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7"/>
  </p:notesMasterIdLst>
  <p:handoutMasterIdLst>
    <p:handoutMasterId r:id="rId198"/>
  </p:handoutMasterIdLst>
  <p:sldIdLst>
    <p:sldId id="256" r:id="rId2"/>
    <p:sldId id="335" r:id="rId3"/>
    <p:sldId id="522" r:id="rId4"/>
    <p:sldId id="524" r:id="rId5"/>
    <p:sldId id="478" r:id="rId6"/>
    <p:sldId id="523" r:id="rId7"/>
    <p:sldId id="266" r:id="rId8"/>
    <p:sldId id="477" r:id="rId9"/>
    <p:sldId id="267" r:id="rId10"/>
    <p:sldId id="407" r:id="rId11"/>
    <p:sldId id="525" r:id="rId12"/>
    <p:sldId id="479" r:id="rId13"/>
    <p:sldId id="521" r:id="rId14"/>
    <p:sldId id="481" r:id="rId15"/>
    <p:sldId id="413" r:id="rId16"/>
    <p:sldId id="363" r:id="rId17"/>
    <p:sldId id="526" r:id="rId18"/>
    <p:sldId id="406" r:id="rId19"/>
    <p:sldId id="527" r:id="rId20"/>
    <p:sldId id="532" r:id="rId21"/>
    <p:sldId id="529" r:id="rId22"/>
    <p:sldId id="530" r:id="rId23"/>
    <p:sldId id="495" r:id="rId24"/>
    <p:sldId id="528" r:id="rId25"/>
    <p:sldId id="531" r:id="rId26"/>
    <p:sldId id="533" r:id="rId27"/>
    <p:sldId id="491" r:id="rId28"/>
    <p:sldId id="480" r:id="rId29"/>
    <p:sldId id="536" r:id="rId30"/>
    <p:sldId id="534" r:id="rId31"/>
    <p:sldId id="538" r:id="rId32"/>
    <p:sldId id="535" r:id="rId33"/>
    <p:sldId id="537" r:id="rId34"/>
    <p:sldId id="539" r:id="rId35"/>
    <p:sldId id="540" r:id="rId36"/>
    <p:sldId id="379" r:id="rId37"/>
    <p:sldId id="376" r:id="rId38"/>
    <p:sldId id="541" r:id="rId39"/>
    <p:sldId id="542" r:id="rId40"/>
    <p:sldId id="497" r:id="rId41"/>
    <p:sldId id="500" r:id="rId42"/>
    <p:sldId id="503" r:id="rId43"/>
    <p:sldId id="499" r:id="rId44"/>
    <p:sldId id="498" r:id="rId45"/>
    <p:sldId id="543" r:id="rId46"/>
    <p:sldId id="482" r:id="rId47"/>
    <p:sldId id="469" r:id="rId48"/>
    <p:sldId id="287" r:id="rId49"/>
    <p:sldId id="280" r:id="rId50"/>
    <p:sldId id="544" r:id="rId51"/>
    <p:sldId id="545" r:id="rId52"/>
    <p:sldId id="288" r:id="rId53"/>
    <p:sldId id="372" r:id="rId54"/>
    <p:sldId id="483" r:id="rId55"/>
    <p:sldId id="547" r:id="rId56"/>
    <p:sldId id="322" r:id="rId57"/>
    <p:sldId id="302" r:id="rId58"/>
    <p:sldId id="516" r:id="rId59"/>
    <p:sldId id="305" r:id="rId60"/>
    <p:sldId id="517" r:id="rId61"/>
    <p:sldId id="546" r:id="rId62"/>
    <p:sldId id="518" r:id="rId63"/>
    <p:sldId id="301" r:id="rId64"/>
    <p:sldId id="316" r:id="rId65"/>
    <p:sldId id="404" r:id="rId66"/>
    <p:sldId id="519" r:id="rId67"/>
    <p:sldId id="484" r:id="rId68"/>
    <p:sldId id="485" r:id="rId69"/>
    <p:sldId id="486" r:id="rId70"/>
    <p:sldId id="409" r:id="rId71"/>
    <p:sldId id="487" r:id="rId72"/>
    <p:sldId id="365" r:id="rId73"/>
    <p:sldId id="331" r:id="rId74"/>
    <p:sldId id="332" r:id="rId75"/>
    <p:sldId id="488" r:id="rId76"/>
    <p:sldId id="489" r:id="rId77"/>
    <p:sldId id="494" r:id="rId78"/>
    <p:sldId id="496" r:id="rId79"/>
    <p:sldId id="501" r:id="rId80"/>
    <p:sldId id="502" r:id="rId81"/>
    <p:sldId id="504" r:id="rId82"/>
    <p:sldId id="507" r:id="rId83"/>
    <p:sldId id="506" r:id="rId84"/>
    <p:sldId id="384" r:id="rId85"/>
    <p:sldId id="378" r:id="rId86"/>
    <p:sldId id="385" r:id="rId87"/>
    <p:sldId id="508" r:id="rId88"/>
    <p:sldId id="509" r:id="rId89"/>
    <p:sldId id="510" r:id="rId90"/>
    <p:sldId id="514" r:id="rId91"/>
    <p:sldId id="511" r:id="rId92"/>
    <p:sldId id="512" r:id="rId93"/>
    <p:sldId id="515" r:id="rId94"/>
    <p:sldId id="513" r:id="rId95"/>
    <p:sldId id="520" r:id="rId96"/>
    <p:sldId id="410" r:id="rId97"/>
    <p:sldId id="459" r:id="rId98"/>
    <p:sldId id="476" r:id="rId99"/>
    <p:sldId id="367" r:id="rId100"/>
    <p:sldId id="366" r:id="rId101"/>
    <p:sldId id="412" r:id="rId102"/>
    <p:sldId id="373" r:id="rId103"/>
    <p:sldId id="380" r:id="rId104"/>
    <p:sldId id="382" r:id="rId105"/>
    <p:sldId id="460" r:id="rId106"/>
    <p:sldId id="462" r:id="rId107"/>
    <p:sldId id="463" r:id="rId108"/>
    <p:sldId id="464" r:id="rId109"/>
    <p:sldId id="461" r:id="rId110"/>
    <p:sldId id="386" r:id="rId111"/>
    <p:sldId id="275" r:id="rId112"/>
    <p:sldId id="270" r:id="rId113"/>
    <p:sldId id="337" r:id="rId114"/>
    <p:sldId id="271" r:id="rId115"/>
    <p:sldId id="269" r:id="rId116"/>
    <p:sldId id="268" r:id="rId117"/>
    <p:sldId id="334" r:id="rId118"/>
    <p:sldId id="291" r:id="rId119"/>
    <p:sldId id="284" r:id="rId120"/>
    <p:sldId id="283" r:id="rId121"/>
    <p:sldId id="274" r:id="rId122"/>
    <p:sldId id="292" r:id="rId123"/>
    <p:sldId id="340" r:id="rId124"/>
    <p:sldId id="279" r:id="rId125"/>
    <p:sldId id="276" r:id="rId126"/>
    <p:sldId id="304" r:id="rId127"/>
    <p:sldId id="277" r:id="rId128"/>
    <p:sldId id="281" r:id="rId129"/>
    <p:sldId id="300" r:id="rId130"/>
    <p:sldId id="299" r:id="rId131"/>
    <p:sldId id="293" r:id="rId132"/>
    <p:sldId id="342" r:id="rId133"/>
    <p:sldId id="296" r:id="rId134"/>
    <p:sldId id="295" r:id="rId135"/>
    <p:sldId id="294" r:id="rId136"/>
    <p:sldId id="344" r:id="rId137"/>
    <p:sldId id="345" r:id="rId138"/>
    <p:sldId id="343" r:id="rId139"/>
    <p:sldId id="347" r:id="rId140"/>
    <p:sldId id="346" r:id="rId141"/>
    <p:sldId id="348" r:id="rId142"/>
    <p:sldId id="349" r:id="rId143"/>
    <p:sldId id="350" r:id="rId144"/>
    <p:sldId id="297" r:id="rId145"/>
    <p:sldId id="351" r:id="rId146"/>
    <p:sldId id="389" r:id="rId147"/>
    <p:sldId id="466" r:id="rId148"/>
    <p:sldId id="467" r:id="rId149"/>
    <p:sldId id="390" r:id="rId150"/>
    <p:sldId id="468" r:id="rId151"/>
    <p:sldId id="391" r:id="rId152"/>
    <p:sldId id="393" r:id="rId153"/>
    <p:sldId id="286" r:id="rId154"/>
    <p:sldId id="470" r:id="rId155"/>
    <p:sldId id="472" r:id="rId156"/>
    <p:sldId id="473" r:id="rId157"/>
    <p:sldId id="309" r:id="rId158"/>
    <p:sldId id="474" r:id="rId159"/>
    <p:sldId id="282" r:id="rId160"/>
    <p:sldId id="397" r:id="rId161"/>
    <p:sldId id="396" r:id="rId162"/>
    <p:sldId id="398" r:id="rId163"/>
    <p:sldId id="394" r:id="rId164"/>
    <p:sldId id="307" r:id="rId165"/>
    <p:sldId id="285" r:id="rId166"/>
    <p:sldId id="352" r:id="rId167"/>
    <p:sldId id="353" r:id="rId168"/>
    <p:sldId id="308" r:id="rId169"/>
    <p:sldId id="314" r:id="rId170"/>
    <p:sldId id="356" r:id="rId171"/>
    <p:sldId id="312" r:id="rId172"/>
    <p:sldId id="313" r:id="rId173"/>
    <p:sldId id="310" r:id="rId174"/>
    <p:sldId id="315" r:id="rId175"/>
    <p:sldId id="399" r:id="rId176"/>
    <p:sldId id="318" r:id="rId177"/>
    <p:sldId id="401" r:id="rId178"/>
    <p:sldId id="358" r:id="rId179"/>
    <p:sldId id="357" r:id="rId180"/>
    <p:sldId id="402" r:id="rId181"/>
    <p:sldId id="403" r:id="rId182"/>
    <p:sldId id="323" r:id="rId183"/>
    <p:sldId id="324" r:id="rId184"/>
    <p:sldId id="354" r:id="rId185"/>
    <p:sldId id="405" r:id="rId186"/>
    <p:sldId id="320" r:id="rId187"/>
    <p:sldId id="321" r:id="rId188"/>
    <p:sldId id="327" r:id="rId189"/>
    <p:sldId id="355" r:id="rId190"/>
    <p:sldId id="326" r:id="rId191"/>
    <p:sldId id="325" r:id="rId192"/>
    <p:sldId id="361" r:id="rId193"/>
    <p:sldId id="328" r:id="rId194"/>
    <p:sldId id="359" r:id="rId195"/>
    <p:sldId id="360" r:id="rId196"/>
  </p:sldIdLst>
  <p:sldSz cx="9144000" cy="6858000" type="screen4x3"/>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F7D"/>
    <a:srgbClr val="FFFF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8" autoAdjust="0"/>
    <p:restoredTop sz="89265" autoAdjust="0"/>
  </p:normalViewPr>
  <p:slideViewPr>
    <p:cSldViewPr>
      <p:cViewPr varScale="1">
        <p:scale>
          <a:sx n="66" d="100"/>
          <a:sy n="66" d="100"/>
        </p:scale>
        <p:origin x="1284" y="66"/>
      </p:cViewPr>
      <p:guideLst>
        <p:guide orient="horz" pos="2160"/>
        <p:guide pos="2880"/>
      </p:guideLst>
    </p:cSldViewPr>
  </p:slideViewPr>
  <p:notesTextViewPr>
    <p:cViewPr>
      <p:scale>
        <a:sx n="3" d="2"/>
        <a:sy n="3" d="2"/>
      </p:scale>
      <p:origin x="0" y="0"/>
    </p:cViewPr>
  </p:notesTextViewPr>
  <p:sorterViewPr>
    <p:cViewPr>
      <p:scale>
        <a:sx n="100" d="100"/>
        <a:sy n="100" d="100"/>
      </p:scale>
      <p:origin x="0" y="-1086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notesMaster" Target="notesMasters/notesMaster1.xml"/><Relationship Id="rId201"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handoutMaster" Target="handoutMasters/handoutMaster1.xml"/><Relationship Id="rId202"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sz="quarter" idx="1"/>
          </p:nvPr>
        </p:nvSpPr>
        <p:spPr>
          <a:xfrm>
            <a:off x="3939466" y="0"/>
            <a:ext cx="3013763" cy="465455"/>
          </a:xfrm>
          <a:prstGeom prst="rect">
            <a:avLst/>
          </a:prstGeom>
        </p:spPr>
        <p:txBody>
          <a:bodyPr vert="horz" lIns="92930" tIns="46465" rIns="92930" bIns="46465" rtlCol="0"/>
          <a:lstStyle>
            <a:lvl1pPr algn="r">
              <a:defRPr sz="1200"/>
            </a:lvl1pPr>
          </a:lstStyle>
          <a:p>
            <a:fld id="{4263C2E6-6BE5-4D26-850A-E0751F279CD5}" type="datetimeFigureOut">
              <a:rPr lang="en-US" smtClean="0"/>
              <a:t>9/18/2024</a:t>
            </a:fld>
            <a:endParaRPr lang="en-US"/>
          </a:p>
        </p:txBody>
      </p:sp>
      <p:sp>
        <p:nvSpPr>
          <p:cNvPr id="4" name="Footer Placeholder 3"/>
          <p:cNvSpPr>
            <a:spLocks noGrp="1"/>
          </p:cNvSpPr>
          <p:nvPr>
            <p:ph type="ftr" sz="quarter" idx="2"/>
          </p:nvPr>
        </p:nvSpPr>
        <p:spPr>
          <a:xfrm>
            <a:off x="0" y="8842029"/>
            <a:ext cx="3013763" cy="465455"/>
          </a:xfrm>
          <a:prstGeom prst="rect">
            <a:avLst/>
          </a:prstGeom>
        </p:spPr>
        <p:txBody>
          <a:bodyPr vert="horz" lIns="92930" tIns="46465" rIns="92930" bIns="46465" rtlCol="0" anchor="b"/>
          <a:lstStyle>
            <a:lvl1pPr algn="l">
              <a:defRPr sz="1200"/>
            </a:lvl1pPr>
          </a:lstStyle>
          <a:p>
            <a:endParaRPr lang="en-US"/>
          </a:p>
        </p:txBody>
      </p:sp>
      <p:sp>
        <p:nvSpPr>
          <p:cNvPr id="5" name="Slide Number Placeholder 4"/>
          <p:cNvSpPr>
            <a:spLocks noGrp="1"/>
          </p:cNvSpPr>
          <p:nvPr>
            <p:ph type="sldNum" sz="quarter" idx="3"/>
          </p:nvPr>
        </p:nvSpPr>
        <p:spPr>
          <a:xfrm>
            <a:off x="3939466" y="8842029"/>
            <a:ext cx="3013763" cy="465455"/>
          </a:xfrm>
          <a:prstGeom prst="rect">
            <a:avLst/>
          </a:prstGeom>
        </p:spPr>
        <p:txBody>
          <a:bodyPr vert="horz" lIns="92930" tIns="46465" rIns="92930" bIns="46465" rtlCol="0" anchor="b"/>
          <a:lstStyle>
            <a:lvl1pPr algn="r">
              <a:defRPr sz="1200"/>
            </a:lvl1pPr>
          </a:lstStyle>
          <a:p>
            <a:fld id="{77C523B3-5741-4179-BB1C-900DAB989EAB}" type="slidenum">
              <a:rPr lang="en-US" smtClean="0"/>
              <a:t>‹#›</a:t>
            </a:fld>
            <a:endParaRPr lang="en-US"/>
          </a:p>
        </p:txBody>
      </p:sp>
    </p:spTree>
    <p:extLst>
      <p:ext uri="{BB962C8B-B14F-4D97-AF65-F5344CB8AC3E}">
        <p14:creationId xmlns:p14="http://schemas.microsoft.com/office/powerpoint/2010/main" val="147770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5455"/>
          </a:xfrm>
          <a:prstGeom prst="rect">
            <a:avLst/>
          </a:prstGeom>
        </p:spPr>
        <p:txBody>
          <a:bodyPr vert="horz" lIns="92930" tIns="46465" rIns="92930" bIns="46465" rtlCol="0"/>
          <a:lstStyle>
            <a:lvl1pPr algn="r">
              <a:defRPr sz="1200"/>
            </a:lvl1pPr>
          </a:lstStyle>
          <a:p>
            <a:fld id="{E1D98FD5-093C-4B9C-AA67-58533E850356}" type="datetimeFigureOut">
              <a:rPr lang="en-US" smtClean="0"/>
              <a:t>9/18/2024</a:t>
            </a:fld>
            <a:endParaRPr lang="en-US"/>
          </a:p>
        </p:txBody>
      </p:sp>
      <p:sp>
        <p:nvSpPr>
          <p:cNvPr id="4" name="Slide Image Placeholder 3"/>
          <p:cNvSpPr>
            <a:spLocks noGrp="1" noRot="1" noChangeAspect="1"/>
          </p:cNvSpPr>
          <p:nvPr>
            <p:ph type="sldImg" idx="2"/>
          </p:nvPr>
        </p:nvSpPr>
        <p:spPr>
          <a:xfrm>
            <a:off x="1150938" y="698500"/>
            <a:ext cx="4652962" cy="3490913"/>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21823"/>
            <a:ext cx="5563870" cy="4189095"/>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13763" cy="465455"/>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29"/>
            <a:ext cx="3013763" cy="465455"/>
          </a:xfrm>
          <a:prstGeom prst="rect">
            <a:avLst/>
          </a:prstGeom>
        </p:spPr>
        <p:txBody>
          <a:bodyPr vert="horz" lIns="92930" tIns="46465" rIns="92930" bIns="46465" rtlCol="0" anchor="b"/>
          <a:lstStyle>
            <a:lvl1pPr algn="r">
              <a:defRPr sz="1200"/>
            </a:lvl1pPr>
          </a:lstStyle>
          <a:p>
            <a:fld id="{840A661D-95F4-4604-A226-DFC0F4EF6432}" type="slidenum">
              <a:rPr lang="en-US" smtClean="0"/>
              <a:t>‹#›</a:t>
            </a:fld>
            <a:endParaRPr lang="en-US"/>
          </a:p>
        </p:txBody>
      </p:sp>
    </p:spTree>
    <p:extLst>
      <p:ext uri="{BB962C8B-B14F-4D97-AF65-F5344CB8AC3E}">
        <p14:creationId xmlns:p14="http://schemas.microsoft.com/office/powerpoint/2010/main" val="1102842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defRPr>
                <a:solidFill>
                  <a:schemeClr val="tx1"/>
                </a:solidFill>
                <a:latin typeface="Garamond" pitchFamily="18" charset="0"/>
              </a:defRPr>
            </a:lvl1pPr>
            <a:lvl2pPr marL="755060" indent="-290408" eaLnBrk="0" hangingPunct="0">
              <a:defRPr>
                <a:solidFill>
                  <a:schemeClr val="tx1"/>
                </a:solidFill>
                <a:latin typeface="Garamond" pitchFamily="18" charset="0"/>
              </a:defRPr>
            </a:lvl2pPr>
            <a:lvl3pPr marL="1161631" indent="-232326" eaLnBrk="0" hangingPunct="0">
              <a:defRPr>
                <a:solidFill>
                  <a:schemeClr val="tx1"/>
                </a:solidFill>
                <a:latin typeface="Garamond" pitchFamily="18" charset="0"/>
              </a:defRPr>
            </a:lvl3pPr>
            <a:lvl4pPr marL="1626283" indent="-232326" eaLnBrk="0" hangingPunct="0">
              <a:defRPr>
                <a:solidFill>
                  <a:schemeClr val="tx1"/>
                </a:solidFill>
                <a:latin typeface="Garamond" pitchFamily="18" charset="0"/>
              </a:defRPr>
            </a:lvl4pPr>
            <a:lvl5pPr marL="2090936" indent="-232326" eaLnBrk="0" hangingPunct="0">
              <a:defRPr>
                <a:solidFill>
                  <a:schemeClr val="tx1"/>
                </a:solidFill>
                <a:latin typeface="Garamond" pitchFamily="18" charset="0"/>
              </a:defRPr>
            </a:lvl5pPr>
            <a:lvl6pPr marL="2555588" indent="-232326" eaLnBrk="0" fontAlgn="base" hangingPunct="0">
              <a:spcBef>
                <a:spcPct val="0"/>
              </a:spcBef>
              <a:spcAft>
                <a:spcPct val="0"/>
              </a:spcAft>
              <a:defRPr>
                <a:solidFill>
                  <a:schemeClr val="tx1"/>
                </a:solidFill>
                <a:latin typeface="Garamond" pitchFamily="18" charset="0"/>
              </a:defRPr>
            </a:lvl6pPr>
            <a:lvl7pPr marL="3020240" indent="-232326" eaLnBrk="0" fontAlgn="base" hangingPunct="0">
              <a:spcBef>
                <a:spcPct val="0"/>
              </a:spcBef>
              <a:spcAft>
                <a:spcPct val="0"/>
              </a:spcAft>
              <a:defRPr>
                <a:solidFill>
                  <a:schemeClr val="tx1"/>
                </a:solidFill>
                <a:latin typeface="Garamond" pitchFamily="18" charset="0"/>
              </a:defRPr>
            </a:lvl7pPr>
            <a:lvl8pPr marL="3484893" indent="-232326" eaLnBrk="0" fontAlgn="base" hangingPunct="0">
              <a:spcBef>
                <a:spcPct val="0"/>
              </a:spcBef>
              <a:spcAft>
                <a:spcPct val="0"/>
              </a:spcAft>
              <a:defRPr>
                <a:solidFill>
                  <a:schemeClr val="tx1"/>
                </a:solidFill>
                <a:latin typeface="Garamond" pitchFamily="18" charset="0"/>
              </a:defRPr>
            </a:lvl8pPr>
            <a:lvl9pPr marL="3949545" indent="-232326" eaLnBrk="0" fontAlgn="base" hangingPunct="0">
              <a:spcBef>
                <a:spcPct val="0"/>
              </a:spcBef>
              <a:spcAft>
                <a:spcPct val="0"/>
              </a:spcAft>
              <a:defRPr>
                <a:solidFill>
                  <a:schemeClr val="tx1"/>
                </a:solidFill>
                <a:latin typeface="Garamond" pitchFamily="18" charset="0"/>
              </a:defRPr>
            </a:lvl9pPr>
          </a:lstStyle>
          <a:p>
            <a:pPr eaLnBrk="1" hangingPunct="1"/>
            <a:fld id="{3FF12F63-D900-4820-805B-B746CC464ACF}" type="slidenum">
              <a:rPr lang="en-US">
                <a:latin typeface="Bookman Old Style" pitchFamily="18" charset="0"/>
              </a:rPr>
              <a:pPr eaLnBrk="1" hangingPunct="1"/>
              <a:t>73</a:t>
            </a:fld>
            <a:endParaRPr lang="en-US" dirty="0">
              <a:latin typeface="Bookman Old Style" pitchFamily="18"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27312" y="4421823"/>
            <a:ext cx="5100215" cy="4189095"/>
          </a:xfrm>
          <a:noFill/>
        </p:spPr>
        <p:txBody>
          <a:bodyPr/>
          <a:lstStyle/>
          <a:p>
            <a:pPr eaLnBrk="1" hangingPunct="1"/>
            <a:r>
              <a:rPr lang="en-US" dirty="0"/>
              <a:t>Faragher, </a:t>
            </a:r>
            <a:r>
              <a:rPr lang="en-US" u="sng" dirty="0"/>
              <a:t>Out of Many</a:t>
            </a:r>
            <a:r>
              <a:rPr lang="en-US" dirty="0"/>
              <a:t>, 3</a:t>
            </a:r>
            <a:r>
              <a:rPr lang="en-US" baseline="30000" dirty="0"/>
              <a:t>rd</a:t>
            </a:r>
            <a:r>
              <a:rPr lang="en-US" dirty="0"/>
              <a:t> Ed.; http://wps.prenhall.com/hss_faragher_outofmany_ap/</a:t>
            </a:r>
          </a:p>
          <a:p>
            <a:pPr eaLnBrk="1" hangingPunct="1"/>
            <a:endParaRPr lang="en-US" dirty="0"/>
          </a:p>
        </p:txBody>
      </p:sp>
    </p:spTree>
    <p:extLst>
      <p:ext uri="{BB962C8B-B14F-4D97-AF65-F5344CB8AC3E}">
        <p14:creationId xmlns:p14="http://schemas.microsoft.com/office/powerpoint/2010/main" val="1784024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72" name="Shape 472"/>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246944" marR="0" lvl="0" indent="-246944" algn="l" rtl="0">
              <a:spcBef>
                <a:spcPts val="0"/>
              </a:spcBef>
              <a:spcAft>
                <a:spcPts val="0"/>
              </a:spcAft>
              <a:buSzPct val="75000"/>
              <a:buFont typeface="Arial"/>
              <a:buChar char="-"/>
            </a:pPr>
            <a:r>
              <a:rPr lang="en-US" sz="2000" b="0" i="0" u="none" strike="noStrike" cap="none">
                <a:latin typeface="Arial"/>
                <a:ea typeface="Arial"/>
                <a:cs typeface="Arial"/>
                <a:sym typeface="Arial"/>
              </a:rPr>
              <a:t>This one has a thesis, but it is too general. It could go in many different directions.</a:t>
            </a:r>
          </a:p>
          <a:p>
            <a:pPr marL="246944" marR="0" lvl="0" indent="-246944" algn="l" rtl="0">
              <a:spcBef>
                <a:spcPts val="500"/>
              </a:spcBef>
              <a:buSzPct val="75000"/>
              <a:buFont typeface="Arial"/>
              <a:buChar char="-"/>
            </a:pPr>
            <a:r>
              <a:rPr lang="en-US" sz="2000" b="0" i="0" u="none" strike="noStrike" cap="none">
                <a:latin typeface="Arial"/>
                <a:ea typeface="Arial"/>
                <a:cs typeface="Arial"/>
                <a:sym typeface="Arial"/>
              </a:rPr>
              <a:t>Note that students should identify their thesis by writing “(thesis)” after the thesis statement.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79" name="Shape 479"/>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246944" marR="0" lvl="0" indent="-246944" algn="l" rtl="0">
              <a:spcBef>
                <a:spcPts val="0"/>
              </a:spcBef>
              <a:spcAft>
                <a:spcPts val="0"/>
              </a:spcAft>
              <a:buSzPct val="75000"/>
              <a:buFont typeface="Arial"/>
              <a:buChar char="-"/>
            </a:pPr>
            <a:r>
              <a:rPr lang="en-US" sz="2000" b="0" i="0" u="none" strike="noStrike" cap="none">
                <a:latin typeface="Arial"/>
                <a:ea typeface="Arial"/>
                <a:cs typeface="Arial"/>
                <a:sym typeface="Arial"/>
              </a:rPr>
              <a:t>This has a reasonably strong thesis, and it clearly lays out the main points.</a:t>
            </a:r>
          </a:p>
          <a:p>
            <a:pPr marL="246944" marR="0" lvl="0" indent="-246944" algn="l" rtl="0">
              <a:spcBef>
                <a:spcPts val="500"/>
              </a:spcBef>
              <a:buSzPct val="75000"/>
              <a:buFont typeface="Arial"/>
              <a:buChar char="-"/>
            </a:pPr>
            <a:r>
              <a:rPr lang="en-US" sz="2000" b="0" i="0" u="none" strike="noStrike" cap="none">
                <a:latin typeface="Arial"/>
                <a:ea typeface="Arial"/>
                <a:cs typeface="Arial"/>
                <a:sym typeface="Arial"/>
              </a:rPr>
              <a:t>However, it goes overboard with detail in the introduction. It would soak up too much time, and it develops detail that should be discussed in the body.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6" name="Shape 486"/>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246944" marR="0" lvl="0" indent="-246944" algn="l" rtl="0">
              <a:spcBef>
                <a:spcPts val="0"/>
              </a:spcBef>
              <a:spcAft>
                <a:spcPts val="0"/>
              </a:spcAft>
              <a:buSzPct val="75000"/>
              <a:buFont typeface="Arial"/>
              <a:buChar char="-"/>
            </a:pPr>
            <a:r>
              <a:rPr lang="en-US" sz="2000" b="0" i="0" u="none" strike="noStrike" cap="none">
                <a:latin typeface="Arial"/>
                <a:ea typeface="Arial"/>
                <a:cs typeface="Arial"/>
                <a:sym typeface="Arial"/>
              </a:rPr>
              <a:t>This one has a fairly good balance.</a:t>
            </a:r>
          </a:p>
          <a:p>
            <a:pPr marL="246944" marR="0" lvl="0" indent="-246944" algn="l" rtl="0">
              <a:spcBef>
                <a:spcPts val="500"/>
              </a:spcBef>
              <a:buSzPct val="75000"/>
              <a:buFont typeface="Arial"/>
              <a:buChar char="-"/>
            </a:pPr>
            <a:r>
              <a:rPr lang="en-US" sz="2000" b="0" i="0" u="none" strike="noStrike" cap="none">
                <a:latin typeface="Arial"/>
                <a:ea typeface="Arial"/>
                <a:cs typeface="Arial"/>
                <a:sym typeface="Arial"/>
              </a:rPr>
              <a:t>It has a clear thesis, and it introduces the main points clearly.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defRPr>
                <a:solidFill>
                  <a:schemeClr val="tx1"/>
                </a:solidFill>
                <a:latin typeface="Bookman Old Style" pitchFamily="18" charset="0"/>
              </a:defRPr>
            </a:lvl1pPr>
            <a:lvl2pPr marL="755060" indent="-290408" eaLnBrk="0" hangingPunct="0">
              <a:defRPr>
                <a:solidFill>
                  <a:schemeClr val="tx1"/>
                </a:solidFill>
                <a:latin typeface="Bookman Old Style" pitchFamily="18" charset="0"/>
              </a:defRPr>
            </a:lvl2pPr>
            <a:lvl3pPr marL="1161631" indent="-232326" eaLnBrk="0" hangingPunct="0">
              <a:defRPr>
                <a:solidFill>
                  <a:schemeClr val="tx1"/>
                </a:solidFill>
                <a:latin typeface="Bookman Old Style" pitchFamily="18" charset="0"/>
              </a:defRPr>
            </a:lvl3pPr>
            <a:lvl4pPr marL="1626283" indent="-232326" eaLnBrk="0" hangingPunct="0">
              <a:defRPr>
                <a:solidFill>
                  <a:schemeClr val="tx1"/>
                </a:solidFill>
                <a:latin typeface="Bookman Old Style" pitchFamily="18" charset="0"/>
              </a:defRPr>
            </a:lvl4pPr>
            <a:lvl5pPr marL="2090936" indent="-232326" eaLnBrk="0" hangingPunct="0">
              <a:defRPr>
                <a:solidFill>
                  <a:schemeClr val="tx1"/>
                </a:solidFill>
                <a:latin typeface="Bookman Old Style" pitchFamily="18" charset="0"/>
              </a:defRPr>
            </a:lvl5pPr>
            <a:lvl6pPr marL="2555588" indent="-232326" eaLnBrk="0" fontAlgn="base" hangingPunct="0">
              <a:spcBef>
                <a:spcPct val="0"/>
              </a:spcBef>
              <a:spcAft>
                <a:spcPct val="0"/>
              </a:spcAft>
              <a:defRPr>
                <a:solidFill>
                  <a:schemeClr val="tx1"/>
                </a:solidFill>
                <a:latin typeface="Bookman Old Style" pitchFamily="18" charset="0"/>
              </a:defRPr>
            </a:lvl6pPr>
            <a:lvl7pPr marL="3020240" indent="-232326" eaLnBrk="0" fontAlgn="base" hangingPunct="0">
              <a:spcBef>
                <a:spcPct val="0"/>
              </a:spcBef>
              <a:spcAft>
                <a:spcPct val="0"/>
              </a:spcAft>
              <a:defRPr>
                <a:solidFill>
                  <a:schemeClr val="tx1"/>
                </a:solidFill>
                <a:latin typeface="Bookman Old Style" pitchFamily="18" charset="0"/>
              </a:defRPr>
            </a:lvl7pPr>
            <a:lvl8pPr marL="3484893" indent="-232326" eaLnBrk="0" fontAlgn="base" hangingPunct="0">
              <a:spcBef>
                <a:spcPct val="0"/>
              </a:spcBef>
              <a:spcAft>
                <a:spcPct val="0"/>
              </a:spcAft>
              <a:defRPr>
                <a:solidFill>
                  <a:schemeClr val="tx1"/>
                </a:solidFill>
                <a:latin typeface="Bookman Old Style" pitchFamily="18" charset="0"/>
              </a:defRPr>
            </a:lvl8pPr>
            <a:lvl9pPr marL="3949545" indent="-232326" eaLnBrk="0" fontAlgn="base" hangingPunct="0">
              <a:spcBef>
                <a:spcPct val="0"/>
              </a:spcBef>
              <a:spcAft>
                <a:spcPct val="0"/>
              </a:spcAft>
              <a:defRPr>
                <a:solidFill>
                  <a:schemeClr val="tx1"/>
                </a:solidFill>
                <a:latin typeface="Bookman Old Style" pitchFamily="18" charset="0"/>
              </a:defRPr>
            </a:lvl9pPr>
          </a:lstStyle>
          <a:p>
            <a:pPr eaLnBrk="1" hangingPunct="1"/>
            <a:fld id="{518379BF-63BA-483B-806F-30697F96BFA3}" type="slidenum">
              <a:rPr lang="en-US"/>
              <a:pPr eaLnBrk="1" hangingPunct="1"/>
              <a:t>115</a:t>
            </a:fld>
            <a:endParaRPr lang="en-US" dirty="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r>
              <a:rPr lang="en-US" dirty="0"/>
              <a:t>Pojer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defRPr>
                <a:solidFill>
                  <a:schemeClr val="tx1"/>
                </a:solidFill>
                <a:latin typeface="Garamond" pitchFamily="18" charset="0"/>
              </a:defRPr>
            </a:lvl1pPr>
            <a:lvl2pPr marL="755060" indent="-290408" eaLnBrk="0" hangingPunct="0">
              <a:defRPr>
                <a:solidFill>
                  <a:schemeClr val="tx1"/>
                </a:solidFill>
                <a:latin typeface="Garamond" pitchFamily="18" charset="0"/>
              </a:defRPr>
            </a:lvl2pPr>
            <a:lvl3pPr marL="1161631" indent="-232326" eaLnBrk="0" hangingPunct="0">
              <a:defRPr>
                <a:solidFill>
                  <a:schemeClr val="tx1"/>
                </a:solidFill>
                <a:latin typeface="Garamond" pitchFamily="18" charset="0"/>
              </a:defRPr>
            </a:lvl3pPr>
            <a:lvl4pPr marL="1626283" indent="-232326" eaLnBrk="0" hangingPunct="0">
              <a:defRPr>
                <a:solidFill>
                  <a:schemeClr val="tx1"/>
                </a:solidFill>
                <a:latin typeface="Garamond" pitchFamily="18" charset="0"/>
              </a:defRPr>
            </a:lvl4pPr>
            <a:lvl5pPr marL="2090936" indent="-232326" eaLnBrk="0" hangingPunct="0">
              <a:defRPr>
                <a:solidFill>
                  <a:schemeClr val="tx1"/>
                </a:solidFill>
                <a:latin typeface="Garamond" pitchFamily="18" charset="0"/>
              </a:defRPr>
            </a:lvl5pPr>
            <a:lvl6pPr marL="2555588" indent="-232326" eaLnBrk="0" fontAlgn="base" hangingPunct="0">
              <a:spcBef>
                <a:spcPct val="0"/>
              </a:spcBef>
              <a:spcAft>
                <a:spcPct val="0"/>
              </a:spcAft>
              <a:defRPr>
                <a:solidFill>
                  <a:schemeClr val="tx1"/>
                </a:solidFill>
                <a:latin typeface="Garamond" pitchFamily="18" charset="0"/>
              </a:defRPr>
            </a:lvl6pPr>
            <a:lvl7pPr marL="3020240" indent="-232326" eaLnBrk="0" fontAlgn="base" hangingPunct="0">
              <a:spcBef>
                <a:spcPct val="0"/>
              </a:spcBef>
              <a:spcAft>
                <a:spcPct val="0"/>
              </a:spcAft>
              <a:defRPr>
                <a:solidFill>
                  <a:schemeClr val="tx1"/>
                </a:solidFill>
                <a:latin typeface="Garamond" pitchFamily="18" charset="0"/>
              </a:defRPr>
            </a:lvl7pPr>
            <a:lvl8pPr marL="3484893" indent="-232326" eaLnBrk="0" fontAlgn="base" hangingPunct="0">
              <a:spcBef>
                <a:spcPct val="0"/>
              </a:spcBef>
              <a:spcAft>
                <a:spcPct val="0"/>
              </a:spcAft>
              <a:defRPr>
                <a:solidFill>
                  <a:schemeClr val="tx1"/>
                </a:solidFill>
                <a:latin typeface="Garamond" pitchFamily="18" charset="0"/>
              </a:defRPr>
            </a:lvl8pPr>
            <a:lvl9pPr marL="3949545" indent="-232326" eaLnBrk="0" fontAlgn="base" hangingPunct="0">
              <a:spcBef>
                <a:spcPct val="0"/>
              </a:spcBef>
              <a:spcAft>
                <a:spcPct val="0"/>
              </a:spcAft>
              <a:defRPr>
                <a:solidFill>
                  <a:schemeClr val="tx1"/>
                </a:solidFill>
                <a:latin typeface="Garamond" pitchFamily="18" charset="0"/>
              </a:defRPr>
            </a:lvl9pPr>
          </a:lstStyle>
          <a:p>
            <a:pPr eaLnBrk="1" hangingPunct="1"/>
            <a:fld id="{3FF12F63-D900-4820-805B-B746CC464ACF}" type="slidenum">
              <a:rPr lang="en-US">
                <a:latin typeface="Bookman Old Style" pitchFamily="18" charset="0"/>
              </a:rPr>
              <a:pPr eaLnBrk="1" hangingPunct="1"/>
              <a:t>116</a:t>
            </a:fld>
            <a:endParaRPr lang="en-US" dirty="0">
              <a:latin typeface="Bookman Old Style" pitchFamily="18"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27312" y="4421823"/>
            <a:ext cx="5100215" cy="4189095"/>
          </a:xfrm>
          <a:noFill/>
        </p:spPr>
        <p:txBody>
          <a:bodyPr/>
          <a:lstStyle/>
          <a:p>
            <a:pPr eaLnBrk="1" hangingPunct="1"/>
            <a:r>
              <a:rPr lang="en-US" dirty="0"/>
              <a:t>Faragher, </a:t>
            </a:r>
            <a:r>
              <a:rPr lang="en-US" u="sng" dirty="0"/>
              <a:t>Out of Many</a:t>
            </a:r>
            <a:r>
              <a:rPr lang="en-US" dirty="0"/>
              <a:t>, 3</a:t>
            </a:r>
            <a:r>
              <a:rPr lang="en-US" baseline="30000" dirty="0"/>
              <a:t>rd</a:t>
            </a:r>
            <a:r>
              <a:rPr lang="en-US" dirty="0"/>
              <a:t> Ed.; http://wps.prenhall.com/hss_faragher_outofmany_ap/</a:t>
            </a:r>
          </a:p>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0A661D-95F4-4604-A226-DFC0F4EF6432}" type="slidenum">
              <a:rPr lang="en-US" smtClean="0"/>
              <a:t>117</a:t>
            </a:fld>
            <a:endParaRPr lang="en-US"/>
          </a:p>
        </p:txBody>
      </p:sp>
    </p:spTree>
    <p:extLst>
      <p:ext uri="{BB962C8B-B14F-4D97-AF65-F5344CB8AC3E}">
        <p14:creationId xmlns:p14="http://schemas.microsoft.com/office/powerpoint/2010/main" val="2833081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A1F6901-A40D-46CA-9A44-4B692132D12D}"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EF0E4-D096-49D4-B1B5-073C5E42D24C}" type="slidenum">
              <a:rPr lang="en-US" smtClean="0"/>
              <a:t>‹#›</a:t>
            </a:fld>
            <a:endParaRPr lang="en-US"/>
          </a:p>
        </p:txBody>
      </p:sp>
    </p:spTree>
    <p:extLst>
      <p:ext uri="{BB962C8B-B14F-4D97-AF65-F5344CB8AC3E}">
        <p14:creationId xmlns:p14="http://schemas.microsoft.com/office/powerpoint/2010/main" val="143877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F6901-A40D-46CA-9A44-4B692132D12D}"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EF0E4-D096-49D4-B1B5-073C5E42D24C}" type="slidenum">
              <a:rPr lang="en-US" smtClean="0"/>
              <a:t>‹#›</a:t>
            </a:fld>
            <a:endParaRPr lang="en-US"/>
          </a:p>
        </p:txBody>
      </p:sp>
    </p:spTree>
    <p:extLst>
      <p:ext uri="{BB962C8B-B14F-4D97-AF65-F5344CB8AC3E}">
        <p14:creationId xmlns:p14="http://schemas.microsoft.com/office/powerpoint/2010/main" val="1385120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F6901-A40D-46CA-9A44-4B692132D12D}"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EF0E4-D096-49D4-B1B5-073C5E42D24C}" type="slidenum">
              <a:rPr lang="en-US" smtClean="0"/>
              <a:t>‹#›</a:t>
            </a:fld>
            <a:endParaRPr lang="en-US"/>
          </a:p>
        </p:txBody>
      </p:sp>
    </p:spTree>
    <p:extLst>
      <p:ext uri="{BB962C8B-B14F-4D97-AF65-F5344CB8AC3E}">
        <p14:creationId xmlns:p14="http://schemas.microsoft.com/office/powerpoint/2010/main" val="1182246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F6901-A40D-46CA-9A44-4B692132D12D}"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EF0E4-D096-49D4-B1B5-073C5E42D24C}" type="slidenum">
              <a:rPr lang="en-US" smtClean="0"/>
              <a:t>‹#›</a:t>
            </a:fld>
            <a:endParaRPr lang="en-US"/>
          </a:p>
        </p:txBody>
      </p:sp>
    </p:spTree>
    <p:extLst>
      <p:ext uri="{BB962C8B-B14F-4D97-AF65-F5344CB8AC3E}">
        <p14:creationId xmlns:p14="http://schemas.microsoft.com/office/powerpoint/2010/main" val="3540501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1F6901-A40D-46CA-9A44-4B692132D12D}"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EF0E4-D096-49D4-B1B5-073C5E42D24C}" type="slidenum">
              <a:rPr lang="en-US" smtClean="0"/>
              <a:t>‹#›</a:t>
            </a:fld>
            <a:endParaRPr lang="en-US"/>
          </a:p>
        </p:txBody>
      </p:sp>
    </p:spTree>
    <p:extLst>
      <p:ext uri="{BB962C8B-B14F-4D97-AF65-F5344CB8AC3E}">
        <p14:creationId xmlns:p14="http://schemas.microsoft.com/office/powerpoint/2010/main" val="3195511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1F6901-A40D-46CA-9A44-4B692132D12D}"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0EF0E4-D096-49D4-B1B5-073C5E42D24C}" type="slidenum">
              <a:rPr lang="en-US" smtClean="0"/>
              <a:t>‹#›</a:t>
            </a:fld>
            <a:endParaRPr lang="en-US"/>
          </a:p>
        </p:txBody>
      </p:sp>
    </p:spTree>
    <p:extLst>
      <p:ext uri="{BB962C8B-B14F-4D97-AF65-F5344CB8AC3E}">
        <p14:creationId xmlns:p14="http://schemas.microsoft.com/office/powerpoint/2010/main" val="3306525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1F6901-A40D-46CA-9A44-4B692132D12D}" type="datetimeFigureOut">
              <a:rPr lang="en-US" smtClean="0"/>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0EF0E4-D096-49D4-B1B5-073C5E42D24C}" type="slidenum">
              <a:rPr lang="en-US" smtClean="0"/>
              <a:t>‹#›</a:t>
            </a:fld>
            <a:endParaRPr lang="en-US"/>
          </a:p>
        </p:txBody>
      </p:sp>
    </p:spTree>
    <p:extLst>
      <p:ext uri="{BB962C8B-B14F-4D97-AF65-F5344CB8AC3E}">
        <p14:creationId xmlns:p14="http://schemas.microsoft.com/office/powerpoint/2010/main" val="2326406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1F6901-A40D-46CA-9A44-4B692132D12D}" type="datetimeFigureOut">
              <a:rPr lang="en-US" smtClean="0"/>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0EF0E4-D096-49D4-B1B5-073C5E42D24C}" type="slidenum">
              <a:rPr lang="en-US" smtClean="0"/>
              <a:t>‹#›</a:t>
            </a:fld>
            <a:endParaRPr lang="en-US"/>
          </a:p>
        </p:txBody>
      </p:sp>
    </p:spTree>
    <p:extLst>
      <p:ext uri="{BB962C8B-B14F-4D97-AF65-F5344CB8AC3E}">
        <p14:creationId xmlns:p14="http://schemas.microsoft.com/office/powerpoint/2010/main" val="254550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F6901-A40D-46CA-9A44-4B692132D12D}" type="datetimeFigureOut">
              <a:rPr lang="en-US" smtClean="0"/>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0EF0E4-D096-49D4-B1B5-073C5E42D24C}" type="slidenum">
              <a:rPr lang="en-US" smtClean="0"/>
              <a:t>‹#›</a:t>
            </a:fld>
            <a:endParaRPr lang="en-US"/>
          </a:p>
        </p:txBody>
      </p:sp>
    </p:spTree>
    <p:extLst>
      <p:ext uri="{BB962C8B-B14F-4D97-AF65-F5344CB8AC3E}">
        <p14:creationId xmlns:p14="http://schemas.microsoft.com/office/powerpoint/2010/main" val="4049438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1F6901-A40D-46CA-9A44-4B692132D12D}"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0EF0E4-D096-49D4-B1B5-073C5E42D24C}" type="slidenum">
              <a:rPr lang="en-US" smtClean="0"/>
              <a:t>‹#›</a:t>
            </a:fld>
            <a:endParaRPr lang="en-US"/>
          </a:p>
        </p:txBody>
      </p:sp>
    </p:spTree>
    <p:extLst>
      <p:ext uri="{BB962C8B-B14F-4D97-AF65-F5344CB8AC3E}">
        <p14:creationId xmlns:p14="http://schemas.microsoft.com/office/powerpoint/2010/main" val="3675923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1F6901-A40D-46CA-9A44-4B692132D12D}"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0EF0E4-D096-49D4-B1B5-073C5E42D24C}" type="slidenum">
              <a:rPr lang="en-US" smtClean="0"/>
              <a:t>‹#›</a:t>
            </a:fld>
            <a:endParaRPr lang="en-US"/>
          </a:p>
        </p:txBody>
      </p:sp>
    </p:spTree>
    <p:extLst>
      <p:ext uri="{BB962C8B-B14F-4D97-AF65-F5344CB8AC3E}">
        <p14:creationId xmlns:p14="http://schemas.microsoft.com/office/powerpoint/2010/main" val="544366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F6901-A40D-46CA-9A44-4B692132D12D}" type="datetimeFigureOut">
              <a:rPr lang="en-US" smtClean="0"/>
              <a:t>9/18/2024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0EF0E4-D096-49D4-B1B5-073C5E42D24C}" type="slidenum">
              <a:rPr lang="en-US" smtClean="0"/>
              <a:t>‹#›</a:t>
            </a:fld>
            <a:endParaRPr lang="en-US"/>
          </a:p>
        </p:txBody>
      </p:sp>
    </p:spTree>
    <p:extLst>
      <p:ext uri="{BB962C8B-B14F-4D97-AF65-F5344CB8AC3E}">
        <p14:creationId xmlns:p14="http://schemas.microsoft.com/office/powerpoint/2010/main" val="3539865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10Chp04-03p097.gif%20%20%20%20%20%20%20%20%20%20%20%20%20%20%20%20%20%20%20%20%20%20%20%20%20%20%20%20%20%20%20%20%20%20%20%20%20%20%20%20%20%20%20%20%20%20%2000070FBD%0cMacintosh%20HD%20%20%20%20%20%20%20%20%20%20%20%20%20%20%20%20%20%20%20ABA78158:"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e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125.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135.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2.xml"/><Relationship Id="rId4" Type="http://schemas.openxmlformats.org/officeDocument/2006/relationships/image" Target="../media/image128.jp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2" Type="http://schemas.openxmlformats.org/officeDocument/2006/relationships/image" Target="../media/image132.gif"/><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4.jfif"/><Relationship Id="rId2" Type="http://schemas.openxmlformats.org/officeDocument/2006/relationships/image" Target="../media/image133.jp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32.gif"/><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2.gif"/><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c-span.org/video/?c4533133/bacons-rebellion" TargetMode="Externa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gif"/><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gif"/><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www.youtube.com/watch?v=1Q39yGLPkMY" TargetMode="Externa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hyperlink" Target="http://www.youtube.com/watch?v=grK8s9qc_VM" TargetMode="External"/><Relationship Id="rId1" Type="http://schemas.openxmlformats.org/officeDocument/2006/relationships/slideLayout" Target="../slideLayouts/slideLayout2.xml"/><Relationship Id="rId4" Type="http://schemas.openxmlformats.org/officeDocument/2006/relationships/hyperlink" Target="https://www.youtube.com/watch?v=W0gs_TuqoIU"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10Chp04-03p097.gif%20%20%20%20%20%20%20%20%20%20%20%20%20%20%20%20%20%20%20%20%20%20%20%20%20%20%20%20%20%20%20%20%20%20%20%20%20%20%20%20%20%20%20%20%20%20%2000070FBD%0cMacintosh%20HD%20%20%20%20%20%20%20%20%20%20%20%20%20%20%20%20%20%20%20ABA78158:"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s://www.youtube.com/watch?v=ssS6UoBoiuc"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255542"/>
            <a:ext cx="7772400" cy="917575"/>
          </a:xfrm>
          <a:solidFill>
            <a:srgbClr val="002060"/>
          </a:solidFill>
        </p:spPr>
        <p:txBody>
          <a:bodyPr>
            <a:normAutofit fontScale="90000"/>
          </a:bodyPr>
          <a:lstStyle/>
          <a:p>
            <a:r>
              <a:rPr lang="en-US" b="1" dirty="0">
                <a:solidFill>
                  <a:srgbClr val="FFFF00"/>
                </a:solidFill>
                <a:latin typeface="Times New Roman" pitchFamily="18" charset="0"/>
                <a:cs typeface="Times New Roman" pitchFamily="18" charset="0"/>
              </a:rPr>
              <a:t>American Colonization 1607-1754</a:t>
            </a:r>
          </a:p>
        </p:txBody>
      </p:sp>
      <p:sp>
        <p:nvSpPr>
          <p:cNvPr id="3" name="Subtitle 2"/>
          <p:cNvSpPr>
            <a:spLocks noGrp="1"/>
          </p:cNvSpPr>
          <p:nvPr>
            <p:ph type="subTitle" idx="1"/>
          </p:nvPr>
        </p:nvSpPr>
        <p:spPr>
          <a:xfrm>
            <a:off x="1524000" y="2552700"/>
            <a:ext cx="6400800" cy="1752600"/>
          </a:xfrm>
          <a:solidFill>
            <a:srgbClr val="002060"/>
          </a:solidFill>
        </p:spPr>
        <p:txBody>
          <a:bodyPr/>
          <a:lstStyle/>
          <a:p>
            <a:r>
              <a:rPr lang="en-US" b="1" dirty="0">
                <a:solidFill>
                  <a:srgbClr val="FFFF00"/>
                </a:solidFill>
                <a:latin typeface="Times New Roman" pitchFamily="18" charset="0"/>
                <a:cs typeface="Times New Roman" pitchFamily="18" charset="0"/>
              </a:rPr>
              <a:t>Unit II - Formation of an American Identity</a:t>
            </a:r>
          </a:p>
        </p:txBody>
      </p:sp>
    </p:spTree>
    <p:extLst>
      <p:ext uri="{BB962C8B-B14F-4D97-AF65-F5344CB8AC3E}">
        <p14:creationId xmlns:p14="http://schemas.microsoft.com/office/powerpoint/2010/main" val="2861338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3">
              <a:lumMod val="20000"/>
              <a:lumOff val="8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American Identity – Who We Are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1141573"/>
            <a:ext cx="3893344" cy="1757362"/>
          </a:xfrm>
          <a:ln>
            <a:solidFill>
              <a:srgbClr val="002060"/>
            </a:solidFill>
          </a:ln>
        </p:spPr>
      </p:pic>
      <p:sp>
        <p:nvSpPr>
          <p:cNvPr id="6" name="Rectangle 5"/>
          <p:cNvSpPr/>
          <p:nvPr/>
        </p:nvSpPr>
        <p:spPr>
          <a:xfrm>
            <a:off x="440992" y="2738256"/>
            <a:ext cx="1778666"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2"/>
                </a:solidFill>
                <a:latin typeface="Times New Roman" panose="02020603050405020304" pitchFamily="18" charset="0"/>
                <a:cs typeface="Times New Roman" panose="02020603050405020304" pitchFamily="18" charset="0"/>
              </a:rPr>
              <a:t>Liberty</a:t>
            </a:r>
          </a:p>
        </p:txBody>
      </p:sp>
      <p:sp>
        <p:nvSpPr>
          <p:cNvPr id="8" name="Rectangle 7"/>
          <p:cNvSpPr/>
          <p:nvPr/>
        </p:nvSpPr>
        <p:spPr>
          <a:xfrm>
            <a:off x="1790700" y="3220330"/>
            <a:ext cx="18669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2"/>
                </a:solidFill>
                <a:latin typeface="Times New Roman" panose="02020603050405020304" pitchFamily="18" charset="0"/>
                <a:cs typeface="Times New Roman" panose="02020603050405020304" pitchFamily="18" charset="0"/>
              </a:rPr>
              <a:t>Equality</a:t>
            </a:r>
          </a:p>
        </p:txBody>
      </p:sp>
      <p:sp>
        <p:nvSpPr>
          <p:cNvPr id="9" name="Rectangle 8"/>
          <p:cNvSpPr/>
          <p:nvPr/>
        </p:nvSpPr>
        <p:spPr>
          <a:xfrm>
            <a:off x="3345576" y="3482711"/>
            <a:ext cx="2209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2"/>
                </a:solidFill>
                <a:latin typeface="Times New Roman" panose="02020603050405020304" pitchFamily="18" charset="0"/>
                <a:cs typeface="Times New Roman" panose="02020603050405020304" pitchFamily="18" charset="0"/>
              </a:rPr>
              <a:t>Individualism</a:t>
            </a:r>
          </a:p>
        </p:txBody>
      </p:sp>
      <p:sp>
        <p:nvSpPr>
          <p:cNvPr id="10" name="Rectangle 9"/>
          <p:cNvSpPr/>
          <p:nvPr/>
        </p:nvSpPr>
        <p:spPr>
          <a:xfrm>
            <a:off x="6477000" y="2610730"/>
            <a:ext cx="2057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2"/>
                </a:solidFill>
                <a:latin typeface="Times New Roman" panose="02020603050405020304" pitchFamily="18" charset="0"/>
                <a:cs typeface="Times New Roman" panose="02020603050405020304" pitchFamily="18" charset="0"/>
              </a:rPr>
              <a:t>Populism</a:t>
            </a:r>
          </a:p>
        </p:txBody>
      </p:sp>
      <p:sp>
        <p:nvSpPr>
          <p:cNvPr id="11" name="Rectangle 10"/>
          <p:cNvSpPr/>
          <p:nvPr/>
        </p:nvSpPr>
        <p:spPr>
          <a:xfrm>
            <a:off x="5189517" y="3146912"/>
            <a:ext cx="2201883"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2"/>
                </a:solidFill>
                <a:latin typeface="Times New Roman" panose="02020603050405020304" pitchFamily="18" charset="0"/>
                <a:cs typeface="Times New Roman" panose="02020603050405020304" pitchFamily="18" charset="0"/>
              </a:rPr>
              <a:t>Laissez Faire </a:t>
            </a:r>
          </a:p>
        </p:txBody>
      </p:sp>
      <p:sp>
        <p:nvSpPr>
          <p:cNvPr id="7" name="Right Arrow 6"/>
          <p:cNvSpPr/>
          <p:nvPr/>
        </p:nvSpPr>
        <p:spPr>
          <a:xfrm rot="5400000">
            <a:off x="4016917" y="3056696"/>
            <a:ext cx="681000" cy="1804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rot="1622052">
            <a:off x="5595195" y="2924310"/>
            <a:ext cx="688388" cy="1957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rot="7936008">
            <a:off x="2804008" y="2947710"/>
            <a:ext cx="648782" cy="1914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rot="8232290">
            <a:off x="2078133" y="2698646"/>
            <a:ext cx="793660" cy="159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rot="1752876">
            <a:off x="6105202" y="2569925"/>
            <a:ext cx="743597" cy="1752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228600" y="6172200"/>
            <a:ext cx="8763000" cy="400110"/>
          </a:xfrm>
          <a:prstGeom prst="rect">
            <a:avLst/>
          </a:prstGeom>
          <a:solidFill>
            <a:schemeClr val="bg1"/>
          </a:solidFill>
          <a:ln>
            <a:solidFill>
              <a:srgbClr val="002060"/>
            </a:solidFill>
          </a:ln>
        </p:spPr>
        <p:txBody>
          <a:bodyPr wrap="square" rtlCol="0">
            <a:spAutoFit/>
          </a:bodyPr>
          <a:lstStyle/>
          <a:p>
            <a:r>
              <a:rPr lang="en-US" sz="2000" b="1" dirty="0">
                <a:solidFill>
                  <a:schemeClr val="accent3">
                    <a:lumMod val="50000"/>
                  </a:schemeClr>
                </a:solidFill>
                <a:latin typeface="Times New Roman" panose="02020603050405020304" pitchFamily="18" charset="0"/>
                <a:cs typeface="Times New Roman" panose="02020603050405020304" pitchFamily="18" charset="0"/>
              </a:rPr>
              <a:t>How does the colonization period engrain these five ideas into English settlers?</a:t>
            </a:r>
          </a:p>
        </p:txBody>
      </p:sp>
      <p:sp>
        <p:nvSpPr>
          <p:cNvPr id="3" name="Rectangle 2"/>
          <p:cNvSpPr/>
          <p:nvPr/>
        </p:nvSpPr>
        <p:spPr>
          <a:xfrm>
            <a:off x="440992" y="4267200"/>
            <a:ext cx="8322008" cy="1447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pitchFamily="18" charset="0"/>
                <a:cs typeface="Times" pitchFamily="18" charset="0"/>
              </a:rPr>
              <a:t>The American identity forms the causes of independence:</a:t>
            </a:r>
          </a:p>
          <a:p>
            <a:pPr marL="342900" indent="-342900">
              <a:buFont typeface="Arial" pitchFamily="34" charset="0"/>
              <a:buChar char="•"/>
            </a:pPr>
            <a:r>
              <a:rPr lang="en-US" sz="2400" dirty="0">
                <a:solidFill>
                  <a:schemeClr val="tx1"/>
                </a:solidFill>
                <a:latin typeface="Times" pitchFamily="18" charset="0"/>
                <a:cs typeface="Times" pitchFamily="18" charset="0"/>
              </a:rPr>
              <a:t>Warning signs – </a:t>
            </a:r>
            <a:r>
              <a:rPr lang="en-US" sz="2400" b="1" dirty="0">
                <a:solidFill>
                  <a:srgbClr val="C00000"/>
                </a:solidFill>
                <a:latin typeface="Times" pitchFamily="18" charset="0"/>
                <a:cs typeface="Times" pitchFamily="18" charset="0"/>
              </a:rPr>
              <a:t>Bacon’s Rebellion, Leisler Rebellion, &amp; Ipswich and Topsfield resist assessments </a:t>
            </a:r>
          </a:p>
        </p:txBody>
      </p:sp>
    </p:spTree>
    <p:extLst>
      <p:ext uri="{BB962C8B-B14F-4D97-AF65-F5344CB8AC3E}">
        <p14:creationId xmlns:p14="http://schemas.microsoft.com/office/powerpoint/2010/main" val="34808094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2"/>
          </a:solidFill>
          <a:ln>
            <a:solidFill>
              <a:srgbClr val="002060"/>
            </a:solidFill>
          </a:ln>
        </p:spPr>
        <p:txBody>
          <a:bodyPr>
            <a:normAutofit fontScale="90000"/>
          </a:bodyPr>
          <a:lstStyle/>
          <a:p>
            <a:r>
              <a:rPr lang="en-US" dirty="0">
                <a:solidFill>
                  <a:schemeClr val="tx2"/>
                </a:solidFill>
                <a:latin typeface="Baskerville Old Face" panose="02020602080505020303" pitchFamily="18" charset="0"/>
              </a:rPr>
              <a:t>Mercantilism Effect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43000"/>
            <a:ext cx="8229600" cy="3733800"/>
          </a:xfrm>
          <a:solidFill>
            <a:schemeClr val="bg1">
              <a:lumMod val="95000"/>
            </a:schemeClr>
          </a:solidFill>
          <a:ln>
            <a:solidFill>
              <a:srgbClr val="002060"/>
            </a:solidFill>
          </a:ln>
        </p:spPr>
      </p:pic>
      <p:sp>
        <p:nvSpPr>
          <p:cNvPr id="5" name="Rectangle 4"/>
          <p:cNvSpPr/>
          <p:nvPr/>
        </p:nvSpPr>
        <p:spPr>
          <a:xfrm>
            <a:off x="914400" y="4724400"/>
            <a:ext cx="79248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panose="02020603050405020304" pitchFamily="18" charset="0"/>
                <a:cs typeface="Times" panose="02020603050405020304" pitchFamily="18" charset="0"/>
              </a:rPr>
              <a:t>Triangle Trade</a:t>
            </a:r>
          </a:p>
          <a:p>
            <a:pPr marL="342900" indent="-342900">
              <a:buFont typeface="Arial" panose="020B0604020202020204" pitchFamily="34" charset="0"/>
              <a:buChar char="•"/>
            </a:pPr>
            <a:r>
              <a:rPr lang="en-US" sz="2400" b="1" dirty="0">
                <a:solidFill>
                  <a:srgbClr val="FFFF00"/>
                </a:solidFill>
                <a:latin typeface="Times" panose="02020603050405020304" pitchFamily="18" charset="0"/>
                <a:cs typeface="Times" panose="02020603050405020304" pitchFamily="18" charset="0"/>
              </a:rPr>
              <a:t>Middle Passage </a:t>
            </a:r>
            <a:r>
              <a:rPr lang="en-US" sz="2400" b="1" dirty="0">
                <a:solidFill>
                  <a:schemeClr val="bg1"/>
                </a:solidFill>
                <a:latin typeface="Times" panose="02020603050405020304" pitchFamily="18" charset="0"/>
                <a:cs typeface="Times" panose="02020603050405020304" pitchFamily="18" charset="0"/>
              </a:rPr>
              <a:t>– </a:t>
            </a:r>
            <a:r>
              <a:rPr lang="en-US" sz="2400" dirty="0">
                <a:solidFill>
                  <a:schemeClr val="bg1"/>
                </a:solidFill>
                <a:latin typeface="Times" panose="02020603050405020304" pitchFamily="18" charset="0"/>
                <a:cs typeface="Times" panose="02020603050405020304" pitchFamily="18" charset="0"/>
              </a:rPr>
              <a:t>African slave trade</a:t>
            </a:r>
          </a:p>
          <a:p>
            <a:pPr marL="342900" indent="-342900">
              <a:buFont typeface="Arial" panose="020B0604020202020204" pitchFamily="34" charset="0"/>
              <a:buChar char="•"/>
            </a:pPr>
            <a:r>
              <a:rPr lang="en-US" sz="2400" b="1" dirty="0">
                <a:solidFill>
                  <a:srgbClr val="FFFF00"/>
                </a:solidFill>
                <a:latin typeface="Times" panose="02020603050405020304" pitchFamily="18" charset="0"/>
                <a:cs typeface="Times" panose="02020603050405020304" pitchFamily="18" charset="0"/>
              </a:rPr>
              <a:t>Navigation Acts 1660</a:t>
            </a:r>
            <a:r>
              <a:rPr lang="en-US" sz="2400" dirty="0">
                <a:solidFill>
                  <a:schemeClr val="bg1"/>
                </a:solidFill>
                <a:latin typeface="Times" panose="02020603050405020304" pitchFamily="18" charset="0"/>
                <a:cs typeface="Times" panose="02020603050405020304" pitchFamily="18" charset="0"/>
              </a:rPr>
              <a:t>: English seeks to control colonial trade	</a:t>
            </a:r>
            <a:r>
              <a:rPr lang="en-US" sz="2400" b="1" dirty="0">
                <a:solidFill>
                  <a:srgbClr val="FFFF00"/>
                </a:solidFill>
                <a:latin typeface="Times" panose="02020603050405020304" pitchFamily="18" charset="0"/>
                <a:cs typeface="Times" panose="02020603050405020304" pitchFamily="18" charset="0"/>
              </a:rPr>
              <a:t>Smuggling (American resistance) </a:t>
            </a:r>
          </a:p>
        </p:txBody>
      </p:sp>
      <p:sp>
        <p:nvSpPr>
          <p:cNvPr id="6" name="Right Arrow 5"/>
          <p:cNvSpPr/>
          <p:nvPr/>
        </p:nvSpPr>
        <p:spPr>
          <a:xfrm>
            <a:off x="2057400" y="6172200"/>
            <a:ext cx="762000" cy="228600"/>
          </a:xfrm>
          <a:prstGeom prs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20017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AFC1F-2178-42B5-941A-534EECFFF559}"/>
              </a:ext>
            </a:extLst>
          </p:cNvPr>
          <p:cNvSpPr>
            <a:spLocks noGrp="1"/>
          </p:cNvSpPr>
          <p:nvPr>
            <p:ph type="title"/>
          </p:nvPr>
        </p:nvSpPr>
        <p:spPr>
          <a:xfrm>
            <a:off x="457200" y="274638"/>
            <a:ext cx="8229600" cy="715962"/>
          </a:xfrm>
          <a:solidFill>
            <a:schemeClr val="bg2"/>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Charters of the New World</a:t>
            </a:r>
          </a:p>
        </p:txBody>
      </p:sp>
      <p:sp>
        <p:nvSpPr>
          <p:cNvPr id="3" name="Content Placeholder 2">
            <a:extLst>
              <a:ext uri="{FF2B5EF4-FFF2-40B4-BE49-F238E27FC236}">
                <a16:creationId xmlns:a16="http://schemas.microsoft.com/office/drawing/2014/main" id="{8352A9C9-0EE0-4B78-B12B-88203D78AF91}"/>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id="{DB26ED23-FBDA-4322-86F2-E48D33AC9B5A}"/>
              </a:ext>
            </a:extLst>
          </p:cNvPr>
          <p:cNvSpPr/>
          <p:nvPr/>
        </p:nvSpPr>
        <p:spPr>
          <a:xfrm>
            <a:off x="304800" y="1066800"/>
            <a:ext cx="8534400" cy="419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Times" panose="02020603050405020304" pitchFamily="18" charset="0"/>
                <a:cs typeface="Times" panose="02020603050405020304" pitchFamily="18" charset="0"/>
              </a:rPr>
              <a:t>IN THE NAME OF GOD, AMEN</a:t>
            </a:r>
            <a:r>
              <a:rPr lang="en-US" sz="2000" dirty="0">
                <a:latin typeface="Times" panose="02020603050405020304" pitchFamily="18" charset="0"/>
                <a:cs typeface="Times" panose="02020603050405020304" pitchFamily="18" charset="0"/>
              </a:rPr>
              <a:t>. We, whose names are underwritten, the </a:t>
            </a:r>
            <a:r>
              <a:rPr lang="en-US" sz="2000" b="1" dirty="0">
                <a:latin typeface="Times" panose="02020603050405020304" pitchFamily="18" charset="0"/>
                <a:cs typeface="Times" panose="02020603050405020304" pitchFamily="18" charset="0"/>
              </a:rPr>
              <a:t>Loyal Subjects of our dread Sovereign Lord King </a:t>
            </a:r>
            <a:r>
              <a:rPr lang="en-US" sz="2000" b="1" i="1" dirty="0">
                <a:latin typeface="Times" panose="02020603050405020304" pitchFamily="18" charset="0"/>
                <a:cs typeface="Times" panose="02020603050405020304" pitchFamily="18" charset="0"/>
              </a:rPr>
              <a:t>James</a:t>
            </a:r>
            <a:r>
              <a:rPr lang="en-US" sz="2000" b="1" dirty="0">
                <a:latin typeface="Times" panose="02020603050405020304" pitchFamily="18" charset="0"/>
                <a:cs typeface="Times" panose="02020603050405020304" pitchFamily="18" charset="0"/>
              </a:rPr>
              <a:t>, </a:t>
            </a:r>
            <a:r>
              <a:rPr lang="en-US" sz="2000" dirty="0">
                <a:latin typeface="Times" panose="02020603050405020304" pitchFamily="18" charset="0"/>
                <a:cs typeface="Times" panose="02020603050405020304" pitchFamily="18" charset="0"/>
              </a:rPr>
              <a:t>by the Grace of God, of </a:t>
            </a:r>
            <a:r>
              <a:rPr lang="en-US" sz="2000" i="1" dirty="0">
                <a:latin typeface="Times" panose="02020603050405020304" pitchFamily="18" charset="0"/>
                <a:cs typeface="Times" panose="02020603050405020304" pitchFamily="18" charset="0"/>
              </a:rPr>
              <a:t>Great Britain</a:t>
            </a:r>
            <a:r>
              <a:rPr lang="en-US" sz="2000" dirty="0">
                <a:latin typeface="Times" panose="02020603050405020304" pitchFamily="18" charset="0"/>
                <a:cs typeface="Times" panose="02020603050405020304" pitchFamily="18" charset="0"/>
              </a:rPr>
              <a:t>, </a:t>
            </a:r>
            <a:r>
              <a:rPr lang="en-US" sz="2000" i="1" dirty="0">
                <a:latin typeface="Times" panose="02020603050405020304" pitchFamily="18" charset="0"/>
                <a:cs typeface="Times" panose="02020603050405020304" pitchFamily="18" charset="0"/>
              </a:rPr>
              <a:t>France</a:t>
            </a:r>
            <a:r>
              <a:rPr lang="en-US" sz="2000" dirty="0">
                <a:latin typeface="Times" panose="02020603050405020304" pitchFamily="18" charset="0"/>
                <a:cs typeface="Times" panose="02020603050405020304" pitchFamily="18" charset="0"/>
              </a:rPr>
              <a:t>, and </a:t>
            </a:r>
            <a:r>
              <a:rPr lang="en-US" sz="2000" i="1" dirty="0">
                <a:latin typeface="Times" panose="02020603050405020304" pitchFamily="18" charset="0"/>
                <a:cs typeface="Times" panose="02020603050405020304" pitchFamily="18" charset="0"/>
              </a:rPr>
              <a:t>Ireland</a:t>
            </a:r>
            <a:r>
              <a:rPr lang="en-US" sz="2000" dirty="0">
                <a:latin typeface="Times" panose="02020603050405020304" pitchFamily="18" charset="0"/>
                <a:cs typeface="Times" panose="02020603050405020304" pitchFamily="18" charset="0"/>
              </a:rPr>
              <a:t>, King, </a:t>
            </a:r>
            <a:r>
              <a:rPr lang="en-US" sz="2000" i="1" dirty="0">
                <a:latin typeface="Times" panose="02020603050405020304" pitchFamily="18" charset="0"/>
                <a:cs typeface="Times" panose="02020603050405020304" pitchFamily="18" charset="0"/>
              </a:rPr>
              <a:t>Defender of the Faith</a:t>
            </a:r>
            <a:r>
              <a:rPr lang="en-US" sz="2000" dirty="0">
                <a:latin typeface="Times" panose="02020603050405020304" pitchFamily="18" charset="0"/>
                <a:cs typeface="Times" panose="02020603050405020304" pitchFamily="18" charset="0"/>
              </a:rPr>
              <a:t>, &amp;c. Having undertaken for the Glory of God, and Advancement of the Christian Faith, and the </a:t>
            </a:r>
            <a:r>
              <a:rPr lang="en-US" sz="2000" dirty="0" err="1">
                <a:latin typeface="Times" panose="02020603050405020304" pitchFamily="18" charset="0"/>
                <a:cs typeface="Times" panose="02020603050405020304" pitchFamily="18" charset="0"/>
              </a:rPr>
              <a:t>Honour</a:t>
            </a:r>
            <a:r>
              <a:rPr lang="en-US" sz="2000" dirty="0">
                <a:latin typeface="Times" panose="02020603050405020304" pitchFamily="18" charset="0"/>
                <a:cs typeface="Times" panose="02020603050405020304" pitchFamily="18" charset="0"/>
              </a:rPr>
              <a:t> of our King and Country, a Voyage to plant the first Colony in the northern Parts of </a:t>
            </a:r>
            <a:r>
              <a:rPr lang="en-US" sz="2000" i="1" dirty="0">
                <a:latin typeface="Times" panose="02020603050405020304" pitchFamily="18" charset="0"/>
                <a:cs typeface="Times" panose="02020603050405020304" pitchFamily="18" charset="0"/>
              </a:rPr>
              <a:t>Virginia</a:t>
            </a:r>
            <a:r>
              <a:rPr lang="en-US" sz="2000" dirty="0">
                <a:latin typeface="Times" panose="02020603050405020304" pitchFamily="18" charset="0"/>
                <a:cs typeface="Times" panose="02020603050405020304" pitchFamily="18" charset="0"/>
              </a:rPr>
              <a:t>; </a:t>
            </a:r>
            <a:r>
              <a:rPr lang="en-US" sz="2000" b="1" dirty="0">
                <a:latin typeface="Times" panose="02020603050405020304" pitchFamily="18" charset="0"/>
                <a:cs typeface="Times" panose="02020603050405020304" pitchFamily="18" charset="0"/>
              </a:rPr>
              <a:t>Do by these Presents, solemnly and mutually, in the Presence of God and one another, covenant and combine ourselves together into a civil Body Politick, for our better Ordering and Preservation, and Furtherance of the Ends aforesaid: And by Virtue hereof do enact, constitute, and frame, such just and equal Laws, Ordinances, Acts, Constitutions, and Officers, from time to time, as shall be thought most meet and convenient for the general Good of the Colony; unto which we promise all due Submission and Obedience. </a:t>
            </a:r>
          </a:p>
          <a:p>
            <a:r>
              <a:rPr lang="en-US" sz="2000" dirty="0">
                <a:latin typeface="Times" panose="02020603050405020304" pitchFamily="18" charset="0"/>
                <a:cs typeface="Times" panose="02020603050405020304" pitchFamily="18" charset="0"/>
              </a:rPr>
              <a:t>	- </a:t>
            </a:r>
            <a:r>
              <a:rPr lang="en-US" sz="2000" b="1" dirty="0">
                <a:latin typeface="Times" panose="02020603050405020304" pitchFamily="18" charset="0"/>
                <a:cs typeface="Times" panose="02020603050405020304" pitchFamily="18" charset="0"/>
              </a:rPr>
              <a:t>Mayflower Compact, 1620</a:t>
            </a:r>
          </a:p>
        </p:txBody>
      </p:sp>
      <p:sp>
        <p:nvSpPr>
          <p:cNvPr id="5" name="Rectangle 4">
            <a:extLst>
              <a:ext uri="{FF2B5EF4-FFF2-40B4-BE49-F238E27FC236}">
                <a16:creationId xmlns:a16="http://schemas.microsoft.com/office/drawing/2014/main" id="{7D9F5F80-B75F-472D-BC42-3D4F6327B6E2}"/>
              </a:ext>
            </a:extLst>
          </p:cNvPr>
          <p:cNvSpPr/>
          <p:nvPr/>
        </p:nvSpPr>
        <p:spPr>
          <a:xfrm>
            <a:off x="304800" y="5410200"/>
            <a:ext cx="8534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HIPP Document</a:t>
            </a:r>
          </a:p>
          <a:p>
            <a:r>
              <a:rPr lang="en-US" sz="2400" dirty="0">
                <a:latin typeface="Times" panose="02020603050405020304" pitchFamily="18" charset="0"/>
                <a:cs typeface="Times" panose="02020603050405020304" pitchFamily="18" charset="0"/>
              </a:rPr>
              <a:t>- Evaluate how this document defines the political relationship between colonist and England </a:t>
            </a:r>
          </a:p>
        </p:txBody>
      </p:sp>
    </p:spTree>
    <p:extLst>
      <p:ext uri="{BB962C8B-B14F-4D97-AF65-F5344CB8AC3E}">
        <p14:creationId xmlns:p14="http://schemas.microsoft.com/office/powerpoint/2010/main" val="42083805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Democracy in the Colonies</a:t>
            </a:r>
          </a:p>
        </p:txBody>
      </p:sp>
      <p:pic>
        <p:nvPicPr>
          <p:cNvPr id="5" name="Content Placeholder 4" descr="A picture containing text, map&#10;&#10;Description generated with very high confidence">
            <a:extLst>
              <a:ext uri="{FF2B5EF4-FFF2-40B4-BE49-F238E27FC236}">
                <a16:creationId xmlns:a16="http://schemas.microsoft.com/office/drawing/2014/main" id="{92FF44E3-CE87-473A-A753-39D431CB62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1" y="1295400"/>
            <a:ext cx="2971799" cy="5287962"/>
          </a:xfrm>
          <a:solidFill>
            <a:schemeClr val="bg1"/>
          </a:solidFill>
          <a:ln>
            <a:solidFill>
              <a:srgbClr val="002060"/>
            </a:solidFill>
          </a:ln>
        </p:spPr>
      </p:pic>
      <p:sp>
        <p:nvSpPr>
          <p:cNvPr id="6" name="Rectangle 5">
            <a:extLst>
              <a:ext uri="{FF2B5EF4-FFF2-40B4-BE49-F238E27FC236}">
                <a16:creationId xmlns:a16="http://schemas.microsoft.com/office/drawing/2014/main" id="{39F2E6F6-79AC-46EB-921E-2E0DB817E316}"/>
              </a:ext>
            </a:extLst>
          </p:cNvPr>
          <p:cNvSpPr/>
          <p:nvPr/>
        </p:nvSpPr>
        <p:spPr>
          <a:xfrm>
            <a:off x="3733801" y="1295400"/>
            <a:ext cx="5181599" cy="2201732"/>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Direct Democracy: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Town Meetings (Churches)</a:t>
            </a:r>
          </a:p>
          <a:p>
            <a:pPr marL="342900" indent="-342900">
              <a:buFont typeface="Arial" panose="020B0604020202020204" pitchFamily="34" charset="0"/>
              <a:buChar char="•"/>
            </a:pPr>
            <a:r>
              <a:rPr lang="en-US" sz="2400" b="1" dirty="0">
                <a:latin typeface="Times" panose="02020603050405020304" pitchFamily="18" charset="0"/>
                <a:cs typeface="Times" panose="02020603050405020304" pitchFamily="18" charset="0"/>
              </a:rPr>
              <a:t>Mayflower Compact</a:t>
            </a:r>
          </a:p>
          <a:p>
            <a:pPr marL="342900" indent="-342900">
              <a:buFont typeface="Arial" panose="020B0604020202020204" pitchFamily="34" charset="0"/>
              <a:buChar char="•"/>
            </a:pPr>
            <a:r>
              <a:rPr lang="en-US" sz="2400" b="1" dirty="0">
                <a:latin typeface="Times" panose="02020603050405020304" pitchFamily="18" charset="0"/>
                <a:cs typeface="Times" panose="02020603050405020304" pitchFamily="18" charset="0"/>
              </a:rPr>
              <a:t>Puritan Theocracy </a:t>
            </a:r>
          </a:p>
          <a:p>
            <a:r>
              <a:rPr lang="en-US" sz="2400" b="1" dirty="0">
                <a:latin typeface="Times" panose="02020603050405020304" pitchFamily="18" charset="0"/>
                <a:cs typeface="Times" panose="02020603050405020304" pitchFamily="18" charset="0"/>
              </a:rPr>
              <a:t>New Hampshire - Fundamental Orders </a:t>
            </a:r>
            <a:r>
              <a:rPr lang="en-US" sz="2400" dirty="0">
                <a:latin typeface="Times" panose="02020603050405020304" pitchFamily="18" charset="0"/>
                <a:cs typeface="Times" panose="02020603050405020304" pitchFamily="18" charset="0"/>
              </a:rPr>
              <a:t>(1</a:t>
            </a:r>
            <a:r>
              <a:rPr lang="en-US" sz="2400" baseline="30000" dirty="0">
                <a:latin typeface="Times" panose="02020603050405020304" pitchFamily="18" charset="0"/>
                <a:cs typeface="Times" panose="02020603050405020304" pitchFamily="18" charset="0"/>
              </a:rPr>
              <a:t>st</a:t>
            </a:r>
            <a:r>
              <a:rPr lang="en-US" sz="2400" dirty="0">
                <a:latin typeface="Times" panose="02020603050405020304" pitchFamily="18" charset="0"/>
                <a:cs typeface="Times" panose="02020603050405020304" pitchFamily="18" charset="0"/>
              </a:rPr>
              <a:t> Constitution)</a:t>
            </a:r>
          </a:p>
        </p:txBody>
      </p:sp>
      <p:sp>
        <p:nvSpPr>
          <p:cNvPr id="7" name="Rectangle 6">
            <a:extLst>
              <a:ext uri="{FF2B5EF4-FFF2-40B4-BE49-F238E27FC236}">
                <a16:creationId xmlns:a16="http://schemas.microsoft.com/office/drawing/2014/main" id="{46061365-BB43-4309-8A22-EC2EDC6BE477}"/>
              </a:ext>
            </a:extLst>
          </p:cNvPr>
          <p:cNvSpPr/>
          <p:nvPr/>
        </p:nvSpPr>
        <p:spPr>
          <a:xfrm>
            <a:off x="3733801" y="4371333"/>
            <a:ext cx="5181599" cy="1676400"/>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Representative Democracy: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Aristocracy – landed gentry  (</a:t>
            </a:r>
            <a:r>
              <a:rPr lang="en-US" sz="2400" b="1" i="1" dirty="0">
                <a:latin typeface="Times" panose="02020603050405020304" pitchFamily="18" charset="0"/>
                <a:cs typeface="Times" panose="02020603050405020304" pitchFamily="18" charset="0"/>
              </a:rPr>
              <a:t>Cavaliers</a:t>
            </a:r>
            <a:r>
              <a:rPr lang="en-US" sz="2400" dirty="0">
                <a:latin typeface="Times" panose="02020603050405020304" pitchFamily="18" charset="0"/>
                <a:cs typeface="Times" panose="02020603050405020304" pitchFamily="18" charset="0"/>
              </a:rPr>
              <a:t>)</a:t>
            </a:r>
          </a:p>
          <a:p>
            <a:pPr marL="342900" indent="-342900">
              <a:buFont typeface="Arial" panose="020B0604020202020204" pitchFamily="34" charset="0"/>
              <a:buChar char="•"/>
            </a:pPr>
            <a:r>
              <a:rPr lang="en-US" sz="2400" b="1" dirty="0">
                <a:latin typeface="Times" panose="02020603050405020304" pitchFamily="18" charset="0"/>
                <a:cs typeface="Times" panose="02020603050405020304" pitchFamily="18" charset="0"/>
              </a:rPr>
              <a:t>House of Burgesses </a:t>
            </a:r>
          </a:p>
        </p:txBody>
      </p:sp>
      <p:sp>
        <p:nvSpPr>
          <p:cNvPr id="8" name="Arrow: Right 7">
            <a:extLst>
              <a:ext uri="{FF2B5EF4-FFF2-40B4-BE49-F238E27FC236}">
                <a16:creationId xmlns:a16="http://schemas.microsoft.com/office/drawing/2014/main" id="{C6294D4F-3C2C-42BF-91CC-225BA1A7E884}"/>
              </a:ext>
            </a:extLst>
          </p:cNvPr>
          <p:cNvSpPr/>
          <p:nvPr/>
        </p:nvSpPr>
        <p:spPr>
          <a:xfrm rot="8137844">
            <a:off x="2848859" y="2085812"/>
            <a:ext cx="1036595" cy="424833"/>
          </a:xfrm>
          <a:prstGeom prst="rightArrow">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30B692D1-9DC2-4D5A-AAFD-C8611AAD2974}"/>
              </a:ext>
            </a:extLst>
          </p:cNvPr>
          <p:cNvSpPr/>
          <p:nvPr/>
        </p:nvSpPr>
        <p:spPr>
          <a:xfrm rot="12509402">
            <a:off x="2211098" y="4170207"/>
            <a:ext cx="1651966" cy="424833"/>
          </a:xfrm>
          <a:prstGeom prst="rightArrow">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9648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Democracy in the Colonies</a:t>
            </a:r>
          </a:p>
        </p:txBody>
      </p:sp>
      <p:pic>
        <p:nvPicPr>
          <p:cNvPr id="5" name="Content Placeholder 4" descr="A picture containing text, map&#10;&#10;Description generated with very high confidence">
            <a:extLst>
              <a:ext uri="{FF2B5EF4-FFF2-40B4-BE49-F238E27FC236}">
                <a16:creationId xmlns:a16="http://schemas.microsoft.com/office/drawing/2014/main" id="{92FF44E3-CE87-473A-A753-39D431CB62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1" y="1295400"/>
            <a:ext cx="2971799" cy="5287962"/>
          </a:xfrm>
          <a:solidFill>
            <a:schemeClr val="bg1"/>
          </a:solidFill>
          <a:ln>
            <a:solidFill>
              <a:srgbClr val="002060"/>
            </a:solidFill>
          </a:ln>
        </p:spPr>
      </p:pic>
      <p:sp>
        <p:nvSpPr>
          <p:cNvPr id="6" name="Rectangle 5">
            <a:extLst>
              <a:ext uri="{FF2B5EF4-FFF2-40B4-BE49-F238E27FC236}">
                <a16:creationId xmlns:a16="http://schemas.microsoft.com/office/drawing/2014/main" id="{39F2E6F6-79AC-46EB-921E-2E0DB817E316}"/>
              </a:ext>
            </a:extLst>
          </p:cNvPr>
          <p:cNvSpPr/>
          <p:nvPr/>
        </p:nvSpPr>
        <p:spPr>
          <a:xfrm>
            <a:off x="3868454" y="2504991"/>
            <a:ext cx="5181599" cy="2201732"/>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Representative Democracy: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William Penn’s “Framework of Government”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New Jersey’s “Consent &amp; Agreement” </a:t>
            </a:r>
          </a:p>
        </p:txBody>
      </p:sp>
      <p:sp>
        <p:nvSpPr>
          <p:cNvPr id="8" name="Arrow: Right 7">
            <a:extLst>
              <a:ext uri="{FF2B5EF4-FFF2-40B4-BE49-F238E27FC236}">
                <a16:creationId xmlns:a16="http://schemas.microsoft.com/office/drawing/2014/main" id="{C6294D4F-3C2C-42BF-91CC-225BA1A7E884}"/>
              </a:ext>
            </a:extLst>
          </p:cNvPr>
          <p:cNvSpPr/>
          <p:nvPr/>
        </p:nvSpPr>
        <p:spPr>
          <a:xfrm rot="11078976">
            <a:off x="2816346" y="3139709"/>
            <a:ext cx="1036595" cy="424833"/>
          </a:xfrm>
          <a:prstGeom prst="rightArrow">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97369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2"/>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American Identity</a:t>
            </a:r>
          </a:p>
        </p:txBody>
      </p:sp>
      <p:sp>
        <p:nvSpPr>
          <p:cNvPr id="3" name="Content Placeholder 2"/>
          <p:cNvSpPr>
            <a:spLocks noGrp="1"/>
          </p:cNvSpPr>
          <p:nvPr>
            <p:ph idx="1"/>
          </p:nvPr>
        </p:nvSpPr>
        <p:spPr>
          <a:xfrm>
            <a:off x="457200" y="1143000"/>
            <a:ext cx="8229600" cy="4983163"/>
          </a:xfrm>
          <a:solidFill>
            <a:srgbClr val="FFFF99"/>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Prompt: </a:t>
            </a:r>
            <a:r>
              <a:rPr lang="en-US" sz="2400" i="1" dirty="0">
                <a:solidFill>
                  <a:srgbClr val="002060"/>
                </a:solidFill>
                <a:latin typeface="Times" panose="02020603050405020304" pitchFamily="18" charset="0"/>
                <a:cs typeface="Times" panose="02020603050405020304" pitchFamily="18" charset="0"/>
              </a:rPr>
              <a:t>“The English founded colonies to escape oppression in England.”  Assess the validity of this statement.  </a:t>
            </a:r>
          </a:p>
          <a:p>
            <a:r>
              <a:rPr lang="en-US" sz="2400" dirty="0">
                <a:latin typeface="Times" panose="02020603050405020304" pitchFamily="18" charset="0"/>
                <a:cs typeface="Times" panose="02020603050405020304" pitchFamily="18" charset="0"/>
              </a:rPr>
              <a:t>Building a thesis </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p:cNvSpPr/>
          <p:nvPr/>
        </p:nvSpPr>
        <p:spPr>
          <a:xfrm>
            <a:off x="762000" y="2590800"/>
            <a:ext cx="7620000" cy="4191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S:</a:t>
            </a: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P:</a:t>
            </a: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I:</a:t>
            </a: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C:</a:t>
            </a: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E:</a:t>
            </a: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T:</a:t>
            </a:r>
          </a:p>
        </p:txBody>
      </p:sp>
      <p:sp>
        <p:nvSpPr>
          <p:cNvPr id="5" name="Rectangle 4"/>
          <p:cNvSpPr/>
          <p:nvPr/>
        </p:nvSpPr>
        <p:spPr>
          <a:xfrm>
            <a:off x="1600200" y="2514600"/>
            <a:ext cx="2743200" cy="3810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latin typeface="Times" panose="02020603050405020304" pitchFamily="18" charset="0"/>
                <a:cs typeface="Times" panose="02020603050405020304" pitchFamily="18" charset="0"/>
              </a:rPr>
              <a:t>Oppression </a:t>
            </a:r>
          </a:p>
        </p:txBody>
      </p:sp>
      <p:sp>
        <p:nvSpPr>
          <p:cNvPr id="6" name="Rectangle 5"/>
          <p:cNvSpPr/>
          <p:nvPr/>
        </p:nvSpPr>
        <p:spPr>
          <a:xfrm>
            <a:off x="5334000" y="2501552"/>
            <a:ext cx="2743200" cy="3810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latin typeface="Times" panose="02020603050405020304" pitchFamily="18" charset="0"/>
                <a:cs typeface="Times" panose="02020603050405020304" pitchFamily="18" charset="0"/>
              </a:rPr>
              <a:t> </a:t>
            </a:r>
          </a:p>
        </p:txBody>
      </p:sp>
      <p:cxnSp>
        <p:nvCxnSpPr>
          <p:cNvPr id="8" name="Straight Connector 7"/>
          <p:cNvCxnSpPr/>
          <p:nvPr/>
        </p:nvCxnSpPr>
        <p:spPr>
          <a:xfrm>
            <a:off x="4648200" y="2362200"/>
            <a:ext cx="0" cy="449580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184986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0469B-9CD1-4826-9108-10A406CCFD63}"/>
              </a:ext>
            </a:extLst>
          </p:cNvPr>
          <p:cNvSpPr>
            <a:spLocks noGrp="1"/>
          </p:cNvSpPr>
          <p:nvPr>
            <p:ph type="title"/>
          </p:nvPr>
        </p:nvSpPr>
        <p:spPr>
          <a:xfrm>
            <a:off x="457200" y="274638"/>
            <a:ext cx="8229600" cy="792162"/>
          </a:xfrm>
          <a:solidFill>
            <a:schemeClr val="bg1"/>
          </a:solidFill>
          <a:ln>
            <a:solidFill>
              <a:srgbClr val="002060"/>
            </a:solidFill>
          </a:ln>
        </p:spPr>
        <p:txBody>
          <a:bodyPr/>
          <a:lstStyle/>
          <a:p>
            <a:r>
              <a:rPr lang="en-US" dirty="0">
                <a:solidFill>
                  <a:srgbClr val="002060"/>
                </a:solidFill>
                <a:latin typeface="Baskerville Old Face" panose="02020602080505020303" pitchFamily="18" charset="0"/>
              </a:rPr>
              <a:t>Thesis exercise</a:t>
            </a:r>
          </a:p>
        </p:txBody>
      </p:sp>
      <p:sp>
        <p:nvSpPr>
          <p:cNvPr id="6" name="Content Placeholder 5">
            <a:extLst>
              <a:ext uri="{FF2B5EF4-FFF2-40B4-BE49-F238E27FC236}">
                <a16:creationId xmlns:a16="http://schemas.microsoft.com/office/drawing/2014/main" id="{60779A20-9C49-4C5A-ABDA-7B39808C6101}"/>
              </a:ext>
            </a:extLst>
          </p:cNvPr>
          <p:cNvSpPr>
            <a:spLocks noGrp="1"/>
          </p:cNvSpPr>
          <p:nvPr>
            <p:ph idx="1"/>
          </p:nvPr>
        </p:nvSpPr>
        <p:spPr>
          <a:xfrm>
            <a:off x="457200" y="1219200"/>
            <a:ext cx="8229600" cy="4906963"/>
          </a:xfrm>
          <a:solidFill>
            <a:schemeClr val="bg1"/>
          </a:solidFill>
          <a:ln>
            <a:solidFill>
              <a:srgbClr val="002060"/>
            </a:solidFill>
          </a:ln>
        </p:spPr>
        <p:txBody>
          <a:bodyPr/>
          <a:lstStyle/>
          <a:p>
            <a:r>
              <a:rPr lang="en-US" sz="2400" b="1" dirty="0">
                <a:solidFill>
                  <a:srgbClr val="FF0000"/>
                </a:solidFill>
                <a:latin typeface="Times" panose="02020603050405020304" pitchFamily="18" charset="0"/>
                <a:cs typeface="Times" panose="02020603050405020304" pitchFamily="18" charset="0"/>
              </a:rPr>
              <a:t>thesis formula</a:t>
            </a:r>
            <a:r>
              <a:rPr lang="en-US" sz="2400" dirty="0">
                <a:latin typeface="Times" panose="02020603050405020304" pitchFamily="18" charset="0"/>
                <a:cs typeface="Times" panose="02020603050405020304" pitchFamily="18" charset="0"/>
              </a:rPr>
              <a:t>: </a:t>
            </a:r>
            <a:r>
              <a:rPr lang="en-US" sz="2400" b="1" dirty="0">
                <a:solidFill>
                  <a:srgbClr val="002060"/>
                </a:solidFill>
                <a:latin typeface="Times" panose="02020603050405020304" pitchFamily="18" charset="0"/>
                <a:cs typeface="Times" panose="02020603050405020304" pitchFamily="18" charset="0"/>
              </a:rPr>
              <a:t>X however, A, B, and C. Therefore Y</a:t>
            </a:r>
            <a:r>
              <a:rPr lang="en-US" sz="2400" dirty="0">
                <a:latin typeface="Times" panose="02020603050405020304" pitchFamily="18" charset="0"/>
                <a:cs typeface="Times" panose="02020603050405020304" pitchFamily="18" charset="0"/>
              </a:rPr>
              <a:t>.</a:t>
            </a:r>
          </a:p>
          <a:p>
            <a:pPr marL="0" indent="0">
              <a:buNone/>
            </a:pPr>
            <a:endParaRPr lang="en-US" sz="2400" dirty="0">
              <a:latin typeface="Times" panose="02020603050405020304" pitchFamily="18" charset="0"/>
              <a:cs typeface="Times" panose="02020603050405020304" pitchFamily="18" charset="0"/>
            </a:endParaRPr>
          </a:p>
          <a:p>
            <a:pPr marL="0" indent="0">
              <a:buNone/>
            </a:pPr>
            <a:r>
              <a:rPr lang="en-US" sz="2400" dirty="0">
                <a:latin typeface="Times" panose="02020603050405020304" pitchFamily="18" charset="0"/>
                <a:cs typeface="Times" panose="02020603050405020304" pitchFamily="18" charset="0"/>
              </a:rPr>
              <a:t>Underline and label the four steps in thesis below (there can be overlap)</a:t>
            </a:r>
          </a:p>
          <a:p>
            <a:pPr marL="0" indent="0">
              <a:buNone/>
            </a:pPr>
            <a:endParaRPr lang="en-US" sz="2400" b="1" dirty="0">
              <a:solidFill>
                <a:srgbClr val="FF0000"/>
              </a:solidFill>
              <a:latin typeface="Times" panose="02020603050405020304" pitchFamily="18" charset="0"/>
              <a:cs typeface="Times" panose="02020603050405020304" pitchFamily="18" charset="0"/>
            </a:endParaRPr>
          </a:p>
          <a:p>
            <a:pPr marL="0" indent="0">
              <a:buNone/>
            </a:pPr>
            <a:r>
              <a:rPr lang="en-US" sz="2400" b="1" dirty="0">
                <a:solidFill>
                  <a:srgbClr val="FF0000"/>
                </a:solidFill>
                <a:latin typeface="Times" panose="02020603050405020304" pitchFamily="18" charset="0"/>
                <a:cs typeface="Times" panose="02020603050405020304" pitchFamily="18" charset="0"/>
              </a:rPr>
              <a:t>Between 1910 and 1930, African Americans migration from rural South to urban northern cities significantly increased due to greater job opportunities and emerging cultural changes.  However, African Americans still faced racial discrimination and segregation in both regions. </a:t>
            </a: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3579768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Shape 473"/>
        <p:cNvGrpSpPr/>
        <p:nvPr/>
      </p:nvGrpSpPr>
      <p:grpSpPr>
        <a:xfrm>
          <a:off x="0" y="0"/>
          <a:ext cx="0" cy="0"/>
          <a:chOff x="0" y="0"/>
          <a:chExt cx="0" cy="0"/>
        </a:xfrm>
      </p:grpSpPr>
      <p:sp>
        <p:nvSpPr>
          <p:cNvPr id="474" name="Shape 474"/>
          <p:cNvSpPr/>
          <p:nvPr/>
        </p:nvSpPr>
        <p:spPr>
          <a:xfrm>
            <a:off x="446484" y="892274"/>
            <a:ext cx="3403048" cy="435968"/>
          </a:xfrm>
          <a:prstGeom prst="rect">
            <a:avLst/>
          </a:prstGeom>
          <a:noFill/>
          <a:ln>
            <a:noFill/>
          </a:ln>
        </p:spPr>
        <p:txBody>
          <a:bodyPr lIns="35719" tIns="35719" rIns="35719" bIns="35719" anchor="ctr" anchorCtr="0">
            <a:noAutofit/>
          </a:bodyPr>
          <a:lstStyle/>
          <a:p>
            <a:pPr>
              <a:buClr>
                <a:srgbClr val="144D85"/>
              </a:buClr>
              <a:buSzPct val="25000"/>
            </a:pPr>
            <a:r>
              <a:rPr lang="en-US" sz="2531" b="1">
                <a:solidFill>
                  <a:srgbClr val="144D85"/>
                </a:solidFill>
                <a:latin typeface="Arial"/>
                <a:ea typeface="Arial"/>
                <a:cs typeface="Arial"/>
                <a:sym typeface="Arial"/>
              </a:rPr>
              <a:t>The Thesis Statement</a:t>
            </a:r>
          </a:p>
        </p:txBody>
      </p:sp>
      <p:sp>
        <p:nvSpPr>
          <p:cNvPr id="475" name="Shape 475"/>
          <p:cNvSpPr/>
          <p:nvPr/>
        </p:nvSpPr>
        <p:spPr>
          <a:xfrm>
            <a:off x="445801" y="2455664"/>
            <a:ext cx="8261327" cy="1803378"/>
          </a:xfrm>
          <a:prstGeom prst="rect">
            <a:avLst/>
          </a:prstGeom>
          <a:solidFill>
            <a:schemeClr val="bg1"/>
          </a:solidFill>
          <a:ln>
            <a:noFill/>
          </a:ln>
        </p:spPr>
        <p:txBody>
          <a:bodyPr lIns="35719" tIns="35719" rIns="35719" bIns="35719" anchor="t" anchorCtr="0">
            <a:noAutofit/>
          </a:bodyPr>
          <a:lstStyle/>
          <a:p>
            <a:pPr>
              <a:buClr>
                <a:srgbClr val="000000"/>
              </a:buClr>
              <a:buSzPct val="25000"/>
            </a:pPr>
            <a:r>
              <a:rPr lang="en-US" sz="2250" b="1" i="1" dirty="0">
                <a:solidFill>
                  <a:srgbClr val="000000"/>
                </a:solidFill>
                <a:latin typeface="Arial"/>
                <a:ea typeface="Arial"/>
                <a:cs typeface="Arial"/>
                <a:sym typeface="Arial"/>
              </a:rPr>
              <a:t>Too General</a:t>
            </a:r>
          </a:p>
          <a:p>
            <a:pPr>
              <a:spcBef>
                <a:spcPts val="703"/>
              </a:spcBef>
              <a:buClr>
                <a:srgbClr val="000000"/>
              </a:buClr>
              <a:buSzPct val="25000"/>
            </a:pPr>
            <a:r>
              <a:rPr lang="en-US" sz="2250" dirty="0">
                <a:solidFill>
                  <a:srgbClr val="000000"/>
                </a:solidFill>
                <a:latin typeface="Arial"/>
                <a:ea typeface="Arial"/>
                <a:cs typeface="Arial"/>
                <a:sym typeface="Arial"/>
              </a:rPr>
              <a:t>The two colonies had important similarities due to their common roots, but the differences were numerous. In looking at both values and economics, it is plain to see that the colonies were more different than they were the same. (thesis)</a:t>
            </a:r>
          </a:p>
        </p:txBody>
      </p:sp>
      <p:sp>
        <p:nvSpPr>
          <p:cNvPr id="476" name="Shape 476"/>
          <p:cNvSpPr/>
          <p:nvPr/>
        </p:nvSpPr>
        <p:spPr>
          <a:xfrm>
            <a:off x="446484" y="1384102"/>
            <a:ext cx="8262752" cy="812183"/>
          </a:xfrm>
          <a:prstGeom prst="rect">
            <a:avLst/>
          </a:prstGeom>
          <a:solidFill>
            <a:schemeClr val="bg1"/>
          </a:solidFill>
          <a:ln>
            <a:noFill/>
          </a:ln>
        </p:spPr>
        <p:txBody>
          <a:bodyPr lIns="35719" tIns="35719" rIns="35719" bIns="35719" anchor="ctr" anchorCtr="0">
            <a:noAutofit/>
          </a:bodyPr>
          <a:lstStyle/>
          <a:p>
            <a:pPr>
              <a:buClr>
                <a:srgbClr val="000000"/>
              </a:buClr>
              <a:buSzPct val="25000"/>
            </a:pPr>
            <a:r>
              <a:rPr lang="en-US" sz="2250" b="1" dirty="0">
                <a:solidFill>
                  <a:srgbClr val="000000"/>
                </a:solidFill>
                <a:latin typeface="Arial"/>
                <a:ea typeface="Arial"/>
                <a:cs typeface="Arial"/>
                <a:sym typeface="Arial"/>
              </a:rPr>
              <a:t>Specificity—How much do I say?</a:t>
            </a:r>
          </a:p>
          <a:p>
            <a:pPr>
              <a:spcBef>
                <a:spcPts val="703"/>
              </a:spcBef>
              <a:buClr>
                <a:srgbClr val="000000"/>
              </a:buClr>
              <a:buSzPct val="25000"/>
            </a:pPr>
            <a:r>
              <a:rPr lang="en-US" sz="2250" dirty="0">
                <a:solidFill>
                  <a:srgbClr val="000000"/>
                </a:solidFill>
                <a:latin typeface="Arial"/>
                <a:ea typeface="Arial"/>
                <a:cs typeface="Arial"/>
                <a:sym typeface="Arial"/>
              </a:rPr>
              <a:t>Compare and contrast the colonies at Jamestown and Plymouth.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5"/>
                                        </p:tgtEl>
                                        <p:attrNameLst>
                                          <p:attrName>style.visibility</p:attrName>
                                        </p:attrNameLst>
                                      </p:cBhvr>
                                      <p:to>
                                        <p:strVal val="visible"/>
                                      </p:to>
                                    </p:set>
                                    <p:animEffect transition="in" filter="fade">
                                      <p:cBhvr>
                                        <p:cTn id="7" dur="1000"/>
                                        <p:tgtEl>
                                          <p:spTgt spid="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Shape 480"/>
        <p:cNvGrpSpPr/>
        <p:nvPr/>
      </p:nvGrpSpPr>
      <p:grpSpPr>
        <a:xfrm>
          <a:off x="0" y="0"/>
          <a:ext cx="0" cy="0"/>
          <a:chOff x="0" y="0"/>
          <a:chExt cx="0" cy="0"/>
        </a:xfrm>
      </p:grpSpPr>
      <p:sp>
        <p:nvSpPr>
          <p:cNvPr id="481" name="Shape 481"/>
          <p:cNvSpPr/>
          <p:nvPr/>
        </p:nvSpPr>
        <p:spPr>
          <a:xfrm>
            <a:off x="446484" y="892274"/>
            <a:ext cx="3403048" cy="435968"/>
          </a:xfrm>
          <a:prstGeom prst="rect">
            <a:avLst/>
          </a:prstGeom>
          <a:noFill/>
          <a:ln>
            <a:noFill/>
          </a:ln>
        </p:spPr>
        <p:txBody>
          <a:bodyPr lIns="35719" tIns="35719" rIns="35719" bIns="35719" anchor="ctr" anchorCtr="0">
            <a:noAutofit/>
          </a:bodyPr>
          <a:lstStyle/>
          <a:p>
            <a:pPr>
              <a:buClr>
                <a:srgbClr val="144D85"/>
              </a:buClr>
              <a:buSzPct val="25000"/>
            </a:pPr>
            <a:r>
              <a:rPr lang="en-US" sz="2531" b="1">
                <a:solidFill>
                  <a:srgbClr val="144D85"/>
                </a:solidFill>
                <a:latin typeface="Arial"/>
                <a:ea typeface="Arial"/>
                <a:cs typeface="Arial"/>
                <a:sym typeface="Arial"/>
              </a:rPr>
              <a:t>The Thesis Statement</a:t>
            </a:r>
          </a:p>
        </p:txBody>
      </p:sp>
      <p:sp>
        <p:nvSpPr>
          <p:cNvPr id="482" name="Shape 482"/>
          <p:cNvSpPr/>
          <p:nvPr/>
        </p:nvSpPr>
        <p:spPr>
          <a:xfrm>
            <a:off x="445801" y="2455664"/>
            <a:ext cx="8261327" cy="3270769"/>
          </a:xfrm>
          <a:prstGeom prst="rect">
            <a:avLst/>
          </a:prstGeom>
          <a:solidFill>
            <a:schemeClr val="bg1"/>
          </a:solidFill>
          <a:ln>
            <a:noFill/>
          </a:ln>
        </p:spPr>
        <p:txBody>
          <a:bodyPr lIns="35719" tIns="35719" rIns="35719" bIns="35719" anchor="t" anchorCtr="0">
            <a:noAutofit/>
          </a:bodyPr>
          <a:lstStyle/>
          <a:p>
            <a:pPr>
              <a:buClr>
                <a:srgbClr val="000000"/>
              </a:buClr>
              <a:buSzPct val="25000"/>
            </a:pPr>
            <a:r>
              <a:rPr lang="en-US" sz="2250" b="1" i="1" dirty="0">
                <a:solidFill>
                  <a:srgbClr val="000000"/>
                </a:solidFill>
                <a:latin typeface="Arial"/>
                <a:ea typeface="Arial"/>
                <a:cs typeface="Arial"/>
                <a:sym typeface="Arial"/>
              </a:rPr>
              <a:t>Too Detailed</a:t>
            </a:r>
          </a:p>
          <a:p>
            <a:pPr>
              <a:spcBef>
                <a:spcPts val="352"/>
              </a:spcBef>
              <a:buClr>
                <a:srgbClr val="000000"/>
              </a:buClr>
              <a:buSzPct val="25000"/>
            </a:pPr>
            <a:r>
              <a:rPr lang="en-US" sz="1547" dirty="0">
                <a:solidFill>
                  <a:srgbClr val="000000"/>
                </a:solidFill>
                <a:latin typeface="Arial"/>
                <a:ea typeface="Arial"/>
                <a:cs typeface="Arial"/>
                <a:sym typeface="Arial"/>
              </a:rPr>
              <a:t>The colonies of Jamestown and Plymouth were conceived with a similar DNA. The colonists in both places were British citizens who were loyal to the king, and they were founded by a royal charter. They also experienced similar challenges in their early years such as severe hunger, rampant disease and the ravages of harsh weather. On the other hand, there were distinct differences in both values and economics. Jamestown was firmly Anglican, while the Plymouth colonists were Puritans who wanted to reform the church. Likewise, the purpose of Plymouth was to glorify God and set an example to believers of all nations. Jamestown was quite different as its was purely an economic venture. Another important difference was geography. Jamestown was situated in a region suitable for agriculture, while the harsh winters and stark landscape of Plymouth led colonists to other pursuits such as fishing and shipbuilding. Considering the impact of these factors, history clearly shows a distinctly different pattern of development between the two colonies that far outweighs any similarities. (thesis)</a:t>
            </a:r>
          </a:p>
        </p:txBody>
      </p:sp>
      <p:sp>
        <p:nvSpPr>
          <p:cNvPr id="483" name="Shape 483"/>
          <p:cNvSpPr/>
          <p:nvPr/>
        </p:nvSpPr>
        <p:spPr>
          <a:xfrm>
            <a:off x="446484" y="1384102"/>
            <a:ext cx="8262752" cy="812183"/>
          </a:xfrm>
          <a:prstGeom prst="rect">
            <a:avLst/>
          </a:prstGeom>
          <a:solidFill>
            <a:schemeClr val="bg1"/>
          </a:solidFill>
          <a:ln>
            <a:noFill/>
          </a:ln>
        </p:spPr>
        <p:txBody>
          <a:bodyPr lIns="35719" tIns="35719" rIns="35719" bIns="35719" anchor="ctr" anchorCtr="0">
            <a:noAutofit/>
          </a:bodyPr>
          <a:lstStyle/>
          <a:p>
            <a:pPr>
              <a:buClr>
                <a:srgbClr val="000000"/>
              </a:buClr>
              <a:buSzPct val="25000"/>
            </a:pPr>
            <a:r>
              <a:rPr lang="en-US" sz="2250" b="1" dirty="0">
                <a:solidFill>
                  <a:srgbClr val="000000"/>
                </a:solidFill>
                <a:latin typeface="Arial"/>
                <a:ea typeface="Arial"/>
                <a:cs typeface="Arial"/>
                <a:sym typeface="Arial"/>
              </a:rPr>
              <a:t>Specificity—How much do I say?</a:t>
            </a:r>
          </a:p>
          <a:p>
            <a:pPr>
              <a:spcBef>
                <a:spcPts val="703"/>
              </a:spcBef>
              <a:buClr>
                <a:srgbClr val="000000"/>
              </a:buClr>
              <a:buSzPct val="25000"/>
            </a:pPr>
            <a:r>
              <a:rPr lang="en-US" sz="2250" dirty="0">
                <a:solidFill>
                  <a:srgbClr val="000000"/>
                </a:solidFill>
                <a:latin typeface="Arial"/>
                <a:ea typeface="Arial"/>
                <a:cs typeface="Arial"/>
                <a:sym typeface="Arial"/>
              </a:rPr>
              <a:t>Compare and contrast the colonies at Jamestown and Plymouth.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1000"/>
                                        <p:tgtEl>
                                          <p:spTgt spid="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p:nvPr/>
        </p:nvSpPr>
        <p:spPr>
          <a:xfrm>
            <a:off x="459053" y="381000"/>
            <a:ext cx="3403048" cy="435968"/>
          </a:xfrm>
          <a:prstGeom prst="rect">
            <a:avLst/>
          </a:prstGeom>
          <a:solidFill>
            <a:schemeClr val="bg2"/>
          </a:solidFill>
          <a:ln>
            <a:noFill/>
          </a:ln>
        </p:spPr>
        <p:txBody>
          <a:bodyPr lIns="35719" tIns="35719" rIns="35719" bIns="35719" anchor="ctr" anchorCtr="0">
            <a:noAutofit/>
          </a:bodyPr>
          <a:lstStyle/>
          <a:p>
            <a:pPr>
              <a:buClr>
                <a:srgbClr val="144D85"/>
              </a:buClr>
              <a:buSzPct val="25000"/>
            </a:pPr>
            <a:r>
              <a:rPr lang="en-US" sz="2531" b="1" dirty="0">
                <a:solidFill>
                  <a:srgbClr val="144D85"/>
                </a:solidFill>
                <a:latin typeface="Arial"/>
                <a:ea typeface="Arial"/>
                <a:cs typeface="Arial"/>
                <a:sym typeface="Arial"/>
              </a:rPr>
              <a:t>The Thesis Statement</a:t>
            </a:r>
          </a:p>
        </p:txBody>
      </p:sp>
      <p:sp>
        <p:nvSpPr>
          <p:cNvPr id="489" name="Shape 489"/>
          <p:cNvSpPr/>
          <p:nvPr/>
        </p:nvSpPr>
        <p:spPr>
          <a:xfrm>
            <a:off x="445801" y="2455665"/>
            <a:ext cx="8261327" cy="2464175"/>
          </a:xfrm>
          <a:prstGeom prst="rect">
            <a:avLst/>
          </a:prstGeom>
          <a:solidFill>
            <a:srgbClr val="FFFF99"/>
          </a:solidFill>
          <a:ln>
            <a:noFill/>
          </a:ln>
        </p:spPr>
        <p:txBody>
          <a:bodyPr lIns="35719" tIns="35719" rIns="35719" bIns="35719" anchor="t" anchorCtr="0">
            <a:noAutofit/>
          </a:bodyPr>
          <a:lstStyle/>
          <a:p>
            <a:pPr>
              <a:buClr>
                <a:srgbClr val="000000"/>
              </a:buClr>
              <a:buSzPct val="25000"/>
            </a:pPr>
            <a:r>
              <a:rPr lang="en-US" sz="2250" b="1" i="1" dirty="0">
                <a:solidFill>
                  <a:srgbClr val="000000"/>
                </a:solidFill>
                <a:latin typeface="Arial"/>
                <a:ea typeface="Arial"/>
                <a:cs typeface="Arial"/>
                <a:sym typeface="Arial"/>
              </a:rPr>
              <a:t>Just Right!</a:t>
            </a:r>
          </a:p>
          <a:p>
            <a:pPr>
              <a:spcBef>
                <a:spcPts val="703"/>
              </a:spcBef>
              <a:buClr>
                <a:srgbClr val="000000"/>
              </a:buClr>
              <a:buSzPct val="25000"/>
            </a:pPr>
            <a:r>
              <a:rPr lang="en-US" sz="2250" dirty="0">
                <a:solidFill>
                  <a:srgbClr val="000000"/>
                </a:solidFill>
                <a:latin typeface="Arial"/>
                <a:ea typeface="Arial"/>
                <a:cs typeface="Arial"/>
                <a:sym typeface="Arial"/>
              </a:rPr>
              <a:t>The commonalities of British history and culture along with the difficult early experiences of Jamestown and Plymouth show many similarities in the establishment of the two colonies. However, differences in their founding principles and goals, as well as the geographical factors unique to each colony, gave each a distinctly different pattern of development. (thesis)</a:t>
            </a:r>
          </a:p>
        </p:txBody>
      </p:sp>
      <p:sp>
        <p:nvSpPr>
          <p:cNvPr id="490" name="Shape 490"/>
          <p:cNvSpPr/>
          <p:nvPr/>
        </p:nvSpPr>
        <p:spPr>
          <a:xfrm>
            <a:off x="446484" y="1384102"/>
            <a:ext cx="8262752" cy="812183"/>
          </a:xfrm>
          <a:prstGeom prst="rect">
            <a:avLst/>
          </a:prstGeom>
          <a:solidFill>
            <a:srgbClr val="FFFF99"/>
          </a:solidFill>
          <a:ln>
            <a:noFill/>
          </a:ln>
        </p:spPr>
        <p:txBody>
          <a:bodyPr lIns="35719" tIns="35719" rIns="35719" bIns="35719" anchor="ctr" anchorCtr="0">
            <a:noAutofit/>
          </a:bodyPr>
          <a:lstStyle/>
          <a:p>
            <a:pPr>
              <a:buClr>
                <a:srgbClr val="000000"/>
              </a:buClr>
              <a:buSzPct val="25000"/>
            </a:pPr>
            <a:r>
              <a:rPr lang="en-US" sz="2250" b="1" dirty="0">
                <a:solidFill>
                  <a:srgbClr val="000000"/>
                </a:solidFill>
                <a:latin typeface="Arial"/>
                <a:ea typeface="Arial"/>
                <a:cs typeface="Arial"/>
                <a:sym typeface="Arial"/>
              </a:rPr>
              <a:t>Specificity—How much do I say?</a:t>
            </a:r>
          </a:p>
          <a:p>
            <a:pPr>
              <a:spcBef>
                <a:spcPts val="703"/>
              </a:spcBef>
              <a:buClr>
                <a:srgbClr val="000000"/>
              </a:buClr>
              <a:buSzPct val="25000"/>
            </a:pPr>
            <a:r>
              <a:rPr lang="en-US" sz="2250" dirty="0">
                <a:solidFill>
                  <a:srgbClr val="000000"/>
                </a:solidFill>
                <a:latin typeface="Arial"/>
                <a:ea typeface="Arial"/>
                <a:cs typeface="Arial"/>
                <a:sym typeface="Arial"/>
              </a:rPr>
              <a:t>Compare and contrast the colonies at Jamestown and Plymouth.</a:t>
            </a:r>
          </a:p>
        </p:txBody>
      </p:sp>
      <p:pic>
        <p:nvPicPr>
          <p:cNvPr id="491" name="Shape 491"/>
          <p:cNvPicPr preferRelativeResize="0"/>
          <p:nvPr/>
        </p:nvPicPr>
        <p:blipFill rotWithShape="1">
          <a:blip r:embed="rId3">
            <a:alphaModFix/>
          </a:blip>
          <a:srcRect/>
          <a:stretch/>
        </p:blipFill>
        <p:spPr>
          <a:xfrm>
            <a:off x="6869859" y="4952285"/>
            <a:ext cx="1644015" cy="1233011"/>
          </a:xfrm>
          <a:prstGeom prst="rect">
            <a:avLst/>
          </a:prstGeom>
          <a:noFill/>
          <a:ln>
            <a:noFill/>
          </a:ln>
        </p:spPr>
      </p:pic>
      <p:sp>
        <p:nvSpPr>
          <p:cNvPr id="492" name="Shape 492"/>
          <p:cNvSpPr/>
          <p:nvPr/>
        </p:nvSpPr>
        <p:spPr>
          <a:xfrm>
            <a:off x="5768578" y="6116479"/>
            <a:ext cx="3185910" cy="160735"/>
          </a:xfrm>
          <a:prstGeom prst="rect">
            <a:avLst/>
          </a:prstGeom>
          <a:noFill/>
          <a:ln>
            <a:noFill/>
          </a:ln>
        </p:spPr>
        <p:txBody>
          <a:bodyPr lIns="35719" tIns="35719" rIns="35719" bIns="35719" anchor="ctr" anchorCtr="0">
            <a:noAutofit/>
          </a:bodyPr>
          <a:lstStyle/>
          <a:p>
            <a:pPr>
              <a:buClr>
                <a:srgbClr val="212124"/>
              </a:buClr>
              <a:buSzPct val="25000"/>
            </a:pPr>
            <a:r>
              <a:rPr lang="en-US" sz="562">
                <a:solidFill>
                  <a:srgbClr val="212124"/>
                </a:solidFill>
                <a:latin typeface="Helvetica Neue"/>
                <a:ea typeface="Helvetica Neue"/>
                <a:cs typeface="Helvetica Neue"/>
                <a:sym typeface="Helvetica Neue"/>
              </a:rPr>
              <a:t>Hiro Sheridan. Uploaded on April 25, 2007, https://www.flickr.com/photos/hirosheridan/472864498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9"/>
                                        </p:tgtEl>
                                        <p:attrNameLst>
                                          <p:attrName>style.visibility</p:attrName>
                                        </p:attrNameLst>
                                      </p:cBhvr>
                                      <p:to>
                                        <p:strVal val="visible"/>
                                      </p:to>
                                    </p:set>
                                    <p:animEffect transition="in" filter="fade">
                                      <p:cBhvr>
                                        <p:cTn id="7" dur="1000"/>
                                        <p:tgtEl>
                                          <p:spTgt spid="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0469B-9CD1-4826-9108-10A406CCFD63}"/>
              </a:ext>
            </a:extLst>
          </p:cNvPr>
          <p:cNvSpPr>
            <a:spLocks noGrp="1"/>
          </p:cNvSpPr>
          <p:nvPr>
            <p:ph type="title"/>
          </p:nvPr>
        </p:nvSpPr>
        <p:spPr>
          <a:xfrm>
            <a:off x="457200" y="274638"/>
            <a:ext cx="8229600" cy="792162"/>
          </a:xfrm>
          <a:solidFill>
            <a:schemeClr val="bg1"/>
          </a:solidFill>
          <a:ln>
            <a:solidFill>
              <a:srgbClr val="002060"/>
            </a:solidFill>
          </a:ln>
        </p:spPr>
        <p:txBody>
          <a:bodyPr/>
          <a:lstStyle/>
          <a:p>
            <a:r>
              <a:rPr lang="en-US" dirty="0">
                <a:solidFill>
                  <a:srgbClr val="002060"/>
                </a:solidFill>
                <a:latin typeface="Baskerville Old Face" panose="02020602080505020303" pitchFamily="18" charset="0"/>
              </a:rPr>
              <a:t>Thesis exercise</a:t>
            </a:r>
          </a:p>
        </p:txBody>
      </p:sp>
      <p:sp>
        <p:nvSpPr>
          <p:cNvPr id="6" name="Content Placeholder 5">
            <a:extLst>
              <a:ext uri="{FF2B5EF4-FFF2-40B4-BE49-F238E27FC236}">
                <a16:creationId xmlns:a16="http://schemas.microsoft.com/office/drawing/2014/main" id="{60779A20-9C49-4C5A-ABDA-7B39808C6101}"/>
              </a:ext>
            </a:extLst>
          </p:cNvPr>
          <p:cNvSpPr>
            <a:spLocks noGrp="1"/>
          </p:cNvSpPr>
          <p:nvPr>
            <p:ph idx="1"/>
          </p:nvPr>
        </p:nvSpPr>
        <p:spPr>
          <a:xfrm>
            <a:off x="457200" y="1219200"/>
            <a:ext cx="8229600" cy="4906963"/>
          </a:xfrm>
          <a:solidFill>
            <a:schemeClr val="bg1"/>
          </a:solidFill>
          <a:ln>
            <a:solidFill>
              <a:srgbClr val="002060"/>
            </a:solidFill>
          </a:ln>
        </p:spPr>
        <p:txBody>
          <a:bodyPr/>
          <a:lstStyle/>
          <a:p>
            <a:pPr marL="0" indent="0">
              <a:buNone/>
            </a:pPr>
            <a:r>
              <a:rPr lang="en-US" sz="2400" b="1" i="1" dirty="0">
                <a:solidFill>
                  <a:srgbClr val="C00000"/>
                </a:solidFill>
                <a:latin typeface="Times" panose="02020603050405020304" pitchFamily="18" charset="0"/>
                <a:cs typeface="Times" panose="02020603050405020304" pitchFamily="18" charset="0"/>
              </a:rPr>
              <a:t>Prompt:</a:t>
            </a:r>
            <a:r>
              <a:rPr lang="en-US" sz="2400" b="1" dirty="0">
                <a:solidFill>
                  <a:srgbClr val="C00000"/>
                </a:solidFill>
                <a:latin typeface="Times" panose="02020603050405020304" pitchFamily="18" charset="0"/>
                <a:cs typeface="Times" panose="02020603050405020304" pitchFamily="18" charset="0"/>
              </a:rPr>
              <a:t> “The English founded colonies to escape oppression in England.”  Assess the validity of this statement.   </a:t>
            </a:r>
            <a:endParaRPr lang="en-US" sz="2400" b="1" dirty="0">
              <a:solidFill>
                <a:srgbClr val="FF0000"/>
              </a:solidFill>
              <a:latin typeface="Times" panose="02020603050405020304" pitchFamily="18" charset="0"/>
              <a:cs typeface="Times" panose="02020603050405020304" pitchFamily="18" charset="0"/>
            </a:endParaRPr>
          </a:p>
          <a:p>
            <a:r>
              <a:rPr lang="en-US" sz="2400" b="1" dirty="0">
                <a:solidFill>
                  <a:srgbClr val="FF0000"/>
                </a:solidFill>
                <a:latin typeface="Times" panose="02020603050405020304" pitchFamily="18" charset="0"/>
                <a:cs typeface="Times" panose="02020603050405020304" pitchFamily="18" charset="0"/>
              </a:rPr>
              <a:t>thesis formula</a:t>
            </a:r>
            <a:r>
              <a:rPr lang="en-US" sz="2400" dirty="0">
                <a:latin typeface="Times" panose="02020603050405020304" pitchFamily="18" charset="0"/>
                <a:cs typeface="Times" panose="02020603050405020304" pitchFamily="18" charset="0"/>
              </a:rPr>
              <a:t>: </a:t>
            </a:r>
            <a:r>
              <a:rPr lang="en-US" sz="2400" b="1" dirty="0">
                <a:solidFill>
                  <a:srgbClr val="002060"/>
                </a:solidFill>
                <a:latin typeface="Times" panose="02020603050405020304" pitchFamily="18" charset="0"/>
                <a:cs typeface="Times" panose="02020603050405020304" pitchFamily="18" charset="0"/>
              </a:rPr>
              <a:t>X however, A, B, and C. Therefore Y</a:t>
            </a:r>
            <a:r>
              <a:rPr lang="en-US" sz="2400" dirty="0">
                <a:latin typeface="Times" panose="02020603050405020304" pitchFamily="18" charset="0"/>
                <a:cs typeface="Times" panose="02020603050405020304" pitchFamily="18" charset="0"/>
              </a:rPr>
              <a:t>.  (Use your PERSIA charts to sort out A, B, C, and X</a:t>
            </a:r>
          </a:p>
          <a:p>
            <a:r>
              <a:rPr lang="en-US" sz="2400" dirty="0">
                <a:latin typeface="Times" panose="02020603050405020304" pitchFamily="18" charset="0"/>
                <a:cs typeface="Times" panose="02020603050405020304" pitchFamily="18" charset="0"/>
              </a:rPr>
              <a:t>DON’T RESTATE THE PROMPT</a:t>
            </a:r>
          </a:p>
          <a:p>
            <a:r>
              <a:rPr lang="en-US" sz="2400" dirty="0">
                <a:latin typeface="Times" panose="02020603050405020304" pitchFamily="18" charset="0"/>
                <a:cs typeface="Times" panose="02020603050405020304" pitchFamily="18" charset="0"/>
              </a:rPr>
              <a:t>Claim (Therefore Y) responds to the prompt</a:t>
            </a:r>
          </a:p>
          <a:p>
            <a:r>
              <a:rPr lang="en-US" sz="2400" dirty="0">
                <a:latin typeface="Times" panose="02020603050405020304" pitchFamily="18" charset="0"/>
                <a:cs typeface="Times" panose="02020603050405020304" pitchFamily="18" charset="0"/>
              </a:rPr>
              <a:t>A, B, &amp; C support your claim</a:t>
            </a:r>
          </a:p>
          <a:p>
            <a:r>
              <a:rPr lang="en-US" sz="2400" dirty="0">
                <a:latin typeface="Times" panose="02020603050405020304" pitchFamily="18" charset="0"/>
                <a:cs typeface="Times" panose="02020603050405020304" pitchFamily="18" charset="0"/>
              </a:rPr>
              <a:t>X However – counters your claim </a:t>
            </a:r>
          </a:p>
          <a:p>
            <a:pPr marL="0" indent="0">
              <a:buNone/>
            </a:pPr>
            <a:endParaRPr lang="en-US" sz="2400" dirty="0">
              <a:latin typeface="Times" panose="02020603050405020304" pitchFamily="18" charset="0"/>
              <a:cs typeface="Times" panose="02020603050405020304" pitchFamily="18" charset="0"/>
            </a:endParaRPr>
          </a:p>
          <a:p>
            <a:pPr marL="0" indent="0">
              <a:buNone/>
            </a:pPr>
            <a:r>
              <a:rPr lang="en-US" sz="2400" dirty="0">
                <a:latin typeface="Times" panose="02020603050405020304" pitchFamily="18" charset="0"/>
                <a:cs typeface="Times" panose="02020603050405020304" pitchFamily="18" charset="0"/>
              </a:rPr>
              <a:t>Thesis can be more than one sentence</a:t>
            </a:r>
          </a:p>
          <a:p>
            <a:pPr marL="0" indent="0">
              <a:buNone/>
            </a:pPr>
            <a:endParaRPr lang="en-US" sz="24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128957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1"/>
          </a:solidFill>
          <a:ln>
            <a:solidFill>
              <a:schemeClr val="accent1"/>
            </a:solidFill>
          </a:ln>
        </p:spPr>
        <p:txBody>
          <a:bodyPr>
            <a:normAutofit lnSpcReduction="10000"/>
          </a:bodyPr>
          <a:lstStyle/>
          <a:p>
            <a:pPr marL="0" indent="0">
              <a:buNone/>
            </a:pPr>
            <a:r>
              <a:rPr lang="en-US" sz="2200" dirty="0">
                <a:solidFill>
                  <a:srgbClr val="002060"/>
                </a:solidFill>
                <a:latin typeface="Times" panose="02020603050405020304" pitchFamily="18" charset="0"/>
                <a:cs typeface="Times" panose="02020603050405020304" pitchFamily="18" charset="0"/>
              </a:rPr>
              <a:t>AP 2.1: Contextualization of European Colonization</a:t>
            </a:r>
          </a:p>
          <a:p>
            <a:pPr marL="0" indent="0">
              <a:buNone/>
            </a:pPr>
            <a:r>
              <a:rPr lang="en-US" sz="2200" dirty="0">
                <a:solidFill>
                  <a:srgbClr val="002060"/>
                </a:solidFill>
                <a:latin typeface="Times" panose="02020603050405020304" pitchFamily="18" charset="0"/>
                <a:cs typeface="Times" panose="02020603050405020304" pitchFamily="18" charset="0"/>
              </a:rPr>
              <a:t>AP 2.2: European colonization influence on the New World </a:t>
            </a:r>
          </a:p>
          <a:p>
            <a:pPr marL="0" indent="0">
              <a:buNone/>
            </a:pPr>
            <a:r>
              <a:rPr lang="en-US" sz="2200" b="1" dirty="0">
                <a:solidFill>
                  <a:srgbClr val="C00000"/>
                </a:solidFill>
                <a:latin typeface="Times" panose="02020603050405020304" pitchFamily="18" charset="0"/>
                <a:cs typeface="Times" panose="02020603050405020304" pitchFamily="18" charset="0"/>
              </a:rPr>
              <a:t>EQ: </a:t>
            </a:r>
            <a:r>
              <a:rPr lang="en-US" sz="2200" dirty="0">
                <a:solidFill>
                  <a:srgbClr val="00206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r>
              <a:rPr lang="en-US" sz="2200" dirty="0">
                <a:solidFill>
                  <a:srgbClr val="0070C0"/>
                </a:solidFill>
                <a:latin typeface="Times New Roman" panose="02020603050405020304" pitchFamily="18" charset="0"/>
                <a:cs typeface="Times New Roman" panose="02020603050405020304" pitchFamily="18" charset="0"/>
              </a:rPr>
              <a:t>?</a:t>
            </a:r>
          </a:p>
          <a:p>
            <a:pPr marL="0" indent="0">
              <a:buNone/>
            </a:pPr>
            <a:r>
              <a:rPr lang="en-US" sz="2200" b="1" dirty="0">
                <a:solidFill>
                  <a:srgbClr val="C00000"/>
                </a:solidFill>
                <a:latin typeface="Times New Roman" panose="02020603050405020304" pitchFamily="18" charset="0"/>
                <a:cs typeface="Times New Roman" panose="02020603050405020304" pitchFamily="18" charset="0"/>
              </a:rPr>
              <a:t>Students can:</a:t>
            </a:r>
          </a:p>
          <a:p>
            <a:r>
              <a:rPr lang="en-US" sz="2200" dirty="0">
                <a:solidFill>
                  <a:srgbClr val="002060"/>
                </a:solidFill>
                <a:latin typeface="Times New Roman" panose="02020603050405020304" pitchFamily="18" charset="0"/>
                <a:cs typeface="Times New Roman" panose="02020603050405020304" pitchFamily="18" charset="0"/>
              </a:rPr>
              <a:t>Validate factors that led to colonization movement by the European superpowers </a:t>
            </a:r>
          </a:p>
          <a:p>
            <a:r>
              <a:rPr lang="en-US" sz="2200" dirty="0">
                <a:solidFill>
                  <a:srgbClr val="002060"/>
                </a:solidFill>
                <a:latin typeface="Times New Roman" panose="02020603050405020304" pitchFamily="18" charset="0"/>
                <a:cs typeface="Times New Roman" panose="02020603050405020304" pitchFamily="18" charset="0"/>
              </a:rPr>
              <a:t>Contrast how various European cultures influenced the development of the New World</a:t>
            </a:r>
          </a:p>
          <a:p>
            <a:pPr marL="0" lvl="1" indent="0">
              <a:buNone/>
            </a:pPr>
            <a:r>
              <a:rPr lang="en-US" sz="2400" b="1" dirty="0">
                <a:solidFill>
                  <a:srgbClr val="C0000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Contrasting Euro Native Relations</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Here Comes the Rest of Europe</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AP Classroom</a:t>
            </a:r>
          </a:p>
          <a:p>
            <a:pPr marL="0" lvl="1" indent="0">
              <a:buNone/>
            </a:pPr>
            <a:r>
              <a:rPr lang="en-US" sz="2400" b="1" dirty="0">
                <a:solidFill>
                  <a:srgbClr val="C00000"/>
                </a:solidFill>
                <a:latin typeface="Times" panose="02020603050405020304" pitchFamily="18" charset="0"/>
                <a:cs typeface="Times" panose="02020603050405020304" pitchFamily="18" charset="0"/>
              </a:rPr>
              <a:t>Homework</a:t>
            </a:r>
          </a:p>
          <a:p>
            <a:pPr marL="342900" lvl="1" indent="-342900"/>
            <a:r>
              <a:rPr lang="en-US" sz="2400" b="1" dirty="0">
                <a:solidFill>
                  <a:srgbClr val="C00000"/>
                </a:solidFill>
                <a:latin typeface="Times" panose="02020603050405020304" pitchFamily="18" charset="0"/>
                <a:cs typeface="Times" panose="02020603050405020304" pitchFamily="18" charset="0"/>
              </a:rPr>
              <a:t>Complete your slides for assigned colony</a:t>
            </a:r>
          </a:p>
          <a:p>
            <a:pPr marL="342900" lvl="1" indent="-342900"/>
            <a:r>
              <a:rPr lang="en-US" sz="2400" b="1" dirty="0">
                <a:solidFill>
                  <a:srgbClr val="C00000"/>
                </a:solidFill>
                <a:latin typeface="Times" panose="02020603050405020304" pitchFamily="18" charset="0"/>
                <a:cs typeface="Times" panose="02020603050405020304" pitchFamily="18" charset="0"/>
              </a:rPr>
              <a:t>Unit I Quiz (Monday, Sept. 9)</a:t>
            </a:r>
          </a:p>
          <a:p>
            <a:pPr marL="342900" lvl="1" indent="-342900">
              <a:buFont typeface="Arial" panose="020B0604020202020204" pitchFamily="34" charset="0"/>
              <a:buChar char="•"/>
            </a:pPr>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4103759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95000"/>
            </a:schemeClr>
          </a:solidFill>
          <a:ln>
            <a:solidFill>
              <a:srgbClr val="002060"/>
            </a:solidFill>
          </a:ln>
        </p:spPr>
        <p:txBody>
          <a:bodyPr/>
          <a:lstStyle/>
          <a:p>
            <a:r>
              <a:rPr lang="en-US" b="1" dirty="0">
                <a:solidFill>
                  <a:srgbClr val="002060"/>
                </a:solidFill>
                <a:latin typeface="Baskerville Old Face" panose="02020602080505020303" pitchFamily="18" charset="0"/>
              </a:rPr>
              <a:t>Annotation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8016" y="1828799"/>
            <a:ext cx="3439731" cy="4525963"/>
          </a:xfrm>
        </p:spPr>
      </p:pic>
      <p:sp>
        <p:nvSpPr>
          <p:cNvPr id="5" name="Rectangle 4"/>
          <p:cNvSpPr/>
          <p:nvPr/>
        </p:nvSpPr>
        <p:spPr>
          <a:xfrm>
            <a:off x="4800600" y="2209800"/>
            <a:ext cx="3581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panose="02020603050405020304" pitchFamily="18" charset="0"/>
                <a:cs typeface="Times" panose="02020603050405020304" pitchFamily="18" charset="0"/>
              </a:rPr>
              <a:t>Opportunity: Timber, shipbuilding, whaling, merchants</a:t>
            </a:r>
          </a:p>
        </p:txBody>
      </p:sp>
      <p:sp>
        <p:nvSpPr>
          <p:cNvPr id="6" name="Right Arrow 5"/>
          <p:cNvSpPr/>
          <p:nvPr/>
        </p:nvSpPr>
        <p:spPr>
          <a:xfrm rot="9461478">
            <a:off x="3770784" y="2455782"/>
            <a:ext cx="1035635" cy="173551"/>
          </a:xfrm>
          <a:prstGeom prs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19600" y="3786981"/>
            <a:ext cx="3581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panose="02020603050405020304" pitchFamily="18" charset="0"/>
                <a:cs typeface="Times" panose="02020603050405020304" pitchFamily="18" charset="0"/>
              </a:rPr>
              <a:t>Populism: House of Burgesses – representative democracy</a:t>
            </a:r>
          </a:p>
        </p:txBody>
      </p:sp>
      <p:sp>
        <p:nvSpPr>
          <p:cNvPr id="8" name="Rectangle 7"/>
          <p:cNvSpPr/>
          <p:nvPr/>
        </p:nvSpPr>
        <p:spPr>
          <a:xfrm>
            <a:off x="4800600" y="3001962"/>
            <a:ext cx="3581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panose="02020603050405020304" pitchFamily="18" charset="0"/>
                <a:cs typeface="Times" panose="02020603050405020304" pitchFamily="18" charset="0"/>
              </a:rPr>
              <a:t>Liberty: Quakers religious toleration in Pennsylvania</a:t>
            </a:r>
          </a:p>
        </p:txBody>
      </p:sp>
      <p:sp>
        <p:nvSpPr>
          <p:cNvPr id="9" name="Right Arrow 8"/>
          <p:cNvSpPr/>
          <p:nvPr/>
        </p:nvSpPr>
        <p:spPr>
          <a:xfrm rot="10800000">
            <a:off x="2743200" y="3230561"/>
            <a:ext cx="1976348" cy="169155"/>
          </a:xfrm>
          <a:prstGeom prs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1103475">
            <a:off x="2672106" y="4105545"/>
            <a:ext cx="1689121" cy="190446"/>
          </a:xfrm>
          <a:prstGeom prs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40820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3">
              <a:lumMod val="20000"/>
              <a:lumOff val="80000"/>
            </a:schemeClr>
          </a:solidFill>
          <a:ln>
            <a:solidFill>
              <a:srgbClr val="002060"/>
            </a:solidFill>
          </a:ln>
        </p:spPr>
        <p:txBody>
          <a:bodyPr/>
          <a:lstStyle/>
          <a:p>
            <a:r>
              <a:rPr lang="en-US" dirty="0">
                <a:solidFill>
                  <a:schemeClr val="tx2"/>
                </a:solidFill>
                <a:latin typeface="Baskerville Old Face" panose="02020602080505020303" pitchFamily="18" charset="0"/>
              </a:rPr>
              <a:t>Chesapeake Region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371600"/>
            <a:ext cx="4419600" cy="4876799"/>
          </a:xfrm>
          <a:ln>
            <a:solidFill>
              <a:srgbClr val="FFC000"/>
            </a:solidFill>
          </a:ln>
        </p:spPr>
      </p:pic>
      <p:sp>
        <p:nvSpPr>
          <p:cNvPr id="3" name="Rectangle 2"/>
          <p:cNvSpPr/>
          <p:nvPr/>
        </p:nvSpPr>
        <p:spPr>
          <a:xfrm>
            <a:off x="4038600" y="2286000"/>
            <a:ext cx="4495800" cy="2438400"/>
          </a:xfrm>
          <a:prstGeom prst="rect">
            <a:avLst/>
          </a:prstGeom>
          <a:solidFill>
            <a:schemeClr val="tx1">
              <a:lumMod val="50000"/>
              <a:lumOff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Demonstrate how the geography Chesapeake region influenced each of the following:</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Political</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Economic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Social cultural </a:t>
            </a:r>
          </a:p>
        </p:txBody>
      </p:sp>
    </p:spTree>
    <p:extLst>
      <p:ext uri="{BB962C8B-B14F-4D97-AF65-F5344CB8AC3E}">
        <p14:creationId xmlns:p14="http://schemas.microsoft.com/office/powerpoint/2010/main" val="39650399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3">
              <a:lumMod val="20000"/>
              <a:lumOff val="8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Chesapeake Region</a:t>
            </a:r>
          </a:p>
        </p:txBody>
      </p:sp>
      <p:sp>
        <p:nvSpPr>
          <p:cNvPr id="4" name="TextBox 3"/>
          <p:cNvSpPr txBox="1"/>
          <p:nvPr/>
        </p:nvSpPr>
        <p:spPr>
          <a:xfrm>
            <a:off x="557784" y="3084540"/>
            <a:ext cx="4319016" cy="3477875"/>
          </a:xfrm>
          <a:prstGeom prst="rect">
            <a:avLst/>
          </a:prstGeom>
          <a:solidFill>
            <a:schemeClr val="bg1"/>
          </a:solidFill>
          <a:ln>
            <a:solidFill>
              <a:srgbClr val="002060"/>
            </a:solidFill>
          </a:ln>
        </p:spPr>
        <p:txBody>
          <a:bodyPr wrap="square" rtlCol="0">
            <a:spAutoFit/>
          </a:bodyPr>
          <a:lstStyle/>
          <a:p>
            <a:r>
              <a:rPr lang="en-US" sz="2200" b="1" dirty="0">
                <a:solidFill>
                  <a:srgbClr val="002060"/>
                </a:solidFill>
                <a:latin typeface="Times New Roman" panose="02020603050405020304" pitchFamily="18" charset="0"/>
                <a:cs typeface="Times New Roman" panose="02020603050405020304" pitchFamily="18" charset="0"/>
              </a:rPr>
              <a:t>Geography: </a:t>
            </a:r>
            <a:r>
              <a:rPr lang="en-US" sz="2200" dirty="0">
                <a:latin typeface="Times New Roman" panose="02020603050405020304" pitchFamily="18" charset="0"/>
                <a:cs typeface="Times New Roman" panose="02020603050405020304" pitchFamily="18" charset="0"/>
              </a:rPr>
              <a:t>warm climate, fertile land</a:t>
            </a:r>
          </a:p>
          <a:p>
            <a:r>
              <a:rPr lang="en-US" sz="2200" b="1" dirty="0">
                <a:solidFill>
                  <a:srgbClr val="002060"/>
                </a:solidFill>
                <a:latin typeface="Times New Roman" panose="02020603050405020304" pitchFamily="18" charset="0"/>
                <a:cs typeface="Times New Roman" panose="02020603050405020304" pitchFamily="18" charset="0"/>
              </a:rPr>
              <a:t>Jamestown 1607: </a:t>
            </a:r>
            <a:r>
              <a:rPr lang="en-US" sz="2200" dirty="0">
                <a:latin typeface="Times New Roman" panose="02020603050405020304" pitchFamily="18" charset="0"/>
                <a:cs typeface="Times New Roman" panose="02020603050405020304" pitchFamily="18" charset="0"/>
              </a:rPr>
              <a:t>Established by the Virginia Co. (</a:t>
            </a:r>
            <a:r>
              <a:rPr lang="en-US" sz="2200" i="1" dirty="0">
                <a:solidFill>
                  <a:srgbClr val="7030A0"/>
                </a:solidFill>
                <a:latin typeface="Times New Roman" panose="02020603050405020304" pitchFamily="18" charset="0"/>
                <a:cs typeface="Times New Roman" panose="02020603050405020304" pitchFamily="18" charset="0"/>
              </a:rPr>
              <a:t>Joint Stock Co.)</a:t>
            </a:r>
          </a:p>
          <a:p>
            <a:r>
              <a:rPr lang="en-US" sz="2200" b="1" dirty="0">
                <a:solidFill>
                  <a:srgbClr val="FF0000"/>
                </a:solidFill>
                <a:latin typeface="Times New Roman" panose="02020603050405020304" pitchFamily="18" charset="0"/>
                <a:cs typeface="Times New Roman" panose="02020603050405020304" pitchFamily="18" charset="0"/>
              </a:rPr>
              <a:t>Cash Crop Agriculture</a:t>
            </a:r>
            <a:r>
              <a:rPr lang="en-US" sz="2200" dirty="0">
                <a:latin typeface="Times New Roman" panose="02020603050405020304" pitchFamily="18" charset="0"/>
                <a:cs typeface="Times New Roman" panose="02020603050405020304" pitchFamily="18" charset="0"/>
              </a:rPr>
              <a:t> economy</a:t>
            </a: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1618 – first slaves in Jamestown</a:t>
            </a:r>
          </a:p>
          <a:p>
            <a:pPr marL="342900" indent="-342900">
              <a:buFont typeface="Arial" panose="020B0604020202020204" pitchFamily="34" charset="0"/>
              <a:buChar char="•"/>
            </a:pPr>
            <a:r>
              <a:rPr lang="en-US" sz="2200" b="1" dirty="0">
                <a:solidFill>
                  <a:srgbClr val="FF0000"/>
                </a:solidFill>
                <a:latin typeface="Times New Roman" panose="02020603050405020304" pitchFamily="18" charset="0"/>
                <a:cs typeface="Times New Roman" panose="02020603050405020304" pitchFamily="18" charset="0"/>
              </a:rPr>
              <a:t>House of Burgesses </a:t>
            </a:r>
            <a:r>
              <a:rPr lang="en-US" sz="2200" dirty="0">
                <a:latin typeface="Times New Roman" panose="02020603050405020304" pitchFamily="18" charset="0"/>
                <a:cs typeface="Times New Roman" panose="02020603050405020304" pitchFamily="18" charset="0"/>
              </a:rPr>
              <a:t>– representative democracy</a:t>
            </a: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Social class: landed </a:t>
            </a:r>
            <a:r>
              <a:rPr lang="en-US" sz="2200" dirty="0">
                <a:solidFill>
                  <a:srgbClr val="7030A0"/>
                </a:solidFill>
                <a:latin typeface="Times New Roman" panose="02020603050405020304" pitchFamily="18" charset="0"/>
                <a:cs typeface="Times New Roman" panose="02020603050405020304" pitchFamily="18" charset="0"/>
              </a:rPr>
              <a:t>aristocracy </a:t>
            </a:r>
            <a:r>
              <a:rPr lang="en-US" sz="2200" b="1" dirty="0">
                <a:solidFill>
                  <a:srgbClr val="FF0000"/>
                </a:solidFill>
                <a:latin typeface="Times New Roman" panose="02020603050405020304" pitchFamily="18" charset="0"/>
                <a:cs typeface="Times New Roman" panose="02020603050405020304" pitchFamily="18" charset="0"/>
              </a:rPr>
              <a:t>(Cavaliers)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398" y="1143000"/>
            <a:ext cx="2895600" cy="1851660"/>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310640"/>
            <a:ext cx="3985327" cy="5003800"/>
          </a:xfrm>
          <a:prstGeom prst="rect">
            <a:avLst/>
          </a:prstGeom>
        </p:spPr>
      </p:pic>
      <p:sp>
        <p:nvSpPr>
          <p:cNvPr id="10" name="Down Arrow 9"/>
          <p:cNvSpPr/>
          <p:nvPr/>
        </p:nvSpPr>
        <p:spPr>
          <a:xfrm rot="18205903">
            <a:off x="4896927" y="2031589"/>
            <a:ext cx="762000" cy="30148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31653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2"/>
          </a:solidFill>
          <a:ln>
            <a:solidFill>
              <a:schemeClr val="tx2"/>
            </a:solidFill>
          </a:ln>
        </p:spPr>
        <p:txBody>
          <a:bodyPr>
            <a:normAutofit fontScale="90000"/>
          </a:bodyPr>
          <a:lstStyle/>
          <a:p>
            <a:r>
              <a:rPr lang="en-US" dirty="0">
                <a:solidFill>
                  <a:srgbClr val="002060"/>
                </a:solidFill>
                <a:latin typeface="Baskerville Old Face" panose="02020602080505020303" pitchFamily="18" charset="0"/>
              </a:rPr>
              <a:t>Tobacco Gold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219200"/>
            <a:ext cx="3276600" cy="4495800"/>
          </a:xfrm>
          <a:ln>
            <a:solidFill>
              <a:srgbClr val="FFC000"/>
            </a:solidFill>
          </a:ln>
        </p:spPr>
      </p:pic>
      <p:sp>
        <p:nvSpPr>
          <p:cNvPr id="5" name="Rectangle 4"/>
          <p:cNvSpPr/>
          <p:nvPr/>
        </p:nvSpPr>
        <p:spPr>
          <a:xfrm>
            <a:off x="4038600" y="1219200"/>
            <a:ext cx="4495800" cy="5334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rgbClr val="FFFF00"/>
                </a:solidFill>
                <a:latin typeface="Times" panose="02020603050405020304" pitchFamily="18" charset="0"/>
                <a:cs typeface="Times" panose="02020603050405020304" pitchFamily="18" charset="0"/>
              </a:rPr>
              <a:t>John Rolfe</a:t>
            </a:r>
            <a:r>
              <a:rPr lang="en-US" sz="2400" dirty="0">
                <a:solidFill>
                  <a:schemeClr val="bg1"/>
                </a:solidFill>
                <a:latin typeface="Times" panose="02020603050405020304" pitchFamily="18" charset="0"/>
                <a:cs typeface="Times" panose="02020603050405020304" pitchFamily="18" charset="0"/>
              </a:rPr>
              <a:t>: introduces tobacco to Virginia in 1610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Jamestown becomes profitable</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Cash crop agriculture</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Geniture class – Cavalier (landed aristocracy - plantations)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Labor intensive crop – indenture servants, eventually slaves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House of Burgesses – representative democracy (land the base of power)</a:t>
            </a:r>
          </a:p>
          <a:p>
            <a:pPr marL="342900" indent="-342900">
              <a:buFont typeface="Arial" panose="020B0604020202020204" pitchFamily="34" charset="0"/>
              <a:buChar char="•"/>
            </a:pPr>
            <a:endParaRPr lang="en-US" sz="2400" dirty="0">
              <a:solidFill>
                <a:schemeClr val="bg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6031026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3">
              <a:lumMod val="20000"/>
              <a:lumOff val="8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Cash Crop Agriculture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507602"/>
            <a:ext cx="7924800" cy="4740798"/>
          </a:xfrm>
          <a:ln>
            <a:solidFill>
              <a:srgbClr val="002060"/>
            </a:solidFill>
          </a:ln>
        </p:spPr>
      </p:pic>
    </p:spTree>
    <p:extLst>
      <p:ext uri="{BB962C8B-B14F-4D97-AF65-F5344CB8AC3E}">
        <p14:creationId xmlns:p14="http://schemas.microsoft.com/office/powerpoint/2010/main" val="31863742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152400" y="1219200"/>
            <a:ext cx="2514600" cy="3352800"/>
          </a:xfrm>
        </p:spPr>
        <p:txBody>
          <a:bodyPr/>
          <a:lstStyle/>
          <a:p>
            <a:pPr eaLnBrk="1" hangingPunct="1">
              <a:defRPr/>
            </a:pPr>
            <a:r>
              <a:rPr lang="en-US" sz="4000" b="1" dirty="0">
                <a:solidFill>
                  <a:srgbClr val="002060"/>
                </a:solidFill>
                <a:latin typeface="Baskerville Old Face" panose="02020602080505020303" pitchFamily="18" charset="0"/>
              </a:rPr>
              <a:t>Tobacco Prices</a:t>
            </a:r>
            <a:br>
              <a:rPr lang="en-US" sz="4000" b="1" dirty="0">
                <a:solidFill>
                  <a:srgbClr val="002060"/>
                </a:solidFill>
                <a:latin typeface="Baskerville Old Face" panose="02020602080505020303" pitchFamily="18" charset="0"/>
              </a:rPr>
            </a:br>
            <a:r>
              <a:rPr lang="en-US" sz="4000" b="1" dirty="0">
                <a:solidFill>
                  <a:srgbClr val="002060"/>
                </a:solidFill>
                <a:latin typeface="Baskerville Old Face" panose="02020602080505020303" pitchFamily="18" charset="0"/>
              </a:rPr>
              <a:t>1618-1710</a:t>
            </a:r>
          </a:p>
        </p:txBody>
      </p:sp>
      <p:pic>
        <p:nvPicPr>
          <p:cNvPr id="13315" name="Picture 3" descr="304690_la_03_01"/>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3048000" y="457200"/>
            <a:ext cx="5861050" cy="5867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1042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228600" y="304800"/>
            <a:ext cx="3429000" cy="6172200"/>
          </a:xfrm>
        </p:spPr>
        <p:txBody>
          <a:bodyPr/>
          <a:lstStyle/>
          <a:p>
            <a:pPr eaLnBrk="1" hangingPunct="1">
              <a:defRPr/>
            </a:pPr>
            <a:r>
              <a:rPr lang="en-US" sz="3600" b="1" dirty="0">
                <a:solidFill>
                  <a:srgbClr val="002060"/>
                </a:solidFill>
                <a:latin typeface="Baskerville Old Face" panose="02020602080505020303" pitchFamily="18" charset="0"/>
                <a:cs typeface="Times" charset="0"/>
              </a:rPr>
              <a:t>Value of Colonial Exports by Region, Annual Average, 1768–1772</a:t>
            </a:r>
          </a:p>
        </p:txBody>
      </p:sp>
      <p:pic>
        <p:nvPicPr>
          <p:cNvPr id="15363" name="Picture 3" descr="Chp04-03p097.gif                                               00070FBDMacintosh HD                   ABA78158:"/>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733800" y="304800"/>
            <a:ext cx="497205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10503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2"/>
          </a:solidFill>
          <a:ln>
            <a:solidFill>
              <a:schemeClr val="accent1"/>
            </a:solidFill>
          </a:ln>
        </p:spPr>
        <p:txBody>
          <a:bodyPr/>
          <a:lstStyle/>
          <a:p>
            <a:r>
              <a:rPr lang="en-US" dirty="0">
                <a:solidFill>
                  <a:schemeClr val="bg1"/>
                </a:solidFill>
                <a:latin typeface="Baskerville Old Face" panose="02020602080505020303" pitchFamily="18" charset="0"/>
              </a:rPr>
              <a:t>Unit I Prep</a:t>
            </a:r>
          </a:p>
        </p:txBody>
      </p:sp>
      <p:sp>
        <p:nvSpPr>
          <p:cNvPr id="3" name="Rectangle 2"/>
          <p:cNvSpPr/>
          <p:nvPr/>
        </p:nvSpPr>
        <p:spPr>
          <a:xfrm>
            <a:off x="762000" y="1524000"/>
            <a:ext cx="7924800" cy="411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dirty="0">
                <a:latin typeface="Times" panose="02020603050405020304" pitchFamily="18" charset="0"/>
                <a:cs typeface="Times" panose="02020603050405020304" pitchFamily="18" charset="0"/>
              </a:rPr>
              <a:t>1. Brief explain how ONE of the following factors in Europe in the early 16</a:t>
            </a:r>
            <a:r>
              <a:rPr lang="en-US" sz="2800" baseline="30000" dirty="0">
                <a:latin typeface="Times" panose="02020603050405020304" pitchFamily="18" charset="0"/>
                <a:cs typeface="Times" panose="02020603050405020304" pitchFamily="18" charset="0"/>
              </a:rPr>
              <a:t>th</a:t>
            </a:r>
            <a:r>
              <a:rPr lang="en-US" sz="2800" dirty="0">
                <a:latin typeface="Times" panose="02020603050405020304" pitchFamily="18" charset="0"/>
                <a:cs typeface="Times" panose="02020603050405020304" pitchFamily="18" charset="0"/>
              </a:rPr>
              <a:t> century helped bring about a period of exploration and colonization of lands across the sea?</a:t>
            </a:r>
          </a:p>
          <a:p>
            <a:pPr marL="1371600" lvl="2" indent="-457200">
              <a:buFont typeface="Arial" panose="020B0604020202020204" pitchFamily="34" charset="0"/>
              <a:buChar char="•"/>
            </a:pPr>
            <a:r>
              <a:rPr lang="en-US" sz="2800" dirty="0">
                <a:latin typeface="Times" panose="02020603050405020304" pitchFamily="18" charset="0"/>
                <a:cs typeface="Times" panose="02020603050405020304" pitchFamily="18" charset="0"/>
              </a:rPr>
              <a:t>Religion</a:t>
            </a:r>
          </a:p>
          <a:p>
            <a:pPr marL="1371600" lvl="2" indent="-457200">
              <a:buFont typeface="Arial" panose="020B0604020202020204" pitchFamily="34" charset="0"/>
              <a:buChar char="•"/>
            </a:pPr>
            <a:r>
              <a:rPr lang="en-US" sz="2800" dirty="0">
                <a:latin typeface="Times" panose="02020603050405020304" pitchFamily="18" charset="0"/>
                <a:cs typeface="Times" panose="02020603050405020304" pitchFamily="18" charset="0"/>
              </a:rPr>
              <a:t>Trade</a:t>
            </a:r>
          </a:p>
          <a:p>
            <a:pPr marL="1371600" lvl="2" indent="-457200">
              <a:buFont typeface="Arial" panose="020B0604020202020204" pitchFamily="34" charset="0"/>
              <a:buChar char="•"/>
            </a:pPr>
            <a:r>
              <a:rPr lang="en-US" sz="2800" dirty="0">
                <a:latin typeface="Times" panose="02020603050405020304" pitchFamily="18" charset="0"/>
                <a:cs typeface="Times" panose="02020603050405020304" pitchFamily="18" charset="0"/>
              </a:rPr>
              <a:t>Technology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3505200"/>
            <a:ext cx="3543300" cy="2971800"/>
          </a:xfrm>
          <a:prstGeom prst="rect">
            <a:avLst/>
          </a:prstGeom>
          <a:solidFill>
            <a:schemeClr val="accent2"/>
          </a:solidFill>
          <a:ln>
            <a:solidFill>
              <a:srgbClr val="C00000"/>
            </a:solidFill>
          </a:ln>
        </p:spPr>
      </p:pic>
    </p:spTree>
    <p:extLst>
      <p:ext uri="{BB962C8B-B14F-4D97-AF65-F5344CB8AC3E}">
        <p14:creationId xmlns:p14="http://schemas.microsoft.com/office/powerpoint/2010/main" val="415300087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a:ln>
            <a:solidFill>
              <a:srgbClr val="002060"/>
            </a:solidFill>
          </a:ln>
        </p:spPr>
        <p:txBody>
          <a:bodyPr>
            <a:normAutofit/>
          </a:bodyPr>
          <a:lstStyle/>
          <a:p>
            <a:r>
              <a:rPr lang="en-US" dirty="0">
                <a:solidFill>
                  <a:srgbClr val="002060"/>
                </a:solidFill>
                <a:latin typeface="Baskerville Old Face" panose="02020602080505020303" pitchFamily="18" charset="0"/>
              </a:rPr>
              <a:t>An American Identity Exist Here</a:t>
            </a:r>
          </a:p>
        </p:txBody>
      </p:sp>
      <p:sp>
        <p:nvSpPr>
          <p:cNvPr id="4" name="Text Placeholder 3"/>
          <p:cNvSpPr>
            <a:spLocks noGrp="1"/>
          </p:cNvSpPr>
          <p:nvPr>
            <p:ph type="body" idx="1"/>
          </p:nvPr>
        </p:nvSpPr>
        <p:spPr>
          <a:xfrm>
            <a:off x="457200" y="1535113"/>
            <a:ext cx="4040188" cy="446087"/>
          </a:xfrm>
          <a:solidFill>
            <a:schemeClr val="bg1"/>
          </a:solidFill>
          <a:ln>
            <a:solidFill>
              <a:schemeClr val="accent1"/>
            </a:solidFill>
          </a:ln>
        </p:spPr>
        <p:txBody>
          <a:bodyPr>
            <a:normAutofit lnSpcReduction="10000"/>
          </a:bodyPr>
          <a:lstStyle/>
          <a:p>
            <a:pPr algn="ctr"/>
            <a:r>
              <a:rPr lang="en-US" dirty="0">
                <a:solidFill>
                  <a:srgbClr val="C00000"/>
                </a:solidFill>
                <a:latin typeface="Times" panose="02020603050405020304" pitchFamily="18" charset="0"/>
                <a:cs typeface="Times" panose="02020603050405020304" pitchFamily="18" charset="0"/>
              </a:rPr>
              <a:t>Chesapeake Region</a:t>
            </a:r>
          </a:p>
        </p:txBody>
      </p:sp>
      <p:sp>
        <p:nvSpPr>
          <p:cNvPr id="5" name="Content Placeholder 4"/>
          <p:cNvSpPr>
            <a:spLocks noGrp="1"/>
          </p:cNvSpPr>
          <p:nvPr>
            <p:ph sz="half" idx="2"/>
          </p:nvPr>
        </p:nvSpPr>
        <p:spPr>
          <a:solidFill>
            <a:schemeClr val="bg1"/>
          </a:solidFill>
          <a:ln>
            <a:solidFill>
              <a:srgbClr val="002060"/>
            </a:solidFill>
          </a:ln>
        </p:spPr>
        <p:txBody>
          <a:bodyPr>
            <a:normAutofit/>
          </a:bodyPr>
          <a:lstStyle/>
          <a:p>
            <a:pPr>
              <a:spcBef>
                <a:spcPts val="600"/>
              </a:spcBef>
            </a:pPr>
            <a:r>
              <a:rPr lang="en-US" sz="2000" dirty="0">
                <a:latin typeface="Times" panose="02020603050405020304" pitchFamily="18" charset="0"/>
                <a:cs typeface="Times" panose="02020603050405020304" pitchFamily="18" charset="0"/>
              </a:rPr>
              <a:t>Liberty</a:t>
            </a:r>
          </a:p>
          <a:p>
            <a:pPr>
              <a:spcBef>
                <a:spcPts val="600"/>
              </a:spcBef>
            </a:pPr>
            <a:r>
              <a:rPr lang="en-US" sz="2000" dirty="0">
                <a:latin typeface="Times" panose="02020603050405020304" pitchFamily="18" charset="0"/>
                <a:cs typeface="Times" panose="02020603050405020304" pitchFamily="18" charset="0"/>
              </a:rPr>
              <a:t>Equality</a:t>
            </a:r>
          </a:p>
          <a:p>
            <a:pPr>
              <a:spcBef>
                <a:spcPts val="600"/>
              </a:spcBef>
            </a:pPr>
            <a:r>
              <a:rPr lang="en-US" sz="2000" dirty="0">
                <a:latin typeface="Times" panose="02020603050405020304" pitchFamily="18" charset="0"/>
                <a:cs typeface="Times" panose="02020603050405020304" pitchFamily="18" charset="0"/>
              </a:rPr>
              <a:t>Individualism</a:t>
            </a:r>
          </a:p>
          <a:p>
            <a:pPr>
              <a:spcBef>
                <a:spcPts val="600"/>
              </a:spcBef>
            </a:pPr>
            <a:r>
              <a:rPr lang="en-US" sz="2000" dirty="0">
                <a:latin typeface="Times" panose="02020603050405020304" pitchFamily="18" charset="0"/>
                <a:cs typeface="Times" panose="02020603050405020304" pitchFamily="18" charset="0"/>
              </a:rPr>
              <a:t>Populism</a:t>
            </a:r>
          </a:p>
          <a:p>
            <a:pPr>
              <a:spcBef>
                <a:spcPts val="600"/>
              </a:spcBef>
            </a:pPr>
            <a:r>
              <a:rPr lang="en-US" sz="2000" dirty="0">
                <a:latin typeface="Times" panose="02020603050405020304" pitchFamily="18" charset="0"/>
                <a:cs typeface="Times" panose="02020603050405020304" pitchFamily="18" charset="0"/>
              </a:rPr>
              <a:t>Laissez Faire</a:t>
            </a:r>
          </a:p>
        </p:txBody>
      </p:sp>
      <p:sp>
        <p:nvSpPr>
          <p:cNvPr id="6" name="Text Placeholder 5"/>
          <p:cNvSpPr>
            <a:spLocks noGrp="1"/>
          </p:cNvSpPr>
          <p:nvPr>
            <p:ph type="body" sz="quarter" idx="3"/>
          </p:nvPr>
        </p:nvSpPr>
        <p:spPr>
          <a:xfrm>
            <a:off x="4645025" y="1535113"/>
            <a:ext cx="4041775" cy="446087"/>
          </a:xfrm>
          <a:solidFill>
            <a:schemeClr val="bg1"/>
          </a:solidFill>
          <a:ln>
            <a:solidFill>
              <a:schemeClr val="accent1"/>
            </a:solidFill>
          </a:ln>
        </p:spPr>
        <p:txBody>
          <a:bodyPr>
            <a:normAutofit lnSpcReduction="10000"/>
          </a:bodyPr>
          <a:lstStyle/>
          <a:p>
            <a:pPr algn="ctr"/>
            <a:r>
              <a:rPr lang="en-US" dirty="0">
                <a:solidFill>
                  <a:srgbClr val="C00000"/>
                </a:solidFill>
                <a:latin typeface="Times" panose="02020603050405020304" pitchFamily="18" charset="0"/>
                <a:cs typeface="Times" panose="02020603050405020304" pitchFamily="18" charset="0"/>
              </a:rPr>
              <a:t>New England Region</a:t>
            </a:r>
          </a:p>
        </p:txBody>
      </p:sp>
      <p:pic>
        <p:nvPicPr>
          <p:cNvPr id="8"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599" y="3352800"/>
            <a:ext cx="1921565" cy="2514600"/>
          </a:xfrm>
          <a:prstGeom prst="rect">
            <a:avLst/>
          </a:prstGeom>
        </p:spPr>
      </p:pic>
      <p:sp>
        <p:nvSpPr>
          <p:cNvPr id="9" name="Content Placeholder 4"/>
          <p:cNvSpPr txBox="1">
            <a:spLocks/>
          </p:cNvSpPr>
          <p:nvPr/>
        </p:nvSpPr>
        <p:spPr>
          <a:xfrm>
            <a:off x="4583590" y="2209800"/>
            <a:ext cx="4040188" cy="3951288"/>
          </a:xfrm>
          <a:prstGeom prst="rect">
            <a:avLst/>
          </a:prstGeom>
          <a:solidFill>
            <a:schemeClr val="bg1"/>
          </a:solidFill>
          <a:ln>
            <a:solidFill>
              <a:srgbClr val="002060"/>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a:spcBef>
                <a:spcPts val="600"/>
              </a:spcBef>
            </a:pPr>
            <a:r>
              <a:rPr lang="en-US" sz="2000">
                <a:latin typeface="Times" panose="02020603050405020304" pitchFamily="18" charset="0"/>
                <a:cs typeface="Times" panose="02020603050405020304" pitchFamily="18" charset="0"/>
              </a:rPr>
              <a:t>Liberty</a:t>
            </a:r>
          </a:p>
          <a:p>
            <a:pPr>
              <a:spcBef>
                <a:spcPts val="600"/>
              </a:spcBef>
            </a:pPr>
            <a:r>
              <a:rPr lang="en-US" sz="2000">
                <a:latin typeface="Times" panose="02020603050405020304" pitchFamily="18" charset="0"/>
                <a:cs typeface="Times" panose="02020603050405020304" pitchFamily="18" charset="0"/>
              </a:rPr>
              <a:t>Equality</a:t>
            </a:r>
          </a:p>
          <a:p>
            <a:pPr>
              <a:spcBef>
                <a:spcPts val="600"/>
              </a:spcBef>
            </a:pPr>
            <a:r>
              <a:rPr lang="en-US" sz="2000">
                <a:latin typeface="Times" panose="02020603050405020304" pitchFamily="18" charset="0"/>
                <a:cs typeface="Times" panose="02020603050405020304" pitchFamily="18" charset="0"/>
              </a:rPr>
              <a:t>Individualism</a:t>
            </a:r>
          </a:p>
          <a:p>
            <a:pPr>
              <a:spcBef>
                <a:spcPts val="600"/>
              </a:spcBef>
            </a:pPr>
            <a:r>
              <a:rPr lang="en-US" sz="2000">
                <a:latin typeface="Times" panose="02020603050405020304" pitchFamily="18" charset="0"/>
                <a:cs typeface="Times" panose="02020603050405020304" pitchFamily="18" charset="0"/>
              </a:rPr>
              <a:t>Populism</a:t>
            </a:r>
          </a:p>
          <a:p>
            <a:pPr>
              <a:spcBef>
                <a:spcPts val="600"/>
              </a:spcBef>
            </a:pPr>
            <a:r>
              <a:rPr lang="en-US" sz="2000">
                <a:latin typeface="Times" panose="02020603050405020304" pitchFamily="18" charset="0"/>
                <a:cs typeface="Times" panose="02020603050405020304" pitchFamily="18" charset="0"/>
              </a:rPr>
              <a:t>Laissez Faire</a:t>
            </a:r>
            <a:endParaRPr lang="en-US" sz="2000" dirty="0">
              <a:latin typeface="Times" panose="02020603050405020304" pitchFamily="18" charset="0"/>
              <a:cs typeface="Times" panose="02020603050405020304" pitchFamily="18" charset="0"/>
            </a:endParaRPr>
          </a:p>
        </p:txBody>
      </p:sp>
      <p:pic>
        <p:nvPicPr>
          <p:cNvPr id="10"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45059" y="3352800"/>
            <a:ext cx="2089341" cy="2362200"/>
          </a:xfrm>
        </p:spPr>
      </p:pic>
    </p:spTree>
    <p:extLst>
      <p:ext uri="{BB962C8B-B14F-4D97-AF65-F5344CB8AC3E}">
        <p14:creationId xmlns:p14="http://schemas.microsoft.com/office/powerpoint/2010/main" val="87149450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accent3">
              <a:lumMod val="20000"/>
              <a:lumOff val="80000"/>
            </a:schemeClr>
          </a:solidFill>
          <a:ln>
            <a:solidFill>
              <a:srgbClr val="002060"/>
            </a:solidFill>
          </a:ln>
        </p:spPr>
        <p:txBody>
          <a:bodyPr/>
          <a:lstStyle/>
          <a:p>
            <a:r>
              <a:rPr lang="en-US" dirty="0">
                <a:solidFill>
                  <a:srgbClr val="002060"/>
                </a:solidFill>
                <a:latin typeface="Baskerville Old Face" panose="02020602080505020303" pitchFamily="18" charset="0"/>
              </a:rPr>
              <a:t>Defining the Chesapeake Region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1" y="1371600"/>
            <a:ext cx="4495800" cy="5257800"/>
          </a:xfrm>
        </p:spPr>
      </p:pic>
      <p:sp>
        <p:nvSpPr>
          <p:cNvPr id="5" name="Rectangle 4"/>
          <p:cNvSpPr/>
          <p:nvPr/>
        </p:nvSpPr>
        <p:spPr>
          <a:xfrm>
            <a:off x="5155791" y="3124200"/>
            <a:ext cx="3810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solidFill>
                  <a:srgbClr val="FFC000"/>
                </a:solidFill>
                <a:latin typeface="Times" panose="02020603050405020304" pitchFamily="18" charset="0"/>
                <a:cs typeface="Times" panose="02020603050405020304" pitchFamily="18" charset="0"/>
              </a:rPr>
              <a:t>Economics: </a:t>
            </a:r>
            <a:r>
              <a:rPr lang="en-US" sz="2000" dirty="0">
                <a:solidFill>
                  <a:schemeClr val="bg1"/>
                </a:solidFill>
                <a:latin typeface="Times" panose="02020603050405020304" pitchFamily="18" charset="0"/>
                <a:cs typeface="Times" panose="02020603050405020304" pitchFamily="18" charset="0"/>
              </a:rPr>
              <a:t>export economy focused on cash crops: tobacco, rice, &amp; indigo</a:t>
            </a:r>
          </a:p>
          <a:p>
            <a:pPr marL="342900" indent="-342900">
              <a:buFont typeface="Arial" panose="020B0604020202020204" pitchFamily="34" charset="0"/>
              <a:buChar char="•"/>
            </a:pPr>
            <a:r>
              <a:rPr lang="en-US" sz="2000" dirty="0">
                <a:solidFill>
                  <a:srgbClr val="FF0000"/>
                </a:solidFill>
                <a:latin typeface="Times" panose="02020603050405020304" pitchFamily="18" charset="0"/>
                <a:cs typeface="Times" panose="02020603050405020304" pitchFamily="18" charset="0"/>
              </a:rPr>
              <a:t>Plantations</a:t>
            </a:r>
          </a:p>
        </p:txBody>
      </p:sp>
      <p:sp>
        <p:nvSpPr>
          <p:cNvPr id="9" name="Arrow: Left 8"/>
          <p:cNvSpPr/>
          <p:nvPr/>
        </p:nvSpPr>
        <p:spPr>
          <a:xfrm>
            <a:off x="2564991" y="3695700"/>
            <a:ext cx="2438400" cy="304800"/>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155791" y="4495800"/>
            <a:ext cx="3810000" cy="213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solidFill>
                  <a:srgbClr val="FFC000"/>
                </a:solidFill>
                <a:latin typeface="Times" panose="02020603050405020304" pitchFamily="18" charset="0"/>
                <a:cs typeface="Times" panose="02020603050405020304" pitchFamily="18" charset="0"/>
              </a:rPr>
              <a:t>Social: </a:t>
            </a:r>
            <a:r>
              <a:rPr lang="en-US" sz="2000" dirty="0">
                <a:solidFill>
                  <a:schemeClr val="bg1"/>
                </a:solidFill>
                <a:latin typeface="Times" panose="02020603050405020304" pitchFamily="18" charset="0"/>
                <a:cs typeface="Times" panose="02020603050405020304" pitchFamily="18" charset="0"/>
              </a:rPr>
              <a:t>strong landed aristocracy – cavaliers</a:t>
            </a:r>
          </a:p>
          <a:p>
            <a:pPr marL="342900" indent="-342900">
              <a:buFont typeface="Arial" panose="020B0604020202020204" pitchFamily="34" charset="0"/>
              <a:buChar char="•"/>
            </a:pPr>
            <a:r>
              <a:rPr lang="en-US" sz="2000" dirty="0">
                <a:solidFill>
                  <a:srgbClr val="FF0000"/>
                </a:solidFill>
                <a:latin typeface="Times" panose="02020603050405020304" pitchFamily="18" charset="0"/>
                <a:cs typeface="Times" panose="02020603050405020304" pitchFamily="18" charset="0"/>
              </a:rPr>
              <a:t>Slavery</a:t>
            </a:r>
            <a:r>
              <a:rPr lang="en-US" sz="2000" dirty="0">
                <a:solidFill>
                  <a:schemeClr val="bg1"/>
                </a:solidFill>
                <a:latin typeface="Times" panose="02020603050405020304" pitchFamily="18" charset="0"/>
                <a:cs typeface="Times" panose="02020603050405020304" pitchFamily="18" charset="0"/>
              </a:rPr>
              <a:t> </a:t>
            </a:r>
          </a:p>
          <a:p>
            <a:pPr marL="342900" indent="-342900">
              <a:buFont typeface="Arial" panose="020B0604020202020204" pitchFamily="34" charset="0"/>
              <a:buChar char="•"/>
            </a:pPr>
            <a:r>
              <a:rPr lang="en-US" sz="2000" dirty="0">
                <a:solidFill>
                  <a:schemeClr val="bg1"/>
                </a:solidFill>
                <a:latin typeface="Times" panose="02020603050405020304" pitchFamily="18" charset="0"/>
                <a:cs typeface="Times" panose="02020603050405020304" pitchFamily="18" charset="0"/>
              </a:rPr>
              <a:t>Religiously tolerant: Anglican, Presbyterian, Baptist, &amp; Methodist</a:t>
            </a:r>
          </a:p>
          <a:p>
            <a:pPr marL="342900" indent="-342900">
              <a:buFont typeface="Arial" panose="020B0604020202020204" pitchFamily="34" charset="0"/>
              <a:buChar char="•"/>
            </a:pPr>
            <a:r>
              <a:rPr lang="en-US" sz="2000" dirty="0">
                <a:solidFill>
                  <a:schemeClr val="bg1"/>
                </a:solidFill>
                <a:latin typeface="Times" panose="02020603050405020304" pitchFamily="18" charset="0"/>
                <a:cs typeface="Times" panose="02020603050405020304" pitchFamily="18" charset="0"/>
              </a:rPr>
              <a:t>Very few major cities</a:t>
            </a:r>
          </a:p>
        </p:txBody>
      </p:sp>
      <p:sp>
        <p:nvSpPr>
          <p:cNvPr id="12" name="Rectangle 11"/>
          <p:cNvSpPr/>
          <p:nvPr/>
        </p:nvSpPr>
        <p:spPr>
          <a:xfrm>
            <a:off x="5155791" y="1740310"/>
            <a:ext cx="3810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solidFill>
                  <a:srgbClr val="FFC000"/>
                </a:solidFill>
                <a:latin typeface="Times" panose="02020603050405020304" pitchFamily="18" charset="0"/>
                <a:cs typeface="Times" panose="02020603050405020304" pitchFamily="18" charset="0"/>
              </a:rPr>
              <a:t>Political: </a:t>
            </a:r>
            <a:r>
              <a:rPr lang="en-US" sz="2000" dirty="0">
                <a:solidFill>
                  <a:schemeClr val="bg1"/>
                </a:solidFill>
                <a:latin typeface="Times" panose="02020603050405020304" pitchFamily="18" charset="0"/>
                <a:cs typeface="Times" panose="02020603050405020304" pitchFamily="18" charset="0"/>
              </a:rPr>
              <a:t>Representative democracy governed by aristocracy</a:t>
            </a:r>
          </a:p>
          <a:p>
            <a:pPr marL="342900" indent="-342900">
              <a:buFont typeface="Arial" panose="020B0604020202020204" pitchFamily="34" charset="0"/>
              <a:buChar char="•"/>
            </a:pPr>
            <a:r>
              <a:rPr lang="en-US" sz="2000" dirty="0">
                <a:solidFill>
                  <a:srgbClr val="FF0000"/>
                </a:solidFill>
                <a:latin typeface="Times" panose="02020603050405020304" pitchFamily="18" charset="0"/>
                <a:cs typeface="Times" panose="02020603050405020304" pitchFamily="18" charset="0"/>
              </a:rPr>
              <a:t>House of Burgesses 1618</a:t>
            </a:r>
          </a:p>
        </p:txBody>
      </p:sp>
    </p:spTree>
    <p:extLst>
      <p:ext uri="{BB962C8B-B14F-4D97-AF65-F5344CB8AC3E}">
        <p14:creationId xmlns:p14="http://schemas.microsoft.com/office/powerpoint/2010/main" val="1992319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a:solidFill>
            <a:schemeClr val="accent3">
              <a:lumMod val="20000"/>
              <a:lumOff val="80000"/>
            </a:schemeClr>
          </a:solidFill>
          <a:ln>
            <a:solidFill>
              <a:schemeClr val="tx2"/>
            </a:solidFill>
          </a:ln>
        </p:spPr>
        <p:txBody>
          <a:bodyPr/>
          <a:lstStyle/>
          <a:p>
            <a:r>
              <a:rPr lang="en-US" dirty="0">
                <a:solidFill>
                  <a:srgbClr val="002060"/>
                </a:solidFill>
                <a:latin typeface="Baskerville Old Face" panose="02020602080505020303" pitchFamily="18" charset="0"/>
              </a:rPr>
              <a:t>Colonization Comparison</a:t>
            </a:r>
          </a:p>
        </p:txBody>
      </p:sp>
      <p:sp>
        <p:nvSpPr>
          <p:cNvPr id="4" name="Content Placeholder 3"/>
          <p:cNvSpPr>
            <a:spLocks noGrp="1"/>
          </p:cNvSpPr>
          <p:nvPr>
            <p:ph idx="1"/>
          </p:nvPr>
        </p:nvSpPr>
        <p:spPr>
          <a:xfrm>
            <a:off x="457200" y="1219200"/>
            <a:ext cx="8229600" cy="5334000"/>
          </a:xfrm>
          <a:solidFill>
            <a:schemeClr val="bg1"/>
          </a:solidFill>
          <a:ln>
            <a:solidFill>
              <a:srgbClr val="002060"/>
            </a:solidFill>
          </a:ln>
        </p:spPr>
        <p:txBody>
          <a:bodyPr>
            <a:normAutofit fontScale="92500" lnSpcReduction="10000"/>
          </a:bodyPr>
          <a:lstStyle/>
          <a:p>
            <a:r>
              <a:rPr lang="en-US" sz="2400" dirty="0">
                <a:latin typeface="Times" panose="02020603050405020304" pitchFamily="18" charset="0"/>
                <a:cs typeface="Times" panose="02020603050405020304" pitchFamily="18" charset="0"/>
              </a:rPr>
              <a:t>Identify the following statements as </a:t>
            </a:r>
            <a:r>
              <a:rPr lang="en-US" sz="2400" b="1" dirty="0">
                <a:solidFill>
                  <a:schemeClr val="accent6">
                    <a:lumMod val="75000"/>
                  </a:schemeClr>
                </a:solidFill>
                <a:latin typeface="Times" panose="02020603050405020304" pitchFamily="18" charset="0"/>
                <a:cs typeface="Times" panose="02020603050405020304" pitchFamily="18" charset="0"/>
              </a:rPr>
              <a:t>D – Dutch</a:t>
            </a:r>
            <a:r>
              <a:rPr lang="en-US" sz="2400" b="1" dirty="0">
                <a:latin typeface="Times" panose="02020603050405020304" pitchFamily="18" charset="0"/>
                <a:cs typeface="Times" panose="02020603050405020304" pitchFamily="18" charset="0"/>
              </a:rPr>
              <a:t>, </a:t>
            </a:r>
            <a:r>
              <a:rPr lang="en-US" sz="2400" b="1" dirty="0">
                <a:solidFill>
                  <a:srgbClr val="FF0000"/>
                </a:solidFill>
                <a:latin typeface="Times" panose="02020603050405020304" pitchFamily="18" charset="0"/>
                <a:cs typeface="Times" panose="02020603050405020304" pitchFamily="18" charset="0"/>
              </a:rPr>
              <a:t>E – English</a:t>
            </a:r>
            <a:r>
              <a:rPr lang="en-US" sz="2400" b="1" dirty="0">
                <a:latin typeface="Times" panose="02020603050405020304" pitchFamily="18" charset="0"/>
                <a:cs typeface="Times" panose="02020603050405020304" pitchFamily="18" charset="0"/>
              </a:rPr>
              <a:t>, </a:t>
            </a:r>
            <a:r>
              <a:rPr lang="en-US" sz="2400" b="1" dirty="0">
                <a:solidFill>
                  <a:srgbClr val="002060"/>
                </a:solidFill>
                <a:latin typeface="Times" panose="02020603050405020304" pitchFamily="18" charset="0"/>
                <a:cs typeface="Times" panose="02020603050405020304" pitchFamily="18" charset="0"/>
              </a:rPr>
              <a:t>F – French</a:t>
            </a:r>
            <a:r>
              <a:rPr lang="en-US" sz="2400" b="1" dirty="0">
                <a:latin typeface="Times" panose="02020603050405020304" pitchFamily="18" charset="0"/>
                <a:cs typeface="Times" panose="02020603050405020304" pitchFamily="18" charset="0"/>
              </a:rPr>
              <a:t>, </a:t>
            </a:r>
            <a:r>
              <a:rPr lang="en-US" sz="2400" b="1" dirty="0">
                <a:solidFill>
                  <a:schemeClr val="bg2">
                    <a:lumMod val="50000"/>
                  </a:schemeClr>
                </a:solidFill>
                <a:latin typeface="Times" panose="02020603050405020304" pitchFamily="18" charset="0"/>
                <a:cs typeface="Times" panose="02020603050405020304" pitchFamily="18" charset="0"/>
              </a:rPr>
              <a:t>S – Spanish</a:t>
            </a:r>
            <a:r>
              <a:rPr lang="en-US" sz="2400" b="1" dirty="0">
                <a:latin typeface="Times" panose="02020603050405020304" pitchFamily="18" charset="0"/>
                <a:cs typeface="Times" panose="02020603050405020304" pitchFamily="18" charset="0"/>
              </a:rPr>
              <a:t>, or </a:t>
            </a:r>
            <a:r>
              <a:rPr lang="en-US" sz="2400" b="1" dirty="0">
                <a:solidFill>
                  <a:schemeClr val="accent3">
                    <a:lumMod val="50000"/>
                  </a:schemeClr>
                </a:solidFill>
                <a:latin typeface="Times" panose="02020603050405020304" pitchFamily="18" charset="0"/>
                <a:cs typeface="Times" panose="02020603050405020304" pitchFamily="18" charset="0"/>
              </a:rPr>
              <a:t>A - All</a:t>
            </a:r>
          </a:p>
          <a:p>
            <a:pPr marL="0" lvl="1" indent="0">
              <a:buNone/>
            </a:pPr>
            <a:r>
              <a:rPr lang="en-US" sz="2400" dirty="0">
                <a:latin typeface="Times" panose="02020603050405020304" pitchFamily="18" charset="0"/>
                <a:cs typeface="Times" panose="02020603050405020304" pitchFamily="18" charset="0"/>
              </a:rPr>
              <a:t>___ 1. Focus on colonizing Canada and Midwest part of the U.S., in order to take advantage of the fur trade. </a:t>
            </a:r>
          </a:p>
          <a:p>
            <a:pPr marL="0" lvl="1" indent="0">
              <a:buNone/>
            </a:pPr>
            <a:r>
              <a:rPr lang="en-US" sz="2400" dirty="0">
                <a:latin typeface="Times" panose="02020603050405020304" pitchFamily="18" charset="0"/>
                <a:cs typeface="Times" panose="02020603050405020304" pitchFamily="18" charset="0"/>
              </a:rPr>
              <a:t>___ 2. Belief in mercantilism </a:t>
            </a:r>
          </a:p>
          <a:p>
            <a:pPr marL="0" lvl="1" indent="0">
              <a:buNone/>
            </a:pPr>
            <a:r>
              <a:rPr lang="en-US" sz="2400" dirty="0">
                <a:latin typeface="Times" panose="02020603050405020304" pitchFamily="18" charset="0"/>
                <a:cs typeface="Times" panose="02020603050405020304" pitchFamily="18" charset="0"/>
              </a:rPr>
              <a:t>___ 3. Work with Native Americans to develop trade</a:t>
            </a:r>
          </a:p>
          <a:p>
            <a:pPr marL="0" lvl="1" indent="0">
              <a:buNone/>
            </a:pPr>
            <a:r>
              <a:rPr lang="en-US" sz="2400" dirty="0">
                <a:latin typeface="Times" panose="02020603050405020304" pitchFamily="18" charset="0"/>
                <a:cs typeface="Times" panose="02020603050405020304" pitchFamily="18" charset="0"/>
              </a:rPr>
              <a:t>___ 4. Establish Catholic missionaries in Santa Fe and various parts of the Southwest to support the Salvation of Souls</a:t>
            </a:r>
          </a:p>
          <a:p>
            <a:pPr marL="0" lvl="1" indent="0">
              <a:buNone/>
            </a:pPr>
            <a:r>
              <a:rPr lang="en-US" sz="2400" dirty="0">
                <a:latin typeface="Times" panose="02020603050405020304" pitchFamily="18" charset="0"/>
                <a:cs typeface="Times" panose="02020603050405020304" pitchFamily="18" charset="0"/>
              </a:rPr>
              <a:t>___ 5. Focused on cash crop agriculture as a main commodity of trade</a:t>
            </a:r>
          </a:p>
          <a:p>
            <a:pPr marL="0" lvl="1" indent="0">
              <a:buNone/>
            </a:pPr>
            <a:r>
              <a:rPr lang="en-US" sz="2400" dirty="0">
                <a:latin typeface="Times" panose="02020603050405020304" pitchFamily="18" charset="0"/>
                <a:cs typeface="Times" panose="02020603050405020304" pitchFamily="18" charset="0"/>
              </a:rPr>
              <a:t>___ 6. Intermarried with the Natives Americans</a:t>
            </a:r>
          </a:p>
          <a:p>
            <a:pPr marL="0" lvl="1" indent="0">
              <a:buNone/>
            </a:pPr>
            <a:r>
              <a:rPr lang="en-US" sz="2400" dirty="0">
                <a:latin typeface="Times" panose="02020603050405020304" pitchFamily="18" charset="0"/>
                <a:cs typeface="Times" panose="02020603050405020304" pitchFamily="18" charset="0"/>
              </a:rPr>
              <a:t>___ 7. Relationship starts off positive but usually ends up in conflict, such as the Powhatan Wars and King Philip's War, to control land. </a:t>
            </a:r>
          </a:p>
          <a:p>
            <a:pPr marL="0" lvl="1" indent="0">
              <a:buNone/>
            </a:pPr>
            <a:r>
              <a:rPr lang="en-US" sz="2400" dirty="0">
                <a:latin typeface="Times" panose="02020603050405020304" pitchFamily="18" charset="0"/>
                <a:cs typeface="Times" panose="02020603050405020304" pitchFamily="18" charset="0"/>
              </a:rPr>
              <a:t>___ 8. Used the encomienda system </a:t>
            </a:r>
          </a:p>
          <a:p>
            <a:pPr marL="0" lvl="1" indent="0">
              <a:buNone/>
            </a:pPr>
            <a:r>
              <a:rPr lang="en-US" sz="2400" dirty="0">
                <a:latin typeface="Times" panose="02020603050405020304" pitchFamily="18" charset="0"/>
                <a:cs typeface="Times" panose="02020603050405020304" pitchFamily="18" charset="0"/>
              </a:rPr>
              <a:t>___ 9. Used Jesuit priest to establish a few missionaries </a:t>
            </a:r>
          </a:p>
          <a:p>
            <a:pPr marL="0" lvl="1" indent="0">
              <a:buNone/>
            </a:pPr>
            <a:r>
              <a:rPr lang="en-US" sz="2400" dirty="0">
                <a:latin typeface="Times" panose="02020603050405020304" pitchFamily="18" charset="0"/>
                <a:cs typeface="Times" panose="02020603050405020304" pitchFamily="18" charset="0"/>
              </a:rPr>
              <a:t>___ 10. Settled along the eastern seaboard of the United States </a:t>
            </a:r>
          </a:p>
        </p:txBody>
      </p:sp>
    </p:spTree>
    <p:extLst>
      <p:ext uri="{BB962C8B-B14F-4D97-AF65-F5344CB8AC3E}">
        <p14:creationId xmlns:p14="http://schemas.microsoft.com/office/powerpoint/2010/main" val="7095509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accent3">
              <a:lumMod val="20000"/>
              <a:lumOff val="80000"/>
            </a:schemeClr>
          </a:solidFill>
          <a:ln>
            <a:solidFill>
              <a:srgbClr val="002060"/>
            </a:solidFill>
          </a:ln>
        </p:spPr>
        <p:txBody>
          <a:bodyPr/>
          <a:lstStyle/>
          <a:p>
            <a:r>
              <a:rPr lang="en-US" dirty="0">
                <a:solidFill>
                  <a:srgbClr val="002060"/>
                </a:solidFill>
                <a:latin typeface="Baskerville Old Face" panose="02020602080505020303" pitchFamily="18" charset="0"/>
              </a:rPr>
              <a:t>Breaking the stereotype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1" y="1371600"/>
            <a:ext cx="4495800" cy="5257800"/>
          </a:xfrm>
        </p:spPr>
      </p:pic>
      <p:sp>
        <p:nvSpPr>
          <p:cNvPr id="5" name="Rectangle 4"/>
          <p:cNvSpPr/>
          <p:nvPr/>
        </p:nvSpPr>
        <p:spPr>
          <a:xfrm>
            <a:off x="5105400" y="1524000"/>
            <a:ext cx="38100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latin typeface="Times" panose="02020603050405020304" pitchFamily="18" charset="0"/>
                <a:cs typeface="Times" panose="02020603050405020304" pitchFamily="18" charset="0"/>
              </a:rPr>
              <a:t>Maryland: </a:t>
            </a:r>
          </a:p>
          <a:p>
            <a:pPr marL="285750" indent="-285750">
              <a:buFont typeface="Arial" panose="020B0604020202020204" pitchFamily="34" charset="0"/>
              <a:buChar char="•"/>
            </a:pPr>
            <a:r>
              <a:rPr lang="en-US" dirty="0">
                <a:solidFill>
                  <a:schemeClr val="bg1"/>
                </a:solidFill>
                <a:latin typeface="Times" panose="02020603050405020304" pitchFamily="18" charset="0"/>
                <a:cs typeface="Times" panose="02020603050405020304" pitchFamily="18" charset="0"/>
              </a:rPr>
              <a:t>Establish as a safe haven for Catholics by </a:t>
            </a:r>
            <a:r>
              <a:rPr lang="en-US" b="1" u="sng" dirty="0">
                <a:solidFill>
                  <a:schemeClr val="bg1"/>
                </a:solidFill>
                <a:latin typeface="Times" panose="02020603050405020304" pitchFamily="18" charset="0"/>
                <a:cs typeface="Times" panose="02020603050405020304" pitchFamily="18" charset="0"/>
              </a:rPr>
              <a:t>Lord Baltimore.</a:t>
            </a:r>
          </a:p>
          <a:p>
            <a:pPr marL="285750" indent="-285750">
              <a:buFont typeface="Arial" panose="020B0604020202020204" pitchFamily="34" charset="0"/>
              <a:buChar char="•"/>
            </a:pPr>
            <a:r>
              <a:rPr lang="en-US" b="1" i="1" dirty="0">
                <a:solidFill>
                  <a:srgbClr val="FFC000"/>
                </a:solidFill>
                <a:latin typeface="Times" panose="02020603050405020304" pitchFamily="18" charset="0"/>
                <a:cs typeface="Times" panose="02020603050405020304" pitchFamily="18" charset="0"/>
              </a:rPr>
              <a:t>Acts of Toleration 1649 </a:t>
            </a:r>
          </a:p>
        </p:txBody>
      </p:sp>
      <p:sp>
        <p:nvSpPr>
          <p:cNvPr id="6" name="Rectangle 5"/>
          <p:cNvSpPr/>
          <p:nvPr/>
        </p:nvSpPr>
        <p:spPr>
          <a:xfrm>
            <a:off x="5137355" y="3276600"/>
            <a:ext cx="38100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latin typeface="Times" panose="02020603050405020304" pitchFamily="18" charset="0"/>
                <a:cs typeface="Times" panose="02020603050405020304" pitchFamily="18" charset="0"/>
              </a:rPr>
              <a:t>North Carolina: </a:t>
            </a:r>
          </a:p>
          <a:p>
            <a:pPr marL="285750" indent="-285750">
              <a:buFont typeface="Arial" panose="020B0604020202020204" pitchFamily="34" charset="0"/>
              <a:buChar char="•"/>
            </a:pPr>
            <a:r>
              <a:rPr lang="en-US" dirty="0">
                <a:solidFill>
                  <a:schemeClr val="bg1"/>
                </a:solidFill>
                <a:latin typeface="Times" panose="02020603050405020304" pitchFamily="18" charset="0"/>
                <a:cs typeface="Times" panose="02020603050405020304" pitchFamily="18" charset="0"/>
              </a:rPr>
              <a:t>Settled by Scot-Irish mostly</a:t>
            </a:r>
          </a:p>
          <a:p>
            <a:pPr marL="285750" indent="-285750">
              <a:buFont typeface="Arial" panose="020B0604020202020204" pitchFamily="34" charset="0"/>
              <a:buChar char="•"/>
            </a:pPr>
            <a:r>
              <a:rPr lang="en-US" dirty="0">
                <a:solidFill>
                  <a:schemeClr val="bg1"/>
                </a:solidFill>
                <a:latin typeface="Times" panose="02020603050405020304" pitchFamily="18" charset="0"/>
                <a:cs typeface="Times" panose="02020603050405020304" pitchFamily="18" charset="0"/>
              </a:rPr>
              <a:t>Did NOT have a </a:t>
            </a:r>
            <a:r>
              <a:rPr lang="en-US" b="1" u="sng" dirty="0">
                <a:solidFill>
                  <a:srgbClr val="FFC000"/>
                </a:solidFill>
                <a:latin typeface="Times" panose="02020603050405020304" pitchFamily="18" charset="0"/>
                <a:cs typeface="Times" panose="02020603050405020304" pitchFamily="18" charset="0"/>
              </a:rPr>
              <a:t>Cavalier class</a:t>
            </a:r>
          </a:p>
          <a:p>
            <a:pPr marL="285750" indent="-285750">
              <a:buFont typeface="Arial" panose="020B0604020202020204" pitchFamily="34" charset="0"/>
              <a:buChar char="•"/>
            </a:pPr>
            <a:r>
              <a:rPr lang="en-US" b="1" dirty="0">
                <a:solidFill>
                  <a:srgbClr val="FF0000"/>
                </a:solidFill>
                <a:latin typeface="Times" panose="02020603050405020304" pitchFamily="18" charset="0"/>
                <a:cs typeface="Times" panose="02020603050405020304" pitchFamily="18" charset="0"/>
              </a:rPr>
              <a:t>Cherokee nation </a:t>
            </a:r>
            <a:r>
              <a:rPr lang="en-US" dirty="0">
                <a:solidFill>
                  <a:schemeClr val="bg1"/>
                </a:solidFill>
                <a:latin typeface="Times" panose="02020603050405020304" pitchFamily="18" charset="0"/>
                <a:cs typeface="Times" panose="02020603050405020304" pitchFamily="18" charset="0"/>
              </a:rPr>
              <a:t>thrive in western half</a:t>
            </a:r>
          </a:p>
        </p:txBody>
      </p:sp>
      <p:sp>
        <p:nvSpPr>
          <p:cNvPr id="7" name="Rectangle 6"/>
          <p:cNvSpPr/>
          <p:nvPr/>
        </p:nvSpPr>
        <p:spPr>
          <a:xfrm>
            <a:off x="5137355" y="5316794"/>
            <a:ext cx="38100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latin typeface="Times" panose="02020603050405020304" pitchFamily="18" charset="0"/>
                <a:cs typeface="Times" panose="02020603050405020304" pitchFamily="18" charset="0"/>
              </a:rPr>
              <a:t>Georgia: </a:t>
            </a:r>
          </a:p>
          <a:p>
            <a:pPr marL="285750" indent="-285750">
              <a:buFont typeface="Arial" panose="020B0604020202020204" pitchFamily="34" charset="0"/>
              <a:buChar char="•"/>
            </a:pPr>
            <a:r>
              <a:rPr lang="en-US" dirty="0">
                <a:solidFill>
                  <a:schemeClr val="bg1"/>
                </a:solidFill>
                <a:latin typeface="Times" panose="02020603050405020304" pitchFamily="18" charset="0"/>
                <a:cs typeface="Times" panose="02020603050405020304" pitchFamily="18" charset="0"/>
              </a:rPr>
              <a:t>Founded by James Oglethorpe as debtor prisoner colony</a:t>
            </a:r>
            <a:endParaRPr lang="en-US" b="1" u="sng" dirty="0">
              <a:solidFill>
                <a:schemeClr val="bg1"/>
              </a:solidFill>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lang="en-US" b="1" i="1" dirty="0">
                <a:solidFill>
                  <a:srgbClr val="FFC000"/>
                </a:solidFill>
                <a:latin typeface="Times" panose="02020603050405020304" pitchFamily="18" charset="0"/>
                <a:cs typeface="Times" panose="02020603050405020304" pitchFamily="18" charset="0"/>
              </a:rPr>
              <a:t>NO SLAVERY ALLOWED</a:t>
            </a:r>
          </a:p>
        </p:txBody>
      </p:sp>
      <p:sp>
        <p:nvSpPr>
          <p:cNvPr id="8" name="Arrow: Left 7"/>
          <p:cNvSpPr/>
          <p:nvPr/>
        </p:nvSpPr>
        <p:spPr>
          <a:xfrm>
            <a:off x="2514600" y="2057400"/>
            <a:ext cx="2438400" cy="304800"/>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p:cNvSpPr/>
          <p:nvPr/>
        </p:nvSpPr>
        <p:spPr>
          <a:xfrm>
            <a:off x="2564991" y="3695700"/>
            <a:ext cx="2438400" cy="304800"/>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p:cNvSpPr/>
          <p:nvPr/>
        </p:nvSpPr>
        <p:spPr>
          <a:xfrm>
            <a:off x="2343152" y="5926394"/>
            <a:ext cx="2438400" cy="304800"/>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80559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15962"/>
          </a:xfrm>
          <a:solidFill>
            <a:schemeClr val="accent3">
              <a:lumMod val="40000"/>
              <a:lumOff val="6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Southern Man</a:t>
            </a:r>
          </a:p>
        </p:txBody>
      </p:sp>
      <p:sp>
        <p:nvSpPr>
          <p:cNvPr id="3" name="Content Placeholder 2"/>
          <p:cNvSpPr>
            <a:spLocks noGrp="1"/>
          </p:cNvSpPr>
          <p:nvPr>
            <p:ph idx="1"/>
          </p:nvPr>
        </p:nvSpPr>
        <p:spPr>
          <a:xfrm>
            <a:off x="457200" y="1219200"/>
            <a:ext cx="8229600" cy="4906963"/>
          </a:xfrm>
          <a:solidFill>
            <a:schemeClr val="bg1"/>
          </a:solidFill>
        </p:spPr>
        <p:txBody>
          <a:bodyPr>
            <a:normAutofit/>
          </a:bodyPr>
          <a:lstStyle/>
          <a:p>
            <a:r>
              <a:rPr lang="en-US" sz="2200" dirty="0">
                <a:latin typeface="Times" panose="02020603050405020304" pitchFamily="18" charset="0"/>
                <a:cs typeface="Times" panose="02020603050405020304" pitchFamily="18" charset="0"/>
              </a:rPr>
              <a:t>Explain three impacts of the Chesapeake Region’s focus on cash crop agriculture economy.</a:t>
            </a:r>
          </a:p>
          <a:p>
            <a:pPr lvl="1"/>
            <a:r>
              <a:rPr lang="en-US" sz="2000" dirty="0">
                <a:latin typeface="Times" panose="02020603050405020304" pitchFamily="18" charset="0"/>
                <a:cs typeface="Times" panose="02020603050405020304" pitchFamily="18" charset="0"/>
              </a:rPr>
              <a:t>Political – </a:t>
            </a:r>
          </a:p>
          <a:p>
            <a:pPr lvl="1"/>
            <a:r>
              <a:rPr lang="en-US" sz="2000" dirty="0">
                <a:latin typeface="Times" panose="02020603050405020304" pitchFamily="18" charset="0"/>
                <a:cs typeface="Times" panose="02020603050405020304" pitchFamily="18" charset="0"/>
              </a:rPr>
              <a:t>Economic – </a:t>
            </a:r>
          </a:p>
          <a:p>
            <a:pPr lvl="1"/>
            <a:r>
              <a:rPr lang="en-US" sz="2000" dirty="0">
                <a:latin typeface="Times" panose="02020603050405020304" pitchFamily="18" charset="0"/>
                <a:cs typeface="Times" panose="02020603050405020304" pitchFamily="18" charset="0"/>
              </a:rPr>
              <a:t>Social – </a:t>
            </a:r>
          </a:p>
          <a:p>
            <a:pPr marL="0" indent="0">
              <a:buNone/>
            </a:pPr>
            <a:r>
              <a:rPr lang="en-US" sz="1600" dirty="0">
                <a:latin typeface="Times" panose="02020603050405020304" pitchFamily="18" charset="0"/>
                <a:cs typeface="Times" panose="02020603050405020304" pitchFamily="18" charset="0"/>
              </a:rPr>
              <a:t>	</a:t>
            </a:r>
          </a:p>
        </p:txBody>
      </p:sp>
      <p:pic>
        <p:nvPicPr>
          <p:cNvPr id="1026" name="Picture 2" descr="Image result for The southern colonial reg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788325"/>
            <a:ext cx="4038601" cy="468867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0213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715962"/>
          </a:xfrm>
          <a:solidFill>
            <a:schemeClr val="accent3">
              <a:lumMod val="40000"/>
              <a:lumOff val="6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Regional Distinctions</a:t>
            </a:r>
          </a:p>
        </p:txBody>
      </p:sp>
      <p:sp>
        <p:nvSpPr>
          <p:cNvPr id="3" name="Content Placeholder 2"/>
          <p:cNvSpPr>
            <a:spLocks noGrp="1"/>
          </p:cNvSpPr>
          <p:nvPr>
            <p:ph idx="1"/>
          </p:nvPr>
        </p:nvSpPr>
        <p:spPr>
          <a:xfrm>
            <a:off x="457200" y="1219200"/>
            <a:ext cx="8229600" cy="4906963"/>
          </a:xfrm>
          <a:solidFill>
            <a:schemeClr val="bg1"/>
          </a:solidFill>
        </p:spPr>
        <p:txBody>
          <a:bodyPr>
            <a:normAutofit/>
          </a:bodyPr>
          <a:lstStyle/>
          <a:p>
            <a:r>
              <a:rPr lang="en-US" sz="2400" b="1" dirty="0">
                <a:solidFill>
                  <a:srgbClr val="C00000"/>
                </a:solidFill>
                <a:latin typeface="Times" panose="02020603050405020304" pitchFamily="18" charset="0"/>
                <a:cs typeface="Times" panose="02020603050405020304" pitchFamily="18" charset="0"/>
              </a:rPr>
              <a:t>Regional Qualifiers </a:t>
            </a:r>
          </a:p>
          <a:p>
            <a:r>
              <a:rPr lang="en-US" sz="2000" dirty="0">
                <a:latin typeface="Times" panose="02020603050405020304" pitchFamily="18" charset="0"/>
                <a:cs typeface="Times" panose="02020603050405020304" pitchFamily="18" charset="0"/>
              </a:rPr>
              <a:t>Determine and explain which colonial region; New England or Chesapeake, is being described by the following statements</a:t>
            </a:r>
          </a:p>
          <a:p>
            <a:pPr lvl="1"/>
            <a:r>
              <a:rPr lang="en-US" sz="1600" dirty="0">
                <a:latin typeface="Times" panose="02020603050405020304" pitchFamily="18" charset="0"/>
                <a:cs typeface="Times" panose="02020603050405020304" pitchFamily="18" charset="0"/>
              </a:rPr>
              <a:t>Religious toleration</a:t>
            </a:r>
          </a:p>
          <a:p>
            <a:pPr lvl="1"/>
            <a:r>
              <a:rPr lang="en-US" sz="1600" dirty="0">
                <a:latin typeface="Times" panose="02020603050405020304" pitchFamily="18" charset="0"/>
                <a:cs typeface="Times" panose="02020603050405020304" pitchFamily="18" charset="0"/>
              </a:rPr>
              <a:t>Cash crop agriculture</a:t>
            </a:r>
          </a:p>
          <a:p>
            <a:pPr lvl="1"/>
            <a:r>
              <a:rPr lang="en-US" sz="1600" dirty="0">
                <a:latin typeface="Times" panose="02020603050405020304" pitchFamily="18" charset="0"/>
                <a:cs typeface="Times" panose="02020603050405020304" pitchFamily="18" charset="0"/>
              </a:rPr>
              <a:t>Merchant class</a:t>
            </a:r>
          </a:p>
          <a:p>
            <a:pPr lvl="1"/>
            <a:r>
              <a:rPr lang="en-US" sz="1600" dirty="0">
                <a:latin typeface="Times" panose="02020603050405020304" pitchFamily="18" charset="0"/>
                <a:cs typeface="Times" panose="02020603050405020304" pitchFamily="18" charset="0"/>
              </a:rPr>
              <a:t>Education is highly valued</a:t>
            </a:r>
          </a:p>
          <a:p>
            <a:pPr lvl="1"/>
            <a:r>
              <a:rPr lang="en-US" sz="1600" dirty="0">
                <a:latin typeface="Times" panose="02020603050405020304" pitchFamily="18" charset="0"/>
                <a:cs typeface="Times" panose="02020603050405020304" pitchFamily="18" charset="0"/>
              </a:rPr>
              <a:t>Social class hierarchy</a:t>
            </a:r>
          </a:p>
          <a:p>
            <a:pPr lvl="1"/>
            <a:r>
              <a:rPr lang="en-US" sz="1600" dirty="0">
                <a:latin typeface="Times" panose="02020603050405020304" pitchFamily="18" charset="0"/>
                <a:cs typeface="Times" panose="02020603050405020304" pitchFamily="18" charset="0"/>
              </a:rPr>
              <a:t>Townships and cities create communities</a:t>
            </a:r>
          </a:p>
          <a:p>
            <a:pPr lvl="1"/>
            <a:r>
              <a:rPr lang="en-US" sz="1600" dirty="0">
                <a:latin typeface="Times" panose="02020603050405020304" pitchFamily="18" charset="0"/>
                <a:cs typeface="Times" panose="02020603050405020304" pitchFamily="18" charset="0"/>
              </a:rPr>
              <a:t>Theocracy</a:t>
            </a:r>
          </a:p>
          <a:p>
            <a:pPr lvl="1"/>
            <a:r>
              <a:rPr lang="en-US" sz="1600" dirty="0">
                <a:latin typeface="Times" panose="02020603050405020304" pitchFamily="18" charset="0"/>
                <a:cs typeface="Times" panose="02020603050405020304" pitchFamily="18" charset="0"/>
              </a:rPr>
              <a:t>Relationship with the Natives</a:t>
            </a:r>
          </a:p>
          <a:p>
            <a:pPr lvl="1"/>
            <a:endParaRPr lang="en-US" sz="1600" dirty="0">
              <a:latin typeface="Times" panose="02020603050405020304" pitchFamily="18" charset="0"/>
              <a:cs typeface="Times" panose="02020603050405020304" pitchFamily="18" charset="0"/>
            </a:endParaRPr>
          </a:p>
          <a:p>
            <a:pPr lvl="1"/>
            <a:endParaRPr lang="en-US" sz="1600" dirty="0">
              <a:latin typeface="Times" panose="02020603050405020304" pitchFamily="18" charset="0"/>
              <a:cs typeface="Times" panose="02020603050405020304" pitchFamily="18"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562350"/>
            <a:ext cx="2400300"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Image result for Landed aristocracy Chesapeak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9830" y="2590800"/>
            <a:ext cx="2733865" cy="1614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85395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29600" cy="639762"/>
          </a:xfrm>
          <a:solidFill>
            <a:schemeClr val="bg2"/>
          </a:solidFill>
          <a:ln>
            <a:solidFill>
              <a:srgbClr val="002060"/>
            </a:solidFill>
          </a:ln>
        </p:spPr>
        <p:txBody>
          <a:bodyPr>
            <a:noAutofit/>
          </a:bodyPr>
          <a:lstStyle/>
          <a:p>
            <a:r>
              <a:rPr lang="en-US" sz="3200" dirty="0">
                <a:solidFill>
                  <a:srgbClr val="002060"/>
                </a:solidFill>
                <a:latin typeface="Baskerville Old Face" panose="02020602080505020303" pitchFamily="18" charset="0"/>
              </a:rPr>
              <a:t>A Sinner in the Hands of an Angry God’s</a:t>
            </a:r>
          </a:p>
        </p:txBody>
      </p:sp>
      <p:sp>
        <p:nvSpPr>
          <p:cNvPr id="3" name="Content Placeholder 2"/>
          <p:cNvSpPr>
            <a:spLocks noGrp="1"/>
          </p:cNvSpPr>
          <p:nvPr>
            <p:ph idx="1"/>
          </p:nvPr>
        </p:nvSpPr>
        <p:spPr>
          <a:xfrm>
            <a:off x="381000" y="1066800"/>
            <a:ext cx="8229600" cy="4525963"/>
          </a:xfrm>
          <a:solidFill>
            <a:schemeClr val="bg1"/>
          </a:solidFill>
        </p:spPr>
        <p:txBody>
          <a:bodyPr>
            <a:normAutofit/>
          </a:bodyPr>
          <a:lstStyle/>
          <a:p>
            <a:pPr marL="0" indent="0">
              <a:buNone/>
            </a:pPr>
            <a:r>
              <a:rPr lang="en-US" sz="2000" dirty="0">
                <a:latin typeface="Times" panose="02020603050405020304" pitchFamily="18" charset="0"/>
                <a:cs typeface="Times" panose="02020603050405020304" pitchFamily="18" charset="0"/>
              </a:rPr>
              <a:t>So that, thus it is that natural men are held in the hand of God, over the pit of hell; they have deserved the fiery pit, and are already sentenced to it; and God is dreadfully provoked, his anger is as great towards them as to those that are actually suffering the executions of the fierceness of his wrath in hell, and they have done nothing in the least to appease or abate that anger, neither is God in the least bound by any promise to hold them up one moment; the devil is waiting for them, hell is gaping for them, the flames gather and flash about them, and would fain lay hold on them, and swallow them up; the fire pent up in their own hearts is struggling to break out: and they have no interest in any Mediator, there are no means within reach that can be any security to them.  </a:t>
            </a:r>
          </a:p>
          <a:p>
            <a:pPr marL="0" indent="0">
              <a:buNone/>
            </a:pPr>
            <a:r>
              <a:rPr lang="en-US" sz="2000" dirty="0">
                <a:latin typeface="Times" panose="02020603050405020304" pitchFamily="18" charset="0"/>
                <a:cs typeface="Times" panose="02020603050405020304" pitchFamily="18" charset="0"/>
              </a:rPr>
              <a:t>In short, they have no refuge, nothing to take hold of, all that preserves them every moment is the mere arbitrary will, and uncovenanted, </a:t>
            </a:r>
            <a:r>
              <a:rPr lang="en-US" sz="2000" dirty="0" err="1">
                <a:latin typeface="Times" panose="02020603050405020304" pitchFamily="18" charset="0"/>
                <a:cs typeface="Times" panose="02020603050405020304" pitchFamily="18" charset="0"/>
              </a:rPr>
              <a:t>unobliged</a:t>
            </a:r>
            <a:r>
              <a:rPr lang="en-US" sz="2000" dirty="0">
                <a:latin typeface="Times" panose="02020603050405020304" pitchFamily="18" charset="0"/>
                <a:cs typeface="Times" panose="02020603050405020304" pitchFamily="18" charset="0"/>
              </a:rPr>
              <a:t> forbearance of an incensed God.</a:t>
            </a:r>
          </a:p>
          <a:p>
            <a:pPr marL="0" indent="0">
              <a:buNone/>
            </a:pPr>
            <a:r>
              <a:rPr lang="en-US" sz="2000" dirty="0">
                <a:latin typeface="Times" panose="02020603050405020304" pitchFamily="18" charset="0"/>
                <a:cs typeface="Times" panose="02020603050405020304" pitchFamily="18" charset="0"/>
              </a:rPr>
              <a:t>	- </a:t>
            </a:r>
            <a:r>
              <a:rPr lang="en-US" sz="1800" b="1" dirty="0">
                <a:solidFill>
                  <a:srgbClr val="C00000"/>
                </a:solidFill>
                <a:latin typeface="Times" panose="02020603050405020304" pitchFamily="18" charset="0"/>
                <a:cs typeface="Times" panose="02020603050405020304" pitchFamily="18" charset="0"/>
              </a:rPr>
              <a:t>Jonathon Edwards, “A Sinner in the Hands of an Angry God” 1741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5486400"/>
            <a:ext cx="2060968" cy="1235929"/>
          </a:xfrm>
          <a:prstGeom prst="rect">
            <a:avLst/>
          </a:prstGeom>
        </p:spPr>
      </p:pic>
    </p:spTree>
    <p:extLst>
      <p:ext uri="{BB962C8B-B14F-4D97-AF65-F5344CB8AC3E}">
        <p14:creationId xmlns:p14="http://schemas.microsoft.com/office/powerpoint/2010/main" val="22421574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3">
              <a:lumMod val="20000"/>
              <a:lumOff val="80000"/>
            </a:schemeClr>
          </a:solidFill>
          <a:ln>
            <a:solidFill>
              <a:schemeClr val="accent3">
                <a:lumMod val="50000"/>
              </a:schemeClr>
            </a:solidFill>
          </a:ln>
        </p:spPr>
        <p:txBody>
          <a:bodyPr/>
          <a:lstStyle/>
          <a:p>
            <a:r>
              <a:rPr lang="en-US" dirty="0">
                <a:solidFill>
                  <a:srgbClr val="002060"/>
                </a:solidFill>
                <a:latin typeface="Baskerville Old Face" panose="02020602080505020303" pitchFamily="18" charset="0"/>
              </a:rPr>
              <a:t>The Beacon of Light</a:t>
            </a:r>
          </a:p>
        </p:txBody>
      </p:sp>
      <p:sp>
        <p:nvSpPr>
          <p:cNvPr id="3" name="Content Placeholder 2"/>
          <p:cNvSpPr>
            <a:spLocks noGrp="1"/>
          </p:cNvSpPr>
          <p:nvPr>
            <p:ph idx="1"/>
          </p:nvPr>
        </p:nvSpPr>
        <p:spPr>
          <a:xfrm>
            <a:off x="457200" y="1295400"/>
            <a:ext cx="8229600" cy="4830763"/>
          </a:xfrm>
          <a:solidFill>
            <a:schemeClr val="bg1"/>
          </a:solidFill>
          <a:ln>
            <a:solidFill>
              <a:schemeClr val="accent1"/>
            </a:solidFill>
          </a:ln>
        </p:spPr>
        <p:txBody>
          <a:bodyPr>
            <a:normAutofit/>
          </a:bodyPr>
          <a:lstStyle/>
          <a:p>
            <a:pPr marL="0" indent="0">
              <a:buNone/>
            </a:pPr>
            <a:r>
              <a:rPr lang="en-US" sz="2000" dirty="0">
                <a:latin typeface="Times" panose="02020603050405020304" pitchFamily="18" charset="0"/>
                <a:cs typeface="Times" panose="02020603050405020304" pitchFamily="18" charset="0"/>
              </a:rPr>
              <a:t>“God of Israel is among us, when ten of us shall be able to resist a thousand of our enemies, when he shall make us a praise and glory, that men shall say of succeeding plantations: the lord make it like that of New England: for wee must Consider that wee shall be as a City upon a Hill, the eyes of all people are upon us; so that if wee shall deal falsely with our god in this work wee have undertaken and so cause him to withdraw his present help from us, wee shall be made a story and a byword through the world, wee shall open the mouths of enemies to speak evil of the ways of god and all professors for Gods sake; wee shall shame the faces of many of gods worthy servants, and cause their prayers to be turned into Curses upon us till wee be consumed out of the good land whether wee are going:”  - </a:t>
            </a:r>
            <a:r>
              <a:rPr lang="en-US" sz="2000" b="1" dirty="0">
                <a:latin typeface="Times" panose="02020603050405020304" pitchFamily="18" charset="0"/>
                <a:cs typeface="Times" panose="02020603050405020304" pitchFamily="18" charset="0"/>
              </a:rPr>
              <a:t>John Winthrop, Massachusetts Bay Colony, 1630</a:t>
            </a:r>
          </a:p>
        </p:txBody>
      </p:sp>
      <p:pic>
        <p:nvPicPr>
          <p:cNvPr id="5122" name="Picture 2" descr="Image result for john winthrop's city upon a hill serm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52400"/>
            <a:ext cx="1066800" cy="1143000"/>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5124" name="Picture 4" descr="Image result for Massachusetts Bay Colo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800600"/>
            <a:ext cx="4514850" cy="1905000"/>
          </a:xfrm>
          <a:prstGeom prst="rect">
            <a:avLst/>
          </a:prstGeom>
          <a:noFill/>
          <a:ln>
            <a:solidFill>
              <a:schemeClr val="accent3">
                <a:lumMod val="50000"/>
              </a:schemeClr>
            </a:solidFill>
          </a:ln>
          <a:extLst>
            <a:ext uri="{909E8E84-426E-40DD-AFC4-6F175D3DCCD1}">
              <a14:hiddenFill xmlns:a14="http://schemas.microsoft.com/office/drawing/2010/main">
                <a:solidFill>
                  <a:srgbClr val="FFFFFF"/>
                </a:solidFill>
              </a14:hiddenFill>
            </a:ext>
          </a:extLst>
        </p:spPr>
      </p:pic>
      <p:pic>
        <p:nvPicPr>
          <p:cNvPr id="5126" name="Picture 6" descr="Image result for The ligh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4953000"/>
            <a:ext cx="338667"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16930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762000"/>
          </a:xfrm>
          <a:solidFill>
            <a:schemeClr val="accent3">
              <a:lumMod val="20000"/>
              <a:lumOff val="80000"/>
            </a:schemeClr>
          </a:solidFill>
          <a:ln>
            <a:solidFill>
              <a:srgbClr val="002060"/>
            </a:solidFill>
          </a:ln>
        </p:spPr>
        <p:txBody>
          <a:bodyPr/>
          <a:lstStyle/>
          <a:p>
            <a:r>
              <a:rPr lang="en-US" dirty="0">
                <a:solidFill>
                  <a:srgbClr val="002060"/>
                </a:solidFill>
                <a:latin typeface="Baskerville Old Face" panose="02020602080505020303" pitchFamily="18" charset="0"/>
              </a:rPr>
              <a:t>New England Region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605756"/>
            <a:ext cx="6096000" cy="4514850"/>
          </a:xfrm>
        </p:spPr>
      </p:pic>
    </p:spTree>
    <p:extLst>
      <p:ext uri="{BB962C8B-B14F-4D97-AF65-F5344CB8AC3E}">
        <p14:creationId xmlns:p14="http://schemas.microsoft.com/office/powerpoint/2010/main" val="25158070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3">
              <a:lumMod val="20000"/>
              <a:lumOff val="8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Proving Your Point</a:t>
            </a:r>
          </a:p>
        </p:txBody>
      </p:sp>
      <p:sp>
        <p:nvSpPr>
          <p:cNvPr id="3" name="Content Placeholder 2"/>
          <p:cNvSpPr>
            <a:spLocks noGrp="1"/>
          </p:cNvSpPr>
          <p:nvPr>
            <p:ph idx="1"/>
          </p:nvPr>
        </p:nvSpPr>
        <p:spPr>
          <a:xfrm>
            <a:off x="457200" y="1295400"/>
            <a:ext cx="8229600" cy="4830763"/>
          </a:xfrm>
          <a:solidFill>
            <a:schemeClr val="bg1"/>
          </a:solidFill>
        </p:spPr>
        <p:txBody>
          <a:bodyPr/>
          <a:lstStyle/>
          <a:p>
            <a:pPr marL="0" indent="0">
              <a:buNone/>
            </a:pPr>
            <a:r>
              <a:rPr lang="en-US" sz="2000" b="1" dirty="0">
                <a:solidFill>
                  <a:srgbClr val="C00000"/>
                </a:solidFill>
                <a:latin typeface="Times" panose="02020603050405020304" pitchFamily="18" charset="0"/>
                <a:cs typeface="Times" panose="02020603050405020304" pitchFamily="18" charset="0"/>
              </a:rPr>
              <a:t>Prompt: </a:t>
            </a:r>
            <a:r>
              <a:rPr lang="en-US" sz="2000" b="1" dirty="0">
                <a:latin typeface="Times" panose="02020603050405020304" pitchFamily="18" charset="0"/>
                <a:cs typeface="Times" panose="02020603050405020304" pitchFamily="18" charset="0"/>
              </a:rPr>
              <a:t>Evaluate the following statement: Although America was largely settled by people originally from England; by the early 1700s, our American identity demonstrated major regional differences and distinctions.  (</a:t>
            </a:r>
            <a:r>
              <a:rPr lang="en-US" sz="2000" b="1" dirty="0">
                <a:solidFill>
                  <a:srgbClr val="C00000"/>
                </a:solidFill>
                <a:latin typeface="Times" panose="02020603050405020304" pitchFamily="18" charset="0"/>
                <a:cs typeface="Times" panose="02020603050405020304" pitchFamily="18" charset="0"/>
              </a:rPr>
              <a:t>TRUE</a:t>
            </a:r>
            <a:r>
              <a:rPr lang="en-US" sz="2000" b="1" dirty="0">
                <a:latin typeface="Times" panose="02020603050405020304" pitchFamily="18" charset="0"/>
                <a:cs typeface="Times" panose="02020603050405020304" pitchFamily="18" charset="0"/>
              </a:rPr>
              <a:t> or </a:t>
            </a:r>
            <a:r>
              <a:rPr lang="en-US" sz="2000" b="1" dirty="0">
                <a:solidFill>
                  <a:schemeClr val="accent6">
                    <a:lumMod val="75000"/>
                  </a:schemeClr>
                </a:solidFill>
                <a:latin typeface="Times" panose="02020603050405020304" pitchFamily="18" charset="0"/>
                <a:cs typeface="Times" panose="02020603050405020304" pitchFamily="18" charset="0"/>
              </a:rPr>
              <a:t>FALSE</a:t>
            </a:r>
            <a:r>
              <a:rPr lang="en-US" sz="2000" b="1" dirty="0">
                <a:latin typeface="Times" panose="02020603050405020304" pitchFamily="18" charset="0"/>
                <a:cs typeface="Times" panose="02020603050405020304" pitchFamily="18" charset="0"/>
              </a:rPr>
              <a:t>)</a:t>
            </a:r>
          </a:p>
          <a:p>
            <a:pPr marL="0" indent="0">
              <a:buNone/>
            </a:pPr>
            <a:endParaRPr lang="en-US" sz="2000" b="1" dirty="0">
              <a:latin typeface="Times" panose="02020603050405020304" pitchFamily="18" charset="0"/>
              <a:cs typeface="Times" panose="02020603050405020304" pitchFamily="18" charset="0"/>
            </a:endParaRPr>
          </a:p>
          <a:p>
            <a:pPr marL="0" indent="0">
              <a:buNone/>
            </a:pPr>
            <a:r>
              <a:rPr lang="en-US" sz="2000" b="1" dirty="0">
                <a:latin typeface="Times" panose="02020603050405020304" pitchFamily="18" charset="0"/>
                <a:cs typeface="Times" panose="02020603050405020304" pitchFamily="18" charset="0"/>
              </a:rPr>
              <a:t>Building a Plan – What do I have to prove?  What facts are the evidence that supports my conclusion?</a:t>
            </a:r>
            <a:endParaRPr lang="en-US" sz="2000" dirty="0">
              <a:latin typeface="Times" panose="02020603050405020304" pitchFamily="18" charset="0"/>
              <a:cs typeface="Times" panose="02020603050405020304" pitchFamily="18" charset="0"/>
            </a:endParaRPr>
          </a:p>
          <a:p>
            <a:endParaRPr lang="en-US" dirty="0"/>
          </a:p>
        </p:txBody>
      </p:sp>
      <p:sp>
        <p:nvSpPr>
          <p:cNvPr id="4" name="Rectangle 3"/>
          <p:cNvSpPr/>
          <p:nvPr/>
        </p:nvSpPr>
        <p:spPr>
          <a:xfrm>
            <a:off x="914400" y="3733800"/>
            <a:ext cx="7010400" cy="83820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panose="02020603050405020304" pitchFamily="18" charset="0"/>
                <a:cs typeface="Times" panose="02020603050405020304" pitchFamily="18" charset="0"/>
              </a:rPr>
              <a:t>1. English colonists believe in the American values: liberty, equality, populism. Individualism, and laissez faire</a:t>
            </a:r>
          </a:p>
        </p:txBody>
      </p:sp>
      <p:sp>
        <p:nvSpPr>
          <p:cNvPr id="5" name="Rectangle 4"/>
          <p:cNvSpPr/>
          <p:nvPr/>
        </p:nvSpPr>
        <p:spPr>
          <a:xfrm>
            <a:off x="918210" y="4724400"/>
            <a:ext cx="7010400" cy="83820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panose="02020603050405020304" pitchFamily="18" charset="0"/>
                <a:cs typeface="Times" panose="02020603050405020304" pitchFamily="18" charset="0"/>
              </a:rPr>
              <a:t>2. English colonists believe in the American values, but have different definitions of what those values mean based on regional differences</a:t>
            </a:r>
          </a:p>
        </p:txBody>
      </p:sp>
      <p:sp>
        <p:nvSpPr>
          <p:cNvPr id="6" name="Rectangle 5"/>
          <p:cNvSpPr/>
          <p:nvPr/>
        </p:nvSpPr>
        <p:spPr>
          <a:xfrm>
            <a:off x="914400" y="5715000"/>
            <a:ext cx="7010400" cy="83820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panose="02020603050405020304" pitchFamily="18" charset="0"/>
                <a:cs typeface="Times" panose="02020603050405020304" pitchFamily="18" charset="0"/>
              </a:rPr>
              <a:t>3. Historic synthesis: what are the odd anomalies that prove my conclusions are not 100% true</a:t>
            </a:r>
          </a:p>
        </p:txBody>
      </p:sp>
    </p:spTree>
    <p:extLst>
      <p:ext uri="{BB962C8B-B14F-4D97-AF65-F5344CB8AC3E}">
        <p14:creationId xmlns:p14="http://schemas.microsoft.com/office/powerpoint/2010/main" val="314653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762000"/>
          </a:xfrm>
          <a:solidFill>
            <a:schemeClr val="accent3">
              <a:lumMod val="20000"/>
              <a:lumOff val="80000"/>
            </a:schemeClr>
          </a:solidFill>
          <a:ln>
            <a:solidFill>
              <a:srgbClr val="002060"/>
            </a:solidFill>
          </a:ln>
        </p:spPr>
        <p:txBody>
          <a:bodyPr/>
          <a:lstStyle/>
          <a:p>
            <a:r>
              <a:rPr lang="en-US" dirty="0">
                <a:solidFill>
                  <a:srgbClr val="002060"/>
                </a:solidFill>
                <a:latin typeface="Baskerville Old Face" panose="02020602080505020303" pitchFamily="18" charset="0"/>
              </a:rPr>
              <a:t>New England Region</a:t>
            </a:r>
          </a:p>
        </p:txBody>
      </p:sp>
      <p:sp>
        <p:nvSpPr>
          <p:cNvPr id="3" name="Content Placeholder 2"/>
          <p:cNvSpPr>
            <a:spLocks noGrp="1"/>
          </p:cNvSpPr>
          <p:nvPr>
            <p:ph idx="1"/>
          </p:nvPr>
        </p:nvSpPr>
        <p:spPr>
          <a:xfrm>
            <a:off x="457200" y="1295400"/>
            <a:ext cx="8229600" cy="4830763"/>
          </a:xfrm>
          <a:solidFill>
            <a:schemeClr val="bg1"/>
          </a:solidFill>
        </p:spPr>
        <p:txBody>
          <a:bodyPr>
            <a:normAutofit/>
          </a:bodyPr>
          <a:lstStyle/>
          <a:p>
            <a:r>
              <a:rPr lang="en-US" sz="2000" dirty="0">
                <a:latin typeface="Times" panose="02020603050405020304" pitchFamily="18" charset="0"/>
                <a:cs typeface="Times" panose="02020603050405020304" pitchFamily="18" charset="0"/>
              </a:rPr>
              <a:t>Geography: colder climate, rocky terrain</a:t>
            </a:r>
          </a:p>
          <a:p>
            <a:r>
              <a:rPr lang="en-US" sz="2000" b="1" dirty="0">
                <a:solidFill>
                  <a:schemeClr val="accent6">
                    <a:lumMod val="75000"/>
                  </a:schemeClr>
                </a:solidFill>
                <a:latin typeface="Times" panose="02020603050405020304" pitchFamily="18" charset="0"/>
                <a:cs typeface="Times" panose="02020603050405020304" pitchFamily="18" charset="0"/>
              </a:rPr>
              <a:t>Plymouth Bay Colony 1620</a:t>
            </a:r>
            <a:r>
              <a:rPr lang="en-US" sz="2000" dirty="0">
                <a:latin typeface="Times" panose="02020603050405020304" pitchFamily="18" charset="0"/>
                <a:cs typeface="Times" panose="02020603050405020304" pitchFamily="18" charset="0"/>
              </a:rPr>
              <a:t>: religious </a:t>
            </a:r>
            <a:r>
              <a:rPr lang="en-US" sz="2000" i="1" dirty="0">
                <a:latin typeface="Times" panose="02020603050405020304" pitchFamily="18" charset="0"/>
                <a:cs typeface="Times" panose="02020603050405020304" pitchFamily="18" charset="0"/>
              </a:rPr>
              <a:t>dissenters</a:t>
            </a:r>
            <a:r>
              <a:rPr lang="en-US" sz="2000" dirty="0">
                <a:latin typeface="Times" panose="02020603050405020304" pitchFamily="18" charset="0"/>
                <a:cs typeface="Times" panose="02020603050405020304" pitchFamily="18" charset="0"/>
              </a:rPr>
              <a:t> colony (</a:t>
            </a:r>
            <a:r>
              <a:rPr lang="en-US" sz="2000" b="1" dirty="0">
                <a:solidFill>
                  <a:schemeClr val="accent6">
                    <a:lumMod val="75000"/>
                  </a:schemeClr>
                </a:solidFill>
                <a:latin typeface="Times" panose="02020603050405020304" pitchFamily="18" charset="0"/>
                <a:cs typeface="Times" panose="02020603050405020304" pitchFamily="18" charset="0"/>
              </a:rPr>
              <a:t>Separatists</a:t>
            </a:r>
            <a:r>
              <a:rPr lang="en-US" sz="2000" dirty="0">
                <a:latin typeface="Times" panose="02020603050405020304" pitchFamily="18" charset="0"/>
                <a:cs typeface="Times" panose="02020603050405020304" pitchFamily="18" charset="0"/>
              </a:rPr>
              <a:t> lead by William Bradford)</a:t>
            </a:r>
          </a:p>
          <a:p>
            <a:r>
              <a:rPr lang="en-US" sz="2000" b="1" dirty="0">
                <a:solidFill>
                  <a:schemeClr val="accent6">
                    <a:lumMod val="75000"/>
                  </a:schemeClr>
                </a:solidFill>
                <a:latin typeface="Times" panose="02020603050405020304" pitchFamily="18" charset="0"/>
                <a:cs typeface="Times" panose="02020603050405020304" pitchFamily="18" charset="0"/>
              </a:rPr>
              <a:t>Massachusetts Bay Colony 1630</a:t>
            </a:r>
            <a:r>
              <a:rPr lang="en-US" sz="2000" dirty="0">
                <a:latin typeface="Times" panose="02020603050405020304" pitchFamily="18" charset="0"/>
                <a:cs typeface="Times" panose="02020603050405020304" pitchFamily="18" charset="0"/>
              </a:rPr>
              <a:t>: </a:t>
            </a:r>
            <a:r>
              <a:rPr lang="en-US" sz="2000" b="1" dirty="0">
                <a:solidFill>
                  <a:schemeClr val="accent6">
                    <a:lumMod val="75000"/>
                  </a:schemeClr>
                </a:solidFill>
                <a:latin typeface="Times" panose="02020603050405020304" pitchFamily="18" charset="0"/>
                <a:cs typeface="Times" panose="02020603050405020304" pitchFamily="18" charset="0"/>
              </a:rPr>
              <a:t>Puritans</a:t>
            </a:r>
            <a:r>
              <a:rPr lang="en-US" sz="2000" dirty="0">
                <a:latin typeface="Times" panose="02020603050405020304" pitchFamily="18" charset="0"/>
                <a:cs typeface="Times" panose="02020603050405020304" pitchFamily="18" charset="0"/>
              </a:rPr>
              <a:t> lead by John Winthrop</a:t>
            </a:r>
          </a:p>
          <a:p>
            <a:r>
              <a:rPr lang="en-US" sz="2000" dirty="0">
                <a:latin typeface="Times" panose="02020603050405020304" pitchFamily="18" charset="0"/>
                <a:cs typeface="Times" panose="02020603050405020304" pitchFamily="18" charset="0"/>
              </a:rPr>
              <a:t>Government: </a:t>
            </a:r>
            <a:r>
              <a:rPr lang="en-US" sz="2000" b="1" dirty="0">
                <a:solidFill>
                  <a:schemeClr val="accent6">
                    <a:lumMod val="75000"/>
                  </a:schemeClr>
                </a:solidFill>
                <a:latin typeface="Times" panose="02020603050405020304" pitchFamily="18" charset="0"/>
                <a:cs typeface="Times" panose="02020603050405020304" pitchFamily="18" charset="0"/>
              </a:rPr>
              <a:t>Mayflower Compact </a:t>
            </a:r>
            <a:r>
              <a:rPr lang="en-US" sz="2000" dirty="0">
                <a:latin typeface="Times" panose="02020603050405020304" pitchFamily="18" charset="0"/>
                <a:cs typeface="Times" panose="02020603050405020304" pitchFamily="18" charset="0"/>
              </a:rPr>
              <a:t>(</a:t>
            </a:r>
            <a:r>
              <a:rPr lang="en-US" sz="2000" dirty="0">
                <a:solidFill>
                  <a:schemeClr val="tx2"/>
                </a:solidFill>
                <a:latin typeface="Times" panose="02020603050405020304" pitchFamily="18" charset="0"/>
                <a:cs typeface="Times" panose="02020603050405020304" pitchFamily="18" charset="0"/>
              </a:rPr>
              <a:t>town meetings – Direct Democracy</a:t>
            </a:r>
            <a:r>
              <a:rPr lang="en-US" sz="2000" dirty="0">
                <a:latin typeface="Times" panose="02020603050405020304" pitchFamily="18" charset="0"/>
                <a:cs typeface="Times" panose="02020603050405020304" pitchFamily="18" charset="0"/>
              </a:rPr>
              <a:t>)</a:t>
            </a:r>
          </a:p>
          <a:p>
            <a:r>
              <a:rPr lang="en-US" sz="2000" dirty="0">
                <a:latin typeface="Times" panose="02020603050405020304" pitchFamily="18" charset="0"/>
                <a:cs typeface="Times" panose="02020603050405020304" pitchFamily="18" charset="0"/>
              </a:rPr>
              <a:t>Dominant religion: </a:t>
            </a:r>
            <a:r>
              <a:rPr lang="en-US" sz="2000" b="1" dirty="0">
                <a:solidFill>
                  <a:schemeClr val="accent6">
                    <a:lumMod val="75000"/>
                  </a:schemeClr>
                </a:solidFill>
                <a:latin typeface="Times" panose="02020603050405020304" pitchFamily="18" charset="0"/>
                <a:cs typeface="Times" panose="02020603050405020304" pitchFamily="18" charset="0"/>
              </a:rPr>
              <a:t>Puritanism</a:t>
            </a:r>
            <a:r>
              <a:rPr lang="en-US" sz="2000" dirty="0">
                <a:latin typeface="Times" panose="02020603050405020304" pitchFamily="18" charset="0"/>
                <a:cs typeface="Times" panose="02020603050405020304" pitchFamily="18" charset="0"/>
              </a:rPr>
              <a:t> &amp; </a:t>
            </a:r>
            <a:r>
              <a:rPr lang="en-US" sz="2000" b="1" dirty="0">
                <a:solidFill>
                  <a:srgbClr val="002060"/>
                </a:solidFill>
                <a:latin typeface="Times" panose="02020603050405020304" pitchFamily="18" charset="0"/>
                <a:cs typeface="Times" panose="02020603050405020304" pitchFamily="18" charset="0"/>
              </a:rPr>
              <a:t>Separatists</a:t>
            </a:r>
          </a:p>
          <a:p>
            <a:r>
              <a:rPr lang="en-US" sz="2000" dirty="0">
                <a:latin typeface="Times" panose="02020603050405020304" pitchFamily="18" charset="0"/>
                <a:cs typeface="Times" panose="02020603050405020304" pitchFamily="18" charset="0"/>
              </a:rPr>
              <a:t>Economy: Lumber, Whaling, Shipbuilding, Merchants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5340" y="3810000"/>
            <a:ext cx="3738562" cy="27515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descr="Image result for Plymouth Colo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86200"/>
            <a:ext cx="3549540" cy="236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916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accent3">
              <a:lumMod val="20000"/>
              <a:lumOff val="8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Puritans vs. Pilgrims</a:t>
            </a:r>
          </a:p>
        </p:txBody>
      </p:sp>
      <p:pic>
        <p:nvPicPr>
          <p:cNvPr id="7170" name="Picture 2" descr="Image result for massachusetts bay colon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8077200" cy="39623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8200" y="3276600"/>
            <a:ext cx="3581400" cy="1631216"/>
          </a:xfrm>
          <a:prstGeom prst="rect">
            <a:avLst/>
          </a:prstGeom>
          <a:solidFill>
            <a:schemeClr val="bg1"/>
          </a:solidFill>
          <a:ln>
            <a:solidFill>
              <a:srgbClr val="002060"/>
            </a:solidFill>
          </a:ln>
        </p:spPr>
        <p:txBody>
          <a:bodyPr wrap="square" rtlCol="0">
            <a:spAutoFit/>
          </a:bodyPr>
          <a:lstStyle/>
          <a:p>
            <a:r>
              <a:rPr lang="en-US" sz="2000" dirty="0">
                <a:latin typeface="Times" panose="02020603050405020304" pitchFamily="18" charset="0"/>
                <a:cs typeface="Times" panose="02020603050405020304" pitchFamily="18" charset="0"/>
              </a:rPr>
              <a:t>Puritans</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No separation of church &amp; state</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Arrival 1629-30</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Upper Class</a:t>
            </a:r>
          </a:p>
        </p:txBody>
      </p:sp>
      <p:sp>
        <p:nvSpPr>
          <p:cNvPr id="5" name="Right Arrow 4"/>
          <p:cNvSpPr/>
          <p:nvPr/>
        </p:nvSpPr>
        <p:spPr>
          <a:xfrm rot="18294629">
            <a:off x="2743200" y="3048000"/>
            <a:ext cx="762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953000" y="4244608"/>
            <a:ext cx="3581400" cy="1323439"/>
          </a:xfrm>
          <a:prstGeom prst="rect">
            <a:avLst/>
          </a:prstGeom>
          <a:solidFill>
            <a:schemeClr val="bg1"/>
          </a:solidFill>
          <a:ln>
            <a:solidFill>
              <a:srgbClr val="002060"/>
            </a:solidFill>
          </a:ln>
        </p:spPr>
        <p:txBody>
          <a:bodyPr wrap="square" rtlCol="0">
            <a:spAutoFit/>
          </a:bodyPr>
          <a:lstStyle/>
          <a:p>
            <a:r>
              <a:rPr lang="en-US" sz="2000" b="1" dirty="0">
                <a:solidFill>
                  <a:srgbClr val="002060"/>
                </a:solidFill>
                <a:latin typeface="Times" panose="02020603050405020304" pitchFamily="18" charset="0"/>
                <a:cs typeface="Times" panose="02020603050405020304" pitchFamily="18" charset="0"/>
              </a:rPr>
              <a:t>Pilgrims - Separatists</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separation of church &amp; state</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Arrival 1620</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Lower Class</a:t>
            </a:r>
          </a:p>
        </p:txBody>
      </p:sp>
      <p:sp>
        <p:nvSpPr>
          <p:cNvPr id="6" name="Right Arrow 5"/>
          <p:cNvSpPr/>
          <p:nvPr/>
        </p:nvSpPr>
        <p:spPr>
          <a:xfrm rot="14725083">
            <a:off x="5791200" y="37338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989585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3">
              <a:lumMod val="20000"/>
              <a:lumOff val="8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Puritans v. Native Americans</a:t>
            </a:r>
          </a:p>
        </p:txBody>
      </p:sp>
      <p:pic>
        <p:nvPicPr>
          <p:cNvPr id="1026" name="Picture 2" descr="Image result for Native American population in New Eng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143000"/>
            <a:ext cx="4333875" cy="5410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00600" y="1600200"/>
            <a:ext cx="37338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a:solidFill>
                  <a:srgbClr val="FFC000"/>
                </a:solidFill>
                <a:latin typeface="Times" panose="02020603050405020304" pitchFamily="18" charset="0"/>
                <a:cs typeface="Times" panose="02020603050405020304" pitchFamily="18" charset="0"/>
              </a:rPr>
              <a:t>Pequot War 1636-1637</a:t>
            </a:r>
          </a:p>
          <a:p>
            <a:pPr marL="285750" indent="-285750">
              <a:buFont typeface="Arial" panose="020B0604020202020204" pitchFamily="34" charset="0"/>
              <a:buChar char="•"/>
            </a:pPr>
            <a:r>
              <a:rPr lang="en-US" dirty="0">
                <a:solidFill>
                  <a:schemeClr val="bg1"/>
                </a:solidFill>
                <a:latin typeface="Times" panose="02020603050405020304" pitchFamily="18" charset="0"/>
                <a:cs typeface="Times" panose="02020603050405020304" pitchFamily="18" charset="0"/>
              </a:rPr>
              <a:t>Conflicts over English colonist expansion &amp; Natives viewed as savages</a:t>
            </a:r>
          </a:p>
          <a:p>
            <a:pPr marL="285750" indent="-285750">
              <a:buFont typeface="Arial" panose="020B0604020202020204" pitchFamily="34" charset="0"/>
              <a:buChar char="•"/>
            </a:pPr>
            <a:r>
              <a:rPr lang="en-US" dirty="0">
                <a:solidFill>
                  <a:schemeClr val="bg1"/>
                </a:solidFill>
                <a:latin typeface="Times" panose="02020603050405020304" pitchFamily="18" charset="0"/>
                <a:cs typeface="Times" panose="02020603050405020304" pitchFamily="18" charset="0"/>
              </a:rPr>
              <a:t>Pequot tribe wiped out</a:t>
            </a:r>
          </a:p>
        </p:txBody>
      </p:sp>
      <p:sp>
        <p:nvSpPr>
          <p:cNvPr id="6" name="Rectangle 5"/>
          <p:cNvSpPr/>
          <p:nvPr/>
        </p:nvSpPr>
        <p:spPr>
          <a:xfrm>
            <a:off x="4800600" y="3139440"/>
            <a:ext cx="3733800" cy="2042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a:solidFill>
                  <a:srgbClr val="FFC000"/>
                </a:solidFill>
                <a:latin typeface="Times" panose="02020603050405020304" pitchFamily="18" charset="0"/>
                <a:cs typeface="Times" panose="02020603050405020304" pitchFamily="18" charset="0"/>
              </a:rPr>
              <a:t>King Philip’s 1675-1676</a:t>
            </a:r>
          </a:p>
          <a:p>
            <a:pPr marL="285750" indent="-285750">
              <a:buFont typeface="Arial" panose="020B0604020202020204" pitchFamily="34" charset="0"/>
              <a:buChar char="•"/>
            </a:pPr>
            <a:r>
              <a:rPr lang="en-US" dirty="0" err="1">
                <a:solidFill>
                  <a:schemeClr val="bg1"/>
                </a:solidFill>
                <a:latin typeface="Times" panose="02020603050405020304" pitchFamily="18" charset="0"/>
                <a:cs typeface="Times" panose="02020603050405020304" pitchFamily="18" charset="0"/>
              </a:rPr>
              <a:t>Metacom</a:t>
            </a:r>
            <a:r>
              <a:rPr lang="en-US" dirty="0">
                <a:solidFill>
                  <a:schemeClr val="bg1"/>
                </a:solidFill>
                <a:latin typeface="Times" panose="02020603050405020304" pitchFamily="18" charset="0"/>
                <a:cs typeface="Times" panose="02020603050405020304" pitchFamily="18" charset="0"/>
              </a:rPr>
              <a:t> (King Philip) leads a last ditch effort to stop English colonial expansion </a:t>
            </a:r>
            <a:r>
              <a:rPr lang="en-US" i="1" dirty="0">
                <a:solidFill>
                  <a:schemeClr val="bg1"/>
                </a:solidFill>
                <a:latin typeface="Times" panose="02020603050405020304" pitchFamily="18" charset="0"/>
                <a:cs typeface="Times" panose="02020603050405020304" pitchFamily="18" charset="0"/>
              </a:rPr>
              <a:t>(alliance of </a:t>
            </a:r>
            <a:r>
              <a:rPr lang="en-US" i="1" dirty="0">
                <a:latin typeface="Times" panose="02020603050405020304" pitchFamily="18" charset="0"/>
                <a:cs typeface="Times" panose="02020603050405020304" pitchFamily="18" charset="0"/>
              </a:rPr>
              <a:t>Wampanoag, </a:t>
            </a:r>
            <a:r>
              <a:rPr lang="en-US" i="1" dirty="0" err="1">
                <a:latin typeface="Times" panose="02020603050405020304" pitchFamily="18" charset="0"/>
                <a:cs typeface="Times" panose="02020603050405020304" pitchFamily="18" charset="0"/>
              </a:rPr>
              <a:t>Nipmuck</a:t>
            </a:r>
            <a:r>
              <a:rPr lang="en-US" i="1" dirty="0">
                <a:latin typeface="Times" panose="02020603050405020304" pitchFamily="18" charset="0"/>
                <a:cs typeface="Times" panose="02020603050405020304" pitchFamily="18" charset="0"/>
              </a:rPr>
              <a:t>, </a:t>
            </a:r>
            <a:r>
              <a:rPr lang="en-US" i="1" dirty="0" err="1">
                <a:latin typeface="Times" panose="02020603050405020304" pitchFamily="18" charset="0"/>
                <a:cs typeface="Times" panose="02020603050405020304" pitchFamily="18" charset="0"/>
              </a:rPr>
              <a:t>Pocumtuck</a:t>
            </a:r>
            <a:r>
              <a:rPr lang="en-US" i="1" dirty="0">
                <a:latin typeface="Times" panose="02020603050405020304" pitchFamily="18" charset="0"/>
                <a:cs typeface="Times" panose="02020603050405020304" pitchFamily="18" charset="0"/>
              </a:rPr>
              <a:t> and Narragansett </a:t>
            </a:r>
            <a:endParaRPr lang="en-US" i="1" dirty="0">
              <a:solidFill>
                <a:schemeClr val="bg1"/>
              </a:solidFill>
              <a:latin typeface="Times" panose="02020603050405020304" pitchFamily="18" charset="0"/>
              <a:cs typeface="Times" panose="02020603050405020304" pitchFamily="18" charset="0"/>
            </a:endParaRPr>
          </a:p>
        </p:txBody>
      </p:sp>
      <p:pic>
        <p:nvPicPr>
          <p:cNvPr id="1028" name="Picture 4" descr="Image result for king philip's w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8523" y="5090160"/>
            <a:ext cx="2337954"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383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5343" y="136751"/>
            <a:ext cx="8229600" cy="792162"/>
          </a:xfrm>
          <a:solidFill>
            <a:schemeClr val="accent3">
              <a:lumMod val="20000"/>
              <a:lumOff val="80000"/>
            </a:schemeClr>
          </a:solidFill>
          <a:ln>
            <a:solidFill>
              <a:schemeClr val="tx2"/>
            </a:solidFill>
          </a:ln>
        </p:spPr>
        <p:txBody>
          <a:bodyPr>
            <a:normAutofit fontScale="90000"/>
          </a:bodyPr>
          <a:lstStyle/>
          <a:p>
            <a:r>
              <a:rPr lang="en-US" dirty="0">
                <a:solidFill>
                  <a:srgbClr val="002060"/>
                </a:solidFill>
                <a:latin typeface="Baskerville Old Face" panose="02020602080505020303" pitchFamily="18" charset="0"/>
              </a:rPr>
              <a:t>European Conquest of the New World</a:t>
            </a:r>
          </a:p>
        </p:txBody>
      </p:sp>
      <p:sp>
        <p:nvSpPr>
          <p:cNvPr id="4" name="Content Placeholder 3"/>
          <p:cNvSpPr>
            <a:spLocks noGrp="1"/>
          </p:cNvSpPr>
          <p:nvPr>
            <p:ph idx="1"/>
          </p:nvPr>
        </p:nvSpPr>
        <p:spPr>
          <a:xfrm>
            <a:off x="457200" y="1066800"/>
            <a:ext cx="8229600" cy="5486400"/>
          </a:xfrm>
          <a:solidFill>
            <a:schemeClr val="bg1"/>
          </a:solidFill>
          <a:ln>
            <a:solidFill>
              <a:srgbClr val="002060"/>
            </a:solidFill>
          </a:ln>
        </p:spPr>
        <p:txBody>
          <a:bodyPr>
            <a:normAutofit/>
          </a:bodyPr>
          <a:lstStyle/>
          <a:p>
            <a:pPr marL="0" lvl="1" indent="0">
              <a:buNone/>
            </a:pPr>
            <a:r>
              <a:rPr lang="en-US" sz="2400" dirty="0">
                <a:latin typeface="Times" panose="02020603050405020304" pitchFamily="18" charset="0"/>
                <a:cs typeface="Times" panose="02020603050405020304" pitchFamily="18" charset="0"/>
              </a:rPr>
              <a:t>Establish America as the Land of Opportunity &amp; Freedom</a:t>
            </a:r>
          </a:p>
          <a:p>
            <a:pPr marL="342900" lvl="1" indent="-342900"/>
            <a:r>
              <a:rPr lang="en-US" sz="2400" b="1" u="sng" dirty="0">
                <a:solidFill>
                  <a:srgbClr val="FF0000"/>
                </a:solidFill>
                <a:latin typeface="Times" panose="02020603050405020304" pitchFamily="18" charset="0"/>
                <a:cs typeface="Times" panose="02020603050405020304" pitchFamily="18" charset="0"/>
              </a:rPr>
              <a:t>Mercantilism</a:t>
            </a:r>
            <a:r>
              <a:rPr lang="en-US" sz="2400" dirty="0">
                <a:latin typeface="Times" panose="02020603050405020304" pitchFamily="18" charset="0"/>
                <a:cs typeface="Times" panose="02020603050405020304" pitchFamily="18" charset="0"/>
              </a:rPr>
              <a:t>: creates a global competition between </a:t>
            </a:r>
            <a:r>
              <a:rPr lang="en-US" sz="2400" b="1" dirty="0">
                <a:latin typeface="Times" panose="02020603050405020304" pitchFamily="18" charset="0"/>
                <a:cs typeface="Times" panose="02020603050405020304" pitchFamily="18" charset="0"/>
              </a:rPr>
              <a:t>Spain, France, Netherlands, &amp; Great Britain</a:t>
            </a:r>
          </a:p>
          <a:p>
            <a:pPr marL="342900" lvl="1" indent="-342900"/>
            <a:endParaRPr lang="en-US" sz="2400" b="1" dirty="0">
              <a:latin typeface="Times" panose="02020603050405020304" pitchFamily="18" charset="0"/>
              <a:cs typeface="Times" panose="02020603050405020304" pitchFamily="18" charset="0"/>
            </a:endParaRPr>
          </a:p>
          <a:p>
            <a:pPr marL="342900" lvl="1" indent="-342900"/>
            <a:endParaRPr lang="en-US" sz="2400" b="1" dirty="0">
              <a:latin typeface="Times" panose="02020603050405020304" pitchFamily="18" charset="0"/>
              <a:cs typeface="Times" panose="02020603050405020304" pitchFamily="18" charset="0"/>
            </a:endParaRPr>
          </a:p>
          <a:p>
            <a:pPr marL="0" lvl="1" indent="0">
              <a:buNone/>
            </a:pPr>
            <a:endParaRPr lang="en-US" sz="2400" b="1" dirty="0">
              <a:latin typeface="Times" panose="02020603050405020304" pitchFamily="18" charset="0"/>
              <a:cs typeface="Times" panose="02020603050405020304" pitchFamily="18" charset="0"/>
            </a:endParaRPr>
          </a:p>
          <a:p>
            <a:pPr marL="342900" lvl="1" indent="-342900"/>
            <a:r>
              <a:rPr lang="en-US" sz="2400" b="1" u="sng" dirty="0">
                <a:solidFill>
                  <a:srgbClr val="FF0000"/>
                </a:solidFill>
                <a:latin typeface="Times" panose="02020603050405020304" pitchFamily="18" charset="0"/>
                <a:cs typeface="Times" panose="02020603050405020304" pitchFamily="18" charset="0"/>
              </a:rPr>
              <a:t>Expansion of Christianity</a:t>
            </a:r>
            <a:r>
              <a:rPr lang="en-US" sz="2400" dirty="0">
                <a:latin typeface="Times" panose="02020603050405020304" pitchFamily="18" charset="0"/>
                <a:cs typeface="Times" panose="02020603050405020304" pitchFamily="18" charset="0"/>
              </a:rPr>
              <a:t>: </a:t>
            </a:r>
          </a:p>
          <a:p>
            <a:pPr marL="742950" lvl="2" indent="-342900"/>
            <a:r>
              <a:rPr lang="en-US" b="1" u="sng" dirty="0">
                <a:solidFill>
                  <a:srgbClr val="FF0000"/>
                </a:solidFill>
                <a:latin typeface="Times" panose="02020603050405020304" pitchFamily="18" charset="0"/>
                <a:cs typeface="Times" panose="02020603050405020304" pitchFamily="18" charset="0"/>
              </a:rPr>
              <a:t>Salvation of Souls</a:t>
            </a:r>
            <a:r>
              <a:rPr lang="en-US" dirty="0">
                <a:latin typeface="Times" panose="02020603050405020304" pitchFamily="18" charset="0"/>
                <a:cs typeface="Times" panose="02020603050405020304" pitchFamily="18" charset="0"/>
              </a:rPr>
              <a:t> (Catholicism)</a:t>
            </a:r>
          </a:p>
          <a:p>
            <a:pPr marL="742950" lvl="2" indent="-342900"/>
            <a:r>
              <a:rPr lang="en-US" b="1" u="sng" dirty="0">
                <a:solidFill>
                  <a:srgbClr val="FF0000"/>
                </a:solidFill>
                <a:latin typeface="Times" panose="02020603050405020304" pitchFamily="18" charset="0"/>
                <a:cs typeface="Times" panose="02020603050405020304" pitchFamily="18" charset="0"/>
              </a:rPr>
              <a:t>Free exercise of religion</a:t>
            </a:r>
            <a:r>
              <a:rPr lang="en-US" dirty="0">
                <a:latin typeface="Times" panose="02020603050405020304" pitchFamily="18" charset="0"/>
                <a:cs typeface="Times" panose="02020603050405020304" pitchFamily="18" charset="0"/>
              </a:rPr>
              <a:t>: Quakers, Puritans, Separatists, Baptist, Presbyterians, Catholics, &amp; Jewish </a:t>
            </a:r>
            <a:r>
              <a:rPr lang="en-US" b="1" u="sng" dirty="0">
                <a:solidFill>
                  <a:srgbClr val="FF0000"/>
                </a:solidFill>
                <a:latin typeface="Times" panose="02020603050405020304" pitchFamily="18" charset="0"/>
                <a:cs typeface="Times" panose="02020603050405020304" pitchFamily="18" charset="0"/>
              </a:rPr>
              <a:t> </a:t>
            </a:r>
          </a:p>
        </p:txBody>
      </p:sp>
      <p:pic>
        <p:nvPicPr>
          <p:cNvPr id="5" name="Picture 2" descr="Mercantilism - 8th Grade Social Studies">
            <a:extLst>
              <a:ext uri="{FF2B5EF4-FFF2-40B4-BE49-F238E27FC236}">
                <a16:creationId xmlns:a16="http://schemas.microsoft.com/office/drawing/2014/main" id="{533A692E-27E5-8CE6-F9B7-03ABB2D8CB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7563" y="1916339"/>
            <a:ext cx="2809875" cy="22456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B9D6E3B-8EE6-2491-BD9A-511CCB503C59}"/>
              </a:ext>
            </a:extLst>
          </p:cNvPr>
          <p:cNvSpPr/>
          <p:nvPr/>
        </p:nvSpPr>
        <p:spPr>
          <a:xfrm>
            <a:off x="5893934" y="3933371"/>
            <a:ext cx="2971799" cy="457200"/>
          </a:xfrm>
          <a:prstGeom prst="rect">
            <a:avLst/>
          </a:prstGeom>
          <a:solidFill>
            <a:schemeClr val="tx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Triangle Trade Routes</a:t>
            </a:r>
          </a:p>
        </p:txBody>
      </p:sp>
      <p:sp>
        <p:nvSpPr>
          <p:cNvPr id="13" name="Rectangle 12">
            <a:extLst>
              <a:ext uri="{FF2B5EF4-FFF2-40B4-BE49-F238E27FC236}">
                <a16:creationId xmlns:a16="http://schemas.microsoft.com/office/drawing/2014/main" id="{A1792B03-1AB6-8B50-7FD9-2F0A41C46335}"/>
              </a:ext>
            </a:extLst>
          </p:cNvPr>
          <p:cNvSpPr/>
          <p:nvPr/>
        </p:nvSpPr>
        <p:spPr>
          <a:xfrm>
            <a:off x="734787" y="2438400"/>
            <a:ext cx="4940981" cy="1143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New World source of </a:t>
            </a:r>
            <a:r>
              <a:rPr lang="en-US" sz="2400" b="1" u="sng" dirty="0">
                <a:solidFill>
                  <a:srgbClr val="FFFF00"/>
                </a:solidFill>
                <a:latin typeface="Times" panose="02020603050405020304" pitchFamily="18" charset="0"/>
                <a:cs typeface="Times" panose="02020603050405020304" pitchFamily="18" charset="0"/>
              </a:rPr>
              <a:t>raw materials </a:t>
            </a:r>
            <a:r>
              <a:rPr lang="en-US" sz="2400" dirty="0">
                <a:latin typeface="Times" panose="02020603050405020304" pitchFamily="18" charset="0"/>
                <a:cs typeface="Times" panose="02020603050405020304" pitchFamily="18" charset="0"/>
              </a:rPr>
              <a:t>(</a:t>
            </a:r>
            <a:r>
              <a:rPr lang="en-US" sz="2400" i="1" dirty="0">
                <a:solidFill>
                  <a:srgbClr val="FFFF00"/>
                </a:solidFill>
                <a:latin typeface="Times" panose="02020603050405020304" pitchFamily="18" charset="0"/>
                <a:cs typeface="Times" panose="02020603050405020304" pitchFamily="18" charset="0"/>
              </a:rPr>
              <a:t>Cash crops, fur, timber, pitch, etc</a:t>
            </a:r>
            <a:r>
              <a:rPr lang="en-US" sz="2400" dirty="0">
                <a:latin typeface="Times" panose="02020603050405020304" pitchFamily="18" charset="0"/>
                <a:cs typeface="Times" panose="02020603050405020304" pitchFamily="18" charset="0"/>
              </a:rPr>
              <a:t>.) &amp; </a:t>
            </a:r>
            <a:r>
              <a:rPr lang="en-US" sz="2400" b="1" u="sng" dirty="0">
                <a:solidFill>
                  <a:srgbClr val="FFFF00"/>
                </a:solidFill>
                <a:latin typeface="Times" panose="02020603050405020304" pitchFamily="18" charset="0"/>
                <a:cs typeface="Times" panose="02020603050405020304" pitchFamily="18" charset="0"/>
              </a:rPr>
              <a:t>new markets </a:t>
            </a:r>
          </a:p>
        </p:txBody>
      </p:sp>
      <p:pic>
        <p:nvPicPr>
          <p:cNvPr id="1028" name="Picture 4" descr="A New Church Landscape: How the Great ...">
            <a:extLst>
              <a:ext uri="{FF2B5EF4-FFF2-40B4-BE49-F238E27FC236}">
                <a16:creationId xmlns:a16="http://schemas.microsoft.com/office/drawing/2014/main" id="{CE411146-FE7B-AF8C-40CE-BA5DAEABA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5325609"/>
            <a:ext cx="2828925" cy="13956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tholic Missions in North America ...">
            <a:extLst>
              <a:ext uri="{FF2B5EF4-FFF2-40B4-BE49-F238E27FC236}">
                <a16:creationId xmlns:a16="http://schemas.microsoft.com/office/drawing/2014/main" id="{4EA7EECD-BD11-9B81-E6F2-AA72D15D54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5325609"/>
            <a:ext cx="3048000" cy="1395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9270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1">
              <a:alpha val="86000"/>
            </a:schemeClr>
          </a:solidFill>
        </p:spPr>
        <p:txBody>
          <a:bodyPr>
            <a:normAutofit lnSpcReduction="10000"/>
          </a:bodyPr>
          <a:lstStyle/>
          <a:p>
            <a:pPr marL="0" indent="0">
              <a:buNone/>
            </a:pPr>
            <a:r>
              <a:rPr lang="en-US" sz="2400" dirty="0">
                <a:solidFill>
                  <a:srgbClr val="0070C0"/>
                </a:solidFill>
                <a:latin typeface="Times" panose="02020603050405020304" pitchFamily="18" charset="0"/>
                <a:cs typeface="Times" panose="02020603050405020304" pitchFamily="18" charset="0"/>
              </a:rPr>
              <a:t>EQ: </a:t>
            </a:r>
            <a:r>
              <a:rPr lang="en-US" sz="2400" dirty="0">
                <a:solidFill>
                  <a:srgbClr val="0070C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p>
          <a:p>
            <a:r>
              <a:rPr lang="en-US" sz="2400" dirty="0">
                <a:solidFill>
                  <a:srgbClr val="0070C0"/>
                </a:solidFill>
                <a:latin typeface="Times New Roman" panose="02020603050405020304" pitchFamily="18" charset="0"/>
                <a:cs typeface="Times New Roman" panose="02020603050405020304" pitchFamily="18" charset="0"/>
              </a:rPr>
              <a:t>Students can:</a:t>
            </a:r>
          </a:p>
          <a:p>
            <a:pPr lvl="1"/>
            <a:r>
              <a:rPr lang="en-US" sz="1800" dirty="0">
                <a:solidFill>
                  <a:srgbClr val="0070C0"/>
                </a:solidFill>
                <a:latin typeface="Times" panose="02020603050405020304" pitchFamily="18" charset="0"/>
                <a:cs typeface="Times" panose="02020603050405020304" pitchFamily="18" charset="0"/>
              </a:rPr>
              <a:t>Evaluate how differing demographic and geographic factors impact colonization of the New World by Europeans </a:t>
            </a:r>
          </a:p>
          <a:p>
            <a:pPr lvl="1"/>
            <a:r>
              <a:rPr lang="en-US" sz="1800" dirty="0">
                <a:solidFill>
                  <a:srgbClr val="0070C0"/>
                </a:solidFill>
                <a:latin typeface="Times" panose="02020603050405020304" pitchFamily="18" charset="0"/>
                <a:cs typeface="Times" panose="02020603050405020304" pitchFamily="18" charset="0"/>
              </a:rPr>
              <a:t>Decipher how British’s governance over the 13 original colonies developed close economic ties with America while feeding the seeds resistance</a:t>
            </a:r>
          </a:p>
          <a:p>
            <a:pPr lvl="1"/>
            <a:r>
              <a:rPr lang="en-US" sz="1800" dirty="0">
                <a:solidFill>
                  <a:srgbClr val="0070C0"/>
                </a:solidFill>
                <a:latin typeface="Times" panose="02020603050405020304" pitchFamily="18" charset="0"/>
                <a:cs typeface="Times" panose="02020603050405020304" pitchFamily="18" charset="0"/>
              </a:rPr>
              <a:t>Determine factors that establish conflict between Native Americans and English settlers </a:t>
            </a:r>
          </a:p>
          <a:p>
            <a:pPr marL="0" lvl="1" indent="0">
              <a:buNone/>
            </a:pPr>
            <a:r>
              <a:rPr lang="en-US" sz="2000" dirty="0">
                <a:solidFill>
                  <a:srgbClr val="0070C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Proof of the Middling Sort</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Ins and Outs of the Colonial Region </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Religious freedom in the American Colonies</a:t>
            </a:r>
            <a:endParaRPr lang="en-US" sz="1600" dirty="0">
              <a:solidFill>
                <a:srgbClr val="0070C0"/>
              </a:solidFill>
              <a:latin typeface="Times" panose="02020603050405020304" pitchFamily="18" charset="0"/>
              <a:cs typeface="Times" panose="02020603050405020304" pitchFamily="18" charset="0"/>
            </a:endParaRPr>
          </a:p>
          <a:p>
            <a:pPr marL="0" lvl="1" indent="0">
              <a:buNone/>
            </a:pPr>
            <a:r>
              <a:rPr lang="en-US" sz="2000" b="1" dirty="0">
                <a:solidFill>
                  <a:schemeClr val="accent3">
                    <a:lumMod val="50000"/>
                  </a:schemeClr>
                </a:solidFill>
                <a:latin typeface="Times" panose="02020603050405020304" pitchFamily="18" charset="0"/>
                <a:cs typeface="Times" panose="02020603050405020304" pitchFamily="18" charset="0"/>
              </a:rPr>
              <a:t>Homework</a:t>
            </a:r>
          </a:p>
          <a:p>
            <a:pPr lvl="0"/>
            <a:r>
              <a:rPr lang="en-US" sz="2000" dirty="0">
                <a:solidFill>
                  <a:schemeClr val="accent3">
                    <a:lumMod val="50000"/>
                  </a:schemeClr>
                </a:solidFill>
                <a:latin typeface="Times" panose="02020603050405020304" pitchFamily="18" charset="0"/>
                <a:cs typeface="Times" panose="02020603050405020304" pitchFamily="18" charset="0"/>
              </a:rPr>
              <a:t>Read pages 66-76: Explanation how the Chesapeake regions reliance on cash crop agriculture influenced their culture (Multiple reasons need to be given)</a:t>
            </a:r>
          </a:p>
          <a:p>
            <a:pPr lvl="0"/>
            <a:r>
              <a:rPr lang="en-US" sz="2000" dirty="0">
                <a:solidFill>
                  <a:schemeClr val="accent3">
                    <a:lumMod val="50000"/>
                  </a:schemeClr>
                </a:solidFill>
                <a:latin typeface="Times" panose="02020603050405020304" pitchFamily="18" charset="0"/>
                <a:cs typeface="Times" panose="02020603050405020304" pitchFamily="18" charset="0"/>
              </a:rPr>
              <a:t>Study for SAQ quiz on the Colonial Region</a:t>
            </a:r>
          </a:p>
          <a:p>
            <a:pPr marL="342900" lvl="1" indent="-342900">
              <a:buFont typeface="Arial" panose="020B0604020202020204" pitchFamily="34" charset="0"/>
              <a:buChar char="•"/>
            </a:pPr>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3961707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3">
              <a:lumMod val="20000"/>
              <a:lumOff val="80000"/>
            </a:schemeClr>
          </a:solidFill>
          <a:ln>
            <a:solidFill>
              <a:srgbClr val="002060"/>
            </a:solidFill>
          </a:ln>
        </p:spPr>
        <p:txBody>
          <a:bodyPr>
            <a:normAutofit fontScale="90000"/>
          </a:bodyPr>
          <a:lstStyle/>
          <a:p>
            <a:r>
              <a:rPr lang="en-US" dirty="0">
                <a:solidFill>
                  <a:schemeClr val="tx2"/>
                </a:solidFill>
                <a:latin typeface="Baskerville Old Face" panose="02020602080505020303" pitchFamily="18" charset="0"/>
              </a:rPr>
              <a:t>Middle Colonial Region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3439" y="1600200"/>
            <a:ext cx="6117121" cy="4525963"/>
          </a:xfrm>
        </p:spPr>
      </p:pic>
    </p:spTree>
    <p:extLst>
      <p:ext uri="{BB962C8B-B14F-4D97-AF65-F5344CB8AC3E}">
        <p14:creationId xmlns:p14="http://schemas.microsoft.com/office/powerpoint/2010/main" val="257665793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2"/>
          </a:solidFill>
          <a:ln>
            <a:solidFill>
              <a:schemeClr val="accent1"/>
            </a:solidFill>
          </a:ln>
        </p:spPr>
        <p:txBody>
          <a:bodyPr>
            <a:normAutofit fontScale="90000"/>
          </a:bodyPr>
          <a:lstStyle/>
          <a:p>
            <a:r>
              <a:rPr lang="en-US" dirty="0">
                <a:solidFill>
                  <a:srgbClr val="002060"/>
                </a:solidFill>
                <a:latin typeface="Baskerville Old Face" panose="02020602080505020303" pitchFamily="18" charset="0"/>
              </a:rPr>
              <a:t>Contributing Factor</a:t>
            </a:r>
          </a:p>
        </p:txBody>
      </p:sp>
      <p:sp>
        <p:nvSpPr>
          <p:cNvPr id="5" name="Rectangle 4"/>
          <p:cNvSpPr/>
          <p:nvPr/>
        </p:nvSpPr>
        <p:spPr>
          <a:xfrm>
            <a:off x="3810000" y="2057400"/>
            <a:ext cx="5181600" cy="266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Demonstrate how the Middle Colonies development was impacted by ONE of the following:</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Liberty</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Individualism</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371600"/>
            <a:ext cx="2743200" cy="4724400"/>
          </a:xfrm>
          <a:prstGeom prst="rect">
            <a:avLst/>
          </a:prstGeom>
        </p:spPr>
      </p:pic>
    </p:spTree>
    <p:extLst>
      <p:ext uri="{BB962C8B-B14F-4D97-AF65-F5344CB8AC3E}">
        <p14:creationId xmlns:p14="http://schemas.microsoft.com/office/powerpoint/2010/main" val="29205389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accent3">
              <a:lumMod val="20000"/>
              <a:lumOff val="8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Middling Sort Assumption</a:t>
            </a:r>
          </a:p>
        </p:txBody>
      </p:sp>
      <p:sp>
        <p:nvSpPr>
          <p:cNvPr id="3" name="Content Placeholder 2"/>
          <p:cNvSpPr>
            <a:spLocks noGrp="1"/>
          </p:cNvSpPr>
          <p:nvPr>
            <p:ph idx="1"/>
          </p:nvPr>
        </p:nvSpPr>
        <p:spPr>
          <a:solidFill>
            <a:schemeClr val="bg1">
              <a:lumMod val="95000"/>
            </a:schemeClr>
          </a:solidFill>
        </p:spPr>
        <p:txBody>
          <a:bodyPr>
            <a:normAutofit/>
          </a:bodyPr>
          <a:lstStyle/>
          <a:p>
            <a:r>
              <a:rPr lang="en-US" sz="2000" dirty="0">
                <a:latin typeface="Times" panose="02020603050405020304" pitchFamily="18" charset="0"/>
                <a:cs typeface="Times" panose="02020603050405020304" pitchFamily="18" charset="0"/>
              </a:rPr>
              <a:t>The Middle Colonial Region demonstrates aspects of the New England and Chesapeake regions, while having the most diverse culture.</a:t>
            </a:r>
          </a:p>
          <a:p>
            <a:r>
              <a:rPr lang="en-US" sz="2000" dirty="0">
                <a:latin typeface="Times" panose="02020603050405020304" pitchFamily="18" charset="0"/>
                <a:cs typeface="Times" panose="02020603050405020304" pitchFamily="18" charset="0"/>
              </a:rPr>
              <a:t>Identify 8 facts that supports the prompt.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819400"/>
            <a:ext cx="4648200" cy="3600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1313195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3">
              <a:lumMod val="20000"/>
              <a:lumOff val="80000"/>
            </a:schemeClr>
          </a:solidFill>
          <a:ln>
            <a:solidFill>
              <a:srgbClr val="002060"/>
            </a:solidFill>
          </a:ln>
        </p:spPr>
        <p:txBody>
          <a:bodyPr>
            <a:normAutofit fontScale="90000"/>
          </a:bodyPr>
          <a:lstStyle/>
          <a:p>
            <a:r>
              <a:rPr lang="en-US" dirty="0">
                <a:solidFill>
                  <a:schemeClr val="tx2"/>
                </a:solidFill>
                <a:latin typeface="Baskerville Old Face" panose="02020602080505020303" pitchFamily="18" charset="0"/>
              </a:rPr>
              <a:t>Other Immigrants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1" y="1143000"/>
            <a:ext cx="4419600" cy="5334000"/>
          </a:xfrm>
          <a:ln>
            <a:solidFill>
              <a:srgbClr val="002060"/>
            </a:solidFill>
          </a:ln>
        </p:spPr>
      </p:pic>
      <p:sp>
        <p:nvSpPr>
          <p:cNvPr id="5" name="Rectangle 4"/>
          <p:cNvSpPr/>
          <p:nvPr/>
        </p:nvSpPr>
        <p:spPr>
          <a:xfrm>
            <a:off x="4876800" y="3899436"/>
            <a:ext cx="3962400" cy="91801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a:solidFill>
                  <a:schemeClr val="tx1">
                    <a:lumMod val="95000"/>
                    <a:lumOff val="5000"/>
                  </a:schemeClr>
                </a:solidFill>
                <a:latin typeface="Times" panose="02020603050405020304" pitchFamily="18" charset="0"/>
                <a:cs typeface="Times" panose="02020603050405020304" pitchFamily="18" charset="0"/>
              </a:rPr>
              <a:t>New Sweden</a:t>
            </a:r>
            <a:r>
              <a:rPr lang="en-US" dirty="0">
                <a:solidFill>
                  <a:schemeClr val="tx1">
                    <a:lumMod val="95000"/>
                    <a:lumOff val="5000"/>
                  </a:schemeClr>
                </a:solidFill>
                <a:latin typeface="Times" panose="02020603050405020304" pitchFamily="18" charset="0"/>
                <a:cs typeface="Times" panose="02020603050405020304" pitchFamily="18" charset="0"/>
              </a:rPr>
              <a:t> (Del.)</a:t>
            </a:r>
          </a:p>
          <a:p>
            <a:pPr marL="285750" indent="-285750">
              <a:buFont typeface="Arial" panose="020B0604020202020204" pitchFamily="34" charset="0"/>
              <a:buChar char="•"/>
            </a:pPr>
            <a:r>
              <a:rPr lang="en-US" dirty="0">
                <a:solidFill>
                  <a:srgbClr val="7030A0"/>
                </a:solidFill>
                <a:latin typeface="Times" panose="02020603050405020304" pitchFamily="18" charset="0"/>
                <a:cs typeface="Times" panose="02020603050405020304" pitchFamily="18" charset="0"/>
              </a:rPr>
              <a:t>Original settled by the Swedish</a:t>
            </a:r>
          </a:p>
          <a:p>
            <a:pPr marL="285750" indent="-285750">
              <a:buFont typeface="Arial" panose="020B0604020202020204" pitchFamily="34" charset="0"/>
              <a:buChar char="•"/>
            </a:pPr>
            <a:r>
              <a:rPr lang="en-US" dirty="0">
                <a:solidFill>
                  <a:srgbClr val="7030A0"/>
                </a:solidFill>
                <a:latin typeface="Times" panose="02020603050405020304" pitchFamily="18" charset="0"/>
                <a:cs typeface="Times" panose="02020603050405020304" pitchFamily="18" charset="0"/>
              </a:rPr>
              <a:t>Taken over by the Dutch</a:t>
            </a:r>
          </a:p>
        </p:txBody>
      </p:sp>
      <p:sp>
        <p:nvSpPr>
          <p:cNvPr id="6" name="Right Arrow 5"/>
          <p:cNvSpPr/>
          <p:nvPr/>
        </p:nvSpPr>
        <p:spPr>
          <a:xfrm rot="8697193">
            <a:off x="2735160" y="3854978"/>
            <a:ext cx="2324710" cy="14225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4876800" y="1828800"/>
            <a:ext cx="3962400" cy="1905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lumMod val="95000"/>
                    <a:lumOff val="5000"/>
                  </a:schemeClr>
                </a:solidFill>
                <a:latin typeface="Times" panose="02020603050405020304" pitchFamily="18" charset="0"/>
                <a:cs typeface="Times" panose="02020603050405020304" pitchFamily="18" charset="0"/>
              </a:rPr>
              <a:t>New Netherlands (NY) (Protestants)</a:t>
            </a:r>
          </a:p>
          <a:p>
            <a:pPr marL="285750" indent="-285750">
              <a:buFont typeface="Arial" panose="020B0604020202020204" pitchFamily="34" charset="0"/>
              <a:buChar char="•"/>
            </a:pPr>
            <a:r>
              <a:rPr lang="en-US" dirty="0">
                <a:solidFill>
                  <a:srgbClr val="7030A0"/>
                </a:solidFill>
                <a:latin typeface="Times" panose="02020603050405020304" pitchFamily="18" charset="0"/>
                <a:cs typeface="Times" panose="02020603050405020304" pitchFamily="18" charset="0"/>
              </a:rPr>
              <a:t>Established as a trading outpost by </a:t>
            </a:r>
            <a:r>
              <a:rPr lang="en-US" b="1" u="sng" dirty="0">
                <a:solidFill>
                  <a:schemeClr val="tx1">
                    <a:lumMod val="95000"/>
                    <a:lumOff val="5000"/>
                  </a:schemeClr>
                </a:solidFill>
                <a:latin typeface="Times" panose="02020603050405020304" pitchFamily="18" charset="0"/>
                <a:cs typeface="Times" panose="02020603050405020304" pitchFamily="18" charset="0"/>
              </a:rPr>
              <a:t>Henry Hudson</a:t>
            </a:r>
            <a:r>
              <a:rPr lang="en-US" dirty="0">
                <a:solidFill>
                  <a:schemeClr val="tx1">
                    <a:lumMod val="95000"/>
                    <a:lumOff val="5000"/>
                  </a:schemeClr>
                </a:solidFill>
                <a:latin typeface="Times" panose="02020603050405020304" pitchFamily="18" charset="0"/>
                <a:cs typeface="Times" panose="02020603050405020304" pitchFamily="18" charset="0"/>
              </a:rPr>
              <a:t> </a:t>
            </a:r>
            <a:r>
              <a:rPr lang="en-US" dirty="0">
                <a:solidFill>
                  <a:srgbClr val="7030A0"/>
                </a:solidFill>
                <a:latin typeface="Times" panose="02020603050405020304" pitchFamily="18" charset="0"/>
                <a:cs typeface="Times" panose="02020603050405020304" pitchFamily="18" charset="0"/>
              </a:rPr>
              <a:t>for the Dutch</a:t>
            </a:r>
            <a:endParaRPr lang="en-US" b="1" u="sng" dirty="0">
              <a:solidFill>
                <a:srgbClr val="7030A0"/>
              </a:solidFill>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lang="en-US" b="1" dirty="0">
                <a:solidFill>
                  <a:schemeClr val="tx1">
                    <a:lumMod val="95000"/>
                    <a:lumOff val="5000"/>
                  </a:schemeClr>
                </a:solidFill>
                <a:latin typeface="Times" panose="02020603050405020304" pitchFamily="18" charset="0"/>
                <a:cs typeface="Times" panose="02020603050405020304" pitchFamily="18" charset="0"/>
              </a:rPr>
              <a:t>New Amsterdam</a:t>
            </a:r>
            <a:r>
              <a:rPr lang="en-US" dirty="0">
                <a:solidFill>
                  <a:srgbClr val="7030A0"/>
                </a:solidFill>
                <a:latin typeface="Times" panose="02020603050405020304" pitchFamily="18" charset="0"/>
                <a:cs typeface="Times" panose="02020603050405020304" pitchFamily="18" charset="0"/>
              </a:rPr>
              <a:t> established Native American conflicts – Wall Street</a:t>
            </a:r>
          </a:p>
          <a:p>
            <a:pPr marL="285750" indent="-285750">
              <a:buFont typeface="Arial" panose="020B0604020202020204" pitchFamily="34" charset="0"/>
              <a:buChar char="•"/>
            </a:pPr>
            <a:r>
              <a:rPr lang="en-US" dirty="0">
                <a:solidFill>
                  <a:srgbClr val="7030A0"/>
                </a:solidFill>
                <a:latin typeface="Times" panose="02020603050405020304" pitchFamily="18" charset="0"/>
                <a:cs typeface="Times" panose="02020603050405020304" pitchFamily="18" charset="0"/>
              </a:rPr>
              <a:t>Diverse culture – French, English Dutch, Scots. &amp; Jewish</a:t>
            </a:r>
          </a:p>
        </p:txBody>
      </p:sp>
      <p:sp>
        <p:nvSpPr>
          <p:cNvPr id="8" name="Right Arrow 7"/>
          <p:cNvSpPr/>
          <p:nvPr/>
        </p:nvSpPr>
        <p:spPr>
          <a:xfrm rot="8697193">
            <a:off x="2210530" y="4988883"/>
            <a:ext cx="2894140" cy="1201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9" name="Rectangle 8"/>
          <p:cNvSpPr/>
          <p:nvPr/>
        </p:nvSpPr>
        <p:spPr>
          <a:xfrm>
            <a:off x="4867101" y="5066021"/>
            <a:ext cx="3962400" cy="118237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a:solidFill>
                  <a:schemeClr val="tx1">
                    <a:lumMod val="95000"/>
                    <a:lumOff val="5000"/>
                  </a:schemeClr>
                </a:solidFill>
                <a:latin typeface="Times" panose="02020603050405020304" pitchFamily="18" charset="0"/>
                <a:cs typeface="Times" panose="02020603050405020304" pitchFamily="18" charset="0"/>
              </a:rPr>
              <a:t>English take over</a:t>
            </a:r>
          </a:p>
          <a:p>
            <a:pPr marL="285750" indent="-285750">
              <a:buFont typeface="Arial" panose="020B0604020202020204" pitchFamily="34" charset="0"/>
              <a:buChar char="•"/>
            </a:pPr>
            <a:r>
              <a:rPr lang="en-US" dirty="0">
                <a:solidFill>
                  <a:srgbClr val="7030A0"/>
                </a:solidFill>
                <a:latin typeface="Times" panose="02020603050405020304" pitchFamily="18" charset="0"/>
                <a:cs typeface="Times" panose="02020603050405020304" pitchFamily="18" charset="0"/>
              </a:rPr>
              <a:t>Dutch surrendered NY to the English after the Duke of York threatened to invade</a:t>
            </a:r>
          </a:p>
        </p:txBody>
      </p:sp>
      <p:pic>
        <p:nvPicPr>
          <p:cNvPr id="1026" name="Picture 2" descr="Image result for dutch fl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886951"/>
            <a:ext cx="1155459" cy="7703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wedish fla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5024" y="4651815"/>
            <a:ext cx="1277270" cy="798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51628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3">
              <a:lumMod val="20000"/>
              <a:lumOff val="80000"/>
            </a:schemeClr>
          </a:solidFill>
          <a:ln>
            <a:solidFill>
              <a:srgbClr val="002060"/>
            </a:solidFill>
          </a:ln>
        </p:spPr>
        <p:txBody>
          <a:bodyPr>
            <a:normAutofit fontScale="90000"/>
          </a:bodyPr>
          <a:lstStyle/>
          <a:p>
            <a:r>
              <a:rPr lang="en-US" dirty="0">
                <a:solidFill>
                  <a:schemeClr val="tx2"/>
                </a:solidFill>
                <a:latin typeface="Baskerville Old Face" panose="02020602080505020303" pitchFamily="18" charset="0"/>
              </a:rPr>
              <a:t>Middling Sort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1" y="1143000"/>
            <a:ext cx="4419600" cy="5334000"/>
          </a:xfrm>
          <a:ln>
            <a:solidFill>
              <a:srgbClr val="002060"/>
            </a:solidFill>
          </a:ln>
        </p:spPr>
      </p:pic>
      <p:sp>
        <p:nvSpPr>
          <p:cNvPr id="5" name="Rectangle 4"/>
          <p:cNvSpPr/>
          <p:nvPr/>
        </p:nvSpPr>
        <p:spPr>
          <a:xfrm>
            <a:off x="4956810" y="4382104"/>
            <a:ext cx="3962400" cy="20207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a:solidFill>
                  <a:srgbClr val="C00000"/>
                </a:solidFill>
                <a:latin typeface="Times" panose="02020603050405020304" pitchFamily="18" charset="0"/>
                <a:cs typeface="Times" panose="02020603050405020304" pitchFamily="18" charset="0"/>
              </a:rPr>
              <a:t>Quakers:</a:t>
            </a:r>
            <a:r>
              <a:rPr lang="en-US" dirty="0">
                <a:solidFill>
                  <a:srgbClr val="C00000"/>
                </a:solidFill>
                <a:latin typeface="Times" panose="02020603050405020304" pitchFamily="18" charset="0"/>
                <a:cs typeface="Times" panose="02020603050405020304" pitchFamily="18" charset="0"/>
              </a:rPr>
              <a:t> Society of Friends (</a:t>
            </a:r>
            <a:r>
              <a:rPr lang="en-US" b="1" u="sng" dirty="0">
                <a:solidFill>
                  <a:srgbClr val="C00000"/>
                </a:solidFill>
                <a:latin typeface="Times" panose="02020603050405020304" pitchFamily="18" charset="0"/>
                <a:cs typeface="Times" panose="02020603050405020304" pitchFamily="18" charset="0"/>
              </a:rPr>
              <a:t>William Penn</a:t>
            </a:r>
            <a:r>
              <a:rPr lang="en-US" dirty="0">
                <a:solidFill>
                  <a:srgbClr val="C00000"/>
                </a:solidFill>
                <a:latin typeface="Times" panose="02020603050405020304" pitchFamily="18" charset="0"/>
                <a:cs typeface="Times" panose="02020603050405020304" pitchFamily="18" charset="0"/>
              </a:rPr>
              <a:t>)</a:t>
            </a:r>
          </a:p>
          <a:p>
            <a:pPr marL="285750" indent="-285750">
              <a:buFont typeface="Arial" panose="020B0604020202020204" pitchFamily="34" charset="0"/>
              <a:buChar char="•"/>
            </a:pPr>
            <a:r>
              <a:rPr lang="en-US" dirty="0">
                <a:solidFill>
                  <a:srgbClr val="7030A0"/>
                </a:solidFill>
                <a:latin typeface="Times" panose="02020603050405020304" pitchFamily="18" charset="0"/>
                <a:cs typeface="Times" panose="02020603050405020304" pitchFamily="18" charset="0"/>
              </a:rPr>
              <a:t>Religious toleration (No Catholics or Jewish)</a:t>
            </a:r>
          </a:p>
          <a:p>
            <a:pPr marL="285750" indent="-285750">
              <a:buFont typeface="Arial" panose="020B0604020202020204" pitchFamily="34" charset="0"/>
              <a:buChar char="•"/>
            </a:pPr>
            <a:r>
              <a:rPr lang="en-US" dirty="0">
                <a:solidFill>
                  <a:srgbClr val="7030A0"/>
                </a:solidFill>
                <a:latin typeface="Times" panose="02020603050405020304" pitchFamily="18" charset="0"/>
                <a:cs typeface="Times" panose="02020603050405020304" pitchFamily="18" charset="0"/>
              </a:rPr>
              <a:t>Buy land from Native tribes</a:t>
            </a:r>
          </a:p>
          <a:p>
            <a:pPr marL="285750" indent="-285750">
              <a:buFont typeface="Arial" panose="020B0604020202020204" pitchFamily="34" charset="0"/>
              <a:buChar char="•"/>
            </a:pPr>
            <a:r>
              <a:rPr lang="en-US" dirty="0">
                <a:solidFill>
                  <a:srgbClr val="7030A0"/>
                </a:solidFill>
                <a:latin typeface="Times" panose="02020603050405020304" pitchFamily="18" charset="0"/>
                <a:cs typeface="Times" panose="02020603050405020304" pitchFamily="18" charset="0"/>
              </a:rPr>
              <a:t>Anti-slavery</a:t>
            </a:r>
          </a:p>
        </p:txBody>
      </p:sp>
      <p:sp>
        <p:nvSpPr>
          <p:cNvPr id="6" name="Right Arrow 5"/>
          <p:cNvSpPr/>
          <p:nvPr/>
        </p:nvSpPr>
        <p:spPr>
          <a:xfrm rot="11910536">
            <a:off x="2234267" y="5078774"/>
            <a:ext cx="2746199" cy="20565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4942084" y="1257300"/>
            <a:ext cx="3962400" cy="14478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7030A0"/>
                </a:solidFill>
                <a:latin typeface="Times" panose="02020603050405020304" pitchFamily="18" charset="0"/>
                <a:cs typeface="Times" panose="02020603050405020304" pitchFamily="18" charset="0"/>
              </a:rPr>
              <a:t>Blended economy</a:t>
            </a:r>
          </a:p>
          <a:p>
            <a:pPr marL="285750" indent="-285750">
              <a:buFont typeface="Arial" panose="020B0604020202020204" pitchFamily="34" charset="0"/>
              <a:buChar char="•"/>
            </a:pPr>
            <a:r>
              <a:rPr lang="en-US" b="1" u="sng" dirty="0">
                <a:solidFill>
                  <a:srgbClr val="C00000"/>
                </a:solidFill>
                <a:latin typeface="Times" panose="02020603050405020304" pitchFamily="18" charset="0"/>
                <a:cs typeface="Times" panose="02020603050405020304" pitchFamily="18" charset="0"/>
              </a:rPr>
              <a:t>Merchant traders</a:t>
            </a:r>
            <a:r>
              <a:rPr lang="en-US" dirty="0">
                <a:solidFill>
                  <a:srgbClr val="C00000"/>
                </a:solidFill>
                <a:latin typeface="Times" panose="02020603050405020304" pitchFamily="18" charset="0"/>
                <a:cs typeface="Times" panose="02020603050405020304" pitchFamily="18" charset="0"/>
              </a:rPr>
              <a:t> </a:t>
            </a:r>
            <a:r>
              <a:rPr lang="en-US" dirty="0">
                <a:solidFill>
                  <a:srgbClr val="7030A0"/>
                </a:solidFill>
                <a:latin typeface="Times" panose="02020603050405020304" pitchFamily="18" charset="0"/>
                <a:cs typeface="Times" panose="02020603050405020304" pitchFamily="18" charset="0"/>
              </a:rPr>
              <a:t>in NY, Trenton, Philadelphia</a:t>
            </a:r>
          </a:p>
          <a:p>
            <a:pPr marL="285750" indent="-285750">
              <a:buFont typeface="Arial" panose="020B0604020202020204" pitchFamily="34" charset="0"/>
              <a:buChar char="•"/>
            </a:pPr>
            <a:r>
              <a:rPr lang="en-US" b="1" u="sng" dirty="0">
                <a:solidFill>
                  <a:srgbClr val="C00000"/>
                </a:solidFill>
                <a:latin typeface="Times" panose="02020603050405020304" pitchFamily="18" charset="0"/>
                <a:cs typeface="Times" panose="02020603050405020304" pitchFamily="18" charset="0"/>
              </a:rPr>
              <a:t>Bread basket</a:t>
            </a:r>
            <a:r>
              <a:rPr lang="en-US" dirty="0">
                <a:solidFill>
                  <a:srgbClr val="C00000"/>
                </a:solidFill>
                <a:latin typeface="Times" panose="02020603050405020304" pitchFamily="18" charset="0"/>
                <a:cs typeface="Times" panose="02020603050405020304" pitchFamily="18" charset="0"/>
              </a:rPr>
              <a:t> </a:t>
            </a:r>
            <a:r>
              <a:rPr lang="en-US" dirty="0">
                <a:solidFill>
                  <a:srgbClr val="7030A0"/>
                </a:solidFill>
                <a:latin typeface="Times" panose="02020603050405020304" pitchFamily="18" charset="0"/>
                <a:cs typeface="Times" panose="02020603050405020304" pitchFamily="18" charset="0"/>
              </a:rPr>
              <a:t>colonies: grain farms </a:t>
            </a:r>
          </a:p>
          <a:p>
            <a:pPr marL="285750" indent="-285750">
              <a:buFont typeface="Arial" panose="020B0604020202020204" pitchFamily="34" charset="0"/>
              <a:buChar char="•"/>
            </a:pPr>
            <a:r>
              <a:rPr lang="en-US" dirty="0">
                <a:solidFill>
                  <a:srgbClr val="7030A0"/>
                </a:solidFill>
                <a:latin typeface="Times" panose="02020603050405020304" pitchFamily="18" charset="0"/>
                <a:cs typeface="Times" panose="02020603050405020304" pitchFamily="18" charset="0"/>
              </a:rPr>
              <a:t>Fur trade</a:t>
            </a:r>
          </a:p>
        </p:txBody>
      </p:sp>
      <p:sp>
        <p:nvSpPr>
          <p:cNvPr id="8" name="Rectangle 7"/>
          <p:cNvSpPr/>
          <p:nvPr/>
        </p:nvSpPr>
        <p:spPr>
          <a:xfrm>
            <a:off x="4942084" y="2895600"/>
            <a:ext cx="3962400" cy="1143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7030A0"/>
                </a:solidFill>
                <a:latin typeface="Times" panose="02020603050405020304" pitchFamily="18" charset="0"/>
                <a:cs typeface="Times" panose="02020603050405020304" pitchFamily="18" charset="0"/>
              </a:rPr>
              <a:t>Urban Population</a:t>
            </a:r>
          </a:p>
          <a:p>
            <a:pPr marL="285750" indent="-285750">
              <a:buFont typeface="Arial" panose="020B0604020202020204" pitchFamily="34" charset="0"/>
              <a:buChar char="•"/>
            </a:pPr>
            <a:r>
              <a:rPr lang="en-US" dirty="0">
                <a:solidFill>
                  <a:srgbClr val="7030A0"/>
                </a:solidFill>
                <a:latin typeface="Times" panose="02020603050405020304" pitchFamily="18" charset="0"/>
                <a:cs typeface="Times" panose="02020603050405020304" pitchFamily="18" charset="0"/>
              </a:rPr>
              <a:t>Philadelphia most advanced city</a:t>
            </a:r>
          </a:p>
          <a:p>
            <a:r>
              <a:rPr lang="en-US" dirty="0">
                <a:solidFill>
                  <a:srgbClr val="7030A0"/>
                </a:solidFill>
                <a:latin typeface="Times" panose="02020603050405020304" pitchFamily="18" charset="0"/>
                <a:cs typeface="Times" panose="02020603050405020304" pitchFamily="18" charset="0"/>
              </a:rPr>
              <a:t>Middle Colonies had desirable land </a:t>
            </a:r>
          </a:p>
          <a:p>
            <a:r>
              <a:rPr lang="en-US" dirty="0">
                <a:solidFill>
                  <a:srgbClr val="7030A0"/>
                </a:solidFill>
                <a:latin typeface="Times" panose="02020603050405020304" pitchFamily="18" charset="0"/>
                <a:cs typeface="Times" panose="02020603050405020304" pitchFamily="18" charset="0"/>
              </a:rPr>
              <a:t>Diverse populations</a:t>
            </a:r>
          </a:p>
        </p:txBody>
      </p:sp>
    </p:spTree>
    <p:extLst>
      <p:ext uri="{BB962C8B-B14F-4D97-AF65-F5344CB8AC3E}">
        <p14:creationId xmlns:p14="http://schemas.microsoft.com/office/powerpoint/2010/main" val="227974704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1">
              <a:alpha val="86000"/>
            </a:schemeClr>
          </a:solidFill>
        </p:spPr>
        <p:txBody>
          <a:bodyPr>
            <a:normAutofit lnSpcReduction="10000"/>
          </a:bodyPr>
          <a:lstStyle/>
          <a:p>
            <a:pPr marL="0" indent="0">
              <a:buNone/>
            </a:pPr>
            <a:r>
              <a:rPr lang="en-US" sz="2400" dirty="0">
                <a:solidFill>
                  <a:srgbClr val="0070C0"/>
                </a:solidFill>
                <a:latin typeface="Times" panose="02020603050405020304" pitchFamily="18" charset="0"/>
                <a:cs typeface="Times" panose="02020603050405020304" pitchFamily="18" charset="0"/>
              </a:rPr>
              <a:t>EQ: </a:t>
            </a:r>
            <a:r>
              <a:rPr lang="en-US" sz="2400" dirty="0">
                <a:solidFill>
                  <a:srgbClr val="0070C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p>
          <a:p>
            <a:r>
              <a:rPr lang="en-US" sz="2400" dirty="0">
                <a:solidFill>
                  <a:srgbClr val="0070C0"/>
                </a:solidFill>
                <a:latin typeface="Times New Roman" panose="02020603050405020304" pitchFamily="18" charset="0"/>
                <a:cs typeface="Times New Roman" panose="02020603050405020304" pitchFamily="18" charset="0"/>
              </a:rPr>
              <a:t>Students can:</a:t>
            </a:r>
          </a:p>
          <a:p>
            <a:pPr lvl="1"/>
            <a:r>
              <a:rPr lang="en-US" sz="1800" dirty="0">
                <a:solidFill>
                  <a:srgbClr val="0070C0"/>
                </a:solidFill>
                <a:latin typeface="Times" panose="02020603050405020304" pitchFamily="18" charset="0"/>
                <a:cs typeface="Times" panose="02020603050405020304" pitchFamily="18" charset="0"/>
              </a:rPr>
              <a:t>Evaluate how differing demographic and geographic factors impact colonization of the New World by Europeans </a:t>
            </a:r>
          </a:p>
          <a:p>
            <a:pPr lvl="1"/>
            <a:r>
              <a:rPr lang="en-US" sz="1800" dirty="0">
                <a:solidFill>
                  <a:srgbClr val="0070C0"/>
                </a:solidFill>
                <a:latin typeface="Times" panose="02020603050405020304" pitchFamily="18" charset="0"/>
                <a:cs typeface="Times" panose="02020603050405020304" pitchFamily="18" charset="0"/>
              </a:rPr>
              <a:t>Decipher how British’s governance over the 13 original colonies developed close economic ties with America while feeding the seeds resistance</a:t>
            </a:r>
          </a:p>
          <a:p>
            <a:pPr lvl="1"/>
            <a:r>
              <a:rPr lang="en-US" sz="1800" dirty="0">
                <a:solidFill>
                  <a:srgbClr val="0070C0"/>
                </a:solidFill>
                <a:latin typeface="Times" panose="02020603050405020304" pitchFamily="18" charset="0"/>
                <a:cs typeface="Times" panose="02020603050405020304" pitchFamily="18" charset="0"/>
              </a:rPr>
              <a:t>Determine factors that establish conflict between Native Americans and English settlers </a:t>
            </a:r>
          </a:p>
          <a:p>
            <a:pPr marL="0" lvl="1" indent="0">
              <a:buNone/>
            </a:pPr>
            <a:r>
              <a:rPr lang="en-US" sz="2000" dirty="0">
                <a:solidFill>
                  <a:srgbClr val="0070C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A Colonial Dissection Quiz</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Ins and Outs of the Colonial Region </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Terms of the Time</a:t>
            </a:r>
            <a:endParaRPr lang="en-US" sz="1600" dirty="0">
              <a:solidFill>
                <a:srgbClr val="0070C0"/>
              </a:solidFill>
              <a:latin typeface="Times" panose="02020603050405020304" pitchFamily="18" charset="0"/>
              <a:cs typeface="Times" panose="02020603050405020304" pitchFamily="18" charset="0"/>
            </a:endParaRPr>
          </a:p>
          <a:p>
            <a:pPr marL="0" lvl="1" indent="0">
              <a:buNone/>
            </a:pPr>
            <a:r>
              <a:rPr lang="en-US" sz="2000" b="1" dirty="0">
                <a:solidFill>
                  <a:schemeClr val="accent3">
                    <a:lumMod val="50000"/>
                  </a:schemeClr>
                </a:solidFill>
                <a:latin typeface="Times" panose="02020603050405020304" pitchFamily="18" charset="0"/>
                <a:cs typeface="Times" panose="02020603050405020304" pitchFamily="18" charset="0"/>
              </a:rPr>
              <a:t>Homework</a:t>
            </a:r>
          </a:p>
          <a:p>
            <a:pPr lvl="0"/>
            <a:r>
              <a:rPr lang="en-US" sz="2000" dirty="0">
                <a:solidFill>
                  <a:schemeClr val="accent3">
                    <a:lumMod val="50000"/>
                  </a:schemeClr>
                </a:solidFill>
                <a:latin typeface="Times" panose="02020603050405020304" pitchFamily="18" charset="0"/>
                <a:cs typeface="Times" panose="02020603050405020304" pitchFamily="18" charset="0"/>
              </a:rPr>
              <a:t>Read pages 76-83 – Demonstrate how Puritanism is lose its hold on the New England Colonies</a:t>
            </a:r>
          </a:p>
          <a:p>
            <a:pPr lvl="0"/>
            <a:r>
              <a:rPr lang="en-US" sz="2000" dirty="0">
                <a:solidFill>
                  <a:schemeClr val="accent3">
                    <a:lumMod val="50000"/>
                  </a:schemeClr>
                </a:solidFill>
                <a:latin typeface="Times" panose="02020603050405020304" pitchFamily="18" charset="0"/>
                <a:cs typeface="Times" panose="02020603050405020304" pitchFamily="18" charset="0"/>
              </a:rPr>
              <a:t>Vocabulary terms for your </a:t>
            </a:r>
            <a:r>
              <a:rPr lang="en-US" sz="2000">
                <a:solidFill>
                  <a:schemeClr val="accent3">
                    <a:lumMod val="50000"/>
                  </a:schemeClr>
                </a:solidFill>
                <a:latin typeface="Times" panose="02020603050405020304" pitchFamily="18" charset="0"/>
                <a:cs typeface="Times" panose="02020603050405020304" pitchFamily="18" charset="0"/>
              </a:rPr>
              <a:t>colonial region</a:t>
            </a:r>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32140195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2"/>
          </a:solidFill>
          <a:ln>
            <a:solidFill>
              <a:schemeClr val="accent1"/>
            </a:solidFill>
          </a:ln>
        </p:spPr>
        <p:txBody>
          <a:bodyPr>
            <a:normAutofit fontScale="90000"/>
          </a:bodyPr>
          <a:lstStyle/>
          <a:p>
            <a:r>
              <a:rPr lang="en-US" dirty="0">
                <a:solidFill>
                  <a:srgbClr val="002060"/>
                </a:solidFill>
                <a:latin typeface="Baskerville Old Face" panose="02020602080505020303" pitchFamily="18" charset="0"/>
              </a:rPr>
              <a:t>Terminology for Propaganda Poster</a:t>
            </a:r>
          </a:p>
        </p:txBody>
      </p:sp>
      <p:sp>
        <p:nvSpPr>
          <p:cNvPr id="3" name="Content Placeholder 2"/>
          <p:cNvSpPr>
            <a:spLocks noGrp="1"/>
          </p:cNvSpPr>
          <p:nvPr>
            <p:ph idx="1"/>
          </p:nvPr>
        </p:nvSpPr>
        <p:spPr>
          <a:xfrm>
            <a:off x="457200" y="1295400"/>
            <a:ext cx="8229600" cy="4830763"/>
          </a:xfrm>
          <a:solidFill>
            <a:schemeClr val="bg1"/>
          </a:solidFill>
        </p:spPr>
        <p:txBody>
          <a:bodyPr>
            <a:normAutofit/>
          </a:bodyPr>
          <a:lstStyle/>
          <a:p>
            <a:r>
              <a:rPr lang="en-US" sz="2400" dirty="0">
                <a:latin typeface="Times" panose="02020603050405020304" pitchFamily="18" charset="0"/>
                <a:cs typeface="Times" panose="02020603050405020304" pitchFamily="18" charset="0"/>
              </a:rPr>
              <a:t>Explain the significance of each term (Only complete the ones for your colonial region for the propaganda poster)</a:t>
            </a: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New England Region: Terms: 20-36 &amp; 46-51</a:t>
            </a:r>
          </a:p>
          <a:p>
            <a:pPr marL="0" indent="0">
              <a:buNone/>
            </a:pPr>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Middle Colonies: 11, 12,19, 36, 38-42, 46 ( Add Frame of Government of the Province of Pennsylvania and Letters from William Penn to the King of the Indians)</a:t>
            </a:r>
          </a:p>
          <a:p>
            <a:pPr marL="0" indent="0">
              <a:buNone/>
            </a:pPr>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Chesapeake Region:1-18, 43-46</a:t>
            </a:r>
          </a:p>
          <a:p>
            <a:r>
              <a:rPr lang="en-US" sz="2400" dirty="0">
                <a:latin typeface="Times" panose="02020603050405020304" pitchFamily="18" charset="0"/>
                <a:cs typeface="Times" panose="02020603050405020304" pitchFamily="18" charset="0"/>
              </a:rPr>
              <a:t>Bring Poster Board to class </a:t>
            </a:r>
          </a:p>
        </p:txBody>
      </p:sp>
    </p:spTree>
    <p:extLst>
      <p:ext uri="{BB962C8B-B14F-4D97-AF65-F5344CB8AC3E}">
        <p14:creationId xmlns:p14="http://schemas.microsoft.com/office/powerpoint/2010/main" val="141006175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2"/>
          </a:solidFill>
          <a:ln>
            <a:solidFill>
              <a:schemeClr val="accent1"/>
            </a:solidFill>
          </a:ln>
        </p:spPr>
        <p:txBody>
          <a:bodyPr>
            <a:normAutofit fontScale="90000"/>
          </a:bodyPr>
          <a:lstStyle/>
          <a:p>
            <a:r>
              <a:rPr lang="en-US" dirty="0">
                <a:latin typeface="Baskerville Old Face" panose="02020602080505020303" pitchFamily="18" charset="0"/>
              </a:rPr>
              <a:t>An American Identity</a:t>
            </a:r>
          </a:p>
        </p:txBody>
      </p:sp>
      <p:sp>
        <p:nvSpPr>
          <p:cNvPr id="3" name="Content Placeholder 2"/>
          <p:cNvSpPr>
            <a:spLocks noGrp="1"/>
          </p:cNvSpPr>
          <p:nvPr>
            <p:ph idx="1"/>
          </p:nvPr>
        </p:nvSpPr>
        <p:spPr>
          <a:xfrm>
            <a:off x="457200" y="1219200"/>
            <a:ext cx="8229600" cy="4906963"/>
          </a:xfrm>
          <a:solidFill>
            <a:schemeClr val="accent6"/>
          </a:solidFill>
        </p:spPr>
        <p:txBody>
          <a:bodyPr>
            <a:normAutofit/>
          </a:bodyPr>
          <a:lstStyle/>
          <a:p>
            <a:r>
              <a:rPr lang="en-US" sz="2400" dirty="0">
                <a:latin typeface="Times" panose="02020603050405020304" pitchFamily="18" charset="0"/>
                <a:cs typeface="Times" panose="02020603050405020304" pitchFamily="18" charset="0"/>
              </a:rPr>
              <a:t>Out of Many, One – This has become synonymous with United States, since we are a diverse culture, but still consider ourselves American</a:t>
            </a:r>
          </a:p>
          <a:p>
            <a:r>
              <a:rPr lang="en-US" sz="2400" dirty="0">
                <a:latin typeface="Times" panose="02020603050405020304" pitchFamily="18" charset="0"/>
                <a:cs typeface="Times" panose="02020603050405020304" pitchFamily="18" charset="0"/>
              </a:rPr>
              <a:t>Use one of the values of our American identity and demonstrate it is present in all three colonial regions, despite their distinctive characteristics.</a:t>
            </a:r>
          </a:p>
          <a:p>
            <a:pPr lvl="1"/>
            <a:r>
              <a:rPr lang="en-US" sz="2000" dirty="0">
                <a:latin typeface="Times" panose="02020603050405020304" pitchFamily="18" charset="0"/>
                <a:cs typeface="Times" panose="02020603050405020304" pitchFamily="18" charset="0"/>
              </a:rPr>
              <a:t>Liberty</a:t>
            </a:r>
          </a:p>
          <a:p>
            <a:pPr lvl="1"/>
            <a:r>
              <a:rPr lang="en-US" sz="2000" dirty="0">
                <a:latin typeface="Times" panose="02020603050405020304" pitchFamily="18" charset="0"/>
                <a:cs typeface="Times" panose="02020603050405020304" pitchFamily="18" charset="0"/>
              </a:rPr>
              <a:t>Equality</a:t>
            </a:r>
          </a:p>
          <a:p>
            <a:pPr lvl="1"/>
            <a:r>
              <a:rPr lang="en-US" sz="2000" dirty="0">
                <a:latin typeface="Times" panose="02020603050405020304" pitchFamily="18" charset="0"/>
                <a:cs typeface="Times" panose="02020603050405020304" pitchFamily="18" charset="0"/>
              </a:rPr>
              <a:t>Populism</a:t>
            </a:r>
          </a:p>
          <a:p>
            <a:pPr lvl="1"/>
            <a:r>
              <a:rPr lang="en-US" sz="2000" dirty="0">
                <a:latin typeface="Times" panose="02020603050405020304" pitchFamily="18" charset="0"/>
                <a:cs typeface="Times" panose="02020603050405020304" pitchFamily="18" charset="0"/>
              </a:rPr>
              <a:t>Laissez Faire</a:t>
            </a:r>
          </a:p>
          <a:p>
            <a:pPr lvl="1"/>
            <a:r>
              <a:rPr lang="en-US" sz="2000" dirty="0">
                <a:latin typeface="Times" panose="02020603050405020304" pitchFamily="18" charset="0"/>
                <a:cs typeface="Times" panose="02020603050405020304" pitchFamily="18" charset="0"/>
              </a:rPr>
              <a:t>Individualism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3649235"/>
            <a:ext cx="5105400" cy="2649774"/>
          </a:xfrm>
          <a:prstGeom prst="rect">
            <a:avLst/>
          </a:prstGeom>
        </p:spPr>
      </p:pic>
    </p:spTree>
    <p:extLst>
      <p:ext uri="{BB962C8B-B14F-4D97-AF65-F5344CB8AC3E}">
        <p14:creationId xmlns:p14="http://schemas.microsoft.com/office/powerpoint/2010/main" val="35957214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1">
              <a:alpha val="86000"/>
            </a:schemeClr>
          </a:solidFill>
        </p:spPr>
        <p:txBody>
          <a:bodyPr>
            <a:normAutofit/>
          </a:bodyPr>
          <a:lstStyle/>
          <a:p>
            <a:pPr marL="0" indent="0">
              <a:buNone/>
            </a:pPr>
            <a:r>
              <a:rPr lang="en-US" sz="2400" dirty="0">
                <a:solidFill>
                  <a:srgbClr val="0070C0"/>
                </a:solidFill>
                <a:latin typeface="Times" panose="02020603050405020304" pitchFamily="18" charset="0"/>
                <a:cs typeface="Times" panose="02020603050405020304" pitchFamily="18" charset="0"/>
              </a:rPr>
              <a:t>EQ: </a:t>
            </a:r>
            <a:r>
              <a:rPr lang="en-US" sz="2400" dirty="0">
                <a:solidFill>
                  <a:srgbClr val="0070C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p>
          <a:p>
            <a:r>
              <a:rPr lang="en-US" sz="2400" dirty="0">
                <a:solidFill>
                  <a:srgbClr val="0070C0"/>
                </a:solidFill>
                <a:latin typeface="Times New Roman" panose="02020603050405020304" pitchFamily="18" charset="0"/>
                <a:cs typeface="Times New Roman" panose="02020603050405020304" pitchFamily="18" charset="0"/>
              </a:rPr>
              <a:t>Students can:</a:t>
            </a:r>
          </a:p>
          <a:p>
            <a:pPr lvl="1"/>
            <a:r>
              <a:rPr lang="en-US" sz="1800" dirty="0">
                <a:solidFill>
                  <a:srgbClr val="0070C0"/>
                </a:solidFill>
                <a:latin typeface="Times" panose="02020603050405020304" pitchFamily="18" charset="0"/>
                <a:cs typeface="Times" panose="02020603050405020304" pitchFamily="18" charset="0"/>
              </a:rPr>
              <a:t>Evaluate how differing demographic and geographic factors impact colonization of the New World by Europeans </a:t>
            </a:r>
          </a:p>
          <a:p>
            <a:pPr lvl="1"/>
            <a:r>
              <a:rPr lang="en-US" sz="1800" dirty="0">
                <a:solidFill>
                  <a:srgbClr val="0070C0"/>
                </a:solidFill>
                <a:latin typeface="Times" panose="02020603050405020304" pitchFamily="18" charset="0"/>
                <a:cs typeface="Times" panose="02020603050405020304" pitchFamily="18" charset="0"/>
              </a:rPr>
              <a:t>Decipher how British’s governance over the 13 original colonies developed close economic ties with America while feeding the seeds resistance</a:t>
            </a:r>
          </a:p>
          <a:p>
            <a:pPr lvl="1"/>
            <a:r>
              <a:rPr lang="en-US" sz="1800" dirty="0">
                <a:solidFill>
                  <a:srgbClr val="0070C0"/>
                </a:solidFill>
                <a:latin typeface="Times" panose="02020603050405020304" pitchFamily="18" charset="0"/>
                <a:cs typeface="Times" panose="02020603050405020304" pitchFamily="18" charset="0"/>
              </a:rPr>
              <a:t>Determine factors that establish conflict between Native Americans and English settlers </a:t>
            </a:r>
          </a:p>
          <a:p>
            <a:pPr marL="0" lvl="1" indent="0">
              <a:buNone/>
            </a:pPr>
            <a:r>
              <a:rPr lang="en-US" sz="2000" dirty="0">
                <a:solidFill>
                  <a:srgbClr val="0070C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Reshaping Colonial America</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Propagandizing American Thesis</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A factual advertising</a:t>
            </a:r>
            <a:endParaRPr lang="en-US" sz="1600" dirty="0">
              <a:solidFill>
                <a:srgbClr val="0070C0"/>
              </a:solidFill>
              <a:latin typeface="Times" panose="02020603050405020304" pitchFamily="18" charset="0"/>
              <a:cs typeface="Times" panose="02020603050405020304" pitchFamily="18" charset="0"/>
            </a:endParaRPr>
          </a:p>
          <a:p>
            <a:pPr marL="0" lvl="1" indent="0">
              <a:buNone/>
            </a:pPr>
            <a:r>
              <a:rPr lang="en-US" sz="2000" b="1" dirty="0">
                <a:solidFill>
                  <a:schemeClr val="accent3">
                    <a:lumMod val="50000"/>
                  </a:schemeClr>
                </a:solidFill>
                <a:latin typeface="Times" panose="02020603050405020304" pitchFamily="18" charset="0"/>
                <a:cs typeface="Times" panose="02020603050405020304" pitchFamily="18" charset="0"/>
              </a:rPr>
              <a:t>Homework</a:t>
            </a:r>
          </a:p>
          <a:p>
            <a:pPr lvl="0"/>
            <a:r>
              <a:rPr lang="en-US" sz="2000" dirty="0">
                <a:solidFill>
                  <a:schemeClr val="accent3">
                    <a:lumMod val="50000"/>
                  </a:schemeClr>
                </a:solidFill>
                <a:latin typeface="Times" panose="02020603050405020304" pitchFamily="18" charset="0"/>
                <a:cs typeface="Times" panose="02020603050405020304" pitchFamily="18" charset="0"/>
              </a:rPr>
              <a:t>Read pages 84-95 Profile American colony</a:t>
            </a:r>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908740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96523-3DB5-4C8F-A350-BD4F808AD377}"/>
              </a:ext>
            </a:extLst>
          </p:cNvPr>
          <p:cNvSpPr>
            <a:spLocks noGrp="1"/>
          </p:cNvSpPr>
          <p:nvPr>
            <p:ph type="title"/>
          </p:nvPr>
        </p:nvSpPr>
        <p:spPr>
          <a:xfrm>
            <a:off x="457200" y="274638"/>
            <a:ext cx="8229600" cy="715962"/>
          </a:xfrm>
          <a:solidFill>
            <a:schemeClr val="bg2"/>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Mercantilism in the New World</a:t>
            </a:r>
          </a:p>
        </p:txBody>
      </p:sp>
      <p:sp>
        <p:nvSpPr>
          <p:cNvPr id="3" name="Content Placeholder 2">
            <a:extLst>
              <a:ext uri="{FF2B5EF4-FFF2-40B4-BE49-F238E27FC236}">
                <a16:creationId xmlns:a16="http://schemas.microsoft.com/office/drawing/2014/main" id="{F6EDB742-8845-432B-AD1B-20287088084B}"/>
              </a:ext>
            </a:extLst>
          </p:cNvPr>
          <p:cNvSpPr>
            <a:spLocks noGrp="1"/>
          </p:cNvSpPr>
          <p:nvPr>
            <p:ph idx="1"/>
          </p:nvPr>
        </p:nvSpPr>
        <p:spPr>
          <a:xfrm>
            <a:off x="427892" y="1166018"/>
            <a:ext cx="8229600" cy="5417344"/>
          </a:xfrm>
          <a:solidFill>
            <a:schemeClr val="bg1"/>
          </a:solidFill>
          <a:ln>
            <a:solidFill>
              <a:srgbClr val="002060"/>
            </a:solidFill>
          </a:ln>
        </p:spPr>
        <p:txBody>
          <a:bodyPr>
            <a:normAutofit/>
          </a:bodyPr>
          <a:lstStyle/>
          <a:p>
            <a:r>
              <a:rPr lang="en-US" sz="2400" dirty="0">
                <a:latin typeface="Times" panose="02020603050405020304" pitchFamily="18" charset="0"/>
                <a:cs typeface="Times" panose="02020603050405020304" pitchFamily="18" charset="0"/>
              </a:rPr>
              <a:t>Establishment of the </a:t>
            </a:r>
            <a:r>
              <a:rPr lang="en-US" sz="2400" b="1" i="1" u="sng" dirty="0">
                <a:solidFill>
                  <a:srgbClr val="C00000"/>
                </a:solidFill>
                <a:latin typeface="Times" panose="02020603050405020304" pitchFamily="18" charset="0"/>
                <a:cs typeface="Times" panose="02020603050405020304" pitchFamily="18" charset="0"/>
              </a:rPr>
              <a:t>Triangle Trade</a:t>
            </a:r>
          </a:p>
        </p:txBody>
      </p:sp>
      <p:pic>
        <p:nvPicPr>
          <p:cNvPr id="4" name="Content Placeholder 3">
            <a:extLst>
              <a:ext uri="{FF2B5EF4-FFF2-40B4-BE49-F238E27FC236}">
                <a16:creationId xmlns:a16="http://schemas.microsoft.com/office/drawing/2014/main" id="{AF62F7EC-78CE-4093-8EC3-BC54460B0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676400"/>
            <a:ext cx="6214188" cy="2819400"/>
          </a:xfrm>
          <a:prstGeom prst="rect">
            <a:avLst/>
          </a:prstGeom>
          <a:solidFill>
            <a:schemeClr val="bg1">
              <a:lumMod val="95000"/>
            </a:schemeClr>
          </a:solidFill>
          <a:ln>
            <a:solidFill>
              <a:srgbClr val="002060"/>
            </a:solidFill>
          </a:ln>
        </p:spPr>
      </p:pic>
      <p:sp>
        <p:nvSpPr>
          <p:cNvPr id="5" name="Rectangle 4">
            <a:extLst>
              <a:ext uri="{FF2B5EF4-FFF2-40B4-BE49-F238E27FC236}">
                <a16:creationId xmlns:a16="http://schemas.microsoft.com/office/drawing/2014/main" id="{54978B61-0F91-4D5C-9E65-937EA2EA867A}"/>
              </a:ext>
            </a:extLst>
          </p:cNvPr>
          <p:cNvSpPr/>
          <p:nvPr/>
        </p:nvSpPr>
        <p:spPr>
          <a:xfrm>
            <a:off x="626706" y="4655343"/>
            <a:ext cx="7890588"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America a sources of untapped resources (Columbian Exchange)</a:t>
            </a:r>
          </a:p>
          <a:p>
            <a:pPr marL="342900" indent="-342900">
              <a:buFont typeface="Arial" panose="020B0604020202020204" pitchFamily="34" charset="0"/>
              <a:buChar char="•"/>
            </a:pPr>
            <a:r>
              <a:rPr lang="en-US" sz="2400" b="1" i="1" u="sng" dirty="0">
                <a:solidFill>
                  <a:srgbClr val="FFFF00"/>
                </a:solidFill>
                <a:latin typeface="Times" panose="02020603050405020304" pitchFamily="18" charset="0"/>
                <a:cs typeface="Times" panose="02020603050405020304" pitchFamily="18" charset="0"/>
              </a:rPr>
              <a:t>Mercantilism</a:t>
            </a:r>
            <a:r>
              <a:rPr lang="en-US" sz="2400" dirty="0">
                <a:latin typeface="Times" panose="02020603050405020304" pitchFamily="18" charset="0"/>
                <a:cs typeface="Times" panose="02020603050405020304" pitchFamily="18" charset="0"/>
              </a:rPr>
              <a:t> – colonies supply natural resources &amp; are new markets for finish goods</a:t>
            </a:r>
          </a:p>
          <a:p>
            <a:pPr marL="342900" indent="-342900">
              <a:buFont typeface="Arial" panose="020B0604020202020204" pitchFamily="34" charset="0"/>
              <a:buChar char="•"/>
            </a:pPr>
            <a:r>
              <a:rPr lang="en-US" sz="2400" b="1" i="1" u="sng" dirty="0">
                <a:solidFill>
                  <a:srgbClr val="FFFF00"/>
                </a:solidFill>
                <a:latin typeface="Times" panose="02020603050405020304" pitchFamily="18" charset="0"/>
                <a:cs typeface="Times" panose="02020603050405020304" pitchFamily="18" charset="0"/>
              </a:rPr>
              <a:t>Middle passage </a:t>
            </a:r>
            <a:r>
              <a:rPr lang="en-US" sz="2400" dirty="0">
                <a:latin typeface="Times" panose="02020603050405020304" pitchFamily="18" charset="0"/>
                <a:cs typeface="Times" panose="02020603050405020304" pitchFamily="18" charset="0"/>
              </a:rPr>
              <a:t>– African slave trade (labor intensive work)</a:t>
            </a:r>
          </a:p>
        </p:txBody>
      </p:sp>
      <p:sp>
        <p:nvSpPr>
          <p:cNvPr id="6" name="Rectangle 5">
            <a:extLst>
              <a:ext uri="{FF2B5EF4-FFF2-40B4-BE49-F238E27FC236}">
                <a16:creationId xmlns:a16="http://schemas.microsoft.com/office/drawing/2014/main" id="{D219CE3C-B7EF-4288-9180-6543261EDBA1}"/>
              </a:ext>
            </a:extLst>
          </p:cNvPr>
          <p:cNvSpPr/>
          <p:nvPr/>
        </p:nvSpPr>
        <p:spPr>
          <a:xfrm>
            <a:off x="762000" y="1828800"/>
            <a:ext cx="6858000" cy="1143000"/>
          </a:xfrm>
          <a:prstGeom prst="rect">
            <a:avLst/>
          </a:prstGeom>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Navigation acts of 1660 – </a:t>
            </a:r>
            <a:r>
              <a:rPr lang="en-US" sz="2400" dirty="0">
                <a:latin typeface="Times" panose="02020603050405020304" pitchFamily="18" charset="0"/>
                <a:cs typeface="Times" panose="02020603050405020304" pitchFamily="18" charset="0"/>
              </a:rPr>
              <a:t>England requires all trade to go through British ports (</a:t>
            </a:r>
            <a:r>
              <a:rPr lang="en-US" sz="2400" b="1" i="1" u="sng" dirty="0">
                <a:solidFill>
                  <a:srgbClr val="FFFF00"/>
                </a:solidFill>
                <a:latin typeface="Times" panose="02020603050405020304" pitchFamily="18" charset="0"/>
                <a:cs typeface="Times" panose="02020603050405020304" pitchFamily="18" charset="0"/>
              </a:rPr>
              <a:t>Smuggling</a:t>
            </a:r>
            <a:r>
              <a:rPr lang="en-US" sz="2400" dirty="0">
                <a:latin typeface="Times" panose="02020603050405020304" pitchFamily="18" charset="0"/>
                <a:cs typeface="Times" panose="02020603050405020304" pitchFamily="18" charset="0"/>
              </a:rPr>
              <a:t> – American resistance)</a:t>
            </a:r>
          </a:p>
        </p:txBody>
      </p:sp>
      <p:sp>
        <p:nvSpPr>
          <p:cNvPr id="7" name="Rectangle 6">
            <a:extLst>
              <a:ext uri="{FF2B5EF4-FFF2-40B4-BE49-F238E27FC236}">
                <a16:creationId xmlns:a16="http://schemas.microsoft.com/office/drawing/2014/main" id="{FC3515A7-F85D-4F8E-920E-D277966752DD}"/>
              </a:ext>
            </a:extLst>
          </p:cNvPr>
          <p:cNvSpPr/>
          <p:nvPr/>
        </p:nvSpPr>
        <p:spPr>
          <a:xfrm>
            <a:off x="1371600" y="3657600"/>
            <a:ext cx="3200400" cy="609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latin typeface="Times" panose="02020603050405020304" pitchFamily="18" charset="0"/>
                <a:cs typeface="Times" panose="02020603050405020304" pitchFamily="18" charset="0"/>
              </a:rPr>
              <a:t>Middle Passag</a:t>
            </a:r>
            <a:r>
              <a:rPr lang="en-US" sz="2400" u="sng" dirty="0">
                <a:latin typeface="Times" panose="02020603050405020304" pitchFamily="18" charset="0"/>
                <a:cs typeface="Times" panose="02020603050405020304" pitchFamily="18" charset="0"/>
              </a:rPr>
              <a:t>e</a:t>
            </a:r>
          </a:p>
        </p:txBody>
      </p:sp>
      <p:sp>
        <p:nvSpPr>
          <p:cNvPr id="8" name="Arrow: Right 7">
            <a:extLst>
              <a:ext uri="{FF2B5EF4-FFF2-40B4-BE49-F238E27FC236}">
                <a16:creationId xmlns:a16="http://schemas.microsoft.com/office/drawing/2014/main" id="{9363CAD9-B70F-41D6-B0E3-BC30CBF00119}"/>
              </a:ext>
            </a:extLst>
          </p:cNvPr>
          <p:cNvSpPr/>
          <p:nvPr/>
        </p:nvSpPr>
        <p:spPr>
          <a:xfrm>
            <a:off x="4343400" y="3733801"/>
            <a:ext cx="990600" cy="304800"/>
          </a:xfrm>
          <a:prstGeom prst="right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65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2"/>
          </a:solidFill>
          <a:ln>
            <a:solidFill>
              <a:schemeClr val="accent1"/>
            </a:solidFill>
          </a:ln>
        </p:spPr>
        <p:txBody>
          <a:bodyPr>
            <a:normAutofit fontScale="90000"/>
          </a:bodyPr>
          <a:lstStyle/>
          <a:p>
            <a:r>
              <a:rPr lang="en-US" dirty="0">
                <a:solidFill>
                  <a:srgbClr val="002060"/>
                </a:solidFill>
                <a:latin typeface="Baskerville Old Face" panose="02020602080505020303" pitchFamily="18" charset="0"/>
              </a:rPr>
              <a:t>Re-shaping American Colonies</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369" y="1219200"/>
            <a:ext cx="4003431" cy="5410200"/>
          </a:xfrm>
          <a:prstGeom prst="rect">
            <a:avLst/>
          </a:prstGeom>
        </p:spPr>
      </p:pic>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0" y="1219200"/>
            <a:ext cx="3962400" cy="5404338"/>
          </a:xfrm>
          <a:ln>
            <a:solidFill>
              <a:srgbClr val="002060"/>
            </a:solidFill>
          </a:ln>
        </p:spPr>
      </p:pic>
      <p:sp>
        <p:nvSpPr>
          <p:cNvPr id="6" name="Rectangle 5"/>
          <p:cNvSpPr/>
          <p:nvPr/>
        </p:nvSpPr>
        <p:spPr>
          <a:xfrm>
            <a:off x="609600" y="1828800"/>
            <a:ext cx="38100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22926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2"/>
          </a:solidFill>
          <a:ln>
            <a:solidFill>
              <a:schemeClr val="accent1"/>
            </a:solidFill>
          </a:ln>
        </p:spPr>
        <p:txBody>
          <a:bodyPr>
            <a:normAutofit fontScale="90000"/>
          </a:bodyPr>
          <a:lstStyle/>
          <a:p>
            <a:r>
              <a:rPr lang="en-US" dirty="0">
                <a:solidFill>
                  <a:srgbClr val="002060"/>
                </a:solidFill>
                <a:latin typeface="Baskerville Old Face" panose="02020602080505020303" pitchFamily="18" charset="0"/>
              </a:rPr>
              <a:t>Re-shaping American Colonies</a:t>
            </a:r>
          </a:p>
        </p:txBody>
      </p:sp>
      <p:sp>
        <p:nvSpPr>
          <p:cNvPr id="3" name="Content Placeholder 2"/>
          <p:cNvSpPr>
            <a:spLocks noGrp="1"/>
          </p:cNvSpPr>
          <p:nvPr>
            <p:ph idx="1"/>
          </p:nvPr>
        </p:nvSpPr>
        <p:spPr>
          <a:xfrm>
            <a:off x="457200" y="2819400"/>
            <a:ext cx="8229600" cy="3306763"/>
          </a:xfrm>
          <a:solidFill>
            <a:schemeClr val="bg2"/>
          </a:solidFill>
        </p:spPr>
        <p:txBody>
          <a:bodyPr>
            <a:normAutofit fontScale="62500" lnSpcReduction="20000"/>
          </a:bodyPr>
          <a:lstStyle/>
          <a:p>
            <a:r>
              <a:rPr lang="en-US" dirty="0">
                <a:latin typeface="Baskerville Old Face" panose="02020602080505020303" pitchFamily="18" charset="0"/>
              </a:rPr>
              <a:t>Our good God is working of miracles. Five witches were lately executed, impudently demanding of God a miraculous vindication of their </a:t>
            </a:r>
            <a:r>
              <a:rPr lang="en-US" dirty="0" err="1">
                <a:latin typeface="Baskerville Old Face" panose="02020602080505020303" pitchFamily="18" charset="0"/>
              </a:rPr>
              <a:t>innocency</a:t>
            </a:r>
            <a:r>
              <a:rPr lang="en-US" dirty="0">
                <a:latin typeface="Baskerville Old Face" panose="02020602080505020303" pitchFamily="18" charset="0"/>
              </a:rPr>
              <a:t>. Immediately upon this, our God miraculously sent in five Andover witches, who made a most ample, surprising, amazing confession of all their villainies, and declared the five newly executed to have been of their company, discovering many more, but all agreeing in Burroughs being their ringleader, who, I suppose, this day receives his trial at Salem, whither a vast concourse of people is gone, my father this morning among the rest. Since those, there have come in other confessors; yea, they come in daily. About this prodigious matter my soul has been refreshed with some little short of miraculous answers of prayer, which are not to be written; but they comfort me with a prospect of a hopeful issue. </a:t>
            </a:r>
          </a:p>
          <a:p>
            <a:endParaRPr lang="en-US" dirty="0"/>
          </a:p>
        </p:txBody>
      </p:sp>
      <p:pic>
        <p:nvPicPr>
          <p:cNvPr id="7" name="Picture 6" descr="Image result for halfway covenant"/>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8229600" cy="1266825"/>
          </a:xfrm>
          <a:prstGeom prst="rect">
            <a:avLst/>
          </a:prstGeom>
          <a:noFill/>
          <a:ln>
            <a:noFill/>
          </a:ln>
        </p:spPr>
      </p:pic>
    </p:spTree>
    <p:extLst>
      <p:ext uri="{BB962C8B-B14F-4D97-AF65-F5344CB8AC3E}">
        <p14:creationId xmlns:p14="http://schemas.microsoft.com/office/powerpoint/2010/main" val="138152810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1">
              <a:alpha val="86000"/>
            </a:schemeClr>
          </a:solidFill>
        </p:spPr>
        <p:txBody>
          <a:bodyPr>
            <a:normAutofit/>
          </a:bodyPr>
          <a:lstStyle/>
          <a:p>
            <a:pPr marL="0" indent="0">
              <a:buNone/>
            </a:pPr>
            <a:r>
              <a:rPr lang="en-US" sz="2400" dirty="0">
                <a:solidFill>
                  <a:srgbClr val="0070C0"/>
                </a:solidFill>
                <a:latin typeface="Times" panose="02020603050405020304" pitchFamily="18" charset="0"/>
                <a:cs typeface="Times" panose="02020603050405020304" pitchFamily="18" charset="0"/>
              </a:rPr>
              <a:t>EQ: </a:t>
            </a:r>
            <a:r>
              <a:rPr lang="en-US" sz="2400" dirty="0">
                <a:solidFill>
                  <a:srgbClr val="0070C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p>
          <a:p>
            <a:r>
              <a:rPr lang="en-US" sz="2400" dirty="0">
                <a:solidFill>
                  <a:srgbClr val="0070C0"/>
                </a:solidFill>
                <a:latin typeface="Times New Roman" panose="02020603050405020304" pitchFamily="18" charset="0"/>
                <a:cs typeface="Times New Roman" panose="02020603050405020304" pitchFamily="18" charset="0"/>
              </a:rPr>
              <a:t>Students can:</a:t>
            </a:r>
          </a:p>
          <a:p>
            <a:pPr lvl="1"/>
            <a:r>
              <a:rPr lang="en-US" sz="1800" dirty="0">
                <a:solidFill>
                  <a:srgbClr val="0070C0"/>
                </a:solidFill>
                <a:latin typeface="Times" panose="02020603050405020304" pitchFamily="18" charset="0"/>
                <a:cs typeface="Times" panose="02020603050405020304" pitchFamily="18" charset="0"/>
              </a:rPr>
              <a:t>Evaluate how differing demographic and geographic factors impact colonization of the New World by Europeans </a:t>
            </a:r>
          </a:p>
          <a:p>
            <a:pPr lvl="1"/>
            <a:r>
              <a:rPr lang="en-US" sz="1800" dirty="0">
                <a:solidFill>
                  <a:srgbClr val="0070C0"/>
                </a:solidFill>
                <a:latin typeface="Times" panose="02020603050405020304" pitchFamily="18" charset="0"/>
                <a:cs typeface="Times" panose="02020603050405020304" pitchFamily="18" charset="0"/>
              </a:rPr>
              <a:t>Decipher how British’s governance over the 13 original colonies developed close economic ties with America while feeding the seeds resistance</a:t>
            </a:r>
          </a:p>
          <a:p>
            <a:pPr lvl="1"/>
            <a:r>
              <a:rPr lang="en-US" sz="1800" dirty="0">
                <a:solidFill>
                  <a:srgbClr val="0070C0"/>
                </a:solidFill>
                <a:latin typeface="Times" panose="02020603050405020304" pitchFamily="18" charset="0"/>
                <a:cs typeface="Times" panose="02020603050405020304" pitchFamily="18" charset="0"/>
              </a:rPr>
              <a:t>Determine factors that establish conflict between Native Americans and English settlers </a:t>
            </a:r>
          </a:p>
          <a:p>
            <a:pPr marL="0" lvl="1" indent="0">
              <a:buNone/>
            </a:pPr>
            <a:r>
              <a:rPr lang="en-US" sz="2000" dirty="0">
                <a:solidFill>
                  <a:srgbClr val="0070C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Thesis Throw Down</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Propagandizing American Colonies</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A factual advertising</a:t>
            </a:r>
            <a:endParaRPr lang="en-US" sz="1600" dirty="0">
              <a:solidFill>
                <a:srgbClr val="0070C0"/>
              </a:solidFill>
              <a:latin typeface="Times" panose="02020603050405020304" pitchFamily="18" charset="0"/>
              <a:cs typeface="Times" panose="02020603050405020304" pitchFamily="18" charset="0"/>
            </a:endParaRPr>
          </a:p>
          <a:p>
            <a:pPr marL="0" lvl="1" indent="0">
              <a:buNone/>
            </a:pPr>
            <a:r>
              <a:rPr lang="en-US" sz="2000" b="1" dirty="0">
                <a:solidFill>
                  <a:schemeClr val="accent3">
                    <a:lumMod val="50000"/>
                  </a:schemeClr>
                </a:solidFill>
                <a:latin typeface="Times" panose="02020603050405020304" pitchFamily="18" charset="0"/>
                <a:cs typeface="Times" panose="02020603050405020304" pitchFamily="18" charset="0"/>
              </a:rPr>
              <a:t>Homework</a:t>
            </a:r>
          </a:p>
          <a:p>
            <a:pPr lvl="0"/>
            <a:r>
              <a:rPr lang="en-US" sz="2000" dirty="0">
                <a:solidFill>
                  <a:schemeClr val="accent3">
                    <a:lumMod val="50000"/>
                  </a:schemeClr>
                </a:solidFill>
                <a:latin typeface="Times" panose="02020603050405020304" pitchFamily="18" charset="0"/>
                <a:cs typeface="Times" panose="02020603050405020304" pitchFamily="18" charset="0"/>
              </a:rPr>
              <a:t>Complete the American Dream Project</a:t>
            </a:r>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09435007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2"/>
          </a:solidFill>
          <a:ln>
            <a:solidFill>
              <a:schemeClr val="accent1"/>
            </a:solidFill>
          </a:ln>
        </p:spPr>
        <p:txBody>
          <a:bodyPr>
            <a:normAutofit fontScale="90000"/>
          </a:bodyPr>
          <a:lstStyle/>
          <a:p>
            <a:r>
              <a:rPr lang="en-US" dirty="0">
                <a:solidFill>
                  <a:schemeClr val="tx2"/>
                </a:solidFill>
                <a:latin typeface="Baskerville Old Face" panose="02020602080505020303" pitchFamily="18" charset="0"/>
              </a:rPr>
              <a:t>Thesis Throw Down </a:t>
            </a:r>
          </a:p>
        </p:txBody>
      </p:sp>
      <p:sp>
        <p:nvSpPr>
          <p:cNvPr id="3" name="Content Placeholder 2"/>
          <p:cNvSpPr>
            <a:spLocks noGrp="1"/>
          </p:cNvSpPr>
          <p:nvPr>
            <p:ph idx="1"/>
          </p:nvPr>
        </p:nvSpPr>
        <p:spPr>
          <a:xfrm>
            <a:off x="457200" y="1143000"/>
            <a:ext cx="8229600" cy="4983163"/>
          </a:xfrm>
          <a:solidFill>
            <a:schemeClr val="bg1"/>
          </a:solidFill>
        </p:spPr>
        <p:txBody>
          <a:bodyPr>
            <a:normAutofit lnSpcReduction="10000"/>
          </a:bodyPr>
          <a:lstStyle/>
          <a:p>
            <a:pPr marL="0" indent="0">
              <a:buNone/>
            </a:pPr>
            <a:r>
              <a:rPr lang="en-US" sz="2400" i="1" u="sng" dirty="0">
                <a:solidFill>
                  <a:schemeClr val="tx2"/>
                </a:solidFill>
                <a:latin typeface="Times" panose="02020603050405020304" pitchFamily="18" charset="0"/>
                <a:cs typeface="Times" panose="02020603050405020304" pitchFamily="18" charset="0"/>
              </a:rPr>
              <a:t>Prompt:</a:t>
            </a:r>
            <a:r>
              <a:rPr lang="en-US" sz="2400" dirty="0">
                <a:latin typeface="Times" panose="02020603050405020304" pitchFamily="18" charset="0"/>
                <a:cs typeface="Times" panose="02020603050405020304" pitchFamily="18" charset="0"/>
              </a:rPr>
              <a:t> Evaluate the following statement.  The colonization of America established a nation based on set values and distinctive regional differences. </a:t>
            </a:r>
          </a:p>
          <a:p>
            <a:pPr marL="0" indent="0">
              <a:buNone/>
            </a:pPr>
            <a:endParaRPr lang="en-US" sz="2400" dirty="0">
              <a:latin typeface="Times" panose="02020603050405020304" pitchFamily="18" charset="0"/>
              <a:cs typeface="Times" panose="02020603050405020304" pitchFamily="18" charset="0"/>
            </a:endParaRPr>
          </a:p>
          <a:p>
            <a:pPr marL="0" indent="0">
              <a:buNone/>
            </a:pPr>
            <a:r>
              <a:rPr lang="en-US" sz="2400" dirty="0">
                <a:latin typeface="Times" panose="02020603050405020304" pitchFamily="18" charset="0"/>
                <a:cs typeface="Times" panose="02020603050405020304" pitchFamily="18" charset="0"/>
              </a:rPr>
              <a:t>Guidelines: </a:t>
            </a:r>
          </a:p>
          <a:p>
            <a:r>
              <a:rPr lang="en-US" sz="2400" dirty="0">
                <a:latin typeface="Times" panose="02020603050405020304" pitchFamily="18" charset="0"/>
                <a:cs typeface="Times" panose="02020603050405020304" pitchFamily="18" charset="0"/>
              </a:rPr>
              <a:t>No restating the prompt</a:t>
            </a:r>
          </a:p>
          <a:p>
            <a:r>
              <a:rPr lang="en-US" sz="2400" dirty="0">
                <a:latin typeface="Times" panose="02020603050405020304" pitchFamily="18" charset="0"/>
                <a:cs typeface="Times" panose="02020603050405020304" pitchFamily="18" charset="0"/>
              </a:rPr>
              <a:t>Must include a premise: </a:t>
            </a:r>
            <a:r>
              <a:rPr lang="en-US" sz="2400" b="1" dirty="0">
                <a:solidFill>
                  <a:srgbClr val="002060"/>
                </a:solidFill>
                <a:latin typeface="Times" panose="02020603050405020304" pitchFamily="18" charset="0"/>
                <a:cs typeface="Times" panose="02020603050405020304" pitchFamily="18" charset="0"/>
              </a:rPr>
              <a:t>America has successfully construct a democratic government through</a:t>
            </a:r>
            <a:r>
              <a:rPr lang="en-US" sz="2400" dirty="0">
                <a:latin typeface="Times" panose="02020603050405020304" pitchFamily="18" charset="0"/>
                <a:cs typeface="Times" panose="02020603050405020304" pitchFamily="18" charset="0"/>
              </a:rPr>
              <a:t> ________________________</a:t>
            </a:r>
          </a:p>
          <a:p>
            <a:r>
              <a:rPr lang="en-US" sz="2400" dirty="0">
                <a:latin typeface="Times" panose="02020603050405020304" pitchFamily="18" charset="0"/>
                <a:cs typeface="Times" panose="02020603050405020304" pitchFamily="18" charset="0"/>
              </a:rPr>
              <a:t>Must include three basis to demonstrate how you prove your premise: </a:t>
            </a:r>
            <a:r>
              <a:rPr lang="en-US" sz="2400" dirty="0">
                <a:solidFill>
                  <a:srgbClr val="C00000"/>
                </a:solidFill>
                <a:latin typeface="Times" panose="02020603050405020304" pitchFamily="18" charset="0"/>
                <a:cs typeface="Times" panose="02020603050405020304" pitchFamily="18" charset="0"/>
              </a:rPr>
              <a:t>incorporation of the ideas of the </a:t>
            </a:r>
            <a:r>
              <a:rPr lang="en-US" sz="2400" dirty="0" err="1">
                <a:solidFill>
                  <a:srgbClr val="C00000"/>
                </a:solidFill>
                <a:latin typeface="Times" panose="02020603050405020304" pitchFamily="18" charset="0"/>
                <a:cs typeface="Times" panose="02020603050405020304" pitchFamily="18" charset="0"/>
              </a:rPr>
              <a:t>Enlightment</a:t>
            </a:r>
            <a:r>
              <a:rPr lang="en-US" sz="2400" dirty="0">
                <a:solidFill>
                  <a:srgbClr val="C00000"/>
                </a:solidFill>
                <a:latin typeface="Times" panose="02020603050405020304" pitchFamily="18" charset="0"/>
                <a:cs typeface="Times" panose="02020603050405020304" pitchFamily="18" charset="0"/>
              </a:rPr>
              <a:t>, limiting tyranny of the central government, and encourage experimentation by state governments</a:t>
            </a:r>
          </a:p>
          <a:p>
            <a:pPr marL="0" indent="0">
              <a:buNone/>
            </a:pPr>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1828801"/>
            <a:ext cx="1924050" cy="1600200"/>
          </a:xfrm>
          <a:prstGeom prst="rect">
            <a:avLst/>
          </a:prstGeom>
        </p:spPr>
      </p:pic>
    </p:spTree>
    <p:extLst>
      <p:ext uri="{BB962C8B-B14F-4D97-AF65-F5344CB8AC3E}">
        <p14:creationId xmlns:p14="http://schemas.microsoft.com/office/powerpoint/2010/main" val="200572257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lumMod val="95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Thesis Writing</a:t>
            </a:r>
          </a:p>
        </p:txBody>
      </p:sp>
      <p:sp>
        <p:nvSpPr>
          <p:cNvPr id="3" name="Content Placeholder 2"/>
          <p:cNvSpPr>
            <a:spLocks noGrp="1"/>
          </p:cNvSpPr>
          <p:nvPr>
            <p:ph idx="1"/>
          </p:nvPr>
        </p:nvSpPr>
        <p:spPr>
          <a:xfrm>
            <a:off x="457200" y="1143000"/>
            <a:ext cx="8229600" cy="4983163"/>
          </a:xfrm>
          <a:solidFill>
            <a:schemeClr val="bg1"/>
          </a:solidFill>
        </p:spPr>
        <p:txBody>
          <a:bodyPr>
            <a:normAutofit fontScale="92500" lnSpcReduction="10000"/>
          </a:bodyPr>
          <a:lstStyle/>
          <a:p>
            <a:r>
              <a:rPr lang="en-US" sz="2000" dirty="0">
                <a:latin typeface="Times" panose="02020603050405020304" pitchFamily="18" charset="0"/>
                <a:cs typeface="Times" panose="02020603050405020304" pitchFamily="18" charset="0"/>
              </a:rPr>
              <a:t>Requirements: Must answer the topic question and present your opinion on the subject</a:t>
            </a:r>
          </a:p>
          <a:p>
            <a:r>
              <a:rPr lang="en-US" sz="2000" b="1" dirty="0">
                <a:latin typeface="Times" panose="02020603050405020304" pitchFamily="18" charset="0"/>
                <a:cs typeface="Times" panose="02020603050405020304" pitchFamily="18" charset="0"/>
              </a:rPr>
              <a:t>TWO BIG NO-Nos: </a:t>
            </a:r>
          </a:p>
          <a:p>
            <a:pPr lvl="1"/>
            <a:r>
              <a:rPr lang="en-US" sz="1800" dirty="0">
                <a:latin typeface="Times" panose="02020603050405020304" pitchFamily="18" charset="0"/>
                <a:cs typeface="Times" panose="02020603050405020304" pitchFamily="18" charset="0"/>
              </a:rPr>
              <a:t>Restating the topic questions</a:t>
            </a:r>
          </a:p>
          <a:p>
            <a:pPr lvl="1"/>
            <a:r>
              <a:rPr lang="en-US" sz="1800" dirty="0">
                <a:latin typeface="Times" panose="02020603050405020304" pitchFamily="18" charset="0"/>
                <a:cs typeface="Times" panose="02020603050405020304" pitchFamily="18" charset="0"/>
              </a:rPr>
              <a:t>Writing – In my opinion, I believe, or I think</a:t>
            </a:r>
          </a:p>
          <a:p>
            <a:r>
              <a:rPr lang="en-US" sz="2000" b="1" dirty="0">
                <a:solidFill>
                  <a:schemeClr val="accent6">
                    <a:lumMod val="75000"/>
                  </a:schemeClr>
                </a:solidFill>
                <a:latin typeface="Times" panose="02020603050405020304" pitchFamily="18" charset="0"/>
                <a:cs typeface="Times" panose="02020603050405020304" pitchFamily="18" charset="0"/>
              </a:rPr>
              <a:t>Samples: </a:t>
            </a:r>
          </a:p>
          <a:p>
            <a:pPr lvl="1"/>
            <a:r>
              <a:rPr lang="en-US" sz="1800" b="1" i="1" dirty="0">
                <a:solidFill>
                  <a:srgbClr val="C00000"/>
                </a:solidFill>
              </a:rPr>
              <a:t>George Washington set many important precedents as president</a:t>
            </a:r>
            <a:r>
              <a:rPr lang="en-US" sz="1800" b="1" dirty="0">
                <a:solidFill>
                  <a:srgbClr val="C00000"/>
                </a:solidFill>
              </a:rPr>
              <a:t>. </a:t>
            </a:r>
          </a:p>
          <a:p>
            <a:pPr lvl="1"/>
            <a:r>
              <a:rPr lang="en-US" sz="1800" b="1" i="1" dirty="0">
                <a:solidFill>
                  <a:srgbClr val="C00000"/>
                </a:solidFill>
              </a:rPr>
              <a:t>The precedents that Washington set as America’s first president greatly benefited the American political system. </a:t>
            </a:r>
          </a:p>
          <a:p>
            <a:pPr lvl="1"/>
            <a:r>
              <a:rPr lang="en-US" sz="1800" b="1" i="1" dirty="0">
                <a:solidFill>
                  <a:srgbClr val="002060"/>
                </a:solidFill>
              </a:rPr>
              <a:t>The Revolutionary War brought about change in American society.</a:t>
            </a:r>
          </a:p>
          <a:p>
            <a:pPr lvl="1"/>
            <a:r>
              <a:rPr lang="en-US" sz="1800" b="1" i="1" dirty="0">
                <a:solidFill>
                  <a:srgbClr val="002060"/>
                </a:solidFill>
              </a:rPr>
              <a:t>The Revolutionary War ushered in a slew of wide-ranging and permanent political and social changes in American society. </a:t>
            </a:r>
          </a:p>
          <a:p>
            <a:pPr marL="0" lvl="1" indent="0">
              <a:buNone/>
            </a:pPr>
            <a:r>
              <a:rPr lang="en-US" sz="2600" b="1" dirty="0">
                <a:solidFill>
                  <a:srgbClr val="002060"/>
                </a:solidFill>
                <a:latin typeface="Baskerville Old Face" panose="02020602080505020303" pitchFamily="18" charset="0"/>
                <a:cs typeface="Times" panose="02020603050405020304" pitchFamily="18" charset="0"/>
              </a:rPr>
              <a:t>Write a propaganda thesis for the following prompt: </a:t>
            </a:r>
            <a:r>
              <a:rPr lang="en-US" dirty="0">
                <a:latin typeface="Times" panose="02020603050405020304" pitchFamily="18" charset="0"/>
                <a:cs typeface="Times" panose="02020603050405020304" pitchFamily="18" charset="0"/>
              </a:rPr>
              <a:t>Evaluate the following statement.  The colonization of America established a nation based on set values and distinctive regional differences.</a:t>
            </a:r>
            <a:endParaRPr lang="en-US" sz="1800" b="1" dirty="0">
              <a:solidFill>
                <a:srgbClr val="00206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62317697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chemeClr val="accent1"/>
            </a:solidFill>
          </a:ln>
        </p:spPr>
        <p:txBody>
          <a:bodyPr>
            <a:normAutofit fontScale="90000"/>
          </a:bodyPr>
          <a:lstStyle/>
          <a:p>
            <a:r>
              <a:rPr lang="en-US" dirty="0">
                <a:solidFill>
                  <a:srgbClr val="002060"/>
                </a:solidFill>
                <a:latin typeface="Baskerville Old Face" panose="02020602080505020303" pitchFamily="18" charset="0"/>
              </a:rPr>
              <a:t>Propagandizing the Colonies</a:t>
            </a:r>
          </a:p>
        </p:txBody>
      </p:sp>
      <p:sp>
        <p:nvSpPr>
          <p:cNvPr id="3" name="Content Placeholder 2"/>
          <p:cNvSpPr>
            <a:spLocks noGrp="1"/>
          </p:cNvSpPr>
          <p:nvPr>
            <p:ph idx="1"/>
          </p:nvPr>
        </p:nvSpPr>
        <p:spPr>
          <a:xfrm>
            <a:off x="457200" y="1295400"/>
            <a:ext cx="8229600" cy="4830763"/>
          </a:xfrm>
          <a:solidFill>
            <a:srgbClr val="FFFF99"/>
          </a:solidFill>
        </p:spPr>
        <p:txBody>
          <a:bodyPr>
            <a:normAutofit/>
          </a:bodyPr>
          <a:lstStyle/>
          <a:p>
            <a:r>
              <a:rPr lang="en-US" sz="2400" dirty="0">
                <a:latin typeface="Baskerville Old Face" panose="02020602080505020303" pitchFamily="18" charset="0"/>
              </a:rPr>
              <a:t>Fact statements that sell</a:t>
            </a:r>
          </a:p>
          <a:p>
            <a:r>
              <a:rPr lang="en-US" sz="2400" dirty="0">
                <a:latin typeface="Baskerville Old Face" panose="02020602080505020303" pitchFamily="18" charset="0"/>
              </a:rPr>
              <a:t>Use your brain drain and find facts that you can connect to support your thesis: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925763"/>
            <a:ext cx="3010614" cy="3581400"/>
          </a:xfrm>
          <a:prstGeom prst="rect">
            <a:avLst/>
          </a:prstGeom>
        </p:spPr>
      </p:pic>
      <p:sp>
        <p:nvSpPr>
          <p:cNvPr id="5" name="Rectangle 4"/>
          <p:cNvSpPr/>
          <p:nvPr/>
        </p:nvSpPr>
        <p:spPr>
          <a:xfrm>
            <a:off x="3962400" y="3892062"/>
            <a:ext cx="5029200" cy="1143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latin typeface="Baskerville Old Face" panose="02020602080505020303" pitchFamily="18" charset="0"/>
            </a:endParaRPr>
          </a:p>
          <a:p>
            <a:r>
              <a:rPr lang="en-US" sz="2000" dirty="0">
                <a:latin typeface="Baskerville Old Face" panose="02020602080505020303" pitchFamily="18" charset="0"/>
              </a:rPr>
              <a:t>Fact statement </a:t>
            </a:r>
          </a:p>
          <a:p>
            <a:r>
              <a:rPr lang="en-US" sz="2000" dirty="0">
                <a:latin typeface="Baskerville Old Face" panose="02020602080505020303" pitchFamily="18" charset="0"/>
              </a:rPr>
              <a:t>The amazing sledge-o-</a:t>
            </a:r>
            <a:r>
              <a:rPr lang="en-US" sz="2000" dirty="0" err="1">
                <a:latin typeface="Baskerville Old Face" panose="02020602080505020303" pitchFamily="18" charset="0"/>
              </a:rPr>
              <a:t>matic</a:t>
            </a:r>
            <a:r>
              <a:rPr lang="en-US" sz="2000" dirty="0">
                <a:latin typeface="Baskerville Old Face" panose="02020602080505020303" pitchFamily="18" charset="0"/>
              </a:rPr>
              <a:t> crushes watermelons, juliennes fries, and juices tomatoes. </a:t>
            </a:r>
          </a:p>
          <a:p>
            <a:pPr algn="ctr"/>
            <a:endParaRPr lang="en-US" dirty="0"/>
          </a:p>
        </p:txBody>
      </p:sp>
      <p:sp>
        <p:nvSpPr>
          <p:cNvPr id="6" name="Rectangle 5"/>
          <p:cNvSpPr/>
          <p:nvPr/>
        </p:nvSpPr>
        <p:spPr>
          <a:xfrm>
            <a:off x="3352800" y="2368062"/>
            <a:ext cx="5066586"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panose="02020603050405020304" pitchFamily="18" charset="0"/>
                <a:cs typeface="Times" panose="02020603050405020304" pitchFamily="18" charset="0"/>
              </a:rPr>
              <a:t>Thesis</a:t>
            </a:r>
          </a:p>
          <a:p>
            <a:r>
              <a:rPr lang="en-US" dirty="0">
                <a:latin typeface="Times" panose="02020603050405020304" pitchFamily="18" charset="0"/>
                <a:cs typeface="Times" panose="02020603050405020304" pitchFamily="18" charset="0"/>
              </a:rPr>
              <a:t>The sledge-o-</a:t>
            </a:r>
            <a:r>
              <a:rPr lang="en-US" dirty="0" err="1">
                <a:latin typeface="Times" panose="02020603050405020304" pitchFamily="18" charset="0"/>
                <a:cs typeface="Times" panose="02020603050405020304" pitchFamily="18" charset="0"/>
              </a:rPr>
              <a:t>matic</a:t>
            </a:r>
            <a:r>
              <a:rPr lang="en-US" dirty="0">
                <a:latin typeface="Times" panose="02020603050405020304" pitchFamily="18" charset="0"/>
                <a:cs typeface="Times" panose="02020603050405020304" pitchFamily="18" charset="0"/>
              </a:rPr>
              <a:t> is the greatest kitchen tool ever designed, as a result of its multiple uses, ergonomic design, and simplicity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7775" y="4861964"/>
            <a:ext cx="3629025" cy="1809750"/>
          </a:xfrm>
          <a:prstGeom prst="rect">
            <a:avLst/>
          </a:prstGeom>
        </p:spPr>
      </p:pic>
    </p:spTree>
    <p:extLst>
      <p:ext uri="{BB962C8B-B14F-4D97-AF65-F5344CB8AC3E}">
        <p14:creationId xmlns:p14="http://schemas.microsoft.com/office/powerpoint/2010/main" val="375797813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1">
              <a:alpha val="86000"/>
            </a:schemeClr>
          </a:solidFill>
        </p:spPr>
        <p:txBody>
          <a:bodyPr>
            <a:normAutofit/>
          </a:bodyPr>
          <a:lstStyle/>
          <a:p>
            <a:pPr marL="0" indent="0">
              <a:buNone/>
            </a:pPr>
            <a:r>
              <a:rPr lang="en-US" sz="2400" dirty="0">
                <a:solidFill>
                  <a:srgbClr val="0070C0"/>
                </a:solidFill>
                <a:latin typeface="Times" panose="02020603050405020304" pitchFamily="18" charset="0"/>
                <a:cs typeface="Times" panose="02020603050405020304" pitchFamily="18" charset="0"/>
              </a:rPr>
              <a:t>EQ: </a:t>
            </a:r>
            <a:r>
              <a:rPr lang="en-US" sz="2400" dirty="0">
                <a:solidFill>
                  <a:srgbClr val="0070C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p>
          <a:p>
            <a:r>
              <a:rPr lang="en-US" sz="2400" dirty="0">
                <a:solidFill>
                  <a:srgbClr val="0070C0"/>
                </a:solidFill>
                <a:latin typeface="Times New Roman" panose="02020603050405020304" pitchFamily="18" charset="0"/>
                <a:cs typeface="Times New Roman" panose="02020603050405020304" pitchFamily="18" charset="0"/>
              </a:rPr>
              <a:t>Students can:</a:t>
            </a:r>
          </a:p>
          <a:p>
            <a:pPr lvl="1"/>
            <a:r>
              <a:rPr lang="en-US" sz="1800" b="1" dirty="0">
                <a:solidFill>
                  <a:srgbClr val="0070C0"/>
                </a:solidFill>
                <a:latin typeface="Times" panose="02020603050405020304" pitchFamily="18" charset="0"/>
                <a:cs typeface="Times" panose="02020603050405020304" pitchFamily="18" charset="0"/>
              </a:rPr>
              <a:t>Evaluate how differing demographic and geographic factors impact colonization of the New World by Europeans </a:t>
            </a:r>
          </a:p>
          <a:p>
            <a:pPr lvl="1"/>
            <a:r>
              <a:rPr lang="en-US" sz="1800" b="1" dirty="0">
                <a:solidFill>
                  <a:srgbClr val="0070C0"/>
                </a:solidFill>
                <a:latin typeface="Times" panose="02020603050405020304" pitchFamily="18" charset="0"/>
                <a:cs typeface="Times" panose="02020603050405020304" pitchFamily="18" charset="0"/>
              </a:rPr>
              <a:t>Decipher how British’s governance over the 13 original colonies developed close economic ties with America while feeding the seeds resistance</a:t>
            </a:r>
          </a:p>
          <a:p>
            <a:pPr lvl="1"/>
            <a:r>
              <a:rPr lang="en-US" sz="1800" b="1" dirty="0">
                <a:solidFill>
                  <a:srgbClr val="0070C0"/>
                </a:solidFill>
                <a:latin typeface="Times" panose="02020603050405020304" pitchFamily="18" charset="0"/>
                <a:cs typeface="Times" panose="02020603050405020304" pitchFamily="18" charset="0"/>
              </a:rPr>
              <a:t>Determine factors that establish conflict between Native Americans and English settlers </a:t>
            </a:r>
          </a:p>
          <a:p>
            <a:pPr marL="0" lvl="1" indent="0">
              <a:buNone/>
            </a:pPr>
            <a:r>
              <a:rPr lang="en-US" sz="2000" dirty="0">
                <a:solidFill>
                  <a:srgbClr val="0070C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Mapping Colonial America</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It’s a Regional Thang</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The Land of the Oppressed </a:t>
            </a:r>
          </a:p>
          <a:p>
            <a:pPr marL="0" lvl="1" indent="0">
              <a:buNone/>
            </a:pPr>
            <a:r>
              <a:rPr lang="en-US" sz="2000" b="1" dirty="0">
                <a:solidFill>
                  <a:schemeClr val="accent3">
                    <a:lumMod val="50000"/>
                  </a:schemeClr>
                </a:solidFill>
                <a:latin typeface="Times" panose="02020603050405020304" pitchFamily="18" charset="0"/>
                <a:cs typeface="Times" panose="02020603050405020304" pitchFamily="18" charset="0"/>
              </a:rPr>
              <a:t>Homework</a:t>
            </a:r>
          </a:p>
          <a:p>
            <a:pPr marL="342900" lvl="1" indent="-342900"/>
            <a:r>
              <a:rPr lang="en-US" sz="2000" b="1" dirty="0">
                <a:solidFill>
                  <a:schemeClr val="accent3">
                    <a:lumMod val="50000"/>
                  </a:schemeClr>
                </a:solidFill>
                <a:latin typeface="Times" panose="02020603050405020304" pitchFamily="18" charset="0"/>
                <a:cs typeface="Times" panose="02020603050405020304" pitchFamily="18" charset="0"/>
              </a:rPr>
              <a:t>Colonial Region SAQ</a:t>
            </a:r>
          </a:p>
          <a:p>
            <a:pPr marL="342900" lvl="1" indent="-342900">
              <a:buFont typeface="Arial" panose="020B0604020202020204" pitchFamily="34" charset="0"/>
              <a:buChar char="•"/>
            </a:pPr>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71569724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1">
              <a:alpha val="86000"/>
            </a:schemeClr>
          </a:solidFill>
        </p:spPr>
        <p:txBody>
          <a:bodyPr>
            <a:normAutofit/>
          </a:bodyPr>
          <a:lstStyle/>
          <a:p>
            <a:pPr marL="0" indent="0">
              <a:buNone/>
            </a:pPr>
            <a:r>
              <a:rPr lang="en-US" sz="2400" dirty="0">
                <a:solidFill>
                  <a:srgbClr val="0070C0"/>
                </a:solidFill>
                <a:latin typeface="Times" panose="02020603050405020304" pitchFamily="18" charset="0"/>
                <a:cs typeface="Times" panose="02020603050405020304" pitchFamily="18" charset="0"/>
              </a:rPr>
              <a:t>EQ: </a:t>
            </a:r>
            <a:r>
              <a:rPr lang="en-US" sz="2400" dirty="0">
                <a:solidFill>
                  <a:srgbClr val="0070C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p>
          <a:p>
            <a:r>
              <a:rPr lang="en-US" sz="2400" dirty="0">
                <a:solidFill>
                  <a:srgbClr val="0070C0"/>
                </a:solidFill>
                <a:latin typeface="Times New Roman" panose="02020603050405020304" pitchFamily="18" charset="0"/>
                <a:cs typeface="Times New Roman" panose="02020603050405020304" pitchFamily="18" charset="0"/>
              </a:rPr>
              <a:t>Students can:</a:t>
            </a:r>
          </a:p>
          <a:p>
            <a:pPr lvl="1"/>
            <a:r>
              <a:rPr lang="en-US" sz="1800" b="1" dirty="0">
                <a:solidFill>
                  <a:srgbClr val="0070C0"/>
                </a:solidFill>
                <a:latin typeface="Times" panose="02020603050405020304" pitchFamily="18" charset="0"/>
                <a:cs typeface="Times" panose="02020603050405020304" pitchFamily="18" charset="0"/>
              </a:rPr>
              <a:t>Evaluate how differing demographic and geographic factors impact colonization of the New World by Europeans </a:t>
            </a:r>
          </a:p>
          <a:p>
            <a:pPr lvl="1"/>
            <a:r>
              <a:rPr lang="en-US" sz="1800" b="1" dirty="0">
                <a:solidFill>
                  <a:srgbClr val="0070C0"/>
                </a:solidFill>
                <a:latin typeface="Times" panose="02020603050405020304" pitchFamily="18" charset="0"/>
                <a:cs typeface="Times" panose="02020603050405020304" pitchFamily="18" charset="0"/>
              </a:rPr>
              <a:t>Decipher how British’s governance over the 13 original colonies developed close economic ties with America while feeding the seeds resistance</a:t>
            </a:r>
          </a:p>
          <a:p>
            <a:pPr lvl="1"/>
            <a:r>
              <a:rPr lang="en-US" sz="1800" b="1" dirty="0">
                <a:solidFill>
                  <a:srgbClr val="0070C0"/>
                </a:solidFill>
                <a:latin typeface="Times" panose="02020603050405020304" pitchFamily="18" charset="0"/>
                <a:cs typeface="Times" panose="02020603050405020304" pitchFamily="18" charset="0"/>
              </a:rPr>
              <a:t>Determine factors that establish conflict between Native Americans and English settlers </a:t>
            </a:r>
          </a:p>
          <a:p>
            <a:pPr marL="0" lvl="1" indent="0">
              <a:buNone/>
            </a:pPr>
            <a:r>
              <a:rPr lang="en-US" sz="2000" dirty="0">
                <a:solidFill>
                  <a:srgbClr val="0070C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Religious Freedom of the New World</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It’s a Regional Thang</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The Foundation of American Morales</a:t>
            </a:r>
          </a:p>
          <a:p>
            <a:pPr marL="0" lvl="1" indent="0">
              <a:buNone/>
            </a:pPr>
            <a:r>
              <a:rPr lang="en-US" sz="2000" b="1" dirty="0">
                <a:solidFill>
                  <a:schemeClr val="accent3">
                    <a:lumMod val="50000"/>
                  </a:schemeClr>
                </a:solidFill>
                <a:latin typeface="Times" panose="02020603050405020304" pitchFamily="18" charset="0"/>
                <a:cs typeface="Times" panose="02020603050405020304" pitchFamily="18" charset="0"/>
              </a:rPr>
              <a:t>Homework</a:t>
            </a:r>
          </a:p>
          <a:p>
            <a:pPr marL="342900" lvl="1" indent="-342900"/>
            <a:r>
              <a:rPr lang="en-US" sz="2000" b="1" dirty="0">
                <a:solidFill>
                  <a:schemeClr val="accent3">
                    <a:lumMod val="50000"/>
                  </a:schemeClr>
                </a:solidFill>
                <a:latin typeface="Times" panose="02020603050405020304" pitchFamily="18" charset="0"/>
                <a:cs typeface="Times" panose="02020603050405020304" pitchFamily="18" charset="0"/>
              </a:rPr>
              <a:t>A Colonial Comparison </a:t>
            </a:r>
          </a:p>
          <a:p>
            <a:pPr marL="342900" lvl="1" indent="-342900">
              <a:buFont typeface="Arial" panose="020B0604020202020204" pitchFamily="34" charset="0"/>
              <a:buChar char="•"/>
            </a:pPr>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9247903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722B7-2369-4434-B8B5-873CE0D7263E}"/>
              </a:ext>
            </a:extLst>
          </p:cNvPr>
          <p:cNvSpPr>
            <a:spLocks noGrp="1"/>
          </p:cNvSpPr>
          <p:nvPr>
            <p:ph type="title"/>
          </p:nvPr>
        </p:nvSpPr>
        <p:spPr>
          <a:xfrm>
            <a:off x="457200" y="274638"/>
            <a:ext cx="8229600" cy="792162"/>
          </a:xfrm>
          <a:solidFill>
            <a:schemeClr val="bg1"/>
          </a:solidFill>
          <a:ln>
            <a:solidFill>
              <a:schemeClr val="accent1"/>
            </a:solidFill>
          </a:ln>
        </p:spPr>
        <p:txBody>
          <a:bodyPr/>
          <a:lstStyle/>
          <a:p>
            <a:r>
              <a:rPr lang="en-US" dirty="0">
                <a:solidFill>
                  <a:srgbClr val="002060"/>
                </a:solidFill>
                <a:latin typeface="Baskerville Old Face" panose="02020602080505020303" pitchFamily="18" charset="0"/>
              </a:rPr>
              <a:t>Our Religious Tides</a:t>
            </a:r>
          </a:p>
        </p:txBody>
      </p:sp>
      <p:sp>
        <p:nvSpPr>
          <p:cNvPr id="3" name="Content Placeholder 2">
            <a:extLst>
              <a:ext uri="{FF2B5EF4-FFF2-40B4-BE49-F238E27FC236}">
                <a16:creationId xmlns:a16="http://schemas.microsoft.com/office/drawing/2014/main" id="{F9186AD4-C964-42E8-B7BC-76115B319740}"/>
              </a:ext>
            </a:extLst>
          </p:cNvPr>
          <p:cNvSpPr>
            <a:spLocks noGrp="1"/>
          </p:cNvSpPr>
          <p:nvPr>
            <p:ph idx="1"/>
          </p:nvPr>
        </p:nvSpPr>
        <p:spPr>
          <a:xfrm>
            <a:off x="457200" y="1371601"/>
            <a:ext cx="8229600" cy="2286000"/>
          </a:xfrm>
          <a:solidFill>
            <a:schemeClr val="bg1"/>
          </a:solidFill>
          <a:ln>
            <a:solidFill>
              <a:schemeClr val="accent1"/>
            </a:solidFill>
          </a:ln>
        </p:spPr>
        <p:txBody>
          <a:bodyPr/>
          <a:lstStyle/>
          <a:p>
            <a:r>
              <a:rPr lang="en-US" sz="2400" dirty="0">
                <a:latin typeface="Times" panose="02020603050405020304" pitchFamily="18" charset="0"/>
                <a:cs typeface="Times" panose="02020603050405020304" pitchFamily="18" charset="0"/>
              </a:rPr>
              <a:t>Evaluate whether the statement is a similarity or difference between the colonial regions</a:t>
            </a:r>
          </a:p>
          <a:p>
            <a:pPr lvl="2"/>
            <a:r>
              <a:rPr lang="en-US" dirty="0">
                <a:latin typeface="Times" panose="02020603050405020304" pitchFamily="18" charset="0"/>
                <a:cs typeface="Times" panose="02020603050405020304" pitchFamily="18" charset="0"/>
              </a:rPr>
              <a:t>Religious toleration was critical to the foundation of the American colonies</a:t>
            </a:r>
          </a:p>
          <a:p>
            <a:pPr lvl="2"/>
            <a:r>
              <a:rPr lang="en-US" dirty="0">
                <a:latin typeface="Times" panose="02020603050405020304" pitchFamily="18" charset="0"/>
                <a:cs typeface="Times" panose="02020603050405020304" pitchFamily="18" charset="0"/>
              </a:rPr>
              <a:t>Christianity established the morals of the American </a:t>
            </a:r>
          </a:p>
          <a:p>
            <a:endParaRPr lang="en-US" sz="2400" dirty="0">
              <a:latin typeface="Times" panose="02020603050405020304" pitchFamily="18" charset="0"/>
              <a:cs typeface="Times" panose="02020603050405020304" pitchFamily="18" charset="0"/>
            </a:endParaRPr>
          </a:p>
          <a:p>
            <a:endParaRPr lang="en-US" dirty="0"/>
          </a:p>
        </p:txBody>
      </p:sp>
      <p:pic>
        <p:nvPicPr>
          <p:cNvPr id="5" name="Picture 4" descr="A group of people standing in a room&#10;&#10;Description automatically generated">
            <a:extLst>
              <a:ext uri="{FF2B5EF4-FFF2-40B4-BE49-F238E27FC236}">
                <a16:creationId xmlns:a16="http://schemas.microsoft.com/office/drawing/2014/main" id="{C5E7F283-044F-4D01-9980-E786E40D0A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3810000"/>
            <a:ext cx="2133600" cy="2773362"/>
          </a:xfrm>
          <a:prstGeom prst="rect">
            <a:avLst/>
          </a:prstGeom>
        </p:spPr>
      </p:pic>
      <p:pic>
        <p:nvPicPr>
          <p:cNvPr id="7" name="Picture 6" descr="A group of people posing for the camera&#10;&#10;Description automatically generated">
            <a:extLst>
              <a:ext uri="{FF2B5EF4-FFF2-40B4-BE49-F238E27FC236}">
                <a16:creationId xmlns:a16="http://schemas.microsoft.com/office/drawing/2014/main" id="{7DF4601B-4754-4B1C-AA8A-0D90DC35D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0" y="4114800"/>
            <a:ext cx="2857500" cy="228600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580F6394-D877-4EA2-8B79-82D91741A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6099" y="3876041"/>
            <a:ext cx="2406063" cy="2524759"/>
          </a:xfrm>
          <a:prstGeom prst="rect">
            <a:avLst/>
          </a:prstGeom>
        </p:spPr>
      </p:pic>
    </p:spTree>
    <p:extLst>
      <p:ext uri="{BB962C8B-B14F-4D97-AF65-F5344CB8AC3E}">
        <p14:creationId xmlns:p14="http://schemas.microsoft.com/office/powerpoint/2010/main" val="131569276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2"/>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American Identity</a:t>
            </a:r>
          </a:p>
        </p:txBody>
      </p:sp>
      <p:sp>
        <p:nvSpPr>
          <p:cNvPr id="3" name="Content Placeholder 2"/>
          <p:cNvSpPr>
            <a:spLocks noGrp="1"/>
          </p:cNvSpPr>
          <p:nvPr>
            <p:ph idx="1"/>
          </p:nvPr>
        </p:nvSpPr>
        <p:spPr>
          <a:xfrm>
            <a:off x="457200" y="1143000"/>
            <a:ext cx="8229600" cy="4983163"/>
          </a:xfrm>
          <a:solidFill>
            <a:schemeClr val="bg2"/>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Prompt: </a:t>
            </a:r>
            <a:r>
              <a:rPr lang="en-US" sz="2400" i="1" dirty="0">
                <a:solidFill>
                  <a:srgbClr val="002060"/>
                </a:solidFill>
                <a:latin typeface="Times" panose="02020603050405020304" pitchFamily="18" charset="0"/>
                <a:cs typeface="Times" panose="02020603050405020304" pitchFamily="18" charset="0"/>
              </a:rPr>
              <a:t>“The English founded colonies to escape oppression in England.”  Assess the validity of this statement.  </a:t>
            </a:r>
          </a:p>
          <a:p>
            <a:r>
              <a:rPr lang="en-US" sz="2400" dirty="0">
                <a:latin typeface="Times" panose="02020603050405020304" pitchFamily="18" charset="0"/>
                <a:cs typeface="Times" panose="02020603050405020304" pitchFamily="18" charset="0"/>
              </a:rPr>
              <a:t>Thesis:</a:t>
            </a: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Defense: </a:t>
            </a:r>
          </a:p>
          <a:p>
            <a:endParaRPr lang="en-US" sz="24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790645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D4322-F96B-4879-A5D9-02D60E926C5B}"/>
              </a:ext>
            </a:extLst>
          </p:cNvPr>
          <p:cNvSpPr>
            <a:spLocks noGrp="1"/>
          </p:cNvSpPr>
          <p:nvPr>
            <p:ph type="title"/>
          </p:nvPr>
        </p:nvSpPr>
        <p:spPr>
          <a:xfrm>
            <a:off x="3352800" y="274638"/>
            <a:ext cx="5334000" cy="715962"/>
          </a:xfrm>
          <a:solidFill>
            <a:schemeClr val="bg1"/>
          </a:solidFill>
          <a:ln>
            <a:solidFill>
              <a:schemeClr val="accent1"/>
            </a:solidFill>
          </a:ln>
        </p:spPr>
        <p:txBody>
          <a:bodyPr>
            <a:normAutofit fontScale="90000"/>
          </a:bodyPr>
          <a:lstStyle/>
          <a:p>
            <a:r>
              <a:rPr lang="en-US" dirty="0">
                <a:solidFill>
                  <a:srgbClr val="002060"/>
                </a:solidFill>
                <a:latin typeface="Baskerville Old Face" panose="02020602080505020303" pitchFamily="18" charset="0"/>
              </a:rPr>
              <a:t>The British Invasion</a:t>
            </a:r>
          </a:p>
        </p:txBody>
      </p:sp>
      <p:pic>
        <p:nvPicPr>
          <p:cNvPr id="5" name="Content Placeholder 4" descr="A picture containing person&#10;&#10;Description generated with very high confidence">
            <a:extLst>
              <a:ext uri="{FF2B5EF4-FFF2-40B4-BE49-F238E27FC236}">
                <a16:creationId xmlns:a16="http://schemas.microsoft.com/office/drawing/2014/main" id="{65199267-BDB0-4016-9892-FEF00E452C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295400"/>
            <a:ext cx="5012447" cy="5334000"/>
          </a:xfrm>
        </p:spPr>
      </p:pic>
      <p:sp>
        <p:nvSpPr>
          <p:cNvPr id="6" name="Rectangle 5">
            <a:extLst>
              <a:ext uri="{FF2B5EF4-FFF2-40B4-BE49-F238E27FC236}">
                <a16:creationId xmlns:a16="http://schemas.microsoft.com/office/drawing/2014/main" id="{D0331C6E-E29E-4C38-B64F-4DAB9DA85436}"/>
              </a:ext>
            </a:extLst>
          </p:cNvPr>
          <p:cNvSpPr/>
          <p:nvPr/>
        </p:nvSpPr>
        <p:spPr>
          <a:xfrm>
            <a:off x="4131553" y="1236518"/>
            <a:ext cx="5012447" cy="838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1</a:t>
            </a:r>
            <a:r>
              <a:rPr lang="en-US" sz="2400" dirty="0">
                <a:solidFill>
                  <a:srgbClr val="002060"/>
                </a:solidFill>
                <a:latin typeface="Times" panose="02020603050405020304" pitchFamily="18" charset="0"/>
                <a:cs typeface="Times" panose="02020603050405020304" pitchFamily="18" charset="0"/>
              </a:rPr>
              <a:t>1588: England defeats the </a:t>
            </a:r>
            <a:r>
              <a:rPr lang="en-US" sz="2400" b="1" u="sng" dirty="0">
                <a:solidFill>
                  <a:srgbClr val="002060"/>
                </a:solidFill>
                <a:latin typeface="Times" panose="02020603050405020304" pitchFamily="18" charset="0"/>
                <a:cs typeface="Times" panose="02020603050405020304" pitchFamily="18" charset="0"/>
              </a:rPr>
              <a:t>Spanish Armanda</a:t>
            </a:r>
            <a:r>
              <a:rPr lang="en-US" sz="2400" dirty="0">
                <a:solidFill>
                  <a:srgbClr val="002060"/>
                </a:solidFill>
                <a:latin typeface="Times" panose="02020603050405020304" pitchFamily="18" charset="0"/>
                <a:cs typeface="Times" panose="02020603050405020304" pitchFamily="18" charset="0"/>
              </a:rPr>
              <a:t> (Sir Francis Drake – Piracy)</a:t>
            </a:r>
            <a:endParaRPr lang="en-US" sz="2400" dirty="0">
              <a:latin typeface="Times" panose="02020603050405020304" pitchFamily="18" charset="0"/>
              <a:cs typeface="Times" panose="02020603050405020304" pitchFamily="18" charset="0"/>
            </a:endParaRPr>
          </a:p>
        </p:txBody>
      </p:sp>
      <p:sp>
        <p:nvSpPr>
          <p:cNvPr id="8" name="Rectangle 7">
            <a:extLst>
              <a:ext uri="{FF2B5EF4-FFF2-40B4-BE49-F238E27FC236}">
                <a16:creationId xmlns:a16="http://schemas.microsoft.com/office/drawing/2014/main" id="{68AC57FC-1932-4208-8CDF-DB2F4D93F048}"/>
              </a:ext>
            </a:extLst>
          </p:cNvPr>
          <p:cNvSpPr/>
          <p:nvPr/>
        </p:nvSpPr>
        <p:spPr>
          <a:xfrm>
            <a:off x="4131553" y="2133600"/>
            <a:ext cx="5037028" cy="44497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panose="02020603050405020304" pitchFamily="18" charset="0"/>
                <a:cs typeface="Times" panose="02020603050405020304" pitchFamily="18" charset="0"/>
              </a:rPr>
              <a:t>Factors encouraging English exploration and colonization</a:t>
            </a:r>
          </a:p>
          <a:p>
            <a:pPr marL="342900" indent="-342900">
              <a:buFont typeface="Arial" panose="020B0604020202020204" pitchFamily="34" charset="0"/>
              <a:buChar char="•"/>
            </a:pPr>
            <a:r>
              <a:rPr lang="en-US" sz="2400" dirty="0">
                <a:solidFill>
                  <a:srgbClr val="002060"/>
                </a:solidFill>
                <a:latin typeface="Times" panose="02020603050405020304" pitchFamily="18" charset="0"/>
                <a:cs typeface="Times" panose="02020603050405020304" pitchFamily="18" charset="0"/>
              </a:rPr>
              <a:t>Mid 16</a:t>
            </a:r>
            <a:r>
              <a:rPr lang="en-US" sz="2400" baseline="30000" dirty="0">
                <a:solidFill>
                  <a:srgbClr val="002060"/>
                </a:solidFill>
                <a:latin typeface="Times" panose="02020603050405020304" pitchFamily="18" charset="0"/>
                <a:cs typeface="Times" panose="02020603050405020304" pitchFamily="18" charset="0"/>
              </a:rPr>
              <a:t>th</a:t>
            </a:r>
            <a:r>
              <a:rPr lang="en-US" sz="2400" dirty="0">
                <a:solidFill>
                  <a:srgbClr val="002060"/>
                </a:solidFill>
                <a:latin typeface="Times" panose="02020603050405020304" pitchFamily="18" charset="0"/>
                <a:cs typeface="Times" panose="02020603050405020304" pitchFamily="18" charset="0"/>
              </a:rPr>
              <a:t> Century </a:t>
            </a:r>
            <a:r>
              <a:rPr lang="en-US" sz="2400" b="1" u="sng" dirty="0">
                <a:solidFill>
                  <a:srgbClr val="002060"/>
                </a:solidFill>
                <a:latin typeface="Times" panose="02020603050405020304" pitchFamily="18" charset="0"/>
                <a:cs typeface="Times" panose="02020603050405020304" pitchFamily="18" charset="0"/>
              </a:rPr>
              <a:t>primogeniture law </a:t>
            </a:r>
            <a:r>
              <a:rPr lang="en-US" sz="2400" dirty="0">
                <a:solidFill>
                  <a:srgbClr val="002060"/>
                </a:solidFill>
                <a:latin typeface="Times" panose="02020603050405020304" pitchFamily="18" charset="0"/>
                <a:cs typeface="Times" panose="02020603050405020304" pitchFamily="18" charset="0"/>
              </a:rPr>
              <a:t>enacted (1</a:t>
            </a:r>
            <a:r>
              <a:rPr lang="en-US" sz="2400" baseline="30000" dirty="0">
                <a:solidFill>
                  <a:srgbClr val="002060"/>
                </a:solidFill>
                <a:latin typeface="Times" panose="02020603050405020304" pitchFamily="18" charset="0"/>
                <a:cs typeface="Times" panose="02020603050405020304" pitchFamily="18" charset="0"/>
              </a:rPr>
              <a:t>st</a:t>
            </a:r>
            <a:r>
              <a:rPr lang="en-US" sz="2400" dirty="0">
                <a:solidFill>
                  <a:srgbClr val="002060"/>
                </a:solidFill>
                <a:latin typeface="Times" panose="02020603050405020304" pitchFamily="18" charset="0"/>
                <a:cs typeface="Times" panose="02020603050405020304" pitchFamily="18" charset="0"/>
              </a:rPr>
              <a:t> born gets inheritance</a:t>
            </a:r>
          </a:p>
          <a:p>
            <a:pPr marL="342900" indent="-342900">
              <a:buFont typeface="Arial" panose="020B0604020202020204" pitchFamily="34" charset="0"/>
              <a:buChar char="•"/>
            </a:pPr>
            <a:r>
              <a:rPr lang="en-US" sz="2400" dirty="0">
                <a:solidFill>
                  <a:srgbClr val="002060"/>
                </a:solidFill>
                <a:latin typeface="Times" panose="02020603050405020304" pitchFamily="18" charset="0"/>
                <a:cs typeface="Times" panose="02020603050405020304" pitchFamily="18" charset="0"/>
              </a:rPr>
              <a:t>2</a:t>
            </a:r>
            <a:r>
              <a:rPr lang="en-US" sz="2400" baseline="30000" dirty="0">
                <a:solidFill>
                  <a:srgbClr val="002060"/>
                </a:solidFill>
                <a:latin typeface="Times" panose="02020603050405020304" pitchFamily="18" charset="0"/>
                <a:cs typeface="Times" panose="02020603050405020304" pitchFamily="18" charset="0"/>
              </a:rPr>
              <a:t>nd</a:t>
            </a:r>
            <a:r>
              <a:rPr lang="en-US" sz="2400" dirty="0">
                <a:solidFill>
                  <a:srgbClr val="002060"/>
                </a:solidFill>
                <a:latin typeface="Times" panose="02020603050405020304" pitchFamily="18" charset="0"/>
                <a:cs typeface="Times" panose="02020603050405020304" pitchFamily="18" charset="0"/>
              </a:rPr>
              <a:t> &amp; 3</a:t>
            </a:r>
            <a:r>
              <a:rPr lang="en-US" sz="2400" baseline="30000" dirty="0">
                <a:solidFill>
                  <a:srgbClr val="002060"/>
                </a:solidFill>
                <a:latin typeface="Times" panose="02020603050405020304" pitchFamily="18" charset="0"/>
                <a:cs typeface="Times" panose="02020603050405020304" pitchFamily="18" charset="0"/>
              </a:rPr>
              <a:t>rd</a:t>
            </a:r>
            <a:r>
              <a:rPr lang="en-US" sz="2400" dirty="0">
                <a:solidFill>
                  <a:srgbClr val="002060"/>
                </a:solidFill>
                <a:latin typeface="Times" panose="02020603050405020304" pitchFamily="18" charset="0"/>
                <a:cs typeface="Times" panose="02020603050405020304" pitchFamily="18" charset="0"/>
              </a:rPr>
              <a:t> Sons formed </a:t>
            </a:r>
            <a:r>
              <a:rPr lang="en-US" sz="2400" b="1" u="sng" dirty="0">
                <a:solidFill>
                  <a:srgbClr val="002060"/>
                </a:solidFill>
                <a:latin typeface="Times" panose="02020603050405020304" pitchFamily="18" charset="0"/>
                <a:cs typeface="Times" panose="02020603050405020304" pitchFamily="18" charset="0"/>
              </a:rPr>
              <a:t>Joint Stock Companies </a:t>
            </a:r>
            <a:r>
              <a:rPr lang="en-US" sz="2400" dirty="0">
                <a:solidFill>
                  <a:srgbClr val="002060"/>
                </a:solidFill>
                <a:latin typeface="Times" panose="02020603050405020304" pitchFamily="18" charset="0"/>
                <a:cs typeface="Times" panose="02020603050405020304" pitchFamily="18" charset="0"/>
              </a:rPr>
              <a:t>to invest in colonization</a:t>
            </a:r>
          </a:p>
          <a:p>
            <a:pPr marL="342900" indent="-342900">
              <a:buFont typeface="Arial" panose="020B0604020202020204" pitchFamily="34" charset="0"/>
              <a:buChar char="•"/>
            </a:pPr>
            <a:r>
              <a:rPr lang="en-US" sz="2400" b="1" u="sng" dirty="0">
                <a:solidFill>
                  <a:srgbClr val="002060"/>
                </a:solidFill>
                <a:latin typeface="Times" panose="02020603050405020304" pitchFamily="18" charset="0"/>
                <a:cs typeface="Times" panose="02020603050405020304" pitchFamily="18" charset="0"/>
              </a:rPr>
              <a:t>Enclosure movement</a:t>
            </a:r>
            <a:r>
              <a:rPr lang="en-US" sz="2400" dirty="0">
                <a:solidFill>
                  <a:srgbClr val="002060"/>
                </a:solidFill>
                <a:latin typeface="Times" panose="02020603050405020304" pitchFamily="18" charset="0"/>
                <a:cs typeface="Times" panose="02020603050405020304" pitchFamily="18" charset="0"/>
              </a:rPr>
              <a:t>: high population of landless poor</a:t>
            </a:r>
          </a:p>
          <a:p>
            <a:pPr marL="342900" indent="-342900">
              <a:buFont typeface="Arial" panose="020B0604020202020204" pitchFamily="34" charset="0"/>
              <a:buChar char="•"/>
            </a:pPr>
            <a:r>
              <a:rPr lang="en-US" sz="2400" b="1" u="sng" dirty="0">
                <a:solidFill>
                  <a:srgbClr val="002060"/>
                </a:solidFill>
                <a:latin typeface="Times" panose="02020603050405020304" pitchFamily="18" charset="0"/>
                <a:cs typeface="Times" panose="02020603050405020304" pitchFamily="18" charset="0"/>
              </a:rPr>
              <a:t>Protestant Reformation: </a:t>
            </a:r>
            <a:r>
              <a:rPr lang="en-US" sz="2400" dirty="0">
                <a:solidFill>
                  <a:srgbClr val="002060"/>
                </a:solidFill>
                <a:latin typeface="Times" panose="02020603050405020304" pitchFamily="18" charset="0"/>
                <a:cs typeface="Times" panose="02020603050405020304" pitchFamily="18" charset="0"/>
              </a:rPr>
              <a:t>battle over control of the Church of England</a:t>
            </a:r>
          </a:p>
        </p:txBody>
      </p:sp>
      <p:sp>
        <p:nvSpPr>
          <p:cNvPr id="9" name="Rectangle 8">
            <a:extLst>
              <a:ext uri="{FF2B5EF4-FFF2-40B4-BE49-F238E27FC236}">
                <a16:creationId xmlns:a16="http://schemas.microsoft.com/office/drawing/2014/main" id="{FC931A34-2ACD-4AB6-B2C7-C5DCDD7E0B20}"/>
              </a:ext>
            </a:extLst>
          </p:cNvPr>
          <p:cNvSpPr/>
          <p:nvPr/>
        </p:nvSpPr>
        <p:spPr>
          <a:xfrm>
            <a:off x="152400" y="849086"/>
            <a:ext cx="2944761" cy="60960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English Smack Talk</a:t>
            </a:r>
          </a:p>
        </p:txBody>
      </p:sp>
    </p:spTree>
    <p:extLst>
      <p:ext uri="{BB962C8B-B14F-4D97-AF65-F5344CB8AC3E}">
        <p14:creationId xmlns:p14="http://schemas.microsoft.com/office/powerpoint/2010/main" val="393460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722B7-2369-4434-B8B5-873CE0D7263E}"/>
              </a:ext>
            </a:extLst>
          </p:cNvPr>
          <p:cNvSpPr>
            <a:spLocks noGrp="1"/>
          </p:cNvSpPr>
          <p:nvPr>
            <p:ph type="title"/>
          </p:nvPr>
        </p:nvSpPr>
        <p:spPr>
          <a:xfrm>
            <a:off x="457200" y="274638"/>
            <a:ext cx="8229600" cy="792162"/>
          </a:xfrm>
          <a:solidFill>
            <a:schemeClr val="bg1"/>
          </a:solidFill>
          <a:ln>
            <a:solidFill>
              <a:schemeClr val="accent1"/>
            </a:solidFill>
          </a:ln>
        </p:spPr>
        <p:txBody>
          <a:bodyPr>
            <a:normAutofit/>
          </a:bodyPr>
          <a:lstStyle/>
          <a:p>
            <a:r>
              <a:rPr lang="en-US" sz="3200" dirty="0">
                <a:solidFill>
                  <a:srgbClr val="002060"/>
                </a:solidFill>
                <a:latin typeface="Baskerville Old Face" panose="02020602080505020303" pitchFamily="18" charset="0"/>
              </a:rPr>
              <a:t>The Foundation of an American Identity</a:t>
            </a:r>
          </a:p>
        </p:txBody>
      </p:sp>
      <p:sp>
        <p:nvSpPr>
          <p:cNvPr id="3" name="Content Placeholder 2">
            <a:extLst>
              <a:ext uri="{FF2B5EF4-FFF2-40B4-BE49-F238E27FC236}">
                <a16:creationId xmlns:a16="http://schemas.microsoft.com/office/drawing/2014/main" id="{F9186AD4-C964-42E8-B7BC-76115B319740}"/>
              </a:ext>
            </a:extLst>
          </p:cNvPr>
          <p:cNvSpPr>
            <a:spLocks noGrp="1"/>
          </p:cNvSpPr>
          <p:nvPr>
            <p:ph idx="1"/>
          </p:nvPr>
        </p:nvSpPr>
        <p:spPr>
          <a:xfrm>
            <a:off x="457200" y="1371600"/>
            <a:ext cx="8229600" cy="4952999"/>
          </a:xfrm>
          <a:solidFill>
            <a:schemeClr val="bg1"/>
          </a:solidFill>
          <a:ln>
            <a:solidFill>
              <a:schemeClr val="accent1"/>
            </a:solidFill>
          </a:ln>
        </p:spPr>
        <p:txBody>
          <a:bodyPr/>
          <a:lstStyle/>
          <a:p>
            <a:r>
              <a:rPr lang="en-US" sz="2400" dirty="0">
                <a:latin typeface="Times" panose="02020603050405020304" pitchFamily="18" charset="0"/>
                <a:cs typeface="Times" panose="02020603050405020304" pitchFamily="18" charset="0"/>
              </a:rPr>
              <a:t>How has the Thirteen Original Colonies supported creation of an American identity?</a:t>
            </a:r>
          </a:p>
          <a:p>
            <a:endParaRPr lang="en-US" dirty="0"/>
          </a:p>
        </p:txBody>
      </p:sp>
      <p:pic>
        <p:nvPicPr>
          <p:cNvPr id="6" name="Picture 5" descr="A close up of a map&#10;&#10;Description automatically generated">
            <a:extLst>
              <a:ext uri="{FF2B5EF4-FFF2-40B4-BE49-F238E27FC236}">
                <a16:creationId xmlns:a16="http://schemas.microsoft.com/office/drawing/2014/main" id="{3F3ABB87-F6F2-4D8A-A13C-B608692A10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286000"/>
            <a:ext cx="3657600" cy="3886200"/>
          </a:xfrm>
          <a:prstGeom prst="rect">
            <a:avLst/>
          </a:prstGeom>
        </p:spPr>
      </p:pic>
      <p:sp>
        <p:nvSpPr>
          <p:cNvPr id="8" name="Rectangle 7">
            <a:extLst>
              <a:ext uri="{FF2B5EF4-FFF2-40B4-BE49-F238E27FC236}">
                <a16:creationId xmlns:a16="http://schemas.microsoft.com/office/drawing/2014/main" id="{71F95521-ECDC-44E4-9913-62F590A7E092}"/>
              </a:ext>
            </a:extLst>
          </p:cNvPr>
          <p:cNvSpPr/>
          <p:nvPr/>
        </p:nvSpPr>
        <p:spPr>
          <a:xfrm>
            <a:off x="4191000" y="2007046"/>
            <a:ext cx="4267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Liberty</a:t>
            </a:r>
          </a:p>
        </p:txBody>
      </p:sp>
      <p:sp>
        <p:nvSpPr>
          <p:cNvPr id="10" name="Rectangle 9">
            <a:extLst>
              <a:ext uri="{FF2B5EF4-FFF2-40B4-BE49-F238E27FC236}">
                <a16:creationId xmlns:a16="http://schemas.microsoft.com/office/drawing/2014/main" id="{4DF07A3E-E887-4C4F-AC32-16DEB96D4662}"/>
              </a:ext>
            </a:extLst>
          </p:cNvPr>
          <p:cNvSpPr/>
          <p:nvPr/>
        </p:nvSpPr>
        <p:spPr>
          <a:xfrm>
            <a:off x="4191000" y="2878409"/>
            <a:ext cx="4267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Equality</a:t>
            </a:r>
          </a:p>
        </p:txBody>
      </p:sp>
      <p:sp>
        <p:nvSpPr>
          <p:cNvPr id="11" name="Rectangle 10">
            <a:extLst>
              <a:ext uri="{FF2B5EF4-FFF2-40B4-BE49-F238E27FC236}">
                <a16:creationId xmlns:a16="http://schemas.microsoft.com/office/drawing/2014/main" id="{B9A091CA-6AB2-46C8-AE3E-D5983AE6E2B0}"/>
              </a:ext>
            </a:extLst>
          </p:cNvPr>
          <p:cNvSpPr/>
          <p:nvPr/>
        </p:nvSpPr>
        <p:spPr>
          <a:xfrm>
            <a:off x="4191000" y="3752560"/>
            <a:ext cx="4267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Popular Sovereignty</a:t>
            </a:r>
          </a:p>
        </p:txBody>
      </p:sp>
      <p:sp>
        <p:nvSpPr>
          <p:cNvPr id="12" name="Rectangle 11">
            <a:extLst>
              <a:ext uri="{FF2B5EF4-FFF2-40B4-BE49-F238E27FC236}">
                <a16:creationId xmlns:a16="http://schemas.microsoft.com/office/drawing/2014/main" id="{F33F1471-D0B8-4442-8ABA-763F7F1D6737}"/>
              </a:ext>
            </a:extLst>
          </p:cNvPr>
          <p:cNvSpPr/>
          <p:nvPr/>
        </p:nvSpPr>
        <p:spPr>
          <a:xfrm>
            <a:off x="4191000" y="4626711"/>
            <a:ext cx="4267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Individuality</a:t>
            </a:r>
          </a:p>
        </p:txBody>
      </p:sp>
      <p:sp>
        <p:nvSpPr>
          <p:cNvPr id="13" name="Rectangle 12">
            <a:extLst>
              <a:ext uri="{FF2B5EF4-FFF2-40B4-BE49-F238E27FC236}">
                <a16:creationId xmlns:a16="http://schemas.microsoft.com/office/drawing/2014/main" id="{399D2F11-9C51-4FA3-B164-A015C0C231A7}"/>
              </a:ext>
            </a:extLst>
          </p:cNvPr>
          <p:cNvSpPr/>
          <p:nvPr/>
        </p:nvSpPr>
        <p:spPr>
          <a:xfrm>
            <a:off x="4191000" y="5475655"/>
            <a:ext cx="4267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Laissez Faire </a:t>
            </a:r>
          </a:p>
        </p:txBody>
      </p:sp>
    </p:spTree>
    <p:extLst>
      <p:ext uri="{BB962C8B-B14F-4D97-AF65-F5344CB8AC3E}">
        <p14:creationId xmlns:p14="http://schemas.microsoft.com/office/powerpoint/2010/main" val="144009427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1">
              <a:alpha val="86000"/>
            </a:schemeClr>
          </a:solidFill>
          <a:ln>
            <a:solidFill>
              <a:srgbClr val="002060"/>
            </a:solidFill>
          </a:ln>
        </p:spPr>
        <p:txBody>
          <a:bodyPr>
            <a:normAutofit/>
          </a:bodyPr>
          <a:lstStyle/>
          <a:p>
            <a:pPr marL="0" indent="0">
              <a:buNone/>
            </a:pPr>
            <a:r>
              <a:rPr lang="en-US" sz="2400" dirty="0">
                <a:solidFill>
                  <a:srgbClr val="0070C0"/>
                </a:solidFill>
                <a:latin typeface="Times" panose="02020603050405020304" pitchFamily="18" charset="0"/>
                <a:cs typeface="Times" panose="02020603050405020304" pitchFamily="18" charset="0"/>
              </a:rPr>
              <a:t>EQ: </a:t>
            </a:r>
            <a:r>
              <a:rPr lang="en-US" sz="2400" dirty="0">
                <a:solidFill>
                  <a:srgbClr val="0070C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p>
          <a:p>
            <a:r>
              <a:rPr lang="en-US" sz="2400" dirty="0">
                <a:solidFill>
                  <a:srgbClr val="0070C0"/>
                </a:solidFill>
                <a:latin typeface="Times New Roman" panose="02020603050405020304" pitchFamily="18" charset="0"/>
                <a:cs typeface="Times New Roman" panose="02020603050405020304" pitchFamily="18" charset="0"/>
              </a:rPr>
              <a:t>Students can:</a:t>
            </a:r>
          </a:p>
          <a:p>
            <a:pPr lvl="1"/>
            <a:r>
              <a:rPr lang="en-US" sz="1800" b="1" dirty="0">
                <a:solidFill>
                  <a:srgbClr val="0070C0"/>
                </a:solidFill>
                <a:latin typeface="Times" panose="02020603050405020304" pitchFamily="18" charset="0"/>
                <a:cs typeface="Times" panose="02020603050405020304" pitchFamily="18" charset="0"/>
              </a:rPr>
              <a:t>Evaluate how differing demographic and geographic factors impact colonization of the New World by Europeans </a:t>
            </a:r>
          </a:p>
          <a:p>
            <a:pPr lvl="1"/>
            <a:r>
              <a:rPr lang="en-US" sz="1800" b="1" dirty="0">
                <a:solidFill>
                  <a:srgbClr val="0070C0"/>
                </a:solidFill>
                <a:latin typeface="Times" panose="02020603050405020304" pitchFamily="18" charset="0"/>
                <a:cs typeface="Times" panose="02020603050405020304" pitchFamily="18" charset="0"/>
              </a:rPr>
              <a:t>Decipher how British’s governance over the 13 original colonies developed close economic ties with America while feeding the seeds resistance</a:t>
            </a:r>
          </a:p>
          <a:p>
            <a:pPr lvl="1"/>
            <a:r>
              <a:rPr lang="en-US" sz="1800" b="1" dirty="0">
                <a:solidFill>
                  <a:srgbClr val="0070C0"/>
                </a:solidFill>
                <a:latin typeface="Times" panose="02020603050405020304" pitchFamily="18" charset="0"/>
                <a:cs typeface="Times" panose="02020603050405020304" pitchFamily="18" charset="0"/>
              </a:rPr>
              <a:t>Determine factors that establish conflict between Native Americans and English settlers </a:t>
            </a:r>
          </a:p>
          <a:p>
            <a:pPr marL="0" lvl="1" indent="0">
              <a:buNone/>
            </a:pPr>
            <a:r>
              <a:rPr lang="en-US" sz="2000" dirty="0">
                <a:solidFill>
                  <a:srgbClr val="0070C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A Colonial Comparison </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The Beacon of Light</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Exploitation in the 13 Colonies</a:t>
            </a:r>
          </a:p>
          <a:p>
            <a:pPr marL="0" lvl="1" indent="0">
              <a:buNone/>
            </a:pPr>
            <a:r>
              <a:rPr lang="en-US" sz="2000" b="1" dirty="0">
                <a:solidFill>
                  <a:schemeClr val="accent3">
                    <a:lumMod val="50000"/>
                  </a:schemeClr>
                </a:solidFill>
                <a:latin typeface="Times" panose="02020603050405020304" pitchFamily="18" charset="0"/>
                <a:cs typeface="Times" panose="02020603050405020304" pitchFamily="18" charset="0"/>
              </a:rPr>
              <a:t>Homework</a:t>
            </a:r>
          </a:p>
          <a:p>
            <a:pPr marL="342900" lvl="1" indent="-342900"/>
            <a:r>
              <a:rPr lang="en-US" sz="2000" b="1" dirty="0">
                <a:solidFill>
                  <a:schemeClr val="accent3">
                    <a:lumMod val="50000"/>
                  </a:schemeClr>
                </a:solidFill>
                <a:latin typeface="Times" panose="02020603050405020304" pitchFamily="18" charset="0"/>
                <a:cs typeface="Times" panose="02020603050405020304" pitchFamily="18" charset="0"/>
              </a:rPr>
              <a:t>Exploitation in the 13 Colonies</a:t>
            </a:r>
          </a:p>
          <a:p>
            <a:pPr marL="342900" lvl="1" indent="-342900"/>
            <a:r>
              <a:rPr lang="en-US" sz="2000" b="1" dirty="0">
                <a:solidFill>
                  <a:schemeClr val="accent3">
                    <a:lumMod val="50000"/>
                  </a:schemeClr>
                </a:solidFill>
                <a:latin typeface="Times" panose="02020603050405020304" pitchFamily="18" charset="0"/>
                <a:cs typeface="Times" panose="02020603050405020304" pitchFamily="18" charset="0"/>
              </a:rPr>
              <a:t>Comparison SAQ</a:t>
            </a:r>
          </a:p>
          <a:p>
            <a:pPr marL="342900" lvl="1" indent="-342900">
              <a:buFont typeface="Arial" panose="020B0604020202020204" pitchFamily="34" charset="0"/>
              <a:buChar char="•"/>
            </a:pPr>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89590581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2"/>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The Ins and Outs</a:t>
            </a:r>
          </a:p>
        </p:txBody>
      </p:sp>
      <p:sp>
        <p:nvSpPr>
          <p:cNvPr id="3" name="Content Placeholder 2"/>
          <p:cNvSpPr>
            <a:spLocks noGrp="1"/>
          </p:cNvSpPr>
          <p:nvPr>
            <p:ph idx="1"/>
          </p:nvPr>
        </p:nvSpPr>
        <p:spPr>
          <a:xfrm>
            <a:off x="457200" y="1219200"/>
            <a:ext cx="8229600" cy="4906963"/>
          </a:xfrm>
          <a:solidFill>
            <a:schemeClr val="accent3">
              <a:lumMod val="75000"/>
            </a:schemeClr>
          </a:solidFill>
          <a:ln>
            <a:solidFill>
              <a:srgbClr val="002060"/>
            </a:solidFill>
          </a:ln>
        </p:spPr>
        <p:txBody>
          <a:bodyPr>
            <a:normAutofit/>
          </a:bodyPr>
          <a:lstStyle/>
          <a:p>
            <a:r>
              <a:rPr lang="en-US" sz="2400" dirty="0">
                <a:solidFill>
                  <a:schemeClr val="bg1"/>
                </a:solidFill>
                <a:latin typeface="Times" panose="02020603050405020304" pitchFamily="18" charset="0"/>
                <a:cs typeface="Times" panose="02020603050405020304" pitchFamily="18" charset="0"/>
              </a:rPr>
              <a:t>Form groups of three (must have a member from each of the following: New England Colonies, Middle Colonies, and Chesapeake Colonies)</a:t>
            </a:r>
          </a:p>
          <a:p>
            <a:r>
              <a:rPr lang="en-US" sz="2400" dirty="0">
                <a:solidFill>
                  <a:schemeClr val="bg1"/>
                </a:solidFill>
                <a:latin typeface="Times" panose="02020603050405020304" pitchFamily="18" charset="0"/>
                <a:cs typeface="Times" panose="02020603050405020304" pitchFamily="18" charset="0"/>
              </a:rPr>
              <a:t>Break down the documents “Ins and Outs” using HIPP</a:t>
            </a:r>
          </a:p>
          <a:p>
            <a:pPr lvl="1"/>
            <a:r>
              <a:rPr lang="en-US" sz="2400" b="1" dirty="0">
                <a:solidFill>
                  <a:schemeClr val="bg1"/>
                </a:solidFill>
                <a:latin typeface="Times" panose="02020603050405020304" pitchFamily="18" charset="0"/>
                <a:cs typeface="Times" panose="02020603050405020304" pitchFamily="18" charset="0"/>
              </a:rPr>
              <a:t>New England Documents 4, 6, &amp; 7</a:t>
            </a:r>
          </a:p>
          <a:p>
            <a:pPr lvl="1"/>
            <a:r>
              <a:rPr lang="en-US" sz="2400" b="1" dirty="0">
                <a:solidFill>
                  <a:schemeClr val="bg1"/>
                </a:solidFill>
                <a:latin typeface="Times" panose="02020603050405020304" pitchFamily="18" charset="0"/>
                <a:cs typeface="Times" panose="02020603050405020304" pitchFamily="18" charset="0"/>
              </a:rPr>
              <a:t>Middle Colonies: Documents 5 &amp; 8</a:t>
            </a:r>
          </a:p>
          <a:p>
            <a:pPr lvl="1"/>
            <a:r>
              <a:rPr lang="en-US" sz="2400" b="1" dirty="0">
                <a:solidFill>
                  <a:schemeClr val="bg1"/>
                </a:solidFill>
                <a:latin typeface="Times" panose="02020603050405020304" pitchFamily="18" charset="0"/>
                <a:cs typeface="Times" panose="02020603050405020304" pitchFamily="18" charset="0"/>
              </a:rPr>
              <a:t>Chesapeake Colonies Documents 1, 2, &amp; 3</a:t>
            </a:r>
          </a:p>
          <a:p>
            <a:pPr marL="342900" lvl="1" indent="-342900">
              <a:buFont typeface="Arial" panose="020B0604020202020204" pitchFamily="34" charset="0"/>
              <a:buChar char="•"/>
            </a:pPr>
            <a:r>
              <a:rPr lang="en-US" sz="2400" b="1" dirty="0">
                <a:solidFill>
                  <a:schemeClr val="bg1"/>
                </a:solidFill>
                <a:latin typeface="Times" panose="02020603050405020304" pitchFamily="18" charset="0"/>
                <a:cs typeface="Times" panose="02020603050405020304" pitchFamily="18" charset="0"/>
              </a:rPr>
              <a:t>Determine who has power and who is powerless in the colonies and write a justification for each</a:t>
            </a:r>
          </a:p>
        </p:txBody>
      </p:sp>
    </p:spTree>
    <p:extLst>
      <p:ext uri="{BB962C8B-B14F-4D97-AF65-F5344CB8AC3E}">
        <p14:creationId xmlns:p14="http://schemas.microsoft.com/office/powerpoint/2010/main" val="23566197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715962"/>
          </a:xfrm>
          <a:solidFill>
            <a:schemeClr val="accent3">
              <a:lumMod val="20000"/>
              <a:lumOff val="8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Sermons in America</a:t>
            </a:r>
          </a:p>
        </p:txBody>
      </p:sp>
      <p:sp>
        <p:nvSpPr>
          <p:cNvPr id="8" name="Content Placeholder 7"/>
          <p:cNvSpPr>
            <a:spLocks noGrp="1"/>
          </p:cNvSpPr>
          <p:nvPr>
            <p:ph idx="1"/>
          </p:nvPr>
        </p:nvSpPr>
        <p:spPr>
          <a:xfrm>
            <a:off x="457200" y="1143000"/>
            <a:ext cx="8229600" cy="4983163"/>
          </a:xfrm>
          <a:solidFill>
            <a:schemeClr val="bg1"/>
          </a:solidFill>
          <a:ln>
            <a:solidFill>
              <a:srgbClr val="002060"/>
            </a:solidFill>
          </a:ln>
        </p:spPr>
        <p:txBody>
          <a:bodyPr>
            <a:normAutofit/>
          </a:bodyPr>
          <a:lstStyle/>
          <a:p>
            <a:r>
              <a:rPr lang="en-US" sz="2400" b="1" dirty="0">
                <a:solidFill>
                  <a:srgbClr val="C00000"/>
                </a:solidFill>
                <a:latin typeface="Times" panose="02020603050405020304" pitchFamily="18" charset="0"/>
                <a:cs typeface="Times" panose="02020603050405020304" pitchFamily="18" charset="0"/>
              </a:rPr>
              <a:t>Puritan Jeremiad Sermon: A Sinner in the Hands of an Angry God</a:t>
            </a:r>
          </a:p>
          <a:p>
            <a:r>
              <a:rPr lang="en-US" sz="2000" dirty="0">
                <a:latin typeface="Times" panose="02020603050405020304" pitchFamily="18" charset="0"/>
                <a:cs typeface="Times" panose="02020603050405020304" pitchFamily="18" charset="0"/>
              </a:rPr>
              <a:t>“There is nothing that keeps wicked men at any one mo­ment out of hell, but the mere pleasure of God…”</a:t>
            </a:r>
            <a:br>
              <a:rPr lang="en-US" sz="2000" dirty="0">
                <a:latin typeface="Times" panose="02020603050405020304" pitchFamily="18" charset="0"/>
                <a:cs typeface="Times" panose="02020603050405020304" pitchFamily="18" charset="0"/>
              </a:rPr>
            </a:br>
            <a:r>
              <a:rPr lang="en-US" sz="2000" dirty="0">
                <a:latin typeface="Times" panose="02020603050405020304" pitchFamily="18" charset="0"/>
                <a:cs typeface="Times" panose="02020603050405020304" pitchFamily="18" charset="0"/>
              </a:rPr>
              <a:t>“God certainly has made no promises either of eternal life, or of any deliverance or preservation from eternal death, but what are contained in the covenant of grace, the promises that are given in Christ, in whom all the promises are yea and amen.”</a:t>
            </a:r>
          </a:p>
          <a:p>
            <a:r>
              <a:rPr lang="en-US" sz="2000" dirty="0">
                <a:latin typeface="Times" panose="02020603050405020304" pitchFamily="18" charset="0"/>
                <a:cs typeface="Times" panose="02020603050405020304" pitchFamily="18" charset="0"/>
              </a:rPr>
              <a:t>“Your wickedness makes you as it were heavy as lead, and to tend downwards with great weight and pressure to­wards hell; and if God should let you go, you would imme­diately sink and swiftly descend and plunge into the bot­tomless gulf…”</a:t>
            </a:r>
          </a:p>
          <a:p>
            <a:pPr algn="r"/>
            <a:r>
              <a:rPr lang="en-US" sz="2400" b="1" dirty="0">
                <a:solidFill>
                  <a:srgbClr val="C00000"/>
                </a:solidFill>
                <a:latin typeface="Times" panose="02020603050405020304" pitchFamily="18" charset="0"/>
                <a:cs typeface="Times" panose="02020603050405020304" pitchFamily="18" charset="0"/>
              </a:rPr>
              <a:t>Jonathan Edwards</a:t>
            </a:r>
          </a:p>
          <a:p>
            <a:endParaRPr lang="en-US" sz="2400" b="1" dirty="0">
              <a:solidFill>
                <a:srgbClr val="C00000"/>
              </a:solidFill>
              <a:latin typeface="Times" panose="02020603050405020304" pitchFamily="18" charset="0"/>
              <a:cs typeface="Times" panose="02020603050405020304" pitchFamily="18" charset="0"/>
            </a:endParaRPr>
          </a:p>
        </p:txBody>
      </p:sp>
      <p:sp>
        <p:nvSpPr>
          <p:cNvPr id="2" name="TextBox 1"/>
          <p:cNvSpPr txBox="1"/>
          <p:nvPr/>
        </p:nvSpPr>
        <p:spPr>
          <a:xfrm>
            <a:off x="914400" y="5791200"/>
            <a:ext cx="7239000" cy="707886"/>
          </a:xfrm>
          <a:prstGeom prst="rect">
            <a:avLst/>
          </a:prstGeom>
          <a:solidFill>
            <a:schemeClr val="bg1">
              <a:lumMod val="95000"/>
            </a:schemeClr>
          </a:solidFill>
          <a:ln>
            <a:solidFill>
              <a:srgbClr val="002060"/>
            </a:solidFill>
          </a:ln>
        </p:spPr>
        <p:txBody>
          <a:bodyPr wrap="square" rtlCol="0">
            <a:spAutoFit/>
          </a:bodyPr>
          <a:lstStyle/>
          <a:p>
            <a:r>
              <a:rPr lang="en-US" sz="2000" dirty="0">
                <a:latin typeface="Times" panose="02020603050405020304" pitchFamily="18" charset="0"/>
                <a:cs typeface="Times" panose="02020603050405020304" pitchFamily="18" charset="0"/>
              </a:rPr>
              <a:t>Explain the rise of jeremiad sermons in New England region in the late 1600’s and its impact on the region.</a:t>
            </a:r>
          </a:p>
        </p:txBody>
      </p:sp>
    </p:spTree>
    <p:extLst>
      <p:ext uri="{BB962C8B-B14F-4D97-AF65-F5344CB8AC3E}">
        <p14:creationId xmlns:p14="http://schemas.microsoft.com/office/powerpoint/2010/main" val="222585138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1">
              <a:alpha val="86000"/>
            </a:schemeClr>
          </a:solidFill>
        </p:spPr>
        <p:txBody>
          <a:bodyPr>
            <a:normAutofit lnSpcReduction="10000"/>
          </a:bodyPr>
          <a:lstStyle/>
          <a:p>
            <a:pPr marL="0" indent="0">
              <a:buNone/>
            </a:pPr>
            <a:r>
              <a:rPr lang="en-US" sz="2400" dirty="0">
                <a:solidFill>
                  <a:srgbClr val="0070C0"/>
                </a:solidFill>
                <a:latin typeface="Times" panose="02020603050405020304" pitchFamily="18" charset="0"/>
                <a:cs typeface="Times" panose="02020603050405020304" pitchFamily="18" charset="0"/>
              </a:rPr>
              <a:t>EQ: </a:t>
            </a:r>
            <a:r>
              <a:rPr lang="en-US" sz="2400" dirty="0">
                <a:solidFill>
                  <a:srgbClr val="0070C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p>
          <a:p>
            <a:r>
              <a:rPr lang="en-US" sz="2400" dirty="0">
                <a:solidFill>
                  <a:srgbClr val="0070C0"/>
                </a:solidFill>
                <a:latin typeface="Times New Roman" panose="02020603050405020304" pitchFamily="18" charset="0"/>
                <a:cs typeface="Times New Roman" panose="02020603050405020304" pitchFamily="18" charset="0"/>
              </a:rPr>
              <a:t>Students can:</a:t>
            </a:r>
          </a:p>
          <a:p>
            <a:pPr lvl="1"/>
            <a:r>
              <a:rPr lang="en-US" sz="1800" b="1" dirty="0">
                <a:solidFill>
                  <a:srgbClr val="0070C0"/>
                </a:solidFill>
                <a:latin typeface="Times" panose="02020603050405020304" pitchFamily="18" charset="0"/>
                <a:cs typeface="Times" panose="02020603050405020304" pitchFamily="18" charset="0"/>
              </a:rPr>
              <a:t>Evaluate how differing demographic and geographic factors impact colonization of the New World by Europeans </a:t>
            </a:r>
          </a:p>
          <a:p>
            <a:pPr lvl="1"/>
            <a:r>
              <a:rPr lang="en-US" sz="1800" b="1" dirty="0">
                <a:solidFill>
                  <a:srgbClr val="0070C0"/>
                </a:solidFill>
                <a:latin typeface="Times" panose="02020603050405020304" pitchFamily="18" charset="0"/>
                <a:cs typeface="Times" panose="02020603050405020304" pitchFamily="18" charset="0"/>
              </a:rPr>
              <a:t>Decipher how British’s governance over the 13 original colonies developed close economic ties with America while feeding the seeds resistance</a:t>
            </a:r>
          </a:p>
          <a:p>
            <a:pPr lvl="1"/>
            <a:r>
              <a:rPr lang="en-US" sz="1800" b="1" dirty="0">
                <a:solidFill>
                  <a:srgbClr val="0070C0"/>
                </a:solidFill>
                <a:latin typeface="Times" panose="02020603050405020304" pitchFamily="18" charset="0"/>
                <a:cs typeface="Times" panose="02020603050405020304" pitchFamily="18" charset="0"/>
              </a:rPr>
              <a:t>Determine factors that establish conflict between Native Americans and English settlers </a:t>
            </a:r>
          </a:p>
          <a:p>
            <a:pPr marL="0" lvl="1" indent="0">
              <a:buNone/>
            </a:pPr>
            <a:r>
              <a:rPr lang="en-US" sz="2000" dirty="0">
                <a:solidFill>
                  <a:srgbClr val="0070C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The Noble Savage</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Growth of Inequality</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Who’s in </a:t>
            </a:r>
            <a:r>
              <a:rPr lang="en-US" sz="2000">
                <a:solidFill>
                  <a:srgbClr val="0070C0"/>
                </a:solidFill>
                <a:latin typeface="Times" panose="02020603050405020304" pitchFamily="18" charset="0"/>
                <a:cs typeface="Times" panose="02020603050405020304" pitchFamily="18" charset="0"/>
              </a:rPr>
              <a:t>&amp; Who’s out?</a:t>
            </a:r>
            <a:endParaRPr lang="en-US" sz="2000" dirty="0">
              <a:solidFill>
                <a:srgbClr val="0070C0"/>
              </a:solidFill>
              <a:latin typeface="Times" panose="02020603050405020304" pitchFamily="18" charset="0"/>
              <a:cs typeface="Times" panose="02020603050405020304" pitchFamily="18" charset="0"/>
            </a:endParaRPr>
          </a:p>
          <a:p>
            <a:pPr marL="342900" lvl="1" indent="-342900">
              <a:buFont typeface="Arial" panose="020B0604020202020204" pitchFamily="34" charset="0"/>
              <a:buChar char="•"/>
            </a:pPr>
            <a:endParaRPr lang="en-US" sz="2000" dirty="0">
              <a:solidFill>
                <a:srgbClr val="0070C0"/>
              </a:solidFill>
              <a:latin typeface="Times" panose="02020603050405020304" pitchFamily="18" charset="0"/>
              <a:cs typeface="Times" panose="02020603050405020304" pitchFamily="18" charset="0"/>
            </a:endParaRPr>
          </a:p>
          <a:p>
            <a:pPr marL="0" lvl="1" indent="0">
              <a:buNone/>
            </a:pPr>
            <a:r>
              <a:rPr lang="en-US" sz="2000" b="1" dirty="0">
                <a:solidFill>
                  <a:schemeClr val="accent3">
                    <a:lumMod val="50000"/>
                  </a:schemeClr>
                </a:solidFill>
                <a:latin typeface="Times" panose="02020603050405020304" pitchFamily="18" charset="0"/>
                <a:cs typeface="Times" panose="02020603050405020304" pitchFamily="18" charset="0"/>
              </a:rPr>
              <a:t>Homework</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First Great Awakening Reading</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Unit II Test Wednesday, October 2</a:t>
            </a:r>
          </a:p>
        </p:txBody>
      </p:sp>
    </p:spTree>
    <p:extLst>
      <p:ext uri="{BB962C8B-B14F-4D97-AF65-F5344CB8AC3E}">
        <p14:creationId xmlns:p14="http://schemas.microsoft.com/office/powerpoint/2010/main" val="175953215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chemeClr val="accent1"/>
            </a:solidFill>
          </a:ln>
        </p:spPr>
        <p:txBody>
          <a:bodyPr/>
          <a:lstStyle/>
          <a:p>
            <a:r>
              <a:rPr lang="en-US" dirty="0">
                <a:solidFill>
                  <a:srgbClr val="002060"/>
                </a:solidFill>
                <a:latin typeface="Baskerville Old Face" pitchFamily="18" charset="0"/>
              </a:rPr>
              <a:t>The Noble Savage</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latin typeface="Times" pitchFamily="18" charset="0"/>
              <a:cs typeface="Times" pitchFamily="18" charset="0"/>
            </a:endParaRPr>
          </a:p>
        </p:txBody>
      </p:sp>
      <p:sp>
        <p:nvSpPr>
          <p:cNvPr id="4" name="Rectangle 3"/>
          <p:cNvSpPr/>
          <p:nvPr/>
        </p:nvSpPr>
        <p:spPr>
          <a:xfrm>
            <a:off x="370764" y="1219200"/>
            <a:ext cx="8382000" cy="335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pitchFamily="18" charset="0"/>
                <a:cs typeface="Times" pitchFamily="18" charset="0"/>
              </a:rPr>
              <a:t>The Indians in this Part of America appear to have been some of the least improved of the human Species, without any Learning or Knowledge in any of the politer Arts of Life, even without Iron and the Improvements which depend on that. The strange Destruction of this People, now since the Wars ceased, and within Memory, is very remarkable. Their insuperable Aversion to the English industry and Way of Life, the Alteration from the Indian Method of living, their Laziness, and their universal Love of Strong Drink, have swept them away in a wonderful Manner. So that there are now above twenty English to one Indian in the Colony. Their few miserable Remainders are left, as Monuments of the Anger of a righteous God, . . . </a:t>
            </a:r>
          </a:p>
          <a:p>
            <a:r>
              <a:rPr lang="en-US" sz="2000" dirty="0">
                <a:latin typeface="Times" pitchFamily="18" charset="0"/>
                <a:cs typeface="Times" pitchFamily="18" charset="0"/>
              </a:rPr>
              <a:t>	- Rev. John </a:t>
            </a:r>
            <a:r>
              <a:rPr lang="en-US" sz="2000" dirty="0" err="1">
                <a:latin typeface="Times" pitchFamily="18" charset="0"/>
                <a:cs typeface="Times" pitchFamily="18" charset="0"/>
              </a:rPr>
              <a:t>Callender</a:t>
            </a:r>
            <a:r>
              <a:rPr lang="en-US" sz="2000" dirty="0">
                <a:latin typeface="Times" pitchFamily="18" charset="0"/>
                <a:cs typeface="Times" pitchFamily="18" charset="0"/>
              </a:rPr>
              <a:t>, 1739</a:t>
            </a:r>
          </a:p>
        </p:txBody>
      </p:sp>
      <p:sp>
        <p:nvSpPr>
          <p:cNvPr id="5" name="Rectangle 4">
            <a:extLst>
              <a:ext uri="{FF2B5EF4-FFF2-40B4-BE49-F238E27FC236}">
                <a16:creationId xmlns:a16="http://schemas.microsoft.com/office/drawing/2014/main" id="{7F6C3282-96F4-4C6F-AFBD-D63E061D081F}"/>
              </a:ext>
            </a:extLst>
          </p:cNvPr>
          <p:cNvSpPr/>
          <p:nvPr/>
        </p:nvSpPr>
        <p:spPr>
          <a:xfrm>
            <a:off x="457200" y="4800600"/>
            <a:ext cx="8229600" cy="16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panose="02020603050405020304" pitchFamily="18" charset="0"/>
                <a:cs typeface="Times" panose="02020603050405020304" pitchFamily="18" charset="0"/>
              </a:rPr>
              <a:t>HIPP Document:</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Evaluate how English Colonization of the 13 Colonies influenced the relationship between settlers and Native Americans.</a:t>
            </a:r>
          </a:p>
        </p:txBody>
      </p:sp>
    </p:spTree>
    <p:extLst>
      <p:ext uri="{BB962C8B-B14F-4D97-AF65-F5344CB8AC3E}">
        <p14:creationId xmlns:p14="http://schemas.microsoft.com/office/powerpoint/2010/main" val="58064074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a:solidFill>
            <a:schemeClr val="accent3">
              <a:lumMod val="40000"/>
              <a:lumOff val="6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Relations with the Natives</a:t>
            </a:r>
          </a:p>
        </p:txBody>
      </p:sp>
      <p:sp>
        <p:nvSpPr>
          <p:cNvPr id="3" name="Content Placeholder 2"/>
          <p:cNvSpPr>
            <a:spLocks noGrp="1"/>
          </p:cNvSpPr>
          <p:nvPr>
            <p:ph idx="1"/>
          </p:nvPr>
        </p:nvSpPr>
        <p:spPr>
          <a:xfrm>
            <a:off x="457200" y="1066800"/>
            <a:ext cx="8229600" cy="5059363"/>
          </a:xfrm>
          <a:solidFill>
            <a:schemeClr val="bg1"/>
          </a:solidFill>
        </p:spPr>
        <p:txBody>
          <a:bodyPr>
            <a:normAutofit/>
          </a:bodyPr>
          <a:lstStyle/>
          <a:p>
            <a:r>
              <a:rPr lang="en-US" sz="2200" b="1" dirty="0">
                <a:solidFill>
                  <a:schemeClr val="accent6">
                    <a:lumMod val="75000"/>
                  </a:schemeClr>
                </a:solidFill>
                <a:latin typeface="Times" panose="02020603050405020304" pitchFamily="18" charset="0"/>
                <a:cs typeface="Times" panose="02020603050405020304" pitchFamily="18" charset="0"/>
              </a:rPr>
              <a:t>1608-1609 Native/English relations decline </a:t>
            </a:r>
            <a:r>
              <a:rPr lang="en-US" sz="2200" dirty="0">
                <a:latin typeface="Times" panose="02020603050405020304" pitchFamily="18" charset="0"/>
                <a:cs typeface="Times" panose="02020603050405020304" pitchFamily="18" charset="0"/>
              </a:rPr>
              <a:t>(English starvation, rival allies, expanding their territory)</a:t>
            </a:r>
          </a:p>
          <a:p>
            <a:pPr lvl="1"/>
            <a:r>
              <a:rPr lang="en-US" sz="2000" dirty="0">
                <a:solidFill>
                  <a:schemeClr val="accent1">
                    <a:lumMod val="50000"/>
                  </a:schemeClr>
                </a:solidFill>
                <a:latin typeface="Times" panose="02020603050405020304" pitchFamily="18" charset="0"/>
                <a:cs typeface="Times" panose="02020603050405020304" pitchFamily="18" charset="0"/>
              </a:rPr>
              <a:t>1</a:t>
            </a:r>
            <a:r>
              <a:rPr lang="en-US" sz="2000" baseline="30000" dirty="0">
                <a:solidFill>
                  <a:schemeClr val="accent1">
                    <a:lumMod val="50000"/>
                  </a:schemeClr>
                </a:solidFill>
                <a:latin typeface="Times" panose="02020603050405020304" pitchFamily="18" charset="0"/>
                <a:cs typeface="Times" panose="02020603050405020304" pitchFamily="18" charset="0"/>
              </a:rPr>
              <a:t>st</a:t>
            </a:r>
            <a:r>
              <a:rPr lang="en-US" sz="2000" dirty="0">
                <a:solidFill>
                  <a:schemeClr val="accent1">
                    <a:lumMod val="50000"/>
                  </a:schemeClr>
                </a:solidFill>
                <a:latin typeface="Times" panose="02020603050405020304" pitchFamily="18" charset="0"/>
                <a:cs typeface="Times" panose="02020603050405020304" pitchFamily="18" charset="0"/>
              </a:rPr>
              <a:t> Powhatan War1610 (</a:t>
            </a:r>
            <a:r>
              <a:rPr lang="en-US" sz="2000" b="1" dirty="0">
                <a:solidFill>
                  <a:schemeClr val="accent6">
                    <a:lumMod val="75000"/>
                  </a:schemeClr>
                </a:solidFill>
                <a:latin typeface="Times" panose="02020603050405020304" pitchFamily="18" charset="0"/>
                <a:cs typeface="Times" panose="02020603050405020304" pitchFamily="18" charset="0"/>
              </a:rPr>
              <a:t>Lord de la Ware’s Ultimatum</a:t>
            </a:r>
            <a:r>
              <a:rPr lang="en-US" sz="2000" dirty="0">
                <a:solidFill>
                  <a:schemeClr val="accent1">
                    <a:lumMod val="50000"/>
                  </a:schemeClr>
                </a:solidFill>
                <a:latin typeface="Times" panose="02020603050405020304" pitchFamily="18" charset="0"/>
                <a:cs typeface="Times" panose="02020603050405020304" pitchFamily="18" charset="0"/>
              </a:rPr>
              <a:t>)</a:t>
            </a:r>
          </a:p>
          <a:p>
            <a:pPr lvl="1"/>
            <a:r>
              <a:rPr lang="en-US" sz="2000" dirty="0">
                <a:solidFill>
                  <a:schemeClr val="accent1">
                    <a:lumMod val="50000"/>
                  </a:schemeClr>
                </a:solidFill>
                <a:latin typeface="Times" panose="02020603050405020304" pitchFamily="18" charset="0"/>
                <a:cs typeface="Times" panose="02020603050405020304" pitchFamily="18" charset="0"/>
              </a:rPr>
              <a:t>2</a:t>
            </a:r>
            <a:r>
              <a:rPr lang="en-US" sz="2000" baseline="30000" dirty="0">
                <a:solidFill>
                  <a:schemeClr val="accent1">
                    <a:lumMod val="50000"/>
                  </a:schemeClr>
                </a:solidFill>
                <a:latin typeface="Times" panose="02020603050405020304" pitchFamily="18" charset="0"/>
                <a:cs typeface="Times" panose="02020603050405020304" pitchFamily="18" charset="0"/>
              </a:rPr>
              <a:t>nd</a:t>
            </a:r>
            <a:r>
              <a:rPr lang="en-US" sz="2000" dirty="0">
                <a:solidFill>
                  <a:schemeClr val="accent1">
                    <a:lumMod val="50000"/>
                  </a:schemeClr>
                </a:solidFill>
                <a:latin typeface="Times" panose="02020603050405020304" pitchFamily="18" charset="0"/>
                <a:cs typeface="Times" panose="02020603050405020304" pitchFamily="18" charset="0"/>
              </a:rPr>
              <a:t> Powhatan War 1622 </a:t>
            </a:r>
          </a:p>
          <a:p>
            <a:pPr lvl="1"/>
            <a:r>
              <a:rPr lang="en-US" sz="2000" dirty="0">
                <a:solidFill>
                  <a:schemeClr val="accent1">
                    <a:lumMod val="50000"/>
                  </a:schemeClr>
                </a:solidFill>
                <a:latin typeface="Times" panose="02020603050405020304" pitchFamily="18" charset="0"/>
                <a:cs typeface="Times" panose="02020603050405020304" pitchFamily="18" charset="0"/>
              </a:rPr>
              <a:t>3</a:t>
            </a:r>
            <a:r>
              <a:rPr lang="en-US" sz="2000" baseline="30000" dirty="0">
                <a:solidFill>
                  <a:schemeClr val="accent1">
                    <a:lumMod val="50000"/>
                  </a:schemeClr>
                </a:solidFill>
                <a:latin typeface="Times" panose="02020603050405020304" pitchFamily="18" charset="0"/>
                <a:cs typeface="Times" panose="02020603050405020304" pitchFamily="18" charset="0"/>
              </a:rPr>
              <a:t>rd</a:t>
            </a:r>
            <a:r>
              <a:rPr lang="en-US" sz="2000" dirty="0">
                <a:solidFill>
                  <a:schemeClr val="accent1">
                    <a:lumMod val="50000"/>
                  </a:schemeClr>
                </a:solidFill>
                <a:latin typeface="Times" panose="02020603050405020304" pitchFamily="18" charset="0"/>
                <a:cs typeface="Times" panose="02020603050405020304" pitchFamily="18" charset="0"/>
              </a:rPr>
              <a:t> Powhatan War 1644</a:t>
            </a:r>
          </a:p>
          <a:p>
            <a:pPr marL="0" lvl="1" indent="0">
              <a:buNone/>
            </a:pPr>
            <a:r>
              <a:rPr lang="en-US" sz="2200" dirty="0">
                <a:latin typeface="Times" panose="02020603050405020304" pitchFamily="18" charset="0"/>
                <a:cs typeface="Times" panose="02020603050405020304" pitchFamily="18" charset="0"/>
              </a:rPr>
              <a:t>Results: </a:t>
            </a:r>
            <a:r>
              <a:rPr lang="en-US" sz="2200" b="1" dirty="0">
                <a:solidFill>
                  <a:schemeClr val="accent3">
                    <a:lumMod val="50000"/>
                  </a:schemeClr>
                </a:solidFill>
                <a:latin typeface="Times" panose="02020603050405020304" pitchFamily="18" charset="0"/>
                <a:cs typeface="Times" panose="02020603050405020304" pitchFamily="18" charset="0"/>
              </a:rPr>
              <a:t>Peace Treaty of 1646: </a:t>
            </a:r>
            <a:r>
              <a:rPr lang="en-US" sz="2200" dirty="0">
                <a:latin typeface="Times" panose="02020603050405020304" pitchFamily="18" charset="0"/>
                <a:cs typeface="Times" panose="02020603050405020304" pitchFamily="18" charset="0"/>
              </a:rPr>
              <a:t>Natives lose land to the English and the two cultures live in separate regions</a:t>
            </a:r>
          </a:p>
          <a:p>
            <a:pPr marL="0" lvl="1" indent="0">
              <a:buNone/>
            </a:pPr>
            <a:r>
              <a:rPr lang="en-US" sz="2200" b="1" dirty="0">
                <a:solidFill>
                  <a:schemeClr val="accent3">
                    <a:lumMod val="50000"/>
                  </a:schemeClr>
                </a:solidFill>
                <a:latin typeface="Times" panose="02020603050405020304" pitchFamily="18" charset="0"/>
                <a:cs typeface="Times" panose="02020603050405020304" pitchFamily="18" charset="0"/>
              </a:rPr>
              <a:t>Treaty of Middle Plantation1676</a:t>
            </a:r>
          </a:p>
          <a:p>
            <a:pPr marL="0" lvl="1" indent="0">
              <a:buNone/>
            </a:pPr>
            <a:r>
              <a:rPr lang="en-US" sz="2200" dirty="0">
                <a:latin typeface="Times" panose="02020603050405020304" pitchFamily="18" charset="0"/>
                <a:cs typeface="Times" panose="02020603050405020304" pitchFamily="18" charset="0"/>
              </a:rPr>
              <a:t>- Natives placed on reservation</a:t>
            </a:r>
            <a:r>
              <a:rPr lang="en-US" sz="1600" dirty="0">
                <a:latin typeface="Times" panose="02020603050405020304" pitchFamily="18" charset="0"/>
                <a:cs typeface="Times" panose="02020603050405020304" pitchFamily="18" charset="0"/>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3452684"/>
            <a:ext cx="3474720" cy="2902079"/>
          </a:xfrm>
          <a:prstGeom prst="rect">
            <a:avLst/>
          </a:prstGeom>
          <a:ln>
            <a:solidFill>
              <a:srgbClr val="002060"/>
            </a:solidFill>
          </a:ln>
        </p:spPr>
      </p:pic>
      <p:sp>
        <p:nvSpPr>
          <p:cNvPr id="6" name="Rectangle 5"/>
          <p:cNvSpPr/>
          <p:nvPr/>
        </p:nvSpPr>
        <p:spPr>
          <a:xfrm>
            <a:off x="4770120" y="4114800"/>
            <a:ext cx="195834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panose="02020603050405020304" pitchFamily="18" charset="0"/>
                <a:cs typeface="Times" panose="02020603050405020304" pitchFamily="18" charset="0"/>
              </a:rPr>
              <a:t>Natives</a:t>
            </a:r>
          </a:p>
        </p:txBody>
      </p:sp>
      <p:sp>
        <p:nvSpPr>
          <p:cNvPr id="7" name="Arrow: Down 6"/>
          <p:cNvSpPr/>
          <p:nvPr/>
        </p:nvSpPr>
        <p:spPr>
          <a:xfrm>
            <a:off x="5943600" y="4648200"/>
            <a:ext cx="1524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162800" y="4267200"/>
            <a:ext cx="1752600" cy="381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Times" panose="02020603050405020304" pitchFamily="18" charset="0"/>
                <a:cs typeface="Times" panose="02020603050405020304" pitchFamily="18" charset="0"/>
              </a:rPr>
              <a:t>English</a:t>
            </a:r>
          </a:p>
        </p:txBody>
      </p:sp>
      <p:sp>
        <p:nvSpPr>
          <p:cNvPr id="9" name="Arrow: Down 8"/>
          <p:cNvSpPr/>
          <p:nvPr/>
        </p:nvSpPr>
        <p:spPr>
          <a:xfrm>
            <a:off x="7696200" y="4800600"/>
            <a:ext cx="152400" cy="5334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6354763"/>
            <a:ext cx="2743200" cy="369332"/>
          </a:xfrm>
          <a:prstGeom prst="rect">
            <a:avLst/>
          </a:prstGeom>
          <a:noFill/>
        </p:spPr>
        <p:txBody>
          <a:bodyPr wrap="square" rtlCol="0">
            <a:spAutoFit/>
          </a:bodyPr>
          <a:lstStyle/>
          <a:p>
            <a:pPr algn="ctr"/>
            <a:r>
              <a:rPr lang="en-US" dirty="0">
                <a:solidFill>
                  <a:srgbClr val="002060"/>
                </a:solidFill>
                <a:latin typeface="Times" panose="02020603050405020304" pitchFamily="18" charset="0"/>
                <a:cs typeface="Times" panose="02020603050405020304" pitchFamily="18" charset="0"/>
              </a:rPr>
              <a:t>Peace Treaty of 1646</a:t>
            </a:r>
          </a:p>
        </p:txBody>
      </p:sp>
      <p:pic>
        <p:nvPicPr>
          <p:cNvPr id="11" name="Content Placeholder 3">
            <a:extLst>
              <a:ext uri="{FF2B5EF4-FFF2-40B4-BE49-F238E27FC236}">
                <a16:creationId xmlns:a16="http://schemas.microsoft.com/office/drawing/2014/main" id="{8CEA6062-33D4-4B7A-A6C8-543E0C7C7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535346"/>
            <a:ext cx="4297680" cy="2188749"/>
          </a:xfrm>
          <a:prstGeom prst="rect">
            <a:avLst/>
          </a:prstGeom>
          <a:solidFill>
            <a:srgbClr val="002060"/>
          </a:solidFill>
          <a:ln>
            <a:solidFill>
              <a:srgbClr val="002060"/>
            </a:solidFill>
          </a:ln>
        </p:spPr>
      </p:pic>
      <p:sp>
        <p:nvSpPr>
          <p:cNvPr id="5" name="Rectangle 4">
            <a:extLst>
              <a:ext uri="{FF2B5EF4-FFF2-40B4-BE49-F238E27FC236}">
                <a16:creationId xmlns:a16="http://schemas.microsoft.com/office/drawing/2014/main" id="{74EF3223-9840-4E2B-8E1F-BA0A86BB11EA}"/>
              </a:ext>
            </a:extLst>
          </p:cNvPr>
          <p:cNvSpPr/>
          <p:nvPr/>
        </p:nvSpPr>
        <p:spPr>
          <a:xfrm>
            <a:off x="4564380" y="2285787"/>
            <a:ext cx="3474720" cy="503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panose="02020603050405020304" pitchFamily="18" charset="0"/>
                <a:cs typeface="Times" panose="02020603050405020304" pitchFamily="18" charset="0"/>
              </a:rPr>
              <a:t>Chesapeake Region</a:t>
            </a:r>
          </a:p>
        </p:txBody>
      </p:sp>
    </p:spTree>
    <p:extLst>
      <p:ext uri="{BB962C8B-B14F-4D97-AF65-F5344CB8AC3E}">
        <p14:creationId xmlns:p14="http://schemas.microsoft.com/office/powerpoint/2010/main" val="217090529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3">
              <a:lumMod val="20000"/>
              <a:lumOff val="8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Puritans v. Native Americans</a:t>
            </a:r>
          </a:p>
        </p:txBody>
      </p:sp>
      <p:pic>
        <p:nvPicPr>
          <p:cNvPr id="1026" name="Picture 2" descr="Image result for Native American population in New Eng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143000"/>
            <a:ext cx="4333875" cy="5410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00600" y="1600200"/>
            <a:ext cx="37338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a:solidFill>
                  <a:srgbClr val="FFC000"/>
                </a:solidFill>
                <a:latin typeface="Times" panose="02020603050405020304" pitchFamily="18" charset="0"/>
                <a:cs typeface="Times" panose="02020603050405020304" pitchFamily="18" charset="0"/>
              </a:rPr>
              <a:t>Pequot War 1636-1637</a:t>
            </a:r>
          </a:p>
          <a:p>
            <a:pPr marL="285750" indent="-285750">
              <a:buFont typeface="Arial" panose="020B0604020202020204" pitchFamily="34" charset="0"/>
              <a:buChar char="•"/>
            </a:pPr>
            <a:r>
              <a:rPr lang="en-US" dirty="0">
                <a:solidFill>
                  <a:schemeClr val="bg1"/>
                </a:solidFill>
                <a:latin typeface="Times" panose="02020603050405020304" pitchFamily="18" charset="0"/>
                <a:cs typeface="Times" panose="02020603050405020304" pitchFamily="18" charset="0"/>
              </a:rPr>
              <a:t>Conflicts over English colonist expansion &amp; Natives viewed as savages</a:t>
            </a:r>
          </a:p>
          <a:p>
            <a:pPr marL="285750" indent="-285750">
              <a:buFont typeface="Arial" panose="020B0604020202020204" pitchFamily="34" charset="0"/>
              <a:buChar char="•"/>
            </a:pPr>
            <a:r>
              <a:rPr lang="en-US" dirty="0">
                <a:solidFill>
                  <a:schemeClr val="bg1"/>
                </a:solidFill>
                <a:latin typeface="Times" panose="02020603050405020304" pitchFamily="18" charset="0"/>
                <a:cs typeface="Times" panose="02020603050405020304" pitchFamily="18" charset="0"/>
              </a:rPr>
              <a:t>Pequot tribe wiped out</a:t>
            </a:r>
          </a:p>
        </p:txBody>
      </p:sp>
      <p:sp>
        <p:nvSpPr>
          <p:cNvPr id="6" name="Rectangle 5"/>
          <p:cNvSpPr/>
          <p:nvPr/>
        </p:nvSpPr>
        <p:spPr>
          <a:xfrm>
            <a:off x="4800600" y="3139440"/>
            <a:ext cx="3733800" cy="2042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a:solidFill>
                  <a:srgbClr val="FFC000"/>
                </a:solidFill>
                <a:latin typeface="Times" panose="02020603050405020304" pitchFamily="18" charset="0"/>
                <a:cs typeface="Times" panose="02020603050405020304" pitchFamily="18" charset="0"/>
              </a:rPr>
              <a:t>King Philip’s 1675-1676</a:t>
            </a:r>
          </a:p>
          <a:p>
            <a:pPr marL="285750" indent="-285750">
              <a:buFont typeface="Arial" panose="020B0604020202020204" pitchFamily="34" charset="0"/>
              <a:buChar char="•"/>
            </a:pPr>
            <a:r>
              <a:rPr lang="en-US" dirty="0">
                <a:solidFill>
                  <a:schemeClr val="bg1"/>
                </a:solidFill>
                <a:latin typeface="Times" panose="02020603050405020304" pitchFamily="18" charset="0"/>
                <a:cs typeface="Times" panose="02020603050405020304" pitchFamily="18" charset="0"/>
              </a:rPr>
              <a:t>Metacom (King Philip) leads a last ditch effort to stop English colonial expansion </a:t>
            </a:r>
            <a:r>
              <a:rPr lang="en-US" i="1" dirty="0">
                <a:solidFill>
                  <a:schemeClr val="bg1"/>
                </a:solidFill>
                <a:latin typeface="Times" panose="02020603050405020304" pitchFamily="18" charset="0"/>
                <a:cs typeface="Times" panose="02020603050405020304" pitchFamily="18" charset="0"/>
              </a:rPr>
              <a:t>(alliance of </a:t>
            </a:r>
            <a:r>
              <a:rPr lang="en-US" i="1" dirty="0">
                <a:latin typeface="Times" panose="02020603050405020304" pitchFamily="18" charset="0"/>
                <a:cs typeface="Times" panose="02020603050405020304" pitchFamily="18" charset="0"/>
              </a:rPr>
              <a:t>Wampanoag, Nipmuck, </a:t>
            </a:r>
            <a:r>
              <a:rPr lang="en-US" i="1" dirty="0" err="1">
                <a:latin typeface="Times" panose="02020603050405020304" pitchFamily="18" charset="0"/>
                <a:cs typeface="Times" panose="02020603050405020304" pitchFamily="18" charset="0"/>
              </a:rPr>
              <a:t>Pocumtuck</a:t>
            </a:r>
            <a:r>
              <a:rPr lang="en-US" i="1" dirty="0">
                <a:latin typeface="Times" panose="02020603050405020304" pitchFamily="18" charset="0"/>
                <a:cs typeface="Times" panose="02020603050405020304" pitchFamily="18" charset="0"/>
              </a:rPr>
              <a:t> and Narragansett) </a:t>
            </a:r>
            <a:endParaRPr lang="en-US" i="1" dirty="0">
              <a:solidFill>
                <a:schemeClr val="bg1"/>
              </a:solidFill>
              <a:latin typeface="Times" panose="02020603050405020304" pitchFamily="18" charset="0"/>
              <a:cs typeface="Times" panose="02020603050405020304" pitchFamily="18" charset="0"/>
            </a:endParaRPr>
          </a:p>
        </p:txBody>
      </p:sp>
      <p:pic>
        <p:nvPicPr>
          <p:cNvPr id="1028" name="Picture 4" descr="Image result for king philip's w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8523" y="5090160"/>
            <a:ext cx="2337954"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99440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3">
              <a:lumMod val="20000"/>
              <a:lumOff val="8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Middle Colonies v. Native Americans</a:t>
            </a:r>
          </a:p>
        </p:txBody>
      </p:sp>
      <p:sp>
        <p:nvSpPr>
          <p:cNvPr id="4" name="Rectangle 3"/>
          <p:cNvSpPr/>
          <p:nvPr/>
        </p:nvSpPr>
        <p:spPr>
          <a:xfrm>
            <a:off x="647700" y="1143000"/>
            <a:ext cx="7848600" cy="3276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panose="02020603050405020304" pitchFamily="18" charset="0"/>
                <a:cs typeface="Times" panose="02020603050405020304" pitchFamily="18" charset="0"/>
              </a:rPr>
              <a:t>Goodness unto you, which I hear, hath been matter of Trouble to you, and caused great </a:t>
            </a:r>
            <a:r>
              <a:rPr lang="en-US" sz="2000" dirty="0" err="1">
                <a:solidFill>
                  <a:schemeClr val="bg1"/>
                </a:solidFill>
                <a:latin typeface="Times" panose="02020603050405020304" pitchFamily="18" charset="0"/>
                <a:cs typeface="Times" panose="02020603050405020304" pitchFamily="18" charset="0"/>
              </a:rPr>
              <a:t>Grudgings</a:t>
            </a:r>
            <a:r>
              <a:rPr lang="en-US" sz="2000" dirty="0">
                <a:solidFill>
                  <a:schemeClr val="bg1"/>
                </a:solidFill>
                <a:latin typeface="Times" panose="02020603050405020304" pitchFamily="18" charset="0"/>
                <a:cs typeface="Times" panose="02020603050405020304" pitchFamily="18" charset="0"/>
              </a:rPr>
              <a:t> and Animosities, Sometimes to the Shedding of blood, which hath made the great God Angry. but I am not such a man, as is well known in my own Country: I have great love and regard towards you, and I desire to [win?] and gain your Love &amp; </a:t>
            </a:r>
            <a:r>
              <a:rPr lang="en-US" sz="2000" dirty="0" err="1">
                <a:solidFill>
                  <a:schemeClr val="bg1"/>
                </a:solidFill>
                <a:latin typeface="Times" panose="02020603050405020304" pitchFamily="18" charset="0"/>
                <a:cs typeface="Times" panose="02020603050405020304" pitchFamily="18" charset="0"/>
              </a:rPr>
              <a:t>freindship</a:t>
            </a:r>
            <a:r>
              <a:rPr lang="en-US" sz="2000" dirty="0">
                <a:solidFill>
                  <a:schemeClr val="bg1"/>
                </a:solidFill>
                <a:latin typeface="Times" panose="02020603050405020304" pitchFamily="18" charset="0"/>
                <a:cs typeface="Times" panose="02020603050405020304" pitchFamily="18" charset="0"/>
              </a:rPr>
              <a:t> by a kind, just and peaceable life; and the People I send are of the same mind, &amp; Shall in all things behave </a:t>
            </a:r>
            <a:r>
              <a:rPr lang="en-US" sz="2000" dirty="0" err="1">
                <a:solidFill>
                  <a:schemeClr val="bg1"/>
                </a:solidFill>
                <a:latin typeface="Times" panose="02020603050405020304" pitchFamily="18" charset="0"/>
                <a:cs typeface="Times" panose="02020603050405020304" pitchFamily="18" charset="0"/>
              </a:rPr>
              <a:t>themselvs</a:t>
            </a:r>
            <a:r>
              <a:rPr lang="en-US" sz="2000" dirty="0">
                <a:solidFill>
                  <a:schemeClr val="bg1"/>
                </a:solidFill>
                <a:latin typeface="Times" panose="02020603050405020304" pitchFamily="18" charset="0"/>
                <a:cs typeface="Times" panose="02020603050405020304" pitchFamily="18" charset="0"/>
              </a:rPr>
              <a:t> accordingly; and if in any thing any Shall offend you or your People, you shall have a full and speedy Satisfaction for the same ^by an equal number on both sides </a:t>
            </a:r>
          </a:p>
          <a:p>
            <a:r>
              <a:rPr lang="en-US" sz="2000" dirty="0">
                <a:solidFill>
                  <a:schemeClr val="bg1"/>
                </a:solidFill>
                <a:latin typeface="Times" panose="02020603050405020304" pitchFamily="18" charset="0"/>
                <a:cs typeface="Times" panose="02020603050405020304" pitchFamily="18" charset="0"/>
              </a:rPr>
              <a:t>	- </a:t>
            </a:r>
            <a:r>
              <a:rPr lang="en-US" sz="2000" b="1" dirty="0">
                <a:solidFill>
                  <a:srgbClr val="FFFF00"/>
                </a:solidFill>
                <a:latin typeface="Times" panose="02020603050405020304" pitchFamily="18" charset="0"/>
                <a:cs typeface="Times" panose="02020603050405020304" pitchFamily="18" charset="0"/>
              </a:rPr>
              <a:t>A Letter to the King of the Indians in Pennsylvania, William 	Penn, 1681</a:t>
            </a:r>
          </a:p>
        </p:txBody>
      </p:sp>
      <p:pic>
        <p:nvPicPr>
          <p:cNvPr id="5" name="Picture 4" descr="A group of people posing for a photo&#10;&#10;Description automatically generated">
            <a:extLst>
              <a:ext uri="{FF2B5EF4-FFF2-40B4-BE49-F238E27FC236}">
                <a16:creationId xmlns:a16="http://schemas.microsoft.com/office/drawing/2014/main" id="{F8F1F8BE-C24B-4F96-A857-E2DFBC8DE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351" y="4572000"/>
            <a:ext cx="4459232" cy="2133600"/>
          </a:xfrm>
          <a:prstGeom prst="rect">
            <a:avLst/>
          </a:prstGeom>
          <a:ln>
            <a:solidFill>
              <a:srgbClr val="FF0000"/>
            </a:solidFill>
          </a:ln>
        </p:spPr>
      </p:pic>
    </p:spTree>
    <p:extLst>
      <p:ext uri="{BB962C8B-B14F-4D97-AF65-F5344CB8AC3E}">
        <p14:creationId xmlns:p14="http://schemas.microsoft.com/office/powerpoint/2010/main" val="114878831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3">
              <a:lumMod val="20000"/>
              <a:lumOff val="80000"/>
            </a:schemeClr>
          </a:solidFill>
          <a:ln>
            <a:solidFill>
              <a:schemeClr val="tx2"/>
            </a:solidFill>
          </a:ln>
        </p:spPr>
        <p:txBody>
          <a:bodyPr>
            <a:normAutofit fontScale="90000"/>
          </a:bodyPr>
          <a:lstStyle/>
          <a:p>
            <a:r>
              <a:rPr lang="en-US" dirty="0">
                <a:solidFill>
                  <a:srgbClr val="002060"/>
                </a:solidFill>
                <a:latin typeface="Baskerville Old Face" panose="02020602080505020303" pitchFamily="18" charset="0"/>
              </a:rPr>
              <a:t>Slavery in America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19200"/>
            <a:ext cx="8229600" cy="4210050"/>
          </a:xfrm>
        </p:spPr>
      </p:pic>
      <p:sp>
        <p:nvSpPr>
          <p:cNvPr id="5" name="TextBox 4"/>
          <p:cNvSpPr txBox="1"/>
          <p:nvPr/>
        </p:nvSpPr>
        <p:spPr>
          <a:xfrm>
            <a:off x="609600" y="5638800"/>
            <a:ext cx="8077200" cy="1015663"/>
          </a:xfrm>
          <a:prstGeom prst="rect">
            <a:avLst/>
          </a:prstGeom>
          <a:solidFill>
            <a:schemeClr val="accent3">
              <a:lumMod val="20000"/>
              <a:lumOff val="80000"/>
            </a:schemeClr>
          </a:solidFill>
          <a:ln>
            <a:solidFill>
              <a:srgbClr val="002060"/>
            </a:solidFill>
          </a:ln>
        </p:spPr>
        <p:txBody>
          <a:bodyPr wrap="square" rtlCol="0">
            <a:spAutoFit/>
          </a:bodyPr>
          <a:lstStyle/>
          <a:p>
            <a:r>
              <a:rPr lang="en-US" sz="2000" dirty="0">
                <a:solidFill>
                  <a:srgbClr val="002060"/>
                </a:solidFill>
                <a:latin typeface="Times" panose="02020603050405020304" pitchFamily="18" charset="0"/>
                <a:cs typeface="Times" panose="02020603050405020304" pitchFamily="18" charset="0"/>
              </a:rPr>
              <a:t>Explain how the change depicted in the graph above will transform the Chesapeake region politically, socially, and economically during as the region moves into the 18</a:t>
            </a:r>
            <a:r>
              <a:rPr lang="en-US" sz="2000" baseline="30000" dirty="0">
                <a:solidFill>
                  <a:srgbClr val="002060"/>
                </a:solidFill>
                <a:latin typeface="Times" panose="02020603050405020304" pitchFamily="18" charset="0"/>
                <a:cs typeface="Times" panose="02020603050405020304" pitchFamily="18" charset="0"/>
              </a:rPr>
              <a:t>th</a:t>
            </a:r>
            <a:r>
              <a:rPr lang="en-US" sz="2000" dirty="0">
                <a:solidFill>
                  <a:srgbClr val="002060"/>
                </a:solidFill>
                <a:latin typeface="Times" panose="02020603050405020304" pitchFamily="18" charset="0"/>
                <a:cs typeface="Times" panose="02020603050405020304" pitchFamily="18" charset="0"/>
              </a:rPr>
              <a:t> century.</a:t>
            </a:r>
          </a:p>
        </p:txBody>
      </p:sp>
    </p:spTree>
    <p:extLst>
      <p:ext uri="{BB962C8B-B14F-4D97-AF65-F5344CB8AC3E}">
        <p14:creationId xmlns:p14="http://schemas.microsoft.com/office/powerpoint/2010/main" val="1204607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chemeClr val="tx2"/>
            </a:solidFill>
          </a:ln>
        </p:spPr>
        <p:txBody>
          <a:bodyPr>
            <a:noAutofit/>
          </a:bodyPr>
          <a:lstStyle/>
          <a:p>
            <a:r>
              <a:rPr lang="en-US" sz="3600" dirty="0">
                <a:solidFill>
                  <a:schemeClr val="tx2"/>
                </a:solidFill>
                <a:latin typeface="Baskerville Old Face" panose="02020602080505020303" pitchFamily="18" charset="0"/>
              </a:rPr>
              <a:t>Permanent Settlements in the New World</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143000"/>
            <a:ext cx="8001000" cy="5029200"/>
          </a:xfrm>
        </p:spPr>
      </p:pic>
    </p:spTree>
    <p:extLst>
      <p:ext uri="{BB962C8B-B14F-4D97-AF65-F5344CB8AC3E}">
        <p14:creationId xmlns:p14="http://schemas.microsoft.com/office/powerpoint/2010/main" val="320284960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2"/>
          </a:solidFill>
          <a:ln>
            <a:solidFill>
              <a:srgbClr val="002060"/>
            </a:solidFill>
          </a:ln>
        </p:spPr>
        <p:txBody>
          <a:bodyPr/>
          <a:lstStyle/>
          <a:p>
            <a:r>
              <a:rPr lang="en-US" dirty="0">
                <a:solidFill>
                  <a:srgbClr val="002060"/>
                </a:solidFill>
                <a:latin typeface="Baskerville Old Face" panose="02020602080505020303" pitchFamily="18" charset="0"/>
              </a:rPr>
              <a:t>Slavery </a:t>
            </a:r>
          </a:p>
        </p:txBody>
      </p:sp>
      <p:sp>
        <p:nvSpPr>
          <p:cNvPr id="3" name="Content Placeholder 2"/>
          <p:cNvSpPr>
            <a:spLocks noGrp="1"/>
          </p:cNvSpPr>
          <p:nvPr>
            <p:ph idx="1"/>
          </p:nvPr>
        </p:nvSpPr>
        <p:spPr>
          <a:xfrm>
            <a:off x="457200" y="1295400"/>
            <a:ext cx="8229600" cy="4830763"/>
          </a:xfrm>
          <a:solidFill>
            <a:schemeClr val="bg1"/>
          </a:solidFill>
        </p:spPr>
        <p:txBody>
          <a:bodyPr>
            <a:normAutofit/>
          </a:bodyPr>
          <a:lstStyle/>
          <a:p>
            <a:r>
              <a:rPr lang="en-US" sz="2400" dirty="0">
                <a:latin typeface="Times" panose="02020603050405020304" pitchFamily="18" charset="0"/>
                <a:cs typeface="Times" panose="02020603050405020304" pitchFamily="18" charset="0"/>
              </a:rPr>
              <a:t>African slavery appears in Jamestown 1619 </a:t>
            </a:r>
          </a:p>
          <a:p>
            <a:r>
              <a:rPr lang="en-US" sz="2400" b="1" dirty="0">
                <a:solidFill>
                  <a:srgbClr val="C00000"/>
                </a:solidFill>
                <a:latin typeface="Times" panose="02020603050405020304" pitchFamily="18" charset="0"/>
                <a:cs typeface="Times" panose="02020603050405020304" pitchFamily="18" charset="0"/>
              </a:rPr>
              <a:t>Barbados Slave Codes 1661</a:t>
            </a:r>
            <a:r>
              <a:rPr lang="en-US" sz="2400" dirty="0">
                <a:latin typeface="Times" panose="02020603050405020304" pitchFamily="18" charset="0"/>
                <a:cs typeface="Times" panose="02020603050405020304" pitchFamily="18" charset="0"/>
              </a:rPr>
              <a:t>: legal codification of slavery </a:t>
            </a:r>
          </a:p>
          <a:p>
            <a:r>
              <a:rPr lang="en-US" sz="2400" b="1" dirty="0">
                <a:solidFill>
                  <a:srgbClr val="C00000"/>
                </a:solidFill>
                <a:latin typeface="Times" panose="02020603050405020304" pitchFamily="18" charset="0"/>
                <a:cs typeface="Times" panose="02020603050405020304" pitchFamily="18" charset="0"/>
              </a:rPr>
              <a:t>Virginia Slave Codes 1705</a:t>
            </a:r>
            <a:r>
              <a:rPr lang="en-US" sz="2400" dirty="0">
                <a:latin typeface="Times" panose="02020603050405020304" pitchFamily="18" charset="0"/>
                <a:cs typeface="Times" panose="02020603050405020304" pitchFamily="18" charset="0"/>
              </a:rPr>
              <a:t>: clarified the difference between indenture servants and African slaves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043801"/>
            <a:ext cx="3065814" cy="2940678"/>
          </a:xfrm>
          <a:prstGeom prst="rect">
            <a:avLst/>
          </a:prstGeom>
        </p:spPr>
      </p:pic>
      <p:sp>
        <p:nvSpPr>
          <p:cNvPr id="5" name="Rectangle 4"/>
          <p:cNvSpPr/>
          <p:nvPr/>
        </p:nvSpPr>
        <p:spPr>
          <a:xfrm>
            <a:off x="3886200" y="3063081"/>
            <a:ext cx="5105400" cy="1295400"/>
          </a:xfrm>
          <a:prstGeom prst="rect">
            <a:avLst/>
          </a:prstGeom>
          <a:solidFill>
            <a:srgbClr val="C0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bg1"/>
              </a:solidFill>
              <a:latin typeface="Times" panose="02020603050405020304" pitchFamily="18" charset="0"/>
              <a:cs typeface="Times" panose="02020603050405020304" pitchFamily="18" charset="0"/>
            </a:endParaRPr>
          </a:p>
          <a:p>
            <a:r>
              <a:rPr lang="en-US" sz="2400" dirty="0" err="1">
                <a:solidFill>
                  <a:schemeClr val="bg1"/>
                </a:solidFill>
                <a:latin typeface="Times" panose="02020603050405020304" pitchFamily="18" charset="0"/>
                <a:cs typeface="Times" panose="02020603050405020304" pitchFamily="18" charset="0"/>
              </a:rPr>
              <a:t>Stono</a:t>
            </a:r>
            <a:r>
              <a:rPr lang="en-US" sz="2400" dirty="0">
                <a:solidFill>
                  <a:schemeClr val="bg1"/>
                </a:solidFill>
                <a:latin typeface="Times" panose="02020603050405020304" pitchFamily="18" charset="0"/>
                <a:cs typeface="Times" panose="02020603050405020304" pitchFamily="18" charset="0"/>
              </a:rPr>
              <a:t> Rebellion 1739: 1</a:t>
            </a:r>
            <a:r>
              <a:rPr lang="en-US" sz="2400" baseline="30000" dirty="0">
                <a:solidFill>
                  <a:schemeClr val="bg1"/>
                </a:solidFill>
                <a:latin typeface="Times" panose="02020603050405020304" pitchFamily="18" charset="0"/>
                <a:cs typeface="Times" panose="02020603050405020304" pitchFamily="18" charset="0"/>
              </a:rPr>
              <a:t>st</a:t>
            </a:r>
            <a:r>
              <a:rPr lang="en-US" sz="2400" dirty="0">
                <a:solidFill>
                  <a:schemeClr val="bg1"/>
                </a:solidFill>
                <a:latin typeface="Times" panose="02020603050405020304" pitchFamily="18" charset="0"/>
                <a:cs typeface="Times" panose="02020603050405020304" pitchFamily="18" charset="0"/>
              </a:rPr>
              <a:t> slave rebellion in America</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Harsher slave codes</a:t>
            </a:r>
          </a:p>
          <a:p>
            <a:endParaRPr lang="en-US" sz="2400" dirty="0">
              <a:solidFill>
                <a:schemeClr val="bg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67624340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2"/>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The Ins and Outs</a:t>
            </a:r>
          </a:p>
        </p:txBody>
      </p:sp>
      <p:sp>
        <p:nvSpPr>
          <p:cNvPr id="3" name="Content Placeholder 2"/>
          <p:cNvSpPr>
            <a:spLocks noGrp="1"/>
          </p:cNvSpPr>
          <p:nvPr>
            <p:ph idx="1"/>
          </p:nvPr>
        </p:nvSpPr>
        <p:spPr>
          <a:xfrm>
            <a:off x="457200" y="1219200"/>
            <a:ext cx="8229600" cy="4906963"/>
          </a:xfrm>
          <a:solidFill>
            <a:schemeClr val="accent3">
              <a:lumMod val="75000"/>
            </a:schemeClr>
          </a:solidFill>
          <a:ln>
            <a:solidFill>
              <a:srgbClr val="002060"/>
            </a:solidFill>
          </a:ln>
        </p:spPr>
        <p:txBody>
          <a:bodyPr>
            <a:normAutofit/>
          </a:bodyPr>
          <a:lstStyle/>
          <a:p>
            <a:r>
              <a:rPr lang="en-US" sz="2400" dirty="0">
                <a:solidFill>
                  <a:schemeClr val="bg1"/>
                </a:solidFill>
                <a:latin typeface="Times" panose="02020603050405020304" pitchFamily="18" charset="0"/>
                <a:cs typeface="Times" panose="02020603050405020304" pitchFamily="18" charset="0"/>
              </a:rPr>
              <a:t>Form groups of three (must have a member from each of the following: New England Colonies, Middle Colonies, and Chesapeake Colonies)</a:t>
            </a:r>
          </a:p>
          <a:p>
            <a:r>
              <a:rPr lang="en-US" sz="2400" dirty="0">
                <a:solidFill>
                  <a:schemeClr val="bg1"/>
                </a:solidFill>
                <a:latin typeface="Times" panose="02020603050405020304" pitchFamily="18" charset="0"/>
                <a:cs typeface="Times" panose="02020603050405020304" pitchFamily="18" charset="0"/>
              </a:rPr>
              <a:t>Break down the documents “Ins and Outs” using HIPP</a:t>
            </a:r>
          </a:p>
          <a:p>
            <a:pPr lvl="1"/>
            <a:r>
              <a:rPr lang="en-US" sz="2400" b="1" dirty="0">
                <a:solidFill>
                  <a:schemeClr val="bg1"/>
                </a:solidFill>
                <a:latin typeface="Times" panose="02020603050405020304" pitchFamily="18" charset="0"/>
                <a:cs typeface="Times" panose="02020603050405020304" pitchFamily="18" charset="0"/>
              </a:rPr>
              <a:t>New England Documents 4, 6, &amp; 7</a:t>
            </a:r>
          </a:p>
          <a:p>
            <a:pPr lvl="1"/>
            <a:r>
              <a:rPr lang="en-US" sz="2400" b="1" dirty="0">
                <a:solidFill>
                  <a:schemeClr val="bg1"/>
                </a:solidFill>
                <a:latin typeface="Times" panose="02020603050405020304" pitchFamily="18" charset="0"/>
                <a:cs typeface="Times" panose="02020603050405020304" pitchFamily="18" charset="0"/>
              </a:rPr>
              <a:t>Middle Colonies: Documents 5 &amp; 8</a:t>
            </a:r>
          </a:p>
          <a:p>
            <a:pPr lvl="1"/>
            <a:r>
              <a:rPr lang="en-US" sz="2400" b="1" dirty="0">
                <a:solidFill>
                  <a:schemeClr val="bg1"/>
                </a:solidFill>
                <a:latin typeface="Times" panose="02020603050405020304" pitchFamily="18" charset="0"/>
                <a:cs typeface="Times" panose="02020603050405020304" pitchFamily="18" charset="0"/>
              </a:rPr>
              <a:t>Chesapeake Colonies Documents 1, 2, &amp; 3</a:t>
            </a:r>
          </a:p>
          <a:p>
            <a:pPr marL="342900" lvl="1" indent="-342900">
              <a:buFont typeface="Arial" panose="020B0604020202020204" pitchFamily="34" charset="0"/>
              <a:buChar char="•"/>
            </a:pPr>
            <a:r>
              <a:rPr lang="en-US" sz="2400" b="1" dirty="0">
                <a:solidFill>
                  <a:schemeClr val="bg1"/>
                </a:solidFill>
                <a:latin typeface="Times" panose="02020603050405020304" pitchFamily="18" charset="0"/>
                <a:cs typeface="Times" panose="02020603050405020304" pitchFamily="18" charset="0"/>
              </a:rPr>
              <a:t>Determine who has power and who is powerless in the colonies and write a justification for each</a:t>
            </a:r>
          </a:p>
        </p:txBody>
      </p:sp>
    </p:spTree>
    <p:extLst>
      <p:ext uri="{BB962C8B-B14F-4D97-AF65-F5344CB8AC3E}">
        <p14:creationId xmlns:p14="http://schemas.microsoft.com/office/powerpoint/2010/main" val="25815653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bg2"/>
          </a:solidFill>
          <a:ln>
            <a:solidFill>
              <a:srgbClr val="002060"/>
            </a:solidFill>
          </a:ln>
        </p:spPr>
        <p:txBody>
          <a:bodyPr>
            <a:normAutofit/>
          </a:bodyPr>
          <a:lstStyle/>
          <a:p>
            <a:r>
              <a:rPr lang="en-US" dirty="0">
                <a:solidFill>
                  <a:srgbClr val="002060"/>
                </a:solidFill>
                <a:latin typeface="Baskerville Old Face" panose="02020602080505020303" pitchFamily="18" charset="0"/>
              </a:rPr>
              <a:t>Equality in the Colonies </a:t>
            </a:r>
          </a:p>
        </p:txBody>
      </p:sp>
      <p:sp>
        <p:nvSpPr>
          <p:cNvPr id="4" name="Text Placeholder 3"/>
          <p:cNvSpPr>
            <a:spLocks noGrp="1"/>
          </p:cNvSpPr>
          <p:nvPr>
            <p:ph type="body" idx="1"/>
          </p:nvPr>
        </p:nvSpPr>
        <p:spPr>
          <a:xfrm>
            <a:off x="463627" y="1339056"/>
            <a:ext cx="4040188" cy="639762"/>
          </a:xfrm>
        </p:spPr>
        <p:txBody>
          <a:bodyPr/>
          <a:lstStyle/>
          <a:p>
            <a:r>
              <a:rPr lang="en-US" dirty="0"/>
              <a:t>Powerful</a:t>
            </a:r>
          </a:p>
        </p:txBody>
      </p:sp>
      <p:sp>
        <p:nvSpPr>
          <p:cNvPr id="5" name="Content Placeholder 4"/>
          <p:cNvSpPr>
            <a:spLocks noGrp="1"/>
          </p:cNvSpPr>
          <p:nvPr>
            <p:ph sz="half" idx="2"/>
          </p:nvPr>
        </p:nvSpPr>
        <p:spPr>
          <a:solidFill>
            <a:schemeClr val="bg1"/>
          </a:solidFill>
          <a:ln>
            <a:solidFill>
              <a:srgbClr val="002060"/>
            </a:solidFill>
          </a:ln>
        </p:spPr>
        <p:txBody>
          <a:bodyPr/>
          <a:lstStyle/>
          <a:p>
            <a:endParaRPr lang="en-US" dirty="0"/>
          </a:p>
        </p:txBody>
      </p:sp>
      <p:sp>
        <p:nvSpPr>
          <p:cNvPr id="6" name="Text Placeholder 5"/>
          <p:cNvSpPr>
            <a:spLocks noGrp="1"/>
          </p:cNvSpPr>
          <p:nvPr>
            <p:ph type="body" sz="quarter" idx="3"/>
          </p:nvPr>
        </p:nvSpPr>
        <p:spPr>
          <a:xfrm>
            <a:off x="4645025" y="1339056"/>
            <a:ext cx="4041775" cy="639762"/>
          </a:xfrm>
        </p:spPr>
        <p:txBody>
          <a:bodyPr/>
          <a:lstStyle/>
          <a:p>
            <a:r>
              <a:rPr lang="en-US" dirty="0"/>
              <a:t>Unequal</a:t>
            </a:r>
          </a:p>
        </p:txBody>
      </p:sp>
      <p:sp>
        <p:nvSpPr>
          <p:cNvPr id="7" name="Content Placeholder 6"/>
          <p:cNvSpPr>
            <a:spLocks noGrp="1"/>
          </p:cNvSpPr>
          <p:nvPr>
            <p:ph sz="quarter" idx="4"/>
          </p:nvPr>
        </p:nvSpPr>
        <p:spPr>
          <a:solidFill>
            <a:schemeClr val="bg1"/>
          </a:solidFill>
          <a:ln>
            <a:solidFill>
              <a:srgbClr val="002060"/>
            </a:solidFill>
          </a:ln>
        </p:spPr>
        <p:txBody>
          <a:bodyPr/>
          <a:lstStyle/>
          <a:p>
            <a:endParaRPr lang="en-US" dirty="0"/>
          </a:p>
        </p:txBody>
      </p:sp>
    </p:spTree>
    <p:extLst>
      <p:ext uri="{BB962C8B-B14F-4D97-AF65-F5344CB8AC3E}">
        <p14:creationId xmlns:p14="http://schemas.microsoft.com/office/powerpoint/2010/main" val="131022792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73D62-7312-44AB-A173-47E0B0A0FD54}"/>
              </a:ext>
            </a:extLst>
          </p:cNvPr>
          <p:cNvSpPr>
            <a:spLocks noGrp="1"/>
          </p:cNvSpPr>
          <p:nvPr>
            <p:ph type="title"/>
          </p:nvPr>
        </p:nvSpPr>
        <p:spPr>
          <a:solidFill>
            <a:schemeClr val="bg1">
              <a:lumMod val="95000"/>
            </a:schemeClr>
          </a:solidFill>
          <a:ln>
            <a:solidFill>
              <a:srgbClr val="002060"/>
            </a:solidFill>
          </a:ln>
        </p:spPr>
        <p:txBody>
          <a:bodyPr/>
          <a:lstStyle/>
          <a:p>
            <a:r>
              <a:rPr lang="en-US" dirty="0">
                <a:latin typeface="Baskerville Old Face" panose="02020602080505020303" pitchFamily="18" charset="0"/>
              </a:rPr>
              <a:t>Colonization Walk Back</a:t>
            </a:r>
          </a:p>
        </p:txBody>
      </p:sp>
      <p:sp>
        <p:nvSpPr>
          <p:cNvPr id="3" name="Content Placeholder 2">
            <a:extLst>
              <a:ext uri="{FF2B5EF4-FFF2-40B4-BE49-F238E27FC236}">
                <a16:creationId xmlns:a16="http://schemas.microsoft.com/office/drawing/2014/main" id="{EB46BD45-9648-45C0-832A-C91893F25E90}"/>
              </a:ext>
            </a:extLst>
          </p:cNvPr>
          <p:cNvSpPr>
            <a:spLocks noGrp="1"/>
          </p:cNvSpPr>
          <p:nvPr>
            <p:ph idx="1"/>
          </p:nvPr>
        </p:nvSpPr>
        <p:spPr>
          <a:xfrm>
            <a:off x="457200" y="1600200"/>
            <a:ext cx="8229600" cy="4525963"/>
          </a:xfrm>
          <a:solidFill>
            <a:srgbClr val="FFFF00"/>
          </a:solidFill>
          <a:ln>
            <a:solidFill>
              <a:srgbClr val="002060"/>
            </a:solidFill>
          </a:ln>
        </p:spPr>
        <p:txBody>
          <a:bodyPr>
            <a:normAutofit/>
          </a:bodyPr>
          <a:lstStyle/>
          <a:p>
            <a:pPr marL="0" indent="0">
              <a:buNone/>
            </a:pPr>
            <a:r>
              <a:rPr lang="en-US" sz="2400" b="1" dirty="0">
                <a:latin typeface="Times" panose="02020603050405020304" pitchFamily="18" charset="0"/>
                <a:cs typeface="Times" panose="02020603050405020304" pitchFamily="18" charset="0"/>
              </a:rPr>
              <a:t>Assess the validity of the statement. The British policy of salutary neglect from 1607 to 1750 was a critical factor in shaping American independence.  </a:t>
            </a:r>
          </a:p>
          <a:p>
            <a:pPr marL="0" indent="0">
              <a:buNone/>
            </a:pPr>
            <a:endParaRPr lang="en-US" sz="2400" b="1" dirty="0">
              <a:latin typeface="Times" panose="02020603050405020304" pitchFamily="18" charset="0"/>
              <a:cs typeface="Times" panose="02020603050405020304" pitchFamily="18" charset="0"/>
            </a:endParaRPr>
          </a:p>
          <a:p>
            <a:pPr marL="0" indent="0">
              <a:buNone/>
            </a:pPr>
            <a:endParaRPr lang="en-US" sz="2400" b="1" dirty="0">
              <a:latin typeface="Times" panose="02020603050405020304" pitchFamily="18" charset="0"/>
              <a:cs typeface="Times" panose="02020603050405020304" pitchFamily="18" charset="0"/>
            </a:endParaRPr>
          </a:p>
          <a:p>
            <a:pPr marL="0" indent="0">
              <a:buNone/>
            </a:pPr>
            <a:endParaRPr lang="en-US" sz="2400" b="1" dirty="0">
              <a:latin typeface="Times" panose="02020603050405020304" pitchFamily="18" charset="0"/>
              <a:cs typeface="Times" panose="02020603050405020304" pitchFamily="18" charset="0"/>
            </a:endParaRPr>
          </a:p>
        </p:txBody>
      </p:sp>
      <p:pic>
        <p:nvPicPr>
          <p:cNvPr id="7" name="Picture 6" descr="A close up of a logo&#10;&#10;Description generated with high confidence">
            <a:extLst>
              <a:ext uri="{FF2B5EF4-FFF2-40B4-BE49-F238E27FC236}">
                <a16:creationId xmlns:a16="http://schemas.microsoft.com/office/drawing/2014/main" id="{2BAFEEF1-EB7D-43D9-8E94-C72B13BEB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2500804"/>
            <a:ext cx="3124200" cy="4082557"/>
          </a:xfrm>
          <a:prstGeom prst="rect">
            <a:avLst/>
          </a:prstGeom>
          <a:ln>
            <a:solidFill>
              <a:srgbClr val="C00000"/>
            </a:solidFill>
          </a:ln>
        </p:spPr>
      </p:pic>
    </p:spTree>
    <p:extLst>
      <p:ext uri="{BB962C8B-B14F-4D97-AF65-F5344CB8AC3E}">
        <p14:creationId xmlns:p14="http://schemas.microsoft.com/office/powerpoint/2010/main" val="358992288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1">
              <a:alpha val="86000"/>
            </a:schemeClr>
          </a:solidFill>
        </p:spPr>
        <p:txBody>
          <a:bodyPr>
            <a:normAutofit/>
          </a:bodyPr>
          <a:lstStyle/>
          <a:p>
            <a:pPr marL="0" indent="0">
              <a:buNone/>
            </a:pPr>
            <a:r>
              <a:rPr lang="en-US" sz="2400" dirty="0">
                <a:solidFill>
                  <a:srgbClr val="0070C0"/>
                </a:solidFill>
                <a:latin typeface="Times" panose="02020603050405020304" pitchFamily="18" charset="0"/>
                <a:cs typeface="Times" panose="02020603050405020304" pitchFamily="18" charset="0"/>
              </a:rPr>
              <a:t>EQ: </a:t>
            </a:r>
            <a:r>
              <a:rPr lang="en-US" sz="2400" dirty="0">
                <a:solidFill>
                  <a:srgbClr val="0070C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p>
          <a:p>
            <a:r>
              <a:rPr lang="en-US" sz="2400" dirty="0">
                <a:solidFill>
                  <a:srgbClr val="0070C0"/>
                </a:solidFill>
                <a:latin typeface="Times New Roman" panose="02020603050405020304" pitchFamily="18" charset="0"/>
                <a:cs typeface="Times New Roman" panose="02020603050405020304" pitchFamily="18" charset="0"/>
              </a:rPr>
              <a:t>Students can:</a:t>
            </a:r>
          </a:p>
          <a:p>
            <a:pPr lvl="1"/>
            <a:r>
              <a:rPr lang="en-US" sz="1800" dirty="0">
                <a:solidFill>
                  <a:srgbClr val="0070C0"/>
                </a:solidFill>
                <a:latin typeface="Times" panose="02020603050405020304" pitchFamily="18" charset="0"/>
                <a:cs typeface="Times" panose="02020603050405020304" pitchFamily="18" charset="0"/>
              </a:rPr>
              <a:t>Evaluate how differing demographic and geographic factors impact colonization of the New World by Europeans </a:t>
            </a:r>
          </a:p>
          <a:p>
            <a:pPr lvl="1"/>
            <a:r>
              <a:rPr lang="en-US" sz="1800" dirty="0">
                <a:solidFill>
                  <a:srgbClr val="0070C0"/>
                </a:solidFill>
                <a:latin typeface="Times" panose="02020603050405020304" pitchFamily="18" charset="0"/>
                <a:cs typeface="Times" panose="02020603050405020304" pitchFamily="18" charset="0"/>
              </a:rPr>
              <a:t>Decipher how British’s governance over the 13 original colonies developed close economic ties with America while feeding the seeds resistance</a:t>
            </a:r>
          </a:p>
          <a:p>
            <a:pPr lvl="1"/>
            <a:r>
              <a:rPr lang="en-US" sz="1800" dirty="0">
                <a:solidFill>
                  <a:srgbClr val="0070C0"/>
                </a:solidFill>
                <a:latin typeface="Times" panose="02020603050405020304" pitchFamily="18" charset="0"/>
                <a:cs typeface="Times" panose="02020603050405020304" pitchFamily="18" charset="0"/>
              </a:rPr>
              <a:t>Determine factors that establish conflict between Native Americans and English settlers </a:t>
            </a:r>
          </a:p>
          <a:p>
            <a:pPr marL="0" lvl="1" indent="0">
              <a:buNone/>
            </a:pPr>
            <a:r>
              <a:rPr lang="en-US" sz="2000" dirty="0">
                <a:solidFill>
                  <a:srgbClr val="0070C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Colonial FRQ</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Colonial Distinction plan</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Thesis Thunder Doom </a:t>
            </a:r>
            <a:endParaRPr lang="en-US" sz="1600" dirty="0">
              <a:solidFill>
                <a:srgbClr val="0070C0"/>
              </a:solidFill>
              <a:latin typeface="Times" panose="02020603050405020304" pitchFamily="18" charset="0"/>
              <a:cs typeface="Times" panose="02020603050405020304" pitchFamily="18" charset="0"/>
            </a:endParaRPr>
          </a:p>
          <a:p>
            <a:pPr marL="0" lvl="1" indent="0">
              <a:buNone/>
            </a:pPr>
            <a:r>
              <a:rPr lang="en-US" sz="2000" b="1" dirty="0">
                <a:solidFill>
                  <a:schemeClr val="accent3">
                    <a:lumMod val="50000"/>
                  </a:schemeClr>
                </a:solidFill>
                <a:latin typeface="Times" panose="02020603050405020304" pitchFamily="18" charset="0"/>
                <a:cs typeface="Times" panose="02020603050405020304" pitchFamily="18" charset="0"/>
              </a:rPr>
              <a:t>Homework</a:t>
            </a:r>
          </a:p>
          <a:p>
            <a:pPr lvl="0"/>
            <a:r>
              <a:rPr lang="en-US" sz="2000" dirty="0">
                <a:solidFill>
                  <a:schemeClr val="accent3">
                    <a:lumMod val="50000"/>
                  </a:schemeClr>
                </a:solidFill>
                <a:latin typeface="Times" panose="02020603050405020304" pitchFamily="18" charset="0"/>
                <a:cs typeface="Times" panose="02020603050405020304" pitchFamily="18" charset="0"/>
              </a:rPr>
              <a:t>Profiling the American Colonies</a:t>
            </a:r>
          </a:p>
          <a:p>
            <a:pPr marL="342900" lvl="1" indent="-342900">
              <a:buFont typeface="Arial" panose="020B0604020202020204" pitchFamily="34" charset="0"/>
              <a:buChar char="•"/>
            </a:pPr>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88928945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a:ln>
            <a:solidFill>
              <a:srgbClr val="002060"/>
            </a:solidFill>
          </a:ln>
        </p:spPr>
        <p:txBody>
          <a:bodyPr>
            <a:normAutofit fontScale="90000"/>
          </a:bodyPr>
          <a:lstStyle/>
          <a:p>
            <a:r>
              <a:rPr lang="en-US" b="1" dirty="0">
                <a:solidFill>
                  <a:srgbClr val="002060"/>
                </a:solidFill>
                <a:latin typeface="Baskerville Old Face" panose="02020602080505020303" pitchFamily="18" charset="0"/>
              </a:rPr>
              <a:t>Re-evaluation of the American Identity</a:t>
            </a:r>
          </a:p>
        </p:txBody>
      </p:sp>
      <p:sp>
        <p:nvSpPr>
          <p:cNvPr id="4" name="Text Placeholder 3"/>
          <p:cNvSpPr>
            <a:spLocks noGrp="1"/>
          </p:cNvSpPr>
          <p:nvPr>
            <p:ph type="body" idx="1"/>
          </p:nvPr>
        </p:nvSpPr>
        <p:spPr>
          <a:xfrm>
            <a:off x="457200" y="1535113"/>
            <a:ext cx="4040188" cy="522287"/>
          </a:xfrm>
          <a:solidFill>
            <a:schemeClr val="tx2">
              <a:lumMod val="20000"/>
              <a:lumOff val="80000"/>
            </a:schemeClr>
          </a:solidFill>
          <a:ln>
            <a:solidFill>
              <a:srgbClr val="FF0000"/>
            </a:solidFill>
          </a:ln>
        </p:spPr>
        <p:txBody>
          <a:bodyPr>
            <a:normAutofit fontScale="92500"/>
          </a:bodyPr>
          <a:lstStyle/>
          <a:p>
            <a:pPr algn="ctr"/>
            <a:r>
              <a:rPr lang="en-US" dirty="0">
                <a:solidFill>
                  <a:srgbClr val="FF0000"/>
                </a:solidFill>
                <a:latin typeface="Times" panose="02020603050405020304" pitchFamily="18" charset="0"/>
                <a:cs typeface="Times" panose="02020603050405020304" pitchFamily="18" charset="0"/>
              </a:rPr>
              <a:t>Puritan Faithful New England?</a:t>
            </a:r>
          </a:p>
        </p:txBody>
      </p:sp>
      <p:sp>
        <p:nvSpPr>
          <p:cNvPr id="5" name="Content Placeholder 4"/>
          <p:cNvSpPr>
            <a:spLocks noGrp="1"/>
          </p:cNvSpPr>
          <p:nvPr>
            <p:ph sz="half" idx="2"/>
          </p:nvPr>
        </p:nvSpPr>
        <p:spPr>
          <a:ln>
            <a:solidFill>
              <a:schemeClr val="accent2"/>
            </a:solidFill>
          </a:ln>
        </p:spPr>
        <p:txBody>
          <a:bodyPr/>
          <a:lstStyle/>
          <a:p>
            <a:endParaRPr lang="en-US" dirty="0"/>
          </a:p>
        </p:txBody>
      </p:sp>
      <p:sp>
        <p:nvSpPr>
          <p:cNvPr id="6" name="Text Placeholder 5"/>
          <p:cNvSpPr>
            <a:spLocks noGrp="1"/>
          </p:cNvSpPr>
          <p:nvPr>
            <p:ph type="body" sz="quarter" idx="3"/>
          </p:nvPr>
        </p:nvSpPr>
        <p:spPr>
          <a:xfrm>
            <a:off x="4645025" y="1535113"/>
            <a:ext cx="4041775" cy="522287"/>
          </a:xfrm>
          <a:solidFill>
            <a:schemeClr val="bg1"/>
          </a:solidFill>
          <a:ln>
            <a:solidFill>
              <a:srgbClr val="FFC000"/>
            </a:solidFill>
          </a:ln>
        </p:spPr>
        <p:txBody>
          <a:bodyPr>
            <a:normAutofit fontScale="92500"/>
          </a:bodyPr>
          <a:lstStyle/>
          <a:p>
            <a:pPr algn="ctr"/>
            <a:r>
              <a:rPr lang="en-US" dirty="0">
                <a:solidFill>
                  <a:srgbClr val="FFC000"/>
                </a:solidFill>
                <a:latin typeface="Times" panose="02020603050405020304" pitchFamily="18" charset="0"/>
                <a:cs typeface="Times" panose="02020603050405020304" pitchFamily="18" charset="0"/>
              </a:rPr>
              <a:t>Cavalier Economic Opportunity</a:t>
            </a:r>
          </a:p>
        </p:txBody>
      </p:sp>
      <p:sp>
        <p:nvSpPr>
          <p:cNvPr id="7" name="Content Placeholder 6"/>
          <p:cNvSpPr>
            <a:spLocks noGrp="1"/>
          </p:cNvSpPr>
          <p:nvPr>
            <p:ph sz="quarter" idx="4"/>
          </p:nvPr>
        </p:nvSpPr>
        <p:spPr>
          <a:ln>
            <a:solidFill>
              <a:srgbClr val="FFFF00"/>
            </a:solidFill>
          </a:ln>
        </p:spPr>
        <p:txBody>
          <a:bodyPr/>
          <a:lstStyle/>
          <a:p>
            <a:endParaRPr lang="en-US" dirty="0"/>
          </a:p>
        </p:txBody>
      </p:sp>
    </p:spTree>
    <p:extLst>
      <p:ext uri="{BB962C8B-B14F-4D97-AF65-F5344CB8AC3E}">
        <p14:creationId xmlns:p14="http://schemas.microsoft.com/office/powerpoint/2010/main" val="302473972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1">
              <a:alpha val="86000"/>
            </a:schemeClr>
          </a:solidFill>
        </p:spPr>
        <p:txBody>
          <a:bodyPr>
            <a:normAutofit/>
          </a:bodyPr>
          <a:lstStyle/>
          <a:p>
            <a:pPr marL="0" indent="0">
              <a:buNone/>
            </a:pPr>
            <a:r>
              <a:rPr lang="en-US" sz="2400" dirty="0">
                <a:solidFill>
                  <a:srgbClr val="0070C0"/>
                </a:solidFill>
                <a:latin typeface="Times" panose="02020603050405020304" pitchFamily="18" charset="0"/>
                <a:cs typeface="Times" panose="02020603050405020304" pitchFamily="18" charset="0"/>
              </a:rPr>
              <a:t>EQ: </a:t>
            </a:r>
            <a:r>
              <a:rPr lang="en-US" sz="2400" dirty="0">
                <a:solidFill>
                  <a:srgbClr val="0070C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p>
          <a:p>
            <a:r>
              <a:rPr lang="en-US" sz="2400" dirty="0">
                <a:solidFill>
                  <a:srgbClr val="0070C0"/>
                </a:solidFill>
                <a:latin typeface="Times New Roman" panose="02020603050405020304" pitchFamily="18" charset="0"/>
                <a:cs typeface="Times New Roman" panose="02020603050405020304" pitchFamily="18" charset="0"/>
              </a:rPr>
              <a:t>Students can:</a:t>
            </a:r>
          </a:p>
          <a:p>
            <a:pPr lvl="1"/>
            <a:r>
              <a:rPr lang="en-US" sz="1800" dirty="0">
                <a:solidFill>
                  <a:srgbClr val="0070C0"/>
                </a:solidFill>
                <a:latin typeface="Times" panose="02020603050405020304" pitchFamily="18" charset="0"/>
                <a:cs typeface="Times" panose="02020603050405020304" pitchFamily="18" charset="0"/>
              </a:rPr>
              <a:t>Evaluate how differing demographic and geographic factors impact colonization of the New World by Europeans </a:t>
            </a:r>
          </a:p>
          <a:p>
            <a:pPr lvl="1"/>
            <a:r>
              <a:rPr lang="en-US" sz="1800" dirty="0">
                <a:solidFill>
                  <a:srgbClr val="0070C0"/>
                </a:solidFill>
                <a:latin typeface="Times" panose="02020603050405020304" pitchFamily="18" charset="0"/>
                <a:cs typeface="Times" panose="02020603050405020304" pitchFamily="18" charset="0"/>
              </a:rPr>
              <a:t>Decipher how British’s governance over the 13 original colonies developed close economic ties with America while feeding the seeds resistance</a:t>
            </a:r>
          </a:p>
          <a:p>
            <a:pPr lvl="1"/>
            <a:r>
              <a:rPr lang="en-US" sz="1800" dirty="0">
                <a:solidFill>
                  <a:srgbClr val="0070C0"/>
                </a:solidFill>
                <a:latin typeface="Times" panose="02020603050405020304" pitchFamily="18" charset="0"/>
                <a:cs typeface="Times" panose="02020603050405020304" pitchFamily="18" charset="0"/>
              </a:rPr>
              <a:t>Determine factors that establish conflict between Native Americans and English settlers </a:t>
            </a:r>
          </a:p>
          <a:p>
            <a:pPr marL="0" lvl="1" indent="0">
              <a:buNone/>
            </a:pPr>
            <a:r>
              <a:rPr lang="en-US" sz="2000" dirty="0">
                <a:solidFill>
                  <a:srgbClr val="0070C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Poster construction</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Building an American</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A colonial factor</a:t>
            </a:r>
            <a:endParaRPr lang="en-US" sz="1600" dirty="0">
              <a:solidFill>
                <a:srgbClr val="0070C0"/>
              </a:solidFill>
              <a:latin typeface="Times" panose="02020603050405020304" pitchFamily="18" charset="0"/>
              <a:cs typeface="Times" panose="02020603050405020304" pitchFamily="18" charset="0"/>
            </a:endParaRPr>
          </a:p>
          <a:p>
            <a:pPr marL="0" lvl="1" indent="0">
              <a:buNone/>
            </a:pPr>
            <a:r>
              <a:rPr lang="en-US" sz="2000" b="1" dirty="0">
                <a:solidFill>
                  <a:schemeClr val="accent3">
                    <a:lumMod val="50000"/>
                  </a:schemeClr>
                </a:solidFill>
                <a:latin typeface="Times" panose="02020603050405020304" pitchFamily="18" charset="0"/>
                <a:cs typeface="Times" panose="02020603050405020304" pitchFamily="18" charset="0"/>
              </a:rPr>
              <a:t>Homework</a:t>
            </a:r>
          </a:p>
          <a:p>
            <a:pPr marL="342900" lvl="1" indent="-342900">
              <a:buFont typeface="Arial" panose="020B0604020202020204" pitchFamily="34" charset="0"/>
              <a:buChar char="•"/>
            </a:pPr>
            <a:r>
              <a:rPr lang="en-US" sz="2000" b="1" dirty="0">
                <a:solidFill>
                  <a:schemeClr val="accent3">
                    <a:lumMod val="50000"/>
                  </a:schemeClr>
                </a:solidFill>
                <a:latin typeface="Times" panose="02020603050405020304" pitchFamily="18" charset="0"/>
                <a:cs typeface="Times" panose="02020603050405020304" pitchFamily="18" charset="0"/>
              </a:rPr>
              <a:t>Read pages 95-105 and complete the Profiling the American Colonies Chart</a:t>
            </a:r>
          </a:p>
        </p:txBody>
      </p:sp>
    </p:spTree>
    <p:extLst>
      <p:ext uri="{BB962C8B-B14F-4D97-AF65-F5344CB8AC3E}">
        <p14:creationId xmlns:p14="http://schemas.microsoft.com/office/powerpoint/2010/main" val="265099009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3">
              <a:lumMod val="20000"/>
              <a:lumOff val="80000"/>
            </a:schemeClr>
          </a:solidFill>
          <a:ln>
            <a:solidFill>
              <a:srgbClr val="002060"/>
            </a:solidFill>
          </a:ln>
        </p:spPr>
        <p:txBody>
          <a:bodyPr/>
          <a:lstStyle/>
          <a:p>
            <a:r>
              <a:rPr lang="en-US" dirty="0">
                <a:solidFill>
                  <a:srgbClr val="002060"/>
                </a:solidFill>
                <a:latin typeface="Times" panose="02020603050405020304" pitchFamily="18" charset="0"/>
                <a:cs typeface="Times" panose="02020603050405020304" pitchFamily="18" charset="0"/>
              </a:rPr>
              <a:t>Plan for Colonial Distinctions</a:t>
            </a:r>
          </a:p>
        </p:txBody>
      </p:sp>
      <p:sp>
        <p:nvSpPr>
          <p:cNvPr id="5" name="Rectangle 4"/>
          <p:cNvSpPr/>
          <p:nvPr/>
        </p:nvSpPr>
        <p:spPr>
          <a:xfrm>
            <a:off x="838200" y="1324707"/>
            <a:ext cx="7848600" cy="1600200"/>
          </a:xfrm>
          <a:prstGeom prst="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Times" panose="02020603050405020304" pitchFamily="18" charset="0"/>
                <a:cs typeface="Times" panose="02020603050405020304" pitchFamily="18" charset="0"/>
              </a:rPr>
              <a:t>Develop thesis for the following prompt: </a:t>
            </a:r>
            <a:r>
              <a:rPr lang="en-US" sz="2000" i="1" dirty="0">
                <a:latin typeface="Times" panose="02020603050405020304" pitchFamily="18" charset="0"/>
                <a:cs typeface="Times" panose="02020603050405020304" pitchFamily="18" charset="0"/>
              </a:rPr>
              <a:t>America’s and England’s relationship during the early half of the 18</a:t>
            </a:r>
            <a:r>
              <a:rPr lang="en-US" sz="2000" i="1" baseline="30000" dirty="0">
                <a:latin typeface="Times" panose="02020603050405020304" pitchFamily="18" charset="0"/>
                <a:cs typeface="Times" panose="02020603050405020304" pitchFamily="18" charset="0"/>
              </a:rPr>
              <a:t>th</a:t>
            </a:r>
            <a:r>
              <a:rPr lang="en-US" sz="2000" i="1" dirty="0">
                <a:latin typeface="Times" panose="02020603050405020304" pitchFamily="18" charset="0"/>
                <a:cs typeface="Times" panose="02020603050405020304" pitchFamily="18" charset="0"/>
              </a:rPr>
              <a:t> century was based on the belief that colonists thought they were English citizens and economic equals.  To what extent did America’s connection to its English’s mother dissipate during the early 18</a:t>
            </a:r>
            <a:r>
              <a:rPr lang="en-US" sz="2000" i="1" baseline="30000" dirty="0">
                <a:latin typeface="Times" panose="02020603050405020304" pitchFamily="18" charset="0"/>
                <a:cs typeface="Times" panose="02020603050405020304" pitchFamily="18" charset="0"/>
              </a:rPr>
              <a:t>th</a:t>
            </a:r>
            <a:r>
              <a:rPr lang="en-US" sz="2000" i="1" dirty="0">
                <a:latin typeface="Times" panose="02020603050405020304" pitchFamily="18" charset="0"/>
                <a:cs typeface="Times" panose="02020603050405020304" pitchFamily="18" charset="0"/>
              </a:rPr>
              <a:t> century?</a:t>
            </a:r>
            <a:endParaRPr lang="en-US" sz="2000" dirty="0">
              <a:latin typeface="Times" panose="02020603050405020304" pitchFamily="18" charset="0"/>
              <a:cs typeface="Times" panose="02020603050405020304" pitchFamily="18" charset="0"/>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597467175"/>
              </p:ext>
            </p:extLst>
          </p:nvPr>
        </p:nvGraphicFramePr>
        <p:xfrm>
          <a:off x="1295400" y="3182814"/>
          <a:ext cx="5562600" cy="2595880"/>
        </p:xfrm>
        <a:graphic>
          <a:graphicData uri="http://schemas.openxmlformats.org/drawingml/2006/table">
            <a:tbl>
              <a:tblPr firstRow="1" bandRow="1">
                <a:tableStyleId>{5C22544A-7EE6-4342-B048-85BDC9FD1C3A}</a:tableStyleId>
              </a:tblPr>
              <a:tblGrid>
                <a:gridCol w="1081617">
                  <a:extLst>
                    <a:ext uri="{9D8B030D-6E8A-4147-A177-3AD203B41FA5}">
                      <a16:colId xmlns:a16="http://schemas.microsoft.com/office/drawing/2014/main" val="3477937609"/>
                    </a:ext>
                  </a:extLst>
                </a:gridCol>
                <a:gridCol w="4480983">
                  <a:extLst>
                    <a:ext uri="{9D8B030D-6E8A-4147-A177-3AD203B41FA5}">
                      <a16:colId xmlns:a16="http://schemas.microsoft.com/office/drawing/2014/main" val="2867134093"/>
                    </a:ext>
                  </a:extLst>
                </a:gridCol>
              </a:tblGrid>
              <a:tr h="370840">
                <a:tc>
                  <a:txBody>
                    <a:bodyPr/>
                    <a:lstStyle/>
                    <a:p>
                      <a:r>
                        <a:rPr lang="en-US" dirty="0"/>
                        <a:t>PERSIA</a:t>
                      </a:r>
                    </a:p>
                  </a:txBody>
                  <a:tcPr/>
                </a:tc>
                <a:tc>
                  <a:txBody>
                    <a:bodyPr/>
                    <a:lstStyle/>
                    <a:p>
                      <a:r>
                        <a:rPr lang="en-US" dirty="0"/>
                        <a:t>FACTS</a:t>
                      </a:r>
                    </a:p>
                  </a:txBody>
                  <a:tcPr/>
                </a:tc>
                <a:extLst>
                  <a:ext uri="{0D108BD9-81ED-4DB2-BD59-A6C34878D82A}">
                    <a16:rowId xmlns:a16="http://schemas.microsoft.com/office/drawing/2014/main" val="1951653799"/>
                  </a:ext>
                </a:extLst>
              </a:tr>
              <a:tr h="370840">
                <a:tc>
                  <a:txBody>
                    <a:bodyPr/>
                    <a:lstStyle/>
                    <a:p>
                      <a:r>
                        <a:rPr lang="en-US" dirty="0"/>
                        <a:t>P</a:t>
                      </a:r>
                    </a:p>
                  </a:txBody>
                  <a:tcPr/>
                </a:tc>
                <a:tc>
                  <a:txBody>
                    <a:bodyPr/>
                    <a:lstStyle/>
                    <a:p>
                      <a:endParaRPr lang="en-US"/>
                    </a:p>
                  </a:txBody>
                  <a:tcPr/>
                </a:tc>
                <a:extLst>
                  <a:ext uri="{0D108BD9-81ED-4DB2-BD59-A6C34878D82A}">
                    <a16:rowId xmlns:a16="http://schemas.microsoft.com/office/drawing/2014/main" val="752581346"/>
                  </a:ext>
                </a:extLst>
              </a:tr>
              <a:tr h="370840">
                <a:tc>
                  <a:txBody>
                    <a:bodyPr/>
                    <a:lstStyle/>
                    <a:p>
                      <a:r>
                        <a:rPr lang="en-US" dirty="0"/>
                        <a:t>E</a:t>
                      </a:r>
                    </a:p>
                  </a:txBody>
                  <a:tcPr/>
                </a:tc>
                <a:tc>
                  <a:txBody>
                    <a:bodyPr/>
                    <a:lstStyle/>
                    <a:p>
                      <a:endParaRPr lang="en-US"/>
                    </a:p>
                  </a:txBody>
                  <a:tcPr/>
                </a:tc>
                <a:extLst>
                  <a:ext uri="{0D108BD9-81ED-4DB2-BD59-A6C34878D82A}">
                    <a16:rowId xmlns:a16="http://schemas.microsoft.com/office/drawing/2014/main" val="997347762"/>
                  </a:ext>
                </a:extLst>
              </a:tr>
              <a:tr h="370840">
                <a:tc>
                  <a:txBody>
                    <a:bodyPr/>
                    <a:lstStyle/>
                    <a:p>
                      <a:r>
                        <a:rPr lang="en-US" dirty="0"/>
                        <a:t>R</a:t>
                      </a:r>
                    </a:p>
                  </a:txBody>
                  <a:tcPr/>
                </a:tc>
                <a:tc>
                  <a:txBody>
                    <a:bodyPr/>
                    <a:lstStyle/>
                    <a:p>
                      <a:endParaRPr lang="en-US"/>
                    </a:p>
                  </a:txBody>
                  <a:tcPr/>
                </a:tc>
                <a:extLst>
                  <a:ext uri="{0D108BD9-81ED-4DB2-BD59-A6C34878D82A}">
                    <a16:rowId xmlns:a16="http://schemas.microsoft.com/office/drawing/2014/main" val="2274334064"/>
                  </a:ext>
                </a:extLst>
              </a:tr>
              <a:tr h="370840">
                <a:tc>
                  <a:txBody>
                    <a:bodyPr/>
                    <a:lstStyle/>
                    <a:p>
                      <a:r>
                        <a:rPr lang="en-US" dirty="0"/>
                        <a:t>S</a:t>
                      </a:r>
                    </a:p>
                  </a:txBody>
                  <a:tcPr/>
                </a:tc>
                <a:tc>
                  <a:txBody>
                    <a:bodyPr/>
                    <a:lstStyle/>
                    <a:p>
                      <a:endParaRPr lang="en-US"/>
                    </a:p>
                  </a:txBody>
                  <a:tcPr/>
                </a:tc>
                <a:extLst>
                  <a:ext uri="{0D108BD9-81ED-4DB2-BD59-A6C34878D82A}">
                    <a16:rowId xmlns:a16="http://schemas.microsoft.com/office/drawing/2014/main" val="2798494880"/>
                  </a:ext>
                </a:extLst>
              </a:tr>
              <a:tr h="370840">
                <a:tc>
                  <a:txBody>
                    <a:bodyPr/>
                    <a:lstStyle/>
                    <a:p>
                      <a:r>
                        <a:rPr lang="en-US" dirty="0"/>
                        <a:t>I</a:t>
                      </a:r>
                    </a:p>
                  </a:txBody>
                  <a:tcPr/>
                </a:tc>
                <a:tc>
                  <a:txBody>
                    <a:bodyPr/>
                    <a:lstStyle/>
                    <a:p>
                      <a:endParaRPr lang="en-US"/>
                    </a:p>
                  </a:txBody>
                  <a:tcPr/>
                </a:tc>
                <a:extLst>
                  <a:ext uri="{0D108BD9-81ED-4DB2-BD59-A6C34878D82A}">
                    <a16:rowId xmlns:a16="http://schemas.microsoft.com/office/drawing/2014/main" val="36968515"/>
                  </a:ext>
                </a:extLst>
              </a:tr>
              <a:tr h="370840">
                <a:tc>
                  <a:txBody>
                    <a:bodyPr/>
                    <a:lstStyle/>
                    <a:p>
                      <a:r>
                        <a:rPr lang="en-US" dirty="0"/>
                        <a:t>A</a:t>
                      </a:r>
                    </a:p>
                  </a:txBody>
                  <a:tcPr/>
                </a:tc>
                <a:tc>
                  <a:txBody>
                    <a:bodyPr/>
                    <a:lstStyle/>
                    <a:p>
                      <a:endParaRPr lang="en-US" dirty="0"/>
                    </a:p>
                  </a:txBody>
                  <a:tcPr/>
                </a:tc>
                <a:extLst>
                  <a:ext uri="{0D108BD9-81ED-4DB2-BD59-A6C34878D82A}">
                    <a16:rowId xmlns:a16="http://schemas.microsoft.com/office/drawing/2014/main" val="1343376216"/>
                  </a:ext>
                </a:extLst>
              </a:tr>
            </a:tbl>
          </a:graphicData>
        </a:graphic>
      </p:graphicFrame>
    </p:spTree>
    <p:extLst>
      <p:ext uri="{BB962C8B-B14F-4D97-AF65-F5344CB8AC3E}">
        <p14:creationId xmlns:p14="http://schemas.microsoft.com/office/powerpoint/2010/main" val="267421674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3">
              <a:lumMod val="20000"/>
              <a:lumOff val="80000"/>
            </a:schemeClr>
          </a:solidFill>
          <a:ln>
            <a:solidFill>
              <a:srgbClr val="002060"/>
            </a:solidFill>
          </a:ln>
        </p:spPr>
        <p:txBody>
          <a:bodyPr/>
          <a:lstStyle/>
          <a:p>
            <a:r>
              <a:rPr lang="en-US" dirty="0">
                <a:solidFill>
                  <a:srgbClr val="002060"/>
                </a:solidFill>
                <a:latin typeface="Times" panose="02020603050405020304" pitchFamily="18" charset="0"/>
                <a:cs typeface="Times" panose="02020603050405020304" pitchFamily="18" charset="0"/>
              </a:rPr>
              <a:t>Plan for Colonial Distinctions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86264043"/>
              </p:ext>
            </p:extLst>
          </p:nvPr>
        </p:nvGraphicFramePr>
        <p:xfrm>
          <a:off x="457200" y="1600200"/>
          <a:ext cx="8229600" cy="259588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pPr algn="ctr"/>
                      <a:r>
                        <a:rPr lang="en-US" dirty="0">
                          <a:latin typeface="Times" panose="02020603050405020304" pitchFamily="18" charset="0"/>
                          <a:cs typeface="Times" panose="02020603050405020304" pitchFamily="18" charset="0"/>
                        </a:rPr>
                        <a:t>New England</a:t>
                      </a:r>
                    </a:p>
                  </a:txBody>
                  <a:tcPr/>
                </a:tc>
                <a:tc>
                  <a:txBody>
                    <a:bodyPr/>
                    <a:lstStyle/>
                    <a:p>
                      <a:pPr algn="ctr"/>
                      <a:r>
                        <a:rPr lang="en-US" dirty="0">
                          <a:latin typeface="Times" panose="02020603050405020304" pitchFamily="18" charset="0"/>
                          <a:cs typeface="Times" panose="02020603050405020304" pitchFamily="18" charset="0"/>
                        </a:rPr>
                        <a:t>Middle</a:t>
                      </a:r>
                    </a:p>
                  </a:txBody>
                  <a:tcPr/>
                </a:tc>
                <a:tc>
                  <a:txBody>
                    <a:bodyPr/>
                    <a:lstStyle/>
                    <a:p>
                      <a:pPr algn="ctr"/>
                      <a:r>
                        <a:rPr lang="en-US" dirty="0">
                          <a:latin typeface="Times" panose="02020603050405020304" pitchFamily="18" charset="0"/>
                          <a:cs typeface="Times" panose="02020603050405020304" pitchFamily="18" charset="0"/>
                        </a:rPr>
                        <a:t>Chesapeake</a:t>
                      </a:r>
                    </a:p>
                  </a:txBody>
                  <a:tcPr/>
                </a:tc>
                <a:extLst>
                  <a:ext uri="{0D108BD9-81ED-4DB2-BD59-A6C34878D82A}">
                    <a16:rowId xmlns:a16="http://schemas.microsoft.com/office/drawing/2014/main" val="10000"/>
                  </a:ext>
                </a:extLst>
              </a:tr>
              <a:tr h="370840">
                <a:tc>
                  <a:txBody>
                    <a:bodyPr/>
                    <a:lstStyle/>
                    <a:p>
                      <a:pPr algn="ctr"/>
                      <a:r>
                        <a:rPr lang="en-US" dirty="0">
                          <a:latin typeface="Times" panose="02020603050405020304" pitchFamily="18" charset="0"/>
                          <a:cs typeface="Times" panose="02020603050405020304" pitchFamily="18" charset="0"/>
                        </a:rPr>
                        <a:t>Liberty</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pPr algn="ctr"/>
                      <a:r>
                        <a:rPr lang="en-US" dirty="0">
                          <a:latin typeface="Times" panose="02020603050405020304" pitchFamily="18" charset="0"/>
                          <a:cs typeface="Times" panose="02020603050405020304" pitchFamily="18" charset="0"/>
                        </a:rPr>
                        <a:t>Equality</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pPr algn="ctr"/>
                      <a:r>
                        <a:rPr lang="en-US" dirty="0">
                          <a:latin typeface="Times" panose="02020603050405020304" pitchFamily="18" charset="0"/>
                          <a:cs typeface="Times" panose="02020603050405020304" pitchFamily="18" charset="0"/>
                        </a:rPr>
                        <a:t>Populism</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370840">
                <a:tc>
                  <a:txBody>
                    <a:bodyPr/>
                    <a:lstStyle/>
                    <a:p>
                      <a:pPr algn="ctr"/>
                      <a:r>
                        <a:rPr lang="en-US" dirty="0">
                          <a:latin typeface="Times" panose="02020603050405020304" pitchFamily="18" charset="0"/>
                          <a:cs typeface="Times" panose="02020603050405020304" pitchFamily="18" charset="0"/>
                        </a:rPr>
                        <a:t>Individualism</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370840">
                <a:tc>
                  <a:txBody>
                    <a:bodyPr/>
                    <a:lstStyle/>
                    <a:p>
                      <a:pPr algn="ctr"/>
                      <a:r>
                        <a:rPr lang="en-US" dirty="0">
                          <a:latin typeface="Times" panose="02020603050405020304" pitchFamily="18" charset="0"/>
                          <a:cs typeface="Times" panose="02020603050405020304" pitchFamily="18" charset="0"/>
                        </a:rPr>
                        <a:t>Laissez Faire </a:t>
                      </a:r>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370840">
                <a:tc>
                  <a:txBody>
                    <a:bodyPr/>
                    <a:lstStyle/>
                    <a:p>
                      <a:pPr algn="ctr"/>
                      <a:r>
                        <a:rPr lang="en-US" dirty="0">
                          <a:latin typeface="Times" panose="02020603050405020304" pitchFamily="18" charset="0"/>
                          <a:cs typeface="Times" panose="02020603050405020304" pitchFamily="18" charset="0"/>
                        </a:rPr>
                        <a:t>Historic Synthesis</a:t>
                      </a: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
        <p:nvSpPr>
          <p:cNvPr id="5" name="Rectangle 4"/>
          <p:cNvSpPr/>
          <p:nvPr/>
        </p:nvSpPr>
        <p:spPr>
          <a:xfrm>
            <a:off x="822960" y="4572000"/>
            <a:ext cx="7162800" cy="1600200"/>
          </a:xfrm>
          <a:prstGeom prst="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Times" panose="02020603050405020304" pitchFamily="18" charset="0"/>
                <a:cs typeface="Times" panose="02020603050405020304" pitchFamily="18" charset="0"/>
              </a:rPr>
              <a:t>Develop thesis for the following prompt: </a:t>
            </a:r>
            <a:r>
              <a:rPr lang="en-US" b="1" dirty="0">
                <a:latin typeface="Times" panose="02020603050405020304" pitchFamily="18" charset="0"/>
                <a:cs typeface="Times" panose="02020603050405020304" pitchFamily="18" charset="0"/>
              </a:rPr>
              <a:t>Evaluate the following statement: Although America was largely settled by people originally from England; by the early 1700s, our American identity demonstrated major regional differences and distinctions.</a:t>
            </a:r>
            <a:endParaRPr lang="en-US" dirty="0">
              <a:latin typeface="Times" panose="02020603050405020304" pitchFamily="18" charset="0"/>
              <a:cs typeface="Times" panose="02020603050405020304" pitchFamily="18" charset="0"/>
            </a:endParaRPr>
          </a:p>
          <a:p>
            <a:endParaRPr lang="en-US" dirty="0">
              <a:solidFill>
                <a:schemeClr val="bg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63966873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1">
              <a:alpha val="86000"/>
            </a:schemeClr>
          </a:solidFill>
        </p:spPr>
        <p:txBody>
          <a:bodyPr>
            <a:normAutofit/>
          </a:bodyPr>
          <a:lstStyle/>
          <a:p>
            <a:pPr marL="0" indent="0">
              <a:buNone/>
            </a:pPr>
            <a:r>
              <a:rPr lang="en-US" sz="2400" dirty="0">
                <a:solidFill>
                  <a:srgbClr val="0070C0"/>
                </a:solidFill>
                <a:latin typeface="Times" panose="02020603050405020304" pitchFamily="18" charset="0"/>
                <a:cs typeface="Times" panose="02020603050405020304" pitchFamily="18" charset="0"/>
              </a:rPr>
              <a:t>EQ: </a:t>
            </a:r>
            <a:r>
              <a:rPr lang="en-US" sz="2400" dirty="0">
                <a:solidFill>
                  <a:srgbClr val="0070C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p>
          <a:p>
            <a:r>
              <a:rPr lang="en-US" sz="2400" dirty="0">
                <a:solidFill>
                  <a:srgbClr val="0070C0"/>
                </a:solidFill>
                <a:latin typeface="Times New Roman" panose="02020603050405020304" pitchFamily="18" charset="0"/>
                <a:cs typeface="Times New Roman" panose="02020603050405020304" pitchFamily="18" charset="0"/>
              </a:rPr>
              <a:t>Students can:</a:t>
            </a:r>
          </a:p>
          <a:p>
            <a:pPr lvl="1"/>
            <a:r>
              <a:rPr lang="en-US" sz="1800" dirty="0">
                <a:solidFill>
                  <a:srgbClr val="0070C0"/>
                </a:solidFill>
                <a:latin typeface="Times" panose="02020603050405020304" pitchFamily="18" charset="0"/>
                <a:cs typeface="Times" panose="02020603050405020304" pitchFamily="18" charset="0"/>
              </a:rPr>
              <a:t>Evaluate how differing demographic and geographic factors impact colonization of the New World by Europeans </a:t>
            </a:r>
          </a:p>
          <a:p>
            <a:pPr lvl="1"/>
            <a:r>
              <a:rPr lang="en-US" sz="1800" dirty="0">
                <a:solidFill>
                  <a:srgbClr val="0070C0"/>
                </a:solidFill>
                <a:latin typeface="Times" panose="02020603050405020304" pitchFamily="18" charset="0"/>
                <a:cs typeface="Times" panose="02020603050405020304" pitchFamily="18" charset="0"/>
              </a:rPr>
              <a:t>Decipher how British’s governance over the 13 original colonies developed close economic ties with America while feeding the seeds resistance</a:t>
            </a:r>
          </a:p>
          <a:p>
            <a:pPr lvl="1"/>
            <a:r>
              <a:rPr lang="en-US" sz="1800" dirty="0">
                <a:solidFill>
                  <a:srgbClr val="0070C0"/>
                </a:solidFill>
                <a:latin typeface="Times" panose="02020603050405020304" pitchFamily="18" charset="0"/>
                <a:cs typeface="Times" panose="02020603050405020304" pitchFamily="18" charset="0"/>
              </a:rPr>
              <a:t>Determine factors that establish conflict between Native Americans and English settlers </a:t>
            </a:r>
          </a:p>
          <a:p>
            <a:pPr marL="0" lvl="1" indent="0">
              <a:buNone/>
            </a:pPr>
            <a:r>
              <a:rPr lang="en-US" sz="2000" dirty="0">
                <a:solidFill>
                  <a:srgbClr val="0070C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Profiling American Colonists</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Colonial demographics</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Rise of the American Spirit</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How American are WE</a:t>
            </a:r>
            <a:endParaRPr lang="en-US" sz="1600" dirty="0">
              <a:solidFill>
                <a:srgbClr val="0070C0"/>
              </a:solidFill>
              <a:latin typeface="Times" panose="02020603050405020304" pitchFamily="18" charset="0"/>
              <a:cs typeface="Times" panose="02020603050405020304" pitchFamily="18" charset="0"/>
            </a:endParaRPr>
          </a:p>
          <a:p>
            <a:pPr marL="0" lvl="1" indent="0">
              <a:buNone/>
            </a:pPr>
            <a:r>
              <a:rPr lang="en-US" sz="2000" b="1" dirty="0">
                <a:solidFill>
                  <a:schemeClr val="accent3">
                    <a:lumMod val="50000"/>
                  </a:schemeClr>
                </a:solidFill>
                <a:latin typeface="Times" panose="02020603050405020304" pitchFamily="18" charset="0"/>
                <a:cs typeface="Times" panose="02020603050405020304" pitchFamily="18" charset="0"/>
              </a:rPr>
              <a:t>Homework</a:t>
            </a:r>
          </a:p>
          <a:p>
            <a:pPr lvl="0"/>
            <a:r>
              <a:rPr lang="en-US" sz="2000" dirty="0">
                <a:solidFill>
                  <a:schemeClr val="accent3">
                    <a:lumMod val="50000"/>
                  </a:schemeClr>
                </a:solidFill>
                <a:latin typeface="Times" panose="02020603050405020304" pitchFamily="18" charset="0"/>
                <a:cs typeface="Times" panose="02020603050405020304" pitchFamily="18" charset="0"/>
              </a:rPr>
              <a:t>The American Spirit </a:t>
            </a:r>
          </a:p>
          <a:p>
            <a:pPr marL="342900" lvl="1" indent="-342900">
              <a:buFont typeface="Arial" panose="020B0604020202020204" pitchFamily="34" charset="0"/>
              <a:buChar char="•"/>
            </a:pPr>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134753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229600" cy="639762"/>
          </a:xfrm>
          <a:solidFill>
            <a:schemeClr val="bg1">
              <a:lumMod val="95000"/>
            </a:schemeClr>
          </a:solidFill>
          <a:ln>
            <a:solidFill>
              <a:srgbClr val="002060"/>
            </a:solidFill>
          </a:ln>
        </p:spPr>
        <p:txBody>
          <a:bodyPr>
            <a:normAutofit fontScale="90000"/>
          </a:bodyPr>
          <a:lstStyle/>
          <a:p>
            <a:r>
              <a:rPr lang="en-US" b="1" dirty="0">
                <a:solidFill>
                  <a:schemeClr val="tx2"/>
                </a:solidFill>
                <a:latin typeface="Baskerville Old Face" panose="02020602080505020303" pitchFamily="18" charset="0"/>
              </a:rPr>
              <a:t>Salutary Neglect Effect</a:t>
            </a:r>
          </a:p>
        </p:txBody>
      </p:sp>
      <p:sp>
        <p:nvSpPr>
          <p:cNvPr id="7" name="Rectangle 6"/>
          <p:cNvSpPr/>
          <p:nvPr/>
        </p:nvSpPr>
        <p:spPr>
          <a:xfrm>
            <a:off x="5715000" y="3962400"/>
            <a:ext cx="2819400" cy="533400"/>
          </a:xfrm>
          <a:prstGeom prst="rect">
            <a:avLst/>
          </a:prstGeom>
          <a:solidFill>
            <a:schemeClr val="bg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2060"/>
                </a:solidFill>
                <a:latin typeface="Times" panose="02020603050405020304" pitchFamily="18" charset="0"/>
                <a:cs typeface="Times" panose="02020603050405020304" pitchFamily="18" charset="0"/>
              </a:rPr>
              <a:t>Trade Routes 1600-1700</a:t>
            </a:r>
          </a:p>
        </p:txBody>
      </p:sp>
      <p:sp>
        <p:nvSpPr>
          <p:cNvPr id="4" name="Content Placeholder 3">
            <a:extLst>
              <a:ext uri="{FF2B5EF4-FFF2-40B4-BE49-F238E27FC236}">
                <a16:creationId xmlns:a16="http://schemas.microsoft.com/office/drawing/2014/main" id="{98AC0B2A-9133-08A5-A554-4FE74ABD1EEE}"/>
              </a:ext>
            </a:extLst>
          </p:cNvPr>
          <p:cNvSpPr>
            <a:spLocks noGrp="1"/>
          </p:cNvSpPr>
          <p:nvPr>
            <p:ph idx="1"/>
          </p:nvPr>
        </p:nvSpPr>
        <p:spPr>
          <a:xfrm>
            <a:off x="304800" y="1143000"/>
            <a:ext cx="8382000" cy="4983163"/>
          </a:xfrm>
          <a:solidFill>
            <a:schemeClr val="bg1"/>
          </a:solidFill>
          <a:ln>
            <a:solidFill>
              <a:srgbClr val="002060"/>
            </a:solidFill>
          </a:ln>
        </p:spPr>
        <p:txBody>
          <a:bodyPr>
            <a:normAutofit/>
          </a:bodyPr>
          <a:lstStyle/>
          <a:p>
            <a:pPr marL="0" indent="0">
              <a:buNone/>
            </a:pPr>
            <a:r>
              <a:rPr lang="en-US" sz="2400" b="1" u="sng" dirty="0">
                <a:solidFill>
                  <a:srgbClr val="002060"/>
                </a:solidFill>
                <a:latin typeface="Times" panose="02020603050405020304" pitchFamily="18" charset="0"/>
                <a:cs typeface="Times" panose="02020603050405020304" pitchFamily="18" charset="0"/>
              </a:rPr>
              <a:t>Salutary Neglect</a:t>
            </a:r>
            <a:r>
              <a:rPr lang="en-US" sz="2400" dirty="0">
                <a:latin typeface="Times" panose="02020603050405020304" pitchFamily="18" charset="0"/>
                <a:cs typeface="Times" panose="02020603050405020304" pitchFamily="18" charset="0"/>
              </a:rPr>
              <a:t>: British government allowed the colonies develop without their guidance (1607-1754)</a:t>
            </a:r>
          </a:p>
        </p:txBody>
      </p:sp>
      <p:pic>
        <p:nvPicPr>
          <p:cNvPr id="2" name="Picture 2" descr="13 colonies - Students | Britannica Kids | Homework Help">
            <a:extLst>
              <a:ext uri="{FF2B5EF4-FFF2-40B4-BE49-F238E27FC236}">
                <a16:creationId xmlns:a16="http://schemas.microsoft.com/office/drawing/2014/main" id="{F9D3B62C-D01B-A228-6E26-B57E813A6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342" y="1955801"/>
            <a:ext cx="3748087" cy="4419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0F4682D-81C0-BD28-D376-A2447C897D4E}"/>
              </a:ext>
            </a:extLst>
          </p:cNvPr>
          <p:cNvSpPr/>
          <p:nvPr/>
        </p:nvSpPr>
        <p:spPr>
          <a:xfrm>
            <a:off x="4437971" y="1955801"/>
            <a:ext cx="4401229" cy="28194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13 Colonies development</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3 distinct regions</a:t>
            </a:r>
            <a:r>
              <a:rPr lang="en-US" sz="2400" b="1" dirty="0">
                <a:latin typeface="Times" panose="02020603050405020304" pitchFamily="18" charset="0"/>
                <a:cs typeface="Times" panose="02020603050405020304" pitchFamily="18" charset="0"/>
              </a:rPr>
              <a:t>: </a:t>
            </a:r>
            <a:r>
              <a:rPr lang="en-US" sz="2400" b="1" dirty="0">
                <a:solidFill>
                  <a:srgbClr val="FFFF00"/>
                </a:solidFill>
                <a:latin typeface="Times" panose="02020603050405020304" pitchFamily="18" charset="0"/>
                <a:cs typeface="Times" panose="02020603050405020304" pitchFamily="18" charset="0"/>
              </a:rPr>
              <a:t>New England, Middle, &amp; Southern Colonies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Influencers of development: </a:t>
            </a:r>
            <a:r>
              <a:rPr lang="en-US" sz="2400" i="1" u="sng" dirty="0">
                <a:solidFill>
                  <a:schemeClr val="bg1"/>
                </a:solidFill>
                <a:latin typeface="Times" panose="02020603050405020304" pitchFamily="18" charset="0"/>
                <a:cs typeface="Times" panose="02020603050405020304" pitchFamily="18" charset="0"/>
              </a:rPr>
              <a:t>geography, Native Americans,</a:t>
            </a:r>
            <a:r>
              <a:rPr lang="en-US" sz="2400" dirty="0">
                <a:solidFill>
                  <a:schemeClr val="bg1"/>
                </a:solidFill>
                <a:latin typeface="Times" panose="02020603050405020304" pitchFamily="18" charset="0"/>
                <a:cs typeface="Times" panose="02020603050405020304" pitchFamily="18" charset="0"/>
              </a:rPr>
              <a:t> and </a:t>
            </a:r>
            <a:r>
              <a:rPr lang="en-US" sz="2400" i="1" u="sng" dirty="0">
                <a:solidFill>
                  <a:schemeClr val="bg1"/>
                </a:solidFill>
                <a:latin typeface="Times" panose="02020603050405020304" pitchFamily="18" charset="0"/>
                <a:cs typeface="Times" panose="02020603050405020304" pitchFamily="18" charset="0"/>
              </a:rPr>
              <a:t>religion</a:t>
            </a:r>
            <a:r>
              <a:rPr lang="en-US" sz="2400" i="1" dirty="0">
                <a:solidFill>
                  <a:schemeClr val="bg1"/>
                </a:solidFill>
                <a:latin typeface="Times" panose="02020603050405020304" pitchFamily="18" charset="0"/>
                <a:cs typeface="Times" panose="02020603050405020304" pitchFamily="18" charset="0"/>
              </a:rPr>
              <a:t> </a:t>
            </a:r>
          </a:p>
        </p:txBody>
      </p:sp>
    </p:spTree>
    <p:extLst>
      <p:ext uri="{BB962C8B-B14F-4D97-AF65-F5344CB8AC3E}">
        <p14:creationId xmlns:p14="http://schemas.microsoft.com/office/powerpoint/2010/main" val="408698483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2"/>
          </a:solidFill>
          <a:ln>
            <a:solidFill>
              <a:schemeClr val="accent1"/>
            </a:solidFill>
          </a:ln>
        </p:spPr>
        <p:txBody>
          <a:bodyPr>
            <a:normAutofit fontScale="90000"/>
          </a:bodyPr>
          <a:lstStyle/>
          <a:p>
            <a:r>
              <a:rPr lang="en-US" dirty="0">
                <a:solidFill>
                  <a:srgbClr val="002060"/>
                </a:solidFill>
                <a:latin typeface="Baskerville Old Face" panose="02020602080505020303" pitchFamily="18" charset="0"/>
              </a:rPr>
              <a:t>Profiling the American Colonist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295400"/>
            <a:ext cx="3657600" cy="4953000"/>
          </a:xfrm>
        </p:spPr>
      </p:pic>
      <p:sp>
        <p:nvSpPr>
          <p:cNvPr id="5" name="Rectangle 4"/>
          <p:cNvSpPr/>
          <p:nvPr/>
        </p:nvSpPr>
        <p:spPr>
          <a:xfrm>
            <a:off x="4800600" y="1295400"/>
            <a:ext cx="4114800" cy="46482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panose="02020603050405020304" pitchFamily="18" charset="0"/>
                <a:cs typeface="Times" panose="02020603050405020304" pitchFamily="18" charset="0"/>
              </a:rPr>
              <a:t>Profile an American Colonists</a:t>
            </a:r>
          </a:p>
          <a:p>
            <a:r>
              <a:rPr lang="en-US" sz="2400" dirty="0">
                <a:solidFill>
                  <a:schemeClr val="bg1"/>
                </a:solidFill>
                <a:latin typeface="Times" panose="02020603050405020304" pitchFamily="18" charset="0"/>
                <a:cs typeface="Times" panose="02020603050405020304" pitchFamily="18" charset="0"/>
              </a:rPr>
              <a:t>Demographic features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Religion</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Occupations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Political beliefs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Ethnicities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Cultural values </a:t>
            </a:r>
          </a:p>
          <a:p>
            <a:pPr marL="342900" indent="-342900">
              <a:buFont typeface="Arial" panose="020B0604020202020204" pitchFamily="34" charset="0"/>
              <a:buChar char="•"/>
            </a:pPr>
            <a:endParaRPr lang="en-US" sz="2400" dirty="0">
              <a:solidFill>
                <a:schemeClr val="bg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solidFill>
                <a:schemeClr val="bg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solidFill>
                <a:schemeClr val="bg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solidFill>
                <a:schemeClr val="bg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solidFill>
                <a:schemeClr val="bg1"/>
              </a:solidFill>
              <a:latin typeface="Times" panose="02020603050405020304" pitchFamily="18" charset="0"/>
              <a:cs typeface="Times"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4191000"/>
            <a:ext cx="2438400" cy="2600325"/>
          </a:xfrm>
          <a:prstGeom prst="rect">
            <a:avLst/>
          </a:prstGeom>
          <a:ln>
            <a:solidFill>
              <a:schemeClr val="accent1"/>
            </a:solidFill>
          </a:ln>
        </p:spPr>
      </p:pic>
    </p:spTree>
    <p:extLst>
      <p:ext uri="{BB962C8B-B14F-4D97-AF65-F5344CB8AC3E}">
        <p14:creationId xmlns:p14="http://schemas.microsoft.com/office/powerpoint/2010/main" val="148391909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accent3">
              <a:lumMod val="20000"/>
              <a:lumOff val="80000"/>
            </a:schemeClr>
          </a:solidFill>
          <a:ln>
            <a:solidFill>
              <a:srgbClr val="002060"/>
            </a:solidFill>
          </a:ln>
        </p:spPr>
        <p:txBody>
          <a:bodyPr/>
          <a:lstStyle/>
          <a:p>
            <a:r>
              <a:rPr lang="en-US" dirty="0">
                <a:solidFill>
                  <a:srgbClr val="002060"/>
                </a:solidFill>
                <a:latin typeface="Baskerville Old Face" panose="02020602080505020303" pitchFamily="18" charset="0"/>
              </a:rPr>
              <a:t>Demographics of America</a:t>
            </a:r>
          </a:p>
        </p:txBody>
      </p:sp>
      <p:pic>
        <p:nvPicPr>
          <p:cNvPr id="4" name="Content Placeholder 3" descr="http://www.kirkwood.k12.mo.us/parent_student/KHS/plattes/topics3and4/topics3and41.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219201"/>
            <a:ext cx="8229600" cy="4038599"/>
          </a:xfrm>
          <a:prstGeom prst="rect">
            <a:avLst/>
          </a:prstGeom>
          <a:noFill/>
          <a:ln>
            <a:noFill/>
          </a:ln>
        </p:spPr>
      </p:pic>
      <p:sp>
        <p:nvSpPr>
          <p:cNvPr id="5" name="TextBox 4"/>
          <p:cNvSpPr txBox="1"/>
          <p:nvPr/>
        </p:nvSpPr>
        <p:spPr>
          <a:xfrm>
            <a:off x="723900" y="5410200"/>
            <a:ext cx="7696200" cy="1323439"/>
          </a:xfrm>
          <a:prstGeom prst="rect">
            <a:avLst/>
          </a:prstGeom>
          <a:solidFill>
            <a:schemeClr val="bg1"/>
          </a:solidFill>
          <a:ln>
            <a:solidFill>
              <a:srgbClr val="002060"/>
            </a:solidFill>
          </a:ln>
        </p:spPr>
        <p:txBody>
          <a:bodyPr wrap="square" rtlCol="0">
            <a:spAutoFit/>
          </a:bodyPr>
          <a:lstStyle/>
          <a:p>
            <a:r>
              <a:rPr lang="en-US" sz="2000" b="1" dirty="0">
                <a:solidFill>
                  <a:srgbClr val="C00000"/>
                </a:solidFill>
                <a:latin typeface="Times" panose="02020603050405020304" pitchFamily="18" charset="0"/>
                <a:cs typeface="Times" panose="02020603050405020304" pitchFamily="18" charset="0"/>
              </a:rPr>
              <a:t>American population</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Average age of American colonists: 16 years old</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Population density on the coastal regions of America (95% of the pop.)</a:t>
            </a:r>
          </a:p>
        </p:txBody>
      </p:sp>
    </p:spTree>
    <p:extLst>
      <p:ext uri="{BB962C8B-B14F-4D97-AF65-F5344CB8AC3E}">
        <p14:creationId xmlns:p14="http://schemas.microsoft.com/office/powerpoint/2010/main" val="95719282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3">
              <a:lumMod val="20000"/>
              <a:lumOff val="80000"/>
            </a:schemeClr>
          </a:solidFill>
          <a:ln>
            <a:solidFill>
              <a:srgbClr val="002060"/>
            </a:solidFill>
          </a:ln>
        </p:spPr>
        <p:txBody>
          <a:bodyPr/>
          <a:lstStyle/>
          <a:p>
            <a:r>
              <a:rPr lang="en-US" dirty="0">
                <a:solidFill>
                  <a:srgbClr val="002060"/>
                </a:solidFill>
                <a:latin typeface="Baskerville Old Face" panose="02020602080505020303" pitchFamily="18" charset="0"/>
                <a:cs typeface="Times" panose="02020603050405020304" pitchFamily="18" charset="0"/>
              </a:rPr>
              <a:t>Social Stratification</a:t>
            </a:r>
          </a:p>
        </p:txBody>
      </p:sp>
      <p:pic>
        <p:nvPicPr>
          <p:cNvPr id="1026" name="Picture 2" descr="http://users.humboldt.edu/ogayle/ColonialPopulatio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3581400" cy="525118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43400" y="1600200"/>
            <a:ext cx="4343400" cy="3785652"/>
          </a:xfrm>
          <a:prstGeom prst="rect">
            <a:avLst/>
          </a:prstGeom>
          <a:solidFill>
            <a:schemeClr val="bg1"/>
          </a:solidFill>
          <a:ln>
            <a:solidFill>
              <a:srgbClr val="002060"/>
            </a:solidFill>
          </a:ln>
        </p:spPr>
        <p:txBody>
          <a:bodyPr wrap="square" rtlCol="0">
            <a:spAutoFit/>
          </a:bodyPr>
          <a:lstStyle/>
          <a:p>
            <a:r>
              <a:rPr lang="en-US" sz="2000" dirty="0">
                <a:latin typeface="Times" panose="02020603050405020304" pitchFamily="18" charset="0"/>
                <a:cs typeface="Times" panose="02020603050405020304" pitchFamily="18" charset="0"/>
              </a:rPr>
              <a:t>Population of Colonial America</a:t>
            </a:r>
          </a:p>
          <a:p>
            <a:pPr marL="342900" indent="-342900">
              <a:buFont typeface="Arial" panose="020B0604020202020204" pitchFamily="34" charset="0"/>
              <a:buChar char="•"/>
            </a:pPr>
            <a:r>
              <a:rPr lang="en-US" sz="2000" b="1" dirty="0">
                <a:solidFill>
                  <a:srgbClr val="C00000"/>
                </a:solidFill>
                <a:latin typeface="Times" panose="02020603050405020304" pitchFamily="18" charset="0"/>
                <a:cs typeface="Times" panose="02020603050405020304" pitchFamily="18" charset="0"/>
              </a:rPr>
              <a:t>American melting pot </a:t>
            </a:r>
            <a:r>
              <a:rPr lang="en-US" sz="2000" dirty="0">
                <a:latin typeface="Times" panose="02020603050405020304" pitchFamily="18" charset="0"/>
                <a:cs typeface="Times" panose="02020603050405020304" pitchFamily="18" charset="0"/>
              </a:rPr>
              <a:t>– mostly English, but a mixture of other ethnicities</a:t>
            </a:r>
          </a:p>
          <a:p>
            <a:pPr marL="342900" indent="-342900">
              <a:buFont typeface="Arial" panose="020B0604020202020204" pitchFamily="34" charset="0"/>
              <a:buChar char="•"/>
            </a:pPr>
            <a:r>
              <a:rPr lang="en-US" sz="2000" b="1" dirty="0">
                <a:solidFill>
                  <a:srgbClr val="C00000"/>
                </a:solidFill>
                <a:latin typeface="Times" panose="02020603050405020304" pitchFamily="18" charset="0"/>
                <a:cs typeface="Times" panose="02020603050405020304" pitchFamily="18" charset="0"/>
              </a:rPr>
              <a:t>The American Dream </a:t>
            </a:r>
            <a:r>
              <a:rPr lang="en-US" sz="2000" dirty="0">
                <a:latin typeface="Times" panose="02020603050405020304" pitchFamily="18" charset="0"/>
                <a:cs typeface="Times" panose="02020603050405020304" pitchFamily="18" charset="0"/>
              </a:rPr>
              <a:t>– Rags to Riches</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Social Hierarchy</a:t>
            </a:r>
          </a:p>
          <a:p>
            <a:pPr marL="800100" lvl="1"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Upper – Cavaliers, merchants, officials, &amp; clergy</a:t>
            </a:r>
          </a:p>
          <a:p>
            <a:pPr marL="800100" lvl="1" indent="-342900">
              <a:buFont typeface="Arial" panose="020B0604020202020204" pitchFamily="34" charset="0"/>
              <a:buChar char="•"/>
            </a:pPr>
            <a:r>
              <a:rPr lang="en-US" sz="2000" dirty="0">
                <a:solidFill>
                  <a:srgbClr val="C00000"/>
                </a:solidFill>
                <a:latin typeface="Times" panose="02020603050405020304" pitchFamily="18" charset="0"/>
                <a:cs typeface="Times" panose="02020603050405020304" pitchFamily="18" charset="0"/>
              </a:rPr>
              <a:t>Yeoman</a:t>
            </a:r>
          </a:p>
          <a:p>
            <a:pPr marL="800100" lvl="1" indent="-342900">
              <a:buFont typeface="Arial" panose="020B0604020202020204" pitchFamily="34" charset="0"/>
              <a:buChar char="•"/>
            </a:pPr>
            <a:r>
              <a:rPr lang="en-US" sz="2000" dirty="0">
                <a:solidFill>
                  <a:srgbClr val="C00000"/>
                </a:solidFill>
                <a:latin typeface="Times" panose="02020603050405020304" pitchFamily="18" charset="0"/>
                <a:cs typeface="Times" panose="02020603050405020304" pitchFamily="18" charset="0"/>
              </a:rPr>
              <a:t>Indenture servants</a:t>
            </a:r>
          </a:p>
          <a:p>
            <a:pPr marL="800100" lvl="1"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Slaves</a:t>
            </a:r>
          </a:p>
        </p:txBody>
      </p:sp>
    </p:spTree>
    <p:extLst>
      <p:ext uri="{BB962C8B-B14F-4D97-AF65-F5344CB8AC3E}">
        <p14:creationId xmlns:p14="http://schemas.microsoft.com/office/powerpoint/2010/main" val="224576804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3">
              <a:lumMod val="20000"/>
              <a:lumOff val="80000"/>
            </a:schemeClr>
          </a:solidFill>
          <a:ln>
            <a:solidFill>
              <a:srgbClr val="002060"/>
            </a:solidFill>
          </a:ln>
        </p:spPr>
        <p:txBody>
          <a:bodyPr/>
          <a:lstStyle/>
          <a:p>
            <a:r>
              <a:rPr lang="en-US" dirty="0">
                <a:solidFill>
                  <a:srgbClr val="002060"/>
                </a:solidFill>
                <a:latin typeface="Baskerville Old Face" panose="02020602080505020303" pitchFamily="18" charset="0"/>
              </a:rPr>
              <a:t>American Economy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407" y="1371600"/>
            <a:ext cx="5773994" cy="5181600"/>
          </a:xfrm>
        </p:spPr>
      </p:pic>
      <p:sp>
        <p:nvSpPr>
          <p:cNvPr id="5" name="Rectangle 4"/>
          <p:cNvSpPr/>
          <p:nvPr/>
        </p:nvSpPr>
        <p:spPr>
          <a:xfrm>
            <a:off x="1685004" y="1181100"/>
            <a:ext cx="3352800" cy="3810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latin typeface="Times" panose="02020603050405020304" pitchFamily="18" charset="0"/>
                <a:cs typeface="Times" panose="02020603050405020304" pitchFamily="18" charset="0"/>
              </a:rPr>
              <a:t>Triangle Trade</a:t>
            </a:r>
          </a:p>
        </p:txBody>
      </p:sp>
      <p:sp>
        <p:nvSpPr>
          <p:cNvPr id="6" name="TextBox 5"/>
          <p:cNvSpPr txBox="1"/>
          <p:nvPr/>
        </p:nvSpPr>
        <p:spPr>
          <a:xfrm>
            <a:off x="6019800" y="1905000"/>
            <a:ext cx="2895600" cy="4401205"/>
          </a:xfrm>
          <a:prstGeom prst="rect">
            <a:avLst/>
          </a:prstGeom>
          <a:solidFill>
            <a:schemeClr val="bg1"/>
          </a:solidFill>
          <a:ln>
            <a:solidFill>
              <a:srgbClr val="002060"/>
            </a:solidFill>
          </a:ln>
        </p:spPr>
        <p:txBody>
          <a:bodyPr wrap="square" rtlCol="0">
            <a:spAutoFit/>
          </a:bodyPr>
          <a:lstStyle/>
          <a:p>
            <a:r>
              <a:rPr lang="en-US" sz="2000" b="1" dirty="0">
                <a:solidFill>
                  <a:srgbClr val="C00000"/>
                </a:solidFill>
                <a:latin typeface="Times" panose="02020603050405020304" pitchFamily="18" charset="0"/>
                <a:cs typeface="Times" panose="02020603050405020304" pitchFamily="18" charset="0"/>
              </a:rPr>
              <a:t>British mercantilism</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Colonies enrich England</a:t>
            </a:r>
          </a:p>
          <a:p>
            <a:pPr marL="342900" indent="-342900">
              <a:buFont typeface="Arial" panose="020B0604020202020204" pitchFamily="34" charset="0"/>
              <a:buChar char="•"/>
            </a:pPr>
            <a:r>
              <a:rPr lang="en-US" sz="2000" b="1" dirty="0">
                <a:solidFill>
                  <a:srgbClr val="C00000"/>
                </a:solidFill>
                <a:latin typeface="Times" panose="02020603050405020304" pitchFamily="18" charset="0"/>
                <a:cs typeface="Times" panose="02020603050405020304" pitchFamily="18" charset="0"/>
              </a:rPr>
              <a:t>Navigation Act 1660 </a:t>
            </a:r>
            <a:r>
              <a:rPr lang="en-US" sz="2000" dirty="0">
                <a:latin typeface="Times" panose="02020603050405020304" pitchFamily="18" charset="0"/>
                <a:cs typeface="Times" panose="02020603050405020304" pitchFamily="18" charset="0"/>
              </a:rPr>
              <a:t>– America cannot trade with anyone but England</a:t>
            </a:r>
          </a:p>
          <a:p>
            <a:pPr marL="342900" indent="-342900">
              <a:buFont typeface="Arial" panose="020B0604020202020204" pitchFamily="34" charset="0"/>
              <a:buChar char="•"/>
            </a:pPr>
            <a:r>
              <a:rPr lang="en-US" sz="2000" b="1" dirty="0">
                <a:solidFill>
                  <a:srgbClr val="C00000"/>
                </a:solidFill>
                <a:latin typeface="Times" panose="02020603050405020304" pitchFamily="18" charset="0"/>
                <a:cs typeface="Times" panose="02020603050405020304" pitchFamily="18" charset="0"/>
              </a:rPr>
              <a:t>Wool Act 1699 </a:t>
            </a:r>
            <a:r>
              <a:rPr lang="en-US" sz="2000" dirty="0">
                <a:latin typeface="Times" panose="02020603050405020304" pitchFamily="18" charset="0"/>
                <a:cs typeface="Times" panose="02020603050405020304" pitchFamily="18" charset="0"/>
              </a:rPr>
              <a:t>– No exports of wool from the American Colonies</a:t>
            </a:r>
          </a:p>
          <a:p>
            <a:pPr marL="342900" indent="-342900">
              <a:buFont typeface="Arial" panose="020B0604020202020204" pitchFamily="34" charset="0"/>
              <a:buChar char="•"/>
            </a:pPr>
            <a:r>
              <a:rPr lang="en-US" sz="2000" b="1" dirty="0">
                <a:solidFill>
                  <a:srgbClr val="C00000"/>
                </a:solidFill>
                <a:latin typeface="Times" panose="02020603050405020304" pitchFamily="18" charset="0"/>
                <a:cs typeface="Times" panose="02020603050405020304" pitchFamily="18" charset="0"/>
              </a:rPr>
              <a:t>Molasses Act 173</a:t>
            </a:r>
            <a:r>
              <a:rPr lang="en-US" sz="2000" dirty="0">
                <a:latin typeface="Times" panose="02020603050405020304" pitchFamily="18" charset="0"/>
                <a:cs typeface="Times" panose="02020603050405020304" pitchFamily="18" charset="0"/>
              </a:rPr>
              <a:t>3 – tax on sugar to protect British monopoly</a:t>
            </a:r>
          </a:p>
          <a:p>
            <a:r>
              <a:rPr lang="en-US" sz="2000" dirty="0">
                <a:latin typeface="Times" panose="02020603050405020304" pitchFamily="18" charset="0"/>
                <a:cs typeface="Times" panose="02020603050405020304" pitchFamily="18" charset="0"/>
              </a:rPr>
              <a:t> </a:t>
            </a:r>
          </a:p>
        </p:txBody>
      </p:sp>
    </p:spTree>
    <p:extLst>
      <p:ext uri="{BB962C8B-B14F-4D97-AF65-F5344CB8AC3E}">
        <p14:creationId xmlns:p14="http://schemas.microsoft.com/office/powerpoint/2010/main" val="39447333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3">
              <a:lumMod val="20000"/>
              <a:lumOff val="80000"/>
            </a:schemeClr>
          </a:solidFill>
          <a:ln>
            <a:solidFill>
              <a:srgbClr val="002060"/>
            </a:solidFill>
          </a:ln>
        </p:spPr>
        <p:txBody>
          <a:bodyPr/>
          <a:lstStyle/>
          <a:p>
            <a:r>
              <a:rPr lang="en-US" dirty="0">
                <a:solidFill>
                  <a:srgbClr val="002060"/>
                </a:solidFill>
                <a:latin typeface="Baskerville Old Face" panose="02020602080505020303" pitchFamily="18" charset="0"/>
              </a:rPr>
              <a:t>Gauge </a:t>
            </a:r>
            <a:r>
              <a:rPr lang="en-US" dirty="0" err="1">
                <a:solidFill>
                  <a:srgbClr val="002060"/>
                </a:solidFill>
                <a:latin typeface="Baskerville Old Face" panose="02020602080505020303" pitchFamily="18" charset="0"/>
              </a:rPr>
              <a:t>Mericanism</a:t>
            </a:r>
            <a:endParaRPr lang="en-US" dirty="0">
              <a:solidFill>
                <a:srgbClr val="002060"/>
              </a:solidFill>
              <a:latin typeface="Baskerville Old Face" panose="02020602080505020303" pitchFamily="18" charset="0"/>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05200" y="2962810"/>
            <a:ext cx="2686812" cy="2686812"/>
          </a:xfrm>
        </p:spPr>
      </p:pic>
      <p:sp>
        <p:nvSpPr>
          <p:cNvPr id="6" name="Rectangle 5"/>
          <p:cNvSpPr/>
          <p:nvPr/>
        </p:nvSpPr>
        <p:spPr>
          <a:xfrm>
            <a:off x="533400" y="1295400"/>
            <a:ext cx="8153400" cy="1219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1143000" y="1905000"/>
            <a:ext cx="70104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1143000" y="1600200"/>
            <a:ext cx="0" cy="53340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8153400" y="1645920"/>
            <a:ext cx="0" cy="533400"/>
          </a:xfrm>
          <a:prstGeom prst="line">
            <a:avLst/>
          </a:prstGeom>
          <a:ln w="38100"/>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190500" y="2285999"/>
            <a:ext cx="1905000" cy="646331"/>
          </a:xfrm>
          <a:prstGeom prst="rect">
            <a:avLst/>
          </a:prstGeom>
          <a:solidFill>
            <a:schemeClr val="bg2"/>
          </a:solidFill>
          <a:ln>
            <a:solidFill>
              <a:schemeClr val="tx2"/>
            </a:solidFill>
          </a:ln>
        </p:spPr>
        <p:txBody>
          <a:bodyPr wrap="square" rtlCol="0">
            <a:spAutoFit/>
          </a:bodyPr>
          <a:lstStyle/>
          <a:p>
            <a:pPr algn="ctr"/>
            <a:r>
              <a:rPr lang="en-US" b="1" dirty="0">
                <a:latin typeface="Times" panose="02020603050405020304" pitchFamily="18" charset="0"/>
                <a:cs typeface="Times" panose="02020603050405020304" pitchFamily="18" charset="0"/>
              </a:rPr>
              <a:t>Ice Cold English Citizen</a:t>
            </a:r>
          </a:p>
        </p:txBody>
      </p:sp>
      <p:sp>
        <p:nvSpPr>
          <p:cNvPr id="14" name="TextBox 13"/>
          <p:cNvSpPr txBox="1"/>
          <p:nvPr/>
        </p:nvSpPr>
        <p:spPr>
          <a:xfrm>
            <a:off x="7258050" y="2285998"/>
            <a:ext cx="1790700" cy="646331"/>
          </a:xfrm>
          <a:prstGeom prst="rect">
            <a:avLst/>
          </a:prstGeom>
          <a:solidFill>
            <a:schemeClr val="bg2"/>
          </a:solidFill>
          <a:ln>
            <a:solidFill>
              <a:schemeClr val="tx2"/>
            </a:solidFill>
          </a:ln>
        </p:spPr>
        <p:txBody>
          <a:bodyPr wrap="square" rtlCol="0">
            <a:spAutoFit/>
          </a:bodyPr>
          <a:lstStyle/>
          <a:p>
            <a:pPr algn="ctr"/>
            <a:r>
              <a:rPr lang="en-US" b="1" dirty="0">
                <a:latin typeface="Times" panose="02020603050405020304" pitchFamily="18" charset="0"/>
                <a:cs typeface="Times" panose="02020603050405020304" pitchFamily="18" charset="0"/>
              </a:rPr>
              <a:t>Hot Blooded American</a:t>
            </a:r>
          </a:p>
        </p:txBody>
      </p:sp>
      <p:sp>
        <p:nvSpPr>
          <p:cNvPr id="13" name="Rectangle 12"/>
          <p:cNvSpPr/>
          <p:nvPr/>
        </p:nvSpPr>
        <p:spPr>
          <a:xfrm>
            <a:off x="838200" y="5867400"/>
            <a:ext cx="7315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Times" panose="02020603050405020304" pitchFamily="18" charset="0"/>
                <a:cs typeface="Times" panose="02020603050405020304" pitchFamily="18" charset="0"/>
              </a:rPr>
              <a:t>Based on your topic where would place the majority of the colonists?  Put two facts to support your placement.</a:t>
            </a:r>
          </a:p>
        </p:txBody>
      </p:sp>
      <p:sp>
        <p:nvSpPr>
          <p:cNvPr id="15" name="TextBox 14"/>
          <p:cNvSpPr txBox="1"/>
          <p:nvPr/>
        </p:nvSpPr>
        <p:spPr>
          <a:xfrm>
            <a:off x="563880" y="3276600"/>
            <a:ext cx="1798320" cy="2308324"/>
          </a:xfrm>
          <a:prstGeom prst="rect">
            <a:avLst/>
          </a:prstGeom>
          <a:solidFill>
            <a:schemeClr val="accent6"/>
          </a:solidFill>
          <a:ln>
            <a:solidFill>
              <a:schemeClr val="tx2"/>
            </a:solidFill>
          </a:ln>
        </p:spPr>
        <p:txBody>
          <a:bodyPr wrap="square" rtlCol="0">
            <a:spAutoFit/>
          </a:bodyPr>
          <a:lstStyle/>
          <a:p>
            <a:r>
              <a:rPr lang="en-US" b="1" dirty="0">
                <a:latin typeface="Times" panose="02020603050405020304" pitchFamily="18" charset="0"/>
                <a:cs typeface="Times" panose="02020603050405020304" pitchFamily="18" charset="0"/>
              </a:rPr>
              <a:t>Choose two:</a:t>
            </a:r>
          </a:p>
          <a:p>
            <a:pPr marL="285750" indent="-285750">
              <a:buFont typeface="Arial" panose="020B0604020202020204" pitchFamily="34" charset="0"/>
              <a:buChar char="•"/>
            </a:pPr>
            <a:r>
              <a:rPr lang="en-US" dirty="0">
                <a:latin typeface="Times" panose="02020603050405020304" pitchFamily="18" charset="0"/>
                <a:cs typeface="Times" panose="02020603050405020304" pitchFamily="18" charset="0"/>
              </a:rPr>
              <a:t>Government </a:t>
            </a:r>
          </a:p>
          <a:p>
            <a:pPr marL="285750" indent="-285750">
              <a:buFont typeface="Arial" panose="020B0604020202020204" pitchFamily="34" charset="0"/>
              <a:buChar char="•"/>
            </a:pPr>
            <a:r>
              <a:rPr lang="en-US" dirty="0">
                <a:latin typeface="Times" panose="02020603050405020304" pitchFamily="18" charset="0"/>
                <a:cs typeface="Times" panose="02020603050405020304" pitchFamily="18" charset="0"/>
              </a:rPr>
              <a:t>Liberty</a:t>
            </a:r>
          </a:p>
          <a:p>
            <a:pPr marL="285750" indent="-285750">
              <a:buFont typeface="Arial" panose="020B0604020202020204" pitchFamily="34" charset="0"/>
              <a:buChar char="•"/>
            </a:pPr>
            <a:r>
              <a:rPr lang="en-US" dirty="0">
                <a:latin typeface="Times" panose="02020603050405020304" pitchFamily="18" charset="0"/>
                <a:cs typeface="Times" panose="02020603050405020304" pitchFamily="18" charset="0"/>
              </a:rPr>
              <a:t>Trade</a:t>
            </a:r>
          </a:p>
          <a:p>
            <a:pPr marL="285750" indent="-285750">
              <a:buFont typeface="Arial" panose="020B0604020202020204" pitchFamily="34" charset="0"/>
              <a:buChar char="•"/>
            </a:pPr>
            <a:r>
              <a:rPr lang="en-US" dirty="0">
                <a:latin typeface="Times" panose="02020603050405020304" pitchFamily="18" charset="0"/>
                <a:cs typeface="Times" panose="02020603050405020304" pitchFamily="18" charset="0"/>
              </a:rPr>
              <a:t>Equality</a:t>
            </a:r>
          </a:p>
          <a:p>
            <a:pPr marL="285750" indent="-285750">
              <a:buFont typeface="Arial" panose="020B0604020202020204" pitchFamily="34" charset="0"/>
              <a:buChar char="•"/>
            </a:pPr>
            <a:r>
              <a:rPr lang="en-US" dirty="0">
                <a:latin typeface="Times" panose="02020603050405020304" pitchFamily="18" charset="0"/>
                <a:cs typeface="Times" panose="02020603050405020304" pitchFamily="18" charset="0"/>
              </a:rPr>
              <a:t>Individualism</a:t>
            </a:r>
          </a:p>
          <a:p>
            <a:pPr marL="285750" indent="-285750">
              <a:buFont typeface="Arial" panose="020B0604020202020204" pitchFamily="34" charset="0"/>
              <a:buChar char="•"/>
            </a:pPr>
            <a:r>
              <a:rPr lang="en-US" dirty="0">
                <a:latin typeface="Times" panose="02020603050405020304" pitchFamily="18" charset="0"/>
                <a:cs typeface="Times" panose="02020603050405020304" pitchFamily="18" charset="0"/>
              </a:rPr>
              <a:t>Religion</a:t>
            </a:r>
          </a:p>
          <a:p>
            <a:pPr marL="285750" indent="-285750">
              <a:buFont typeface="Arial" panose="020B0604020202020204" pitchFamily="34" charset="0"/>
              <a:buChar char="•"/>
            </a:pPr>
            <a:r>
              <a:rPr lang="en-US" dirty="0">
                <a:latin typeface="Times" panose="02020603050405020304" pitchFamily="18" charset="0"/>
                <a:cs typeface="Times" panose="02020603050405020304" pitchFamily="18" charset="0"/>
              </a:rPr>
              <a:t>Culture</a:t>
            </a:r>
          </a:p>
        </p:txBody>
      </p:sp>
    </p:spTree>
    <p:extLst>
      <p:ext uri="{BB962C8B-B14F-4D97-AF65-F5344CB8AC3E}">
        <p14:creationId xmlns:p14="http://schemas.microsoft.com/office/powerpoint/2010/main" val="178972583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1">
              <a:alpha val="86000"/>
            </a:schemeClr>
          </a:solidFill>
        </p:spPr>
        <p:txBody>
          <a:bodyPr>
            <a:normAutofit lnSpcReduction="10000"/>
          </a:bodyPr>
          <a:lstStyle/>
          <a:p>
            <a:pPr marL="0" indent="0">
              <a:buNone/>
            </a:pPr>
            <a:r>
              <a:rPr lang="en-US" sz="2400" dirty="0">
                <a:solidFill>
                  <a:srgbClr val="0070C0"/>
                </a:solidFill>
                <a:latin typeface="Times" panose="02020603050405020304" pitchFamily="18" charset="0"/>
                <a:cs typeface="Times" panose="02020603050405020304" pitchFamily="18" charset="0"/>
              </a:rPr>
              <a:t>EQ: </a:t>
            </a:r>
            <a:r>
              <a:rPr lang="en-US" sz="2400" dirty="0">
                <a:solidFill>
                  <a:srgbClr val="0070C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p>
          <a:p>
            <a:r>
              <a:rPr lang="en-US" sz="2400" dirty="0">
                <a:solidFill>
                  <a:srgbClr val="0070C0"/>
                </a:solidFill>
                <a:latin typeface="Times New Roman" panose="02020603050405020304" pitchFamily="18" charset="0"/>
                <a:cs typeface="Times New Roman" panose="02020603050405020304" pitchFamily="18" charset="0"/>
              </a:rPr>
              <a:t>Students can:</a:t>
            </a:r>
          </a:p>
          <a:p>
            <a:pPr lvl="1"/>
            <a:r>
              <a:rPr lang="en-US" sz="1800" b="1" dirty="0">
                <a:solidFill>
                  <a:srgbClr val="0070C0"/>
                </a:solidFill>
                <a:latin typeface="Times" panose="02020603050405020304" pitchFamily="18" charset="0"/>
                <a:cs typeface="Times" panose="02020603050405020304" pitchFamily="18" charset="0"/>
              </a:rPr>
              <a:t>Evaluate how differing demographic and geographic factors impact colonization of the New World by Europeans </a:t>
            </a:r>
          </a:p>
          <a:p>
            <a:pPr lvl="1"/>
            <a:r>
              <a:rPr lang="en-US" sz="1800" b="1" dirty="0">
                <a:solidFill>
                  <a:srgbClr val="0070C0"/>
                </a:solidFill>
                <a:latin typeface="Times" panose="02020603050405020304" pitchFamily="18" charset="0"/>
                <a:cs typeface="Times" panose="02020603050405020304" pitchFamily="18" charset="0"/>
              </a:rPr>
              <a:t>Decipher how British’s governance over the 13 original colonies developed close economic ties with America while feeding the seeds resistance</a:t>
            </a:r>
          </a:p>
          <a:p>
            <a:pPr lvl="1"/>
            <a:r>
              <a:rPr lang="en-US" sz="1800" b="1" dirty="0">
                <a:solidFill>
                  <a:srgbClr val="0070C0"/>
                </a:solidFill>
                <a:latin typeface="Times" panose="02020603050405020304" pitchFamily="18" charset="0"/>
                <a:cs typeface="Times" panose="02020603050405020304" pitchFamily="18" charset="0"/>
              </a:rPr>
              <a:t>Determine factors that establish conflict between Native Americans and English settlers </a:t>
            </a:r>
          </a:p>
          <a:p>
            <a:pPr marL="0" lvl="1" indent="0">
              <a:buNone/>
            </a:pPr>
            <a:r>
              <a:rPr lang="en-US" sz="2000" dirty="0">
                <a:solidFill>
                  <a:srgbClr val="0070C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Creating an America</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Andros’ Rules</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The American Spirit</a:t>
            </a:r>
          </a:p>
          <a:p>
            <a:pPr marL="342900" lvl="1" indent="-342900">
              <a:buFont typeface="Arial" panose="020B0604020202020204" pitchFamily="34" charset="0"/>
              <a:buChar char="•"/>
            </a:pPr>
            <a:endParaRPr lang="en-US" sz="2000" dirty="0">
              <a:solidFill>
                <a:srgbClr val="0070C0"/>
              </a:solidFill>
              <a:latin typeface="Times" panose="02020603050405020304" pitchFamily="18" charset="0"/>
              <a:cs typeface="Times" panose="02020603050405020304" pitchFamily="18" charset="0"/>
            </a:endParaRPr>
          </a:p>
          <a:p>
            <a:pPr marL="0" lvl="1" indent="0">
              <a:buNone/>
            </a:pPr>
            <a:r>
              <a:rPr lang="en-US" sz="2000" b="1" dirty="0">
                <a:solidFill>
                  <a:schemeClr val="accent3">
                    <a:lumMod val="50000"/>
                  </a:schemeClr>
                </a:solidFill>
                <a:latin typeface="Times" panose="02020603050405020304" pitchFamily="18" charset="0"/>
                <a:cs typeface="Times" panose="02020603050405020304" pitchFamily="18" charset="0"/>
              </a:rPr>
              <a:t>Homework</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Practice test – Unit II (AP account)</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American Rebellion </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Unit II Test Wednesday, October 2</a:t>
            </a:r>
          </a:p>
        </p:txBody>
      </p:sp>
    </p:spTree>
    <p:extLst>
      <p:ext uri="{BB962C8B-B14F-4D97-AF65-F5344CB8AC3E}">
        <p14:creationId xmlns:p14="http://schemas.microsoft.com/office/powerpoint/2010/main" val="103158042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3">
              <a:lumMod val="20000"/>
              <a:lumOff val="8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Dominion of New England</a:t>
            </a:r>
          </a:p>
        </p:txBody>
      </p:sp>
      <p:sp>
        <p:nvSpPr>
          <p:cNvPr id="3" name="Content Placeholder 2"/>
          <p:cNvSpPr>
            <a:spLocks noGrp="1"/>
          </p:cNvSpPr>
          <p:nvPr>
            <p:ph idx="1"/>
          </p:nvPr>
        </p:nvSpPr>
        <p:spPr>
          <a:xfrm>
            <a:off x="457200" y="1143000"/>
            <a:ext cx="8229600" cy="5334000"/>
          </a:xfrm>
          <a:solidFill>
            <a:srgbClr val="FFFF99"/>
          </a:solidFill>
        </p:spPr>
        <p:txBody>
          <a:bodyPr>
            <a:noAutofit/>
          </a:bodyPr>
          <a:lstStyle/>
          <a:p>
            <a:pPr marL="0" indent="0">
              <a:buNone/>
            </a:pPr>
            <a:r>
              <a:rPr lang="en-US" sz="2000" dirty="0">
                <a:latin typeface="Times" panose="02020603050405020304" pitchFamily="18" charset="0"/>
                <a:cs typeface="Times" panose="02020603050405020304" pitchFamily="18" charset="0"/>
              </a:rPr>
              <a:t>“Whereas we have been presented with the humble address of our Governor and Company of our Colony of Rhode Island and Providence Plantation within our Territory and Dominion of New England, bearing date the 3d day of June last, wherein they take notice of our writ of </a:t>
            </a:r>
            <a:r>
              <a:rPr lang="en-US" sz="2000" i="1" dirty="0">
                <a:latin typeface="Times" panose="02020603050405020304" pitchFamily="18" charset="0"/>
                <a:cs typeface="Times" panose="02020603050405020304" pitchFamily="18" charset="0"/>
              </a:rPr>
              <a:t>quo </a:t>
            </a:r>
            <a:r>
              <a:rPr lang="en-US" sz="2000" i="1" dirty="0" err="1">
                <a:latin typeface="Times" panose="02020603050405020304" pitchFamily="18" charset="0"/>
                <a:cs typeface="Times" panose="02020603050405020304" pitchFamily="18" charset="0"/>
              </a:rPr>
              <a:t>warranto</a:t>
            </a:r>
            <a:r>
              <a:rPr lang="en-US" sz="2000" dirty="0">
                <a:latin typeface="Times" panose="02020603050405020304" pitchFamily="18" charset="0"/>
                <a:cs typeface="Times" panose="02020603050405020304" pitchFamily="18" charset="0"/>
              </a:rPr>
              <a:t> against their Charter, and thereupon declaring their resolution not to stand suit with us, have submitted themselves and their Charter to our Royal determination. Our will and pleasure is, and we do hereby authorize and empower you, upon your arrival in those parts, to demand, in our name, the surrender of their said Charter into your hands, in pursuance of their said declaration and address, and, taking our said Colony of Rhode Island and Providence Plantation, under your Government, to exercise the like powers and authorities in reference to the same, as we have given and granted unto you by our commission under the great Seal of England, for the Government of other Colonies, within our said Territory and Dominion of New England, assuring our good subjects of our Colony and plantation aforesaid, of our Royal countenance and protection in all things,”</a:t>
            </a:r>
          </a:p>
          <a:p>
            <a:pPr marL="0" indent="0">
              <a:buNone/>
            </a:pPr>
            <a:r>
              <a:rPr lang="en-US" sz="2000" dirty="0">
                <a:latin typeface="Times" panose="02020603050405020304" pitchFamily="18" charset="0"/>
                <a:cs typeface="Times" panose="02020603050405020304" pitchFamily="18" charset="0"/>
              </a:rPr>
              <a:t>- </a:t>
            </a:r>
            <a:r>
              <a:rPr lang="en-US" sz="2000" b="1" dirty="0">
                <a:solidFill>
                  <a:srgbClr val="C00000"/>
                </a:solidFill>
                <a:latin typeface="Times" panose="02020603050405020304" pitchFamily="18" charset="0"/>
                <a:cs typeface="Times" panose="02020603050405020304" pitchFamily="18" charset="0"/>
              </a:rPr>
              <a:t>Instructions to Sir Edmund Andros, 1686</a:t>
            </a:r>
          </a:p>
        </p:txBody>
      </p:sp>
    </p:spTree>
    <p:extLst>
      <p:ext uri="{BB962C8B-B14F-4D97-AF65-F5344CB8AC3E}">
        <p14:creationId xmlns:p14="http://schemas.microsoft.com/office/powerpoint/2010/main" val="264462350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73D62-7312-44AB-A173-47E0B0A0FD54}"/>
              </a:ext>
            </a:extLst>
          </p:cNvPr>
          <p:cNvSpPr>
            <a:spLocks noGrp="1"/>
          </p:cNvSpPr>
          <p:nvPr>
            <p:ph type="title"/>
          </p:nvPr>
        </p:nvSpPr>
        <p:spPr>
          <a:solidFill>
            <a:schemeClr val="bg1">
              <a:lumMod val="95000"/>
            </a:schemeClr>
          </a:solidFill>
          <a:ln>
            <a:solidFill>
              <a:srgbClr val="002060"/>
            </a:solidFill>
          </a:ln>
        </p:spPr>
        <p:txBody>
          <a:bodyPr/>
          <a:lstStyle/>
          <a:p>
            <a:r>
              <a:rPr lang="en-US" dirty="0">
                <a:latin typeface="Baskerville Old Face" panose="02020602080505020303" pitchFamily="18" charset="0"/>
              </a:rPr>
              <a:t>Colonization Walk Back</a:t>
            </a:r>
          </a:p>
        </p:txBody>
      </p:sp>
      <p:sp>
        <p:nvSpPr>
          <p:cNvPr id="3" name="Content Placeholder 2">
            <a:extLst>
              <a:ext uri="{FF2B5EF4-FFF2-40B4-BE49-F238E27FC236}">
                <a16:creationId xmlns:a16="http://schemas.microsoft.com/office/drawing/2014/main" id="{EB46BD45-9648-45C0-832A-C91893F25E90}"/>
              </a:ext>
            </a:extLst>
          </p:cNvPr>
          <p:cNvSpPr>
            <a:spLocks noGrp="1"/>
          </p:cNvSpPr>
          <p:nvPr>
            <p:ph idx="1"/>
          </p:nvPr>
        </p:nvSpPr>
        <p:spPr>
          <a:xfrm>
            <a:off x="457200" y="1600200"/>
            <a:ext cx="8229600" cy="4525963"/>
          </a:xfrm>
          <a:solidFill>
            <a:srgbClr val="FFFF00"/>
          </a:solidFill>
          <a:ln>
            <a:solidFill>
              <a:srgbClr val="002060"/>
            </a:solidFill>
          </a:ln>
        </p:spPr>
        <p:txBody>
          <a:bodyPr>
            <a:normAutofit/>
          </a:bodyPr>
          <a:lstStyle/>
          <a:p>
            <a:pPr marL="0" indent="0">
              <a:buNone/>
            </a:pPr>
            <a:r>
              <a:rPr lang="en-US" sz="2400" b="1" dirty="0">
                <a:latin typeface="Times" panose="02020603050405020304" pitchFamily="18" charset="0"/>
                <a:cs typeface="Times" panose="02020603050405020304" pitchFamily="18" charset="0"/>
              </a:rPr>
              <a:t>Assess the validity of the statement. The British policy of salutary neglect from 1607 to 1750 was a critical factor in shaping American independence.</a:t>
            </a:r>
          </a:p>
          <a:p>
            <a:r>
              <a:rPr lang="en-US" sz="2400" b="1" dirty="0">
                <a:latin typeface="Times" panose="02020603050405020304" pitchFamily="18" charset="0"/>
                <a:cs typeface="Times" panose="02020603050405020304" pitchFamily="18" charset="0"/>
              </a:rPr>
              <a:t>Thesis development </a:t>
            </a:r>
          </a:p>
          <a:p>
            <a:r>
              <a:rPr lang="en-US" sz="2400" b="1" dirty="0">
                <a:latin typeface="Times" panose="02020603050405020304" pitchFamily="18" charset="0"/>
                <a:cs typeface="Times" panose="02020603050405020304" pitchFamily="18" charset="0"/>
              </a:rPr>
              <a:t>Historic Contextualization </a:t>
            </a:r>
          </a:p>
          <a:p>
            <a:pPr marL="0" indent="0">
              <a:buNone/>
            </a:pPr>
            <a:r>
              <a:rPr lang="en-US" sz="2400" b="1" dirty="0">
                <a:latin typeface="Times" panose="02020603050405020304" pitchFamily="18" charset="0"/>
                <a:cs typeface="Times" panose="02020603050405020304" pitchFamily="18" charset="0"/>
              </a:rPr>
              <a:t>  </a:t>
            </a:r>
          </a:p>
          <a:p>
            <a:pPr marL="0" indent="0">
              <a:buNone/>
            </a:pPr>
            <a:endParaRPr lang="en-US" sz="2400" b="1" dirty="0">
              <a:latin typeface="Times" panose="02020603050405020304" pitchFamily="18" charset="0"/>
              <a:cs typeface="Times" panose="02020603050405020304" pitchFamily="18" charset="0"/>
            </a:endParaRPr>
          </a:p>
          <a:p>
            <a:pPr marL="0" indent="0">
              <a:buNone/>
            </a:pPr>
            <a:endParaRPr lang="en-US" sz="2400" b="1" dirty="0">
              <a:latin typeface="Times" panose="02020603050405020304" pitchFamily="18" charset="0"/>
              <a:cs typeface="Times" panose="02020603050405020304" pitchFamily="18" charset="0"/>
            </a:endParaRPr>
          </a:p>
          <a:p>
            <a:pPr marL="0" indent="0">
              <a:buNone/>
            </a:pPr>
            <a:endParaRPr lang="en-US" sz="2400" b="1" dirty="0">
              <a:latin typeface="Times" panose="02020603050405020304" pitchFamily="18" charset="0"/>
              <a:cs typeface="Times" panose="02020603050405020304" pitchFamily="18" charset="0"/>
            </a:endParaRPr>
          </a:p>
        </p:txBody>
      </p:sp>
      <p:pic>
        <p:nvPicPr>
          <p:cNvPr id="7" name="Picture 6" descr="A close up of a logo&#10;&#10;Description generated with high confidence">
            <a:extLst>
              <a:ext uri="{FF2B5EF4-FFF2-40B4-BE49-F238E27FC236}">
                <a16:creationId xmlns:a16="http://schemas.microsoft.com/office/drawing/2014/main" id="{2BAFEEF1-EB7D-43D9-8E94-C72B13BEB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2172" y="2438400"/>
            <a:ext cx="2583227" cy="4082557"/>
          </a:xfrm>
          <a:prstGeom prst="rect">
            <a:avLst/>
          </a:prstGeom>
          <a:ln>
            <a:solidFill>
              <a:srgbClr val="C00000"/>
            </a:solidFill>
          </a:ln>
        </p:spPr>
      </p:pic>
      <p:graphicFrame>
        <p:nvGraphicFramePr>
          <p:cNvPr id="5" name="Content Placeholder 7"/>
          <p:cNvGraphicFramePr>
            <a:graphicFrameLocks/>
          </p:cNvGraphicFramePr>
          <p:nvPr>
            <p:extLst>
              <p:ext uri="{D42A27DB-BD31-4B8C-83A1-F6EECF244321}">
                <p14:modId xmlns:p14="http://schemas.microsoft.com/office/powerpoint/2010/main" val="1074619853"/>
              </p:ext>
            </p:extLst>
          </p:nvPr>
        </p:nvGraphicFramePr>
        <p:xfrm>
          <a:off x="527433" y="3750486"/>
          <a:ext cx="5562600" cy="2595880"/>
        </p:xfrm>
        <a:graphic>
          <a:graphicData uri="http://schemas.openxmlformats.org/drawingml/2006/table">
            <a:tbl>
              <a:tblPr firstRow="1" bandRow="1">
                <a:tableStyleId>{5C22544A-7EE6-4342-B048-85BDC9FD1C3A}</a:tableStyleId>
              </a:tblPr>
              <a:tblGrid>
                <a:gridCol w="1081617">
                  <a:extLst>
                    <a:ext uri="{9D8B030D-6E8A-4147-A177-3AD203B41FA5}">
                      <a16:colId xmlns:a16="http://schemas.microsoft.com/office/drawing/2014/main" val="3477937609"/>
                    </a:ext>
                  </a:extLst>
                </a:gridCol>
                <a:gridCol w="4480983">
                  <a:extLst>
                    <a:ext uri="{9D8B030D-6E8A-4147-A177-3AD203B41FA5}">
                      <a16:colId xmlns:a16="http://schemas.microsoft.com/office/drawing/2014/main" val="2867134093"/>
                    </a:ext>
                  </a:extLst>
                </a:gridCol>
              </a:tblGrid>
              <a:tr h="370840">
                <a:tc>
                  <a:txBody>
                    <a:bodyPr/>
                    <a:lstStyle/>
                    <a:p>
                      <a:r>
                        <a:rPr lang="en-US" dirty="0"/>
                        <a:t>PERSIA</a:t>
                      </a:r>
                    </a:p>
                  </a:txBody>
                  <a:tcPr/>
                </a:tc>
                <a:tc>
                  <a:txBody>
                    <a:bodyPr/>
                    <a:lstStyle/>
                    <a:p>
                      <a:r>
                        <a:rPr lang="en-US" dirty="0"/>
                        <a:t>FACTS</a:t>
                      </a:r>
                    </a:p>
                  </a:txBody>
                  <a:tcPr/>
                </a:tc>
                <a:extLst>
                  <a:ext uri="{0D108BD9-81ED-4DB2-BD59-A6C34878D82A}">
                    <a16:rowId xmlns:a16="http://schemas.microsoft.com/office/drawing/2014/main" val="1951653799"/>
                  </a:ext>
                </a:extLst>
              </a:tr>
              <a:tr h="370840">
                <a:tc>
                  <a:txBody>
                    <a:bodyPr/>
                    <a:lstStyle/>
                    <a:p>
                      <a:r>
                        <a:rPr lang="en-US" dirty="0"/>
                        <a:t>P</a:t>
                      </a:r>
                    </a:p>
                  </a:txBody>
                  <a:tcPr/>
                </a:tc>
                <a:tc>
                  <a:txBody>
                    <a:bodyPr/>
                    <a:lstStyle/>
                    <a:p>
                      <a:endParaRPr lang="en-US"/>
                    </a:p>
                  </a:txBody>
                  <a:tcPr/>
                </a:tc>
                <a:extLst>
                  <a:ext uri="{0D108BD9-81ED-4DB2-BD59-A6C34878D82A}">
                    <a16:rowId xmlns:a16="http://schemas.microsoft.com/office/drawing/2014/main" val="752581346"/>
                  </a:ext>
                </a:extLst>
              </a:tr>
              <a:tr h="370840">
                <a:tc>
                  <a:txBody>
                    <a:bodyPr/>
                    <a:lstStyle/>
                    <a:p>
                      <a:r>
                        <a:rPr lang="en-US" dirty="0"/>
                        <a:t>E</a:t>
                      </a:r>
                    </a:p>
                  </a:txBody>
                  <a:tcPr/>
                </a:tc>
                <a:tc>
                  <a:txBody>
                    <a:bodyPr/>
                    <a:lstStyle/>
                    <a:p>
                      <a:endParaRPr lang="en-US"/>
                    </a:p>
                  </a:txBody>
                  <a:tcPr/>
                </a:tc>
                <a:extLst>
                  <a:ext uri="{0D108BD9-81ED-4DB2-BD59-A6C34878D82A}">
                    <a16:rowId xmlns:a16="http://schemas.microsoft.com/office/drawing/2014/main" val="997347762"/>
                  </a:ext>
                </a:extLst>
              </a:tr>
              <a:tr h="370840">
                <a:tc>
                  <a:txBody>
                    <a:bodyPr/>
                    <a:lstStyle/>
                    <a:p>
                      <a:r>
                        <a:rPr lang="en-US" dirty="0"/>
                        <a:t>R</a:t>
                      </a:r>
                    </a:p>
                  </a:txBody>
                  <a:tcPr/>
                </a:tc>
                <a:tc>
                  <a:txBody>
                    <a:bodyPr/>
                    <a:lstStyle/>
                    <a:p>
                      <a:endParaRPr lang="en-US"/>
                    </a:p>
                  </a:txBody>
                  <a:tcPr/>
                </a:tc>
                <a:extLst>
                  <a:ext uri="{0D108BD9-81ED-4DB2-BD59-A6C34878D82A}">
                    <a16:rowId xmlns:a16="http://schemas.microsoft.com/office/drawing/2014/main" val="2274334064"/>
                  </a:ext>
                </a:extLst>
              </a:tr>
              <a:tr h="370840">
                <a:tc>
                  <a:txBody>
                    <a:bodyPr/>
                    <a:lstStyle/>
                    <a:p>
                      <a:r>
                        <a:rPr lang="en-US" dirty="0"/>
                        <a:t>S</a:t>
                      </a:r>
                    </a:p>
                  </a:txBody>
                  <a:tcPr/>
                </a:tc>
                <a:tc>
                  <a:txBody>
                    <a:bodyPr/>
                    <a:lstStyle/>
                    <a:p>
                      <a:endParaRPr lang="en-US"/>
                    </a:p>
                  </a:txBody>
                  <a:tcPr/>
                </a:tc>
                <a:extLst>
                  <a:ext uri="{0D108BD9-81ED-4DB2-BD59-A6C34878D82A}">
                    <a16:rowId xmlns:a16="http://schemas.microsoft.com/office/drawing/2014/main" val="2798494880"/>
                  </a:ext>
                </a:extLst>
              </a:tr>
              <a:tr h="370840">
                <a:tc>
                  <a:txBody>
                    <a:bodyPr/>
                    <a:lstStyle/>
                    <a:p>
                      <a:r>
                        <a:rPr lang="en-US" dirty="0"/>
                        <a:t>I</a:t>
                      </a:r>
                    </a:p>
                  </a:txBody>
                  <a:tcPr/>
                </a:tc>
                <a:tc>
                  <a:txBody>
                    <a:bodyPr/>
                    <a:lstStyle/>
                    <a:p>
                      <a:endParaRPr lang="en-US"/>
                    </a:p>
                  </a:txBody>
                  <a:tcPr/>
                </a:tc>
                <a:extLst>
                  <a:ext uri="{0D108BD9-81ED-4DB2-BD59-A6C34878D82A}">
                    <a16:rowId xmlns:a16="http://schemas.microsoft.com/office/drawing/2014/main" val="36968515"/>
                  </a:ext>
                </a:extLst>
              </a:tr>
              <a:tr h="370840">
                <a:tc>
                  <a:txBody>
                    <a:bodyPr/>
                    <a:lstStyle/>
                    <a:p>
                      <a:r>
                        <a:rPr lang="en-US" dirty="0"/>
                        <a:t>A</a:t>
                      </a:r>
                    </a:p>
                  </a:txBody>
                  <a:tcPr/>
                </a:tc>
                <a:tc>
                  <a:txBody>
                    <a:bodyPr/>
                    <a:lstStyle/>
                    <a:p>
                      <a:endParaRPr lang="en-US" dirty="0"/>
                    </a:p>
                  </a:txBody>
                  <a:tcPr/>
                </a:tc>
                <a:extLst>
                  <a:ext uri="{0D108BD9-81ED-4DB2-BD59-A6C34878D82A}">
                    <a16:rowId xmlns:a16="http://schemas.microsoft.com/office/drawing/2014/main" val="1343376216"/>
                  </a:ext>
                </a:extLst>
              </a:tr>
            </a:tbl>
          </a:graphicData>
        </a:graphic>
      </p:graphicFrame>
    </p:spTree>
    <p:extLst>
      <p:ext uri="{BB962C8B-B14F-4D97-AF65-F5344CB8AC3E}">
        <p14:creationId xmlns:p14="http://schemas.microsoft.com/office/powerpoint/2010/main" val="75957332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3">
              <a:lumMod val="20000"/>
              <a:lumOff val="80000"/>
            </a:schemeClr>
          </a:solidFill>
          <a:ln>
            <a:solidFill>
              <a:srgbClr val="002060"/>
            </a:solidFill>
          </a:ln>
        </p:spPr>
        <p:txBody>
          <a:bodyPr/>
          <a:lstStyle/>
          <a:p>
            <a:r>
              <a:rPr lang="en-US" dirty="0">
                <a:solidFill>
                  <a:srgbClr val="002060"/>
                </a:solidFill>
                <a:latin typeface="Times" panose="02020603050405020304" pitchFamily="18" charset="0"/>
                <a:cs typeface="Times" panose="02020603050405020304" pitchFamily="18" charset="0"/>
              </a:rPr>
              <a:t>Plan for Colonial Distinctions</a:t>
            </a:r>
          </a:p>
        </p:txBody>
      </p:sp>
      <p:sp>
        <p:nvSpPr>
          <p:cNvPr id="5" name="Rectangle 4"/>
          <p:cNvSpPr/>
          <p:nvPr/>
        </p:nvSpPr>
        <p:spPr>
          <a:xfrm>
            <a:off x="838200" y="1324707"/>
            <a:ext cx="7848600" cy="1600200"/>
          </a:xfrm>
          <a:prstGeom prst="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Times" panose="02020603050405020304" pitchFamily="18" charset="0"/>
                <a:cs typeface="Times" panose="02020603050405020304" pitchFamily="18" charset="0"/>
              </a:rPr>
              <a:t>Develop thesis for the following prompt: </a:t>
            </a:r>
            <a:r>
              <a:rPr lang="en-US" sz="2000" i="1" dirty="0">
                <a:latin typeface="Times" panose="02020603050405020304" pitchFamily="18" charset="0"/>
                <a:cs typeface="Times" panose="02020603050405020304" pitchFamily="18" charset="0"/>
              </a:rPr>
              <a:t>America’s and England’s relationship during the early half of the 18</a:t>
            </a:r>
            <a:r>
              <a:rPr lang="en-US" sz="2000" i="1" baseline="30000" dirty="0">
                <a:latin typeface="Times" panose="02020603050405020304" pitchFamily="18" charset="0"/>
                <a:cs typeface="Times" panose="02020603050405020304" pitchFamily="18" charset="0"/>
              </a:rPr>
              <a:t>th</a:t>
            </a:r>
            <a:r>
              <a:rPr lang="en-US" sz="2000" i="1" dirty="0">
                <a:latin typeface="Times" panose="02020603050405020304" pitchFamily="18" charset="0"/>
                <a:cs typeface="Times" panose="02020603050405020304" pitchFamily="18" charset="0"/>
              </a:rPr>
              <a:t> century was based on the belief that colonists thought they were English citizens and economic equals.  To what extent did America’s connection to its English’s mother dissipate during the early 18</a:t>
            </a:r>
            <a:r>
              <a:rPr lang="en-US" sz="2000" i="1" baseline="30000" dirty="0">
                <a:latin typeface="Times" panose="02020603050405020304" pitchFamily="18" charset="0"/>
                <a:cs typeface="Times" panose="02020603050405020304" pitchFamily="18" charset="0"/>
              </a:rPr>
              <a:t>th</a:t>
            </a:r>
            <a:r>
              <a:rPr lang="en-US" sz="2000" i="1" dirty="0">
                <a:latin typeface="Times" panose="02020603050405020304" pitchFamily="18" charset="0"/>
                <a:cs typeface="Times" panose="02020603050405020304" pitchFamily="18" charset="0"/>
              </a:rPr>
              <a:t> century?</a:t>
            </a:r>
            <a:endParaRPr lang="en-US" sz="2000" dirty="0">
              <a:latin typeface="Times" panose="02020603050405020304" pitchFamily="18" charset="0"/>
              <a:cs typeface="Times" panose="02020603050405020304" pitchFamily="18" charset="0"/>
            </a:endParaRPr>
          </a:p>
        </p:txBody>
      </p:sp>
      <p:graphicFrame>
        <p:nvGraphicFramePr>
          <p:cNvPr id="8" name="Content Placeholder 7"/>
          <p:cNvGraphicFramePr>
            <a:graphicFrameLocks noGrp="1"/>
          </p:cNvGraphicFramePr>
          <p:nvPr>
            <p:ph idx="1"/>
          </p:nvPr>
        </p:nvGraphicFramePr>
        <p:xfrm>
          <a:off x="1295400" y="3182814"/>
          <a:ext cx="5562600" cy="2595880"/>
        </p:xfrm>
        <a:graphic>
          <a:graphicData uri="http://schemas.openxmlformats.org/drawingml/2006/table">
            <a:tbl>
              <a:tblPr firstRow="1" bandRow="1">
                <a:tableStyleId>{5C22544A-7EE6-4342-B048-85BDC9FD1C3A}</a:tableStyleId>
              </a:tblPr>
              <a:tblGrid>
                <a:gridCol w="1081617">
                  <a:extLst>
                    <a:ext uri="{9D8B030D-6E8A-4147-A177-3AD203B41FA5}">
                      <a16:colId xmlns:a16="http://schemas.microsoft.com/office/drawing/2014/main" val="3477937609"/>
                    </a:ext>
                  </a:extLst>
                </a:gridCol>
                <a:gridCol w="4480983">
                  <a:extLst>
                    <a:ext uri="{9D8B030D-6E8A-4147-A177-3AD203B41FA5}">
                      <a16:colId xmlns:a16="http://schemas.microsoft.com/office/drawing/2014/main" val="2867134093"/>
                    </a:ext>
                  </a:extLst>
                </a:gridCol>
              </a:tblGrid>
              <a:tr h="370840">
                <a:tc>
                  <a:txBody>
                    <a:bodyPr/>
                    <a:lstStyle/>
                    <a:p>
                      <a:r>
                        <a:rPr lang="en-US" dirty="0"/>
                        <a:t>PERSIA</a:t>
                      </a:r>
                    </a:p>
                  </a:txBody>
                  <a:tcPr/>
                </a:tc>
                <a:tc>
                  <a:txBody>
                    <a:bodyPr/>
                    <a:lstStyle/>
                    <a:p>
                      <a:r>
                        <a:rPr lang="en-US" dirty="0"/>
                        <a:t>FACTS</a:t>
                      </a:r>
                    </a:p>
                  </a:txBody>
                  <a:tcPr/>
                </a:tc>
                <a:extLst>
                  <a:ext uri="{0D108BD9-81ED-4DB2-BD59-A6C34878D82A}">
                    <a16:rowId xmlns:a16="http://schemas.microsoft.com/office/drawing/2014/main" val="1951653799"/>
                  </a:ext>
                </a:extLst>
              </a:tr>
              <a:tr h="370840">
                <a:tc>
                  <a:txBody>
                    <a:bodyPr/>
                    <a:lstStyle/>
                    <a:p>
                      <a:r>
                        <a:rPr lang="en-US" dirty="0"/>
                        <a:t>P</a:t>
                      </a:r>
                    </a:p>
                  </a:txBody>
                  <a:tcPr/>
                </a:tc>
                <a:tc>
                  <a:txBody>
                    <a:bodyPr/>
                    <a:lstStyle/>
                    <a:p>
                      <a:endParaRPr lang="en-US"/>
                    </a:p>
                  </a:txBody>
                  <a:tcPr/>
                </a:tc>
                <a:extLst>
                  <a:ext uri="{0D108BD9-81ED-4DB2-BD59-A6C34878D82A}">
                    <a16:rowId xmlns:a16="http://schemas.microsoft.com/office/drawing/2014/main" val="752581346"/>
                  </a:ext>
                </a:extLst>
              </a:tr>
              <a:tr h="370840">
                <a:tc>
                  <a:txBody>
                    <a:bodyPr/>
                    <a:lstStyle/>
                    <a:p>
                      <a:r>
                        <a:rPr lang="en-US" dirty="0"/>
                        <a:t>E</a:t>
                      </a:r>
                    </a:p>
                  </a:txBody>
                  <a:tcPr/>
                </a:tc>
                <a:tc>
                  <a:txBody>
                    <a:bodyPr/>
                    <a:lstStyle/>
                    <a:p>
                      <a:endParaRPr lang="en-US"/>
                    </a:p>
                  </a:txBody>
                  <a:tcPr/>
                </a:tc>
                <a:extLst>
                  <a:ext uri="{0D108BD9-81ED-4DB2-BD59-A6C34878D82A}">
                    <a16:rowId xmlns:a16="http://schemas.microsoft.com/office/drawing/2014/main" val="997347762"/>
                  </a:ext>
                </a:extLst>
              </a:tr>
              <a:tr h="370840">
                <a:tc>
                  <a:txBody>
                    <a:bodyPr/>
                    <a:lstStyle/>
                    <a:p>
                      <a:r>
                        <a:rPr lang="en-US" dirty="0"/>
                        <a:t>R</a:t>
                      </a:r>
                    </a:p>
                  </a:txBody>
                  <a:tcPr/>
                </a:tc>
                <a:tc>
                  <a:txBody>
                    <a:bodyPr/>
                    <a:lstStyle/>
                    <a:p>
                      <a:endParaRPr lang="en-US"/>
                    </a:p>
                  </a:txBody>
                  <a:tcPr/>
                </a:tc>
                <a:extLst>
                  <a:ext uri="{0D108BD9-81ED-4DB2-BD59-A6C34878D82A}">
                    <a16:rowId xmlns:a16="http://schemas.microsoft.com/office/drawing/2014/main" val="2274334064"/>
                  </a:ext>
                </a:extLst>
              </a:tr>
              <a:tr h="370840">
                <a:tc>
                  <a:txBody>
                    <a:bodyPr/>
                    <a:lstStyle/>
                    <a:p>
                      <a:r>
                        <a:rPr lang="en-US" dirty="0"/>
                        <a:t>S</a:t>
                      </a:r>
                    </a:p>
                  </a:txBody>
                  <a:tcPr/>
                </a:tc>
                <a:tc>
                  <a:txBody>
                    <a:bodyPr/>
                    <a:lstStyle/>
                    <a:p>
                      <a:endParaRPr lang="en-US"/>
                    </a:p>
                  </a:txBody>
                  <a:tcPr/>
                </a:tc>
                <a:extLst>
                  <a:ext uri="{0D108BD9-81ED-4DB2-BD59-A6C34878D82A}">
                    <a16:rowId xmlns:a16="http://schemas.microsoft.com/office/drawing/2014/main" val="2798494880"/>
                  </a:ext>
                </a:extLst>
              </a:tr>
              <a:tr h="370840">
                <a:tc>
                  <a:txBody>
                    <a:bodyPr/>
                    <a:lstStyle/>
                    <a:p>
                      <a:r>
                        <a:rPr lang="en-US" dirty="0"/>
                        <a:t>I</a:t>
                      </a:r>
                    </a:p>
                  </a:txBody>
                  <a:tcPr/>
                </a:tc>
                <a:tc>
                  <a:txBody>
                    <a:bodyPr/>
                    <a:lstStyle/>
                    <a:p>
                      <a:endParaRPr lang="en-US"/>
                    </a:p>
                  </a:txBody>
                  <a:tcPr/>
                </a:tc>
                <a:extLst>
                  <a:ext uri="{0D108BD9-81ED-4DB2-BD59-A6C34878D82A}">
                    <a16:rowId xmlns:a16="http://schemas.microsoft.com/office/drawing/2014/main" val="36968515"/>
                  </a:ext>
                </a:extLst>
              </a:tr>
              <a:tr h="370840">
                <a:tc>
                  <a:txBody>
                    <a:bodyPr/>
                    <a:lstStyle/>
                    <a:p>
                      <a:r>
                        <a:rPr lang="en-US" dirty="0"/>
                        <a:t>A</a:t>
                      </a:r>
                    </a:p>
                  </a:txBody>
                  <a:tcPr/>
                </a:tc>
                <a:tc>
                  <a:txBody>
                    <a:bodyPr/>
                    <a:lstStyle/>
                    <a:p>
                      <a:endParaRPr lang="en-US" dirty="0"/>
                    </a:p>
                  </a:txBody>
                  <a:tcPr/>
                </a:tc>
                <a:extLst>
                  <a:ext uri="{0D108BD9-81ED-4DB2-BD59-A6C34878D82A}">
                    <a16:rowId xmlns:a16="http://schemas.microsoft.com/office/drawing/2014/main" val="1343376216"/>
                  </a:ext>
                </a:extLst>
              </a:tr>
            </a:tbl>
          </a:graphicData>
        </a:graphic>
      </p:graphicFrame>
    </p:spTree>
    <p:extLst>
      <p:ext uri="{BB962C8B-B14F-4D97-AF65-F5344CB8AC3E}">
        <p14:creationId xmlns:p14="http://schemas.microsoft.com/office/powerpoint/2010/main" val="410226982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2"/>
          </a:solidFill>
          <a:ln>
            <a:solidFill>
              <a:schemeClr val="accent1"/>
            </a:solidFill>
          </a:ln>
        </p:spPr>
        <p:txBody>
          <a:bodyPr/>
          <a:lstStyle/>
          <a:p>
            <a:r>
              <a:rPr lang="en-US" dirty="0">
                <a:solidFill>
                  <a:srgbClr val="002060"/>
                </a:solidFill>
                <a:latin typeface="Baskerville Old Face" panose="02020602080505020303" pitchFamily="18" charset="0"/>
              </a:rPr>
              <a:t>Fatal Attraction</a:t>
            </a:r>
          </a:p>
        </p:txBody>
      </p:sp>
      <p:sp>
        <p:nvSpPr>
          <p:cNvPr id="4" name="Content Placeholder 3"/>
          <p:cNvSpPr>
            <a:spLocks noGrp="1"/>
          </p:cNvSpPr>
          <p:nvPr>
            <p:ph idx="1"/>
          </p:nvPr>
        </p:nvSpPr>
        <p:spPr>
          <a:xfrm>
            <a:off x="468923" y="1219200"/>
            <a:ext cx="8229600" cy="1905000"/>
          </a:xfrm>
          <a:prstGeom prst="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buNone/>
            </a:pPr>
            <a:r>
              <a:rPr lang="en-US" sz="2400" b="1" dirty="0">
                <a:solidFill>
                  <a:schemeClr val="bg1"/>
                </a:solidFill>
                <a:latin typeface="Times" panose="02020603050405020304" pitchFamily="18" charset="0"/>
                <a:cs typeface="Times" panose="02020603050405020304" pitchFamily="18" charset="0"/>
              </a:rPr>
              <a:t>Prompt</a:t>
            </a:r>
            <a:r>
              <a:rPr lang="en-US" sz="2400" dirty="0">
                <a:solidFill>
                  <a:schemeClr val="bg1"/>
                </a:solidFill>
                <a:latin typeface="Times" panose="02020603050405020304" pitchFamily="18" charset="0"/>
                <a:cs typeface="Times" panose="02020603050405020304" pitchFamily="18" charset="0"/>
              </a:rPr>
              <a:t>: </a:t>
            </a:r>
            <a:r>
              <a:rPr lang="en-US" sz="2400" i="1" dirty="0">
                <a:latin typeface="Times" panose="02020603050405020304" pitchFamily="18" charset="0"/>
                <a:cs typeface="Times" panose="02020603050405020304" pitchFamily="18" charset="0"/>
              </a:rPr>
              <a:t>America’s and England’s relationship during the early half of the 18</a:t>
            </a:r>
            <a:r>
              <a:rPr lang="en-US" sz="2400" i="1" baseline="30000" dirty="0">
                <a:latin typeface="Times" panose="02020603050405020304" pitchFamily="18" charset="0"/>
                <a:cs typeface="Times" panose="02020603050405020304" pitchFamily="18" charset="0"/>
              </a:rPr>
              <a:t>th</a:t>
            </a:r>
            <a:r>
              <a:rPr lang="en-US" sz="2400" i="1" dirty="0">
                <a:latin typeface="Times" panose="02020603050405020304" pitchFamily="18" charset="0"/>
                <a:cs typeface="Times" panose="02020603050405020304" pitchFamily="18" charset="0"/>
              </a:rPr>
              <a:t> century was based on the belief that colonists thought they were English citizens and economic equals.  To what extent did America’s connection to its English’s mother dissipate during the early 18</a:t>
            </a:r>
            <a:r>
              <a:rPr lang="en-US" sz="2400" i="1" baseline="30000" dirty="0">
                <a:latin typeface="Times" panose="02020603050405020304" pitchFamily="18" charset="0"/>
                <a:cs typeface="Times" panose="02020603050405020304" pitchFamily="18" charset="0"/>
              </a:rPr>
              <a:t>th</a:t>
            </a:r>
            <a:r>
              <a:rPr lang="en-US" sz="2400" i="1" dirty="0">
                <a:latin typeface="Times" panose="02020603050405020304" pitchFamily="18" charset="0"/>
                <a:cs typeface="Times" panose="02020603050405020304" pitchFamily="18" charset="0"/>
              </a:rPr>
              <a:t> century?</a:t>
            </a:r>
            <a:endParaRPr lang="en-US" sz="2400" dirty="0">
              <a:latin typeface="Times" panose="02020603050405020304" pitchFamily="18" charset="0"/>
              <a:cs typeface="Times" panose="02020603050405020304" pitchFamily="18" charset="0"/>
            </a:endParaRPr>
          </a:p>
        </p:txBody>
      </p:sp>
      <p:sp>
        <p:nvSpPr>
          <p:cNvPr id="5" name="TextBox 4"/>
          <p:cNvSpPr txBox="1"/>
          <p:nvPr/>
        </p:nvSpPr>
        <p:spPr>
          <a:xfrm>
            <a:off x="571500" y="3339369"/>
            <a:ext cx="8001000" cy="1631216"/>
          </a:xfrm>
          <a:prstGeom prst="rect">
            <a:avLst/>
          </a:prstGeom>
          <a:solidFill>
            <a:srgbClr val="FFFF99"/>
          </a:solidFill>
          <a:ln>
            <a:solidFill>
              <a:schemeClr val="accent1"/>
            </a:solidFill>
          </a:ln>
        </p:spPr>
        <p:txBody>
          <a:bodyPr wrap="square" rtlCol="0">
            <a:spAutoFit/>
          </a:bodyPr>
          <a:lstStyle/>
          <a:p>
            <a:r>
              <a:rPr lang="en-US" sz="2000" dirty="0">
                <a:solidFill>
                  <a:srgbClr val="002060"/>
                </a:solidFill>
                <a:latin typeface="Times" panose="02020603050405020304" pitchFamily="18" charset="0"/>
                <a:cs typeface="Times" panose="02020603050405020304" pitchFamily="18" charset="0"/>
              </a:rPr>
              <a:t>Loyal English Subjects</a:t>
            </a:r>
          </a:p>
          <a:p>
            <a:pPr marL="457200" indent="-457200">
              <a:buFont typeface="+mj-lt"/>
              <a:buAutoNum type="arabicPeriod"/>
            </a:pPr>
            <a:r>
              <a:rPr lang="en-US" sz="2000" dirty="0">
                <a:solidFill>
                  <a:srgbClr val="002060"/>
                </a:solidFill>
                <a:latin typeface="Times" panose="02020603050405020304" pitchFamily="18" charset="0"/>
                <a:cs typeface="Times" panose="02020603050405020304" pitchFamily="18" charset="0"/>
              </a:rPr>
              <a:t>Identify factors that keep American colonists loyal to the king and country during the first half of the 18</a:t>
            </a:r>
            <a:r>
              <a:rPr lang="en-US" sz="2000" baseline="30000" dirty="0">
                <a:solidFill>
                  <a:srgbClr val="002060"/>
                </a:solidFill>
                <a:latin typeface="Times" panose="02020603050405020304" pitchFamily="18" charset="0"/>
                <a:cs typeface="Times" panose="02020603050405020304" pitchFamily="18" charset="0"/>
              </a:rPr>
              <a:t>th</a:t>
            </a:r>
            <a:r>
              <a:rPr lang="en-US" sz="2000" dirty="0">
                <a:solidFill>
                  <a:srgbClr val="002060"/>
                </a:solidFill>
                <a:latin typeface="Times" panose="02020603050405020304" pitchFamily="18" charset="0"/>
                <a:cs typeface="Times" panose="02020603050405020304" pitchFamily="18" charset="0"/>
              </a:rPr>
              <a:t> century.</a:t>
            </a:r>
          </a:p>
          <a:p>
            <a:pPr marL="457200" indent="-457200">
              <a:buFont typeface="+mj-lt"/>
              <a:buAutoNum type="arabicPeriod"/>
            </a:pPr>
            <a:r>
              <a:rPr lang="en-US" sz="2000" dirty="0">
                <a:solidFill>
                  <a:srgbClr val="002060"/>
                </a:solidFill>
                <a:latin typeface="Times" panose="02020603050405020304" pitchFamily="18" charset="0"/>
                <a:cs typeface="Times" panose="02020603050405020304" pitchFamily="18" charset="0"/>
              </a:rPr>
              <a:t>Select ONE of those factors and explain why it made American colonists retain their loyalty to England.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4724400"/>
            <a:ext cx="2590800" cy="2110153"/>
          </a:xfrm>
          <a:prstGeom prst="rect">
            <a:avLst/>
          </a:prstGeom>
        </p:spPr>
      </p:pic>
    </p:spTree>
    <p:extLst>
      <p:ext uri="{BB962C8B-B14F-4D97-AF65-F5344CB8AC3E}">
        <p14:creationId xmlns:p14="http://schemas.microsoft.com/office/powerpoint/2010/main" val="1458134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a:solidFill>
            <a:schemeClr val="bg2"/>
          </a:solidFill>
          <a:ln>
            <a:solidFill>
              <a:schemeClr val="accent1"/>
            </a:solidFill>
          </a:ln>
        </p:spPr>
        <p:txBody>
          <a:bodyPr/>
          <a:lstStyle/>
          <a:p>
            <a:r>
              <a:rPr lang="en-US" dirty="0">
                <a:solidFill>
                  <a:srgbClr val="002060"/>
                </a:solidFill>
                <a:latin typeface="Baskerville Old Face" pitchFamily="18" charset="0"/>
              </a:rPr>
              <a:t>Forming a New Nation</a:t>
            </a:r>
          </a:p>
        </p:txBody>
      </p:sp>
      <p:sp>
        <p:nvSpPr>
          <p:cNvPr id="3" name="Content Placeholder 2"/>
          <p:cNvSpPr>
            <a:spLocks noGrp="1"/>
          </p:cNvSpPr>
          <p:nvPr>
            <p:ph idx="1"/>
          </p:nvPr>
        </p:nvSpPr>
        <p:spPr>
          <a:xfrm>
            <a:off x="457200" y="1371600"/>
            <a:ext cx="8229600" cy="5211762"/>
          </a:xfrm>
          <a:solidFill>
            <a:schemeClr val="bg1"/>
          </a:solidFill>
        </p:spPr>
        <p:txBody>
          <a:bodyPr>
            <a:normAutofit/>
          </a:bodyPr>
          <a:lstStyle/>
          <a:p>
            <a:r>
              <a:rPr lang="en-US" sz="2400" dirty="0">
                <a:latin typeface="Times" pitchFamily="18" charset="0"/>
                <a:cs typeface="Times" pitchFamily="18" charset="0"/>
              </a:rPr>
              <a:t>Colonization and settlement: engraining a new identity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828800"/>
            <a:ext cx="2600511"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92290" y="1828800"/>
            <a:ext cx="5638800" cy="990600"/>
          </a:xfrm>
          <a:prstGeom prst="rect">
            <a:avLst/>
          </a:prstGeom>
          <a:solidFill>
            <a:schemeClr val="accent4">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itchFamily="18" charset="0"/>
                <a:cs typeface="Times" pitchFamily="18" charset="0"/>
              </a:rPr>
              <a:t>Reasons for settlement: expansion of Christianity &amp; quest for opportunity</a:t>
            </a:r>
          </a:p>
        </p:txBody>
      </p:sp>
      <p:sp>
        <p:nvSpPr>
          <p:cNvPr id="6" name="Rectangle 5"/>
          <p:cNvSpPr/>
          <p:nvPr/>
        </p:nvSpPr>
        <p:spPr>
          <a:xfrm>
            <a:off x="285466" y="2971800"/>
            <a:ext cx="5638800" cy="990600"/>
          </a:xfrm>
          <a:prstGeom prst="rect">
            <a:avLst/>
          </a:prstGeom>
          <a:solidFill>
            <a:schemeClr val="accent4">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itchFamily="18" charset="0"/>
                <a:cs typeface="Times" pitchFamily="18" charset="0"/>
              </a:rPr>
              <a:t>Regional differences: culture, economy, &amp; politics</a:t>
            </a:r>
          </a:p>
        </p:txBody>
      </p:sp>
      <p:sp>
        <p:nvSpPr>
          <p:cNvPr id="7" name="Rectangle 6"/>
          <p:cNvSpPr/>
          <p:nvPr/>
        </p:nvSpPr>
        <p:spPr>
          <a:xfrm>
            <a:off x="285466" y="4114800"/>
            <a:ext cx="5638800" cy="990600"/>
          </a:xfrm>
          <a:prstGeom prst="rect">
            <a:avLst/>
          </a:prstGeom>
          <a:solidFill>
            <a:schemeClr val="accent4">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itchFamily="18" charset="0"/>
                <a:cs typeface="Times" pitchFamily="18" charset="0"/>
              </a:rPr>
              <a:t>Conflicts with the Natives (epidemics &amp; loss of land)</a:t>
            </a:r>
          </a:p>
        </p:txBody>
      </p:sp>
      <p:sp>
        <p:nvSpPr>
          <p:cNvPr id="8" name="Rectangle 7"/>
          <p:cNvSpPr/>
          <p:nvPr/>
        </p:nvSpPr>
        <p:spPr>
          <a:xfrm>
            <a:off x="285466" y="5257800"/>
            <a:ext cx="5638800" cy="990600"/>
          </a:xfrm>
          <a:prstGeom prst="rect">
            <a:avLst/>
          </a:prstGeom>
          <a:solidFill>
            <a:schemeClr val="accent4">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itchFamily="18" charset="0"/>
                <a:cs typeface="Times" pitchFamily="18" charset="0"/>
              </a:rPr>
              <a:t>Survival was difficult – untapped &amp; untamed resources (need for labor)</a:t>
            </a:r>
          </a:p>
        </p:txBody>
      </p:sp>
      <p:sp>
        <p:nvSpPr>
          <p:cNvPr id="5" name="Right Arrow 4"/>
          <p:cNvSpPr/>
          <p:nvPr/>
        </p:nvSpPr>
        <p:spPr>
          <a:xfrm>
            <a:off x="5715000" y="2133600"/>
            <a:ext cx="685800" cy="457200"/>
          </a:xfrm>
          <a:prstGeom prst="rightArrow">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5688273" y="3238500"/>
            <a:ext cx="685800" cy="457200"/>
          </a:xfrm>
          <a:prstGeom prst="rightArrow">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5715000" y="4381500"/>
            <a:ext cx="685800" cy="457200"/>
          </a:xfrm>
          <a:prstGeom prst="rightArrow">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5829300" y="5524500"/>
            <a:ext cx="685800" cy="457200"/>
          </a:xfrm>
          <a:prstGeom prst="rightArrow">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009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1">
              <a:alpha val="86000"/>
            </a:schemeClr>
          </a:solidFill>
        </p:spPr>
        <p:txBody>
          <a:bodyPr>
            <a:normAutofit lnSpcReduction="10000"/>
          </a:bodyPr>
          <a:lstStyle/>
          <a:p>
            <a:pPr marL="0" indent="0">
              <a:buNone/>
            </a:pPr>
            <a:r>
              <a:rPr lang="en-US" sz="2400" dirty="0">
                <a:solidFill>
                  <a:srgbClr val="0070C0"/>
                </a:solidFill>
                <a:latin typeface="Times" panose="02020603050405020304" pitchFamily="18" charset="0"/>
                <a:cs typeface="Times" panose="02020603050405020304" pitchFamily="18" charset="0"/>
              </a:rPr>
              <a:t>EQ: </a:t>
            </a:r>
            <a:r>
              <a:rPr lang="en-US" sz="2400" dirty="0">
                <a:solidFill>
                  <a:srgbClr val="0070C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p>
          <a:p>
            <a:r>
              <a:rPr lang="en-US" sz="2400" dirty="0">
                <a:solidFill>
                  <a:srgbClr val="0070C0"/>
                </a:solidFill>
                <a:latin typeface="Times New Roman" panose="02020603050405020304" pitchFamily="18" charset="0"/>
                <a:cs typeface="Times New Roman" panose="02020603050405020304" pitchFamily="18" charset="0"/>
              </a:rPr>
              <a:t>Students can:</a:t>
            </a:r>
          </a:p>
          <a:p>
            <a:pPr lvl="1"/>
            <a:r>
              <a:rPr lang="en-US" sz="1800" b="1" dirty="0">
                <a:solidFill>
                  <a:srgbClr val="0070C0"/>
                </a:solidFill>
                <a:latin typeface="Times" panose="02020603050405020304" pitchFamily="18" charset="0"/>
                <a:cs typeface="Times" panose="02020603050405020304" pitchFamily="18" charset="0"/>
              </a:rPr>
              <a:t>Evaluate how differing demographic and geographic factors impact colonization of the New World by Europeans </a:t>
            </a:r>
          </a:p>
          <a:p>
            <a:pPr lvl="1"/>
            <a:r>
              <a:rPr lang="en-US" sz="1800" b="1" dirty="0">
                <a:solidFill>
                  <a:srgbClr val="0070C0"/>
                </a:solidFill>
                <a:latin typeface="Times" panose="02020603050405020304" pitchFamily="18" charset="0"/>
                <a:cs typeface="Times" panose="02020603050405020304" pitchFamily="18" charset="0"/>
              </a:rPr>
              <a:t>Decipher how British’s governance over the 13 original colonies developed close economic ties with America while feeding the seeds resistance</a:t>
            </a:r>
          </a:p>
          <a:p>
            <a:pPr lvl="1"/>
            <a:r>
              <a:rPr lang="en-US" sz="1800" b="1" dirty="0">
                <a:solidFill>
                  <a:srgbClr val="0070C0"/>
                </a:solidFill>
                <a:latin typeface="Times" panose="02020603050405020304" pitchFamily="18" charset="0"/>
                <a:cs typeface="Times" panose="02020603050405020304" pitchFamily="18" charset="0"/>
              </a:rPr>
              <a:t>Determine factors that establish conflict between Native Americans and English settlers </a:t>
            </a:r>
          </a:p>
          <a:p>
            <a:pPr marL="0" lvl="1" indent="0">
              <a:buNone/>
            </a:pPr>
            <a:r>
              <a:rPr lang="en-US" sz="2000" dirty="0">
                <a:solidFill>
                  <a:srgbClr val="0070C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A Sinner in the Hands of an Angry God</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The Great Awakening </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Salutary Neglect effect</a:t>
            </a:r>
          </a:p>
          <a:p>
            <a:pPr marL="342900" lvl="1" indent="-342900">
              <a:buFont typeface="Arial" panose="020B0604020202020204" pitchFamily="34" charset="0"/>
              <a:buChar char="•"/>
            </a:pPr>
            <a:endParaRPr lang="en-US" sz="2000" dirty="0">
              <a:solidFill>
                <a:srgbClr val="0070C0"/>
              </a:solidFill>
              <a:latin typeface="Times" panose="02020603050405020304" pitchFamily="18" charset="0"/>
              <a:cs typeface="Times" panose="02020603050405020304" pitchFamily="18" charset="0"/>
            </a:endParaRPr>
          </a:p>
          <a:p>
            <a:pPr marL="0" lvl="1" indent="0">
              <a:buNone/>
            </a:pPr>
            <a:r>
              <a:rPr lang="en-US" sz="2000" b="1" dirty="0">
                <a:solidFill>
                  <a:schemeClr val="accent3">
                    <a:lumMod val="50000"/>
                  </a:schemeClr>
                </a:solidFill>
                <a:latin typeface="Times" panose="02020603050405020304" pitchFamily="18" charset="0"/>
                <a:cs typeface="Times" panose="02020603050405020304" pitchFamily="18" charset="0"/>
              </a:rPr>
              <a:t>Homework</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Read - What was the Dominion of New England (link on Website)</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American Rebellious Spirt</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Unit II Test Wednesday, October 2</a:t>
            </a:r>
          </a:p>
        </p:txBody>
      </p:sp>
    </p:spTree>
    <p:extLst>
      <p:ext uri="{BB962C8B-B14F-4D97-AF65-F5344CB8AC3E}">
        <p14:creationId xmlns:p14="http://schemas.microsoft.com/office/powerpoint/2010/main" val="14785142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73D62-7312-44AB-A173-47E0B0A0FD54}"/>
              </a:ext>
            </a:extLst>
          </p:cNvPr>
          <p:cNvSpPr>
            <a:spLocks noGrp="1"/>
          </p:cNvSpPr>
          <p:nvPr>
            <p:ph type="title"/>
          </p:nvPr>
        </p:nvSpPr>
        <p:spPr>
          <a:solidFill>
            <a:schemeClr val="bg1">
              <a:lumMod val="95000"/>
            </a:schemeClr>
          </a:solidFill>
          <a:ln>
            <a:solidFill>
              <a:srgbClr val="002060"/>
            </a:solidFill>
          </a:ln>
        </p:spPr>
        <p:txBody>
          <a:bodyPr/>
          <a:lstStyle/>
          <a:p>
            <a:r>
              <a:rPr lang="en-US" dirty="0">
                <a:latin typeface="Baskerville Old Face" panose="02020602080505020303" pitchFamily="18" charset="0"/>
              </a:rPr>
              <a:t>Colonization Walk Back</a:t>
            </a:r>
          </a:p>
        </p:txBody>
      </p:sp>
      <p:sp>
        <p:nvSpPr>
          <p:cNvPr id="3" name="Content Placeholder 2">
            <a:extLst>
              <a:ext uri="{FF2B5EF4-FFF2-40B4-BE49-F238E27FC236}">
                <a16:creationId xmlns:a16="http://schemas.microsoft.com/office/drawing/2014/main" id="{EB46BD45-9648-45C0-832A-C91893F25E90}"/>
              </a:ext>
            </a:extLst>
          </p:cNvPr>
          <p:cNvSpPr>
            <a:spLocks noGrp="1"/>
          </p:cNvSpPr>
          <p:nvPr>
            <p:ph idx="1"/>
          </p:nvPr>
        </p:nvSpPr>
        <p:spPr>
          <a:xfrm>
            <a:off x="457200" y="1600200"/>
            <a:ext cx="8229600" cy="4525963"/>
          </a:xfrm>
          <a:solidFill>
            <a:srgbClr val="FFFF00"/>
          </a:solidFill>
          <a:ln>
            <a:solidFill>
              <a:srgbClr val="002060"/>
            </a:solidFill>
          </a:ln>
        </p:spPr>
        <p:txBody>
          <a:bodyPr>
            <a:normAutofit/>
          </a:bodyPr>
          <a:lstStyle/>
          <a:p>
            <a:pPr marL="0" indent="0">
              <a:buNone/>
            </a:pPr>
            <a:r>
              <a:rPr lang="en-US" sz="2400" b="1" dirty="0">
                <a:latin typeface="Times" panose="02020603050405020304" pitchFamily="18" charset="0"/>
                <a:cs typeface="Times" panose="02020603050405020304" pitchFamily="18" charset="0"/>
              </a:rPr>
              <a:t>Assess the validity of the statement. The British policy of salutary neglect from 1607 to 1750 was a critical factor in shaping American independence.</a:t>
            </a:r>
          </a:p>
          <a:p>
            <a:r>
              <a:rPr lang="en-US" sz="2400" b="1" dirty="0">
                <a:latin typeface="Times" panose="02020603050405020304" pitchFamily="18" charset="0"/>
                <a:cs typeface="Times" panose="02020603050405020304" pitchFamily="18" charset="0"/>
              </a:rPr>
              <a:t>Thesis Thunder Dome </a:t>
            </a:r>
          </a:p>
          <a:p>
            <a:pPr marL="0" indent="0">
              <a:buNone/>
            </a:pPr>
            <a:r>
              <a:rPr lang="en-US" sz="2400" b="1" dirty="0">
                <a:latin typeface="Times" panose="02020603050405020304" pitchFamily="18" charset="0"/>
                <a:cs typeface="Times" panose="02020603050405020304" pitchFamily="18" charset="0"/>
              </a:rPr>
              <a:t>  </a:t>
            </a:r>
          </a:p>
          <a:p>
            <a:pPr marL="0" indent="0">
              <a:buNone/>
            </a:pPr>
            <a:endParaRPr lang="en-US" sz="2400" b="1" dirty="0">
              <a:latin typeface="Times" panose="02020603050405020304" pitchFamily="18" charset="0"/>
              <a:cs typeface="Times" panose="02020603050405020304" pitchFamily="18" charset="0"/>
            </a:endParaRPr>
          </a:p>
          <a:p>
            <a:pPr marL="0" indent="0">
              <a:buNone/>
            </a:pPr>
            <a:endParaRPr lang="en-US" sz="2400" b="1" dirty="0">
              <a:latin typeface="Times" panose="02020603050405020304" pitchFamily="18" charset="0"/>
              <a:cs typeface="Times" panose="02020603050405020304" pitchFamily="18" charset="0"/>
            </a:endParaRPr>
          </a:p>
          <a:p>
            <a:pPr marL="0" indent="0">
              <a:buNone/>
            </a:pPr>
            <a:endParaRPr lang="en-US" sz="2400" b="1" dirty="0">
              <a:latin typeface="Times" panose="02020603050405020304" pitchFamily="18" charset="0"/>
              <a:cs typeface="Times" panose="02020603050405020304" pitchFamily="18" charset="0"/>
            </a:endParaRPr>
          </a:p>
        </p:txBody>
      </p:sp>
      <p:pic>
        <p:nvPicPr>
          <p:cNvPr id="7" name="Picture 6" descr="A close up of a logo&#10;&#10;Description generated with high confidence">
            <a:extLst>
              <a:ext uri="{FF2B5EF4-FFF2-40B4-BE49-F238E27FC236}">
                <a16:creationId xmlns:a16="http://schemas.microsoft.com/office/drawing/2014/main" id="{2BAFEEF1-EB7D-43D9-8E94-C72B13BEB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2172" y="2438400"/>
            <a:ext cx="2583227" cy="4082557"/>
          </a:xfrm>
          <a:prstGeom prst="rect">
            <a:avLst/>
          </a:prstGeom>
          <a:ln>
            <a:solidFill>
              <a:srgbClr val="C00000"/>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306515"/>
            <a:ext cx="3128433" cy="2346325"/>
          </a:xfrm>
          <a:prstGeom prst="rect">
            <a:avLst/>
          </a:prstGeom>
        </p:spPr>
      </p:pic>
    </p:spTree>
    <p:extLst>
      <p:ext uri="{BB962C8B-B14F-4D97-AF65-F5344CB8AC3E}">
        <p14:creationId xmlns:p14="http://schemas.microsoft.com/office/powerpoint/2010/main" val="135093638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3">
              <a:lumMod val="20000"/>
              <a:lumOff val="80000"/>
            </a:schemeClr>
          </a:solidFill>
          <a:ln>
            <a:solidFill>
              <a:srgbClr val="002060"/>
            </a:solidFill>
          </a:ln>
        </p:spPr>
        <p:txBody>
          <a:bodyPr/>
          <a:lstStyle/>
          <a:p>
            <a:r>
              <a:rPr lang="en-US" dirty="0">
                <a:solidFill>
                  <a:srgbClr val="002060"/>
                </a:solidFill>
                <a:latin typeface="Baskerville Old Face" panose="02020602080505020303" pitchFamily="18" charset="0"/>
              </a:rPr>
              <a:t>Regionalized View</a:t>
            </a:r>
          </a:p>
        </p:txBody>
      </p:sp>
      <p:pic>
        <p:nvPicPr>
          <p:cNvPr id="1026" name="Picture 2" descr="Image result for american colonie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1295400"/>
            <a:ext cx="3010600" cy="4830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1219200"/>
            <a:ext cx="4876800" cy="4401205"/>
          </a:xfrm>
          <a:prstGeom prst="rect">
            <a:avLst/>
          </a:prstGeom>
          <a:solidFill>
            <a:srgbClr val="FFFF99"/>
          </a:solidFill>
        </p:spPr>
        <p:txBody>
          <a:bodyPr wrap="square" rtlCol="0">
            <a:spAutoFit/>
          </a:bodyPr>
          <a:lstStyle/>
          <a:p>
            <a:r>
              <a:rPr lang="en-US" sz="2000" dirty="0">
                <a:latin typeface="Times" panose="02020603050405020304" pitchFamily="18" charset="0"/>
                <a:cs typeface="Times" panose="02020603050405020304" pitchFamily="18" charset="0"/>
              </a:rPr>
              <a:t>For your assigned region complete the following:</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Colonies of the region</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Individualism: (ways to achieve the American dream</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Liberty: Freedom</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Populism: self government </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Equality:</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Laissez Faire: traded commodities</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Unique factors: (Does not fit the model)</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Demographics</a:t>
            </a:r>
          </a:p>
          <a:p>
            <a:pPr marL="800100" lvl="1"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Major groups</a:t>
            </a:r>
          </a:p>
          <a:p>
            <a:pPr marL="800100" lvl="1"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The class or group with power</a:t>
            </a:r>
          </a:p>
          <a:p>
            <a:pPr marL="800100" lvl="1" indent="-342900">
              <a:buFont typeface="Arial" panose="020B0604020202020204" pitchFamily="34" charset="0"/>
              <a:buChar char="•"/>
            </a:pPr>
            <a:endParaRPr lang="en-US" sz="20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05715292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1">
              <a:alpha val="86000"/>
            </a:schemeClr>
          </a:solidFill>
        </p:spPr>
        <p:txBody>
          <a:bodyPr>
            <a:normAutofit/>
          </a:bodyPr>
          <a:lstStyle/>
          <a:p>
            <a:pPr marL="0" indent="0">
              <a:buNone/>
            </a:pPr>
            <a:r>
              <a:rPr lang="en-US" sz="2400" dirty="0">
                <a:solidFill>
                  <a:srgbClr val="0070C0"/>
                </a:solidFill>
                <a:latin typeface="Times" panose="02020603050405020304" pitchFamily="18" charset="0"/>
                <a:cs typeface="Times" panose="02020603050405020304" pitchFamily="18" charset="0"/>
              </a:rPr>
              <a:t>EQ: </a:t>
            </a:r>
            <a:r>
              <a:rPr lang="en-US" sz="2400" dirty="0">
                <a:solidFill>
                  <a:srgbClr val="0070C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p>
          <a:p>
            <a:r>
              <a:rPr lang="en-US" sz="2400" dirty="0">
                <a:solidFill>
                  <a:srgbClr val="0070C0"/>
                </a:solidFill>
                <a:latin typeface="Times New Roman" panose="02020603050405020304" pitchFamily="18" charset="0"/>
                <a:cs typeface="Times New Roman" panose="02020603050405020304" pitchFamily="18" charset="0"/>
              </a:rPr>
              <a:t>Students can:</a:t>
            </a:r>
          </a:p>
          <a:p>
            <a:pPr lvl="1"/>
            <a:r>
              <a:rPr lang="en-US" sz="1800" dirty="0">
                <a:solidFill>
                  <a:srgbClr val="0070C0"/>
                </a:solidFill>
                <a:latin typeface="Times" panose="02020603050405020304" pitchFamily="18" charset="0"/>
                <a:cs typeface="Times" panose="02020603050405020304" pitchFamily="18" charset="0"/>
              </a:rPr>
              <a:t>Evaluate how differing demographic and geographic factors impact colonization of the New World by Europeans </a:t>
            </a:r>
          </a:p>
          <a:p>
            <a:pPr lvl="1"/>
            <a:r>
              <a:rPr lang="en-US" sz="1800" dirty="0">
                <a:solidFill>
                  <a:srgbClr val="0070C0"/>
                </a:solidFill>
                <a:latin typeface="Times" panose="02020603050405020304" pitchFamily="18" charset="0"/>
                <a:cs typeface="Times" panose="02020603050405020304" pitchFamily="18" charset="0"/>
              </a:rPr>
              <a:t>Decipher how British’s governance over the 13 original colonies developed close economic ties with America while feeding the seeds resistance</a:t>
            </a:r>
          </a:p>
          <a:p>
            <a:pPr lvl="1"/>
            <a:r>
              <a:rPr lang="en-US" sz="1800" dirty="0">
                <a:solidFill>
                  <a:srgbClr val="0070C0"/>
                </a:solidFill>
                <a:latin typeface="Times" panose="02020603050405020304" pitchFamily="18" charset="0"/>
                <a:cs typeface="Times" panose="02020603050405020304" pitchFamily="18" charset="0"/>
              </a:rPr>
              <a:t>Determine factors that establish conflict between Native Americans and English settlers </a:t>
            </a:r>
          </a:p>
          <a:p>
            <a:pPr marL="0" lvl="1" indent="0">
              <a:buNone/>
            </a:pPr>
            <a:r>
              <a:rPr lang="en-US" sz="2000" dirty="0">
                <a:solidFill>
                  <a:srgbClr val="0070C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Unit I in Review</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A Reflection on Salutary Neglect </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Rebel, Rebel! An American Spirit</a:t>
            </a:r>
            <a:endParaRPr lang="en-US" sz="1600" dirty="0">
              <a:solidFill>
                <a:srgbClr val="0070C0"/>
              </a:solidFill>
              <a:latin typeface="Times" panose="02020603050405020304" pitchFamily="18" charset="0"/>
              <a:cs typeface="Times" panose="02020603050405020304" pitchFamily="18" charset="0"/>
            </a:endParaRPr>
          </a:p>
          <a:p>
            <a:pPr marL="0" lvl="1" indent="0">
              <a:buNone/>
            </a:pPr>
            <a:r>
              <a:rPr lang="en-US" sz="2000" b="1" dirty="0">
                <a:solidFill>
                  <a:schemeClr val="accent3">
                    <a:lumMod val="50000"/>
                  </a:schemeClr>
                </a:solidFill>
                <a:latin typeface="Times" panose="02020603050405020304" pitchFamily="18" charset="0"/>
                <a:cs typeface="Times" panose="02020603050405020304" pitchFamily="18" charset="0"/>
              </a:rPr>
              <a:t>Homework</a:t>
            </a:r>
          </a:p>
          <a:p>
            <a:pPr lvl="0"/>
            <a:r>
              <a:rPr lang="en-US" sz="2000" dirty="0">
                <a:solidFill>
                  <a:schemeClr val="accent3">
                    <a:lumMod val="50000"/>
                  </a:schemeClr>
                </a:solidFill>
                <a:latin typeface="Times" panose="02020603050405020304" pitchFamily="18" charset="0"/>
                <a:cs typeface="Times" panose="02020603050405020304" pitchFamily="18" charset="0"/>
              </a:rPr>
              <a:t>Themes in the Colonial Period </a:t>
            </a:r>
          </a:p>
          <a:p>
            <a:pPr marL="342900" lvl="1" indent="-342900">
              <a:buFont typeface="Arial" panose="020B0604020202020204" pitchFamily="34" charset="0"/>
              <a:buChar char="•"/>
            </a:pPr>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949148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2"/>
          </a:solidFill>
          <a:ln>
            <a:solidFill>
              <a:schemeClr val="accent1"/>
            </a:solidFill>
          </a:ln>
        </p:spPr>
        <p:txBody>
          <a:bodyPr>
            <a:normAutofit/>
          </a:bodyPr>
          <a:lstStyle/>
          <a:p>
            <a:r>
              <a:rPr lang="en-US" sz="2800" dirty="0">
                <a:solidFill>
                  <a:schemeClr val="tx2"/>
                </a:solidFill>
                <a:latin typeface="Baskerville Old Face" panose="02020602080505020303" pitchFamily="18" charset="0"/>
              </a:rPr>
              <a:t>Government – We don’t need no stinking government </a:t>
            </a:r>
          </a:p>
        </p:txBody>
      </p:sp>
      <p:sp>
        <p:nvSpPr>
          <p:cNvPr id="3" name="Content Placeholder 2"/>
          <p:cNvSpPr>
            <a:spLocks noGrp="1"/>
          </p:cNvSpPr>
          <p:nvPr>
            <p:ph idx="1"/>
          </p:nvPr>
        </p:nvSpPr>
        <p:spPr>
          <a:xfrm>
            <a:off x="457200" y="3124200"/>
            <a:ext cx="8229600" cy="3001963"/>
          </a:xfrm>
          <a:solidFill>
            <a:srgbClr val="FFFF99"/>
          </a:solidFill>
        </p:spPr>
        <p:txBody>
          <a:bodyPr>
            <a:normAutofit/>
          </a:bodyPr>
          <a:lstStyle/>
          <a:p>
            <a:r>
              <a:rPr lang="en-US" sz="2400" b="1" u="sng" dirty="0">
                <a:solidFill>
                  <a:srgbClr val="C00000"/>
                </a:solidFill>
                <a:latin typeface="Times" panose="02020603050405020304" pitchFamily="18" charset="0"/>
                <a:cs typeface="Times" panose="02020603050405020304" pitchFamily="18" charset="0"/>
              </a:rPr>
              <a:t>Salutary Neglect: </a:t>
            </a:r>
            <a:r>
              <a:rPr lang="en-US" sz="2400" dirty="0">
                <a:latin typeface="Times" panose="02020603050405020304" pitchFamily="18" charset="0"/>
                <a:cs typeface="Times" panose="02020603050405020304" pitchFamily="18" charset="0"/>
              </a:rPr>
              <a:t>The English policy of not strictly enforcing parliamentary laws on the American colonies</a:t>
            </a: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p:txBody>
      </p:sp>
      <p:sp>
        <p:nvSpPr>
          <p:cNvPr id="4" name="Rectangle 3"/>
          <p:cNvSpPr/>
          <p:nvPr/>
        </p:nvSpPr>
        <p:spPr>
          <a:xfrm>
            <a:off x="1905000" y="1295400"/>
            <a:ext cx="69342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Times" panose="02020603050405020304" pitchFamily="18" charset="0"/>
                <a:cs typeface="Times" panose="02020603050405020304" pitchFamily="18" charset="0"/>
              </a:rPr>
              <a:t>“If no restrictions were placed on the colonies, they would flourish” – Prime Minister Robert Walpole 1721-1742</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868680"/>
            <a:ext cx="1066800" cy="202692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 y="3886200"/>
            <a:ext cx="4800600" cy="2286000"/>
          </a:xfrm>
          <a:prstGeom prst="rect">
            <a:avLst/>
          </a:prstGeom>
          <a:ln>
            <a:solidFill>
              <a:schemeClr val="accent1"/>
            </a:solidFill>
          </a:ln>
        </p:spPr>
      </p:pic>
      <p:sp>
        <p:nvSpPr>
          <p:cNvPr id="7" name="Rectangle 6"/>
          <p:cNvSpPr/>
          <p:nvPr/>
        </p:nvSpPr>
        <p:spPr>
          <a:xfrm>
            <a:off x="5867400" y="4185138"/>
            <a:ext cx="3124200" cy="609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English Monarchy  &amp; Parliament</a:t>
            </a:r>
          </a:p>
        </p:txBody>
      </p:sp>
      <p:sp>
        <p:nvSpPr>
          <p:cNvPr id="8" name="Rectangle 7"/>
          <p:cNvSpPr/>
          <p:nvPr/>
        </p:nvSpPr>
        <p:spPr>
          <a:xfrm>
            <a:off x="304800" y="4185138"/>
            <a:ext cx="1600200" cy="609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American colonies</a:t>
            </a:r>
          </a:p>
        </p:txBody>
      </p:sp>
      <p:sp>
        <p:nvSpPr>
          <p:cNvPr id="9" name="Rectangle 8"/>
          <p:cNvSpPr/>
          <p:nvPr/>
        </p:nvSpPr>
        <p:spPr>
          <a:xfrm>
            <a:off x="609600" y="5943600"/>
            <a:ext cx="8382000"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What was the short term and long-term impact of British’s salutary neglect?</a:t>
            </a:r>
          </a:p>
        </p:txBody>
      </p:sp>
    </p:spTree>
    <p:extLst>
      <p:ext uri="{BB962C8B-B14F-4D97-AF65-F5344CB8AC3E}">
        <p14:creationId xmlns:p14="http://schemas.microsoft.com/office/powerpoint/2010/main" val="134778647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2"/>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Age of Enlightenment</a:t>
            </a:r>
          </a:p>
        </p:txBody>
      </p:sp>
      <p:sp>
        <p:nvSpPr>
          <p:cNvPr id="3" name="Content Placeholder 2"/>
          <p:cNvSpPr>
            <a:spLocks noGrp="1"/>
          </p:cNvSpPr>
          <p:nvPr>
            <p:ph idx="1"/>
          </p:nvPr>
        </p:nvSpPr>
        <p:spPr>
          <a:xfrm>
            <a:off x="457200" y="1295400"/>
            <a:ext cx="8229600" cy="4830763"/>
          </a:xfrm>
          <a:solidFill>
            <a:schemeClr val="bg1"/>
          </a:solidFill>
        </p:spPr>
        <p:txBody>
          <a:bodyPr>
            <a:normAutofit/>
          </a:bodyPr>
          <a:lstStyle/>
          <a:p>
            <a:pPr marL="0" indent="0">
              <a:buNone/>
            </a:pPr>
            <a:r>
              <a:rPr lang="en-US" sz="2400" b="1" dirty="0">
                <a:solidFill>
                  <a:srgbClr val="002060"/>
                </a:solidFill>
                <a:latin typeface="Times" panose="02020603050405020304" pitchFamily="18" charset="0"/>
                <a:cs typeface="Times" panose="02020603050405020304" pitchFamily="18" charset="0"/>
              </a:rPr>
              <a:t>Age of Enlightenment </a:t>
            </a:r>
            <a:r>
              <a:rPr lang="en-US" sz="2400" dirty="0">
                <a:latin typeface="Times" panose="02020603050405020304" pitchFamily="18" charset="0"/>
                <a:cs typeface="Times" panose="02020603050405020304" pitchFamily="18" charset="0"/>
              </a:rPr>
              <a:t>(Age of Reason) – 1715-1789</a:t>
            </a:r>
          </a:p>
          <a:p>
            <a:r>
              <a:rPr lang="en-US" sz="2400" dirty="0">
                <a:latin typeface="Times" panose="02020603050405020304" pitchFamily="18" charset="0"/>
                <a:cs typeface="Times" panose="02020603050405020304" pitchFamily="18" charset="0"/>
              </a:rPr>
              <a:t>Challenge the authority of the Monarchy and Church</a:t>
            </a:r>
          </a:p>
          <a:p>
            <a:r>
              <a:rPr lang="en-US" sz="2400" dirty="0">
                <a:solidFill>
                  <a:srgbClr val="FF0000"/>
                </a:solidFill>
                <a:latin typeface="Times" panose="02020603050405020304" pitchFamily="18" charset="0"/>
                <a:cs typeface="Times" panose="02020603050405020304" pitchFamily="18" charset="0"/>
              </a:rPr>
              <a:t>John Locke – Social Contract (government)</a:t>
            </a:r>
          </a:p>
          <a:p>
            <a:r>
              <a:rPr lang="en-US" sz="2400" dirty="0">
                <a:solidFill>
                  <a:srgbClr val="FF0000"/>
                </a:solidFill>
                <a:latin typeface="Times" panose="02020603050405020304" pitchFamily="18" charset="0"/>
                <a:cs typeface="Times" panose="02020603050405020304" pitchFamily="18" charset="0"/>
              </a:rPr>
              <a:t>Thomas Hobbes – Tyranny of the Mob</a:t>
            </a:r>
          </a:p>
        </p:txBody>
      </p:sp>
      <p:sp>
        <p:nvSpPr>
          <p:cNvPr id="4" name="Rectangle 3"/>
          <p:cNvSpPr/>
          <p:nvPr/>
        </p:nvSpPr>
        <p:spPr>
          <a:xfrm>
            <a:off x="762000" y="3886200"/>
            <a:ext cx="4876800" cy="685800"/>
          </a:xfrm>
          <a:prstGeom prst="rec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panose="02020603050405020304" pitchFamily="18" charset="0"/>
                <a:cs typeface="Times" panose="02020603050405020304" pitchFamily="18" charset="0"/>
              </a:rPr>
              <a:t>Ideas for Declaration of Independence &amp; U.S. Constitution</a:t>
            </a:r>
          </a:p>
        </p:txBody>
      </p:sp>
      <p:sp>
        <p:nvSpPr>
          <p:cNvPr id="5" name="Down Arrow 4"/>
          <p:cNvSpPr/>
          <p:nvPr/>
        </p:nvSpPr>
        <p:spPr>
          <a:xfrm>
            <a:off x="2667000" y="3048000"/>
            <a:ext cx="5334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5600" y="2362200"/>
            <a:ext cx="1295400" cy="1687722"/>
          </a:xfrm>
          <a:prstGeom prst="rect">
            <a:avLst/>
          </a:prstGeom>
          <a:ln>
            <a:solidFill>
              <a:srgbClr val="002060"/>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05600" y="4202322"/>
            <a:ext cx="1295400" cy="1828800"/>
          </a:xfrm>
          <a:prstGeom prst="rect">
            <a:avLst/>
          </a:prstGeom>
          <a:ln>
            <a:solidFill>
              <a:srgbClr val="002060"/>
            </a:solidFill>
          </a:ln>
        </p:spPr>
      </p:pic>
    </p:spTree>
    <p:extLst>
      <p:ext uri="{BB962C8B-B14F-4D97-AF65-F5344CB8AC3E}">
        <p14:creationId xmlns:p14="http://schemas.microsoft.com/office/powerpoint/2010/main" val="135140445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3">
              <a:lumMod val="20000"/>
              <a:lumOff val="80000"/>
            </a:schemeClr>
          </a:solidFill>
          <a:ln>
            <a:solidFill>
              <a:srgbClr val="002060"/>
            </a:solidFill>
          </a:ln>
        </p:spPr>
        <p:txBody>
          <a:bodyPr>
            <a:normAutofit/>
          </a:bodyPr>
          <a:lstStyle/>
          <a:p>
            <a:r>
              <a:rPr lang="en-US" b="1" dirty="0">
                <a:solidFill>
                  <a:srgbClr val="002060"/>
                </a:solidFill>
                <a:latin typeface="Baskerville Old Face" panose="02020602080505020303" pitchFamily="18" charset="0"/>
              </a:rPr>
              <a:t>Shaping an American Faith</a:t>
            </a:r>
          </a:p>
        </p:txBody>
      </p:sp>
      <p:sp>
        <p:nvSpPr>
          <p:cNvPr id="7" name="Content Placeholder 6"/>
          <p:cNvSpPr>
            <a:spLocks noGrp="1"/>
          </p:cNvSpPr>
          <p:nvPr>
            <p:ph idx="1"/>
          </p:nvPr>
        </p:nvSpPr>
        <p:spPr>
          <a:solidFill>
            <a:srgbClr val="FFFF99"/>
          </a:solidFill>
        </p:spPr>
        <p:txBody>
          <a:bodyPr>
            <a:normAutofit/>
          </a:bodyPr>
          <a:lstStyle/>
          <a:p>
            <a:pPr marL="0" indent="0">
              <a:buNone/>
            </a:pPr>
            <a:r>
              <a:rPr lang="en-US" sz="2000" dirty="0">
                <a:latin typeface="Times" panose="02020603050405020304" pitchFamily="18" charset="0"/>
                <a:cs typeface="Times" panose="02020603050405020304" pitchFamily="18" charset="0"/>
              </a:rPr>
              <a:t>Analyze the influence of ONE of the following on the development of a democratic society in the English colonies during the period from 1607 to 1745.</a:t>
            </a:r>
          </a:p>
          <a:p>
            <a:pPr marL="1428750" indent="-457200">
              <a:buFont typeface="+mj-lt"/>
              <a:buAutoNum type="alphaUcPeriod"/>
            </a:pPr>
            <a:r>
              <a:rPr lang="en-US" sz="2000" dirty="0">
                <a:latin typeface="Times" panose="02020603050405020304" pitchFamily="18" charset="0"/>
                <a:cs typeface="Times" panose="02020603050405020304" pitchFamily="18" charset="0"/>
              </a:rPr>
              <a:t>Bacon’s Rebellion</a:t>
            </a:r>
          </a:p>
          <a:p>
            <a:pPr marL="1428750" indent="-457200">
              <a:buFont typeface="+mj-lt"/>
              <a:buAutoNum type="alphaUcPeriod"/>
            </a:pPr>
            <a:r>
              <a:rPr lang="en-US" sz="2000" dirty="0">
                <a:latin typeface="Times" panose="02020603050405020304" pitchFamily="18" charset="0"/>
                <a:cs typeface="Times" panose="02020603050405020304" pitchFamily="18" charset="0"/>
              </a:rPr>
              <a:t>1</a:t>
            </a:r>
            <a:r>
              <a:rPr lang="en-US" sz="2000" baseline="30000" dirty="0">
                <a:latin typeface="Times" panose="02020603050405020304" pitchFamily="18" charset="0"/>
                <a:cs typeface="Times" panose="02020603050405020304" pitchFamily="18" charset="0"/>
              </a:rPr>
              <a:t>st</a:t>
            </a:r>
            <a:r>
              <a:rPr lang="en-US" sz="2000" dirty="0">
                <a:latin typeface="Times" panose="02020603050405020304" pitchFamily="18" charset="0"/>
                <a:cs typeface="Times" panose="02020603050405020304" pitchFamily="18" charset="0"/>
              </a:rPr>
              <a:t> Great Awakening</a:t>
            </a:r>
          </a:p>
          <a:p>
            <a:pPr marL="1428750" indent="-457200">
              <a:buFont typeface="+mj-lt"/>
              <a:buAutoNum type="alphaUcPeriod"/>
            </a:pPr>
            <a:r>
              <a:rPr lang="en-US" sz="2000" dirty="0">
                <a:latin typeface="Times" panose="02020603050405020304" pitchFamily="18" charset="0"/>
                <a:cs typeface="Times" panose="02020603050405020304" pitchFamily="18" charset="0"/>
              </a:rPr>
              <a:t>Zenger Case</a:t>
            </a:r>
          </a:p>
        </p:txBody>
      </p:sp>
    </p:spTree>
    <p:extLst>
      <p:ext uri="{BB962C8B-B14F-4D97-AF65-F5344CB8AC3E}">
        <p14:creationId xmlns:p14="http://schemas.microsoft.com/office/powerpoint/2010/main" val="394337572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3">
              <a:lumMod val="20000"/>
              <a:lumOff val="8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Shaping Democracy </a:t>
            </a:r>
          </a:p>
        </p:txBody>
      </p:sp>
      <p:sp>
        <p:nvSpPr>
          <p:cNvPr id="4" name="Content Placeholder 3"/>
          <p:cNvSpPr>
            <a:spLocks noGrp="1"/>
          </p:cNvSpPr>
          <p:nvPr>
            <p:ph idx="1"/>
          </p:nvPr>
        </p:nvSpPr>
        <p:spPr>
          <a:solidFill>
            <a:srgbClr val="FFFF99"/>
          </a:solidFill>
        </p:spPr>
        <p:txBody>
          <a:bodyPr/>
          <a:lstStyle/>
          <a:p>
            <a:endParaRPr lang="en-US" dirty="0"/>
          </a:p>
        </p:txBody>
      </p:sp>
      <p:sp>
        <p:nvSpPr>
          <p:cNvPr id="5" name="Rectangle 4"/>
          <p:cNvSpPr/>
          <p:nvPr/>
        </p:nvSpPr>
        <p:spPr>
          <a:xfrm>
            <a:off x="762000" y="1287780"/>
            <a:ext cx="7620000" cy="838200"/>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C000"/>
                </a:solidFill>
                <a:latin typeface="Times" panose="02020603050405020304" pitchFamily="18" charset="0"/>
                <a:cs typeface="Times" panose="02020603050405020304" pitchFamily="18" charset="0"/>
              </a:rPr>
              <a:t>All mankind. . . . being all equal, no one ought to harm another in his life, health, liberty, or possessions.” John Locke</a:t>
            </a:r>
          </a:p>
        </p:txBody>
      </p:sp>
      <p:sp>
        <p:nvSpPr>
          <p:cNvPr id="6" name="Rectangle 5"/>
          <p:cNvSpPr/>
          <p:nvPr/>
        </p:nvSpPr>
        <p:spPr>
          <a:xfrm>
            <a:off x="304800" y="4852988"/>
            <a:ext cx="2819400" cy="1547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Times" panose="02020603050405020304" pitchFamily="18" charset="0"/>
              <a:cs typeface="Times" panose="02020603050405020304" pitchFamily="18" charset="0"/>
            </a:endParaRPr>
          </a:p>
          <a:p>
            <a:pPr algn="ctr"/>
            <a:r>
              <a:rPr lang="en-US" dirty="0">
                <a:latin typeface="Times" panose="02020603050405020304" pitchFamily="18" charset="0"/>
                <a:cs typeface="Times" panose="02020603050405020304" pitchFamily="18" charset="0"/>
              </a:rPr>
              <a:t>Enlightenment Philosophy: Natural laws of good government </a:t>
            </a:r>
          </a:p>
          <a:p>
            <a:pPr marL="285750" indent="-285750">
              <a:buFont typeface="Arial" panose="020B0604020202020204" pitchFamily="34" charset="0"/>
              <a:buChar char="•"/>
            </a:pPr>
            <a:r>
              <a:rPr lang="en-US" dirty="0">
                <a:latin typeface="Times" panose="02020603050405020304" pitchFamily="18" charset="0"/>
                <a:cs typeface="Times" panose="02020603050405020304" pitchFamily="18" charset="0"/>
              </a:rPr>
              <a:t>John Locke</a:t>
            </a:r>
          </a:p>
          <a:p>
            <a:pPr marL="285750" indent="-285750">
              <a:buFont typeface="Arial" panose="020B0604020202020204" pitchFamily="34" charset="0"/>
              <a:buChar char="•"/>
            </a:pPr>
            <a:r>
              <a:rPr lang="en-US" dirty="0">
                <a:latin typeface="Times" panose="02020603050405020304" pitchFamily="18" charset="0"/>
                <a:cs typeface="Times" panose="02020603050405020304" pitchFamily="18" charset="0"/>
              </a:rPr>
              <a:t>Jean Jacques Rousseau</a:t>
            </a:r>
          </a:p>
          <a:p>
            <a:pPr marL="285750" indent="-285750">
              <a:buFont typeface="Arial" panose="020B0604020202020204" pitchFamily="34" charset="0"/>
              <a:buChar char="•"/>
            </a:pPr>
            <a:r>
              <a:rPr lang="en-US" dirty="0">
                <a:latin typeface="Times" panose="02020603050405020304" pitchFamily="18" charset="0"/>
                <a:cs typeface="Times" panose="02020603050405020304" pitchFamily="18" charset="0"/>
              </a:rPr>
              <a:t>Thomas Hobbes</a:t>
            </a:r>
          </a:p>
          <a:p>
            <a:pPr algn="ctr"/>
            <a:endParaRPr lang="en-US" dirty="0"/>
          </a:p>
        </p:txBody>
      </p:sp>
      <p:sp>
        <p:nvSpPr>
          <p:cNvPr id="9" name="Rectangle 8"/>
          <p:cNvSpPr/>
          <p:nvPr/>
        </p:nvSpPr>
        <p:spPr>
          <a:xfrm>
            <a:off x="3291840" y="5512594"/>
            <a:ext cx="2667000" cy="1014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Times" panose="02020603050405020304" pitchFamily="18" charset="0"/>
              <a:cs typeface="Times" panose="02020603050405020304" pitchFamily="18" charset="0"/>
            </a:endParaRPr>
          </a:p>
          <a:p>
            <a:pPr algn="ctr"/>
            <a:r>
              <a:rPr lang="en-US" dirty="0">
                <a:latin typeface="Times" panose="02020603050405020304" pitchFamily="18" charset="0"/>
                <a:cs typeface="Times" panose="02020603050405020304" pitchFamily="18" charset="0"/>
              </a:rPr>
              <a:t>Free Press: Zenger Case</a:t>
            </a:r>
          </a:p>
          <a:p>
            <a:pPr algn="ctr"/>
            <a:endParaRPr lang="en-US" dirty="0"/>
          </a:p>
        </p:txBody>
      </p:sp>
      <p:sp>
        <p:nvSpPr>
          <p:cNvPr id="10" name="Rectangle 9"/>
          <p:cNvSpPr/>
          <p:nvPr/>
        </p:nvSpPr>
        <p:spPr>
          <a:xfrm>
            <a:off x="6248400" y="4762500"/>
            <a:ext cx="2667000" cy="1104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Times" panose="02020603050405020304" pitchFamily="18" charset="0"/>
              <a:cs typeface="Times" panose="02020603050405020304" pitchFamily="18" charset="0"/>
            </a:endParaRPr>
          </a:p>
          <a:p>
            <a:r>
              <a:rPr lang="en-US" dirty="0">
                <a:latin typeface="Times" panose="02020603050405020304" pitchFamily="18" charset="0"/>
                <a:cs typeface="Times" panose="02020603050405020304" pitchFamily="18" charset="0"/>
              </a:rPr>
              <a:t>Salutary Neglect: POPULISM – Mayflower Compact &amp; House of Burgesses </a:t>
            </a:r>
          </a:p>
          <a:p>
            <a:pPr algn="ctr"/>
            <a:endParaRPr lang="en-US" dirty="0"/>
          </a:p>
        </p:txBody>
      </p:sp>
      <p:pic>
        <p:nvPicPr>
          <p:cNvPr id="2053" name="Picture 5" descr="Image result for Democracy in American Colon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6550" y="2258289"/>
            <a:ext cx="3390900" cy="2207032"/>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sp>
        <p:nvSpPr>
          <p:cNvPr id="7" name="Right Arrow 6"/>
          <p:cNvSpPr/>
          <p:nvPr/>
        </p:nvSpPr>
        <p:spPr>
          <a:xfrm rot="1901002">
            <a:off x="5415160" y="4667249"/>
            <a:ext cx="533400" cy="190500"/>
          </a:xfrm>
          <a:prstGeom prst="rightArrow">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5400000">
            <a:off x="4453890" y="4888381"/>
            <a:ext cx="533400" cy="190500"/>
          </a:xfrm>
          <a:prstGeom prst="rightArrow">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8815190">
            <a:off x="3491416" y="4705151"/>
            <a:ext cx="533400" cy="190500"/>
          </a:xfrm>
          <a:prstGeom prst="rightArrow">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77000" y="3124200"/>
            <a:ext cx="2590800" cy="1014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Times" panose="02020603050405020304" pitchFamily="18" charset="0"/>
              <a:cs typeface="Times" panose="02020603050405020304" pitchFamily="18" charset="0"/>
            </a:endParaRPr>
          </a:p>
          <a:p>
            <a:pPr algn="ctr"/>
            <a:r>
              <a:rPr lang="en-US" dirty="0">
                <a:latin typeface="Times" panose="02020603050405020304" pitchFamily="18" charset="0"/>
                <a:cs typeface="Times" panose="02020603050405020304" pitchFamily="18" charset="0"/>
              </a:rPr>
              <a:t>Bacon’s Rebellion 1676</a:t>
            </a:r>
          </a:p>
          <a:p>
            <a:pPr algn="ctr"/>
            <a:endParaRPr lang="en-US" dirty="0"/>
          </a:p>
        </p:txBody>
      </p:sp>
      <p:sp>
        <p:nvSpPr>
          <p:cNvPr id="15" name="Rectangle 14"/>
          <p:cNvSpPr/>
          <p:nvPr/>
        </p:nvSpPr>
        <p:spPr>
          <a:xfrm>
            <a:off x="152400" y="3124200"/>
            <a:ext cx="2590800" cy="1014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Times" panose="02020603050405020304" pitchFamily="18" charset="0"/>
              <a:cs typeface="Times" panose="02020603050405020304" pitchFamily="18" charset="0"/>
            </a:endParaRPr>
          </a:p>
          <a:p>
            <a:pPr algn="ctr"/>
            <a:r>
              <a:rPr lang="en-US" dirty="0">
                <a:latin typeface="Times" panose="02020603050405020304" pitchFamily="18" charset="0"/>
                <a:cs typeface="Times" panose="02020603050405020304" pitchFamily="18" charset="0"/>
              </a:rPr>
              <a:t>Dominion of New England 1686-1689</a:t>
            </a:r>
          </a:p>
          <a:p>
            <a:pPr algn="ctr"/>
            <a:endParaRPr lang="en-US" dirty="0"/>
          </a:p>
        </p:txBody>
      </p:sp>
      <p:sp>
        <p:nvSpPr>
          <p:cNvPr id="16" name="Right Arrow 15"/>
          <p:cNvSpPr/>
          <p:nvPr/>
        </p:nvSpPr>
        <p:spPr>
          <a:xfrm rot="10617281">
            <a:off x="2610845" y="3496641"/>
            <a:ext cx="355274" cy="223282"/>
          </a:xfrm>
          <a:prstGeom prst="rightArrow">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6172200" y="3540943"/>
            <a:ext cx="342900" cy="180923"/>
          </a:xfrm>
          <a:prstGeom prst="rightArrow">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286287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1">
              <a:alpha val="86000"/>
            </a:schemeClr>
          </a:solidFill>
        </p:spPr>
        <p:txBody>
          <a:bodyPr>
            <a:normAutofit/>
          </a:bodyPr>
          <a:lstStyle/>
          <a:p>
            <a:pPr marL="0" indent="0">
              <a:buNone/>
            </a:pPr>
            <a:r>
              <a:rPr lang="en-US" sz="2400" dirty="0">
                <a:solidFill>
                  <a:srgbClr val="0070C0"/>
                </a:solidFill>
                <a:latin typeface="Times" panose="02020603050405020304" pitchFamily="18" charset="0"/>
                <a:cs typeface="Times" panose="02020603050405020304" pitchFamily="18" charset="0"/>
              </a:rPr>
              <a:t>EQ: </a:t>
            </a:r>
            <a:r>
              <a:rPr lang="en-US" sz="2400" dirty="0">
                <a:solidFill>
                  <a:srgbClr val="0070C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p>
          <a:p>
            <a:r>
              <a:rPr lang="en-US" sz="2400" dirty="0">
                <a:solidFill>
                  <a:srgbClr val="0070C0"/>
                </a:solidFill>
                <a:latin typeface="Times New Roman" panose="02020603050405020304" pitchFamily="18" charset="0"/>
                <a:cs typeface="Times New Roman" panose="02020603050405020304" pitchFamily="18" charset="0"/>
              </a:rPr>
              <a:t>Students can:</a:t>
            </a:r>
          </a:p>
          <a:p>
            <a:pPr lvl="1"/>
            <a:r>
              <a:rPr lang="en-US" sz="1800" dirty="0">
                <a:solidFill>
                  <a:srgbClr val="0070C0"/>
                </a:solidFill>
                <a:latin typeface="Times" panose="02020603050405020304" pitchFamily="18" charset="0"/>
                <a:cs typeface="Times" panose="02020603050405020304" pitchFamily="18" charset="0"/>
              </a:rPr>
              <a:t>Evaluate how differing demographic and geographic factors impact colonization of the New World by Europeans </a:t>
            </a:r>
          </a:p>
          <a:p>
            <a:pPr lvl="1"/>
            <a:r>
              <a:rPr lang="en-US" sz="1800" dirty="0">
                <a:solidFill>
                  <a:srgbClr val="0070C0"/>
                </a:solidFill>
                <a:latin typeface="Times" panose="02020603050405020304" pitchFamily="18" charset="0"/>
                <a:cs typeface="Times" panose="02020603050405020304" pitchFamily="18" charset="0"/>
              </a:rPr>
              <a:t>Decipher how British’s governance over the 13 original colonies developed close economic ties with America while feeding the seeds resistance</a:t>
            </a:r>
          </a:p>
          <a:p>
            <a:pPr lvl="1"/>
            <a:r>
              <a:rPr lang="en-US" sz="1800" dirty="0">
                <a:solidFill>
                  <a:srgbClr val="0070C0"/>
                </a:solidFill>
                <a:latin typeface="Times" panose="02020603050405020304" pitchFamily="18" charset="0"/>
                <a:cs typeface="Times" panose="02020603050405020304" pitchFamily="18" charset="0"/>
              </a:rPr>
              <a:t>Determine factors that establish conflict between Native Americans and English settlers </a:t>
            </a:r>
          </a:p>
          <a:p>
            <a:pPr marL="0" lvl="1" indent="0">
              <a:buNone/>
            </a:pPr>
            <a:r>
              <a:rPr lang="en-US" sz="2000" dirty="0">
                <a:solidFill>
                  <a:srgbClr val="0070C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The Proof is in the facts</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American Rebel spirit – Rubric Evaluation</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Five finger review</a:t>
            </a:r>
            <a:endParaRPr lang="en-US" sz="1600" dirty="0">
              <a:solidFill>
                <a:srgbClr val="0070C0"/>
              </a:solidFill>
              <a:latin typeface="Times" panose="02020603050405020304" pitchFamily="18" charset="0"/>
              <a:cs typeface="Times" panose="02020603050405020304" pitchFamily="18" charset="0"/>
            </a:endParaRPr>
          </a:p>
          <a:p>
            <a:pPr marL="0" lvl="1" indent="0">
              <a:buNone/>
            </a:pPr>
            <a:r>
              <a:rPr lang="en-US" sz="2000" b="1" dirty="0">
                <a:solidFill>
                  <a:schemeClr val="accent3">
                    <a:lumMod val="50000"/>
                  </a:schemeClr>
                </a:solidFill>
                <a:latin typeface="Times" panose="02020603050405020304" pitchFamily="18" charset="0"/>
                <a:cs typeface="Times" panose="02020603050405020304" pitchFamily="18" charset="0"/>
              </a:rPr>
              <a:t>Homework</a:t>
            </a:r>
          </a:p>
          <a:p>
            <a:pPr lvl="0"/>
            <a:r>
              <a:rPr lang="en-US" sz="2000" dirty="0">
                <a:solidFill>
                  <a:schemeClr val="accent3">
                    <a:lumMod val="50000"/>
                  </a:schemeClr>
                </a:solidFill>
                <a:latin typeface="Times" panose="02020603050405020304" pitchFamily="18" charset="0"/>
                <a:cs typeface="Times" panose="02020603050405020304" pitchFamily="18" charset="0"/>
              </a:rPr>
              <a:t>Study for Unit II Assessment </a:t>
            </a:r>
          </a:p>
          <a:p>
            <a:pPr marL="342900" lvl="1" indent="-342900">
              <a:buFont typeface="Arial" panose="020B0604020202020204" pitchFamily="34" charset="0"/>
              <a:buChar char="•"/>
            </a:pPr>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52638737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2"/>
          </a:solidFill>
          <a:ln>
            <a:solidFill>
              <a:schemeClr val="accent1"/>
            </a:solidFill>
          </a:ln>
        </p:spPr>
        <p:txBody>
          <a:bodyPr>
            <a:normAutofit fontScale="90000"/>
          </a:bodyPr>
          <a:lstStyle/>
          <a:p>
            <a:r>
              <a:rPr lang="en-US" b="1" dirty="0">
                <a:solidFill>
                  <a:srgbClr val="002060"/>
                </a:solidFill>
                <a:latin typeface="Times" panose="02020603050405020304" pitchFamily="18" charset="0"/>
                <a:cs typeface="Times" panose="02020603050405020304" pitchFamily="18" charset="0"/>
              </a:rPr>
              <a:t>PROOF!!!!!!</a:t>
            </a:r>
          </a:p>
        </p:txBody>
      </p:sp>
      <p:sp>
        <p:nvSpPr>
          <p:cNvPr id="3" name="Content Placeholder 2"/>
          <p:cNvSpPr>
            <a:spLocks noGrp="1"/>
          </p:cNvSpPr>
          <p:nvPr>
            <p:ph idx="1"/>
          </p:nvPr>
        </p:nvSpPr>
        <p:spPr>
          <a:xfrm>
            <a:off x="457200" y="1295400"/>
            <a:ext cx="8229600" cy="4830763"/>
          </a:xfrm>
          <a:solidFill>
            <a:schemeClr val="bg1"/>
          </a:solidFill>
        </p:spPr>
        <p:txBody>
          <a:bodyPr>
            <a:normAutofit lnSpcReduction="10000"/>
          </a:bodyPr>
          <a:lstStyle/>
          <a:p>
            <a:r>
              <a:rPr lang="en-US" dirty="0">
                <a:latin typeface="Times" panose="02020603050405020304" pitchFamily="18" charset="0"/>
                <a:cs typeface="Times" panose="02020603050405020304" pitchFamily="18" charset="0"/>
              </a:rPr>
              <a:t>Prove the following statements are correct</a:t>
            </a:r>
          </a:p>
          <a:p>
            <a:pPr marL="514350" indent="-514350">
              <a:buAutoNum type="arabicPeriod"/>
            </a:pPr>
            <a:r>
              <a:rPr lang="en-US" dirty="0">
                <a:latin typeface="Times" panose="02020603050405020304" pitchFamily="18" charset="0"/>
                <a:cs typeface="Times" panose="02020603050405020304" pitchFamily="18" charset="0"/>
              </a:rPr>
              <a:t>American colonies failed to uphold the Puritan concept of “The Beacon of Light”</a:t>
            </a:r>
          </a:p>
          <a:p>
            <a:pPr marL="514350" indent="-514350">
              <a:buAutoNum type="arabicPeriod"/>
            </a:pPr>
            <a:r>
              <a:rPr lang="en-US" dirty="0">
                <a:latin typeface="Times" panose="02020603050405020304" pitchFamily="18" charset="0"/>
                <a:cs typeface="Times" panose="02020603050405020304" pitchFamily="18" charset="0"/>
              </a:rPr>
              <a:t>Geography was a major factor for the development of the Chesapeake region</a:t>
            </a:r>
          </a:p>
          <a:p>
            <a:pPr marL="514350" indent="-514350">
              <a:buAutoNum type="arabicPeriod"/>
            </a:pPr>
            <a:r>
              <a:rPr lang="en-US" dirty="0">
                <a:latin typeface="Times" panose="02020603050405020304" pitchFamily="18" charset="0"/>
                <a:cs typeface="Times" panose="02020603050405020304" pitchFamily="18" charset="0"/>
              </a:rPr>
              <a:t>Equality existed in all three colonial regions </a:t>
            </a:r>
          </a:p>
          <a:p>
            <a:pPr marL="514350" indent="-514350">
              <a:buAutoNum type="arabicPeriod"/>
            </a:pPr>
            <a:r>
              <a:rPr lang="en-US" dirty="0">
                <a:latin typeface="Times" panose="02020603050405020304" pitchFamily="18" charset="0"/>
                <a:cs typeface="Times" panose="02020603050405020304" pitchFamily="18" charset="0"/>
              </a:rPr>
              <a:t>English colonization had a negative impact on the Native American population of the New World </a:t>
            </a:r>
          </a:p>
        </p:txBody>
      </p:sp>
    </p:spTree>
    <p:extLst>
      <p:ext uri="{BB962C8B-B14F-4D97-AF65-F5344CB8AC3E}">
        <p14:creationId xmlns:p14="http://schemas.microsoft.com/office/powerpoint/2010/main" val="2025943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1"/>
          </a:solidFill>
          <a:ln>
            <a:solidFill>
              <a:schemeClr val="accent1"/>
            </a:solidFill>
          </a:ln>
        </p:spPr>
        <p:txBody>
          <a:bodyPr>
            <a:normAutofit lnSpcReduction="10000"/>
          </a:bodyPr>
          <a:lstStyle/>
          <a:p>
            <a:pPr marL="0" indent="0">
              <a:buNone/>
            </a:pPr>
            <a:r>
              <a:rPr lang="en-US" sz="2200" dirty="0">
                <a:solidFill>
                  <a:srgbClr val="002060"/>
                </a:solidFill>
                <a:latin typeface="Times" panose="02020603050405020304" pitchFamily="18" charset="0"/>
                <a:cs typeface="Times" panose="02020603050405020304" pitchFamily="18" charset="0"/>
              </a:rPr>
              <a:t>AP 2.1: Contextualization of European Colonization</a:t>
            </a:r>
          </a:p>
          <a:p>
            <a:pPr marL="0" indent="0">
              <a:buNone/>
            </a:pPr>
            <a:r>
              <a:rPr lang="en-US" sz="2200" dirty="0">
                <a:solidFill>
                  <a:srgbClr val="002060"/>
                </a:solidFill>
                <a:latin typeface="Times" panose="02020603050405020304" pitchFamily="18" charset="0"/>
                <a:cs typeface="Times" panose="02020603050405020304" pitchFamily="18" charset="0"/>
              </a:rPr>
              <a:t>AP 2.2: European colonization influence on the New World </a:t>
            </a:r>
          </a:p>
          <a:p>
            <a:pPr marL="0" indent="0">
              <a:buNone/>
            </a:pPr>
            <a:r>
              <a:rPr lang="en-US" sz="2200" b="1" dirty="0">
                <a:solidFill>
                  <a:srgbClr val="C00000"/>
                </a:solidFill>
                <a:latin typeface="Times" panose="02020603050405020304" pitchFamily="18" charset="0"/>
                <a:cs typeface="Times" panose="02020603050405020304" pitchFamily="18" charset="0"/>
              </a:rPr>
              <a:t>EQ: </a:t>
            </a:r>
            <a:r>
              <a:rPr lang="en-US" sz="2200" dirty="0">
                <a:solidFill>
                  <a:srgbClr val="00206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r>
              <a:rPr lang="en-US" sz="2200" dirty="0">
                <a:solidFill>
                  <a:srgbClr val="0070C0"/>
                </a:solidFill>
                <a:latin typeface="Times New Roman" panose="02020603050405020304" pitchFamily="18" charset="0"/>
                <a:cs typeface="Times New Roman" panose="02020603050405020304" pitchFamily="18" charset="0"/>
              </a:rPr>
              <a:t>?</a:t>
            </a:r>
          </a:p>
          <a:p>
            <a:pPr marL="0" indent="0">
              <a:buNone/>
            </a:pPr>
            <a:r>
              <a:rPr lang="en-US" sz="2200" b="1" dirty="0">
                <a:solidFill>
                  <a:srgbClr val="C00000"/>
                </a:solidFill>
                <a:latin typeface="Times New Roman" panose="02020603050405020304" pitchFamily="18" charset="0"/>
                <a:cs typeface="Times New Roman" panose="02020603050405020304" pitchFamily="18" charset="0"/>
              </a:rPr>
              <a:t>Students can:</a:t>
            </a:r>
          </a:p>
          <a:p>
            <a:r>
              <a:rPr lang="en-US" sz="2200" dirty="0">
                <a:solidFill>
                  <a:srgbClr val="002060"/>
                </a:solidFill>
                <a:latin typeface="Times New Roman" panose="02020603050405020304" pitchFamily="18" charset="0"/>
                <a:cs typeface="Times New Roman" panose="02020603050405020304" pitchFamily="18" charset="0"/>
              </a:rPr>
              <a:t>Validate factors that led to colonization movement by the European superpowers </a:t>
            </a:r>
          </a:p>
          <a:p>
            <a:r>
              <a:rPr lang="en-US" sz="2200" dirty="0">
                <a:solidFill>
                  <a:srgbClr val="002060"/>
                </a:solidFill>
                <a:latin typeface="Times New Roman" panose="02020603050405020304" pitchFamily="18" charset="0"/>
                <a:cs typeface="Times New Roman" panose="02020603050405020304" pitchFamily="18" charset="0"/>
              </a:rPr>
              <a:t>Contrast how various European cultures influenced the development of the New World</a:t>
            </a:r>
          </a:p>
          <a:p>
            <a:pPr marL="0" lvl="1" indent="0">
              <a:buNone/>
            </a:pPr>
            <a:r>
              <a:rPr lang="en-US" sz="2400" b="1" dirty="0">
                <a:solidFill>
                  <a:srgbClr val="C0000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Eyes of Labor </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From Headright to Slavery </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A Colony Slide </a:t>
            </a:r>
          </a:p>
          <a:p>
            <a:pPr marL="0" lvl="1" indent="0">
              <a:buNone/>
            </a:pPr>
            <a:r>
              <a:rPr lang="en-US" sz="2400" b="1" dirty="0">
                <a:solidFill>
                  <a:srgbClr val="C00000"/>
                </a:solidFill>
                <a:latin typeface="Times" panose="02020603050405020304" pitchFamily="18" charset="0"/>
                <a:cs typeface="Times" panose="02020603050405020304" pitchFamily="18" charset="0"/>
              </a:rPr>
              <a:t>Homework</a:t>
            </a:r>
          </a:p>
          <a:p>
            <a:pPr marL="342900" lvl="1" indent="-342900"/>
            <a:r>
              <a:rPr lang="en-US" sz="2400" b="1" dirty="0">
                <a:solidFill>
                  <a:srgbClr val="C00000"/>
                </a:solidFill>
                <a:latin typeface="Times" panose="02020603050405020304" pitchFamily="18" charset="0"/>
                <a:cs typeface="Times" panose="02020603050405020304" pitchFamily="18" charset="0"/>
              </a:rPr>
              <a:t>Formation of the 13 Colonies</a:t>
            </a:r>
          </a:p>
          <a:p>
            <a:pPr marL="342900" lvl="1" indent="-342900"/>
            <a:r>
              <a:rPr lang="en-US" sz="2400" b="1" dirty="0">
                <a:solidFill>
                  <a:srgbClr val="7030A0"/>
                </a:solidFill>
                <a:latin typeface="Times" panose="02020603050405020304" pitchFamily="18" charset="0"/>
                <a:cs typeface="Times" panose="02020603050405020304" pitchFamily="18" charset="0"/>
              </a:rPr>
              <a:t>Unit I &amp; II Test (Thursday, Sept. 19)</a:t>
            </a:r>
          </a:p>
          <a:p>
            <a:pPr marL="342900" lvl="1" indent="-342900">
              <a:buFont typeface="Arial" panose="020B0604020202020204" pitchFamily="34" charset="0"/>
              <a:buChar char="•"/>
            </a:pPr>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63567220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3">
              <a:lumMod val="20000"/>
              <a:lumOff val="80000"/>
            </a:schemeClr>
          </a:solidFill>
          <a:ln>
            <a:solidFill>
              <a:schemeClr val="tx2">
                <a:lumMod val="50000"/>
              </a:schemeClr>
            </a:solidFill>
          </a:ln>
        </p:spPr>
        <p:txBody>
          <a:bodyPr/>
          <a:lstStyle/>
          <a:p>
            <a:r>
              <a:rPr lang="en-US" dirty="0">
                <a:solidFill>
                  <a:srgbClr val="002060"/>
                </a:solidFill>
                <a:latin typeface="Baskerville Old Face" panose="02020602080505020303" pitchFamily="18" charset="0"/>
                <a:cs typeface="Times" panose="02020603050405020304" pitchFamily="18" charset="0"/>
              </a:rPr>
              <a:t>False Evidence Against America</a:t>
            </a:r>
          </a:p>
        </p:txBody>
      </p:sp>
      <p:sp>
        <p:nvSpPr>
          <p:cNvPr id="3" name="Content Placeholder 2"/>
          <p:cNvSpPr>
            <a:spLocks noGrp="1"/>
          </p:cNvSpPr>
          <p:nvPr>
            <p:ph idx="1"/>
          </p:nvPr>
        </p:nvSpPr>
        <p:spPr>
          <a:xfrm>
            <a:off x="457200" y="1295400"/>
            <a:ext cx="8229600" cy="4830763"/>
          </a:xfrm>
          <a:solidFill>
            <a:srgbClr val="FFFF99"/>
          </a:solidFill>
        </p:spPr>
        <p:txBody>
          <a:bodyPr>
            <a:normAutofit/>
          </a:bodyPr>
          <a:lstStyle/>
          <a:p>
            <a:r>
              <a:rPr lang="en-US" sz="2000" dirty="0">
                <a:latin typeface="Times" panose="02020603050405020304" pitchFamily="18" charset="0"/>
                <a:cs typeface="Times" panose="02020603050405020304" pitchFamily="18" charset="0"/>
              </a:rPr>
              <a:t>1. America was only colonized by the English</a:t>
            </a:r>
          </a:p>
          <a:p>
            <a:r>
              <a:rPr lang="en-US" sz="2000" dirty="0">
                <a:latin typeface="Times" panose="02020603050405020304" pitchFamily="18" charset="0"/>
                <a:cs typeface="Times" panose="02020603050405020304" pitchFamily="18" charset="0"/>
              </a:rPr>
              <a:t>2. Populism had no impact in development of America as a nation</a:t>
            </a:r>
          </a:p>
          <a:p>
            <a:r>
              <a:rPr lang="en-US" sz="2000" dirty="0">
                <a:latin typeface="Times" panose="02020603050405020304" pitchFamily="18" charset="0"/>
                <a:cs typeface="Times" panose="02020603050405020304" pitchFamily="18" charset="0"/>
              </a:rPr>
              <a:t>3. The geography of America caused all the colonial regions to be the same.</a:t>
            </a:r>
          </a:p>
          <a:p>
            <a:r>
              <a:rPr lang="en-US" sz="2000" dirty="0">
                <a:latin typeface="Times" panose="02020603050405020304" pitchFamily="18" charset="0"/>
                <a:cs typeface="Times" panose="02020603050405020304" pitchFamily="18" charset="0"/>
              </a:rPr>
              <a:t>4. American colonists honored Native American culture </a:t>
            </a:r>
          </a:p>
          <a:p>
            <a:r>
              <a:rPr lang="en-US" sz="2000" dirty="0">
                <a:latin typeface="Times" panose="02020603050405020304" pitchFamily="18" charset="0"/>
                <a:cs typeface="Times" panose="02020603050405020304" pitchFamily="18" charset="0"/>
              </a:rPr>
              <a:t>5. The Puritan religion gained strength in America</a:t>
            </a:r>
          </a:p>
          <a:p>
            <a:r>
              <a:rPr lang="en-US" sz="2000" dirty="0">
                <a:latin typeface="Times" panose="02020603050405020304" pitchFamily="18" charset="0"/>
                <a:cs typeface="Times" panose="02020603050405020304" pitchFamily="18" charset="0"/>
              </a:rPr>
              <a:t>6. The American colonial economy supported the equal treatment of workers</a:t>
            </a:r>
          </a:p>
          <a:p>
            <a:r>
              <a:rPr lang="en-US" sz="2000" dirty="0">
                <a:latin typeface="Times" panose="02020603050405020304" pitchFamily="18" charset="0"/>
                <a:cs typeface="Times" panose="02020603050405020304" pitchFamily="18" charset="0"/>
              </a:rPr>
              <a:t>7. Religion was unimportant to the development of a distinctive American culture</a:t>
            </a:r>
          </a:p>
          <a:p>
            <a:r>
              <a:rPr lang="en-US" sz="2000" dirty="0">
                <a:latin typeface="Times" panose="02020603050405020304" pitchFamily="18" charset="0"/>
                <a:cs typeface="Times" panose="02020603050405020304" pitchFamily="18" charset="0"/>
              </a:rPr>
              <a:t>8. The colonial economy of America held no value to the English</a:t>
            </a:r>
          </a:p>
          <a:p>
            <a:r>
              <a:rPr lang="en-US" sz="2000" dirty="0">
                <a:latin typeface="Times" panose="02020603050405020304" pitchFamily="18" charset="0"/>
                <a:cs typeface="Times" panose="02020603050405020304" pitchFamily="18" charset="0"/>
              </a:rPr>
              <a:t>9. America failed to provide opportunity to English immigrants</a:t>
            </a:r>
          </a:p>
          <a:p>
            <a:r>
              <a:rPr lang="en-US" sz="2000" dirty="0">
                <a:latin typeface="Times" panose="02020603050405020304" pitchFamily="18" charset="0"/>
                <a:cs typeface="Times" panose="02020603050405020304" pitchFamily="18" charset="0"/>
              </a:rPr>
              <a:t>10. American did not support equality during colonization.</a:t>
            </a:r>
          </a:p>
        </p:txBody>
      </p:sp>
    </p:spTree>
    <p:extLst>
      <p:ext uri="{BB962C8B-B14F-4D97-AF65-F5344CB8AC3E}">
        <p14:creationId xmlns:p14="http://schemas.microsoft.com/office/powerpoint/2010/main" val="210950180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3">
              <a:lumMod val="20000"/>
              <a:lumOff val="80000"/>
            </a:schemeClr>
          </a:solidFill>
          <a:ln>
            <a:solidFill>
              <a:srgbClr val="002060"/>
            </a:solidFill>
          </a:ln>
        </p:spPr>
        <p:txBody>
          <a:bodyPr>
            <a:normAutofit fontScale="90000"/>
          </a:bodyPr>
          <a:lstStyle/>
          <a:p>
            <a:r>
              <a:rPr lang="en-US" dirty="0">
                <a:latin typeface="Baskerville Old Face" panose="02020602080505020303" pitchFamily="18" charset="0"/>
              </a:rPr>
              <a:t>Thematic APUSH</a:t>
            </a:r>
          </a:p>
        </p:txBody>
      </p:sp>
      <p:sp>
        <p:nvSpPr>
          <p:cNvPr id="3" name="Content Placeholder 2"/>
          <p:cNvSpPr>
            <a:spLocks noGrp="1"/>
          </p:cNvSpPr>
          <p:nvPr>
            <p:ph idx="1"/>
          </p:nvPr>
        </p:nvSpPr>
        <p:spPr>
          <a:xfrm>
            <a:off x="457200" y="1219200"/>
            <a:ext cx="8229600" cy="4906963"/>
          </a:xfrm>
          <a:solidFill>
            <a:srgbClr val="FFFF99"/>
          </a:solidFill>
        </p:spPr>
        <p:txBody>
          <a:bodyPr>
            <a:normAutofit fontScale="92500" lnSpcReduction="20000"/>
          </a:bodyPr>
          <a:lstStyle/>
          <a:p>
            <a:r>
              <a:rPr lang="en-US" sz="2000" dirty="0">
                <a:latin typeface="Times" panose="02020603050405020304" pitchFamily="18" charset="0"/>
                <a:cs typeface="Times" panose="02020603050405020304" pitchFamily="18" charset="0"/>
              </a:rPr>
              <a:t>CUL–1.0: Explain how religious groups and ideas have affected American society and political life.</a:t>
            </a:r>
          </a:p>
          <a:p>
            <a:r>
              <a:rPr lang="en-US" sz="2000" dirty="0">
                <a:latin typeface="Times" panose="02020603050405020304" pitchFamily="18" charset="0"/>
                <a:cs typeface="Times" panose="02020603050405020304" pitchFamily="18" charset="0"/>
              </a:rPr>
              <a:t>POL–1.0: Explain how and why political ideas, beliefs, institutions, party systems, and alignments have developed and changed.</a:t>
            </a:r>
          </a:p>
          <a:p>
            <a:r>
              <a:rPr lang="en-US" sz="2000" dirty="0">
                <a:latin typeface="Times" panose="02020603050405020304" pitchFamily="18" charset="0"/>
                <a:cs typeface="Times" panose="02020603050405020304" pitchFamily="18" charset="0"/>
              </a:rPr>
              <a:t>WXT–1.0: Explain how different labor systems developed in North America and the United States, and explain their effects on workers’ lives and U.S. society.</a:t>
            </a:r>
          </a:p>
          <a:p>
            <a:r>
              <a:rPr lang="en-US" sz="2000" dirty="0">
                <a:latin typeface="Times" panose="02020603050405020304" pitchFamily="18" charset="0"/>
                <a:cs typeface="Times" panose="02020603050405020304" pitchFamily="18" charset="0"/>
              </a:rPr>
              <a:t>NAT–1.0: Explain how ideas about democracy, freedom, and individualism found expression in the development of cultural values, political institutions, and American identity.</a:t>
            </a:r>
          </a:p>
          <a:p>
            <a:r>
              <a:rPr lang="en-US" sz="2000" dirty="0">
                <a:latin typeface="Times" panose="02020603050405020304" pitchFamily="18" charset="0"/>
                <a:cs typeface="Times" panose="02020603050405020304" pitchFamily="18" charset="0"/>
              </a:rPr>
              <a:t>MIG–1.0: Explain the causes of migration to colonial North America and, later, the United States, and analyze immigration’s effects on U.S. society.</a:t>
            </a:r>
          </a:p>
          <a:p>
            <a:r>
              <a:rPr lang="en-US" sz="2000" dirty="0">
                <a:latin typeface="Times" panose="02020603050405020304" pitchFamily="18" charset="0"/>
                <a:cs typeface="Times" panose="02020603050405020304" pitchFamily="18" charset="0"/>
              </a:rPr>
              <a:t>GEO–1.0: Explain how geographic and environmental factors shaped the development of various communities, and analyze how competition for and debates over natural resources have affected both interactions among different groups and the development of government policies.</a:t>
            </a:r>
          </a:p>
          <a:p>
            <a:r>
              <a:rPr lang="en-US" sz="2000" dirty="0">
                <a:latin typeface="Times" panose="02020603050405020304" pitchFamily="18" charset="0"/>
                <a:cs typeface="Times" panose="02020603050405020304" pitchFamily="18" charset="0"/>
              </a:rPr>
              <a:t>WOR–1.0: Explain how cultural interaction, cooperation, competition, and conflict between empires, nations, and peoples have influenced political, economic, and social developments in North America.</a:t>
            </a:r>
          </a:p>
        </p:txBody>
      </p:sp>
    </p:spTree>
    <p:extLst>
      <p:ext uri="{BB962C8B-B14F-4D97-AF65-F5344CB8AC3E}">
        <p14:creationId xmlns:p14="http://schemas.microsoft.com/office/powerpoint/2010/main" val="388417680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1">
              <a:alpha val="86000"/>
            </a:schemeClr>
          </a:solidFill>
        </p:spPr>
        <p:txBody>
          <a:bodyPr>
            <a:normAutofit/>
          </a:bodyPr>
          <a:lstStyle/>
          <a:p>
            <a:pPr marL="0" indent="0">
              <a:buNone/>
            </a:pPr>
            <a:r>
              <a:rPr lang="en-US" sz="2400" dirty="0">
                <a:solidFill>
                  <a:srgbClr val="0070C0"/>
                </a:solidFill>
                <a:latin typeface="Times" panose="02020603050405020304" pitchFamily="18" charset="0"/>
                <a:cs typeface="Times" panose="02020603050405020304" pitchFamily="18" charset="0"/>
              </a:rPr>
              <a:t>EQ: </a:t>
            </a:r>
            <a:r>
              <a:rPr lang="en-US" sz="2400" dirty="0">
                <a:solidFill>
                  <a:srgbClr val="0070C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p>
          <a:p>
            <a:r>
              <a:rPr lang="en-US" sz="2400" dirty="0">
                <a:solidFill>
                  <a:srgbClr val="0070C0"/>
                </a:solidFill>
                <a:latin typeface="Times New Roman" panose="02020603050405020304" pitchFamily="18" charset="0"/>
                <a:cs typeface="Times New Roman" panose="02020603050405020304" pitchFamily="18" charset="0"/>
              </a:rPr>
              <a:t>Students can:</a:t>
            </a:r>
          </a:p>
          <a:p>
            <a:pPr lvl="1"/>
            <a:r>
              <a:rPr lang="en-US" sz="1800" dirty="0">
                <a:solidFill>
                  <a:srgbClr val="0070C0"/>
                </a:solidFill>
                <a:latin typeface="Times" panose="02020603050405020304" pitchFamily="18" charset="0"/>
                <a:cs typeface="Times" panose="02020603050405020304" pitchFamily="18" charset="0"/>
              </a:rPr>
              <a:t>Evaluate how differing demographic and geographic factors impact colonization of the New World by Europeans </a:t>
            </a:r>
          </a:p>
          <a:p>
            <a:pPr lvl="1"/>
            <a:r>
              <a:rPr lang="en-US" sz="1800" dirty="0">
                <a:solidFill>
                  <a:srgbClr val="0070C0"/>
                </a:solidFill>
                <a:latin typeface="Times" panose="02020603050405020304" pitchFamily="18" charset="0"/>
                <a:cs typeface="Times" panose="02020603050405020304" pitchFamily="18" charset="0"/>
              </a:rPr>
              <a:t>Decipher how British’s governance over the 13 original colonies developed close economic ties with America while feeding the seeds resistance</a:t>
            </a:r>
          </a:p>
          <a:p>
            <a:pPr lvl="1"/>
            <a:r>
              <a:rPr lang="en-US" sz="1800" dirty="0">
                <a:solidFill>
                  <a:srgbClr val="0070C0"/>
                </a:solidFill>
                <a:latin typeface="Times" panose="02020603050405020304" pitchFamily="18" charset="0"/>
                <a:cs typeface="Times" panose="02020603050405020304" pitchFamily="18" charset="0"/>
              </a:rPr>
              <a:t>Determine factors that establish conflict between Native Americans and English settlers </a:t>
            </a:r>
          </a:p>
          <a:p>
            <a:pPr marL="0" lvl="1" indent="0">
              <a:buNone/>
            </a:pPr>
            <a:r>
              <a:rPr lang="en-US" sz="2000" dirty="0">
                <a:solidFill>
                  <a:srgbClr val="0070C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Unit II in Review</a:t>
            </a:r>
          </a:p>
          <a:p>
            <a:pPr marL="342900" lvl="1" indent="-342900">
              <a:buFont typeface="Arial" panose="020B0604020202020204" pitchFamily="34" charset="0"/>
              <a:buChar char="•"/>
            </a:pPr>
            <a:r>
              <a:rPr lang="en-US" sz="2000" dirty="0">
                <a:solidFill>
                  <a:srgbClr val="0070C0"/>
                </a:solidFill>
                <a:latin typeface="Times" panose="02020603050405020304" pitchFamily="18" charset="0"/>
                <a:cs typeface="Times" panose="02020603050405020304" pitchFamily="18" charset="0"/>
              </a:rPr>
              <a:t>Colonization Assessment part I</a:t>
            </a:r>
          </a:p>
          <a:p>
            <a:pPr marL="0" lvl="1" indent="0">
              <a:buNone/>
            </a:pPr>
            <a:r>
              <a:rPr lang="en-US" sz="2000" b="1" dirty="0">
                <a:solidFill>
                  <a:schemeClr val="accent3">
                    <a:lumMod val="50000"/>
                  </a:schemeClr>
                </a:solidFill>
                <a:latin typeface="Times" panose="02020603050405020304" pitchFamily="18" charset="0"/>
                <a:cs typeface="Times" panose="02020603050405020304" pitchFamily="18" charset="0"/>
              </a:rPr>
              <a:t>Homework</a:t>
            </a:r>
          </a:p>
          <a:p>
            <a:pPr lvl="0"/>
            <a:r>
              <a:rPr lang="en-US" sz="2000" dirty="0">
                <a:solidFill>
                  <a:schemeClr val="accent3">
                    <a:lumMod val="50000"/>
                  </a:schemeClr>
                </a:solidFill>
                <a:latin typeface="Times" panose="02020603050405020304" pitchFamily="18" charset="0"/>
                <a:cs typeface="Times" panose="02020603050405020304" pitchFamily="18" charset="0"/>
              </a:rPr>
              <a:t>The Ohio River Rumble: </a:t>
            </a:r>
          </a:p>
          <a:p>
            <a:pPr marL="0" lvl="0" indent="0">
              <a:buNone/>
            </a:pPr>
            <a:r>
              <a:rPr lang="en-US" sz="2000" dirty="0">
                <a:solidFill>
                  <a:schemeClr val="accent3">
                    <a:lumMod val="50000"/>
                  </a:schemeClr>
                </a:solidFill>
                <a:latin typeface="Times" panose="02020603050405020304" pitchFamily="18" charset="0"/>
                <a:cs typeface="Times" panose="02020603050405020304" pitchFamily="18" charset="0"/>
              </a:rPr>
              <a:t> </a:t>
            </a:r>
          </a:p>
          <a:p>
            <a:pPr marL="342900" lvl="1" indent="-342900">
              <a:buFont typeface="Arial" panose="020B0604020202020204" pitchFamily="34" charset="0"/>
              <a:buChar char="•"/>
            </a:pPr>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56585220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a:solidFill>
            <a:schemeClr val="accent3">
              <a:lumMod val="20000"/>
              <a:lumOff val="80000"/>
            </a:schemeClr>
          </a:solidFill>
          <a:ln>
            <a:solidFill>
              <a:schemeClr val="tx2">
                <a:lumMod val="50000"/>
              </a:schemeClr>
            </a:solidFill>
          </a:ln>
        </p:spPr>
        <p:txBody>
          <a:bodyPr>
            <a:normAutofit fontScale="90000"/>
          </a:bodyPr>
          <a:lstStyle/>
          <a:p>
            <a:r>
              <a:rPr lang="en-US" dirty="0">
                <a:solidFill>
                  <a:srgbClr val="002060"/>
                </a:solidFill>
                <a:latin typeface="Baskerville Old Face" panose="02020602080505020303" pitchFamily="18" charset="0"/>
              </a:rPr>
              <a:t>Unit II Pre-assessment</a:t>
            </a:r>
          </a:p>
        </p:txBody>
      </p:sp>
      <p:sp>
        <p:nvSpPr>
          <p:cNvPr id="3" name="Content Placeholder 2"/>
          <p:cNvSpPr>
            <a:spLocks noGrp="1"/>
          </p:cNvSpPr>
          <p:nvPr>
            <p:ph idx="1"/>
          </p:nvPr>
        </p:nvSpPr>
        <p:spPr>
          <a:xfrm>
            <a:off x="457200" y="762000"/>
            <a:ext cx="8229600" cy="5364163"/>
          </a:xfrm>
          <a:solidFill>
            <a:schemeClr val="bg1"/>
          </a:solidFill>
        </p:spPr>
        <p:txBody>
          <a:bodyPr>
            <a:normAutofit fontScale="92500" lnSpcReduction="10000"/>
          </a:bodyPr>
          <a:lstStyle/>
          <a:p>
            <a:pPr marL="0" indent="0">
              <a:buNone/>
            </a:pPr>
            <a:r>
              <a:rPr lang="en-US" sz="2000" dirty="0">
                <a:solidFill>
                  <a:srgbClr val="C00000"/>
                </a:solidFill>
                <a:latin typeface="Times" panose="02020603050405020304" pitchFamily="18" charset="0"/>
                <a:cs typeface="Times" panose="02020603050405020304" pitchFamily="18" charset="0"/>
              </a:rPr>
              <a:t>“[New Englanders] are at present a numerous and thriving people in 20 years more are likely . . . To be mighty rich and powerful and not at all careful of their dependence upon old England . . . I take the way of roughness and peremptory orders with force to back them, to be utterly unadvisable.  For they are already too strong to be compelled . . .and though I apprehend them yet not at that point to cast us off voluntarily and of choice; yet I believe if we use severity towards them in their government civil or religious, that they will (being made desperate) set up for themselves and reject us.” </a:t>
            </a:r>
          </a:p>
          <a:p>
            <a:pPr marL="0" indent="0">
              <a:buNone/>
            </a:pPr>
            <a:r>
              <a:rPr lang="en-US" sz="2000" dirty="0">
                <a:solidFill>
                  <a:srgbClr val="C00000"/>
                </a:solidFill>
                <a:latin typeface="Times" panose="02020603050405020304" pitchFamily="18" charset="0"/>
                <a:cs typeface="Times" panose="02020603050405020304" pitchFamily="18" charset="0"/>
              </a:rPr>
              <a:t>	- Earl of Sandwich, “Comments Upon New England,” 1671</a:t>
            </a:r>
          </a:p>
          <a:p>
            <a:pPr marL="0" indent="0">
              <a:buNone/>
            </a:pPr>
            <a:r>
              <a:rPr lang="en-US" sz="2000" dirty="0">
                <a:latin typeface="Times" panose="02020603050405020304" pitchFamily="18" charset="0"/>
                <a:cs typeface="Times" panose="02020603050405020304" pitchFamily="18" charset="0"/>
              </a:rPr>
              <a:t> 1. Which of the following best reflected by the above passage?</a:t>
            </a:r>
          </a:p>
          <a:p>
            <a:pPr marL="855663" indent="-457200">
              <a:buFont typeface="+mj-lt"/>
              <a:buAutoNum type="alphaUcPeriod"/>
            </a:pPr>
            <a:r>
              <a:rPr lang="en-US" sz="2000" dirty="0">
                <a:latin typeface="Times" panose="02020603050405020304" pitchFamily="18" charset="0"/>
                <a:cs typeface="Times" panose="02020603050405020304" pitchFamily="18" charset="0"/>
              </a:rPr>
              <a:t>New England was threatening the world trade dominance of Great Britain in the late 17</a:t>
            </a:r>
            <a:r>
              <a:rPr lang="en-US" sz="2000" baseline="30000" dirty="0">
                <a:latin typeface="Times" panose="02020603050405020304" pitchFamily="18" charset="0"/>
                <a:cs typeface="Times" panose="02020603050405020304" pitchFamily="18" charset="0"/>
              </a:rPr>
              <a:t>th</a:t>
            </a:r>
            <a:r>
              <a:rPr lang="en-US" sz="2000" dirty="0">
                <a:latin typeface="Times" panose="02020603050405020304" pitchFamily="18" charset="0"/>
                <a:cs typeface="Times" panose="02020603050405020304" pitchFamily="18" charset="0"/>
              </a:rPr>
              <a:t> century</a:t>
            </a:r>
          </a:p>
          <a:p>
            <a:pPr marL="855663" indent="-457200">
              <a:buFont typeface="+mj-lt"/>
              <a:buAutoNum type="alphaUcPeriod"/>
            </a:pPr>
            <a:r>
              <a:rPr lang="en-US" sz="2000" dirty="0">
                <a:latin typeface="Times" panose="02020603050405020304" pitchFamily="18" charset="0"/>
                <a:cs typeface="Times" panose="02020603050405020304" pitchFamily="18" charset="0"/>
              </a:rPr>
              <a:t>The majority of American colonists favored separation from Great Britain in 1671</a:t>
            </a:r>
          </a:p>
          <a:p>
            <a:pPr marL="855663" indent="-457200">
              <a:buFont typeface="+mj-lt"/>
              <a:buAutoNum type="alphaUcPeriod"/>
            </a:pPr>
            <a:r>
              <a:rPr lang="en-US" sz="2000" dirty="0">
                <a:latin typeface="Times" panose="02020603050405020304" pitchFamily="18" charset="0"/>
                <a:cs typeface="Times" panose="02020603050405020304" pitchFamily="18" charset="0"/>
              </a:rPr>
              <a:t>Britain’s inability to provide the colonists with adequate defense from American Indians led colonist to issue the Declaration of Independence</a:t>
            </a:r>
          </a:p>
          <a:p>
            <a:pPr marL="855663" indent="-457200">
              <a:buFont typeface="+mj-lt"/>
              <a:buAutoNum type="alphaUcPeriod"/>
            </a:pPr>
            <a:r>
              <a:rPr lang="en-US" sz="2000" dirty="0">
                <a:latin typeface="Times" panose="02020603050405020304" pitchFamily="18" charset="0"/>
                <a:cs typeface="Times" panose="02020603050405020304" pitchFamily="18" charset="0"/>
              </a:rPr>
              <a:t>Some colonists were beginning to feel a sense of identity separate from Great Britain by the late 17</a:t>
            </a:r>
            <a:r>
              <a:rPr lang="en-US" sz="2000" baseline="30000" dirty="0">
                <a:latin typeface="Times" panose="02020603050405020304" pitchFamily="18" charset="0"/>
                <a:cs typeface="Times" panose="02020603050405020304" pitchFamily="18" charset="0"/>
              </a:rPr>
              <a:t>th</a:t>
            </a:r>
            <a:r>
              <a:rPr lang="en-US" sz="2000" dirty="0">
                <a:latin typeface="Times" panose="02020603050405020304" pitchFamily="18" charset="0"/>
                <a:cs typeface="Times" panose="02020603050405020304" pitchFamily="18" charset="0"/>
              </a:rPr>
              <a:t> century </a:t>
            </a:r>
          </a:p>
        </p:txBody>
      </p:sp>
    </p:spTree>
    <p:extLst>
      <p:ext uri="{BB962C8B-B14F-4D97-AF65-F5344CB8AC3E}">
        <p14:creationId xmlns:p14="http://schemas.microsoft.com/office/powerpoint/2010/main" val="49573887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a:solidFill>
            <a:schemeClr val="accent3">
              <a:lumMod val="20000"/>
              <a:lumOff val="80000"/>
            </a:schemeClr>
          </a:solidFill>
          <a:ln>
            <a:solidFill>
              <a:schemeClr val="tx2">
                <a:lumMod val="50000"/>
              </a:schemeClr>
            </a:solidFill>
          </a:ln>
        </p:spPr>
        <p:txBody>
          <a:bodyPr>
            <a:normAutofit fontScale="90000"/>
          </a:bodyPr>
          <a:lstStyle/>
          <a:p>
            <a:r>
              <a:rPr lang="en-US" dirty="0">
                <a:solidFill>
                  <a:srgbClr val="002060"/>
                </a:solidFill>
                <a:latin typeface="Baskerville Old Face" panose="02020602080505020303" pitchFamily="18" charset="0"/>
              </a:rPr>
              <a:t>Unit II Pre-assessment</a:t>
            </a:r>
          </a:p>
        </p:txBody>
      </p:sp>
      <p:sp>
        <p:nvSpPr>
          <p:cNvPr id="3" name="Content Placeholder 2"/>
          <p:cNvSpPr>
            <a:spLocks noGrp="1"/>
          </p:cNvSpPr>
          <p:nvPr>
            <p:ph idx="1"/>
          </p:nvPr>
        </p:nvSpPr>
        <p:spPr>
          <a:xfrm>
            <a:off x="457200" y="762000"/>
            <a:ext cx="8229600" cy="5364163"/>
          </a:xfrm>
          <a:solidFill>
            <a:schemeClr val="bg1"/>
          </a:solidFill>
        </p:spPr>
        <p:txBody>
          <a:bodyPr>
            <a:normAutofit/>
          </a:bodyPr>
          <a:lstStyle/>
          <a:p>
            <a:pPr marL="0" indent="0">
              <a:buNone/>
            </a:pPr>
            <a:r>
              <a:rPr lang="en-US" sz="2000" dirty="0">
                <a:solidFill>
                  <a:srgbClr val="C00000"/>
                </a:solidFill>
                <a:latin typeface="Times" panose="02020603050405020304" pitchFamily="18" charset="0"/>
                <a:cs typeface="Times" panose="02020603050405020304" pitchFamily="18" charset="0"/>
              </a:rPr>
              <a:t>“[New Englanders] are at present a numerous and thriving people in 20 years more are likely . . . To be mighty rich and powerful and not at all careful of their dependence upon old England . . . I take the way of roughness and peremptory orders with force to back them, to be utterly unadvisable.  For they are already too strong to be compelled . . .and though I apprehend them yet not at that point to cast us off voluntarily and of choice; yet I believe if we use severity towards them in their government civil or religious, that they will (being made desperate) set up for themselves and reject us.” </a:t>
            </a:r>
          </a:p>
          <a:p>
            <a:pPr marL="0" indent="0">
              <a:buNone/>
            </a:pPr>
            <a:r>
              <a:rPr lang="en-US" sz="2000" dirty="0">
                <a:solidFill>
                  <a:srgbClr val="C00000"/>
                </a:solidFill>
                <a:latin typeface="Times" panose="02020603050405020304" pitchFamily="18" charset="0"/>
                <a:cs typeface="Times" panose="02020603050405020304" pitchFamily="18" charset="0"/>
              </a:rPr>
              <a:t>	- Earl of Sandwich, “Comments Upon New England,” 1671</a:t>
            </a:r>
          </a:p>
          <a:p>
            <a:pPr marL="0" indent="0">
              <a:buNone/>
            </a:pPr>
            <a:r>
              <a:rPr lang="en-US" sz="2000" dirty="0">
                <a:latin typeface="Times" panose="02020603050405020304" pitchFamily="18" charset="0"/>
                <a:cs typeface="Times" panose="02020603050405020304" pitchFamily="18" charset="0"/>
              </a:rPr>
              <a:t> 2. The above passage indicates that the New England colonies _____________.</a:t>
            </a:r>
          </a:p>
          <a:p>
            <a:pPr marL="855663" indent="-457200">
              <a:buFont typeface="+mj-lt"/>
              <a:buAutoNum type="alphaUcPeriod"/>
            </a:pPr>
            <a:r>
              <a:rPr lang="en-US" sz="2000" dirty="0">
                <a:latin typeface="Times" panose="02020603050405020304" pitchFamily="18" charset="0"/>
                <a:cs typeface="Times" panose="02020603050405020304" pitchFamily="18" charset="0"/>
              </a:rPr>
              <a:t>Were operating outside the British mercantilist system</a:t>
            </a:r>
          </a:p>
          <a:p>
            <a:pPr marL="855663" indent="-457200">
              <a:buFont typeface="+mj-lt"/>
              <a:buAutoNum type="alphaUcPeriod"/>
            </a:pPr>
            <a:r>
              <a:rPr lang="en-US" sz="2000" dirty="0">
                <a:latin typeface="Times" panose="02020603050405020304" pitchFamily="18" charset="0"/>
                <a:cs typeface="Times" panose="02020603050405020304" pitchFamily="18" charset="0"/>
              </a:rPr>
              <a:t>Rejected the Anglican Church, leading to English repression</a:t>
            </a:r>
          </a:p>
          <a:p>
            <a:pPr marL="855663" indent="-457200">
              <a:buFont typeface="+mj-lt"/>
              <a:buAutoNum type="alphaUcPeriod"/>
            </a:pPr>
            <a:r>
              <a:rPr lang="en-US" sz="2000" dirty="0">
                <a:latin typeface="Times" panose="02020603050405020304" pitchFamily="18" charset="0"/>
                <a:cs typeface="Times" panose="02020603050405020304" pitchFamily="18" charset="0"/>
              </a:rPr>
              <a:t>Dominated trade with the American Indians, reducing British’s profits</a:t>
            </a:r>
          </a:p>
          <a:p>
            <a:pPr marL="855663" indent="-457200">
              <a:buFont typeface="+mj-lt"/>
              <a:buAutoNum type="alphaUcPeriod"/>
            </a:pPr>
            <a:r>
              <a:rPr lang="en-US" sz="2000" dirty="0">
                <a:latin typeface="Times" panose="02020603050405020304" pitchFamily="18" charset="0"/>
                <a:cs typeface="Times" panose="02020603050405020304" pitchFamily="18" charset="0"/>
              </a:rPr>
              <a:t>Were dependent on Great Britain for raw materials</a:t>
            </a:r>
          </a:p>
        </p:txBody>
      </p:sp>
    </p:spTree>
    <p:extLst>
      <p:ext uri="{BB962C8B-B14F-4D97-AF65-F5344CB8AC3E}">
        <p14:creationId xmlns:p14="http://schemas.microsoft.com/office/powerpoint/2010/main" val="79513526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a:solidFill>
            <a:schemeClr val="accent3">
              <a:lumMod val="20000"/>
              <a:lumOff val="80000"/>
            </a:schemeClr>
          </a:solidFill>
          <a:ln>
            <a:solidFill>
              <a:schemeClr val="tx2">
                <a:lumMod val="50000"/>
              </a:schemeClr>
            </a:solidFill>
          </a:ln>
        </p:spPr>
        <p:txBody>
          <a:bodyPr>
            <a:normAutofit fontScale="90000"/>
          </a:bodyPr>
          <a:lstStyle/>
          <a:p>
            <a:r>
              <a:rPr lang="en-US" dirty="0">
                <a:solidFill>
                  <a:srgbClr val="002060"/>
                </a:solidFill>
                <a:latin typeface="Baskerville Old Face" panose="02020602080505020303" pitchFamily="18" charset="0"/>
              </a:rPr>
              <a:t>Unit II Pre-assessment</a:t>
            </a:r>
          </a:p>
        </p:txBody>
      </p:sp>
      <p:sp>
        <p:nvSpPr>
          <p:cNvPr id="3" name="Content Placeholder 2"/>
          <p:cNvSpPr>
            <a:spLocks noGrp="1"/>
          </p:cNvSpPr>
          <p:nvPr>
            <p:ph idx="1"/>
          </p:nvPr>
        </p:nvSpPr>
        <p:spPr>
          <a:xfrm>
            <a:off x="457200" y="762000"/>
            <a:ext cx="8229600" cy="5364163"/>
          </a:xfrm>
          <a:solidFill>
            <a:schemeClr val="bg1"/>
          </a:solidFill>
        </p:spPr>
        <p:txBody>
          <a:bodyPr>
            <a:normAutofit lnSpcReduction="10000"/>
          </a:bodyPr>
          <a:lstStyle/>
          <a:p>
            <a:pPr marL="0" indent="0">
              <a:buNone/>
            </a:pPr>
            <a:r>
              <a:rPr lang="en-US" sz="2000" dirty="0">
                <a:solidFill>
                  <a:srgbClr val="C00000"/>
                </a:solidFill>
                <a:latin typeface="Times" panose="02020603050405020304" pitchFamily="18" charset="0"/>
                <a:cs typeface="Times" panose="02020603050405020304" pitchFamily="18" charset="0"/>
              </a:rPr>
              <a:t>“[New Englanders] are at present a numerous and thriving people in 20 years more are likely . . . To be mighty rich and powerful and not at all careful of their dependence upon old England . . . I take the way of roughness and peremptory orders with force to back them, to be utterly unadvisable.  For they are already too strong to be compelled . . .and though I apprehend them yet not at that point to cast us off voluntarily and of choice; yet I believe if we use severity towards them in their government civil or religious, that they will (being made desperate) set up for themselves and reject us.” </a:t>
            </a:r>
          </a:p>
          <a:p>
            <a:pPr marL="0" indent="0">
              <a:buNone/>
            </a:pPr>
            <a:r>
              <a:rPr lang="en-US" sz="2000" dirty="0">
                <a:solidFill>
                  <a:srgbClr val="C00000"/>
                </a:solidFill>
                <a:latin typeface="Times" panose="02020603050405020304" pitchFamily="18" charset="0"/>
                <a:cs typeface="Times" panose="02020603050405020304" pitchFamily="18" charset="0"/>
              </a:rPr>
              <a:t>	- Earl of Sandwich, “Comments Upon New England,” 1671</a:t>
            </a:r>
          </a:p>
          <a:p>
            <a:pPr marL="0" indent="0">
              <a:buNone/>
            </a:pPr>
            <a:r>
              <a:rPr lang="en-US" sz="2000" dirty="0">
                <a:latin typeface="Times" panose="02020603050405020304" pitchFamily="18" charset="0"/>
                <a:cs typeface="Times" panose="02020603050405020304" pitchFamily="18" charset="0"/>
              </a:rPr>
              <a:t> 3. Which of the following best represents a reason for the development of the New England colonies as expressed by the Earl of Sandwich?</a:t>
            </a:r>
          </a:p>
          <a:p>
            <a:pPr marL="855663" indent="-457200">
              <a:buFont typeface="+mj-lt"/>
              <a:buAutoNum type="alphaUcPeriod"/>
            </a:pPr>
            <a:r>
              <a:rPr lang="en-US" sz="2000" dirty="0">
                <a:latin typeface="Times" panose="02020603050405020304" pitchFamily="18" charset="0"/>
                <a:cs typeface="Times" panose="02020603050405020304" pitchFamily="18" charset="0"/>
              </a:rPr>
              <a:t>The commitment of the British troops to protect the New England colonists from American Indians allies to the French</a:t>
            </a:r>
          </a:p>
          <a:p>
            <a:pPr marL="855663" indent="-457200">
              <a:buFont typeface="+mj-lt"/>
              <a:buAutoNum type="alphaUcPeriod"/>
            </a:pPr>
            <a:r>
              <a:rPr lang="en-US" sz="2000" dirty="0">
                <a:latin typeface="Times" panose="02020603050405020304" pitchFamily="18" charset="0"/>
                <a:cs typeface="Times" panose="02020603050405020304" pitchFamily="18" charset="0"/>
              </a:rPr>
              <a:t>The continued naval dominance of the Spanish fleet</a:t>
            </a:r>
          </a:p>
          <a:p>
            <a:pPr marL="855663" indent="-457200">
              <a:buFont typeface="+mj-lt"/>
              <a:buAutoNum type="alphaUcPeriod"/>
            </a:pPr>
            <a:r>
              <a:rPr lang="en-US" sz="2000" dirty="0">
                <a:latin typeface="Times" panose="02020603050405020304" pitchFamily="18" charset="0"/>
                <a:cs typeface="Times" panose="02020603050405020304" pitchFamily="18" charset="0"/>
              </a:rPr>
              <a:t>British preoccupation with internal and European affairs</a:t>
            </a:r>
          </a:p>
          <a:p>
            <a:pPr marL="855663" indent="-457200">
              <a:buFont typeface="+mj-lt"/>
              <a:buAutoNum type="alphaUcPeriod"/>
            </a:pPr>
            <a:r>
              <a:rPr lang="en-US" sz="2000" dirty="0">
                <a:latin typeface="Times" panose="02020603050405020304" pitchFamily="18" charset="0"/>
                <a:cs typeface="Times" panose="02020603050405020304" pitchFamily="18" charset="0"/>
              </a:rPr>
              <a:t>The failure of New England to provide England with useful raw materials </a:t>
            </a:r>
          </a:p>
        </p:txBody>
      </p:sp>
    </p:spTree>
    <p:extLst>
      <p:ext uri="{BB962C8B-B14F-4D97-AF65-F5344CB8AC3E}">
        <p14:creationId xmlns:p14="http://schemas.microsoft.com/office/powerpoint/2010/main" val="4233633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1"/>
          </a:solidFill>
          <a:ln>
            <a:solidFill>
              <a:schemeClr val="accent1"/>
            </a:solidFill>
          </a:ln>
        </p:spPr>
        <p:txBody>
          <a:bodyPr>
            <a:normAutofit lnSpcReduction="10000"/>
          </a:bodyPr>
          <a:lstStyle/>
          <a:p>
            <a:pPr marL="0" indent="0">
              <a:buNone/>
            </a:pPr>
            <a:r>
              <a:rPr lang="en-US" sz="2200" dirty="0">
                <a:solidFill>
                  <a:srgbClr val="002060"/>
                </a:solidFill>
                <a:latin typeface="Times" panose="02020603050405020304" pitchFamily="18" charset="0"/>
                <a:cs typeface="Times" panose="02020603050405020304" pitchFamily="18" charset="0"/>
              </a:rPr>
              <a:t>AP 2.1: Contextualization of European Colonization</a:t>
            </a:r>
          </a:p>
          <a:p>
            <a:pPr marL="0" indent="0">
              <a:buNone/>
            </a:pPr>
            <a:r>
              <a:rPr lang="en-US" sz="2200" dirty="0">
                <a:solidFill>
                  <a:srgbClr val="002060"/>
                </a:solidFill>
                <a:latin typeface="Times" panose="02020603050405020304" pitchFamily="18" charset="0"/>
                <a:cs typeface="Times" panose="02020603050405020304" pitchFamily="18" charset="0"/>
              </a:rPr>
              <a:t>AP 2.2: European colonization influence on the New World </a:t>
            </a:r>
          </a:p>
          <a:p>
            <a:pPr marL="0" indent="0">
              <a:buNone/>
            </a:pPr>
            <a:r>
              <a:rPr lang="en-US" sz="2200" b="1" dirty="0">
                <a:solidFill>
                  <a:srgbClr val="C00000"/>
                </a:solidFill>
                <a:latin typeface="Times" panose="02020603050405020304" pitchFamily="18" charset="0"/>
                <a:cs typeface="Times" panose="02020603050405020304" pitchFamily="18" charset="0"/>
              </a:rPr>
              <a:t>EQ: </a:t>
            </a:r>
            <a:r>
              <a:rPr lang="en-US" sz="2200" dirty="0">
                <a:solidFill>
                  <a:srgbClr val="00206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r>
              <a:rPr lang="en-US" sz="2200" dirty="0">
                <a:solidFill>
                  <a:srgbClr val="0070C0"/>
                </a:solidFill>
                <a:latin typeface="Times New Roman" panose="02020603050405020304" pitchFamily="18" charset="0"/>
                <a:cs typeface="Times New Roman" panose="02020603050405020304" pitchFamily="18" charset="0"/>
              </a:rPr>
              <a:t>?</a:t>
            </a:r>
          </a:p>
          <a:p>
            <a:pPr marL="0" indent="0">
              <a:buNone/>
            </a:pPr>
            <a:r>
              <a:rPr lang="en-US" sz="2200" b="1" dirty="0">
                <a:solidFill>
                  <a:srgbClr val="C00000"/>
                </a:solidFill>
                <a:latin typeface="Times New Roman" panose="02020603050405020304" pitchFamily="18" charset="0"/>
                <a:cs typeface="Times New Roman" panose="02020603050405020304" pitchFamily="18" charset="0"/>
              </a:rPr>
              <a:t>Students can:</a:t>
            </a:r>
          </a:p>
          <a:p>
            <a:r>
              <a:rPr lang="en-US" sz="2200" dirty="0">
                <a:solidFill>
                  <a:srgbClr val="002060"/>
                </a:solidFill>
                <a:latin typeface="Times New Roman" panose="02020603050405020304" pitchFamily="18" charset="0"/>
                <a:cs typeface="Times New Roman" panose="02020603050405020304" pitchFamily="18" charset="0"/>
              </a:rPr>
              <a:t>Validate factors that led to colonization movement by the European superpowers </a:t>
            </a:r>
          </a:p>
          <a:p>
            <a:r>
              <a:rPr lang="en-US" sz="2200" dirty="0">
                <a:solidFill>
                  <a:srgbClr val="002060"/>
                </a:solidFill>
                <a:latin typeface="Times New Roman" panose="02020603050405020304" pitchFamily="18" charset="0"/>
                <a:cs typeface="Times New Roman" panose="02020603050405020304" pitchFamily="18" charset="0"/>
              </a:rPr>
              <a:t>Contrast how various European cultures influenced the development of the New World</a:t>
            </a:r>
          </a:p>
          <a:p>
            <a:pPr marL="0" lvl="1" indent="0">
              <a:buNone/>
            </a:pPr>
            <a:r>
              <a:rPr lang="en-US" sz="2400" b="1" dirty="0">
                <a:solidFill>
                  <a:srgbClr val="C0000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Contrasting Euro Native Relations</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Here Comes the Rest of Europe</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AP Classroom</a:t>
            </a:r>
          </a:p>
          <a:p>
            <a:pPr marL="0" lvl="1" indent="0">
              <a:buNone/>
            </a:pPr>
            <a:r>
              <a:rPr lang="en-US" sz="2400" b="1" dirty="0">
                <a:solidFill>
                  <a:srgbClr val="C00000"/>
                </a:solidFill>
                <a:latin typeface="Times" panose="02020603050405020304" pitchFamily="18" charset="0"/>
                <a:cs typeface="Times" panose="02020603050405020304" pitchFamily="18" charset="0"/>
              </a:rPr>
              <a:t>Homework</a:t>
            </a:r>
          </a:p>
          <a:p>
            <a:pPr marL="342900" lvl="1" indent="-342900"/>
            <a:r>
              <a:rPr lang="en-US" sz="2400" b="1" dirty="0">
                <a:solidFill>
                  <a:srgbClr val="C00000"/>
                </a:solidFill>
                <a:latin typeface="Times" panose="02020603050405020304" pitchFamily="18" charset="0"/>
                <a:cs typeface="Times" panose="02020603050405020304" pitchFamily="18" charset="0"/>
              </a:rPr>
              <a:t>Study for Quiz on Pre-Columbian Age (Unit I)</a:t>
            </a:r>
          </a:p>
          <a:p>
            <a:pPr marL="342900" lvl="1" indent="-342900"/>
            <a:r>
              <a:rPr lang="en-US" sz="2400" b="1" dirty="0">
                <a:solidFill>
                  <a:srgbClr val="C00000"/>
                </a:solidFill>
                <a:latin typeface="Times" panose="02020603050405020304" pitchFamily="18" charset="0"/>
                <a:cs typeface="Times" panose="02020603050405020304" pitchFamily="18" charset="0"/>
              </a:rPr>
              <a:t>Unit I Quiz (Monday, Sept. 9)</a:t>
            </a:r>
          </a:p>
          <a:p>
            <a:pPr marL="342900" lvl="1" indent="-342900">
              <a:buFont typeface="Arial" panose="020B0604020202020204" pitchFamily="34" charset="0"/>
              <a:buChar char="•"/>
            </a:pPr>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548614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5657F-D5FB-001E-16C3-D0F9131C35E0}"/>
              </a:ext>
            </a:extLst>
          </p:cNvPr>
          <p:cNvSpPr>
            <a:spLocks noGrp="1"/>
          </p:cNvSpPr>
          <p:nvPr>
            <p:ph type="title"/>
          </p:nvPr>
        </p:nvSpPr>
        <p:spPr>
          <a:xfrm>
            <a:off x="457200" y="228600"/>
            <a:ext cx="8229600" cy="609600"/>
          </a:xfrm>
          <a:solidFill>
            <a:schemeClr val="bg2"/>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The Trial of John Punch</a:t>
            </a:r>
          </a:p>
        </p:txBody>
      </p:sp>
      <p:sp>
        <p:nvSpPr>
          <p:cNvPr id="3" name="Content Placeholder 2">
            <a:extLst>
              <a:ext uri="{FF2B5EF4-FFF2-40B4-BE49-F238E27FC236}">
                <a16:creationId xmlns:a16="http://schemas.microsoft.com/office/drawing/2014/main" id="{B0876DC0-8BEF-732A-D793-963BCE241F2A}"/>
              </a:ext>
            </a:extLst>
          </p:cNvPr>
          <p:cNvSpPr>
            <a:spLocks noGrp="1"/>
          </p:cNvSpPr>
          <p:nvPr>
            <p:ph idx="1"/>
          </p:nvPr>
        </p:nvSpPr>
        <p:spPr>
          <a:xfrm>
            <a:off x="457200" y="990600"/>
            <a:ext cx="8229600" cy="5135563"/>
          </a:xfrm>
          <a:solidFill>
            <a:schemeClr val="bg1"/>
          </a:solidFill>
        </p:spPr>
        <p:txBody>
          <a:bodyPr>
            <a:normAutofit lnSpcReduction="10000"/>
          </a:bodyPr>
          <a:lstStyle/>
          <a:p>
            <a:pPr marL="0" indent="0">
              <a:buNone/>
            </a:pPr>
            <a:r>
              <a:rPr lang="en-US" sz="2400" dirty="0">
                <a:effectLst/>
                <a:latin typeface="Times New Roman" panose="02020603050405020304" pitchFamily="18" charset="0"/>
                <a:ea typeface="Times New Roman" panose="02020603050405020304" pitchFamily="18" charset="0"/>
              </a:rPr>
              <a:t>Whereas </a:t>
            </a:r>
            <a:r>
              <a:rPr lang="en-US" sz="2400" i="1" dirty="0">
                <a:effectLst/>
                <a:latin typeface="Times New Roman" panose="02020603050405020304" pitchFamily="18" charset="0"/>
                <a:ea typeface="Times New Roman" panose="02020603050405020304" pitchFamily="18" charset="0"/>
              </a:rPr>
              <a:t>Hugh Gwyn</a:t>
            </a:r>
            <a:r>
              <a:rPr lang="en-US" sz="2400" dirty="0">
                <a:effectLst/>
                <a:latin typeface="Times New Roman" panose="02020603050405020304" pitchFamily="18" charset="0"/>
                <a:ea typeface="Times New Roman" panose="02020603050405020304" pitchFamily="18" charset="0"/>
              </a:rPr>
              <a:t> hath by order from this Board Brought back from Maryland three servants formerly run away from the said </a:t>
            </a:r>
            <a:r>
              <a:rPr lang="en-US" sz="2400" i="1" dirty="0">
                <a:effectLst/>
                <a:latin typeface="Times New Roman" panose="02020603050405020304" pitchFamily="18" charset="0"/>
                <a:ea typeface="Times New Roman" panose="02020603050405020304" pitchFamily="18" charset="0"/>
              </a:rPr>
              <a:t>Gwyn</a:t>
            </a:r>
            <a:r>
              <a:rPr lang="en-US" sz="2400" dirty="0">
                <a:effectLst/>
                <a:latin typeface="Times New Roman" panose="02020603050405020304" pitchFamily="18" charset="0"/>
                <a:ea typeface="Times New Roman" panose="02020603050405020304" pitchFamily="18" charset="0"/>
              </a:rPr>
              <a:t>, the court doth therefore order that the said three servants shall receive the punishment of whipping and to have thirty stripes apiece called </a:t>
            </a:r>
            <a:r>
              <a:rPr lang="en-US" sz="2400" i="1" dirty="0">
                <a:effectLst/>
                <a:latin typeface="Times New Roman" panose="02020603050405020304" pitchFamily="18" charset="0"/>
                <a:ea typeface="Times New Roman" panose="02020603050405020304" pitchFamily="18" charset="0"/>
              </a:rPr>
              <a:t>Victor</a:t>
            </a:r>
            <a:r>
              <a:rPr lang="en-US" sz="2400" dirty="0">
                <a:effectLst/>
                <a:latin typeface="Times New Roman" panose="02020603050405020304" pitchFamily="18" charset="0"/>
                <a:ea typeface="Times New Roman" panose="02020603050405020304" pitchFamily="18" charset="0"/>
              </a:rPr>
              <a:t>, a dutchman, the other Scotchman called </a:t>
            </a:r>
            <a:r>
              <a:rPr lang="en-US" sz="2400" i="1" dirty="0">
                <a:effectLst/>
                <a:latin typeface="Times New Roman" panose="02020603050405020304" pitchFamily="18" charset="0"/>
                <a:ea typeface="Times New Roman" panose="02020603050405020304" pitchFamily="18" charset="0"/>
              </a:rPr>
              <a:t>James Gregory</a:t>
            </a:r>
            <a:r>
              <a:rPr lang="en-US" sz="2400" dirty="0">
                <a:effectLst/>
                <a:latin typeface="Times New Roman" panose="02020603050405020304" pitchFamily="18" charset="0"/>
                <a:ea typeface="Times New Roman" panose="02020603050405020304" pitchFamily="18" charset="0"/>
              </a:rPr>
              <a:t>, shall first serve out their times with their master according to their Indentures, and one year apiece after their time of service is Expired.  By their said Indentures in recompense of his Loss sustained by their absence and after that service to their said master is Expired to serve the colony for three whole years apiece, and that the third being a negro named </a:t>
            </a:r>
            <a:r>
              <a:rPr lang="en-US" sz="2400" i="1" dirty="0">
                <a:effectLst/>
                <a:latin typeface="Times New Roman" panose="02020603050405020304" pitchFamily="18" charset="0"/>
                <a:ea typeface="Times New Roman" panose="02020603050405020304" pitchFamily="18" charset="0"/>
              </a:rPr>
              <a:t>John Punch</a:t>
            </a:r>
            <a:r>
              <a:rPr lang="en-US" sz="2400" dirty="0">
                <a:effectLst/>
                <a:latin typeface="Times New Roman" panose="02020603050405020304" pitchFamily="18" charset="0"/>
                <a:ea typeface="Times New Roman" panose="02020603050405020304" pitchFamily="18" charset="0"/>
              </a:rPr>
              <a:t> shall serve his said master or his assigns for the time of his natural life here or elsewhere.</a:t>
            </a:r>
            <a:r>
              <a:rPr lang="en-US" sz="2400" dirty="0">
                <a:latin typeface="Times" panose="02020603050405020304" pitchFamily="18" charset="0"/>
                <a:cs typeface="Times" panose="02020603050405020304" pitchFamily="18" charset="0"/>
              </a:rPr>
              <a:t> </a:t>
            </a:r>
          </a:p>
          <a:p>
            <a:pPr marL="0" indent="0">
              <a:buNone/>
            </a:pPr>
            <a:r>
              <a:rPr lang="en-US" sz="2400" dirty="0">
                <a:solidFill>
                  <a:srgbClr val="002060"/>
                </a:solidFill>
                <a:latin typeface="Times" panose="02020603050405020304" pitchFamily="18" charset="0"/>
                <a:cs typeface="Times" panose="02020603050405020304" pitchFamily="18" charset="0"/>
              </a:rPr>
              <a:t>- </a:t>
            </a:r>
            <a:r>
              <a:rPr lang="en-US" sz="2400" b="1" dirty="0">
                <a:solidFill>
                  <a:srgbClr val="002060"/>
                </a:solidFill>
                <a:latin typeface="Times" panose="02020603050405020304" pitchFamily="18" charset="0"/>
                <a:cs typeface="Times" panose="02020603050405020304" pitchFamily="18" charset="0"/>
              </a:rPr>
              <a:t>Sentencing of three indenture servants, VA Court 1640</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78A1C282-1EC1-A53C-DF0E-69D5296B3965}"/>
              </a:ext>
            </a:extLst>
          </p:cNvPr>
          <p:cNvSpPr/>
          <p:nvPr/>
        </p:nvSpPr>
        <p:spPr>
          <a:xfrm>
            <a:off x="685800" y="5867400"/>
            <a:ext cx="8229600" cy="762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Explaining what the verdict demonstrates about Virginia Colony.</a:t>
            </a:r>
          </a:p>
        </p:txBody>
      </p:sp>
    </p:spTree>
    <p:extLst>
      <p:ext uri="{BB962C8B-B14F-4D97-AF65-F5344CB8AC3E}">
        <p14:creationId xmlns:p14="http://schemas.microsoft.com/office/powerpoint/2010/main" val="3633680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86200" cy="715962"/>
          </a:xfrm>
          <a:solidFill>
            <a:schemeClr val="accent3">
              <a:lumMod val="20000"/>
              <a:lumOff val="8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First Labor Force</a:t>
            </a:r>
          </a:p>
        </p:txBody>
      </p:sp>
      <p:sp>
        <p:nvSpPr>
          <p:cNvPr id="6" name="Content Placeholder 5">
            <a:extLst>
              <a:ext uri="{FF2B5EF4-FFF2-40B4-BE49-F238E27FC236}">
                <a16:creationId xmlns:a16="http://schemas.microsoft.com/office/drawing/2014/main" id="{DEF19749-E820-4DB4-9CD3-57D33565D7B3}"/>
              </a:ext>
            </a:extLst>
          </p:cNvPr>
          <p:cNvSpPr>
            <a:spLocks noGrp="1"/>
          </p:cNvSpPr>
          <p:nvPr>
            <p:ph idx="1"/>
          </p:nvPr>
        </p:nvSpPr>
        <p:spPr>
          <a:xfrm>
            <a:off x="457200" y="1219200"/>
            <a:ext cx="8229600" cy="4678363"/>
          </a:xfrm>
          <a:solidFill>
            <a:schemeClr val="bg2"/>
          </a:solidFill>
          <a:ln>
            <a:solidFill>
              <a:srgbClr val="002060"/>
            </a:solidFill>
          </a:ln>
        </p:spPr>
        <p:txBody>
          <a:bodyPr>
            <a:normAutofit/>
          </a:bodyPr>
          <a:lstStyle/>
          <a:p>
            <a:r>
              <a:rPr lang="en-US" sz="2400" b="1" u="sng" dirty="0">
                <a:solidFill>
                  <a:srgbClr val="C00000"/>
                </a:solidFill>
                <a:latin typeface="Times" panose="02020603050405020304" pitchFamily="18" charset="0"/>
                <a:cs typeface="Times" panose="02020603050405020304" pitchFamily="18" charset="0"/>
              </a:rPr>
              <a:t>Cash Crop Agriculture</a:t>
            </a:r>
            <a:r>
              <a:rPr lang="en-US" sz="2400" b="1" dirty="0">
                <a:solidFill>
                  <a:srgbClr val="C00000"/>
                </a:solidFill>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impact</a:t>
            </a:r>
          </a:p>
        </p:txBody>
      </p:sp>
      <p:sp>
        <p:nvSpPr>
          <p:cNvPr id="5" name="Rectangle 4"/>
          <p:cNvSpPr/>
          <p:nvPr/>
        </p:nvSpPr>
        <p:spPr>
          <a:xfrm>
            <a:off x="4920542" y="3287239"/>
            <a:ext cx="4038600" cy="234569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rgbClr val="FFFF00"/>
                </a:solidFill>
                <a:latin typeface="Times" panose="02020603050405020304" pitchFamily="18" charset="0"/>
                <a:cs typeface="Times" panose="02020603050405020304" pitchFamily="18" charset="0"/>
              </a:rPr>
              <a:t>Indenture Servants:</a:t>
            </a:r>
            <a:r>
              <a:rPr lang="en-US" sz="2400" dirty="0">
                <a:solidFill>
                  <a:srgbClr val="FFFF00"/>
                </a:solidFill>
                <a:latin typeface="Times" panose="02020603050405020304" pitchFamily="18" charset="0"/>
                <a:cs typeface="Times" panose="02020603050405020304" pitchFamily="18" charset="0"/>
              </a:rPr>
              <a:t> </a:t>
            </a:r>
            <a:r>
              <a:rPr lang="en-US" sz="2400" dirty="0">
                <a:solidFill>
                  <a:schemeClr val="bg1"/>
                </a:solidFill>
                <a:latin typeface="Times" panose="02020603050405020304" pitchFamily="18" charset="0"/>
                <a:cs typeface="Times" panose="02020603050405020304" pitchFamily="18" charset="0"/>
              </a:rPr>
              <a:t>13 colonies first labor source</a:t>
            </a:r>
            <a:endParaRPr lang="en-US" sz="2400" b="1" u="sng" dirty="0">
              <a:solidFill>
                <a:srgbClr val="FFFF00"/>
              </a:solidFill>
              <a:latin typeface="Times" panose="02020603050405020304" pitchFamily="18" charset="0"/>
              <a:cs typeface="Times" panose="02020603050405020304" pitchFamily="18" charset="0"/>
            </a:endParaRPr>
          </a:p>
          <a:p>
            <a:r>
              <a:rPr lang="en-US" sz="2400" b="1" u="sng" dirty="0">
                <a:solidFill>
                  <a:srgbClr val="FFFF00"/>
                </a:solidFill>
                <a:latin typeface="Times" panose="02020603050405020304" pitchFamily="18" charset="0"/>
                <a:cs typeface="Times" panose="02020603050405020304" pitchFamily="18" charset="0"/>
              </a:rPr>
              <a:t>Headright System: </a:t>
            </a:r>
            <a:r>
              <a:rPr lang="en-US" sz="2400" dirty="0">
                <a:latin typeface="Times" panose="02020603050405020304" pitchFamily="18" charset="0"/>
                <a:cs typeface="Times" panose="02020603050405020304" pitchFamily="18" charset="0"/>
              </a:rPr>
              <a:t>landowners given 50 acres for bring over </a:t>
            </a:r>
            <a:r>
              <a:rPr lang="en-US" sz="2400" b="1" i="1" u="sng" dirty="0">
                <a:solidFill>
                  <a:srgbClr val="FFFF00"/>
                </a:solidFill>
                <a:latin typeface="Times" panose="02020603050405020304" pitchFamily="18" charset="0"/>
                <a:cs typeface="Times" panose="02020603050405020304" pitchFamily="18" charset="0"/>
              </a:rPr>
              <a:t>indenture servants</a:t>
            </a:r>
          </a:p>
        </p:txBody>
      </p:sp>
      <p:pic>
        <p:nvPicPr>
          <p:cNvPr id="8" name="Picture 7" descr="A graph of the amount of pounds&#10;&#10;Description automatically generated with medium confidence">
            <a:extLst>
              <a:ext uri="{FF2B5EF4-FFF2-40B4-BE49-F238E27FC236}">
                <a16:creationId xmlns:a16="http://schemas.microsoft.com/office/drawing/2014/main" id="{E3F03C38-0EC9-4950-A31D-1B04284C94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96" y="1894221"/>
            <a:ext cx="4469204" cy="3738717"/>
          </a:xfrm>
          <a:prstGeom prst="rect">
            <a:avLst/>
          </a:prstGeom>
          <a:ln>
            <a:solidFill>
              <a:srgbClr val="002060"/>
            </a:solidFill>
          </a:ln>
        </p:spPr>
      </p:pic>
      <p:pic>
        <p:nvPicPr>
          <p:cNvPr id="2050" name="Picture 2" descr="Name: U.S. History Date: Close Read: Economies of Colonial America ➢  Guiding Ques">
            <a:extLst>
              <a:ext uri="{FF2B5EF4-FFF2-40B4-BE49-F238E27FC236}">
                <a16:creationId xmlns:a16="http://schemas.microsoft.com/office/drawing/2014/main" id="{1D8D6005-B2D2-46EF-92B3-D66489DF0F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6404" y="245802"/>
            <a:ext cx="4038600" cy="28194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507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10CF2-D079-4772-B06B-3AD797BF8C7B}"/>
              </a:ext>
            </a:extLst>
          </p:cNvPr>
          <p:cNvSpPr>
            <a:spLocks noGrp="1"/>
          </p:cNvSpPr>
          <p:nvPr>
            <p:ph type="title"/>
          </p:nvPr>
        </p:nvSpPr>
        <p:spPr>
          <a:xfrm>
            <a:off x="457200" y="274638"/>
            <a:ext cx="5562600" cy="792162"/>
          </a:xfrm>
          <a:solidFill>
            <a:schemeClr val="bg2"/>
          </a:solidFill>
          <a:ln>
            <a:solidFill>
              <a:srgbClr val="002060"/>
            </a:solidFill>
          </a:ln>
        </p:spPr>
        <p:txBody>
          <a:bodyPr/>
          <a:lstStyle/>
          <a:p>
            <a:r>
              <a:rPr lang="en-US" b="1" dirty="0">
                <a:solidFill>
                  <a:srgbClr val="002060"/>
                </a:solidFill>
                <a:latin typeface="Baskerville Old Face" panose="02020602080505020303" pitchFamily="18" charset="0"/>
              </a:rPr>
              <a:t>Labor Turning Point</a:t>
            </a:r>
          </a:p>
        </p:txBody>
      </p:sp>
      <p:sp>
        <p:nvSpPr>
          <p:cNvPr id="4" name="Rectangle 3">
            <a:extLst>
              <a:ext uri="{FF2B5EF4-FFF2-40B4-BE49-F238E27FC236}">
                <a16:creationId xmlns:a16="http://schemas.microsoft.com/office/drawing/2014/main" id="{6DA8728A-EB66-4ADF-B4F6-E72D7636DB99}"/>
              </a:ext>
            </a:extLst>
          </p:cNvPr>
          <p:cNvSpPr/>
          <p:nvPr/>
        </p:nvSpPr>
        <p:spPr>
          <a:xfrm>
            <a:off x="762000" y="1212459"/>
            <a:ext cx="3657600" cy="6858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solidFill>
                  <a:schemeClr val="bg1"/>
                </a:solidFill>
                <a:latin typeface="Times" panose="02020603050405020304" pitchFamily="18" charset="0"/>
                <a:cs typeface="Times" panose="02020603050405020304" pitchFamily="18" charset="0"/>
                <a:hlinkClick r:id="rId2">
                  <a:extLst>
                    <a:ext uri="{A12FA001-AC4F-418D-AE19-62706E023703}">
                      <ahyp:hlinkClr xmlns:ahyp="http://schemas.microsoft.com/office/drawing/2018/hyperlinkcolor" val="tx"/>
                    </a:ext>
                  </a:extLst>
                </a:hlinkClick>
              </a:rPr>
              <a:t>Bacon’s Rebellion - 1676</a:t>
            </a:r>
            <a:endParaRPr lang="en-US" sz="2400" b="1" i="1" u="sng" dirty="0">
              <a:solidFill>
                <a:schemeClr val="bg1"/>
              </a:solidFill>
              <a:latin typeface="Times" panose="02020603050405020304" pitchFamily="18" charset="0"/>
              <a:cs typeface="Times" panose="02020603050405020304" pitchFamily="18" charset="0"/>
            </a:endParaRPr>
          </a:p>
        </p:txBody>
      </p:sp>
      <p:pic>
        <p:nvPicPr>
          <p:cNvPr id="9" name="Content Placeholder 8" descr="A graph of a number of people per inventory&#10;&#10;Description automatically generated">
            <a:extLst>
              <a:ext uri="{FF2B5EF4-FFF2-40B4-BE49-F238E27FC236}">
                <a16:creationId xmlns:a16="http://schemas.microsoft.com/office/drawing/2014/main" id="{23EF937D-2A04-49D7-9362-F2311256FC7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2012559"/>
            <a:ext cx="8153400" cy="2483241"/>
          </a:xfrm>
          <a:solidFill>
            <a:schemeClr val="bg2"/>
          </a:solidFill>
          <a:ln>
            <a:solidFill>
              <a:srgbClr val="002060"/>
            </a:solidFill>
          </a:ln>
        </p:spPr>
      </p:pic>
      <p:sp>
        <p:nvSpPr>
          <p:cNvPr id="7" name="Rectangle 6">
            <a:extLst>
              <a:ext uri="{FF2B5EF4-FFF2-40B4-BE49-F238E27FC236}">
                <a16:creationId xmlns:a16="http://schemas.microsoft.com/office/drawing/2014/main" id="{28F6451C-D83C-499B-931E-98BAEC843FFC}"/>
              </a:ext>
            </a:extLst>
          </p:cNvPr>
          <p:cNvSpPr/>
          <p:nvPr/>
        </p:nvSpPr>
        <p:spPr>
          <a:xfrm>
            <a:off x="914400" y="4267200"/>
            <a:ext cx="7772400" cy="234312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Land &amp; opportunity are becoming scarce in the Virginia colonies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Landless population (former indenture servants) involved in the fur trade and settling in Native American lands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Lord Berkely (British Governor of VA) cracks down on the non-native fur trade 	  </a:t>
            </a:r>
            <a:r>
              <a:rPr lang="en-US" sz="2400" b="1" u="sng" dirty="0">
                <a:solidFill>
                  <a:srgbClr val="FFFF00"/>
                </a:solidFill>
                <a:latin typeface="Times" panose="02020603050405020304" pitchFamily="18" charset="0"/>
                <a:cs typeface="Times" panose="02020603050405020304" pitchFamily="18" charset="0"/>
              </a:rPr>
              <a:t>Bacon’s Rebellion 1676</a:t>
            </a:r>
          </a:p>
          <a:p>
            <a:pPr marL="342900" indent="-34290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p:txBody>
      </p:sp>
      <p:pic>
        <p:nvPicPr>
          <p:cNvPr id="3074" name="Picture 2" descr="Why America's First Colonial Rebels Burned Jamestown to the Ground | HISTORY">
            <a:extLst>
              <a:ext uri="{FF2B5EF4-FFF2-40B4-BE49-F238E27FC236}">
                <a16:creationId xmlns:a16="http://schemas.microsoft.com/office/drawing/2014/main" id="{C441ABD4-62B3-43C0-AB39-B7B71FC00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3100" y="412358"/>
            <a:ext cx="3162300" cy="1797441"/>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6300843-8FEF-4EE1-A3F1-6052BB9F8E48}"/>
              </a:ext>
            </a:extLst>
          </p:cNvPr>
          <p:cNvSpPr/>
          <p:nvPr/>
        </p:nvSpPr>
        <p:spPr>
          <a:xfrm>
            <a:off x="5562600" y="3048000"/>
            <a:ext cx="3352800" cy="762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Impact – Rise of African Enslavement</a:t>
            </a:r>
          </a:p>
        </p:txBody>
      </p:sp>
      <p:sp>
        <p:nvSpPr>
          <p:cNvPr id="3" name="Arrow: Right 2">
            <a:extLst>
              <a:ext uri="{FF2B5EF4-FFF2-40B4-BE49-F238E27FC236}">
                <a16:creationId xmlns:a16="http://schemas.microsoft.com/office/drawing/2014/main" id="{B4558F6A-2B41-E937-3D63-524B2089361A}"/>
              </a:ext>
            </a:extLst>
          </p:cNvPr>
          <p:cNvSpPr/>
          <p:nvPr/>
        </p:nvSpPr>
        <p:spPr>
          <a:xfrm>
            <a:off x="3962400" y="6248400"/>
            <a:ext cx="762000" cy="334962"/>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7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116A0-0824-FEFC-E36F-2D0B165C509E}"/>
              </a:ext>
            </a:extLst>
          </p:cNvPr>
          <p:cNvSpPr>
            <a:spLocks noGrp="1"/>
          </p:cNvSpPr>
          <p:nvPr>
            <p:ph type="title"/>
          </p:nvPr>
        </p:nvSpPr>
        <p:spPr>
          <a:xfrm>
            <a:off x="457200" y="274638"/>
            <a:ext cx="4114800" cy="792162"/>
          </a:xfrm>
          <a:solidFill>
            <a:schemeClr val="bg2"/>
          </a:solidFill>
          <a:ln>
            <a:solidFill>
              <a:srgbClr val="002060"/>
            </a:solidFill>
          </a:ln>
        </p:spPr>
        <p:txBody>
          <a:bodyPr/>
          <a:lstStyle/>
          <a:p>
            <a:r>
              <a:rPr lang="en-US" dirty="0">
                <a:solidFill>
                  <a:srgbClr val="002060"/>
                </a:solidFill>
                <a:latin typeface="Baskerville Old Face" panose="02020602080505020303" pitchFamily="18" charset="0"/>
              </a:rPr>
              <a:t>Southern Man</a:t>
            </a:r>
          </a:p>
        </p:txBody>
      </p:sp>
      <p:sp>
        <p:nvSpPr>
          <p:cNvPr id="3" name="Content Placeholder 2">
            <a:extLst>
              <a:ext uri="{FF2B5EF4-FFF2-40B4-BE49-F238E27FC236}">
                <a16:creationId xmlns:a16="http://schemas.microsoft.com/office/drawing/2014/main" id="{C43C9DDA-7122-EB06-299E-E54271149CC8}"/>
              </a:ext>
            </a:extLst>
          </p:cNvPr>
          <p:cNvSpPr>
            <a:spLocks noGrp="1"/>
          </p:cNvSpPr>
          <p:nvPr>
            <p:ph idx="1"/>
          </p:nvPr>
        </p:nvSpPr>
        <p:spPr>
          <a:xfrm>
            <a:off x="457200" y="1600200"/>
            <a:ext cx="3810000" cy="4525963"/>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Evaluate trends in the graph</a:t>
            </a:r>
          </a:p>
          <a:p>
            <a:r>
              <a:rPr lang="en-US" sz="2400" dirty="0">
                <a:latin typeface="Times" panose="02020603050405020304" pitchFamily="18" charset="0"/>
                <a:cs typeface="Times" panose="02020603050405020304" pitchFamily="18" charset="0"/>
              </a:rPr>
              <a:t>Identify and explain a trend demonstrated in the graph</a:t>
            </a:r>
          </a:p>
          <a:p>
            <a:r>
              <a:rPr lang="en-US" sz="2400" dirty="0">
                <a:latin typeface="Times" panose="02020603050405020304" pitchFamily="18" charset="0"/>
                <a:cs typeface="Times" panose="02020603050405020304" pitchFamily="18" charset="0"/>
              </a:rPr>
              <a:t>Identify and explain another trend illustrated by the graph.</a:t>
            </a:r>
          </a:p>
          <a:p>
            <a:pPr marL="0" indent="0">
              <a:buNone/>
            </a:pPr>
            <a:endParaRPr lang="en-US" sz="2400" dirty="0">
              <a:latin typeface="Times" panose="02020603050405020304" pitchFamily="18" charset="0"/>
              <a:cs typeface="Times" panose="02020603050405020304" pitchFamily="18" charset="0"/>
            </a:endParaRPr>
          </a:p>
        </p:txBody>
      </p:sp>
      <p:pic>
        <p:nvPicPr>
          <p:cNvPr id="4" name="Content Placeholder 3">
            <a:extLst>
              <a:ext uri="{FF2B5EF4-FFF2-40B4-BE49-F238E27FC236}">
                <a16:creationId xmlns:a16="http://schemas.microsoft.com/office/drawing/2014/main" id="{191805DF-F152-EC4B-CCC6-126EA4277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3611" y="274638"/>
            <a:ext cx="3962400" cy="6126162"/>
          </a:xfrm>
          <a:prstGeom prst="rect">
            <a:avLst/>
          </a:prstGeom>
          <a:ln>
            <a:solidFill>
              <a:srgbClr val="002060"/>
            </a:solidFill>
          </a:ln>
        </p:spPr>
      </p:pic>
    </p:spTree>
    <p:extLst>
      <p:ext uri="{BB962C8B-B14F-4D97-AF65-F5344CB8AC3E}">
        <p14:creationId xmlns:p14="http://schemas.microsoft.com/office/powerpoint/2010/main" val="1898973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99C6F-50B4-4BD6-9822-23EEAE3E53F0}"/>
              </a:ext>
            </a:extLst>
          </p:cNvPr>
          <p:cNvSpPr>
            <a:spLocks noGrp="1"/>
          </p:cNvSpPr>
          <p:nvPr>
            <p:ph type="title"/>
          </p:nvPr>
        </p:nvSpPr>
        <p:spPr>
          <a:xfrm>
            <a:off x="457200" y="145257"/>
            <a:ext cx="3657600" cy="868362"/>
          </a:xfrm>
          <a:solidFill>
            <a:schemeClr val="bg2"/>
          </a:solidFill>
          <a:ln>
            <a:solidFill>
              <a:srgbClr val="002060"/>
            </a:solidFill>
          </a:ln>
        </p:spPr>
        <p:txBody>
          <a:bodyPr/>
          <a:lstStyle/>
          <a:p>
            <a:r>
              <a:rPr lang="en-US" dirty="0">
                <a:solidFill>
                  <a:srgbClr val="002060"/>
                </a:solidFill>
                <a:latin typeface="Baskerville Old Face" panose="02020602080505020303" pitchFamily="18" charset="0"/>
              </a:rPr>
              <a:t>Slave Trade</a:t>
            </a:r>
          </a:p>
        </p:txBody>
      </p:sp>
      <p:sp>
        <p:nvSpPr>
          <p:cNvPr id="3" name="Content Placeholder 2">
            <a:extLst>
              <a:ext uri="{FF2B5EF4-FFF2-40B4-BE49-F238E27FC236}">
                <a16:creationId xmlns:a16="http://schemas.microsoft.com/office/drawing/2014/main" id="{E2FD6A93-4430-490B-9B09-56429ABAEAFF}"/>
              </a:ext>
            </a:extLst>
          </p:cNvPr>
          <p:cNvSpPr>
            <a:spLocks noGrp="1"/>
          </p:cNvSpPr>
          <p:nvPr>
            <p:ph idx="1"/>
          </p:nvPr>
        </p:nvSpPr>
        <p:spPr>
          <a:solidFill>
            <a:schemeClr val="bg2"/>
          </a:solidFill>
          <a:ln>
            <a:solidFill>
              <a:srgbClr val="002060"/>
            </a:solidFill>
          </a:ln>
        </p:spPr>
        <p:txBody>
          <a:bodyPr>
            <a:normAutofit/>
          </a:bodyPr>
          <a:lstStyle/>
          <a:p>
            <a:pPr marL="0" indent="0">
              <a:buNone/>
            </a:pPr>
            <a:endParaRPr lang="en-US" sz="2400" dirty="0">
              <a:latin typeface="Times" panose="02020603050405020304" pitchFamily="18" charset="0"/>
              <a:cs typeface="Times" panose="02020603050405020304" pitchFamily="18" charset="0"/>
            </a:endParaRPr>
          </a:p>
        </p:txBody>
      </p:sp>
      <p:pic>
        <p:nvPicPr>
          <p:cNvPr id="1028" name="Picture 4" descr="The Transatlantic Slave Trade – Captives taken from Africa to the Americas  and Europe, 16th-19th Century” BBC : r/MapPorn">
            <a:extLst>
              <a:ext uri="{FF2B5EF4-FFF2-40B4-BE49-F238E27FC236}">
                <a16:creationId xmlns:a16="http://schemas.microsoft.com/office/drawing/2014/main" id="{2EE55ECB-AEEC-4129-9B76-E1ED6C98C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177381"/>
            <a:ext cx="3335514" cy="35611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Transatlantic slave trade - Middle Passage, African Diaspora, Trade Routes  | Britannica Money">
            <a:extLst>
              <a:ext uri="{FF2B5EF4-FFF2-40B4-BE49-F238E27FC236}">
                <a16:creationId xmlns:a16="http://schemas.microsoft.com/office/drawing/2014/main" id="{059B5B0E-5D7B-4AA8-A1CC-80501D88B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3475" y="119465"/>
            <a:ext cx="4114800" cy="23161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6879E90-8144-4046-98D4-2D309D057202}"/>
              </a:ext>
            </a:extLst>
          </p:cNvPr>
          <p:cNvSpPr/>
          <p:nvPr/>
        </p:nvSpPr>
        <p:spPr>
          <a:xfrm>
            <a:off x="616335" y="1729581"/>
            <a:ext cx="3792715" cy="609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400" dirty="0">
                <a:latin typeface="Times" panose="02020603050405020304" pitchFamily="18" charset="0"/>
                <a:cs typeface="Times" panose="02020603050405020304" pitchFamily="18" charset="0"/>
              </a:rPr>
              <a:t>Development of slave trade</a:t>
            </a:r>
          </a:p>
        </p:txBody>
      </p:sp>
      <p:sp>
        <p:nvSpPr>
          <p:cNvPr id="6" name="Rectangle 5">
            <a:extLst>
              <a:ext uri="{FF2B5EF4-FFF2-40B4-BE49-F238E27FC236}">
                <a16:creationId xmlns:a16="http://schemas.microsoft.com/office/drawing/2014/main" id="{B81A28F8-150B-4B31-BEAC-7FD4056E0150}"/>
              </a:ext>
            </a:extLst>
          </p:cNvPr>
          <p:cNvSpPr/>
          <p:nvPr/>
        </p:nvSpPr>
        <p:spPr>
          <a:xfrm>
            <a:off x="228600" y="2720180"/>
            <a:ext cx="4604238" cy="299482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15 – 20 Million slaves transported to the New World </a:t>
            </a:r>
            <a:r>
              <a:rPr lang="en-US" sz="2400" dirty="0">
                <a:solidFill>
                  <a:srgbClr val="FFFF00"/>
                </a:solidFill>
                <a:latin typeface="Times" panose="02020603050405020304" pitchFamily="18" charset="0"/>
                <a:cs typeface="Times" panose="02020603050405020304" pitchFamily="18" charset="0"/>
              </a:rPr>
              <a:t>(</a:t>
            </a:r>
            <a:r>
              <a:rPr lang="en-US" sz="2400" b="1" u="sng" dirty="0">
                <a:solidFill>
                  <a:srgbClr val="FFFF00"/>
                </a:solidFill>
                <a:latin typeface="Times" panose="02020603050405020304" pitchFamily="18" charset="0"/>
                <a:cs typeface="Times" panose="02020603050405020304" pitchFamily="18" charset="0"/>
              </a:rPr>
              <a:t>Middle Passage</a:t>
            </a:r>
            <a:r>
              <a:rPr lang="en-US" sz="2400" dirty="0">
                <a:solidFill>
                  <a:srgbClr val="FFFF00"/>
                </a:solidFill>
                <a:latin typeface="Times" panose="02020603050405020304" pitchFamily="18" charset="0"/>
                <a:cs typeface="Times" panose="02020603050405020304" pitchFamily="18" charset="0"/>
              </a:rPr>
              <a:t>)</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Largest slave importers Caribbean &amp; Brazil </a:t>
            </a:r>
            <a:r>
              <a:rPr lang="en-US" sz="2400" b="1" u="sng" dirty="0">
                <a:solidFill>
                  <a:srgbClr val="FFFF00"/>
                </a:solidFill>
                <a:latin typeface="Times" panose="02020603050405020304" pitchFamily="18" charset="0"/>
                <a:cs typeface="Times" panose="02020603050405020304" pitchFamily="18" charset="0"/>
              </a:rPr>
              <a:t>(Sugar Plantations)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1619 Slave first appearance in 13 Colonies </a:t>
            </a: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p:txBody>
      </p:sp>
      <p:sp>
        <p:nvSpPr>
          <p:cNvPr id="7" name="Rectangle 6">
            <a:extLst>
              <a:ext uri="{FF2B5EF4-FFF2-40B4-BE49-F238E27FC236}">
                <a16:creationId xmlns:a16="http://schemas.microsoft.com/office/drawing/2014/main" id="{55382BE2-CA1B-4A77-99B1-29E669D03130}"/>
              </a:ext>
            </a:extLst>
          </p:cNvPr>
          <p:cNvSpPr/>
          <p:nvPr/>
        </p:nvSpPr>
        <p:spPr>
          <a:xfrm>
            <a:off x="5143793" y="2501490"/>
            <a:ext cx="3276600" cy="4806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“Close Packing”</a:t>
            </a:r>
          </a:p>
        </p:txBody>
      </p:sp>
    </p:spTree>
    <p:extLst>
      <p:ext uri="{BB962C8B-B14F-4D97-AF65-F5344CB8AC3E}">
        <p14:creationId xmlns:p14="http://schemas.microsoft.com/office/powerpoint/2010/main" val="3478019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A6037-847E-49EA-AA38-C9BC40DF3B48}"/>
              </a:ext>
            </a:extLst>
          </p:cNvPr>
          <p:cNvSpPr>
            <a:spLocks noGrp="1"/>
          </p:cNvSpPr>
          <p:nvPr>
            <p:ph type="title"/>
          </p:nvPr>
        </p:nvSpPr>
        <p:spPr>
          <a:xfrm>
            <a:off x="457200" y="274638"/>
            <a:ext cx="8229600" cy="792162"/>
          </a:xfrm>
          <a:solidFill>
            <a:schemeClr val="bg2"/>
          </a:solidFill>
          <a:ln>
            <a:solidFill>
              <a:srgbClr val="002060"/>
            </a:solidFill>
          </a:ln>
        </p:spPr>
        <p:txBody>
          <a:bodyPr/>
          <a:lstStyle/>
          <a:p>
            <a:r>
              <a:rPr lang="en-US" b="1" dirty="0">
                <a:solidFill>
                  <a:srgbClr val="002060"/>
                </a:solidFill>
                <a:latin typeface="Baskerville Old Face" panose="02020602080505020303" pitchFamily="18" charset="0"/>
              </a:rPr>
              <a:t>Legalizing Slavery</a:t>
            </a:r>
          </a:p>
        </p:txBody>
      </p:sp>
      <p:sp>
        <p:nvSpPr>
          <p:cNvPr id="3" name="Content Placeholder 2">
            <a:extLst>
              <a:ext uri="{FF2B5EF4-FFF2-40B4-BE49-F238E27FC236}">
                <a16:creationId xmlns:a16="http://schemas.microsoft.com/office/drawing/2014/main" id="{501BF7DF-ED41-4BD9-AB9D-51E5B7151F8A}"/>
              </a:ext>
            </a:extLst>
          </p:cNvPr>
          <p:cNvSpPr>
            <a:spLocks noGrp="1"/>
          </p:cNvSpPr>
          <p:nvPr>
            <p:ph idx="1"/>
          </p:nvPr>
        </p:nvSpPr>
        <p:spPr>
          <a:xfrm>
            <a:off x="387887" y="1204119"/>
            <a:ext cx="8229600" cy="4685505"/>
          </a:xfrm>
          <a:solidFill>
            <a:schemeClr val="bg2"/>
          </a:solidFill>
        </p:spPr>
        <p:txBody>
          <a:bodyPr>
            <a:normAutofit/>
          </a:bodyPr>
          <a:lstStyle/>
          <a:p>
            <a:r>
              <a:rPr lang="en-US" sz="2400" dirty="0">
                <a:latin typeface="Times" panose="02020603050405020304" pitchFamily="18" charset="0"/>
                <a:cs typeface="Times" panose="02020603050405020304" pitchFamily="18" charset="0"/>
              </a:rPr>
              <a:t>Rise of </a:t>
            </a:r>
            <a:r>
              <a:rPr lang="en-US" sz="2400" b="1" u="sng" dirty="0">
                <a:solidFill>
                  <a:srgbClr val="FF0000"/>
                </a:solidFill>
                <a:latin typeface="Times" panose="02020603050405020304" pitchFamily="18" charset="0"/>
                <a:cs typeface="Times" panose="02020603050405020304" pitchFamily="18" charset="0"/>
              </a:rPr>
              <a:t>Slave Codes</a:t>
            </a:r>
          </a:p>
        </p:txBody>
      </p:sp>
      <p:sp>
        <p:nvSpPr>
          <p:cNvPr id="4" name="Rectangle 3">
            <a:extLst>
              <a:ext uri="{FF2B5EF4-FFF2-40B4-BE49-F238E27FC236}">
                <a16:creationId xmlns:a16="http://schemas.microsoft.com/office/drawing/2014/main" id="{1FC117FF-C04A-489C-B016-418AD1AF2860}"/>
              </a:ext>
            </a:extLst>
          </p:cNvPr>
          <p:cNvSpPr/>
          <p:nvPr/>
        </p:nvSpPr>
        <p:spPr>
          <a:xfrm>
            <a:off x="5105400" y="1905000"/>
            <a:ext cx="3733800" cy="792162"/>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Barbados Slave Codes 1661</a:t>
            </a:r>
          </a:p>
        </p:txBody>
      </p:sp>
      <p:sp>
        <p:nvSpPr>
          <p:cNvPr id="5" name="Rectangle 4">
            <a:extLst>
              <a:ext uri="{FF2B5EF4-FFF2-40B4-BE49-F238E27FC236}">
                <a16:creationId xmlns:a16="http://schemas.microsoft.com/office/drawing/2014/main" id="{393AE961-CC95-4D6E-B71F-74A944058BCE}"/>
              </a:ext>
            </a:extLst>
          </p:cNvPr>
          <p:cNvSpPr/>
          <p:nvPr/>
        </p:nvSpPr>
        <p:spPr>
          <a:xfrm>
            <a:off x="5138225" y="3755249"/>
            <a:ext cx="3733800" cy="792162"/>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panose="02020603050405020304" pitchFamily="18" charset="0"/>
                <a:cs typeface="Times" panose="02020603050405020304" pitchFamily="18" charset="0"/>
              </a:rPr>
              <a:t>Stono</a:t>
            </a:r>
            <a:r>
              <a:rPr lang="en-US" sz="2400" b="1" dirty="0">
                <a:latin typeface="Times" panose="02020603050405020304" pitchFamily="18" charset="0"/>
                <a:cs typeface="Times" panose="02020603050405020304" pitchFamily="18" charset="0"/>
              </a:rPr>
              <a:t> Rebellion 1739</a:t>
            </a:r>
          </a:p>
        </p:txBody>
      </p:sp>
      <p:sp>
        <p:nvSpPr>
          <p:cNvPr id="6" name="Rectangle 5">
            <a:extLst>
              <a:ext uri="{FF2B5EF4-FFF2-40B4-BE49-F238E27FC236}">
                <a16:creationId xmlns:a16="http://schemas.microsoft.com/office/drawing/2014/main" id="{5A299165-01B5-457F-83B9-661D6B67DBA7}"/>
              </a:ext>
            </a:extLst>
          </p:cNvPr>
          <p:cNvSpPr/>
          <p:nvPr/>
        </p:nvSpPr>
        <p:spPr>
          <a:xfrm>
            <a:off x="5115951" y="4684730"/>
            <a:ext cx="3733800" cy="792162"/>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Negro Act 1740</a:t>
            </a:r>
          </a:p>
        </p:txBody>
      </p:sp>
      <p:sp>
        <p:nvSpPr>
          <p:cNvPr id="7" name="Rectangle 6">
            <a:extLst>
              <a:ext uri="{FF2B5EF4-FFF2-40B4-BE49-F238E27FC236}">
                <a16:creationId xmlns:a16="http://schemas.microsoft.com/office/drawing/2014/main" id="{12340176-FFBA-45A2-98A3-07A2A46F581F}"/>
              </a:ext>
            </a:extLst>
          </p:cNvPr>
          <p:cNvSpPr/>
          <p:nvPr/>
        </p:nvSpPr>
        <p:spPr>
          <a:xfrm>
            <a:off x="5115951" y="2834481"/>
            <a:ext cx="3733800" cy="792162"/>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Virginia Slave Codes 1705</a:t>
            </a:r>
          </a:p>
        </p:txBody>
      </p:sp>
      <p:sp>
        <p:nvSpPr>
          <p:cNvPr id="8" name="Rectangle 7">
            <a:extLst>
              <a:ext uri="{FF2B5EF4-FFF2-40B4-BE49-F238E27FC236}">
                <a16:creationId xmlns:a16="http://schemas.microsoft.com/office/drawing/2014/main" id="{A6BE4EE3-52B8-45F1-B676-E6BC32393F32}"/>
              </a:ext>
            </a:extLst>
          </p:cNvPr>
          <p:cNvSpPr/>
          <p:nvPr/>
        </p:nvSpPr>
        <p:spPr>
          <a:xfrm>
            <a:off x="609600" y="1752600"/>
            <a:ext cx="3962400" cy="9445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Fear of slave rebellions leads to codifying slavery</a:t>
            </a:r>
          </a:p>
        </p:txBody>
      </p:sp>
      <p:pic>
        <p:nvPicPr>
          <p:cNvPr id="4098" name="Picture 2" descr="Guided Reading &amp; Analysis: 13 Colonies SECTION 1 - Period Overview, p.23">
            <a:extLst>
              <a:ext uri="{FF2B5EF4-FFF2-40B4-BE49-F238E27FC236}">
                <a16:creationId xmlns:a16="http://schemas.microsoft.com/office/drawing/2014/main" id="{4CDF2813-9C79-4CD1-85E4-98FF67A79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513" y="2834481"/>
            <a:ext cx="4334899" cy="3748881"/>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467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9B2D5-EDB4-26F4-EA94-C10F2E619766}"/>
              </a:ext>
            </a:extLst>
          </p:cNvPr>
          <p:cNvSpPr>
            <a:spLocks noGrp="1"/>
          </p:cNvSpPr>
          <p:nvPr>
            <p:ph type="title"/>
          </p:nvPr>
        </p:nvSpPr>
        <p:spPr>
          <a:xfrm>
            <a:off x="457200" y="274638"/>
            <a:ext cx="8229600" cy="639762"/>
          </a:xfrm>
          <a:solidFill>
            <a:schemeClr val="bg2"/>
          </a:solidFill>
          <a:ln>
            <a:solidFill>
              <a:srgbClr val="002060"/>
            </a:solidFill>
          </a:ln>
        </p:spPr>
        <p:txBody>
          <a:bodyPr>
            <a:normAutofit fontScale="90000"/>
          </a:bodyPr>
          <a:lstStyle/>
          <a:p>
            <a:r>
              <a:rPr lang="en-US" b="1" dirty="0">
                <a:solidFill>
                  <a:srgbClr val="002060"/>
                </a:solidFill>
                <a:latin typeface="Baskerville Old Face" panose="02020602080505020303" pitchFamily="18" charset="0"/>
              </a:rPr>
              <a:t>Colonial Slide Instructions </a:t>
            </a:r>
          </a:p>
        </p:txBody>
      </p:sp>
      <p:sp>
        <p:nvSpPr>
          <p:cNvPr id="3" name="Content Placeholder 2">
            <a:extLst>
              <a:ext uri="{FF2B5EF4-FFF2-40B4-BE49-F238E27FC236}">
                <a16:creationId xmlns:a16="http://schemas.microsoft.com/office/drawing/2014/main" id="{03862FAB-1267-C440-483A-247CBA21B674}"/>
              </a:ext>
            </a:extLst>
          </p:cNvPr>
          <p:cNvSpPr>
            <a:spLocks noGrp="1"/>
          </p:cNvSpPr>
          <p:nvPr>
            <p:ph idx="1"/>
          </p:nvPr>
        </p:nvSpPr>
        <p:spPr>
          <a:xfrm>
            <a:off x="457200" y="1219200"/>
            <a:ext cx="8229600" cy="4906963"/>
          </a:xfrm>
          <a:solidFill>
            <a:schemeClr val="bg1"/>
          </a:solidFill>
          <a:ln>
            <a:solidFill>
              <a:srgbClr val="002060"/>
            </a:solidFill>
          </a:ln>
        </p:spPr>
        <p:txBody>
          <a:bodyPr>
            <a:normAutofit/>
          </a:bodyPr>
          <a:lstStyle/>
          <a:p>
            <a:pPr marL="0" lvl="0" indent="0" algn="l" rtl="0">
              <a:spcBef>
                <a:spcPts val="0"/>
              </a:spcBef>
              <a:spcAft>
                <a:spcPts val="0"/>
              </a:spcAft>
              <a:buNone/>
            </a:pP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Complete your colony with your group. Answer each question and section with detail (complex sentences). Not unsimilar to how you would a SAQ</a:t>
            </a:r>
          </a:p>
          <a:p>
            <a:pPr marL="0" lvl="0" indent="0" algn="l" rtl="0">
              <a:spcBef>
                <a:spcPts val="1200"/>
              </a:spcBef>
              <a:spcAft>
                <a:spcPts val="0"/>
              </a:spcAft>
              <a:buNone/>
            </a:pP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For each SLIDE, provide a picture.</a:t>
            </a:r>
          </a:p>
          <a:p>
            <a:pPr marL="0" lvl="0" indent="0" algn="l" rtl="0">
              <a:spcBef>
                <a:spcPts val="1200"/>
              </a:spcBef>
              <a:spcAft>
                <a:spcPts val="1200"/>
              </a:spcAft>
              <a:buNone/>
            </a:pP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As far as identifying a corresponding primary source, it must be from the colony and from the period. These will function as your notes to the original 13 colonies. GOOD LUCK</a:t>
            </a:r>
          </a:p>
          <a:p>
            <a:pPr marL="0" indent="0">
              <a:buNone/>
            </a:pPr>
            <a:endParaRPr lang="en-US" dirty="0"/>
          </a:p>
        </p:txBody>
      </p:sp>
      <p:pic>
        <p:nvPicPr>
          <p:cNvPr id="1026" name="Picture 2" descr="The 13 Colonies: Map, Original States ...">
            <a:extLst>
              <a:ext uri="{FF2B5EF4-FFF2-40B4-BE49-F238E27FC236}">
                <a16:creationId xmlns:a16="http://schemas.microsoft.com/office/drawing/2014/main" id="{2D1B5F39-1019-BBF5-6FC8-97770D8FCD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4724400"/>
            <a:ext cx="3733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6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3">
              <a:lumMod val="20000"/>
              <a:lumOff val="80000"/>
            </a:schemeClr>
          </a:solidFill>
          <a:ln>
            <a:solidFill>
              <a:schemeClr val="tx2"/>
            </a:solidFill>
          </a:ln>
        </p:spPr>
        <p:txBody>
          <a:bodyPr>
            <a:normAutofit fontScale="90000"/>
          </a:bodyPr>
          <a:lstStyle/>
          <a:p>
            <a:r>
              <a:rPr lang="en-US" dirty="0">
                <a:solidFill>
                  <a:srgbClr val="002060"/>
                </a:solidFill>
                <a:latin typeface="Baskerville Old Face" panose="02020602080505020303" pitchFamily="18" charset="0"/>
              </a:rPr>
              <a:t>Slavery in America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104900"/>
            <a:ext cx="8229600" cy="4210050"/>
          </a:xfrm>
          <a:ln>
            <a:solidFill>
              <a:schemeClr val="tx1"/>
            </a:solidFill>
          </a:ln>
        </p:spPr>
      </p:pic>
      <p:sp>
        <p:nvSpPr>
          <p:cNvPr id="5" name="TextBox 4"/>
          <p:cNvSpPr txBox="1"/>
          <p:nvPr/>
        </p:nvSpPr>
        <p:spPr>
          <a:xfrm>
            <a:off x="304800" y="5429250"/>
            <a:ext cx="8382000" cy="1200329"/>
          </a:xfrm>
          <a:prstGeom prst="rect">
            <a:avLst/>
          </a:prstGeom>
          <a:solidFill>
            <a:schemeClr val="accent3">
              <a:lumMod val="20000"/>
              <a:lumOff val="80000"/>
            </a:schemeClr>
          </a:solidFill>
          <a:ln>
            <a:solidFill>
              <a:srgbClr val="002060"/>
            </a:solidFill>
          </a:ln>
        </p:spPr>
        <p:txBody>
          <a:bodyPr wrap="square" rtlCol="0">
            <a:spAutoFit/>
          </a:bodyPr>
          <a:lstStyle/>
          <a:p>
            <a:r>
              <a:rPr lang="en-US" sz="2400" dirty="0">
                <a:solidFill>
                  <a:srgbClr val="002060"/>
                </a:solidFill>
                <a:latin typeface="Times" panose="02020603050405020304" pitchFamily="18" charset="0"/>
                <a:cs typeface="Times" panose="02020603050405020304" pitchFamily="18" charset="0"/>
              </a:rPr>
              <a:t>Explain how the change depicted in the graph above will transform the Chesapeake region politically, socially, and economically during as the region moves into the 18</a:t>
            </a:r>
            <a:r>
              <a:rPr lang="en-US" sz="2400" baseline="30000" dirty="0">
                <a:solidFill>
                  <a:srgbClr val="002060"/>
                </a:solidFill>
                <a:latin typeface="Times" panose="02020603050405020304" pitchFamily="18" charset="0"/>
                <a:cs typeface="Times" panose="02020603050405020304" pitchFamily="18" charset="0"/>
              </a:rPr>
              <a:t>th</a:t>
            </a:r>
            <a:r>
              <a:rPr lang="en-US" sz="2400" dirty="0">
                <a:solidFill>
                  <a:srgbClr val="002060"/>
                </a:solidFill>
                <a:latin typeface="Times" panose="02020603050405020304" pitchFamily="18" charset="0"/>
                <a:cs typeface="Times" panose="02020603050405020304" pitchFamily="18" charset="0"/>
              </a:rPr>
              <a:t> century.</a:t>
            </a:r>
          </a:p>
        </p:txBody>
      </p:sp>
    </p:spTree>
    <p:extLst>
      <p:ext uri="{BB962C8B-B14F-4D97-AF65-F5344CB8AC3E}">
        <p14:creationId xmlns:p14="http://schemas.microsoft.com/office/powerpoint/2010/main" val="1737173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1"/>
          </a:solidFill>
          <a:ln>
            <a:solidFill>
              <a:schemeClr val="accent1"/>
            </a:solidFill>
          </a:ln>
        </p:spPr>
        <p:txBody>
          <a:bodyPr>
            <a:normAutofit lnSpcReduction="10000"/>
          </a:bodyPr>
          <a:lstStyle/>
          <a:p>
            <a:pPr marL="0" indent="0">
              <a:buNone/>
            </a:pPr>
            <a:r>
              <a:rPr lang="en-US" sz="2200" dirty="0">
                <a:solidFill>
                  <a:srgbClr val="002060"/>
                </a:solidFill>
                <a:latin typeface="Times" panose="02020603050405020304" pitchFamily="18" charset="0"/>
                <a:cs typeface="Times" panose="02020603050405020304" pitchFamily="18" charset="0"/>
              </a:rPr>
              <a:t>AP 2.1: Contextualization of European Colonization</a:t>
            </a:r>
          </a:p>
          <a:p>
            <a:pPr marL="0" indent="0">
              <a:buNone/>
            </a:pPr>
            <a:r>
              <a:rPr lang="en-US" sz="2200" dirty="0">
                <a:solidFill>
                  <a:srgbClr val="002060"/>
                </a:solidFill>
                <a:latin typeface="Times" panose="02020603050405020304" pitchFamily="18" charset="0"/>
                <a:cs typeface="Times" panose="02020603050405020304" pitchFamily="18" charset="0"/>
              </a:rPr>
              <a:t>AP 2.2: European colonization influence on the New World </a:t>
            </a:r>
          </a:p>
          <a:p>
            <a:pPr marL="0" indent="0">
              <a:buNone/>
            </a:pPr>
            <a:r>
              <a:rPr lang="en-US" sz="2200" b="1" dirty="0">
                <a:solidFill>
                  <a:srgbClr val="C00000"/>
                </a:solidFill>
                <a:latin typeface="Times" panose="02020603050405020304" pitchFamily="18" charset="0"/>
                <a:cs typeface="Times" panose="02020603050405020304" pitchFamily="18" charset="0"/>
              </a:rPr>
              <a:t>EQ: </a:t>
            </a:r>
            <a:r>
              <a:rPr lang="en-US" sz="2200" dirty="0">
                <a:solidFill>
                  <a:srgbClr val="00206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r>
              <a:rPr lang="en-US" sz="2200" dirty="0">
                <a:solidFill>
                  <a:srgbClr val="0070C0"/>
                </a:solidFill>
                <a:latin typeface="Times New Roman" panose="02020603050405020304" pitchFamily="18" charset="0"/>
                <a:cs typeface="Times New Roman" panose="02020603050405020304" pitchFamily="18" charset="0"/>
              </a:rPr>
              <a:t>?</a:t>
            </a:r>
          </a:p>
          <a:p>
            <a:pPr marL="0" indent="0">
              <a:buNone/>
            </a:pPr>
            <a:r>
              <a:rPr lang="en-US" sz="2200" b="1" dirty="0">
                <a:solidFill>
                  <a:srgbClr val="C00000"/>
                </a:solidFill>
                <a:latin typeface="Times New Roman" panose="02020603050405020304" pitchFamily="18" charset="0"/>
                <a:cs typeface="Times New Roman" panose="02020603050405020304" pitchFamily="18" charset="0"/>
              </a:rPr>
              <a:t>Students can:</a:t>
            </a:r>
          </a:p>
          <a:p>
            <a:r>
              <a:rPr lang="en-US" sz="2200" dirty="0">
                <a:solidFill>
                  <a:srgbClr val="002060"/>
                </a:solidFill>
                <a:latin typeface="Times New Roman" panose="02020603050405020304" pitchFamily="18" charset="0"/>
                <a:cs typeface="Times New Roman" panose="02020603050405020304" pitchFamily="18" charset="0"/>
              </a:rPr>
              <a:t>Decipher how various European cultures influenced the development of the New World</a:t>
            </a:r>
          </a:p>
          <a:p>
            <a:r>
              <a:rPr lang="en-US" sz="2200" dirty="0">
                <a:solidFill>
                  <a:srgbClr val="002060"/>
                </a:solidFill>
                <a:latin typeface="Times New Roman" panose="02020603050405020304" pitchFamily="18" charset="0"/>
                <a:cs typeface="Times New Roman" panose="02020603050405020304" pitchFamily="18" charset="0"/>
              </a:rPr>
              <a:t>Contrast how colonial regions became distinct regions but allow for the development of the American identity</a:t>
            </a:r>
          </a:p>
          <a:p>
            <a:pPr marL="0" lvl="1" indent="0">
              <a:buNone/>
            </a:pPr>
            <a:r>
              <a:rPr lang="en-US" sz="2400" b="1" dirty="0">
                <a:solidFill>
                  <a:srgbClr val="C0000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Regional identifier</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Short Answer Question Writing</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Making the Grade </a:t>
            </a:r>
          </a:p>
          <a:p>
            <a:pPr marL="0" lvl="1" indent="0">
              <a:buNone/>
            </a:pPr>
            <a:r>
              <a:rPr lang="en-US" sz="2400" b="1" dirty="0">
                <a:solidFill>
                  <a:srgbClr val="C00000"/>
                </a:solidFill>
                <a:latin typeface="Times" panose="02020603050405020304" pitchFamily="18" charset="0"/>
                <a:cs typeface="Times" panose="02020603050405020304" pitchFamily="18" charset="0"/>
              </a:rPr>
              <a:t>Homework</a:t>
            </a:r>
          </a:p>
          <a:p>
            <a:pPr marL="342900" lvl="1" indent="-342900"/>
            <a:r>
              <a:rPr lang="en-US" sz="2400" b="1" dirty="0">
                <a:solidFill>
                  <a:srgbClr val="C00000"/>
                </a:solidFill>
                <a:latin typeface="Times" panose="02020603050405020304" pitchFamily="18" charset="0"/>
                <a:cs typeface="Times" panose="02020603050405020304" pitchFamily="18" charset="0"/>
              </a:rPr>
              <a:t>Greed &amp; Creed</a:t>
            </a:r>
          </a:p>
          <a:p>
            <a:pPr marL="342900" lvl="1" indent="-342900"/>
            <a:r>
              <a:rPr lang="en-US" sz="2400" b="1" dirty="0">
                <a:solidFill>
                  <a:srgbClr val="C00000"/>
                </a:solidFill>
                <a:latin typeface="Times" panose="02020603050405020304" pitchFamily="18" charset="0"/>
                <a:cs typeface="Times" panose="02020603050405020304" pitchFamily="18" charset="0"/>
              </a:rPr>
              <a:t>Unit I &amp; II Test, Thursday, September 19</a:t>
            </a:r>
          </a:p>
          <a:p>
            <a:pPr marL="342900" lvl="1" indent="-342900">
              <a:buFont typeface="Arial" panose="020B0604020202020204" pitchFamily="34" charset="0"/>
              <a:buChar char="•"/>
            </a:pPr>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107310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214A7-204A-4CD3-4FC2-87C3D4199342}"/>
              </a:ext>
            </a:extLst>
          </p:cNvPr>
          <p:cNvSpPr>
            <a:spLocks noGrp="1"/>
          </p:cNvSpPr>
          <p:nvPr>
            <p:ph type="title"/>
          </p:nvPr>
        </p:nvSpPr>
        <p:spPr>
          <a:xfrm>
            <a:off x="457200" y="274638"/>
            <a:ext cx="8229600" cy="715962"/>
          </a:xfrm>
          <a:solidFill>
            <a:schemeClr val="bg1"/>
          </a:solidFill>
          <a:ln>
            <a:solidFill>
              <a:srgbClr val="002060"/>
            </a:solidFill>
          </a:ln>
        </p:spPr>
        <p:txBody>
          <a:bodyPr>
            <a:normAutofit fontScale="90000"/>
          </a:bodyPr>
          <a:lstStyle/>
          <a:p>
            <a:r>
              <a:rPr lang="en-US" b="1" dirty="0">
                <a:solidFill>
                  <a:srgbClr val="002060"/>
                </a:solidFill>
                <a:latin typeface="Baskerville Old Face" panose="02020602080505020303" pitchFamily="18" charset="0"/>
              </a:rPr>
              <a:t>It’s a Regional Thing</a:t>
            </a:r>
          </a:p>
        </p:txBody>
      </p:sp>
      <p:sp>
        <p:nvSpPr>
          <p:cNvPr id="3" name="Content Placeholder 2">
            <a:extLst>
              <a:ext uri="{FF2B5EF4-FFF2-40B4-BE49-F238E27FC236}">
                <a16:creationId xmlns:a16="http://schemas.microsoft.com/office/drawing/2014/main" id="{2D833C46-CEF6-14BB-7C6A-92D8F3FB1A0E}"/>
              </a:ext>
            </a:extLst>
          </p:cNvPr>
          <p:cNvSpPr>
            <a:spLocks noGrp="1"/>
          </p:cNvSpPr>
          <p:nvPr>
            <p:ph idx="1"/>
          </p:nvPr>
        </p:nvSpPr>
        <p:spPr>
          <a:xfrm>
            <a:off x="457200" y="1295400"/>
            <a:ext cx="8229600" cy="4830763"/>
          </a:xfrm>
          <a:solidFill>
            <a:schemeClr val="bg1"/>
          </a:solidFill>
          <a:ln>
            <a:solidFill>
              <a:srgbClr val="002060"/>
            </a:solidFill>
          </a:ln>
        </p:spPr>
        <p:txBody>
          <a:bodyPr>
            <a:normAutofit fontScale="85000" lnSpcReduction="10000"/>
          </a:bodyPr>
          <a:lstStyle/>
          <a:p>
            <a:pPr marL="0" indent="0">
              <a:buNone/>
            </a:pPr>
            <a:r>
              <a:rPr lang="en-US" sz="2400" dirty="0">
                <a:latin typeface="Times" panose="02020603050405020304" pitchFamily="18" charset="0"/>
                <a:cs typeface="Times" panose="02020603050405020304" pitchFamily="18" charset="0"/>
              </a:rPr>
              <a:t>Identify the following statements as N – New England, M – Middle Colonies, S – Southern Colonies, or A – All </a:t>
            </a:r>
          </a:p>
          <a:p>
            <a:pPr marL="0" indent="0">
              <a:buNone/>
            </a:pPr>
            <a:r>
              <a:rPr lang="en-US" sz="2400" dirty="0">
                <a:latin typeface="Times" panose="02020603050405020304" pitchFamily="18" charset="0"/>
                <a:cs typeface="Times" panose="02020603050405020304" pitchFamily="18" charset="0"/>
              </a:rPr>
              <a:t>__ 1. Puritan work ethic and religious beliefs caused lack of religious tolerations </a:t>
            </a:r>
          </a:p>
          <a:p>
            <a:pPr marL="0" indent="0">
              <a:buNone/>
            </a:pPr>
            <a:r>
              <a:rPr lang="en-US" sz="2400" dirty="0">
                <a:latin typeface="Times" panose="02020603050405020304" pitchFamily="18" charset="0"/>
                <a:cs typeface="Times" panose="02020603050405020304" pitchFamily="18" charset="0"/>
              </a:rPr>
              <a:t>__ 2. Development of self government based on popular sovereignty </a:t>
            </a:r>
          </a:p>
          <a:p>
            <a:pPr marL="0" indent="0">
              <a:buNone/>
            </a:pPr>
            <a:r>
              <a:rPr lang="en-US" sz="2400" dirty="0">
                <a:latin typeface="Times" panose="02020603050405020304" pitchFamily="18" charset="0"/>
                <a:cs typeface="Times" panose="02020603050405020304" pitchFamily="18" charset="0"/>
              </a:rPr>
              <a:t>__ 3. The bases for economic development was reliant on cash crop agriculture, such as tobacco, rice, and indigo</a:t>
            </a:r>
          </a:p>
          <a:p>
            <a:pPr marL="0" indent="0">
              <a:buNone/>
            </a:pPr>
            <a:r>
              <a:rPr lang="en-US" sz="2400" dirty="0">
                <a:latin typeface="Times" panose="02020603050405020304" pitchFamily="18" charset="0"/>
                <a:cs typeface="Times" panose="02020603050405020304" pitchFamily="18" charset="0"/>
              </a:rPr>
              <a:t>__ 4. Most inclusive and ethnically diverse because of settlement by Quakers</a:t>
            </a:r>
          </a:p>
          <a:p>
            <a:pPr marL="0" indent="0">
              <a:buNone/>
            </a:pPr>
            <a:r>
              <a:rPr lang="en-US" sz="2400" dirty="0">
                <a:latin typeface="Times" panose="02020603050405020304" pitchFamily="18" charset="0"/>
                <a:cs typeface="Times" panose="02020603050405020304" pitchFamily="18" charset="0"/>
              </a:rPr>
              <a:t>__ 5. Supported the development of triangle trade with Europe and the West Indies</a:t>
            </a:r>
          </a:p>
          <a:p>
            <a:pPr marL="0" indent="0">
              <a:buNone/>
            </a:pPr>
            <a:r>
              <a:rPr lang="en-US" sz="2400" dirty="0">
                <a:latin typeface="Times" panose="02020603050405020304" pitchFamily="18" charset="0"/>
                <a:cs typeface="Times" panose="02020603050405020304" pitchFamily="18" charset="0"/>
              </a:rPr>
              <a:t>__ 6. Governed by a landed gentry class, known as cavaliers. </a:t>
            </a:r>
          </a:p>
          <a:p>
            <a:pPr marL="0" indent="0">
              <a:buNone/>
            </a:pPr>
            <a:r>
              <a:rPr lang="en-US" sz="2400" dirty="0">
                <a:latin typeface="Times" panose="02020603050405020304" pitchFamily="18" charset="0"/>
                <a:cs typeface="Times" panose="02020603050405020304" pitchFamily="18" charset="0"/>
              </a:rPr>
              <a:t>__ 7. Had a diverse economy from grain farming, fur trade, ironworking, to merchant trading</a:t>
            </a:r>
          </a:p>
          <a:p>
            <a:pPr marL="0" indent="0">
              <a:buNone/>
            </a:pPr>
            <a:r>
              <a:rPr lang="en-US" sz="2400" dirty="0">
                <a:latin typeface="Times" panose="02020603050405020304" pitchFamily="18" charset="0"/>
                <a:cs typeface="Times" panose="02020603050405020304" pitchFamily="18" charset="0"/>
              </a:rPr>
              <a:t>__ 8. Developed poor relations with the Natives because conflicts over land and cultural disagreements </a:t>
            </a:r>
          </a:p>
        </p:txBody>
      </p:sp>
    </p:spTree>
    <p:extLst>
      <p:ext uri="{BB962C8B-B14F-4D97-AF65-F5344CB8AC3E}">
        <p14:creationId xmlns:p14="http://schemas.microsoft.com/office/powerpoint/2010/main" val="1136733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743F1-5167-4D58-AE80-88D129511DCA}"/>
              </a:ext>
            </a:extLst>
          </p:cNvPr>
          <p:cNvSpPr>
            <a:spLocks noGrp="1"/>
          </p:cNvSpPr>
          <p:nvPr>
            <p:ph type="title"/>
          </p:nvPr>
        </p:nvSpPr>
        <p:spPr>
          <a:xfrm>
            <a:off x="457200" y="274638"/>
            <a:ext cx="8229600" cy="715962"/>
          </a:xfrm>
          <a:solidFill>
            <a:schemeClr val="bg2">
              <a:lumMod val="90000"/>
            </a:schemeClr>
          </a:solidFill>
          <a:ln>
            <a:solidFill>
              <a:srgbClr val="002060"/>
            </a:solidFill>
          </a:ln>
        </p:spPr>
        <p:txBody>
          <a:bodyPr>
            <a:normAutofit/>
          </a:bodyPr>
          <a:lstStyle/>
          <a:p>
            <a:pPr algn="l"/>
            <a:r>
              <a:rPr lang="en-US" sz="3600" b="1" dirty="0">
                <a:solidFill>
                  <a:srgbClr val="002060"/>
                </a:solidFill>
                <a:latin typeface="Baskerville Old Face" panose="02020602080505020303" pitchFamily="18" charset="0"/>
              </a:rPr>
              <a:t>European Relations with Native Americans </a:t>
            </a:r>
          </a:p>
        </p:txBody>
      </p:sp>
      <p:graphicFrame>
        <p:nvGraphicFramePr>
          <p:cNvPr id="7" name="Content Placeholder 6">
            <a:extLst>
              <a:ext uri="{FF2B5EF4-FFF2-40B4-BE49-F238E27FC236}">
                <a16:creationId xmlns:a16="http://schemas.microsoft.com/office/drawing/2014/main" id="{5CCB9F8D-E9DF-AA64-FC22-2C5A670CA884}"/>
              </a:ext>
            </a:extLst>
          </p:cNvPr>
          <p:cNvGraphicFramePr>
            <a:graphicFrameLocks noGrp="1"/>
          </p:cNvGraphicFramePr>
          <p:nvPr>
            <p:ph idx="1"/>
            <p:extLst>
              <p:ext uri="{D42A27DB-BD31-4B8C-83A1-F6EECF244321}">
                <p14:modId xmlns:p14="http://schemas.microsoft.com/office/powerpoint/2010/main" val="2033761040"/>
              </p:ext>
            </p:extLst>
          </p:nvPr>
        </p:nvGraphicFramePr>
        <p:xfrm>
          <a:off x="304800" y="1219200"/>
          <a:ext cx="8610600" cy="5547360"/>
        </p:xfrm>
        <a:graphic>
          <a:graphicData uri="http://schemas.openxmlformats.org/drawingml/2006/table">
            <a:tbl>
              <a:tblPr firstRow="1" bandRow="1">
                <a:tableStyleId>{073A0DAA-6AF3-43AB-8588-CEC1D06C72B9}</a:tableStyleId>
              </a:tblPr>
              <a:tblGrid>
                <a:gridCol w="2152650">
                  <a:extLst>
                    <a:ext uri="{9D8B030D-6E8A-4147-A177-3AD203B41FA5}">
                      <a16:colId xmlns:a16="http://schemas.microsoft.com/office/drawing/2014/main" val="3772578930"/>
                    </a:ext>
                  </a:extLst>
                </a:gridCol>
                <a:gridCol w="2152650">
                  <a:extLst>
                    <a:ext uri="{9D8B030D-6E8A-4147-A177-3AD203B41FA5}">
                      <a16:colId xmlns:a16="http://schemas.microsoft.com/office/drawing/2014/main" val="902024043"/>
                    </a:ext>
                  </a:extLst>
                </a:gridCol>
                <a:gridCol w="2152650">
                  <a:extLst>
                    <a:ext uri="{9D8B030D-6E8A-4147-A177-3AD203B41FA5}">
                      <a16:colId xmlns:a16="http://schemas.microsoft.com/office/drawing/2014/main" val="3400663715"/>
                    </a:ext>
                  </a:extLst>
                </a:gridCol>
                <a:gridCol w="2152650">
                  <a:extLst>
                    <a:ext uri="{9D8B030D-6E8A-4147-A177-3AD203B41FA5}">
                      <a16:colId xmlns:a16="http://schemas.microsoft.com/office/drawing/2014/main" val="2114672601"/>
                    </a:ext>
                  </a:extLst>
                </a:gridCol>
              </a:tblGrid>
              <a:tr h="370840">
                <a:tc>
                  <a:txBody>
                    <a:bodyPr/>
                    <a:lstStyle/>
                    <a:p>
                      <a:pPr algn="ctr"/>
                      <a:r>
                        <a:rPr lang="en-US" sz="2800" dirty="0">
                          <a:latin typeface="Times" panose="02020603050405020304" pitchFamily="18" charset="0"/>
                          <a:cs typeface="Times" panose="02020603050405020304" pitchFamily="18" charset="0"/>
                        </a:rPr>
                        <a:t>Spanish</a:t>
                      </a:r>
                    </a:p>
                  </a:txBody>
                  <a:tcPr/>
                </a:tc>
                <a:tc>
                  <a:txBody>
                    <a:bodyPr/>
                    <a:lstStyle/>
                    <a:p>
                      <a:pPr algn="ctr"/>
                      <a:r>
                        <a:rPr lang="en-US" sz="2800" dirty="0">
                          <a:latin typeface="Times" panose="02020603050405020304" pitchFamily="18" charset="0"/>
                          <a:cs typeface="Times" panose="02020603050405020304" pitchFamily="18" charset="0"/>
                        </a:rPr>
                        <a:t>Dutch</a:t>
                      </a:r>
                    </a:p>
                  </a:txBody>
                  <a:tcPr/>
                </a:tc>
                <a:tc>
                  <a:txBody>
                    <a:bodyPr/>
                    <a:lstStyle/>
                    <a:p>
                      <a:pPr algn="ctr"/>
                      <a:r>
                        <a:rPr lang="en-US" sz="2800" dirty="0">
                          <a:latin typeface="Times" panose="02020603050405020304" pitchFamily="18" charset="0"/>
                          <a:cs typeface="Times" panose="02020603050405020304" pitchFamily="18" charset="0"/>
                        </a:rPr>
                        <a:t>French</a:t>
                      </a:r>
                    </a:p>
                  </a:txBody>
                  <a:tcPr/>
                </a:tc>
                <a:tc>
                  <a:txBody>
                    <a:bodyPr/>
                    <a:lstStyle/>
                    <a:p>
                      <a:pPr algn="ctr"/>
                      <a:r>
                        <a:rPr lang="en-US" sz="2800" dirty="0">
                          <a:latin typeface="Times" panose="02020603050405020304" pitchFamily="18" charset="0"/>
                          <a:cs typeface="Times" panose="02020603050405020304" pitchFamily="18" charset="0"/>
                        </a:rPr>
                        <a:t>English</a:t>
                      </a:r>
                    </a:p>
                  </a:txBody>
                  <a:tcPr/>
                </a:tc>
                <a:extLst>
                  <a:ext uri="{0D108BD9-81ED-4DB2-BD59-A6C34878D82A}">
                    <a16:rowId xmlns:a16="http://schemas.microsoft.com/office/drawing/2014/main" val="657031055"/>
                  </a:ext>
                </a:extLst>
              </a:tr>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124747797"/>
                  </a:ext>
                </a:extLst>
              </a:tr>
            </a:tbl>
          </a:graphicData>
        </a:graphic>
      </p:graphicFrame>
    </p:spTree>
    <p:extLst>
      <p:ext uri="{BB962C8B-B14F-4D97-AF65-F5344CB8AC3E}">
        <p14:creationId xmlns:p14="http://schemas.microsoft.com/office/powerpoint/2010/main" val="3929592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tx2"/>
          </a:solidFill>
          <a:ln>
            <a:solidFill>
              <a:srgbClr val="002060"/>
            </a:solidFill>
          </a:ln>
        </p:spPr>
        <p:txBody>
          <a:bodyPr>
            <a:normAutofit fontScale="90000"/>
          </a:bodyPr>
          <a:lstStyle/>
          <a:p>
            <a:r>
              <a:rPr lang="en-US" b="1" dirty="0">
                <a:solidFill>
                  <a:srgbClr val="FFFF00"/>
                </a:solidFill>
                <a:latin typeface="Baskerville Old Face" panose="02020602080505020303" pitchFamily="18" charset="0"/>
              </a:rPr>
              <a:t>How to answer an SAQ</a:t>
            </a:r>
          </a:p>
        </p:txBody>
      </p:sp>
      <p:sp>
        <p:nvSpPr>
          <p:cNvPr id="3" name="Content Placeholder 2"/>
          <p:cNvSpPr>
            <a:spLocks noGrp="1"/>
          </p:cNvSpPr>
          <p:nvPr>
            <p:ph idx="1"/>
          </p:nvPr>
        </p:nvSpPr>
        <p:spPr>
          <a:xfrm>
            <a:off x="457200" y="1295400"/>
            <a:ext cx="8229600" cy="4830763"/>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Steps to success: </a:t>
            </a:r>
          </a:p>
          <a:p>
            <a:pPr marL="457200" indent="-457200">
              <a:buFont typeface="+mj-lt"/>
              <a:buAutoNum type="arabicPeriod"/>
            </a:pPr>
            <a:r>
              <a:rPr lang="en-US" sz="2400" dirty="0">
                <a:latin typeface="Times" panose="02020603050405020304" pitchFamily="18" charset="0"/>
                <a:cs typeface="Times" panose="02020603050405020304" pitchFamily="18" charset="0"/>
              </a:rPr>
              <a:t>Read stimulus (if it has it) identify important related facts. (Some will have stimulus, and some will not)</a:t>
            </a:r>
          </a:p>
          <a:p>
            <a:pPr marL="457200" indent="-457200">
              <a:buFont typeface="+mj-lt"/>
              <a:buAutoNum type="arabicPeriod"/>
            </a:pPr>
            <a:r>
              <a:rPr lang="en-US" sz="2400" dirty="0">
                <a:latin typeface="Times" panose="02020603050405020304" pitchFamily="18" charset="0"/>
                <a:cs typeface="Times" panose="02020603050405020304" pitchFamily="18" charset="0"/>
              </a:rPr>
              <a:t>Read the questions – strip apart the questions </a:t>
            </a:r>
          </a:p>
          <a:p>
            <a:pPr marL="457200" indent="-457200">
              <a:buFont typeface="+mj-lt"/>
              <a:buAutoNum type="arabicPeriod"/>
            </a:pPr>
            <a:endParaRPr lang="en-US" sz="2400" dirty="0">
              <a:latin typeface="Times" panose="02020603050405020304" pitchFamily="18" charset="0"/>
              <a:cs typeface="Times" panose="02020603050405020304" pitchFamily="18" charset="0"/>
            </a:endParaRPr>
          </a:p>
          <a:p>
            <a:pPr marL="457200" indent="-457200">
              <a:buFont typeface="+mj-lt"/>
              <a:buAutoNum type="arabicPeriod"/>
            </a:pPr>
            <a:endParaRPr lang="en-US" sz="2400" dirty="0">
              <a:latin typeface="Times" panose="02020603050405020304" pitchFamily="18" charset="0"/>
              <a:cs typeface="Times" panose="02020603050405020304" pitchFamily="18" charset="0"/>
            </a:endParaRPr>
          </a:p>
          <a:p>
            <a:pPr marL="457200" indent="-457200">
              <a:buFont typeface="+mj-lt"/>
              <a:buAutoNum type="arabicPeriod"/>
            </a:pPr>
            <a:endParaRPr lang="en-US" sz="2400" dirty="0">
              <a:latin typeface="Times" panose="02020603050405020304" pitchFamily="18" charset="0"/>
              <a:cs typeface="Times" panose="02020603050405020304" pitchFamily="18" charset="0"/>
            </a:endParaRPr>
          </a:p>
          <a:p>
            <a:pPr marL="457200" indent="-457200">
              <a:buFont typeface="+mj-lt"/>
              <a:buAutoNum type="arabicPeriod"/>
            </a:pPr>
            <a:endParaRPr lang="en-US" sz="2400" dirty="0">
              <a:latin typeface="Times" panose="02020603050405020304" pitchFamily="18" charset="0"/>
              <a:cs typeface="Times" panose="02020603050405020304" pitchFamily="18" charset="0"/>
            </a:endParaRPr>
          </a:p>
          <a:p>
            <a:pPr marL="457200" indent="-457200">
              <a:buFont typeface="+mj-lt"/>
              <a:buAutoNum type="arabicPeriod"/>
            </a:pPr>
            <a:r>
              <a:rPr lang="en-US" sz="2400" dirty="0">
                <a:latin typeface="Times" panose="02020603050405020304" pitchFamily="18" charset="0"/>
                <a:cs typeface="Times" panose="02020603050405020304" pitchFamily="18" charset="0"/>
              </a:rPr>
              <a:t>Plan your response – what specific historic evidence (SHE) can I use in a response to each questions (NO REPEATING)</a:t>
            </a:r>
          </a:p>
          <a:p>
            <a:pPr marL="457200" indent="-457200">
              <a:buFont typeface="+mj-lt"/>
              <a:buAutoNum type="arabicPeriod"/>
            </a:pPr>
            <a:r>
              <a:rPr lang="en-US" sz="2400" dirty="0">
                <a:latin typeface="Times" panose="02020603050405020304" pitchFamily="18" charset="0"/>
                <a:cs typeface="Times" panose="02020603050405020304" pitchFamily="18" charset="0"/>
              </a:rPr>
              <a:t>Write your response</a:t>
            </a:r>
          </a:p>
        </p:txBody>
      </p:sp>
      <p:sp>
        <p:nvSpPr>
          <p:cNvPr id="6" name="Rectangle 5">
            <a:extLst>
              <a:ext uri="{FF2B5EF4-FFF2-40B4-BE49-F238E27FC236}">
                <a16:creationId xmlns:a16="http://schemas.microsoft.com/office/drawing/2014/main" id="{4FD5EE7E-4023-7FC1-855C-4764CC415D88}"/>
              </a:ext>
            </a:extLst>
          </p:cNvPr>
          <p:cNvSpPr/>
          <p:nvPr/>
        </p:nvSpPr>
        <p:spPr>
          <a:xfrm>
            <a:off x="990600" y="2971800"/>
            <a:ext cx="7848600" cy="16002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Underline the task verbs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Underline important information that assists you in answer the question</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What is the question really asking</a:t>
            </a:r>
          </a:p>
        </p:txBody>
      </p:sp>
    </p:spTree>
    <p:extLst>
      <p:ext uri="{BB962C8B-B14F-4D97-AF65-F5344CB8AC3E}">
        <p14:creationId xmlns:p14="http://schemas.microsoft.com/office/powerpoint/2010/main" val="406086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tx2"/>
          </a:solidFill>
          <a:ln>
            <a:solidFill>
              <a:srgbClr val="002060"/>
            </a:solidFill>
          </a:ln>
        </p:spPr>
        <p:txBody>
          <a:bodyPr>
            <a:normAutofit fontScale="90000"/>
          </a:bodyPr>
          <a:lstStyle/>
          <a:p>
            <a:r>
              <a:rPr lang="en-US" b="1" dirty="0">
                <a:solidFill>
                  <a:srgbClr val="FFFF00"/>
                </a:solidFill>
                <a:latin typeface="Baskerville Old Face" panose="02020602080505020303" pitchFamily="18" charset="0"/>
              </a:rPr>
              <a:t>Task Verbs </a:t>
            </a:r>
          </a:p>
        </p:txBody>
      </p:sp>
      <p:sp>
        <p:nvSpPr>
          <p:cNvPr id="3" name="Content Placeholder 2"/>
          <p:cNvSpPr>
            <a:spLocks noGrp="1"/>
          </p:cNvSpPr>
          <p:nvPr>
            <p:ph idx="1"/>
          </p:nvPr>
        </p:nvSpPr>
        <p:spPr>
          <a:xfrm>
            <a:off x="457200" y="1143000"/>
            <a:ext cx="8229600" cy="5334000"/>
          </a:xfrm>
          <a:solidFill>
            <a:schemeClr val="bg1"/>
          </a:solidFill>
          <a:ln>
            <a:solidFill>
              <a:srgbClr val="002060"/>
            </a:solidFill>
          </a:ln>
        </p:spPr>
        <p:txBody>
          <a:bodyPr>
            <a:normAutofit/>
          </a:bodyPr>
          <a:lstStyle/>
          <a:p>
            <a:pPr algn="l">
              <a:buFont typeface="Arial" panose="020B0604020202020204" pitchFamily="34" charset="0"/>
              <a:buChar char="•"/>
            </a:pPr>
            <a:r>
              <a:rPr lang="en-US" sz="2000" b="1" i="0" dirty="0">
                <a:solidFill>
                  <a:srgbClr val="1E1E1E"/>
                </a:solidFill>
                <a:effectLst/>
                <a:latin typeface="Times" panose="02020603050405020304" pitchFamily="18" charset="0"/>
                <a:cs typeface="Times" panose="02020603050405020304" pitchFamily="18" charset="0"/>
              </a:rPr>
              <a:t>Compare:</a:t>
            </a:r>
            <a:r>
              <a:rPr lang="en-US" sz="2000" b="0" i="0" dirty="0">
                <a:solidFill>
                  <a:srgbClr val="1E1E1E"/>
                </a:solidFill>
                <a:effectLst/>
                <a:latin typeface="Times" panose="02020603050405020304" pitchFamily="18" charset="0"/>
                <a:cs typeface="Times" panose="02020603050405020304" pitchFamily="18" charset="0"/>
              </a:rPr>
              <a:t> Provide a description or explanation of similarities and/or differences.</a:t>
            </a:r>
          </a:p>
          <a:p>
            <a:pPr algn="l">
              <a:buFont typeface="Arial" panose="020B0604020202020204" pitchFamily="34" charset="0"/>
              <a:buChar char="•"/>
            </a:pPr>
            <a:r>
              <a:rPr lang="en-US" sz="2000" b="1" i="0" dirty="0">
                <a:solidFill>
                  <a:srgbClr val="1E1E1E"/>
                </a:solidFill>
                <a:effectLst/>
                <a:latin typeface="Times" panose="02020603050405020304" pitchFamily="18" charset="0"/>
                <a:cs typeface="Times" panose="02020603050405020304" pitchFamily="18" charset="0"/>
              </a:rPr>
              <a:t>Describe:</a:t>
            </a:r>
            <a:r>
              <a:rPr lang="en-US" sz="2000" b="0" i="0" dirty="0">
                <a:solidFill>
                  <a:srgbClr val="1E1E1E"/>
                </a:solidFill>
                <a:effectLst/>
                <a:latin typeface="Times" panose="02020603050405020304" pitchFamily="18" charset="0"/>
                <a:cs typeface="Times" panose="02020603050405020304" pitchFamily="18" charset="0"/>
              </a:rPr>
              <a:t> Provide the relevant characteristics of a specified topic.</a:t>
            </a:r>
          </a:p>
          <a:p>
            <a:pPr algn="l">
              <a:buFont typeface="Arial" panose="020B0604020202020204" pitchFamily="34" charset="0"/>
              <a:buChar char="•"/>
            </a:pPr>
            <a:r>
              <a:rPr lang="en-US" sz="2000" b="1" i="0" dirty="0">
                <a:solidFill>
                  <a:srgbClr val="1E1E1E"/>
                </a:solidFill>
                <a:effectLst/>
                <a:latin typeface="Times" panose="02020603050405020304" pitchFamily="18" charset="0"/>
                <a:cs typeface="Times" panose="02020603050405020304" pitchFamily="18" charset="0"/>
              </a:rPr>
              <a:t>Evaluate:</a:t>
            </a:r>
            <a:r>
              <a:rPr lang="en-US" sz="2000" b="0" i="0" dirty="0">
                <a:solidFill>
                  <a:srgbClr val="1E1E1E"/>
                </a:solidFill>
                <a:effectLst/>
                <a:latin typeface="Times" panose="02020603050405020304" pitchFamily="18" charset="0"/>
                <a:cs typeface="Times" panose="02020603050405020304" pitchFamily="18" charset="0"/>
              </a:rPr>
              <a:t> Judge or determine the significance or importance of information, or the quality or accuracy of a claim.</a:t>
            </a:r>
          </a:p>
          <a:p>
            <a:pPr algn="l">
              <a:buFont typeface="Arial" panose="020B0604020202020204" pitchFamily="34" charset="0"/>
              <a:buChar char="•"/>
            </a:pPr>
            <a:r>
              <a:rPr lang="en-US" sz="2000" b="1" i="0" dirty="0">
                <a:solidFill>
                  <a:srgbClr val="1E1E1E"/>
                </a:solidFill>
                <a:effectLst/>
                <a:latin typeface="Times" panose="02020603050405020304" pitchFamily="18" charset="0"/>
                <a:cs typeface="Times" panose="02020603050405020304" pitchFamily="18" charset="0"/>
              </a:rPr>
              <a:t>Explain:</a:t>
            </a:r>
            <a:r>
              <a:rPr lang="en-US" sz="2000" b="0" i="0" dirty="0">
                <a:solidFill>
                  <a:srgbClr val="1E1E1E"/>
                </a:solidFill>
                <a:effectLst/>
                <a:latin typeface="Times" panose="02020603050405020304" pitchFamily="18" charset="0"/>
                <a:cs typeface="Times" panose="02020603050405020304" pitchFamily="18" charset="0"/>
              </a:rPr>
              <a:t> Provide information about how or why a relationship, process, pattern, position, situation, or outcome occurs, using evidence and/or reasoning. Explain "how" typically requires analyzing the relationship, process, pattern, position, situation, or outcome; whereas, explain "why" typically requires analysis of motivations or reasons for the relationship, process, pattern, position, situation, or outcome.</a:t>
            </a:r>
          </a:p>
          <a:p>
            <a:pPr algn="l">
              <a:buFont typeface="Arial" panose="020B0604020202020204" pitchFamily="34" charset="0"/>
              <a:buChar char="•"/>
            </a:pPr>
            <a:r>
              <a:rPr lang="en-US" sz="2000" b="1" i="0" dirty="0">
                <a:solidFill>
                  <a:srgbClr val="1E1E1E"/>
                </a:solidFill>
                <a:effectLst/>
                <a:latin typeface="Times" panose="02020603050405020304" pitchFamily="18" charset="0"/>
                <a:cs typeface="Times" panose="02020603050405020304" pitchFamily="18" charset="0"/>
              </a:rPr>
              <a:t>Identify:</a:t>
            </a:r>
            <a:r>
              <a:rPr lang="en-US" sz="2000" b="0" i="0" dirty="0">
                <a:solidFill>
                  <a:srgbClr val="1E1E1E"/>
                </a:solidFill>
                <a:effectLst/>
                <a:latin typeface="Times" panose="02020603050405020304" pitchFamily="18" charset="0"/>
                <a:cs typeface="Times" panose="02020603050405020304" pitchFamily="18" charset="0"/>
              </a:rPr>
              <a:t> Indicate or provide information about a specified topic, without elaboration or explanation.</a:t>
            </a:r>
          </a:p>
          <a:p>
            <a:pPr algn="l">
              <a:buFont typeface="Arial" panose="020B0604020202020204" pitchFamily="34" charset="0"/>
              <a:buChar char="•"/>
            </a:pPr>
            <a:r>
              <a:rPr lang="en-US" sz="2000" b="1" i="0" dirty="0">
                <a:solidFill>
                  <a:srgbClr val="1E1E1E"/>
                </a:solidFill>
                <a:effectLst/>
                <a:latin typeface="Times" panose="02020603050405020304" pitchFamily="18" charset="0"/>
                <a:cs typeface="Times" panose="02020603050405020304" pitchFamily="18" charset="0"/>
              </a:rPr>
              <a:t>Support an argument:</a:t>
            </a:r>
            <a:r>
              <a:rPr lang="en-US" sz="2000" b="0" i="0" dirty="0">
                <a:solidFill>
                  <a:srgbClr val="1E1E1E"/>
                </a:solidFill>
                <a:effectLst/>
                <a:latin typeface="Times" panose="02020603050405020304" pitchFamily="18" charset="0"/>
                <a:cs typeface="Times" panose="02020603050405020304" pitchFamily="18" charset="0"/>
              </a:rPr>
              <a:t> Provide specific examples and explain how they support a claim.</a:t>
            </a:r>
          </a:p>
          <a:p>
            <a:pPr marL="0" indent="0">
              <a:buNone/>
            </a:pPr>
            <a:endParaRPr lang="en-US" sz="24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824098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tx2"/>
          </a:solidFill>
          <a:ln>
            <a:solidFill>
              <a:srgbClr val="002060"/>
            </a:solidFill>
          </a:ln>
        </p:spPr>
        <p:txBody>
          <a:bodyPr>
            <a:normAutofit fontScale="90000"/>
          </a:bodyPr>
          <a:lstStyle/>
          <a:p>
            <a:r>
              <a:rPr lang="en-US" b="1" dirty="0">
                <a:solidFill>
                  <a:srgbClr val="FFFF00"/>
                </a:solidFill>
                <a:latin typeface="Baskerville Old Face" panose="02020602080505020303" pitchFamily="18" charset="0"/>
              </a:rPr>
              <a:t>Writing Your Response </a:t>
            </a:r>
          </a:p>
        </p:txBody>
      </p:sp>
      <p:sp>
        <p:nvSpPr>
          <p:cNvPr id="3" name="Content Placeholder 2"/>
          <p:cNvSpPr>
            <a:spLocks noGrp="1"/>
          </p:cNvSpPr>
          <p:nvPr>
            <p:ph idx="1"/>
          </p:nvPr>
        </p:nvSpPr>
        <p:spPr>
          <a:xfrm>
            <a:off x="457200" y="1295400"/>
            <a:ext cx="8229600" cy="4830763"/>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Use the ACE Method</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61574E1C-C000-0487-BE50-B2EC2115333B}"/>
              </a:ext>
            </a:extLst>
          </p:cNvPr>
          <p:cNvSpPr/>
          <p:nvPr/>
        </p:nvSpPr>
        <p:spPr>
          <a:xfrm>
            <a:off x="609600" y="1828800"/>
            <a:ext cx="6172200" cy="25908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b="1" dirty="0">
                <a:solidFill>
                  <a:srgbClr val="FFFF00"/>
                </a:solidFill>
                <a:latin typeface="Times" panose="02020603050405020304" pitchFamily="18" charset="0"/>
                <a:cs typeface="Times" panose="02020603050405020304" pitchFamily="18" charset="0"/>
              </a:rPr>
              <a:t>A</a:t>
            </a:r>
            <a:r>
              <a:rPr lang="en-US" sz="2400" dirty="0">
                <a:latin typeface="Times" panose="02020603050405020304" pitchFamily="18" charset="0"/>
                <a:cs typeface="Times" panose="02020603050405020304" pitchFamily="18" charset="0"/>
              </a:rPr>
              <a:t> = </a:t>
            </a:r>
            <a:r>
              <a:rPr lang="en-US" sz="2400" b="1" dirty="0">
                <a:solidFill>
                  <a:srgbClr val="FFFF00"/>
                </a:solidFill>
                <a:latin typeface="Times" panose="02020603050405020304" pitchFamily="18" charset="0"/>
                <a:cs typeface="Times" panose="02020603050405020304" pitchFamily="18" charset="0"/>
              </a:rPr>
              <a:t>Answer the prompt:</a:t>
            </a:r>
            <a:r>
              <a:rPr lang="en-US" sz="2400" dirty="0">
                <a:latin typeface="Times" panose="02020603050405020304" pitchFamily="18" charset="0"/>
                <a:cs typeface="Times" panose="02020603050405020304" pitchFamily="18" charset="0"/>
              </a:rPr>
              <a:t> (you can turn the question into your opening sentence)</a:t>
            </a:r>
          </a:p>
          <a:p>
            <a:r>
              <a:rPr lang="en-US" sz="2400" b="1" dirty="0">
                <a:solidFill>
                  <a:srgbClr val="FFFF00"/>
                </a:solidFill>
                <a:latin typeface="Times" panose="02020603050405020304" pitchFamily="18" charset="0"/>
                <a:cs typeface="Times" panose="02020603050405020304" pitchFamily="18" charset="0"/>
              </a:rPr>
              <a:t>C</a:t>
            </a:r>
            <a:r>
              <a:rPr lang="en-US" sz="2400" dirty="0">
                <a:latin typeface="Times" panose="02020603050405020304" pitchFamily="18" charset="0"/>
                <a:cs typeface="Times" panose="02020603050405020304" pitchFamily="18" charset="0"/>
              </a:rPr>
              <a:t> = </a:t>
            </a:r>
            <a:r>
              <a:rPr lang="en-US" sz="2400" b="1" dirty="0">
                <a:solidFill>
                  <a:srgbClr val="FFFF00"/>
                </a:solidFill>
                <a:latin typeface="Times" panose="02020603050405020304" pitchFamily="18" charset="0"/>
                <a:cs typeface="Times" panose="02020603050405020304" pitchFamily="18" charset="0"/>
              </a:rPr>
              <a:t>Cite your evidence: </a:t>
            </a:r>
            <a:r>
              <a:rPr lang="en-US" sz="2400" dirty="0">
                <a:latin typeface="Times" panose="02020603050405020304" pitchFamily="18" charset="0"/>
                <a:cs typeface="Times" panose="02020603050405020304" pitchFamily="18" charset="0"/>
              </a:rPr>
              <a:t>(SHE – Specific Historic Evidence) – define or describe SHE</a:t>
            </a:r>
          </a:p>
          <a:p>
            <a:r>
              <a:rPr lang="en-US" sz="2400" b="1" dirty="0">
                <a:solidFill>
                  <a:srgbClr val="FFFF00"/>
                </a:solidFill>
                <a:latin typeface="Times" panose="02020603050405020304" pitchFamily="18" charset="0"/>
                <a:cs typeface="Times" panose="02020603050405020304" pitchFamily="18" charset="0"/>
              </a:rPr>
              <a:t>E</a:t>
            </a:r>
            <a:r>
              <a:rPr lang="en-US" sz="2400" dirty="0">
                <a:latin typeface="Times" panose="02020603050405020304" pitchFamily="18" charset="0"/>
                <a:cs typeface="Times" panose="02020603050405020304" pitchFamily="18" charset="0"/>
              </a:rPr>
              <a:t> = </a:t>
            </a:r>
            <a:r>
              <a:rPr lang="en-US" sz="2400" b="1" dirty="0">
                <a:solidFill>
                  <a:srgbClr val="FFFF00"/>
                </a:solidFill>
                <a:latin typeface="Times" panose="02020603050405020304" pitchFamily="18" charset="0"/>
                <a:cs typeface="Times" panose="02020603050405020304" pitchFamily="18" charset="0"/>
              </a:rPr>
              <a:t>Expand: </a:t>
            </a:r>
            <a:r>
              <a:rPr lang="en-US" sz="2400" dirty="0">
                <a:latin typeface="Times" panose="02020603050405020304" pitchFamily="18" charset="0"/>
                <a:cs typeface="Times" panose="02020603050405020304" pitchFamily="18" charset="0"/>
              </a:rPr>
              <a:t>connect your evidence to the larger context </a:t>
            </a:r>
          </a:p>
        </p:txBody>
      </p:sp>
      <p:pic>
        <p:nvPicPr>
          <p:cNvPr id="1026" name="Picture 2" descr="Man Holding An Ace Up The Sleeve Stock ...">
            <a:extLst>
              <a:ext uri="{FF2B5EF4-FFF2-40B4-BE49-F238E27FC236}">
                <a16:creationId xmlns:a16="http://schemas.microsoft.com/office/drawing/2014/main" id="{DC641A9B-59DD-38F2-C028-0A950D07F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1091406"/>
            <a:ext cx="1743075" cy="26193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36DBAB0-5005-886D-2391-BC3268E4A12D}"/>
              </a:ext>
            </a:extLst>
          </p:cNvPr>
          <p:cNvSpPr/>
          <p:nvPr/>
        </p:nvSpPr>
        <p:spPr>
          <a:xfrm>
            <a:off x="838200" y="4724399"/>
            <a:ext cx="7086600" cy="1605757"/>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Reminders:</a:t>
            </a:r>
          </a:p>
          <a:p>
            <a:pPr marL="342900" indent="-342900">
              <a:buFontTx/>
              <a:buChar char="-"/>
            </a:pPr>
            <a:r>
              <a:rPr lang="en-US" sz="2400" dirty="0">
                <a:latin typeface="Times" panose="02020603050405020304" pitchFamily="18" charset="0"/>
                <a:cs typeface="Times" panose="02020603050405020304" pitchFamily="18" charset="0"/>
              </a:rPr>
              <a:t>Write in complete sentences (usually two – three sentences)</a:t>
            </a:r>
          </a:p>
          <a:p>
            <a:pPr marL="342900" indent="-342900">
              <a:buFontTx/>
              <a:buChar char="-"/>
            </a:pPr>
            <a:r>
              <a:rPr lang="en-US" sz="2400" dirty="0">
                <a:latin typeface="Times" panose="02020603050405020304" pitchFamily="18" charset="0"/>
                <a:cs typeface="Times" panose="02020603050405020304" pitchFamily="18" charset="0"/>
              </a:rPr>
              <a:t>No DOUBLE DIPING on Evidence </a:t>
            </a:r>
          </a:p>
        </p:txBody>
      </p:sp>
    </p:spTree>
    <p:extLst>
      <p:ext uri="{BB962C8B-B14F-4D97-AF65-F5344CB8AC3E}">
        <p14:creationId xmlns:p14="http://schemas.microsoft.com/office/powerpoint/2010/main" val="3999290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tx2"/>
          </a:solidFill>
          <a:ln>
            <a:solidFill>
              <a:srgbClr val="002060"/>
            </a:solidFill>
          </a:ln>
        </p:spPr>
        <p:txBody>
          <a:bodyPr>
            <a:normAutofit fontScale="90000"/>
          </a:bodyPr>
          <a:lstStyle/>
          <a:p>
            <a:r>
              <a:rPr lang="en-US" b="1" dirty="0">
                <a:solidFill>
                  <a:srgbClr val="FFFF00"/>
                </a:solidFill>
                <a:latin typeface="Baskerville Old Face" panose="02020602080505020303" pitchFamily="18" charset="0"/>
              </a:rPr>
              <a:t>Writing Your Response </a:t>
            </a:r>
          </a:p>
        </p:txBody>
      </p:sp>
      <p:sp>
        <p:nvSpPr>
          <p:cNvPr id="3" name="Content Placeholder 2"/>
          <p:cNvSpPr>
            <a:spLocks noGrp="1"/>
          </p:cNvSpPr>
          <p:nvPr>
            <p:ph idx="1"/>
          </p:nvPr>
        </p:nvSpPr>
        <p:spPr>
          <a:xfrm>
            <a:off x="457200" y="1295400"/>
            <a:ext cx="8229600" cy="4830763"/>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Format for Short Answers Questions</a:t>
            </a:r>
          </a:p>
          <a:p>
            <a:pPr marL="0" indent="0">
              <a:buNone/>
            </a:pPr>
            <a:r>
              <a:rPr lang="en-US" sz="2400" dirty="0">
                <a:latin typeface="Times" panose="02020603050405020304" pitchFamily="18" charset="0"/>
                <a:cs typeface="Times" panose="02020603050405020304" pitchFamily="18" charset="0"/>
              </a:rPr>
              <a:t>Label each response: A. B. C. </a:t>
            </a:r>
          </a:p>
          <a:p>
            <a:pPr marL="0" indent="0">
              <a:buNone/>
            </a:pPr>
            <a:r>
              <a:rPr lang="en-US" sz="2400" dirty="0">
                <a:latin typeface="Times" panose="02020603050405020304" pitchFamily="18" charset="0"/>
                <a:cs typeface="Times" panose="02020603050405020304" pitchFamily="18" charset="0"/>
              </a:rPr>
              <a:t>Leave a space between each response </a:t>
            </a:r>
          </a:p>
          <a:p>
            <a:pPr marL="0" indent="0">
              <a:buNone/>
            </a:pPr>
            <a:r>
              <a:rPr lang="en-US" sz="2400" dirty="0">
                <a:latin typeface="Times" panose="02020603050405020304" pitchFamily="18" charset="0"/>
                <a:cs typeface="Times" panose="02020603050405020304" pitchFamily="18" charset="0"/>
              </a:rPr>
              <a:t>A. </a:t>
            </a:r>
          </a:p>
          <a:p>
            <a:pPr marL="0" indent="0">
              <a:buNone/>
            </a:pPr>
            <a:endParaRPr lang="en-US" sz="2400" dirty="0">
              <a:latin typeface="Times" panose="02020603050405020304" pitchFamily="18" charset="0"/>
              <a:cs typeface="Times" panose="02020603050405020304" pitchFamily="18" charset="0"/>
            </a:endParaRPr>
          </a:p>
          <a:p>
            <a:pPr marL="0" indent="0">
              <a:buNone/>
            </a:pPr>
            <a:r>
              <a:rPr lang="en-US" sz="2400" dirty="0">
                <a:latin typeface="Times" panose="02020603050405020304" pitchFamily="18" charset="0"/>
                <a:cs typeface="Times" panose="02020603050405020304" pitchFamily="18" charset="0"/>
              </a:rPr>
              <a:t>B. </a:t>
            </a:r>
          </a:p>
          <a:p>
            <a:pPr marL="0" indent="0">
              <a:buNone/>
            </a:pPr>
            <a:endParaRPr lang="en-US" sz="2400" dirty="0">
              <a:latin typeface="Times" panose="02020603050405020304" pitchFamily="18" charset="0"/>
              <a:cs typeface="Times" panose="02020603050405020304" pitchFamily="18" charset="0"/>
            </a:endParaRPr>
          </a:p>
          <a:p>
            <a:pPr marL="0" indent="0">
              <a:buNone/>
            </a:pPr>
            <a:r>
              <a:rPr lang="en-US" sz="2400" dirty="0">
                <a:latin typeface="Times" panose="02020603050405020304" pitchFamily="18" charset="0"/>
                <a:cs typeface="Times" panose="02020603050405020304" pitchFamily="18" charset="0"/>
              </a:rPr>
              <a:t>C. </a:t>
            </a:r>
          </a:p>
          <a:p>
            <a:pPr marL="0" indent="0">
              <a:buNone/>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475083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1"/>
          </a:solidFill>
          <a:ln>
            <a:solidFill>
              <a:schemeClr val="accent1"/>
            </a:solidFill>
          </a:ln>
        </p:spPr>
        <p:txBody>
          <a:bodyPr>
            <a:normAutofit lnSpcReduction="10000"/>
          </a:bodyPr>
          <a:lstStyle/>
          <a:p>
            <a:pPr marL="0" indent="0">
              <a:buNone/>
            </a:pPr>
            <a:r>
              <a:rPr lang="en-US" sz="2200" dirty="0">
                <a:solidFill>
                  <a:srgbClr val="002060"/>
                </a:solidFill>
                <a:latin typeface="Times" panose="02020603050405020304" pitchFamily="18" charset="0"/>
                <a:cs typeface="Times" panose="02020603050405020304" pitchFamily="18" charset="0"/>
              </a:rPr>
              <a:t>AP 2.1: Contextualization of European Colonization</a:t>
            </a:r>
          </a:p>
          <a:p>
            <a:pPr marL="0" indent="0">
              <a:buNone/>
            </a:pPr>
            <a:r>
              <a:rPr lang="en-US" sz="2200" dirty="0">
                <a:solidFill>
                  <a:srgbClr val="002060"/>
                </a:solidFill>
                <a:latin typeface="Times" panose="02020603050405020304" pitchFamily="18" charset="0"/>
                <a:cs typeface="Times" panose="02020603050405020304" pitchFamily="18" charset="0"/>
              </a:rPr>
              <a:t>AP 2.2: European colonization influence on the New World </a:t>
            </a:r>
          </a:p>
          <a:p>
            <a:pPr marL="0" indent="0">
              <a:buNone/>
            </a:pPr>
            <a:r>
              <a:rPr lang="en-US" sz="2200" b="1" dirty="0">
                <a:solidFill>
                  <a:srgbClr val="C00000"/>
                </a:solidFill>
                <a:latin typeface="Times" panose="02020603050405020304" pitchFamily="18" charset="0"/>
                <a:cs typeface="Times" panose="02020603050405020304" pitchFamily="18" charset="0"/>
              </a:rPr>
              <a:t>EQ: </a:t>
            </a:r>
            <a:r>
              <a:rPr lang="en-US" sz="2200" dirty="0">
                <a:solidFill>
                  <a:srgbClr val="00206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r>
              <a:rPr lang="en-US" sz="2200" dirty="0">
                <a:solidFill>
                  <a:srgbClr val="0070C0"/>
                </a:solidFill>
                <a:latin typeface="Times New Roman" panose="02020603050405020304" pitchFamily="18" charset="0"/>
                <a:cs typeface="Times New Roman" panose="02020603050405020304" pitchFamily="18" charset="0"/>
              </a:rPr>
              <a:t>?</a:t>
            </a:r>
          </a:p>
          <a:p>
            <a:pPr marL="0" indent="0">
              <a:buNone/>
            </a:pPr>
            <a:r>
              <a:rPr lang="en-US" sz="2200" b="1" dirty="0">
                <a:solidFill>
                  <a:srgbClr val="C00000"/>
                </a:solidFill>
                <a:latin typeface="Times New Roman" panose="02020603050405020304" pitchFamily="18" charset="0"/>
                <a:cs typeface="Times New Roman" panose="02020603050405020304" pitchFamily="18" charset="0"/>
              </a:rPr>
              <a:t>Students can:</a:t>
            </a:r>
          </a:p>
          <a:p>
            <a:r>
              <a:rPr lang="en-US" sz="2200" dirty="0">
                <a:solidFill>
                  <a:srgbClr val="002060"/>
                </a:solidFill>
                <a:latin typeface="Times New Roman" panose="02020603050405020304" pitchFamily="18" charset="0"/>
                <a:cs typeface="Times New Roman" panose="02020603050405020304" pitchFamily="18" charset="0"/>
              </a:rPr>
              <a:t>Decipher how various European cultures influenced the development of the New World</a:t>
            </a:r>
          </a:p>
          <a:p>
            <a:r>
              <a:rPr lang="en-US" sz="2200" dirty="0">
                <a:solidFill>
                  <a:srgbClr val="002060"/>
                </a:solidFill>
                <a:latin typeface="Times New Roman" panose="02020603050405020304" pitchFamily="18" charset="0"/>
                <a:cs typeface="Times New Roman" panose="02020603050405020304" pitchFamily="18" charset="0"/>
              </a:rPr>
              <a:t>Contrast how colonial regions became distinct regions but allow for the development of the American identity</a:t>
            </a:r>
          </a:p>
          <a:p>
            <a:pPr marL="0" lvl="1" indent="0">
              <a:buNone/>
            </a:pPr>
            <a:r>
              <a:rPr lang="en-US" sz="2400" b="1" dirty="0">
                <a:solidFill>
                  <a:srgbClr val="C0000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Regional identifier</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Short Answer Question Writing</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Making the Grade </a:t>
            </a:r>
          </a:p>
          <a:p>
            <a:pPr marL="0" lvl="1" indent="0">
              <a:buNone/>
            </a:pPr>
            <a:r>
              <a:rPr lang="en-US" sz="2400" b="1" dirty="0">
                <a:solidFill>
                  <a:srgbClr val="C00000"/>
                </a:solidFill>
                <a:latin typeface="Times" panose="02020603050405020304" pitchFamily="18" charset="0"/>
                <a:cs typeface="Times" panose="02020603050405020304" pitchFamily="18" charset="0"/>
              </a:rPr>
              <a:t>Homework</a:t>
            </a:r>
          </a:p>
          <a:p>
            <a:pPr marL="342900" lvl="1" indent="-342900"/>
            <a:r>
              <a:rPr lang="en-US" sz="2400" b="1" dirty="0">
                <a:solidFill>
                  <a:srgbClr val="C00000"/>
                </a:solidFill>
                <a:latin typeface="Times" panose="02020603050405020304" pitchFamily="18" charset="0"/>
                <a:cs typeface="Times" panose="02020603050405020304" pitchFamily="18" charset="0"/>
              </a:rPr>
              <a:t>Unit I Progress Check </a:t>
            </a:r>
          </a:p>
          <a:p>
            <a:pPr marL="342900" lvl="1" indent="-342900"/>
            <a:r>
              <a:rPr lang="en-US" sz="2400" b="1" dirty="0">
                <a:solidFill>
                  <a:srgbClr val="C00000"/>
                </a:solidFill>
                <a:latin typeface="Times" panose="02020603050405020304" pitchFamily="18" charset="0"/>
                <a:cs typeface="Times" panose="02020603050405020304" pitchFamily="18" charset="0"/>
              </a:rPr>
              <a:t>Unit I &amp; II Test, Thursday, September 19</a:t>
            </a:r>
          </a:p>
          <a:p>
            <a:pPr marL="342900" lvl="1" indent="-342900">
              <a:buFont typeface="Arial" panose="020B0604020202020204" pitchFamily="34" charset="0"/>
              <a:buChar char="•"/>
            </a:pPr>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974765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tx2"/>
          </a:solidFill>
          <a:ln>
            <a:solidFill>
              <a:srgbClr val="002060"/>
            </a:solidFill>
          </a:ln>
        </p:spPr>
        <p:txBody>
          <a:bodyPr>
            <a:normAutofit fontScale="90000"/>
          </a:bodyPr>
          <a:lstStyle/>
          <a:p>
            <a:r>
              <a:rPr lang="en-US" b="1" dirty="0">
                <a:solidFill>
                  <a:srgbClr val="FFFF00"/>
                </a:solidFill>
                <a:latin typeface="Baskerville Old Face" panose="02020602080505020303" pitchFamily="18" charset="0"/>
              </a:rPr>
              <a:t>SAQ Grading </a:t>
            </a:r>
          </a:p>
        </p:txBody>
      </p:sp>
      <p:sp>
        <p:nvSpPr>
          <p:cNvPr id="3" name="Content Placeholder 2"/>
          <p:cNvSpPr>
            <a:spLocks noGrp="1"/>
          </p:cNvSpPr>
          <p:nvPr>
            <p:ph idx="1"/>
          </p:nvPr>
        </p:nvSpPr>
        <p:spPr>
          <a:xfrm>
            <a:off x="457200" y="1295400"/>
            <a:ext cx="8229600" cy="4830763"/>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Grading SAQ</a:t>
            </a:r>
          </a:p>
          <a:p>
            <a:r>
              <a:rPr lang="en-US" sz="2400" dirty="0">
                <a:latin typeface="Times" panose="02020603050405020304" pitchFamily="18" charset="0"/>
                <a:cs typeface="Times" panose="02020603050405020304" pitchFamily="18" charset="0"/>
              </a:rPr>
              <a:t>Underline where they have used specific historic evidences (facts)</a:t>
            </a:r>
          </a:p>
          <a:p>
            <a:r>
              <a:rPr lang="en-US" sz="2400" dirty="0">
                <a:latin typeface="Times" panose="02020603050405020304" pitchFamily="18" charset="0"/>
                <a:cs typeface="Times" panose="02020603050405020304" pitchFamily="18" charset="0"/>
              </a:rPr>
              <a:t>Determine whether they have answered the question and met the guidelines of the task verb </a:t>
            </a:r>
          </a:p>
        </p:txBody>
      </p:sp>
      <p:sp>
        <p:nvSpPr>
          <p:cNvPr id="4" name="Rectangle 3">
            <a:extLst>
              <a:ext uri="{FF2B5EF4-FFF2-40B4-BE49-F238E27FC236}">
                <a16:creationId xmlns:a16="http://schemas.microsoft.com/office/drawing/2014/main" id="{D792BD49-C406-8A4C-1D62-C56D564200C7}"/>
              </a:ext>
            </a:extLst>
          </p:cNvPr>
          <p:cNvSpPr/>
          <p:nvPr/>
        </p:nvSpPr>
        <p:spPr>
          <a:xfrm>
            <a:off x="1066800" y="3505200"/>
            <a:ext cx="7848600" cy="20574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342900" indent="-342900" algn="l">
              <a:buFont typeface="Arial" panose="020B0604020202020204" pitchFamily="34" charset="0"/>
              <a:buChar char="•"/>
            </a:pPr>
            <a:r>
              <a:rPr lang="en-US" sz="2400" b="1" i="0" dirty="0">
                <a:solidFill>
                  <a:schemeClr val="bg1"/>
                </a:solidFill>
                <a:effectLst/>
                <a:latin typeface="Times" panose="02020603050405020304" pitchFamily="18" charset="0"/>
                <a:cs typeface="Times" panose="02020603050405020304" pitchFamily="18" charset="0"/>
              </a:rPr>
              <a:t>Describe:</a:t>
            </a:r>
            <a:r>
              <a:rPr lang="en-US" sz="2400" b="0" i="0" dirty="0">
                <a:solidFill>
                  <a:schemeClr val="bg1"/>
                </a:solidFill>
                <a:effectLst/>
                <a:latin typeface="Times" panose="02020603050405020304" pitchFamily="18" charset="0"/>
                <a:cs typeface="Times" panose="02020603050405020304" pitchFamily="18" charset="0"/>
              </a:rPr>
              <a:t> Provide the relevant characteristics of a specified topic</a:t>
            </a:r>
          </a:p>
          <a:p>
            <a:pPr marL="342900" indent="-342900" algn="l">
              <a:buFont typeface="Arial" panose="020B0604020202020204" pitchFamily="34" charset="0"/>
              <a:buChar char="•"/>
            </a:pPr>
            <a:r>
              <a:rPr lang="en-US" sz="2400" b="1" i="0" dirty="0">
                <a:solidFill>
                  <a:schemeClr val="bg1"/>
                </a:solidFill>
                <a:effectLst/>
                <a:latin typeface="Times" panose="02020603050405020304" pitchFamily="18" charset="0"/>
                <a:cs typeface="Times" panose="02020603050405020304" pitchFamily="18" charset="0"/>
              </a:rPr>
              <a:t>Explain: </a:t>
            </a:r>
            <a:r>
              <a:rPr lang="en-US" sz="2400" b="0" i="0" dirty="0">
                <a:solidFill>
                  <a:schemeClr val="bg1"/>
                </a:solidFill>
                <a:effectLst/>
                <a:latin typeface="Times" panose="02020603050405020304" pitchFamily="18" charset="0"/>
                <a:cs typeface="Times" panose="02020603050405020304" pitchFamily="18" charset="0"/>
              </a:rPr>
              <a:t>Provide information about how or why a relationship, process, pattern, position, situation, or outcome occurs, using evidence and/or reasoning..</a:t>
            </a:r>
          </a:p>
          <a:p>
            <a:pPr marL="342900" indent="-342900" algn="l">
              <a:buFont typeface="Arial" panose="020B0604020202020204" pitchFamily="34" charset="0"/>
              <a:buChar char="•"/>
            </a:pPr>
            <a:endParaRPr lang="en-US" sz="1800" b="0" i="0" dirty="0">
              <a:solidFill>
                <a:srgbClr val="1E1E1E"/>
              </a:solidFill>
              <a:effectLst/>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424740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2F8A5-799F-41D9-ACA7-598BAB151586}"/>
              </a:ext>
            </a:extLst>
          </p:cNvPr>
          <p:cNvSpPr>
            <a:spLocks noGrp="1"/>
          </p:cNvSpPr>
          <p:nvPr>
            <p:ph type="title"/>
          </p:nvPr>
        </p:nvSpPr>
        <p:spPr>
          <a:xfrm>
            <a:off x="457200" y="274638"/>
            <a:ext cx="8229600" cy="715962"/>
          </a:xfrm>
          <a:solidFill>
            <a:schemeClr val="bg2"/>
          </a:solidFill>
          <a:ln>
            <a:solidFill>
              <a:srgbClr val="002060"/>
            </a:solidFill>
          </a:ln>
        </p:spPr>
        <p:txBody>
          <a:bodyPr>
            <a:normAutofit fontScale="90000"/>
          </a:bodyPr>
          <a:lstStyle/>
          <a:p>
            <a:r>
              <a:rPr lang="en-US" b="1" dirty="0">
                <a:solidFill>
                  <a:srgbClr val="002060"/>
                </a:solidFill>
                <a:latin typeface="Baskerville Old Face" panose="02020602080505020303" pitchFamily="18" charset="0"/>
              </a:rPr>
              <a:t>English Expansionism</a:t>
            </a:r>
          </a:p>
        </p:txBody>
      </p:sp>
      <p:pic>
        <p:nvPicPr>
          <p:cNvPr id="9" name="Content Placeholder 8" descr="A close up of a map&#10;&#10;Description generated with high confidence">
            <a:extLst>
              <a:ext uri="{FF2B5EF4-FFF2-40B4-BE49-F238E27FC236}">
                <a16:creationId xmlns:a16="http://schemas.microsoft.com/office/drawing/2014/main" id="{DB836DB7-726D-4675-A0D4-4CC16DCCA3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95400"/>
            <a:ext cx="3886200" cy="5410200"/>
          </a:xfrm>
        </p:spPr>
      </p:pic>
      <p:sp>
        <p:nvSpPr>
          <p:cNvPr id="3" name="Rectangle 2"/>
          <p:cNvSpPr/>
          <p:nvPr/>
        </p:nvSpPr>
        <p:spPr>
          <a:xfrm>
            <a:off x="4495800" y="1143000"/>
            <a:ext cx="4191000" cy="2132286"/>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US population doubled every 25 years through the 1800s.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Native American declining because conflicts &amp; epidemics</a:t>
            </a:r>
          </a:p>
          <a:p>
            <a:pPr marL="342900" indent="-34290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p:txBody>
      </p:sp>
      <p:pic>
        <p:nvPicPr>
          <p:cNvPr id="5" name="Picture 4" descr="A screenshot of a cell phone&#10;&#10;Description generated with very high confidence">
            <a:extLst>
              <a:ext uri="{FF2B5EF4-FFF2-40B4-BE49-F238E27FC236}">
                <a16:creationId xmlns:a16="http://schemas.microsoft.com/office/drawing/2014/main" id="{637AC602-D6A5-48B2-BFD8-CEAF2F139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3429000"/>
            <a:ext cx="4191000" cy="3276600"/>
          </a:xfrm>
          <a:prstGeom prst="rect">
            <a:avLst/>
          </a:prstGeom>
          <a:ln>
            <a:solidFill>
              <a:srgbClr val="002060"/>
            </a:solidFill>
          </a:ln>
        </p:spPr>
      </p:pic>
    </p:spTree>
    <p:extLst>
      <p:ext uri="{BB962C8B-B14F-4D97-AF65-F5344CB8AC3E}">
        <p14:creationId xmlns:p14="http://schemas.microsoft.com/office/powerpoint/2010/main" val="1686552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2"/>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Chesapeake Relations with the Natives</a:t>
            </a:r>
          </a:p>
        </p:txBody>
      </p:sp>
      <p:sp>
        <p:nvSpPr>
          <p:cNvPr id="3" name="Content Placeholder 2"/>
          <p:cNvSpPr>
            <a:spLocks noGrp="1"/>
          </p:cNvSpPr>
          <p:nvPr>
            <p:ph idx="1"/>
          </p:nvPr>
        </p:nvSpPr>
        <p:spPr>
          <a:xfrm>
            <a:off x="457200" y="1219200"/>
            <a:ext cx="8229600" cy="4906963"/>
          </a:xfrm>
          <a:solidFill>
            <a:schemeClr val="bg1"/>
          </a:solidFill>
          <a:ln>
            <a:solidFill>
              <a:srgbClr val="002060"/>
            </a:solidFill>
          </a:ln>
        </p:spPr>
        <p:txBody>
          <a:bodyPr>
            <a:normAutofit/>
          </a:bodyPr>
          <a:lstStyle/>
          <a:p>
            <a:r>
              <a:rPr lang="en-US" sz="2200" b="1" dirty="0">
                <a:solidFill>
                  <a:srgbClr val="C00000"/>
                </a:solidFill>
                <a:latin typeface="Times" panose="02020603050405020304" pitchFamily="18" charset="0"/>
                <a:cs typeface="Times" panose="02020603050405020304" pitchFamily="18" charset="0"/>
              </a:rPr>
              <a:t>1608-1609 Native/English relations decline </a:t>
            </a:r>
            <a:r>
              <a:rPr lang="en-US" sz="2200" dirty="0">
                <a:latin typeface="Times" panose="02020603050405020304" pitchFamily="18" charset="0"/>
                <a:cs typeface="Times" panose="02020603050405020304" pitchFamily="18" charset="0"/>
              </a:rPr>
              <a:t>(English starvation, rival allies, expanding their territory)</a:t>
            </a:r>
          </a:p>
          <a:p>
            <a:pPr lvl="1"/>
            <a:r>
              <a:rPr lang="en-US" sz="2200" b="1" dirty="0">
                <a:solidFill>
                  <a:schemeClr val="accent1">
                    <a:lumMod val="50000"/>
                  </a:schemeClr>
                </a:solidFill>
                <a:latin typeface="Times" panose="02020603050405020304" pitchFamily="18" charset="0"/>
                <a:cs typeface="Times" panose="02020603050405020304" pitchFamily="18" charset="0"/>
              </a:rPr>
              <a:t>1</a:t>
            </a:r>
            <a:r>
              <a:rPr lang="en-US" sz="2200" b="1" baseline="30000" dirty="0">
                <a:solidFill>
                  <a:schemeClr val="accent1">
                    <a:lumMod val="50000"/>
                  </a:schemeClr>
                </a:solidFill>
                <a:latin typeface="Times" panose="02020603050405020304" pitchFamily="18" charset="0"/>
                <a:cs typeface="Times" panose="02020603050405020304" pitchFamily="18" charset="0"/>
              </a:rPr>
              <a:t>st</a:t>
            </a:r>
            <a:r>
              <a:rPr lang="en-US" sz="2200" b="1" dirty="0">
                <a:solidFill>
                  <a:schemeClr val="accent1">
                    <a:lumMod val="50000"/>
                  </a:schemeClr>
                </a:solidFill>
                <a:latin typeface="Times" panose="02020603050405020304" pitchFamily="18" charset="0"/>
                <a:cs typeface="Times" panose="02020603050405020304" pitchFamily="18" charset="0"/>
              </a:rPr>
              <a:t> Powhatan War 1610 </a:t>
            </a:r>
            <a:r>
              <a:rPr lang="en-US" sz="2200" dirty="0">
                <a:solidFill>
                  <a:schemeClr val="accent1">
                    <a:lumMod val="50000"/>
                  </a:schemeClr>
                </a:solidFill>
                <a:latin typeface="Times" panose="02020603050405020304" pitchFamily="18" charset="0"/>
                <a:cs typeface="Times" panose="02020603050405020304" pitchFamily="18" charset="0"/>
              </a:rPr>
              <a:t>(</a:t>
            </a:r>
            <a:r>
              <a:rPr lang="en-US" sz="2200" b="1" u="sng" dirty="0">
                <a:solidFill>
                  <a:srgbClr val="C00000"/>
                </a:solidFill>
                <a:latin typeface="Times" panose="02020603050405020304" pitchFamily="18" charset="0"/>
                <a:cs typeface="Times" panose="02020603050405020304" pitchFamily="18" charset="0"/>
              </a:rPr>
              <a:t>Lord de la Ware’s Ultimatum</a:t>
            </a:r>
            <a:r>
              <a:rPr lang="en-US" sz="2200" dirty="0">
                <a:solidFill>
                  <a:schemeClr val="accent1">
                    <a:lumMod val="50000"/>
                  </a:schemeClr>
                </a:solidFill>
                <a:latin typeface="Times" panose="02020603050405020304" pitchFamily="18" charset="0"/>
                <a:cs typeface="Times" panose="02020603050405020304" pitchFamily="18" charset="0"/>
              </a:rPr>
              <a:t>)</a:t>
            </a:r>
          </a:p>
          <a:p>
            <a:pPr lvl="1"/>
            <a:r>
              <a:rPr lang="en-US" sz="2200" b="1" dirty="0">
                <a:solidFill>
                  <a:schemeClr val="accent1">
                    <a:lumMod val="50000"/>
                  </a:schemeClr>
                </a:solidFill>
                <a:latin typeface="Times" panose="02020603050405020304" pitchFamily="18" charset="0"/>
                <a:cs typeface="Times" panose="02020603050405020304" pitchFamily="18" charset="0"/>
              </a:rPr>
              <a:t>2</a:t>
            </a:r>
            <a:r>
              <a:rPr lang="en-US" sz="2200" b="1" baseline="30000" dirty="0">
                <a:solidFill>
                  <a:schemeClr val="accent1">
                    <a:lumMod val="50000"/>
                  </a:schemeClr>
                </a:solidFill>
                <a:latin typeface="Times" panose="02020603050405020304" pitchFamily="18" charset="0"/>
                <a:cs typeface="Times" panose="02020603050405020304" pitchFamily="18" charset="0"/>
              </a:rPr>
              <a:t>nd</a:t>
            </a:r>
            <a:r>
              <a:rPr lang="en-US" sz="2200" b="1" dirty="0">
                <a:solidFill>
                  <a:schemeClr val="accent1">
                    <a:lumMod val="50000"/>
                  </a:schemeClr>
                </a:solidFill>
                <a:latin typeface="Times" panose="02020603050405020304" pitchFamily="18" charset="0"/>
                <a:cs typeface="Times" panose="02020603050405020304" pitchFamily="18" charset="0"/>
              </a:rPr>
              <a:t> Powhatan War 1622 </a:t>
            </a:r>
          </a:p>
          <a:p>
            <a:pPr lvl="1"/>
            <a:r>
              <a:rPr lang="en-US" sz="2200" b="1" dirty="0">
                <a:solidFill>
                  <a:schemeClr val="accent1">
                    <a:lumMod val="50000"/>
                  </a:schemeClr>
                </a:solidFill>
                <a:latin typeface="Times" panose="02020603050405020304" pitchFamily="18" charset="0"/>
                <a:cs typeface="Times" panose="02020603050405020304" pitchFamily="18" charset="0"/>
              </a:rPr>
              <a:t>3</a:t>
            </a:r>
            <a:r>
              <a:rPr lang="en-US" sz="2200" b="1" baseline="30000" dirty="0">
                <a:solidFill>
                  <a:schemeClr val="accent1">
                    <a:lumMod val="50000"/>
                  </a:schemeClr>
                </a:solidFill>
                <a:latin typeface="Times" panose="02020603050405020304" pitchFamily="18" charset="0"/>
                <a:cs typeface="Times" panose="02020603050405020304" pitchFamily="18" charset="0"/>
              </a:rPr>
              <a:t>rd</a:t>
            </a:r>
            <a:r>
              <a:rPr lang="en-US" sz="2200" b="1" dirty="0">
                <a:solidFill>
                  <a:schemeClr val="accent1">
                    <a:lumMod val="50000"/>
                  </a:schemeClr>
                </a:solidFill>
                <a:latin typeface="Times" panose="02020603050405020304" pitchFamily="18" charset="0"/>
                <a:cs typeface="Times" panose="02020603050405020304" pitchFamily="18" charset="0"/>
              </a:rPr>
              <a:t> Powhatan War 1644</a:t>
            </a:r>
          </a:p>
          <a:p>
            <a:pPr marL="0" lvl="1" indent="0">
              <a:buNone/>
            </a:pPr>
            <a:r>
              <a:rPr lang="en-US" sz="2200" dirty="0">
                <a:latin typeface="Times" panose="02020603050405020304" pitchFamily="18" charset="0"/>
                <a:cs typeface="Times" panose="02020603050405020304" pitchFamily="18" charset="0"/>
              </a:rPr>
              <a:t>Results: </a:t>
            </a:r>
            <a:r>
              <a:rPr lang="en-US" sz="2200" b="1" u="sng" dirty="0">
                <a:solidFill>
                  <a:schemeClr val="accent3">
                    <a:lumMod val="50000"/>
                  </a:schemeClr>
                </a:solidFill>
                <a:latin typeface="Times" panose="02020603050405020304" pitchFamily="18" charset="0"/>
                <a:cs typeface="Times" panose="02020603050405020304" pitchFamily="18" charset="0"/>
              </a:rPr>
              <a:t>Peace Treaty of 1646</a:t>
            </a:r>
            <a:r>
              <a:rPr lang="en-US" sz="2200" b="1" dirty="0">
                <a:solidFill>
                  <a:schemeClr val="accent3">
                    <a:lumMod val="50000"/>
                  </a:schemeClr>
                </a:solidFill>
                <a:latin typeface="Times" panose="02020603050405020304" pitchFamily="18" charset="0"/>
                <a:cs typeface="Times" panose="02020603050405020304" pitchFamily="18" charset="0"/>
              </a:rPr>
              <a:t>: </a:t>
            </a:r>
            <a:r>
              <a:rPr lang="en-US" sz="2200" dirty="0">
                <a:latin typeface="Times" panose="02020603050405020304" pitchFamily="18" charset="0"/>
                <a:cs typeface="Times" panose="02020603050405020304" pitchFamily="18" charset="0"/>
              </a:rPr>
              <a:t>Natives lose land to the English and the two cultures live in separate regions</a:t>
            </a:r>
          </a:p>
          <a:p>
            <a:pPr marL="0" lvl="1" indent="0">
              <a:buNone/>
            </a:pPr>
            <a:endParaRPr lang="en-US" sz="2200" dirty="0">
              <a:latin typeface="Times" panose="02020603050405020304" pitchFamily="18" charset="0"/>
              <a:cs typeface="Times" panose="02020603050405020304" pitchFamily="18" charset="0"/>
            </a:endParaRPr>
          </a:p>
          <a:p>
            <a:pPr marL="0" lvl="1" indent="0">
              <a:buNone/>
            </a:pPr>
            <a:r>
              <a:rPr lang="en-US" sz="1600" dirty="0">
                <a:latin typeface="Times" panose="02020603050405020304" pitchFamily="18" charset="0"/>
                <a:cs typeface="Times" panose="02020603050405020304" pitchFamily="18" charset="0"/>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3657600"/>
            <a:ext cx="3703320" cy="2697163"/>
          </a:xfrm>
          <a:prstGeom prst="rect">
            <a:avLst/>
          </a:prstGeom>
          <a:ln>
            <a:solidFill>
              <a:srgbClr val="002060"/>
            </a:solidFill>
          </a:ln>
        </p:spPr>
      </p:pic>
      <p:sp>
        <p:nvSpPr>
          <p:cNvPr id="6" name="Rectangle 5"/>
          <p:cNvSpPr/>
          <p:nvPr/>
        </p:nvSpPr>
        <p:spPr>
          <a:xfrm>
            <a:off x="4982155" y="4144618"/>
            <a:ext cx="195834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panose="02020603050405020304" pitchFamily="18" charset="0"/>
                <a:cs typeface="Times" panose="02020603050405020304" pitchFamily="18" charset="0"/>
              </a:rPr>
              <a:t>Natives</a:t>
            </a:r>
          </a:p>
        </p:txBody>
      </p:sp>
      <p:sp>
        <p:nvSpPr>
          <p:cNvPr id="7" name="Arrow: Down 6"/>
          <p:cNvSpPr/>
          <p:nvPr/>
        </p:nvSpPr>
        <p:spPr>
          <a:xfrm>
            <a:off x="5943600" y="4648200"/>
            <a:ext cx="1524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162800" y="4267200"/>
            <a:ext cx="1752600" cy="381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Times" panose="02020603050405020304" pitchFamily="18" charset="0"/>
                <a:cs typeface="Times" panose="02020603050405020304" pitchFamily="18" charset="0"/>
              </a:rPr>
              <a:t>English</a:t>
            </a:r>
          </a:p>
        </p:txBody>
      </p:sp>
      <p:sp>
        <p:nvSpPr>
          <p:cNvPr id="9" name="Arrow: Down 8"/>
          <p:cNvSpPr/>
          <p:nvPr/>
        </p:nvSpPr>
        <p:spPr>
          <a:xfrm>
            <a:off x="7696200" y="4800600"/>
            <a:ext cx="152400" cy="5334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568895" y="6286500"/>
            <a:ext cx="2743200" cy="369332"/>
          </a:xfrm>
          <a:prstGeom prst="rect">
            <a:avLst/>
          </a:prstGeom>
          <a:solidFill>
            <a:schemeClr val="bg1"/>
          </a:solidFill>
          <a:ln>
            <a:solidFill>
              <a:schemeClr val="tx1"/>
            </a:solidFill>
          </a:ln>
        </p:spPr>
        <p:txBody>
          <a:bodyPr wrap="square" rtlCol="0">
            <a:spAutoFit/>
          </a:bodyPr>
          <a:lstStyle/>
          <a:p>
            <a:pPr algn="ctr"/>
            <a:r>
              <a:rPr lang="en-US" dirty="0">
                <a:solidFill>
                  <a:srgbClr val="002060"/>
                </a:solidFill>
                <a:latin typeface="Times" panose="02020603050405020304" pitchFamily="18" charset="0"/>
                <a:cs typeface="Times" panose="02020603050405020304" pitchFamily="18" charset="0"/>
              </a:rPr>
              <a:t>Peace Treaty of 1646</a:t>
            </a:r>
          </a:p>
        </p:txBody>
      </p:sp>
      <p:sp>
        <p:nvSpPr>
          <p:cNvPr id="11" name="Rectangle 10">
            <a:extLst>
              <a:ext uri="{FF2B5EF4-FFF2-40B4-BE49-F238E27FC236}">
                <a16:creationId xmlns:a16="http://schemas.microsoft.com/office/drawing/2014/main" id="{161D7F72-7AE0-2C89-A8A9-87C8297B8781}"/>
              </a:ext>
            </a:extLst>
          </p:cNvPr>
          <p:cNvSpPr/>
          <p:nvPr/>
        </p:nvSpPr>
        <p:spPr>
          <a:xfrm>
            <a:off x="228600" y="3879818"/>
            <a:ext cx="4577964" cy="15439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What event in 1676 caused continued conflict with the native Americans in the Chesapeake region?</a:t>
            </a:r>
          </a:p>
        </p:txBody>
      </p:sp>
      <p:sp>
        <p:nvSpPr>
          <p:cNvPr id="5" name="Rectangle 4">
            <a:extLst>
              <a:ext uri="{FF2B5EF4-FFF2-40B4-BE49-F238E27FC236}">
                <a16:creationId xmlns:a16="http://schemas.microsoft.com/office/drawing/2014/main" id="{5160C030-9F6A-E342-896A-3D5D39279405}"/>
              </a:ext>
            </a:extLst>
          </p:cNvPr>
          <p:cNvSpPr/>
          <p:nvPr/>
        </p:nvSpPr>
        <p:spPr>
          <a:xfrm>
            <a:off x="1292087" y="5067300"/>
            <a:ext cx="4577964" cy="1162878"/>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indent="0">
              <a:buNone/>
            </a:pPr>
            <a:r>
              <a:rPr lang="en-US" sz="2400" b="1" u="sng" dirty="0">
                <a:solidFill>
                  <a:srgbClr val="FFFF00"/>
                </a:solidFill>
                <a:latin typeface="Times" panose="02020603050405020304" pitchFamily="18" charset="0"/>
                <a:cs typeface="Times" panose="02020603050405020304" pitchFamily="18" charset="0"/>
              </a:rPr>
              <a:t>Treaty of Middle Plantation 1676</a:t>
            </a:r>
          </a:p>
          <a:p>
            <a:pPr marL="342900" lvl="1" indent="-342900">
              <a:buFontTx/>
              <a:buChar char="-"/>
            </a:pPr>
            <a:r>
              <a:rPr lang="en-US" sz="2400" b="1" dirty="0">
                <a:latin typeface="Times" panose="02020603050405020304" pitchFamily="18" charset="0"/>
                <a:cs typeface="Times" panose="02020603050405020304" pitchFamily="18" charset="0"/>
              </a:rPr>
              <a:t>Bacon’s Rebellion (1676)</a:t>
            </a:r>
          </a:p>
          <a:p>
            <a:pPr marL="342900" lvl="1" indent="-342900">
              <a:buFontTx/>
              <a:buChar char="-"/>
            </a:pPr>
            <a:r>
              <a:rPr lang="en-US" sz="2400" dirty="0">
                <a:latin typeface="Times" panose="02020603050405020304" pitchFamily="18" charset="0"/>
                <a:cs typeface="Times" panose="02020603050405020304" pitchFamily="18" charset="0"/>
              </a:rPr>
              <a:t>Natives placed on reservation</a:t>
            </a:r>
            <a:endParaRPr lang="en-US" sz="2400" dirty="0"/>
          </a:p>
        </p:txBody>
      </p:sp>
      <p:pic>
        <p:nvPicPr>
          <p:cNvPr id="2050" name="Picture 2" descr="Pocahontas' First Marriage: The Powhatan Side of the Story | NMAI Magazine">
            <a:extLst>
              <a:ext uri="{FF2B5EF4-FFF2-40B4-BE49-F238E27FC236}">
                <a16:creationId xmlns:a16="http://schemas.microsoft.com/office/drawing/2014/main" id="{4C028542-7D13-6D9E-A990-A00E4E343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093" y="133905"/>
            <a:ext cx="2952750"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37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271009"/>
            <a:ext cx="8229600" cy="715962"/>
          </a:xfrm>
          <a:solidFill>
            <a:schemeClr val="accent3">
              <a:lumMod val="20000"/>
              <a:lumOff val="8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New England Relations</a:t>
            </a:r>
          </a:p>
        </p:txBody>
      </p:sp>
      <p:sp>
        <p:nvSpPr>
          <p:cNvPr id="5" name="Rectangle 4">
            <a:extLst>
              <a:ext uri="{FF2B5EF4-FFF2-40B4-BE49-F238E27FC236}">
                <a16:creationId xmlns:a16="http://schemas.microsoft.com/office/drawing/2014/main" id="{E6C675A7-620D-09CC-8894-A61D40AA1EB1}"/>
              </a:ext>
            </a:extLst>
          </p:cNvPr>
          <p:cNvSpPr/>
          <p:nvPr/>
        </p:nvSpPr>
        <p:spPr>
          <a:xfrm>
            <a:off x="304800" y="3966029"/>
            <a:ext cx="8534400" cy="1352550"/>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panose="02020603050405020304" pitchFamily="18" charset="0"/>
                <a:cs typeface="Times" panose="02020603050405020304" pitchFamily="18" charset="0"/>
              </a:rPr>
              <a:t>Pequot War 1636-1637 - </a:t>
            </a:r>
            <a:r>
              <a:rPr lang="en-US" sz="2400" dirty="0">
                <a:solidFill>
                  <a:schemeClr val="tx1"/>
                </a:solidFill>
                <a:latin typeface="Times" panose="02020603050405020304" pitchFamily="18" charset="0"/>
                <a:cs typeface="Times" panose="02020603050405020304" pitchFamily="18" charset="0"/>
              </a:rPr>
              <a:t>The Pequot Tribe destroyed </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Puritan view: Native Americans = </a:t>
            </a:r>
            <a:r>
              <a:rPr lang="en-US" sz="2400" b="1" u="sng" dirty="0">
                <a:solidFill>
                  <a:srgbClr val="FF0000"/>
                </a:solidFill>
                <a:latin typeface="Times" panose="02020603050405020304" pitchFamily="18" charset="0"/>
                <a:cs typeface="Times" panose="02020603050405020304" pitchFamily="18" charset="0"/>
              </a:rPr>
              <a:t>Savages</a:t>
            </a:r>
          </a:p>
          <a:p>
            <a:r>
              <a:rPr lang="en-US" sz="2400" i="1" dirty="0">
                <a:solidFill>
                  <a:srgbClr val="002060"/>
                </a:solidFill>
                <a:latin typeface="Times" panose="02020603050405020304" pitchFamily="18" charset="0"/>
                <a:cs typeface="Times" panose="02020603050405020304" pitchFamily="18" charset="0"/>
              </a:rPr>
              <a:t>(How is the Pequot War similar to the Powhatan Wars in Virginia?)</a:t>
            </a:r>
          </a:p>
        </p:txBody>
      </p:sp>
      <p:sp>
        <p:nvSpPr>
          <p:cNvPr id="7" name="Rectangle 6">
            <a:extLst>
              <a:ext uri="{FF2B5EF4-FFF2-40B4-BE49-F238E27FC236}">
                <a16:creationId xmlns:a16="http://schemas.microsoft.com/office/drawing/2014/main" id="{FDE70744-56FD-3141-82C5-7741C77E0451}"/>
              </a:ext>
            </a:extLst>
          </p:cNvPr>
          <p:cNvSpPr/>
          <p:nvPr/>
        </p:nvSpPr>
        <p:spPr>
          <a:xfrm>
            <a:off x="457200" y="1066800"/>
            <a:ext cx="8534400" cy="2819400"/>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b="0" i="0" dirty="0">
                <a:solidFill>
                  <a:schemeClr val="bg1"/>
                </a:solidFill>
                <a:effectLst/>
                <a:latin typeface="Times" panose="02020603050405020304" pitchFamily="18" charset="0"/>
                <a:cs typeface="Times" panose="02020603050405020304" pitchFamily="18" charset="0"/>
              </a:rPr>
              <a:t>“Let the whole Earth be filled with his Glory! Thus the LORD was pleased to smite our Enemies in the hinder Parts, and to give us their Land for an Inheritance: Who remembered us in our low Estate, and redeemed us out of our Enemies Hands: Let us therefore praise the LORD for his Goodness and his wonderful Works to the Children of Men!”</a:t>
            </a:r>
          </a:p>
          <a:p>
            <a:r>
              <a:rPr lang="en-US" sz="2400" dirty="0">
                <a:solidFill>
                  <a:schemeClr val="bg1"/>
                </a:solidFill>
                <a:latin typeface="Times" panose="02020603050405020304" pitchFamily="18" charset="0"/>
                <a:cs typeface="Times" panose="02020603050405020304" pitchFamily="18" charset="0"/>
              </a:rPr>
              <a:t>	- </a:t>
            </a:r>
            <a:r>
              <a:rPr lang="en-US" sz="2400" b="1" dirty="0">
                <a:solidFill>
                  <a:schemeClr val="bg1"/>
                </a:solidFill>
                <a:latin typeface="Times" panose="02020603050405020304" pitchFamily="18" charset="0"/>
                <a:cs typeface="Times" panose="02020603050405020304" pitchFamily="18" charset="0"/>
              </a:rPr>
              <a:t>Brief History of the Pequot War, John Mason</a:t>
            </a:r>
          </a:p>
        </p:txBody>
      </p:sp>
      <p:pic>
        <p:nvPicPr>
          <p:cNvPr id="8" name="Picture 2" descr="U.S. Timeline: 1637 - The Pequot War">
            <a:extLst>
              <a:ext uri="{FF2B5EF4-FFF2-40B4-BE49-F238E27FC236}">
                <a16:creationId xmlns:a16="http://schemas.microsoft.com/office/drawing/2014/main" id="{C64D63C9-C8A8-B11B-867C-F05E3FF56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219927"/>
            <a:ext cx="3200400" cy="136706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9" name="Picture 4" descr="Pequot War | History, Facts ...">
            <a:extLst>
              <a:ext uri="{FF2B5EF4-FFF2-40B4-BE49-F238E27FC236}">
                <a16:creationId xmlns:a16="http://schemas.microsoft.com/office/drawing/2014/main" id="{BB0BEC74-A6D7-F237-8327-14A7C0C778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219926"/>
            <a:ext cx="3810000" cy="148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6235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271009"/>
            <a:ext cx="8229600" cy="715962"/>
          </a:xfrm>
          <a:solidFill>
            <a:schemeClr val="accent3">
              <a:lumMod val="20000"/>
              <a:lumOff val="8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Metacom’s war</a:t>
            </a:r>
          </a:p>
        </p:txBody>
      </p:sp>
      <p:sp>
        <p:nvSpPr>
          <p:cNvPr id="5" name="Rectangle 4">
            <a:extLst>
              <a:ext uri="{FF2B5EF4-FFF2-40B4-BE49-F238E27FC236}">
                <a16:creationId xmlns:a16="http://schemas.microsoft.com/office/drawing/2014/main" id="{E6C675A7-620D-09CC-8894-A61D40AA1EB1}"/>
              </a:ext>
            </a:extLst>
          </p:cNvPr>
          <p:cNvSpPr/>
          <p:nvPr/>
        </p:nvSpPr>
        <p:spPr>
          <a:xfrm>
            <a:off x="304800" y="1143000"/>
            <a:ext cx="8534400" cy="5201726"/>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latin typeface="Times" panose="02020603050405020304" pitchFamily="18" charset="0"/>
              <a:cs typeface="Times" panose="02020603050405020304" pitchFamily="18" charset="0"/>
            </a:endParaRPr>
          </a:p>
          <a:p>
            <a:r>
              <a:rPr lang="en-US" sz="2400" b="1" dirty="0">
                <a:solidFill>
                  <a:schemeClr val="tx1"/>
                </a:solidFill>
                <a:latin typeface="Times" panose="02020603050405020304" pitchFamily="18" charset="0"/>
                <a:cs typeface="Times" panose="02020603050405020304" pitchFamily="18" charset="0"/>
              </a:rPr>
              <a:t>King Philip’s (Metacom) War 1675</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Prompt: Evaluate the cause of the King Philip’s War using historic documents</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Use evidence from the text to corroborate</a:t>
            </a:r>
          </a:p>
          <a:p>
            <a:r>
              <a:rPr lang="en-US" sz="2400" dirty="0">
                <a:solidFill>
                  <a:schemeClr val="tx1"/>
                </a:solidFill>
                <a:latin typeface="Times" panose="02020603050405020304" pitchFamily="18" charset="0"/>
                <a:cs typeface="Times" panose="02020603050405020304" pitchFamily="18" charset="0"/>
              </a:rPr>
              <a:t>     your answer </a:t>
            </a:r>
          </a:p>
          <a:p>
            <a:pPr marL="342900" indent="-342900">
              <a:buFont typeface="Arial" panose="020B0604020202020204" pitchFamily="34" charset="0"/>
              <a:buChar char="•"/>
            </a:pPr>
            <a:endParaRPr lang="en-US" sz="2400" dirty="0">
              <a:solidFill>
                <a:schemeClr val="tx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solidFill>
                <a:schemeClr val="tx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solidFill>
                <a:schemeClr val="tx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solidFill>
                <a:schemeClr val="tx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solidFill>
                <a:schemeClr val="tx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solidFill>
                <a:schemeClr val="tx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solidFill>
                <a:schemeClr val="tx1"/>
              </a:solidFill>
              <a:latin typeface="Times" panose="02020603050405020304" pitchFamily="18" charset="0"/>
              <a:cs typeface="Times" panose="02020603050405020304" pitchFamily="18" charset="0"/>
            </a:endParaRPr>
          </a:p>
          <a:p>
            <a:endParaRPr lang="en-US" sz="2400" dirty="0">
              <a:solidFill>
                <a:schemeClr val="tx1"/>
              </a:solidFill>
              <a:latin typeface="Times" panose="02020603050405020304" pitchFamily="18" charset="0"/>
              <a:cs typeface="Times" panose="02020603050405020304" pitchFamily="18" charset="0"/>
            </a:endParaRPr>
          </a:p>
          <a:p>
            <a:endParaRPr lang="en-US" sz="2400" dirty="0">
              <a:solidFill>
                <a:schemeClr val="tx1"/>
              </a:solidFill>
              <a:latin typeface="Times" panose="02020603050405020304" pitchFamily="18" charset="0"/>
              <a:cs typeface="Times" panose="02020603050405020304" pitchFamily="18" charset="0"/>
            </a:endParaRPr>
          </a:p>
          <a:p>
            <a:r>
              <a:rPr lang="en-US" sz="2400" dirty="0">
                <a:solidFill>
                  <a:schemeClr val="tx1"/>
                </a:solidFill>
                <a:latin typeface="Times" panose="02020603050405020304" pitchFamily="18" charset="0"/>
                <a:cs typeface="Times" panose="02020603050405020304" pitchFamily="18" charset="0"/>
              </a:rPr>
              <a:t> </a:t>
            </a:r>
          </a:p>
        </p:txBody>
      </p:sp>
      <p:pic>
        <p:nvPicPr>
          <p:cNvPr id="3" name="Picture 2" descr="Image result for Native American population in New England">
            <a:extLst>
              <a:ext uri="{FF2B5EF4-FFF2-40B4-BE49-F238E27FC236}">
                <a16:creationId xmlns:a16="http://schemas.microsoft.com/office/drawing/2014/main" id="{6486D39D-E7EA-0F82-AB55-661B0482CF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057399"/>
            <a:ext cx="2971800" cy="45295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King Philip's War - Indian Wars ...">
            <a:extLst>
              <a:ext uri="{FF2B5EF4-FFF2-40B4-BE49-F238E27FC236}">
                <a16:creationId xmlns:a16="http://schemas.microsoft.com/office/drawing/2014/main" id="{3DB47DC7-CD33-86C7-707F-04A29B90D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56" y="3124200"/>
            <a:ext cx="5377543"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ing Philip's War | Cause, Summary ...">
            <a:extLst>
              <a:ext uri="{FF2B5EF4-FFF2-40B4-BE49-F238E27FC236}">
                <a16:creationId xmlns:a16="http://schemas.microsoft.com/office/drawing/2014/main" id="{337372A1-B2F7-49B9-B1BB-AB11A1ACF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181600"/>
            <a:ext cx="1998742" cy="1544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251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1"/>
          </a:solidFill>
          <a:ln>
            <a:solidFill>
              <a:schemeClr val="accent1"/>
            </a:solidFill>
          </a:ln>
        </p:spPr>
        <p:txBody>
          <a:bodyPr>
            <a:normAutofit lnSpcReduction="10000"/>
          </a:bodyPr>
          <a:lstStyle/>
          <a:p>
            <a:pPr marL="0" indent="0">
              <a:buNone/>
            </a:pPr>
            <a:r>
              <a:rPr lang="en-US" sz="2200" dirty="0">
                <a:solidFill>
                  <a:srgbClr val="002060"/>
                </a:solidFill>
                <a:latin typeface="Times" panose="02020603050405020304" pitchFamily="18" charset="0"/>
                <a:cs typeface="Times" panose="02020603050405020304" pitchFamily="18" charset="0"/>
              </a:rPr>
              <a:t>AP 2.1: Contextualization of European Colonization</a:t>
            </a:r>
          </a:p>
          <a:p>
            <a:pPr marL="0" indent="0">
              <a:buNone/>
            </a:pPr>
            <a:r>
              <a:rPr lang="en-US" sz="2200" dirty="0">
                <a:solidFill>
                  <a:srgbClr val="002060"/>
                </a:solidFill>
                <a:latin typeface="Times" panose="02020603050405020304" pitchFamily="18" charset="0"/>
                <a:cs typeface="Times" panose="02020603050405020304" pitchFamily="18" charset="0"/>
              </a:rPr>
              <a:t>AP 2.2: European colonization influence on the New World </a:t>
            </a:r>
          </a:p>
          <a:p>
            <a:pPr marL="0" indent="0">
              <a:buNone/>
            </a:pPr>
            <a:r>
              <a:rPr lang="en-US" sz="2200" b="1" dirty="0">
                <a:solidFill>
                  <a:srgbClr val="C00000"/>
                </a:solidFill>
                <a:latin typeface="Times" panose="02020603050405020304" pitchFamily="18" charset="0"/>
                <a:cs typeface="Times" panose="02020603050405020304" pitchFamily="18" charset="0"/>
              </a:rPr>
              <a:t>EQ: </a:t>
            </a:r>
            <a:r>
              <a:rPr lang="en-US" sz="2200" dirty="0">
                <a:solidFill>
                  <a:srgbClr val="00206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r>
              <a:rPr lang="en-US" sz="2200" dirty="0">
                <a:solidFill>
                  <a:srgbClr val="0070C0"/>
                </a:solidFill>
                <a:latin typeface="Times New Roman" panose="02020603050405020304" pitchFamily="18" charset="0"/>
                <a:cs typeface="Times New Roman" panose="02020603050405020304" pitchFamily="18" charset="0"/>
              </a:rPr>
              <a:t>?</a:t>
            </a:r>
          </a:p>
          <a:p>
            <a:pPr marL="0" indent="0">
              <a:buNone/>
            </a:pPr>
            <a:r>
              <a:rPr lang="en-US" sz="2200" b="1" dirty="0">
                <a:solidFill>
                  <a:srgbClr val="C00000"/>
                </a:solidFill>
                <a:latin typeface="Times New Roman" panose="02020603050405020304" pitchFamily="18" charset="0"/>
                <a:cs typeface="Times New Roman" panose="02020603050405020304" pitchFamily="18" charset="0"/>
              </a:rPr>
              <a:t>Students can:</a:t>
            </a:r>
          </a:p>
          <a:p>
            <a:r>
              <a:rPr lang="en-US" sz="2200" dirty="0">
                <a:solidFill>
                  <a:srgbClr val="002060"/>
                </a:solidFill>
                <a:latin typeface="Times New Roman" panose="02020603050405020304" pitchFamily="18" charset="0"/>
                <a:cs typeface="Times New Roman" panose="02020603050405020304" pitchFamily="18" charset="0"/>
              </a:rPr>
              <a:t>Validate factors that led to colonization movement by the European superpowers </a:t>
            </a:r>
          </a:p>
          <a:p>
            <a:r>
              <a:rPr lang="en-US" sz="2200" dirty="0">
                <a:solidFill>
                  <a:srgbClr val="002060"/>
                </a:solidFill>
                <a:latin typeface="Times New Roman" panose="02020603050405020304" pitchFamily="18" charset="0"/>
                <a:cs typeface="Times New Roman" panose="02020603050405020304" pitchFamily="18" charset="0"/>
              </a:rPr>
              <a:t>Contrast how various European cultures influenced the development of the New World</a:t>
            </a:r>
          </a:p>
          <a:p>
            <a:pPr marL="0" lvl="1" indent="0">
              <a:buNone/>
            </a:pPr>
            <a:r>
              <a:rPr lang="en-US" sz="2400" b="1" dirty="0">
                <a:solidFill>
                  <a:srgbClr val="C0000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Unit I Quiz Review </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Unit I Quiz</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Contrasting European Colonization </a:t>
            </a:r>
          </a:p>
          <a:p>
            <a:pPr marL="0" lvl="1" indent="0">
              <a:buNone/>
            </a:pPr>
            <a:r>
              <a:rPr lang="en-US" sz="2400" b="1" dirty="0">
                <a:solidFill>
                  <a:srgbClr val="C00000"/>
                </a:solidFill>
                <a:latin typeface="Times" panose="02020603050405020304" pitchFamily="18" charset="0"/>
                <a:cs typeface="Times" panose="02020603050405020304" pitchFamily="18" charset="0"/>
              </a:rPr>
              <a:t>Homework</a:t>
            </a:r>
          </a:p>
          <a:p>
            <a:pPr marL="342900" lvl="1" indent="-342900"/>
            <a:r>
              <a:rPr lang="en-US" sz="2400" b="1" dirty="0">
                <a:solidFill>
                  <a:srgbClr val="C00000"/>
                </a:solidFill>
                <a:latin typeface="Times" panose="02020603050405020304" pitchFamily="18" charset="0"/>
                <a:cs typeface="Times" panose="02020603050405020304" pitchFamily="18" charset="0"/>
              </a:rPr>
              <a:t>Formation of the 13 Colonies </a:t>
            </a:r>
          </a:p>
          <a:p>
            <a:pPr marL="342900" lvl="1" indent="-342900"/>
            <a:r>
              <a:rPr lang="en-US" sz="2400" b="1" dirty="0">
                <a:solidFill>
                  <a:srgbClr val="C00000"/>
                </a:solidFill>
                <a:latin typeface="Times" panose="02020603050405020304" pitchFamily="18" charset="0"/>
                <a:cs typeface="Times" panose="02020603050405020304" pitchFamily="18" charset="0"/>
              </a:rPr>
              <a:t>Unit I &amp; II Test – Monday September 16</a:t>
            </a:r>
          </a:p>
          <a:p>
            <a:pPr marL="342900" lvl="1" indent="-342900">
              <a:buFont typeface="Arial" panose="020B0604020202020204" pitchFamily="34" charset="0"/>
              <a:buChar char="•"/>
            </a:pPr>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896351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3">
              <a:lumMod val="20000"/>
              <a:lumOff val="8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Puritans v. Native Americans</a:t>
            </a:r>
          </a:p>
        </p:txBody>
      </p:sp>
      <p:pic>
        <p:nvPicPr>
          <p:cNvPr id="1026" name="Picture 2" descr="Image result for Native American population in New Eng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4038602" cy="5410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62400" y="1076988"/>
            <a:ext cx="4953000" cy="1864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rgbClr val="FFC000"/>
                </a:solidFill>
                <a:latin typeface="Times" panose="02020603050405020304" pitchFamily="18" charset="0"/>
                <a:cs typeface="Times" panose="02020603050405020304" pitchFamily="18" charset="0"/>
              </a:rPr>
              <a:t>Pequot War 1636-1637</a:t>
            </a:r>
          </a:p>
          <a:p>
            <a:pPr marL="285750" indent="-28575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Conflicts over English colonist expansion &amp; Natives viewed as </a:t>
            </a:r>
            <a:r>
              <a:rPr lang="en-US" sz="2400" u="sng" dirty="0">
                <a:solidFill>
                  <a:schemeClr val="bg1"/>
                </a:solidFill>
                <a:latin typeface="Times" panose="02020603050405020304" pitchFamily="18" charset="0"/>
                <a:cs typeface="Times" panose="02020603050405020304" pitchFamily="18" charset="0"/>
              </a:rPr>
              <a:t>savages</a:t>
            </a:r>
          </a:p>
          <a:p>
            <a:pPr marL="285750" indent="-28575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Pequot tribe wiped out</a:t>
            </a:r>
          </a:p>
        </p:txBody>
      </p:sp>
      <p:sp>
        <p:nvSpPr>
          <p:cNvPr id="6" name="Rectangle 5"/>
          <p:cNvSpPr/>
          <p:nvPr/>
        </p:nvSpPr>
        <p:spPr>
          <a:xfrm>
            <a:off x="3886200" y="3007332"/>
            <a:ext cx="5029200" cy="2174268"/>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rgbClr val="FFC000"/>
                </a:solidFill>
                <a:latin typeface="Times" panose="02020603050405020304" pitchFamily="18" charset="0"/>
                <a:cs typeface="Times" panose="02020603050405020304" pitchFamily="18" charset="0"/>
              </a:rPr>
              <a:t>King Philip’s 1675-1676</a:t>
            </a:r>
          </a:p>
          <a:p>
            <a:pPr marL="285750" indent="-28575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Metacom (King Philip) leads a last-ditch effort to stop English colonial expansion </a:t>
            </a:r>
            <a:r>
              <a:rPr lang="en-US" sz="2400" i="1" dirty="0">
                <a:solidFill>
                  <a:schemeClr val="bg1"/>
                </a:solidFill>
                <a:latin typeface="Times" panose="02020603050405020304" pitchFamily="18" charset="0"/>
                <a:cs typeface="Times" panose="02020603050405020304" pitchFamily="18" charset="0"/>
              </a:rPr>
              <a:t>(alliance of </a:t>
            </a:r>
            <a:r>
              <a:rPr lang="en-US" sz="2400" i="1" dirty="0">
                <a:latin typeface="Times" panose="02020603050405020304" pitchFamily="18" charset="0"/>
                <a:cs typeface="Times" panose="02020603050405020304" pitchFamily="18" charset="0"/>
              </a:rPr>
              <a:t>Wampanoag, Nipmuck, </a:t>
            </a:r>
            <a:r>
              <a:rPr lang="en-US" sz="2400" i="1" dirty="0" err="1">
                <a:latin typeface="Times" panose="02020603050405020304" pitchFamily="18" charset="0"/>
                <a:cs typeface="Times" panose="02020603050405020304" pitchFamily="18" charset="0"/>
              </a:rPr>
              <a:t>Pocumtuck</a:t>
            </a:r>
            <a:r>
              <a:rPr lang="en-US" sz="2400" i="1" dirty="0">
                <a:latin typeface="Times" panose="02020603050405020304" pitchFamily="18" charset="0"/>
                <a:cs typeface="Times" panose="02020603050405020304" pitchFamily="18" charset="0"/>
              </a:rPr>
              <a:t> and Narragansett </a:t>
            </a:r>
            <a:endParaRPr lang="en-US" sz="2400" i="1" dirty="0">
              <a:solidFill>
                <a:schemeClr val="bg1"/>
              </a:solidFill>
              <a:latin typeface="Times" panose="02020603050405020304" pitchFamily="18" charset="0"/>
              <a:cs typeface="Times" panose="02020603050405020304" pitchFamily="18" charset="0"/>
            </a:endParaRPr>
          </a:p>
        </p:txBody>
      </p:sp>
      <p:pic>
        <p:nvPicPr>
          <p:cNvPr id="1028" name="Picture 4" descr="Image result for king philip's w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5009487"/>
            <a:ext cx="2337954" cy="1543050"/>
          </a:xfrm>
          <a:prstGeom prst="rect">
            <a:avLst/>
          </a:prstGeom>
          <a:solidFill>
            <a:schemeClr val="accent2">
              <a:lumMod val="50000"/>
            </a:schemeClr>
          </a:solidFill>
        </p:spPr>
      </p:pic>
      <p:sp>
        <p:nvSpPr>
          <p:cNvPr id="3" name="Rectangle 2">
            <a:extLst>
              <a:ext uri="{FF2B5EF4-FFF2-40B4-BE49-F238E27FC236}">
                <a16:creationId xmlns:a16="http://schemas.microsoft.com/office/drawing/2014/main" id="{ABF72738-A0D5-406C-B69D-5E68302B4940}"/>
              </a:ext>
            </a:extLst>
          </p:cNvPr>
          <p:cNvSpPr/>
          <p:nvPr/>
        </p:nvSpPr>
        <p:spPr>
          <a:xfrm>
            <a:off x="762000" y="5828968"/>
            <a:ext cx="5410200" cy="7902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000" dirty="0">
                <a:latin typeface="Times" panose="02020603050405020304" pitchFamily="18" charset="0"/>
                <a:cs typeface="Times" panose="02020603050405020304" pitchFamily="18" charset="0"/>
              </a:rPr>
              <a:t>What part of New England has good relations with the Native Americans????</a:t>
            </a:r>
          </a:p>
        </p:txBody>
      </p:sp>
    </p:spTree>
    <p:extLst>
      <p:ext uri="{BB962C8B-B14F-4D97-AF65-F5344CB8AC3E}">
        <p14:creationId xmlns:p14="http://schemas.microsoft.com/office/powerpoint/2010/main" val="277059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347B-8993-1BD7-382D-7F5BC5894DA6}"/>
              </a:ext>
            </a:extLst>
          </p:cNvPr>
          <p:cNvSpPr>
            <a:spLocks noGrp="1"/>
          </p:cNvSpPr>
          <p:nvPr>
            <p:ph type="title"/>
          </p:nvPr>
        </p:nvSpPr>
        <p:spPr>
          <a:xfrm>
            <a:off x="457200" y="274638"/>
            <a:ext cx="8229600" cy="639762"/>
          </a:xfrm>
          <a:solidFill>
            <a:schemeClr val="bg2"/>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Settlers Relations w/ Natives</a:t>
            </a:r>
          </a:p>
        </p:txBody>
      </p:sp>
      <p:sp>
        <p:nvSpPr>
          <p:cNvPr id="3" name="Content Placeholder 2">
            <a:extLst>
              <a:ext uri="{FF2B5EF4-FFF2-40B4-BE49-F238E27FC236}">
                <a16:creationId xmlns:a16="http://schemas.microsoft.com/office/drawing/2014/main" id="{2F3A201B-94B9-1E38-4923-A38AF53E5EE8}"/>
              </a:ext>
            </a:extLst>
          </p:cNvPr>
          <p:cNvSpPr>
            <a:spLocks noGrp="1"/>
          </p:cNvSpPr>
          <p:nvPr>
            <p:ph idx="1"/>
          </p:nvPr>
        </p:nvSpPr>
        <p:spPr>
          <a:xfrm>
            <a:off x="304800" y="1066801"/>
            <a:ext cx="8382000" cy="2971799"/>
          </a:xfrm>
          <a:solidFill>
            <a:srgbClr val="FFFF99"/>
          </a:solidFill>
          <a:ln>
            <a:solidFill>
              <a:srgbClr val="002060"/>
            </a:solidFill>
          </a:ln>
        </p:spPr>
        <p:txBody>
          <a:bodyPr>
            <a:normAutofit lnSpcReduction="10000"/>
          </a:bodyPr>
          <a:lstStyle/>
          <a:p>
            <a:pPr marL="0" indent="0" algn="l">
              <a:buNone/>
            </a:pPr>
            <a:r>
              <a:rPr lang="en-US" sz="2000" b="0" i="0" dirty="0">
                <a:solidFill>
                  <a:srgbClr val="333333"/>
                </a:solidFill>
                <a:effectLst/>
                <a:latin typeface="Times" panose="02020603050405020304" pitchFamily="18" charset="0"/>
                <a:cs typeface="Times" panose="02020603050405020304" pitchFamily="18" charset="0"/>
              </a:rPr>
              <a:t>“Various are the reports and conjectures of the causes of the present Indian war. Some impute it to an imprudent zeal in the magistrates of Boston to </a:t>
            </a:r>
            <a:r>
              <a:rPr lang="en-US" sz="2000" b="0" i="0" dirty="0" err="1">
                <a:solidFill>
                  <a:srgbClr val="333333"/>
                </a:solidFill>
                <a:effectLst/>
                <a:latin typeface="Times" panose="02020603050405020304" pitchFamily="18" charset="0"/>
                <a:cs typeface="Times" panose="02020603050405020304" pitchFamily="18" charset="0"/>
              </a:rPr>
              <a:t>christianize</a:t>
            </a:r>
            <a:r>
              <a:rPr lang="en-US" sz="2000" b="0" i="0" dirty="0">
                <a:solidFill>
                  <a:srgbClr val="333333"/>
                </a:solidFill>
                <a:effectLst/>
                <a:latin typeface="Times" panose="02020603050405020304" pitchFamily="18" charset="0"/>
                <a:cs typeface="Times" panose="02020603050405020304" pitchFamily="18" charset="0"/>
              </a:rPr>
              <a:t> those heathen before they were civilized and enjoining them the strict observation of their laws.... Some believe there have been vagrant and Jesuitical priests, who have made it their business, for some years past, to go from Sachem to Sachem, to exasperate the Indians against the English and to bring them into a confederacy, and that they were promised supplies from France and other parts to extirpate [eradicate] the English nation out of the continent of America.”</a:t>
            </a:r>
          </a:p>
          <a:p>
            <a:pPr marL="0" indent="0" algn="l">
              <a:buNone/>
            </a:pPr>
            <a:r>
              <a:rPr lang="en-US" sz="2000" dirty="0">
                <a:solidFill>
                  <a:srgbClr val="333333"/>
                </a:solidFill>
                <a:latin typeface="Times" panose="02020603050405020304" pitchFamily="18" charset="0"/>
                <a:cs typeface="Times" panose="02020603050405020304" pitchFamily="18" charset="0"/>
              </a:rPr>
              <a:t>	- </a:t>
            </a:r>
            <a:r>
              <a:rPr lang="en-US" sz="2000" b="1" i="0" dirty="0">
                <a:solidFill>
                  <a:srgbClr val="333333"/>
                </a:solidFill>
                <a:effectLst/>
                <a:latin typeface="Times" panose="02020603050405020304" pitchFamily="18" charset="0"/>
                <a:cs typeface="Times" panose="02020603050405020304" pitchFamily="18" charset="0"/>
              </a:rPr>
              <a:t>Edward Randolph, report of King Philip’s War (Metacom’s War) in New England, 1676</a:t>
            </a:r>
          </a:p>
          <a:p>
            <a:pPr marL="0" indent="0">
              <a:buNone/>
            </a:pPr>
            <a:endParaRPr lang="en-US" sz="2400" dirty="0"/>
          </a:p>
        </p:txBody>
      </p:sp>
      <p:sp>
        <p:nvSpPr>
          <p:cNvPr id="5" name="Rectangle 4">
            <a:extLst>
              <a:ext uri="{FF2B5EF4-FFF2-40B4-BE49-F238E27FC236}">
                <a16:creationId xmlns:a16="http://schemas.microsoft.com/office/drawing/2014/main" id="{29DA1E9D-FC89-C321-7241-EB5BC21BCFF3}"/>
              </a:ext>
            </a:extLst>
          </p:cNvPr>
          <p:cNvSpPr/>
          <p:nvPr/>
        </p:nvSpPr>
        <p:spPr>
          <a:xfrm>
            <a:off x="304800" y="4191002"/>
            <a:ext cx="8382000" cy="239236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latin typeface="Times" panose="02020603050405020304" pitchFamily="18" charset="0"/>
                <a:cs typeface="Times" panose="02020603050405020304" pitchFamily="18" charset="0"/>
              </a:rPr>
              <a:t>HIPP the Document:</a:t>
            </a:r>
          </a:p>
          <a:p>
            <a:r>
              <a:rPr lang="en-US" sz="2200" dirty="0">
                <a:latin typeface="Times" panose="02020603050405020304" pitchFamily="18" charset="0"/>
                <a:cs typeface="Times" panose="02020603050405020304" pitchFamily="18" charset="0"/>
              </a:rPr>
              <a:t>P = Prior knowledge facts</a:t>
            </a:r>
          </a:p>
          <a:p>
            <a:r>
              <a:rPr lang="en-US" sz="2200" dirty="0">
                <a:latin typeface="Times" panose="02020603050405020304" pitchFamily="18" charset="0"/>
                <a:cs typeface="Times" panose="02020603050405020304" pitchFamily="18" charset="0"/>
              </a:rPr>
              <a:t>H = Historic Contextualization (time period)</a:t>
            </a:r>
          </a:p>
          <a:p>
            <a:r>
              <a:rPr lang="en-US" sz="2200" dirty="0">
                <a:latin typeface="Times" panose="02020603050405020304" pitchFamily="18" charset="0"/>
                <a:cs typeface="Times" panose="02020603050405020304" pitchFamily="18" charset="0"/>
              </a:rPr>
              <a:t>I = Intended Audience</a:t>
            </a:r>
          </a:p>
          <a:p>
            <a:r>
              <a:rPr lang="en-US" sz="2200" dirty="0">
                <a:latin typeface="Times" panose="02020603050405020304" pitchFamily="18" charset="0"/>
                <a:cs typeface="Times" panose="02020603050405020304" pitchFamily="18" charset="0"/>
              </a:rPr>
              <a:t>P = Purpose (use the prior knowledge facts you identified in describe the document purpose)</a:t>
            </a:r>
          </a:p>
          <a:p>
            <a:r>
              <a:rPr lang="en-US" sz="2200" dirty="0">
                <a:latin typeface="Times" panose="02020603050405020304" pitchFamily="18" charset="0"/>
                <a:cs typeface="Times" panose="02020603050405020304" pitchFamily="18" charset="0"/>
              </a:rPr>
              <a:t>P = Point of View</a:t>
            </a:r>
          </a:p>
        </p:txBody>
      </p:sp>
    </p:spTree>
    <p:extLst>
      <p:ext uri="{BB962C8B-B14F-4D97-AF65-F5344CB8AC3E}">
        <p14:creationId xmlns:p14="http://schemas.microsoft.com/office/powerpoint/2010/main" val="1112132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rgbClr val="002060"/>
            </a:solidFill>
          </a:ln>
        </p:spPr>
        <p:txBody>
          <a:bodyPr/>
          <a:lstStyle/>
          <a:p>
            <a:r>
              <a:rPr lang="en-US" dirty="0">
                <a:solidFill>
                  <a:srgbClr val="002060"/>
                </a:solidFill>
                <a:latin typeface="Baskerville Old Face" panose="02020602080505020303" pitchFamily="18" charset="0"/>
              </a:rPr>
              <a:t>Native Americans Relations </a:t>
            </a:r>
          </a:p>
        </p:txBody>
      </p:sp>
      <p:sp>
        <p:nvSpPr>
          <p:cNvPr id="3" name="Content Placeholder 2"/>
          <p:cNvSpPr>
            <a:spLocks noGrp="1"/>
          </p:cNvSpPr>
          <p:nvPr>
            <p:ph idx="1"/>
          </p:nvPr>
        </p:nvSpPr>
        <p:spPr>
          <a:xfrm>
            <a:off x="457200" y="1219200"/>
            <a:ext cx="8229600" cy="4906963"/>
          </a:xfrm>
          <a:solidFill>
            <a:schemeClr val="bg1"/>
          </a:solidFill>
          <a:ln>
            <a:solidFill>
              <a:srgbClr val="002060"/>
            </a:solidFill>
          </a:ln>
        </p:spPr>
        <p:txBody>
          <a:bodyPr/>
          <a:lstStyle/>
          <a:p>
            <a:pPr marL="0" indent="0">
              <a:buNone/>
            </a:pPr>
            <a:r>
              <a:rPr lang="en-US" sz="2400" dirty="0">
                <a:latin typeface="Times" panose="02020603050405020304" pitchFamily="18" charset="0"/>
                <a:cs typeface="Times" panose="02020603050405020304" pitchFamily="18" charset="0"/>
              </a:rPr>
              <a:t>Middle Colonies</a:t>
            </a:r>
          </a:p>
          <a:p>
            <a:r>
              <a:rPr lang="en-US" sz="2400" dirty="0">
                <a:latin typeface="Times" panose="02020603050405020304" pitchFamily="18" charset="0"/>
                <a:cs typeface="Times" panose="02020603050405020304" pitchFamily="18" charset="0"/>
              </a:rPr>
              <a:t>Quakers belief – all are equal </a:t>
            </a:r>
          </a:p>
          <a:p>
            <a:r>
              <a:rPr lang="en-US" sz="2400" dirty="0">
                <a:latin typeface="Times" panose="02020603050405020304" pitchFamily="18" charset="0"/>
                <a:cs typeface="Times" panose="02020603050405020304" pitchFamily="18" charset="0"/>
              </a:rPr>
              <a:t>William Penn purchases land from Native Americans  </a:t>
            </a: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a:p>
            <a:pPr marL="0" indent="0">
              <a:buNone/>
            </a:pPr>
            <a:r>
              <a:rPr lang="en-US" sz="2400" dirty="0">
                <a:latin typeface="Times" panose="02020603050405020304" pitchFamily="18" charset="0"/>
                <a:cs typeface="Times" panose="02020603050405020304" pitchFamily="18" charset="0"/>
              </a:rPr>
              <a:t>	</a:t>
            </a:r>
          </a:p>
        </p:txBody>
      </p:sp>
      <p:pic>
        <p:nvPicPr>
          <p:cNvPr id="5" name="Picture 4" descr="A picture containing text, book&#10;&#10;Description generated with very high confidence">
            <a:extLst>
              <a:ext uri="{FF2B5EF4-FFF2-40B4-BE49-F238E27FC236}">
                <a16:creationId xmlns:a16="http://schemas.microsoft.com/office/drawing/2014/main" id="{FA430E52-CA0E-4C28-8F26-F2196E1C3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547810"/>
            <a:ext cx="7924800" cy="3730753"/>
          </a:xfrm>
          <a:prstGeom prst="rect">
            <a:avLst/>
          </a:prstGeom>
          <a:ln>
            <a:solidFill>
              <a:srgbClr val="002060"/>
            </a:solidFill>
          </a:ln>
        </p:spPr>
      </p:pic>
    </p:spTree>
    <p:extLst>
      <p:ext uri="{BB962C8B-B14F-4D97-AF65-F5344CB8AC3E}">
        <p14:creationId xmlns:p14="http://schemas.microsoft.com/office/powerpoint/2010/main" val="626604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347B-8993-1BD7-382D-7F5BC5894DA6}"/>
              </a:ext>
            </a:extLst>
          </p:cNvPr>
          <p:cNvSpPr>
            <a:spLocks noGrp="1"/>
          </p:cNvSpPr>
          <p:nvPr>
            <p:ph type="title"/>
          </p:nvPr>
        </p:nvSpPr>
        <p:spPr>
          <a:xfrm>
            <a:off x="473765" y="152400"/>
            <a:ext cx="8229600" cy="639762"/>
          </a:xfrm>
          <a:solidFill>
            <a:schemeClr val="bg2"/>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Settlers Relations w/ Natives</a:t>
            </a:r>
          </a:p>
        </p:txBody>
      </p:sp>
      <p:sp>
        <p:nvSpPr>
          <p:cNvPr id="3" name="Content Placeholder 2">
            <a:extLst>
              <a:ext uri="{FF2B5EF4-FFF2-40B4-BE49-F238E27FC236}">
                <a16:creationId xmlns:a16="http://schemas.microsoft.com/office/drawing/2014/main" id="{2F3A201B-94B9-1E38-4923-A38AF53E5EE8}"/>
              </a:ext>
            </a:extLst>
          </p:cNvPr>
          <p:cNvSpPr>
            <a:spLocks noGrp="1"/>
          </p:cNvSpPr>
          <p:nvPr>
            <p:ph idx="1"/>
          </p:nvPr>
        </p:nvSpPr>
        <p:spPr>
          <a:xfrm>
            <a:off x="473765" y="914400"/>
            <a:ext cx="8229600" cy="3505200"/>
          </a:xfrm>
          <a:solidFill>
            <a:srgbClr val="FFFF99"/>
          </a:solidFill>
          <a:ln>
            <a:solidFill>
              <a:srgbClr val="002060"/>
            </a:solidFill>
          </a:ln>
        </p:spPr>
        <p:txBody>
          <a:bodyPr>
            <a:normAutofit fontScale="92500" lnSpcReduction="10000"/>
          </a:bodyPr>
          <a:lstStyle/>
          <a:p>
            <a:pPr marL="0" indent="0" algn="l">
              <a:buNone/>
            </a:pPr>
            <a:r>
              <a:rPr lang="en-US" sz="2000" b="0" i="0" dirty="0">
                <a:solidFill>
                  <a:srgbClr val="333333"/>
                </a:solidFill>
                <a:effectLst/>
                <a:latin typeface="Times" panose="02020603050405020304" pitchFamily="18" charset="0"/>
                <a:cs typeface="Times" panose="02020603050405020304" pitchFamily="18" charset="0"/>
              </a:rPr>
              <a:t>“[By September] most of our </a:t>
            </a:r>
            <a:r>
              <a:rPr lang="en-US" sz="2000" b="0" i="0" dirty="0" err="1">
                <a:solidFill>
                  <a:srgbClr val="333333"/>
                </a:solidFill>
                <a:effectLst/>
                <a:latin typeface="Times" panose="02020603050405020304" pitchFamily="18" charset="0"/>
                <a:cs typeface="Times" panose="02020603050405020304" pitchFamily="18" charset="0"/>
              </a:rPr>
              <a:t>chiefest</a:t>
            </a:r>
            <a:r>
              <a:rPr lang="en-US" sz="2000" b="0" i="0" dirty="0">
                <a:solidFill>
                  <a:srgbClr val="333333"/>
                </a:solidFill>
                <a:effectLst/>
                <a:latin typeface="Times" panose="02020603050405020304" pitchFamily="18" charset="0"/>
                <a:cs typeface="Times" panose="02020603050405020304" pitchFamily="18" charset="0"/>
              </a:rPr>
              <a:t> men [were] either sick or discontented, the rest being in such despair as they would rather starve and rot with idleness than be persuaded to do anything for their own relief without constraint. Our victuals being now within eighteen days spent, and the Indian trade decreasing, I was sent to the mouth of the river to </a:t>
            </a:r>
            <a:r>
              <a:rPr lang="en-US" sz="2000" b="0" i="0" dirty="0" err="1">
                <a:solidFill>
                  <a:srgbClr val="333333"/>
                </a:solidFill>
                <a:effectLst/>
                <a:latin typeface="Times" panose="02020603050405020304" pitchFamily="18" charset="0"/>
                <a:cs typeface="Times" panose="02020603050405020304" pitchFamily="18" charset="0"/>
              </a:rPr>
              <a:t>Kegquouhtan</a:t>
            </a:r>
            <a:r>
              <a:rPr lang="en-US" sz="2000" b="0" i="0" dirty="0">
                <a:solidFill>
                  <a:srgbClr val="333333"/>
                </a:solidFill>
                <a:effectLst/>
                <a:latin typeface="Times" panose="02020603050405020304" pitchFamily="18" charset="0"/>
                <a:cs typeface="Times" panose="02020603050405020304" pitchFamily="18" charset="0"/>
              </a:rPr>
              <a:t>, an Indian town, to trade for corn, and try the river for fish, but our fishing we could not effect by reason of the stormy weather. The Indians, thinking us near famished, with careless kindness offered us little pieces of bread and small handfuls of beans or wheat for a hatchet or a piece of copper. In like manner I entertained their kindness and in like... offered them like commodities, but the children, or any that showed extraordinary kindness, I liberally contented with free gift of such trifles as well contented them.”</a:t>
            </a:r>
          </a:p>
          <a:p>
            <a:pPr algn="r"/>
            <a:r>
              <a:rPr lang="en-US" sz="2000" b="1" i="1" dirty="0">
                <a:solidFill>
                  <a:srgbClr val="333333"/>
                </a:solidFill>
                <a:effectLst/>
                <a:latin typeface="Times" panose="02020603050405020304" pitchFamily="18" charset="0"/>
                <a:cs typeface="Times" panose="02020603050405020304" pitchFamily="18" charset="0"/>
              </a:rPr>
              <a:t>John Smith, English explorer relating events in the Virginia colony, 1608</a:t>
            </a:r>
          </a:p>
          <a:p>
            <a:pPr marL="0" indent="0">
              <a:buNone/>
            </a:pPr>
            <a:endParaRPr lang="en-US" sz="2400" dirty="0"/>
          </a:p>
        </p:txBody>
      </p:sp>
      <p:sp>
        <p:nvSpPr>
          <p:cNvPr id="4" name="Rectangle 3">
            <a:extLst>
              <a:ext uri="{FF2B5EF4-FFF2-40B4-BE49-F238E27FC236}">
                <a16:creationId xmlns:a16="http://schemas.microsoft.com/office/drawing/2014/main" id="{71488EED-D09C-0D8C-4B20-AEF208CEDE7D}"/>
              </a:ext>
            </a:extLst>
          </p:cNvPr>
          <p:cNvSpPr/>
          <p:nvPr/>
        </p:nvSpPr>
        <p:spPr>
          <a:xfrm>
            <a:off x="473765" y="4313240"/>
            <a:ext cx="8382000" cy="239236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latin typeface="Times" panose="02020603050405020304" pitchFamily="18" charset="0"/>
                <a:cs typeface="Times" panose="02020603050405020304" pitchFamily="18" charset="0"/>
              </a:rPr>
              <a:t>HIPP the Document:</a:t>
            </a:r>
          </a:p>
          <a:p>
            <a:r>
              <a:rPr lang="en-US" sz="2200" dirty="0">
                <a:latin typeface="Times" panose="02020603050405020304" pitchFamily="18" charset="0"/>
                <a:cs typeface="Times" panose="02020603050405020304" pitchFamily="18" charset="0"/>
              </a:rPr>
              <a:t>P = Prior knowledge facts</a:t>
            </a:r>
          </a:p>
          <a:p>
            <a:r>
              <a:rPr lang="en-US" sz="2200" dirty="0">
                <a:latin typeface="Times" panose="02020603050405020304" pitchFamily="18" charset="0"/>
                <a:cs typeface="Times" panose="02020603050405020304" pitchFamily="18" charset="0"/>
              </a:rPr>
              <a:t>H = Historic Contextualization (time period)</a:t>
            </a:r>
          </a:p>
          <a:p>
            <a:r>
              <a:rPr lang="en-US" sz="2200" dirty="0">
                <a:latin typeface="Times" panose="02020603050405020304" pitchFamily="18" charset="0"/>
                <a:cs typeface="Times" panose="02020603050405020304" pitchFamily="18" charset="0"/>
              </a:rPr>
              <a:t>I = Intended Audience</a:t>
            </a:r>
          </a:p>
          <a:p>
            <a:r>
              <a:rPr lang="en-US" sz="2200" dirty="0">
                <a:latin typeface="Times" panose="02020603050405020304" pitchFamily="18" charset="0"/>
                <a:cs typeface="Times" panose="02020603050405020304" pitchFamily="18" charset="0"/>
              </a:rPr>
              <a:t>P = Purpose (use the prior knowledge facts you identified in describe the document purpose)</a:t>
            </a:r>
          </a:p>
          <a:p>
            <a:r>
              <a:rPr lang="en-US" sz="2200" dirty="0">
                <a:latin typeface="Times" panose="02020603050405020304" pitchFamily="18" charset="0"/>
                <a:cs typeface="Times" panose="02020603050405020304" pitchFamily="18" charset="0"/>
              </a:rPr>
              <a:t>P = Point of View</a:t>
            </a:r>
          </a:p>
        </p:txBody>
      </p:sp>
    </p:spTree>
    <p:extLst>
      <p:ext uri="{BB962C8B-B14F-4D97-AF65-F5344CB8AC3E}">
        <p14:creationId xmlns:p14="http://schemas.microsoft.com/office/powerpoint/2010/main" val="993513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73F3B-AF46-D0A7-ADA8-17F702975EF1}"/>
              </a:ext>
            </a:extLst>
          </p:cNvPr>
          <p:cNvSpPr>
            <a:spLocks noGrp="1"/>
          </p:cNvSpPr>
          <p:nvPr>
            <p:ph type="title"/>
          </p:nvPr>
        </p:nvSpPr>
        <p:spPr>
          <a:xfrm>
            <a:off x="457200" y="274638"/>
            <a:ext cx="8229600" cy="715962"/>
          </a:xfrm>
          <a:solidFill>
            <a:schemeClr val="bg2"/>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A Different Relation in the Middle</a:t>
            </a:r>
          </a:p>
        </p:txBody>
      </p:sp>
      <p:sp>
        <p:nvSpPr>
          <p:cNvPr id="3" name="Content Placeholder 2">
            <a:extLst>
              <a:ext uri="{FF2B5EF4-FFF2-40B4-BE49-F238E27FC236}">
                <a16:creationId xmlns:a16="http://schemas.microsoft.com/office/drawing/2014/main" id="{2CC1E45F-3A0E-7332-F640-20463F60AC41}"/>
              </a:ext>
            </a:extLst>
          </p:cNvPr>
          <p:cNvSpPr>
            <a:spLocks noGrp="1"/>
          </p:cNvSpPr>
          <p:nvPr>
            <p:ph idx="1"/>
          </p:nvPr>
        </p:nvSpPr>
        <p:spPr>
          <a:xfrm>
            <a:off x="457200" y="3276600"/>
            <a:ext cx="8229600" cy="1981200"/>
          </a:xfrm>
          <a:solidFill>
            <a:srgbClr val="FFFF99"/>
          </a:solidFill>
          <a:ln>
            <a:solidFill>
              <a:srgbClr val="002060"/>
            </a:solidFill>
          </a:ln>
        </p:spPr>
        <p:txBody>
          <a:bodyPr>
            <a:normAutofit lnSpcReduction="10000"/>
          </a:bodyPr>
          <a:lstStyle/>
          <a:p>
            <a:pPr marL="0" indent="0">
              <a:buNone/>
            </a:pPr>
            <a:r>
              <a:rPr lang="en-US" sz="2400" b="1" dirty="0">
                <a:latin typeface="Times" panose="02020603050405020304" pitchFamily="18" charset="0"/>
                <a:cs typeface="Times" panose="02020603050405020304" pitchFamily="18" charset="0"/>
              </a:rPr>
              <a:t>HIPP Document – P = Prior Knowledge Facts, H = Historic Contextualization (time period), I = Intended Knowledge, P = Purpose, P = Point of View</a:t>
            </a:r>
          </a:p>
          <a:p>
            <a:pPr marL="0" indent="0">
              <a:buNone/>
            </a:pPr>
            <a:r>
              <a:rPr lang="en-US" sz="2400" dirty="0">
                <a:latin typeface="Times" panose="02020603050405020304" pitchFamily="18" charset="0"/>
                <a:cs typeface="Times" panose="02020603050405020304" pitchFamily="18" charset="0"/>
              </a:rPr>
              <a:t>Explain the purpose of the document and how it impacts relations with the Native Americans in the Middle Colonies.</a:t>
            </a:r>
          </a:p>
        </p:txBody>
      </p:sp>
      <p:sp>
        <p:nvSpPr>
          <p:cNvPr id="4" name="Rectangle 3">
            <a:extLst>
              <a:ext uri="{FF2B5EF4-FFF2-40B4-BE49-F238E27FC236}">
                <a16:creationId xmlns:a16="http://schemas.microsoft.com/office/drawing/2014/main" id="{01DAFD44-2810-F505-FADE-F310CEA07C92}"/>
              </a:ext>
            </a:extLst>
          </p:cNvPr>
          <p:cNvSpPr/>
          <p:nvPr/>
        </p:nvSpPr>
        <p:spPr>
          <a:xfrm>
            <a:off x="381000" y="1143000"/>
            <a:ext cx="8610600" cy="1981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0" i="0" u="none" strike="noStrike" baseline="0" dirty="0">
                <a:solidFill>
                  <a:schemeClr val="bg1"/>
                </a:solidFill>
                <a:latin typeface="Times New Roman" panose="02020603050405020304" pitchFamily="18" charset="0"/>
              </a:rPr>
              <a:t>I have sent my commissioners to you about to a league of the peace, left [We?] desire you to be kind to my them people, and receive these Presents and Tokens which I have sent to you, as a Testimony of my Good will to you, and my resolution to live Justly peaceably and friendly with you, I am your Friend. </a:t>
            </a:r>
          </a:p>
          <a:p>
            <a:pPr algn="l"/>
            <a:r>
              <a:rPr lang="en-US" sz="2000" dirty="0">
                <a:solidFill>
                  <a:schemeClr val="bg1"/>
                </a:solidFill>
                <a:latin typeface="Times New Roman" panose="02020603050405020304" pitchFamily="18" charset="0"/>
              </a:rPr>
              <a:t>	- </a:t>
            </a:r>
            <a:r>
              <a:rPr lang="en-US" sz="2000" b="1" dirty="0">
                <a:solidFill>
                  <a:schemeClr val="bg1"/>
                </a:solidFill>
                <a:latin typeface="Times New Roman" panose="02020603050405020304" pitchFamily="18" charset="0"/>
              </a:rPr>
              <a:t>William Penn</a:t>
            </a:r>
            <a:r>
              <a:rPr lang="en-US" sz="2000" dirty="0">
                <a:solidFill>
                  <a:schemeClr val="bg1"/>
                </a:solidFill>
                <a:latin typeface="Times New Roman" panose="02020603050405020304" pitchFamily="18" charset="0"/>
              </a:rPr>
              <a:t>, </a:t>
            </a:r>
            <a:r>
              <a:rPr lang="en-US" sz="1800" b="1" i="0" u="none" strike="noStrike" baseline="0" dirty="0">
                <a:solidFill>
                  <a:schemeClr val="bg1"/>
                </a:solidFill>
                <a:latin typeface="Times New Roman" panose="02020603050405020304" pitchFamily="18" charset="0"/>
              </a:rPr>
              <a:t>Letter from William Penn to the Kings of the Indians in     	Pennsylvania </a:t>
            </a:r>
            <a:endParaRPr lang="en-US" sz="2000" dirty="0">
              <a:solidFill>
                <a:schemeClr val="bg1"/>
              </a:solidFill>
            </a:endParaRPr>
          </a:p>
        </p:txBody>
      </p:sp>
      <p:pic>
        <p:nvPicPr>
          <p:cNvPr id="2050" name="Picture 2" descr="Native Americans friendship with William Penn available as Framed Prints,  Photos, Wall Art and Photo Gifts">
            <a:extLst>
              <a:ext uri="{FF2B5EF4-FFF2-40B4-BE49-F238E27FC236}">
                <a16:creationId xmlns:a16="http://schemas.microsoft.com/office/drawing/2014/main" id="{01AA1626-E59A-BD7D-9E96-EAD17598C5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5095875"/>
            <a:ext cx="2600325" cy="176212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C930162-1C27-0711-4239-A946469DD680}"/>
              </a:ext>
            </a:extLst>
          </p:cNvPr>
          <p:cNvSpPr/>
          <p:nvPr/>
        </p:nvSpPr>
        <p:spPr>
          <a:xfrm>
            <a:off x="3276600" y="5453062"/>
            <a:ext cx="5105400" cy="11303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b="1" u="sng" dirty="0">
                <a:latin typeface="Times" panose="02020603050405020304" pitchFamily="18" charset="0"/>
                <a:cs typeface="Times" panose="02020603050405020304" pitchFamily="18" charset="0"/>
              </a:rPr>
              <a:t>Quakers</a:t>
            </a:r>
            <a:r>
              <a:rPr lang="en-US" sz="2400" dirty="0">
                <a:latin typeface="Times" panose="02020603050405020304" pitchFamily="18" charset="0"/>
                <a:cs typeface="Times" panose="02020603050405020304" pitchFamily="18" charset="0"/>
              </a:rPr>
              <a:t> believe in toleration towards all.  (</a:t>
            </a:r>
            <a:r>
              <a:rPr lang="en-US" sz="2400" b="1" u="sng" dirty="0">
                <a:latin typeface="Times" panose="02020603050405020304" pitchFamily="18" charset="0"/>
                <a:cs typeface="Times" panose="02020603050405020304" pitchFamily="18" charset="0"/>
              </a:rPr>
              <a:t>William Penn</a:t>
            </a:r>
            <a:r>
              <a:rPr lang="en-US" sz="2400" dirty="0">
                <a:latin typeface="Times" panose="02020603050405020304" pitchFamily="18" charset="0"/>
                <a:cs typeface="Times" panose="02020603050405020304" pitchFamily="18" charset="0"/>
              </a:rPr>
              <a:t> buys land from the Native Americans)</a:t>
            </a:r>
          </a:p>
        </p:txBody>
      </p:sp>
    </p:spTree>
    <p:extLst>
      <p:ext uri="{BB962C8B-B14F-4D97-AF65-F5344CB8AC3E}">
        <p14:creationId xmlns:p14="http://schemas.microsoft.com/office/powerpoint/2010/main" val="356178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1"/>
          </a:solidFill>
          <a:ln>
            <a:solidFill>
              <a:schemeClr val="accent1"/>
            </a:solidFill>
          </a:ln>
        </p:spPr>
        <p:txBody>
          <a:bodyPr>
            <a:normAutofit lnSpcReduction="10000"/>
          </a:bodyPr>
          <a:lstStyle/>
          <a:p>
            <a:pPr marL="0" indent="0">
              <a:buNone/>
            </a:pPr>
            <a:r>
              <a:rPr lang="en-US" sz="2200" dirty="0">
                <a:solidFill>
                  <a:srgbClr val="002060"/>
                </a:solidFill>
                <a:latin typeface="Times" panose="02020603050405020304" pitchFamily="18" charset="0"/>
                <a:cs typeface="Times" panose="02020603050405020304" pitchFamily="18" charset="0"/>
              </a:rPr>
              <a:t>AP 2.1: Contextualization of European Colonization</a:t>
            </a:r>
          </a:p>
          <a:p>
            <a:pPr marL="0" indent="0">
              <a:buNone/>
            </a:pPr>
            <a:r>
              <a:rPr lang="en-US" sz="2200" dirty="0">
                <a:solidFill>
                  <a:srgbClr val="002060"/>
                </a:solidFill>
                <a:latin typeface="Times" panose="02020603050405020304" pitchFamily="18" charset="0"/>
                <a:cs typeface="Times" panose="02020603050405020304" pitchFamily="18" charset="0"/>
              </a:rPr>
              <a:t>AP 2.2: European colonization influence on the New World </a:t>
            </a:r>
          </a:p>
          <a:p>
            <a:pPr marL="0" indent="0">
              <a:buNone/>
            </a:pPr>
            <a:r>
              <a:rPr lang="en-US" sz="2200" b="1" dirty="0">
                <a:solidFill>
                  <a:srgbClr val="C00000"/>
                </a:solidFill>
                <a:latin typeface="Times" panose="02020603050405020304" pitchFamily="18" charset="0"/>
                <a:cs typeface="Times" panose="02020603050405020304" pitchFamily="18" charset="0"/>
              </a:rPr>
              <a:t>EQ: </a:t>
            </a:r>
            <a:r>
              <a:rPr lang="en-US" sz="2200" dirty="0">
                <a:solidFill>
                  <a:srgbClr val="00206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r>
              <a:rPr lang="en-US" sz="2200" dirty="0">
                <a:solidFill>
                  <a:srgbClr val="0070C0"/>
                </a:solidFill>
                <a:latin typeface="Times New Roman" panose="02020603050405020304" pitchFamily="18" charset="0"/>
                <a:cs typeface="Times New Roman" panose="02020603050405020304" pitchFamily="18" charset="0"/>
              </a:rPr>
              <a:t>?</a:t>
            </a:r>
          </a:p>
          <a:p>
            <a:pPr marL="0" indent="0">
              <a:buNone/>
            </a:pPr>
            <a:r>
              <a:rPr lang="en-US" sz="2200" b="1" dirty="0">
                <a:solidFill>
                  <a:srgbClr val="C00000"/>
                </a:solidFill>
                <a:latin typeface="Times New Roman" panose="02020603050405020304" pitchFamily="18" charset="0"/>
                <a:cs typeface="Times New Roman" panose="02020603050405020304" pitchFamily="18" charset="0"/>
              </a:rPr>
              <a:t>Students can:</a:t>
            </a:r>
          </a:p>
          <a:p>
            <a:r>
              <a:rPr lang="en-US" sz="2200" dirty="0">
                <a:solidFill>
                  <a:srgbClr val="002060"/>
                </a:solidFill>
                <a:latin typeface="Times New Roman" panose="02020603050405020304" pitchFamily="18" charset="0"/>
                <a:cs typeface="Times New Roman" panose="02020603050405020304" pitchFamily="18" charset="0"/>
              </a:rPr>
              <a:t>Decipher how various European cultures influenced the development of the New World</a:t>
            </a:r>
          </a:p>
          <a:p>
            <a:r>
              <a:rPr lang="en-US" sz="2200" dirty="0">
                <a:solidFill>
                  <a:srgbClr val="002060"/>
                </a:solidFill>
                <a:latin typeface="Times New Roman" panose="02020603050405020304" pitchFamily="18" charset="0"/>
                <a:cs typeface="Times New Roman" panose="02020603050405020304" pitchFamily="18" charset="0"/>
              </a:rPr>
              <a:t>Contrast how colonial regions became distinct regions but allow for the development of the American identity</a:t>
            </a:r>
          </a:p>
          <a:p>
            <a:pPr marL="0" lvl="1" indent="0">
              <a:buNone/>
            </a:pPr>
            <a:r>
              <a:rPr lang="en-US" sz="2400" b="1" dirty="0">
                <a:solidFill>
                  <a:srgbClr val="C0000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The Beacon of Light</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A Puritan Flavor for New England</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Is There a Witch Among US???</a:t>
            </a:r>
          </a:p>
          <a:p>
            <a:pPr marL="0" lvl="1" indent="0">
              <a:buNone/>
            </a:pPr>
            <a:r>
              <a:rPr lang="en-US" sz="2400" b="1" dirty="0">
                <a:solidFill>
                  <a:srgbClr val="C00000"/>
                </a:solidFill>
                <a:latin typeface="Times" panose="02020603050405020304" pitchFamily="18" charset="0"/>
                <a:cs typeface="Times" panose="02020603050405020304" pitchFamily="18" charset="0"/>
              </a:rPr>
              <a:t>Homework</a:t>
            </a:r>
          </a:p>
          <a:p>
            <a:pPr marL="342900" lvl="1" indent="-342900"/>
            <a:r>
              <a:rPr lang="en-US" sz="2400" b="1" dirty="0">
                <a:solidFill>
                  <a:srgbClr val="C00000"/>
                </a:solidFill>
                <a:latin typeface="Times" panose="02020603050405020304" pitchFamily="18" charset="0"/>
                <a:cs typeface="Times" panose="02020603050405020304" pitchFamily="18" charset="0"/>
              </a:rPr>
              <a:t>First Great Awakening </a:t>
            </a:r>
          </a:p>
          <a:p>
            <a:pPr marL="342900" lvl="1" indent="-342900"/>
            <a:r>
              <a:rPr lang="en-US" sz="2400" b="1" dirty="0">
                <a:solidFill>
                  <a:srgbClr val="C00000"/>
                </a:solidFill>
                <a:latin typeface="Times" panose="02020603050405020304" pitchFamily="18" charset="0"/>
                <a:cs typeface="Times" panose="02020603050405020304" pitchFamily="18" charset="0"/>
              </a:rPr>
              <a:t>Unit I &amp; II Test, Thursday, September 19</a:t>
            </a:r>
          </a:p>
          <a:p>
            <a:pPr marL="342900" lvl="1" indent="-342900">
              <a:buFont typeface="Arial" panose="020B0604020202020204" pitchFamily="34" charset="0"/>
              <a:buChar char="•"/>
            </a:pPr>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4126279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B534E-F888-48B1-B0D4-FDA686576461}"/>
              </a:ext>
            </a:extLst>
          </p:cNvPr>
          <p:cNvSpPr>
            <a:spLocks noGrp="1"/>
          </p:cNvSpPr>
          <p:nvPr>
            <p:ph type="title"/>
          </p:nvPr>
        </p:nvSpPr>
        <p:spPr>
          <a:xfrm>
            <a:off x="457200" y="222251"/>
            <a:ext cx="8229600" cy="639762"/>
          </a:xfrm>
          <a:solidFill>
            <a:schemeClr val="bg2">
              <a:lumMod val="90000"/>
            </a:schemeClr>
          </a:solidFill>
          <a:ln>
            <a:solidFill>
              <a:srgbClr val="002060"/>
            </a:solidFill>
          </a:ln>
        </p:spPr>
        <p:txBody>
          <a:bodyPr>
            <a:normAutofit fontScale="90000"/>
          </a:bodyPr>
          <a:lstStyle/>
          <a:p>
            <a:r>
              <a:rPr lang="en-US" b="1" dirty="0">
                <a:solidFill>
                  <a:srgbClr val="002060"/>
                </a:solidFill>
                <a:latin typeface="Baskerville Old Face" panose="02020602080505020303" pitchFamily="18" charset="0"/>
                <a:cs typeface="Times" panose="02020603050405020304" pitchFamily="18" charset="0"/>
              </a:rPr>
              <a:t>The Beacon of Light</a:t>
            </a:r>
          </a:p>
        </p:txBody>
      </p:sp>
      <p:sp>
        <p:nvSpPr>
          <p:cNvPr id="3" name="Content Placeholder 2">
            <a:extLst>
              <a:ext uri="{FF2B5EF4-FFF2-40B4-BE49-F238E27FC236}">
                <a16:creationId xmlns:a16="http://schemas.microsoft.com/office/drawing/2014/main" id="{9B26FC06-12D0-4DAF-B123-DDC84AF0794C}"/>
              </a:ext>
            </a:extLst>
          </p:cNvPr>
          <p:cNvSpPr>
            <a:spLocks noGrp="1"/>
          </p:cNvSpPr>
          <p:nvPr>
            <p:ph idx="1"/>
          </p:nvPr>
        </p:nvSpPr>
        <p:spPr>
          <a:xfrm>
            <a:off x="438443" y="1066800"/>
            <a:ext cx="8229600" cy="4625181"/>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Cultural Foundation for America</a:t>
            </a:r>
          </a:p>
        </p:txBody>
      </p:sp>
      <p:pic>
        <p:nvPicPr>
          <p:cNvPr id="5" name="Picture 4">
            <a:extLst>
              <a:ext uri="{FF2B5EF4-FFF2-40B4-BE49-F238E27FC236}">
                <a16:creationId xmlns:a16="http://schemas.microsoft.com/office/drawing/2014/main" id="{F487D64B-0512-4CB4-B94F-94C0C1790A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189" y="4877593"/>
            <a:ext cx="1610865" cy="1758156"/>
          </a:xfrm>
          <a:prstGeom prst="rect">
            <a:avLst/>
          </a:prstGeom>
        </p:spPr>
      </p:pic>
      <p:sp>
        <p:nvSpPr>
          <p:cNvPr id="4" name="Rectangle 3">
            <a:extLst>
              <a:ext uri="{FF2B5EF4-FFF2-40B4-BE49-F238E27FC236}">
                <a16:creationId xmlns:a16="http://schemas.microsoft.com/office/drawing/2014/main" id="{627A3A25-54B3-48E2-89DA-EBB444993EA7}"/>
              </a:ext>
            </a:extLst>
          </p:cNvPr>
          <p:cNvSpPr/>
          <p:nvPr/>
        </p:nvSpPr>
        <p:spPr>
          <a:xfrm>
            <a:off x="171157" y="1641444"/>
            <a:ext cx="8686800" cy="323614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Times" panose="02020603050405020304" pitchFamily="18" charset="0"/>
                <a:cs typeface="Times" panose="02020603050405020304" pitchFamily="18" charset="0"/>
              </a:rPr>
              <a:t>“for we must Consider that we shall be as a </a:t>
            </a:r>
            <a:r>
              <a:rPr lang="en-US" sz="2000" b="1" i="1" u="sng" dirty="0">
                <a:solidFill>
                  <a:srgbClr val="FFFF00"/>
                </a:solidFill>
                <a:latin typeface="Times" panose="02020603050405020304" pitchFamily="18" charset="0"/>
                <a:cs typeface="Times" panose="02020603050405020304" pitchFamily="18" charset="0"/>
              </a:rPr>
              <a:t>City upon a Hill</a:t>
            </a:r>
            <a:r>
              <a:rPr lang="en-US" sz="2000" b="1" dirty="0">
                <a:latin typeface="Times" panose="02020603050405020304" pitchFamily="18" charset="0"/>
                <a:cs typeface="Times" panose="02020603050405020304" pitchFamily="18" charset="0"/>
              </a:rPr>
              <a:t>, the eyes of all people are upon us; so that if we </a:t>
            </a:r>
            <a:r>
              <a:rPr lang="en-US" sz="2000" b="1" i="1" u="sng" dirty="0">
                <a:solidFill>
                  <a:srgbClr val="FFFF00"/>
                </a:solidFill>
                <a:latin typeface="Times" panose="02020603050405020304" pitchFamily="18" charset="0"/>
                <a:cs typeface="Times" panose="02020603050405020304" pitchFamily="18" charset="0"/>
              </a:rPr>
              <a:t>shall deal falsely with our God in this work </a:t>
            </a:r>
            <a:r>
              <a:rPr lang="en-US" sz="2000" b="1" dirty="0">
                <a:latin typeface="Times" panose="02020603050405020304" pitchFamily="18" charset="0"/>
                <a:cs typeface="Times" panose="02020603050405020304" pitchFamily="18" charset="0"/>
              </a:rPr>
              <a:t>we have undertaken and so </a:t>
            </a:r>
            <a:r>
              <a:rPr lang="en-US" sz="2000" b="1" i="1" u="sng" dirty="0">
                <a:solidFill>
                  <a:srgbClr val="FFFF00"/>
                </a:solidFill>
                <a:latin typeface="Times" panose="02020603050405020304" pitchFamily="18" charset="0"/>
                <a:cs typeface="Times" panose="02020603050405020304" pitchFamily="18" charset="0"/>
              </a:rPr>
              <a:t>cause him to withdraw his present help from us</a:t>
            </a:r>
            <a:r>
              <a:rPr lang="en-US" sz="2000" b="1" dirty="0">
                <a:latin typeface="Times" panose="02020603050405020304" pitchFamily="18" charset="0"/>
                <a:cs typeface="Times" panose="02020603050405020304" pitchFamily="18" charset="0"/>
              </a:rPr>
              <a:t>, we shall be made a story and a byword through the world, we shall open the mouths of enemies to speak evil of the ways of God and all professors for Gods sake; we shall shame the faces of many of gods worthy servants, and cause their prayers to be turned into Curses upon us till we be consumed out of the good land whether we are going</a:t>
            </a:r>
            <a:r>
              <a:rPr lang="en-US" sz="2000" dirty="0">
                <a:latin typeface="Times" panose="02020603050405020304" pitchFamily="18" charset="0"/>
                <a:cs typeface="Times" panose="02020603050405020304" pitchFamily="18" charset="0"/>
              </a:rPr>
              <a:t>” 	</a:t>
            </a:r>
          </a:p>
          <a:p>
            <a:r>
              <a:rPr lang="en-US" sz="2000" dirty="0">
                <a:latin typeface="Times" panose="02020603050405020304" pitchFamily="18" charset="0"/>
                <a:cs typeface="Times" panose="02020603050405020304" pitchFamily="18" charset="0"/>
              </a:rPr>
              <a:t>- </a:t>
            </a:r>
            <a:r>
              <a:rPr lang="en-US" sz="2000" b="1" dirty="0">
                <a:solidFill>
                  <a:srgbClr val="FFFF00"/>
                </a:solidFill>
                <a:latin typeface="Times" panose="02020603050405020304" pitchFamily="18" charset="0"/>
                <a:cs typeface="Times" panose="02020603050405020304" pitchFamily="18" charset="0"/>
              </a:rPr>
              <a:t>John Winthrop, Model of Christian Charity, 1630, Massachusetts Bay Colony</a:t>
            </a:r>
          </a:p>
        </p:txBody>
      </p:sp>
      <p:sp>
        <p:nvSpPr>
          <p:cNvPr id="6" name="Rectangle 5">
            <a:extLst>
              <a:ext uri="{FF2B5EF4-FFF2-40B4-BE49-F238E27FC236}">
                <a16:creationId xmlns:a16="http://schemas.microsoft.com/office/drawing/2014/main" id="{40C189B1-8BD7-41BC-B74F-1F404824C3A5}"/>
              </a:ext>
            </a:extLst>
          </p:cNvPr>
          <p:cNvSpPr/>
          <p:nvPr/>
        </p:nvSpPr>
        <p:spPr>
          <a:xfrm>
            <a:off x="2528668" y="5082381"/>
            <a:ext cx="6324600" cy="1553368"/>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FF00"/>
                </a:solidFill>
                <a:latin typeface="Times" panose="02020603050405020304" pitchFamily="18" charset="0"/>
                <a:cs typeface="Times" panose="02020603050405020304" pitchFamily="18" charset="0"/>
              </a:rPr>
              <a:t>The City Upon a Hill (Beacon of Light)</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The call back to morality (A continuity theme)</a:t>
            </a:r>
          </a:p>
          <a:p>
            <a:pPr marL="342900" indent="-342900">
              <a:buFont typeface="Arial" panose="020B0604020202020204" pitchFamily="34" charset="0"/>
              <a:buChar char="•"/>
            </a:pPr>
            <a:r>
              <a:rPr lang="en-US" sz="2400" b="1" u="sng" dirty="0">
                <a:solidFill>
                  <a:srgbClr val="FFFF00"/>
                </a:solidFill>
                <a:latin typeface="Times" panose="02020603050405020304" pitchFamily="18" charset="0"/>
                <a:cs typeface="Times" panose="02020603050405020304" pitchFamily="18" charset="0"/>
              </a:rPr>
              <a:t>Jeremiad Sermons</a:t>
            </a:r>
            <a:r>
              <a:rPr lang="en-US" sz="2400" dirty="0">
                <a:solidFill>
                  <a:schemeClr val="bg1"/>
                </a:solidFill>
                <a:latin typeface="Times" panose="02020603050405020304" pitchFamily="18" charset="0"/>
                <a:cs typeface="Times" panose="02020603050405020304" pitchFamily="18" charset="0"/>
              </a:rPr>
              <a:t>: Calling us back to the Beacon of Light </a:t>
            </a:r>
          </a:p>
        </p:txBody>
      </p:sp>
      <p:sp>
        <p:nvSpPr>
          <p:cNvPr id="7" name="Rectangle 6">
            <a:extLst>
              <a:ext uri="{FF2B5EF4-FFF2-40B4-BE49-F238E27FC236}">
                <a16:creationId xmlns:a16="http://schemas.microsoft.com/office/drawing/2014/main" id="{F234FC53-B243-47E8-BDF1-6A32B5761FF9}"/>
              </a:ext>
            </a:extLst>
          </p:cNvPr>
          <p:cNvSpPr/>
          <p:nvPr/>
        </p:nvSpPr>
        <p:spPr>
          <a:xfrm>
            <a:off x="5811968" y="4626115"/>
            <a:ext cx="2648243" cy="45626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HIPP Excerpt</a:t>
            </a:r>
          </a:p>
        </p:txBody>
      </p:sp>
    </p:spTree>
    <p:extLst>
      <p:ext uri="{BB962C8B-B14F-4D97-AF65-F5344CB8AC3E}">
        <p14:creationId xmlns:p14="http://schemas.microsoft.com/office/powerpoint/2010/main" val="202895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3">
              <a:lumMod val="20000"/>
              <a:lumOff val="80000"/>
            </a:schemeClr>
          </a:solidFill>
          <a:ln>
            <a:solidFill>
              <a:srgbClr val="002060"/>
            </a:solidFill>
          </a:ln>
        </p:spPr>
        <p:txBody>
          <a:bodyPr/>
          <a:lstStyle/>
          <a:p>
            <a:r>
              <a:rPr lang="en-US" dirty="0">
                <a:solidFill>
                  <a:schemeClr val="tx2"/>
                </a:solidFill>
                <a:latin typeface="Baskerville Old Face" panose="02020602080505020303" pitchFamily="18" charset="0"/>
                <a:cs typeface="Times" panose="02020603050405020304" pitchFamily="18" charset="0"/>
              </a:rPr>
              <a:t>Puritanism </a:t>
            </a:r>
          </a:p>
        </p:txBody>
      </p:sp>
      <p:sp>
        <p:nvSpPr>
          <p:cNvPr id="3" name="Content Placeholder 2"/>
          <p:cNvSpPr>
            <a:spLocks noGrp="1"/>
          </p:cNvSpPr>
          <p:nvPr>
            <p:ph idx="1"/>
          </p:nvPr>
        </p:nvSpPr>
        <p:spPr>
          <a:xfrm>
            <a:off x="457200" y="1219200"/>
            <a:ext cx="8229600" cy="4906963"/>
          </a:xfrm>
          <a:solidFill>
            <a:srgbClr val="FFFF99"/>
          </a:solidFill>
        </p:spPr>
        <p:txBody>
          <a:bodyPr>
            <a:normAutofit/>
          </a:bodyPr>
          <a:lstStyle/>
          <a:p>
            <a:r>
              <a:rPr lang="en-US" sz="2400" dirty="0">
                <a:latin typeface="Times" panose="02020603050405020304" pitchFamily="18" charset="0"/>
                <a:cs typeface="Times" panose="02020603050405020304" pitchFamily="18" charset="0"/>
              </a:rPr>
              <a:t>Bases for the faith </a:t>
            </a:r>
            <a:r>
              <a:rPr lang="en-US" sz="2400" b="1" dirty="0">
                <a:solidFill>
                  <a:schemeClr val="accent3">
                    <a:lumMod val="50000"/>
                  </a:schemeClr>
                </a:solidFill>
                <a:latin typeface="Times" panose="02020603050405020304" pitchFamily="18" charset="0"/>
                <a:cs typeface="Times" panose="02020603050405020304" pitchFamily="18" charset="0"/>
              </a:rPr>
              <a:t>- </a:t>
            </a:r>
            <a:r>
              <a:rPr lang="en-US" sz="2400" b="1" u="sng" dirty="0">
                <a:solidFill>
                  <a:srgbClr val="C00000"/>
                </a:solidFill>
                <a:latin typeface="Times" panose="02020603050405020304" pitchFamily="18" charset="0"/>
                <a:cs typeface="Times" panose="02020603050405020304" pitchFamily="18" charset="0"/>
              </a:rPr>
              <a:t>John Calvin’s </a:t>
            </a:r>
            <a:r>
              <a:rPr lang="en-US" sz="2400" b="1" i="1" u="sng" dirty="0">
                <a:solidFill>
                  <a:srgbClr val="C00000"/>
                </a:solidFill>
                <a:latin typeface="Times" panose="02020603050405020304" pitchFamily="18" charset="0"/>
                <a:cs typeface="Times" panose="02020603050405020304" pitchFamily="18" charset="0"/>
              </a:rPr>
              <a:t>“Institutes of Christian Religion” </a:t>
            </a:r>
            <a:r>
              <a:rPr lang="en-US" sz="2400" dirty="0">
                <a:latin typeface="Times" panose="02020603050405020304" pitchFamily="18" charset="0"/>
                <a:cs typeface="Times" panose="02020603050405020304" pitchFamily="18" charset="0"/>
              </a:rPr>
              <a:t>(</a:t>
            </a:r>
            <a:r>
              <a:rPr lang="en-US" sz="2400" i="1" dirty="0">
                <a:solidFill>
                  <a:srgbClr val="C00000"/>
                </a:solidFill>
                <a:latin typeface="Times" panose="02020603050405020304" pitchFamily="18" charset="0"/>
                <a:cs typeface="Times" panose="02020603050405020304" pitchFamily="18" charset="0"/>
              </a:rPr>
              <a:t>Calvinism</a:t>
            </a:r>
            <a:r>
              <a:rPr lang="en-US" sz="2400" dirty="0">
                <a:latin typeface="Times" panose="02020603050405020304" pitchFamily="18" charset="0"/>
                <a:cs typeface="Times" panose="02020603050405020304" pitchFamily="18" charset="0"/>
              </a:rPr>
              <a:t>) – your life has preordained by God (</a:t>
            </a:r>
            <a:r>
              <a:rPr lang="en-US" sz="2400" b="1" u="sng" dirty="0">
                <a:solidFill>
                  <a:srgbClr val="C00000"/>
                </a:solidFill>
                <a:latin typeface="Times" panose="02020603050405020304" pitchFamily="18" charset="0"/>
                <a:cs typeface="Times" panose="02020603050405020304" pitchFamily="18" charset="0"/>
              </a:rPr>
              <a:t>predestination</a:t>
            </a:r>
            <a:r>
              <a:rPr lang="en-US" sz="2400" dirty="0">
                <a:latin typeface="Times" panose="02020603050405020304" pitchFamily="18" charset="0"/>
                <a:cs typeface="Times" panose="02020603050405020304" pitchFamily="18" charset="0"/>
              </a:rPr>
              <a:t>)</a:t>
            </a:r>
          </a:p>
        </p:txBody>
      </p:sp>
      <p:sp>
        <p:nvSpPr>
          <p:cNvPr id="4" name="Rectangle 3"/>
          <p:cNvSpPr/>
          <p:nvPr/>
        </p:nvSpPr>
        <p:spPr>
          <a:xfrm>
            <a:off x="3305448" y="2209800"/>
            <a:ext cx="5457552" cy="2057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FFFF00"/>
                </a:solidFill>
                <a:latin typeface="Times" panose="02020603050405020304" pitchFamily="18" charset="0"/>
                <a:cs typeface="Times" panose="02020603050405020304" pitchFamily="18" charset="0"/>
              </a:rPr>
              <a:t>Visible Saints  (</a:t>
            </a:r>
            <a:r>
              <a:rPr lang="en-US" sz="2400" b="1" i="1" u="sng" dirty="0">
                <a:solidFill>
                  <a:srgbClr val="FFFF00"/>
                </a:solidFill>
                <a:latin typeface="Times" panose="02020603050405020304" pitchFamily="18" charset="0"/>
                <a:cs typeface="Times" panose="02020603050405020304" pitchFamily="18" charset="0"/>
              </a:rPr>
              <a:t>The Elect</a:t>
            </a:r>
            <a:r>
              <a:rPr lang="en-US" sz="2400" b="1" u="sng" dirty="0">
                <a:solidFill>
                  <a:srgbClr val="FFFF00"/>
                </a:solidFill>
                <a:latin typeface="Times" panose="02020603050405020304" pitchFamily="18" charset="0"/>
                <a:cs typeface="Times" panose="02020603050405020304" pitchFamily="18" charset="0"/>
              </a:rPr>
              <a:t>)</a:t>
            </a:r>
            <a:r>
              <a:rPr lang="en-US" sz="2400" b="1" dirty="0">
                <a:solidFill>
                  <a:srgbClr val="FFFF00"/>
                </a:solidFill>
                <a:latin typeface="Times" panose="02020603050405020304" pitchFamily="18" charset="0"/>
                <a:cs typeface="Times" panose="02020603050405020304" pitchFamily="18" charset="0"/>
              </a:rPr>
              <a:t> </a:t>
            </a:r>
            <a:r>
              <a:rPr lang="en-US" sz="2400" b="1" dirty="0">
                <a:latin typeface="Times" panose="02020603050405020304" pitchFamily="18" charset="0"/>
                <a:cs typeface="Times" panose="02020603050405020304" pitchFamily="18" charset="0"/>
              </a:rPr>
              <a:t>– ideal Puritan (freemen, church members)</a:t>
            </a:r>
          </a:p>
          <a:p>
            <a:pPr marL="285750" indent="-285750">
              <a:buFont typeface="Arial" panose="020B0604020202020204" pitchFamily="34" charset="0"/>
              <a:buChar char="•"/>
            </a:pPr>
            <a:r>
              <a:rPr lang="en-US" sz="2400" dirty="0">
                <a:latin typeface="Times" panose="02020603050405020304" pitchFamily="18" charset="0"/>
                <a:cs typeface="Times" panose="02020603050405020304" pitchFamily="18" charset="0"/>
              </a:rPr>
              <a:t>Work hard</a:t>
            </a:r>
          </a:p>
          <a:p>
            <a:pPr marL="285750" indent="-285750">
              <a:buFont typeface="Arial" panose="020B0604020202020204" pitchFamily="34" charset="0"/>
              <a:buChar char="•"/>
            </a:pPr>
            <a:r>
              <a:rPr lang="en-US" sz="2400" dirty="0">
                <a:latin typeface="Times" panose="02020603050405020304" pitchFamily="18" charset="0"/>
                <a:cs typeface="Times" panose="02020603050405020304" pitchFamily="18" charset="0"/>
              </a:rPr>
              <a:t>Be Christian in act &amp; thought</a:t>
            </a:r>
          </a:p>
          <a:p>
            <a:pPr marL="285750" indent="-285750">
              <a:buFont typeface="Arial" panose="020B0604020202020204" pitchFamily="34" charset="0"/>
              <a:buChar char="•"/>
            </a:pPr>
            <a:r>
              <a:rPr lang="en-US" sz="2400" dirty="0">
                <a:latin typeface="Times" panose="02020603050405020304" pitchFamily="18" charset="0"/>
                <a:cs typeface="Times" panose="02020603050405020304" pitchFamily="18" charset="0"/>
              </a:rPr>
              <a:t>Sacrifice to glorify God and to be saved</a:t>
            </a:r>
          </a:p>
        </p:txBody>
      </p:sp>
      <p:sp>
        <p:nvSpPr>
          <p:cNvPr id="13" name="Rectangle 12">
            <a:extLst>
              <a:ext uri="{FF2B5EF4-FFF2-40B4-BE49-F238E27FC236}">
                <a16:creationId xmlns:a16="http://schemas.microsoft.com/office/drawing/2014/main" id="{8F3806C9-76B5-455C-8356-1816050036FB}"/>
              </a:ext>
            </a:extLst>
          </p:cNvPr>
          <p:cNvSpPr/>
          <p:nvPr/>
        </p:nvSpPr>
        <p:spPr>
          <a:xfrm>
            <a:off x="3285004" y="4419600"/>
            <a:ext cx="5457552" cy="1219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FF00"/>
                </a:solidFill>
                <a:latin typeface="Times" panose="02020603050405020304" pitchFamily="18" charset="0"/>
                <a:cs typeface="Times" panose="02020603050405020304" pitchFamily="18" charset="0"/>
              </a:rPr>
              <a:t>Congregations</a:t>
            </a:r>
            <a:r>
              <a:rPr lang="en-US" sz="2400" i="1" u="sng" dirty="0">
                <a:solidFill>
                  <a:srgbClr val="FFFF00"/>
                </a:solidFill>
                <a:latin typeface="Times" panose="02020603050405020304" pitchFamily="18" charset="0"/>
                <a:cs typeface="Times" panose="02020603050405020304" pitchFamily="18" charset="0"/>
              </a:rPr>
              <a:t> </a:t>
            </a:r>
            <a:r>
              <a:rPr lang="en-US" sz="2400" b="1" i="1" u="sng" dirty="0">
                <a:solidFill>
                  <a:srgbClr val="FFFF00"/>
                </a:solidFill>
                <a:latin typeface="Times" panose="02020603050405020304" pitchFamily="18" charset="0"/>
                <a:cs typeface="Times" panose="02020603050405020304" pitchFamily="18" charset="0"/>
              </a:rPr>
              <a:t>Church</a:t>
            </a:r>
            <a:r>
              <a:rPr lang="en-US" sz="2400" dirty="0">
                <a:latin typeface="Times" panose="02020603050405020304" pitchFamily="18" charset="0"/>
                <a:cs typeface="Times" panose="02020603050405020304" pitchFamily="18" charset="0"/>
              </a:rPr>
              <a:t>: Taxed supported churches paid for members and non-church members (</a:t>
            </a:r>
            <a:r>
              <a:rPr lang="en-US" sz="2400" i="1" dirty="0">
                <a:solidFill>
                  <a:srgbClr val="FFFF00"/>
                </a:solidFill>
                <a:latin typeface="Times" panose="02020603050405020304" pitchFamily="18" charset="0"/>
                <a:cs typeface="Times" panose="02020603050405020304" pitchFamily="18" charset="0"/>
              </a:rPr>
              <a:t>Theocracy</a:t>
            </a:r>
            <a:r>
              <a:rPr lang="en-US" sz="2400" dirty="0">
                <a:latin typeface="Times" panose="02020603050405020304" pitchFamily="18" charset="0"/>
                <a:cs typeface="Times" panose="02020603050405020304" pitchFamily="18" charset="0"/>
              </a:rPr>
              <a:t>)</a:t>
            </a:r>
          </a:p>
        </p:txBody>
      </p:sp>
      <p:sp>
        <p:nvSpPr>
          <p:cNvPr id="20" name="Rectangle 19">
            <a:extLst>
              <a:ext uri="{FF2B5EF4-FFF2-40B4-BE49-F238E27FC236}">
                <a16:creationId xmlns:a16="http://schemas.microsoft.com/office/drawing/2014/main" id="{B23F1E5E-B21A-44C0-9A85-B6023E3C0C25}"/>
              </a:ext>
            </a:extLst>
          </p:cNvPr>
          <p:cNvSpPr/>
          <p:nvPr/>
        </p:nvSpPr>
        <p:spPr>
          <a:xfrm>
            <a:off x="2276533" y="5943601"/>
            <a:ext cx="5572067" cy="7344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John Winthrop, Founder of the Massachusetts Bay Colony</a:t>
            </a:r>
          </a:p>
        </p:txBody>
      </p:sp>
      <p:pic>
        <p:nvPicPr>
          <p:cNvPr id="2052" name="Picture 4" descr="13 Originals | New england, England map, American colonies">
            <a:extLst>
              <a:ext uri="{FF2B5EF4-FFF2-40B4-BE49-F238E27FC236}">
                <a16:creationId xmlns:a16="http://schemas.microsoft.com/office/drawing/2014/main" id="{DA64C458-51B3-097C-8D5D-A9D4FB745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86" y="2491580"/>
            <a:ext cx="2429318" cy="314721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erson wearing a black dress&#10;&#10;Description automatically generated">
            <a:extLst>
              <a:ext uri="{FF2B5EF4-FFF2-40B4-BE49-F238E27FC236}">
                <a16:creationId xmlns:a16="http://schemas.microsoft.com/office/drawing/2014/main" id="{CDA53134-0018-4BDA-B2D1-A39890E9D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414" y="4724399"/>
            <a:ext cx="1624705" cy="1953609"/>
          </a:xfrm>
          <a:prstGeom prst="rect">
            <a:avLst/>
          </a:prstGeom>
        </p:spPr>
      </p:pic>
    </p:spTree>
    <p:extLst>
      <p:ext uri="{BB962C8B-B14F-4D97-AF65-F5344CB8AC3E}">
        <p14:creationId xmlns:p14="http://schemas.microsoft.com/office/powerpoint/2010/main" val="3948958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852"/>
            <a:ext cx="8229600" cy="639762"/>
          </a:xfrm>
          <a:solidFill>
            <a:schemeClr val="accent3">
              <a:lumMod val="20000"/>
              <a:lumOff val="8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Covenant with God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1604" y="990600"/>
            <a:ext cx="3907996" cy="5638800"/>
          </a:xfrm>
        </p:spPr>
      </p:pic>
      <p:sp>
        <p:nvSpPr>
          <p:cNvPr id="5" name="Rectangle 4"/>
          <p:cNvSpPr/>
          <p:nvPr/>
        </p:nvSpPr>
        <p:spPr>
          <a:xfrm>
            <a:off x="4538870" y="864115"/>
            <a:ext cx="4495800" cy="5060528"/>
          </a:xfrm>
          <a:prstGeom prst="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Times" panose="02020603050405020304" pitchFamily="18" charset="0"/>
                <a:cs typeface="Times" panose="02020603050405020304" pitchFamily="18" charset="0"/>
              </a:rPr>
              <a:t>Puritan stronghold?</a:t>
            </a:r>
          </a:p>
          <a:p>
            <a:r>
              <a:rPr lang="en-US" sz="2400" b="1" i="1" dirty="0">
                <a:solidFill>
                  <a:schemeClr val="tx1"/>
                </a:solidFill>
                <a:latin typeface="Times" panose="02020603050405020304" pitchFamily="18" charset="0"/>
                <a:cs typeface="Times" panose="02020603050405020304" pitchFamily="18" charset="0"/>
              </a:rPr>
              <a:t>Rapid population growth in New England colonies</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Expanding frontier to provide land for growth</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Decrease in the number of </a:t>
            </a:r>
            <a:r>
              <a:rPr lang="en-US" sz="2400" b="1" u="sng" dirty="0">
                <a:solidFill>
                  <a:srgbClr val="C00000"/>
                </a:solidFill>
                <a:latin typeface="Times" panose="02020603050405020304" pitchFamily="18" charset="0"/>
                <a:cs typeface="Times" panose="02020603050405020304" pitchFamily="18" charset="0"/>
              </a:rPr>
              <a:t>Visible Saints</a:t>
            </a:r>
          </a:p>
          <a:p>
            <a:r>
              <a:rPr lang="en-US" sz="2400" b="1" u="sng" dirty="0">
                <a:solidFill>
                  <a:srgbClr val="C00000"/>
                </a:solidFill>
                <a:latin typeface="Times" panose="02020603050405020304" pitchFamily="18" charset="0"/>
                <a:cs typeface="Times" panose="02020603050405020304" pitchFamily="18" charset="0"/>
              </a:rPr>
              <a:t>Half-way Covenant 1662: </a:t>
            </a:r>
            <a:r>
              <a:rPr lang="en-US" sz="2400" i="1" dirty="0">
                <a:solidFill>
                  <a:schemeClr val="tx1"/>
                </a:solidFill>
                <a:latin typeface="Times" panose="02020603050405020304" pitchFamily="18" charset="0"/>
                <a:cs typeface="Times" panose="02020603050405020304" pitchFamily="18" charset="0"/>
              </a:rPr>
              <a:t>children of visible saints could be Baptist </a:t>
            </a:r>
            <a:r>
              <a:rPr lang="en-US" sz="2400" b="1" dirty="0">
                <a:solidFill>
                  <a:schemeClr val="tx1"/>
                </a:solidFill>
                <a:latin typeface="Times" panose="02020603050405020304" pitchFamily="18" charset="0"/>
                <a:cs typeface="Times" panose="02020603050405020304" pitchFamily="18" charset="0"/>
              </a:rPr>
              <a:t>(goal – increase church membership)</a:t>
            </a:r>
          </a:p>
          <a:p>
            <a:pPr marL="342900" indent="-342900">
              <a:buFont typeface="Arial" panose="020B0604020202020204" pitchFamily="34" charset="0"/>
              <a:buChar char="•"/>
            </a:pPr>
            <a:endParaRPr lang="en-US" sz="2000" dirty="0">
              <a:solidFill>
                <a:schemeClr val="bg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000" dirty="0">
              <a:solidFill>
                <a:schemeClr val="bg1"/>
              </a:solidFill>
              <a:latin typeface="Times" panose="02020603050405020304" pitchFamily="18" charset="0"/>
              <a:cs typeface="Times" panose="02020603050405020304" pitchFamily="18" charset="0"/>
            </a:endParaRPr>
          </a:p>
          <a:p>
            <a:endParaRPr lang="en-US" sz="2000" dirty="0">
              <a:solidFill>
                <a:schemeClr val="bg1"/>
              </a:solidFill>
              <a:latin typeface="Times" panose="02020603050405020304" pitchFamily="18" charset="0"/>
              <a:cs typeface="Times" panose="02020603050405020304" pitchFamily="18" charset="0"/>
            </a:endParaRPr>
          </a:p>
        </p:txBody>
      </p:sp>
      <p:pic>
        <p:nvPicPr>
          <p:cNvPr id="6" name="Picture 2" descr="http://www.trinityhistory.org/AmH/images/NEcoloniesHenrett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2" y="4992558"/>
            <a:ext cx="4190998" cy="1636842"/>
          </a:xfrm>
          <a:prstGeom prst="rect">
            <a:avLst/>
          </a:prstGeom>
          <a:solidFill>
            <a:srgbClr val="FFFF99"/>
          </a:solidFill>
        </p:spPr>
      </p:pic>
      <p:sp>
        <p:nvSpPr>
          <p:cNvPr id="3" name="Rectangle 2">
            <a:extLst>
              <a:ext uri="{FF2B5EF4-FFF2-40B4-BE49-F238E27FC236}">
                <a16:creationId xmlns:a16="http://schemas.microsoft.com/office/drawing/2014/main" id="{3BE51254-A628-75AB-CF73-DFE06F166433}"/>
              </a:ext>
            </a:extLst>
          </p:cNvPr>
          <p:cNvSpPr/>
          <p:nvPr/>
        </p:nvSpPr>
        <p:spPr>
          <a:xfrm>
            <a:off x="188843" y="1295400"/>
            <a:ext cx="4290392" cy="11378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How will the growth of the population of Massachusetts Bay Colony impact the Puritan faith?</a:t>
            </a:r>
          </a:p>
        </p:txBody>
      </p:sp>
      <p:sp>
        <p:nvSpPr>
          <p:cNvPr id="7" name="Rectangle 6">
            <a:extLst>
              <a:ext uri="{FF2B5EF4-FFF2-40B4-BE49-F238E27FC236}">
                <a16:creationId xmlns:a16="http://schemas.microsoft.com/office/drawing/2014/main" id="{A16B30C3-D8E3-486F-1334-C336BF282D65}"/>
              </a:ext>
            </a:extLst>
          </p:cNvPr>
          <p:cNvSpPr/>
          <p:nvPr/>
        </p:nvSpPr>
        <p:spPr>
          <a:xfrm>
            <a:off x="412212" y="3039816"/>
            <a:ext cx="3962400" cy="154036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Impact: </a:t>
            </a:r>
          </a:p>
          <a:p>
            <a:pPr marL="285750" indent="-285750">
              <a:buFont typeface="Arial" panose="020B0604020202020204" pitchFamily="34" charset="0"/>
              <a:buChar char="•"/>
            </a:pPr>
            <a:r>
              <a:rPr lang="en-US" sz="2400" dirty="0">
                <a:latin typeface="Times" panose="02020603050405020304" pitchFamily="18" charset="0"/>
                <a:cs typeface="Times" panose="02020603050405020304" pitchFamily="18" charset="0"/>
              </a:rPr>
              <a:t>More women join the church (moral keepers)</a:t>
            </a:r>
          </a:p>
          <a:p>
            <a:pPr marL="285750" indent="-285750">
              <a:buFont typeface="Arial" panose="020B0604020202020204" pitchFamily="34" charset="0"/>
              <a:buChar char="•"/>
            </a:pPr>
            <a:r>
              <a:rPr lang="en-US" sz="2400" dirty="0">
                <a:latin typeface="Times" panose="02020603050405020304" pitchFamily="18" charset="0"/>
                <a:cs typeface="Times" panose="02020603050405020304" pitchFamily="18" charset="0"/>
              </a:rPr>
              <a:t>Puritan faith weakens</a:t>
            </a:r>
          </a:p>
        </p:txBody>
      </p:sp>
      <p:sp>
        <p:nvSpPr>
          <p:cNvPr id="8" name="Arrow: Right 7">
            <a:extLst>
              <a:ext uri="{FF2B5EF4-FFF2-40B4-BE49-F238E27FC236}">
                <a16:creationId xmlns:a16="http://schemas.microsoft.com/office/drawing/2014/main" id="{74D4A38E-CB2C-DD69-1877-755EF1511C76}"/>
              </a:ext>
            </a:extLst>
          </p:cNvPr>
          <p:cNvSpPr/>
          <p:nvPr/>
        </p:nvSpPr>
        <p:spPr>
          <a:xfrm>
            <a:off x="4066497" y="3429000"/>
            <a:ext cx="533402" cy="304800"/>
          </a:xfrm>
          <a:prstGeom prst="rightArrow">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8578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accent3">
              <a:lumMod val="20000"/>
              <a:lumOff val="80000"/>
            </a:schemeClr>
          </a:solidFill>
          <a:ln>
            <a:solidFill>
              <a:srgbClr val="002060"/>
            </a:solidFill>
          </a:ln>
        </p:spPr>
        <p:txBody>
          <a:bodyPr>
            <a:normAutofit fontScale="90000"/>
          </a:bodyPr>
          <a:lstStyle/>
          <a:p>
            <a:r>
              <a:rPr lang="en-US" dirty="0">
                <a:latin typeface="Times" panose="02020603050405020304" pitchFamily="18" charset="0"/>
                <a:cs typeface="Times" panose="02020603050405020304" pitchFamily="18" charset="0"/>
              </a:rPr>
              <a:t>Puritan Rejects</a:t>
            </a:r>
          </a:p>
        </p:txBody>
      </p:sp>
      <p:sp>
        <p:nvSpPr>
          <p:cNvPr id="3" name="Content Placeholder 2"/>
          <p:cNvSpPr>
            <a:spLocks noGrp="1"/>
          </p:cNvSpPr>
          <p:nvPr>
            <p:ph idx="1"/>
          </p:nvPr>
        </p:nvSpPr>
        <p:spPr>
          <a:xfrm>
            <a:off x="457200" y="1066800"/>
            <a:ext cx="6019800" cy="5059363"/>
          </a:xfrm>
          <a:solidFill>
            <a:srgbClr val="FFFF99"/>
          </a:solidFill>
        </p:spPr>
        <p:txBody>
          <a:bodyPr>
            <a:normAutofit/>
          </a:bodyPr>
          <a:lstStyle/>
          <a:p>
            <a:r>
              <a:rPr lang="en-US" sz="2400" b="1" dirty="0">
                <a:solidFill>
                  <a:srgbClr val="C00000"/>
                </a:solidFill>
                <a:latin typeface="Times" panose="02020603050405020304" pitchFamily="18" charset="0"/>
                <a:cs typeface="Times" panose="02020603050405020304" pitchFamily="18" charset="0"/>
              </a:rPr>
              <a:t>The Rhode Island Sewer: </a:t>
            </a:r>
            <a:r>
              <a:rPr lang="en-US" sz="2400" dirty="0">
                <a:latin typeface="Times" panose="02020603050405020304" pitchFamily="18" charset="0"/>
                <a:cs typeface="Times" panose="02020603050405020304" pitchFamily="18" charset="0"/>
              </a:rPr>
              <a:t>Founded by </a:t>
            </a:r>
            <a:r>
              <a:rPr lang="en-US" sz="2400" b="1" u="sng" dirty="0">
                <a:latin typeface="Times" panose="02020603050405020304" pitchFamily="18" charset="0"/>
                <a:cs typeface="Times" panose="02020603050405020304" pitchFamily="18" charset="0"/>
              </a:rPr>
              <a:t>Roger Williams</a:t>
            </a:r>
            <a:r>
              <a:rPr lang="en-US" sz="2400" dirty="0">
                <a:latin typeface="Times" panose="02020603050405020304" pitchFamily="18" charset="0"/>
                <a:cs typeface="Times" panose="02020603050405020304" pitchFamily="18" charset="0"/>
              </a:rPr>
              <a:t> – Religious toleration for all (any faith, Native Americans, etc..)</a:t>
            </a:r>
            <a:endParaRPr lang="en-US" sz="2400" b="1" u="sng" dirty="0">
              <a:latin typeface="Times" panose="02020603050405020304" pitchFamily="18" charset="0"/>
              <a:cs typeface="Times" panose="02020603050405020304" pitchFamily="18" charset="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1143000"/>
            <a:ext cx="20574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descr="Image result for anne hutchin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2393215"/>
            <a:ext cx="2209800" cy="304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4600" y="2286000"/>
            <a:ext cx="3810000" cy="2677656"/>
          </a:xfrm>
          <a:prstGeom prst="rect">
            <a:avLst/>
          </a:prstGeom>
          <a:solidFill>
            <a:schemeClr val="bg1"/>
          </a:solidFill>
          <a:ln>
            <a:solidFill>
              <a:srgbClr val="002060"/>
            </a:solidFill>
          </a:ln>
        </p:spPr>
        <p:txBody>
          <a:bodyPr wrap="square" rtlCol="0">
            <a:spAutoFit/>
          </a:bodyPr>
          <a:lstStyle/>
          <a:p>
            <a:r>
              <a:rPr lang="en-US" sz="2400" b="1" dirty="0">
                <a:solidFill>
                  <a:srgbClr val="C00000"/>
                </a:solidFill>
                <a:latin typeface="Times" panose="02020603050405020304" pitchFamily="18" charset="0"/>
                <a:cs typeface="Times" panose="02020603050405020304" pitchFamily="18" charset="0"/>
              </a:rPr>
              <a:t>Anne Hutchinson</a:t>
            </a:r>
            <a:r>
              <a:rPr lang="en-US" sz="2400" dirty="0">
                <a:latin typeface="Times" panose="02020603050405020304" pitchFamily="18" charset="0"/>
                <a:cs typeface="Times" panose="02020603050405020304" pitchFamily="18" charset="0"/>
              </a:rPr>
              <a:t>: challenged Puritan predestination &amp; Covenant by Grace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Charged with </a:t>
            </a:r>
            <a:r>
              <a:rPr lang="en-US" sz="2400" b="1" dirty="0">
                <a:solidFill>
                  <a:srgbClr val="C00000"/>
                </a:solidFill>
                <a:latin typeface="Times" panose="02020603050405020304" pitchFamily="18" charset="0"/>
                <a:cs typeface="Times" panose="02020603050405020304" pitchFamily="18" charset="0"/>
              </a:rPr>
              <a:t>antinomianism (</a:t>
            </a:r>
            <a:r>
              <a:rPr lang="en-US" sz="2400" i="1" dirty="0">
                <a:latin typeface="Times" panose="02020603050405020304" pitchFamily="18" charset="0"/>
                <a:cs typeface="Times" panose="02020603050405020304" pitchFamily="18" charset="0"/>
              </a:rPr>
              <a:t>violating the moral teachings</a:t>
            </a:r>
            <a:r>
              <a:rPr lang="en-US" sz="2400" b="1" dirty="0">
                <a:solidFill>
                  <a:srgbClr val="C00000"/>
                </a:solidFill>
                <a:latin typeface="Times" panose="02020603050405020304" pitchFamily="18" charset="0"/>
                <a:cs typeface="Times" panose="02020603050405020304" pitchFamily="18" charset="0"/>
              </a:rPr>
              <a:t>)</a:t>
            </a:r>
          </a:p>
        </p:txBody>
      </p:sp>
      <p:sp>
        <p:nvSpPr>
          <p:cNvPr id="6" name="Right Arrow 5"/>
          <p:cNvSpPr/>
          <p:nvPr/>
        </p:nvSpPr>
        <p:spPr>
          <a:xfrm>
            <a:off x="6172200" y="1524000"/>
            <a:ext cx="533400" cy="381000"/>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9" name="Right Arrow 8"/>
          <p:cNvSpPr/>
          <p:nvPr/>
        </p:nvSpPr>
        <p:spPr>
          <a:xfrm rot="10800000">
            <a:off x="1733550" y="2743200"/>
            <a:ext cx="685800" cy="533400"/>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Tree>
    <p:extLst>
      <p:ext uri="{BB962C8B-B14F-4D97-AF65-F5344CB8AC3E}">
        <p14:creationId xmlns:p14="http://schemas.microsoft.com/office/powerpoint/2010/main" val="1023689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a:solidFill>
            <a:schemeClr val="accent3">
              <a:lumMod val="20000"/>
              <a:lumOff val="80000"/>
            </a:schemeClr>
          </a:solidFill>
          <a:ln>
            <a:solidFill>
              <a:schemeClr val="tx2"/>
            </a:solidFill>
          </a:ln>
        </p:spPr>
        <p:txBody>
          <a:bodyPr/>
          <a:lstStyle/>
          <a:p>
            <a:r>
              <a:rPr lang="en-US" dirty="0">
                <a:solidFill>
                  <a:srgbClr val="002060"/>
                </a:solidFill>
                <a:latin typeface="Baskerville Old Face" panose="02020602080505020303" pitchFamily="18" charset="0"/>
              </a:rPr>
              <a:t>Euro Colonization </a:t>
            </a:r>
          </a:p>
        </p:txBody>
      </p:sp>
      <p:sp>
        <p:nvSpPr>
          <p:cNvPr id="4" name="Content Placeholder 3"/>
          <p:cNvSpPr>
            <a:spLocks noGrp="1"/>
          </p:cNvSpPr>
          <p:nvPr>
            <p:ph idx="1"/>
          </p:nvPr>
        </p:nvSpPr>
        <p:spPr>
          <a:xfrm>
            <a:off x="457200" y="1219200"/>
            <a:ext cx="8229600" cy="5334000"/>
          </a:xfrm>
          <a:solidFill>
            <a:schemeClr val="bg1"/>
          </a:solidFill>
          <a:ln>
            <a:solidFill>
              <a:srgbClr val="002060"/>
            </a:solidFill>
          </a:ln>
        </p:spPr>
        <p:txBody>
          <a:bodyPr>
            <a:normAutofit/>
          </a:bodyPr>
          <a:lstStyle/>
          <a:p>
            <a:r>
              <a:rPr lang="en-US" sz="2400" dirty="0">
                <a:latin typeface="Times" panose="02020603050405020304" pitchFamily="18" charset="0"/>
                <a:cs typeface="Times" panose="02020603050405020304" pitchFamily="18" charset="0"/>
              </a:rPr>
              <a:t>Contrast European colonization efforts in the New World</a:t>
            </a:r>
          </a:p>
          <a:p>
            <a:r>
              <a:rPr lang="en-US" sz="2400" dirty="0">
                <a:latin typeface="Times" panose="02020603050405020304" pitchFamily="18" charset="0"/>
                <a:cs typeface="Times" panose="02020603050405020304" pitchFamily="18" charset="0"/>
              </a:rPr>
              <a:t>Determine whether they were similar or different  </a:t>
            </a:r>
          </a:p>
          <a:p>
            <a:pPr marL="0" lvl="1" indent="0">
              <a:buNone/>
            </a:pPr>
            <a:endParaRPr lang="en-US" sz="1800" dirty="0">
              <a:latin typeface="Times" panose="02020603050405020304" pitchFamily="18" charset="0"/>
              <a:cs typeface="Times"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75" y="4633912"/>
            <a:ext cx="3257548" cy="1552575"/>
          </a:xfrm>
          <a:prstGeom prst="rect">
            <a:avLst/>
          </a:prstGeom>
          <a:ln>
            <a:solidFill>
              <a:schemeClr val="tx2"/>
            </a:solid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199" y="2362200"/>
            <a:ext cx="3257548" cy="1524000"/>
          </a:xfrm>
          <a:prstGeom prst="rect">
            <a:avLst/>
          </a:prstGeom>
          <a:ln>
            <a:solidFill>
              <a:schemeClr val="tx2"/>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175" y="2366303"/>
            <a:ext cx="3257548" cy="1543050"/>
          </a:xfrm>
          <a:prstGeom prst="rect">
            <a:avLst/>
          </a:prstGeom>
          <a:ln>
            <a:solidFill>
              <a:srgbClr val="002060"/>
            </a:solidFill>
          </a:ln>
        </p:spPr>
      </p:pic>
      <p:pic>
        <p:nvPicPr>
          <p:cNvPr id="1026" name="Picture 2" descr="Netherlands Grunge Flag by think0 on DeviantArt">
            <a:extLst>
              <a:ext uri="{FF2B5EF4-FFF2-40B4-BE49-F238E27FC236}">
                <a16:creationId xmlns:a16="http://schemas.microsoft.com/office/drawing/2014/main" id="{3B56AC85-9B2B-462C-9A9E-5091F97650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199" y="4633912"/>
            <a:ext cx="3257548" cy="15525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CA21C67-8C30-432E-9D01-A3876415A847}"/>
              </a:ext>
            </a:extLst>
          </p:cNvPr>
          <p:cNvSpPr/>
          <p:nvPr/>
        </p:nvSpPr>
        <p:spPr>
          <a:xfrm>
            <a:off x="1066800" y="3657600"/>
            <a:ext cx="3397348" cy="609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SPANISH</a:t>
            </a:r>
          </a:p>
        </p:txBody>
      </p:sp>
      <p:sp>
        <p:nvSpPr>
          <p:cNvPr id="9" name="Rectangle 8">
            <a:extLst>
              <a:ext uri="{FF2B5EF4-FFF2-40B4-BE49-F238E27FC236}">
                <a16:creationId xmlns:a16="http://schemas.microsoft.com/office/drawing/2014/main" id="{921E02E9-4019-4E9A-A70F-150EE5ACA7E0}"/>
              </a:ext>
            </a:extLst>
          </p:cNvPr>
          <p:cNvSpPr/>
          <p:nvPr/>
        </p:nvSpPr>
        <p:spPr>
          <a:xfrm>
            <a:off x="5454450" y="3613931"/>
            <a:ext cx="3397348" cy="609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FRENCH</a:t>
            </a:r>
          </a:p>
        </p:txBody>
      </p:sp>
      <p:sp>
        <p:nvSpPr>
          <p:cNvPr id="11" name="Rectangle 10">
            <a:extLst>
              <a:ext uri="{FF2B5EF4-FFF2-40B4-BE49-F238E27FC236}">
                <a16:creationId xmlns:a16="http://schemas.microsoft.com/office/drawing/2014/main" id="{1EB0010B-563C-4A7A-B5CD-3F318A3677E6}"/>
              </a:ext>
            </a:extLst>
          </p:cNvPr>
          <p:cNvSpPr/>
          <p:nvPr/>
        </p:nvSpPr>
        <p:spPr>
          <a:xfrm>
            <a:off x="1065113" y="5849376"/>
            <a:ext cx="3397348" cy="609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ENGLISH</a:t>
            </a:r>
          </a:p>
        </p:txBody>
      </p:sp>
      <p:sp>
        <p:nvSpPr>
          <p:cNvPr id="12" name="Rectangle 11">
            <a:extLst>
              <a:ext uri="{FF2B5EF4-FFF2-40B4-BE49-F238E27FC236}">
                <a16:creationId xmlns:a16="http://schemas.microsoft.com/office/drawing/2014/main" id="{5DD6901E-06B3-4D35-810D-3174FFD8EC83}"/>
              </a:ext>
            </a:extLst>
          </p:cNvPr>
          <p:cNvSpPr/>
          <p:nvPr/>
        </p:nvSpPr>
        <p:spPr>
          <a:xfrm>
            <a:off x="5454450" y="5787243"/>
            <a:ext cx="3397348" cy="609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DUTCH</a:t>
            </a:r>
          </a:p>
        </p:txBody>
      </p:sp>
    </p:spTree>
    <p:extLst>
      <p:ext uri="{BB962C8B-B14F-4D97-AF65-F5344CB8AC3E}">
        <p14:creationId xmlns:p14="http://schemas.microsoft.com/office/powerpoint/2010/main" val="10127342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271009"/>
            <a:ext cx="8229600" cy="715962"/>
          </a:xfrm>
          <a:solidFill>
            <a:schemeClr val="accent3">
              <a:lumMod val="20000"/>
              <a:lumOff val="8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Metacom’s war</a:t>
            </a:r>
          </a:p>
        </p:txBody>
      </p:sp>
      <p:sp>
        <p:nvSpPr>
          <p:cNvPr id="5" name="Rectangle 4">
            <a:extLst>
              <a:ext uri="{FF2B5EF4-FFF2-40B4-BE49-F238E27FC236}">
                <a16:creationId xmlns:a16="http://schemas.microsoft.com/office/drawing/2014/main" id="{E6C675A7-620D-09CC-8894-A61D40AA1EB1}"/>
              </a:ext>
            </a:extLst>
          </p:cNvPr>
          <p:cNvSpPr/>
          <p:nvPr/>
        </p:nvSpPr>
        <p:spPr>
          <a:xfrm>
            <a:off x="304800" y="1143000"/>
            <a:ext cx="8534400" cy="5201726"/>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latin typeface="Times" panose="02020603050405020304" pitchFamily="18" charset="0"/>
              <a:cs typeface="Times" panose="02020603050405020304" pitchFamily="18" charset="0"/>
            </a:endParaRPr>
          </a:p>
          <a:p>
            <a:r>
              <a:rPr lang="en-US" sz="2400" b="1" dirty="0">
                <a:solidFill>
                  <a:schemeClr val="tx1"/>
                </a:solidFill>
                <a:latin typeface="Times" panose="02020603050405020304" pitchFamily="18" charset="0"/>
                <a:cs typeface="Times" panose="02020603050405020304" pitchFamily="18" charset="0"/>
              </a:rPr>
              <a:t>King Philip’s (Metacom) War 1675</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Prompt: Evaluate the cause of the King Philip’s War using historic documents</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Use evidence from the text to corroborate</a:t>
            </a:r>
          </a:p>
          <a:p>
            <a:r>
              <a:rPr lang="en-US" sz="2400" dirty="0">
                <a:solidFill>
                  <a:schemeClr val="tx1"/>
                </a:solidFill>
                <a:latin typeface="Times" panose="02020603050405020304" pitchFamily="18" charset="0"/>
                <a:cs typeface="Times" panose="02020603050405020304" pitchFamily="18" charset="0"/>
              </a:rPr>
              <a:t>     your answer </a:t>
            </a:r>
          </a:p>
          <a:p>
            <a:pPr marL="342900" indent="-342900">
              <a:buFont typeface="Arial" panose="020B0604020202020204" pitchFamily="34" charset="0"/>
              <a:buChar char="•"/>
            </a:pPr>
            <a:endParaRPr lang="en-US" sz="2400" dirty="0">
              <a:solidFill>
                <a:schemeClr val="tx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solidFill>
                <a:schemeClr val="tx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solidFill>
                <a:schemeClr val="tx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solidFill>
                <a:schemeClr val="tx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solidFill>
                <a:schemeClr val="tx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solidFill>
                <a:schemeClr val="tx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solidFill>
                <a:schemeClr val="tx1"/>
              </a:solidFill>
              <a:latin typeface="Times" panose="02020603050405020304" pitchFamily="18" charset="0"/>
              <a:cs typeface="Times" panose="02020603050405020304" pitchFamily="18" charset="0"/>
            </a:endParaRPr>
          </a:p>
          <a:p>
            <a:endParaRPr lang="en-US" sz="2400" dirty="0">
              <a:solidFill>
                <a:schemeClr val="tx1"/>
              </a:solidFill>
              <a:latin typeface="Times" panose="02020603050405020304" pitchFamily="18" charset="0"/>
              <a:cs typeface="Times" panose="02020603050405020304" pitchFamily="18" charset="0"/>
            </a:endParaRPr>
          </a:p>
          <a:p>
            <a:endParaRPr lang="en-US" sz="2400" dirty="0">
              <a:solidFill>
                <a:schemeClr val="tx1"/>
              </a:solidFill>
              <a:latin typeface="Times" panose="02020603050405020304" pitchFamily="18" charset="0"/>
              <a:cs typeface="Times" panose="02020603050405020304" pitchFamily="18" charset="0"/>
            </a:endParaRPr>
          </a:p>
          <a:p>
            <a:r>
              <a:rPr lang="en-US" sz="2400" dirty="0">
                <a:solidFill>
                  <a:schemeClr val="tx1"/>
                </a:solidFill>
                <a:latin typeface="Times" panose="02020603050405020304" pitchFamily="18" charset="0"/>
                <a:cs typeface="Times" panose="02020603050405020304" pitchFamily="18" charset="0"/>
              </a:rPr>
              <a:t> </a:t>
            </a:r>
          </a:p>
        </p:txBody>
      </p:sp>
      <p:pic>
        <p:nvPicPr>
          <p:cNvPr id="3" name="Picture 2" descr="Image result for Native American population in New England">
            <a:extLst>
              <a:ext uri="{FF2B5EF4-FFF2-40B4-BE49-F238E27FC236}">
                <a16:creationId xmlns:a16="http://schemas.microsoft.com/office/drawing/2014/main" id="{6486D39D-E7EA-0F82-AB55-661B0482CF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057399"/>
            <a:ext cx="2971800" cy="45295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King Philip's War - Indian Wars ...">
            <a:extLst>
              <a:ext uri="{FF2B5EF4-FFF2-40B4-BE49-F238E27FC236}">
                <a16:creationId xmlns:a16="http://schemas.microsoft.com/office/drawing/2014/main" id="{3DB47DC7-CD33-86C7-707F-04A29B90D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56" y="3124200"/>
            <a:ext cx="5377543"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ing Philip's War | Cause, Summary ...">
            <a:extLst>
              <a:ext uri="{FF2B5EF4-FFF2-40B4-BE49-F238E27FC236}">
                <a16:creationId xmlns:a16="http://schemas.microsoft.com/office/drawing/2014/main" id="{337372A1-B2F7-49B9-B1BB-AB11A1ACF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181600"/>
            <a:ext cx="1998742" cy="1544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009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522"/>
            <a:ext cx="8229600" cy="553278"/>
          </a:xfrm>
          <a:solidFill>
            <a:schemeClr val="accent3">
              <a:lumMod val="20000"/>
              <a:lumOff val="8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Witches in NE</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2428069"/>
            <a:ext cx="4876800" cy="3203448"/>
          </a:xfrm>
        </p:spPr>
      </p:pic>
      <p:sp>
        <p:nvSpPr>
          <p:cNvPr id="7" name="TextBox 6"/>
          <p:cNvSpPr txBox="1"/>
          <p:nvPr/>
        </p:nvSpPr>
        <p:spPr>
          <a:xfrm>
            <a:off x="427382" y="772948"/>
            <a:ext cx="8259417" cy="923330"/>
          </a:xfrm>
          <a:prstGeom prst="rect">
            <a:avLst/>
          </a:prstGeom>
          <a:solidFill>
            <a:schemeClr val="bg1"/>
          </a:solidFill>
          <a:ln>
            <a:solidFill>
              <a:srgbClr val="002060"/>
            </a:solidFill>
          </a:ln>
        </p:spPr>
        <p:txBody>
          <a:bodyPr wrap="square" rtlCol="0">
            <a:spAutoFit/>
          </a:bodyPr>
          <a:lstStyle/>
          <a:p>
            <a:r>
              <a:rPr lang="en-US" dirty="0">
                <a:solidFill>
                  <a:srgbClr val="FF0000"/>
                </a:solidFill>
                <a:latin typeface="Times" panose="02020603050405020304" pitchFamily="18" charset="0"/>
                <a:cs typeface="Times" panose="02020603050405020304" pitchFamily="18" charset="0"/>
              </a:rPr>
              <a:t>“Humbly craving continually your prayers and help in this distressed case, -so, praying Almighty God continually to prepare you, that you may be a terror to evil-doers.” -Thomas Putnam</a:t>
            </a:r>
          </a:p>
        </p:txBody>
      </p:sp>
      <p:sp>
        <p:nvSpPr>
          <p:cNvPr id="5" name="Rectangle 4"/>
          <p:cNvSpPr/>
          <p:nvPr/>
        </p:nvSpPr>
        <p:spPr>
          <a:xfrm>
            <a:off x="4601816" y="2519273"/>
            <a:ext cx="4193458" cy="681127"/>
          </a:xfrm>
          <a:prstGeom prst="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C00000"/>
                </a:solidFill>
                <a:latin typeface="Times" panose="02020603050405020304" pitchFamily="18" charset="0"/>
                <a:cs typeface="Times" panose="02020603050405020304" pitchFamily="18" charset="0"/>
              </a:rPr>
              <a:t>Salem Witch Trials 1692-93</a:t>
            </a:r>
          </a:p>
        </p:txBody>
      </p:sp>
      <p:sp>
        <p:nvSpPr>
          <p:cNvPr id="4" name="Rectangle 3">
            <a:extLst>
              <a:ext uri="{FF2B5EF4-FFF2-40B4-BE49-F238E27FC236}">
                <a16:creationId xmlns:a16="http://schemas.microsoft.com/office/drawing/2014/main" id="{41BBD440-614C-1CD8-15CE-4471931CDA46}"/>
              </a:ext>
            </a:extLst>
          </p:cNvPr>
          <p:cNvSpPr/>
          <p:nvPr/>
        </p:nvSpPr>
        <p:spPr>
          <a:xfrm>
            <a:off x="427382" y="1804551"/>
            <a:ext cx="8030818" cy="557649"/>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What is the actual cause of the Salem Witch Trials of 1692-93?</a:t>
            </a:r>
          </a:p>
        </p:txBody>
      </p:sp>
      <p:sp>
        <p:nvSpPr>
          <p:cNvPr id="8" name="Rectangle 7">
            <a:extLst>
              <a:ext uri="{FF2B5EF4-FFF2-40B4-BE49-F238E27FC236}">
                <a16:creationId xmlns:a16="http://schemas.microsoft.com/office/drawing/2014/main" id="{165D63FA-1967-167E-5C74-3E792CD9CE82}"/>
              </a:ext>
            </a:extLst>
          </p:cNvPr>
          <p:cNvSpPr/>
          <p:nvPr/>
        </p:nvSpPr>
        <p:spPr>
          <a:xfrm>
            <a:off x="3918472" y="3429000"/>
            <a:ext cx="4876799" cy="3203448"/>
          </a:xfrm>
          <a:prstGeom prst="rect">
            <a:avLst/>
          </a:prstGeom>
          <a:solidFill>
            <a:srgbClr val="F2EF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panose="02020603050405020304" pitchFamily="18" charset="0"/>
                <a:cs typeface="Times" panose="02020603050405020304" pitchFamily="18" charset="0"/>
              </a:rPr>
              <a:t>Witchcraft 		___????_____</a:t>
            </a:r>
          </a:p>
          <a:p>
            <a:endParaRPr lang="en-US" sz="2400" dirty="0">
              <a:solidFill>
                <a:srgbClr val="002060"/>
              </a:solidFill>
              <a:latin typeface="Times" panose="02020603050405020304" pitchFamily="18" charset="0"/>
              <a:cs typeface="Times" panose="02020603050405020304" pitchFamily="18" charset="0"/>
            </a:endParaRPr>
          </a:p>
          <a:p>
            <a:endParaRPr lang="en-US" sz="2400" dirty="0">
              <a:solidFill>
                <a:srgbClr val="002060"/>
              </a:solidFill>
              <a:latin typeface="Times" panose="02020603050405020304" pitchFamily="18" charset="0"/>
              <a:cs typeface="Times" panose="02020603050405020304" pitchFamily="18" charset="0"/>
            </a:endParaRPr>
          </a:p>
          <a:p>
            <a:endParaRPr lang="en-US" sz="2400" dirty="0">
              <a:solidFill>
                <a:srgbClr val="002060"/>
              </a:solidFill>
              <a:latin typeface="Times" panose="02020603050405020304" pitchFamily="18" charset="0"/>
              <a:cs typeface="Times" panose="02020603050405020304" pitchFamily="18" charset="0"/>
            </a:endParaRPr>
          </a:p>
          <a:p>
            <a:endParaRPr lang="en-US" sz="2400" dirty="0">
              <a:solidFill>
                <a:srgbClr val="002060"/>
              </a:solidFill>
              <a:latin typeface="Times" panose="02020603050405020304" pitchFamily="18" charset="0"/>
              <a:cs typeface="Times" panose="02020603050405020304" pitchFamily="18" charset="0"/>
            </a:endParaRPr>
          </a:p>
          <a:p>
            <a:endParaRPr lang="en-US" sz="2400" dirty="0">
              <a:solidFill>
                <a:srgbClr val="002060"/>
              </a:solidFill>
              <a:latin typeface="Times" panose="02020603050405020304" pitchFamily="18" charset="0"/>
              <a:cs typeface="Times" panose="02020603050405020304" pitchFamily="18" charset="0"/>
            </a:endParaRPr>
          </a:p>
          <a:p>
            <a:endParaRPr lang="en-US" sz="2400" dirty="0">
              <a:solidFill>
                <a:srgbClr val="002060"/>
              </a:solidFill>
              <a:latin typeface="Times" panose="02020603050405020304" pitchFamily="18" charset="0"/>
              <a:cs typeface="Times" panose="02020603050405020304" pitchFamily="18" charset="0"/>
            </a:endParaRPr>
          </a:p>
          <a:p>
            <a:endParaRPr lang="en-US" sz="2400" dirty="0">
              <a:solidFill>
                <a:srgbClr val="002060"/>
              </a:solidFill>
              <a:latin typeface="Times" panose="02020603050405020304" pitchFamily="18" charset="0"/>
              <a:cs typeface="Times" panose="02020603050405020304" pitchFamily="18" charset="0"/>
            </a:endParaRPr>
          </a:p>
        </p:txBody>
      </p:sp>
      <p:cxnSp>
        <p:nvCxnSpPr>
          <p:cNvPr id="13" name="Straight Connector 12">
            <a:extLst>
              <a:ext uri="{FF2B5EF4-FFF2-40B4-BE49-F238E27FC236}">
                <a16:creationId xmlns:a16="http://schemas.microsoft.com/office/drawing/2014/main" id="{5B7DD2C6-CD43-CF26-DAD3-2E178C3C52FE}"/>
              </a:ext>
            </a:extLst>
          </p:cNvPr>
          <p:cNvCxnSpPr>
            <a:cxnSpLocks/>
          </p:cNvCxnSpPr>
          <p:nvPr/>
        </p:nvCxnSpPr>
        <p:spPr>
          <a:xfrm>
            <a:off x="3918472" y="4029793"/>
            <a:ext cx="487680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03B8FE-7F3A-0FDE-ADB1-59DC92930578}"/>
              </a:ext>
            </a:extLst>
          </p:cNvPr>
          <p:cNvCxnSpPr>
            <a:stCxn id="8" idx="0"/>
            <a:endCxn id="8" idx="2"/>
          </p:cNvCxnSpPr>
          <p:nvPr/>
        </p:nvCxnSpPr>
        <p:spPr>
          <a:xfrm>
            <a:off x="6356872" y="3429000"/>
            <a:ext cx="0" cy="320344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8290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522"/>
            <a:ext cx="8229600" cy="553278"/>
          </a:xfrm>
          <a:solidFill>
            <a:schemeClr val="accent3">
              <a:lumMod val="20000"/>
              <a:lumOff val="8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Witches in NE</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2428069"/>
            <a:ext cx="4876800" cy="3203448"/>
          </a:xfrm>
        </p:spPr>
      </p:pic>
      <p:sp>
        <p:nvSpPr>
          <p:cNvPr id="7" name="TextBox 6"/>
          <p:cNvSpPr txBox="1"/>
          <p:nvPr/>
        </p:nvSpPr>
        <p:spPr>
          <a:xfrm>
            <a:off x="427382" y="772948"/>
            <a:ext cx="8259417" cy="923330"/>
          </a:xfrm>
          <a:prstGeom prst="rect">
            <a:avLst/>
          </a:prstGeom>
          <a:solidFill>
            <a:schemeClr val="bg1"/>
          </a:solidFill>
          <a:ln>
            <a:solidFill>
              <a:srgbClr val="002060"/>
            </a:solidFill>
          </a:ln>
        </p:spPr>
        <p:txBody>
          <a:bodyPr wrap="square" rtlCol="0">
            <a:spAutoFit/>
          </a:bodyPr>
          <a:lstStyle/>
          <a:p>
            <a:r>
              <a:rPr lang="en-US" dirty="0">
                <a:solidFill>
                  <a:srgbClr val="FF0000"/>
                </a:solidFill>
                <a:latin typeface="Times" panose="02020603050405020304" pitchFamily="18" charset="0"/>
                <a:cs typeface="Times" panose="02020603050405020304" pitchFamily="18" charset="0"/>
              </a:rPr>
              <a:t>“Humbly craving continually your prayers and help in this distressed case, -so, praying Almighty God continually to prepare you, that you may be a terror to evil-doers.” -Thomas Putnam</a:t>
            </a:r>
          </a:p>
        </p:txBody>
      </p:sp>
      <p:sp>
        <p:nvSpPr>
          <p:cNvPr id="5" name="Rectangle 4"/>
          <p:cNvSpPr/>
          <p:nvPr/>
        </p:nvSpPr>
        <p:spPr>
          <a:xfrm>
            <a:off x="4601816" y="2519273"/>
            <a:ext cx="4193458" cy="1254054"/>
          </a:xfrm>
          <a:prstGeom prst="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C00000"/>
                </a:solidFill>
                <a:latin typeface="Times" panose="02020603050405020304" pitchFamily="18" charset="0"/>
                <a:cs typeface="Times" panose="02020603050405020304" pitchFamily="18" charset="0"/>
              </a:rPr>
              <a:t>Salem Witch Trials 1692-93</a:t>
            </a:r>
          </a:p>
          <a:p>
            <a:r>
              <a:rPr lang="en-US" sz="2400" dirty="0">
                <a:solidFill>
                  <a:schemeClr val="tx1"/>
                </a:solidFill>
                <a:latin typeface="Times" panose="02020603050405020304" pitchFamily="18" charset="0"/>
                <a:cs typeface="Times" panose="02020603050405020304" pitchFamily="18" charset="0"/>
              </a:rPr>
              <a:t>Puritan value: live a frugal life to enhance God</a:t>
            </a:r>
          </a:p>
        </p:txBody>
      </p:sp>
      <p:sp>
        <p:nvSpPr>
          <p:cNvPr id="3" name="Rectangle 2">
            <a:extLst>
              <a:ext uri="{FF2B5EF4-FFF2-40B4-BE49-F238E27FC236}">
                <a16:creationId xmlns:a16="http://schemas.microsoft.com/office/drawing/2014/main" id="{3C53CD32-26F5-430F-A221-DC96506C4B78}"/>
              </a:ext>
            </a:extLst>
          </p:cNvPr>
          <p:cNvSpPr/>
          <p:nvPr/>
        </p:nvSpPr>
        <p:spPr>
          <a:xfrm>
            <a:off x="4601816" y="3865663"/>
            <a:ext cx="4223274" cy="123510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rgbClr val="FFFF00"/>
                </a:solidFill>
                <a:latin typeface="Times" panose="02020603050405020304" pitchFamily="18" charset="0"/>
                <a:cs typeface="Times" panose="02020603050405020304" pitchFamily="18" charset="0"/>
              </a:rPr>
              <a:t>Jeremiad Sermons:</a:t>
            </a:r>
            <a:r>
              <a:rPr lang="en-US" sz="2400" b="1" dirty="0">
                <a:solidFill>
                  <a:srgbClr val="FFFF00"/>
                </a:solidFill>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calling out immorality to return colony back to </a:t>
            </a:r>
            <a:r>
              <a:rPr lang="en-US" sz="2400" dirty="0">
                <a:solidFill>
                  <a:srgbClr val="FFFF00"/>
                </a:solidFill>
                <a:latin typeface="Times" panose="02020603050405020304" pitchFamily="18" charset="0"/>
                <a:cs typeface="Times" panose="02020603050405020304" pitchFamily="18" charset="0"/>
              </a:rPr>
              <a:t>“</a:t>
            </a:r>
            <a:r>
              <a:rPr lang="en-US" sz="2400" b="1" u="sng" dirty="0">
                <a:solidFill>
                  <a:srgbClr val="FFFF00"/>
                </a:solidFill>
                <a:latin typeface="Times" panose="02020603050405020304" pitchFamily="18" charset="0"/>
                <a:cs typeface="Times" panose="02020603050405020304" pitchFamily="18" charset="0"/>
              </a:rPr>
              <a:t>a city upon a hill”</a:t>
            </a:r>
          </a:p>
        </p:txBody>
      </p:sp>
      <p:sp>
        <p:nvSpPr>
          <p:cNvPr id="4" name="Rectangle 3">
            <a:extLst>
              <a:ext uri="{FF2B5EF4-FFF2-40B4-BE49-F238E27FC236}">
                <a16:creationId xmlns:a16="http://schemas.microsoft.com/office/drawing/2014/main" id="{41BBD440-614C-1CD8-15CE-4471931CDA46}"/>
              </a:ext>
            </a:extLst>
          </p:cNvPr>
          <p:cNvSpPr/>
          <p:nvPr/>
        </p:nvSpPr>
        <p:spPr>
          <a:xfrm>
            <a:off x="427382" y="1804551"/>
            <a:ext cx="8030818" cy="557649"/>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What is the actual cause of the Salem Witch Trials of 1692-93?</a:t>
            </a:r>
          </a:p>
        </p:txBody>
      </p:sp>
      <p:sp>
        <p:nvSpPr>
          <p:cNvPr id="10" name="Rectangle 9">
            <a:extLst>
              <a:ext uri="{FF2B5EF4-FFF2-40B4-BE49-F238E27FC236}">
                <a16:creationId xmlns:a16="http://schemas.microsoft.com/office/drawing/2014/main" id="{C028E266-EDCE-2AF5-9E7A-4A423578329E}"/>
              </a:ext>
            </a:extLst>
          </p:cNvPr>
          <p:cNvSpPr/>
          <p:nvPr/>
        </p:nvSpPr>
        <p:spPr>
          <a:xfrm>
            <a:off x="4572000" y="5193108"/>
            <a:ext cx="4223275" cy="15323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Growing class stratification – (</a:t>
            </a:r>
            <a:r>
              <a:rPr lang="en-US" sz="2400" b="1" u="sng" dirty="0">
                <a:solidFill>
                  <a:srgbClr val="FFFF00"/>
                </a:solidFill>
                <a:latin typeface="Times" panose="02020603050405020304" pitchFamily="18" charset="0"/>
                <a:cs typeface="Times" panose="02020603050405020304" pitchFamily="18" charset="0"/>
              </a:rPr>
              <a:t>Poor v. Wealthy</a:t>
            </a:r>
            <a:r>
              <a:rPr lang="en-US" sz="2400" dirty="0">
                <a:latin typeface="Times" panose="02020603050405020304" pitchFamily="18" charset="0"/>
                <a:cs typeface="Times" panose="02020603050405020304" pitchFamily="18" charset="0"/>
              </a:rPr>
              <a:t>) rise of a merchant class   (</a:t>
            </a:r>
            <a:r>
              <a:rPr lang="en-US" sz="2400" i="1" dirty="0">
                <a:solidFill>
                  <a:srgbClr val="FFFF00"/>
                </a:solidFill>
                <a:latin typeface="Times" panose="02020603050405020304" pitchFamily="18" charset="0"/>
                <a:cs typeface="Times" panose="02020603050405020304" pitchFamily="18" charset="0"/>
              </a:rPr>
              <a:t>Not Living the Puritan Life</a:t>
            </a:r>
            <a:r>
              <a:rPr lang="en-US" sz="2400" dirty="0">
                <a:latin typeface="Times" panose="02020603050405020304" pitchFamily="18" charset="0"/>
                <a:cs typeface="Times" panose="02020603050405020304" pitchFamily="18" charset="0"/>
              </a:rPr>
              <a:t>)</a:t>
            </a:r>
          </a:p>
        </p:txBody>
      </p:sp>
      <p:sp>
        <p:nvSpPr>
          <p:cNvPr id="11" name="Arrow: Down 10">
            <a:extLst>
              <a:ext uri="{FF2B5EF4-FFF2-40B4-BE49-F238E27FC236}">
                <a16:creationId xmlns:a16="http://schemas.microsoft.com/office/drawing/2014/main" id="{97F123A4-5D2B-1CB3-F6B4-CD1295E4556D}"/>
              </a:ext>
            </a:extLst>
          </p:cNvPr>
          <p:cNvSpPr/>
          <p:nvPr/>
        </p:nvSpPr>
        <p:spPr>
          <a:xfrm>
            <a:off x="6112136" y="3660738"/>
            <a:ext cx="609600" cy="33478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563681AE-E164-464A-5B31-544D511AE3C1}"/>
              </a:ext>
            </a:extLst>
          </p:cNvPr>
          <p:cNvSpPr/>
          <p:nvPr/>
        </p:nvSpPr>
        <p:spPr>
          <a:xfrm>
            <a:off x="6172200" y="5025718"/>
            <a:ext cx="609600" cy="33478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855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 y="228600"/>
            <a:ext cx="8229600" cy="792162"/>
          </a:xfrm>
          <a:solidFill>
            <a:schemeClr val="bg2"/>
          </a:solidFill>
          <a:ln>
            <a:solidFill>
              <a:srgbClr val="002060"/>
            </a:solidFill>
          </a:ln>
        </p:spPr>
        <p:txBody>
          <a:bodyPr/>
          <a:lstStyle/>
          <a:p>
            <a:r>
              <a:rPr lang="en-US" dirty="0">
                <a:solidFill>
                  <a:srgbClr val="002060"/>
                </a:solidFill>
                <a:latin typeface="Baskerville Old Face" panose="02020602080505020303" pitchFamily="18" charset="0"/>
              </a:rPr>
              <a:t>A democratic spirit</a:t>
            </a:r>
          </a:p>
        </p:txBody>
      </p:sp>
      <p:sp>
        <p:nvSpPr>
          <p:cNvPr id="3" name="Content Placeholder 2"/>
          <p:cNvSpPr>
            <a:spLocks noGrp="1"/>
          </p:cNvSpPr>
          <p:nvPr>
            <p:ph idx="1"/>
          </p:nvPr>
        </p:nvSpPr>
        <p:spPr>
          <a:xfrm>
            <a:off x="472440" y="3749199"/>
            <a:ext cx="8229600" cy="1432401"/>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England empowers self government (</a:t>
            </a:r>
            <a:r>
              <a:rPr lang="en-US" sz="2400" b="1" dirty="0">
                <a:solidFill>
                  <a:srgbClr val="FF0000"/>
                </a:solidFill>
                <a:latin typeface="Times" panose="02020603050405020304" pitchFamily="18" charset="0"/>
                <a:cs typeface="Times" panose="02020603050405020304" pitchFamily="18" charset="0"/>
              </a:rPr>
              <a:t>Salutary Neglect</a:t>
            </a:r>
            <a:r>
              <a:rPr lang="en-US" sz="2400" dirty="0">
                <a:latin typeface="Times" panose="02020603050405020304" pitchFamily="18" charset="0"/>
                <a:cs typeface="Times" panose="02020603050405020304" pitchFamily="18" charset="0"/>
              </a:rPr>
              <a:t>)</a:t>
            </a:r>
          </a:p>
          <a:p>
            <a:r>
              <a:rPr lang="en-US" sz="2400" dirty="0">
                <a:latin typeface="Times" panose="02020603050405020304" pitchFamily="18" charset="0"/>
                <a:cs typeface="Times" panose="02020603050405020304" pitchFamily="18" charset="0"/>
              </a:rPr>
              <a:t>Colonial charters</a:t>
            </a:r>
          </a:p>
          <a:p>
            <a:r>
              <a:rPr lang="en-US" sz="2400" dirty="0">
                <a:latin typeface="Times" panose="02020603050405020304" pitchFamily="18" charset="0"/>
                <a:cs typeface="Times" panose="02020603050405020304" pitchFamily="18" charset="0"/>
              </a:rPr>
              <a:t>Distance from England   	</a:t>
            </a:r>
          </a:p>
        </p:txBody>
      </p:sp>
      <p:sp>
        <p:nvSpPr>
          <p:cNvPr id="4" name="Rectangle 3"/>
          <p:cNvSpPr/>
          <p:nvPr/>
        </p:nvSpPr>
        <p:spPr>
          <a:xfrm>
            <a:off x="167640" y="1158240"/>
            <a:ext cx="8839200" cy="240917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panose="02020603050405020304" pitchFamily="18" charset="0"/>
                <a:cs typeface="Times" panose="02020603050405020304" pitchFamily="18" charset="0"/>
              </a:rPr>
              <a:t>“And that also there shall be a Counsel established here in England which shall in like manner consist of thirteen parsons to be, for that purpose, appointed by us, our </a:t>
            </a:r>
            <a:r>
              <a:rPr lang="en-US" sz="2000" dirty="0" err="1">
                <a:latin typeface="Times" panose="02020603050405020304" pitchFamily="18" charset="0"/>
                <a:cs typeface="Times" panose="02020603050405020304" pitchFamily="18" charset="0"/>
              </a:rPr>
              <a:t>heires</a:t>
            </a:r>
            <a:r>
              <a:rPr lang="en-US" sz="2000" dirty="0">
                <a:latin typeface="Times" panose="02020603050405020304" pitchFamily="18" charset="0"/>
                <a:cs typeface="Times" panose="02020603050405020304" pitchFamily="18" charset="0"/>
              </a:rPr>
              <a:t> and successors, which shall be called our Counsel of Virginia; and shall from time to time have the superior managing and direction </a:t>
            </a:r>
            <a:r>
              <a:rPr lang="en-US" sz="2000" dirty="0" err="1">
                <a:latin typeface="Times" panose="02020603050405020304" pitchFamily="18" charset="0"/>
                <a:cs typeface="Times" panose="02020603050405020304" pitchFamily="18" charset="0"/>
              </a:rPr>
              <a:t>onelie</a:t>
            </a:r>
            <a:r>
              <a:rPr lang="en-US" sz="2000" dirty="0">
                <a:latin typeface="Times" panose="02020603050405020304" pitchFamily="18" charset="0"/>
                <a:cs typeface="Times" panose="02020603050405020304" pitchFamily="18" charset="0"/>
              </a:rPr>
              <a:t> of and for all matters that shall or may concern the government, as well of the said several Colonies as of and for any other part” </a:t>
            </a:r>
          </a:p>
          <a:p>
            <a:r>
              <a:rPr lang="en-US" sz="2000" dirty="0">
                <a:latin typeface="Times" panose="02020603050405020304" pitchFamily="18" charset="0"/>
                <a:cs typeface="Times" panose="02020603050405020304" pitchFamily="18" charset="0"/>
              </a:rPr>
              <a:t>	- 1</a:t>
            </a:r>
            <a:r>
              <a:rPr lang="en-US" sz="2000" baseline="30000" dirty="0">
                <a:latin typeface="Times" panose="02020603050405020304" pitchFamily="18" charset="0"/>
                <a:cs typeface="Times" panose="02020603050405020304" pitchFamily="18" charset="0"/>
              </a:rPr>
              <a:t>st</a:t>
            </a:r>
            <a:r>
              <a:rPr lang="en-US" sz="2000" dirty="0">
                <a:latin typeface="Times" panose="02020603050405020304" pitchFamily="18" charset="0"/>
                <a:cs typeface="Times" panose="02020603050405020304" pitchFamily="18" charset="0"/>
              </a:rPr>
              <a:t> Virginia Charter, 1606</a:t>
            </a:r>
          </a:p>
        </p:txBody>
      </p:sp>
      <p:sp>
        <p:nvSpPr>
          <p:cNvPr id="5" name="Rectangle 4">
            <a:extLst>
              <a:ext uri="{FF2B5EF4-FFF2-40B4-BE49-F238E27FC236}">
                <a16:creationId xmlns:a16="http://schemas.microsoft.com/office/drawing/2014/main" id="{A957FB5E-0BBC-44C1-8648-BB5F5B6D0B48}"/>
              </a:ext>
            </a:extLst>
          </p:cNvPr>
          <p:cNvSpPr/>
          <p:nvPr/>
        </p:nvSpPr>
        <p:spPr>
          <a:xfrm>
            <a:off x="3962400" y="4342387"/>
            <a:ext cx="4892040" cy="14324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Creation of democracy (Populism)</a:t>
            </a:r>
          </a:p>
          <a:p>
            <a:pPr marL="342900" indent="-342900">
              <a:buFont typeface="Arial" panose="020B0604020202020204" pitchFamily="34" charset="0"/>
              <a:buChar char="•"/>
            </a:pPr>
            <a:r>
              <a:rPr lang="en-US" sz="2400" b="1" dirty="0">
                <a:latin typeface="Times" panose="02020603050405020304" pitchFamily="18" charset="0"/>
                <a:cs typeface="Times" panose="02020603050405020304" pitchFamily="18" charset="0"/>
              </a:rPr>
              <a:t>Mayflower Compact</a:t>
            </a:r>
          </a:p>
          <a:p>
            <a:pPr marL="342900" indent="-342900">
              <a:buFont typeface="Arial" panose="020B0604020202020204" pitchFamily="34" charset="0"/>
              <a:buChar char="•"/>
            </a:pPr>
            <a:r>
              <a:rPr lang="en-US" sz="2400" b="1" dirty="0">
                <a:latin typeface="Times" panose="02020603050405020304" pitchFamily="18" charset="0"/>
                <a:cs typeface="Times" panose="02020603050405020304" pitchFamily="18" charset="0"/>
              </a:rPr>
              <a:t>House of Burgesses</a:t>
            </a:r>
          </a:p>
        </p:txBody>
      </p:sp>
    </p:spTree>
    <p:extLst>
      <p:ext uri="{BB962C8B-B14F-4D97-AF65-F5344CB8AC3E}">
        <p14:creationId xmlns:p14="http://schemas.microsoft.com/office/powerpoint/2010/main" val="14638429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743F1-5167-4D58-AE80-88D129511DCA}"/>
              </a:ext>
            </a:extLst>
          </p:cNvPr>
          <p:cNvSpPr>
            <a:spLocks noGrp="1"/>
          </p:cNvSpPr>
          <p:nvPr>
            <p:ph type="title"/>
          </p:nvPr>
        </p:nvSpPr>
        <p:spPr>
          <a:xfrm>
            <a:off x="457200" y="274638"/>
            <a:ext cx="8229600" cy="715962"/>
          </a:xfrm>
          <a:solidFill>
            <a:schemeClr val="bg2">
              <a:lumMod val="90000"/>
            </a:schemeClr>
          </a:solidFill>
          <a:ln>
            <a:solidFill>
              <a:srgbClr val="002060"/>
            </a:solidFill>
          </a:ln>
        </p:spPr>
        <p:txBody>
          <a:bodyPr>
            <a:normAutofit fontScale="90000"/>
          </a:bodyPr>
          <a:lstStyle/>
          <a:p>
            <a:r>
              <a:rPr lang="en-US" b="1" dirty="0">
                <a:solidFill>
                  <a:srgbClr val="002060"/>
                </a:solidFill>
                <a:latin typeface="Baskerville Old Face" panose="02020602080505020303" pitchFamily="18" charset="0"/>
              </a:rPr>
              <a:t>Planting the Seeds of Americanism</a:t>
            </a:r>
          </a:p>
        </p:txBody>
      </p:sp>
      <p:sp>
        <p:nvSpPr>
          <p:cNvPr id="3" name="Content Placeholder 2">
            <a:extLst>
              <a:ext uri="{FF2B5EF4-FFF2-40B4-BE49-F238E27FC236}">
                <a16:creationId xmlns:a16="http://schemas.microsoft.com/office/drawing/2014/main" id="{B842B56D-9229-442E-A7B6-88F2366650E1}"/>
              </a:ext>
            </a:extLst>
          </p:cNvPr>
          <p:cNvSpPr>
            <a:spLocks noGrp="1"/>
          </p:cNvSpPr>
          <p:nvPr>
            <p:ph idx="1"/>
          </p:nvPr>
        </p:nvSpPr>
        <p:spPr>
          <a:xfrm>
            <a:off x="457200" y="1219200"/>
            <a:ext cx="8229600" cy="4906963"/>
          </a:xfrm>
          <a:solidFill>
            <a:schemeClr val="bg1"/>
          </a:solidFill>
          <a:ln>
            <a:solidFill>
              <a:srgbClr val="002060"/>
            </a:solidFill>
          </a:ln>
        </p:spPr>
        <p:txBody>
          <a:bodyPr>
            <a:normAutofit/>
          </a:bodyPr>
          <a:lstStyle/>
          <a:p>
            <a:r>
              <a:rPr lang="en-US" sz="2400" dirty="0">
                <a:latin typeface="Times" panose="02020603050405020304" pitchFamily="18" charset="0"/>
                <a:cs typeface="Times" panose="02020603050405020304" pitchFamily="18" charset="0"/>
              </a:rPr>
              <a:t>Evaluate the extent to whether colonization America effectively established an American political culture</a:t>
            </a:r>
          </a:p>
          <a:p>
            <a:pPr marL="0" indent="0">
              <a:buNone/>
            </a:pPr>
            <a:r>
              <a:rPr lang="en-US" sz="2400" dirty="0">
                <a:latin typeface="Times" panose="02020603050405020304" pitchFamily="18" charset="0"/>
                <a:cs typeface="Times" panose="02020603050405020304" pitchFamily="18" charset="0"/>
              </a:rPr>
              <a:t>Construct an infomercial to promote immigration to an American colonial region.</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B2714672-8809-49EA-8074-68A2B74FBF6E}"/>
              </a:ext>
            </a:extLst>
          </p:cNvPr>
          <p:cNvSpPr/>
          <p:nvPr/>
        </p:nvSpPr>
        <p:spPr>
          <a:xfrm>
            <a:off x="5257800" y="5334000"/>
            <a:ext cx="3581400"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solidFill>
                  <a:srgbClr val="FFFF00"/>
                </a:solidFill>
                <a:latin typeface="Times" panose="02020603050405020304" pitchFamily="18" charset="0"/>
                <a:cs typeface="Times" panose="02020603050405020304" pitchFamily="18" charset="0"/>
                <a:hlinkClick r:id="rId2">
                  <a:extLst>
                    <a:ext uri="{A12FA001-AC4F-418D-AE19-62706E023703}">
                      <ahyp:hlinkClr xmlns:ahyp="http://schemas.microsoft.com/office/drawing/2018/hyperlinkcolor" val="tx"/>
                    </a:ext>
                  </a:extLst>
                </a:hlinkClick>
              </a:rPr>
              <a:t>Infomercial - </a:t>
            </a:r>
            <a:r>
              <a:rPr lang="en-US" sz="2400" dirty="0" err="1">
                <a:solidFill>
                  <a:srgbClr val="FFFF00"/>
                </a:solidFill>
                <a:latin typeface="Times" panose="02020603050405020304" pitchFamily="18" charset="0"/>
                <a:cs typeface="Times" panose="02020603050405020304" pitchFamily="18" charset="0"/>
                <a:hlinkClick r:id="rId2">
                  <a:extLst>
                    <a:ext uri="{A12FA001-AC4F-418D-AE19-62706E023703}">
                      <ahyp:hlinkClr xmlns:ahyp="http://schemas.microsoft.com/office/drawing/2018/hyperlinkcolor" val="tx"/>
                    </a:ext>
                  </a:extLst>
                </a:hlinkClick>
              </a:rPr>
              <a:t>ShamWOW</a:t>
            </a:r>
            <a:endParaRPr lang="en-US" sz="2400" dirty="0">
              <a:solidFill>
                <a:srgbClr val="FFFF00"/>
              </a:solidFill>
              <a:latin typeface="Times" panose="02020603050405020304" pitchFamily="18" charset="0"/>
              <a:cs typeface="Times" panose="02020603050405020304" pitchFamily="18" charset="0"/>
            </a:endParaRPr>
          </a:p>
        </p:txBody>
      </p:sp>
      <p:pic>
        <p:nvPicPr>
          <p:cNvPr id="1026" name="Picture 2" descr="Amazon.com: The Original Shamwow - Super Absorbent Multi-Purpose Cleaning  Shammy Chamois Towel Cloth - Holds 10X its Weight in Liquid - Machine  Washable - Will Not Scratch (8 Pack: 4 Large Orange">
            <a:extLst>
              <a:ext uri="{FF2B5EF4-FFF2-40B4-BE49-F238E27FC236}">
                <a16:creationId xmlns:a16="http://schemas.microsoft.com/office/drawing/2014/main" id="{DA4DA3F0-C554-4BF2-8D1B-02654CBB3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2590801"/>
            <a:ext cx="20955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3 colonies - Students | Britannica Kids | Homework Help">
            <a:extLst>
              <a:ext uri="{FF2B5EF4-FFF2-40B4-BE49-F238E27FC236}">
                <a16:creationId xmlns:a16="http://schemas.microsoft.com/office/drawing/2014/main" id="{3A4086BC-BAB4-4B28-8CBA-782EA7ABDB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4749" y="3009901"/>
            <a:ext cx="1033462" cy="1104899"/>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CAF3389E-C472-4610-BD1E-1F2B77B83A2E}"/>
              </a:ext>
            </a:extLst>
          </p:cNvPr>
          <p:cNvSpPr/>
          <p:nvPr/>
        </p:nvSpPr>
        <p:spPr>
          <a:xfrm>
            <a:off x="7244501" y="2362201"/>
            <a:ext cx="1899499" cy="800099"/>
          </a:xfrm>
          <a:prstGeom prst="wedgeEllipseCallou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Look at this Amazing new land</a:t>
            </a:r>
          </a:p>
        </p:txBody>
      </p:sp>
      <p:sp>
        <p:nvSpPr>
          <p:cNvPr id="6" name="Rectangle 5">
            <a:extLst>
              <a:ext uri="{FF2B5EF4-FFF2-40B4-BE49-F238E27FC236}">
                <a16:creationId xmlns:a16="http://schemas.microsoft.com/office/drawing/2014/main" id="{21595CFE-84F3-4D4C-9093-DCF003991DB9}"/>
              </a:ext>
            </a:extLst>
          </p:cNvPr>
          <p:cNvSpPr/>
          <p:nvPr/>
        </p:nvSpPr>
        <p:spPr>
          <a:xfrm>
            <a:off x="1047750" y="3009901"/>
            <a:ext cx="4514850" cy="214153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Promote those core value advantages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Make it the new HIP place to be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Include warnings – “Don’t forget the Natives”</a:t>
            </a:r>
          </a:p>
        </p:txBody>
      </p:sp>
    </p:spTree>
    <p:extLst>
      <p:ext uri="{BB962C8B-B14F-4D97-AF65-F5344CB8AC3E}">
        <p14:creationId xmlns:p14="http://schemas.microsoft.com/office/powerpoint/2010/main" val="25331521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1"/>
          </a:solidFill>
          <a:ln>
            <a:solidFill>
              <a:schemeClr val="accent1"/>
            </a:solidFill>
          </a:ln>
        </p:spPr>
        <p:txBody>
          <a:bodyPr>
            <a:normAutofit lnSpcReduction="10000"/>
          </a:bodyPr>
          <a:lstStyle/>
          <a:p>
            <a:pPr marL="0" indent="0">
              <a:buNone/>
            </a:pPr>
            <a:r>
              <a:rPr lang="en-US" sz="2200" dirty="0">
                <a:solidFill>
                  <a:srgbClr val="002060"/>
                </a:solidFill>
                <a:latin typeface="Times" panose="02020603050405020304" pitchFamily="18" charset="0"/>
                <a:cs typeface="Times" panose="02020603050405020304" pitchFamily="18" charset="0"/>
              </a:rPr>
              <a:t>AP 2.1: Contextualization of European Colonization</a:t>
            </a:r>
          </a:p>
          <a:p>
            <a:pPr marL="0" indent="0">
              <a:buNone/>
            </a:pPr>
            <a:r>
              <a:rPr lang="en-US" sz="2200" dirty="0">
                <a:solidFill>
                  <a:srgbClr val="002060"/>
                </a:solidFill>
                <a:latin typeface="Times" panose="02020603050405020304" pitchFamily="18" charset="0"/>
                <a:cs typeface="Times" panose="02020603050405020304" pitchFamily="18" charset="0"/>
              </a:rPr>
              <a:t>AP 2.2: European colonization influence on the New World </a:t>
            </a:r>
          </a:p>
          <a:p>
            <a:pPr marL="0" indent="0">
              <a:buNone/>
            </a:pPr>
            <a:r>
              <a:rPr lang="en-US" sz="2200" b="1" dirty="0">
                <a:solidFill>
                  <a:srgbClr val="C00000"/>
                </a:solidFill>
                <a:latin typeface="Times" panose="02020603050405020304" pitchFamily="18" charset="0"/>
                <a:cs typeface="Times" panose="02020603050405020304" pitchFamily="18" charset="0"/>
              </a:rPr>
              <a:t>EQ: </a:t>
            </a:r>
            <a:r>
              <a:rPr lang="en-US" sz="2200" dirty="0">
                <a:solidFill>
                  <a:srgbClr val="00206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r>
              <a:rPr lang="en-US" sz="2200" dirty="0">
                <a:solidFill>
                  <a:srgbClr val="0070C0"/>
                </a:solidFill>
                <a:latin typeface="Times New Roman" panose="02020603050405020304" pitchFamily="18" charset="0"/>
                <a:cs typeface="Times New Roman" panose="02020603050405020304" pitchFamily="18" charset="0"/>
              </a:rPr>
              <a:t>?</a:t>
            </a:r>
          </a:p>
          <a:p>
            <a:pPr marL="0" indent="0">
              <a:buNone/>
            </a:pPr>
            <a:r>
              <a:rPr lang="en-US" sz="2200" b="1" dirty="0">
                <a:solidFill>
                  <a:srgbClr val="C00000"/>
                </a:solidFill>
                <a:latin typeface="Times New Roman" panose="02020603050405020304" pitchFamily="18" charset="0"/>
                <a:cs typeface="Times New Roman" panose="02020603050405020304" pitchFamily="18" charset="0"/>
              </a:rPr>
              <a:t>Students can:</a:t>
            </a:r>
          </a:p>
          <a:p>
            <a:r>
              <a:rPr lang="en-US" sz="2200" dirty="0">
                <a:solidFill>
                  <a:srgbClr val="002060"/>
                </a:solidFill>
                <a:latin typeface="Times New Roman" panose="02020603050405020304" pitchFamily="18" charset="0"/>
                <a:cs typeface="Times New Roman" panose="02020603050405020304" pitchFamily="18" charset="0"/>
              </a:rPr>
              <a:t>Decipher how various European cultures influenced the development of the New World</a:t>
            </a:r>
          </a:p>
          <a:p>
            <a:r>
              <a:rPr lang="en-US" sz="2200" dirty="0">
                <a:solidFill>
                  <a:srgbClr val="002060"/>
                </a:solidFill>
                <a:latin typeface="Times New Roman" panose="02020603050405020304" pitchFamily="18" charset="0"/>
                <a:cs typeface="Times New Roman" panose="02020603050405020304" pitchFamily="18" charset="0"/>
              </a:rPr>
              <a:t>Contrast how colonial regions became distinct regions but allow for the development of the American identity</a:t>
            </a:r>
          </a:p>
          <a:p>
            <a:pPr marL="0" lvl="1" indent="0">
              <a:buNone/>
            </a:pPr>
            <a:r>
              <a:rPr lang="en-US" sz="2400" b="1" dirty="0">
                <a:solidFill>
                  <a:srgbClr val="C0000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 A Sinner in an Angry God’s Hands </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A Cultural Movement in America </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Unit II Progress Check</a:t>
            </a:r>
          </a:p>
          <a:p>
            <a:pPr marL="0" lvl="1" indent="0">
              <a:buNone/>
            </a:pPr>
            <a:r>
              <a:rPr lang="en-US" sz="2400" b="1" dirty="0">
                <a:solidFill>
                  <a:srgbClr val="C00000"/>
                </a:solidFill>
                <a:latin typeface="Times" panose="02020603050405020304" pitchFamily="18" charset="0"/>
                <a:cs typeface="Times" panose="02020603050405020304" pitchFamily="18" charset="0"/>
              </a:rPr>
              <a:t>Homework</a:t>
            </a:r>
          </a:p>
          <a:p>
            <a:pPr marL="342900" lvl="1" indent="-342900"/>
            <a:r>
              <a:rPr lang="en-US" sz="2400" b="1" dirty="0">
                <a:solidFill>
                  <a:srgbClr val="C00000"/>
                </a:solidFill>
                <a:latin typeface="Times" panose="02020603050405020304" pitchFamily="18" charset="0"/>
                <a:cs typeface="Times" panose="02020603050405020304" pitchFamily="18" charset="0"/>
              </a:rPr>
              <a:t>Unit I &amp; II Review Guide</a:t>
            </a:r>
          </a:p>
          <a:p>
            <a:pPr marL="342900" lvl="1" indent="-342900"/>
            <a:r>
              <a:rPr lang="en-US" sz="2400" b="1" dirty="0">
                <a:solidFill>
                  <a:srgbClr val="C00000"/>
                </a:solidFill>
                <a:latin typeface="Times" panose="02020603050405020304" pitchFamily="18" charset="0"/>
                <a:cs typeface="Times" panose="02020603050405020304" pitchFamily="18" charset="0"/>
              </a:rPr>
              <a:t>Unit I &amp; II Test, Thursday, September 19</a:t>
            </a:r>
          </a:p>
          <a:p>
            <a:pPr marL="342900" lvl="1" indent="-342900">
              <a:buFont typeface="Arial" panose="020B0604020202020204" pitchFamily="34" charset="0"/>
              <a:buChar char="•"/>
            </a:pPr>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5969562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3">
              <a:lumMod val="20000"/>
              <a:lumOff val="80000"/>
            </a:schemeClr>
          </a:solidFill>
          <a:ln>
            <a:solidFill>
              <a:srgbClr val="002060"/>
            </a:solidFill>
          </a:ln>
        </p:spPr>
        <p:txBody>
          <a:bodyPr/>
          <a:lstStyle/>
          <a:p>
            <a:r>
              <a:rPr lang="en-US" dirty="0">
                <a:solidFill>
                  <a:srgbClr val="002060"/>
                </a:solidFill>
                <a:latin typeface="Baskerville Old Face" panose="02020602080505020303" pitchFamily="18" charset="0"/>
              </a:rPr>
              <a:t>Sermon of the New Light</a:t>
            </a:r>
          </a:p>
        </p:txBody>
      </p:sp>
      <p:sp>
        <p:nvSpPr>
          <p:cNvPr id="3" name="Content Placeholder 2"/>
          <p:cNvSpPr>
            <a:spLocks noGrp="1"/>
          </p:cNvSpPr>
          <p:nvPr>
            <p:ph idx="1"/>
          </p:nvPr>
        </p:nvSpPr>
        <p:spPr>
          <a:xfrm>
            <a:off x="217714" y="1257300"/>
            <a:ext cx="8686800" cy="4343400"/>
          </a:xfrm>
          <a:solidFill>
            <a:srgbClr val="FFFF99"/>
          </a:solidFill>
          <a:ln>
            <a:solidFill>
              <a:srgbClr val="002060"/>
            </a:solidFill>
          </a:ln>
        </p:spPr>
        <p:txBody>
          <a:bodyPr>
            <a:normAutofit fontScale="62500" lnSpcReduction="20000"/>
          </a:bodyPr>
          <a:lstStyle/>
          <a:p>
            <a:pPr marL="0" indent="0">
              <a:buNone/>
            </a:pPr>
            <a:r>
              <a:rPr lang="en-US" dirty="0">
                <a:latin typeface="Times" panose="02020603050405020304" pitchFamily="18" charset="0"/>
                <a:cs typeface="Times" panose="02020603050405020304" pitchFamily="18" charset="0"/>
              </a:rPr>
              <a:t>The use of this awful subject may be for awakening unconverted persons in this congregation. This that you have heard is the case of every one of you that are out of Christ.-That world of misery, that lake of burning brimstone, is extended abroad under you. There is the dreadful pit of </a:t>
            </a:r>
            <a:r>
              <a:rPr lang="en-US" b="1" u="sng" dirty="0">
                <a:latin typeface="Times" panose="02020603050405020304" pitchFamily="18" charset="0"/>
                <a:cs typeface="Times" panose="02020603050405020304" pitchFamily="18" charset="0"/>
              </a:rPr>
              <a:t>the glowing flames of the wrath of God; there is hell's wide gaping mouth open</a:t>
            </a:r>
            <a:r>
              <a:rPr lang="en-US" dirty="0">
                <a:latin typeface="Times" panose="02020603050405020304" pitchFamily="18" charset="0"/>
                <a:cs typeface="Times" panose="02020603050405020304" pitchFamily="18" charset="0"/>
              </a:rPr>
              <a:t>; and you have nothing to stand upon, nor any thing to take hold of, there is nothing between you and hell but the air; it is only the power and mere pleasure of God that holds you up.</a:t>
            </a:r>
          </a:p>
          <a:p>
            <a:pPr marL="0" indent="0">
              <a:buNone/>
            </a:pPr>
            <a:endParaRPr lang="en-US" dirty="0">
              <a:latin typeface="Times" panose="02020603050405020304" pitchFamily="18" charset="0"/>
              <a:cs typeface="Times" panose="02020603050405020304" pitchFamily="18" charset="0"/>
            </a:endParaRPr>
          </a:p>
          <a:p>
            <a:pPr marL="0" indent="0">
              <a:buNone/>
            </a:pPr>
            <a:r>
              <a:rPr lang="en-US" dirty="0">
                <a:latin typeface="Times" panose="02020603050405020304" pitchFamily="18" charset="0"/>
                <a:cs typeface="Times" panose="02020603050405020304" pitchFamily="18" charset="0"/>
              </a:rPr>
              <a:t>You probably are not sensible of this; </a:t>
            </a:r>
            <a:r>
              <a:rPr lang="en-US" b="1" u="sng" dirty="0">
                <a:latin typeface="Times" panose="02020603050405020304" pitchFamily="18" charset="0"/>
                <a:cs typeface="Times" panose="02020603050405020304" pitchFamily="18" charset="0"/>
              </a:rPr>
              <a:t>you find you are kept out of hell</a:t>
            </a:r>
            <a:r>
              <a:rPr lang="en-US" b="1" dirty="0">
                <a:latin typeface="Times" panose="02020603050405020304" pitchFamily="18" charset="0"/>
                <a:cs typeface="Times" panose="02020603050405020304" pitchFamily="18" charset="0"/>
              </a:rPr>
              <a:t>, </a:t>
            </a:r>
            <a:r>
              <a:rPr lang="en-US" dirty="0">
                <a:latin typeface="Times" panose="02020603050405020304" pitchFamily="18" charset="0"/>
                <a:cs typeface="Times" panose="02020603050405020304" pitchFamily="18" charset="0"/>
              </a:rPr>
              <a:t>but do not </a:t>
            </a:r>
            <a:r>
              <a:rPr lang="en-US" b="1" u="sng" dirty="0">
                <a:latin typeface="Times" panose="02020603050405020304" pitchFamily="18" charset="0"/>
                <a:cs typeface="Times" panose="02020603050405020304" pitchFamily="18" charset="0"/>
              </a:rPr>
              <a:t>see the hand of God in it</a:t>
            </a:r>
            <a:r>
              <a:rPr lang="en-US" dirty="0">
                <a:latin typeface="Times" panose="02020603050405020304" pitchFamily="18" charset="0"/>
                <a:cs typeface="Times" panose="02020603050405020304" pitchFamily="18" charset="0"/>
              </a:rPr>
              <a:t>; but </a:t>
            </a:r>
            <a:r>
              <a:rPr lang="en-US" b="1" u="sng" dirty="0">
                <a:latin typeface="Times" panose="02020603050405020304" pitchFamily="18" charset="0"/>
                <a:cs typeface="Times" panose="02020603050405020304" pitchFamily="18" charset="0"/>
              </a:rPr>
              <a:t>look at other things, as the good state of your bodily constitution, your care of your own life, and the means you use for your own preservation</a:t>
            </a:r>
            <a:r>
              <a:rPr lang="en-US" dirty="0">
                <a:latin typeface="Times" panose="02020603050405020304" pitchFamily="18" charset="0"/>
                <a:cs typeface="Times" panose="02020603050405020304" pitchFamily="18" charset="0"/>
              </a:rPr>
              <a:t>. But indeed </a:t>
            </a:r>
            <a:r>
              <a:rPr lang="en-US" b="1" u="sng" dirty="0">
                <a:latin typeface="Times" panose="02020603050405020304" pitchFamily="18" charset="0"/>
                <a:cs typeface="Times" panose="02020603050405020304" pitchFamily="18" charset="0"/>
              </a:rPr>
              <a:t>these things are nothing</a:t>
            </a:r>
            <a:r>
              <a:rPr lang="en-US" dirty="0">
                <a:latin typeface="Times" panose="02020603050405020304" pitchFamily="18" charset="0"/>
                <a:cs typeface="Times" panose="02020603050405020304" pitchFamily="18" charset="0"/>
              </a:rPr>
              <a:t>; if </a:t>
            </a:r>
            <a:r>
              <a:rPr lang="en-US" b="1" u="sng" dirty="0">
                <a:latin typeface="Times" panose="02020603050405020304" pitchFamily="18" charset="0"/>
                <a:cs typeface="Times" panose="02020603050405020304" pitchFamily="18" charset="0"/>
              </a:rPr>
              <a:t>God should withdraw his hand, they would avail no more to keep you from falling</a:t>
            </a:r>
            <a:r>
              <a:rPr lang="en-US" dirty="0">
                <a:latin typeface="Times" panose="02020603050405020304" pitchFamily="18" charset="0"/>
                <a:cs typeface="Times" panose="02020603050405020304" pitchFamily="18" charset="0"/>
              </a:rPr>
              <a:t>, than the thin air to hold up a person that is suspended in it.</a:t>
            </a:r>
          </a:p>
          <a:p>
            <a:pPr marL="0" indent="0">
              <a:buNone/>
            </a:pPr>
            <a:r>
              <a:rPr lang="en-US" dirty="0">
                <a:latin typeface="Times" panose="02020603050405020304" pitchFamily="18" charset="0"/>
                <a:cs typeface="Times" panose="02020603050405020304" pitchFamily="18" charset="0"/>
              </a:rPr>
              <a:t>- </a:t>
            </a:r>
            <a:r>
              <a:rPr lang="en-US" b="1" dirty="0">
                <a:latin typeface="Times" panose="02020603050405020304" pitchFamily="18" charset="0"/>
                <a:cs typeface="Times" panose="02020603050405020304" pitchFamily="18" charset="0"/>
              </a:rPr>
              <a:t>Jonathan Edwards, </a:t>
            </a:r>
            <a:r>
              <a:rPr lang="en-US" b="1" i="1" dirty="0">
                <a:latin typeface="Times" panose="02020603050405020304" pitchFamily="18" charset="0"/>
                <a:cs typeface="Times" panose="02020603050405020304" pitchFamily="18" charset="0"/>
              </a:rPr>
              <a:t>“A Sinner in an Angry God’s Hand”, 1741</a:t>
            </a:r>
          </a:p>
          <a:p>
            <a:pPr marL="0" indent="0">
              <a:buNone/>
            </a:pPr>
            <a:endParaRPr lang="en-US" sz="20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5E8C9B33-91EF-4929-8B22-4F7A399B2AF0}"/>
              </a:ext>
            </a:extLst>
          </p:cNvPr>
          <p:cNvSpPr/>
          <p:nvPr/>
        </p:nvSpPr>
        <p:spPr>
          <a:xfrm>
            <a:off x="446314" y="5204621"/>
            <a:ext cx="8229600" cy="10207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Explain the purpose of Jonathan Edwards “A Sinner in an Angry God’s Hand” </a:t>
            </a:r>
          </a:p>
        </p:txBody>
      </p:sp>
      <p:sp>
        <p:nvSpPr>
          <p:cNvPr id="5" name="Rectangle 4">
            <a:extLst>
              <a:ext uri="{FF2B5EF4-FFF2-40B4-BE49-F238E27FC236}">
                <a16:creationId xmlns:a16="http://schemas.microsoft.com/office/drawing/2014/main" id="{B6878C36-B237-DF57-1D6F-1D8B5DAB2C3F}"/>
              </a:ext>
            </a:extLst>
          </p:cNvPr>
          <p:cNvSpPr/>
          <p:nvPr/>
        </p:nvSpPr>
        <p:spPr>
          <a:xfrm>
            <a:off x="2438400" y="5791200"/>
            <a:ext cx="1600200" cy="5334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HIPP</a:t>
            </a:r>
          </a:p>
        </p:txBody>
      </p:sp>
    </p:spTree>
    <p:extLst>
      <p:ext uri="{BB962C8B-B14F-4D97-AF65-F5344CB8AC3E}">
        <p14:creationId xmlns:p14="http://schemas.microsoft.com/office/powerpoint/2010/main" val="9617297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872"/>
            <a:ext cx="8229600" cy="672868"/>
          </a:xfrm>
          <a:solidFill>
            <a:schemeClr val="accent3">
              <a:lumMod val="20000"/>
              <a:lumOff val="8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1</a:t>
            </a:r>
            <a:r>
              <a:rPr lang="en-US" baseline="30000" dirty="0">
                <a:solidFill>
                  <a:srgbClr val="002060"/>
                </a:solidFill>
                <a:latin typeface="Baskerville Old Face" panose="02020602080505020303" pitchFamily="18" charset="0"/>
              </a:rPr>
              <a:t>st</a:t>
            </a:r>
            <a:r>
              <a:rPr lang="en-US" dirty="0">
                <a:solidFill>
                  <a:srgbClr val="002060"/>
                </a:solidFill>
                <a:latin typeface="Baskerville Old Face" panose="02020602080505020303" pitchFamily="18" charset="0"/>
              </a:rPr>
              <a:t> Great Awakening</a:t>
            </a:r>
          </a:p>
        </p:txBody>
      </p:sp>
      <p:sp>
        <p:nvSpPr>
          <p:cNvPr id="3" name="Content Placeholder 2"/>
          <p:cNvSpPr>
            <a:spLocks noGrp="1"/>
          </p:cNvSpPr>
          <p:nvPr>
            <p:ph idx="1"/>
          </p:nvPr>
        </p:nvSpPr>
        <p:spPr>
          <a:xfrm>
            <a:off x="3733800" y="2062636"/>
            <a:ext cx="4953000" cy="4063527"/>
          </a:xfrm>
          <a:solidFill>
            <a:srgbClr val="FFFF99"/>
          </a:solidFill>
          <a:ln>
            <a:solidFill>
              <a:schemeClr val="tx1">
                <a:lumMod val="95000"/>
                <a:lumOff val="5000"/>
              </a:schemeClr>
            </a:solidFill>
          </a:ln>
        </p:spPr>
        <p:txBody>
          <a:bodyPr>
            <a:normAutofit/>
          </a:bodyPr>
          <a:lstStyle/>
          <a:p>
            <a:pPr marL="0" indent="0">
              <a:buNone/>
            </a:pPr>
            <a:r>
              <a:rPr lang="en-US" sz="2400" b="1" i="1" u="sng" dirty="0">
                <a:solidFill>
                  <a:srgbClr val="C00000"/>
                </a:solidFill>
                <a:latin typeface="Times" panose="02020603050405020304" pitchFamily="18" charset="0"/>
                <a:cs typeface="Times" panose="02020603050405020304" pitchFamily="18" charset="0"/>
              </a:rPr>
              <a:t>1</a:t>
            </a:r>
            <a:r>
              <a:rPr lang="en-US" sz="2400" b="1" i="1" u="sng" baseline="30000" dirty="0">
                <a:solidFill>
                  <a:srgbClr val="C00000"/>
                </a:solidFill>
                <a:latin typeface="Times" panose="02020603050405020304" pitchFamily="18" charset="0"/>
                <a:cs typeface="Times" panose="02020603050405020304" pitchFamily="18" charset="0"/>
              </a:rPr>
              <a:t>st</a:t>
            </a:r>
            <a:r>
              <a:rPr lang="en-US" sz="2400" b="1" i="1" u="sng" dirty="0">
                <a:solidFill>
                  <a:srgbClr val="C00000"/>
                </a:solidFill>
                <a:latin typeface="Times" panose="02020603050405020304" pitchFamily="18" charset="0"/>
                <a:cs typeface="Times" panose="02020603050405020304" pitchFamily="18" charset="0"/>
              </a:rPr>
              <a:t> Great Awakening</a:t>
            </a:r>
            <a:r>
              <a:rPr lang="en-US" sz="2400" b="1" i="1" dirty="0">
                <a:solidFill>
                  <a:srgbClr val="C00000"/>
                </a:solidFill>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 Religious </a:t>
            </a:r>
            <a:r>
              <a:rPr lang="en-US" sz="2400" dirty="0">
                <a:solidFill>
                  <a:schemeClr val="accent5">
                    <a:lumMod val="50000"/>
                  </a:schemeClr>
                </a:solidFill>
                <a:latin typeface="Times" panose="02020603050405020304" pitchFamily="18" charset="0"/>
                <a:cs typeface="Times" panose="02020603050405020304" pitchFamily="18" charset="0"/>
              </a:rPr>
              <a:t>Revival Movement </a:t>
            </a:r>
            <a:r>
              <a:rPr lang="en-US" sz="2400" dirty="0">
                <a:latin typeface="Times" panose="02020603050405020304" pitchFamily="18" charset="0"/>
                <a:cs typeface="Times" panose="02020603050405020304" pitchFamily="18" charset="0"/>
              </a:rPr>
              <a:t>(1730-1770)   </a:t>
            </a:r>
          </a:p>
          <a:p>
            <a:r>
              <a:rPr lang="en-US" sz="2400" dirty="0">
                <a:latin typeface="Times" panose="02020603050405020304" pitchFamily="18" charset="0"/>
                <a:cs typeface="Times" panose="02020603050405020304" pitchFamily="18" charset="0"/>
              </a:rPr>
              <a:t>unifying cultural experience</a:t>
            </a:r>
          </a:p>
          <a:p>
            <a:r>
              <a:rPr lang="en-US" altLang="en-US" sz="2400" b="1" i="1" dirty="0">
                <a:solidFill>
                  <a:srgbClr val="C00000"/>
                </a:solidFill>
                <a:latin typeface="Times" panose="02020603050405020304" pitchFamily="18" charset="0"/>
                <a:cs typeface="Times" panose="02020603050405020304" pitchFamily="18" charset="0"/>
              </a:rPr>
              <a:t>Evangelicalism </a:t>
            </a:r>
            <a:r>
              <a:rPr lang="en-US" altLang="en-US" sz="2400" i="1" dirty="0">
                <a:solidFill>
                  <a:srgbClr val="002060"/>
                </a:solidFill>
                <a:latin typeface="Times" panose="02020603050405020304" pitchFamily="18" charset="0"/>
                <a:cs typeface="Times" panose="02020603050405020304" pitchFamily="18" charset="0"/>
              </a:rPr>
              <a:t>(new birth) </a:t>
            </a:r>
            <a:r>
              <a:rPr lang="en-US" altLang="en-US" sz="2400" i="1" dirty="0">
                <a:latin typeface="Times" panose="02020603050405020304" pitchFamily="18" charset="0"/>
                <a:cs typeface="Times" panose="02020603050405020304" pitchFamily="18" charset="0"/>
              </a:rPr>
              <a:t>– </a:t>
            </a:r>
            <a:r>
              <a:rPr lang="en-US" altLang="en-US" sz="2400" dirty="0">
                <a:latin typeface="Times" panose="02020603050405020304" pitchFamily="18" charset="0"/>
                <a:cs typeface="Times" panose="02020603050405020304" pitchFamily="18" charset="0"/>
              </a:rPr>
              <a:t>we are all sinners, who can ask for salvation</a:t>
            </a:r>
          </a:p>
          <a:p>
            <a:endParaRPr lang="en-US" sz="2000" b="1" dirty="0">
              <a:solidFill>
                <a:srgbClr val="C00000"/>
              </a:solidFill>
              <a:latin typeface="Times" panose="02020603050405020304" pitchFamily="18" charset="0"/>
              <a:cs typeface="Times" panose="02020603050405020304" pitchFamily="18" charset="0"/>
            </a:endParaRPr>
          </a:p>
          <a:p>
            <a:endParaRPr lang="en-US" sz="2000" dirty="0">
              <a:latin typeface="Times" panose="02020603050405020304" pitchFamily="18" charset="0"/>
              <a:cs typeface="Times" panose="02020603050405020304" pitchFamily="18" charset="0"/>
            </a:endParaRPr>
          </a:p>
          <a:p>
            <a:endParaRPr lang="en-US" sz="2000" dirty="0">
              <a:latin typeface="Times" panose="02020603050405020304" pitchFamily="18" charset="0"/>
              <a:cs typeface="Times" panose="02020603050405020304" pitchFamily="18" charset="0"/>
            </a:endParaRPr>
          </a:p>
          <a:p>
            <a:endParaRPr lang="en-US" sz="2000" dirty="0">
              <a:latin typeface="Times" panose="02020603050405020304" pitchFamily="18" charset="0"/>
              <a:cs typeface="Times" panose="02020603050405020304" pitchFamily="18" charset="0"/>
            </a:endParaRPr>
          </a:p>
          <a:p>
            <a:endParaRPr lang="en-US" sz="2000" dirty="0">
              <a:latin typeface="Times" panose="02020603050405020304" pitchFamily="18" charset="0"/>
              <a:cs typeface="Times" panose="02020603050405020304" pitchFamily="18" charset="0"/>
            </a:endParaRPr>
          </a:p>
        </p:txBody>
      </p:sp>
      <p:sp>
        <p:nvSpPr>
          <p:cNvPr id="4" name="Rectangle 3"/>
          <p:cNvSpPr/>
          <p:nvPr/>
        </p:nvSpPr>
        <p:spPr>
          <a:xfrm>
            <a:off x="228601" y="930953"/>
            <a:ext cx="8458199" cy="914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Times" panose="02020603050405020304" pitchFamily="18" charset="0"/>
              <a:cs typeface="Times" panose="02020603050405020304" pitchFamily="18" charset="0"/>
            </a:endParaRPr>
          </a:p>
          <a:p>
            <a:r>
              <a:rPr lang="en-US" dirty="0">
                <a:latin typeface="Times" panose="02020603050405020304" pitchFamily="18" charset="0"/>
                <a:cs typeface="Times" panose="02020603050405020304" pitchFamily="18" charset="0"/>
              </a:rPr>
              <a:t>‘Oh what joy – joy unspeakable – joy full and big with glory was my soul filled when the weight of sin came off, and an abiding sense of the pardoning love of God and a full assurance of faith broke in on my soul.” – </a:t>
            </a:r>
            <a:r>
              <a:rPr lang="en-US" b="1" dirty="0">
                <a:solidFill>
                  <a:srgbClr val="FFC000"/>
                </a:solidFill>
                <a:latin typeface="Times" panose="02020603050405020304" pitchFamily="18" charset="0"/>
                <a:cs typeface="Times" panose="02020603050405020304" pitchFamily="18" charset="0"/>
              </a:rPr>
              <a:t>George Whitefield</a:t>
            </a:r>
          </a:p>
          <a:p>
            <a:pPr algn="ctr"/>
            <a:endParaRPr lang="en-US" dirty="0"/>
          </a:p>
        </p:txBody>
      </p:sp>
      <p:pic>
        <p:nvPicPr>
          <p:cNvPr id="1026" name="Picture 2" descr="Image result for George Whitefield preach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643" y="1927278"/>
            <a:ext cx="3011557" cy="308537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9721" y="4875568"/>
            <a:ext cx="2819400" cy="369332"/>
          </a:xfrm>
          <a:prstGeom prst="rect">
            <a:avLst/>
          </a:prstGeom>
          <a:solidFill>
            <a:schemeClr val="bg1"/>
          </a:solidFill>
          <a:ln>
            <a:solidFill>
              <a:schemeClr val="tx1">
                <a:lumMod val="95000"/>
                <a:lumOff val="5000"/>
              </a:schemeClr>
            </a:solidFill>
          </a:ln>
        </p:spPr>
        <p:txBody>
          <a:bodyPr wrap="square" rtlCol="0">
            <a:spAutoFit/>
          </a:bodyPr>
          <a:lstStyle/>
          <a:p>
            <a:pPr algn="ctr"/>
            <a:r>
              <a:rPr lang="en-US" b="1" dirty="0">
                <a:solidFill>
                  <a:srgbClr val="C00000"/>
                </a:solidFill>
                <a:latin typeface="Times" panose="02020603050405020304" pitchFamily="18" charset="0"/>
                <a:cs typeface="Times" panose="02020603050405020304" pitchFamily="18" charset="0"/>
              </a:rPr>
              <a:t>George Whitfield</a:t>
            </a:r>
          </a:p>
        </p:txBody>
      </p:sp>
      <p:sp>
        <p:nvSpPr>
          <p:cNvPr id="8" name="Rectangle 7"/>
          <p:cNvSpPr/>
          <p:nvPr/>
        </p:nvSpPr>
        <p:spPr>
          <a:xfrm>
            <a:off x="3505200" y="5865928"/>
            <a:ext cx="2146384" cy="6728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People not going to church</a:t>
            </a:r>
          </a:p>
        </p:txBody>
      </p:sp>
      <p:sp>
        <p:nvSpPr>
          <p:cNvPr id="10" name="Rectangle 9"/>
          <p:cNvSpPr/>
          <p:nvPr/>
        </p:nvSpPr>
        <p:spPr>
          <a:xfrm>
            <a:off x="6794584" y="5865928"/>
            <a:ext cx="2133600" cy="6728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Enlightenment</a:t>
            </a:r>
          </a:p>
        </p:txBody>
      </p:sp>
      <p:sp>
        <p:nvSpPr>
          <p:cNvPr id="9" name="Right Arrow 8"/>
          <p:cNvSpPr/>
          <p:nvPr/>
        </p:nvSpPr>
        <p:spPr>
          <a:xfrm rot="2161642">
            <a:off x="6833291" y="5272320"/>
            <a:ext cx="581613" cy="409008"/>
          </a:xfrm>
          <a:prstGeom prst="rightArrow">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8351497">
            <a:off x="5051582" y="5266954"/>
            <a:ext cx="543456" cy="419742"/>
          </a:xfrm>
          <a:prstGeom prst="rightArrow">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20CB116-CEED-EFA6-0985-1671D75E67DD}"/>
              </a:ext>
            </a:extLst>
          </p:cNvPr>
          <p:cNvSpPr/>
          <p:nvPr/>
        </p:nvSpPr>
        <p:spPr>
          <a:xfrm>
            <a:off x="5193017" y="4630031"/>
            <a:ext cx="2133600" cy="4960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panose="02020603050405020304" pitchFamily="18" charset="0"/>
                <a:cs typeface="Times" panose="02020603050405020304" pitchFamily="18" charset="0"/>
              </a:rPr>
              <a:t>Causation</a:t>
            </a:r>
          </a:p>
        </p:txBody>
      </p:sp>
    </p:spTree>
    <p:extLst>
      <p:ext uri="{BB962C8B-B14F-4D97-AF65-F5344CB8AC3E}">
        <p14:creationId xmlns:p14="http://schemas.microsoft.com/office/powerpoint/2010/main" val="39984425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200E-D54D-1ACC-4AB9-0893A80C4E0F}"/>
              </a:ext>
            </a:extLst>
          </p:cNvPr>
          <p:cNvSpPr>
            <a:spLocks noGrp="1"/>
          </p:cNvSpPr>
          <p:nvPr>
            <p:ph type="title"/>
          </p:nvPr>
        </p:nvSpPr>
        <p:spPr>
          <a:xfrm>
            <a:off x="457200" y="105570"/>
            <a:ext cx="8229600" cy="639762"/>
          </a:xfrm>
          <a:solidFill>
            <a:schemeClr val="bg2"/>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Religious Transformation </a:t>
            </a:r>
          </a:p>
        </p:txBody>
      </p:sp>
      <p:sp>
        <p:nvSpPr>
          <p:cNvPr id="3" name="Content Placeholder 2">
            <a:extLst>
              <a:ext uri="{FF2B5EF4-FFF2-40B4-BE49-F238E27FC236}">
                <a16:creationId xmlns:a16="http://schemas.microsoft.com/office/drawing/2014/main" id="{F488B578-2801-C66D-5188-433E7846E982}"/>
              </a:ext>
            </a:extLst>
          </p:cNvPr>
          <p:cNvSpPr>
            <a:spLocks noGrp="1"/>
          </p:cNvSpPr>
          <p:nvPr>
            <p:ph idx="1"/>
          </p:nvPr>
        </p:nvSpPr>
        <p:spPr>
          <a:xfrm>
            <a:off x="381000" y="823118"/>
            <a:ext cx="8229600" cy="5211763"/>
          </a:xfrm>
          <a:solidFill>
            <a:srgbClr val="FFFF99"/>
          </a:solidFill>
          <a:ln>
            <a:solidFill>
              <a:srgbClr val="002060"/>
            </a:solidFill>
          </a:ln>
        </p:spPr>
        <p:txBody>
          <a:bodyPr>
            <a:normAutofit/>
          </a:bodyPr>
          <a:lstStyle/>
          <a:p>
            <a:pPr marL="0" indent="0">
              <a:buNone/>
            </a:pPr>
            <a:r>
              <a:rPr lang="en-US" sz="2400" b="1" dirty="0">
                <a:solidFill>
                  <a:srgbClr val="002060"/>
                </a:solidFill>
                <a:latin typeface="Times" panose="02020603050405020304" pitchFamily="18" charset="0"/>
                <a:cs typeface="Times" panose="02020603050405020304" pitchFamily="18" charset="0"/>
              </a:rPr>
              <a:t>Christianity Debate</a:t>
            </a:r>
          </a:p>
        </p:txBody>
      </p:sp>
      <p:sp>
        <p:nvSpPr>
          <p:cNvPr id="5" name="Text Placeholder 4">
            <a:extLst>
              <a:ext uri="{FF2B5EF4-FFF2-40B4-BE49-F238E27FC236}">
                <a16:creationId xmlns:a16="http://schemas.microsoft.com/office/drawing/2014/main" id="{F83EA3B2-509D-8B60-9A37-ED77293F09FD}"/>
              </a:ext>
            </a:extLst>
          </p:cNvPr>
          <p:cNvSpPr txBox="1">
            <a:spLocks/>
          </p:cNvSpPr>
          <p:nvPr/>
        </p:nvSpPr>
        <p:spPr>
          <a:xfrm>
            <a:off x="76200" y="1299765"/>
            <a:ext cx="4343400" cy="1295400"/>
          </a:xfrm>
          <a:prstGeom prst="rect">
            <a:avLst/>
          </a:prstGeom>
          <a:solidFill>
            <a:schemeClr val="bg1"/>
          </a:solidFill>
          <a:ln>
            <a:solidFill>
              <a:srgbClr val="FF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u="sng" dirty="0">
                <a:solidFill>
                  <a:srgbClr val="002060"/>
                </a:solidFill>
                <a:latin typeface="Times" panose="02020603050405020304" pitchFamily="18" charset="0"/>
                <a:cs typeface="Times" panose="02020603050405020304" pitchFamily="18" charset="0"/>
              </a:rPr>
              <a:t>Old Lights</a:t>
            </a:r>
          </a:p>
          <a:p>
            <a:r>
              <a:rPr lang="en-US" sz="2400" dirty="0">
                <a:latin typeface="Times" panose="02020603050405020304" pitchFamily="18" charset="0"/>
                <a:cs typeface="Times" panose="02020603050405020304" pitchFamily="18" charset="0"/>
              </a:rPr>
              <a:t>Resist the Great Awakening &amp; emotionalism </a:t>
            </a:r>
          </a:p>
        </p:txBody>
      </p:sp>
      <p:sp>
        <p:nvSpPr>
          <p:cNvPr id="6" name="Content Placeholder 5">
            <a:extLst>
              <a:ext uri="{FF2B5EF4-FFF2-40B4-BE49-F238E27FC236}">
                <a16:creationId xmlns:a16="http://schemas.microsoft.com/office/drawing/2014/main" id="{BC3E479D-9394-7ACF-E8E8-D82314A1248B}"/>
              </a:ext>
            </a:extLst>
          </p:cNvPr>
          <p:cNvSpPr txBox="1">
            <a:spLocks/>
          </p:cNvSpPr>
          <p:nvPr/>
        </p:nvSpPr>
        <p:spPr>
          <a:xfrm>
            <a:off x="76200" y="2672951"/>
            <a:ext cx="4343400" cy="1101725"/>
          </a:xfrm>
          <a:prstGeom prst="rect">
            <a:avLst/>
          </a:prstGeom>
          <a:solidFill>
            <a:schemeClr val="bg1"/>
          </a:solidFill>
          <a:ln>
            <a:solidFill>
              <a:srgbClr val="FF0000"/>
            </a:solidFill>
          </a:ln>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Times" panose="02020603050405020304" pitchFamily="18" charset="0"/>
                <a:cs typeface="Times" panose="02020603050405020304" pitchFamily="18" charset="0"/>
              </a:rPr>
              <a:t>Congregationalists (New England)</a:t>
            </a:r>
          </a:p>
          <a:p>
            <a:r>
              <a:rPr lang="en-US" dirty="0">
                <a:latin typeface="Times" panose="02020603050405020304" pitchFamily="18" charset="0"/>
                <a:cs typeface="Times" panose="02020603050405020304" pitchFamily="18" charset="0"/>
              </a:rPr>
              <a:t>Anglicanism (Chesapeake)</a:t>
            </a:r>
          </a:p>
        </p:txBody>
      </p:sp>
      <p:sp>
        <p:nvSpPr>
          <p:cNvPr id="7" name="Text Placeholder 4">
            <a:extLst>
              <a:ext uri="{FF2B5EF4-FFF2-40B4-BE49-F238E27FC236}">
                <a16:creationId xmlns:a16="http://schemas.microsoft.com/office/drawing/2014/main" id="{B38228AD-43AC-2F30-1433-1DF8C39D8011}"/>
              </a:ext>
            </a:extLst>
          </p:cNvPr>
          <p:cNvSpPr txBox="1">
            <a:spLocks/>
          </p:cNvSpPr>
          <p:nvPr/>
        </p:nvSpPr>
        <p:spPr>
          <a:xfrm>
            <a:off x="4724400" y="1299765"/>
            <a:ext cx="4343400" cy="1295400"/>
          </a:xfrm>
          <a:prstGeom prst="rect">
            <a:avLst/>
          </a:prstGeom>
          <a:solidFill>
            <a:schemeClr val="bg1"/>
          </a:solidFill>
          <a:ln>
            <a:solidFill>
              <a:srgbClr val="FF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u="sng" dirty="0">
                <a:solidFill>
                  <a:srgbClr val="002060"/>
                </a:solidFill>
                <a:latin typeface="Times" panose="02020603050405020304" pitchFamily="18" charset="0"/>
                <a:cs typeface="Times" panose="02020603050405020304" pitchFamily="18" charset="0"/>
              </a:rPr>
              <a:t>New Lights</a:t>
            </a:r>
          </a:p>
          <a:p>
            <a:r>
              <a:rPr lang="en-US" sz="2400" dirty="0">
                <a:latin typeface="Times" panose="02020603050405020304" pitchFamily="18" charset="0"/>
                <a:cs typeface="Times" panose="02020603050405020304" pitchFamily="18" charset="0"/>
              </a:rPr>
              <a:t>Support the Great Awakening &amp; emotionalism </a:t>
            </a:r>
          </a:p>
        </p:txBody>
      </p:sp>
      <p:sp>
        <p:nvSpPr>
          <p:cNvPr id="8" name="Content Placeholder 5">
            <a:extLst>
              <a:ext uri="{FF2B5EF4-FFF2-40B4-BE49-F238E27FC236}">
                <a16:creationId xmlns:a16="http://schemas.microsoft.com/office/drawing/2014/main" id="{41A7393E-D69D-F7AC-B0E3-6DB230E15F22}"/>
              </a:ext>
            </a:extLst>
          </p:cNvPr>
          <p:cNvSpPr txBox="1">
            <a:spLocks/>
          </p:cNvSpPr>
          <p:nvPr/>
        </p:nvSpPr>
        <p:spPr>
          <a:xfrm>
            <a:off x="4724400" y="2672951"/>
            <a:ext cx="4343400" cy="1101725"/>
          </a:xfrm>
          <a:prstGeom prst="rect">
            <a:avLst/>
          </a:prstGeom>
          <a:solidFill>
            <a:schemeClr val="bg1"/>
          </a:solidFill>
          <a:ln>
            <a:solidFill>
              <a:srgbClr val="FF0000"/>
            </a:solidFill>
          </a:ln>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2400" dirty="0">
                <a:latin typeface="Times" panose="02020603050405020304" pitchFamily="18" charset="0"/>
                <a:cs typeface="Times" panose="02020603050405020304" pitchFamily="18" charset="0"/>
              </a:rPr>
              <a:t>Methodists</a:t>
            </a:r>
          </a:p>
          <a:p>
            <a:pPr>
              <a:spcBef>
                <a:spcPts val="0"/>
              </a:spcBef>
            </a:pPr>
            <a:r>
              <a:rPr lang="en-US" sz="2400" dirty="0">
                <a:latin typeface="Times" panose="02020603050405020304" pitchFamily="18" charset="0"/>
                <a:cs typeface="Times" panose="02020603050405020304" pitchFamily="18" charset="0"/>
              </a:rPr>
              <a:t>Presbyterians</a:t>
            </a:r>
          </a:p>
          <a:p>
            <a:pPr>
              <a:spcBef>
                <a:spcPts val="0"/>
              </a:spcBef>
            </a:pPr>
            <a:r>
              <a:rPr lang="en-US" sz="2400" dirty="0">
                <a:latin typeface="Times" panose="02020603050405020304" pitchFamily="18" charset="0"/>
                <a:cs typeface="Times" panose="02020603050405020304" pitchFamily="18" charset="0"/>
              </a:rPr>
              <a:t>Baptists</a:t>
            </a:r>
          </a:p>
        </p:txBody>
      </p:sp>
      <p:sp>
        <p:nvSpPr>
          <p:cNvPr id="9" name="Rectangle 8">
            <a:extLst>
              <a:ext uri="{FF2B5EF4-FFF2-40B4-BE49-F238E27FC236}">
                <a16:creationId xmlns:a16="http://schemas.microsoft.com/office/drawing/2014/main" id="{68B9EBBD-895A-BA86-46F1-42B7C22E8DD2}"/>
              </a:ext>
            </a:extLst>
          </p:cNvPr>
          <p:cNvSpPr/>
          <p:nvPr/>
        </p:nvSpPr>
        <p:spPr>
          <a:xfrm>
            <a:off x="152401" y="3852463"/>
            <a:ext cx="8915399" cy="7957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u="sng" dirty="0">
                <a:solidFill>
                  <a:srgbClr val="FFFF00"/>
                </a:solidFill>
                <a:latin typeface="Times" panose="02020603050405020304" pitchFamily="18" charset="0"/>
                <a:cs typeface="Times" panose="02020603050405020304" pitchFamily="18" charset="0"/>
              </a:rPr>
              <a:t>New Lights idealism</a:t>
            </a:r>
            <a:r>
              <a:rPr lang="en-US" sz="2200" b="1" dirty="0">
                <a:solidFill>
                  <a:schemeClr val="bg1"/>
                </a:solidFill>
                <a:latin typeface="Times" panose="02020603050405020304" pitchFamily="18" charset="0"/>
                <a:cs typeface="Times" panose="02020603050405020304" pitchFamily="18" charset="0"/>
              </a:rPr>
              <a:t>: </a:t>
            </a:r>
            <a:r>
              <a:rPr lang="en-US" sz="2200" dirty="0">
                <a:solidFill>
                  <a:schemeClr val="bg1"/>
                </a:solidFill>
                <a:latin typeface="Times" panose="02020603050405020304" pitchFamily="18" charset="0"/>
                <a:cs typeface="Times" panose="02020603050405020304" pitchFamily="18" charset="0"/>
              </a:rPr>
              <a:t>Anybody could be born again; traditional church leadership did not have the authority to decide who belongs.   </a:t>
            </a:r>
            <a:endParaRPr lang="en-US" sz="2200" b="1" dirty="0">
              <a:solidFill>
                <a:srgbClr val="FFFF00"/>
              </a:solidFill>
              <a:latin typeface="Times" panose="02020603050405020304" pitchFamily="18" charset="0"/>
              <a:cs typeface="Times" panose="02020603050405020304" pitchFamily="18" charset="0"/>
            </a:endParaRPr>
          </a:p>
        </p:txBody>
      </p:sp>
      <p:cxnSp>
        <p:nvCxnSpPr>
          <p:cNvPr id="11" name="Straight Connector 10">
            <a:extLst>
              <a:ext uri="{FF2B5EF4-FFF2-40B4-BE49-F238E27FC236}">
                <a16:creationId xmlns:a16="http://schemas.microsoft.com/office/drawing/2014/main" id="{0F5E862D-3C8B-129A-9B3B-D84894687B34}"/>
              </a:ext>
            </a:extLst>
          </p:cNvPr>
          <p:cNvCxnSpPr/>
          <p:nvPr/>
        </p:nvCxnSpPr>
        <p:spPr>
          <a:xfrm>
            <a:off x="4572000" y="990600"/>
            <a:ext cx="0" cy="2590800"/>
          </a:xfrm>
          <a:prstGeom prst="line">
            <a:avLst/>
          </a:prstGeom>
          <a:ln w="38100"/>
        </p:spPr>
        <p:style>
          <a:lnRef idx="1">
            <a:schemeClr val="dk1"/>
          </a:lnRef>
          <a:fillRef idx="0">
            <a:schemeClr val="dk1"/>
          </a:fillRef>
          <a:effectRef idx="0">
            <a:schemeClr val="dk1"/>
          </a:effectRef>
          <a:fontRef idx="minor">
            <a:schemeClr val="tx1"/>
          </a:fontRef>
        </p:style>
      </p:cxnSp>
      <p:pic>
        <p:nvPicPr>
          <p:cNvPr id="12" name="Picture 4" descr="Image result for Jonathan Edwards">
            <a:extLst>
              <a:ext uri="{FF2B5EF4-FFF2-40B4-BE49-F238E27FC236}">
                <a16:creationId xmlns:a16="http://schemas.microsoft.com/office/drawing/2014/main" id="{BB38BB7E-3D24-DABF-A79D-200C63E03C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1" y="4754519"/>
            <a:ext cx="1841844" cy="18828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George Whitefield">
            <a:extLst>
              <a:ext uri="{FF2B5EF4-FFF2-40B4-BE49-F238E27FC236}">
                <a16:creationId xmlns:a16="http://schemas.microsoft.com/office/drawing/2014/main" id="{5A200D93-F740-0DD3-8F0B-1EA6DAF95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754519"/>
            <a:ext cx="2209800" cy="199791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DB243242-B346-2E7C-D33C-C784A9B22796}"/>
              </a:ext>
            </a:extLst>
          </p:cNvPr>
          <p:cNvSpPr/>
          <p:nvPr/>
        </p:nvSpPr>
        <p:spPr>
          <a:xfrm>
            <a:off x="1143000" y="6232134"/>
            <a:ext cx="2286000" cy="558787"/>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panose="02020603050405020304" pitchFamily="18" charset="0"/>
                <a:cs typeface="Times" panose="02020603050405020304" pitchFamily="18" charset="0"/>
              </a:rPr>
              <a:t>George Whitefield</a:t>
            </a:r>
          </a:p>
          <a:p>
            <a:pPr algn="ctr"/>
            <a:r>
              <a:rPr lang="en-US" b="1" dirty="0">
                <a:latin typeface="Times" panose="02020603050405020304" pitchFamily="18" charset="0"/>
                <a:cs typeface="Times" panose="02020603050405020304" pitchFamily="18" charset="0"/>
              </a:rPr>
              <a:t>“The Great Orator”</a:t>
            </a:r>
          </a:p>
        </p:txBody>
      </p:sp>
      <p:sp>
        <p:nvSpPr>
          <p:cNvPr id="17" name="Rectangle 16">
            <a:extLst>
              <a:ext uri="{FF2B5EF4-FFF2-40B4-BE49-F238E27FC236}">
                <a16:creationId xmlns:a16="http://schemas.microsoft.com/office/drawing/2014/main" id="{45054B16-0F6A-F084-28AB-4007CD6BFB81}"/>
              </a:ext>
            </a:extLst>
          </p:cNvPr>
          <p:cNvSpPr/>
          <p:nvPr/>
        </p:nvSpPr>
        <p:spPr>
          <a:xfrm>
            <a:off x="5029200" y="6193643"/>
            <a:ext cx="4038600" cy="558787"/>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panose="02020603050405020304" pitchFamily="18" charset="0"/>
                <a:cs typeface="Times" panose="02020603050405020304" pitchFamily="18" charset="0"/>
              </a:rPr>
              <a:t>Jonathan Edwards</a:t>
            </a:r>
          </a:p>
          <a:p>
            <a:pPr algn="ctr"/>
            <a:r>
              <a:rPr lang="en-US" b="1" dirty="0">
                <a:latin typeface="Times" panose="02020603050405020304" pitchFamily="18" charset="0"/>
                <a:cs typeface="Times" panose="02020603050405020304" pitchFamily="18" charset="0"/>
              </a:rPr>
              <a:t>“A Sinner in the Hands of Angry God”</a:t>
            </a:r>
          </a:p>
        </p:txBody>
      </p:sp>
      <p:sp>
        <p:nvSpPr>
          <p:cNvPr id="18" name="Rectangle 17">
            <a:extLst>
              <a:ext uri="{FF2B5EF4-FFF2-40B4-BE49-F238E27FC236}">
                <a16:creationId xmlns:a16="http://schemas.microsoft.com/office/drawing/2014/main" id="{45D4B957-608B-9266-FA32-C528A2D2F93E}"/>
              </a:ext>
            </a:extLst>
          </p:cNvPr>
          <p:cNvSpPr/>
          <p:nvPr/>
        </p:nvSpPr>
        <p:spPr>
          <a:xfrm>
            <a:off x="178904" y="4819644"/>
            <a:ext cx="8203095" cy="804866"/>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How will the ideas of the of the New Lights shape the American beliefs in the core value of equality?</a:t>
            </a:r>
          </a:p>
        </p:txBody>
      </p:sp>
    </p:spTree>
    <p:extLst>
      <p:ext uri="{BB962C8B-B14F-4D97-AF65-F5344CB8AC3E}">
        <p14:creationId xmlns:p14="http://schemas.microsoft.com/office/powerpoint/2010/main" val="37938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3">
              <a:lumMod val="20000"/>
              <a:lumOff val="80000"/>
            </a:schemeClr>
          </a:solidFill>
          <a:ln>
            <a:solidFill>
              <a:srgbClr val="002060"/>
            </a:solidFill>
          </a:ln>
        </p:spPr>
        <p:txBody>
          <a:bodyPr/>
          <a:lstStyle/>
          <a:p>
            <a:r>
              <a:rPr lang="en-US" dirty="0">
                <a:solidFill>
                  <a:srgbClr val="002060"/>
                </a:solidFill>
                <a:latin typeface="Baskerville Old Face" panose="02020602080505020303" pitchFamily="18" charset="0"/>
              </a:rPr>
              <a:t>Challenge Tradition</a:t>
            </a:r>
          </a:p>
        </p:txBody>
      </p:sp>
      <p:sp>
        <p:nvSpPr>
          <p:cNvPr id="3" name="Content Placeholder 2"/>
          <p:cNvSpPr>
            <a:spLocks noGrp="1"/>
          </p:cNvSpPr>
          <p:nvPr>
            <p:ph idx="1"/>
          </p:nvPr>
        </p:nvSpPr>
        <p:spPr>
          <a:xfrm>
            <a:off x="3962400" y="1371600"/>
            <a:ext cx="4724400" cy="4754563"/>
          </a:xfrm>
          <a:solidFill>
            <a:srgbClr val="FFFF99"/>
          </a:solidFill>
          <a:ln>
            <a:solidFill>
              <a:srgbClr val="002060"/>
            </a:solidFill>
          </a:ln>
        </p:spPr>
        <p:txBody>
          <a:bodyPr>
            <a:normAutofit/>
          </a:bodyPr>
          <a:lstStyle/>
          <a:p>
            <a:pPr marL="0" indent="0" algn="ctr">
              <a:buNone/>
            </a:pPr>
            <a:r>
              <a:rPr lang="en-US" sz="2200" b="1" dirty="0">
                <a:solidFill>
                  <a:srgbClr val="002060"/>
                </a:solidFill>
                <a:latin typeface="Times" panose="02020603050405020304" pitchFamily="18" charset="0"/>
                <a:cs typeface="Times" panose="02020603050405020304" pitchFamily="18" charset="0"/>
              </a:rPr>
              <a:t>Impact on American Colonies</a:t>
            </a:r>
          </a:p>
          <a:p>
            <a:r>
              <a:rPr lang="en-US" sz="2200" b="1" dirty="0">
                <a:solidFill>
                  <a:srgbClr val="FF0000"/>
                </a:solidFill>
                <a:latin typeface="Times" panose="02020603050405020304" pitchFamily="18" charset="0"/>
                <a:cs typeface="Times" panose="02020603050405020304" pitchFamily="18" charset="0"/>
              </a:rPr>
              <a:t>Question authority </a:t>
            </a:r>
            <a:r>
              <a:rPr lang="en-US" sz="2200" dirty="0">
                <a:latin typeface="Times" panose="02020603050405020304" pitchFamily="18" charset="0"/>
                <a:cs typeface="Times" panose="02020603050405020304" pitchFamily="18" charset="0"/>
              </a:rPr>
              <a:t>– </a:t>
            </a:r>
            <a:r>
              <a:rPr lang="en-US" sz="2200" i="1" dirty="0">
                <a:solidFill>
                  <a:srgbClr val="002060"/>
                </a:solidFill>
                <a:latin typeface="Times" panose="02020603050405020304" pitchFamily="18" charset="0"/>
                <a:cs typeface="Times" panose="02020603050405020304" pitchFamily="18" charset="0"/>
              </a:rPr>
              <a:t>(Great Awakening - based on faith and Enlightenment based on reason)</a:t>
            </a:r>
          </a:p>
          <a:p>
            <a:r>
              <a:rPr lang="en-US" sz="2200" b="1" dirty="0">
                <a:latin typeface="Times" panose="02020603050405020304" pitchFamily="18" charset="0"/>
                <a:cs typeface="Times" panose="02020603050405020304" pitchFamily="18" charset="0"/>
              </a:rPr>
              <a:t>Educate yourself </a:t>
            </a:r>
            <a:r>
              <a:rPr lang="en-US" sz="2200" dirty="0">
                <a:latin typeface="Times" panose="02020603050405020304" pitchFamily="18" charset="0"/>
                <a:cs typeface="Times" panose="02020603050405020304" pitchFamily="18" charset="0"/>
              </a:rPr>
              <a:t>(</a:t>
            </a:r>
            <a:r>
              <a:rPr lang="en-US" sz="2200" i="1" dirty="0">
                <a:solidFill>
                  <a:srgbClr val="C00000"/>
                </a:solidFill>
                <a:latin typeface="Times" panose="02020603050405020304" pitchFamily="18" charset="0"/>
                <a:cs typeface="Times" panose="02020603050405020304" pitchFamily="18" charset="0"/>
              </a:rPr>
              <a:t>Read the Bible</a:t>
            </a:r>
            <a:r>
              <a:rPr lang="en-US" sz="2200" dirty="0">
                <a:latin typeface="Times" panose="02020603050405020304" pitchFamily="18" charset="0"/>
                <a:cs typeface="Times" panose="02020603050405020304" pitchFamily="18" charset="0"/>
              </a:rPr>
              <a:t>)</a:t>
            </a:r>
          </a:p>
          <a:p>
            <a:pPr marL="685800" lvl="2">
              <a:buFont typeface="Wingdings" panose="05000000000000000000" pitchFamily="2" charset="2"/>
              <a:buChar char="v"/>
            </a:pPr>
            <a:r>
              <a:rPr lang="en-US" sz="2200" i="1" dirty="0">
                <a:latin typeface="Times" panose="02020603050405020304" pitchFamily="18" charset="0"/>
                <a:cs typeface="Times" panose="02020603050405020304" pitchFamily="18" charset="0"/>
              </a:rPr>
              <a:t>William &amp; Mary College, Princeton, &amp; Dartmouth open to train ordained ministers</a:t>
            </a:r>
          </a:p>
          <a:p>
            <a:r>
              <a:rPr lang="en-US" sz="2200" b="1" dirty="0">
                <a:solidFill>
                  <a:srgbClr val="FF0000"/>
                </a:solidFill>
                <a:latin typeface="Times" panose="02020603050405020304" pitchFamily="18" charset="0"/>
                <a:cs typeface="Times" panose="02020603050405020304" pitchFamily="18" charset="0"/>
              </a:rPr>
              <a:t>Emotionalism</a:t>
            </a:r>
            <a:r>
              <a:rPr lang="en-US" sz="2200" dirty="0">
                <a:latin typeface="Times" panose="02020603050405020304" pitchFamily="18" charset="0"/>
                <a:cs typeface="Times" panose="02020603050405020304" pitchFamily="18" charset="0"/>
              </a:rPr>
              <a:t> - religion is personal (</a:t>
            </a:r>
            <a:r>
              <a:rPr lang="en-US" sz="2200" b="1" dirty="0">
                <a:solidFill>
                  <a:srgbClr val="7030A0"/>
                </a:solidFill>
                <a:latin typeface="Times" panose="02020603050405020304" pitchFamily="18" charset="0"/>
                <a:cs typeface="Times" panose="02020603050405020304" pitchFamily="18" charset="0"/>
              </a:rPr>
              <a:t>revivalist</a:t>
            </a:r>
            <a:r>
              <a:rPr lang="en-US" sz="2200" dirty="0">
                <a:latin typeface="Times" panose="02020603050405020304" pitchFamily="18" charset="0"/>
                <a:cs typeface="Times" panose="02020603050405020304" pitchFamily="18" charset="0"/>
              </a:rPr>
              <a:t>)</a:t>
            </a:r>
          </a:p>
          <a:p>
            <a:endParaRPr lang="en-US" sz="2000" dirty="0">
              <a:latin typeface="Times" panose="02020603050405020304" pitchFamily="18" charset="0"/>
              <a:cs typeface="Times" panose="02020603050405020304" pitchFamily="18" charset="0"/>
            </a:endParaRPr>
          </a:p>
          <a:p>
            <a:endParaRPr lang="en-US" sz="2000" dirty="0">
              <a:latin typeface="Times" panose="02020603050405020304" pitchFamily="18" charset="0"/>
              <a:cs typeface="Times" panose="02020603050405020304" pitchFamily="18" charset="0"/>
            </a:endParaRPr>
          </a:p>
        </p:txBody>
      </p:sp>
      <p:pic>
        <p:nvPicPr>
          <p:cNvPr id="2050" name="Picture 2" descr="Image result for Religious faiths in American colon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71600"/>
            <a:ext cx="3200400" cy="51054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6" name="Picture 2" descr="Image result for 1st Great Awakening reviv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060" y="5218388"/>
            <a:ext cx="4048539"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739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6A581-530B-1007-38AB-0D80772E5806}"/>
              </a:ext>
            </a:extLst>
          </p:cNvPr>
          <p:cNvSpPr>
            <a:spLocks noGrp="1"/>
          </p:cNvSpPr>
          <p:nvPr>
            <p:ph type="title"/>
          </p:nvPr>
        </p:nvSpPr>
        <p:spPr>
          <a:xfrm>
            <a:off x="457200" y="274638"/>
            <a:ext cx="8229600" cy="792162"/>
          </a:xfrm>
          <a:solidFill>
            <a:schemeClr val="bg2"/>
          </a:solidFill>
          <a:ln>
            <a:solidFill>
              <a:srgbClr val="002060"/>
            </a:solidFill>
          </a:ln>
        </p:spPr>
        <p:txBody>
          <a:bodyPr/>
          <a:lstStyle/>
          <a:p>
            <a:r>
              <a:rPr lang="en-US" b="1" dirty="0">
                <a:solidFill>
                  <a:srgbClr val="002060"/>
                </a:solidFill>
                <a:latin typeface="Baskerville Old Face" panose="02020602080505020303" pitchFamily="18" charset="0"/>
              </a:rPr>
              <a:t>AP Classroom</a:t>
            </a:r>
          </a:p>
        </p:txBody>
      </p:sp>
      <p:sp>
        <p:nvSpPr>
          <p:cNvPr id="3" name="Content Placeholder 2">
            <a:extLst>
              <a:ext uri="{FF2B5EF4-FFF2-40B4-BE49-F238E27FC236}">
                <a16:creationId xmlns:a16="http://schemas.microsoft.com/office/drawing/2014/main" id="{44C5570C-1EAC-6FBC-7827-585F2CB0A248}"/>
              </a:ext>
            </a:extLst>
          </p:cNvPr>
          <p:cNvSpPr>
            <a:spLocks noGrp="1"/>
          </p:cNvSpPr>
          <p:nvPr>
            <p:ph idx="1"/>
          </p:nvPr>
        </p:nvSpPr>
        <p:spPr>
          <a:xfrm>
            <a:off x="457200" y="1447800"/>
            <a:ext cx="8229600" cy="4678363"/>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Register for AP Classroom: </a:t>
            </a:r>
          </a:p>
          <a:p>
            <a:r>
              <a:rPr lang="en-US" sz="2400" dirty="0">
                <a:latin typeface="Times" panose="02020603050405020304" pitchFamily="18" charset="0"/>
                <a:cs typeface="Times" panose="02020603050405020304" pitchFamily="18" charset="0"/>
              </a:rPr>
              <a:t>Sign into AP central student account</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82698D6F-0CF9-EEAC-4914-169D7A72B006}"/>
              </a:ext>
            </a:extLst>
          </p:cNvPr>
          <p:cNvSpPr/>
          <p:nvPr/>
        </p:nvSpPr>
        <p:spPr>
          <a:xfrm>
            <a:off x="1066800" y="2514600"/>
            <a:ext cx="3276600" cy="86836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3</a:t>
            </a:r>
            <a:r>
              <a:rPr lang="en-US" sz="2400" baseline="30000" dirty="0">
                <a:solidFill>
                  <a:schemeClr val="bg1"/>
                </a:solidFill>
                <a:latin typeface="Times" panose="02020603050405020304" pitchFamily="18" charset="0"/>
                <a:cs typeface="Times" panose="02020603050405020304" pitchFamily="18" charset="0"/>
              </a:rPr>
              <a:t>rd</a:t>
            </a:r>
            <a:r>
              <a:rPr lang="en-US" sz="2400" dirty="0">
                <a:solidFill>
                  <a:schemeClr val="bg1"/>
                </a:solidFill>
                <a:latin typeface="Times" panose="02020603050405020304" pitchFamily="18" charset="0"/>
                <a:cs typeface="Times" panose="02020603050405020304" pitchFamily="18" charset="0"/>
              </a:rPr>
              <a:t> Period: Class Code - </a:t>
            </a:r>
            <a:r>
              <a:rPr lang="en-US" sz="3200" b="1" i="0" dirty="0">
                <a:solidFill>
                  <a:srgbClr val="FFFF00"/>
                </a:solidFill>
                <a:effectLst/>
                <a:latin typeface="Times" panose="02020603050405020304" pitchFamily="18" charset="0"/>
                <a:cs typeface="Times" panose="02020603050405020304" pitchFamily="18" charset="0"/>
              </a:rPr>
              <a:t>QM9PNV</a:t>
            </a:r>
            <a:endParaRPr lang="en-US" sz="3200" b="1" dirty="0">
              <a:solidFill>
                <a:srgbClr val="FFFF00"/>
              </a:solidFill>
              <a:latin typeface="Times" panose="02020603050405020304" pitchFamily="18" charset="0"/>
              <a:cs typeface="Times" panose="02020603050405020304" pitchFamily="18" charset="0"/>
            </a:endParaRPr>
          </a:p>
        </p:txBody>
      </p:sp>
      <p:sp>
        <p:nvSpPr>
          <p:cNvPr id="5" name="Rectangle 4">
            <a:extLst>
              <a:ext uri="{FF2B5EF4-FFF2-40B4-BE49-F238E27FC236}">
                <a16:creationId xmlns:a16="http://schemas.microsoft.com/office/drawing/2014/main" id="{9D6BC62F-8FDA-EC64-CDCD-A13D9C68400C}"/>
              </a:ext>
            </a:extLst>
          </p:cNvPr>
          <p:cNvSpPr/>
          <p:nvPr/>
        </p:nvSpPr>
        <p:spPr>
          <a:xfrm>
            <a:off x="4800602" y="2514600"/>
            <a:ext cx="3276600" cy="86836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4th Period: Class Code - </a:t>
            </a:r>
            <a:r>
              <a:rPr lang="en-US" sz="3200" b="1" i="0" dirty="0">
                <a:solidFill>
                  <a:srgbClr val="FFFF00"/>
                </a:solidFill>
                <a:effectLst/>
                <a:latin typeface="Times" panose="02020603050405020304" pitchFamily="18" charset="0"/>
                <a:cs typeface="Times" panose="02020603050405020304" pitchFamily="18" charset="0"/>
              </a:rPr>
              <a:t>JXWDYY</a:t>
            </a:r>
            <a:endParaRPr lang="en-US" sz="3200" b="1" dirty="0">
              <a:solidFill>
                <a:srgbClr val="FFFF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89376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3">
              <a:lumMod val="20000"/>
              <a:lumOff val="80000"/>
            </a:schemeClr>
          </a:solidFill>
          <a:ln>
            <a:solidFill>
              <a:srgbClr val="002060"/>
            </a:solidFill>
          </a:ln>
        </p:spPr>
        <p:txBody>
          <a:bodyPr/>
          <a:lstStyle/>
          <a:p>
            <a:r>
              <a:rPr lang="en-US" dirty="0">
                <a:solidFill>
                  <a:srgbClr val="002060"/>
                </a:solidFill>
                <a:latin typeface="Baskerville Old Face" panose="02020602080505020303" pitchFamily="18" charset="0"/>
              </a:rPr>
              <a:t>All Hail, The Great Orator</a:t>
            </a:r>
          </a:p>
        </p:txBody>
      </p:sp>
      <p:sp>
        <p:nvSpPr>
          <p:cNvPr id="3" name="Content Placeholder 2"/>
          <p:cNvSpPr>
            <a:spLocks noGrp="1"/>
          </p:cNvSpPr>
          <p:nvPr>
            <p:ph idx="1"/>
          </p:nvPr>
        </p:nvSpPr>
        <p:spPr>
          <a:xfrm>
            <a:off x="457200" y="1219200"/>
            <a:ext cx="8229600" cy="4754563"/>
          </a:xfrm>
          <a:solidFill>
            <a:srgbClr val="FFFF99"/>
          </a:solidFill>
          <a:ln>
            <a:solidFill>
              <a:srgbClr val="002060"/>
            </a:solidFill>
          </a:ln>
        </p:spPr>
        <p:txBody>
          <a:bodyPr>
            <a:normAutofit/>
          </a:bodyPr>
          <a:lstStyle/>
          <a:p>
            <a:r>
              <a:rPr lang="en-US" sz="2400" dirty="0">
                <a:latin typeface="Times" panose="02020603050405020304" pitchFamily="18" charset="0"/>
                <a:cs typeface="Times" panose="02020603050405020304" pitchFamily="18" charset="0"/>
              </a:rPr>
              <a:t>Evaluate what makes George Whitefield so popular during the First Great Awakening</a:t>
            </a:r>
          </a:p>
          <a:p>
            <a:endParaRPr lang="en-US" sz="2000" dirty="0">
              <a:latin typeface="Times" panose="02020603050405020304" pitchFamily="18" charset="0"/>
              <a:cs typeface="Times" panose="02020603050405020304" pitchFamily="18" charset="0"/>
            </a:endParaRPr>
          </a:p>
        </p:txBody>
      </p:sp>
      <p:pic>
        <p:nvPicPr>
          <p:cNvPr id="4" name="Picture 2" descr="The Preachers Series: George Whitefield – First Baptist Church of Tolono">
            <a:extLst>
              <a:ext uri="{FF2B5EF4-FFF2-40B4-BE49-F238E27FC236}">
                <a16:creationId xmlns:a16="http://schemas.microsoft.com/office/drawing/2014/main" id="{BA97C4BD-FC7E-338A-2280-39899EE37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05037"/>
            <a:ext cx="2362200" cy="35099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ey Themes in the Preaching of George Whitefield - Grace Bible Theological  Seminary">
            <a:extLst>
              <a:ext uri="{FF2B5EF4-FFF2-40B4-BE49-F238E27FC236}">
                <a16:creationId xmlns:a16="http://schemas.microsoft.com/office/drawing/2014/main" id="{FA5B10EC-3794-D7B7-D423-95F7B7006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198411"/>
            <a:ext cx="4343400" cy="2678389"/>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4DADA667-5AA7-2424-0394-2CCE709EEA9B}"/>
              </a:ext>
            </a:extLst>
          </p:cNvPr>
          <p:cNvSpPr/>
          <p:nvPr/>
        </p:nvSpPr>
        <p:spPr>
          <a:xfrm>
            <a:off x="6858000" y="2057400"/>
            <a:ext cx="1828800" cy="609600"/>
          </a:xfrm>
          <a:prstGeom prst="wedgeEllipseCallou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PREACH!!</a:t>
            </a:r>
          </a:p>
        </p:txBody>
      </p:sp>
      <p:sp>
        <p:nvSpPr>
          <p:cNvPr id="6" name="Speech Bubble: Oval 5">
            <a:extLst>
              <a:ext uri="{FF2B5EF4-FFF2-40B4-BE49-F238E27FC236}">
                <a16:creationId xmlns:a16="http://schemas.microsoft.com/office/drawing/2014/main" id="{F0ED9106-99EA-0E19-3A75-025011C1D8FA}"/>
              </a:ext>
            </a:extLst>
          </p:cNvPr>
          <p:cNvSpPr/>
          <p:nvPr/>
        </p:nvSpPr>
        <p:spPr>
          <a:xfrm>
            <a:off x="3200400" y="2362200"/>
            <a:ext cx="2146852" cy="840063"/>
          </a:xfrm>
          <a:prstGeom prst="wedgeEllipseCallout">
            <a:avLst>
              <a:gd name="adj1" fmla="val 4529"/>
              <a:gd name="adj2" fmla="val 75543"/>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He is the King of the Sermon</a:t>
            </a:r>
          </a:p>
        </p:txBody>
      </p:sp>
      <p:sp>
        <p:nvSpPr>
          <p:cNvPr id="7" name="Rectangle 6">
            <a:extLst>
              <a:ext uri="{FF2B5EF4-FFF2-40B4-BE49-F238E27FC236}">
                <a16:creationId xmlns:a16="http://schemas.microsoft.com/office/drawing/2014/main" id="{BBD761AC-3451-0DE2-FF5F-A6ADBB1C8A8C}"/>
              </a:ext>
            </a:extLst>
          </p:cNvPr>
          <p:cNvSpPr/>
          <p:nvPr/>
        </p:nvSpPr>
        <p:spPr>
          <a:xfrm>
            <a:off x="3316357" y="4962594"/>
            <a:ext cx="5562600" cy="141315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Practice the skills of document analysis</a:t>
            </a:r>
          </a:p>
          <a:p>
            <a:pPr marL="342900" indent="-342900">
              <a:buFontTx/>
              <a:buChar char="-"/>
            </a:pPr>
            <a:r>
              <a:rPr lang="en-US" sz="2400" dirty="0">
                <a:solidFill>
                  <a:schemeClr val="bg1"/>
                </a:solidFill>
                <a:latin typeface="Times" panose="02020603050405020304" pitchFamily="18" charset="0"/>
                <a:cs typeface="Times" panose="02020603050405020304" pitchFamily="18" charset="0"/>
              </a:rPr>
              <a:t>HIPP documents</a:t>
            </a:r>
          </a:p>
          <a:p>
            <a:pPr marL="342900" indent="-342900">
              <a:buFontTx/>
              <a:buChar char="-"/>
            </a:pPr>
            <a:r>
              <a:rPr lang="en-US" sz="2400" dirty="0">
                <a:solidFill>
                  <a:schemeClr val="bg1"/>
                </a:solidFill>
                <a:latin typeface="Times" panose="02020603050405020304" pitchFamily="18" charset="0"/>
                <a:cs typeface="Times" panose="02020603050405020304" pitchFamily="18" charset="0"/>
              </a:rPr>
              <a:t>Make a claim about Whitefield’s popularity</a:t>
            </a:r>
          </a:p>
        </p:txBody>
      </p:sp>
      <p:sp>
        <p:nvSpPr>
          <p:cNvPr id="8" name="Rectangle 7">
            <a:extLst>
              <a:ext uri="{FF2B5EF4-FFF2-40B4-BE49-F238E27FC236}">
                <a16:creationId xmlns:a16="http://schemas.microsoft.com/office/drawing/2014/main" id="{464970DC-9DE1-CFE9-95D4-2848F323FF3F}"/>
              </a:ext>
            </a:extLst>
          </p:cNvPr>
          <p:cNvSpPr/>
          <p:nvPr/>
        </p:nvSpPr>
        <p:spPr>
          <a:xfrm>
            <a:off x="265042" y="5410200"/>
            <a:ext cx="2362199" cy="715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panose="02020603050405020304" pitchFamily="18" charset="0"/>
                <a:cs typeface="Times" panose="02020603050405020304" pitchFamily="18" charset="0"/>
              </a:rPr>
              <a:t>George Whitefield</a:t>
            </a:r>
          </a:p>
          <a:p>
            <a:pPr algn="ctr"/>
            <a:r>
              <a:rPr lang="en-US" sz="2000" dirty="0">
                <a:solidFill>
                  <a:schemeClr val="tx1"/>
                </a:solidFill>
                <a:latin typeface="Times" panose="02020603050405020304" pitchFamily="18" charset="0"/>
                <a:cs typeface="Times" panose="02020603050405020304" pitchFamily="18" charset="0"/>
              </a:rPr>
              <a:t>“The Great Orator”</a:t>
            </a:r>
          </a:p>
        </p:txBody>
      </p:sp>
    </p:spTree>
    <p:extLst>
      <p:ext uri="{BB962C8B-B14F-4D97-AF65-F5344CB8AC3E}">
        <p14:creationId xmlns:p14="http://schemas.microsoft.com/office/powerpoint/2010/main" val="16356130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3">
              <a:lumMod val="20000"/>
              <a:lumOff val="80000"/>
            </a:schemeClr>
          </a:solidFill>
          <a:ln>
            <a:solidFill>
              <a:srgbClr val="002060"/>
            </a:solidFill>
          </a:ln>
        </p:spPr>
        <p:txBody>
          <a:bodyPr/>
          <a:lstStyle/>
          <a:p>
            <a:r>
              <a:rPr lang="en-US" dirty="0">
                <a:solidFill>
                  <a:srgbClr val="002060"/>
                </a:solidFill>
                <a:latin typeface="Baskerville Old Face" panose="02020602080505020303" pitchFamily="18" charset="0"/>
              </a:rPr>
              <a:t>AP Practice </a:t>
            </a:r>
          </a:p>
        </p:txBody>
      </p:sp>
      <p:sp>
        <p:nvSpPr>
          <p:cNvPr id="3" name="Content Placeholder 2"/>
          <p:cNvSpPr>
            <a:spLocks noGrp="1"/>
          </p:cNvSpPr>
          <p:nvPr>
            <p:ph idx="1"/>
          </p:nvPr>
        </p:nvSpPr>
        <p:spPr>
          <a:xfrm>
            <a:off x="457200" y="1219200"/>
            <a:ext cx="8229600" cy="4754563"/>
          </a:xfrm>
          <a:solidFill>
            <a:srgbClr val="FFFF99"/>
          </a:solidFill>
          <a:ln>
            <a:solidFill>
              <a:srgbClr val="002060"/>
            </a:solidFill>
          </a:ln>
        </p:spPr>
        <p:txBody>
          <a:bodyPr>
            <a:normAutofit/>
          </a:bodyPr>
          <a:lstStyle/>
          <a:p>
            <a:r>
              <a:rPr lang="en-US" sz="2800" dirty="0">
                <a:latin typeface="Times" panose="02020603050405020304" pitchFamily="18" charset="0"/>
                <a:cs typeface="Times" panose="02020603050405020304" pitchFamily="18" charset="0"/>
              </a:rPr>
              <a:t>Evaluate how the colonization period shaped the development of the United States.</a:t>
            </a:r>
          </a:p>
        </p:txBody>
      </p:sp>
      <p:sp>
        <p:nvSpPr>
          <p:cNvPr id="9" name="Rectangle 8">
            <a:extLst>
              <a:ext uri="{FF2B5EF4-FFF2-40B4-BE49-F238E27FC236}">
                <a16:creationId xmlns:a16="http://schemas.microsoft.com/office/drawing/2014/main" id="{10B19EB0-FEFE-3A4D-D6D8-3D784247AF19}"/>
              </a:ext>
            </a:extLst>
          </p:cNvPr>
          <p:cNvSpPr/>
          <p:nvPr/>
        </p:nvSpPr>
        <p:spPr>
          <a:xfrm>
            <a:off x="762000" y="2438400"/>
            <a:ext cx="5562600" cy="79216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Unit II Progress Check</a:t>
            </a:r>
          </a:p>
        </p:txBody>
      </p:sp>
      <p:pic>
        <p:nvPicPr>
          <p:cNvPr id="1026" name="Picture 2" descr="What Were the Original Thirteen Colonies? | Wonderopolis">
            <a:extLst>
              <a:ext uri="{FF2B5EF4-FFF2-40B4-BE49-F238E27FC236}">
                <a16:creationId xmlns:a16="http://schemas.microsoft.com/office/drawing/2014/main" id="{0BD36575-AD2B-9E7D-3009-FC601E5F6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414486"/>
            <a:ext cx="6248400" cy="316887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0389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a:solidFill>
            <a:schemeClr val="bg1"/>
          </a:solidFill>
          <a:ln>
            <a:solidFill>
              <a:schemeClr val="accent1"/>
            </a:solidFill>
          </a:ln>
        </p:spPr>
        <p:txBody>
          <a:bodyPr>
            <a:normAutofit fontScale="92500" lnSpcReduction="20000"/>
          </a:bodyPr>
          <a:lstStyle/>
          <a:p>
            <a:pPr marL="0" indent="0">
              <a:buNone/>
            </a:pPr>
            <a:r>
              <a:rPr lang="en-US" sz="2200" dirty="0">
                <a:solidFill>
                  <a:srgbClr val="002060"/>
                </a:solidFill>
                <a:latin typeface="Times" panose="02020603050405020304" pitchFamily="18" charset="0"/>
                <a:cs typeface="Times" panose="02020603050405020304" pitchFamily="18" charset="0"/>
              </a:rPr>
              <a:t>AP 2.1: Contextualization of European Colonization</a:t>
            </a:r>
          </a:p>
          <a:p>
            <a:pPr marL="0" indent="0">
              <a:buNone/>
            </a:pPr>
            <a:r>
              <a:rPr lang="en-US" sz="2200" dirty="0">
                <a:solidFill>
                  <a:srgbClr val="002060"/>
                </a:solidFill>
                <a:latin typeface="Times" panose="02020603050405020304" pitchFamily="18" charset="0"/>
                <a:cs typeface="Times" panose="02020603050405020304" pitchFamily="18" charset="0"/>
              </a:rPr>
              <a:t>AP 2.2: European colonization influence on the New World </a:t>
            </a:r>
          </a:p>
          <a:p>
            <a:pPr marL="0" indent="0">
              <a:buNone/>
            </a:pPr>
            <a:r>
              <a:rPr lang="en-US" sz="2200" b="1" dirty="0">
                <a:solidFill>
                  <a:srgbClr val="C00000"/>
                </a:solidFill>
                <a:latin typeface="Times" panose="02020603050405020304" pitchFamily="18" charset="0"/>
                <a:cs typeface="Times" panose="02020603050405020304" pitchFamily="18" charset="0"/>
              </a:rPr>
              <a:t>EQ: </a:t>
            </a:r>
            <a:r>
              <a:rPr lang="en-US" sz="2200" dirty="0">
                <a:solidFill>
                  <a:srgbClr val="00206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r>
              <a:rPr lang="en-US" sz="2200" dirty="0">
                <a:solidFill>
                  <a:srgbClr val="0070C0"/>
                </a:solidFill>
                <a:latin typeface="Times New Roman" panose="02020603050405020304" pitchFamily="18" charset="0"/>
                <a:cs typeface="Times New Roman" panose="02020603050405020304" pitchFamily="18" charset="0"/>
              </a:rPr>
              <a:t>?</a:t>
            </a:r>
          </a:p>
          <a:p>
            <a:pPr marL="0" indent="0">
              <a:buNone/>
            </a:pPr>
            <a:r>
              <a:rPr lang="en-US" sz="2200" b="1" dirty="0">
                <a:solidFill>
                  <a:srgbClr val="C00000"/>
                </a:solidFill>
                <a:latin typeface="Times New Roman" panose="02020603050405020304" pitchFamily="18" charset="0"/>
                <a:cs typeface="Times New Roman" panose="02020603050405020304" pitchFamily="18" charset="0"/>
              </a:rPr>
              <a:t>Students can:</a:t>
            </a:r>
          </a:p>
          <a:p>
            <a:r>
              <a:rPr lang="en-US" sz="2200" dirty="0">
                <a:solidFill>
                  <a:srgbClr val="002060"/>
                </a:solidFill>
                <a:latin typeface="Times New Roman" panose="02020603050405020304" pitchFamily="18" charset="0"/>
                <a:cs typeface="Times New Roman" panose="02020603050405020304" pitchFamily="18" charset="0"/>
              </a:rPr>
              <a:t>Validate factors that led European to expand their influence in the thirteen colonies.</a:t>
            </a:r>
          </a:p>
          <a:p>
            <a:r>
              <a:rPr lang="en-US" sz="2200" dirty="0">
                <a:solidFill>
                  <a:srgbClr val="002060"/>
                </a:solidFill>
                <a:latin typeface="Times New Roman" panose="02020603050405020304" pitchFamily="18" charset="0"/>
                <a:cs typeface="Times New Roman" panose="02020603050405020304" pitchFamily="18" charset="0"/>
              </a:rPr>
              <a:t>Evaluate how environmental factors influenced the development of the three colonial regions </a:t>
            </a:r>
          </a:p>
          <a:p>
            <a:r>
              <a:rPr lang="en-US" sz="2200" dirty="0">
                <a:solidFill>
                  <a:srgbClr val="002060"/>
                </a:solidFill>
                <a:latin typeface="Times New Roman" panose="02020603050405020304" pitchFamily="18" charset="0"/>
                <a:cs typeface="Times New Roman" panose="02020603050405020304" pitchFamily="18" charset="0"/>
              </a:rPr>
              <a:t>Critiques whether British salutary neglect had a positive influence on the development of the thirteen colonies </a:t>
            </a:r>
          </a:p>
          <a:p>
            <a:r>
              <a:rPr lang="en-US" sz="2200" dirty="0">
                <a:solidFill>
                  <a:srgbClr val="002060"/>
                </a:solidFill>
                <a:latin typeface="Times New Roman" panose="02020603050405020304" pitchFamily="18" charset="0"/>
                <a:cs typeface="Times New Roman" panose="02020603050405020304" pitchFamily="18" charset="0"/>
              </a:rPr>
              <a:t>Compare the colonial regions to determine how English colonization influence their development </a:t>
            </a:r>
          </a:p>
          <a:p>
            <a:pPr marL="0" lvl="1" indent="0">
              <a:buNone/>
            </a:pPr>
            <a:r>
              <a:rPr lang="en-US" sz="2400" b="1" dirty="0">
                <a:solidFill>
                  <a:srgbClr val="C0000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AP Classroom Results </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Challenging Salutary Neglect </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Review for Unit I &amp; II Test </a:t>
            </a:r>
          </a:p>
          <a:p>
            <a:pPr marL="0" lvl="1" indent="0">
              <a:buNone/>
            </a:pPr>
            <a:r>
              <a:rPr lang="en-US" sz="2400" b="1" dirty="0">
                <a:solidFill>
                  <a:srgbClr val="C00000"/>
                </a:solidFill>
                <a:latin typeface="Times" panose="02020603050405020304" pitchFamily="18" charset="0"/>
                <a:cs typeface="Times" panose="02020603050405020304" pitchFamily="18" charset="0"/>
              </a:rPr>
              <a:t>Homework</a:t>
            </a:r>
          </a:p>
          <a:p>
            <a:pPr marL="342900" lvl="1" indent="-342900"/>
            <a:r>
              <a:rPr lang="en-US" sz="2400" b="1" dirty="0">
                <a:solidFill>
                  <a:srgbClr val="C00000"/>
                </a:solidFill>
                <a:latin typeface="Times" panose="02020603050405020304" pitchFamily="18" charset="0"/>
                <a:cs typeface="Times" panose="02020603050405020304" pitchFamily="18" charset="0"/>
              </a:rPr>
              <a:t>Unit I &amp; II Review Guide</a:t>
            </a:r>
          </a:p>
          <a:p>
            <a:pPr marL="342900" lvl="1" indent="-342900"/>
            <a:r>
              <a:rPr lang="en-US" sz="2400" b="1" dirty="0">
                <a:solidFill>
                  <a:srgbClr val="C00000"/>
                </a:solidFill>
                <a:latin typeface="Times" panose="02020603050405020304" pitchFamily="18" charset="0"/>
                <a:cs typeface="Times" panose="02020603050405020304" pitchFamily="18" charset="0"/>
              </a:rPr>
              <a:t>Unit I &amp; II Test, Thursday, September 19</a:t>
            </a:r>
          </a:p>
          <a:p>
            <a:pPr marL="342900" lvl="1" indent="-342900"/>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9539901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3">
              <a:lumMod val="20000"/>
              <a:lumOff val="80000"/>
            </a:schemeClr>
          </a:solidFill>
          <a:ln>
            <a:solidFill>
              <a:srgbClr val="002060"/>
            </a:solidFill>
          </a:ln>
        </p:spPr>
        <p:txBody>
          <a:bodyPr/>
          <a:lstStyle/>
          <a:p>
            <a:r>
              <a:rPr lang="en-US" dirty="0">
                <a:solidFill>
                  <a:schemeClr val="tx2"/>
                </a:solidFill>
                <a:latin typeface="Baskerville Old Face" panose="02020602080505020303" pitchFamily="18" charset="0"/>
                <a:cs typeface="Times" panose="02020603050405020304" pitchFamily="18" charset="0"/>
              </a:rPr>
              <a:t>A Rebellious Spirit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66907" y="1181100"/>
            <a:ext cx="3508742" cy="5105400"/>
          </a:xfrm>
          <a:ln>
            <a:solidFill>
              <a:schemeClr val="accent6"/>
            </a:solidFill>
          </a:ln>
        </p:spPr>
      </p:pic>
      <p:sp>
        <p:nvSpPr>
          <p:cNvPr id="3" name="Rectangle 2">
            <a:extLst>
              <a:ext uri="{FF2B5EF4-FFF2-40B4-BE49-F238E27FC236}">
                <a16:creationId xmlns:a16="http://schemas.microsoft.com/office/drawing/2014/main" id="{E01F1B03-BBCA-4B60-A17B-095AB3E58340}"/>
              </a:ext>
            </a:extLst>
          </p:cNvPr>
          <p:cNvSpPr/>
          <p:nvPr/>
        </p:nvSpPr>
        <p:spPr>
          <a:xfrm>
            <a:off x="381000" y="3925431"/>
            <a:ext cx="4648200" cy="2551569"/>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C00000"/>
                </a:solidFill>
                <a:latin typeface="Times" panose="02020603050405020304" pitchFamily="18" charset="0"/>
                <a:cs typeface="Times" panose="02020603050405020304" pitchFamily="18" charset="0"/>
              </a:rPr>
              <a:t>Protest</a:t>
            </a:r>
          </a:p>
          <a:p>
            <a:pPr marL="342900" indent="-342900">
              <a:buFont typeface="Arial" panose="020B0604020202020204" pitchFamily="34" charset="0"/>
              <a:buChar char="•"/>
            </a:pPr>
            <a:r>
              <a:rPr lang="en-US" sz="2000" b="1" dirty="0">
                <a:solidFill>
                  <a:srgbClr val="002060"/>
                </a:solidFill>
                <a:latin typeface="Times" panose="02020603050405020304" pitchFamily="18" charset="0"/>
                <a:cs typeface="Times" panose="02020603050405020304" pitchFamily="18" charset="0"/>
              </a:rPr>
              <a:t>smuggling</a:t>
            </a:r>
            <a:r>
              <a:rPr lang="en-US" sz="2000" dirty="0">
                <a:latin typeface="Times" panose="02020603050405020304" pitchFamily="18" charset="0"/>
                <a:cs typeface="Times" panose="02020603050405020304" pitchFamily="18" charset="0"/>
              </a:rPr>
              <a:t> ()</a:t>
            </a:r>
          </a:p>
          <a:p>
            <a:pPr marL="342900" indent="-342900">
              <a:buFont typeface="Arial" panose="020B0604020202020204" pitchFamily="34" charset="0"/>
              <a:buChar char="•"/>
            </a:pPr>
            <a:r>
              <a:rPr lang="en-US" sz="2000" b="1" dirty="0">
                <a:solidFill>
                  <a:srgbClr val="002060"/>
                </a:solidFill>
                <a:latin typeface="Times" panose="02020603050405020304" pitchFamily="18" charset="0"/>
                <a:cs typeface="Times" panose="02020603050405020304" pitchFamily="18" charset="0"/>
              </a:rPr>
              <a:t>Ipswich and Topsfield resist assessments</a:t>
            </a:r>
            <a:r>
              <a:rPr lang="en-US" sz="2000" dirty="0">
                <a:latin typeface="Times" panose="02020603050405020304" pitchFamily="18" charset="0"/>
                <a:cs typeface="Times" panose="02020603050405020304" pitchFamily="18" charset="0"/>
              </a:rPr>
              <a:t> </a:t>
            </a:r>
            <a:r>
              <a:rPr lang="en-US" sz="2000" dirty="0">
                <a:solidFill>
                  <a:srgbClr val="FF0000"/>
                </a:solidFill>
                <a:latin typeface="Times" panose="02020603050405020304" pitchFamily="18" charset="0"/>
                <a:cs typeface="Times" panose="02020603050405020304" pitchFamily="18" charset="0"/>
              </a:rPr>
              <a:t>(No taxation without representation)</a:t>
            </a:r>
          </a:p>
          <a:p>
            <a:pPr marL="342900" indent="-342900">
              <a:buFont typeface="Arial" panose="020B0604020202020204" pitchFamily="34" charset="0"/>
              <a:buChar char="•"/>
            </a:pPr>
            <a:r>
              <a:rPr lang="en-US" sz="2000" b="1" dirty="0">
                <a:solidFill>
                  <a:srgbClr val="002060"/>
                </a:solidFill>
                <a:latin typeface="Times" panose="02020603050405020304" pitchFamily="18" charset="0"/>
                <a:cs typeface="Times" panose="02020603050405020304" pitchFamily="18" charset="0"/>
              </a:rPr>
              <a:t>Leisler Rebellion (NY) – </a:t>
            </a:r>
            <a:r>
              <a:rPr lang="en-US" sz="2000" dirty="0">
                <a:solidFill>
                  <a:schemeClr val="tx1"/>
                </a:solidFill>
                <a:latin typeface="Times" panose="02020603050405020304" pitchFamily="18" charset="0"/>
                <a:cs typeface="Times" panose="02020603050405020304" pitchFamily="18" charset="0"/>
              </a:rPr>
              <a:t>overthrow of British authority</a:t>
            </a:r>
          </a:p>
          <a:p>
            <a:r>
              <a:rPr lang="en-US" sz="2000" b="1" dirty="0">
                <a:solidFill>
                  <a:srgbClr val="C00000"/>
                </a:solidFill>
                <a:latin typeface="Times" panose="02020603050405020304" pitchFamily="18" charset="0"/>
                <a:cs typeface="Times" panose="02020603050405020304" pitchFamily="18" charset="0"/>
              </a:rPr>
              <a:t>Glorious Revolution </a:t>
            </a:r>
            <a:r>
              <a:rPr lang="en-US" sz="2000" dirty="0">
                <a:solidFill>
                  <a:srgbClr val="FF0000"/>
                </a:solidFill>
                <a:latin typeface="Times" panose="02020603050405020304" pitchFamily="18" charset="0"/>
                <a:cs typeface="Times" panose="02020603050405020304" pitchFamily="18" charset="0"/>
              </a:rPr>
              <a:t>ends the Dominion</a:t>
            </a:r>
          </a:p>
        </p:txBody>
      </p:sp>
      <p:pic>
        <p:nvPicPr>
          <p:cNvPr id="7" name="Picture 6" descr="A picture containing outdoor, tree, building&#10;&#10;Description automatically generated">
            <a:extLst>
              <a:ext uri="{FF2B5EF4-FFF2-40B4-BE49-F238E27FC236}">
                <a16:creationId xmlns:a16="http://schemas.microsoft.com/office/drawing/2014/main" id="{A034A231-4F15-491A-9557-E0223A321A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078" y="3580269"/>
            <a:ext cx="1626417" cy="1682496"/>
          </a:xfrm>
          <a:prstGeom prst="rect">
            <a:avLst/>
          </a:prstGeom>
          <a:ln>
            <a:solidFill>
              <a:srgbClr val="002060"/>
            </a:solidFill>
          </a:ln>
        </p:spPr>
      </p:pic>
      <p:sp>
        <p:nvSpPr>
          <p:cNvPr id="8" name="Rectangle 7">
            <a:extLst>
              <a:ext uri="{FF2B5EF4-FFF2-40B4-BE49-F238E27FC236}">
                <a16:creationId xmlns:a16="http://schemas.microsoft.com/office/drawing/2014/main" id="{5251E8A6-618A-495A-9C07-158ECD2C3DED}"/>
              </a:ext>
            </a:extLst>
          </p:cNvPr>
          <p:cNvSpPr/>
          <p:nvPr/>
        </p:nvSpPr>
        <p:spPr>
          <a:xfrm>
            <a:off x="5562600" y="3048000"/>
            <a:ext cx="2819400" cy="417969"/>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panose="02020603050405020304" pitchFamily="18" charset="0"/>
                <a:cs typeface="Times" panose="02020603050405020304" pitchFamily="18" charset="0"/>
              </a:rPr>
              <a:t>King Philips War 1675-76</a:t>
            </a:r>
          </a:p>
        </p:txBody>
      </p:sp>
      <p:sp>
        <p:nvSpPr>
          <p:cNvPr id="4" name="Rectangle 3">
            <a:extLst>
              <a:ext uri="{FF2B5EF4-FFF2-40B4-BE49-F238E27FC236}">
                <a16:creationId xmlns:a16="http://schemas.microsoft.com/office/drawing/2014/main" id="{BAD9713E-5CED-3988-ED72-8D21D57D5A40}"/>
              </a:ext>
            </a:extLst>
          </p:cNvPr>
          <p:cNvSpPr/>
          <p:nvPr/>
        </p:nvSpPr>
        <p:spPr>
          <a:xfrm>
            <a:off x="549461" y="1129492"/>
            <a:ext cx="7603939" cy="7921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How did the governance by Sir Edmund Andros cause colonists to protest the Dominion of New England? </a:t>
            </a:r>
          </a:p>
        </p:txBody>
      </p:sp>
      <p:sp>
        <p:nvSpPr>
          <p:cNvPr id="6" name="TextBox 5"/>
          <p:cNvSpPr txBox="1"/>
          <p:nvPr/>
        </p:nvSpPr>
        <p:spPr>
          <a:xfrm>
            <a:off x="457200" y="1219200"/>
            <a:ext cx="4572000" cy="2554545"/>
          </a:xfrm>
          <a:prstGeom prst="rect">
            <a:avLst/>
          </a:prstGeom>
          <a:solidFill>
            <a:srgbClr val="FFFF99"/>
          </a:solidFill>
          <a:ln>
            <a:solidFill>
              <a:srgbClr val="002060"/>
            </a:solidFill>
          </a:ln>
        </p:spPr>
        <p:txBody>
          <a:bodyPr wrap="square" rtlCol="0">
            <a:spAutoFit/>
          </a:bodyPr>
          <a:lstStyle/>
          <a:p>
            <a:pPr algn="ctr"/>
            <a:r>
              <a:rPr lang="en-US" sz="2000" b="1" dirty="0">
                <a:solidFill>
                  <a:srgbClr val="C00000"/>
                </a:solidFill>
                <a:latin typeface="Times" panose="02020603050405020304" pitchFamily="18" charset="0"/>
                <a:cs typeface="Times" panose="02020603050405020304" pitchFamily="18" charset="0"/>
              </a:rPr>
              <a:t>Dominion of New England 1686-89</a:t>
            </a:r>
          </a:p>
          <a:p>
            <a:r>
              <a:rPr lang="en-US" sz="2000" b="1" u="sng" dirty="0">
                <a:solidFill>
                  <a:srgbClr val="002060"/>
                </a:solidFill>
                <a:latin typeface="Times" panose="02020603050405020304" pitchFamily="18" charset="0"/>
                <a:cs typeface="Times" panose="02020603050405020304" pitchFamily="18" charset="0"/>
              </a:rPr>
              <a:t>Governor Sir Edmund Andros</a:t>
            </a:r>
          </a:p>
          <a:p>
            <a:pPr marL="342900" indent="-342900">
              <a:buFontTx/>
              <a:buChar char="-"/>
            </a:pPr>
            <a:r>
              <a:rPr lang="en-US" sz="2000" dirty="0">
                <a:latin typeface="Times" panose="02020603050405020304" pitchFamily="18" charset="0"/>
                <a:cs typeface="Times" panose="02020603050405020304" pitchFamily="18" charset="0"/>
              </a:rPr>
              <a:t>English control of colonial government</a:t>
            </a:r>
          </a:p>
          <a:p>
            <a:pPr marL="342900" indent="-342900">
              <a:buFontTx/>
              <a:buChar char="-"/>
            </a:pPr>
            <a:r>
              <a:rPr lang="en-US" sz="2000" dirty="0">
                <a:latin typeface="Times" panose="02020603050405020304" pitchFamily="18" charset="0"/>
                <a:cs typeface="Times" panose="02020603050405020304" pitchFamily="18" charset="0"/>
              </a:rPr>
              <a:t>Tax support </a:t>
            </a:r>
            <a:r>
              <a:rPr lang="en-US" sz="2000" b="1" u="sng" dirty="0">
                <a:latin typeface="Times" panose="02020603050405020304" pitchFamily="18" charset="0"/>
                <a:cs typeface="Times" panose="02020603050405020304" pitchFamily="18" charset="0"/>
              </a:rPr>
              <a:t>Anglican Church </a:t>
            </a:r>
            <a:r>
              <a:rPr lang="en-US" sz="2000" dirty="0">
                <a:latin typeface="Times" panose="02020603050405020304" pitchFamily="18" charset="0"/>
                <a:cs typeface="Times" panose="02020603050405020304" pitchFamily="18" charset="0"/>
              </a:rPr>
              <a:t>(</a:t>
            </a:r>
            <a:r>
              <a:rPr lang="en-US" sz="2000" i="1" dirty="0">
                <a:latin typeface="Times" panose="02020603050405020304" pitchFamily="18" charset="0"/>
                <a:cs typeface="Times" panose="02020603050405020304" pitchFamily="18" charset="0"/>
              </a:rPr>
              <a:t>Boston's Old South Meeting House </a:t>
            </a:r>
            <a:r>
              <a:rPr lang="en-US" sz="2000" dirty="0">
                <a:latin typeface="Times" panose="02020603050405020304" pitchFamily="18" charset="0"/>
                <a:cs typeface="Times" panose="02020603050405020304" pitchFamily="18" charset="0"/>
              </a:rPr>
              <a:t>)</a:t>
            </a:r>
          </a:p>
          <a:p>
            <a:pPr marL="342900" indent="-342900">
              <a:buFontTx/>
              <a:buChar char="-"/>
            </a:pPr>
            <a:r>
              <a:rPr lang="en-US" sz="2000" b="1" dirty="0">
                <a:solidFill>
                  <a:srgbClr val="C00000"/>
                </a:solidFill>
                <a:latin typeface="Times" panose="02020603050405020304" pitchFamily="18" charset="0"/>
                <a:cs typeface="Times" panose="02020603050405020304" pitchFamily="18" charset="0"/>
              </a:rPr>
              <a:t>Mercantilism</a:t>
            </a:r>
            <a:r>
              <a:rPr lang="en-US" sz="2000" dirty="0">
                <a:latin typeface="Times" panose="02020603050405020304" pitchFamily="18" charset="0"/>
                <a:cs typeface="Times" panose="02020603050405020304" pitchFamily="18" charset="0"/>
              </a:rPr>
              <a:t> (Navigation Act of 1660)</a:t>
            </a:r>
          </a:p>
          <a:p>
            <a:endParaRPr lang="en-US" sz="2000" dirty="0">
              <a:latin typeface="Times" panose="02020603050405020304" pitchFamily="18" charset="0"/>
              <a:cs typeface="Times" panose="02020603050405020304" pitchFamily="18" charset="0"/>
            </a:endParaRPr>
          </a:p>
        </p:txBody>
      </p:sp>
      <p:sp>
        <p:nvSpPr>
          <p:cNvPr id="9" name="Rectangle 8">
            <a:extLst>
              <a:ext uri="{FF2B5EF4-FFF2-40B4-BE49-F238E27FC236}">
                <a16:creationId xmlns:a16="http://schemas.microsoft.com/office/drawing/2014/main" id="{4F43A6EC-68C8-42D6-A9B3-FF50C0E57CB8}"/>
              </a:ext>
            </a:extLst>
          </p:cNvPr>
          <p:cNvSpPr/>
          <p:nvPr/>
        </p:nvSpPr>
        <p:spPr>
          <a:xfrm>
            <a:off x="549461" y="3416273"/>
            <a:ext cx="4419600" cy="4572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Violating the American Identity</a:t>
            </a:r>
          </a:p>
        </p:txBody>
      </p:sp>
    </p:spTree>
    <p:extLst>
      <p:ext uri="{BB962C8B-B14F-4D97-AF65-F5344CB8AC3E}">
        <p14:creationId xmlns:p14="http://schemas.microsoft.com/office/powerpoint/2010/main" val="154839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3">
              <a:lumMod val="20000"/>
              <a:lumOff val="80000"/>
            </a:schemeClr>
          </a:solidFill>
          <a:ln>
            <a:solidFill>
              <a:schemeClr val="tx2"/>
            </a:solidFill>
          </a:ln>
        </p:spPr>
        <p:txBody>
          <a:bodyPr>
            <a:normAutofit fontScale="90000"/>
          </a:bodyPr>
          <a:lstStyle/>
          <a:p>
            <a:r>
              <a:rPr lang="en-US" dirty="0">
                <a:solidFill>
                  <a:srgbClr val="002060"/>
                </a:solidFill>
                <a:latin typeface="Baskerville Old Face" panose="02020602080505020303" pitchFamily="18" charset="0"/>
              </a:rPr>
              <a:t>English Authority</a:t>
            </a:r>
          </a:p>
        </p:txBody>
      </p:sp>
      <p:sp>
        <p:nvSpPr>
          <p:cNvPr id="3" name="Content Placeholder 2"/>
          <p:cNvSpPr>
            <a:spLocks noGrp="1"/>
          </p:cNvSpPr>
          <p:nvPr>
            <p:ph idx="1"/>
          </p:nvPr>
        </p:nvSpPr>
        <p:spPr>
          <a:xfrm>
            <a:off x="457200" y="1219200"/>
            <a:ext cx="8229600" cy="4906963"/>
          </a:xfrm>
          <a:solidFill>
            <a:srgbClr val="FFFF99"/>
          </a:solidFill>
        </p:spPr>
        <p:txBody>
          <a:bodyPr>
            <a:normAutofit/>
          </a:bodyPr>
          <a:lstStyle/>
          <a:p>
            <a:r>
              <a:rPr lang="en-US" sz="2400" dirty="0">
                <a:latin typeface="Times" panose="02020603050405020304" pitchFamily="18" charset="0"/>
                <a:cs typeface="Times" panose="02020603050405020304" pitchFamily="18" charset="0"/>
              </a:rPr>
              <a:t>Regulation of American trade</a:t>
            </a:r>
          </a:p>
          <a:p>
            <a:pPr lvl="1"/>
            <a:r>
              <a:rPr lang="en-US" sz="2400" b="1" u="sng" dirty="0">
                <a:solidFill>
                  <a:srgbClr val="C00000"/>
                </a:solidFill>
                <a:latin typeface="Times" panose="02020603050405020304" pitchFamily="18" charset="0"/>
                <a:cs typeface="Times" panose="02020603050405020304" pitchFamily="18" charset="0"/>
              </a:rPr>
              <a:t>Navigation Act of 1696</a:t>
            </a:r>
            <a:r>
              <a:rPr lang="en-US" sz="2400" dirty="0">
                <a:solidFill>
                  <a:srgbClr val="C00000"/>
                </a:solidFill>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All slave trade must be done on English ships</a:t>
            </a:r>
          </a:p>
          <a:p>
            <a:pPr lvl="1"/>
            <a:r>
              <a:rPr lang="en-US" sz="2400" b="1" u="sng" dirty="0">
                <a:solidFill>
                  <a:srgbClr val="C00000"/>
                </a:solidFill>
                <a:latin typeface="Times" panose="02020603050405020304" pitchFamily="18" charset="0"/>
                <a:cs typeface="Times" panose="02020603050405020304" pitchFamily="18" charset="0"/>
              </a:rPr>
              <a:t>Wool Act 1699</a:t>
            </a:r>
            <a:r>
              <a:rPr lang="en-US" sz="2400" b="1" u="sng" dirty="0">
                <a:solidFill>
                  <a:schemeClr val="accent6">
                    <a:lumMod val="75000"/>
                  </a:schemeClr>
                </a:solidFill>
                <a:latin typeface="Times" panose="02020603050405020304" pitchFamily="18" charset="0"/>
                <a:cs typeface="Times" panose="02020603050405020304" pitchFamily="18" charset="0"/>
              </a:rPr>
              <a:t>:</a:t>
            </a:r>
            <a:r>
              <a:rPr lang="en-US" sz="2400" dirty="0">
                <a:solidFill>
                  <a:schemeClr val="accent6">
                    <a:lumMod val="75000"/>
                  </a:schemeClr>
                </a:solidFill>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America cannot export wool to England</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3431" y="3280409"/>
            <a:ext cx="3125978" cy="2133600"/>
          </a:xfrm>
          <a:prstGeom prst="rect">
            <a:avLst/>
          </a:prstGeom>
          <a:noFill/>
          <a:ln w="9525">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descr="Image result for 13 colon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280409"/>
            <a:ext cx="4019550" cy="307435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1391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2"/>
          </a:solidFill>
          <a:ln>
            <a:solidFill>
              <a:srgbClr val="002060"/>
            </a:solidFill>
          </a:ln>
        </p:spPr>
        <p:txBody>
          <a:bodyPr>
            <a:normAutofit fontScale="90000"/>
          </a:bodyPr>
          <a:lstStyle/>
          <a:p>
            <a:r>
              <a:rPr lang="en-US" dirty="0">
                <a:latin typeface="Baskerville Old Face" panose="02020602080505020303" pitchFamily="18" charset="0"/>
              </a:rPr>
              <a:t>Building our Democratic Mind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1395" y="1371600"/>
            <a:ext cx="2626605" cy="4445000"/>
          </a:xfrm>
        </p:spPr>
      </p:pic>
      <p:sp>
        <p:nvSpPr>
          <p:cNvPr id="5" name="Rectangle 4"/>
          <p:cNvSpPr/>
          <p:nvPr/>
        </p:nvSpPr>
        <p:spPr>
          <a:xfrm>
            <a:off x="3124200" y="1219200"/>
            <a:ext cx="5791200" cy="1828800"/>
          </a:xfrm>
          <a:prstGeom prst="rect">
            <a:avLst/>
          </a:prstGeom>
          <a:solidFill>
            <a:schemeClr val="tx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chemeClr val="bg1"/>
              </a:solidFill>
              <a:latin typeface="Times" panose="02020603050405020304" pitchFamily="18" charset="0"/>
              <a:cs typeface="Times" panose="02020603050405020304" pitchFamily="18" charset="0"/>
            </a:endParaRPr>
          </a:p>
          <a:p>
            <a:r>
              <a:rPr lang="en-US" sz="2000" dirty="0">
                <a:solidFill>
                  <a:schemeClr val="bg1"/>
                </a:solidFill>
                <a:latin typeface="Times" panose="02020603050405020304" pitchFamily="18" charset="0"/>
                <a:cs typeface="Times" panose="02020603050405020304" pitchFamily="18" charset="0"/>
              </a:rPr>
              <a:t>We see men’s deeds destroyed, judges arbitrarily displaced, new courts erected without consent of the legislature, by which it seems to me trial by juries are taken away when a governor pleases. . . .</a:t>
            </a:r>
          </a:p>
          <a:p>
            <a:r>
              <a:rPr lang="en-US" sz="2000" dirty="0">
                <a:solidFill>
                  <a:schemeClr val="bg1"/>
                </a:solidFill>
                <a:latin typeface="Times" panose="02020603050405020304" pitchFamily="18" charset="0"/>
                <a:cs typeface="Times" panose="02020603050405020304" pitchFamily="18" charset="0"/>
              </a:rPr>
              <a:t>- Roman Statesman, New York Weekly Journal 1735</a:t>
            </a:r>
          </a:p>
          <a:p>
            <a:endParaRPr lang="en-US" sz="2400" dirty="0">
              <a:solidFill>
                <a:schemeClr val="bg1"/>
              </a:solidFill>
              <a:latin typeface="Times" panose="02020603050405020304" pitchFamily="18" charset="0"/>
              <a:cs typeface="Times" panose="02020603050405020304" pitchFamily="18" charset="0"/>
            </a:endParaRPr>
          </a:p>
        </p:txBody>
      </p:sp>
      <p:sp>
        <p:nvSpPr>
          <p:cNvPr id="6" name="Rectangle 5"/>
          <p:cNvSpPr/>
          <p:nvPr/>
        </p:nvSpPr>
        <p:spPr>
          <a:xfrm>
            <a:off x="3505200" y="3200400"/>
            <a:ext cx="5410200" cy="1905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0000"/>
                </a:solidFill>
                <a:latin typeface="Times" panose="02020603050405020304" pitchFamily="18" charset="0"/>
                <a:cs typeface="Times" panose="02020603050405020304" pitchFamily="18" charset="0"/>
              </a:rPr>
              <a:t>Zenger Case of 1735</a:t>
            </a:r>
            <a:r>
              <a:rPr lang="en-US" sz="2000" dirty="0">
                <a:solidFill>
                  <a:schemeClr val="tx1"/>
                </a:solidFill>
                <a:latin typeface="Times" panose="02020603050405020304" pitchFamily="18" charset="0"/>
                <a:cs typeface="Times" panose="02020603050405020304" pitchFamily="18" charset="0"/>
              </a:rPr>
              <a:t>: </a:t>
            </a:r>
          </a:p>
          <a:p>
            <a:pPr marL="285750" indent="-285750">
              <a:buFont typeface="Arial" panose="020B0604020202020204" pitchFamily="34" charset="0"/>
              <a:buChar char="•"/>
            </a:pPr>
            <a:r>
              <a:rPr lang="en-US" sz="2000" dirty="0">
                <a:solidFill>
                  <a:schemeClr val="tx1"/>
                </a:solidFill>
                <a:latin typeface="Times" panose="02020603050405020304" pitchFamily="18" charset="0"/>
                <a:cs typeface="Times" panose="02020603050405020304" pitchFamily="18" charset="0"/>
              </a:rPr>
              <a:t>Charge: writing seditious and defamatory statements against a Crown appointee, NY Governor William Cosby</a:t>
            </a:r>
          </a:p>
          <a:p>
            <a:pPr marL="285750" indent="-285750">
              <a:buFont typeface="Arial" panose="020B0604020202020204" pitchFamily="34" charset="0"/>
              <a:buChar char="•"/>
            </a:pPr>
            <a:r>
              <a:rPr lang="en-US" sz="2000" b="1" dirty="0">
                <a:solidFill>
                  <a:schemeClr val="tx1"/>
                </a:solidFill>
                <a:latin typeface="Times" panose="02020603050405020304" pitchFamily="18" charset="0"/>
                <a:cs typeface="Times" panose="02020603050405020304" pitchFamily="18" charset="0"/>
              </a:rPr>
              <a:t>Ruling: Freedom of the Press – Zenger is Not Guilty </a:t>
            </a:r>
          </a:p>
        </p:txBody>
      </p:sp>
    </p:spTree>
    <p:extLst>
      <p:ext uri="{BB962C8B-B14F-4D97-AF65-F5344CB8AC3E}">
        <p14:creationId xmlns:p14="http://schemas.microsoft.com/office/powerpoint/2010/main" val="992740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38504-9802-B561-F748-03B58D345FD4}"/>
              </a:ext>
            </a:extLst>
          </p:cNvPr>
          <p:cNvSpPr>
            <a:spLocks noGrp="1"/>
          </p:cNvSpPr>
          <p:nvPr>
            <p:ph type="title"/>
          </p:nvPr>
        </p:nvSpPr>
        <p:spPr>
          <a:xfrm>
            <a:off x="457200" y="274638"/>
            <a:ext cx="8229600" cy="715962"/>
          </a:xfrm>
          <a:solidFill>
            <a:schemeClr val="bg2"/>
          </a:solidFill>
          <a:ln>
            <a:solidFill>
              <a:schemeClr val="tx2"/>
            </a:solidFill>
          </a:ln>
        </p:spPr>
        <p:txBody>
          <a:bodyPr>
            <a:normAutofit fontScale="90000"/>
          </a:bodyPr>
          <a:lstStyle/>
          <a:p>
            <a:r>
              <a:rPr lang="en-US" dirty="0">
                <a:solidFill>
                  <a:srgbClr val="002060"/>
                </a:solidFill>
                <a:latin typeface="Baskerville Old Face" panose="02020602080505020303" pitchFamily="18" charset="0"/>
              </a:rPr>
              <a:t>English Tyranny???</a:t>
            </a:r>
          </a:p>
        </p:txBody>
      </p:sp>
      <p:sp>
        <p:nvSpPr>
          <p:cNvPr id="3" name="Content Placeholder 2">
            <a:extLst>
              <a:ext uri="{FF2B5EF4-FFF2-40B4-BE49-F238E27FC236}">
                <a16:creationId xmlns:a16="http://schemas.microsoft.com/office/drawing/2014/main" id="{2BDD2A1E-5170-C956-1074-3011C53B35F3}"/>
              </a:ext>
            </a:extLst>
          </p:cNvPr>
          <p:cNvSpPr>
            <a:spLocks noGrp="1"/>
          </p:cNvSpPr>
          <p:nvPr>
            <p:ph idx="1"/>
          </p:nvPr>
        </p:nvSpPr>
        <p:spPr>
          <a:xfrm>
            <a:off x="457200" y="1371600"/>
            <a:ext cx="8229600" cy="4754563"/>
          </a:xfrm>
          <a:solidFill>
            <a:srgbClr val="FFFF99"/>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Evaluate which how more of impact in the development of America political cultural core values.  (50 words or less)</a:t>
            </a:r>
          </a:p>
        </p:txBody>
      </p:sp>
      <p:sp>
        <p:nvSpPr>
          <p:cNvPr id="4" name="Rectangle 3">
            <a:extLst>
              <a:ext uri="{FF2B5EF4-FFF2-40B4-BE49-F238E27FC236}">
                <a16:creationId xmlns:a16="http://schemas.microsoft.com/office/drawing/2014/main" id="{788ADE6F-3ED3-39F7-3F69-2F42CCD7C846}"/>
              </a:ext>
            </a:extLst>
          </p:cNvPr>
          <p:cNvSpPr/>
          <p:nvPr/>
        </p:nvSpPr>
        <p:spPr>
          <a:xfrm>
            <a:off x="838200" y="2286000"/>
            <a:ext cx="3276600" cy="71596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Dominion of New England</a:t>
            </a:r>
          </a:p>
        </p:txBody>
      </p:sp>
      <p:sp>
        <p:nvSpPr>
          <p:cNvPr id="5" name="Rectangle 4">
            <a:extLst>
              <a:ext uri="{FF2B5EF4-FFF2-40B4-BE49-F238E27FC236}">
                <a16:creationId xmlns:a16="http://schemas.microsoft.com/office/drawing/2014/main" id="{70055A04-6AA7-FE85-E91E-DF98F0359188}"/>
              </a:ext>
            </a:extLst>
          </p:cNvPr>
          <p:cNvSpPr/>
          <p:nvPr/>
        </p:nvSpPr>
        <p:spPr>
          <a:xfrm>
            <a:off x="838200" y="3356458"/>
            <a:ext cx="3276600" cy="71596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1</a:t>
            </a:r>
            <a:r>
              <a:rPr lang="en-US" sz="2400" baseline="30000" dirty="0">
                <a:latin typeface="Times" panose="02020603050405020304" pitchFamily="18" charset="0"/>
                <a:cs typeface="Times" panose="02020603050405020304" pitchFamily="18" charset="0"/>
              </a:rPr>
              <a:t>st</a:t>
            </a:r>
            <a:r>
              <a:rPr lang="en-US" sz="2400" dirty="0">
                <a:latin typeface="Times" panose="02020603050405020304" pitchFamily="18" charset="0"/>
                <a:cs typeface="Times" panose="02020603050405020304" pitchFamily="18" charset="0"/>
              </a:rPr>
              <a:t> Great Awakening </a:t>
            </a:r>
          </a:p>
        </p:txBody>
      </p:sp>
      <p:pic>
        <p:nvPicPr>
          <p:cNvPr id="1026" name="Picture 2" descr="American Pride Don't Tread on Me SQUARE Photograph by Luke Moore - Fine Art  America">
            <a:extLst>
              <a:ext uri="{FF2B5EF4-FFF2-40B4-BE49-F238E27FC236}">
                <a16:creationId xmlns:a16="http://schemas.microsoft.com/office/drawing/2014/main" id="{18FF1065-BDBC-1B2F-8EEE-3C3D55780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286000"/>
            <a:ext cx="32004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34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a:solidFill>
            <a:schemeClr val="bg1"/>
          </a:solidFill>
          <a:ln>
            <a:solidFill>
              <a:schemeClr val="accent1"/>
            </a:solidFill>
          </a:ln>
        </p:spPr>
        <p:txBody>
          <a:bodyPr>
            <a:normAutofit fontScale="92500" lnSpcReduction="20000"/>
          </a:bodyPr>
          <a:lstStyle/>
          <a:p>
            <a:pPr marL="0" indent="0">
              <a:buNone/>
            </a:pPr>
            <a:r>
              <a:rPr lang="en-US" sz="2200" dirty="0">
                <a:solidFill>
                  <a:srgbClr val="002060"/>
                </a:solidFill>
                <a:latin typeface="Times" panose="02020603050405020304" pitchFamily="18" charset="0"/>
                <a:cs typeface="Times" panose="02020603050405020304" pitchFamily="18" charset="0"/>
              </a:rPr>
              <a:t>AP 2.1: Contextualization of European Colonization</a:t>
            </a:r>
          </a:p>
          <a:p>
            <a:pPr marL="0" indent="0">
              <a:buNone/>
            </a:pPr>
            <a:r>
              <a:rPr lang="en-US" sz="2200" dirty="0">
                <a:solidFill>
                  <a:srgbClr val="002060"/>
                </a:solidFill>
                <a:latin typeface="Times" panose="02020603050405020304" pitchFamily="18" charset="0"/>
                <a:cs typeface="Times" panose="02020603050405020304" pitchFamily="18" charset="0"/>
              </a:rPr>
              <a:t>AP 2.2: European colonization influence on the New World </a:t>
            </a:r>
          </a:p>
          <a:p>
            <a:pPr marL="0" indent="0">
              <a:buNone/>
            </a:pPr>
            <a:r>
              <a:rPr lang="en-US" sz="2200" b="1" dirty="0">
                <a:solidFill>
                  <a:srgbClr val="C00000"/>
                </a:solidFill>
                <a:latin typeface="Times" panose="02020603050405020304" pitchFamily="18" charset="0"/>
                <a:cs typeface="Times" panose="02020603050405020304" pitchFamily="18" charset="0"/>
              </a:rPr>
              <a:t>EQ: </a:t>
            </a:r>
            <a:r>
              <a:rPr lang="en-US" sz="2200" dirty="0">
                <a:solidFill>
                  <a:srgbClr val="00206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r>
              <a:rPr lang="en-US" sz="2200" dirty="0">
                <a:solidFill>
                  <a:srgbClr val="0070C0"/>
                </a:solidFill>
                <a:latin typeface="Times New Roman" panose="02020603050405020304" pitchFamily="18" charset="0"/>
                <a:cs typeface="Times New Roman" panose="02020603050405020304" pitchFamily="18" charset="0"/>
              </a:rPr>
              <a:t>?</a:t>
            </a:r>
          </a:p>
          <a:p>
            <a:pPr marL="0" indent="0">
              <a:buNone/>
            </a:pPr>
            <a:r>
              <a:rPr lang="en-US" sz="2200" b="1" dirty="0">
                <a:solidFill>
                  <a:srgbClr val="C00000"/>
                </a:solidFill>
                <a:latin typeface="Times New Roman" panose="02020603050405020304" pitchFamily="18" charset="0"/>
                <a:cs typeface="Times New Roman" panose="02020603050405020304" pitchFamily="18" charset="0"/>
              </a:rPr>
              <a:t>Students can:</a:t>
            </a:r>
          </a:p>
          <a:p>
            <a:r>
              <a:rPr lang="en-US" sz="2200" dirty="0">
                <a:solidFill>
                  <a:srgbClr val="002060"/>
                </a:solidFill>
                <a:latin typeface="Times New Roman" panose="02020603050405020304" pitchFamily="18" charset="0"/>
                <a:cs typeface="Times New Roman" panose="02020603050405020304" pitchFamily="18" charset="0"/>
              </a:rPr>
              <a:t>Validate factors that led European to expand their influence in the thirteen colonies.</a:t>
            </a:r>
          </a:p>
          <a:p>
            <a:r>
              <a:rPr lang="en-US" sz="2200" dirty="0">
                <a:solidFill>
                  <a:srgbClr val="002060"/>
                </a:solidFill>
                <a:latin typeface="Times New Roman" panose="02020603050405020304" pitchFamily="18" charset="0"/>
                <a:cs typeface="Times New Roman" panose="02020603050405020304" pitchFamily="18" charset="0"/>
              </a:rPr>
              <a:t>Evaluate how environmental factors influenced the development of the three colonial regions </a:t>
            </a:r>
          </a:p>
          <a:p>
            <a:r>
              <a:rPr lang="en-US" sz="2200" dirty="0">
                <a:solidFill>
                  <a:srgbClr val="002060"/>
                </a:solidFill>
                <a:latin typeface="Times New Roman" panose="02020603050405020304" pitchFamily="18" charset="0"/>
                <a:cs typeface="Times New Roman" panose="02020603050405020304" pitchFamily="18" charset="0"/>
              </a:rPr>
              <a:t>Critiques whether British salutary neglect had a positive influence on the development of the thirteen colonies </a:t>
            </a:r>
          </a:p>
          <a:p>
            <a:r>
              <a:rPr lang="en-US" sz="2200" dirty="0">
                <a:solidFill>
                  <a:srgbClr val="002060"/>
                </a:solidFill>
                <a:latin typeface="Times New Roman" panose="02020603050405020304" pitchFamily="18" charset="0"/>
                <a:cs typeface="Times New Roman" panose="02020603050405020304" pitchFamily="18" charset="0"/>
              </a:rPr>
              <a:t>Compare the colonial regions to determine how English colonization influence their development </a:t>
            </a:r>
          </a:p>
          <a:p>
            <a:pPr marL="0" lvl="1" indent="0">
              <a:buNone/>
            </a:pPr>
            <a:r>
              <a:rPr lang="en-US" sz="2400" b="1" dirty="0">
                <a:solidFill>
                  <a:srgbClr val="C0000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Historic contextualization – related or relevant </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Colonial Economy 101</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Colonial Core Summary</a:t>
            </a:r>
          </a:p>
          <a:p>
            <a:pPr marL="0" lvl="1" indent="0">
              <a:buNone/>
            </a:pPr>
            <a:r>
              <a:rPr lang="en-US" sz="2400" b="1" dirty="0">
                <a:solidFill>
                  <a:srgbClr val="C00000"/>
                </a:solidFill>
                <a:latin typeface="Times" panose="02020603050405020304" pitchFamily="18" charset="0"/>
                <a:cs typeface="Times" panose="02020603050405020304" pitchFamily="18" charset="0"/>
              </a:rPr>
              <a:t>Homework</a:t>
            </a:r>
          </a:p>
          <a:p>
            <a:pPr marL="342900" lvl="1" indent="-342900"/>
            <a:r>
              <a:rPr lang="en-US" sz="2400" b="1" dirty="0">
                <a:solidFill>
                  <a:srgbClr val="C00000"/>
                </a:solidFill>
                <a:latin typeface="Times" panose="02020603050405020304" pitchFamily="18" charset="0"/>
                <a:cs typeface="Times" panose="02020603050405020304" pitchFamily="18" charset="0"/>
              </a:rPr>
              <a:t>Read pages 63-70 in AMSCO (Continue to research your region)</a:t>
            </a:r>
          </a:p>
          <a:p>
            <a:pPr marL="342900" lvl="1" indent="-342900"/>
            <a:r>
              <a:rPr lang="en-US" sz="2400" b="1" dirty="0">
                <a:solidFill>
                  <a:srgbClr val="C00000"/>
                </a:solidFill>
                <a:latin typeface="Times" panose="02020603050405020304" pitchFamily="18" charset="0"/>
                <a:cs typeface="Times" panose="02020603050405020304" pitchFamily="18" charset="0"/>
              </a:rPr>
              <a:t>Planting the American Seed Infomercial due September 20</a:t>
            </a:r>
          </a:p>
          <a:p>
            <a:pPr marL="342900" lvl="1" indent="-342900"/>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8337005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4193"/>
            <a:ext cx="8763000" cy="1143000"/>
          </a:xfrm>
          <a:solidFill>
            <a:srgbClr val="002060"/>
          </a:solidFill>
        </p:spPr>
        <p:txBody>
          <a:bodyPr>
            <a:normAutofit fontScale="90000"/>
          </a:bodyPr>
          <a:lstStyle/>
          <a:p>
            <a:r>
              <a:rPr lang="en-US" b="1" dirty="0">
                <a:solidFill>
                  <a:srgbClr val="FFFF00"/>
                </a:solidFill>
                <a:latin typeface="Baskerville Old Face" panose="02020602080505020303" pitchFamily="18" charset="0"/>
              </a:rPr>
              <a:t>Historic Contextualization – a narrative skill</a:t>
            </a:r>
          </a:p>
        </p:txBody>
      </p:sp>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5400" y="1607661"/>
            <a:ext cx="6248400" cy="3802540"/>
          </a:xfrm>
        </p:spPr>
      </p:pic>
      <p:sp>
        <p:nvSpPr>
          <p:cNvPr id="5" name="TextBox 4"/>
          <p:cNvSpPr txBox="1"/>
          <p:nvPr/>
        </p:nvSpPr>
        <p:spPr>
          <a:xfrm>
            <a:off x="1104900" y="5550669"/>
            <a:ext cx="6934200" cy="769441"/>
          </a:xfrm>
          <a:prstGeom prst="rect">
            <a:avLst/>
          </a:prstGeom>
          <a:solidFill>
            <a:schemeClr val="tx1"/>
          </a:solidFill>
          <a:ln>
            <a:solidFill>
              <a:srgbClr val="FF0000"/>
            </a:solidFill>
          </a:ln>
        </p:spPr>
        <p:txBody>
          <a:bodyPr wrap="square" rtlCol="0">
            <a:spAutoFit/>
          </a:bodyPr>
          <a:lstStyle/>
          <a:p>
            <a:pPr algn="ctr"/>
            <a:r>
              <a:rPr lang="en-US" sz="4400" b="1" dirty="0">
                <a:solidFill>
                  <a:srgbClr val="FFFF00"/>
                </a:solidFill>
                <a:latin typeface="Baskerville Old Face" panose="02020602080505020303" pitchFamily="18" charset="0"/>
                <a:hlinkClick r:id="rId4">
                  <a:extLst>
                    <a:ext uri="{A12FA001-AC4F-418D-AE19-62706E023703}">
                      <ahyp:hlinkClr xmlns:ahyp="http://schemas.microsoft.com/office/drawing/2018/hyperlinkcolor" val="tx"/>
                    </a:ext>
                  </a:extLst>
                </a:hlinkClick>
              </a:rPr>
              <a:t>Star Wars “A New Hope”</a:t>
            </a:r>
            <a:endParaRPr lang="en-US" sz="4400" b="1" dirty="0">
              <a:solidFill>
                <a:srgbClr val="FFFF00"/>
              </a:solidFill>
              <a:latin typeface="Baskerville Old Face" panose="02020602080505020303" pitchFamily="18" charset="0"/>
            </a:endParaRPr>
          </a:p>
        </p:txBody>
      </p:sp>
    </p:spTree>
    <p:extLst>
      <p:ext uri="{BB962C8B-B14F-4D97-AF65-F5344CB8AC3E}">
        <p14:creationId xmlns:p14="http://schemas.microsoft.com/office/powerpoint/2010/main" val="8260942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6C65-E396-4A3D-81BE-9235F130850B}"/>
              </a:ext>
            </a:extLst>
          </p:cNvPr>
          <p:cNvSpPr>
            <a:spLocks noGrp="1"/>
          </p:cNvSpPr>
          <p:nvPr>
            <p:ph type="title"/>
          </p:nvPr>
        </p:nvSpPr>
        <p:spPr>
          <a:xfrm>
            <a:off x="457200" y="274638"/>
            <a:ext cx="8229600" cy="715962"/>
          </a:xfrm>
          <a:solidFill>
            <a:schemeClr val="bg2"/>
          </a:solidFill>
          <a:ln>
            <a:solidFill>
              <a:srgbClr val="002060"/>
            </a:solidFill>
          </a:ln>
        </p:spPr>
        <p:txBody>
          <a:bodyPr>
            <a:normAutofit fontScale="90000"/>
          </a:bodyPr>
          <a:lstStyle/>
          <a:p>
            <a:r>
              <a:rPr lang="en-US" b="1" dirty="0">
                <a:solidFill>
                  <a:srgbClr val="002060"/>
                </a:solidFill>
                <a:latin typeface="Baskerville Old Face" panose="02020602080505020303" pitchFamily="18" charset="0"/>
              </a:rPr>
              <a:t>Historic Contextualization </a:t>
            </a:r>
          </a:p>
        </p:txBody>
      </p:sp>
      <p:sp>
        <p:nvSpPr>
          <p:cNvPr id="3" name="Content Placeholder 2">
            <a:extLst>
              <a:ext uri="{FF2B5EF4-FFF2-40B4-BE49-F238E27FC236}">
                <a16:creationId xmlns:a16="http://schemas.microsoft.com/office/drawing/2014/main" id="{F662B938-2E78-4056-998F-DEFE442BB8D8}"/>
              </a:ext>
            </a:extLst>
          </p:cNvPr>
          <p:cNvSpPr>
            <a:spLocks noGrp="1"/>
          </p:cNvSpPr>
          <p:nvPr>
            <p:ph idx="1"/>
          </p:nvPr>
        </p:nvSpPr>
        <p:spPr>
          <a:xfrm>
            <a:off x="457200" y="1219200"/>
            <a:ext cx="8229600" cy="4906963"/>
          </a:xfrm>
          <a:solidFill>
            <a:schemeClr val="bg1"/>
          </a:solidFill>
          <a:ln>
            <a:solidFill>
              <a:srgbClr val="002060"/>
            </a:solidFill>
          </a:ln>
        </p:spPr>
        <p:txBody>
          <a:bodyPr>
            <a:normAutofit/>
          </a:bodyPr>
          <a:lstStyle/>
          <a:p>
            <a:pPr marL="0" indent="0">
              <a:buNone/>
            </a:pPr>
            <a:r>
              <a:rPr lang="en-US" sz="2400" b="1" i="1" dirty="0">
                <a:solidFill>
                  <a:srgbClr val="C00000"/>
                </a:solidFill>
                <a:latin typeface="Times" panose="02020603050405020304" pitchFamily="18" charset="0"/>
                <a:cs typeface="Times" panose="02020603050405020304" pitchFamily="18" charset="0"/>
              </a:rPr>
              <a:t>Star Wars – Related or Relevant </a:t>
            </a:r>
            <a:endParaRPr lang="en-US" sz="2400" dirty="0">
              <a:latin typeface="Times" panose="02020603050405020304" pitchFamily="18" charset="0"/>
              <a:cs typeface="Times" panose="02020603050405020304" pitchFamily="18" charset="0"/>
            </a:endParaRPr>
          </a:p>
        </p:txBody>
      </p:sp>
      <p:pic>
        <p:nvPicPr>
          <p:cNvPr id="1026" name="Picture 2" descr="Star Wars Confirms Anakin's Podracing Showcased His Darkest Quality">
            <a:extLst>
              <a:ext uri="{FF2B5EF4-FFF2-40B4-BE49-F238E27FC236}">
                <a16:creationId xmlns:a16="http://schemas.microsoft.com/office/drawing/2014/main" id="{9A61EE43-9CA5-419E-96B9-C630772BF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752600"/>
            <a:ext cx="3028950"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B01B5E0-C7FE-41A9-963F-5D835FA0572E}"/>
              </a:ext>
            </a:extLst>
          </p:cNvPr>
          <p:cNvSpPr/>
          <p:nvPr/>
        </p:nvSpPr>
        <p:spPr>
          <a:xfrm>
            <a:off x="971550" y="3314700"/>
            <a:ext cx="2971800" cy="6858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Anakin Skywalker as a pod racer</a:t>
            </a:r>
          </a:p>
        </p:txBody>
      </p:sp>
      <p:pic>
        <p:nvPicPr>
          <p:cNvPr id="1028" name="Picture 4" descr="Obi-Wan Kenobi: Darth Vader Is Still Angry Over Mustafar Defeat">
            <a:extLst>
              <a:ext uri="{FF2B5EF4-FFF2-40B4-BE49-F238E27FC236}">
                <a16:creationId xmlns:a16="http://schemas.microsoft.com/office/drawing/2014/main" id="{38EA38F6-8E70-4E1D-8FFA-FCE59CE40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3101" y="1752600"/>
            <a:ext cx="3045655" cy="1905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F2C1FC8-1A01-4B50-B6A9-F93376C6A604}"/>
              </a:ext>
            </a:extLst>
          </p:cNvPr>
          <p:cNvSpPr/>
          <p:nvPr/>
        </p:nvSpPr>
        <p:spPr>
          <a:xfrm>
            <a:off x="5283882" y="3307080"/>
            <a:ext cx="2971800" cy="6858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The battle between Anakin and Obi One</a:t>
            </a:r>
          </a:p>
        </p:txBody>
      </p:sp>
      <p:pic>
        <p:nvPicPr>
          <p:cNvPr id="1030" name="Picture 6" descr="Which form did Luke Skywalker use? - Quora">
            <a:extLst>
              <a:ext uri="{FF2B5EF4-FFF2-40B4-BE49-F238E27FC236}">
                <a16:creationId xmlns:a16="http://schemas.microsoft.com/office/drawing/2014/main" id="{77BBA462-4B47-4D9B-AB83-786E21C0D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107033"/>
            <a:ext cx="1981200" cy="247632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CDBCD28-BA1D-4222-A865-29FF0D44789A}"/>
              </a:ext>
            </a:extLst>
          </p:cNvPr>
          <p:cNvSpPr/>
          <p:nvPr/>
        </p:nvSpPr>
        <p:spPr>
          <a:xfrm>
            <a:off x="6019800" y="4937760"/>
            <a:ext cx="2971800" cy="6858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Luke Skywalker grouping up</a:t>
            </a:r>
          </a:p>
        </p:txBody>
      </p:sp>
      <p:pic>
        <p:nvPicPr>
          <p:cNvPr id="1032" name="Picture 8" descr="This Is Why Darth Vader Needed Coaching">
            <a:extLst>
              <a:ext uri="{FF2B5EF4-FFF2-40B4-BE49-F238E27FC236}">
                <a16:creationId xmlns:a16="http://schemas.microsoft.com/office/drawing/2014/main" id="{8E246EF8-D047-4B5B-B835-88620D3A5C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0" y="4091780"/>
            <a:ext cx="2857500" cy="166131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B77AA02-B2FE-4792-8FE0-0187DB8E2C97}"/>
              </a:ext>
            </a:extLst>
          </p:cNvPr>
          <p:cNvSpPr/>
          <p:nvPr/>
        </p:nvSpPr>
        <p:spPr>
          <a:xfrm>
            <a:off x="1439594" y="5509955"/>
            <a:ext cx="2971800" cy="6858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Darth Vader and the Power of the Sith </a:t>
            </a:r>
          </a:p>
        </p:txBody>
      </p:sp>
    </p:spTree>
    <p:extLst>
      <p:ext uri="{BB962C8B-B14F-4D97-AF65-F5344CB8AC3E}">
        <p14:creationId xmlns:p14="http://schemas.microsoft.com/office/powerpoint/2010/main" val="1031445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5">
              <a:lumMod val="40000"/>
              <a:lumOff val="60000"/>
            </a:schemeClr>
          </a:solidFill>
          <a:ln>
            <a:solidFill>
              <a:schemeClr val="accent3">
                <a:lumMod val="50000"/>
              </a:schemeClr>
            </a:solidFill>
          </a:ln>
        </p:spPr>
        <p:txBody>
          <a:bodyPr/>
          <a:lstStyle/>
          <a:p>
            <a:r>
              <a:rPr lang="en-US" b="1" dirty="0">
                <a:solidFill>
                  <a:schemeClr val="accent1"/>
                </a:solidFill>
                <a:latin typeface="Baskerville Old Face" panose="02020602080505020303" pitchFamily="18" charset="0"/>
              </a:rPr>
              <a:t>Essential Question</a:t>
            </a:r>
          </a:p>
        </p:txBody>
      </p:sp>
      <p:sp>
        <p:nvSpPr>
          <p:cNvPr id="3" name="Content Placeholder 2"/>
          <p:cNvSpPr>
            <a:spLocks noGrp="1"/>
          </p:cNvSpPr>
          <p:nvPr>
            <p:ph idx="1"/>
          </p:nvPr>
        </p:nvSpPr>
        <p:spPr>
          <a:xfrm>
            <a:off x="457200" y="1295400"/>
            <a:ext cx="8229600" cy="4830763"/>
          </a:xfrm>
          <a:solidFill>
            <a:schemeClr val="accent3">
              <a:lumMod val="20000"/>
              <a:lumOff val="80000"/>
            </a:schemeClr>
          </a:solidFill>
        </p:spPr>
        <p:txBody>
          <a:bodyPr>
            <a:normAutofit/>
          </a:bodyPr>
          <a:lstStyle/>
          <a:p>
            <a:pPr marL="0" indent="0">
              <a:buNone/>
            </a:pPr>
            <a:r>
              <a:rPr lang="en-US" sz="2600" dirty="0">
                <a:latin typeface="Times New Roman" panose="02020603050405020304" pitchFamily="18" charset="0"/>
                <a:cs typeface="Times New Roman" panose="02020603050405020304" pitchFamily="18" charset="0"/>
              </a:rPr>
              <a:t>How does European colonization establish a specific American identity that will lead to the Independence movement after 1763. </a:t>
            </a:r>
            <a:endParaRPr lang="en-US"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819400"/>
            <a:ext cx="5314950" cy="2926964"/>
          </a:xfrm>
          <a:prstGeom prst="rect">
            <a:avLst/>
          </a:prstGeom>
          <a:noFill/>
          <a:ln w="9525">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sp>
        <p:nvSpPr>
          <p:cNvPr id="4" name="Thought Bubble: Cloud 3">
            <a:extLst>
              <a:ext uri="{FF2B5EF4-FFF2-40B4-BE49-F238E27FC236}">
                <a16:creationId xmlns:a16="http://schemas.microsoft.com/office/drawing/2014/main" id="{8A9C0F8A-8266-4063-8B25-5985A68AAB5D}"/>
              </a:ext>
            </a:extLst>
          </p:cNvPr>
          <p:cNvSpPr/>
          <p:nvPr/>
        </p:nvSpPr>
        <p:spPr>
          <a:xfrm>
            <a:off x="5048250" y="2170260"/>
            <a:ext cx="3486150" cy="1030140"/>
          </a:xfrm>
          <a:prstGeom prst="cloudCallout">
            <a:avLst>
              <a:gd name="adj1" fmla="val -27290"/>
              <a:gd name="adj2" fmla="val 7342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panose="02020603050405020304" pitchFamily="18" charset="0"/>
                <a:cs typeface="Times" panose="02020603050405020304" pitchFamily="18" charset="0"/>
              </a:rPr>
              <a:t>Making of an American</a:t>
            </a:r>
          </a:p>
        </p:txBody>
      </p:sp>
    </p:spTree>
    <p:extLst>
      <p:ext uri="{BB962C8B-B14F-4D97-AF65-F5344CB8AC3E}">
        <p14:creationId xmlns:p14="http://schemas.microsoft.com/office/powerpoint/2010/main" val="4940619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6C65-E396-4A3D-81BE-9235F130850B}"/>
              </a:ext>
            </a:extLst>
          </p:cNvPr>
          <p:cNvSpPr>
            <a:spLocks noGrp="1"/>
          </p:cNvSpPr>
          <p:nvPr>
            <p:ph type="title"/>
          </p:nvPr>
        </p:nvSpPr>
        <p:spPr>
          <a:xfrm>
            <a:off x="457200" y="274638"/>
            <a:ext cx="8229600" cy="715962"/>
          </a:xfrm>
          <a:solidFill>
            <a:schemeClr val="bg2"/>
          </a:solidFill>
          <a:ln>
            <a:solidFill>
              <a:srgbClr val="002060"/>
            </a:solidFill>
          </a:ln>
        </p:spPr>
        <p:txBody>
          <a:bodyPr>
            <a:normAutofit fontScale="90000"/>
          </a:bodyPr>
          <a:lstStyle/>
          <a:p>
            <a:r>
              <a:rPr lang="en-US" b="1" dirty="0">
                <a:solidFill>
                  <a:srgbClr val="002060"/>
                </a:solidFill>
                <a:latin typeface="Baskerville Old Face" panose="02020602080505020303" pitchFamily="18" charset="0"/>
              </a:rPr>
              <a:t>Historic Contextualization </a:t>
            </a:r>
          </a:p>
        </p:txBody>
      </p:sp>
      <p:sp>
        <p:nvSpPr>
          <p:cNvPr id="3" name="Content Placeholder 2">
            <a:extLst>
              <a:ext uri="{FF2B5EF4-FFF2-40B4-BE49-F238E27FC236}">
                <a16:creationId xmlns:a16="http://schemas.microsoft.com/office/drawing/2014/main" id="{F662B938-2E78-4056-998F-DEFE442BB8D8}"/>
              </a:ext>
            </a:extLst>
          </p:cNvPr>
          <p:cNvSpPr>
            <a:spLocks noGrp="1"/>
          </p:cNvSpPr>
          <p:nvPr>
            <p:ph idx="1"/>
          </p:nvPr>
        </p:nvSpPr>
        <p:spPr>
          <a:xfrm>
            <a:off x="457200" y="1219200"/>
            <a:ext cx="8229600" cy="4906963"/>
          </a:xfrm>
          <a:solidFill>
            <a:schemeClr val="bg1"/>
          </a:solidFill>
        </p:spPr>
        <p:txBody>
          <a:bodyPr>
            <a:normAutofit/>
          </a:bodyPr>
          <a:lstStyle/>
          <a:p>
            <a:pPr marL="0" indent="0">
              <a:buNone/>
            </a:pPr>
            <a:r>
              <a:rPr lang="en-US" sz="2400" b="1" i="1" dirty="0">
                <a:solidFill>
                  <a:srgbClr val="C00000"/>
                </a:solidFill>
                <a:latin typeface="Times" panose="02020603050405020304" pitchFamily="18" charset="0"/>
                <a:cs typeface="Times" panose="02020603050405020304" pitchFamily="18" charset="0"/>
              </a:rPr>
              <a:t>Prompt:</a:t>
            </a:r>
            <a:r>
              <a:rPr lang="en-US" sz="2400" b="1" dirty="0">
                <a:solidFill>
                  <a:srgbClr val="C00000"/>
                </a:solidFill>
                <a:latin typeface="Times" panose="02020603050405020304" pitchFamily="18" charset="0"/>
                <a:cs typeface="Times" panose="02020603050405020304" pitchFamily="18" charset="0"/>
              </a:rPr>
              <a:t> Evaluate the extent to whether colonization America effectively established an American political culture</a:t>
            </a:r>
          </a:p>
          <a:p>
            <a:r>
              <a:rPr lang="en-US" sz="2400" dirty="0">
                <a:latin typeface="Times" panose="02020603050405020304" pitchFamily="18" charset="0"/>
                <a:cs typeface="Times" panose="02020603050405020304" pitchFamily="18" charset="0"/>
              </a:rPr>
              <a:t>Historic contextualization: what was going on during the period that caused the historic event.  How did that historic event impact America, and what was its long-term effects?</a:t>
            </a:r>
          </a:p>
          <a:p>
            <a:r>
              <a:rPr lang="en-US" sz="2400" dirty="0">
                <a:latin typeface="Times" panose="02020603050405020304" pitchFamily="18" charset="0"/>
                <a:cs typeface="Times" panose="02020603050405020304" pitchFamily="18" charset="0"/>
              </a:rPr>
              <a:t>Remember your historic contextualization needs to connect to the ideas of setting up core values of American political culture  </a:t>
            </a:r>
          </a:p>
          <a:p>
            <a:endParaRPr lang="en-US" sz="2400" dirty="0">
              <a:latin typeface="Times" panose="02020603050405020304" pitchFamily="18" charset="0"/>
              <a:cs typeface="Times" panose="02020603050405020304" pitchFamily="18" charset="0"/>
            </a:endParaRPr>
          </a:p>
        </p:txBody>
      </p:sp>
      <p:sp>
        <p:nvSpPr>
          <p:cNvPr id="8" name="Rectangle 7">
            <a:extLst>
              <a:ext uri="{FF2B5EF4-FFF2-40B4-BE49-F238E27FC236}">
                <a16:creationId xmlns:a16="http://schemas.microsoft.com/office/drawing/2014/main" id="{F2EE11F5-1F26-443B-9E2B-644854039D74}"/>
              </a:ext>
            </a:extLst>
          </p:cNvPr>
          <p:cNvSpPr/>
          <p:nvPr/>
        </p:nvSpPr>
        <p:spPr>
          <a:xfrm>
            <a:off x="304800" y="4373562"/>
            <a:ext cx="8534400" cy="2209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en-US" sz="2400" b="1" dirty="0">
                <a:latin typeface="Times" panose="02020603050405020304" pitchFamily="18" charset="0"/>
                <a:cs typeface="Times" panose="02020603050405020304" pitchFamily="18" charset="0"/>
              </a:rPr>
              <a:t>Explain what caused English colonization to start happen in 1607?</a:t>
            </a:r>
          </a:p>
          <a:p>
            <a:pPr marL="342900" indent="-342900">
              <a:buFont typeface="+mj-lt"/>
              <a:buAutoNum type="arabicPeriod"/>
            </a:pPr>
            <a:r>
              <a:rPr lang="en-US" sz="2400" b="1" dirty="0">
                <a:latin typeface="Times" panose="02020603050405020304" pitchFamily="18" charset="0"/>
                <a:cs typeface="Times" panose="02020603050405020304" pitchFamily="18" charset="0"/>
              </a:rPr>
              <a:t>How did English colonization influence the development of the New World from 1607 to 1754?</a:t>
            </a:r>
          </a:p>
          <a:p>
            <a:pPr marL="342900" indent="-342900">
              <a:buFont typeface="+mj-lt"/>
              <a:buAutoNum type="arabicPeriod"/>
            </a:pPr>
            <a:r>
              <a:rPr lang="en-US" sz="2400" b="1" dirty="0">
                <a:latin typeface="Times" panose="02020603050405020304" pitchFamily="18" charset="0"/>
                <a:cs typeface="Times" panose="02020603050405020304" pitchFamily="18" charset="0"/>
              </a:rPr>
              <a:t>How did English colonization change the New World after 1754?</a:t>
            </a:r>
          </a:p>
        </p:txBody>
      </p:sp>
    </p:spTree>
    <p:extLst>
      <p:ext uri="{BB962C8B-B14F-4D97-AF65-F5344CB8AC3E}">
        <p14:creationId xmlns:p14="http://schemas.microsoft.com/office/powerpoint/2010/main" val="5452038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6C65-E396-4A3D-81BE-9235F130850B}"/>
              </a:ext>
            </a:extLst>
          </p:cNvPr>
          <p:cNvSpPr>
            <a:spLocks noGrp="1"/>
          </p:cNvSpPr>
          <p:nvPr>
            <p:ph type="title"/>
          </p:nvPr>
        </p:nvSpPr>
        <p:spPr>
          <a:xfrm>
            <a:off x="457200" y="274638"/>
            <a:ext cx="8229600" cy="715962"/>
          </a:xfrm>
          <a:solidFill>
            <a:schemeClr val="bg2"/>
          </a:solidFill>
          <a:ln>
            <a:solidFill>
              <a:srgbClr val="002060"/>
            </a:solidFill>
          </a:ln>
        </p:spPr>
        <p:txBody>
          <a:bodyPr>
            <a:normAutofit fontScale="90000"/>
          </a:bodyPr>
          <a:lstStyle/>
          <a:p>
            <a:r>
              <a:rPr lang="en-US" b="1" dirty="0">
                <a:solidFill>
                  <a:srgbClr val="002060"/>
                </a:solidFill>
                <a:latin typeface="Baskerville Old Face" panose="02020602080505020303" pitchFamily="18" charset="0"/>
              </a:rPr>
              <a:t>Historic Contextualization </a:t>
            </a:r>
          </a:p>
        </p:txBody>
      </p:sp>
      <p:sp>
        <p:nvSpPr>
          <p:cNvPr id="3" name="Content Placeholder 2">
            <a:extLst>
              <a:ext uri="{FF2B5EF4-FFF2-40B4-BE49-F238E27FC236}">
                <a16:creationId xmlns:a16="http://schemas.microsoft.com/office/drawing/2014/main" id="{F662B938-2E78-4056-998F-DEFE442BB8D8}"/>
              </a:ext>
            </a:extLst>
          </p:cNvPr>
          <p:cNvSpPr>
            <a:spLocks noGrp="1"/>
          </p:cNvSpPr>
          <p:nvPr>
            <p:ph idx="1"/>
          </p:nvPr>
        </p:nvSpPr>
        <p:spPr>
          <a:xfrm>
            <a:off x="428039" y="1219200"/>
            <a:ext cx="8229600" cy="4906963"/>
          </a:xfrm>
          <a:solidFill>
            <a:schemeClr val="bg1"/>
          </a:solidFill>
          <a:ln>
            <a:solidFill>
              <a:srgbClr val="002060"/>
            </a:solidFill>
          </a:ln>
        </p:spPr>
        <p:txBody>
          <a:bodyPr>
            <a:normAutofit/>
          </a:bodyPr>
          <a:lstStyle/>
          <a:p>
            <a:pPr marL="0" indent="0">
              <a:buNone/>
            </a:pPr>
            <a:r>
              <a:rPr lang="en-US" sz="2400" b="1" i="1" dirty="0">
                <a:solidFill>
                  <a:srgbClr val="C00000"/>
                </a:solidFill>
                <a:latin typeface="Times" panose="02020603050405020304" pitchFamily="18" charset="0"/>
                <a:cs typeface="Times" panose="02020603050405020304" pitchFamily="18" charset="0"/>
              </a:rPr>
              <a:t>Prompt:</a:t>
            </a:r>
            <a:r>
              <a:rPr lang="en-US" sz="2400" b="1" dirty="0">
                <a:solidFill>
                  <a:srgbClr val="C00000"/>
                </a:solidFill>
                <a:latin typeface="Times" panose="02020603050405020304" pitchFamily="18" charset="0"/>
                <a:cs typeface="Times" panose="02020603050405020304" pitchFamily="18" charset="0"/>
              </a:rPr>
              <a:t> Evaluate the extent to whether colonization America effectively established an American political culture</a:t>
            </a:r>
          </a:p>
          <a:p>
            <a:pPr marL="0" indent="0">
              <a:buNone/>
            </a:pPr>
            <a:r>
              <a:rPr lang="en-US" sz="2400" b="1" dirty="0">
                <a:solidFill>
                  <a:srgbClr val="C00000"/>
                </a:solidFill>
                <a:latin typeface="Times" panose="02020603050405020304" pitchFamily="18" charset="0"/>
                <a:cs typeface="Times" panose="02020603050405020304" pitchFamily="18" charset="0"/>
              </a:rPr>
              <a:t>- Relevant or Related – to causation</a:t>
            </a:r>
          </a:p>
          <a:p>
            <a:pPr marL="0" indent="0">
              <a:buNone/>
            </a:pPr>
            <a:endParaRPr lang="en-US" sz="2400" dirty="0">
              <a:latin typeface="Times" panose="02020603050405020304" pitchFamily="18" charset="0"/>
              <a:cs typeface="Times" panose="02020603050405020304" pitchFamily="18" charset="0"/>
            </a:endParaRPr>
          </a:p>
        </p:txBody>
      </p:sp>
      <p:pic>
        <p:nvPicPr>
          <p:cNvPr id="2050" name="Picture 2" descr="Mercantilism - 8th Grade Social Studies">
            <a:extLst>
              <a:ext uri="{FF2B5EF4-FFF2-40B4-BE49-F238E27FC236}">
                <a16:creationId xmlns:a16="http://schemas.microsoft.com/office/drawing/2014/main" id="{A3BF7C23-214A-419F-A28C-7D306DF6F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463" y="2473201"/>
            <a:ext cx="2809875" cy="162877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9BBBD3C-5BDC-4F79-BA7E-310D570B147A}"/>
              </a:ext>
            </a:extLst>
          </p:cNvPr>
          <p:cNvSpPr/>
          <p:nvPr/>
        </p:nvSpPr>
        <p:spPr>
          <a:xfrm>
            <a:off x="645465" y="3797177"/>
            <a:ext cx="2438400" cy="5334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Mercantilism</a:t>
            </a:r>
          </a:p>
        </p:txBody>
      </p:sp>
      <p:pic>
        <p:nvPicPr>
          <p:cNvPr id="2052" name="Picture 4" descr="The Church must die before it can rise again">
            <a:extLst>
              <a:ext uri="{FF2B5EF4-FFF2-40B4-BE49-F238E27FC236}">
                <a16:creationId xmlns:a16="http://schemas.microsoft.com/office/drawing/2014/main" id="{0D2FD311-33FB-436B-A2BC-33AF431F8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1291" y="2420814"/>
            <a:ext cx="2647950" cy="173355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73113691-0B20-4209-94BC-3D188EBA0B23}"/>
              </a:ext>
            </a:extLst>
          </p:cNvPr>
          <p:cNvSpPr/>
          <p:nvPr/>
        </p:nvSpPr>
        <p:spPr>
          <a:xfrm>
            <a:off x="3301291" y="3796077"/>
            <a:ext cx="2735400" cy="5334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Rise of Catholicism</a:t>
            </a:r>
          </a:p>
        </p:txBody>
      </p:sp>
      <p:pic>
        <p:nvPicPr>
          <p:cNvPr id="2054" name="Picture 6" descr="Demography of England - Wikipedia">
            <a:extLst>
              <a:ext uri="{FF2B5EF4-FFF2-40B4-BE49-F238E27FC236}">
                <a16:creationId xmlns:a16="http://schemas.microsoft.com/office/drawing/2014/main" id="{CF5192DA-2865-4517-8679-53E8CE50A4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4117" y="2420814"/>
            <a:ext cx="2577098" cy="162877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AB92B9AB-FB46-470F-88C9-BAABE1D86B2A}"/>
              </a:ext>
            </a:extLst>
          </p:cNvPr>
          <p:cNvSpPr/>
          <p:nvPr/>
        </p:nvSpPr>
        <p:spPr>
          <a:xfrm>
            <a:off x="6313241" y="3796077"/>
            <a:ext cx="2735400" cy="5334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Over population</a:t>
            </a:r>
          </a:p>
        </p:txBody>
      </p:sp>
      <p:pic>
        <p:nvPicPr>
          <p:cNvPr id="2056" name="Picture 8" descr="Dissent in the Colony">
            <a:extLst>
              <a:ext uri="{FF2B5EF4-FFF2-40B4-BE49-F238E27FC236}">
                <a16:creationId xmlns:a16="http://schemas.microsoft.com/office/drawing/2014/main" id="{F303CE72-3376-4276-BC1D-9A0FEA021C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463" y="4478338"/>
            <a:ext cx="2809875" cy="187642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881157A-3D22-4EB9-BBBE-E36BB11B8668}"/>
              </a:ext>
            </a:extLst>
          </p:cNvPr>
          <p:cNvSpPr/>
          <p:nvPr/>
        </p:nvSpPr>
        <p:spPr>
          <a:xfrm>
            <a:off x="486361" y="6126163"/>
            <a:ext cx="2597504" cy="5334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Rise of Dissenters</a:t>
            </a:r>
          </a:p>
        </p:txBody>
      </p:sp>
      <p:pic>
        <p:nvPicPr>
          <p:cNvPr id="2058" name="Picture 10" descr="Henry VIII - Wikipedia">
            <a:extLst>
              <a:ext uri="{FF2B5EF4-FFF2-40B4-BE49-F238E27FC236}">
                <a16:creationId xmlns:a16="http://schemas.microsoft.com/office/drawing/2014/main" id="{DCFCC468-AD83-4261-B080-CE71A7EA97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9190" y="4478338"/>
            <a:ext cx="1609725" cy="211088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B54C98F0-7686-45F0-B566-5D8AA5958EB4}"/>
              </a:ext>
            </a:extLst>
          </p:cNvPr>
          <p:cNvSpPr/>
          <p:nvPr/>
        </p:nvSpPr>
        <p:spPr>
          <a:xfrm>
            <a:off x="6259979" y="5440364"/>
            <a:ext cx="2735400" cy="5334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Rise of the Tudors</a:t>
            </a:r>
          </a:p>
        </p:txBody>
      </p:sp>
      <p:pic>
        <p:nvPicPr>
          <p:cNvPr id="2060" name="Picture 12" descr="Primogeniture - Wikipedia">
            <a:extLst>
              <a:ext uri="{FF2B5EF4-FFF2-40B4-BE49-F238E27FC236}">
                <a16:creationId xmlns:a16="http://schemas.microsoft.com/office/drawing/2014/main" id="{AA968A6A-7A5F-4D6B-B9C9-368F2FE858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9987" y="4512333"/>
            <a:ext cx="1724025" cy="211088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CA067A71-68C8-4969-BA27-F9ECC606841A}"/>
              </a:ext>
            </a:extLst>
          </p:cNvPr>
          <p:cNvSpPr/>
          <p:nvPr/>
        </p:nvSpPr>
        <p:spPr>
          <a:xfrm>
            <a:off x="3309974" y="5452087"/>
            <a:ext cx="2735400" cy="5334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Primogeniture </a:t>
            </a:r>
          </a:p>
        </p:txBody>
      </p:sp>
    </p:spTree>
    <p:extLst>
      <p:ext uri="{BB962C8B-B14F-4D97-AF65-F5344CB8AC3E}">
        <p14:creationId xmlns:p14="http://schemas.microsoft.com/office/powerpoint/2010/main" val="4518191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639762"/>
          </a:xfrm>
          <a:solidFill>
            <a:schemeClr val="bg1">
              <a:lumMod val="95000"/>
            </a:schemeClr>
          </a:solidFill>
          <a:ln>
            <a:solidFill>
              <a:srgbClr val="002060"/>
            </a:solidFill>
          </a:ln>
        </p:spPr>
        <p:txBody>
          <a:bodyPr>
            <a:normAutofit fontScale="90000"/>
          </a:bodyPr>
          <a:lstStyle/>
          <a:p>
            <a:r>
              <a:rPr lang="en-US" b="1" dirty="0">
                <a:solidFill>
                  <a:schemeClr val="tx2"/>
                </a:solidFill>
                <a:latin typeface="Baskerville Old Face" panose="02020602080505020303" pitchFamily="18" charset="0"/>
              </a:rPr>
              <a:t>Colonial Economics 101 </a:t>
            </a:r>
          </a:p>
        </p:txBody>
      </p:sp>
      <p:sp>
        <p:nvSpPr>
          <p:cNvPr id="6" name="Rectangle 5"/>
          <p:cNvSpPr/>
          <p:nvPr/>
        </p:nvSpPr>
        <p:spPr>
          <a:xfrm>
            <a:off x="381000" y="1447800"/>
            <a:ext cx="3505200" cy="4267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2060"/>
                </a:solidFill>
                <a:latin typeface="Baskerville Old Face" panose="02020602080505020303" pitchFamily="18" charset="0"/>
              </a:rPr>
              <a:t>Colonial Economics 101</a:t>
            </a:r>
          </a:p>
          <a:p>
            <a:pPr marL="342900" indent="-342900">
              <a:buFont typeface="Arial" panose="020B0604020202020204" pitchFamily="34" charset="0"/>
              <a:buChar char="•"/>
            </a:pPr>
            <a:r>
              <a:rPr lang="en-US" sz="2400" dirty="0">
                <a:solidFill>
                  <a:srgbClr val="002060"/>
                </a:solidFill>
                <a:latin typeface="Baskerville Old Face" panose="02020602080505020303" pitchFamily="18" charset="0"/>
              </a:rPr>
              <a:t>Evaluate factors of region that influenced economic development </a:t>
            </a:r>
          </a:p>
          <a:p>
            <a:pPr marL="342900" indent="-342900">
              <a:buFont typeface="Arial" panose="020B0604020202020204" pitchFamily="34" charset="0"/>
              <a:buChar char="•"/>
            </a:pPr>
            <a:r>
              <a:rPr lang="en-US" sz="2400" dirty="0">
                <a:solidFill>
                  <a:srgbClr val="002060"/>
                </a:solidFill>
                <a:latin typeface="Baskerville Old Face" panose="02020602080505020303" pitchFamily="18" charset="0"/>
              </a:rPr>
              <a:t>Consider</a:t>
            </a:r>
          </a:p>
          <a:p>
            <a:pPr marL="800100" lvl="1" indent="-342900">
              <a:buFont typeface="Arial" panose="020B0604020202020204" pitchFamily="34" charset="0"/>
              <a:buChar char="•"/>
            </a:pPr>
            <a:r>
              <a:rPr lang="en-US" sz="2400" dirty="0">
                <a:solidFill>
                  <a:srgbClr val="002060"/>
                </a:solidFill>
                <a:latin typeface="Baskerville Old Face" panose="02020602080505020303" pitchFamily="18" charset="0"/>
              </a:rPr>
              <a:t>Geography &amp; Environment </a:t>
            </a:r>
          </a:p>
          <a:p>
            <a:pPr marL="800100" lvl="1" indent="-342900">
              <a:buFont typeface="Arial" panose="020B0604020202020204" pitchFamily="34" charset="0"/>
              <a:buChar char="•"/>
            </a:pPr>
            <a:r>
              <a:rPr lang="en-US" sz="2400" dirty="0">
                <a:solidFill>
                  <a:srgbClr val="002060"/>
                </a:solidFill>
                <a:latin typeface="Baskerville Old Face" panose="02020602080505020303" pitchFamily="18" charset="0"/>
              </a:rPr>
              <a:t>Mercantilism</a:t>
            </a:r>
          </a:p>
          <a:p>
            <a:pPr marL="800100" lvl="1" indent="-342900">
              <a:buFont typeface="Arial" panose="020B0604020202020204" pitchFamily="34" charset="0"/>
              <a:buChar char="•"/>
            </a:pPr>
            <a:r>
              <a:rPr lang="en-US" sz="2400" dirty="0">
                <a:solidFill>
                  <a:srgbClr val="002060"/>
                </a:solidFill>
                <a:latin typeface="Baskerville Old Face" panose="02020602080505020303" pitchFamily="18" charset="0"/>
              </a:rPr>
              <a:t>Laissez Faire</a:t>
            </a:r>
          </a:p>
          <a:p>
            <a:pPr marL="800100" lvl="1" indent="-342900">
              <a:buFont typeface="Arial" panose="020B0604020202020204" pitchFamily="34" charset="0"/>
              <a:buChar char="•"/>
            </a:pPr>
            <a:r>
              <a:rPr lang="en-US" sz="2400" dirty="0">
                <a:solidFill>
                  <a:srgbClr val="002060"/>
                </a:solidFill>
                <a:latin typeface="Baskerville Old Face" panose="02020602080505020303" pitchFamily="18" charset="0"/>
              </a:rPr>
              <a:t>Individualism </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066799"/>
            <a:ext cx="4648200" cy="3886201"/>
          </a:xfrm>
        </p:spPr>
      </p:pic>
      <p:sp>
        <p:nvSpPr>
          <p:cNvPr id="7" name="Rectangle 6"/>
          <p:cNvSpPr/>
          <p:nvPr/>
        </p:nvSpPr>
        <p:spPr>
          <a:xfrm>
            <a:off x="5715000" y="3962400"/>
            <a:ext cx="2819400" cy="533400"/>
          </a:xfrm>
          <a:prstGeom prst="rect">
            <a:avLst/>
          </a:prstGeom>
          <a:solidFill>
            <a:schemeClr val="bg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2060"/>
                </a:solidFill>
                <a:latin typeface="Times" panose="02020603050405020304" pitchFamily="18" charset="0"/>
                <a:cs typeface="Times" panose="02020603050405020304" pitchFamily="18" charset="0"/>
              </a:rPr>
              <a:t>Trade Routes 1600-1700</a:t>
            </a:r>
          </a:p>
        </p:txBody>
      </p:sp>
    </p:spTree>
    <p:extLst>
      <p:ext uri="{BB962C8B-B14F-4D97-AF65-F5344CB8AC3E}">
        <p14:creationId xmlns:p14="http://schemas.microsoft.com/office/powerpoint/2010/main" val="7865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228600" y="304800"/>
            <a:ext cx="3429000" cy="6172200"/>
          </a:xfrm>
          <a:solidFill>
            <a:schemeClr val="bg1"/>
          </a:solidFill>
          <a:ln>
            <a:solidFill>
              <a:srgbClr val="002060"/>
            </a:solidFill>
          </a:ln>
        </p:spPr>
        <p:txBody>
          <a:bodyPr/>
          <a:lstStyle/>
          <a:p>
            <a:pPr eaLnBrk="1" hangingPunct="1">
              <a:defRPr/>
            </a:pPr>
            <a:r>
              <a:rPr lang="en-US" sz="3600" b="1" dirty="0">
                <a:solidFill>
                  <a:srgbClr val="002060"/>
                </a:solidFill>
                <a:latin typeface="Baskerville Old Face" panose="02020602080505020303" pitchFamily="18" charset="0"/>
                <a:cs typeface="Times" charset="0"/>
              </a:rPr>
              <a:t>Value of Colonial Exports by Region, Annual Average, 1768–1772</a:t>
            </a:r>
          </a:p>
        </p:txBody>
      </p:sp>
      <p:pic>
        <p:nvPicPr>
          <p:cNvPr id="15363" name="Picture 3" descr="Chp04-03p097.gif                                               00070FBDMacintosh HD                   ABA78158:"/>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733800" y="304800"/>
            <a:ext cx="497205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35292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28600"/>
            <a:ext cx="5181600" cy="6333978"/>
          </a:xfrm>
          <a:prstGeom prst="rect">
            <a:avLst/>
          </a:prstGeom>
        </p:spPr>
      </p:pic>
      <p:sp>
        <p:nvSpPr>
          <p:cNvPr id="4" name="Rectangle 3"/>
          <p:cNvSpPr/>
          <p:nvPr/>
        </p:nvSpPr>
        <p:spPr>
          <a:xfrm>
            <a:off x="5715000" y="1524000"/>
            <a:ext cx="320040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panose="02020603050405020304" pitchFamily="18" charset="0"/>
                <a:cs typeface="Times" panose="02020603050405020304" pitchFamily="18" charset="0"/>
              </a:rPr>
              <a:t>Immigration to American Colonies from 16</a:t>
            </a:r>
            <a:r>
              <a:rPr lang="en-US" sz="2800" baseline="30000" dirty="0">
                <a:latin typeface="Times" panose="02020603050405020304" pitchFamily="18" charset="0"/>
                <a:cs typeface="Times" panose="02020603050405020304" pitchFamily="18" charset="0"/>
              </a:rPr>
              <a:t>th</a:t>
            </a:r>
            <a:r>
              <a:rPr lang="en-US" sz="2800" dirty="0">
                <a:latin typeface="Times" panose="02020603050405020304" pitchFamily="18" charset="0"/>
                <a:cs typeface="Times" panose="02020603050405020304" pitchFamily="18" charset="0"/>
              </a:rPr>
              <a:t> to 17</a:t>
            </a:r>
            <a:r>
              <a:rPr lang="en-US" sz="2800" baseline="30000" dirty="0">
                <a:latin typeface="Times" panose="02020603050405020304" pitchFamily="18" charset="0"/>
                <a:cs typeface="Times" panose="02020603050405020304" pitchFamily="18" charset="0"/>
              </a:rPr>
              <a:t>th</a:t>
            </a:r>
            <a:r>
              <a:rPr lang="en-US" sz="2800" dirty="0">
                <a:latin typeface="Times" panose="02020603050405020304" pitchFamily="18" charset="0"/>
                <a:cs typeface="Times" panose="02020603050405020304" pitchFamily="18" charset="0"/>
              </a:rPr>
              <a:t> century </a:t>
            </a:r>
          </a:p>
        </p:txBody>
      </p:sp>
    </p:spTree>
    <p:extLst>
      <p:ext uri="{BB962C8B-B14F-4D97-AF65-F5344CB8AC3E}">
        <p14:creationId xmlns:p14="http://schemas.microsoft.com/office/powerpoint/2010/main" val="11384172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2A69B-0B5C-4745-97D4-4FFD01772645}"/>
              </a:ext>
            </a:extLst>
          </p:cNvPr>
          <p:cNvSpPr>
            <a:spLocks noGrp="1"/>
          </p:cNvSpPr>
          <p:nvPr>
            <p:ph type="title"/>
          </p:nvPr>
        </p:nvSpPr>
        <p:spPr>
          <a:xfrm>
            <a:off x="457200" y="274638"/>
            <a:ext cx="8229600" cy="715962"/>
          </a:xfrm>
          <a:solidFill>
            <a:schemeClr val="bg2"/>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Opportunity or Laissez Faire </a:t>
            </a:r>
          </a:p>
        </p:txBody>
      </p:sp>
      <p:sp>
        <p:nvSpPr>
          <p:cNvPr id="3" name="Rectangle 2">
            <a:extLst>
              <a:ext uri="{FF2B5EF4-FFF2-40B4-BE49-F238E27FC236}">
                <a16:creationId xmlns:a16="http://schemas.microsoft.com/office/drawing/2014/main" id="{F6D1BFBD-B585-4491-8CD0-11CCB93E3FB1}"/>
              </a:ext>
            </a:extLst>
          </p:cNvPr>
          <p:cNvSpPr/>
          <p:nvPr/>
        </p:nvSpPr>
        <p:spPr>
          <a:xfrm>
            <a:off x="457200" y="1295400"/>
            <a:ext cx="8382000" cy="518160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BUILDING THE AMERICAN DREAM</a:t>
            </a:r>
          </a:p>
          <a:p>
            <a:r>
              <a:rPr lang="en-US" sz="2400" dirty="0">
                <a:latin typeface="Times" panose="02020603050405020304" pitchFamily="18" charset="0"/>
                <a:cs typeface="Times" panose="02020603050405020304" pitchFamily="18" charset="0"/>
              </a:rPr>
              <a:t>Establish a core relevance</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Explain how the following supported the establishment of either laissez faire or individualism in your assigned colonial region</a:t>
            </a: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8DAE2596-56E3-4C4E-B71C-C538A0D60BD9}"/>
              </a:ext>
            </a:extLst>
          </p:cNvPr>
          <p:cNvSpPr/>
          <p:nvPr/>
        </p:nvSpPr>
        <p:spPr>
          <a:xfrm>
            <a:off x="978877" y="3124200"/>
            <a:ext cx="3048000" cy="14478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Geography</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Mercantilism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Immigration</a:t>
            </a:r>
          </a:p>
        </p:txBody>
      </p:sp>
      <p:pic>
        <p:nvPicPr>
          <p:cNvPr id="3076" name="Picture 4" descr="13 colonies - Students | Britannica Kids | Homework Help">
            <a:extLst>
              <a:ext uri="{FF2B5EF4-FFF2-40B4-BE49-F238E27FC236}">
                <a16:creationId xmlns:a16="http://schemas.microsoft.com/office/drawing/2014/main" id="{6E57BB43-DD93-471A-9D0B-A5FD3497D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124200"/>
            <a:ext cx="30480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37% say the American Dream has changed">
            <a:extLst>
              <a:ext uri="{FF2B5EF4-FFF2-40B4-BE49-F238E27FC236}">
                <a16:creationId xmlns:a16="http://schemas.microsoft.com/office/drawing/2014/main" id="{3DF2EFB6-D561-4D67-9B96-BAD73BFDB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063" y="4559105"/>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8595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a:solidFill>
            <a:schemeClr val="bg1"/>
          </a:solidFill>
          <a:ln>
            <a:solidFill>
              <a:schemeClr val="accent1"/>
            </a:solidFill>
          </a:ln>
        </p:spPr>
        <p:txBody>
          <a:bodyPr>
            <a:normAutofit fontScale="92500" lnSpcReduction="20000"/>
          </a:bodyPr>
          <a:lstStyle/>
          <a:p>
            <a:pPr marL="0" indent="0">
              <a:buNone/>
            </a:pPr>
            <a:r>
              <a:rPr lang="en-US" sz="2200" dirty="0">
                <a:solidFill>
                  <a:srgbClr val="002060"/>
                </a:solidFill>
                <a:latin typeface="Times" panose="02020603050405020304" pitchFamily="18" charset="0"/>
                <a:cs typeface="Times" panose="02020603050405020304" pitchFamily="18" charset="0"/>
              </a:rPr>
              <a:t>AP 2.1: Contextualization of European Colonization</a:t>
            </a:r>
          </a:p>
          <a:p>
            <a:pPr marL="0" indent="0">
              <a:buNone/>
            </a:pPr>
            <a:r>
              <a:rPr lang="en-US" sz="2200" dirty="0">
                <a:solidFill>
                  <a:srgbClr val="002060"/>
                </a:solidFill>
                <a:latin typeface="Times" panose="02020603050405020304" pitchFamily="18" charset="0"/>
                <a:cs typeface="Times" panose="02020603050405020304" pitchFamily="18" charset="0"/>
              </a:rPr>
              <a:t>AP 2.2: European colonization influence on the New World </a:t>
            </a:r>
          </a:p>
          <a:p>
            <a:pPr marL="0" indent="0">
              <a:buNone/>
            </a:pPr>
            <a:r>
              <a:rPr lang="en-US" sz="2200" b="1" dirty="0">
                <a:solidFill>
                  <a:srgbClr val="C00000"/>
                </a:solidFill>
                <a:latin typeface="Times" panose="02020603050405020304" pitchFamily="18" charset="0"/>
                <a:cs typeface="Times" panose="02020603050405020304" pitchFamily="18" charset="0"/>
              </a:rPr>
              <a:t>EQ: </a:t>
            </a:r>
            <a:r>
              <a:rPr lang="en-US" sz="2200" dirty="0">
                <a:solidFill>
                  <a:srgbClr val="00206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r>
              <a:rPr lang="en-US" sz="2200" dirty="0">
                <a:solidFill>
                  <a:srgbClr val="0070C0"/>
                </a:solidFill>
                <a:latin typeface="Times New Roman" panose="02020603050405020304" pitchFamily="18" charset="0"/>
                <a:cs typeface="Times New Roman" panose="02020603050405020304" pitchFamily="18" charset="0"/>
              </a:rPr>
              <a:t>?</a:t>
            </a:r>
          </a:p>
          <a:p>
            <a:pPr marL="0" indent="0">
              <a:buNone/>
            </a:pPr>
            <a:r>
              <a:rPr lang="en-US" sz="2200" b="1" dirty="0">
                <a:solidFill>
                  <a:srgbClr val="C00000"/>
                </a:solidFill>
                <a:latin typeface="Times New Roman" panose="02020603050405020304" pitchFamily="18" charset="0"/>
                <a:cs typeface="Times New Roman" panose="02020603050405020304" pitchFamily="18" charset="0"/>
              </a:rPr>
              <a:t>Students can:</a:t>
            </a:r>
          </a:p>
          <a:p>
            <a:r>
              <a:rPr lang="en-US" sz="2200" dirty="0">
                <a:solidFill>
                  <a:srgbClr val="002060"/>
                </a:solidFill>
                <a:latin typeface="Times New Roman" panose="02020603050405020304" pitchFamily="18" charset="0"/>
                <a:cs typeface="Times New Roman" panose="02020603050405020304" pitchFamily="18" charset="0"/>
              </a:rPr>
              <a:t>Validate factors that led European to expand their influence in the thirteen colonies.</a:t>
            </a:r>
          </a:p>
          <a:p>
            <a:r>
              <a:rPr lang="en-US" sz="2200" dirty="0">
                <a:solidFill>
                  <a:srgbClr val="002060"/>
                </a:solidFill>
                <a:latin typeface="Times New Roman" panose="02020603050405020304" pitchFamily="18" charset="0"/>
                <a:cs typeface="Times New Roman" panose="02020603050405020304" pitchFamily="18" charset="0"/>
              </a:rPr>
              <a:t>Evaluate how environmental factors influenced the development of the three colonial regions </a:t>
            </a:r>
          </a:p>
          <a:p>
            <a:r>
              <a:rPr lang="en-US" sz="2200" dirty="0">
                <a:solidFill>
                  <a:srgbClr val="002060"/>
                </a:solidFill>
                <a:latin typeface="Times New Roman" panose="02020603050405020304" pitchFamily="18" charset="0"/>
                <a:cs typeface="Times New Roman" panose="02020603050405020304" pitchFamily="18" charset="0"/>
              </a:rPr>
              <a:t>Critiques whether British salutary neglect had a positive influence on the development of the thirteen colonies </a:t>
            </a:r>
          </a:p>
          <a:p>
            <a:r>
              <a:rPr lang="en-US" sz="2200" dirty="0">
                <a:solidFill>
                  <a:srgbClr val="002060"/>
                </a:solidFill>
                <a:latin typeface="Times New Roman" panose="02020603050405020304" pitchFamily="18" charset="0"/>
                <a:cs typeface="Times New Roman" panose="02020603050405020304" pitchFamily="18" charset="0"/>
              </a:rPr>
              <a:t>Compare the colonial regions to determine how English colonization influence their development </a:t>
            </a:r>
          </a:p>
          <a:p>
            <a:pPr marL="0" lvl="1" indent="0">
              <a:buNone/>
            </a:pPr>
            <a:r>
              <a:rPr lang="en-US" sz="2400" b="1" dirty="0">
                <a:solidFill>
                  <a:srgbClr val="C0000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Population shift</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African Slave Arrive in the Colonies </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Planting the American Seed</a:t>
            </a:r>
          </a:p>
          <a:p>
            <a:pPr marL="0" lvl="1" indent="0">
              <a:buNone/>
            </a:pPr>
            <a:r>
              <a:rPr lang="en-US" sz="2400" b="1" dirty="0">
                <a:solidFill>
                  <a:srgbClr val="C00000"/>
                </a:solidFill>
                <a:latin typeface="Times" panose="02020603050405020304" pitchFamily="18" charset="0"/>
                <a:cs typeface="Times" panose="02020603050405020304" pitchFamily="18" charset="0"/>
              </a:rPr>
              <a:t>Homework</a:t>
            </a:r>
          </a:p>
          <a:p>
            <a:pPr marL="342900" lvl="1" indent="-342900"/>
            <a:r>
              <a:rPr lang="en-US" sz="2400" b="1" dirty="0">
                <a:solidFill>
                  <a:srgbClr val="C00000"/>
                </a:solidFill>
                <a:latin typeface="Times" panose="02020603050405020304" pitchFamily="18" charset="0"/>
                <a:cs typeface="Times" panose="02020603050405020304" pitchFamily="18" charset="0"/>
              </a:rPr>
              <a:t>King Philip’s War Discussion question </a:t>
            </a:r>
          </a:p>
          <a:p>
            <a:pPr marL="342900" lvl="1" indent="-342900"/>
            <a:r>
              <a:rPr lang="en-US" sz="2400" b="1" dirty="0">
                <a:solidFill>
                  <a:srgbClr val="C00000"/>
                </a:solidFill>
                <a:latin typeface="Times" panose="02020603050405020304" pitchFamily="18" charset="0"/>
                <a:cs typeface="Times" panose="02020603050405020304" pitchFamily="18" charset="0"/>
              </a:rPr>
              <a:t>Planting the American Seed Infomercial due September 26</a:t>
            </a:r>
          </a:p>
          <a:p>
            <a:pPr marL="342900" lvl="1" indent="-342900"/>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9697499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639762"/>
          </a:xfrm>
          <a:solidFill>
            <a:schemeClr val="bg1">
              <a:lumMod val="95000"/>
            </a:schemeClr>
          </a:solidFill>
          <a:ln>
            <a:solidFill>
              <a:srgbClr val="002060"/>
            </a:solidFill>
          </a:ln>
        </p:spPr>
        <p:txBody>
          <a:bodyPr>
            <a:normAutofit fontScale="90000"/>
          </a:bodyPr>
          <a:lstStyle/>
          <a:p>
            <a:r>
              <a:rPr lang="en-US" b="1" dirty="0">
                <a:solidFill>
                  <a:schemeClr val="tx2"/>
                </a:solidFill>
                <a:latin typeface="Baskerville Old Face" panose="02020602080505020303" pitchFamily="18" charset="0"/>
              </a:rPr>
              <a:t>Salutary Neglect Effect</a:t>
            </a:r>
          </a:p>
        </p:txBody>
      </p:sp>
      <p:sp>
        <p:nvSpPr>
          <p:cNvPr id="7" name="Rectangle 6"/>
          <p:cNvSpPr/>
          <p:nvPr/>
        </p:nvSpPr>
        <p:spPr>
          <a:xfrm>
            <a:off x="5715000" y="3962400"/>
            <a:ext cx="2819400" cy="533400"/>
          </a:xfrm>
          <a:prstGeom prst="rect">
            <a:avLst/>
          </a:prstGeom>
          <a:solidFill>
            <a:schemeClr val="bg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2060"/>
                </a:solidFill>
                <a:latin typeface="Times" panose="02020603050405020304" pitchFamily="18" charset="0"/>
                <a:cs typeface="Times" panose="02020603050405020304" pitchFamily="18" charset="0"/>
              </a:rPr>
              <a:t>Trade Routes 1600-1700</a:t>
            </a:r>
          </a:p>
        </p:txBody>
      </p:sp>
      <p:sp>
        <p:nvSpPr>
          <p:cNvPr id="4" name="Content Placeholder 3">
            <a:extLst>
              <a:ext uri="{FF2B5EF4-FFF2-40B4-BE49-F238E27FC236}">
                <a16:creationId xmlns:a16="http://schemas.microsoft.com/office/drawing/2014/main" id="{98AC0B2A-9133-08A5-A554-4FE74ABD1EEE}"/>
              </a:ext>
            </a:extLst>
          </p:cNvPr>
          <p:cNvSpPr>
            <a:spLocks noGrp="1"/>
          </p:cNvSpPr>
          <p:nvPr>
            <p:ph idx="1"/>
          </p:nvPr>
        </p:nvSpPr>
        <p:spPr>
          <a:xfrm>
            <a:off x="457200" y="1143000"/>
            <a:ext cx="8229600" cy="4983163"/>
          </a:xfrm>
          <a:solidFill>
            <a:srgbClr val="FFFF99"/>
          </a:solidFill>
          <a:ln>
            <a:solidFill>
              <a:srgbClr val="002060"/>
            </a:solidFill>
          </a:ln>
        </p:spPr>
        <p:txBody>
          <a:bodyPr>
            <a:normAutofit/>
          </a:bodyPr>
          <a:lstStyle/>
          <a:p>
            <a:r>
              <a:rPr lang="en-US" sz="2400" dirty="0">
                <a:latin typeface="Times" panose="02020603050405020304" pitchFamily="18" charset="0"/>
                <a:cs typeface="Times" panose="02020603050405020304" pitchFamily="18" charset="0"/>
              </a:rPr>
              <a:t>Development of popular sovereignty in the colonies </a:t>
            </a:r>
          </a:p>
        </p:txBody>
      </p:sp>
      <p:sp>
        <p:nvSpPr>
          <p:cNvPr id="6" name="Rectangle 5"/>
          <p:cNvSpPr/>
          <p:nvPr/>
        </p:nvSpPr>
        <p:spPr>
          <a:xfrm>
            <a:off x="304800" y="1676400"/>
            <a:ext cx="3505200" cy="4267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2060"/>
                </a:solidFill>
                <a:latin typeface="Baskerville Old Face" panose="02020602080505020303" pitchFamily="18" charset="0"/>
              </a:rPr>
              <a:t>SELF GOVERNMENT</a:t>
            </a:r>
          </a:p>
          <a:p>
            <a:pPr marL="342900" indent="-342900">
              <a:buFont typeface="Arial" panose="020B0604020202020204" pitchFamily="34" charset="0"/>
              <a:buChar char="•"/>
            </a:pPr>
            <a:r>
              <a:rPr lang="en-US" sz="2400" dirty="0">
                <a:solidFill>
                  <a:srgbClr val="002060"/>
                </a:solidFill>
                <a:latin typeface="Baskerville Old Face" panose="02020602080505020303" pitchFamily="18" charset="0"/>
              </a:rPr>
              <a:t>Evaluate factors of region that influenced  development of popular sovereignty</a:t>
            </a:r>
          </a:p>
          <a:p>
            <a:pPr marL="342900" indent="-342900">
              <a:buFont typeface="Arial" panose="020B0604020202020204" pitchFamily="34" charset="0"/>
              <a:buChar char="•"/>
            </a:pPr>
            <a:r>
              <a:rPr lang="en-US" sz="2400" dirty="0">
                <a:solidFill>
                  <a:srgbClr val="002060"/>
                </a:solidFill>
                <a:latin typeface="Baskerville Old Face" panose="02020602080505020303" pitchFamily="18" charset="0"/>
              </a:rPr>
              <a:t>Consider</a:t>
            </a:r>
          </a:p>
          <a:p>
            <a:pPr marL="800100" lvl="1" indent="-342900">
              <a:buFont typeface="Arial" panose="020B0604020202020204" pitchFamily="34" charset="0"/>
              <a:buChar char="•"/>
            </a:pPr>
            <a:r>
              <a:rPr lang="en-US" sz="2400" dirty="0">
                <a:solidFill>
                  <a:srgbClr val="002060"/>
                </a:solidFill>
                <a:latin typeface="Baskerville Old Face" panose="02020602080505020303" pitchFamily="18" charset="0"/>
              </a:rPr>
              <a:t>Geography &amp; Environment </a:t>
            </a:r>
          </a:p>
          <a:p>
            <a:pPr marL="800100" lvl="1" indent="-342900">
              <a:buFont typeface="Arial" panose="020B0604020202020204" pitchFamily="34" charset="0"/>
              <a:buChar char="•"/>
            </a:pPr>
            <a:r>
              <a:rPr lang="en-US" sz="2400" dirty="0">
                <a:solidFill>
                  <a:srgbClr val="002060"/>
                </a:solidFill>
                <a:latin typeface="Baskerville Old Face" panose="02020602080505020303" pitchFamily="18" charset="0"/>
              </a:rPr>
              <a:t>Salutary neglect</a:t>
            </a:r>
          </a:p>
          <a:p>
            <a:pPr marL="800100" lvl="1" indent="-342900">
              <a:buFont typeface="Arial" panose="020B0604020202020204" pitchFamily="34" charset="0"/>
              <a:buChar char="•"/>
            </a:pPr>
            <a:r>
              <a:rPr lang="en-US" sz="2400" dirty="0">
                <a:solidFill>
                  <a:srgbClr val="002060"/>
                </a:solidFill>
                <a:latin typeface="Baskerville Old Face" panose="02020602080505020303" pitchFamily="18" charset="0"/>
              </a:rPr>
              <a:t>Who has a voice in government </a:t>
            </a:r>
          </a:p>
        </p:txBody>
      </p:sp>
      <p:pic>
        <p:nvPicPr>
          <p:cNvPr id="1026" name="Picture 2" descr="Politics - Comparing Life in the Thirteen Colonies">
            <a:extLst>
              <a:ext uri="{FF2B5EF4-FFF2-40B4-BE49-F238E27FC236}">
                <a16:creationId xmlns:a16="http://schemas.microsoft.com/office/drawing/2014/main" id="{C9E6D740-3043-FCDF-3AA6-FC6951F80B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1512" y="1712843"/>
            <a:ext cx="4357688" cy="3264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6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a:solidFill>
            <a:schemeClr val="bg1"/>
          </a:solidFill>
          <a:ln>
            <a:solidFill>
              <a:schemeClr val="accent1"/>
            </a:solidFill>
          </a:ln>
        </p:spPr>
        <p:txBody>
          <a:bodyPr>
            <a:normAutofit fontScale="92500" lnSpcReduction="10000"/>
          </a:bodyPr>
          <a:lstStyle/>
          <a:p>
            <a:pPr marL="0" indent="0">
              <a:buNone/>
            </a:pPr>
            <a:r>
              <a:rPr lang="en-US" sz="2200" dirty="0">
                <a:solidFill>
                  <a:srgbClr val="002060"/>
                </a:solidFill>
                <a:latin typeface="Times" panose="02020603050405020304" pitchFamily="18" charset="0"/>
                <a:cs typeface="Times" panose="02020603050405020304" pitchFamily="18" charset="0"/>
              </a:rPr>
              <a:t>AP 2.1: Contextualization of European Colonization</a:t>
            </a:r>
          </a:p>
          <a:p>
            <a:pPr marL="0" indent="0">
              <a:buNone/>
            </a:pPr>
            <a:r>
              <a:rPr lang="en-US" sz="2200" dirty="0">
                <a:solidFill>
                  <a:srgbClr val="002060"/>
                </a:solidFill>
                <a:latin typeface="Times" panose="02020603050405020304" pitchFamily="18" charset="0"/>
                <a:cs typeface="Times" panose="02020603050405020304" pitchFamily="18" charset="0"/>
              </a:rPr>
              <a:t>AP 2.2: European colonization influence on the New World </a:t>
            </a:r>
          </a:p>
          <a:p>
            <a:pPr marL="0" indent="0">
              <a:buNone/>
            </a:pPr>
            <a:r>
              <a:rPr lang="en-US" sz="2200" b="1" dirty="0">
                <a:solidFill>
                  <a:srgbClr val="C00000"/>
                </a:solidFill>
                <a:latin typeface="Times" panose="02020603050405020304" pitchFamily="18" charset="0"/>
                <a:cs typeface="Times" panose="02020603050405020304" pitchFamily="18" charset="0"/>
              </a:rPr>
              <a:t>EQ: </a:t>
            </a:r>
            <a:r>
              <a:rPr lang="en-US" sz="2200" dirty="0">
                <a:solidFill>
                  <a:srgbClr val="00206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r>
              <a:rPr lang="en-US" sz="2200" dirty="0">
                <a:solidFill>
                  <a:srgbClr val="0070C0"/>
                </a:solidFill>
                <a:latin typeface="Times New Roman" panose="02020603050405020304" pitchFamily="18" charset="0"/>
                <a:cs typeface="Times New Roman" panose="02020603050405020304" pitchFamily="18" charset="0"/>
              </a:rPr>
              <a:t>?</a:t>
            </a:r>
          </a:p>
          <a:p>
            <a:pPr marL="0" indent="0">
              <a:buNone/>
            </a:pPr>
            <a:r>
              <a:rPr lang="en-US" sz="2200" b="1" dirty="0">
                <a:solidFill>
                  <a:srgbClr val="C00000"/>
                </a:solidFill>
                <a:latin typeface="Times New Roman" panose="02020603050405020304" pitchFamily="18" charset="0"/>
                <a:cs typeface="Times New Roman" panose="02020603050405020304" pitchFamily="18" charset="0"/>
              </a:rPr>
              <a:t>Students can:</a:t>
            </a:r>
          </a:p>
          <a:p>
            <a:r>
              <a:rPr lang="en-US" sz="2200" dirty="0">
                <a:solidFill>
                  <a:srgbClr val="002060"/>
                </a:solidFill>
                <a:latin typeface="Times New Roman" panose="02020603050405020304" pitchFamily="18" charset="0"/>
                <a:cs typeface="Times New Roman" panose="02020603050405020304" pitchFamily="18" charset="0"/>
              </a:rPr>
              <a:t>Validate factors that led European to expand their influence in the thirteen colonies.</a:t>
            </a:r>
          </a:p>
          <a:p>
            <a:r>
              <a:rPr lang="en-US" sz="2200" dirty="0">
                <a:solidFill>
                  <a:srgbClr val="002060"/>
                </a:solidFill>
                <a:latin typeface="Times New Roman" panose="02020603050405020304" pitchFamily="18" charset="0"/>
                <a:cs typeface="Times New Roman" panose="02020603050405020304" pitchFamily="18" charset="0"/>
              </a:rPr>
              <a:t>Evaluate how environmental factors influenced the development of the three colonial regions </a:t>
            </a:r>
          </a:p>
          <a:p>
            <a:r>
              <a:rPr lang="en-US" sz="2200" dirty="0">
                <a:solidFill>
                  <a:srgbClr val="002060"/>
                </a:solidFill>
                <a:latin typeface="Times New Roman" panose="02020603050405020304" pitchFamily="18" charset="0"/>
                <a:cs typeface="Times New Roman" panose="02020603050405020304" pitchFamily="18" charset="0"/>
              </a:rPr>
              <a:t>Critiques whether British salutary neglect had a positive influence on the development of the thirteen colonies </a:t>
            </a:r>
          </a:p>
          <a:p>
            <a:r>
              <a:rPr lang="en-US" sz="2200" dirty="0">
                <a:solidFill>
                  <a:srgbClr val="002060"/>
                </a:solidFill>
                <a:latin typeface="Times New Roman" panose="02020603050405020304" pitchFamily="18" charset="0"/>
                <a:cs typeface="Times New Roman" panose="02020603050405020304" pitchFamily="18" charset="0"/>
              </a:rPr>
              <a:t>Compare the colonial regions to determine how English colonization influence their development </a:t>
            </a:r>
          </a:p>
          <a:p>
            <a:pPr marL="0" lvl="1" indent="0">
              <a:buNone/>
            </a:pPr>
            <a:r>
              <a:rPr lang="en-US" sz="2400" b="1" dirty="0">
                <a:solidFill>
                  <a:srgbClr val="C0000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Getting HIPP on History</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Native America Theme </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Planting the American Seed</a:t>
            </a:r>
          </a:p>
          <a:p>
            <a:pPr marL="0" lvl="1" indent="0">
              <a:buNone/>
            </a:pPr>
            <a:r>
              <a:rPr lang="en-US" sz="2400" b="1" dirty="0">
                <a:solidFill>
                  <a:srgbClr val="C00000"/>
                </a:solidFill>
                <a:latin typeface="Times" panose="02020603050405020304" pitchFamily="18" charset="0"/>
                <a:cs typeface="Times" panose="02020603050405020304" pitchFamily="18" charset="0"/>
              </a:rPr>
              <a:t>Homework</a:t>
            </a:r>
          </a:p>
          <a:p>
            <a:pPr marL="342900" lvl="1" indent="-342900"/>
            <a:r>
              <a:rPr lang="en-US" sz="2400" b="1" dirty="0">
                <a:solidFill>
                  <a:srgbClr val="C00000"/>
                </a:solidFill>
                <a:latin typeface="Times" panose="02020603050405020304" pitchFamily="18" charset="0"/>
                <a:cs typeface="Times" panose="02020603050405020304" pitchFamily="18" charset="0"/>
              </a:rPr>
              <a:t>Planting the American Seed Infomercial due September 26</a:t>
            </a:r>
          </a:p>
          <a:p>
            <a:pPr marL="342900" lvl="1" indent="-342900"/>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2944273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6712" y="92075"/>
            <a:ext cx="8229600" cy="639762"/>
          </a:xfrm>
          <a:solidFill>
            <a:schemeClr val="bg1">
              <a:lumMod val="95000"/>
            </a:schemeClr>
          </a:solidFill>
          <a:ln>
            <a:solidFill>
              <a:srgbClr val="002060"/>
            </a:solidFill>
          </a:ln>
        </p:spPr>
        <p:txBody>
          <a:bodyPr>
            <a:normAutofit fontScale="90000"/>
          </a:bodyPr>
          <a:lstStyle/>
          <a:p>
            <a:r>
              <a:rPr lang="en-US" b="1" dirty="0">
                <a:solidFill>
                  <a:schemeClr val="tx2"/>
                </a:solidFill>
                <a:latin typeface="Baskerville Old Face" panose="02020602080505020303" pitchFamily="18" charset="0"/>
              </a:rPr>
              <a:t>Give ME LIBERTY!</a:t>
            </a:r>
          </a:p>
        </p:txBody>
      </p:sp>
      <p:sp>
        <p:nvSpPr>
          <p:cNvPr id="7" name="Rectangle 6"/>
          <p:cNvSpPr/>
          <p:nvPr/>
        </p:nvSpPr>
        <p:spPr>
          <a:xfrm>
            <a:off x="5715000" y="3962400"/>
            <a:ext cx="2819400" cy="533400"/>
          </a:xfrm>
          <a:prstGeom prst="rect">
            <a:avLst/>
          </a:prstGeom>
          <a:solidFill>
            <a:schemeClr val="bg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2060"/>
                </a:solidFill>
                <a:latin typeface="Times" panose="02020603050405020304" pitchFamily="18" charset="0"/>
                <a:cs typeface="Times" panose="02020603050405020304" pitchFamily="18" charset="0"/>
              </a:rPr>
              <a:t>Trade Routes 1600-1700</a:t>
            </a:r>
          </a:p>
        </p:txBody>
      </p:sp>
      <p:sp>
        <p:nvSpPr>
          <p:cNvPr id="4" name="Content Placeholder 3">
            <a:extLst>
              <a:ext uri="{FF2B5EF4-FFF2-40B4-BE49-F238E27FC236}">
                <a16:creationId xmlns:a16="http://schemas.microsoft.com/office/drawing/2014/main" id="{98AC0B2A-9133-08A5-A554-4FE74ABD1EEE}"/>
              </a:ext>
            </a:extLst>
          </p:cNvPr>
          <p:cNvSpPr>
            <a:spLocks noGrp="1"/>
          </p:cNvSpPr>
          <p:nvPr>
            <p:ph idx="1"/>
          </p:nvPr>
        </p:nvSpPr>
        <p:spPr>
          <a:xfrm>
            <a:off x="457200" y="1143000"/>
            <a:ext cx="8229600" cy="4983163"/>
          </a:xfrm>
          <a:solidFill>
            <a:srgbClr val="FFFF99"/>
          </a:solidFill>
          <a:ln>
            <a:solidFill>
              <a:srgbClr val="002060"/>
            </a:solidFill>
          </a:ln>
        </p:spPr>
        <p:txBody>
          <a:bodyPr>
            <a:normAutofit/>
          </a:bodyPr>
          <a:lstStyle/>
          <a:p>
            <a:r>
              <a:rPr lang="en-US" sz="2400" dirty="0">
                <a:latin typeface="Times" panose="02020603050405020304" pitchFamily="18" charset="0"/>
                <a:cs typeface="Times" panose="02020603050405020304" pitchFamily="18" charset="0"/>
              </a:rPr>
              <a:t>The power of liberty as a factor of colonization </a:t>
            </a:r>
          </a:p>
        </p:txBody>
      </p:sp>
      <p:sp>
        <p:nvSpPr>
          <p:cNvPr id="6" name="Rectangle 5"/>
          <p:cNvSpPr/>
          <p:nvPr/>
        </p:nvSpPr>
        <p:spPr>
          <a:xfrm>
            <a:off x="304800" y="1676399"/>
            <a:ext cx="4495800" cy="508952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2060"/>
                </a:solidFill>
                <a:latin typeface="Baskerville Old Face" panose="02020602080505020303" pitchFamily="18" charset="0"/>
              </a:rPr>
              <a:t>The Freedom Core </a:t>
            </a:r>
          </a:p>
          <a:p>
            <a:pPr marL="342900" indent="-342900">
              <a:buFont typeface="Arial" panose="020B0604020202020204" pitchFamily="34" charset="0"/>
              <a:buChar char="•"/>
            </a:pPr>
            <a:r>
              <a:rPr lang="en-US" sz="2400" dirty="0">
                <a:solidFill>
                  <a:srgbClr val="002060"/>
                </a:solidFill>
                <a:latin typeface="Baskerville Old Face" panose="02020602080505020303" pitchFamily="18" charset="0"/>
              </a:rPr>
              <a:t>Evaluate factors of region that influenced how liberty became a core value (</a:t>
            </a:r>
            <a:r>
              <a:rPr lang="en-US" sz="2400" b="1" i="1" dirty="0">
                <a:solidFill>
                  <a:schemeClr val="tx1"/>
                </a:solidFill>
                <a:latin typeface="Baskerville Old Face" panose="02020602080505020303" pitchFamily="18" charset="0"/>
              </a:rPr>
              <a:t>can be mixed with equality</a:t>
            </a:r>
            <a:r>
              <a:rPr lang="en-US" sz="2400" dirty="0">
                <a:solidFill>
                  <a:srgbClr val="002060"/>
                </a:solidFill>
                <a:latin typeface="Baskerville Old Face" panose="02020602080505020303" pitchFamily="18" charset="0"/>
              </a:rPr>
              <a:t>)</a:t>
            </a:r>
          </a:p>
          <a:p>
            <a:pPr marL="342900" indent="-342900">
              <a:buFont typeface="Arial" panose="020B0604020202020204" pitchFamily="34" charset="0"/>
              <a:buChar char="•"/>
            </a:pPr>
            <a:r>
              <a:rPr lang="en-US" sz="2400" dirty="0">
                <a:solidFill>
                  <a:srgbClr val="002060"/>
                </a:solidFill>
                <a:latin typeface="Baskerville Old Face" panose="02020602080505020303" pitchFamily="18" charset="0"/>
              </a:rPr>
              <a:t>Consider</a:t>
            </a:r>
          </a:p>
          <a:p>
            <a:pPr marL="800100" lvl="1" indent="-342900">
              <a:buFont typeface="Arial" panose="020B0604020202020204" pitchFamily="34" charset="0"/>
              <a:buChar char="•"/>
            </a:pPr>
            <a:r>
              <a:rPr lang="en-US" sz="2400" dirty="0">
                <a:solidFill>
                  <a:srgbClr val="002060"/>
                </a:solidFill>
                <a:latin typeface="Baskerville Old Face" panose="02020602080505020303" pitchFamily="18" charset="0"/>
              </a:rPr>
              <a:t>Religious Dissenters</a:t>
            </a:r>
          </a:p>
          <a:p>
            <a:pPr marL="800100" lvl="1" indent="-342900">
              <a:buFont typeface="Arial" panose="020B0604020202020204" pitchFamily="34" charset="0"/>
              <a:buChar char="•"/>
            </a:pPr>
            <a:r>
              <a:rPr lang="en-US" sz="2400" dirty="0">
                <a:solidFill>
                  <a:srgbClr val="002060"/>
                </a:solidFill>
                <a:latin typeface="Baskerville Old Face" panose="02020602080505020303" pitchFamily="18" charset="0"/>
              </a:rPr>
              <a:t>How do religious groups govern a region </a:t>
            </a:r>
          </a:p>
          <a:p>
            <a:pPr marL="800100" lvl="1" indent="-342900">
              <a:buFont typeface="Arial" panose="020B0604020202020204" pitchFamily="34" charset="0"/>
              <a:buChar char="•"/>
            </a:pPr>
            <a:r>
              <a:rPr lang="en-US" sz="2400" dirty="0">
                <a:solidFill>
                  <a:srgbClr val="002060"/>
                </a:solidFill>
                <a:latin typeface="Baskerville Old Face" panose="02020602080505020303" pitchFamily="18" charset="0"/>
              </a:rPr>
              <a:t>Toleration of other religions</a:t>
            </a:r>
          </a:p>
          <a:p>
            <a:pPr marL="800100" lvl="1" indent="-342900">
              <a:buFont typeface="Arial" panose="020B0604020202020204" pitchFamily="34" charset="0"/>
              <a:buChar char="•"/>
            </a:pPr>
            <a:r>
              <a:rPr lang="en-US" sz="2400" dirty="0">
                <a:solidFill>
                  <a:srgbClr val="002060"/>
                </a:solidFill>
                <a:latin typeface="Baskerville Old Face" panose="02020602080505020303" pitchFamily="18" charset="0"/>
              </a:rPr>
              <a:t>What supports the ability to practice religion in a region</a:t>
            </a:r>
          </a:p>
        </p:txBody>
      </p:sp>
      <p:pic>
        <p:nvPicPr>
          <p:cNvPr id="2" name="Picture 2" descr="Thanksgiving and Puritan Geopolitics in the Americas">
            <a:extLst>
              <a:ext uri="{FF2B5EF4-FFF2-40B4-BE49-F238E27FC236}">
                <a16:creationId xmlns:a16="http://schemas.microsoft.com/office/drawing/2014/main" id="{80277B4C-E69B-47C8-AB8A-A6B96366A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6312" y="1593849"/>
            <a:ext cx="3882887"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akers - Geographical effects of Religion in Colonial America.">
            <a:extLst>
              <a:ext uri="{FF2B5EF4-FFF2-40B4-BE49-F238E27FC236}">
                <a16:creationId xmlns:a16="http://schemas.microsoft.com/office/drawing/2014/main" id="{7EB63BF2-B0F1-AF2B-85C7-C489AED17D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7357" y="3246046"/>
            <a:ext cx="1990725" cy="185935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0" name="Picture 6" descr="Catholics | ClipArt ETC">
            <a:extLst>
              <a:ext uri="{FF2B5EF4-FFF2-40B4-BE49-F238E27FC236}">
                <a16:creationId xmlns:a16="http://schemas.microsoft.com/office/drawing/2014/main" id="{3CD18FF3-7C20-D9F4-A342-743895033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0032" y="3246047"/>
            <a:ext cx="1990726" cy="185935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2" name="Picture 8" descr="Presbyterainism">
            <a:extLst>
              <a:ext uri="{FF2B5EF4-FFF2-40B4-BE49-F238E27FC236}">
                <a16:creationId xmlns:a16="http://schemas.microsoft.com/office/drawing/2014/main" id="{A4454839-7B8E-DC49-39A6-58DF536C5D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4962" y="5198901"/>
            <a:ext cx="2657475" cy="15704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BCC2C39-D403-EBC9-905F-079BE372C5B4}"/>
              </a:ext>
            </a:extLst>
          </p:cNvPr>
          <p:cNvSpPr/>
          <p:nvPr/>
        </p:nvSpPr>
        <p:spPr>
          <a:xfrm>
            <a:off x="6986171" y="1418026"/>
            <a:ext cx="1636645" cy="380999"/>
          </a:xfrm>
          <a:prstGeom prst="rect">
            <a:avLst/>
          </a:prstGeom>
          <a:solidFill>
            <a:schemeClr val="tx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anose="02020603050405020304" pitchFamily="18" charset="0"/>
                <a:cs typeface="Times" panose="02020603050405020304" pitchFamily="18" charset="0"/>
              </a:rPr>
              <a:t>Puritans</a:t>
            </a:r>
          </a:p>
        </p:txBody>
      </p:sp>
      <p:sp>
        <p:nvSpPr>
          <p:cNvPr id="8" name="Rectangle 7">
            <a:extLst>
              <a:ext uri="{FF2B5EF4-FFF2-40B4-BE49-F238E27FC236}">
                <a16:creationId xmlns:a16="http://schemas.microsoft.com/office/drawing/2014/main" id="{1B9030C3-2563-EB77-0F50-78379C2E314D}"/>
              </a:ext>
            </a:extLst>
          </p:cNvPr>
          <p:cNvSpPr/>
          <p:nvPr/>
        </p:nvSpPr>
        <p:spPr>
          <a:xfrm>
            <a:off x="5097115" y="3369639"/>
            <a:ext cx="1636645" cy="380999"/>
          </a:xfrm>
          <a:prstGeom prst="rect">
            <a:avLst/>
          </a:prstGeom>
          <a:solidFill>
            <a:schemeClr val="tx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anose="02020603050405020304" pitchFamily="18" charset="0"/>
                <a:cs typeface="Times" panose="02020603050405020304" pitchFamily="18" charset="0"/>
              </a:rPr>
              <a:t>Quakers</a:t>
            </a:r>
          </a:p>
        </p:txBody>
      </p:sp>
      <p:sp>
        <p:nvSpPr>
          <p:cNvPr id="9" name="Rectangle 8">
            <a:extLst>
              <a:ext uri="{FF2B5EF4-FFF2-40B4-BE49-F238E27FC236}">
                <a16:creationId xmlns:a16="http://schemas.microsoft.com/office/drawing/2014/main" id="{E08114A9-315A-8ED7-B900-CF413FF12589}"/>
              </a:ext>
            </a:extLst>
          </p:cNvPr>
          <p:cNvSpPr/>
          <p:nvPr/>
        </p:nvSpPr>
        <p:spPr>
          <a:xfrm>
            <a:off x="7420385" y="3135312"/>
            <a:ext cx="1636645" cy="380999"/>
          </a:xfrm>
          <a:prstGeom prst="rect">
            <a:avLst/>
          </a:prstGeom>
          <a:solidFill>
            <a:schemeClr val="tx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anose="02020603050405020304" pitchFamily="18" charset="0"/>
                <a:cs typeface="Times" panose="02020603050405020304" pitchFamily="18" charset="0"/>
              </a:rPr>
              <a:t>Catholics</a:t>
            </a:r>
          </a:p>
        </p:txBody>
      </p:sp>
      <p:sp>
        <p:nvSpPr>
          <p:cNvPr id="10" name="Rectangle 9">
            <a:extLst>
              <a:ext uri="{FF2B5EF4-FFF2-40B4-BE49-F238E27FC236}">
                <a16:creationId xmlns:a16="http://schemas.microsoft.com/office/drawing/2014/main" id="{98B0001E-00CF-5D70-A382-AE2A77A0D3B6}"/>
              </a:ext>
            </a:extLst>
          </p:cNvPr>
          <p:cNvSpPr/>
          <p:nvPr/>
        </p:nvSpPr>
        <p:spPr>
          <a:xfrm>
            <a:off x="6620907" y="5269163"/>
            <a:ext cx="1636645" cy="380999"/>
          </a:xfrm>
          <a:prstGeom prst="rect">
            <a:avLst/>
          </a:prstGeom>
          <a:solidFill>
            <a:schemeClr val="tx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anose="02020603050405020304" pitchFamily="18" charset="0"/>
                <a:cs typeface="Times" panose="02020603050405020304" pitchFamily="18" charset="0"/>
              </a:rPr>
              <a:t>Presbyterians</a:t>
            </a:r>
          </a:p>
        </p:txBody>
      </p:sp>
    </p:spTree>
    <p:extLst>
      <p:ext uri="{BB962C8B-B14F-4D97-AF65-F5344CB8AC3E}">
        <p14:creationId xmlns:p14="http://schemas.microsoft.com/office/powerpoint/2010/main" val="162965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D211E-6A64-4052-9043-D8D9957F63B4}"/>
              </a:ext>
            </a:extLst>
          </p:cNvPr>
          <p:cNvSpPr>
            <a:spLocks noGrp="1"/>
          </p:cNvSpPr>
          <p:nvPr>
            <p:ph type="title"/>
          </p:nvPr>
        </p:nvSpPr>
        <p:spPr>
          <a:solidFill>
            <a:schemeClr val="accent3">
              <a:lumMod val="60000"/>
              <a:lumOff val="40000"/>
            </a:schemeClr>
          </a:solidFill>
          <a:ln>
            <a:solidFill>
              <a:srgbClr val="002060"/>
            </a:solidFill>
          </a:ln>
        </p:spPr>
        <p:txBody>
          <a:bodyPr/>
          <a:lstStyle/>
          <a:p>
            <a:r>
              <a:rPr lang="en-US" b="1" dirty="0">
                <a:latin typeface="Baskerville Old Face" panose="02020602080505020303" pitchFamily="18" charset="0"/>
              </a:rPr>
              <a:t>Contexts Causation </a:t>
            </a:r>
          </a:p>
        </p:txBody>
      </p:sp>
      <p:sp>
        <p:nvSpPr>
          <p:cNvPr id="3" name="Content Placeholder 2">
            <a:extLst>
              <a:ext uri="{FF2B5EF4-FFF2-40B4-BE49-F238E27FC236}">
                <a16:creationId xmlns:a16="http://schemas.microsoft.com/office/drawing/2014/main" id="{D299C88C-4973-49FC-8B0F-41EE6CCFF0DC}"/>
              </a:ext>
            </a:extLst>
          </p:cNvPr>
          <p:cNvSpPr>
            <a:spLocks noGrp="1"/>
          </p:cNvSpPr>
          <p:nvPr>
            <p:ph idx="1"/>
          </p:nvPr>
        </p:nvSpPr>
        <p:spPr>
          <a:solidFill>
            <a:schemeClr val="bg1"/>
          </a:solidFill>
        </p:spPr>
        <p:txBody>
          <a:bodyPr>
            <a:normAutofit/>
          </a:bodyPr>
          <a:lstStyle/>
          <a:p>
            <a:r>
              <a:rPr lang="en-US" sz="2400" dirty="0">
                <a:latin typeface="Times" panose="02020603050405020304" pitchFamily="18" charset="0"/>
                <a:cs typeface="Times" panose="02020603050405020304" pitchFamily="18" charset="0"/>
              </a:rPr>
              <a:t>Identify and explain TWO causation factors that lead to the colonization movement of the 17</a:t>
            </a:r>
            <a:r>
              <a:rPr lang="en-US" sz="2400" baseline="30000" dirty="0">
                <a:latin typeface="Times" panose="02020603050405020304" pitchFamily="18" charset="0"/>
                <a:cs typeface="Times" panose="02020603050405020304" pitchFamily="18" charset="0"/>
              </a:rPr>
              <a:t>th</a:t>
            </a:r>
            <a:r>
              <a:rPr lang="en-US" sz="2400" dirty="0">
                <a:latin typeface="Times" panose="02020603050405020304" pitchFamily="18" charset="0"/>
                <a:cs typeface="Times" panose="02020603050405020304" pitchFamily="18" charset="0"/>
              </a:rPr>
              <a:t> century. </a:t>
            </a:r>
          </a:p>
          <a:p>
            <a:pPr marL="0" indent="0">
              <a:buNone/>
            </a:pPr>
            <a:endParaRPr lang="en-US" sz="2400" dirty="0">
              <a:latin typeface="Times" panose="02020603050405020304" pitchFamily="18" charset="0"/>
              <a:cs typeface="Times" panose="02020603050405020304" pitchFamily="18" charset="0"/>
            </a:endParaRPr>
          </a:p>
        </p:txBody>
      </p:sp>
      <p:pic>
        <p:nvPicPr>
          <p:cNvPr id="7" name="Picture 6">
            <a:extLst>
              <a:ext uri="{FF2B5EF4-FFF2-40B4-BE49-F238E27FC236}">
                <a16:creationId xmlns:a16="http://schemas.microsoft.com/office/drawing/2014/main" id="{E0143FDF-9257-4C03-9ACE-EB93818F287C}"/>
              </a:ext>
            </a:extLst>
          </p:cNvPr>
          <p:cNvPicPr>
            <a:picLocks noChangeAspect="1"/>
          </p:cNvPicPr>
          <p:nvPr/>
        </p:nvPicPr>
        <p:blipFill>
          <a:blip r:embed="rId2"/>
          <a:stretch>
            <a:fillRect/>
          </a:stretch>
        </p:blipFill>
        <p:spPr>
          <a:xfrm>
            <a:off x="914400" y="2438400"/>
            <a:ext cx="7543800" cy="4144962"/>
          </a:xfrm>
          <a:prstGeom prst="rect">
            <a:avLst/>
          </a:prstGeom>
        </p:spPr>
      </p:pic>
    </p:spTree>
    <p:extLst>
      <p:ext uri="{BB962C8B-B14F-4D97-AF65-F5344CB8AC3E}">
        <p14:creationId xmlns:p14="http://schemas.microsoft.com/office/powerpoint/2010/main" val="15223470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a:solidFill>
            <a:schemeClr val="bg1"/>
          </a:solidFill>
          <a:ln>
            <a:solidFill>
              <a:schemeClr val="accent1"/>
            </a:solidFill>
          </a:ln>
        </p:spPr>
        <p:txBody>
          <a:bodyPr>
            <a:normAutofit fontScale="92500" lnSpcReduction="10000"/>
          </a:bodyPr>
          <a:lstStyle/>
          <a:p>
            <a:pPr marL="0" indent="0">
              <a:buNone/>
            </a:pPr>
            <a:r>
              <a:rPr lang="en-US" sz="2200" dirty="0">
                <a:solidFill>
                  <a:srgbClr val="002060"/>
                </a:solidFill>
                <a:latin typeface="Times" panose="02020603050405020304" pitchFamily="18" charset="0"/>
                <a:cs typeface="Times" panose="02020603050405020304" pitchFamily="18" charset="0"/>
              </a:rPr>
              <a:t>AP 2.1: Contextualization of European Colonization</a:t>
            </a:r>
          </a:p>
          <a:p>
            <a:pPr marL="0" indent="0">
              <a:buNone/>
            </a:pPr>
            <a:r>
              <a:rPr lang="en-US" sz="2200" dirty="0">
                <a:solidFill>
                  <a:srgbClr val="002060"/>
                </a:solidFill>
                <a:latin typeface="Times" panose="02020603050405020304" pitchFamily="18" charset="0"/>
                <a:cs typeface="Times" panose="02020603050405020304" pitchFamily="18" charset="0"/>
              </a:rPr>
              <a:t>AP 2.2: European colonization influence on the New World </a:t>
            </a:r>
          </a:p>
          <a:p>
            <a:pPr marL="0" indent="0">
              <a:buNone/>
            </a:pPr>
            <a:r>
              <a:rPr lang="en-US" sz="2200" b="1" dirty="0">
                <a:solidFill>
                  <a:srgbClr val="C00000"/>
                </a:solidFill>
                <a:latin typeface="Times" panose="02020603050405020304" pitchFamily="18" charset="0"/>
                <a:cs typeface="Times" panose="02020603050405020304" pitchFamily="18" charset="0"/>
              </a:rPr>
              <a:t>EQ: </a:t>
            </a:r>
            <a:r>
              <a:rPr lang="en-US" sz="2200" dirty="0">
                <a:solidFill>
                  <a:srgbClr val="00206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r>
              <a:rPr lang="en-US" sz="2200" dirty="0">
                <a:solidFill>
                  <a:srgbClr val="0070C0"/>
                </a:solidFill>
                <a:latin typeface="Times New Roman" panose="02020603050405020304" pitchFamily="18" charset="0"/>
                <a:cs typeface="Times New Roman" panose="02020603050405020304" pitchFamily="18" charset="0"/>
              </a:rPr>
              <a:t>?</a:t>
            </a:r>
          </a:p>
          <a:p>
            <a:pPr marL="0" indent="0">
              <a:buNone/>
            </a:pPr>
            <a:r>
              <a:rPr lang="en-US" sz="2200" b="1" dirty="0">
                <a:solidFill>
                  <a:srgbClr val="C00000"/>
                </a:solidFill>
                <a:latin typeface="Times New Roman" panose="02020603050405020304" pitchFamily="18" charset="0"/>
                <a:cs typeface="Times New Roman" panose="02020603050405020304" pitchFamily="18" charset="0"/>
              </a:rPr>
              <a:t>Students can:</a:t>
            </a:r>
          </a:p>
          <a:p>
            <a:r>
              <a:rPr lang="en-US" sz="2200" dirty="0">
                <a:solidFill>
                  <a:srgbClr val="002060"/>
                </a:solidFill>
                <a:latin typeface="Times New Roman" panose="02020603050405020304" pitchFamily="18" charset="0"/>
                <a:cs typeface="Times New Roman" panose="02020603050405020304" pitchFamily="18" charset="0"/>
              </a:rPr>
              <a:t>Validate factors that led European to expand their influence in the thirteen colonies.</a:t>
            </a:r>
          </a:p>
          <a:p>
            <a:r>
              <a:rPr lang="en-US" sz="2200" dirty="0">
                <a:solidFill>
                  <a:srgbClr val="002060"/>
                </a:solidFill>
                <a:latin typeface="Times New Roman" panose="02020603050405020304" pitchFamily="18" charset="0"/>
                <a:cs typeface="Times New Roman" panose="02020603050405020304" pitchFamily="18" charset="0"/>
              </a:rPr>
              <a:t>Evaluate how environmental factors influenced the development of the three colonial regions </a:t>
            </a:r>
          </a:p>
          <a:p>
            <a:r>
              <a:rPr lang="en-US" sz="2200" dirty="0">
                <a:solidFill>
                  <a:srgbClr val="002060"/>
                </a:solidFill>
                <a:latin typeface="Times New Roman" panose="02020603050405020304" pitchFamily="18" charset="0"/>
                <a:cs typeface="Times New Roman" panose="02020603050405020304" pitchFamily="18" charset="0"/>
              </a:rPr>
              <a:t>Critiques whether British salutary neglect had a positive influence on the development of the thirteen colonies </a:t>
            </a:r>
          </a:p>
          <a:p>
            <a:r>
              <a:rPr lang="en-US" sz="2200" dirty="0">
                <a:solidFill>
                  <a:srgbClr val="002060"/>
                </a:solidFill>
                <a:latin typeface="Times New Roman" panose="02020603050405020304" pitchFamily="18" charset="0"/>
                <a:cs typeface="Times New Roman" panose="02020603050405020304" pitchFamily="18" charset="0"/>
              </a:rPr>
              <a:t>Compare the colonial regions to determine how English colonization influence their development </a:t>
            </a:r>
          </a:p>
          <a:p>
            <a:pPr marL="0" lvl="1" indent="0">
              <a:buNone/>
            </a:pPr>
            <a:r>
              <a:rPr lang="en-US" sz="2400" b="1" dirty="0">
                <a:solidFill>
                  <a:srgbClr val="C0000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Visible Saints </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A Witch or A Non-Believer</a:t>
            </a:r>
          </a:p>
          <a:p>
            <a:pPr marL="0" lvl="1" indent="0">
              <a:buNone/>
            </a:pPr>
            <a:r>
              <a:rPr lang="en-US" sz="2400" b="1" dirty="0">
                <a:solidFill>
                  <a:srgbClr val="C00000"/>
                </a:solidFill>
                <a:latin typeface="Times" panose="02020603050405020304" pitchFamily="18" charset="0"/>
                <a:cs typeface="Times" panose="02020603050405020304" pitchFamily="18" charset="0"/>
              </a:rPr>
              <a:t>Homework</a:t>
            </a:r>
          </a:p>
          <a:p>
            <a:pPr marL="342900" lvl="1" indent="-342900"/>
            <a:r>
              <a:rPr lang="en-US" sz="2400" b="1" dirty="0">
                <a:solidFill>
                  <a:srgbClr val="C00000"/>
                </a:solidFill>
                <a:latin typeface="Times" panose="02020603050405020304" pitchFamily="18" charset="0"/>
                <a:cs typeface="Times" panose="02020603050405020304" pitchFamily="18" charset="0"/>
              </a:rPr>
              <a:t>HIPP Documents for your region</a:t>
            </a:r>
          </a:p>
          <a:p>
            <a:pPr marL="342900" lvl="1" indent="-342900"/>
            <a:r>
              <a:rPr lang="en-US" sz="2400" b="1" dirty="0">
                <a:solidFill>
                  <a:srgbClr val="C00000"/>
                </a:solidFill>
                <a:latin typeface="Times" panose="02020603050405020304" pitchFamily="18" charset="0"/>
                <a:cs typeface="Times" panose="02020603050405020304" pitchFamily="18" charset="0"/>
              </a:rPr>
              <a:t>Planting the American Seed Infomercial due September 26</a:t>
            </a:r>
          </a:p>
          <a:p>
            <a:pPr marL="342900" lvl="1" indent="-342900"/>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8901891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88E62-7302-46C2-44BE-103FCF7C9BCE}"/>
              </a:ext>
            </a:extLst>
          </p:cNvPr>
          <p:cNvSpPr>
            <a:spLocks noGrp="1"/>
          </p:cNvSpPr>
          <p:nvPr>
            <p:ph type="title"/>
          </p:nvPr>
        </p:nvSpPr>
        <p:spPr>
          <a:xfrm>
            <a:off x="457200" y="274638"/>
            <a:ext cx="8229600" cy="715962"/>
          </a:xfrm>
          <a:solidFill>
            <a:schemeClr val="bg2"/>
          </a:solidFill>
          <a:ln>
            <a:solidFill>
              <a:srgbClr val="002060"/>
            </a:solidFill>
          </a:ln>
        </p:spPr>
        <p:txBody>
          <a:bodyPr>
            <a:normAutofit fontScale="90000"/>
          </a:bodyPr>
          <a:lstStyle/>
          <a:p>
            <a:r>
              <a:rPr lang="en-US" b="1" dirty="0">
                <a:solidFill>
                  <a:srgbClr val="002060"/>
                </a:solidFill>
                <a:latin typeface="Times" panose="02020603050405020304" pitchFamily="18" charset="0"/>
                <a:cs typeface="Times" panose="02020603050405020304" pitchFamily="18" charset="0"/>
              </a:rPr>
              <a:t>A Religious Core</a:t>
            </a:r>
          </a:p>
        </p:txBody>
      </p:sp>
      <p:sp>
        <p:nvSpPr>
          <p:cNvPr id="3" name="Content Placeholder 2">
            <a:extLst>
              <a:ext uri="{FF2B5EF4-FFF2-40B4-BE49-F238E27FC236}">
                <a16:creationId xmlns:a16="http://schemas.microsoft.com/office/drawing/2014/main" id="{76D80D42-9B11-5806-8BE5-57E324E67EAA}"/>
              </a:ext>
            </a:extLst>
          </p:cNvPr>
          <p:cNvSpPr>
            <a:spLocks noGrp="1"/>
          </p:cNvSpPr>
          <p:nvPr>
            <p:ph idx="1"/>
          </p:nvPr>
        </p:nvSpPr>
        <p:spPr>
          <a:xfrm>
            <a:off x="457200" y="1166018"/>
            <a:ext cx="8229600" cy="4525963"/>
          </a:xfrm>
          <a:solidFill>
            <a:srgbClr val="FFFF99"/>
          </a:solidFill>
        </p:spPr>
        <p:txBody>
          <a:bodyPr>
            <a:normAutofit/>
          </a:bodyPr>
          <a:lstStyle/>
          <a:p>
            <a:pPr marL="0" indent="0">
              <a:buNone/>
            </a:pPr>
            <a:r>
              <a:rPr lang="en-US" sz="2400" b="1" dirty="0">
                <a:latin typeface="Times" panose="02020603050405020304" pitchFamily="18" charset="0"/>
                <a:cs typeface="Times" panose="02020603050405020304" pitchFamily="18" charset="0"/>
              </a:rPr>
              <a:t>Prompt: </a:t>
            </a:r>
            <a:r>
              <a:rPr lang="en-US" sz="2400" dirty="0">
                <a:latin typeface="Times" panose="02020603050405020304" pitchFamily="18" charset="0"/>
                <a:cs typeface="Times" panose="02020603050405020304" pitchFamily="18" charset="0"/>
              </a:rPr>
              <a:t>Evaluate to what extent religious freedom was a major factor in the development of the American colonization. </a:t>
            </a:r>
          </a:p>
        </p:txBody>
      </p:sp>
      <p:sp>
        <p:nvSpPr>
          <p:cNvPr id="4" name="Rectangle 3">
            <a:extLst>
              <a:ext uri="{FF2B5EF4-FFF2-40B4-BE49-F238E27FC236}">
                <a16:creationId xmlns:a16="http://schemas.microsoft.com/office/drawing/2014/main" id="{DF387049-031C-39D4-6BD4-F7976FA0CE7A}"/>
              </a:ext>
            </a:extLst>
          </p:cNvPr>
          <p:cNvSpPr/>
          <p:nvPr/>
        </p:nvSpPr>
        <p:spPr>
          <a:xfrm>
            <a:off x="609600" y="2438400"/>
            <a:ext cx="3962400" cy="381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116F9AD2-B49C-BDCF-CC84-0748A998E66D}"/>
              </a:ext>
            </a:extLst>
          </p:cNvPr>
          <p:cNvSpPr/>
          <p:nvPr/>
        </p:nvSpPr>
        <p:spPr>
          <a:xfrm>
            <a:off x="4810539" y="2448339"/>
            <a:ext cx="3962400" cy="381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1B6A9DEC-9F62-5A52-EDC5-3288A3222AFB}"/>
              </a:ext>
            </a:extLst>
          </p:cNvPr>
          <p:cNvSpPr/>
          <p:nvPr/>
        </p:nvSpPr>
        <p:spPr>
          <a:xfrm>
            <a:off x="800100" y="1920082"/>
            <a:ext cx="3581400" cy="685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panose="02020603050405020304" pitchFamily="18" charset="0"/>
                <a:cs typeface="Times" panose="02020603050405020304" pitchFamily="18" charset="0"/>
              </a:rPr>
              <a:t>Side 1:</a:t>
            </a:r>
            <a:r>
              <a:rPr lang="en-US" sz="2400" dirty="0"/>
              <a:t>:</a:t>
            </a:r>
          </a:p>
        </p:txBody>
      </p:sp>
      <p:sp>
        <p:nvSpPr>
          <p:cNvPr id="9" name="Rectangle 8">
            <a:extLst>
              <a:ext uri="{FF2B5EF4-FFF2-40B4-BE49-F238E27FC236}">
                <a16:creationId xmlns:a16="http://schemas.microsoft.com/office/drawing/2014/main" id="{573B158C-A52C-D7BA-D2DF-A29D3BDFFF7F}"/>
              </a:ext>
            </a:extLst>
          </p:cNvPr>
          <p:cNvSpPr/>
          <p:nvPr/>
        </p:nvSpPr>
        <p:spPr>
          <a:xfrm>
            <a:off x="5001039" y="1930021"/>
            <a:ext cx="3581400" cy="685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panose="02020603050405020304" pitchFamily="18" charset="0"/>
                <a:cs typeface="Times" panose="02020603050405020304" pitchFamily="18" charset="0"/>
              </a:rPr>
              <a:t>Side 2:</a:t>
            </a:r>
            <a:r>
              <a:rPr lang="en-US" sz="2400" dirty="0"/>
              <a:t>:</a:t>
            </a:r>
          </a:p>
        </p:txBody>
      </p:sp>
    </p:spTree>
    <p:extLst>
      <p:ext uri="{BB962C8B-B14F-4D97-AF65-F5344CB8AC3E}">
        <p14:creationId xmlns:p14="http://schemas.microsoft.com/office/powerpoint/2010/main" val="37878500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a:solidFill>
            <a:schemeClr val="bg1"/>
          </a:solidFill>
          <a:ln>
            <a:solidFill>
              <a:schemeClr val="accent1"/>
            </a:solidFill>
          </a:ln>
        </p:spPr>
        <p:txBody>
          <a:bodyPr>
            <a:normAutofit fontScale="92500" lnSpcReduction="20000"/>
          </a:bodyPr>
          <a:lstStyle/>
          <a:p>
            <a:pPr marL="0" indent="0">
              <a:buNone/>
            </a:pPr>
            <a:r>
              <a:rPr lang="en-US" sz="2200" dirty="0">
                <a:solidFill>
                  <a:srgbClr val="002060"/>
                </a:solidFill>
                <a:latin typeface="Times" panose="02020603050405020304" pitchFamily="18" charset="0"/>
                <a:cs typeface="Times" panose="02020603050405020304" pitchFamily="18" charset="0"/>
              </a:rPr>
              <a:t>AP 2.1: Contextualization of European Colonization</a:t>
            </a:r>
          </a:p>
          <a:p>
            <a:pPr marL="0" indent="0">
              <a:buNone/>
            </a:pPr>
            <a:r>
              <a:rPr lang="en-US" sz="2200" dirty="0">
                <a:solidFill>
                  <a:srgbClr val="002060"/>
                </a:solidFill>
                <a:latin typeface="Times" panose="02020603050405020304" pitchFamily="18" charset="0"/>
                <a:cs typeface="Times" panose="02020603050405020304" pitchFamily="18" charset="0"/>
              </a:rPr>
              <a:t>AP 2.2: European colonization influence on the New World </a:t>
            </a:r>
          </a:p>
          <a:p>
            <a:pPr marL="0" indent="0">
              <a:buNone/>
            </a:pPr>
            <a:r>
              <a:rPr lang="en-US" sz="2200" b="1" dirty="0">
                <a:solidFill>
                  <a:srgbClr val="C00000"/>
                </a:solidFill>
                <a:latin typeface="Times" panose="02020603050405020304" pitchFamily="18" charset="0"/>
                <a:cs typeface="Times" panose="02020603050405020304" pitchFamily="18" charset="0"/>
              </a:rPr>
              <a:t>EQ: </a:t>
            </a:r>
            <a:r>
              <a:rPr lang="en-US" sz="2200" dirty="0">
                <a:solidFill>
                  <a:srgbClr val="00206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r>
              <a:rPr lang="en-US" sz="2200" dirty="0">
                <a:solidFill>
                  <a:srgbClr val="0070C0"/>
                </a:solidFill>
                <a:latin typeface="Times New Roman" panose="02020603050405020304" pitchFamily="18" charset="0"/>
                <a:cs typeface="Times New Roman" panose="02020603050405020304" pitchFamily="18" charset="0"/>
              </a:rPr>
              <a:t>?</a:t>
            </a:r>
          </a:p>
          <a:p>
            <a:pPr marL="0" indent="0">
              <a:buNone/>
            </a:pPr>
            <a:r>
              <a:rPr lang="en-US" sz="2200" b="1" dirty="0">
                <a:solidFill>
                  <a:srgbClr val="C00000"/>
                </a:solidFill>
                <a:latin typeface="Times New Roman" panose="02020603050405020304" pitchFamily="18" charset="0"/>
                <a:cs typeface="Times New Roman" panose="02020603050405020304" pitchFamily="18" charset="0"/>
              </a:rPr>
              <a:t>Students can:</a:t>
            </a:r>
          </a:p>
          <a:p>
            <a:r>
              <a:rPr lang="en-US" sz="2200" dirty="0">
                <a:solidFill>
                  <a:srgbClr val="002060"/>
                </a:solidFill>
                <a:latin typeface="Times New Roman" panose="02020603050405020304" pitchFamily="18" charset="0"/>
                <a:cs typeface="Times New Roman" panose="02020603050405020304" pitchFamily="18" charset="0"/>
              </a:rPr>
              <a:t>Validate factors that led European to expand their influence in the thirteen colonies.</a:t>
            </a:r>
          </a:p>
          <a:p>
            <a:r>
              <a:rPr lang="en-US" sz="2200" dirty="0">
                <a:solidFill>
                  <a:srgbClr val="002060"/>
                </a:solidFill>
                <a:latin typeface="Times New Roman" panose="02020603050405020304" pitchFamily="18" charset="0"/>
                <a:cs typeface="Times New Roman" panose="02020603050405020304" pitchFamily="18" charset="0"/>
              </a:rPr>
              <a:t>Evaluate how environmental factors influenced the development of the three colonial regions </a:t>
            </a:r>
          </a:p>
          <a:p>
            <a:r>
              <a:rPr lang="en-US" sz="2200" dirty="0">
                <a:solidFill>
                  <a:srgbClr val="002060"/>
                </a:solidFill>
                <a:latin typeface="Times New Roman" panose="02020603050405020304" pitchFamily="18" charset="0"/>
                <a:cs typeface="Times New Roman" panose="02020603050405020304" pitchFamily="18" charset="0"/>
              </a:rPr>
              <a:t>Critiques whether British salutary neglect had a positive influence on the development of the thirteen colonies </a:t>
            </a:r>
          </a:p>
          <a:p>
            <a:r>
              <a:rPr lang="en-US" sz="2200" dirty="0">
                <a:solidFill>
                  <a:srgbClr val="002060"/>
                </a:solidFill>
                <a:latin typeface="Times New Roman" panose="02020603050405020304" pitchFamily="18" charset="0"/>
                <a:cs typeface="Times New Roman" panose="02020603050405020304" pitchFamily="18" charset="0"/>
              </a:rPr>
              <a:t>Compare the colonial regions to determine how English colonization influence their development </a:t>
            </a:r>
          </a:p>
          <a:p>
            <a:pPr marL="0" lvl="1" indent="0">
              <a:buNone/>
            </a:pPr>
            <a:r>
              <a:rPr lang="en-US" sz="2400" b="1" dirty="0">
                <a:solidFill>
                  <a:srgbClr val="C0000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Societal Rank</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A Culture of America</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Planting the American Seed</a:t>
            </a:r>
          </a:p>
          <a:p>
            <a:pPr marL="0" lvl="1" indent="0">
              <a:buNone/>
            </a:pPr>
            <a:r>
              <a:rPr lang="en-US" sz="2400" b="1" dirty="0">
                <a:solidFill>
                  <a:srgbClr val="C00000"/>
                </a:solidFill>
                <a:latin typeface="Times" panose="02020603050405020304" pitchFamily="18" charset="0"/>
                <a:cs typeface="Times" panose="02020603050405020304" pitchFamily="18" charset="0"/>
              </a:rPr>
              <a:t>Homework</a:t>
            </a:r>
          </a:p>
          <a:p>
            <a:pPr marL="342900" lvl="1" indent="-342900"/>
            <a:r>
              <a:rPr lang="en-US" sz="2400" b="1" dirty="0">
                <a:solidFill>
                  <a:srgbClr val="C00000"/>
                </a:solidFill>
                <a:latin typeface="Times" panose="02020603050405020304" pitchFamily="18" charset="0"/>
                <a:cs typeface="Times" panose="02020603050405020304" pitchFamily="18" charset="0"/>
              </a:rPr>
              <a:t>HIPP Documents for your region</a:t>
            </a:r>
          </a:p>
          <a:p>
            <a:pPr marL="342900" lvl="1" indent="-342900"/>
            <a:r>
              <a:rPr lang="en-US" sz="2400" b="1" dirty="0">
                <a:solidFill>
                  <a:srgbClr val="C00000"/>
                </a:solidFill>
                <a:latin typeface="Times" panose="02020603050405020304" pitchFamily="18" charset="0"/>
                <a:cs typeface="Times" panose="02020603050405020304" pitchFamily="18" charset="0"/>
              </a:rPr>
              <a:t>Planting the American Seed Infomercial due September 26</a:t>
            </a:r>
          </a:p>
          <a:p>
            <a:pPr marL="342900" lvl="1" indent="-342900"/>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6888432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639762"/>
          </a:xfrm>
          <a:solidFill>
            <a:schemeClr val="bg1">
              <a:lumMod val="95000"/>
            </a:schemeClr>
          </a:solidFill>
          <a:ln>
            <a:solidFill>
              <a:srgbClr val="002060"/>
            </a:solidFill>
          </a:ln>
        </p:spPr>
        <p:txBody>
          <a:bodyPr>
            <a:normAutofit fontScale="90000"/>
          </a:bodyPr>
          <a:lstStyle/>
          <a:p>
            <a:r>
              <a:rPr lang="en-US" b="1" dirty="0">
                <a:solidFill>
                  <a:schemeClr val="tx2"/>
                </a:solidFill>
                <a:latin typeface="Baskerville Old Face" panose="02020602080505020303" pitchFamily="18" charset="0"/>
              </a:rPr>
              <a:t>Risk v. Reward</a:t>
            </a:r>
          </a:p>
        </p:txBody>
      </p:sp>
      <p:sp>
        <p:nvSpPr>
          <p:cNvPr id="7" name="Rectangle 6"/>
          <p:cNvSpPr/>
          <p:nvPr/>
        </p:nvSpPr>
        <p:spPr>
          <a:xfrm>
            <a:off x="5715000" y="3962400"/>
            <a:ext cx="2819400" cy="533400"/>
          </a:xfrm>
          <a:prstGeom prst="rect">
            <a:avLst/>
          </a:prstGeom>
          <a:solidFill>
            <a:schemeClr val="bg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2060"/>
                </a:solidFill>
                <a:latin typeface="Times" panose="02020603050405020304" pitchFamily="18" charset="0"/>
                <a:cs typeface="Times" panose="02020603050405020304" pitchFamily="18" charset="0"/>
              </a:rPr>
              <a:t>Trade Routes 1600-1700</a:t>
            </a:r>
          </a:p>
        </p:txBody>
      </p:sp>
      <p:sp>
        <p:nvSpPr>
          <p:cNvPr id="4" name="Content Placeholder 3">
            <a:extLst>
              <a:ext uri="{FF2B5EF4-FFF2-40B4-BE49-F238E27FC236}">
                <a16:creationId xmlns:a16="http://schemas.microsoft.com/office/drawing/2014/main" id="{98AC0B2A-9133-08A5-A554-4FE74ABD1EEE}"/>
              </a:ext>
            </a:extLst>
          </p:cNvPr>
          <p:cNvSpPr>
            <a:spLocks noGrp="1"/>
          </p:cNvSpPr>
          <p:nvPr>
            <p:ph idx="1"/>
          </p:nvPr>
        </p:nvSpPr>
        <p:spPr>
          <a:xfrm>
            <a:off x="457200" y="1143000"/>
            <a:ext cx="8229600" cy="4983163"/>
          </a:xfrm>
          <a:solidFill>
            <a:srgbClr val="FFFF99"/>
          </a:solidFill>
          <a:ln>
            <a:solidFill>
              <a:srgbClr val="002060"/>
            </a:solidFill>
          </a:ln>
        </p:spPr>
        <p:txBody>
          <a:bodyPr>
            <a:normAutofit/>
          </a:bodyPr>
          <a:lstStyle/>
          <a:p>
            <a:r>
              <a:rPr lang="en-US" sz="2400" dirty="0">
                <a:latin typeface="Times" panose="02020603050405020304" pitchFamily="18" charset="0"/>
                <a:cs typeface="Times" panose="02020603050405020304" pitchFamily="18" charset="0"/>
              </a:rPr>
              <a:t>Life in the colonies – The </a:t>
            </a:r>
            <a:r>
              <a:rPr lang="en-US" sz="2400" b="1" dirty="0">
                <a:solidFill>
                  <a:srgbClr val="C00000"/>
                </a:solidFill>
                <a:latin typeface="Times" panose="02020603050405020304" pitchFamily="18" charset="0"/>
                <a:cs typeface="Times" panose="02020603050405020304" pitchFamily="18" charset="0"/>
                <a:hlinkClick r:id="rId2">
                  <a:extLst>
                    <a:ext uri="{A12FA001-AC4F-418D-AE19-62706E023703}">
                      <ahyp:hlinkClr xmlns:ahyp="http://schemas.microsoft.com/office/drawing/2018/hyperlinkcolor" val="tx"/>
                    </a:ext>
                  </a:extLst>
                </a:hlinkClick>
              </a:rPr>
              <a:t>STRUGGLE to SURVIVE</a:t>
            </a:r>
            <a:endParaRPr lang="en-US" sz="2400" b="1" dirty="0">
              <a:solidFill>
                <a:srgbClr val="C00000"/>
              </a:solidFill>
              <a:latin typeface="Times" panose="02020603050405020304" pitchFamily="18" charset="0"/>
              <a:cs typeface="Times" panose="02020603050405020304" pitchFamily="18" charset="0"/>
            </a:endParaRPr>
          </a:p>
        </p:txBody>
      </p:sp>
      <p:sp>
        <p:nvSpPr>
          <p:cNvPr id="6" name="Rectangle 5"/>
          <p:cNvSpPr/>
          <p:nvPr/>
        </p:nvSpPr>
        <p:spPr>
          <a:xfrm>
            <a:off x="304800" y="1676400"/>
            <a:ext cx="3810000" cy="4267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2060"/>
                </a:solidFill>
                <a:latin typeface="Baskerville Old Face" panose="02020602080505020303" pitchFamily="18" charset="0"/>
              </a:rPr>
              <a:t>Warning</a:t>
            </a:r>
          </a:p>
          <a:p>
            <a:pPr marL="342900" indent="-342900">
              <a:buFont typeface="Arial" panose="020B0604020202020204" pitchFamily="34" charset="0"/>
              <a:buChar char="•"/>
            </a:pPr>
            <a:r>
              <a:rPr lang="en-US" sz="2400" dirty="0">
                <a:solidFill>
                  <a:srgbClr val="002060"/>
                </a:solidFill>
                <a:latin typeface="Baskerville Old Face" panose="02020602080505020303" pitchFamily="18" charset="0"/>
              </a:rPr>
              <a:t>Evaluate factors of region that challenged colonial survival</a:t>
            </a:r>
          </a:p>
          <a:p>
            <a:pPr marL="342900" indent="-342900">
              <a:buFont typeface="Arial" panose="020B0604020202020204" pitchFamily="34" charset="0"/>
              <a:buChar char="•"/>
            </a:pPr>
            <a:r>
              <a:rPr lang="en-US" sz="2400" dirty="0">
                <a:solidFill>
                  <a:srgbClr val="002060"/>
                </a:solidFill>
                <a:latin typeface="Baskerville Old Face" panose="02020602080505020303" pitchFamily="18" charset="0"/>
              </a:rPr>
              <a:t>Consider</a:t>
            </a:r>
          </a:p>
          <a:p>
            <a:pPr marL="800100" lvl="1" indent="-342900">
              <a:buFont typeface="Arial" panose="020B0604020202020204" pitchFamily="34" charset="0"/>
              <a:buChar char="•"/>
            </a:pPr>
            <a:r>
              <a:rPr lang="en-US" sz="2400" dirty="0">
                <a:solidFill>
                  <a:srgbClr val="002060"/>
                </a:solidFill>
                <a:latin typeface="Baskerville Old Face" panose="02020602080505020303" pitchFamily="18" charset="0"/>
              </a:rPr>
              <a:t>Geography &amp; Environment </a:t>
            </a:r>
          </a:p>
          <a:p>
            <a:pPr marL="800100" lvl="1" indent="-342900">
              <a:buFont typeface="Arial" panose="020B0604020202020204" pitchFamily="34" charset="0"/>
              <a:buChar char="•"/>
            </a:pPr>
            <a:r>
              <a:rPr lang="en-US" sz="2400" dirty="0">
                <a:solidFill>
                  <a:srgbClr val="002060"/>
                </a:solidFill>
                <a:latin typeface="Baskerville Old Face" panose="02020602080505020303" pitchFamily="18" charset="0"/>
              </a:rPr>
              <a:t>Native Americans</a:t>
            </a:r>
          </a:p>
          <a:p>
            <a:pPr marL="800100" lvl="1" indent="-342900">
              <a:buFont typeface="Arial" panose="020B0604020202020204" pitchFamily="34" charset="0"/>
              <a:buChar char="•"/>
            </a:pPr>
            <a:r>
              <a:rPr lang="en-US" sz="2400" dirty="0">
                <a:solidFill>
                  <a:srgbClr val="002060"/>
                </a:solidFill>
                <a:latin typeface="Baskerville Old Face" panose="02020602080505020303" pitchFamily="18" charset="0"/>
              </a:rPr>
              <a:t>Who is not welcome </a:t>
            </a:r>
          </a:p>
          <a:p>
            <a:pPr marL="800100" lvl="1" indent="-342900">
              <a:buFont typeface="Arial" panose="020B0604020202020204" pitchFamily="34" charset="0"/>
              <a:buChar char="•"/>
            </a:pPr>
            <a:r>
              <a:rPr lang="en-US" sz="2400" dirty="0">
                <a:solidFill>
                  <a:srgbClr val="002060"/>
                </a:solidFill>
                <a:latin typeface="Baskerville Old Face" panose="02020602080505020303" pitchFamily="18" charset="0"/>
              </a:rPr>
              <a:t>Famine</a:t>
            </a:r>
          </a:p>
        </p:txBody>
      </p:sp>
      <p:graphicFrame>
        <p:nvGraphicFramePr>
          <p:cNvPr id="2" name="Table 1">
            <a:extLst>
              <a:ext uri="{FF2B5EF4-FFF2-40B4-BE49-F238E27FC236}">
                <a16:creationId xmlns:a16="http://schemas.microsoft.com/office/drawing/2014/main" id="{30FCB98C-D07B-C9E1-EFCC-64502BE8228F}"/>
              </a:ext>
            </a:extLst>
          </p:cNvPr>
          <p:cNvGraphicFramePr>
            <a:graphicFrameLocks noGrp="1"/>
          </p:cNvGraphicFramePr>
          <p:nvPr>
            <p:extLst>
              <p:ext uri="{D42A27DB-BD31-4B8C-83A1-F6EECF244321}">
                <p14:modId xmlns:p14="http://schemas.microsoft.com/office/powerpoint/2010/main" val="523094144"/>
              </p:ext>
            </p:extLst>
          </p:nvPr>
        </p:nvGraphicFramePr>
        <p:xfrm>
          <a:off x="4038600" y="1783080"/>
          <a:ext cx="4495800" cy="3291840"/>
        </p:xfrm>
        <a:graphic>
          <a:graphicData uri="http://schemas.openxmlformats.org/drawingml/2006/table">
            <a:tbl>
              <a:tblPr/>
              <a:tblGrid>
                <a:gridCol w="3192018">
                  <a:extLst>
                    <a:ext uri="{9D8B030D-6E8A-4147-A177-3AD203B41FA5}">
                      <a16:colId xmlns:a16="http://schemas.microsoft.com/office/drawing/2014/main" val="2764103913"/>
                    </a:ext>
                  </a:extLst>
                </a:gridCol>
                <a:gridCol w="1303782">
                  <a:extLst>
                    <a:ext uri="{9D8B030D-6E8A-4147-A177-3AD203B41FA5}">
                      <a16:colId xmlns:a16="http://schemas.microsoft.com/office/drawing/2014/main" val="3837554682"/>
                    </a:ext>
                  </a:extLst>
                </a:gridCol>
              </a:tblGrid>
              <a:tr h="0">
                <a:tc gridSpan="2">
                  <a:txBody>
                    <a:bodyPr/>
                    <a:lstStyle/>
                    <a:p>
                      <a:r>
                        <a:rPr lang="en-US" b="1" dirty="0"/>
                        <a:t>Average Life Expectancy at Age 20</a:t>
                      </a:r>
                      <a:br>
                        <a:rPr lang="en-US" b="1" dirty="0"/>
                      </a:br>
                      <a:r>
                        <a:rPr lang="en-US" b="1" dirty="0"/>
                        <a:t>During the Seventeenth Century</a:t>
                      </a:r>
                      <a:r>
                        <a:rPr lang="en-US" dirty="0"/>
                        <a:t> </a:t>
                      </a:r>
                    </a:p>
                  </a:txBody>
                  <a:tcPr marL="0" marR="0" marT="0" marB="0" anchor="ctr">
                    <a:lnL>
                      <a:noFill/>
                    </a:lnL>
                    <a:lnR>
                      <a:noFill/>
                    </a:lnR>
                    <a:lnT>
                      <a:noFill/>
                    </a:lnT>
                    <a:lnB>
                      <a:noFill/>
                    </a:lnB>
                    <a:solidFill>
                      <a:schemeClr val="bg1"/>
                    </a:solidFill>
                  </a:tcPr>
                </a:tc>
                <a:tc hMerge="1">
                  <a:txBody>
                    <a:bodyPr/>
                    <a:lstStyle/>
                    <a:p>
                      <a:endParaRPr lang="en-US"/>
                    </a:p>
                  </a:txBody>
                  <a:tcPr/>
                </a:tc>
                <a:extLst>
                  <a:ext uri="{0D108BD9-81ED-4DB2-BD59-A6C34878D82A}">
                    <a16:rowId xmlns:a16="http://schemas.microsoft.com/office/drawing/2014/main" val="226445040"/>
                  </a:ext>
                </a:extLst>
              </a:tr>
              <a:tr h="0">
                <a:tc>
                  <a:txBody>
                    <a:bodyPr/>
                    <a:lstStyle/>
                    <a:p>
                      <a:r>
                        <a:rPr lang="en-US" dirty="0"/>
                        <a:t>Married Women in Middlesex County, Virginia </a:t>
                      </a:r>
                    </a:p>
                  </a:txBody>
                  <a:tcPr marL="0" marR="0" marT="0" marB="0" anchor="ctr">
                    <a:lnL>
                      <a:noFill/>
                    </a:lnL>
                    <a:lnR>
                      <a:noFill/>
                    </a:lnR>
                    <a:lnT>
                      <a:noFill/>
                    </a:lnT>
                    <a:lnB>
                      <a:noFill/>
                    </a:lnB>
                    <a:solidFill>
                      <a:schemeClr val="bg1"/>
                    </a:solidFill>
                  </a:tcPr>
                </a:tc>
                <a:tc>
                  <a:txBody>
                    <a:bodyPr/>
                    <a:lstStyle/>
                    <a:p>
                      <a:pPr algn="ctr"/>
                      <a:r>
                        <a:rPr lang="en-US" dirty="0"/>
                        <a:t>39 </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2136380795"/>
                  </a:ext>
                </a:extLst>
              </a:tr>
              <a:tr h="0">
                <a:tc>
                  <a:txBody>
                    <a:bodyPr/>
                    <a:lstStyle/>
                    <a:p>
                      <a:r>
                        <a:rPr lang="en-US" dirty="0"/>
                        <a:t>Married Men in Middlesex County, Virginia </a:t>
                      </a:r>
                    </a:p>
                  </a:txBody>
                  <a:tcPr marL="0" marR="0" marT="0" marB="0" anchor="ctr">
                    <a:lnL>
                      <a:noFill/>
                    </a:lnL>
                    <a:lnR>
                      <a:noFill/>
                    </a:lnR>
                    <a:lnT>
                      <a:noFill/>
                    </a:lnT>
                    <a:lnB>
                      <a:noFill/>
                    </a:lnB>
                    <a:solidFill>
                      <a:schemeClr val="bg1"/>
                    </a:solidFill>
                  </a:tcPr>
                </a:tc>
                <a:tc>
                  <a:txBody>
                    <a:bodyPr/>
                    <a:lstStyle/>
                    <a:p>
                      <a:pPr algn="ctr"/>
                      <a:r>
                        <a:rPr lang="en-US" dirty="0"/>
                        <a:t>48 </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2328454233"/>
                  </a:ext>
                </a:extLst>
              </a:tr>
              <a:tr h="0">
                <a:tc>
                  <a:txBody>
                    <a:bodyPr/>
                    <a:lstStyle/>
                    <a:p>
                      <a:r>
                        <a:rPr lang="en-US" dirty="0"/>
                        <a:t>Women in Andover, Massachusetts </a:t>
                      </a:r>
                    </a:p>
                  </a:txBody>
                  <a:tcPr marL="0" marR="0" marT="0" marB="0" anchor="ctr">
                    <a:lnL>
                      <a:noFill/>
                    </a:lnL>
                    <a:lnR>
                      <a:noFill/>
                    </a:lnR>
                    <a:lnT>
                      <a:noFill/>
                    </a:lnT>
                    <a:lnB>
                      <a:noFill/>
                    </a:lnB>
                    <a:solidFill>
                      <a:schemeClr val="bg1"/>
                    </a:solidFill>
                  </a:tcPr>
                </a:tc>
                <a:tc>
                  <a:txBody>
                    <a:bodyPr/>
                    <a:lstStyle/>
                    <a:p>
                      <a:pPr algn="ctr"/>
                      <a:r>
                        <a:rPr lang="en-US" dirty="0"/>
                        <a:t>62 </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436602706"/>
                  </a:ext>
                </a:extLst>
              </a:tr>
              <a:tr h="0">
                <a:tc>
                  <a:txBody>
                    <a:bodyPr/>
                    <a:lstStyle/>
                    <a:p>
                      <a:r>
                        <a:rPr lang="en-US"/>
                        <a:t>Men in Andover, Massachusetts </a:t>
                      </a:r>
                    </a:p>
                  </a:txBody>
                  <a:tcPr marL="0" marR="0" marT="0" marB="0" anchor="ctr">
                    <a:lnL>
                      <a:noFill/>
                    </a:lnL>
                    <a:lnR>
                      <a:noFill/>
                    </a:lnR>
                    <a:lnT>
                      <a:noFill/>
                    </a:lnT>
                    <a:lnB>
                      <a:noFill/>
                    </a:lnB>
                    <a:solidFill>
                      <a:schemeClr val="bg1"/>
                    </a:solidFill>
                  </a:tcPr>
                </a:tc>
                <a:tc>
                  <a:txBody>
                    <a:bodyPr/>
                    <a:lstStyle/>
                    <a:p>
                      <a:pPr algn="ctr"/>
                      <a:r>
                        <a:rPr lang="en-US" dirty="0"/>
                        <a:t>64 </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3497788462"/>
                  </a:ext>
                </a:extLst>
              </a:tr>
              <a:tr h="0">
                <a:tc>
                  <a:txBody>
                    <a:bodyPr/>
                    <a:lstStyle/>
                    <a:p>
                      <a:r>
                        <a:rPr lang="en-US"/>
                        <a:t>Women in Plymouth, Massachusetts </a:t>
                      </a:r>
                    </a:p>
                  </a:txBody>
                  <a:tcPr marL="0" marR="0" marT="0" marB="0" anchor="ctr">
                    <a:lnL>
                      <a:noFill/>
                    </a:lnL>
                    <a:lnR>
                      <a:noFill/>
                    </a:lnR>
                    <a:lnT>
                      <a:noFill/>
                    </a:lnT>
                    <a:lnB>
                      <a:noFill/>
                    </a:lnB>
                    <a:solidFill>
                      <a:schemeClr val="bg1"/>
                    </a:solidFill>
                  </a:tcPr>
                </a:tc>
                <a:tc>
                  <a:txBody>
                    <a:bodyPr/>
                    <a:lstStyle/>
                    <a:p>
                      <a:pPr algn="ctr"/>
                      <a:r>
                        <a:rPr lang="en-US" dirty="0"/>
                        <a:t>62 </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2772272463"/>
                  </a:ext>
                </a:extLst>
              </a:tr>
              <a:tr h="0">
                <a:tc>
                  <a:txBody>
                    <a:bodyPr/>
                    <a:lstStyle/>
                    <a:p>
                      <a:r>
                        <a:rPr lang="en-US"/>
                        <a:t>Men in Plymouth, Massachusetts </a:t>
                      </a:r>
                    </a:p>
                  </a:txBody>
                  <a:tcPr marL="0" marR="0" marT="0" marB="0" anchor="ctr">
                    <a:lnL>
                      <a:noFill/>
                    </a:lnL>
                    <a:lnR>
                      <a:noFill/>
                    </a:lnR>
                    <a:lnT>
                      <a:noFill/>
                    </a:lnT>
                    <a:lnB>
                      <a:noFill/>
                    </a:lnB>
                    <a:solidFill>
                      <a:schemeClr val="bg1"/>
                    </a:solidFill>
                  </a:tcPr>
                </a:tc>
                <a:tc>
                  <a:txBody>
                    <a:bodyPr/>
                    <a:lstStyle/>
                    <a:p>
                      <a:pPr algn="ctr"/>
                      <a:r>
                        <a:rPr lang="en-US" dirty="0"/>
                        <a:t>69 </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2093096995"/>
                  </a:ext>
                </a:extLst>
              </a:tr>
            </a:tbl>
          </a:graphicData>
        </a:graphic>
      </p:graphicFrame>
      <p:pic>
        <p:nvPicPr>
          <p:cNvPr id="5" name="Picture 2" descr="Skull And Crossbones Images – Browse 48,380 Stock Photos, Vectors, and  Video | Adobe Stock">
            <a:extLst>
              <a:ext uri="{FF2B5EF4-FFF2-40B4-BE49-F238E27FC236}">
                <a16:creationId xmlns:a16="http://schemas.microsoft.com/office/drawing/2014/main" id="{01E29DC8-86F4-29E0-12B9-2CB24E5C12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346" y="5175637"/>
            <a:ext cx="1876654" cy="1529963"/>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29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lumMod val="95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Societal Rank and File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2452" y="762000"/>
            <a:ext cx="3949148" cy="5334000"/>
          </a:xfrm>
          <a:solidFill>
            <a:srgbClr val="002060"/>
          </a:solidFill>
          <a:ln>
            <a:solidFill>
              <a:schemeClr val="tx1">
                <a:lumMod val="95000"/>
                <a:lumOff val="5000"/>
              </a:schemeClr>
            </a:solidFill>
          </a:ln>
        </p:spPr>
      </p:pic>
      <p:sp>
        <p:nvSpPr>
          <p:cNvPr id="5" name="Rectangle 4"/>
          <p:cNvSpPr/>
          <p:nvPr/>
        </p:nvSpPr>
        <p:spPr>
          <a:xfrm>
            <a:off x="152400" y="1143000"/>
            <a:ext cx="4800600" cy="45720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America was colonize based on several ideas the form our core values.</a:t>
            </a:r>
          </a:p>
          <a:p>
            <a:pPr marL="457200" indent="-457200">
              <a:buAutoNum type="alphaUcPeriod"/>
            </a:pPr>
            <a:r>
              <a:rPr lang="en-US" sz="2400" dirty="0">
                <a:latin typeface="Times" panose="02020603050405020304" pitchFamily="18" charset="0"/>
                <a:cs typeface="Times" panose="02020603050405020304" pitchFamily="18" charset="0"/>
              </a:rPr>
              <a:t>Explain ONE major factor that brought settlers to the 13 colonies.</a:t>
            </a:r>
          </a:p>
          <a:p>
            <a:pPr marL="457200" indent="-457200">
              <a:buAutoNum type="alphaUcPeriod"/>
            </a:pPr>
            <a:r>
              <a:rPr lang="en-US" sz="2400" dirty="0">
                <a:latin typeface="Times" panose="02020603050405020304" pitchFamily="18" charset="0"/>
                <a:cs typeface="Times" panose="02020603050405020304" pitchFamily="18" charset="0"/>
              </a:rPr>
              <a:t>Based on the social hierarchy evaluate the legitimacy of ONE of the following core values.</a:t>
            </a:r>
          </a:p>
          <a:p>
            <a:pPr marL="627063"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Equality</a:t>
            </a:r>
          </a:p>
          <a:p>
            <a:pPr marL="627063"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Liberty</a:t>
            </a:r>
          </a:p>
          <a:p>
            <a:pPr marL="627063"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Opportunity  </a:t>
            </a:r>
          </a:p>
        </p:txBody>
      </p:sp>
    </p:spTree>
    <p:extLst>
      <p:ext uri="{BB962C8B-B14F-4D97-AF65-F5344CB8AC3E}">
        <p14:creationId xmlns:p14="http://schemas.microsoft.com/office/powerpoint/2010/main" val="40579825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3">
              <a:lumMod val="20000"/>
              <a:lumOff val="80000"/>
            </a:schemeClr>
          </a:solidFill>
          <a:ln>
            <a:solidFill>
              <a:srgbClr val="002060"/>
            </a:solidFill>
          </a:ln>
        </p:spPr>
        <p:txBody>
          <a:bodyPr/>
          <a:lstStyle/>
          <a:p>
            <a:r>
              <a:rPr lang="en-US" dirty="0">
                <a:solidFill>
                  <a:srgbClr val="002060"/>
                </a:solidFill>
                <a:latin typeface="Baskerville Old Face" panose="02020602080505020303" pitchFamily="18" charset="0"/>
                <a:cs typeface="Times" panose="02020603050405020304" pitchFamily="18" charset="0"/>
              </a:rPr>
              <a:t>Social Stratification</a:t>
            </a:r>
          </a:p>
        </p:txBody>
      </p:sp>
      <p:pic>
        <p:nvPicPr>
          <p:cNvPr id="1026" name="Picture 2" descr="http://users.humboldt.edu/ogayle/ColonialPopulatio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3581400" cy="525118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43400" y="1600200"/>
            <a:ext cx="4343400" cy="4893647"/>
          </a:xfrm>
          <a:prstGeom prst="rect">
            <a:avLst/>
          </a:prstGeom>
          <a:solidFill>
            <a:srgbClr val="FFFF99"/>
          </a:solidFill>
          <a:ln>
            <a:solidFill>
              <a:srgbClr val="002060"/>
            </a:solidFill>
          </a:ln>
        </p:spPr>
        <p:txBody>
          <a:bodyPr wrap="square" rtlCol="0">
            <a:spAutoFit/>
          </a:bodyPr>
          <a:lstStyle/>
          <a:p>
            <a:r>
              <a:rPr lang="en-US" sz="2400" dirty="0">
                <a:latin typeface="Times" panose="02020603050405020304" pitchFamily="18" charset="0"/>
                <a:cs typeface="Times" panose="02020603050405020304" pitchFamily="18" charset="0"/>
              </a:rPr>
              <a:t>Population of Colonial America</a:t>
            </a:r>
          </a:p>
          <a:p>
            <a:pPr marL="342900" indent="-342900">
              <a:buFont typeface="Arial" panose="020B0604020202020204" pitchFamily="34" charset="0"/>
              <a:buChar char="•"/>
            </a:pPr>
            <a:r>
              <a:rPr lang="en-US" sz="2400" b="1" dirty="0">
                <a:solidFill>
                  <a:srgbClr val="C00000"/>
                </a:solidFill>
                <a:latin typeface="Times" panose="02020603050405020304" pitchFamily="18" charset="0"/>
                <a:cs typeface="Times" panose="02020603050405020304" pitchFamily="18" charset="0"/>
              </a:rPr>
              <a:t>American melting pot </a:t>
            </a:r>
            <a:r>
              <a:rPr lang="en-US" sz="2400" dirty="0">
                <a:latin typeface="Times" panose="02020603050405020304" pitchFamily="18" charset="0"/>
                <a:cs typeface="Times" panose="02020603050405020304" pitchFamily="18" charset="0"/>
              </a:rPr>
              <a:t>– mostly English, but a mixture of other ethnicities</a:t>
            </a:r>
          </a:p>
          <a:p>
            <a:pPr marL="342900" indent="-342900">
              <a:buFont typeface="Arial" panose="020B0604020202020204" pitchFamily="34" charset="0"/>
              <a:buChar char="•"/>
            </a:pPr>
            <a:r>
              <a:rPr lang="en-US" sz="2400" b="1" dirty="0">
                <a:solidFill>
                  <a:srgbClr val="C00000"/>
                </a:solidFill>
                <a:latin typeface="Times" panose="02020603050405020304" pitchFamily="18" charset="0"/>
                <a:cs typeface="Times" panose="02020603050405020304" pitchFamily="18" charset="0"/>
              </a:rPr>
              <a:t>The American Dream </a:t>
            </a:r>
            <a:r>
              <a:rPr lang="en-US" sz="2400" dirty="0">
                <a:latin typeface="Times" panose="02020603050405020304" pitchFamily="18" charset="0"/>
                <a:cs typeface="Times" panose="02020603050405020304" pitchFamily="18" charset="0"/>
              </a:rPr>
              <a:t>– Rags to Riches</a:t>
            </a:r>
          </a:p>
          <a:p>
            <a:pPr marL="342900" indent="-342900">
              <a:buFont typeface="Arial" panose="020B0604020202020204" pitchFamily="34" charset="0"/>
              <a:buChar char="•"/>
            </a:pPr>
            <a:r>
              <a:rPr lang="en-US" sz="2400" b="1" dirty="0">
                <a:latin typeface="Times" panose="02020603050405020304" pitchFamily="18" charset="0"/>
                <a:cs typeface="Times" panose="02020603050405020304" pitchFamily="18" charset="0"/>
              </a:rPr>
              <a:t>Social Hierarchy</a:t>
            </a:r>
          </a:p>
          <a:p>
            <a:pPr marL="800100" lvl="1"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Upper – Cavaliers, Visible Saints, merchants, officials, &amp; clergy</a:t>
            </a:r>
          </a:p>
          <a:p>
            <a:pPr marL="800100" lvl="1" indent="-342900">
              <a:buFont typeface="Arial" panose="020B0604020202020204" pitchFamily="34" charset="0"/>
              <a:buChar char="•"/>
            </a:pPr>
            <a:r>
              <a:rPr lang="en-US" sz="2400" b="1" i="1" dirty="0">
                <a:solidFill>
                  <a:srgbClr val="C00000"/>
                </a:solidFill>
                <a:latin typeface="Times" panose="02020603050405020304" pitchFamily="18" charset="0"/>
                <a:cs typeface="Times" panose="02020603050405020304" pitchFamily="18" charset="0"/>
              </a:rPr>
              <a:t>Yeoman, Tradesmen </a:t>
            </a:r>
          </a:p>
          <a:p>
            <a:pPr marL="800100" lvl="1" indent="-342900">
              <a:buFont typeface="Arial" panose="020B0604020202020204" pitchFamily="34" charset="0"/>
              <a:buChar char="•"/>
            </a:pPr>
            <a:r>
              <a:rPr lang="en-US" sz="2400" dirty="0">
                <a:solidFill>
                  <a:srgbClr val="C00000"/>
                </a:solidFill>
                <a:latin typeface="Times" panose="02020603050405020304" pitchFamily="18" charset="0"/>
                <a:cs typeface="Times" panose="02020603050405020304" pitchFamily="18" charset="0"/>
              </a:rPr>
              <a:t>Indenture servants</a:t>
            </a:r>
          </a:p>
          <a:p>
            <a:pPr marL="800100" lvl="1"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Slaves</a:t>
            </a:r>
          </a:p>
        </p:txBody>
      </p:sp>
    </p:spTree>
    <p:extLst>
      <p:ext uri="{BB962C8B-B14F-4D97-AF65-F5344CB8AC3E}">
        <p14:creationId xmlns:p14="http://schemas.microsoft.com/office/powerpoint/2010/main" val="28757525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rgbClr val="002060"/>
            </a:solidFill>
          </a:ln>
        </p:spPr>
        <p:txBody>
          <a:bodyPr/>
          <a:lstStyle/>
          <a:p>
            <a:r>
              <a:rPr lang="en-US" dirty="0">
                <a:solidFill>
                  <a:srgbClr val="002060"/>
                </a:solidFill>
                <a:latin typeface="Baskerville Old Face" panose="02020602080505020303" pitchFamily="18" charset="0"/>
              </a:rPr>
              <a:t>The Education of America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95401"/>
            <a:ext cx="4038600" cy="2590800"/>
          </a:xfrm>
        </p:spPr>
      </p:pic>
      <p:sp>
        <p:nvSpPr>
          <p:cNvPr id="5" name="Rectangle 4"/>
          <p:cNvSpPr/>
          <p:nvPr/>
        </p:nvSpPr>
        <p:spPr>
          <a:xfrm>
            <a:off x="4696216" y="1066801"/>
            <a:ext cx="4191000" cy="1886212"/>
          </a:xfrm>
          <a:prstGeom prst="rect">
            <a:avLst/>
          </a:prstGeom>
          <a:solidFill>
            <a:schemeClr val="bg2">
              <a:lumMod val="1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panose="02020603050405020304" pitchFamily="18" charset="0"/>
                <a:cs typeface="Times" panose="02020603050405020304" pitchFamily="18" charset="0"/>
              </a:rPr>
              <a:t>New England</a:t>
            </a:r>
            <a:r>
              <a:rPr lang="en-US" sz="2400" dirty="0">
                <a:solidFill>
                  <a:schemeClr val="bg1"/>
                </a:solidFill>
                <a:latin typeface="Times" panose="02020603050405020304" pitchFamily="18" charset="0"/>
                <a:cs typeface="Times" panose="02020603050405020304" pitchFamily="18" charset="0"/>
              </a:rPr>
              <a:t>: public education – </a:t>
            </a:r>
            <a:r>
              <a:rPr lang="en-US" sz="2400" b="1" i="1" dirty="0">
                <a:solidFill>
                  <a:srgbClr val="FFFF00"/>
                </a:solidFill>
                <a:latin typeface="Times" panose="02020603050405020304" pitchFamily="18" charset="0"/>
                <a:cs typeface="Times" panose="02020603050405020304" pitchFamily="18" charset="0"/>
              </a:rPr>
              <a:t>Puritans</a:t>
            </a:r>
            <a:r>
              <a:rPr lang="en-US" sz="2400" dirty="0">
                <a:solidFill>
                  <a:schemeClr val="bg1"/>
                </a:solidFill>
                <a:latin typeface="Times" panose="02020603050405020304" pitchFamily="18" charset="0"/>
                <a:cs typeface="Times" panose="02020603050405020304" pitchFamily="18" charset="0"/>
              </a:rPr>
              <a:t> (Biblical moral society – City Upon a Hill)</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College: </a:t>
            </a:r>
            <a:r>
              <a:rPr lang="en-US" sz="2400" b="1" i="1" u="sng" dirty="0">
                <a:solidFill>
                  <a:srgbClr val="FFFF00"/>
                </a:solidFill>
                <a:latin typeface="Times" panose="02020603050405020304" pitchFamily="18" charset="0"/>
                <a:cs typeface="Times" panose="02020603050405020304" pitchFamily="18" charset="0"/>
              </a:rPr>
              <a:t>Harvard 1636</a:t>
            </a:r>
          </a:p>
        </p:txBody>
      </p:sp>
      <p:sp>
        <p:nvSpPr>
          <p:cNvPr id="6" name="Rectangle 5"/>
          <p:cNvSpPr/>
          <p:nvPr/>
        </p:nvSpPr>
        <p:spPr>
          <a:xfrm>
            <a:off x="4724400" y="3124201"/>
            <a:ext cx="4191000" cy="1524000"/>
          </a:xfrm>
          <a:prstGeom prst="rect">
            <a:avLst/>
          </a:prstGeom>
          <a:solidFill>
            <a:schemeClr val="bg2">
              <a:lumMod val="1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panose="02020603050405020304" pitchFamily="18" charset="0"/>
                <a:cs typeface="Times" panose="02020603050405020304" pitchFamily="18" charset="0"/>
              </a:rPr>
              <a:t>Middle</a:t>
            </a:r>
            <a:r>
              <a:rPr lang="en-US" sz="2400" dirty="0">
                <a:solidFill>
                  <a:schemeClr val="bg1"/>
                </a:solidFill>
                <a:latin typeface="Times" panose="02020603050405020304" pitchFamily="18" charset="0"/>
                <a:cs typeface="Times" panose="02020603050405020304" pitchFamily="18" charset="0"/>
              </a:rPr>
              <a:t>: private education – parochial private schools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College: </a:t>
            </a:r>
            <a:r>
              <a:rPr lang="en-US" sz="2400" b="1" i="1" u="sng" dirty="0">
                <a:solidFill>
                  <a:srgbClr val="FFFF00"/>
                </a:solidFill>
                <a:latin typeface="Times" panose="02020603050405020304" pitchFamily="18" charset="0"/>
                <a:cs typeface="Times" panose="02020603050405020304" pitchFamily="18" charset="0"/>
              </a:rPr>
              <a:t>Penn 1740</a:t>
            </a:r>
            <a:r>
              <a:rPr lang="en-US" sz="2400" b="1" i="1" dirty="0">
                <a:solidFill>
                  <a:srgbClr val="FFFF00"/>
                </a:solidFill>
                <a:latin typeface="Times" panose="02020603050405020304" pitchFamily="18" charset="0"/>
                <a:cs typeface="Times" panose="02020603050405020304" pitchFamily="18" charset="0"/>
              </a:rPr>
              <a:t> (Quaker)</a:t>
            </a:r>
            <a:r>
              <a:rPr lang="en-US" sz="2400" i="1" dirty="0">
                <a:solidFill>
                  <a:schemeClr val="bg1"/>
                </a:solidFill>
                <a:latin typeface="Times" panose="02020603050405020304" pitchFamily="18" charset="0"/>
                <a:cs typeface="Times" panose="02020603050405020304" pitchFamily="18" charset="0"/>
              </a:rPr>
              <a:t>, </a:t>
            </a:r>
            <a:r>
              <a:rPr lang="en-US" sz="2400" dirty="0">
                <a:solidFill>
                  <a:schemeClr val="bg1"/>
                </a:solidFill>
                <a:latin typeface="Times" panose="02020603050405020304" pitchFamily="18" charset="0"/>
                <a:cs typeface="Times" panose="02020603050405020304" pitchFamily="18" charset="0"/>
              </a:rPr>
              <a:t>Princeton 1746</a:t>
            </a:r>
          </a:p>
        </p:txBody>
      </p:sp>
      <p:sp>
        <p:nvSpPr>
          <p:cNvPr id="7" name="Rectangle 6"/>
          <p:cNvSpPr/>
          <p:nvPr/>
        </p:nvSpPr>
        <p:spPr>
          <a:xfrm>
            <a:off x="4696216" y="4819390"/>
            <a:ext cx="4191000" cy="1524000"/>
          </a:xfrm>
          <a:prstGeom prst="rect">
            <a:avLst/>
          </a:prstGeom>
          <a:solidFill>
            <a:schemeClr val="bg2">
              <a:lumMod val="1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panose="02020603050405020304" pitchFamily="18" charset="0"/>
                <a:cs typeface="Times" panose="02020603050405020304" pitchFamily="18" charset="0"/>
              </a:rPr>
              <a:t>Southern</a:t>
            </a:r>
            <a:r>
              <a:rPr lang="en-US" sz="2400" dirty="0">
                <a:solidFill>
                  <a:schemeClr val="bg1"/>
                </a:solidFill>
                <a:latin typeface="Times" panose="02020603050405020304" pitchFamily="18" charset="0"/>
                <a:cs typeface="Times" panose="02020603050405020304" pitchFamily="18" charset="0"/>
              </a:rPr>
              <a:t>: Plantation class hired tutors </a:t>
            </a:r>
          </a:p>
          <a:p>
            <a:r>
              <a:rPr lang="en-US" sz="2400" dirty="0">
                <a:solidFill>
                  <a:schemeClr val="bg1"/>
                </a:solidFill>
                <a:latin typeface="Times" panose="02020603050405020304" pitchFamily="18" charset="0"/>
                <a:cs typeface="Times" panose="02020603050405020304" pitchFamily="18" charset="0"/>
              </a:rPr>
              <a:t>College: </a:t>
            </a:r>
            <a:r>
              <a:rPr lang="en-US" sz="2400" b="1" i="1" u="sng" dirty="0">
                <a:solidFill>
                  <a:srgbClr val="FFFF00"/>
                </a:solidFill>
                <a:latin typeface="Times" panose="02020603050405020304" pitchFamily="18" charset="0"/>
                <a:cs typeface="Times" panose="02020603050405020304" pitchFamily="18" charset="0"/>
              </a:rPr>
              <a:t>William &amp; Mary 1693</a:t>
            </a:r>
            <a:r>
              <a:rPr lang="en-US" sz="2400" b="1" i="1" dirty="0">
                <a:solidFill>
                  <a:srgbClr val="FFFF00"/>
                </a:solidFill>
                <a:latin typeface="Times" panose="02020603050405020304" pitchFamily="18" charset="0"/>
                <a:cs typeface="Times" panose="02020603050405020304" pitchFamily="18" charset="0"/>
              </a:rPr>
              <a:t> (Anglican)</a:t>
            </a:r>
            <a:r>
              <a:rPr lang="en-US" sz="2400" i="1" dirty="0">
                <a:solidFill>
                  <a:schemeClr val="bg1"/>
                </a:solidFill>
                <a:latin typeface="Times" panose="02020603050405020304" pitchFamily="18" charset="0"/>
                <a:cs typeface="Times" panose="02020603050405020304" pitchFamily="18" charset="0"/>
              </a:rPr>
              <a:t> </a:t>
            </a:r>
          </a:p>
        </p:txBody>
      </p:sp>
      <p:sp>
        <p:nvSpPr>
          <p:cNvPr id="8" name="Rectangle 7"/>
          <p:cNvSpPr/>
          <p:nvPr/>
        </p:nvSpPr>
        <p:spPr>
          <a:xfrm>
            <a:off x="419100" y="4114802"/>
            <a:ext cx="4191000" cy="1524000"/>
          </a:xfrm>
          <a:prstGeom prst="rect">
            <a:avLst/>
          </a:prstGeom>
          <a:solidFill>
            <a:schemeClr val="bg2">
              <a:lumMod val="1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All 13 colonies had apprenticeships to learn a trade skill</a:t>
            </a:r>
          </a:p>
        </p:txBody>
      </p:sp>
    </p:spTree>
    <p:extLst>
      <p:ext uri="{BB962C8B-B14F-4D97-AF65-F5344CB8AC3E}">
        <p14:creationId xmlns:p14="http://schemas.microsoft.com/office/powerpoint/2010/main" val="24005389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2945E-A926-7E8B-9D31-19153DD9C32C}"/>
              </a:ext>
            </a:extLst>
          </p:cNvPr>
          <p:cNvSpPr>
            <a:spLocks noGrp="1"/>
          </p:cNvSpPr>
          <p:nvPr>
            <p:ph type="title"/>
          </p:nvPr>
        </p:nvSpPr>
        <p:spPr>
          <a:xfrm>
            <a:off x="440635" y="160337"/>
            <a:ext cx="8229600" cy="754063"/>
          </a:xfrm>
          <a:solidFill>
            <a:schemeClr val="bg2"/>
          </a:solidFill>
          <a:ln>
            <a:solidFill>
              <a:srgbClr val="002060"/>
            </a:solidFill>
          </a:ln>
        </p:spPr>
        <p:txBody>
          <a:bodyPr>
            <a:normAutofit fontScale="90000"/>
          </a:bodyPr>
          <a:lstStyle/>
          <a:p>
            <a:r>
              <a:rPr lang="en-US" b="1" dirty="0">
                <a:solidFill>
                  <a:srgbClr val="002060"/>
                </a:solidFill>
                <a:latin typeface="Baskerville Old Face" panose="02020602080505020303" pitchFamily="18" charset="0"/>
              </a:rPr>
              <a:t>Planting the American Seed</a:t>
            </a:r>
          </a:p>
        </p:txBody>
      </p:sp>
      <p:sp>
        <p:nvSpPr>
          <p:cNvPr id="3" name="Content Placeholder 2">
            <a:extLst>
              <a:ext uri="{FF2B5EF4-FFF2-40B4-BE49-F238E27FC236}">
                <a16:creationId xmlns:a16="http://schemas.microsoft.com/office/drawing/2014/main" id="{C450E9B8-A61B-9A33-48A0-893769EA3E2E}"/>
              </a:ext>
            </a:extLst>
          </p:cNvPr>
          <p:cNvSpPr>
            <a:spLocks noGrp="1"/>
          </p:cNvSpPr>
          <p:nvPr>
            <p:ph idx="1"/>
          </p:nvPr>
        </p:nvSpPr>
        <p:spPr>
          <a:xfrm>
            <a:off x="457200" y="1143000"/>
            <a:ext cx="8229600" cy="4983163"/>
          </a:xfrm>
          <a:solidFill>
            <a:srgbClr val="FFFF99"/>
          </a:solidFill>
        </p:spPr>
        <p:txBody>
          <a:bodyPr>
            <a:normAutofit/>
          </a:bodyPr>
          <a:lstStyle/>
          <a:p>
            <a:pPr marL="0" indent="0">
              <a:buNone/>
            </a:pPr>
            <a:r>
              <a:rPr lang="en-US" sz="2400" dirty="0">
                <a:latin typeface="Times" panose="02020603050405020304" pitchFamily="18" charset="0"/>
                <a:cs typeface="Times" panose="02020603050405020304" pitchFamily="18" charset="0"/>
              </a:rPr>
              <a:t>Colonial Informercial </a:t>
            </a:r>
          </a:p>
        </p:txBody>
      </p:sp>
      <p:sp>
        <p:nvSpPr>
          <p:cNvPr id="4" name="Rectangle 3">
            <a:extLst>
              <a:ext uri="{FF2B5EF4-FFF2-40B4-BE49-F238E27FC236}">
                <a16:creationId xmlns:a16="http://schemas.microsoft.com/office/drawing/2014/main" id="{D8C9DC37-493E-4574-8D8F-80AAEB00B2E2}"/>
              </a:ext>
            </a:extLst>
          </p:cNvPr>
          <p:cNvSpPr/>
          <p:nvPr/>
        </p:nvSpPr>
        <p:spPr>
          <a:xfrm>
            <a:off x="762000" y="1752600"/>
            <a:ext cx="5181600" cy="480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panose="02020603050405020304" pitchFamily="18" charset="0"/>
                <a:cs typeface="Times" panose="02020603050405020304" pitchFamily="18" charset="0"/>
              </a:rPr>
              <a:t>Rubric Back Check</a:t>
            </a:r>
          </a:p>
          <a:p>
            <a:pPr marL="342900" indent="-342900">
              <a:buFont typeface="Arial" panose="020B0604020202020204" pitchFamily="34" charset="0"/>
              <a:buChar char="•"/>
            </a:pPr>
            <a:r>
              <a:rPr lang="en-US" sz="2400" dirty="0">
                <a:solidFill>
                  <a:srgbClr val="C00000"/>
                </a:solidFill>
                <a:latin typeface="Times" panose="02020603050405020304" pitchFamily="18" charset="0"/>
                <a:cs typeface="Times" panose="02020603050405020304" pitchFamily="18" charset="0"/>
              </a:rPr>
              <a:t>Title page</a:t>
            </a:r>
          </a:p>
          <a:p>
            <a:pPr marL="342900" indent="-342900">
              <a:buFont typeface="Arial" panose="020B0604020202020204" pitchFamily="34" charset="0"/>
              <a:buChar char="•"/>
            </a:pPr>
            <a:r>
              <a:rPr lang="en-US" sz="2400" dirty="0">
                <a:solidFill>
                  <a:srgbClr val="C00000"/>
                </a:solidFill>
                <a:latin typeface="Times" panose="02020603050405020304" pitchFamily="18" charset="0"/>
                <a:cs typeface="Times" panose="02020603050405020304" pitchFamily="18" charset="0"/>
              </a:rPr>
              <a:t>Historic contextualization – have all 3 parts </a:t>
            </a:r>
          </a:p>
          <a:p>
            <a:pPr marL="342900" indent="-342900">
              <a:buFont typeface="Arial" panose="020B0604020202020204" pitchFamily="34" charset="0"/>
              <a:buChar char="•"/>
            </a:pPr>
            <a:r>
              <a:rPr lang="en-US" sz="2400" dirty="0">
                <a:solidFill>
                  <a:srgbClr val="C00000"/>
                </a:solidFill>
                <a:latin typeface="Times" panose="02020603050405020304" pitchFamily="18" charset="0"/>
                <a:cs typeface="Times" panose="02020603050405020304" pitchFamily="18" charset="0"/>
              </a:rPr>
              <a:t>Map of the region – ID all colonies in the region</a:t>
            </a:r>
          </a:p>
          <a:p>
            <a:pPr marL="342900" indent="-342900">
              <a:buFont typeface="Arial" panose="020B0604020202020204" pitchFamily="34" charset="0"/>
              <a:buChar char="•"/>
            </a:pPr>
            <a:r>
              <a:rPr lang="en-US" sz="2400" dirty="0">
                <a:solidFill>
                  <a:srgbClr val="C00000"/>
                </a:solidFill>
                <a:latin typeface="Times" panose="02020603050405020304" pitchFamily="18" charset="0"/>
                <a:cs typeface="Times" panose="02020603050405020304" pitchFamily="18" charset="0"/>
              </a:rPr>
              <a:t>Region differences – focus on ways your region is unique and demonstrates the core values</a:t>
            </a:r>
          </a:p>
          <a:p>
            <a:pPr marL="342900" indent="-342900">
              <a:buFont typeface="Arial" panose="020B0604020202020204" pitchFamily="34" charset="0"/>
              <a:buChar char="•"/>
            </a:pPr>
            <a:r>
              <a:rPr lang="en-US" sz="2400" dirty="0">
                <a:solidFill>
                  <a:srgbClr val="C00000"/>
                </a:solidFill>
                <a:latin typeface="Times" panose="02020603050405020304" pitchFamily="18" charset="0"/>
                <a:cs typeface="Times" panose="02020603050405020304" pitchFamily="18" charset="0"/>
              </a:rPr>
              <a:t>Warnings: show the difficulties of survival in the region</a:t>
            </a:r>
          </a:p>
          <a:p>
            <a:pPr marL="342900" indent="-342900">
              <a:buFont typeface="Arial" panose="020B0604020202020204" pitchFamily="34" charset="0"/>
              <a:buChar char="•"/>
            </a:pPr>
            <a:r>
              <a:rPr lang="en-US" sz="2400" dirty="0">
                <a:solidFill>
                  <a:srgbClr val="C00000"/>
                </a:solidFill>
                <a:latin typeface="Times" panose="02020603050405020304" pitchFamily="18" charset="0"/>
                <a:cs typeface="Times" panose="02020603050405020304" pitchFamily="18" charset="0"/>
              </a:rPr>
              <a:t>Be factual in all parts </a:t>
            </a:r>
            <a:r>
              <a:rPr lang="en-US" sz="2400" dirty="0">
                <a:solidFill>
                  <a:schemeClr val="tx1"/>
                </a:solidFill>
                <a:latin typeface="Times" panose="02020603050405020304" pitchFamily="18" charset="0"/>
                <a:cs typeface="Times" panose="02020603050405020304" pitchFamily="18" charset="0"/>
              </a:rPr>
              <a:t> </a:t>
            </a:r>
          </a:p>
          <a:p>
            <a:pPr marL="342900" indent="-342900">
              <a:buFont typeface="Arial" panose="020B0604020202020204" pitchFamily="34" charset="0"/>
              <a:buChar char="•"/>
            </a:pPr>
            <a:r>
              <a:rPr lang="en-US" sz="2400" dirty="0">
                <a:solidFill>
                  <a:srgbClr val="C00000"/>
                </a:solidFill>
                <a:latin typeface="Times" panose="02020603050405020304" pitchFamily="18" charset="0"/>
                <a:cs typeface="Times" panose="02020603050405020304" pitchFamily="18" charset="0"/>
              </a:rPr>
              <a:t>Include images in your presentation</a:t>
            </a:r>
          </a:p>
        </p:txBody>
      </p:sp>
      <p:pic>
        <p:nvPicPr>
          <p:cNvPr id="1026" name="Picture 2" descr="Six Basic American Cultural Values">
            <a:extLst>
              <a:ext uri="{FF2B5EF4-FFF2-40B4-BE49-F238E27FC236}">
                <a16:creationId xmlns:a16="http://schemas.microsoft.com/office/drawing/2014/main" id="{A740DD89-64C4-7336-7FC0-7E8B47EE3A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847453"/>
            <a:ext cx="2609850" cy="299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3178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a:solidFill>
            <a:schemeClr val="bg1"/>
          </a:solidFill>
          <a:ln>
            <a:solidFill>
              <a:schemeClr val="accent1"/>
            </a:solidFill>
          </a:ln>
        </p:spPr>
        <p:txBody>
          <a:bodyPr>
            <a:normAutofit fontScale="92500" lnSpcReduction="20000"/>
          </a:bodyPr>
          <a:lstStyle/>
          <a:p>
            <a:pPr marL="0" indent="0">
              <a:buNone/>
            </a:pPr>
            <a:r>
              <a:rPr lang="en-US" sz="2200" dirty="0">
                <a:solidFill>
                  <a:srgbClr val="002060"/>
                </a:solidFill>
                <a:latin typeface="Times" panose="02020603050405020304" pitchFamily="18" charset="0"/>
                <a:cs typeface="Times" panose="02020603050405020304" pitchFamily="18" charset="0"/>
              </a:rPr>
              <a:t>AP 2.1: Contextualization of European Colonization</a:t>
            </a:r>
          </a:p>
          <a:p>
            <a:pPr marL="0" indent="0">
              <a:buNone/>
            </a:pPr>
            <a:r>
              <a:rPr lang="en-US" sz="2200" dirty="0">
                <a:solidFill>
                  <a:srgbClr val="002060"/>
                </a:solidFill>
                <a:latin typeface="Times" panose="02020603050405020304" pitchFamily="18" charset="0"/>
                <a:cs typeface="Times" panose="02020603050405020304" pitchFamily="18" charset="0"/>
              </a:rPr>
              <a:t>AP 2.2: European colonization influence on the New World </a:t>
            </a:r>
          </a:p>
          <a:p>
            <a:pPr marL="0" indent="0">
              <a:buNone/>
            </a:pPr>
            <a:r>
              <a:rPr lang="en-US" sz="2200" b="1" dirty="0">
                <a:solidFill>
                  <a:srgbClr val="C00000"/>
                </a:solidFill>
                <a:latin typeface="Times" panose="02020603050405020304" pitchFamily="18" charset="0"/>
                <a:cs typeface="Times" panose="02020603050405020304" pitchFamily="18" charset="0"/>
              </a:rPr>
              <a:t>EQ: </a:t>
            </a:r>
            <a:r>
              <a:rPr lang="en-US" sz="2200" dirty="0">
                <a:solidFill>
                  <a:srgbClr val="00206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r>
              <a:rPr lang="en-US" sz="2200" dirty="0">
                <a:solidFill>
                  <a:srgbClr val="0070C0"/>
                </a:solidFill>
                <a:latin typeface="Times New Roman" panose="02020603050405020304" pitchFamily="18" charset="0"/>
                <a:cs typeface="Times New Roman" panose="02020603050405020304" pitchFamily="18" charset="0"/>
              </a:rPr>
              <a:t>?</a:t>
            </a:r>
          </a:p>
          <a:p>
            <a:pPr marL="0" indent="0">
              <a:buNone/>
            </a:pPr>
            <a:r>
              <a:rPr lang="en-US" sz="2200" b="1" dirty="0">
                <a:solidFill>
                  <a:srgbClr val="C00000"/>
                </a:solidFill>
                <a:latin typeface="Times New Roman" panose="02020603050405020304" pitchFamily="18" charset="0"/>
                <a:cs typeface="Times New Roman" panose="02020603050405020304" pitchFamily="18" charset="0"/>
              </a:rPr>
              <a:t>Students can:</a:t>
            </a:r>
          </a:p>
          <a:p>
            <a:r>
              <a:rPr lang="en-US" sz="2200" dirty="0">
                <a:solidFill>
                  <a:srgbClr val="002060"/>
                </a:solidFill>
                <a:latin typeface="Times New Roman" panose="02020603050405020304" pitchFamily="18" charset="0"/>
                <a:cs typeface="Times New Roman" panose="02020603050405020304" pitchFamily="18" charset="0"/>
              </a:rPr>
              <a:t>Validate factors that led European to expand their influence in the thirteen colonies.</a:t>
            </a:r>
          </a:p>
          <a:p>
            <a:r>
              <a:rPr lang="en-US" sz="2200" dirty="0">
                <a:solidFill>
                  <a:srgbClr val="002060"/>
                </a:solidFill>
                <a:latin typeface="Times New Roman" panose="02020603050405020304" pitchFamily="18" charset="0"/>
                <a:cs typeface="Times New Roman" panose="02020603050405020304" pitchFamily="18" charset="0"/>
              </a:rPr>
              <a:t>Evaluate how environmental factors influenced the development of the three colonial regions </a:t>
            </a:r>
          </a:p>
          <a:p>
            <a:r>
              <a:rPr lang="en-US" sz="2200" dirty="0">
                <a:solidFill>
                  <a:srgbClr val="002060"/>
                </a:solidFill>
                <a:latin typeface="Times New Roman" panose="02020603050405020304" pitchFamily="18" charset="0"/>
                <a:cs typeface="Times New Roman" panose="02020603050405020304" pitchFamily="18" charset="0"/>
              </a:rPr>
              <a:t>Critiques whether British salutary neglect had a positive influence on the development of the thirteen colonies </a:t>
            </a:r>
          </a:p>
          <a:p>
            <a:r>
              <a:rPr lang="en-US" sz="2200" dirty="0">
                <a:solidFill>
                  <a:srgbClr val="002060"/>
                </a:solidFill>
                <a:latin typeface="Times New Roman" panose="02020603050405020304" pitchFamily="18" charset="0"/>
                <a:cs typeface="Times New Roman" panose="02020603050405020304" pitchFamily="18" charset="0"/>
              </a:rPr>
              <a:t>Compare the colonial regions to determine how English colonization influence their development </a:t>
            </a:r>
          </a:p>
          <a:p>
            <a:pPr marL="0" lvl="1" indent="0">
              <a:buNone/>
            </a:pPr>
            <a:r>
              <a:rPr lang="en-US" sz="2400" b="1" dirty="0">
                <a:solidFill>
                  <a:srgbClr val="C0000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Finding the Core Values </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Colonial Informercial </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A Colonial Comparison </a:t>
            </a:r>
          </a:p>
          <a:p>
            <a:pPr marL="0" lvl="1" indent="0">
              <a:buNone/>
            </a:pPr>
            <a:r>
              <a:rPr lang="en-US" sz="2400" b="1" dirty="0">
                <a:solidFill>
                  <a:srgbClr val="C00000"/>
                </a:solidFill>
                <a:latin typeface="Times" panose="02020603050405020304" pitchFamily="18" charset="0"/>
                <a:cs typeface="Times" panose="02020603050405020304" pitchFamily="18" charset="0"/>
              </a:rPr>
              <a:t>Homework</a:t>
            </a:r>
          </a:p>
          <a:p>
            <a:pPr marL="342900" lvl="1" indent="-342900"/>
            <a:r>
              <a:rPr lang="en-US" sz="2400" b="1" dirty="0">
                <a:solidFill>
                  <a:srgbClr val="C00000"/>
                </a:solidFill>
                <a:latin typeface="Times" panose="02020603050405020304" pitchFamily="18" charset="0"/>
                <a:cs typeface="Times" panose="02020603050405020304" pitchFamily="18" charset="0"/>
              </a:rPr>
              <a:t>Colonial Free Response </a:t>
            </a:r>
          </a:p>
          <a:p>
            <a:pPr marL="342900" lvl="1" indent="-342900"/>
            <a:r>
              <a:rPr lang="en-US" sz="2400" b="1" dirty="0">
                <a:solidFill>
                  <a:srgbClr val="C00000"/>
                </a:solidFill>
                <a:latin typeface="Times" panose="02020603050405020304" pitchFamily="18" charset="0"/>
                <a:cs typeface="Times" panose="02020603050405020304" pitchFamily="18" charset="0"/>
              </a:rPr>
              <a:t>Unit II Test – Tuesday, Oct. 3</a:t>
            </a:r>
          </a:p>
          <a:p>
            <a:pPr marL="342900" lvl="1" indent="-342900"/>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1858012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6C65-E396-4A3D-81BE-9235F130850B}"/>
              </a:ext>
            </a:extLst>
          </p:cNvPr>
          <p:cNvSpPr>
            <a:spLocks noGrp="1"/>
          </p:cNvSpPr>
          <p:nvPr>
            <p:ph type="title"/>
          </p:nvPr>
        </p:nvSpPr>
        <p:spPr>
          <a:xfrm>
            <a:off x="457200" y="320817"/>
            <a:ext cx="8229600" cy="715962"/>
          </a:xfrm>
          <a:solidFill>
            <a:schemeClr val="bg2"/>
          </a:solidFill>
          <a:ln>
            <a:solidFill>
              <a:srgbClr val="002060"/>
            </a:solidFill>
          </a:ln>
        </p:spPr>
        <p:txBody>
          <a:bodyPr>
            <a:normAutofit fontScale="90000"/>
          </a:bodyPr>
          <a:lstStyle/>
          <a:p>
            <a:r>
              <a:rPr lang="en-US" b="1" dirty="0">
                <a:solidFill>
                  <a:srgbClr val="002060"/>
                </a:solidFill>
                <a:latin typeface="Baskerville Old Face" panose="02020602080505020303" pitchFamily="18" charset="0"/>
              </a:rPr>
              <a:t>Finding Core Values in the Colonies</a:t>
            </a:r>
          </a:p>
        </p:txBody>
      </p:sp>
      <p:sp>
        <p:nvSpPr>
          <p:cNvPr id="3" name="Content Placeholder 2">
            <a:extLst>
              <a:ext uri="{FF2B5EF4-FFF2-40B4-BE49-F238E27FC236}">
                <a16:creationId xmlns:a16="http://schemas.microsoft.com/office/drawing/2014/main" id="{F662B938-2E78-4056-998F-DEFE442BB8D8}"/>
              </a:ext>
            </a:extLst>
          </p:cNvPr>
          <p:cNvSpPr>
            <a:spLocks noGrp="1"/>
          </p:cNvSpPr>
          <p:nvPr>
            <p:ph idx="1"/>
          </p:nvPr>
        </p:nvSpPr>
        <p:spPr>
          <a:xfrm>
            <a:off x="457200" y="1219200"/>
            <a:ext cx="8229600" cy="4906963"/>
          </a:xfrm>
          <a:solidFill>
            <a:schemeClr val="bg1"/>
          </a:solidFill>
          <a:ln>
            <a:solidFill>
              <a:schemeClr val="accent1"/>
            </a:solidFill>
          </a:ln>
        </p:spPr>
        <p:txBody>
          <a:bodyPr>
            <a:normAutofit/>
          </a:bodyPr>
          <a:lstStyle/>
          <a:p>
            <a:pPr marL="0" indent="0">
              <a:buNone/>
            </a:pPr>
            <a:r>
              <a:rPr lang="en-US" sz="2400" b="1" i="1" dirty="0">
                <a:solidFill>
                  <a:srgbClr val="C00000"/>
                </a:solidFill>
                <a:latin typeface="Times" panose="02020603050405020304" pitchFamily="18" charset="0"/>
                <a:cs typeface="Times" panose="02020603050405020304" pitchFamily="18" charset="0"/>
              </a:rPr>
              <a:t>Prompt:</a:t>
            </a:r>
            <a:r>
              <a:rPr lang="en-US" sz="2400" b="1" dirty="0">
                <a:solidFill>
                  <a:srgbClr val="C00000"/>
                </a:solidFill>
                <a:latin typeface="Times" panose="02020603050405020304" pitchFamily="18" charset="0"/>
                <a:cs typeface="Times" panose="02020603050405020304" pitchFamily="18" charset="0"/>
              </a:rPr>
              <a:t> Evaluate the extent to whether colonization America effectively established an American political culture</a:t>
            </a:r>
          </a:p>
          <a:p>
            <a:pPr marL="0" indent="0">
              <a:buNone/>
            </a:pPr>
            <a:r>
              <a:rPr lang="en-US" sz="2400" b="1" dirty="0">
                <a:solidFill>
                  <a:srgbClr val="C00000"/>
                </a:solidFill>
                <a:latin typeface="Times" panose="02020603050405020304" pitchFamily="18" charset="0"/>
                <a:cs typeface="Times" panose="02020603050405020304" pitchFamily="18" charset="0"/>
              </a:rPr>
              <a:t>Find an example of the core values in your region</a:t>
            </a:r>
          </a:p>
          <a:p>
            <a:r>
              <a:rPr lang="en-US" sz="2400" b="1" dirty="0">
                <a:solidFill>
                  <a:srgbClr val="C00000"/>
                </a:solidFill>
                <a:latin typeface="Times" panose="02020603050405020304" pitchFamily="18" charset="0"/>
                <a:cs typeface="Times" panose="02020603050405020304" pitchFamily="18" charset="0"/>
              </a:rPr>
              <a:t>Liberty</a:t>
            </a:r>
          </a:p>
          <a:p>
            <a:r>
              <a:rPr lang="en-US" sz="2400" b="1" dirty="0">
                <a:solidFill>
                  <a:srgbClr val="C00000"/>
                </a:solidFill>
                <a:latin typeface="Times" panose="02020603050405020304" pitchFamily="18" charset="0"/>
                <a:cs typeface="Times" panose="02020603050405020304" pitchFamily="18" charset="0"/>
              </a:rPr>
              <a:t>Equality</a:t>
            </a:r>
          </a:p>
          <a:p>
            <a:r>
              <a:rPr lang="en-US" sz="2400" b="1" dirty="0">
                <a:solidFill>
                  <a:srgbClr val="C00000"/>
                </a:solidFill>
                <a:latin typeface="Times" panose="02020603050405020304" pitchFamily="18" charset="0"/>
                <a:cs typeface="Times" panose="02020603050405020304" pitchFamily="18" charset="0"/>
              </a:rPr>
              <a:t>Laissez Faire</a:t>
            </a:r>
          </a:p>
          <a:p>
            <a:r>
              <a:rPr lang="en-US" sz="2400" b="1" dirty="0">
                <a:solidFill>
                  <a:srgbClr val="C00000"/>
                </a:solidFill>
                <a:latin typeface="Times" panose="02020603050405020304" pitchFamily="18" charset="0"/>
                <a:cs typeface="Times" panose="02020603050405020304" pitchFamily="18" charset="0"/>
              </a:rPr>
              <a:t>Popular sovereignty</a:t>
            </a:r>
          </a:p>
          <a:p>
            <a:r>
              <a:rPr lang="en-US" sz="2400" b="1" dirty="0">
                <a:solidFill>
                  <a:srgbClr val="C00000"/>
                </a:solidFill>
                <a:latin typeface="Times" panose="02020603050405020304" pitchFamily="18" charset="0"/>
                <a:cs typeface="Times" panose="02020603050405020304" pitchFamily="18" charset="0"/>
              </a:rPr>
              <a:t>Individualism</a:t>
            </a:r>
          </a:p>
          <a:p>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896029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3">
              <a:lumMod val="20000"/>
              <a:lumOff val="8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American Identity – Who We Are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2052638"/>
            <a:ext cx="3893344" cy="1757362"/>
          </a:xfrm>
          <a:ln>
            <a:solidFill>
              <a:srgbClr val="002060"/>
            </a:solidFill>
          </a:ln>
        </p:spPr>
      </p:pic>
      <p:sp>
        <p:nvSpPr>
          <p:cNvPr id="6" name="Rectangle 5"/>
          <p:cNvSpPr/>
          <p:nvPr/>
        </p:nvSpPr>
        <p:spPr>
          <a:xfrm>
            <a:off x="228600" y="1219200"/>
            <a:ext cx="2514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2"/>
                </a:solidFill>
                <a:latin typeface="Times New Roman" panose="02020603050405020304" pitchFamily="18" charset="0"/>
                <a:cs typeface="Times New Roman" panose="02020603050405020304" pitchFamily="18" charset="0"/>
              </a:rPr>
              <a:t>Liberty</a:t>
            </a:r>
          </a:p>
        </p:txBody>
      </p:sp>
      <p:sp>
        <p:nvSpPr>
          <p:cNvPr id="8" name="Rectangle 7"/>
          <p:cNvSpPr/>
          <p:nvPr/>
        </p:nvSpPr>
        <p:spPr>
          <a:xfrm>
            <a:off x="245660" y="3958591"/>
            <a:ext cx="2514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2"/>
                </a:solidFill>
                <a:latin typeface="Times New Roman" panose="02020603050405020304" pitchFamily="18" charset="0"/>
                <a:cs typeface="Times New Roman" panose="02020603050405020304" pitchFamily="18" charset="0"/>
              </a:rPr>
              <a:t>Equality</a:t>
            </a:r>
          </a:p>
        </p:txBody>
      </p:sp>
      <p:sp>
        <p:nvSpPr>
          <p:cNvPr id="9" name="Rectangle 8"/>
          <p:cNvSpPr/>
          <p:nvPr/>
        </p:nvSpPr>
        <p:spPr>
          <a:xfrm>
            <a:off x="3277091" y="4126553"/>
            <a:ext cx="23622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2"/>
                </a:solidFill>
                <a:latin typeface="Times New Roman" panose="02020603050405020304" pitchFamily="18" charset="0"/>
                <a:cs typeface="Times New Roman" panose="02020603050405020304" pitchFamily="18" charset="0"/>
              </a:rPr>
              <a:t>Individualism</a:t>
            </a:r>
          </a:p>
        </p:txBody>
      </p:sp>
      <p:sp>
        <p:nvSpPr>
          <p:cNvPr id="10" name="Rectangle 9"/>
          <p:cNvSpPr/>
          <p:nvPr/>
        </p:nvSpPr>
        <p:spPr>
          <a:xfrm>
            <a:off x="6400800" y="1219200"/>
            <a:ext cx="2514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2"/>
                </a:solidFill>
                <a:latin typeface="Times New Roman" panose="02020603050405020304" pitchFamily="18" charset="0"/>
                <a:cs typeface="Times New Roman" panose="02020603050405020304" pitchFamily="18" charset="0"/>
              </a:rPr>
              <a:t>Populism</a:t>
            </a:r>
          </a:p>
        </p:txBody>
      </p:sp>
      <p:sp>
        <p:nvSpPr>
          <p:cNvPr id="11" name="Rectangle 10"/>
          <p:cNvSpPr/>
          <p:nvPr/>
        </p:nvSpPr>
        <p:spPr>
          <a:xfrm>
            <a:off x="6248400" y="4054122"/>
            <a:ext cx="2514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2"/>
                </a:solidFill>
                <a:latin typeface="Times New Roman" panose="02020603050405020304" pitchFamily="18" charset="0"/>
                <a:cs typeface="Times New Roman" panose="02020603050405020304" pitchFamily="18" charset="0"/>
              </a:rPr>
              <a:t>Laissez Faire </a:t>
            </a:r>
          </a:p>
        </p:txBody>
      </p:sp>
      <p:sp>
        <p:nvSpPr>
          <p:cNvPr id="7" name="Right Arrow 6"/>
          <p:cNvSpPr/>
          <p:nvPr/>
        </p:nvSpPr>
        <p:spPr>
          <a:xfrm rot="5400000">
            <a:off x="4346884" y="3796355"/>
            <a:ext cx="304800" cy="228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rot="2876987">
            <a:off x="6357631" y="3729104"/>
            <a:ext cx="304800" cy="228600"/>
          </a:xfrm>
          <a:prstGeom prst="rightArrow">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rot="8976124">
            <a:off x="2558952" y="3634546"/>
            <a:ext cx="240578" cy="331803"/>
          </a:xfrm>
          <a:prstGeom prst="rightArrow">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rot="19415606">
            <a:off x="6536490" y="2172750"/>
            <a:ext cx="288618" cy="307525"/>
          </a:xfrm>
          <a:prstGeom prst="rightArrow">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228600" y="6172200"/>
            <a:ext cx="8763000" cy="400110"/>
          </a:xfrm>
          <a:prstGeom prst="rect">
            <a:avLst/>
          </a:prstGeom>
          <a:solidFill>
            <a:schemeClr val="bg1"/>
          </a:solidFill>
          <a:ln>
            <a:solidFill>
              <a:srgbClr val="002060"/>
            </a:solidFill>
          </a:ln>
        </p:spPr>
        <p:txBody>
          <a:bodyPr wrap="square" rtlCol="0">
            <a:spAutoFit/>
          </a:bodyPr>
          <a:lstStyle/>
          <a:p>
            <a:r>
              <a:rPr lang="en-US" sz="2000" b="1" dirty="0">
                <a:solidFill>
                  <a:schemeClr val="accent3">
                    <a:lumMod val="50000"/>
                  </a:schemeClr>
                </a:solidFill>
                <a:latin typeface="Times New Roman" panose="02020603050405020304" pitchFamily="18" charset="0"/>
                <a:cs typeface="Times New Roman" panose="02020603050405020304" pitchFamily="18" charset="0"/>
              </a:rPr>
              <a:t>How does the colonization period engrain these five ideas into English settlers?</a:t>
            </a:r>
          </a:p>
        </p:txBody>
      </p:sp>
      <p:sp>
        <p:nvSpPr>
          <p:cNvPr id="17" name="TextBox 16"/>
          <p:cNvSpPr txBox="1"/>
          <p:nvPr/>
        </p:nvSpPr>
        <p:spPr>
          <a:xfrm>
            <a:off x="6821727" y="2071756"/>
            <a:ext cx="2093673" cy="1446550"/>
          </a:xfrm>
          <a:prstGeom prst="rect">
            <a:avLst/>
          </a:prstGeom>
          <a:solidFill>
            <a:schemeClr val="bg1"/>
          </a:solidFill>
          <a:ln>
            <a:solidFill>
              <a:srgbClr val="002060"/>
            </a:solidFill>
          </a:ln>
        </p:spPr>
        <p:txBody>
          <a:bodyPr wrap="square" rtlCol="0">
            <a:spAutoFit/>
          </a:bodyPr>
          <a:lstStyle/>
          <a:p>
            <a:r>
              <a:rPr lang="en-US" sz="2200" dirty="0">
                <a:latin typeface="Times New Roman" panose="02020603050405020304" pitchFamily="18" charset="0"/>
                <a:cs typeface="Times New Roman" panose="02020603050405020304" pitchFamily="18" charset="0"/>
              </a:rPr>
              <a:t>People have the power to govern themselves</a:t>
            </a:r>
          </a:p>
          <a:p>
            <a:r>
              <a:rPr lang="en-US" sz="2200" dirty="0">
                <a:latin typeface="Times New Roman" panose="02020603050405020304" pitchFamily="18" charset="0"/>
                <a:cs typeface="Times New Roman" panose="02020603050405020304" pitchFamily="18" charset="0"/>
              </a:rPr>
              <a:t>Salutary Neglect</a:t>
            </a:r>
          </a:p>
        </p:txBody>
      </p:sp>
      <p:sp>
        <p:nvSpPr>
          <p:cNvPr id="19" name="TextBox 18"/>
          <p:cNvSpPr txBox="1"/>
          <p:nvPr/>
        </p:nvSpPr>
        <p:spPr>
          <a:xfrm>
            <a:off x="245660" y="2074245"/>
            <a:ext cx="2372793" cy="1446550"/>
          </a:xfrm>
          <a:prstGeom prst="rect">
            <a:avLst/>
          </a:prstGeom>
          <a:solidFill>
            <a:schemeClr val="bg1"/>
          </a:solidFill>
          <a:ln>
            <a:solidFill>
              <a:srgbClr val="002060"/>
            </a:solidFill>
          </a:ln>
        </p:spPr>
        <p:txBody>
          <a:bodyPr wrap="square" rtlCol="0">
            <a:spAutoFit/>
          </a:bodyPr>
          <a:lstStyle/>
          <a:p>
            <a:r>
              <a:rPr lang="en-US" sz="2200" dirty="0">
                <a:latin typeface="Times New Roman" panose="02020603050405020304" pitchFamily="18" charset="0"/>
                <a:cs typeface="Times New Roman" panose="02020603050405020304" pitchFamily="18" charset="0"/>
              </a:rPr>
              <a:t>We claim freedom as our right (dissenter seeking religious freedom)</a:t>
            </a:r>
          </a:p>
        </p:txBody>
      </p:sp>
      <p:sp>
        <p:nvSpPr>
          <p:cNvPr id="20" name="TextBox 19"/>
          <p:cNvSpPr txBox="1"/>
          <p:nvPr/>
        </p:nvSpPr>
        <p:spPr>
          <a:xfrm>
            <a:off x="556715" y="4759166"/>
            <a:ext cx="2061738" cy="769441"/>
          </a:xfrm>
          <a:prstGeom prst="rect">
            <a:avLst/>
          </a:prstGeom>
          <a:solidFill>
            <a:schemeClr val="bg1"/>
          </a:solidFill>
          <a:ln>
            <a:solidFill>
              <a:srgbClr val="002060"/>
            </a:solidFill>
          </a:ln>
        </p:spPr>
        <p:txBody>
          <a:bodyPr wrap="square" rtlCol="0">
            <a:spAutoFit/>
          </a:bodyPr>
          <a:lstStyle/>
          <a:p>
            <a:r>
              <a:rPr lang="en-US" sz="2200" dirty="0">
                <a:latin typeface="Times New Roman" panose="02020603050405020304" pitchFamily="18" charset="0"/>
                <a:cs typeface="Times New Roman" panose="02020603050405020304" pitchFamily="18" charset="0"/>
              </a:rPr>
              <a:t>All are equal – No Aristocracy</a:t>
            </a:r>
          </a:p>
        </p:txBody>
      </p:sp>
      <p:sp>
        <p:nvSpPr>
          <p:cNvPr id="21" name="TextBox 20"/>
          <p:cNvSpPr txBox="1"/>
          <p:nvPr/>
        </p:nvSpPr>
        <p:spPr>
          <a:xfrm>
            <a:off x="3248062" y="4872038"/>
            <a:ext cx="2491740" cy="1107996"/>
          </a:xfrm>
          <a:prstGeom prst="rect">
            <a:avLst/>
          </a:prstGeom>
          <a:solidFill>
            <a:schemeClr val="bg1"/>
          </a:solidFill>
          <a:ln>
            <a:solidFill>
              <a:srgbClr val="002060"/>
            </a:solidFill>
          </a:ln>
        </p:spPr>
        <p:txBody>
          <a:bodyPr wrap="square" rtlCol="0">
            <a:spAutoFit/>
          </a:bodyPr>
          <a:lstStyle/>
          <a:p>
            <a:r>
              <a:rPr lang="en-US" sz="2200" dirty="0">
                <a:latin typeface="Times New Roman" panose="02020603050405020304" pitchFamily="18" charset="0"/>
                <a:cs typeface="Times New Roman" panose="02020603050405020304" pitchFamily="18" charset="0"/>
              </a:rPr>
              <a:t>Opportunity: land, raw materials, joint stock co.</a:t>
            </a:r>
          </a:p>
        </p:txBody>
      </p:sp>
      <p:sp>
        <p:nvSpPr>
          <p:cNvPr id="22" name="TextBox 21"/>
          <p:cNvSpPr txBox="1"/>
          <p:nvPr/>
        </p:nvSpPr>
        <p:spPr>
          <a:xfrm>
            <a:off x="6096000" y="4741732"/>
            <a:ext cx="2819400" cy="1446550"/>
          </a:xfrm>
          <a:prstGeom prst="rect">
            <a:avLst/>
          </a:prstGeom>
          <a:solidFill>
            <a:schemeClr val="bg1"/>
          </a:solidFill>
          <a:ln>
            <a:solidFill>
              <a:srgbClr val="002060"/>
            </a:solidFill>
          </a:ln>
        </p:spPr>
        <p:txBody>
          <a:bodyPr wrap="square" rtlCol="0">
            <a:spAutoFit/>
          </a:bodyPr>
          <a:lstStyle/>
          <a:p>
            <a:r>
              <a:rPr lang="en-US" sz="2200" dirty="0">
                <a:latin typeface="Times New Roman" panose="02020603050405020304" pitchFamily="18" charset="0"/>
                <a:cs typeface="Times New Roman" panose="02020603050405020304" pitchFamily="18" charset="0"/>
              </a:rPr>
              <a:t>We can earn $$ without government interference</a:t>
            </a:r>
          </a:p>
          <a:p>
            <a:r>
              <a:rPr lang="en-US" sz="2200" dirty="0">
                <a:latin typeface="Times New Roman" panose="02020603050405020304" pitchFamily="18" charset="0"/>
                <a:cs typeface="Times New Roman" panose="02020603050405020304" pitchFamily="18" charset="0"/>
              </a:rPr>
              <a:t>- Triangle trade</a:t>
            </a:r>
          </a:p>
        </p:txBody>
      </p:sp>
      <p:sp>
        <p:nvSpPr>
          <p:cNvPr id="15" name="Right Arrow 14"/>
          <p:cNvSpPr/>
          <p:nvPr/>
        </p:nvSpPr>
        <p:spPr>
          <a:xfrm rot="12665588">
            <a:off x="2464470" y="2339749"/>
            <a:ext cx="266958" cy="29039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35921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6C65-E396-4A3D-81BE-9235F130850B}"/>
              </a:ext>
            </a:extLst>
          </p:cNvPr>
          <p:cNvSpPr>
            <a:spLocks noGrp="1"/>
          </p:cNvSpPr>
          <p:nvPr>
            <p:ph type="title"/>
          </p:nvPr>
        </p:nvSpPr>
        <p:spPr>
          <a:xfrm>
            <a:off x="457200" y="320817"/>
            <a:ext cx="8229600" cy="715962"/>
          </a:xfrm>
          <a:solidFill>
            <a:schemeClr val="bg2"/>
          </a:solidFill>
          <a:ln>
            <a:solidFill>
              <a:srgbClr val="002060"/>
            </a:solidFill>
          </a:ln>
        </p:spPr>
        <p:txBody>
          <a:bodyPr>
            <a:normAutofit fontScale="90000"/>
          </a:bodyPr>
          <a:lstStyle/>
          <a:p>
            <a:r>
              <a:rPr lang="en-US" b="1" dirty="0">
                <a:solidFill>
                  <a:srgbClr val="002060"/>
                </a:solidFill>
                <a:latin typeface="Baskerville Old Face" panose="02020602080505020303" pitchFamily="18" charset="0"/>
              </a:rPr>
              <a:t>Finding Core Values in the Colonies</a:t>
            </a:r>
          </a:p>
        </p:txBody>
      </p:sp>
      <p:sp>
        <p:nvSpPr>
          <p:cNvPr id="3" name="Content Placeholder 2">
            <a:extLst>
              <a:ext uri="{FF2B5EF4-FFF2-40B4-BE49-F238E27FC236}">
                <a16:creationId xmlns:a16="http://schemas.microsoft.com/office/drawing/2014/main" id="{F662B938-2E78-4056-998F-DEFE442BB8D8}"/>
              </a:ext>
            </a:extLst>
          </p:cNvPr>
          <p:cNvSpPr>
            <a:spLocks noGrp="1"/>
          </p:cNvSpPr>
          <p:nvPr>
            <p:ph idx="1"/>
          </p:nvPr>
        </p:nvSpPr>
        <p:spPr>
          <a:xfrm>
            <a:off x="457200" y="1219200"/>
            <a:ext cx="8229600" cy="4906963"/>
          </a:xfrm>
          <a:solidFill>
            <a:schemeClr val="bg1"/>
          </a:solidFill>
          <a:ln>
            <a:solidFill>
              <a:schemeClr val="accent1"/>
            </a:solidFill>
          </a:ln>
        </p:spPr>
        <p:txBody>
          <a:bodyPr>
            <a:normAutofit/>
          </a:bodyPr>
          <a:lstStyle/>
          <a:p>
            <a:pPr marL="0" indent="0">
              <a:buNone/>
            </a:pPr>
            <a:r>
              <a:rPr lang="en-US" sz="2400" b="1" i="1" dirty="0">
                <a:solidFill>
                  <a:srgbClr val="C00000"/>
                </a:solidFill>
                <a:latin typeface="Times" panose="02020603050405020304" pitchFamily="18" charset="0"/>
                <a:cs typeface="Times" panose="02020603050405020304" pitchFamily="18" charset="0"/>
              </a:rPr>
              <a:t>Prompt:</a:t>
            </a:r>
            <a:r>
              <a:rPr lang="en-US" sz="2400" b="1" dirty="0">
                <a:solidFill>
                  <a:srgbClr val="C00000"/>
                </a:solidFill>
                <a:latin typeface="Times" panose="02020603050405020304" pitchFamily="18" charset="0"/>
                <a:cs typeface="Times" panose="02020603050405020304" pitchFamily="18" charset="0"/>
              </a:rPr>
              <a:t> Evaluate the extent to whether colonization America effectively established an American political culture</a:t>
            </a:r>
          </a:p>
          <a:p>
            <a:pPr marL="0" indent="0">
              <a:buNone/>
            </a:pPr>
            <a:endParaRPr lang="en-US" sz="2400" b="1" dirty="0">
              <a:solidFill>
                <a:srgbClr val="C00000"/>
              </a:solidFill>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2AE59D78-61B0-4D4A-9AFD-D6421E9503BE}"/>
              </a:ext>
            </a:extLst>
          </p:cNvPr>
          <p:cNvSpPr/>
          <p:nvPr/>
        </p:nvSpPr>
        <p:spPr>
          <a:xfrm>
            <a:off x="571500" y="2042319"/>
            <a:ext cx="8001000" cy="7159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How true is the claim that English colonization established American political culture?</a:t>
            </a:r>
          </a:p>
        </p:txBody>
      </p:sp>
      <p:sp>
        <p:nvSpPr>
          <p:cNvPr id="5" name="Rectangle 4">
            <a:extLst>
              <a:ext uri="{FF2B5EF4-FFF2-40B4-BE49-F238E27FC236}">
                <a16:creationId xmlns:a16="http://schemas.microsoft.com/office/drawing/2014/main" id="{40B23231-0E83-44E0-9663-7D25FEE13489}"/>
              </a:ext>
            </a:extLst>
          </p:cNvPr>
          <p:cNvSpPr/>
          <p:nvPr/>
        </p:nvSpPr>
        <p:spPr>
          <a:xfrm>
            <a:off x="571500" y="2914198"/>
            <a:ext cx="80010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Claim: An argumentative statement that answers the prompt without re-stating it </a:t>
            </a:r>
          </a:p>
        </p:txBody>
      </p:sp>
    </p:spTree>
    <p:extLst>
      <p:ext uri="{BB962C8B-B14F-4D97-AF65-F5344CB8AC3E}">
        <p14:creationId xmlns:p14="http://schemas.microsoft.com/office/powerpoint/2010/main" val="19218033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6C65-E396-4A3D-81BE-9235F130850B}"/>
              </a:ext>
            </a:extLst>
          </p:cNvPr>
          <p:cNvSpPr>
            <a:spLocks noGrp="1"/>
          </p:cNvSpPr>
          <p:nvPr>
            <p:ph type="title"/>
          </p:nvPr>
        </p:nvSpPr>
        <p:spPr>
          <a:xfrm>
            <a:off x="457200" y="320817"/>
            <a:ext cx="8229600" cy="715962"/>
          </a:xfrm>
          <a:solidFill>
            <a:schemeClr val="bg2"/>
          </a:solidFill>
          <a:ln>
            <a:solidFill>
              <a:srgbClr val="002060"/>
            </a:solidFill>
          </a:ln>
        </p:spPr>
        <p:txBody>
          <a:bodyPr>
            <a:normAutofit fontScale="90000"/>
          </a:bodyPr>
          <a:lstStyle/>
          <a:p>
            <a:r>
              <a:rPr lang="en-US" b="1" dirty="0">
                <a:solidFill>
                  <a:srgbClr val="002060"/>
                </a:solidFill>
                <a:latin typeface="Baskerville Old Face" panose="02020602080505020303" pitchFamily="18" charset="0"/>
              </a:rPr>
              <a:t>Regional Comparison</a:t>
            </a:r>
          </a:p>
        </p:txBody>
      </p:sp>
      <p:sp>
        <p:nvSpPr>
          <p:cNvPr id="3" name="Content Placeholder 2">
            <a:extLst>
              <a:ext uri="{FF2B5EF4-FFF2-40B4-BE49-F238E27FC236}">
                <a16:creationId xmlns:a16="http://schemas.microsoft.com/office/drawing/2014/main" id="{F662B938-2E78-4056-998F-DEFE442BB8D8}"/>
              </a:ext>
            </a:extLst>
          </p:cNvPr>
          <p:cNvSpPr>
            <a:spLocks noGrp="1"/>
          </p:cNvSpPr>
          <p:nvPr>
            <p:ph idx="1"/>
          </p:nvPr>
        </p:nvSpPr>
        <p:spPr>
          <a:xfrm>
            <a:off x="457200" y="1219200"/>
            <a:ext cx="8229600" cy="4906963"/>
          </a:xfrm>
          <a:solidFill>
            <a:schemeClr val="bg1"/>
          </a:solidFill>
          <a:ln>
            <a:solidFill>
              <a:schemeClr val="accent1"/>
            </a:solidFill>
          </a:ln>
        </p:spPr>
        <p:txBody>
          <a:bodyPr>
            <a:normAutofit/>
          </a:bodyPr>
          <a:lstStyle/>
          <a:p>
            <a:pPr marL="0" indent="0">
              <a:buNone/>
            </a:pPr>
            <a:r>
              <a:rPr lang="en-US" sz="2400" b="1" i="1" dirty="0">
                <a:solidFill>
                  <a:srgbClr val="C00000"/>
                </a:solidFill>
                <a:latin typeface="Times" panose="02020603050405020304" pitchFamily="18" charset="0"/>
                <a:cs typeface="Times" panose="02020603050405020304" pitchFamily="18" charset="0"/>
              </a:rPr>
              <a:t>Colonial Informercials </a:t>
            </a:r>
          </a:p>
          <a:p>
            <a:pPr marL="0" indent="0">
              <a:buNone/>
            </a:pPr>
            <a:endParaRPr lang="en-US" sz="2400" b="1" dirty="0">
              <a:solidFill>
                <a:srgbClr val="C00000"/>
              </a:solidFill>
              <a:latin typeface="Times" panose="02020603050405020304" pitchFamily="18" charset="0"/>
              <a:cs typeface="Times" panose="02020603050405020304" pitchFamily="18" charset="0"/>
            </a:endParaRPr>
          </a:p>
          <a:p>
            <a:pPr marL="0" indent="0">
              <a:buNone/>
            </a:pPr>
            <a:endParaRPr lang="en-US" sz="2400" b="1" dirty="0">
              <a:solidFill>
                <a:srgbClr val="C00000"/>
              </a:solidFill>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p:txBody>
      </p:sp>
      <p:pic>
        <p:nvPicPr>
          <p:cNvPr id="1026" name="Picture 2" descr="Colonial Regions Annotated Map by Diana Patrick | TPT">
            <a:extLst>
              <a:ext uri="{FF2B5EF4-FFF2-40B4-BE49-F238E27FC236}">
                <a16:creationId xmlns:a16="http://schemas.microsoft.com/office/drawing/2014/main" id="{5259A996-4D0D-547A-221D-19F14CBD8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929481"/>
            <a:ext cx="3276600" cy="548640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6CA93B6-8641-CA11-579A-5DB5BF0CCF1C}"/>
              </a:ext>
            </a:extLst>
          </p:cNvPr>
          <p:cNvSpPr/>
          <p:nvPr/>
        </p:nvSpPr>
        <p:spPr>
          <a:xfrm>
            <a:off x="609600" y="1828800"/>
            <a:ext cx="4343400" cy="38100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panose="02020603050405020304" pitchFamily="18" charset="0"/>
                <a:cs typeface="Times" panose="02020603050405020304" pitchFamily="18" charset="0"/>
              </a:rPr>
              <a:t>Complete your Colonial Region research from the informercials </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Geography </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Politics</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Economy</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Social/Cultural </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Unique features </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Relations with other cultures </a:t>
            </a:r>
          </a:p>
          <a:p>
            <a:endParaRPr lang="en-US" sz="2400" dirty="0">
              <a:solidFill>
                <a:schemeClr val="tx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9272455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6C65-E396-4A3D-81BE-9235F130850B}"/>
              </a:ext>
            </a:extLst>
          </p:cNvPr>
          <p:cNvSpPr>
            <a:spLocks noGrp="1"/>
          </p:cNvSpPr>
          <p:nvPr>
            <p:ph type="title"/>
          </p:nvPr>
        </p:nvSpPr>
        <p:spPr>
          <a:xfrm>
            <a:off x="457200" y="320817"/>
            <a:ext cx="8229600" cy="715962"/>
          </a:xfrm>
          <a:solidFill>
            <a:schemeClr val="bg2"/>
          </a:solidFill>
          <a:ln>
            <a:solidFill>
              <a:srgbClr val="002060"/>
            </a:solidFill>
          </a:ln>
        </p:spPr>
        <p:txBody>
          <a:bodyPr>
            <a:normAutofit fontScale="90000"/>
          </a:bodyPr>
          <a:lstStyle/>
          <a:p>
            <a:r>
              <a:rPr lang="en-US" b="1" dirty="0">
                <a:solidFill>
                  <a:srgbClr val="002060"/>
                </a:solidFill>
                <a:latin typeface="Baskerville Old Face" panose="02020602080505020303" pitchFamily="18" charset="0"/>
              </a:rPr>
              <a:t>Colonial Comparison</a:t>
            </a:r>
          </a:p>
        </p:txBody>
      </p:sp>
      <p:sp>
        <p:nvSpPr>
          <p:cNvPr id="3" name="Content Placeholder 2">
            <a:extLst>
              <a:ext uri="{FF2B5EF4-FFF2-40B4-BE49-F238E27FC236}">
                <a16:creationId xmlns:a16="http://schemas.microsoft.com/office/drawing/2014/main" id="{F662B938-2E78-4056-998F-DEFE442BB8D8}"/>
              </a:ext>
            </a:extLst>
          </p:cNvPr>
          <p:cNvSpPr>
            <a:spLocks noGrp="1"/>
          </p:cNvSpPr>
          <p:nvPr>
            <p:ph idx="1"/>
          </p:nvPr>
        </p:nvSpPr>
        <p:spPr>
          <a:xfrm>
            <a:off x="457200" y="1219200"/>
            <a:ext cx="8229600" cy="4906963"/>
          </a:xfrm>
          <a:solidFill>
            <a:schemeClr val="bg1"/>
          </a:solidFill>
          <a:ln>
            <a:solidFill>
              <a:schemeClr val="accent1"/>
            </a:solidFill>
          </a:ln>
        </p:spPr>
        <p:txBody>
          <a:bodyPr>
            <a:normAutofit fontScale="92500" lnSpcReduction="20000"/>
          </a:bodyPr>
          <a:lstStyle/>
          <a:p>
            <a:pPr marL="0" indent="0">
              <a:buNone/>
            </a:pPr>
            <a:r>
              <a:rPr lang="en-US" sz="2400" b="1" dirty="0">
                <a:latin typeface="Times" panose="02020603050405020304" pitchFamily="18" charset="0"/>
                <a:cs typeface="Times" panose="02020603050405020304" pitchFamily="18" charset="0"/>
              </a:rPr>
              <a:t>Prove the following statements true or false</a:t>
            </a:r>
          </a:p>
          <a:p>
            <a:pPr marL="457200" indent="-457200">
              <a:buAutoNum type="arabicPeriod"/>
            </a:pPr>
            <a:r>
              <a:rPr lang="en-US" sz="2400" dirty="0">
                <a:latin typeface="Times" panose="02020603050405020304" pitchFamily="18" charset="0"/>
                <a:cs typeface="Times" panose="02020603050405020304" pitchFamily="18" charset="0"/>
              </a:rPr>
              <a:t>A major reason for settling the 13 colonies is the promotion of religious toleration.</a:t>
            </a:r>
          </a:p>
          <a:p>
            <a:pPr marL="457200" indent="-457200">
              <a:buAutoNum type="arabicPeriod"/>
            </a:pPr>
            <a:r>
              <a:rPr lang="en-US" sz="2400" dirty="0">
                <a:latin typeface="Times" panose="02020603050405020304" pitchFamily="18" charset="0"/>
                <a:cs typeface="Times" panose="02020603050405020304" pitchFamily="18" charset="0"/>
              </a:rPr>
              <a:t>The colonial regions with the greatest blending of cultures was the Chesapeake region.</a:t>
            </a:r>
          </a:p>
          <a:p>
            <a:pPr marL="457200" indent="-457200">
              <a:buAutoNum type="arabicPeriod"/>
            </a:pPr>
            <a:r>
              <a:rPr lang="en-US" sz="2400" dirty="0">
                <a:latin typeface="Times" panose="02020603050405020304" pitchFamily="18" charset="0"/>
                <a:cs typeface="Times" panose="02020603050405020304" pitchFamily="18" charset="0"/>
              </a:rPr>
              <a:t>Enslaved Africans were most needed in the middle colonies.</a:t>
            </a:r>
          </a:p>
          <a:p>
            <a:pPr marL="457200" indent="-457200">
              <a:buAutoNum type="arabicPeriod"/>
            </a:pPr>
            <a:r>
              <a:rPr lang="en-US" sz="2400" dirty="0">
                <a:latin typeface="Times" panose="02020603050405020304" pitchFamily="18" charset="0"/>
                <a:cs typeface="Times" panose="02020603050405020304" pitchFamily="18" charset="0"/>
              </a:rPr>
              <a:t>Salutary neglected led to the creation of democratic governments forming all 13 colonies </a:t>
            </a:r>
          </a:p>
          <a:p>
            <a:pPr marL="457200" indent="-457200">
              <a:buAutoNum type="arabicPeriod"/>
            </a:pPr>
            <a:r>
              <a:rPr lang="en-US" sz="2400" dirty="0">
                <a:latin typeface="Times" panose="02020603050405020304" pitchFamily="18" charset="0"/>
                <a:cs typeface="Times" panose="02020603050405020304" pitchFamily="18" charset="0"/>
              </a:rPr>
              <a:t>European migration into the 13 colonies resulted in conflict with the Native American populations</a:t>
            </a:r>
          </a:p>
          <a:p>
            <a:pPr marL="457200" indent="-457200">
              <a:buAutoNum type="arabicPeriod"/>
            </a:pPr>
            <a:r>
              <a:rPr lang="en-US" sz="2400" dirty="0">
                <a:latin typeface="Times" panose="02020603050405020304" pitchFamily="18" charset="0"/>
                <a:cs typeface="Times" panose="02020603050405020304" pitchFamily="18" charset="0"/>
              </a:rPr>
              <a:t>Environment was a major factor in the development in economic opportunity.</a:t>
            </a:r>
          </a:p>
          <a:p>
            <a:pPr marL="457200" indent="-457200">
              <a:buAutoNum type="arabicPeriod"/>
            </a:pPr>
            <a:r>
              <a:rPr lang="en-US" sz="2400" dirty="0">
                <a:latin typeface="Times" panose="02020603050405020304" pitchFamily="18" charset="0"/>
                <a:cs typeface="Times" panose="02020603050405020304" pitchFamily="18" charset="0"/>
              </a:rPr>
              <a:t>Individualism was a primary motivating factor settlement in the 13 Colonies. </a:t>
            </a:r>
          </a:p>
          <a:p>
            <a:pPr marL="457200" indent="-457200">
              <a:buAutoNum type="arabicPeriod"/>
            </a:pPr>
            <a:r>
              <a:rPr lang="en-US" sz="2400" dirty="0">
                <a:latin typeface="Times" panose="02020603050405020304" pitchFamily="18" charset="0"/>
                <a:cs typeface="Times" panose="02020603050405020304" pitchFamily="18" charset="0"/>
              </a:rPr>
              <a:t>Slavery was allowed in all colonies of the Chesapeake</a:t>
            </a:r>
          </a:p>
          <a:p>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1189473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6C65-E396-4A3D-81BE-9235F130850B}"/>
              </a:ext>
            </a:extLst>
          </p:cNvPr>
          <p:cNvSpPr>
            <a:spLocks noGrp="1"/>
          </p:cNvSpPr>
          <p:nvPr>
            <p:ph type="title"/>
          </p:nvPr>
        </p:nvSpPr>
        <p:spPr>
          <a:xfrm>
            <a:off x="457200" y="320817"/>
            <a:ext cx="8229600" cy="715962"/>
          </a:xfrm>
          <a:solidFill>
            <a:schemeClr val="bg2"/>
          </a:solidFill>
          <a:ln>
            <a:solidFill>
              <a:srgbClr val="002060"/>
            </a:solidFill>
          </a:ln>
        </p:spPr>
        <p:txBody>
          <a:bodyPr>
            <a:normAutofit fontScale="90000"/>
          </a:bodyPr>
          <a:lstStyle/>
          <a:p>
            <a:r>
              <a:rPr lang="en-US" b="1" dirty="0">
                <a:solidFill>
                  <a:srgbClr val="002060"/>
                </a:solidFill>
                <a:latin typeface="Baskerville Old Face" panose="02020602080505020303" pitchFamily="18" charset="0"/>
              </a:rPr>
              <a:t>Georgia Penal Colony </a:t>
            </a:r>
          </a:p>
        </p:txBody>
      </p:sp>
      <p:sp>
        <p:nvSpPr>
          <p:cNvPr id="3" name="Content Placeholder 2">
            <a:extLst>
              <a:ext uri="{FF2B5EF4-FFF2-40B4-BE49-F238E27FC236}">
                <a16:creationId xmlns:a16="http://schemas.microsoft.com/office/drawing/2014/main" id="{F662B938-2E78-4056-998F-DEFE442BB8D8}"/>
              </a:ext>
            </a:extLst>
          </p:cNvPr>
          <p:cNvSpPr>
            <a:spLocks noGrp="1"/>
          </p:cNvSpPr>
          <p:nvPr>
            <p:ph idx="1"/>
          </p:nvPr>
        </p:nvSpPr>
        <p:spPr>
          <a:xfrm>
            <a:off x="457200" y="1219200"/>
            <a:ext cx="8229600" cy="4906963"/>
          </a:xfrm>
          <a:solidFill>
            <a:schemeClr val="bg1"/>
          </a:solidFill>
          <a:ln>
            <a:solidFill>
              <a:schemeClr val="accent1"/>
            </a:solidFill>
          </a:ln>
        </p:spPr>
        <p:txBody>
          <a:bodyPr>
            <a:normAutofit/>
          </a:bodyPr>
          <a:lstStyle/>
          <a:p>
            <a:r>
              <a:rPr lang="en-US" sz="2400" b="1" u="sng" dirty="0">
                <a:solidFill>
                  <a:srgbClr val="C00000"/>
                </a:solidFill>
                <a:latin typeface="Times" panose="02020603050405020304" pitchFamily="18" charset="0"/>
                <a:cs typeface="Times" panose="02020603050405020304" pitchFamily="18" charset="0"/>
              </a:rPr>
              <a:t>Georgia</a:t>
            </a:r>
            <a:r>
              <a:rPr lang="en-US" sz="2400" dirty="0">
                <a:latin typeface="Times" panose="02020603050405020304" pitchFamily="18" charset="0"/>
                <a:cs typeface="Times" panose="02020603050405020304" pitchFamily="18" charset="0"/>
              </a:rPr>
              <a:t> – Founded by </a:t>
            </a:r>
            <a:r>
              <a:rPr lang="en-US" sz="2400" b="1" u="sng" dirty="0">
                <a:solidFill>
                  <a:srgbClr val="C00000"/>
                </a:solidFill>
                <a:latin typeface="Times" panose="02020603050405020304" pitchFamily="18" charset="0"/>
                <a:cs typeface="Times" panose="02020603050405020304" pitchFamily="18" charset="0"/>
              </a:rPr>
              <a:t>James Oglethorpe </a:t>
            </a:r>
          </a:p>
        </p:txBody>
      </p:sp>
      <p:sp>
        <p:nvSpPr>
          <p:cNvPr id="4" name="Rectangle 3">
            <a:extLst>
              <a:ext uri="{FF2B5EF4-FFF2-40B4-BE49-F238E27FC236}">
                <a16:creationId xmlns:a16="http://schemas.microsoft.com/office/drawing/2014/main" id="{7C49BD83-9A54-59B6-C567-8EDAA57DEFF1}"/>
              </a:ext>
            </a:extLst>
          </p:cNvPr>
          <p:cNvSpPr/>
          <p:nvPr/>
        </p:nvSpPr>
        <p:spPr>
          <a:xfrm>
            <a:off x="762000" y="1924878"/>
            <a:ext cx="4191000" cy="218992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Two Primary Purposes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Debtor’s prison (No Slavery allowed)</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Buffer colony (Protection from Spanish colonies </a:t>
            </a:r>
          </a:p>
        </p:txBody>
      </p:sp>
      <p:pic>
        <p:nvPicPr>
          <p:cNvPr id="2054" name="Picture 6" descr="Unit 3- Colonial Georgia - Mr. Wilson's Georgia History Website Hendricks  Middle School- Cumming, GA">
            <a:extLst>
              <a:ext uri="{FF2B5EF4-FFF2-40B4-BE49-F238E27FC236}">
                <a16:creationId xmlns:a16="http://schemas.microsoft.com/office/drawing/2014/main" id="{753DE5EB-CFF0-FD73-8C54-100CAB434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848022"/>
            <a:ext cx="3733800" cy="3790778"/>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2056" name="Picture 8" descr="James Oglethorpe - New Georgia Encyclopedia">
            <a:extLst>
              <a:ext uri="{FF2B5EF4-FFF2-40B4-BE49-F238E27FC236}">
                <a16:creationId xmlns:a16="http://schemas.microsoft.com/office/drawing/2014/main" id="{B8CCAAB7-504C-F97D-9445-93061FC07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347261"/>
            <a:ext cx="1885950" cy="2189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5305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a:solidFill>
            <a:schemeClr val="bg1"/>
          </a:solidFill>
          <a:ln>
            <a:solidFill>
              <a:schemeClr val="accent1"/>
            </a:solidFill>
          </a:ln>
        </p:spPr>
        <p:txBody>
          <a:bodyPr>
            <a:normAutofit fontScale="92500" lnSpcReduction="20000"/>
          </a:bodyPr>
          <a:lstStyle/>
          <a:p>
            <a:pPr marL="0" indent="0">
              <a:buNone/>
            </a:pPr>
            <a:r>
              <a:rPr lang="en-US" sz="2200" dirty="0">
                <a:solidFill>
                  <a:srgbClr val="002060"/>
                </a:solidFill>
                <a:latin typeface="Times" panose="02020603050405020304" pitchFamily="18" charset="0"/>
                <a:cs typeface="Times" panose="02020603050405020304" pitchFamily="18" charset="0"/>
              </a:rPr>
              <a:t>AP 2.1: Contextualization of European Colonization</a:t>
            </a:r>
          </a:p>
          <a:p>
            <a:pPr marL="0" indent="0">
              <a:buNone/>
            </a:pPr>
            <a:r>
              <a:rPr lang="en-US" sz="2200" dirty="0">
                <a:solidFill>
                  <a:srgbClr val="002060"/>
                </a:solidFill>
                <a:latin typeface="Times" panose="02020603050405020304" pitchFamily="18" charset="0"/>
                <a:cs typeface="Times" panose="02020603050405020304" pitchFamily="18" charset="0"/>
              </a:rPr>
              <a:t>AP 2.2: European colonization influence on the New World </a:t>
            </a:r>
          </a:p>
          <a:p>
            <a:pPr marL="0" indent="0">
              <a:buNone/>
            </a:pPr>
            <a:r>
              <a:rPr lang="en-US" sz="2200" b="1" dirty="0">
                <a:solidFill>
                  <a:srgbClr val="C00000"/>
                </a:solidFill>
                <a:latin typeface="Times" panose="02020603050405020304" pitchFamily="18" charset="0"/>
                <a:cs typeface="Times" panose="02020603050405020304" pitchFamily="18" charset="0"/>
              </a:rPr>
              <a:t>EQ: </a:t>
            </a:r>
            <a:r>
              <a:rPr lang="en-US" sz="2200" dirty="0">
                <a:solidFill>
                  <a:srgbClr val="002060"/>
                </a:solidFill>
                <a:latin typeface="Times New Roman" panose="02020603050405020304" pitchFamily="18" charset="0"/>
                <a:cs typeface="Times New Roman" panose="02020603050405020304" pitchFamily="18" charset="0"/>
              </a:rPr>
              <a:t>How did the colonization period formulate an American identity that builds momentum towards independence</a:t>
            </a:r>
            <a:r>
              <a:rPr lang="en-US" sz="2200" dirty="0">
                <a:solidFill>
                  <a:srgbClr val="0070C0"/>
                </a:solidFill>
                <a:latin typeface="Times New Roman" panose="02020603050405020304" pitchFamily="18" charset="0"/>
                <a:cs typeface="Times New Roman" panose="02020603050405020304" pitchFamily="18" charset="0"/>
              </a:rPr>
              <a:t>?</a:t>
            </a:r>
          </a:p>
          <a:p>
            <a:pPr marL="0" indent="0">
              <a:buNone/>
            </a:pPr>
            <a:r>
              <a:rPr lang="en-US" sz="2200" b="1" dirty="0">
                <a:solidFill>
                  <a:srgbClr val="C00000"/>
                </a:solidFill>
                <a:latin typeface="Times New Roman" panose="02020603050405020304" pitchFamily="18" charset="0"/>
                <a:cs typeface="Times New Roman" panose="02020603050405020304" pitchFamily="18" charset="0"/>
              </a:rPr>
              <a:t>Students can:</a:t>
            </a:r>
          </a:p>
          <a:p>
            <a:r>
              <a:rPr lang="en-US" sz="2200" dirty="0">
                <a:solidFill>
                  <a:srgbClr val="002060"/>
                </a:solidFill>
                <a:latin typeface="Times New Roman" panose="02020603050405020304" pitchFamily="18" charset="0"/>
                <a:cs typeface="Times New Roman" panose="02020603050405020304" pitchFamily="18" charset="0"/>
              </a:rPr>
              <a:t>Validate factors that led European to expand their influence in the thirteen colonies.</a:t>
            </a:r>
          </a:p>
          <a:p>
            <a:r>
              <a:rPr lang="en-US" sz="2200" dirty="0">
                <a:solidFill>
                  <a:srgbClr val="002060"/>
                </a:solidFill>
                <a:latin typeface="Times New Roman" panose="02020603050405020304" pitchFamily="18" charset="0"/>
                <a:cs typeface="Times New Roman" panose="02020603050405020304" pitchFamily="18" charset="0"/>
              </a:rPr>
              <a:t>Evaluate how environmental factors influenced the development of the three colonial regions </a:t>
            </a:r>
          </a:p>
          <a:p>
            <a:r>
              <a:rPr lang="en-US" sz="2200" dirty="0">
                <a:solidFill>
                  <a:srgbClr val="002060"/>
                </a:solidFill>
                <a:latin typeface="Times New Roman" panose="02020603050405020304" pitchFamily="18" charset="0"/>
                <a:cs typeface="Times New Roman" panose="02020603050405020304" pitchFamily="18" charset="0"/>
              </a:rPr>
              <a:t>Critiques whether British salutary neglect had a positive influence on the development of the thirteen colonies </a:t>
            </a:r>
          </a:p>
          <a:p>
            <a:r>
              <a:rPr lang="en-US" sz="2200" dirty="0">
                <a:solidFill>
                  <a:srgbClr val="002060"/>
                </a:solidFill>
                <a:latin typeface="Times New Roman" panose="02020603050405020304" pitchFamily="18" charset="0"/>
                <a:cs typeface="Times New Roman" panose="02020603050405020304" pitchFamily="18" charset="0"/>
              </a:rPr>
              <a:t>Compare the colonial regions to determine how English colonization influence their development </a:t>
            </a:r>
          </a:p>
          <a:p>
            <a:pPr marL="0" lvl="1" indent="0">
              <a:buNone/>
            </a:pPr>
            <a:r>
              <a:rPr lang="en-US" sz="2400" b="1" dirty="0">
                <a:solidFill>
                  <a:srgbClr val="C00000"/>
                </a:solidFill>
                <a:latin typeface="Times" panose="02020603050405020304" pitchFamily="18" charset="0"/>
                <a:cs typeface="Times" panose="02020603050405020304" pitchFamily="18" charset="0"/>
              </a:rPr>
              <a:t>Agenda</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A sinner in Angry Gods Hands</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It’s a Great Awakening in American Colonies</a:t>
            </a:r>
          </a:p>
          <a:p>
            <a:pPr marL="342900" lvl="1" indent="-342900">
              <a:buFont typeface="Arial" panose="020B0604020202020204" pitchFamily="34" charset="0"/>
              <a:buChar char="•"/>
            </a:pPr>
            <a:r>
              <a:rPr lang="en-US" sz="2000" dirty="0">
                <a:solidFill>
                  <a:srgbClr val="002060"/>
                </a:solidFill>
                <a:latin typeface="Times" panose="02020603050405020304" pitchFamily="18" charset="0"/>
                <a:cs typeface="Times" panose="02020603050405020304" pitchFamily="18" charset="0"/>
              </a:rPr>
              <a:t>The Power of George Whitefield</a:t>
            </a:r>
          </a:p>
          <a:p>
            <a:pPr marL="0" lvl="1" indent="0">
              <a:buNone/>
            </a:pPr>
            <a:r>
              <a:rPr lang="en-US" sz="2400" b="1" dirty="0">
                <a:solidFill>
                  <a:srgbClr val="C00000"/>
                </a:solidFill>
                <a:latin typeface="Times" panose="02020603050405020304" pitchFamily="18" charset="0"/>
                <a:cs typeface="Times" panose="02020603050405020304" pitchFamily="18" charset="0"/>
              </a:rPr>
              <a:t>Homework</a:t>
            </a:r>
          </a:p>
          <a:p>
            <a:pPr marL="342900" lvl="1" indent="-342900"/>
            <a:r>
              <a:rPr lang="en-US" sz="2400" b="1" dirty="0">
                <a:solidFill>
                  <a:srgbClr val="C00000"/>
                </a:solidFill>
                <a:latin typeface="Times" panose="02020603050405020304" pitchFamily="18" charset="0"/>
                <a:cs typeface="Times" panose="02020603050405020304" pitchFamily="18" charset="0"/>
              </a:rPr>
              <a:t>Dominion of </a:t>
            </a:r>
            <a:r>
              <a:rPr lang="en-US" sz="2400" b="1">
                <a:solidFill>
                  <a:srgbClr val="C00000"/>
                </a:solidFill>
                <a:latin typeface="Times" panose="02020603050405020304" pitchFamily="18" charset="0"/>
                <a:cs typeface="Times" panose="02020603050405020304" pitchFamily="18" charset="0"/>
              </a:rPr>
              <a:t>New England</a:t>
            </a:r>
            <a:endParaRPr lang="en-US" sz="2400" b="1" dirty="0">
              <a:solidFill>
                <a:srgbClr val="C00000"/>
              </a:solidFill>
              <a:latin typeface="Times" panose="02020603050405020304" pitchFamily="18" charset="0"/>
              <a:cs typeface="Times" panose="02020603050405020304" pitchFamily="18" charset="0"/>
            </a:endParaRPr>
          </a:p>
          <a:p>
            <a:pPr marL="342900" lvl="1" indent="-342900"/>
            <a:r>
              <a:rPr lang="en-US" sz="2400" b="1" dirty="0">
                <a:solidFill>
                  <a:srgbClr val="C00000"/>
                </a:solidFill>
                <a:latin typeface="Times" panose="02020603050405020304" pitchFamily="18" charset="0"/>
                <a:cs typeface="Times" panose="02020603050405020304" pitchFamily="18" charset="0"/>
              </a:rPr>
              <a:t>Unit II Test – Tuesday, Oct. 3</a:t>
            </a:r>
          </a:p>
          <a:p>
            <a:pPr marL="342900" lvl="1" indent="-342900"/>
            <a:endParaRPr lang="en-US" sz="2000" dirty="0">
              <a:solidFill>
                <a:srgbClr val="0070C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6271055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6C65-E396-4A3D-81BE-9235F130850B}"/>
              </a:ext>
            </a:extLst>
          </p:cNvPr>
          <p:cNvSpPr>
            <a:spLocks noGrp="1"/>
          </p:cNvSpPr>
          <p:nvPr>
            <p:ph type="title"/>
          </p:nvPr>
        </p:nvSpPr>
        <p:spPr>
          <a:xfrm>
            <a:off x="460717" y="228600"/>
            <a:ext cx="8229600" cy="715962"/>
          </a:xfrm>
          <a:solidFill>
            <a:schemeClr val="bg2"/>
          </a:solidFill>
          <a:ln>
            <a:solidFill>
              <a:srgbClr val="002060"/>
            </a:solidFill>
          </a:ln>
        </p:spPr>
        <p:txBody>
          <a:bodyPr>
            <a:normAutofit fontScale="90000"/>
          </a:bodyPr>
          <a:lstStyle/>
          <a:p>
            <a:r>
              <a:rPr lang="en-US" b="1" dirty="0">
                <a:solidFill>
                  <a:srgbClr val="002060"/>
                </a:solidFill>
                <a:latin typeface="Baskerville Old Face" panose="02020602080505020303" pitchFamily="18" charset="0"/>
              </a:rPr>
              <a:t>Classifying History</a:t>
            </a:r>
          </a:p>
        </p:txBody>
      </p:sp>
      <p:sp>
        <p:nvSpPr>
          <p:cNvPr id="3" name="Content Placeholder 2">
            <a:extLst>
              <a:ext uri="{FF2B5EF4-FFF2-40B4-BE49-F238E27FC236}">
                <a16:creationId xmlns:a16="http://schemas.microsoft.com/office/drawing/2014/main" id="{F662B938-2E78-4056-998F-DEFE442BB8D8}"/>
              </a:ext>
            </a:extLst>
          </p:cNvPr>
          <p:cNvSpPr>
            <a:spLocks noGrp="1"/>
          </p:cNvSpPr>
          <p:nvPr>
            <p:ph idx="1"/>
          </p:nvPr>
        </p:nvSpPr>
        <p:spPr>
          <a:xfrm>
            <a:off x="304800" y="1066800"/>
            <a:ext cx="8382000" cy="4906963"/>
          </a:xfrm>
          <a:solidFill>
            <a:schemeClr val="bg1"/>
          </a:solidFill>
          <a:ln>
            <a:solidFill>
              <a:srgbClr val="002060"/>
            </a:solidFill>
          </a:ln>
        </p:spPr>
        <p:txBody>
          <a:bodyPr>
            <a:normAutofit/>
          </a:bodyPr>
          <a:lstStyle/>
          <a:p>
            <a:pPr marL="0" indent="0">
              <a:buNone/>
            </a:pPr>
            <a:r>
              <a:rPr lang="en-US"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Prompt: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Evaluate the relative importance of causes of population movement to colonial British America in the period from 1607 to 1754.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a:p>
            <a:pPr marL="0" indent="0">
              <a:buNone/>
            </a:pPr>
            <a:r>
              <a:rPr lang="en-US" sz="2400" b="1" dirty="0">
                <a:latin typeface="Times" panose="02020603050405020304" pitchFamily="18" charset="0"/>
                <a:cs typeface="Times" panose="02020603050405020304" pitchFamily="18" charset="0"/>
              </a:rPr>
              <a:t>Analyze prompt: </a:t>
            </a:r>
          </a:p>
          <a:p>
            <a:pPr>
              <a:buFontTx/>
              <a:buChar char="-"/>
            </a:pPr>
            <a:r>
              <a:rPr lang="en-US" sz="2400" dirty="0">
                <a:latin typeface="Times" panose="02020603050405020304" pitchFamily="18" charset="0"/>
                <a:cs typeface="Times" panose="02020603050405020304" pitchFamily="18" charset="0"/>
              </a:rPr>
              <a:t>Historic skill </a:t>
            </a:r>
          </a:p>
          <a:p>
            <a:pPr marL="0" indent="0">
              <a:buNone/>
            </a:pPr>
            <a:endParaRPr lang="en-US" sz="2400" dirty="0">
              <a:latin typeface="Times" panose="02020603050405020304" pitchFamily="18" charset="0"/>
              <a:cs typeface="Times" panose="02020603050405020304" pitchFamily="18" charset="0"/>
            </a:endParaRPr>
          </a:p>
          <a:p>
            <a:pPr>
              <a:buFontTx/>
              <a:buChar char="-"/>
            </a:pPr>
            <a:r>
              <a:rPr lang="en-US" sz="2400" dirty="0">
                <a:latin typeface="Times" panose="02020603050405020304" pitchFamily="18" charset="0"/>
                <a:cs typeface="Times" panose="02020603050405020304" pitchFamily="18" charset="0"/>
              </a:rPr>
              <a:t>Categories</a:t>
            </a:r>
          </a:p>
          <a:p>
            <a:pPr marL="0" indent="0">
              <a:buNone/>
            </a:pPr>
            <a:endParaRPr lang="en-US" sz="2400" dirty="0">
              <a:latin typeface="Times" panose="02020603050405020304" pitchFamily="18" charset="0"/>
              <a:cs typeface="Times" panose="02020603050405020304" pitchFamily="18" charset="0"/>
            </a:endParaRPr>
          </a:p>
          <a:p>
            <a:pPr>
              <a:buFontTx/>
              <a:buChar char="-"/>
            </a:pPr>
            <a:r>
              <a:rPr lang="en-US" sz="2400" dirty="0">
                <a:latin typeface="Times" panose="02020603050405020304" pitchFamily="18" charset="0"/>
                <a:cs typeface="Times" panose="02020603050405020304" pitchFamily="18" charset="0"/>
              </a:rPr>
              <a:t>Time Period</a:t>
            </a:r>
          </a:p>
        </p:txBody>
      </p:sp>
    </p:spTree>
    <p:extLst>
      <p:ext uri="{BB962C8B-B14F-4D97-AF65-F5344CB8AC3E}">
        <p14:creationId xmlns:p14="http://schemas.microsoft.com/office/powerpoint/2010/main" val="37870457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6C65-E396-4A3D-81BE-9235F130850B}"/>
              </a:ext>
            </a:extLst>
          </p:cNvPr>
          <p:cNvSpPr>
            <a:spLocks noGrp="1"/>
          </p:cNvSpPr>
          <p:nvPr>
            <p:ph type="title"/>
          </p:nvPr>
        </p:nvSpPr>
        <p:spPr>
          <a:xfrm>
            <a:off x="460717" y="228600"/>
            <a:ext cx="8229600" cy="715962"/>
          </a:xfrm>
          <a:solidFill>
            <a:schemeClr val="bg2"/>
          </a:solidFill>
          <a:ln>
            <a:solidFill>
              <a:srgbClr val="002060"/>
            </a:solidFill>
          </a:ln>
        </p:spPr>
        <p:txBody>
          <a:bodyPr>
            <a:normAutofit fontScale="90000"/>
          </a:bodyPr>
          <a:lstStyle/>
          <a:p>
            <a:r>
              <a:rPr lang="en-US" b="1" dirty="0">
                <a:solidFill>
                  <a:srgbClr val="002060"/>
                </a:solidFill>
                <a:latin typeface="Baskerville Old Face" panose="02020602080505020303" pitchFamily="18" charset="0"/>
              </a:rPr>
              <a:t>Classifying History Brain Storm</a:t>
            </a:r>
          </a:p>
        </p:txBody>
      </p:sp>
      <p:sp>
        <p:nvSpPr>
          <p:cNvPr id="3" name="Content Placeholder 2">
            <a:extLst>
              <a:ext uri="{FF2B5EF4-FFF2-40B4-BE49-F238E27FC236}">
                <a16:creationId xmlns:a16="http://schemas.microsoft.com/office/drawing/2014/main" id="{F662B938-2E78-4056-998F-DEFE442BB8D8}"/>
              </a:ext>
            </a:extLst>
          </p:cNvPr>
          <p:cNvSpPr>
            <a:spLocks noGrp="1"/>
          </p:cNvSpPr>
          <p:nvPr>
            <p:ph idx="1"/>
          </p:nvPr>
        </p:nvSpPr>
        <p:spPr>
          <a:xfrm>
            <a:off x="304800" y="1066800"/>
            <a:ext cx="8382000" cy="4906963"/>
          </a:xfrm>
          <a:solidFill>
            <a:schemeClr val="bg1"/>
          </a:solidFill>
          <a:ln>
            <a:solidFill>
              <a:srgbClr val="002060"/>
            </a:solidFill>
          </a:ln>
        </p:spPr>
        <p:txBody>
          <a:bodyPr>
            <a:normAutofit/>
          </a:bodyPr>
          <a:lstStyle/>
          <a:p>
            <a:pPr marL="0" indent="0">
              <a:buNone/>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Prompt: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Evaluate the relative importance of causes of population movement to colonial British America in the period from 1607 to 1754.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400" b="1" dirty="0">
                <a:solidFill>
                  <a:srgbClr val="002060"/>
                </a:solidFill>
                <a:latin typeface="Times" panose="02020603050405020304" pitchFamily="18" charset="0"/>
                <a:cs typeface="Times" panose="02020603050405020304" pitchFamily="18" charset="0"/>
              </a:rPr>
              <a:t>SPICE T: </a:t>
            </a:r>
            <a:r>
              <a:rPr lang="en-US" sz="2400" dirty="0">
                <a:solidFill>
                  <a:srgbClr val="002060"/>
                </a:solidFill>
                <a:latin typeface="Times" panose="02020603050405020304" pitchFamily="18" charset="0"/>
                <a:cs typeface="Times" panose="02020603050405020304" pitchFamily="18" charset="0"/>
              </a:rPr>
              <a:t>allows a writer to organize facts to determine what to argue in response to the prompt:</a:t>
            </a:r>
            <a:endParaRPr lang="en-US" sz="2400" b="1" dirty="0">
              <a:solidFill>
                <a:srgbClr val="002060"/>
              </a:solidFill>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p:txBody>
      </p:sp>
      <p:graphicFrame>
        <p:nvGraphicFramePr>
          <p:cNvPr id="4" name="Table 3">
            <a:extLst>
              <a:ext uri="{FF2B5EF4-FFF2-40B4-BE49-F238E27FC236}">
                <a16:creationId xmlns:a16="http://schemas.microsoft.com/office/drawing/2014/main" id="{DC1A8F8D-0859-4AA9-A0C2-D77B54E5A7DD}"/>
              </a:ext>
            </a:extLst>
          </p:cNvPr>
          <p:cNvGraphicFramePr>
            <a:graphicFrameLocks noGrp="1"/>
          </p:cNvGraphicFramePr>
          <p:nvPr>
            <p:extLst>
              <p:ext uri="{D42A27DB-BD31-4B8C-83A1-F6EECF244321}">
                <p14:modId xmlns:p14="http://schemas.microsoft.com/office/powerpoint/2010/main" val="2991686459"/>
              </p:ext>
            </p:extLst>
          </p:nvPr>
        </p:nvGraphicFramePr>
        <p:xfrm>
          <a:off x="685800" y="3048000"/>
          <a:ext cx="7772400" cy="337217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4238588084"/>
                    </a:ext>
                  </a:extLst>
                </a:gridCol>
                <a:gridCol w="5334000">
                  <a:extLst>
                    <a:ext uri="{9D8B030D-6E8A-4147-A177-3AD203B41FA5}">
                      <a16:colId xmlns:a16="http://schemas.microsoft.com/office/drawing/2014/main" val="1885774190"/>
                    </a:ext>
                  </a:extLst>
                </a:gridCol>
              </a:tblGrid>
              <a:tr h="533400">
                <a:tc>
                  <a:txBody>
                    <a:bodyPr/>
                    <a:lstStyle/>
                    <a:p>
                      <a:endParaRPr lang="en-US" dirty="0">
                        <a:solidFill>
                          <a:schemeClr val="bg1"/>
                        </a:solidFill>
                        <a:latin typeface="Times" panose="02020603050405020304" pitchFamily="18" charset="0"/>
                        <a:cs typeface="Times" panose="02020603050405020304" pitchFamily="18" charset="0"/>
                      </a:endParaRPr>
                    </a:p>
                  </a:txBody>
                  <a:tcPr>
                    <a:solidFill>
                      <a:schemeClr val="tx1"/>
                    </a:solidFill>
                  </a:tcPr>
                </a:tc>
                <a:tc>
                  <a:txBody>
                    <a:bodyPr/>
                    <a:lstStyle/>
                    <a:p>
                      <a:endParaRPr lang="en-US" dirty="0">
                        <a:solidFill>
                          <a:schemeClr val="bg1"/>
                        </a:solidFill>
                        <a:latin typeface="Times" panose="02020603050405020304" pitchFamily="18" charset="0"/>
                        <a:cs typeface="Times" panose="02020603050405020304" pitchFamily="18" charset="0"/>
                      </a:endParaRPr>
                    </a:p>
                  </a:txBody>
                  <a:tcPr>
                    <a:solidFill>
                      <a:schemeClr val="tx1"/>
                    </a:solidFill>
                  </a:tcPr>
                </a:tc>
                <a:extLst>
                  <a:ext uri="{0D108BD9-81ED-4DB2-BD59-A6C34878D82A}">
                    <a16:rowId xmlns:a16="http://schemas.microsoft.com/office/drawing/2014/main" val="4268655312"/>
                  </a:ext>
                </a:extLst>
              </a:tr>
              <a:tr h="439738">
                <a:tc>
                  <a:txBody>
                    <a:bodyPr/>
                    <a:lstStyle/>
                    <a:p>
                      <a:r>
                        <a:rPr lang="en-US" dirty="0">
                          <a:latin typeface="Times" panose="02020603050405020304" pitchFamily="18" charset="0"/>
                          <a:cs typeface="Times" panose="02020603050405020304" pitchFamily="18" charset="0"/>
                        </a:rPr>
                        <a:t>(S) Social</a:t>
                      </a:r>
                    </a:p>
                  </a:txBody>
                  <a:tcPr/>
                </a:tc>
                <a:tc>
                  <a:txBody>
                    <a:bodyPr/>
                    <a:lstStyle/>
                    <a:p>
                      <a:endParaRPr lang="en-US"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2130447165"/>
                  </a:ext>
                </a:extLst>
              </a:tr>
              <a:tr h="439738">
                <a:tc>
                  <a:txBody>
                    <a:bodyPr/>
                    <a:lstStyle/>
                    <a:p>
                      <a:r>
                        <a:rPr lang="en-US" dirty="0">
                          <a:latin typeface="Times" panose="02020603050405020304" pitchFamily="18" charset="0"/>
                          <a:cs typeface="Times" panose="02020603050405020304" pitchFamily="18" charset="0"/>
                        </a:rPr>
                        <a:t>(P) Political</a:t>
                      </a:r>
                    </a:p>
                  </a:txBody>
                  <a:tcPr/>
                </a:tc>
                <a:tc>
                  <a:txBody>
                    <a:bodyPr/>
                    <a:lstStyle/>
                    <a:p>
                      <a:endParaRPr lang="en-US"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3245460784"/>
                  </a:ext>
                </a:extLst>
              </a:tr>
              <a:tr h="511494">
                <a:tc>
                  <a:txBody>
                    <a:bodyPr/>
                    <a:lstStyle/>
                    <a:p>
                      <a:r>
                        <a:rPr lang="en-US" dirty="0">
                          <a:latin typeface="Times" panose="02020603050405020304" pitchFamily="18" charset="0"/>
                          <a:cs typeface="Times" panose="02020603050405020304" pitchFamily="18" charset="0"/>
                        </a:rPr>
                        <a:t>(I) Interaction w environment</a:t>
                      </a:r>
                    </a:p>
                  </a:txBody>
                  <a:tcPr/>
                </a:tc>
                <a:tc>
                  <a:txBody>
                    <a:bodyPr/>
                    <a:lstStyle/>
                    <a:p>
                      <a:endParaRPr lang="en-US"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1295483317"/>
                  </a:ext>
                </a:extLst>
              </a:tr>
              <a:tr h="439738">
                <a:tc>
                  <a:txBody>
                    <a:bodyPr/>
                    <a:lstStyle/>
                    <a:p>
                      <a:r>
                        <a:rPr lang="en-US" dirty="0">
                          <a:latin typeface="Times" panose="02020603050405020304" pitchFamily="18" charset="0"/>
                          <a:cs typeface="Times" panose="02020603050405020304" pitchFamily="18" charset="0"/>
                        </a:rPr>
                        <a:t>(C) Culture</a:t>
                      </a:r>
                    </a:p>
                  </a:txBody>
                  <a:tcPr/>
                </a:tc>
                <a:tc>
                  <a:txBody>
                    <a:bodyPr/>
                    <a:lstStyle/>
                    <a:p>
                      <a:endParaRPr lang="en-US"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2987843680"/>
                  </a:ext>
                </a:extLst>
              </a:tr>
              <a:tr h="439738">
                <a:tc>
                  <a:txBody>
                    <a:bodyPr/>
                    <a:lstStyle/>
                    <a:p>
                      <a:r>
                        <a:rPr lang="en-US" dirty="0">
                          <a:latin typeface="Times" panose="02020603050405020304" pitchFamily="18" charset="0"/>
                          <a:cs typeface="Times" panose="02020603050405020304" pitchFamily="18" charset="0"/>
                        </a:rPr>
                        <a:t>(E) Economy</a:t>
                      </a:r>
                    </a:p>
                  </a:txBody>
                  <a:tcPr/>
                </a:tc>
                <a:tc>
                  <a:txBody>
                    <a:bodyPr/>
                    <a:lstStyle/>
                    <a:p>
                      <a:endParaRPr lang="en-US"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2845597816"/>
                  </a:ext>
                </a:extLst>
              </a:tr>
              <a:tr h="439738">
                <a:tc>
                  <a:txBody>
                    <a:bodyPr/>
                    <a:lstStyle/>
                    <a:p>
                      <a:r>
                        <a:rPr lang="en-US" dirty="0">
                          <a:latin typeface="Times" panose="02020603050405020304" pitchFamily="18" charset="0"/>
                          <a:cs typeface="Times" panose="02020603050405020304" pitchFamily="18" charset="0"/>
                        </a:rPr>
                        <a:t>(T) Technology</a:t>
                      </a:r>
                    </a:p>
                  </a:txBody>
                  <a:tcPr/>
                </a:tc>
                <a:tc>
                  <a:txBody>
                    <a:bodyPr/>
                    <a:lstStyle/>
                    <a:p>
                      <a:endParaRPr lang="en-US"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2264560493"/>
                  </a:ext>
                </a:extLst>
              </a:tr>
            </a:tbl>
          </a:graphicData>
        </a:graphic>
      </p:graphicFrame>
      <p:sp>
        <p:nvSpPr>
          <p:cNvPr id="5" name="Rectangle 4">
            <a:extLst>
              <a:ext uri="{FF2B5EF4-FFF2-40B4-BE49-F238E27FC236}">
                <a16:creationId xmlns:a16="http://schemas.microsoft.com/office/drawing/2014/main" id="{B22D5330-E95E-1263-35A5-E4AF7C64F7FD}"/>
              </a:ext>
            </a:extLst>
          </p:cNvPr>
          <p:cNvSpPr/>
          <p:nvPr/>
        </p:nvSpPr>
        <p:spPr>
          <a:xfrm>
            <a:off x="1028700" y="2819400"/>
            <a:ext cx="7086600" cy="2269435"/>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TOPIC Sentence 1:</a:t>
            </a: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TOPIC Sentence 2:</a:t>
            </a: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 </a:t>
            </a:r>
          </a:p>
        </p:txBody>
      </p:sp>
      <p:sp>
        <p:nvSpPr>
          <p:cNvPr id="6" name="Rectangle 5">
            <a:extLst>
              <a:ext uri="{FF2B5EF4-FFF2-40B4-BE49-F238E27FC236}">
                <a16:creationId xmlns:a16="http://schemas.microsoft.com/office/drawing/2014/main" id="{086CBDE1-09F8-F6DB-8FFB-FFBBE0D36F12}"/>
              </a:ext>
            </a:extLst>
          </p:cNvPr>
          <p:cNvSpPr/>
          <p:nvPr/>
        </p:nvSpPr>
        <p:spPr>
          <a:xfrm>
            <a:off x="1028700" y="5334000"/>
            <a:ext cx="7086600" cy="86836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Times" panose="02020603050405020304" pitchFamily="18" charset="0"/>
                <a:cs typeface="Times" panose="02020603050405020304" pitchFamily="18" charset="0"/>
              </a:rPr>
              <a:t>HOWEVER: </a:t>
            </a:r>
          </a:p>
          <a:p>
            <a:endParaRPr lang="en-US" dirty="0">
              <a:solidFill>
                <a:schemeClr val="bg1"/>
              </a:solidFill>
              <a:latin typeface="Times" panose="02020603050405020304" pitchFamily="18" charset="0"/>
              <a:cs typeface="Times" panose="02020603050405020304" pitchFamily="18" charset="0"/>
            </a:endParaRPr>
          </a:p>
          <a:p>
            <a:endParaRPr lang="en-US" dirty="0">
              <a:solidFill>
                <a:schemeClr val="bg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9355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327F-FD63-4D35-8890-DAB878F71854}"/>
              </a:ext>
            </a:extLst>
          </p:cNvPr>
          <p:cNvSpPr>
            <a:spLocks noGrp="1"/>
          </p:cNvSpPr>
          <p:nvPr>
            <p:ph type="title"/>
          </p:nvPr>
        </p:nvSpPr>
        <p:spPr>
          <a:xfrm>
            <a:off x="457200" y="274638"/>
            <a:ext cx="8229600" cy="639762"/>
          </a:xfrm>
          <a:solidFill>
            <a:schemeClr val="bg1"/>
          </a:solidFill>
          <a:ln>
            <a:solidFill>
              <a:schemeClr val="accent1"/>
            </a:solidFill>
          </a:ln>
        </p:spPr>
        <p:txBody>
          <a:bodyPr>
            <a:normAutofit fontScale="90000"/>
          </a:bodyPr>
          <a:lstStyle/>
          <a:p>
            <a:r>
              <a:rPr lang="en-US" dirty="0">
                <a:solidFill>
                  <a:srgbClr val="002060"/>
                </a:solidFill>
                <a:latin typeface="Baskerville Old Face" panose="02020602080505020303" pitchFamily="18" charset="0"/>
              </a:rPr>
              <a:t>Thesis Writing </a:t>
            </a:r>
          </a:p>
        </p:txBody>
      </p:sp>
      <p:sp>
        <p:nvSpPr>
          <p:cNvPr id="9" name="Content Placeholder 8">
            <a:extLst>
              <a:ext uri="{FF2B5EF4-FFF2-40B4-BE49-F238E27FC236}">
                <a16:creationId xmlns:a16="http://schemas.microsoft.com/office/drawing/2014/main" id="{BFE4FA7B-AE92-4C8F-94B9-D884EC2A44EE}"/>
              </a:ext>
            </a:extLst>
          </p:cNvPr>
          <p:cNvSpPr>
            <a:spLocks noGrp="1"/>
          </p:cNvSpPr>
          <p:nvPr>
            <p:ph idx="1"/>
          </p:nvPr>
        </p:nvSpPr>
        <p:spPr>
          <a:xfrm>
            <a:off x="457200" y="1066800"/>
            <a:ext cx="8229600" cy="5059363"/>
          </a:xfrm>
          <a:solidFill>
            <a:srgbClr val="FFFF99"/>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A thesis is an argument or a stand you take on a particular subject.  It should not resemble a sentence in your textbook, but rather explain your point of view and why it matters.</a:t>
            </a:r>
          </a:p>
          <a:p>
            <a:pPr marL="0" indent="0">
              <a:buNone/>
            </a:pPr>
            <a:r>
              <a:rPr lang="en-US" sz="2400" dirty="0">
                <a:latin typeface="Times" panose="02020603050405020304" pitchFamily="18" charset="0"/>
                <a:cs typeface="Times" panose="02020603050405020304" pitchFamily="18" charset="0"/>
              </a:rPr>
              <a:t>The </a:t>
            </a:r>
            <a:r>
              <a:rPr lang="en-US" sz="2400" b="1" dirty="0">
                <a:solidFill>
                  <a:srgbClr val="FF0000"/>
                </a:solidFill>
                <a:latin typeface="Times" panose="02020603050405020304" pitchFamily="18" charset="0"/>
                <a:cs typeface="Times" panose="02020603050405020304" pitchFamily="18" charset="0"/>
              </a:rPr>
              <a:t>thesis formula</a:t>
            </a:r>
            <a:r>
              <a:rPr lang="en-US" sz="2400" dirty="0">
                <a:latin typeface="Times" panose="02020603050405020304" pitchFamily="18" charset="0"/>
                <a:cs typeface="Times" panose="02020603050405020304" pitchFamily="18" charset="0"/>
              </a:rPr>
              <a:t>: </a:t>
            </a:r>
            <a:r>
              <a:rPr lang="en-US" sz="2400" b="1" dirty="0">
                <a:solidFill>
                  <a:srgbClr val="002060"/>
                </a:solidFill>
                <a:latin typeface="Times" panose="02020603050405020304" pitchFamily="18" charset="0"/>
                <a:cs typeface="Times" panose="02020603050405020304" pitchFamily="18" charset="0"/>
              </a:rPr>
              <a:t>X however, A, B, and C. Therefore Y</a:t>
            </a:r>
            <a:r>
              <a:rPr lang="en-US" sz="2400" dirty="0">
                <a:latin typeface="Times" panose="02020603050405020304" pitchFamily="18" charset="0"/>
                <a:cs typeface="Times" panose="02020603050405020304" pitchFamily="18" charset="0"/>
              </a:rPr>
              <a:t>.</a:t>
            </a:r>
          </a:p>
          <a:p>
            <a:pPr marL="0" indent="0">
              <a:buNone/>
            </a:pPr>
            <a:r>
              <a:rPr lang="en-US" sz="2400" b="1" dirty="0">
                <a:solidFill>
                  <a:srgbClr val="002060"/>
                </a:solidFill>
                <a:latin typeface="Times" panose="02020603050405020304" pitchFamily="18" charset="0"/>
                <a:cs typeface="Times" panose="02020603050405020304" pitchFamily="18" charset="0"/>
              </a:rPr>
              <a:t>X-</a:t>
            </a:r>
            <a:r>
              <a:rPr lang="en-US" sz="2400" dirty="0">
                <a:latin typeface="Times" panose="02020603050405020304" pitchFamily="18" charset="0"/>
                <a:cs typeface="Times" panose="02020603050405020304" pitchFamily="18" charset="0"/>
              </a:rPr>
              <a:t>the strongest point against your argument (could be historic context and not your thesis)</a:t>
            </a:r>
          </a:p>
          <a:p>
            <a:pPr marL="0" indent="0">
              <a:buNone/>
            </a:pPr>
            <a:r>
              <a:rPr lang="en-US" sz="2400" dirty="0">
                <a:latin typeface="Times" panose="02020603050405020304" pitchFamily="18" charset="0"/>
                <a:cs typeface="Times" panose="02020603050405020304" pitchFamily="18" charset="0"/>
              </a:rPr>
              <a:t>Or </a:t>
            </a:r>
          </a:p>
          <a:p>
            <a:pPr marL="0" indent="0">
              <a:buNone/>
            </a:pPr>
            <a:r>
              <a:rPr lang="en-US" sz="2400" b="1" dirty="0">
                <a:solidFill>
                  <a:srgbClr val="002060"/>
                </a:solidFill>
                <a:latin typeface="Times" panose="02020603050405020304" pitchFamily="18" charset="0"/>
                <a:cs typeface="Times" panose="02020603050405020304" pitchFamily="18" charset="0"/>
              </a:rPr>
              <a:t>X-</a:t>
            </a:r>
            <a:r>
              <a:rPr lang="en-US" sz="2400" dirty="0">
                <a:latin typeface="Times" panose="02020603050405020304" pitchFamily="18" charset="0"/>
                <a:cs typeface="Times" panose="02020603050405020304" pitchFamily="18" charset="0"/>
              </a:rPr>
              <a:t>the strongest point of your argument that you will clarify with A, B, and C to prove Y.</a:t>
            </a:r>
          </a:p>
          <a:p>
            <a:pPr marL="0" indent="0">
              <a:buNone/>
            </a:pPr>
            <a:r>
              <a:rPr lang="en-US" sz="2400" b="1" dirty="0">
                <a:solidFill>
                  <a:srgbClr val="002060"/>
                </a:solidFill>
                <a:latin typeface="Times" panose="02020603050405020304" pitchFamily="18" charset="0"/>
                <a:cs typeface="Times" panose="02020603050405020304" pitchFamily="18" charset="0"/>
              </a:rPr>
              <a:t>A, B, C </a:t>
            </a:r>
            <a:r>
              <a:rPr lang="en-US" sz="2400" dirty="0">
                <a:latin typeface="Times" panose="02020603050405020304" pitchFamily="18" charset="0"/>
                <a:cs typeface="Times" panose="02020603050405020304" pitchFamily="18" charset="0"/>
              </a:rPr>
              <a:t>– the three strongest point that explain in your essay</a:t>
            </a:r>
          </a:p>
          <a:p>
            <a:pPr marL="0" indent="0">
              <a:buNone/>
            </a:pPr>
            <a:r>
              <a:rPr lang="en-US" sz="2400" b="1" dirty="0">
                <a:solidFill>
                  <a:srgbClr val="002060"/>
                </a:solidFill>
                <a:latin typeface="Times" panose="02020603050405020304" pitchFamily="18" charset="0"/>
                <a:cs typeface="Times" panose="02020603050405020304" pitchFamily="18" charset="0"/>
              </a:rPr>
              <a:t>Y – </a:t>
            </a:r>
            <a:r>
              <a:rPr lang="en-US" sz="2400" dirty="0">
                <a:latin typeface="Times" panose="02020603050405020304" pitchFamily="18" charset="0"/>
                <a:cs typeface="Times" panose="02020603050405020304" pitchFamily="18" charset="0"/>
              </a:rPr>
              <a:t>the position you will taking throughout the essay (this </a:t>
            </a:r>
            <a:r>
              <a:rPr lang="en-US" sz="2400">
                <a:latin typeface="Times" panose="02020603050405020304" pitchFamily="18" charset="0"/>
                <a:cs typeface="Times" panose="02020603050405020304" pitchFamily="18" charset="0"/>
              </a:rPr>
              <a:t>could affect </a:t>
            </a:r>
            <a:r>
              <a:rPr lang="en-US" sz="2400" dirty="0">
                <a:latin typeface="Times" panose="02020603050405020304" pitchFamily="18" charset="0"/>
                <a:cs typeface="Times" panose="02020603050405020304" pitchFamily="18" charset="0"/>
              </a:rPr>
              <a:t>of X)</a:t>
            </a:r>
          </a:p>
          <a:p>
            <a:pPr marL="0" indent="0">
              <a:buNone/>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0745574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3">
              <a:lumMod val="20000"/>
              <a:lumOff val="80000"/>
            </a:schemeClr>
          </a:solidFill>
          <a:ln>
            <a:solidFill>
              <a:schemeClr val="tx2"/>
            </a:solidFill>
          </a:ln>
        </p:spPr>
        <p:txBody>
          <a:bodyPr>
            <a:normAutofit fontScale="90000"/>
          </a:bodyPr>
          <a:lstStyle/>
          <a:p>
            <a:r>
              <a:rPr lang="en-US" dirty="0">
                <a:solidFill>
                  <a:srgbClr val="002060"/>
                </a:solidFill>
                <a:latin typeface="Baskerville Old Face" panose="02020602080505020303" pitchFamily="18" charset="0"/>
              </a:rPr>
              <a:t>Thesis Thunder Dome</a:t>
            </a:r>
          </a:p>
        </p:txBody>
      </p:sp>
      <p:sp>
        <p:nvSpPr>
          <p:cNvPr id="4" name="Rectangle 3">
            <a:extLst>
              <a:ext uri="{FF2B5EF4-FFF2-40B4-BE49-F238E27FC236}">
                <a16:creationId xmlns:a16="http://schemas.microsoft.com/office/drawing/2014/main" id="{478F41FE-2EBC-415B-BD07-7462503B8283}"/>
              </a:ext>
            </a:extLst>
          </p:cNvPr>
          <p:cNvSpPr/>
          <p:nvPr/>
        </p:nvSpPr>
        <p:spPr>
          <a:xfrm>
            <a:off x="304800" y="1143000"/>
            <a:ext cx="8610600" cy="1466216"/>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Prompt:</a:t>
            </a: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Evaluate the relative importance of causes of population movement to colonial British America in the period from 1607 to 1754.</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Content Placeholder 5" descr="A picture containing outdoor, text&#10;&#10;Description automatically generated">
            <a:extLst>
              <a:ext uri="{FF2B5EF4-FFF2-40B4-BE49-F238E27FC236}">
                <a16:creationId xmlns:a16="http://schemas.microsoft.com/office/drawing/2014/main" id="{050B4204-FD81-43C8-B3DA-485EFA593C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07152" y="2166937"/>
            <a:ext cx="4286250" cy="2524125"/>
          </a:xfrm>
          <a:ln>
            <a:solidFill>
              <a:srgbClr val="FFC000"/>
            </a:solidFill>
          </a:ln>
        </p:spPr>
      </p:pic>
      <p:sp>
        <p:nvSpPr>
          <p:cNvPr id="7" name="Rectangle 6">
            <a:extLst>
              <a:ext uri="{FF2B5EF4-FFF2-40B4-BE49-F238E27FC236}">
                <a16:creationId xmlns:a16="http://schemas.microsoft.com/office/drawing/2014/main" id="{82C72DF4-A35A-4857-AD5C-347682D9E56A}"/>
              </a:ext>
            </a:extLst>
          </p:cNvPr>
          <p:cNvSpPr/>
          <p:nvPr/>
        </p:nvSpPr>
        <p:spPr>
          <a:xfrm>
            <a:off x="422049" y="2713038"/>
            <a:ext cx="4114800" cy="487362"/>
          </a:xfrm>
          <a:prstGeom prst="rect">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Can your thesis survive?</a:t>
            </a:r>
          </a:p>
        </p:txBody>
      </p:sp>
    </p:spTree>
    <p:extLst>
      <p:ext uri="{BB962C8B-B14F-4D97-AF65-F5344CB8AC3E}">
        <p14:creationId xmlns:p14="http://schemas.microsoft.com/office/powerpoint/2010/main" val="19549622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2"/>
          </a:solidFill>
          <a:ln>
            <a:solidFill>
              <a:srgbClr val="002060"/>
            </a:solidFill>
          </a:ln>
        </p:spPr>
        <p:txBody>
          <a:bodyPr>
            <a:normAutofit fontScale="90000"/>
          </a:bodyPr>
          <a:lstStyle/>
          <a:p>
            <a:r>
              <a:rPr lang="en-US" dirty="0">
                <a:solidFill>
                  <a:schemeClr val="tx2"/>
                </a:solidFill>
                <a:latin typeface="Baskerville Old Face" panose="02020602080505020303" pitchFamily="18" charset="0"/>
              </a:rPr>
              <a:t>Colonies Economic</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843" y="1137738"/>
            <a:ext cx="4038600" cy="5334000"/>
          </a:xfrm>
          <a:ln>
            <a:solidFill>
              <a:srgbClr val="002060"/>
            </a:solidFill>
          </a:ln>
        </p:spPr>
      </p:pic>
      <p:sp>
        <p:nvSpPr>
          <p:cNvPr id="5" name="Rectangle 4"/>
          <p:cNvSpPr/>
          <p:nvPr/>
        </p:nvSpPr>
        <p:spPr>
          <a:xfrm>
            <a:off x="4572000" y="1143000"/>
            <a:ext cx="4191000" cy="1143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English </a:t>
            </a:r>
            <a:r>
              <a:rPr lang="en-US" sz="2400" b="1" dirty="0">
                <a:solidFill>
                  <a:schemeClr val="tx2"/>
                </a:solidFill>
                <a:latin typeface="Times" panose="02020603050405020304" pitchFamily="18" charset="0"/>
                <a:cs typeface="Times" panose="02020603050405020304" pitchFamily="18" charset="0"/>
              </a:rPr>
              <a:t>mercantilism</a:t>
            </a:r>
            <a:r>
              <a:rPr lang="en-US" sz="2400" dirty="0">
                <a:latin typeface="Times" panose="02020603050405020304" pitchFamily="18" charset="0"/>
                <a:cs typeface="Times" panose="02020603050405020304" pitchFamily="18" charset="0"/>
              </a:rPr>
              <a:t>: colonies a source of raw materials and markets </a:t>
            </a:r>
          </a:p>
        </p:txBody>
      </p:sp>
      <p:sp>
        <p:nvSpPr>
          <p:cNvPr id="6" name="Rectangle 5"/>
          <p:cNvSpPr/>
          <p:nvPr/>
        </p:nvSpPr>
        <p:spPr>
          <a:xfrm>
            <a:off x="4572000" y="2514600"/>
            <a:ext cx="4191000" cy="1143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2"/>
                </a:solidFill>
                <a:latin typeface="Times" panose="02020603050405020304" pitchFamily="18" charset="0"/>
                <a:cs typeface="Times" panose="02020603050405020304" pitchFamily="18" charset="0"/>
              </a:rPr>
              <a:t>New England: </a:t>
            </a:r>
            <a:r>
              <a:rPr lang="en-US" sz="2400" dirty="0">
                <a:latin typeface="Times" panose="02020603050405020304" pitchFamily="18" charset="0"/>
                <a:cs typeface="Times" panose="02020603050405020304" pitchFamily="18" charset="0"/>
              </a:rPr>
              <a:t>rum, timber, fishing, fur, iron, &amp; shipbuilding</a:t>
            </a:r>
          </a:p>
        </p:txBody>
      </p:sp>
      <p:sp>
        <p:nvSpPr>
          <p:cNvPr id="7" name="Rectangle 6"/>
          <p:cNvSpPr/>
          <p:nvPr/>
        </p:nvSpPr>
        <p:spPr>
          <a:xfrm>
            <a:off x="4589585" y="3733800"/>
            <a:ext cx="4191000" cy="1143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2"/>
                </a:solidFill>
                <a:latin typeface="Times" panose="02020603050405020304" pitchFamily="18" charset="0"/>
                <a:cs typeface="Times" panose="02020603050405020304" pitchFamily="18" charset="0"/>
              </a:rPr>
              <a:t>Middle: </a:t>
            </a:r>
            <a:r>
              <a:rPr lang="en-US" sz="2400" dirty="0">
                <a:latin typeface="Times" panose="02020603050405020304" pitchFamily="18" charset="0"/>
                <a:cs typeface="Times" panose="02020603050405020304" pitchFamily="18" charset="0"/>
              </a:rPr>
              <a:t>grain, timber, ship, cattle, fur, and iron</a:t>
            </a:r>
          </a:p>
        </p:txBody>
      </p:sp>
      <p:sp>
        <p:nvSpPr>
          <p:cNvPr id="8" name="Rectangle 7"/>
          <p:cNvSpPr/>
          <p:nvPr/>
        </p:nvSpPr>
        <p:spPr>
          <a:xfrm>
            <a:off x="4589585" y="4976446"/>
            <a:ext cx="4191000" cy="1143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2"/>
                </a:solidFill>
                <a:latin typeface="Times" panose="02020603050405020304" pitchFamily="18" charset="0"/>
                <a:cs typeface="Times" panose="02020603050405020304" pitchFamily="18" charset="0"/>
              </a:rPr>
              <a:t>Chesapeake: </a:t>
            </a:r>
            <a:r>
              <a:rPr lang="en-US" sz="2400" dirty="0">
                <a:latin typeface="Times" panose="02020603050405020304" pitchFamily="18" charset="0"/>
                <a:cs typeface="Times" panose="02020603050405020304" pitchFamily="18" charset="0"/>
              </a:rPr>
              <a:t>cash crop agriculture (tobacco, rice, indigo)</a:t>
            </a:r>
          </a:p>
        </p:txBody>
      </p:sp>
      <p:sp>
        <p:nvSpPr>
          <p:cNvPr id="9" name="Down Arrow 8"/>
          <p:cNvSpPr/>
          <p:nvPr/>
        </p:nvSpPr>
        <p:spPr>
          <a:xfrm>
            <a:off x="6400800" y="2057400"/>
            <a:ext cx="6096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rot="9995436">
            <a:off x="3733800" y="2819400"/>
            <a:ext cx="855785"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p:cNvSpPr/>
          <p:nvPr/>
        </p:nvSpPr>
        <p:spPr>
          <a:xfrm rot="11156809">
            <a:off x="3032506" y="3966343"/>
            <a:ext cx="1558426" cy="218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p:cNvSpPr/>
          <p:nvPr/>
        </p:nvSpPr>
        <p:spPr>
          <a:xfrm rot="11419692">
            <a:off x="2779438" y="5197976"/>
            <a:ext cx="1849249" cy="2786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824911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24627</TotalTime>
  <Words>14578</Words>
  <Application>Microsoft Office PowerPoint</Application>
  <PresentationFormat>On-screen Show (4:3)</PresentationFormat>
  <Paragraphs>1637</Paragraphs>
  <Slides>195</Slides>
  <Notes>7</Notes>
  <HiddenSlides>10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195</vt:i4>
      </vt:variant>
    </vt:vector>
  </HeadingPairs>
  <TitlesOfParts>
    <vt:vector size="204" baseType="lpstr">
      <vt:lpstr>Arial</vt:lpstr>
      <vt:lpstr>Baskerville Old Face</vt:lpstr>
      <vt:lpstr>Bookman Old Style</vt:lpstr>
      <vt:lpstr>Calibri</vt:lpstr>
      <vt:lpstr>Helvetica Neue</vt:lpstr>
      <vt:lpstr>Times</vt:lpstr>
      <vt:lpstr>Times New Roman</vt:lpstr>
      <vt:lpstr>Wingdings</vt:lpstr>
      <vt:lpstr>Office Theme</vt:lpstr>
      <vt:lpstr>American Colonization 1607-1754</vt:lpstr>
      <vt:lpstr>PowerPoint Presentation</vt:lpstr>
      <vt:lpstr>European Relations with Native Americans </vt:lpstr>
      <vt:lpstr>PowerPoint Presentation</vt:lpstr>
      <vt:lpstr>Euro Colonization </vt:lpstr>
      <vt:lpstr>AP Classroom</vt:lpstr>
      <vt:lpstr>Essential Question</vt:lpstr>
      <vt:lpstr>Contexts Causation </vt:lpstr>
      <vt:lpstr>American Identity – Who We Are</vt:lpstr>
      <vt:lpstr>American Identity – Who We Are</vt:lpstr>
      <vt:lpstr>PowerPoint Presentation</vt:lpstr>
      <vt:lpstr>Colonization Comparison</vt:lpstr>
      <vt:lpstr>European Conquest of the New World</vt:lpstr>
      <vt:lpstr>Mercantilism in the New World</vt:lpstr>
      <vt:lpstr>The British Invasion</vt:lpstr>
      <vt:lpstr>Permanent Settlements in the New World</vt:lpstr>
      <vt:lpstr>Salutary Neglect Effect</vt:lpstr>
      <vt:lpstr>Forming a New Nation</vt:lpstr>
      <vt:lpstr>PowerPoint Presentation</vt:lpstr>
      <vt:lpstr>The Trial of John Punch</vt:lpstr>
      <vt:lpstr>First Labor Force</vt:lpstr>
      <vt:lpstr>Labor Turning Point</vt:lpstr>
      <vt:lpstr>Southern Man</vt:lpstr>
      <vt:lpstr>Slave Trade</vt:lpstr>
      <vt:lpstr>Legalizing Slavery</vt:lpstr>
      <vt:lpstr>Colonial Slide Instructions </vt:lpstr>
      <vt:lpstr>Slavery in America</vt:lpstr>
      <vt:lpstr>PowerPoint Presentation</vt:lpstr>
      <vt:lpstr>It’s a Regional Thing</vt:lpstr>
      <vt:lpstr>How to answer an SAQ</vt:lpstr>
      <vt:lpstr>Task Verbs </vt:lpstr>
      <vt:lpstr>Writing Your Response </vt:lpstr>
      <vt:lpstr>Writing Your Response </vt:lpstr>
      <vt:lpstr>PowerPoint Presentation</vt:lpstr>
      <vt:lpstr>SAQ Grading </vt:lpstr>
      <vt:lpstr>English Expansionism</vt:lpstr>
      <vt:lpstr>Chesapeake Relations with the Natives</vt:lpstr>
      <vt:lpstr>New England Relations</vt:lpstr>
      <vt:lpstr>Metacom’s war</vt:lpstr>
      <vt:lpstr>Puritans v. Native Americans</vt:lpstr>
      <vt:lpstr>Settlers Relations w/ Natives</vt:lpstr>
      <vt:lpstr>Native Americans Relations </vt:lpstr>
      <vt:lpstr>Settlers Relations w/ Natives</vt:lpstr>
      <vt:lpstr>A Different Relation in the Middle</vt:lpstr>
      <vt:lpstr>PowerPoint Presentation</vt:lpstr>
      <vt:lpstr>The Beacon of Light</vt:lpstr>
      <vt:lpstr>Puritanism </vt:lpstr>
      <vt:lpstr>Covenant with God</vt:lpstr>
      <vt:lpstr>Puritan Rejects</vt:lpstr>
      <vt:lpstr>Metacom’s war</vt:lpstr>
      <vt:lpstr>Witches in NE</vt:lpstr>
      <vt:lpstr>Witches in NE</vt:lpstr>
      <vt:lpstr>A democratic spirit</vt:lpstr>
      <vt:lpstr>Planting the Seeds of Americanism</vt:lpstr>
      <vt:lpstr>PowerPoint Presentation</vt:lpstr>
      <vt:lpstr>Sermon of the New Light</vt:lpstr>
      <vt:lpstr>1st Great Awakening</vt:lpstr>
      <vt:lpstr>Religious Transformation </vt:lpstr>
      <vt:lpstr>Challenge Tradition</vt:lpstr>
      <vt:lpstr>All Hail, The Great Orator</vt:lpstr>
      <vt:lpstr>AP Practice </vt:lpstr>
      <vt:lpstr>PowerPoint Presentation</vt:lpstr>
      <vt:lpstr>A Rebellious Spirit</vt:lpstr>
      <vt:lpstr>English Authority</vt:lpstr>
      <vt:lpstr>Building our Democratic Mind</vt:lpstr>
      <vt:lpstr>English Tyranny???</vt:lpstr>
      <vt:lpstr>PowerPoint Presentation</vt:lpstr>
      <vt:lpstr>Historic Contextualization – a narrative skill</vt:lpstr>
      <vt:lpstr>Historic Contextualization </vt:lpstr>
      <vt:lpstr>Historic Contextualization </vt:lpstr>
      <vt:lpstr>Historic Contextualization </vt:lpstr>
      <vt:lpstr>Colonial Economics 101 </vt:lpstr>
      <vt:lpstr>Value of Colonial Exports by Region, Annual Average, 1768–1772</vt:lpstr>
      <vt:lpstr>PowerPoint Presentation</vt:lpstr>
      <vt:lpstr>Opportunity or Laissez Faire </vt:lpstr>
      <vt:lpstr>PowerPoint Presentation</vt:lpstr>
      <vt:lpstr>Salutary Neglect Effect</vt:lpstr>
      <vt:lpstr>PowerPoint Presentation</vt:lpstr>
      <vt:lpstr>Give ME LIBERTY!</vt:lpstr>
      <vt:lpstr>PowerPoint Presentation</vt:lpstr>
      <vt:lpstr>A Religious Core</vt:lpstr>
      <vt:lpstr>PowerPoint Presentation</vt:lpstr>
      <vt:lpstr>Risk v. Reward</vt:lpstr>
      <vt:lpstr>Societal Rank and File</vt:lpstr>
      <vt:lpstr>Social Stratification</vt:lpstr>
      <vt:lpstr>The Education of America</vt:lpstr>
      <vt:lpstr>Planting the American Seed</vt:lpstr>
      <vt:lpstr>PowerPoint Presentation</vt:lpstr>
      <vt:lpstr>Finding Core Values in the Colonies</vt:lpstr>
      <vt:lpstr>Finding Core Values in the Colonies</vt:lpstr>
      <vt:lpstr>Regional Comparison</vt:lpstr>
      <vt:lpstr>Colonial Comparison</vt:lpstr>
      <vt:lpstr>Georgia Penal Colony </vt:lpstr>
      <vt:lpstr>PowerPoint Presentation</vt:lpstr>
      <vt:lpstr>Classifying History</vt:lpstr>
      <vt:lpstr>Classifying History Brain Storm</vt:lpstr>
      <vt:lpstr>Thesis Writing </vt:lpstr>
      <vt:lpstr>Thesis Thunder Dome</vt:lpstr>
      <vt:lpstr>Colonies Economic</vt:lpstr>
      <vt:lpstr>Mercantilism Effect</vt:lpstr>
      <vt:lpstr>Charters of the New World</vt:lpstr>
      <vt:lpstr>Democracy in the Colonies</vt:lpstr>
      <vt:lpstr>Democracy in the Colonies</vt:lpstr>
      <vt:lpstr>American Identity</vt:lpstr>
      <vt:lpstr>Thesis exercise</vt:lpstr>
      <vt:lpstr>PowerPoint Presentation</vt:lpstr>
      <vt:lpstr>PowerPoint Presentation</vt:lpstr>
      <vt:lpstr>PowerPoint Presentation</vt:lpstr>
      <vt:lpstr>Thesis exercise</vt:lpstr>
      <vt:lpstr>Annotation</vt:lpstr>
      <vt:lpstr>Chesapeake Region</vt:lpstr>
      <vt:lpstr>Chesapeake Region</vt:lpstr>
      <vt:lpstr>Tobacco Gold</vt:lpstr>
      <vt:lpstr>Cash Crop Agriculture</vt:lpstr>
      <vt:lpstr>Tobacco Prices 1618-1710</vt:lpstr>
      <vt:lpstr>Value of Colonial Exports by Region, Annual Average, 1768–1772</vt:lpstr>
      <vt:lpstr>Unit I Prep</vt:lpstr>
      <vt:lpstr>An American Identity Exist Here</vt:lpstr>
      <vt:lpstr>Defining the Chesapeake Region</vt:lpstr>
      <vt:lpstr>Breaking the stereotype</vt:lpstr>
      <vt:lpstr>Southern Man</vt:lpstr>
      <vt:lpstr>Regional Distinctions</vt:lpstr>
      <vt:lpstr>A Sinner in the Hands of an Angry God’s</vt:lpstr>
      <vt:lpstr>The Beacon of Light</vt:lpstr>
      <vt:lpstr>New England Region</vt:lpstr>
      <vt:lpstr>Proving Your Point</vt:lpstr>
      <vt:lpstr>New England Region</vt:lpstr>
      <vt:lpstr>Puritans vs. Pilgrims</vt:lpstr>
      <vt:lpstr>Puritans v. Native Americans</vt:lpstr>
      <vt:lpstr>PowerPoint Presentation</vt:lpstr>
      <vt:lpstr>Middle Colonial Region</vt:lpstr>
      <vt:lpstr>Contributing Factor</vt:lpstr>
      <vt:lpstr>Middling Sort Assumption</vt:lpstr>
      <vt:lpstr>Other Immigrants</vt:lpstr>
      <vt:lpstr>Middling Sort</vt:lpstr>
      <vt:lpstr>PowerPoint Presentation</vt:lpstr>
      <vt:lpstr>Terminology for Propaganda Poster</vt:lpstr>
      <vt:lpstr>An American Identity</vt:lpstr>
      <vt:lpstr>PowerPoint Presentation</vt:lpstr>
      <vt:lpstr>Re-shaping American Colonies</vt:lpstr>
      <vt:lpstr>Re-shaping American Colonies</vt:lpstr>
      <vt:lpstr>PowerPoint Presentation</vt:lpstr>
      <vt:lpstr>Thesis Throw Down </vt:lpstr>
      <vt:lpstr>Thesis Writing</vt:lpstr>
      <vt:lpstr>Propagandizing the Colonies</vt:lpstr>
      <vt:lpstr>PowerPoint Presentation</vt:lpstr>
      <vt:lpstr>PowerPoint Presentation</vt:lpstr>
      <vt:lpstr>Our Religious Tides</vt:lpstr>
      <vt:lpstr>American Identity</vt:lpstr>
      <vt:lpstr>The Foundation of an American Identity</vt:lpstr>
      <vt:lpstr>PowerPoint Presentation</vt:lpstr>
      <vt:lpstr>The Ins and Outs</vt:lpstr>
      <vt:lpstr>Sermons in America</vt:lpstr>
      <vt:lpstr>PowerPoint Presentation</vt:lpstr>
      <vt:lpstr>The Noble Savage</vt:lpstr>
      <vt:lpstr>Relations with the Natives</vt:lpstr>
      <vt:lpstr>Puritans v. Native Americans</vt:lpstr>
      <vt:lpstr>Middle Colonies v. Native Americans</vt:lpstr>
      <vt:lpstr>Slavery in America</vt:lpstr>
      <vt:lpstr>Slavery </vt:lpstr>
      <vt:lpstr>The Ins and Outs</vt:lpstr>
      <vt:lpstr>Equality in the Colonies </vt:lpstr>
      <vt:lpstr>Colonization Walk Back</vt:lpstr>
      <vt:lpstr>PowerPoint Presentation</vt:lpstr>
      <vt:lpstr>Re-evaluation of the American Identity</vt:lpstr>
      <vt:lpstr>PowerPoint Presentation</vt:lpstr>
      <vt:lpstr>Plan for Colonial Distinctions</vt:lpstr>
      <vt:lpstr>Plan for Colonial Distinctions</vt:lpstr>
      <vt:lpstr>PowerPoint Presentation</vt:lpstr>
      <vt:lpstr>Profiling the American Colonist</vt:lpstr>
      <vt:lpstr>Demographics of America</vt:lpstr>
      <vt:lpstr>Social Stratification</vt:lpstr>
      <vt:lpstr>American Economy</vt:lpstr>
      <vt:lpstr>Gauge Mericanism</vt:lpstr>
      <vt:lpstr>PowerPoint Presentation</vt:lpstr>
      <vt:lpstr>Dominion of New England</vt:lpstr>
      <vt:lpstr>Colonization Walk Back</vt:lpstr>
      <vt:lpstr>Plan for Colonial Distinctions</vt:lpstr>
      <vt:lpstr>Fatal Attraction</vt:lpstr>
      <vt:lpstr>PowerPoint Presentation</vt:lpstr>
      <vt:lpstr>Colonization Walk Back</vt:lpstr>
      <vt:lpstr>Regionalized View</vt:lpstr>
      <vt:lpstr>PowerPoint Presentation</vt:lpstr>
      <vt:lpstr>Government – We don’t need no stinking government </vt:lpstr>
      <vt:lpstr>Age of Enlightenment</vt:lpstr>
      <vt:lpstr>Shaping an American Faith</vt:lpstr>
      <vt:lpstr>Shaping Democracy </vt:lpstr>
      <vt:lpstr>PowerPoint Presentation</vt:lpstr>
      <vt:lpstr>PROOF!!!!!!</vt:lpstr>
      <vt:lpstr>False Evidence Against America</vt:lpstr>
      <vt:lpstr>Thematic APUSH</vt:lpstr>
      <vt:lpstr>PowerPoint Presentation</vt:lpstr>
      <vt:lpstr>Unit II Pre-assessment</vt:lpstr>
      <vt:lpstr>Unit II Pre-assessment</vt:lpstr>
      <vt:lpstr>Unit II Pre-assessment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Colonization</dc:title>
  <dc:creator>Andrew's Dogma</dc:creator>
  <cp:lastModifiedBy>Hultberg, Andrew P</cp:lastModifiedBy>
  <cp:revision>361</cp:revision>
  <cp:lastPrinted>2016-09-22T14:30:43Z</cp:lastPrinted>
  <dcterms:created xsi:type="dcterms:W3CDTF">2015-09-09T02:09:59Z</dcterms:created>
  <dcterms:modified xsi:type="dcterms:W3CDTF">2024-09-18T20:56:04Z</dcterms:modified>
</cp:coreProperties>
</file>