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5" r:id="rId1"/>
  </p:sldMasterIdLst>
  <p:notesMasterIdLst>
    <p:notesMasterId r:id="rId126"/>
  </p:notesMasterIdLst>
  <p:sldIdLst>
    <p:sldId id="256" r:id="rId2"/>
    <p:sldId id="333" r:id="rId3"/>
    <p:sldId id="257" r:id="rId4"/>
    <p:sldId id="334" r:id="rId5"/>
    <p:sldId id="258" r:id="rId6"/>
    <p:sldId id="259" r:id="rId7"/>
    <p:sldId id="260" r:id="rId8"/>
    <p:sldId id="261" r:id="rId9"/>
    <p:sldId id="262" r:id="rId10"/>
    <p:sldId id="263" r:id="rId11"/>
    <p:sldId id="264" r:id="rId12"/>
    <p:sldId id="265" r:id="rId13"/>
    <p:sldId id="266" r:id="rId14"/>
    <p:sldId id="335" r:id="rId15"/>
    <p:sldId id="346" r:id="rId16"/>
    <p:sldId id="349" r:id="rId17"/>
    <p:sldId id="336" r:id="rId18"/>
    <p:sldId id="337" r:id="rId19"/>
    <p:sldId id="338" r:id="rId20"/>
    <p:sldId id="339" r:id="rId21"/>
    <p:sldId id="272" r:id="rId22"/>
    <p:sldId id="340" r:id="rId23"/>
    <p:sldId id="341" r:id="rId24"/>
    <p:sldId id="342" r:id="rId25"/>
    <p:sldId id="343" r:id="rId26"/>
    <p:sldId id="344" r:id="rId27"/>
    <p:sldId id="345" r:id="rId28"/>
    <p:sldId id="279" r:id="rId29"/>
    <p:sldId id="348" r:id="rId30"/>
    <p:sldId id="350" r:id="rId31"/>
    <p:sldId id="352" r:id="rId32"/>
    <p:sldId id="356" r:id="rId33"/>
    <p:sldId id="353" r:id="rId34"/>
    <p:sldId id="354" r:id="rId35"/>
    <p:sldId id="351" r:id="rId36"/>
    <p:sldId id="355" r:id="rId37"/>
    <p:sldId id="360" r:id="rId38"/>
    <p:sldId id="362" r:id="rId39"/>
    <p:sldId id="361" r:id="rId40"/>
    <p:sldId id="363" r:id="rId41"/>
    <p:sldId id="365" r:id="rId42"/>
    <p:sldId id="366" r:id="rId43"/>
    <p:sldId id="367" r:id="rId44"/>
    <p:sldId id="369" r:id="rId45"/>
    <p:sldId id="371" r:id="rId46"/>
    <p:sldId id="280" r:id="rId47"/>
    <p:sldId id="347" r:id="rId48"/>
    <p:sldId id="282" r:id="rId49"/>
    <p:sldId id="283" r:id="rId50"/>
    <p:sldId id="284" r:id="rId51"/>
    <p:sldId id="357" r:id="rId52"/>
    <p:sldId id="286" r:id="rId53"/>
    <p:sldId id="358" r:id="rId54"/>
    <p:sldId id="364" r:id="rId55"/>
    <p:sldId id="370" r:id="rId56"/>
    <p:sldId id="288" r:id="rId57"/>
    <p:sldId id="372" r:id="rId58"/>
    <p:sldId id="374" r:id="rId59"/>
    <p:sldId id="289" r:id="rId60"/>
    <p:sldId id="290" r:id="rId61"/>
    <p:sldId id="291" r:id="rId62"/>
    <p:sldId id="359" r:id="rId63"/>
    <p:sldId id="293" r:id="rId64"/>
    <p:sldId id="375" r:id="rId65"/>
    <p:sldId id="373" r:id="rId66"/>
    <p:sldId id="377" r:id="rId67"/>
    <p:sldId id="378" r:id="rId68"/>
    <p:sldId id="294" r:id="rId69"/>
    <p:sldId id="379" r:id="rId70"/>
    <p:sldId id="386" r:id="rId71"/>
    <p:sldId id="295" r:id="rId72"/>
    <p:sldId id="296" r:id="rId73"/>
    <p:sldId id="381" r:id="rId74"/>
    <p:sldId id="305" r:id="rId75"/>
    <p:sldId id="383" r:id="rId76"/>
    <p:sldId id="308" r:id="rId77"/>
    <p:sldId id="309" r:id="rId78"/>
    <p:sldId id="387" r:id="rId79"/>
    <p:sldId id="391" r:id="rId80"/>
    <p:sldId id="297" r:id="rId81"/>
    <p:sldId id="298" r:id="rId82"/>
    <p:sldId id="368" r:id="rId83"/>
    <p:sldId id="300" r:id="rId84"/>
    <p:sldId id="301" r:id="rId85"/>
    <p:sldId id="380" r:id="rId86"/>
    <p:sldId id="382" r:id="rId87"/>
    <p:sldId id="306" r:id="rId88"/>
    <p:sldId id="392" r:id="rId89"/>
    <p:sldId id="384" r:id="rId90"/>
    <p:sldId id="385" r:id="rId91"/>
    <p:sldId id="314" r:id="rId92"/>
    <p:sldId id="393" r:id="rId93"/>
    <p:sldId id="394" r:id="rId94"/>
    <p:sldId id="388" r:id="rId95"/>
    <p:sldId id="389" r:id="rId96"/>
    <p:sldId id="395" r:id="rId97"/>
    <p:sldId id="396" r:id="rId98"/>
    <p:sldId id="390" r:id="rId99"/>
    <p:sldId id="317" r:id="rId100"/>
    <p:sldId id="318" r:id="rId101"/>
    <p:sldId id="319" r:id="rId102"/>
    <p:sldId id="320" r:id="rId103"/>
    <p:sldId id="321" r:id="rId104"/>
    <p:sldId id="322" r:id="rId105"/>
    <p:sldId id="398" r:id="rId106"/>
    <p:sldId id="400" r:id="rId107"/>
    <p:sldId id="397" r:id="rId108"/>
    <p:sldId id="323" r:id="rId109"/>
    <p:sldId id="324" r:id="rId110"/>
    <p:sldId id="401" r:id="rId111"/>
    <p:sldId id="399" r:id="rId112"/>
    <p:sldId id="325" r:id="rId113"/>
    <p:sldId id="402" r:id="rId114"/>
    <p:sldId id="403" r:id="rId115"/>
    <p:sldId id="404" r:id="rId116"/>
    <p:sldId id="408" r:id="rId117"/>
    <p:sldId id="326" r:id="rId118"/>
    <p:sldId id="405" r:id="rId119"/>
    <p:sldId id="328" r:id="rId120"/>
    <p:sldId id="329" r:id="rId121"/>
    <p:sldId id="330" r:id="rId122"/>
    <p:sldId id="407" r:id="rId123"/>
    <p:sldId id="409" r:id="rId124"/>
    <p:sldId id="410" r:id="rId125"/>
  </p:sldIdLst>
  <p:sldSz cx="9144000" cy="5143500" type="screen16x9"/>
  <p:notesSz cx="6858000" cy="9144000"/>
  <p:embeddedFontLst>
    <p:embeddedFont>
      <p:font typeface="Aptos Black" panose="020B0004020202020204" pitchFamily="34" charset="0"/>
      <p:bold r:id="rId127"/>
      <p:boldItalic r:id="rId128"/>
    </p:embeddedFont>
    <p:embeddedFont>
      <p:font typeface="Calibri" panose="020F0502020204030204" pitchFamily="34" charset="0"/>
      <p:regular r:id="rId129"/>
      <p:bold r:id="rId130"/>
      <p:italic r:id="rId131"/>
      <p:boldItalic r:id="rId132"/>
    </p:embeddedFont>
    <p:embeddedFont>
      <p:font typeface="Chivo" panose="020B0604020202020204" charset="0"/>
      <p:regular r:id="rId133"/>
      <p:bold r:id="rId134"/>
      <p:italic r:id="rId135"/>
      <p:boldItalic r:id="rId136"/>
    </p:embeddedFont>
    <p:embeddedFont>
      <p:font typeface="Didact Gothic" panose="00000500000000000000" pitchFamily="2" charset="0"/>
      <p:regular r:id="rId137"/>
    </p:embeddedFont>
    <p:embeddedFont>
      <p:font typeface="DM Serif Display" pitchFamily="2" charset="0"/>
      <p:regular r:id="rId138"/>
      <p:italic r:id="rId139"/>
    </p:embeddedFont>
    <p:embeddedFont>
      <p:font typeface="Montserrat ExtraBold" panose="00000900000000000000" pitchFamily="2" charset="0"/>
      <p:bold r:id="rId140"/>
      <p:boldItalic r:id="rId141"/>
    </p:embeddedFont>
    <p:embeddedFont>
      <p:font typeface="Nunito Light" pitchFamily="2" charset="0"/>
      <p:regular r:id="rId142"/>
      <p:italic r:id="rId143"/>
    </p:embeddedFont>
    <p:embeddedFont>
      <p:font typeface="Times" panose="02020603050405020304" pitchFamily="18" charset="0"/>
      <p:regular r:id="rId144"/>
      <p:bold r:id="rId145"/>
      <p:italic r:id="rId146"/>
      <p:boldItalic r:id="rId1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5" d="100"/>
          <a:sy n="85" d="100"/>
        </p:scale>
        <p:origin x="142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font" Target="fonts/font12.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font" Target="fonts/font2.fntdata"/><Relationship Id="rId149" Type="http://schemas.openxmlformats.org/officeDocument/2006/relationships/viewProps" Target="viewProps.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font" Target="fonts/font8.fntdata"/><Relationship Id="rId139" Type="http://schemas.openxmlformats.org/officeDocument/2006/relationships/font" Target="fonts/font13.fntdata"/><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font" Target="fonts/font3.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font" Target="fonts/font14.fntdata"/><Relationship Id="rId145"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font" Target="fonts/font4.fntdata"/><Relationship Id="rId135" Type="http://schemas.openxmlformats.org/officeDocument/2006/relationships/font" Target="fonts/font9.fntdata"/><Relationship Id="rId151"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font" Target="fonts/font15.fntdata"/><Relationship Id="rId146" Type="http://schemas.openxmlformats.org/officeDocument/2006/relationships/font" Target="fonts/font20.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font" Target="fonts/font5.fntdata"/><Relationship Id="rId136" Type="http://schemas.openxmlformats.org/officeDocument/2006/relationships/font" Target="fonts/font10.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notesMaster" Target="notesMasters/notesMaster1.xml"/><Relationship Id="rId147" Type="http://schemas.openxmlformats.org/officeDocument/2006/relationships/font" Target="fonts/font2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font" Target="fonts/font16.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font" Target="fonts/font6.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font" Target="fonts/font1.fnt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font" Target="fonts/font17.fntdata"/><Relationship Id="rId148"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font" Target="fonts/font7.fntdata"/><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font" Target="fonts/font18.fntdata"/><Relationship Id="rId90" Type="http://schemas.openxmlformats.org/officeDocument/2006/relationships/slide" Target="slides/slide8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youtube.com/watch?v=QEMnjTN34mk"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youtube.com/watch?v=ej3rROy-UMY"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28b97567aa6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28b97567aa6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28b97567aa6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28b97567aa6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288d9722859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288d9722859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34693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28b97567aa6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28b97567aa6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55489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28b97567aa6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28b97567aa6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50020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28debb0fedf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28debb0fedf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573977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2921a22b2a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2921a22b2a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7271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908b63fb89_0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2908b63fb89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28b97567aa6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28b97567aa6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84302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2846570e6b1_0_2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2846570e6b1_0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070564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28b97567aa6_0_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28b97567aa6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28fb42c0540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9" name="Google Shape;489;g28fb42c0540_0_5:notes"/>
          <p:cNvSpPr txBox="1">
            <a:spLocks noGrp="1"/>
          </p:cNvSpPr>
          <p:nvPr>
            <p:ph type="body" idx="1"/>
          </p:nvPr>
        </p:nvSpPr>
        <p:spPr>
          <a:xfrm>
            <a:off x="685801" y="4343400"/>
            <a:ext cx="5486400" cy="4114800"/>
          </a:xfrm>
          <a:prstGeom prst="rect">
            <a:avLst/>
          </a:prstGeom>
          <a:noFill/>
          <a:ln>
            <a:noFill/>
          </a:ln>
        </p:spPr>
        <p:txBody>
          <a:bodyPr spcFirstLastPara="1" wrap="square" lIns="91525" tIns="45750" rIns="91525" bIns="45750" anchor="t" anchorCtr="0">
            <a:noAutofit/>
          </a:bodyPr>
          <a:lstStyle/>
          <a:p>
            <a:pPr marL="0" lvl="0" indent="0" algn="l" rtl="0">
              <a:lnSpc>
                <a:spcPct val="100000"/>
              </a:lnSpc>
              <a:spcBef>
                <a:spcPts val="0"/>
              </a:spcBef>
              <a:spcAft>
                <a:spcPts val="0"/>
              </a:spcAft>
              <a:buSzPts val="1400"/>
              <a:buNone/>
            </a:pPr>
            <a:r>
              <a:rPr lang="en"/>
              <a:t>college scholarship service </a:t>
            </a:r>
            <a:endParaRPr/>
          </a:p>
        </p:txBody>
      </p:sp>
      <p:sp>
        <p:nvSpPr>
          <p:cNvPr id="490" name="Google Shape;490;g28fb42c0540_0_5:notes"/>
          <p:cNvSpPr txBox="1">
            <a:spLocks noGrp="1"/>
          </p:cNvSpPr>
          <p:nvPr>
            <p:ph type="sldNum" idx="12"/>
          </p:nvPr>
        </p:nvSpPr>
        <p:spPr>
          <a:xfrm>
            <a:off x="3884621" y="8685213"/>
            <a:ext cx="2971800" cy="457200"/>
          </a:xfrm>
          <a:prstGeom prst="rect">
            <a:avLst/>
          </a:prstGeom>
          <a:noFill/>
          <a:ln>
            <a:noFill/>
          </a:ln>
        </p:spPr>
        <p:txBody>
          <a:bodyPr spcFirstLastPara="1" wrap="square" lIns="91525" tIns="45750" rIns="91525" bIns="4575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sz="1400"/>
              <a:t>47</a:t>
            </a:fld>
            <a:endParaRPr sz="1400"/>
          </a:p>
        </p:txBody>
      </p:sp>
    </p:spTree>
    <p:extLst>
      <p:ext uri="{BB962C8B-B14F-4D97-AF65-F5344CB8AC3E}">
        <p14:creationId xmlns:p14="http://schemas.microsoft.com/office/powerpoint/2010/main" val="21972110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28fb42c0540_0_12:notes"/>
          <p:cNvSpPr>
            <a:spLocks noGrp="1" noRot="1" noChangeAspect="1"/>
          </p:cNvSpPr>
          <p:nvPr>
            <p:ph type="sldImg" idx="2"/>
          </p:nvPr>
        </p:nvSpPr>
        <p:spPr>
          <a:xfrm>
            <a:off x="370211" y="686112"/>
            <a:ext cx="61176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7" name="Google Shape;497;g28fb42c0540_0_12:notes"/>
          <p:cNvSpPr txBox="1">
            <a:spLocks noGrp="1"/>
          </p:cNvSpPr>
          <p:nvPr>
            <p:ph type="body" idx="1"/>
          </p:nvPr>
        </p:nvSpPr>
        <p:spPr>
          <a:xfrm>
            <a:off x="685801" y="4343400"/>
            <a:ext cx="5486400" cy="4114800"/>
          </a:xfrm>
          <a:prstGeom prst="rect">
            <a:avLst/>
          </a:prstGeom>
          <a:noFill/>
          <a:ln>
            <a:noFill/>
          </a:ln>
        </p:spPr>
        <p:txBody>
          <a:bodyPr spcFirstLastPara="1" wrap="square" lIns="91525" tIns="45750" rIns="91525" bIns="45750" anchor="t" anchorCtr="0">
            <a:noAutofit/>
          </a:bodyPr>
          <a:lstStyle/>
          <a:p>
            <a:pPr marL="0" lvl="0" indent="0" algn="l" rtl="0">
              <a:lnSpc>
                <a:spcPct val="100000"/>
              </a:lnSpc>
              <a:spcBef>
                <a:spcPts val="0"/>
              </a:spcBef>
              <a:spcAft>
                <a:spcPts val="0"/>
              </a:spcAft>
              <a:buSzPts val="1400"/>
              <a:buNone/>
            </a:pPr>
            <a:endParaRPr/>
          </a:p>
        </p:txBody>
      </p:sp>
      <p:sp>
        <p:nvSpPr>
          <p:cNvPr id="498" name="Google Shape;498;g28fb42c0540_0_12:notes"/>
          <p:cNvSpPr txBox="1">
            <a:spLocks noGrp="1"/>
          </p:cNvSpPr>
          <p:nvPr>
            <p:ph type="sldNum" idx="12"/>
          </p:nvPr>
        </p:nvSpPr>
        <p:spPr>
          <a:xfrm>
            <a:off x="3884621" y="8685213"/>
            <a:ext cx="2971800" cy="457200"/>
          </a:xfrm>
          <a:prstGeom prst="rect">
            <a:avLst/>
          </a:prstGeom>
          <a:noFill/>
          <a:ln>
            <a:noFill/>
          </a:ln>
        </p:spPr>
        <p:txBody>
          <a:bodyPr spcFirstLastPara="1" wrap="square" lIns="91525" tIns="45750" rIns="91525" bIns="4575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sz="1400"/>
              <a:t>48</a:t>
            </a:fld>
            <a:endParaRPr sz="14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28fb42c0540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5" name="Google Shape;505;g28fb42c0540_0_19:notes"/>
          <p:cNvSpPr txBox="1">
            <a:spLocks noGrp="1"/>
          </p:cNvSpPr>
          <p:nvPr>
            <p:ph type="body" idx="1"/>
          </p:nvPr>
        </p:nvSpPr>
        <p:spPr>
          <a:xfrm>
            <a:off x="685801" y="4343400"/>
            <a:ext cx="5486400" cy="4114800"/>
          </a:xfrm>
          <a:prstGeom prst="rect">
            <a:avLst/>
          </a:prstGeom>
          <a:noFill/>
          <a:ln>
            <a:noFill/>
          </a:ln>
        </p:spPr>
        <p:txBody>
          <a:bodyPr spcFirstLastPara="1" wrap="square" lIns="91525" tIns="45750" rIns="91525" bIns="45750" anchor="t" anchorCtr="0">
            <a:noAutofit/>
          </a:bodyPr>
          <a:lstStyle/>
          <a:p>
            <a:pPr marL="0" lvl="0" indent="0" algn="l" rtl="0">
              <a:lnSpc>
                <a:spcPct val="100000"/>
              </a:lnSpc>
              <a:spcBef>
                <a:spcPts val="0"/>
              </a:spcBef>
              <a:spcAft>
                <a:spcPts val="0"/>
              </a:spcAft>
              <a:buSzPts val="1400"/>
              <a:buNone/>
            </a:pPr>
            <a:endParaRPr/>
          </a:p>
        </p:txBody>
      </p:sp>
      <p:sp>
        <p:nvSpPr>
          <p:cNvPr id="506" name="Google Shape;506;g28fb42c0540_0_19:notes"/>
          <p:cNvSpPr txBox="1">
            <a:spLocks noGrp="1"/>
          </p:cNvSpPr>
          <p:nvPr>
            <p:ph type="sldNum" idx="12"/>
          </p:nvPr>
        </p:nvSpPr>
        <p:spPr>
          <a:xfrm>
            <a:off x="3884621" y="8685213"/>
            <a:ext cx="2971800" cy="457200"/>
          </a:xfrm>
          <a:prstGeom prst="rect">
            <a:avLst/>
          </a:prstGeom>
          <a:noFill/>
          <a:ln>
            <a:noFill/>
          </a:ln>
        </p:spPr>
        <p:txBody>
          <a:bodyPr spcFirstLastPara="1" wrap="square" lIns="91525" tIns="45750" rIns="91525" bIns="4575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sz="1400"/>
              <a:t>49</a:t>
            </a:fld>
            <a:endParaRPr sz="14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28fb42c0540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3" name="Google Shape;513;g28fb42c0540_0_26:notes"/>
          <p:cNvSpPr txBox="1">
            <a:spLocks noGrp="1"/>
          </p:cNvSpPr>
          <p:nvPr>
            <p:ph type="body" idx="1"/>
          </p:nvPr>
        </p:nvSpPr>
        <p:spPr>
          <a:xfrm>
            <a:off x="685801" y="4343400"/>
            <a:ext cx="5486400" cy="4114800"/>
          </a:xfrm>
          <a:prstGeom prst="rect">
            <a:avLst/>
          </a:prstGeom>
          <a:noFill/>
          <a:ln>
            <a:noFill/>
          </a:ln>
        </p:spPr>
        <p:txBody>
          <a:bodyPr spcFirstLastPara="1" wrap="square" lIns="91525" tIns="45750" rIns="91525" bIns="45750" anchor="t" anchorCtr="0">
            <a:noAutofit/>
          </a:bodyPr>
          <a:lstStyle/>
          <a:p>
            <a:pPr marL="0" lvl="0" indent="0" algn="l" rtl="0">
              <a:lnSpc>
                <a:spcPct val="100000"/>
              </a:lnSpc>
              <a:spcBef>
                <a:spcPts val="0"/>
              </a:spcBef>
              <a:spcAft>
                <a:spcPts val="0"/>
              </a:spcAft>
              <a:buSzPts val="1400"/>
              <a:buNone/>
            </a:pPr>
            <a:endParaRPr/>
          </a:p>
        </p:txBody>
      </p:sp>
      <p:sp>
        <p:nvSpPr>
          <p:cNvPr id="514" name="Google Shape;514;g28fb42c0540_0_26:notes"/>
          <p:cNvSpPr txBox="1">
            <a:spLocks noGrp="1"/>
          </p:cNvSpPr>
          <p:nvPr>
            <p:ph type="sldNum" idx="12"/>
          </p:nvPr>
        </p:nvSpPr>
        <p:spPr>
          <a:xfrm>
            <a:off x="3884621" y="8685213"/>
            <a:ext cx="2971800" cy="457200"/>
          </a:xfrm>
          <a:prstGeom prst="rect">
            <a:avLst/>
          </a:prstGeom>
          <a:noFill/>
          <a:ln>
            <a:noFill/>
          </a:ln>
        </p:spPr>
        <p:txBody>
          <a:bodyPr spcFirstLastPara="1" wrap="square" lIns="91525" tIns="45750" rIns="91525" bIns="4575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sz="1400"/>
              <a:t>50</a:t>
            </a:fld>
            <a:endParaRPr sz="14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28fb42c0540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1" name="Google Shape;521;g28fb42c0540_0_33:notes"/>
          <p:cNvSpPr txBox="1">
            <a:spLocks noGrp="1"/>
          </p:cNvSpPr>
          <p:nvPr>
            <p:ph type="body" idx="1"/>
          </p:nvPr>
        </p:nvSpPr>
        <p:spPr>
          <a:xfrm>
            <a:off x="685801" y="4343400"/>
            <a:ext cx="5486400" cy="4114800"/>
          </a:xfrm>
          <a:prstGeom prst="rect">
            <a:avLst/>
          </a:prstGeom>
          <a:noFill/>
          <a:ln>
            <a:noFill/>
          </a:ln>
        </p:spPr>
        <p:txBody>
          <a:bodyPr spcFirstLastPara="1" wrap="square" lIns="91525" tIns="45750" rIns="91525" bIns="4575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200" b="1" u="sng" dirty="0">
                <a:solidFill>
                  <a:schemeClr val="hlink"/>
                </a:solidFill>
                <a:hlinkClick r:id="rId3"/>
              </a:rPr>
              <a:t>https://www.youtube.com/watch?v=QEMnjTN34mk</a:t>
            </a:r>
            <a:endParaRPr sz="1200" b="1" u="sng" dirty="0"/>
          </a:p>
          <a:p>
            <a:pPr marL="0" lvl="0" indent="0" algn="l" rtl="0">
              <a:lnSpc>
                <a:spcPct val="100000"/>
              </a:lnSpc>
              <a:spcBef>
                <a:spcPts val="0"/>
              </a:spcBef>
              <a:spcAft>
                <a:spcPts val="0"/>
              </a:spcAft>
              <a:buSzPts val="1400"/>
              <a:buNone/>
            </a:pPr>
            <a:endParaRPr dirty="0"/>
          </a:p>
        </p:txBody>
      </p:sp>
      <p:sp>
        <p:nvSpPr>
          <p:cNvPr id="522" name="Google Shape;522;g28fb42c0540_0_33:notes"/>
          <p:cNvSpPr txBox="1">
            <a:spLocks noGrp="1"/>
          </p:cNvSpPr>
          <p:nvPr>
            <p:ph type="sldNum" idx="12"/>
          </p:nvPr>
        </p:nvSpPr>
        <p:spPr>
          <a:xfrm>
            <a:off x="3884621" y="8685213"/>
            <a:ext cx="2971800" cy="457200"/>
          </a:xfrm>
          <a:prstGeom prst="rect">
            <a:avLst/>
          </a:prstGeom>
          <a:noFill/>
          <a:ln>
            <a:noFill/>
          </a:ln>
        </p:spPr>
        <p:txBody>
          <a:bodyPr spcFirstLastPara="1" wrap="square" lIns="91525" tIns="45750" rIns="91525" bIns="4575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sz="1400"/>
              <a:t>51</a:t>
            </a:fld>
            <a:endParaRPr sz="1400"/>
          </a:p>
        </p:txBody>
      </p:sp>
    </p:spTree>
    <p:extLst>
      <p:ext uri="{BB962C8B-B14F-4D97-AF65-F5344CB8AC3E}">
        <p14:creationId xmlns:p14="http://schemas.microsoft.com/office/powerpoint/2010/main" val="4672862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28fb42c0540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9" name="Google Shape;529;g28fb42c0540_0_40:notes"/>
          <p:cNvSpPr txBox="1">
            <a:spLocks noGrp="1"/>
          </p:cNvSpPr>
          <p:nvPr>
            <p:ph type="body" idx="1"/>
          </p:nvPr>
        </p:nvSpPr>
        <p:spPr>
          <a:xfrm>
            <a:off x="685801" y="4343400"/>
            <a:ext cx="5486400" cy="4114800"/>
          </a:xfrm>
          <a:prstGeom prst="rect">
            <a:avLst/>
          </a:prstGeom>
          <a:noFill/>
          <a:ln>
            <a:noFill/>
          </a:ln>
        </p:spPr>
        <p:txBody>
          <a:bodyPr spcFirstLastPara="1" wrap="square" lIns="91525" tIns="45750" rIns="91525" bIns="45750" anchor="t" anchorCtr="0">
            <a:noAutofit/>
          </a:bodyPr>
          <a:lstStyle/>
          <a:p>
            <a:pPr marL="0" lvl="0" indent="0" algn="l" rtl="0">
              <a:lnSpc>
                <a:spcPct val="100000"/>
              </a:lnSpc>
              <a:spcBef>
                <a:spcPts val="0"/>
              </a:spcBef>
              <a:spcAft>
                <a:spcPts val="0"/>
              </a:spcAft>
              <a:buSzPts val="1400"/>
              <a:buNone/>
            </a:pPr>
            <a:endParaRPr/>
          </a:p>
        </p:txBody>
      </p:sp>
      <p:sp>
        <p:nvSpPr>
          <p:cNvPr id="530" name="Google Shape;530;g28fb42c0540_0_40:notes"/>
          <p:cNvSpPr txBox="1">
            <a:spLocks noGrp="1"/>
          </p:cNvSpPr>
          <p:nvPr>
            <p:ph type="sldNum" idx="12"/>
          </p:nvPr>
        </p:nvSpPr>
        <p:spPr>
          <a:xfrm>
            <a:off x="3884621" y="8685213"/>
            <a:ext cx="2971800" cy="457200"/>
          </a:xfrm>
          <a:prstGeom prst="rect">
            <a:avLst/>
          </a:prstGeom>
          <a:noFill/>
          <a:ln>
            <a:noFill/>
          </a:ln>
        </p:spPr>
        <p:txBody>
          <a:bodyPr spcFirstLastPara="1" wrap="square" lIns="91525" tIns="45750" rIns="91525" bIns="4575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sz="1400"/>
              <a:t>52</a:t>
            </a:fld>
            <a:endParaRPr sz="14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28fb42c0540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7" name="Google Shape;537;g28fb42c0540_0_47:notes"/>
          <p:cNvSpPr txBox="1">
            <a:spLocks noGrp="1"/>
          </p:cNvSpPr>
          <p:nvPr>
            <p:ph type="body" idx="1"/>
          </p:nvPr>
        </p:nvSpPr>
        <p:spPr>
          <a:xfrm>
            <a:off x="685801" y="4343400"/>
            <a:ext cx="5486400" cy="4114800"/>
          </a:xfrm>
          <a:prstGeom prst="rect">
            <a:avLst/>
          </a:prstGeom>
          <a:noFill/>
          <a:ln>
            <a:noFill/>
          </a:ln>
        </p:spPr>
        <p:txBody>
          <a:bodyPr spcFirstLastPara="1" wrap="square" lIns="91525" tIns="45750" rIns="91525" bIns="45750" anchor="t" anchorCtr="0">
            <a:noAutofit/>
          </a:bodyPr>
          <a:lstStyle/>
          <a:p>
            <a:pPr marL="0" lvl="0" indent="0" algn="l" rtl="0">
              <a:lnSpc>
                <a:spcPct val="100000"/>
              </a:lnSpc>
              <a:spcBef>
                <a:spcPts val="0"/>
              </a:spcBef>
              <a:spcAft>
                <a:spcPts val="0"/>
              </a:spcAft>
              <a:buSzPts val="1400"/>
              <a:buNone/>
            </a:pPr>
            <a:endParaRPr/>
          </a:p>
        </p:txBody>
      </p:sp>
      <p:sp>
        <p:nvSpPr>
          <p:cNvPr id="538" name="Google Shape;538;g28fb42c0540_0_47:notes"/>
          <p:cNvSpPr txBox="1">
            <a:spLocks noGrp="1"/>
          </p:cNvSpPr>
          <p:nvPr>
            <p:ph type="sldNum" idx="12"/>
          </p:nvPr>
        </p:nvSpPr>
        <p:spPr>
          <a:xfrm>
            <a:off x="3884621" y="8685213"/>
            <a:ext cx="2971800" cy="457200"/>
          </a:xfrm>
          <a:prstGeom prst="rect">
            <a:avLst/>
          </a:prstGeom>
          <a:noFill/>
          <a:ln>
            <a:noFill/>
          </a:ln>
        </p:spPr>
        <p:txBody>
          <a:bodyPr spcFirstLastPara="1" wrap="square" lIns="91525" tIns="45750" rIns="91525" bIns="4575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sz="1400"/>
              <a:t>53</a:t>
            </a:fld>
            <a:endParaRPr sz="1400"/>
          </a:p>
        </p:txBody>
      </p:sp>
    </p:spTree>
    <p:extLst>
      <p:ext uri="{BB962C8B-B14F-4D97-AF65-F5344CB8AC3E}">
        <p14:creationId xmlns:p14="http://schemas.microsoft.com/office/powerpoint/2010/main" val="39660759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28fb42c0540_0_54:notes"/>
          <p:cNvSpPr>
            <a:spLocks noGrp="1" noRot="1" noChangeAspect="1"/>
          </p:cNvSpPr>
          <p:nvPr>
            <p:ph type="sldImg" idx="2"/>
          </p:nvPr>
        </p:nvSpPr>
        <p:spPr>
          <a:xfrm>
            <a:off x="370211" y="686112"/>
            <a:ext cx="61176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5" name="Google Shape;545;g28fb42c0540_0_54:notes"/>
          <p:cNvSpPr txBox="1">
            <a:spLocks noGrp="1"/>
          </p:cNvSpPr>
          <p:nvPr>
            <p:ph type="body" idx="1"/>
          </p:nvPr>
        </p:nvSpPr>
        <p:spPr>
          <a:xfrm>
            <a:off x="685801" y="4343400"/>
            <a:ext cx="5486400" cy="4114800"/>
          </a:xfrm>
          <a:prstGeom prst="rect">
            <a:avLst/>
          </a:prstGeom>
          <a:noFill/>
          <a:ln>
            <a:noFill/>
          </a:ln>
        </p:spPr>
        <p:txBody>
          <a:bodyPr spcFirstLastPara="1" wrap="square" lIns="91525" tIns="45750" rIns="91525" bIns="45750" anchor="t" anchorCtr="0">
            <a:noAutofit/>
          </a:bodyPr>
          <a:lstStyle/>
          <a:p>
            <a:pPr marL="0" lvl="0" indent="0" algn="l" rtl="0">
              <a:lnSpc>
                <a:spcPct val="100000"/>
              </a:lnSpc>
              <a:spcBef>
                <a:spcPts val="0"/>
              </a:spcBef>
              <a:spcAft>
                <a:spcPts val="0"/>
              </a:spcAft>
              <a:buSzPts val="1400"/>
              <a:buNone/>
            </a:pPr>
            <a:endParaRPr/>
          </a:p>
        </p:txBody>
      </p:sp>
      <p:sp>
        <p:nvSpPr>
          <p:cNvPr id="546" name="Google Shape;546;g28fb42c0540_0_54:notes"/>
          <p:cNvSpPr txBox="1">
            <a:spLocks noGrp="1"/>
          </p:cNvSpPr>
          <p:nvPr>
            <p:ph type="sldNum" idx="12"/>
          </p:nvPr>
        </p:nvSpPr>
        <p:spPr>
          <a:xfrm>
            <a:off x="3884621" y="8685213"/>
            <a:ext cx="2971800" cy="457200"/>
          </a:xfrm>
          <a:prstGeom prst="rect">
            <a:avLst/>
          </a:prstGeom>
          <a:noFill/>
          <a:ln>
            <a:noFill/>
          </a:ln>
        </p:spPr>
        <p:txBody>
          <a:bodyPr spcFirstLastPara="1" wrap="square" lIns="91525" tIns="45750" rIns="91525" bIns="4575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sz="1400"/>
              <a:t>56</a:t>
            </a:fld>
            <a:endParaRPr sz="14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288d9722859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288d9722859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28fb42c0540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3" name="Google Shape;553;g28fb42c0540_0_61:notes"/>
          <p:cNvSpPr txBox="1">
            <a:spLocks noGrp="1"/>
          </p:cNvSpPr>
          <p:nvPr>
            <p:ph type="body" idx="1"/>
          </p:nvPr>
        </p:nvSpPr>
        <p:spPr>
          <a:xfrm>
            <a:off x="685801" y="4343400"/>
            <a:ext cx="5486400" cy="4114800"/>
          </a:xfrm>
          <a:prstGeom prst="rect">
            <a:avLst/>
          </a:prstGeom>
          <a:noFill/>
          <a:ln>
            <a:noFill/>
          </a:ln>
        </p:spPr>
        <p:txBody>
          <a:bodyPr spcFirstLastPara="1" wrap="square" lIns="91525" tIns="45750" rIns="91525" bIns="45750" anchor="t" anchorCtr="0">
            <a:noAutofit/>
          </a:bodyPr>
          <a:lstStyle/>
          <a:p>
            <a:pPr marL="0" lvl="0" indent="0" algn="l" rtl="0">
              <a:lnSpc>
                <a:spcPct val="100000"/>
              </a:lnSpc>
              <a:spcBef>
                <a:spcPts val="0"/>
              </a:spcBef>
              <a:spcAft>
                <a:spcPts val="0"/>
              </a:spcAft>
              <a:buSzPts val="1400"/>
              <a:buNone/>
            </a:pPr>
            <a:endParaRPr/>
          </a:p>
        </p:txBody>
      </p:sp>
      <p:sp>
        <p:nvSpPr>
          <p:cNvPr id="554" name="Google Shape;554;g28fb42c0540_0_61:notes"/>
          <p:cNvSpPr txBox="1">
            <a:spLocks noGrp="1"/>
          </p:cNvSpPr>
          <p:nvPr>
            <p:ph type="sldNum" idx="12"/>
          </p:nvPr>
        </p:nvSpPr>
        <p:spPr>
          <a:xfrm>
            <a:off x="3884621" y="8685213"/>
            <a:ext cx="2971800" cy="457200"/>
          </a:xfrm>
          <a:prstGeom prst="rect">
            <a:avLst/>
          </a:prstGeom>
          <a:noFill/>
          <a:ln>
            <a:noFill/>
          </a:ln>
        </p:spPr>
        <p:txBody>
          <a:bodyPr spcFirstLastPara="1" wrap="square" lIns="91525" tIns="45750" rIns="91525" bIns="4575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sz="1400"/>
              <a:t>59</a:t>
            </a:fld>
            <a:endParaRPr sz="14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28fb42c0540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1" name="Google Shape;561;g28fb42c0540_0_68:notes"/>
          <p:cNvSpPr txBox="1">
            <a:spLocks noGrp="1"/>
          </p:cNvSpPr>
          <p:nvPr>
            <p:ph type="body" idx="1"/>
          </p:nvPr>
        </p:nvSpPr>
        <p:spPr>
          <a:xfrm>
            <a:off x="685801" y="4343400"/>
            <a:ext cx="5486400" cy="4114800"/>
          </a:xfrm>
          <a:prstGeom prst="rect">
            <a:avLst/>
          </a:prstGeom>
          <a:noFill/>
          <a:ln>
            <a:noFill/>
          </a:ln>
        </p:spPr>
        <p:txBody>
          <a:bodyPr spcFirstLastPara="1" wrap="square" lIns="91525" tIns="45750" rIns="91525" bIns="45750" anchor="t" anchorCtr="0">
            <a:noAutofit/>
          </a:bodyPr>
          <a:lstStyle/>
          <a:p>
            <a:pPr marL="0" lvl="0" indent="0" algn="l" rtl="0">
              <a:lnSpc>
                <a:spcPct val="100000"/>
              </a:lnSpc>
              <a:spcBef>
                <a:spcPts val="0"/>
              </a:spcBef>
              <a:spcAft>
                <a:spcPts val="0"/>
              </a:spcAft>
              <a:buSzPts val="1400"/>
              <a:buNone/>
            </a:pPr>
            <a:endParaRPr/>
          </a:p>
        </p:txBody>
      </p:sp>
      <p:sp>
        <p:nvSpPr>
          <p:cNvPr id="562" name="Google Shape;562;g28fb42c0540_0_68:notes"/>
          <p:cNvSpPr txBox="1">
            <a:spLocks noGrp="1"/>
          </p:cNvSpPr>
          <p:nvPr>
            <p:ph type="sldNum" idx="12"/>
          </p:nvPr>
        </p:nvSpPr>
        <p:spPr>
          <a:xfrm>
            <a:off x="3884621" y="8685213"/>
            <a:ext cx="2971800" cy="457200"/>
          </a:xfrm>
          <a:prstGeom prst="rect">
            <a:avLst/>
          </a:prstGeom>
          <a:noFill/>
          <a:ln>
            <a:noFill/>
          </a:ln>
        </p:spPr>
        <p:txBody>
          <a:bodyPr spcFirstLastPara="1" wrap="square" lIns="91525" tIns="45750" rIns="91525" bIns="4575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sz="1400"/>
              <a:t>60</a:t>
            </a:fld>
            <a:endParaRPr sz="14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28fb42c0540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9" name="Google Shape;569;g28fb42c0540_0_75:notes"/>
          <p:cNvSpPr txBox="1">
            <a:spLocks noGrp="1"/>
          </p:cNvSpPr>
          <p:nvPr>
            <p:ph type="body" idx="1"/>
          </p:nvPr>
        </p:nvSpPr>
        <p:spPr>
          <a:xfrm>
            <a:off x="685801" y="4343400"/>
            <a:ext cx="5486400" cy="4114800"/>
          </a:xfrm>
          <a:prstGeom prst="rect">
            <a:avLst/>
          </a:prstGeom>
          <a:noFill/>
          <a:ln>
            <a:noFill/>
          </a:ln>
        </p:spPr>
        <p:txBody>
          <a:bodyPr spcFirstLastPara="1" wrap="square" lIns="91525" tIns="45750" rIns="91525" bIns="4575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b="1" u="sng">
                <a:solidFill>
                  <a:schemeClr val="hlink"/>
                </a:solidFill>
                <a:hlinkClick r:id="rId3"/>
              </a:rPr>
              <a:t>https://www.youtube.com/watch?v=ej3rROy-UMY</a:t>
            </a:r>
            <a:endParaRPr b="1"/>
          </a:p>
          <a:p>
            <a:pPr marL="0" lvl="0" indent="0" algn="l" rtl="0">
              <a:lnSpc>
                <a:spcPct val="100000"/>
              </a:lnSpc>
              <a:spcBef>
                <a:spcPts val="0"/>
              </a:spcBef>
              <a:spcAft>
                <a:spcPts val="0"/>
              </a:spcAft>
              <a:buSzPts val="1400"/>
              <a:buNone/>
            </a:pPr>
            <a:endParaRPr/>
          </a:p>
        </p:txBody>
      </p:sp>
      <p:sp>
        <p:nvSpPr>
          <p:cNvPr id="570" name="Google Shape;570;g28fb42c0540_0_75:notes"/>
          <p:cNvSpPr txBox="1">
            <a:spLocks noGrp="1"/>
          </p:cNvSpPr>
          <p:nvPr>
            <p:ph type="sldNum" idx="12"/>
          </p:nvPr>
        </p:nvSpPr>
        <p:spPr>
          <a:xfrm>
            <a:off x="3884621" y="8685213"/>
            <a:ext cx="2971800" cy="457200"/>
          </a:xfrm>
          <a:prstGeom prst="rect">
            <a:avLst/>
          </a:prstGeom>
          <a:noFill/>
          <a:ln>
            <a:noFill/>
          </a:ln>
        </p:spPr>
        <p:txBody>
          <a:bodyPr spcFirstLastPara="1" wrap="square" lIns="91525" tIns="45750" rIns="91525" bIns="4575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sz="1400"/>
              <a:t>61</a:t>
            </a:fld>
            <a:endParaRPr sz="14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28fb42c0540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7" name="Google Shape;577;g28fb42c0540_0_82:notes"/>
          <p:cNvSpPr txBox="1">
            <a:spLocks noGrp="1"/>
          </p:cNvSpPr>
          <p:nvPr>
            <p:ph type="body" idx="1"/>
          </p:nvPr>
        </p:nvSpPr>
        <p:spPr>
          <a:xfrm>
            <a:off x="685801" y="4343400"/>
            <a:ext cx="5486400" cy="4114800"/>
          </a:xfrm>
          <a:prstGeom prst="rect">
            <a:avLst/>
          </a:prstGeom>
          <a:noFill/>
          <a:ln>
            <a:noFill/>
          </a:ln>
        </p:spPr>
        <p:txBody>
          <a:bodyPr spcFirstLastPara="1" wrap="square" lIns="91525" tIns="45750" rIns="91525" bIns="45750" anchor="t" anchorCtr="0">
            <a:noAutofit/>
          </a:bodyPr>
          <a:lstStyle/>
          <a:p>
            <a:pPr marL="0" lvl="0" indent="0" algn="l" rtl="0">
              <a:lnSpc>
                <a:spcPct val="100000"/>
              </a:lnSpc>
              <a:spcBef>
                <a:spcPts val="0"/>
              </a:spcBef>
              <a:spcAft>
                <a:spcPts val="0"/>
              </a:spcAft>
              <a:buSzPts val="1400"/>
              <a:buNone/>
            </a:pPr>
            <a:endParaRPr/>
          </a:p>
        </p:txBody>
      </p:sp>
      <p:sp>
        <p:nvSpPr>
          <p:cNvPr id="578" name="Google Shape;578;g28fb42c0540_0_82:notes"/>
          <p:cNvSpPr txBox="1">
            <a:spLocks noGrp="1"/>
          </p:cNvSpPr>
          <p:nvPr>
            <p:ph type="sldNum" idx="12"/>
          </p:nvPr>
        </p:nvSpPr>
        <p:spPr>
          <a:xfrm>
            <a:off x="3884621" y="8685213"/>
            <a:ext cx="2971800" cy="457200"/>
          </a:xfrm>
          <a:prstGeom prst="rect">
            <a:avLst/>
          </a:prstGeom>
          <a:noFill/>
          <a:ln>
            <a:noFill/>
          </a:ln>
        </p:spPr>
        <p:txBody>
          <a:bodyPr spcFirstLastPara="1" wrap="square" lIns="91525" tIns="45750" rIns="91525" bIns="4575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sz="1400"/>
              <a:t>62</a:t>
            </a:fld>
            <a:endParaRPr sz="1400"/>
          </a:p>
        </p:txBody>
      </p:sp>
    </p:spTree>
    <p:extLst>
      <p:ext uri="{BB962C8B-B14F-4D97-AF65-F5344CB8AC3E}">
        <p14:creationId xmlns:p14="http://schemas.microsoft.com/office/powerpoint/2010/main" val="2921823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28fb42c0540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5" name="Google Shape;585;g28fb42c0540_0_89:notes"/>
          <p:cNvSpPr txBox="1">
            <a:spLocks noGrp="1"/>
          </p:cNvSpPr>
          <p:nvPr>
            <p:ph type="body" idx="1"/>
          </p:nvPr>
        </p:nvSpPr>
        <p:spPr>
          <a:xfrm>
            <a:off x="685801" y="4343400"/>
            <a:ext cx="5486400" cy="4114800"/>
          </a:xfrm>
          <a:prstGeom prst="rect">
            <a:avLst/>
          </a:prstGeom>
          <a:noFill/>
          <a:ln>
            <a:noFill/>
          </a:ln>
        </p:spPr>
        <p:txBody>
          <a:bodyPr spcFirstLastPara="1" wrap="square" lIns="91525" tIns="45750" rIns="91525" bIns="45750" anchor="t" anchorCtr="0">
            <a:noAutofit/>
          </a:bodyPr>
          <a:lstStyle/>
          <a:p>
            <a:pPr marL="0" lvl="0" indent="0" algn="l" rtl="0">
              <a:lnSpc>
                <a:spcPct val="100000"/>
              </a:lnSpc>
              <a:spcBef>
                <a:spcPts val="0"/>
              </a:spcBef>
              <a:spcAft>
                <a:spcPts val="0"/>
              </a:spcAft>
              <a:buSzPts val="1400"/>
              <a:buNone/>
            </a:pPr>
            <a:endParaRPr/>
          </a:p>
        </p:txBody>
      </p:sp>
      <p:sp>
        <p:nvSpPr>
          <p:cNvPr id="586" name="Google Shape;586;g28fb42c0540_0_89:notes"/>
          <p:cNvSpPr txBox="1">
            <a:spLocks noGrp="1"/>
          </p:cNvSpPr>
          <p:nvPr>
            <p:ph type="sldNum" idx="12"/>
          </p:nvPr>
        </p:nvSpPr>
        <p:spPr>
          <a:xfrm>
            <a:off x="3884621" y="8685213"/>
            <a:ext cx="2971800" cy="457200"/>
          </a:xfrm>
          <a:prstGeom prst="rect">
            <a:avLst/>
          </a:prstGeom>
          <a:noFill/>
          <a:ln>
            <a:noFill/>
          </a:ln>
        </p:spPr>
        <p:txBody>
          <a:bodyPr spcFirstLastPara="1" wrap="square" lIns="91525" tIns="45750" rIns="91525" bIns="4575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sz="1400"/>
              <a:t>63</a:t>
            </a:fld>
            <a:endParaRPr sz="14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2846570e6b1_0_2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2846570e6b1_0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900198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28fb42c0540_0_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28fb42c0540_0_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28fb42c0540_0_3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6" name="Google Shape;606;g28fb42c0540_0_3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28fb42c0540_0_3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8" name="Google Shape;668;g28fb42c0540_0_3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8b97567aa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28b97567aa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g28fb42c0540_0_3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9" name="Google Shape;689;g28fb42c0540_0_3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g28fb42c0540_0_4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6" name="Google Shape;696;g28fb42c0540_0_4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g29595a85db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3" name="Google Shape;613;g29595a85db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29595a85db7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0" name="Google Shape;620;g29595a85db7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29595a85db7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29595a85db7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01533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29595a85db7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4" name="Google Shape;634;g29595a85db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29595a85db7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1" name="Google Shape;641;g29595a85db7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29595a85db7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8" name="Google Shape;648;g29595a85db7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68861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28fb42c0540_0_3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28fb42c0540_0_3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53572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28b97567aa6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28b97567aa6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2908b63fb8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2" name="Google Shape;732;g2908b63fb8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g28fb42c0540_0_3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7" name="Google Shape;717;g28fb42c0540_0_3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916062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g28fb42c0540_0_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5" name="Google Shape;725;g28fb42c0540_0_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739976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2908b63fb89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2" name="Google Shape;752;g2908b63fb89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g2908b63fb89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9" name="Google Shape;759;g2908b63fb89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g2908b63fb89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6" name="Google Shape;766;g2908b63fb89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g2908b63fb89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3" name="Google Shape;773;g2908b63fb89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g2908b63fb89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0" name="Google Shape;780;g2908b63fb89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28713edccb3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7" name="Google Shape;787;g28713edccb3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g28fb42c0540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3" name="Google Shape;793;g28fb42c0540_0_177:notes"/>
          <p:cNvSpPr txBox="1">
            <a:spLocks noGrp="1"/>
          </p:cNvSpPr>
          <p:nvPr>
            <p:ph type="body" idx="1"/>
          </p:nvPr>
        </p:nvSpPr>
        <p:spPr>
          <a:xfrm>
            <a:off x="685801" y="4343400"/>
            <a:ext cx="5486400" cy="4114800"/>
          </a:xfrm>
          <a:prstGeom prst="rect">
            <a:avLst/>
          </a:prstGeom>
          <a:noFill/>
          <a:ln>
            <a:noFill/>
          </a:ln>
        </p:spPr>
        <p:txBody>
          <a:bodyPr spcFirstLastPara="1" wrap="square" lIns="91525" tIns="45750" rIns="91525" bIns="45750" anchor="t" anchorCtr="0">
            <a:noAutofit/>
          </a:bodyPr>
          <a:lstStyle/>
          <a:p>
            <a:pPr marL="0" lvl="0" indent="0" algn="l" rtl="0">
              <a:lnSpc>
                <a:spcPct val="100000"/>
              </a:lnSpc>
              <a:spcBef>
                <a:spcPts val="0"/>
              </a:spcBef>
              <a:spcAft>
                <a:spcPts val="0"/>
              </a:spcAft>
              <a:buSzPts val="1400"/>
              <a:buNone/>
            </a:pPr>
            <a:endParaRPr/>
          </a:p>
        </p:txBody>
      </p:sp>
      <p:sp>
        <p:nvSpPr>
          <p:cNvPr id="794" name="Google Shape;794;g28fb42c0540_0_177:notes"/>
          <p:cNvSpPr txBox="1">
            <a:spLocks noGrp="1"/>
          </p:cNvSpPr>
          <p:nvPr>
            <p:ph type="sldNum" idx="12"/>
          </p:nvPr>
        </p:nvSpPr>
        <p:spPr>
          <a:xfrm>
            <a:off x="3884621" y="8685213"/>
            <a:ext cx="2971800" cy="457200"/>
          </a:xfrm>
          <a:prstGeom prst="rect">
            <a:avLst/>
          </a:prstGeom>
          <a:noFill/>
          <a:ln>
            <a:noFill/>
          </a:ln>
        </p:spPr>
        <p:txBody>
          <a:bodyPr spcFirstLastPara="1" wrap="square" lIns="91525" tIns="45750" rIns="91525" bIns="4575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sz="1400"/>
              <a:t>108</a:t>
            </a:fld>
            <a:endParaRPr sz="14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28bfcb390d4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28bfcb390d4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28fb42c0540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1" name="Google Shape;801;g28fb42c0540_0_184:notes"/>
          <p:cNvSpPr txBox="1">
            <a:spLocks noGrp="1"/>
          </p:cNvSpPr>
          <p:nvPr>
            <p:ph type="body" idx="1"/>
          </p:nvPr>
        </p:nvSpPr>
        <p:spPr>
          <a:xfrm>
            <a:off x="685801" y="4343400"/>
            <a:ext cx="5486400" cy="4114800"/>
          </a:xfrm>
          <a:prstGeom prst="rect">
            <a:avLst/>
          </a:prstGeom>
          <a:noFill/>
          <a:ln>
            <a:noFill/>
          </a:ln>
        </p:spPr>
        <p:txBody>
          <a:bodyPr spcFirstLastPara="1" wrap="square" lIns="91525" tIns="45750" rIns="91525" bIns="45750" anchor="t" anchorCtr="0">
            <a:noAutofit/>
          </a:bodyPr>
          <a:lstStyle/>
          <a:p>
            <a:pPr marL="0" lvl="0" indent="0" algn="l" rtl="0">
              <a:lnSpc>
                <a:spcPct val="100000"/>
              </a:lnSpc>
              <a:spcBef>
                <a:spcPts val="0"/>
              </a:spcBef>
              <a:spcAft>
                <a:spcPts val="0"/>
              </a:spcAft>
              <a:buSzPts val="1400"/>
              <a:buNone/>
            </a:pPr>
            <a:endParaRPr/>
          </a:p>
        </p:txBody>
      </p:sp>
      <p:sp>
        <p:nvSpPr>
          <p:cNvPr id="802" name="Google Shape;802;g28fb42c0540_0_184:notes"/>
          <p:cNvSpPr txBox="1">
            <a:spLocks noGrp="1"/>
          </p:cNvSpPr>
          <p:nvPr>
            <p:ph type="sldNum" idx="12"/>
          </p:nvPr>
        </p:nvSpPr>
        <p:spPr>
          <a:xfrm>
            <a:off x="3884621" y="8685213"/>
            <a:ext cx="2971800" cy="457200"/>
          </a:xfrm>
          <a:prstGeom prst="rect">
            <a:avLst/>
          </a:prstGeom>
          <a:noFill/>
          <a:ln>
            <a:noFill/>
          </a:ln>
        </p:spPr>
        <p:txBody>
          <a:bodyPr spcFirstLastPara="1" wrap="square" lIns="91525" tIns="45750" rIns="91525" bIns="4575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sz="1400"/>
              <a:t>109</a:t>
            </a:fld>
            <a:endParaRPr sz="140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g28fb42c0540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8" name="Google Shape;808;g28fb42c0540_0_190:notes"/>
          <p:cNvSpPr txBox="1">
            <a:spLocks noGrp="1"/>
          </p:cNvSpPr>
          <p:nvPr>
            <p:ph type="body" idx="1"/>
          </p:nvPr>
        </p:nvSpPr>
        <p:spPr>
          <a:xfrm>
            <a:off x="685801" y="4343400"/>
            <a:ext cx="5486400" cy="4114800"/>
          </a:xfrm>
          <a:prstGeom prst="rect">
            <a:avLst/>
          </a:prstGeom>
          <a:noFill/>
          <a:ln>
            <a:noFill/>
          </a:ln>
        </p:spPr>
        <p:txBody>
          <a:bodyPr spcFirstLastPara="1" wrap="square" lIns="91525" tIns="45750" rIns="91525" bIns="45750" anchor="t" anchorCtr="0">
            <a:noAutofit/>
          </a:bodyPr>
          <a:lstStyle/>
          <a:p>
            <a:pPr marL="0" lvl="0" indent="0" algn="l" rtl="0">
              <a:lnSpc>
                <a:spcPct val="100000"/>
              </a:lnSpc>
              <a:spcBef>
                <a:spcPts val="0"/>
              </a:spcBef>
              <a:spcAft>
                <a:spcPts val="0"/>
              </a:spcAft>
              <a:buSzPts val="1400"/>
              <a:buNone/>
            </a:pPr>
            <a:endParaRPr/>
          </a:p>
        </p:txBody>
      </p:sp>
      <p:sp>
        <p:nvSpPr>
          <p:cNvPr id="809" name="Google Shape;809;g28fb42c0540_0_190:notes"/>
          <p:cNvSpPr txBox="1">
            <a:spLocks noGrp="1"/>
          </p:cNvSpPr>
          <p:nvPr>
            <p:ph type="sldNum" idx="12"/>
          </p:nvPr>
        </p:nvSpPr>
        <p:spPr>
          <a:xfrm>
            <a:off x="3884621" y="8685213"/>
            <a:ext cx="2971800" cy="457200"/>
          </a:xfrm>
          <a:prstGeom prst="rect">
            <a:avLst/>
          </a:prstGeom>
          <a:noFill/>
          <a:ln>
            <a:noFill/>
          </a:ln>
        </p:spPr>
        <p:txBody>
          <a:bodyPr spcFirstLastPara="1" wrap="square" lIns="91525" tIns="45750" rIns="91525" bIns="4575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sz="1400"/>
              <a:t>112</a:t>
            </a:fld>
            <a:endParaRPr sz="140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g28fb42c0540_0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7" name="Google Shape;817;g28fb42c0540_0_198:notes"/>
          <p:cNvSpPr txBox="1">
            <a:spLocks noGrp="1"/>
          </p:cNvSpPr>
          <p:nvPr>
            <p:ph type="body" idx="1"/>
          </p:nvPr>
        </p:nvSpPr>
        <p:spPr>
          <a:xfrm>
            <a:off x="685801" y="4343400"/>
            <a:ext cx="5486400" cy="4114800"/>
          </a:xfrm>
          <a:prstGeom prst="rect">
            <a:avLst/>
          </a:prstGeom>
          <a:noFill/>
          <a:ln>
            <a:noFill/>
          </a:ln>
        </p:spPr>
        <p:txBody>
          <a:bodyPr spcFirstLastPara="1" wrap="square" lIns="91525" tIns="45750" rIns="91525" bIns="45750" anchor="t" anchorCtr="0">
            <a:noAutofit/>
          </a:bodyPr>
          <a:lstStyle/>
          <a:p>
            <a:pPr marL="0" lvl="0" indent="0" algn="l" rtl="0">
              <a:lnSpc>
                <a:spcPct val="100000"/>
              </a:lnSpc>
              <a:spcBef>
                <a:spcPts val="0"/>
              </a:spcBef>
              <a:spcAft>
                <a:spcPts val="0"/>
              </a:spcAft>
              <a:buSzPts val="1400"/>
              <a:buNone/>
            </a:pPr>
            <a:endParaRPr/>
          </a:p>
        </p:txBody>
      </p:sp>
      <p:sp>
        <p:nvSpPr>
          <p:cNvPr id="818" name="Google Shape;818;g28fb42c0540_0_198:notes"/>
          <p:cNvSpPr txBox="1">
            <a:spLocks noGrp="1"/>
          </p:cNvSpPr>
          <p:nvPr>
            <p:ph type="sldNum" idx="12"/>
          </p:nvPr>
        </p:nvSpPr>
        <p:spPr>
          <a:xfrm>
            <a:off x="3884621" y="8685213"/>
            <a:ext cx="2971800" cy="457200"/>
          </a:xfrm>
          <a:prstGeom prst="rect">
            <a:avLst/>
          </a:prstGeom>
          <a:noFill/>
          <a:ln>
            <a:noFill/>
          </a:ln>
        </p:spPr>
        <p:txBody>
          <a:bodyPr spcFirstLastPara="1" wrap="square" lIns="91525" tIns="45750" rIns="91525" bIns="4575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sz="1400"/>
              <a:t>117</a:t>
            </a:fld>
            <a:endParaRPr sz="140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g28fb42c054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5" name="Google Shape;825;g28fb42c0540_0_205:notes"/>
          <p:cNvSpPr txBox="1">
            <a:spLocks noGrp="1"/>
          </p:cNvSpPr>
          <p:nvPr>
            <p:ph type="body" idx="1"/>
          </p:nvPr>
        </p:nvSpPr>
        <p:spPr>
          <a:xfrm>
            <a:off x="685801" y="4343400"/>
            <a:ext cx="5486400" cy="4114800"/>
          </a:xfrm>
          <a:prstGeom prst="rect">
            <a:avLst/>
          </a:prstGeom>
          <a:noFill/>
          <a:ln>
            <a:noFill/>
          </a:ln>
        </p:spPr>
        <p:txBody>
          <a:bodyPr spcFirstLastPara="1" wrap="square" lIns="91525" tIns="45750" rIns="91525" bIns="45750" anchor="t" anchorCtr="0">
            <a:noAutofit/>
          </a:bodyPr>
          <a:lstStyle/>
          <a:p>
            <a:pPr marL="0" lvl="0" indent="0" algn="l" rtl="0">
              <a:lnSpc>
                <a:spcPct val="100000"/>
              </a:lnSpc>
              <a:spcBef>
                <a:spcPts val="0"/>
              </a:spcBef>
              <a:spcAft>
                <a:spcPts val="0"/>
              </a:spcAft>
              <a:buSzPts val="1400"/>
              <a:buNone/>
            </a:pPr>
            <a:endParaRPr/>
          </a:p>
        </p:txBody>
      </p:sp>
      <p:sp>
        <p:nvSpPr>
          <p:cNvPr id="826" name="Google Shape;826;g28fb42c0540_0_205:notes"/>
          <p:cNvSpPr txBox="1">
            <a:spLocks noGrp="1"/>
          </p:cNvSpPr>
          <p:nvPr>
            <p:ph type="sldNum" idx="12"/>
          </p:nvPr>
        </p:nvSpPr>
        <p:spPr>
          <a:xfrm>
            <a:off x="3884621" y="8685213"/>
            <a:ext cx="2971800" cy="457200"/>
          </a:xfrm>
          <a:prstGeom prst="rect">
            <a:avLst/>
          </a:prstGeom>
          <a:noFill/>
          <a:ln>
            <a:noFill/>
          </a:ln>
        </p:spPr>
        <p:txBody>
          <a:bodyPr spcFirstLastPara="1" wrap="square" lIns="91525" tIns="45750" rIns="91525" bIns="4575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sz="1400"/>
              <a:t>118</a:t>
            </a:fld>
            <a:endParaRPr sz="1400"/>
          </a:p>
        </p:txBody>
      </p:sp>
    </p:spTree>
    <p:extLst>
      <p:ext uri="{BB962C8B-B14F-4D97-AF65-F5344CB8AC3E}">
        <p14:creationId xmlns:p14="http://schemas.microsoft.com/office/powerpoint/2010/main" val="39382803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g28fb42c0540_0_211:notes"/>
          <p:cNvSpPr>
            <a:spLocks noGrp="1" noRot="1" noChangeAspect="1"/>
          </p:cNvSpPr>
          <p:nvPr>
            <p:ph type="sldImg" idx="2"/>
          </p:nvPr>
        </p:nvSpPr>
        <p:spPr>
          <a:xfrm>
            <a:off x="370211" y="686112"/>
            <a:ext cx="61176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2" name="Google Shape;832;g28fb42c0540_0_211:notes"/>
          <p:cNvSpPr txBox="1">
            <a:spLocks noGrp="1"/>
          </p:cNvSpPr>
          <p:nvPr>
            <p:ph type="body" idx="1"/>
          </p:nvPr>
        </p:nvSpPr>
        <p:spPr>
          <a:xfrm>
            <a:off x="685801" y="4343400"/>
            <a:ext cx="5486400" cy="4114800"/>
          </a:xfrm>
          <a:prstGeom prst="rect">
            <a:avLst/>
          </a:prstGeom>
          <a:noFill/>
          <a:ln>
            <a:noFill/>
          </a:ln>
        </p:spPr>
        <p:txBody>
          <a:bodyPr spcFirstLastPara="1" wrap="square" lIns="91525" tIns="45750" rIns="91525" bIns="45750" anchor="t" anchorCtr="0">
            <a:noAutofit/>
          </a:bodyPr>
          <a:lstStyle/>
          <a:p>
            <a:pPr marL="0" lvl="0" indent="0" algn="l" rtl="0">
              <a:lnSpc>
                <a:spcPct val="100000"/>
              </a:lnSpc>
              <a:spcBef>
                <a:spcPts val="0"/>
              </a:spcBef>
              <a:spcAft>
                <a:spcPts val="0"/>
              </a:spcAft>
              <a:buSzPts val="1400"/>
              <a:buNone/>
            </a:pPr>
            <a:endParaRPr/>
          </a:p>
        </p:txBody>
      </p:sp>
      <p:sp>
        <p:nvSpPr>
          <p:cNvPr id="833" name="Google Shape;833;g28fb42c0540_0_211:notes"/>
          <p:cNvSpPr txBox="1">
            <a:spLocks noGrp="1"/>
          </p:cNvSpPr>
          <p:nvPr>
            <p:ph type="sldNum" idx="12"/>
          </p:nvPr>
        </p:nvSpPr>
        <p:spPr>
          <a:xfrm>
            <a:off x="3884621" y="8685213"/>
            <a:ext cx="2971800" cy="457200"/>
          </a:xfrm>
          <a:prstGeom prst="rect">
            <a:avLst/>
          </a:prstGeom>
          <a:noFill/>
          <a:ln>
            <a:noFill/>
          </a:ln>
        </p:spPr>
        <p:txBody>
          <a:bodyPr spcFirstLastPara="1" wrap="square" lIns="91525" tIns="45750" rIns="91525" bIns="4575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sz="1400"/>
              <a:t>119</a:t>
            </a:fld>
            <a:endParaRPr sz="140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g28fb42c0540_0_2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0" name="Google Shape;840;g28fb42c0540_0_218:notes"/>
          <p:cNvSpPr txBox="1">
            <a:spLocks noGrp="1"/>
          </p:cNvSpPr>
          <p:nvPr>
            <p:ph type="body" idx="1"/>
          </p:nvPr>
        </p:nvSpPr>
        <p:spPr>
          <a:xfrm>
            <a:off x="685801" y="4343400"/>
            <a:ext cx="5486400" cy="4114800"/>
          </a:xfrm>
          <a:prstGeom prst="rect">
            <a:avLst/>
          </a:prstGeom>
          <a:noFill/>
          <a:ln>
            <a:noFill/>
          </a:ln>
        </p:spPr>
        <p:txBody>
          <a:bodyPr spcFirstLastPara="1" wrap="square" lIns="91525" tIns="45750" rIns="91525" bIns="45750" anchor="t" anchorCtr="0">
            <a:noAutofit/>
          </a:bodyPr>
          <a:lstStyle/>
          <a:p>
            <a:pPr marL="0" lvl="0" indent="0" algn="l" rtl="0">
              <a:lnSpc>
                <a:spcPct val="100000"/>
              </a:lnSpc>
              <a:spcBef>
                <a:spcPts val="0"/>
              </a:spcBef>
              <a:spcAft>
                <a:spcPts val="0"/>
              </a:spcAft>
              <a:buSzPts val="1400"/>
              <a:buNone/>
            </a:pPr>
            <a:endParaRPr/>
          </a:p>
        </p:txBody>
      </p:sp>
      <p:sp>
        <p:nvSpPr>
          <p:cNvPr id="841" name="Google Shape;841;g28fb42c0540_0_218:notes"/>
          <p:cNvSpPr txBox="1">
            <a:spLocks noGrp="1"/>
          </p:cNvSpPr>
          <p:nvPr>
            <p:ph type="sldNum" idx="12"/>
          </p:nvPr>
        </p:nvSpPr>
        <p:spPr>
          <a:xfrm>
            <a:off x="3884621" y="8685213"/>
            <a:ext cx="2971800" cy="457200"/>
          </a:xfrm>
          <a:prstGeom prst="rect">
            <a:avLst/>
          </a:prstGeom>
          <a:noFill/>
          <a:ln>
            <a:noFill/>
          </a:ln>
        </p:spPr>
        <p:txBody>
          <a:bodyPr spcFirstLastPara="1" wrap="square" lIns="91525" tIns="45750" rIns="91525" bIns="4575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sz="1400"/>
              <a:t>120</a:t>
            </a:fld>
            <a:endParaRPr sz="140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g28fb42c0540_0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8" name="Google Shape;848;g28fb42c0540_0_225:notes"/>
          <p:cNvSpPr txBox="1">
            <a:spLocks noGrp="1"/>
          </p:cNvSpPr>
          <p:nvPr>
            <p:ph type="body" idx="1"/>
          </p:nvPr>
        </p:nvSpPr>
        <p:spPr>
          <a:xfrm>
            <a:off x="685801" y="4343400"/>
            <a:ext cx="5486400" cy="4114800"/>
          </a:xfrm>
          <a:prstGeom prst="rect">
            <a:avLst/>
          </a:prstGeom>
          <a:noFill/>
          <a:ln>
            <a:noFill/>
          </a:ln>
        </p:spPr>
        <p:txBody>
          <a:bodyPr spcFirstLastPara="1" wrap="square" lIns="91525" tIns="45750" rIns="91525" bIns="45750" anchor="t" anchorCtr="0">
            <a:noAutofit/>
          </a:bodyPr>
          <a:lstStyle/>
          <a:p>
            <a:pPr marL="0" lvl="0" indent="0" algn="l" rtl="0">
              <a:lnSpc>
                <a:spcPct val="100000"/>
              </a:lnSpc>
              <a:spcBef>
                <a:spcPts val="0"/>
              </a:spcBef>
              <a:spcAft>
                <a:spcPts val="0"/>
              </a:spcAft>
              <a:buSzPts val="1400"/>
              <a:buNone/>
            </a:pPr>
            <a:endParaRPr/>
          </a:p>
        </p:txBody>
      </p:sp>
      <p:sp>
        <p:nvSpPr>
          <p:cNvPr id="849" name="Google Shape;849;g28fb42c0540_0_225:notes"/>
          <p:cNvSpPr txBox="1">
            <a:spLocks noGrp="1"/>
          </p:cNvSpPr>
          <p:nvPr>
            <p:ph type="sldNum" idx="12"/>
          </p:nvPr>
        </p:nvSpPr>
        <p:spPr>
          <a:xfrm>
            <a:off x="3884621" y="8685213"/>
            <a:ext cx="2971800" cy="457200"/>
          </a:xfrm>
          <a:prstGeom prst="rect">
            <a:avLst/>
          </a:prstGeom>
          <a:noFill/>
          <a:ln>
            <a:noFill/>
          </a:ln>
        </p:spPr>
        <p:txBody>
          <a:bodyPr spcFirstLastPara="1" wrap="square" lIns="91525" tIns="45750" rIns="91525" bIns="4575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sz="1400"/>
              <a:t>121</a:t>
            </a:fld>
            <a:endParaRPr sz="140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g28fb42c0540_0_2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6" name="Google Shape;856;g28fb42c0540_0_232:notes"/>
          <p:cNvSpPr txBox="1">
            <a:spLocks noGrp="1"/>
          </p:cNvSpPr>
          <p:nvPr>
            <p:ph type="body" idx="1"/>
          </p:nvPr>
        </p:nvSpPr>
        <p:spPr>
          <a:xfrm>
            <a:off x="685801" y="4343400"/>
            <a:ext cx="5486400" cy="4114800"/>
          </a:xfrm>
          <a:prstGeom prst="rect">
            <a:avLst/>
          </a:prstGeom>
          <a:noFill/>
          <a:ln>
            <a:noFill/>
          </a:ln>
        </p:spPr>
        <p:txBody>
          <a:bodyPr spcFirstLastPara="1" wrap="square" lIns="91525" tIns="45750" rIns="91525" bIns="45750" anchor="t" anchorCtr="0">
            <a:noAutofit/>
          </a:bodyPr>
          <a:lstStyle/>
          <a:p>
            <a:pPr marL="0" lvl="0" indent="0" algn="l" rtl="0">
              <a:lnSpc>
                <a:spcPct val="100000"/>
              </a:lnSpc>
              <a:spcBef>
                <a:spcPts val="0"/>
              </a:spcBef>
              <a:spcAft>
                <a:spcPts val="0"/>
              </a:spcAft>
              <a:buSzPts val="1400"/>
              <a:buNone/>
            </a:pPr>
            <a:endParaRPr/>
          </a:p>
        </p:txBody>
      </p:sp>
      <p:sp>
        <p:nvSpPr>
          <p:cNvPr id="857" name="Google Shape;857;g28fb42c0540_0_232:notes"/>
          <p:cNvSpPr txBox="1">
            <a:spLocks noGrp="1"/>
          </p:cNvSpPr>
          <p:nvPr>
            <p:ph type="sldNum" idx="12"/>
          </p:nvPr>
        </p:nvSpPr>
        <p:spPr>
          <a:xfrm>
            <a:off x="3884621" y="8685213"/>
            <a:ext cx="2971800" cy="457200"/>
          </a:xfrm>
          <a:prstGeom prst="rect">
            <a:avLst/>
          </a:prstGeom>
          <a:noFill/>
          <a:ln>
            <a:noFill/>
          </a:ln>
        </p:spPr>
        <p:txBody>
          <a:bodyPr spcFirstLastPara="1" wrap="square" lIns="91525" tIns="45750" rIns="91525" bIns="4575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sz="1400"/>
              <a:t>122</a:t>
            </a:fld>
            <a:endParaRPr sz="1400"/>
          </a:p>
        </p:txBody>
      </p:sp>
    </p:spTree>
    <p:extLst>
      <p:ext uri="{BB962C8B-B14F-4D97-AF65-F5344CB8AC3E}">
        <p14:creationId xmlns:p14="http://schemas.microsoft.com/office/powerpoint/2010/main" val="85539734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g28fb42c0540_0_2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6" name="Google Shape;856;g28fb42c0540_0_232:notes"/>
          <p:cNvSpPr txBox="1">
            <a:spLocks noGrp="1"/>
          </p:cNvSpPr>
          <p:nvPr>
            <p:ph type="body" idx="1"/>
          </p:nvPr>
        </p:nvSpPr>
        <p:spPr>
          <a:xfrm>
            <a:off x="685801" y="4343400"/>
            <a:ext cx="5486400" cy="4114800"/>
          </a:xfrm>
          <a:prstGeom prst="rect">
            <a:avLst/>
          </a:prstGeom>
          <a:noFill/>
          <a:ln>
            <a:noFill/>
          </a:ln>
        </p:spPr>
        <p:txBody>
          <a:bodyPr spcFirstLastPara="1" wrap="square" lIns="91525" tIns="45750" rIns="91525" bIns="45750" anchor="t" anchorCtr="0">
            <a:noAutofit/>
          </a:bodyPr>
          <a:lstStyle/>
          <a:p>
            <a:pPr marL="0" lvl="0" indent="0" algn="l" rtl="0">
              <a:lnSpc>
                <a:spcPct val="100000"/>
              </a:lnSpc>
              <a:spcBef>
                <a:spcPts val="0"/>
              </a:spcBef>
              <a:spcAft>
                <a:spcPts val="0"/>
              </a:spcAft>
              <a:buSzPts val="1400"/>
              <a:buNone/>
            </a:pPr>
            <a:endParaRPr/>
          </a:p>
        </p:txBody>
      </p:sp>
      <p:sp>
        <p:nvSpPr>
          <p:cNvPr id="857" name="Google Shape;857;g28fb42c0540_0_232:notes"/>
          <p:cNvSpPr txBox="1">
            <a:spLocks noGrp="1"/>
          </p:cNvSpPr>
          <p:nvPr>
            <p:ph type="sldNum" idx="12"/>
          </p:nvPr>
        </p:nvSpPr>
        <p:spPr>
          <a:xfrm>
            <a:off x="3884621" y="8685213"/>
            <a:ext cx="2971800" cy="457200"/>
          </a:xfrm>
          <a:prstGeom prst="rect">
            <a:avLst/>
          </a:prstGeom>
          <a:noFill/>
          <a:ln>
            <a:noFill/>
          </a:ln>
        </p:spPr>
        <p:txBody>
          <a:bodyPr spcFirstLastPara="1" wrap="square" lIns="91525" tIns="45750" rIns="91525" bIns="4575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sz="1400"/>
              <a:t>124</a:t>
            </a:fld>
            <a:endParaRPr sz="1400"/>
          </a:p>
        </p:txBody>
      </p:sp>
    </p:spTree>
    <p:extLst>
      <p:ext uri="{BB962C8B-B14F-4D97-AF65-F5344CB8AC3E}">
        <p14:creationId xmlns:p14="http://schemas.microsoft.com/office/powerpoint/2010/main" val="38034993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28bfcb390d4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28bfcb390d4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28b97567aa6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28b97567aa6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28bfcb390d4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28bfcb390d4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hyperlink" Target="http://bit.ly/2TtBDfr" TargetMode="Externa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632000" y="1241463"/>
            <a:ext cx="5880000" cy="2245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4600">
                <a:latin typeface="Montserrat ExtraBold"/>
                <a:ea typeface="Montserrat ExtraBold"/>
                <a:cs typeface="Montserrat ExtraBold"/>
                <a:sym typeface="Montserrat ExtraBold"/>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1901400" y="3430575"/>
            <a:ext cx="5341200" cy="466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800">
                <a:solidFill>
                  <a:schemeClr val="dk1"/>
                </a:solidFill>
                <a:latin typeface="Chivo"/>
                <a:ea typeface="Chivo"/>
                <a:cs typeface="Chivo"/>
                <a:sym typeface="Chivo"/>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 name="Google Shape;11;p2"/>
          <p:cNvSpPr/>
          <p:nvPr/>
        </p:nvSpPr>
        <p:spPr>
          <a:xfrm>
            <a:off x="5869363" y="4445988"/>
            <a:ext cx="3506418" cy="3287580"/>
          </a:xfrm>
          <a:custGeom>
            <a:avLst/>
            <a:gdLst/>
            <a:ahLst/>
            <a:cxnLst/>
            <a:rect l="l" t="t" r="r" b="b"/>
            <a:pathLst>
              <a:path w="88334" h="82821" extrusionOk="0">
                <a:moveTo>
                  <a:pt x="55901" y="1"/>
                </a:moveTo>
                <a:cubicBezTo>
                  <a:pt x="48674" y="1"/>
                  <a:pt x="43483" y="524"/>
                  <a:pt x="35089" y="2858"/>
                </a:cubicBezTo>
                <a:cubicBezTo>
                  <a:pt x="33874" y="3215"/>
                  <a:pt x="33243" y="3430"/>
                  <a:pt x="31874" y="3811"/>
                </a:cubicBezTo>
                <a:cubicBezTo>
                  <a:pt x="15777" y="8454"/>
                  <a:pt x="1" y="20610"/>
                  <a:pt x="1" y="38517"/>
                </a:cubicBezTo>
                <a:cubicBezTo>
                  <a:pt x="1" y="50519"/>
                  <a:pt x="5776" y="59401"/>
                  <a:pt x="14717" y="68104"/>
                </a:cubicBezTo>
                <a:cubicBezTo>
                  <a:pt x="23028" y="76784"/>
                  <a:pt x="32315" y="82820"/>
                  <a:pt x="44328" y="82820"/>
                </a:cubicBezTo>
                <a:cubicBezTo>
                  <a:pt x="59627" y="82820"/>
                  <a:pt x="72022" y="70557"/>
                  <a:pt x="78916" y="57984"/>
                </a:cubicBezTo>
                <a:cubicBezTo>
                  <a:pt x="84595" y="48387"/>
                  <a:pt x="88333" y="42803"/>
                  <a:pt x="88333" y="32421"/>
                </a:cubicBezTo>
                <a:cubicBezTo>
                  <a:pt x="88333" y="14514"/>
                  <a:pt x="73808" y="1"/>
                  <a:pt x="559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5796019">
            <a:off x="6877987" y="3826061"/>
            <a:ext cx="3083910" cy="1918292"/>
          </a:xfrm>
          <a:custGeom>
            <a:avLst/>
            <a:gdLst/>
            <a:ahLst/>
            <a:cxnLst/>
            <a:rect l="l" t="t" r="r" b="b"/>
            <a:pathLst>
              <a:path w="40604" h="25257" extrusionOk="0">
                <a:moveTo>
                  <a:pt x="12569" y="7999"/>
                </a:moveTo>
                <a:cubicBezTo>
                  <a:pt x="13334" y="7999"/>
                  <a:pt x="14124" y="8304"/>
                  <a:pt x="14681" y="8841"/>
                </a:cubicBezTo>
                <a:cubicBezTo>
                  <a:pt x="15490" y="9627"/>
                  <a:pt x="15538" y="10794"/>
                  <a:pt x="14883" y="11711"/>
                </a:cubicBezTo>
                <a:cubicBezTo>
                  <a:pt x="14131" y="12769"/>
                  <a:pt x="12977" y="13147"/>
                  <a:pt x="11752" y="13147"/>
                </a:cubicBezTo>
                <a:cubicBezTo>
                  <a:pt x="10978" y="13147"/>
                  <a:pt x="10177" y="12996"/>
                  <a:pt x="9430" y="12770"/>
                </a:cubicBezTo>
                <a:cubicBezTo>
                  <a:pt x="9168" y="10865"/>
                  <a:pt x="9989" y="8413"/>
                  <a:pt x="12073" y="8043"/>
                </a:cubicBezTo>
                <a:cubicBezTo>
                  <a:pt x="12235" y="8014"/>
                  <a:pt x="12402" y="7999"/>
                  <a:pt x="12569" y="7999"/>
                </a:cubicBezTo>
                <a:close/>
                <a:moveTo>
                  <a:pt x="787" y="1"/>
                </a:moveTo>
                <a:cubicBezTo>
                  <a:pt x="649" y="1"/>
                  <a:pt x="500" y="90"/>
                  <a:pt x="476" y="269"/>
                </a:cubicBezTo>
                <a:cubicBezTo>
                  <a:pt x="0" y="5031"/>
                  <a:pt x="2643" y="9817"/>
                  <a:pt x="6751" y="12223"/>
                </a:cubicBezTo>
                <a:cubicBezTo>
                  <a:pt x="7406" y="12604"/>
                  <a:pt x="8168" y="12961"/>
                  <a:pt x="8977" y="13235"/>
                </a:cubicBezTo>
                <a:cubicBezTo>
                  <a:pt x="9227" y="14389"/>
                  <a:pt x="9811" y="15497"/>
                  <a:pt x="10549" y="16461"/>
                </a:cubicBezTo>
                <a:cubicBezTo>
                  <a:pt x="12133" y="18521"/>
                  <a:pt x="14288" y="20188"/>
                  <a:pt x="16502" y="21509"/>
                </a:cubicBezTo>
                <a:cubicBezTo>
                  <a:pt x="18693" y="22795"/>
                  <a:pt x="21062" y="23783"/>
                  <a:pt x="23527" y="24403"/>
                </a:cubicBezTo>
                <a:cubicBezTo>
                  <a:pt x="25718" y="24967"/>
                  <a:pt x="27986" y="25256"/>
                  <a:pt x="30252" y="25256"/>
                </a:cubicBezTo>
                <a:cubicBezTo>
                  <a:pt x="33097" y="25256"/>
                  <a:pt x="35940" y="24801"/>
                  <a:pt x="38624" y="23867"/>
                </a:cubicBezTo>
                <a:cubicBezTo>
                  <a:pt x="39196" y="23676"/>
                  <a:pt x="39755" y="23450"/>
                  <a:pt x="40315" y="23200"/>
                </a:cubicBezTo>
                <a:cubicBezTo>
                  <a:pt x="40603" y="23056"/>
                  <a:pt x="40419" y="22670"/>
                  <a:pt x="40148" y="22670"/>
                </a:cubicBezTo>
                <a:cubicBezTo>
                  <a:pt x="40106" y="22670"/>
                  <a:pt x="40062" y="22679"/>
                  <a:pt x="40017" y="22700"/>
                </a:cubicBezTo>
                <a:cubicBezTo>
                  <a:pt x="36924" y="24027"/>
                  <a:pt x="33571" y="24670"/>
                  <a:pt x="30211" y="24670"/>
                </a:cubicBezTo>
                <a:cubicBezTo>
                  <a:pt x="24375" y="24670"/>
                  <a:pt x="18519" y="22729"/>
                  <a:pt x="13978" y="19057"/>
                </a:cubicBezTo>
                <a:cubicBezTo>
                  <a:pt x="12145" y="17580"/>
                  <a:pt x="10228" y="15747"/>
                  <a:pt x="9573" y="13413"/>
                </a:cubicBezTo>
                <a:lnTo>
                  <a:pt x="9573" y="13413"/>
                </a:lnTo>
                <a:cubicBezTo>
                  <a:pt x="10267" y="13604"/>
                  <a:pt x="10984" y="13719"/>
                  <a:pt x="11687" y="13719"/>
                </a:cubicBezTo>
                <a:cubicBezTo>
                  <a:pt x="12563" y="13719"/>
                  <a:pt x="13415" y="13540"/>
                  <a:pt x="14169" y="13104"/>
                </a:cubicBezTo>
                <a:cubicBezTo>
                  <a:pt x="15145" y="12532"/>
                  <a:pt x="15943" y="11472"/>
                  <a:pt x="15907" y="10306"/>
                </a:cubicBezTo>
                <a:cubicBezTo>
                  <a:pt x="15895" y="9329"/>
                  <a:pt x="15300" y="8496"/>
                  <a:pt x="14490" y="8008"/>
                </a:cubicBezTo>
                <a:cubicBezTo>
                  <a:pt x="13919" y="7649"/>
                  <a:pt x="13235" y="7452"/>
                  <a:pt x="12563" y="7452"/>
                </a:cubicBezTo>
                <a:cubicBezTo>
                  <a:pt x="12254" y="7452"/>
                  <a:pt x="11948" y="7493"/>
                  <a:pt x="11656" y="7579"/>
                </a:cubicBezTo>
                <a:cubicBezTo>
                  <a:pt x="10621" y="7877"/>
                  <a:pt x="9811" y="8710"/>
                  <a:pt x="9347" y="9663"/>
                </a:cubicBezTo>
                <a:cubicBezTo>
                  <a:pt x="8882" y="10615"/>
                  <a:pt x="8751" y="11615"/>
                  <a:pt x="8870" y="12592"/>
                </a:cubicBezTo>
                <a:cubicBezTo>
                  <a:pt x="8561" y="12473"/>
                  <a:pt x="8263" y="12353"/>
                  <a:pt x="7977" y="12223"/>
                </a:cubicBezTo>
                <a:cubicBezTo>
                  <a:pt x="3512" y="10151"/>
                  <a:pt x="548" y="5198"/>
                  <a:pt x="1036" y="269"/>
                </a:cubicBezTo>
                <a:cubicBezTo>
                  <a:pt x="1054" y="90"/>
                  <a:pt x="926"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2445387">
            <a:off x="-24883" y="-846839"/>
            <a:ext cx="2463873" cy="1532609"/>
          </a:xfrm>
          <a:custGeom>
            <a:avLst/>
            <a:gdLst/>
            <a:ahLst/>
            <a:cxnLst/>
            <a:rect l="l" t="t" r="r" b="b"/>
            <a:pathLst>
              <a:path w="40604" h="25257" extrusionOk="0">
                <a:moveTo>
                  <a:pt x="12569" y="7999"/>
                </a:moveTo>
                <a:cubicBezTo>
                  <a:pt x="13334" y="7999"/>
                  <a:pt x="14124" y="8304"/>
                  <a:pt x="14681" y="8841"/>
                </a:cubicBezTo>
                <a:cubicBezTo>
                  <a:pt x="15490" y="9627"/>
                  <a:pt x="15538" y="10794"/>
                  <a:pt x="14883" y="11711"/>
                </a:cubicBezTo>
                <a:cubicBezTo>
                  <a:pt x="14131" y="12769"/>
                  <a:pt x="12977" y="13147"/>
                  <a:pt x="11752" y="13147"/>
                </a:cubicBezTo>
                <a:cubicBezTo>
                  <a:pt x="10978" y="13147"/>
                  <a:pt x="10177" y="12996"/>
                  <a:pt x="9430" y="12770"/>
                </a:cubicBezTo>
                <a:cubicBezTo>
                  <a:pt x="9168" y="10865"/>
                  <a:pt x="9989" y="8413"/>
                  <a:pt x="12073" y="8043"/>
                </a:cubicBezTo>
                <a:cubicBezTo>
                  <a:pt x="12235" y="8014"/>
                  <a:pt x="12402" y="7999"/>
                  <a:pt x="12569" y="7999"/>
                </a:cubicBezTo>
                <a:close/>
                <a:moveTo>
                  <a:pt x="787" y="1"/>
                </a:moveTo>
                <a:cubicBezTo>
                  <a:pt x="649" y="1"/>
                  <a:pt x="500" y="90"/>
                  <a:pt x="476" y="269"/>
                </a:cubicBezTo>
                <a:cubicBezTo>
                  <a:pt x="0" y="5031"/>
                  <a:pt x="2643" y="9817"/>
                  <a:pt x="6751" y="12223"/>
                </a:cubicBezTo>
                <a:cubicBezTo>
                  <a:pt x="7406" y="12604"/>
                  <a:pt x="8168" y="12961"/>
                  <a:pt x="8977" y="13235"/>
                </a:cubicBezTo>
                <a:cubicBezTo>
                  <a:pt x="9227" y="14389"/>
                  <a:pt x="9811" y="15497"/>
                  <a:pt x="10549" y="16461"/>
                </a:cubicBezTo>
                <a:cubicBezTo>
                  <a:pt x="12133" y="18521"/>
                  <a:pt x="14288" y="20188"/>
                  <a:pt x="16502" y="21509"/>
                </a:cubicBezTo>
                <a:cubicBezTo>
                  <a:pt x="18693" y="22795"/>
                  <a:pt x="21062" y="23783"/>
                  <a:pt x="23527" y="24403"/>
                </a:cubicBezTo>
                <a:cubicBezTo>
                  <a:pt x="25718" y="24967"/>
                  <a:pt x="27986" y="25256"/>
                  <a:pt x="30252" y="25256"/>
                </a:cubicBezTo>
                <a:cubicBezTo>
                  <a:pt x="33097" y="25256"/>
                  <a:pt x="35940" y="24801"/>
                  <a:pt x="38624" y="23867"/>
                </a:cubicBezTo>
                <a:cubicBezTo>
                  <a:pt x="39196" y="23676"/>
                  <a:pt x="39755" y="23450"/>
                  <a:pt x="40315" y="23200"/>
                </a:cubicBezTo>
                <a:cubicBezTo>
                  <a:pt x="40603" y="23056"/>
                  <a:pt x="40419" y="22670"/>
                  <a:pt x="40148" y="22670"/>
                </a:cubicBezTo>
                <a:cubicBezTo>
                  <a:pt x="40106" y="22670"/>
                  <a:pt x="40062" y="22679"/>
                  <a:pt x="40017" y="22700"/>
                </a:cubicBezTo>
                <a:cubicBezTo>
                  <a:pt x="36924" y="24027"/>
                  <a:pt x="33571" y="24670"/>
                  <a:pt x="30211" y="24670"/>
                </a:cubicBezTo>
                <a:cubicBezTo>
                  <a:pt x="24375" y="24670"/>
                  <a:pt x="18519" y="22729"/>
                  <a:pt x="13978" y="19057"/>
                </a:cubicBezTo>
                <a:cubicBezTo>
                  <a:pt x="12145" y="17580"/>
                  <a:pt x="10228" y="15747"/>
                  <a:pt x="9573" y="13413"/>
                </a:cubicBezTo>
                <a:lnTo>
                  <a:pt x="9573" y="13413"/>
                </a:lnTo>
                <a:cubicBezTo>
                  <a:pt x="10267" y="13604"/>
                  <a:pt x="10984" y="13719"/>
                  <a:pt x="11687" y="13719"/>
                </a:cubicBezTo>
                <a:cubicBezTo>
                  <a:pt x="12563" y="13719"/>
                  <a:pt x="13415" y="13540"/>
                  <a:pt x="14169" y="13104"/>
                </a:cubicBezTo>
                <a:cubicBezTo>
                  <a:pt x="15145" y="12532"/>
                  <a:pt x="15943" y="11472"/>
                  <a:pt x="15907" y="10306"/>
                </a:cubicBezTo>
                <a:cubicBezTo>
                  <a:pt x="15895" y="9329"/>
                  <a:pt x="15300" y="8496"/>
                  <a:pt x="14490" y="8008"/>
                </a:cubicBezTo>
                <a:cubicBezTo>
                  <a:pt x="13919" y="7649"/>
                  <a:pt x="13235" y="7452"/>
                  <a:pt x="12563" y="7452"/>
                </a:cubicBezTo>
                <a:cubicBezTo>
                  <a:pt x="12254" y="7452"/>
                  <a:pt x="11948" y="7493"/>
                  <a:pt x="11656" y="7579"/>
                </a:cubicBezTo>
                <a:cubicBezTo>
                  <a:pt x="10621" y="7877"/>
                  <a:pt x="9811" y="8710"/>
                  <a:pt x="9347" y="9663"/>
                </a:cubicBezTo>
                <a:cubicBezTo>
                  <a:pt x="8882" y="10615"/>
                  <a:pt x="8751" y="11615"/>
                  <a:pt x="8870" y="12592"/>
                </a:cubicBezTo>
                <a:cubicBezTo>
                  <a:pt x="8561" y="12473"/>
                  <a:pt x="8263" y="12353"/>
                  <a:pt x="7977" y="12223"/>
                </a:cubicBezTo>
                <a:cubicBezTo>
                  <a:pt x="3512" y="10151"/>
                  <a:pt x="548" y="5198"/>
                  <a:pt x="1036" y="269"/>
                </a:cubicBezTo>
                <a:cubicBezTo>
                  <a:pt x="1054" y="90"/>
                  <a:pt x="926" y="1"/>
                  <a:pt x="7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7329850" y="347475"/>
            <a:ext cx="278700" cy="27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823425" y="-2661400"/>
            <a:ext cx="3506418" cy="3287580"/>
          </a:xfrm>
          <a:custGeom>
            <a:avLst/>
            <a:gdLst/>
            <a:ahLst/>
            <a:cxnLst/>
            <a:rect l="l" t="t" r="r" b="b"/>
            <a:pathLst>
              <a:path w="88334" h="82821" extrusionOk="0">
                <a:moveTo>
                  <a:pt x="55901" y="1"/>
                </a:moveTo>
                <a:cubicBezTo>
                  <a:pt x="48674" y="1"/>
                  <a:pt x="43483" y="524"/>
                  <a:pt x="35089" y="2858"/>
                </a:cubicBezTo>
                <a:cubicBezTo>
                  <a:pt x="33874" y="3215"/>
                  <a:pt x="33243" y="3430"/>
                  <a:pt x="31874" y="3811"/>
                </a:cubicBezTo>
                <a:cubicBezTo>
                  <a:pt x="15777" y="8454"/>
                  <a:pt x="1" y="20610"/>
                  <a:pt x="1" y="38517"/>
                </a:cubicBezTo>
                <a:cubicBezTo>
                  <a:pt x="1" y="50519"/>
                  <a:pt x="5776" y="59401"/>
                  <a:pt x="14717" y="68104"/>
                </a:cubicBezTo>
                <a:cubicBezTo>
                  <a:pt x="23028" y="76784"/>
                  <a:pt x="32315" y="82820"/>
                  <a:pt x="44328" y="82820"/>
                </a:cubicBezTo>
                <a:cubicBezTo>
                  <a:pt x="59627" y="82820"/>
                  <a:pt x="72022" y="70557"/>
                  <a:pt x="78916" y="57984"/>
                </a:cubicBezTo>
                <a:cubicBezTo>
                  <a:pt x="84595" y="48387"/>
                  <a:pt x="88333" y="42803"/>
                  <a:pt x="88333" y="32421"/>
                </a:cubicBezTo>
                <a:cubicBezTo>
                  <a:pt x="88333" y="14514"/>
                  <a:pt x="73808" y="1"/>
                  <a:pt x="559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19875" y="762925"/>
            <a:ext cx="319500" cy="319500"/>
          </a:xfrm>
          <a:prstGeom prst="star4">
            <a:avLst>
              <a:gd name="adj" fmla="val 0"/>
            </a:avLst>
          </a:prstGeom>
          <a:solidFill>
            <a:schemeClr val="accen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7"/>
        <p:cNvGrpSpPr/>
        <p:nvPr/>
      </p:nvGrpSpPr>
      <p:grpSpPr>
        <a:xfrm>
          <a:off x="0" y="0"/>
          <a:ext cx="0" cy="0"/>
          <a:chOff x="0" y="0"/>
          <a:chExt cx="0" cy="0"/>
        </a:xfrm>
      </p:grpSpPr>
      <p:sp>
        <p:nvSpPr>
          <p:cNvPr id="68" name="Google Shape;68;p11"/>
          <p:cNvSpPr txBox="1">
            <a:spLocks noGrp="1"/>
          </p:cNvSpPr>
          <p:nvPr>
            <p:ph type="title" hasCustomPrompt="1"/>
          </p:nvPr>
        </p:nvSpPr>
        <p:spPr>
          <a:xfrm>
            <a:off x="2598000" y="1629150"/>
            <a:ext cx="3948000" cy="11487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6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69" name="Google Shape;69;p11"/>
          <p:cNvSpPr txBox="1">
            <a:spLocks noGrp="1"/>
          </p:cNvSpPr>
          <p:nvPr>
            <p:ph type="subTitle" idx="1"/>
          </p:nvPr>
        </p:nvSpPr>
        <p:spPr>
          <a:xfrm>
            <a:off x="2797350" y="2777850"/>
            <a:ext cx="3549300" cy="7365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1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p:nvPr/>
        </p:nvSpPr>
        <p:spPr>
          <a:xfrm rot="-8280429">
            <a:off x="-515605" y="-2302622"/>
            <a:ext cx="3506424" cy="3287585"/>
          </a:xfrm>
          <a:custGeom>
            <a:avLst/>
            <a:gdLst/>
            <a:ahLst/>
            <a:cxnLst/>
            <a:rect l="l" t="t" r="r" b="b"/>
            <a:pathLst>
              <a:path w="88334" h="82821" extrusionOk="0">
                <a:moveTo>
                  <a:pt x="55901" y="1"/>
                </a:moveTo>
                <a:cubicBezTo>
                  <a:pt x="48674" y="1"/>
                  <a:pt x="43483" y="524"/>
                  <a:pt x="35089" y="2858"/>
                </a:cubicBezTo>
                <a:cubicBezTo>
                  <a:pt x="33874" y="3215"/>
                  <a:pt x="33243" y="3430"/>
                  <a:pt x="31874" y="3811"/>
                </a:cubicBezTo>
                <a:cubicBezTo>
                  <a:pt x="15777" y="8454"/>
                  <a:pt x="1" y="20610"/>
                  <a:pt x="1" y="38517"/>
                </a:cubicBezTo>
                <a:cubicBezTo>
                  <a:pt x="1" y="50519"/>
                  <a:pt x="5776" y="59401"/>
                  <a:pt x="14717" y="68104"/>
                </a:cubicBezTo>
                <a:cubicBezTo>
                  <a:pt x="23028" y="76784"/>
                  <a:pt x="32315" y="82820"/>
                  <a:pt x="44328" y="82820"/>
                </a:cubicBezTo>
                <a:cubicBezTo>
                  <a:pt x="59627" y="82820"/>
                  <a:pt x="72022" y="70557"/>
                  <a:pt x="78916" y="57984"/>
                </a:cubicBezTo>
                <a:cubicBezTo>
                  <a:pt x="84595" y="48387"/>
                  <a:pt x="88333" y="42803"/>
                  <a:pt x="88333" y="32421"/>
                </a:cubicBezTo>
                <a:cubicBezTo>
                  <a:pt x="88333" y="14514"/>
                  <a:pt x="73808" y="1"/>
                  <a:pt x="559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1"/>
          <p:cNvSpPr/>
          <p:nvPr/>
        </p:nvSpPr>
        <p:spPr>
          <a:xfrm>
            <a:off x="8271025" y="3683725"/>
            <a:ext cx="319500" cy="319500"/>
          </a:xfrm>
          <a:prstGeom prst="star4">
            <a:avLst>
              <a:gd name="adj" fmla="val 0"/>
            </a:avLst>
          </a:prstGeom>
          <a:solidFill>
            <a:schemeClr val="accen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72"/>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73"/>
        <p:cNvGrpSpPr/>
        <p:nvPr/>
      </p:nvGrpSpPr>
      <p:grpSpPr>
        <a:xfrm>
          <a:off x="0" y="0"/>
          <a:ext cx="0" cy="0"/>
          <a:chOff x="0" y="0"/>
          <a:chExt cx="0" cy="0"/>
        </a:xfrm>
      </p:grpSpPr>
      <p:sp>
        <p:nvSpPr>
          <p:cNvPr id="74" name="Google Shape;74;p13"/>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5" name="Google Shape;75;p13"/>
          <p:cNvSpPr txBox="1">
            <a:spLocks noGrp="1"/>
          </p:cNvSpPr>
          <p:nvPr>
            <p:ph type="subTitle" idx="1"/>
          </p:nvPr>
        </p:nvSpPr>
        <p:spPr>
          <a:xfrm>
            <a:off x="3598863" y="1402775"/>
            <a:ext cx="2936400" cy="485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Font typeface="DM Serif Display"/>
              <a:buNone/>
              <a:defRPr sz="2400">
                <a:latin typeface="Montserrat ExtraBold"/>
                <a:ea typeface="Montserrat ExtraBold"/>
                <a:cs typeface="Montserrat ExtraBold"/>
                <a:sym typeface="Montserrat ExtraBold"/>
              </a:defRPr>
            </a:lvl1pPr>
            <a:lvl2pPr lvl="1" rtl="0">
              <a:spcBef>
                <a:spcPts val="0"/>
              </a:spcBef>
              <a:spcAft>
                <a:spcPts val="0"/>
              </a:spcAft>
              <a:buSzPts val="1400"/>
              <a:buFont typeface="DM Serif Display"/>
              <a:buNone/>
              <a:defRPr>
                <a:latin typeface="DM Serif Display"/>
                <a:ea typeface="DM Serif Display"/>
                <a:cs typeface="DM Serif Display"/>
                <a:sym typeface="DM Serif Display"/>
              </a:defRPr>
            </a:lvl2pPr>
            <a:lvl3pPr lvl="2" rtl="0">
              <a:spcBef>
                <a:spcPts val="0"/>
              </a:spcBef>
              <a:spcAft>
                <a:spcPts val="0"/>
              </a:spcAft>
              <a:buSzPts val="1400"/>
              <a:buFont typeface="DM Serif Display"/>
              <a:buNone/>
              <a:defRPr>
                <a:latin typeface="DM Serif Display"/>
                <a:ea typeface="DM Serif Display"/>
                <a:cs typeface="DM Serif Display"/>
                <a:sym typeface="DM Serif Display"/>
              </a:defRPr>
            </a:lvl3pPr>
            <a:lvl4pPr lvl="3" rtl="0">
              <a:spcBef>
                <a:spcPts val="0"/>
              </a:spcBef>
              <a:spcAft>
                <a:spcPts val="0"/>
              </a:spcAft>
              <a:buSzPts val="1400"/>
              <a:buFont typeface="DM Serif Display"/>
              <a:buNone/>
              <a:defRPr>
                <a:latin typeface="DM Serif Display"/>
                <a:ea typeface="DM Serif Display"/>
                <a:cs typeface="DM Serif Display"/>
                <a:sym typeface="DM Serif Display"/>
              </a:defRPr>
            </a:lvl4pPr>
            <a:lvl5pPr lvl="4" rtl="0">
              <a:spcBef>
                <a:spcPts val="0"/>
              </a:spcBef>
              <a:spcAft>
                <a:spcPts val="0"/>
              </a:spcAft>
              <a:buSzPts val="1400"/>
              <a:buFont typeface="DM Serif Display"/>
              <a:buNone/>
              <a:defRPr>
                <a:latin typeface="DM Serif Display"/>
                <a:ea typeface="DM Serif Display"/>
                <a:cs typeface="DM Serif Display"/>
                <a:sym typeface="DM Serif Display"/>
              </a:defRPr>
            </a:lvl5pPr>
            <a:lvl6pPr lvl="5" rtl="0">
              <a:spcBef>
                <a:spcPts val="0"/>
              </a:spcBef>
              <a:spcAft>
                <a:spcPts val="0"/>
              </a:spcAft>
              <a:buSzPts val="1400"/>
              <a:buFont typeface="DM Serif Display"/>
              <a:buNone/>
              <a:defRPr>
                <a:latin typeface="DM Serif Display"/>
                <a:ea typeface="DM Serif Display"/>
                <a:cs typeface="DM Serif Display"/>
                <a:sym typeface="DM Serif Display"/>
              </a:defRPr>
            </a:lvl6pPr>
            <a:lvl7pPr lvl="6" rtl="0">
              <a:spcBef>
                <a:spcPts val="0"/>
              </a:spcBef>
              <a:spcAft>
                <a:spcPts val="0"/>
              </a:spcAft>
              <a:buSzPts val="1400"/>
              <a:buFont typeface="DM Serif Display"/>
              <a:buNone/>
              <a:defRPr>
                <a:latin typeface="DM Serif Display"/>
                <a:ea typeface="DM Serif Display"/>
                <a:cs typeface="DM Serif Display"/>
                <a:sym typeface="DM Serif Display"/>
              </a:defRPr>
            </a:lvl7pPr>
            <a:lvl8pPr lvl="7" rtl="0">
              <a:spcBef>
                <a:spcPts val="0"/>
              </a:spcBef>
              <a:spcAft>
                <a:spcPts val="0"/>
              </a:spcAft>
              <a:buSzPts val="1400"/>
              <a:buFont typeface="DM Serif Display"/>
              <a:buNone/>
              <a:defRPr>
                <a:latin typeface="DM Serif Display"/>
                <a:ea typeface="DM Serif Display"/>
                <a:cs typeface="DM Serif Display"/>
                <a:sym typeface="DM Serif Display"/>
              </a:defRPr>
            </a:lvl8pPr>
            <a:lvl9pPr lvl="8" rtl="0">
              <a:spcBef>
                <a:spcPts val="0"/>
              </a:spcBef>
              <a:spcAft>
                <a:spcPts val="0"/>
              </a:spcAft>
              <a:buSzPts val="1400"/>
              <a:buFont typeface="DM Serif Display"/>
              <a:buNone/>
              <a:defRPr>
                <a:latin typeface="DM Serif Display"/>
                <a:ea typeface="DM Serif Display"/>
                <a:cs typeface="DM Serif Display"/>
                <a:sym typeface="DM Serif Display"/>
              </a:defRPr>
            </a:lvl9pPr>
          </a:lstStyle>
          <a:p>
            <a:endParaRPr/>
          </a:p>
        </p:txBody>
      </p:sp>
      <p:sp>
        <p:nvSpPr>
          <p:cNvPr id="76" name="Google Shape;76;p13"/>
          <p:cNvSpPr txBox="1">
            <a:spLocks noGrp="1"/>
          </p:cNvSpPr>
          <p:nvPr>
            <p:ph type="subTitle" idx="2"/>
          </p:nvPr>
        </p:nvSpPr>
        <p:spPr>
          <a:xfrm>
            <a:off x="3598863" y="1747506"/>
            <a:ext cx="2936400" cy="6129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77" name="Google Shape;77;p13"/>
          <p:cNvSpPr txBox="1">
            <a:spLocks noGrp="1"/>
          </p:cNvSpPr>
          <p:nvPr>
            <p:ph type="title" idx="3" hasCustomPrompt="1"/>
          </p:nvPr>
        </p:nvSpPr>
        <p:spPr>
          <a:xfrm>
            <a:off x="2608750" y="1747500"/>
            <a:ext cx="884700" cy="5055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36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78" name="Google Shape;78;p13"/>
          <p:cNvSpPr txBox="1">
            <a:spLocks noGrp="1"/>
          </p:cNvSpPr>
          <p:nvPr>
            <p:ph type="subTitle" idx="4"/>
          </p:nvPr>
        </p:nvSpPr>
        <p:spPr>
          <a:xfrm>
            <a:off x="3598863" y="2483837"/>
            <a:ext cx="2936400" cy="485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Font typeface="DM Serif Display"/>
              <a:buNone/>
              <a:defRPr sz="2400">
                <a:latin typeface="Montserrat ExtraBold"/>
                <a:ea typeface="Montserrat ExtraBold"/>
                <a:cs typeface="Montserrat ExtraBold"/>
                <a:sym typeface="Montserrat ExtraBold"/>
              </a:defRPr>
            </a:lvl1pPr>
            <a:lvl2pPr lvl="1" rtl="0">
              <a:spcBef>
                <a:spcPts val="0"/>
              </a:spcBef>
              <a:spcAft>
                <a:spcPts val="0"/>
              </a:spcAft>
              <a:buSzPts val="1400"/>
              <a:buFont typeface="DM Serif Display"/>
              <a:buNone/>
              <a:defRPr>
                <a:latin typeface="DM Serif Display"/>
                <a:ea typeface="DM Serif Display"/>
                <a:cs typeface="DM Serif Display"/>
                <a:sym typeface="DM Serif Display"/>
              </a:defRPr>
            </a:lvl2pPr>
            <a:lvl3pPr lvl="2" rtl="0">
              <a:spcBef>
                <a:spcPts val="0"/>
              </a:spcBef>
              <a:spcAft>
                <a:spcPts val="0"/>
              </a:spcAft>
              <a:buSzPts val="1400"/>
              <a:buFont typeface="DM Serif Display"/>
              <a:buNone/>
              <a:defRPr>
                <a:latin typeface="DM Serif Display"/>
                <a:ea typeface="DM Serif Display"/>
                <a:cs typeface="DM Serif Display"/>
                <a:sym typeface="DM Serif Display"/>
              </a:defRPr>
            </a:lvl3pPr>
            <a:lvl4pPr lvl="3" rtl="0">
              <a:spcBef>
                <a:spcPts val="0"/>
              </a:spcBef>
              <a:spcAft>
                <a:spcPts val="0"/>
              </a:spcAft>
              <a:buSzPts val="1400"/>
              <a:buFont typeface="DM Serif Display"/>
              <a:buNone/>
              <a:defRPr>
                <a:latin typeface="DM Serif Display"/>
                <a:ea typeface="DM Serif Display"/>
                <a:cs typeface="DM Serif Display"/>
                <a:sym typeface="DM Serif Display"/>
              </a:defRPr>
            </a:lvl4pPr>
            <a:lvl5pPr lvl="4" rtl="0">
              <a:spcBef>
                <a:spcPts val="0"/>
              </a:spcBef>
              <a:spcAft>
                <a:spcPts val="0"/>
              </a:spcAft>
              <a:buSzPts val="1400"/>
              <a:buFont typeface="DM Serif Display"/>
              <a:buNone/>
              <a:defRPr>
                <a:latin typeface="DM Serif Display"/>
                <a:ea typeface="DM Serif Display"/>
                <a:cs typeface="DM Serif Display"/>
                <a:sym typeface="DM Serif Display"/>
              </a:defRPr>
            </a:lvl5pPr>
            <a:lvl6pPr lvl="5" rtl="0">
              <a:spcBef>
                <a:spcPts val="0"/>
              </a:spcBef>
              <a:spcAft>
                <a:spcPts val="0"/>
              </a:spcAft>
              <a:buSzPts val="1400"/>
              <a:buFont typeface="DM Serif Display"/>
              <a:buNone/>
              <a:defRPr>
                <a:latin typeface="DM Serif Display"/>
                <a:ea typeface="DM Serif Display"/>
                <a:cs typeface="DM Serif Display"/>
                <a:sym typeface="DM Serif Display"/>
              </a:defRPr>
            </a:lvl6pPr>
            <a:lvl7pPr lvl="6" rtl="0">
              <a:spcBef>
                <a:spcPts val="0"/>
              </a:spcBef>
              <a:spcAft>
                <a:spcPts val="0"/>
              </a:spcAft>
              <a:buSzPts val="1400"/>
              <a:buFont typeface="DM Serif Display"/>
              <a:buNone/>
              <a:defRPr>
                <a:latin typeface="DM Serif Display"/>
                <a:ea typeface="DM Serif Display"/>
                <a:cs typeface="DM Serif Display"/>
                <a:sym typeface="DM Serif Display"/>
              </a:defRPr>
            </a:lvl7pPr>
            <a:lvl8pPr lvl="7" rtl="0">
              <a:spcBef>
                <a:spcPts val="0"/>
              </a:spcBef>
              <a:spcAft>
                <a:spcPts val="0"/>
              </a:spcAft>
              <a:buSzPts val="1400"/>
              <a:buFont typeface="DM Serif Display"/>
              <a:buNone/>
              <a:defRPr>
                <a:latin typeface="DM Serif Display"/>
                <a:ea typeface="DM Serif Display"/>
                <a:cs typeface="DM Serif Display"/>
                <a:sym typeface="DM Serif Display"/>
              </a:defRPr>
            </a:lvl8pPr>
            <a:lvl9pPr lvl="8" rtl="0">
              <a:spcBef>
                <a:spcPts val="0"/>
              </a:spcBef>
              <a:spcAft>
                <a:spcPts val="0"/>
              </a:spcAft>
              <a:buSzPts val="1400"/>
              <a:buFont typeface="DM Serif Display"/>
              <a:buNone/>
              <a:defRPr>
                <a:latin typeface="DM Serif Display"/>
                <a:ea typeface="DM Serif Display"/>
                <a:cs typeface="DM Serif Display"/>
                <a:sym typeface="DM Serif Display"/>
              </a:defRPr>
            </a:lvl9pPr>
          </a:lstStyle>
          <a:p>
            <a:endParaRPr/>
          </a:p>
        </p:txBody>
      </p:sp>
      <p:sp>
        <p:nvSpPr>
          <p:cNvPr id="79" name="Google Shape;79;p13"/>
          <p:cNvSpPr txBox="1">
            <a:spLocks noGrp="1"/>
          </p:cNvSpPr>
          <p:nvPr>
            <p:ph type="subTitle" idx="5"/>
          </p:nvPr>
        </p:nvSpPr>
        <p:spPr>
          <a:xfrm>
            <a:off x="3598863" y="2828571"/>
            <a:ext cx="2936400" cy="6129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80" name="Google Shape;80;p13"/>
          <p:cNvSpPr txBox="1">
            <a:spLocks noGrp="1"/>
          </p:cNvSpPr>
          <p:nvPr>
            <p:ph type="title" idx="6" hasCustomPrompt="1"/>
          </p:nvPr>
        </p:nvSpPr>
        <p:spPr>
          <a:xfrm>
            <a:off x="2608750" y="2828575"/>
            <a:ext cx="884700" cy="5055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36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81" name="Google Shape;81;p13"/>
          <p:cNvSpPr txBox="1">
            <a:spLocks noGrp="1"/>
          </p:cNvSpPr>
          <p:nvPr>
            <p:ph type="subTitle" idx="7"/>
          </p:nvPr>
        </p:nvSpPr>
        <p:spPr>
          <a:xfrm>
            <a:off x="3598863" y="3564919"/>
            <a:ext cx="2936400" cy="485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Font typeface="DM Serif Display"/>
              <a:buNone/>
              <a:defRPr sz="2400">
                <a:latin typeface="Montserrat ExtraBold"/>
                <a:ea typeface="Montserrat ExtraBold"/>
                <a:cs typeface="Montserrat ExtraBold"/>
                <a:sym typeface="Montserrat ExtraBol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2" name="Google Shape;82;p13"/>
          <p:cNvSpPr txBox="1">
            <a:spLocks noGrp="1"/>
          </p:cNvSpPr>
          <p:nvPr>
            <p:ph type="subTitle" idx="8"/>
          </p:nvPr>
        </p:nvSpPr>
        <p:spPr>
          <a:xfrm>
            <a:off x="3598863" y="3909650"/>
            <a:ext cx="2936400" cy="6129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83" name="Google Shape;83;p13"/>
          <p:cNvSpPr txBox="1">
            <a:spLocks noGrp="1"/>
          </p:cNvSpPr>
          <p:nvPr>
            <p:ph type="title" idx="9" hasCustomPrompt="1"/>
          </p:nvPr>
        </p:nvSpPr>
        <p:spPr>
          <a:xfrm>
            <a:off x="2608750" y="3909650"/>
            <a:ext cx="884700" cy="5055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36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84" name="Google Shape;84;p13"/>
          <p:cNvSpPr/>
          <p:nvPr/>
        </p:nvSpPr>
        <p:spPr>
          <a:xfrm rot="-9993271">
            <a:off x="8564776" y="772845"/>
            <a:ext cx="3506461" cy="3287620"/>
          </a:xfrm>
          <a:custGeom>
            <a:avLst/>
            <a:gdLst/>
            <a:ahLst/>
            <a:cxnLst/>
            <a:rect l="l" t="t" r="r" b="b"/>
            <a:pathLst>
              <a:path w="88334" h="82821" extrusionOk="0">
                <a:moveTo>
                  <a:pt x="55901" y="1"/>
                </a:moveTo>
                <a:cubicBezTo>
                  <a:pt x="48674" y="1"/>
                  <a:pt x="43483" y="524"/>
                  <a:pt x="35089" y="2858"/>
                </a:cubicBezTo>
                <a:cubicBezTo>
                  <a:pt x="33874" y="3215"/>
                  <a:pt x="33243" y="3430"/>
                  <a:pt x="31874" y="3811"/>
                </a:cubicBezTo>
                <a:cubicBezTo>
                  <a:pt x="15777" y="8454"/>
                  <a:pt x="1" y="20610"/>
                  <a:pt x="1" y="38517"/>
                </a:cubicBezTo>
                <a:cubicBezTo>
                  <a:pt x="1" y="50519"/>
                  <a:pt x="5776" y="59401"/>
                  <a:pt x="14717" y="68104"/>
                </a:cubicBezTo>
                <a:cubicBezTo>
                  <a:pt x="23028" y="76784"/>
                  <a:pt x="32315" y="82820"/>
                  <a:pt x="44328" y="82820"/>
                </a:cubicBezTo>
                <a:cubicBezTo>
                  <a:pt x="59627" y="82820"/>
                  <a:pt x="72022" y="70557"/>
                  <a:pt x="78916" y="57984"/>
                </a:cubicBezTo>
                <a:cubicBezTo>
                  <a:pt x="84595" y="48387"/>
                  <a:pt x="88333" y="42803"/>
                  <a:pt x="88333" y="32421"/>
                </a:cubicBezTo>
                <a:cubicBezTo>
                  <a:pt x="88333" y="14514"/>
                  <a:pt x="73808" y="1"/>
                  <a:pt x="559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3"/>
          <p:cNvSpPr/>
          <p:nvPr/>
        </p:nvSpPr>
        <p:spPr>
          <a:xfrm rot="9309295" flipH="1">
            <a:off x="7673104" y="3316814"/>
            <a:ext cx="3083958" cy="1918322"/>
          </a:xfrm>
          <a:custGeom>
            <a:avLst/>
            <a:gdLst/>
            <a:ahLst/>
            <a:cxnLst/>
            <a:rect l="l" t="t" r="r" b="b"/>
            <a:pathLst>
              <a:path w="40604" h="25257" extrusionOk="0">
                <a:moveTo>
                  <a:pt x="12569" y="7999"/>
                </a:moveTo>
                <a:cubicBezTo>
                  <a:pt x="13334" y="7999"/>
                  <a:pt x="14124" y="8304"/>
                  <a:pt x="14681" y="8841"/>
                </a:cubicBezTo>
                <a:cubicBezTo>
                  <a:pt x="15490" y="9627"/>
                  <a:pt x="15538" y="10794"/>
                  <a:pt x="14883" y="11711"/>
                </a:cubicBezTo>
                <a:cubicBezTo>
                  <a:pt x="14131" y="12769"/>
                  <a:pt x="12977" y="13147"/>
                  <a:pt x="11752" y="13147"/>
                </a:cubicBezTo>
                <a:cubicBezTo>
                  <a:pt x="10978" y="13147"/>
                  <a:pt x="10177" y="12996"/>
                  <a:pt x="9430" y="12770"/>
                </a:cubicBezTo>
                <a:cubicBezTo>
                  <a:pt x="9168" y="10865"/>
                  <a:pt x="9989" y="8413"/>
                  <a:pt x="12073" y="8043"/>
                </a:cubicBezTo>
                <a:cubicBezTo>
                  <a:pt x="12235" y="8014"/>
                  <a:pt x="12402" y="7999"/>
                  <a:pt x="12569" y="7999"/>
                </a:cubicBezTo>
                <a:close/>
                <a:moveTo>
                  <a:pt x="787" y="1"/>
                </a:moveTo>
                <a:cubicBezTo>
                  <a:pt x="649" y="1"/>
                  <a:pt x="500" y="90"/>
                  <a:pt x="476" y="269"/>
                </a:cubicBezTo>
                <a:cubicBezTo>
                  <a:pt x="0" y="5031"/>
                  <a:pt x="2643" y="9817"/>
                  <a:pt x="6751" y="12223"/>
                </a:cubicBezTo>
                <a:cubicBezTo>
                  <a:pt x="7406" y="12604"/>
                  <a:pt x="8168" y="12961"/>
                  <a:pt x="8977" y="13235"/>
                </a:cubicBezTo>
                <a:cubicBezTo>
                  <a:pt x="9227" y="14389"/>
                  <a:pt x="9811" y="15497"/>
                  <a:pt x="10549" y="16461"/>
                </a:cubicBezTo>
                <a:cubicBezTo>
                  <a:pt x="12133" y="18521"/>
                  <a:pt x="14288" y="20188"/>
                  <a:pt x="16502" y="21509"/>
                </a:cubicBezTo>
                <a:cubicBezTo>
                  <a:pt x="18693" y="22795"/>
                  <a:pt x="21062" y="23783"/>
                  <a:pt x="23527" y="24403"/>
                </a:cubicBezTo>
                <a:cubicBezTo>
                  <a:pt x="25718" y="24967"/>
                  <a:pt x="27986" y="25256"/>
                  <a:pt x="30252" y="25256"/>
                </a:cubicBezTo>
                <a:cubicBezTo>
                  <a:pt x="33097" y="25256"/>
                  <a:pt x="35940" y="24801"/>
                  <a:pt x="38624" y="23867"/>
                </a:cubicBezTo>
                <a:cubicBezTo>
                  <a:pt x="39196" y="23676"/>
                  <a:pt x="39755" y="23450"/>
                  <a:pt x="40315" y="23200"/>
                </a:cubicBezTo>
                <a:cubicBezTo>
                  <a:pt x="40603" y="23056"/>
                  <a:pt x="40419" y="22670"/>
                  <a:pt x="40148" y="22670"/>
                </a:cubicBezTo>
                <a:cubicBezTo>
                  <a:pt x="40106" y="22670"/>
                  <a:pt x="40062" y="22679"/>
                  <a:pt x="40017" y="22700"/>
                </a:cubicBezTo>
                <a:cubicBezTo>
                  <a:pt x="36924" y="24027"/>
                  <a:pt x="33571" y="24670"/>
                  <a:pt x="30211" y="24670"/>
                </a:cubicBezTo>
                <a:cubicBezTo>
                  <a:pt x="24375" y="24670"/>
                  <a:pt x="18519" y="22729"/>
                  <a:pt x="13978" y="19057"/>
                </a:cubicBezTo>
                <a:cubicBezTo>
                  <a:pt x="12145" y="17580"/>
                  <a:pt x="10228" y="15747"/>
                  <a:pt x="9573" y="13413"/>
                </a:cubicBezTo>
                <a:lnTo>
                  <a:pt x="9573" y="13413"/>
                </a:lnTo>
                <a:cubicBezTo>
                  <a:pt x="10267" y="13604"/>
                  <a:pt x="10984" y="13719"/>
                  <a:pt x="11687" y="13719"/>
                </a:cubicBezTo>
                <a:cubicBezTo>
                  <a:pt x="12563" y="13719"/>
                  <a:pt x="13415" y="13540"/>
                  <a:pt x="14169" y="13104"/>
                </a:cubicBezTo>
                <a:cubicBezTo>
                  <a:pt x="15145" y="12532"/>
                  <a:pt x="15943" y="11472"/>
                  <a:pt x="15907" y="10306"/>
                </a:cubicBezTo>
                <a:cubicBezTo>
                  <a:pt x="15895" y="9329"/>
                  <a:pt x="15300" y="8496"/>
                  <a:pt x="14490" y="8008"/>
                </a:cubicBezTo>
                <a:cubicBezTo>
                  <a:pt x="13919" y="7649"/>
                  <a:pt x="13235" y="7452"/>
                  <a:pt x="12563" y="7452"/>
                </a:cubicBezTo>
                <a:cubicBezTo>
                  <a:pt x="12254" y="7452"/>
                  <a:pt x="11948" y="7493"/>
                  <a:pt x="11656" y="7579"/>
                </a:cubicBezTo>
                <a:cubicBezTo>
                  <a:pt x="10621" y="7877"/>
                  <a:pt x="9811" y="8710"/>
                  <a:pt x="9347" y="9663"/>
                </a:cubicBezTo>
                <a:cubicBezTo>
                  <a:pt x="8882" y="10615"/>
                  <a:pt x="8751" y="11615"/>
                  <a:pt x="8870" y="12592"/>
                </a:cubicBezTo>
                <a:cubicBezTo>
                  <a:pt x="8561" y="12473"/>
                  <a:pt x="8263" y="12353"/>
                  <a:pt x="7977" y="12223"/>
                </a:cubicBezTo>
                <a:cubicBezTo>
                  <a:pt x="3512" y="10151"/>
                  <a:pt x="548" y="5198"/>
                  <a:pt x="1036" y="269"/>
                </a:cubicBezTo>
                <a:cubicBezTo>
                  <a:pt x="1054" y="90"/>
                  <a:pt x="926"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CUSTOM_8">
    <p:spTree>
      <p:nvGrpSpPr>
        <p:cNvPr id="1" name="Shape 86"/>
        <p:cNvGrpSpPr/>
        <p:nvPr/>
      </p:nvGrpSpPr>
      <p:grpSpPr>
        <a:xfrm>
          <a:off x="0" y="0"/>
          <a:ext cx="0" cy="0"/>
          <a:chOff x="0" y="0"/>
          <a:chExt cx="0" cy="0"/>
        </a:xfrm>
      </p:grpSpPr>
      <p:sp>
        <p:nvSpPr>
          <p:cNvPr id="87" name="Google Shape;87;p14"/>
          <p:cNvSpPr txBox="1">
            <a:spLocks noGrp="1"/>
          </p:cNvSpPr>
          <p:nvPr>
            <p:ph type="title"/>
          </p:nvPr>
        </p:nvSpPr>
        <p:spPr>
          <a:xfrm>
            <a:off x="2181325" y="3317850"/>
            <a:ext cx="4781100" cy="496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400"/>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88" name="Google Shape;88;p14"/>
          <p:cNvSpPr txBox="1">
            <a:spLocks noGrp="1"/>
          </p:cNvSpPr>
          <p:nvPr>
            <p:ph type="subTitle" idx="1"/>
          </p:nvPr>
        </p:nvSpPr>
        <p:spPr>
          <a:xfrm>
            <a:off x="2181575" y="1329450"/>
            <a:ext cx="4781100" cy="19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270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pic>
        <p:nvPicPr>
          <p:cNvPr id="89" name="Google Shape;89;p14"/>
          <p:cNvPicPr preferRelativeResize="0"/>
          <p:nvPr/>
        </p:nvPicPr>
        <p:blipFill rotWithShape="1">
          <a:blip r:embed="rId2">
            <a:alphaModFix/>
          </a:blip>
          <a:srcRect l="4363" t="17099" r="3180" b="16749"/>
          <a:stretch/>
        </p:blipFill>
        <p:spPr>
          <a:xfrm>
            <a:off x="-1257850" y="-1212401"/>
            <a:ext cx="3251826" cy="2979973"/>
          </a:xfrm>
          <a:prstGeom prst="rect">
            <a:avLst/>
          </a:prstGeom>
          <a:noFill/>
          <a:ln>
            <a:noFill/>
          </a:ln>
        </p:spPr>
      </p:pic>
      <p:sp>
        <p:nvSpPr>
          <p:cNvPr id="90" name="Google Shape;90;p14"/>
          <p:cNvSpPr/>
          <p:nvPr/>
        </p:nvSpPr>
        <p:spPr>
          <a:xfrm rot="-2127581">
            <a:off x="1789848" y="-1034403"/>
            <a:ext cx="3016796" cy="1876545"/>
          </a:xfrm>
          <a:custGeom>
            <a:avLst/>
            <a:gdLst/>
            <a:ahLst/>
            <a:cxnLst/>
            <a:rect l="l" t="t" r="r" b="b"/>
            <a:pathLst>
              <a:path w="40604" h="25257" extrusionOk="0">
                <a:moveTo>
                  <a:pt x="12569" y="7999"/>
                </a:moveTo>
                <a:cubicBezTo>
                  <a:pt x="13334" y="7999"/>
                  <a:pt x="14124" y="8304"/>
                  <a:pt x="14681" y="8841"/>
                </a:cubicBezTo>
                <a:cubicBezTo>
                  <a:pt x="15490" y="9627"/>
                  <a:pt x="15538" y="10794"/>
                  <a:pt x="14883" y="11711"/>
                </a:cubicBezTo>
                <a:cubicBezTo>
                  <a:pt x="14131" y="12769"/>
                  <a:pt x="12977" y="13147"/>
                  <a:pt x="11752" y="13147"/>
                </a:cubicBezTo>
                <a:cubicBezTo>
                  <a:pt x="10978" y="13147"/>
                  <a:pt x="10177" y="12996"/>
                  <a:pt x="9430" y="12770"/>
                </a:cubicBezTo>
                <a:cubicBezTo>
                  <a:pt x="9168" y="10865"/>
                  <a:pt x="9989" y="8413"/>
                  <a:pt x="12073" y="8043"/>
                </a:cubicBezTo>
                <a:cubicBezTo>
                  <a:pt x="12235" y="8014"/>
                  <a:pt x="12402" y="7999"/>
                  <a:pt x="12569" y="7999"/>
                </a:cubicBezTo>
                <a:close/>
                <a:moveTo>
                  <a:pt x="787" y="1"/>
                </a:moveTo>
                <a:cubicBezTo>
                  <a:pt x="649" y="1"/>
                  <a:pt x="500" y="90"/>
                  <a:pt x="476" y="269"/>
                </a:cubicBezTo>
                <a:cubicBezTo>
                  <a:pt x="0" y="5031"/>
                  <a:pt x="2643" y="9817"/>
                  <a:pt x="6751" y="12223"/>
                </a:cubicBezTo>
                <a:cubicBezTo>
                  <a:pt x="7406" y="12604"/>
                  <a:pt x="8168" y="12961"/>
                  <a:pt x="8977" y="13235"/>
                </a:cubicBezTo>
                <a:cubicBezTo>
                  <a:pt x="9227" y="14389"/>
                  <a:pt x="9811" y="15497"/>
                  <a:pt x="10549" y="16461"/>
                </a:cubicBezTo>
                <a:cubicBezTo>
                  <a:pt x="12133" y="18521"/>
                  <a:pt x="14288" y="20188"/>
                  <a:pt x="16502" y="21509"/>
                </a:cubicBezTo>
                <a:cubicBezTo>
                  <a:pt x="18693" y="22795"/>
                  <a:pt x="21062" y="23783"/>
                  <a:pt x="23527" y="24403"/>
                </a:cubicBezTo>
                <a:cubicBezTo>
                  <a:pt x="25718" y="24967"/>
                  <a:pt x="27986" y="25256"/>
                  <a:pt x="30252" y="25256"/>
                </a:cubicBezTo>
                <a:cubicBezTo>
                  <a:pt x="33097" y="25256"/>
                  <a:pt x="35940" y="24801"/>
                  <a:pt x="38624" y="23867"/>
                </a:cubicBezTo>
                <a:cubicBezTo>
                  <a:pt x="39196" y="23676"/>
                  <a:pt x="39755" y="23450"/>
                  <a:pt x="40315" y="23200"/>
                </a:cubicBezTo>
                <a:cubicBezTo>
                  <a:pt x="40603" y="23056"/>
                  <a:pt x="40419" y="22670"/>
                  <a:pt x="40148" y="22670"/>
                </a:cubicBezTo>
                <a:cubicBezTo>
                  <a:pt x="40106" y="22670"/>
                  <a:pt x="40062" y="22679"/>
                  <a:pt x="40017" y="22700"/>
                </a:cubicBezTo>
                <a:cubicBezTo>
                  <a:pt x="36924" y="24027"/>
                  <a:pt x="33571" y="24670"/>
                  <a:pt x="30211" y="24670"/>
                </a:cubicBezTo>
                <a:cubicBezTo>
                  <a:pt x="24375" y="24670"/>
                  <a:pt x="18519" y="22729"/>
                  <a:pt x="13978" y="19057"/>
                </a:cubicBezTo>
                <a:cubicBezTo>
                  <a:pt x="12145" y="17580"/>
                  <a:pt x="10228" y="15747"/>
                  <a:pt x="9573" y="13413"/>
                </a:cubicBezTo>
                <a:lnTo>
                  <a:pt x="9573" y="13413"/>
                </a:lnTo>
                <a:cubicBezTo>
                  <a:pt x="10267" y="13604"/>
                  <a:pt x="10984" y="13719"/>
                  <a:pt x="11687" y="13719"/>
                </a:cubicBezTo>
                <a:cubicBezTo>
                  <a:pt x="12563" y="13719"/>
                  <a:pt x="13415" y="13540"/>
                  <a:pt x="14169" y="13104"/>
                </a:cubicBezTo>
                <a:cubicBezTo>
                  <a:pt x="15145" y="12532"/>
                  <a:pt x="15943" y="11472"/>
                  <a:pt x="15907" y="10306"/>
                </a:cubicBezTo>
                <a:cubicBezTo>
                  <a:pt x="15895" y="9329"/>
                  <a:pt x="15300" y="8496"/>
                  <a:pt x="14490" y="8008"/>
                </a:cubicBezTo>
                <a:cubicBezTo>
                  <a:pt x="13919" y="7649"/>
                  <a:pt x="13235" y="7452"/>
                  <a:pt x="12563" y="7452"/>
                </a:cubicBezTo>
                <a:cubicBezTo>
                  <a:pt x="12254" y="7452"/>
                  <a:pt x="11948" y="7493"/>
                  <a:pt x="11656" y="7579"/>
                </a:cubicBezTo>
                <a:cubicBezTo>
                  <a:pt x="10621" y="7877"/>
                  <a:pt x="9811" y="8710"/>
                  <a:pt x="9347" y="9663"/>
                </a:cubicBezTo>
                <a:cubicBezTo>
                  <a:pt x="8882" y="10615"/>
                  <a:pt x="8751" y="11615"/>
                  <a:pt x="8870" y="12592"/>
                </a:cubicBezTo>
                <a:cubicBezTo>
                  <a:pt x="8561" y="12473"/>
                  <a:pt x="8263" y="12353"/>
                  <a:pt x="7977" y="12223"/>
                </a:cubicBezTo>
                <a:cubicBezTo>
                  <a:pt x="3512" y="10151"/>
                  <a:pt x="548" y="5198"/>
                  <a:pt x="1036" y="269"/>
                </a:cubicBezTo>
                <a:cubicBezTo>
                  <a:pt x="1054" y="90"/>
                  <a:pt x="926" y="1"/>
                  <a:pt x="7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4"/>
          <p:cNvSpPr/>
          <p:nvPr/>
        </p:nvSpPr>
        <p:spPr>
          <a:xfrm>
            <a:off x="8271025" y="2998350"/>
            <a:ext cx="319500" cy="319500"/>
          </a:xfrm>
          <a:prstGeom prst="star4">
            <a:avLst>
              <a:gd name="adj" fmla="val 0"/>
            </a:avLst>
          </a:prstGeom>
          <a:solidFill>
            <a:schemeClr val="accen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4"/>
          <p:cNvSpPr/>
          <p:nvPr/>
        </p:nvSpPr>
        <p:spPr>
          <a:xfrm>
            <a:off x="580326" y="1906838"/>
            <a:ext cx="265800" cy="2658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1">
  <p:cSld name="CUSTOM_5">
    <p:spTree>
      <p:nvGrpSpPr>
        <p:cNvPr id="1" name="Shape 93"/>
        <p:cNvGrpSpPr/>
        <p:nvPr/>
      </p:nvGrpSpPr>
      <p:grpSpPr>
        <a:xfrm>
          <a:off x="0" y="0"/>
          <a:ext cx="0" cy="0"/>
          <a:chOff x="0" y="0"/>
          <a:chExt cx="0" cy="0"/>
        </a:xfrm>
      </p:grpSpPr>
      <p:sp>
        <p:nvSpPr>
          <p:cNvPr id="94" name="Google Shape;94;p15"/>
          <p:cNvSpPr txBox="1">
            <a:spLocks noGrp="1"/>
          </p:cNvSpPr>
          <p:nvPr>
            <p:ph type="subTitle" idx="1"/>
          </p:nvPr>
        </p:nvSpPr>
        <p:spPr>
          <a:xfrm flipH="1">
            <a:off x="2853001" y="3101425"/>
            <a:ext cx="3438000" cy="68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5" name="Google Shape;95;p15"/>
          <p:cNvSpPr txBox="1">
            <a:spLocks noGrp="1"/>
          </p:cNvSpPr>
          <p:nvPr>
            <p:ph type="title"/>
          </p:nvPr>
        </p:nvSpPr>
        <p:spPr>
          <a:xfrm flipH="1">
            <a:off x="2853001" y="2175325"/>
            <a:ext cx="3438000" cy="926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52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96" name="Google Shape;96;p15"/>
          <p:cNvSpPr txBox="1">
            <a:spLocks noGrp="1"/>
          </p:cNvSpPr>
          <p:nvPr>
            <p:ph type="title" idx="2" hasCustomPrompt="1"/>
          </p:nvPr>
        </p:nvSpPr>
        <p:spPr>
          <a:xfrm flipH="1">
            <a:off x="3646351" y="1353263"/>
            <a:ext cx="1851300" cy="1014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8900"/>
              <a:buNone/>
              <a:defRPr sz="7100"/>
            </a:lvl1pPr>
            <a:lvl2pPr lvl="1" rtl="0">
              <a:spcBef>
                <a:spcPts val="0"/>
              </a:spcBef>
              <a:spcAft>
                <a:spcPts val="0"/>
              </a:spcAft>
              <a:buSzPts val="8900"/>
              <a:buNone/>
              <a:defRPr sz="8900"/>
            </a:lvl2pPr>
            <a:lvl3pPr lvl="2" rtl="0">
              <a:spcBef>
                <a:spcPts val="0"/>
              </a:spcBef>
              <a:spcAft>
                <a:spcPts val="0"/>
              </a:spcAft>
              <a:buSzPts val="8900"/>
              <a:buNone/>
              <a:defRPr sz="8900"/>
            </a:lvl3pPr>
            <a:lvl4pPr lvl="3" rtl="0">
              <a:spcBef>
                <a:spcPts val="0"/>
              </a:spcBef>
              <a:spcAft>
                <a:spcPts val="0"/>
              </a:spcAft>
              <a:buSzPts val="8900"/>
              <a:buNone/>
              <a:defRPr sz="8900"/>
            </a:lvl4pPr>
            <a:lvl5pPr lvl="4" rtl="0">
              <a:spcBef>
                <a:spcPts val="0"/>
              </a:spcBef>
              <a:spcAft>
                <a:spcPts val="0"/>
              </a:spcAft>
              <a:buSzPts val="8900"/>
              <a:buNone/>
              <a:defRPr sz="8900"/>
            </a:lvl5pPr>
            <a:lvl6pPr lvl="5" rtl="0">
              <a:spcBef>
                <a:spcPts val="0"/>
              </a:spcBef>
              <a:spcAft>
                <a:spcPts val="0"/>
              </a:spcAft>
              <a:buSzPts val="8900"/>
              <a:buNone/>
              <a:defRPr sz="8900"/>
            </a:lvl6pPr>
            <a:lvl7pPr lvl="6" rtl="0">
              <a:spcBef>
                <a:spcPts val="0"/>
              </a:spcBef>
              <a:spcAft>
                <a:spcPts val="0"/>
              </a:spcAft>
              <a:buSzPts val="8900"/>
              <a:buNone/>
              <a:defRPr sz="8900"/>
            </a:lvl7pPr>
            <a:lvl8pPr lvl="7" rtl="0">
              <a:spcBef>
                <a:spcPts val="0"/>
              </a:spcBef>
              <a:spcAft>
                <a:spcPts val="0"/>
              </a:spcAft>
              <a:buSzPts val="8900"/>
              <a:buNone/>
              <a:defRPr sz="8900"/>
            </a:lvl8pPr>
            <a:lvl9pPr lvl="8" rtl="0">
              <a:spcBef>
                <a:spcPts val="0"/>
              </a:spcBef>
              <a:spcAft>
                <a:spcPts val="0"/>
              </a:spcAft>
              <a:buSzPts val="8900"/>
              <a:buNone/>
              <a:defRPr sz="8900"/>
            </a:lvl9pPr>
          </a:lstStyle>
          <a:p>
            <a:r>
              <a:t>xx%</a:t>
            </a:r>
          </a:p>
        </p:txBody>
      </p:sp>
      <p:sp>
        <p:nvSpPr>
          <p:cNvPr id="97" name="Google Shape;97;p15"/>
          <p:cNvSpPr/>
          <p:nvPr/>
        </p:nvSpPr>
        <p:spPr>
          <a:xfrm rot="-8280429">
            <a:off x="8086370" y="542303"/>
            <a:ext cx="3506424" cy="3287585"/>
          </a:xfrm>
          <a:custGeom>
            <a:avLst/>
            <a:gdLst/>
            <a:ahLst/>
            <a:cxnLst/>
            <a:rect l="l" t="t" r="r" b="b"/>
            <a:pathLst>
              <a:path w="88334" h="82821" extrusionOk="0">
                <a:moveTo>
                  <a:pt x="55901" y="1"/>
                </a:moveTo>
                <a:cubicBezTo>
                  <a:pt x="48674" y="1"/>
                  <a:pt x="43483" y="524"/>
                  <a:pt x="35089" y="2858"/>
                </a:cubicBezTo>
                <a:cubicBezTo>
                  <a:pt x="33874" y="3215"/>
                  <a:pt x="33243" y="3430"/>
                  <a:pt x="31874" y="3811"/>
                </a:cubicBezTo>
                <a:cubicBezTo>
                  <a:pt x="15777" y="8454"/>
                  <a:pt x="1" y="20610"/>
                  <a:pt x="1" y="38517"/>
                </a:cubicBezTo>
                <a:cubicBezTo>
                  <a:pt x="1" y="50519"/>
                  <a:pt x="5776" y="59401"/>
                  <a:pt x="14717" y="68104"/>
                </a:cubicBezTo>
                <a:cubicBezTo>
                  <a:pt x="23028" y="76784"/>
                  <a:pt x="32315" y="82820"/>
                  <a:pt x="44328" y="82820"/>
                </a:cubicBezTo>
                <a:cubicBezTo>
                  <a:pt x="59627" y="82820"/>
                  <a:pt x="72022" y="70557"/>
                  <a:pt x="78916" y="57984"/>
                </a:cubicBezTo>
                <a:cubicBezTo>
                  <a:pt x="84595" y="48387"/>
                  <a:pt x="88333" y="42803"/>
                  <a:pt x="88333" y="32421"/>
                </a:cubicBezTo>
                <a:cubicBezTo>
                  <a:pt x="88333" y="14514"/>
                  <a:pt x="73808" y="1"/>
                  <a:pt x="559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5"/>
          <p:cNvSpPr/>
          <p:nvPr/>
        </p:nvSpPr>
        <p:spPr>
          <a:xfrm rot="8686892">
            <a:off x="3499493" y="4095725"/>
            <a:ext cx="3506505" cy="3287661"/>
          </a:xfrm>
          <a:custGeom>
            <a:avLst/>
            <a:gdLst/>
            <a:ahLst/>
            <a:cxnLst/>
            <a:rect l="l" t="t" r="r" b="b"/>
            <a:pathLst>
              <a:path w="88334" h="82821" extrusionOk="0">
                <a:moveTo>
                  <a:pt x="55901" y="1"/>
                </a:moveTo>
                <a:cubicBezTo>
                  <a:pt x="48674" y="1"/>
                  <a:pt x="43483" y="524"/>
                  <a:pt x="35089" y="2858"/>
                </a:cubicBezTo>
                <a:cubicBezTo>
                  <a:pt x="33874" y="3215"/>
                  <a:pt x="33243" y="3430"/>
                  <a:pt x="31874" y="3811"/>
                </a:cubicBezTo>
                <a:cubicBezTo>
                  <a:pt x="15777" y="8454"/>
                  <a:pt x="1" y="20610"/>
                  <a:pt x="1" y="38517"/>
                </a:cubicBezTo>
                <a:cubicBezTo>
                  <a:pt x="1" y="50519"/>
                  <a:pt x="5776" y="59401"/>
                  <a:pt x="14717" y="68104"/>
                </a:cubicBezTo>
                <a:cubicBezTo>
                  <a:pt x="23028" y="76784"/>
                  <a:pt x="32315" y="82820"/>
                  <a:pt x="44328" y="82820"/>
                </a:cubicBezTo>
                <a:cubicBezTo>
                  <a:pt x="59627" y="82820"/>
                  <a:pt x="72022" y="70557"/>
                  <a:pt x="78916" y="57984"/>
                </a:cubicBezTo>
                <a:cubicBezTo>
                  <a:pt x="84595" y="48387"/>
                  <a:pt x="88333" y="42803"/>
                  <a:pt x="88333" y="32421"/>
                </a:cubicBezTo>
                <a:cubicBezTo>
                  <a:pt x="88333" y="14514"/>
                  <a:pt x="73808" y="1"/>
                  <a:pt x="559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5"/>
          <p:cNvSpPr/>
          <p:nvPr/>
        </p:nvSpPr>
        <p:spPr>
          <a:xfrm rot="-8472883" flipH="1">
            <a:off x="1589711" y="4330036"/>
            <a:ext cx="3083851" cy="1918255"/>
          </a:xfrm>
          <a:custGeom>
            <a:avLst/>
            <a:gdLst/>
            <a:ahLst/>
            <a:cxnLst/>
            <a:rect l="l" t="t" r="r" b="b"/>
            <a:pathLst>
              <a:path w="40604" h="25257" extrusionOk="0">
                <a:moveTo>
                  <a:pt x="12569" y="7999"/>
                </a:moveTo>
                <a:cubicBezTo>
                  <a:pt x="13334" y="7999"/>
                  <a:pt x="14124" y="8304"/>
                  <a:pt x="14681" y="8841"/>
                </a:cubicBezTo>
                <a:cubicBezTo>
                  <a:pt x="15490" y="9627"/>
                  <a:pt x="15538" y="10794"/>
                  <a:pt x="14883" y="11711"/>
                </a:cubicBezTo>
                <a:cubicBezTo>
                  <a:pt x="14131" y="12769"/>
                  <a:pt x="12977" y="13147"/>
                  <a:pt x="11752" y="13147"/>
                </a:cubicBezTo>
                <a:cubicBezTo>
                  <a:pt x="10978" y="13147"/>
                  <a:pt x="10177" y="12996"/>
                  <a:pt x="9430" y="12770"/>
                </a:cubicBezTo>
                <a:cubicBezTo>
                  <a:pt x="9168" y="10865"/>
                  <a:pt x="9989" y="8413"/>
                  <a:pt x="12073" y="8043"/>
                </a:cubicBezTo>
                <a:cubicBezTo>
                  <a:pt x="12235" y="8014"/>
                  <a:pt x="12402" y="7999"/>
                  <a:pt x="12569" y="7999"/>
                </a:cubicBezTo>
                <a:close/>
                <a:moveTo>
                  <a:pt x="787" y="1"/>
                </a:moveTo>
                <a:cubicBezTo>
                  <a:pt x="649" y="1"/>
                  <a:pt x="500" y="90"/>
                  <a:pt x="476" y="269"/>
                </a:cubicBezTo>
                <a:cubicBezTo>
                  <a:pt x="0" y="5031"/>
                  <a:pt x="2643" y="9817"/>
                  <a:pt x="6751" y="12223"/>
                </a:cubicBezTo>
                <a:cubicBezTo>
                  <a:pt x="7406" y="12604"/>
                  <a:pt x="8168" y="12961"/>
                  <a:pt x="8977" y="13235"/>
                </a:cubicBezTo>
                <a:cubicBezTo>
                  <a:pt x="9227" y="14389"/>
                  <a:pt x="9811" y="15497"/>
                  <a:pt x="10549" y="16461"/>
                </a:cubicBezTo>
                <a:cubicBezTo>
                  <a:pt x="12133" y="18521"/>
                  <a:pt x="14288" y="20188"/>
                  <a:pt x="16502" y="21509"/>
                </a:cubicBezTo>
                <a:cubicBezTo>
                  <a:pt x="18693" y="22795"/>
                  <a:pt x="21062" y="23783"/>
                  <a:pt x="23527" y="24403"/>
                </a:cubicBezTo>
                <a:cubicBezTo>
                  <a:pt x="25718" y="24967"/>
                  <a:pt x="27986" y="25256"/>
                  <a:pt x="30252" y="25256"/>
                </a:cubicBezTo>
                <a:cubicBezTo>
                  <a:pt x="33097" y="25256"/>
                  <a:pt x="35940" y="24801"/>
                  <a:pt x="38624" y="23867"/>
                </a:cubicBezTo>
                <a:cubicBezTo>
                  <a:pt x="39196" y="23676"/>
                  <a:pt x="39755" y="23450"/>
                  <a:pt x="40315" y="23200"/>
                </a:cubicBezTo>
                <a:cubicBezTo>
                  <a:pt x="40603" y="23056"/>
                  <a:pt x="40419" y="22670"/>
                  <a:pt x="40148" y="22670"/>
                </a:cubicBezTo>
                <a:cubicBezTo>
                  <a:pt x="40106" y="22670"/>
                  <a:pt x="40062" y="22679"/>
                  <a:pt x="40017" y="22700"/>
                </a:cubicBezTo>
                <a:cubicBezTo>
                  <a:pt x="36924" y="24027"/>
                  <a:pt x="33571" y="24670"/>
                  <a:pt x="30211" y="24670"/>
                </a:cubicBezTo>
                <a:cubicBezTo>
                  <a:pt x="24375" y="24670"/>
                  <a:pt x="18519" y="22729"/>
                  <a:pt x="13978" y="19057"/>
                </a:cubicBezTo>
                <a:cubicBezTo>
                  <a:pt x="12145" y="17580"/>
                  <a:pt x="10228" y="15747"/>
                  <a:pt x="9573" y="13413"/>
                </a:cubicBezTo>
                <a:lnTo>
                  <a:pt x="9573" y="13413"/>
                </a:lnTo>
                <a:cubicBezTo>
                  <a:pt x="10267" y="13604"/>
                  <a:pt x="10984" y="13719"/>
                  <a:pt x="11687" y="13719"/>
                </a:cubicBezTo>
                <a:cubicBezTo>
                  <a:pt x="12563" y="13719"/>
                  <a:pt x="13415" y="13540"/>
                  <a:pt x="14169" y="13104"/>
                </a:cubicBezTo>
                <a:cubicBezTo>
                  <a:pt x="15145" y="12532"/>
                  <a:pt x="15943" y="11472"/>
                  <a:pt x="15907" y="10306"/>
                </a:cubicBezTo>
                <a:cubicBezTo>
                  <a:pt x="15895" y="9329"/>
                  <a:pt x="15300" y="8496"/>
                  <a:pt x="14490" y="8008"/>
                </a:cubicBezTo>
                <a:cubicBezTo>
                  <a:pt x="13919" y="7649"/>
                  <a:pt x="13235" y="7452"/>
                  <a:pt x="12563" y="7452"/>
                </a:cubicBezTo>
                <a:cubicBezTo>
                  <a:pt x="12254" y="7452"/>
                  <a:pt x="11948" y="7493"/>
                  <a:pt x="11656" y="7579"/>
                </a:cubicBezTo>
                <a:cubicBezTo>
                  <a:pt x="10621" y="7877"/>
                  <a:pt x="9811" y="8710"/>
                  <a:pt x="9347" y="9663"/>
                </a:cubicBezTo>
                <a:cubicBezTo>
                  <a:pt x="8882" y="10615"/>
                  <a:pt x="8751" y="11615"/>
                  <a:pt x="8870" y="12592"/>
                </a:cubicBezTo>
                <a:cubicBezTo>
                  <a:pt x="8561" y="12473"/>
                  <a:pt x="8263" y="12353"/>
                  <a:pt x="7977" y="12223"/>
                </a:cubicBezTo>
                <a:cubicBezTo>
                  <a:pt x="3512" y="10151"/>
                  <a:pt x="548" y="5198"/>
                  <a:pt x="1036" y="269"/>
                </a:cubicBezTo>
                <a:cubicBezTo>
                  <a:pt x="1054" y="90"/>
                  <a:pt x="926"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5"/>
          <p:cNvSpPr/>
          <p:nvPr/>
        </p:nvSpPr>
        <p:spPr>
          <a:xfrm rot="4537036">
            <a:off x="7795322" y="3185458"/>
            <a:ext cx="3016718" cy="1876496"/>
          </a:xfrm>
          <a:custGeom>
            <a:avLst/>
            <a:gdLst/>
            <a:ahLst/>
            <a:cxnLst/>
            <a:rect l="l" t="t" r="r" b="b"/>
            <a:pathLst>
              <a:path w="40604" h="25257" extrusionOk="0">
                <a:moveTo>
                  <a:pt x="12569" y="7999"/>
                </a:moveTo>
                <a:cubicBezTo>
                  <a:pt x="13334" y="7999"/>
                  <a:pt x="14124" y="8304"/>
                  <a:pt x="14681" y="8841"/>
                </a:cubicBezTo>
                <a:cubicBezTo>
                  <a:pt x="15490" y="9627"/>
                  <a:pt x="15538" y="10794"/>
                  <a:pt x="14883" y="11711"/>
                </a:cubicBezTo>
                <a:cubicBezTo>
                  <a:pt x="14131" y="12769"/>
                  <a:pt x="12977" y="13147"/>
                  <a:pt x="11752" y="13147"/>
                </a:cubicBezTo>
                <a:cubicBezTo>
                  <a:pt x="10978" y="13147"/>
                  <a:pt x="10177" y="12996"/>
                  <a:pt x="9430" y="12770"/>
                </a:cubicBezTo>
                <a:cubicBezTo>
                  <a:pt x="9168" y="10865"/>
                  <a:pt x="9989" y="8413"/>
                  <a:pt x="12073" y="8043"/>
                </a:cubicBezTo>
                <a:cubicBezTo>
                  <a:pt x="12235" y="8014"/>
                  <a:pt x="12402" y="7999"/>
                  <a:pt x="12569" y="7999"/>
                </a:cubicBezTo>
                <a:close/>
                <a:moveTo>
                  <a:pt x="787" y="1"/>
                </a:moveTo>
                <a:cubicBezTo>
                  <a:pt x="649" y="1"/>
                  <a:pt x="500" y="90"/>
                  <a:pt x="476" y="269"/>
                </a:cubicBezTo>
                <a:cubicBezTo>
                  <a:pt x="0" y="5031"/>
                  <a:pt x="2643" y="9817"/>
                  <a:pt x="6751" y="12223"/>
                </a:cubicBezTo>
                <a:cubicBezTo>
                  <a:pt x="7406" y="12604"/>
                  <a:pt x="8168" y="12961"/>
                  <a:pt x="8977" y="13235"/>
                </a:cubicBezTo>
                <a:cubicBezTo>
                  <a:pt x="9227" y="14389"/>
                  <a:pt x="9811" y="15497"/>
                  <a:pt x="10549" y="16461"/>
                </a:cubicBezTo>
                <a:cubicBezTo>
                  <a:pt x="12133" y="18521"/>
                  <a:pt x="14288" y="20188"/>
                  <a:pt x="16502" y="21509"/>
                </a:cubicBezTo>
                <a:cubicBezTo>
                  <a:pt x="18693" y="22795"/>
                  <a:pt x="21062" y="23783"/>
                  <a:pt x="23527" y="24403"/>
                </a:cubicBezTo>
                <a:cubicBezTo>
                  <a:pt x="25718" y="24967"/>
                  <a:pt x="27986" y="25256"/>
                  <a:pt x="30252" y="25256"/>
                </a:cubicBezTo>
                <a:cubicBezTo>
                  <a:pt x="33097" y="25256"/>
                  <a:pt x="35940" y="24801"/>
                  <a:pt x="38624" y="23867"/>
                </a:cubicBezTo>
                <a:cubicBezTo>
                  <a:pt x="39196" y="23676"/>
                  <a:pt x="39755" y="23450"/>
                  <a:pt x="40315" y="23200"/>
                </a:cubicBezTo>
                <a:cubicBezTo>
                  <a:pt x="40603" y="23056"/>
                  <a:pt x="40419" y="22670"/>
                  <a:pt x="40148" y="22670"/>
                </a:cubicBezTo>
                <a:cubicBezTo>
                  <a:pt x="40106" y="22670"/>
                  <a:pt x="40062" y="22679"/>
                  <a:pt x="40017" y="22700"/>
                </a:cubicBezTo>
                <a:cubicBezTo>
                  <a:pt x="36924" y="24027"/>
                  <a:pt x="33571" y="24670"/>
                  <a:pt x="30211" y="24670"/>
                </a:cubicBezTo>
                <a:cubicBezTo>
                  <a:pt x="24375" y="24670"/>
                  <a:pt x="18519" y="22729"/>
                  <a:pt x="13978" y="19057"/>
                </a:cubicBezTo>
                <a:cubicBezTo>
                  <a:pt x="12145" y="17580"/>
                  <a:pt x="10228" y="15747"/>
                  <a:pt x="9573" y="13413"/>
                </a:cubicBezTo>
                <a:lnTo>
                  <a:pt x="9573" y="13413"/>
                </a:lnTo>
                <a:cubicBezTo>
                  <a:pt x="10267" y="13604"/>
                  <a:pt x="10984" y="13719"/>
                  <a:pt x="11687" y="13719"/>
                </a:cubicBezTo>
                <a:cubicBezTo>
                  <a:pt x="12563" y="13719"/>
                  <a:pt x="13415" y="13540"/>
                  <a:pt x="14169" y="13104"/>
                </a:cubicBezTo>
                <a:cubicBezTo>
                  <a:pt x="15145" y="12532"/>
                  <a:pt x="15943" y="11472"/>
                  <a:pt x="15907" y="10306"/>
                </a:cubicBezTo>
                <a:cubicBezTo>
                  <a:pt x="15895" y="9329"/>
                  <a:pt x="15300" y="8496"/>
                  <a:pt x="14490" y="8008"/>
                </a:cubicBezTo>
                <a:cubicBezTo>
                  <a:pt x="13919" y="7649"/>
                  <a:pt x="13235" y="7452"/>
                  <a:pt x="12563" y="7452"/>
                </a:cubicBezTo>
                <a:cubicBezTo>
                  <a:pt x="12254" y="7452"/>
                  <a:pt x="11948" y="7493"/>
                  <a:pt x="11656" y="7579"/>
                </a:cubicBezTo>
                <a:cubicBezTo>
                  <a:pt x="10621" y="7877"/>
                  <a:pt x="9811" y="8710"/>
                  <a:pt x="9347" y="9663"/>
                </a:cubicBezTo>
                <a:cubicBezTo>
                  <a:pt x="8882" y="10615"/>
                  <a:pt x="8751" y="11615"/>
                  <a:pt x="8870" y="12592"/>
                </a:cubicBezTo>
                <a:cubicBezTo>
                  <a:pt x="8561" y="12473"/>
                  <a:pt x="8263" y="12353"/>
                  <a:pt x="7977" y="12223"/>
                </a:cubicBezTo>
                <a:cubicBezTo>
                  <a:pt x="3512" y="10151"/>
                  <a:pt x="548" y="5198"/>
                  <a:pt x="1036" y="269"/>
                </a:cubicBezTo>
                <a:cubicBezTo>
                  <a:pt x="1054" y="90"/>
                  <a:pt x="926" y="1"/>
                  <a:pt x="7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2">
  <p:cSld name="CUSTOM_9">
    <p:spTree>
      <p:nvGrpSpPr>
        <p:cNvPr id="1" name="Shape 101"/>
        <p:cNvGrpSpPr/>
        <p:nvPr/>
      </p:nvGrpSpPr>
      <p:grpSpPr>
        <a:xfrm>
          <a:off x="0" y="0"/>
          <a:ext cx="0" cy="0"/>
          <a:chOff x="0" y="0"/>
          <a:chExt cx="0" cy="0"/>
        </a:xfrm>
      </p:grpSpPr>
      <p:sp>
        <p:nvSpPr>
          <p:cNvPr id="102" name="Google Shape;102;p16"/>
          <p:cNvSpPr txBox="1">
            <a:spLocks noGrp="1"/>
          </p:cNvSpPr>
          <p:nvPr>
            <p:ph type="subTitle" idx="1"/>
          </p:nvPr>
        </p:nvSpPr>
        <p:spPr>
          <a:xfrm flipH="1">
            <a:off x="4992775" y="3101425"/>
            <a:ext cx="3438000" cy="688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3" name="Google Shape;103;p16"/>
          <p:cNvSpPr txBox="1">
            <a:spLocks noGrp="1"/>
          </p:cNvSpPr>
          <p:nvPr>
            <p:ph type="title"/>
          </p:nvPr>
        </p:nvSpPr>
        <p:spPr>
          <a:xfrm flipH="1">
            <a:off x="4213975" y="2175325"/>
            <a:ext cx="4216800" cy="9261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52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04" name="Google Shape;104;p16"/>
          <p:cNvSpPr txBox="1">
            <a:spLocks noGrp="1"/>
          </p:cNvSpPr>
          <p:nvPr>
            <p:ph type="title" idx="2" hasCustomPrompt="1"/>
          </p:nvPr>
        </p:nvSpPr>
        <p:spPr>
          <a:xfrm flipH="1">
            <a:off x="6579475" y="1353263"/>
            <a:ext cx="1851300" cy="1014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8900"/>
              <a:buNone/>
              <a:defRPr sz="7100"/>
            </a:lvl1pPr>
            <a:lvl2pPr lvl="1" rtl="0">
              <a:spcBef>
                <a:spcPts val="0"/>
              </a:spcBef>
              <a:spcAft>
                <a:spcPts val="0"/>
              </a:spcAft>
              <a:buSzPts val="8900"/>
              <a:buNone/>
              <a:defRPr sz="8900"/>
            </a:lvl2pPr>
            <a:lvl3pPr lvl="2" rtl="0">
              <a:spcBef>
                <a:spcPts val="0"/>
              </a:spcBef>
              <a:spcAft>
                <a:spcPts val="0"/>
              </a:spcAft>
              <a:buSzPts val="8900"/>
              <a:buNone/>
              <a:defRPr sz="8900"/>
            </a:lvl3pPr>
            <a:lvl4pPr lvl="3" rtl="0">
              <a:spcBef>
                <a:spcPts val="0"/>
              </a:spcBef>
              <a:spcAft>
                <a:spcPts val="0"/>
              </a:spcAft>
              <a:buSzPts val="8900"/>
              <a:buNone/>
              <a:defRPr sz="8900"/>
            </a:lvl4pPr>
            <a:lvl5pPr lvl="4" rtl="0">
              <a:spcBef>
                <a:spcPts val="0"/>
              </a:spcBef>
              <a:spcAft>
                <a:spcPts val="0"/>
              </a:spcAft>
              <a:buSzPts val="8900"/>
              <a:buNone/>
              <a:defRPr sz="8900"/>
            </a:lvl5pPr>
            <a:lvl6pPr lvl="5" rtl="0">
              <a:spcBef>
                <a:spcPts val="0"/>
              </a:spcBef>
              <a:spcAft>
                <a:spcPts val="0"/>
              </a:spcAft>
              <a:buSzPts val="8900"/>
              <a:buNone/>
              <a:defRPr sz="8900"/>
            </a:lvl6pPr>
            <a:lvl7pPr lvl="6" rtl="0">
              <a:spcBef>
                <a:spcPts val="0"/>
              </a:spcBef>
              <a:spcAft>
                <a:spcPts val="0"/>
              </a:spcAft>
              <a:buSzPts val="8900"/>
              <a:buNone/>
              <a:defRPr sz="8900"/>
            </a:lvl7pPr>
            <a:lvl8pPr lvl="7" rtl="0">
              <a:spcBef>
                <a:spcPts val="0"/>
              </a:spcBef>
              <a:spcAft>
                <a:spcPts val="0"/>
              </a:spcAft>
              <a:buSzPts val="8900"/>
              <a:buNone/>
              <a:defRPr sz="8900"/>
            </a:lvl8pPr>
            <a:lvl9pPr lvl="8" rtl="0">
              <a:spcBef>
                <a:spcPts val="0"/>
              </a:spcBef>
              <a:spcAft>
                <a:spcPts val="0"/>
              </a:spcAft>
              <a:buSzPts val="8900"/>
              <a:buNone/>
              <a:defRPr sz="8900"/>
            </a:lvl9pPr>
          </a:lstStyle>
          <a:p>
            <a:r>
              <a:t>xx%</a:t>
            </a:r>
          </a:p>
        </p:txBody>
      </p:sp>
      <p:sp>
        <p:nvSpPr>
          <p:cNvPr id="105" name="Google Shape;105;p16"/>
          <p:cNvSpPr/>
          <p:nvPr/>
        </p:nvSpPr>
        <p:spPr>
          <a:xfrm rot="8686892">
            <a:off x="-1785245" y="756725"/>
            <a:ext cx="3506505" cy="3287661"/>
          </a:xfrm>
          <a:custGeom>
            <a:avLst/>
            <a:gdLst/>
            <a:ahLst/>
            <a:cxnLst/>
            <a:rect l="l" t="t" r="r" b="b"/>
            <a:pathLst>
              <a:path w="88334" h="82821" extrusionOk="0">
                <a:moveTo>
                  <a:pt x="55901" y="1"/>
                </a:moveTo>
                <a:cubicBezTo>
                  <a:pt x="48674" y="1"/>
                  <a:pt x="43483" y="524"/>
                  <a:pt x="35089" y="2858"/>
                </a:cubicBezTo>
                <a:cubicBezTo>
                  <a:pt x="33874" y="3215"/>
                  <a:pt x="33243" y="3430"/>
                  <a:pt x="31874" y="3811"/>
                </a:cubicBezTo>
                <a:cubicBezTo>
                  <a:pt x="15777" y="8454"/>
                  <a:pt x="1" y="20610"/>
                  <a:pt x="1" y="38517"/>
                </a:cubicBezTo>
                <a:cubicBezTo>
                  <a:pt x="1" y="50519"/>
                  <a:pt x="5776" y="59401"/>
                  <a:pt x="14717" y="68104"/>
                </a:cubicBezTo>
                <a:cubicBezTo>
                  <a:pt x="23028" y="76784"/>
                  <a:pt x="32315" y="82820"/>
                  <a:pt x="44328" y="82820"/>
                </a:cubicBezTo>
                <a:cubicBezTo>
                  <a:pt x="59627" y="82820"/>
                  <a:pt x="72022" y="70557"/>
                  <a:pt x="78916" y="57984"/>
                </a:cubicBezTo>
                <a:cubicBezTo>
                  <a:pt x="84595" y="48387"/>
                  <a:pt x="88333" y="42803"/>
                  <a:pt x="88333" y="32421"/>
                </a:cubicBezTo>
                <a:cubicBezTo>
                  <a:pt x="88333" y="14514"/>
                  <a:pt x="73808" y="1"/>
                  <a:pt x="559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6"/>
          <p:cNvSpPr/>
          <p:nvPr/>
        </p:nvSpPr>
        <p:spPr>
          <a:xfrm rot="-1452318" flipH="1">
            <a:off x="-925613" y="26569"/>
            <a:ext cx="3083867" cy="1918265"/>
          </a:xfrm>
          <a:custGeom>
            <a:avLst/>
            <a:gdLst/>
            <a:ahLst/>
            <a:cxnLst/>
            <a:rect l="l" t="t" r="r" b="b"/>
            <a:pathLst>
              <a:path w="40604" h="25257" extrusionOk="0">
                <a:moveTo>
                  <a:pt x="12569" y="7999"/>
                </a:moveTo>
                <a:cubicBezTo>
                  <a:pt x="13334" y="7999"/>
                  <a:pt x="14124" y="8304"/>
                  <a:pt x="14681" y="8841"/>
                </a:cubicBezTo>
                <a:cubicBezTo>
                  <a:pt x="15490" y="9627"/>
                  <a:pt x="15538" y="10794"/>
                  <a:pt x="14883" y="11711"/>
                </a:cubicBezTo>
                <a:cubicBezTo>
                  <a:pt x="14131" y="12769"/>
                  <a:pt x="12977" y="13147"/>
                  <a:pt x="11752" y="13147"/>
                </a:cubicBezTo>
                <a:cubicBezTo>
                  <a:pt x="10978" y="13147"/>
                  <a:pt x="10177" y="12996"/>
                  <a:pt x="9430" y="12770"/>
                </a:cubicBezTo>
                <a:cubicBezTo>
                  <a:pt x="9168" y="10865"/>
                  <a:pt x="9989" y="8413"/>
                  <a:pt x="12073" y="8043"/>
                </a:cubicBezTo>
                <a:cubicBezTo>
                  <a:pt x="12235" y="8014"/>
                  <a:pt x="12402" y="7999"/>
                  <a:pt x="12569" y="7999"/>
                </a:cubicBezTo>
                <a:close/>
                <a:moveTo>
                  <a:pt x="787" y="1"/>
                </a:moveTo>
                <a:cubicBezTo>
                  <a:pt x="649" y="1"/>
                  <a:pt x="500" y="90"/>
                  <a:pt x="476" y="269"/>
                </a:cubicBezTo>
                <a:cubicBezTo>
                  <a:pt x="0" y="5031"/>
                  <a:pt x="2643" y="9817"/>
                  <a:pt x="6751" y="12223"/>
                </a:cubicBezTo>
                <a:cubicBezTo>
                  <a:pt x="7406" y="12604"/>
                  <a:pt x="8168" y="12961"/>
                  <a:pt x="8977" y="13235"/>
                </a:cubicBezTo>
                <a:cubicBezTo>
                  <a:pt x="9227" y="14389"/>
                  <a:pt x="9811" y="15497"/>
                  <a:pt x="10549" y="16461"/>
                </a:cubicBezTo>
                <a:cubicBezTo>
                  <a:pt x="12133" y="18521"/>
                  <a:pt x="14288" y="20188"/>
                  <a:pt x="16502" y="21509"/>
                </a:cubicBezTo>
                <a:cubicBezTo>
                  <a:pt x="18693" y="22795"/>
                  <a:pt x="21062" y="23783"/>
                  <a:pt x="23527" y="24403"/>
                </a:cubicBezTo>
                <a:cubicBezTo>
                  <a:pt x="25718" y="24967"/>
                  <a:pt x="27986" y="25256"/>
                  <a:pt x="30252" y="25256"/>
                </a:cubicBezTo>
                <a:cubicBezTo>
                  <a:pt x="33097" y="25256"/>
                  <a:pt x="35940" y="24801"/>
                  <a:pt x="38624" y="23867"/>
                </a:cubicBezTo>
                <a:cubicBezTo>
                  <a:pt x="39196" y="23676"/>
                  <a:pt x="39755" y="23450"/>
                  <a:pt x="40315" y="23200"/>
                </a:cubicBezTo>
                <a:cubicBezTo>
                  <a:pt x="40603" y="23056"/>
                  <a:pt x="40419" y="22670"/>
                  <a:pt x="40148" y="22670"/>
                </a:cubicBezTo>
                <a:cubicBezTo>
                  <a:pt x="40106" y="22670"/>
                  <a:pt x="40062" y="22679"/>
                  <a:pt x="40017" y="22700"/>
                </a:cubicBezTo>
                <a:cubicBezTo>
                  <a:pt x="36924" y="24027"/>
                  <a:pt x="33571" y="24670"/>
                  <a:pt x="30211" y="24670"/>
                </a:cubicBezTo>
                <a:cubicBezTo>
                  <a:pt x="24375" y="24670"/>
                  <a:pt x="18519" y="22729"/>
                  <a:pt x="13978" y="19057"/>
                </a:cubicBezTo>
                <a:cubicBezTo>
                  <a:pt x="12145" y="17580"/>
                  <a:pt x="10228" y="15747"/>
                  <a:pt x="9573" y="13413"/>
                </a:cubicBezTo>
                <a:lnTo>
                  <a:pt x="9573" y="13413"/>
                </a:lnTo>
                <a:cubicBezTo>
                  <a:pt x="10267" y="13604"/>
                  <a:pt x="10984" y="13719"/>
                  <a:pt x="11687" y="13719"/>
                </a:cubicBezTo>
                <a:cubicBezTo>
                  <a:pt x="12563" y="13719"/>
                  <a:pt x="13415" y="13540"/>
                  <a:pt x="14169" y="13104"/>
                </a:cubicBezTo>
                <a:cubicBezTo>
                  <a:pt x="15145" y="12532"/>
                  <a:pt x="15943" y="11472"/>
                  <a:pt x="15907" y="10306"/>
                </a:cubicBezTo>
                <a:cubicBezTo>
                  <a:pt x="15895" y="9329"/>
                  <a:pt x="15300" y="8496"/>
                  <a:pt x="14490" y="8008"/>
                </a:cubicBezTo>
                <a:cubicBezTo>
                  <a:pt x="13919" y="7649"/>
                  <a:pt x="13235" y="7452"/>
                  <a:pt x="12563" y="7452"/>
                </a:cubicBezTo>
                <a:cubicBezTo>
                  <a:pt x="12254" y="7452"/>
                  <a:pt x="11948" y="7493"/>
                  <a:pt x="11656" y="7579"/>
                </a:cubicBezTo>
                <a:cubicBezTo>
                  <a:pt x="10621" y="7877"/>
                  <a:pt x="9811" y="8710"/>
                  <a:pt x="9347" y="9663"/>
                </a:cubicBezTo>
                <a:cubicBezTo>
                  <a:pt x="8882" y="10615"/>
                  <a:pt x="8751" y="11615"/>
                  <a:pt x="8870" y="12592"/>
                </a:cubicBezTo>
                <a:cubicBezTo>
                  <a:pt x="8561" y="12473"/>
                  <a:pt x="8263" y="12353"/>
                  <a:pt x="7977" y="12223"/>
                </a:cubicBezTo>
                <a:cubicBezTo>
                  <a:pt x="3512" y="10151"/>
                  <a:pt x="548" y="5198"/>
                  <a:pt x="1036" y="269"/>
                </a:cubicBezTo>
                <a:cubicBezTo>
                  <a:pt x="1054" y="90"/>
                  <a:pt x="926"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6"/>
          <p:cNvSpPr/>
          <p:nvPr/>
        </p:nvSpPr>
        <p:spPr>
          <a:xfrm>
            <a:off x="3556726" y="443163"/>
            <a:ext cx="265800" cy="2658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Numbers and text">
  <p:cSld name="CUSTOM_11">
    <p:spTree>
      <p:nvGrpSpPr>
        <p:cNvPr id="1" name="Shape 108"/>
        <p:cNvGrpSpPr/>
        <p:nvPr/>
      </p:nvGrpSpPr>
      <p:grpSpPr>
        <a:xfrm>
          <a:off x="0" y="0"/>
          <a:ext cx="0" cy="0"/>
          <a:chOff x="0" y="0"/>
          <a:chExt cx="0" cy="0"/>
        </a:xfrm>
      </p:grpSpPr>
      <p:sp>
        <p:nvSpPr>
          <p:cNvPr id="109" name="Google Shape;109;p17"/>
          <p:cNvSpPr txBox="1">
            <a:spLocks noGrp="1"/>
          </p:cNvSpPr>
          <p:nvPr>
            <p:ph type="subTitle" idx="1"/>
          </p:nvPr>
        </p:nvSpPr>
        <p:spPr>
          <a:xfrm flipH="1">
            <a:off x="2034600" y="1389295"/>
            <a:ext cx="5074800" cy="37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00"/>
            </a:lvl1pPr>
            <a:lvl2pPr lvl="1" algn="ctr" rtl="0">
              <a:spcBef>
                <a:spcPts val="0"/>
              </a:spcBef>
              <a:spcAft>
                <a:spcPts val="0"/>
              </a:spcAft>
              <a:buSzPts val="1500"/>
              <a:buNone/>
              <a:defRPr sz="1500"/>
            </a:lvl2pPr>
            <a:lvl3pPr lvl="2" algn="ctr" rtl="0">
              <a:spcBef>
                <a:spcPts val="0"/>
              </a:spcBef>
              <a:spcAft>
                <a:spcPts val="0"/>
              </a:spcAft>
              <a:buSzPts val="1500"/>
              <a:buNone/>
              <a:defRPr sz="1500"/>
            </a:lvl3pPr>
            <a:lvl4pPr lvl="3" algn="ctr" rtl="0">
              <a:spcBef>
                <a:spcPts val="0"/>
              </a:spcBef>
              <a:spcAft>
                <a:spcPts val="0"/>
              </a:spcAft>
              <a:buSzPts val="1500"/>
              <a:buNone/>
              <a:defRPr sz="1500"/>
            </a:lvl4pPr>
            <a:lvl5pPr lvl="4" algn="ctr" rtl="0">
              <a:spcBef>
                <a:spcPts val="0"/>
              </a:spcBef>
              <a:spcAft>
                <a:spcPts val="0"/>
              </a:spcAft>
              <a:buSzPts val="1500"/>
              <a:buNone/>
              <a:defRPr sz="1500"/>
            </a:lvl5pPr>
            <a:lvl6pPr lvl="5" algn="ctr" rtl="0">
              <a:spcBef>
                <a:spcPts val="0"/>
              </a:spcBef>
              <a:spcAft>
                <a:spcPts val="0"/>
              </a:spcAft>
              <a:buSzPts val="1500"/>
              <a:buNone/>
              <a:defRPr sz="1500"/>
            </a:lvl6pPr>
            <a:lvl7pPr lvl="6" algn="ctr" rtl="0">
              <a:spcBef>
                <a:spcPts val="0"/>
              </a:spcBef>
              <a:spcAft>
                <a:spcPts val="0"/>
              </a:spcAft>
              <a:buSzPts val="1500"/>
              <a:buNone/>
              <a:defRPr sz="1500"/>
            </a:lvl7pPr>
            <a:lvl8pPr lvl="7" algn="ctr" rtl="0">
              <a:spcBef>
                <a:spcPts val="0"/>
              </a:spcBef>
              <a:spcAft>
                <a:spcPts val="0"/>
              </a:spcAft>
              <a:buSzPts val="1500"/>
              <a:buNone/>
              <a:defRPr sz="1500"/>
            </a:lvl8pPr>
            <a:lvl9pPr lvl="8" algn="ctr" rtl="0">
              <a:spcBef>
                <a:spcPts val="0"/>
              </a:spcBef>
              <a:spcAft>
                <a:spcPts val="0"/>
              </a:spcAft>
              <a:buSzPts val="1500"/>
              <a:buNone/>
              <a:defRPr sz="1500"/>
            </a:lvl9pPr>
          </a:lstStyle>
          <a:p>
            <a:endParaRPr/>
          </a:p>
        </p:txBody>
      </p:sp>
      <p:sp>
        <p:nvSpPr>
          <p:cNvPr id="110" name="Google Shape;110;p17"/>
          <p:cNvSpPr txBox="1">
            <a:spLocks noGrp="1"/>
          </p:cNvSpPr>
          <p:nvPr>
            <p:ph type="title" hasCustomPrompt="1"/>
          </p:nvPr>
        </p:nvSpPr>
        <p:spPr>
          <a:xfrm flipH="1">
            <a:off x="2034600" y="839398"/>
            <a:ext cx="5074800" cy="717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4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111" name="Google Shape;111;p17"/>
          <p:cNvSpPr txBox="1">
            <a:spLocks noGrp="1"/>
          </p:cNvSpPr>
          <p:nvPr>
            <p:ph type="subTitle" idx="2"/>
          </p:nvPr>
        </p:nvSpPr>
        <p:spPr>
          <a:xfrm flipH="1">
            <a:off x="2034600" y="2657249"/>
            <a:ext cx="5074800" cy="37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00"/>
            </a:lvl1pPr>
            <a:lvl2pPr lvl="1" algn="ctr" rtl="0">
              <a:spcBef>
                <a:spcPts val="0"/>
              </a:spcBef>
              <a:spcAft>
                <a:spcPts val="0"/>
              </a:spcAft>
              <a:buSzPts val="1500"/>
              <a:buNone/>
              <a:defRPr sz="1500"/>
            </a:lvl2pPr>
            <a:lvl3pPr lvl="2" algn="ctr" rtl="0">
              <a:spcBef>
                <a:spcPts val="0"/>
              </a:spcBef>
              <a:spcAft>
                <a:spcPts val="0"/>
              </a:spcAft>
              <a:buSzPts val="1500"/>
              <a:buNone/>
              <a:defRPr sz="1500"/>
            </a:lvl3pPr>
            <a:lvl4pPr lvl="3" algn="ctr" rtl="0">
              <a:spcBef>
                <a:spcPts val="0"/>
              </a:spcBef>
              <a:spcAft>
                <a:spcPts val="0"/>
              </a:spcAft>
              <a:buSzPts val="1500"/>
              <a:buNone/>
              <a:defRPr sz="1500"/>
            </a:lvl4pPr>
            <a:lvl5pPr lvl="4" algn="ctr" rtl="0">
              <a:spcBef>
                <a:spcPts val="0"/>
              </a:spcBef>
              <a:spcAft>
                <a:spcPts val="0"/>
              </a:spcAft>
              <a:buSzPts val="1500"/>
              <a:buNone/>
              <a:defRPr sz="1500"/>
            </a:lvl5pPr>
            <a:lvl6pPr lvl="5" algn="ctr" rtl="0">
              <a:spcBef>
                <a:spcPts val="0"/>
              </a:spcBef>
              <a:spcAft>
                <a:spcPts val="0"/>
              </a:spcAft>
              <a:buSzPts val="1500"/>
              <a:buNone/>
              <a:defRPr sz="1500"/>
            </a:lvl6pPr>
            <a:lvl7pPr lvl="6" algn="ctr" rtl="0">
              <a:spcBef>
                <a:spcPts val="0"/>
              </a:spcBef>
              <a:spcAft>
                <a:spcPts val="0"/>
              </a:spcAft>
              <a:buSzPts val="1500"/>
              <a:buNone/>
              <a:defRPr sz="1500"/>
            </a:lvl7pPr>
            <a:lvl8pPr lvl="7" algn="ctr" rtl="0">
              <a:spcBef>
                <a:spcPts val="0"/>
              </a:spcBef>
              <a:spcAft>
                <a:spcPts val="0"/>
              </a:spcAft>
              <a:buSzPts val="1500"/>
              <a:buNone/>
              <a:defRPr sz="1500"/>
            </a:lvl8pPr>
            <a:lvl9pPr lvl="8" algn="ctr" rtl="0">
              <a:spcBef>
                <a:spcPts val="0"/>
              </a:spcBef>
              <a:spcAft>
                <a:spcPts val="0"/>
              </a:spcAft>
              <a:buSzPts val="1500"/>
              <a:buNone/>
              <a:defRPr sz="1500"/>
            </a:lvl9pPr>
          </a:lstStyle>
          <a:p>
            <a:endParaRPr/>
          </a:p>
        </p:txBody>
      </p:sp>
      <p:sp>
        <p:nvSpPr>
          <p:cNvPr id="112" name="Google Shape;112;p17"/>
          <p:cNvSpPr txBox="1">
            <a:spLocks noGrp="1"/>
          </p:cNvSpPr>
          <p:nvPr>
            <p:ph type="title" idx="3" hasCustomPrompt="1"/>
          </p:nvPr>
        </p:nvSpPr>
        <p:spPr>
          <a:xfrm flipH="1">
            <a:off x="2034600" y="2116720"/>
            <a:ext cx="5074800" cy="717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4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113" name="Google Shape;113;p17"/>
          <p:cNvSpPr txBox="1">
            <a:spLocks noGrp="1"/>
          </p:cNvSpPr>
          <p:nvPr>
            <p:ph type="subTitle" idx="4"/>
          </p:nvPr>
        </p:nvSpPr>
        <p:spPr>
          <a:xfrm flipH="1">
            <a:off x="2034600" y="3933775"/>
            <a:ext cx="5074800" cy="37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00"/>
            </a:lvl1pPr>
            <a:lvl2pPr lvl="1" algn="ctr" rtl="0">
              <a:spcBef>
                <a:spcPts val="0"/>
              </a:spcBef>
              <a:spcAft>
                <a:spcPts val="0"/>
              </a:spcAft>
              <a:buSzPts val="1500"/>
              <a:buNone/>
              <a:defRPr sz="1500"/>
            </a:lvl2pPr>
            <a:lvl3pPr lvl="2" algn="ctr" rtl="0">
              <a:spcBef>
                <a:spcPts val="0"/>
              </a:spcBef>
              <a:spcAft>
                <a:spcPts val="0"/>
              </a:spcAft>
              <a:buSzPts val="1500"/>
              <a:buNone/>
              <a:defRPr sz="1500"/>
            </a:lvl3pPr>
            <a:lvl4pPr lvl="3" algn="ctr" rtl="0">
              <a:spcBef>
                <a:spcPts val="0"/>
              </a:spcBef>
              <a:spcAft>
                <a:spcPts val="0"/>
              </a:spcAft>
              <a:buSzPts val="1500"/>
              <a:buNone/>
              <a:defRPr sz="1500"/>
            </a:lvl4pPr>
            <a:lvl5pPr lvl="4" algn="ctr" rtl="0">
              <a:spcBef>
                <a:spcPts val="0"/>
              </a:spcBef>
              <a:spcAft>
                <a:spcPts val="0"/>
              </a:spcAft>
              <a:buSzPts val="1500"/>
              <a:buNone/>
              <a:defRPr sz="1500"/>
            </a:lvl5pPr>
            <a:lvl6pPr lvl="5" algn="ctr" rtl="0">
              <a:spcBef>
                <a:spcPts val="0"/>
              </a:spcBef>
              <a:spcAft>
                <a:spcPts val="0"/>
              </a:spcAft>
              <a:buSzPts val="1500"/>
              <a:buNone/>
              <a:defRPr sz="1500"/>
            </a:lvl6pPr>
            <a:lvl7pPr lvl="6" algn="ctr" rtl="0">
              <a:spcBef>
                <a:spcPts val="0"/>
              </a:spcBef>
              <a:spcAft>
                <a:spcPts val="0"/>
              </a:spcAft>
              <a:buSzPts val="1500"/>
              <a:buNone/>
              <a:defRPr sz="1500"/>
            </a:lvl7pPr>
            <a:lvl8pPr lvl="7" algn="ctr" rtl="0">
              <a:spcBef>
                <a:spcPts val="0"/>
              </a:spcBef>
              <a:spcAft>
                <a:spcPts val="0"/>
              </a:spcAft>
              <a:buSzPts val="1500"/>
              <a:buNone/>
              <a:defRPr sz="1500"/>
            </a:lvl8pPr>
            <a:lvl9pPr lvl="8" algn="ctr" rtl="0">
              <a:spcBef>
                <a:spcPts val="0"/>
              </a:spcBef>
              <a:spcAft>
                <a:spcPts val="0"/>
              </a:spcAft>
              <a:buSzPts val="1500"/>
              <a:buNone/>
              <a:defRPr sz="1500"/>
            </a:lvl9pPr>
          </a:lstStyle>
          <a:p>
            <a:endParaRPr/>
          </a:p>
        </p:txBody>
      </p:sp>
      <p:sp>
        <p:nvSpPr>
          <p:cNvPr id="114" name="Google Shape;114;p17"/>
          <p:cNvSpPr txBox="1">
            <a:spLocks noGrp="1"/>
          </p:cNvSpPr>
          <p:nvPr>
            <p:ph type="title" idx="5" hasCustomPrompt="1"/>
          </p:nvPr>
        </p:nvSpPr>
        <p:spPr>
          <a:xfrm flipH="1">
            <a:off x="2034600" y="3402614"/>
            <a:ext cx="5074800" cy="717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4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115" name="Google Shape;115;p17"/>
          <p:cNvSpPr/>
          <p:nvPr/>
        </p:nvSpPr>
        <p:spPr>
          <a:xfrm rot="-3516145">
            <a:off x="-1289195" y="4533889"/>
            <a:ext cx="3506411" cy="3287572"/>
          </a:xfrm>
          <a:custGeom>
            <a:avLst/>
            <a:gdLst/>
            <a:ahLst/>
            <a:cxnLst/>
            <a:rect l="l" t="t" r="r" b="b"/>
            <a:pathLst>
              <a:path w="88334" h="82821" extrusionOk="0">
                <a:moveTo>
                  <a:pt x="55901" y="1"/>
                </a:moveTo>
                <a:cubicBezTo>
                  <a:pt x="48674" y="1"/>
                  <a:pt x="43483" y="524"/>
                  <a:pt x="35089" y="2858"/>
                </a:cubicBezTo>
                <a:cubicBezTo>
                  <a:pt x="33874" y="3215"/>
                  <a:pt x="33243" y="3430"/>
                  <a:pt x="31874" y="3811"/>
                </a:cubicBezTo>
                <a:cubicBezTo>
                  <a:pt x="15777" y="8454"/>
                  <a:pt x="1" y="20610"/>
                  <a:pt x="1" y="38517"/>
                </a:cubicBezTo>
                <a:cubicBezTo>
                  <a:pt x="1" y="50519"/>
                  <a:pt x="5776" y="59401"/>
                  <a:pt x="14717" y="68104"/>
                </a:cubicBezTo>
                <a:cubicBezTo>
                  <a:pt x="23028" y="76784"/>
                  <a:pt x="32315" y="82820"/>
                  <a:pt x="44328" y="82820"/>
                </a:cubicBezTo>
                <a:cubicBezTo>
                  <a:pt x="59627" y="82820"/>
                  <a:pt x="72022" y="70557"/>
                  <a:pt x="78916" y="57984"/>
                </a:cubicBezTo>
                <a:cubicBezTo>
                  <a:pt x="84595" y="48387"/>
                  <a:pt x="88333" y="42803"/>
                  <a:pt x="88333" y="32421"/>
                </a:cubicBezTo>
                <a:cubicBezTo>
                  <a:pt x="88333" y="14514"/>
                  <a:pt x="73808" y="1"/>
                  <a:pt x="559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7"/>
          <p:cNvSpPr/>
          <p:nvPr/>
        </p:nvSpPr>
        <p:spPr>
          <a:xfrm>
            <a:off x="1594800" y="4608572"/>
            <a:ext cx="152400" cy="1524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Numbers and text 1">
  <p:cSld name="CUSTOM_10">
    <p:spTree>
      <p:nvGrpSpPr>
        <p:cNvPr id="1" name="Shape 117"/>
        <p:cNvGrpSpPr/>
        <p:nvPr/>
      </p:nvGrpSpPr>
      <p:grpSpPr>
        <a:xfrm>
          <a:off x="0" y="0"/>
          <a:ext cx="0" cy="0"/>
          <a:chOff x="0" y="0"/>
          <a:chExt cx="0" cy="0"/>
        </a:xfrm>
      </p:grpSpPr>
      <p:sp>
        <p:nvSpPr>
          <p:cNvPr id="118" name="Google Shape;118;p18"/>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 name="Google Shape;119;p18"/>
          <p:cNvSpPr txBox="1">
            <a:spLocks noGrp="1"/>
          </p:cNvSpPr>
          <p:nvPr>
            <p:ph type="subTitle" idx="1"/>
          </p:nvPr>
        </p:nvSpPr>
        <p:spPr>
          <a:xfrm>
            <a:off x="1752325" y="3664750"/>
            <a:ext cx="2262900" cy="4455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1pPr>
            <a:lvl2pPr lvl="1" rtl="0">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2pPr>
            <a:lvl3pPr lvl="2" rtl="0">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3pPr>
            <a:lvl4pPr lvl="3" rtl="0">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4pPr>
            <a:lvl5pPr lvl="4" rtl="0">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5pPr>
            <a:lvl6pPr lvl="5" rtl="0">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6pPr>
            <a:lvl7pPr lvl="6" rtl="0">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7pPr>
            <a:lvl8pPr lvl="7" rtl="0">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8pPr>
            <a:lvl9pPr lvl="8" rtl="0">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9pPr>
          </a:lstStyle>
          <a:p>
            <a:endParaRPr/>
          </a:p>
        </p:txBody>
      </p:sp>
      <p:sp>
        <p:nvSpPr>
          <p:cNvPr id="120" name="Google Shape;120;p18"/>
          <p:cNvSpPr txBox="1">
            <a:spLocks noGrp="1"/>
          </p:cNvSpPr>
          <p:nvPr>
            <p:ph type="subTitle" idx="2"/>
          </p:nvPr>
        </p:nvSpPr>
        <p:spPr>
          <a:xfrm>
            <a:off x="1752328" y="3970175"/>
            <a:ext cx="2262900" cy="562200"/>
          </a:xfrm>
          <a:prstGeom prst="rect">
            <a:avLst/>
          </a:prstGeom>
          <a:ln>
            <a:noFill/>
          </a:ln>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21" name="Google Shape;121;p18"/>
          <p:cNvSpPr txBox="1">
            <a:spLocks noGrp="1"/>
          </p:cNvSpPr>
          <p:nvPr>
            <p:ph type="title" idx="3" hasCustomPrompt="1"/>
          </p:nvPr>
        </p:nvSpPr>
        <p:spPr>
          <a:xfrm>
            <a:off x="2233415" y="1426238"/>
            <a:ext cx="1300800" cy="5055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2500"/>
              <a:buNone/>
              <a:defRPr sz="3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t>xx%</a:t>
            </a:r>
          </a:p>
        </p:txBody>
      </p:sp>
      <p:sp>
        <p:nvSpPr>
          <p:cNvPr id="122" name="Google Shape;122;p18"/>
          <p:cNvSpPr txBox="1">
            <a:spLocks noGrp="1"/>
          </p:cNvSpPr>
          <p:nvPr>
            <p:ph type="subTitle" idx="4"/>
          </p:nvPr>
        </p:nvSpPr>
        <p:spPr>
          <a:xfrm>
            <a:off x="5128775" y="3664750"/>
            <a:ext cx="2262900" cy="4455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1pPr>
            <a:lvl2pPr lvl="1" rtl="0">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2pPr>
            <a:lvl3pPr lvl="2" rtl="0">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3pPr>
            <a:lvl4pPr lvl="3" rtl="0">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4pPr>
            <a:lvl5pPr lvl="4" rtl="0">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5pPr>
            <a:lvl6pPr lvl="5" rtl="0">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6pPr>
            <a:lvl7pPr lvl="6" rtl="0">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7pPr>
            <a:lvl8pPr lvl="7" rtl="0">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8pPr>
            <a:lvl9pPr lvl="8" rtl="0">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9pPr>
          </a:lstStyle>
          <a:p>
            <a:endParaRPr/>
          </a:p>
        </p:txBody>
      </p:sp>
      <p:sp>
        <p:nvSpPr>
          <p:cNvPr id="123" name="Google Shape;123;p18"/>
          <p:cNvSpPr txBox="1">
            <a:spLocks noGrp="1"/>
          </p:cNvSpPr>
          <p:nvPr>
            <p:ph type="subTitle" idx="5"/>
          </p:nvPr>
        </p:nvSpPr>
        <p:spPr>
          <a:xfrm>
            <a:off x="5128778" y="3970175"/>
            <a:ext cx="2262900" cy="562200"/>
          </a:xfrm>
          <a:prstGeom prst="rect">
            <a:avLst/>
          </a:prstGeom>
          <a:ln>
            <a:noFill/>
          </a:ln>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24" name="Google Shape;124;p18"/>
          <p:cNvSpPr txBox="1">
            <a:spLocks noGrp="1"/>
          </p:cNvSpPr>
          <p:nvPr>
            <p:ph type="title" idx="6" hasCustomPrompt="1"/>
          </p:nvPr>
        </p:nvSpPr>
        <p:spPr>
          <a:xfrm>
            <a:off x="5609787" y="1426238"/>
            <a:ext cx="1300800" cy="5055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2500"/>
              <a:buNone/>
              <a:defRPr sz="3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t>xx%</a:t>
            </a:r>
          </a:p>
        </p:txBody>
      </p:sp>
      <p:sp>
        <p:nvSpPr>
          <p:cNvPr id="125" name="Google Shape;125;p18"/>
          <p:cNvSpPr/>
          <p:nvPr/>
        </p:nvSpPr>
        <p:spPr>
          <a:xfrm rot="-248114">
            <a:off x="-2511574" y="1028305"/>
            <a:ext cx="3506493" cy="3287649"/>
          </a:xfrm>
          <a:custGeom>
            <a:avLst/>
            <a:gdLst/>
            <a:ahLst/>
            <a:cxnLst/>
            <a:rect l="l" t="t" r="r" b="b"/>
            <a:pathLst>
              <a:path w="88334" h="82821" extrusionOk="0">
                <a:moveTo>
                  <a:pt x="55901" y="1"/>
                </a:moveTo>
                <a:cubicBezTo>
                  <a:pt x="48674" y="1"/>
                  <a:pt x="43483" y="524"/>
                  <a:pt x="35089" y="2858"/>
                </a:cubicBezTo>
                <a:cubicBezTo>
                  <a:pt x="33874" y="3215"/>
                  <a:pt x="33243" y="3430"/>
                  <a:pt x="31874" y="3811"/>
                </a:cubicBezTo>
                <a:cubicBezTo>
                  <a:pt x="15777" y="8454"/>
                  <a:pt x="1" y="20610"/>
                  <a:pt x="1" y="38517"/>
                </a:cubicBezTo>
                <a:cubicBezTo>
                  <a:pt x="1" y="50519"/>
                  <a:pt x="5776" y="59401"/>
                  <a:pt x="14717" y="68104"/>
                </a:cubicBezTo>
                <a:cubicBezTo>
                  <a:pt x="23028" y="76784"/>
                  <a:pt x="32315" y="82820"/>
                  <a:pt x="44328" y="82820"/>
                </a:cubicBezTo>
                <a:cubicBezTo>
                  <a:pt x="59627" y="82820"/>
                  <a:pt x="72022" y="70557"/>
                  <a:pt x="78916" y="57984"/>
                </a:cubicBezTo>
                <a:cubicBezTo>
                  <a:pt x="84595" y="48387"/>
                  <a:pt x="88333" y="42803"/>
                  <a:pt x="88333" y="32421"/>
                </a:cubicBezTo>
                <a:cubicBezTo>
                  <a:pt x="88333" y="14514"/>
                  <a:pt x="73808" y="1"/>
                  <a:pt x="559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6" name="Google Shape;126;p18"/>
          <p:cNvPicPr preferRelativeResize="0"/>
          <p:nvPr/>
        </p:nvPicPr>
        <p:blipFill rotWithShape="1">
          <a:blip r:embed="rId2">
            <a:alphaModFix/>
          </a:blip>
          <a:srcRect l="4363" t="17099" r="3180" b="16749"/>
          <a:stretch/>
        </p:blipFill>
        <p:spPr>
          <a:xfrm flipH="1">
            <a:off x="8024787" y="2069761"/>
            <a:ext cx="3251826" cy="2979973"/>
          </a:xfrm>
          <a:prstGeom prst="rect">
            <a:avLst/>
          </a:prstGeom>
          <a:noFill/>
          <a:ln>
            <a:noFill/>
          </a:ln>
        </p:spPr>
      </p:pic>
      <p:sp>
        <p:nvSpPr>
          <p:cNvPr id="127" name="Google Shape;127;p18"/>
          <p:cNvSpPr/>
          <p:nvPr/>
        </p:nvSpPr>
        <p:spPr>
          <a:xfrm rot="7844070" flipH="1">
            <a:off x="8014347" y="359741"/>
            <a:ext cx="3016733" cy="1876505"/>
          </a:xfrm>
          <a:custGeom>
            <a:avLst/>
            <a:gdLst/>
            <a:ahLst/>
            <a:cxnLst/>
            <a:rect l="l" t="t" r="r" b="b"/>
            <a:pathLst>
              <a:path w="40604" h="25257" extrusionOk="0">
                <a:moveTo>
                  <a:pt x="12569" y="7999"/>
                </a:moveTo>
                <a:cubicBezTo>
                  <a:pt x="13334" y="7999"/>
                  <a:pt x="14124" y="8304"/>
                  <a:pt x="14681" y="8841"/>
                </a:cubicBezTo>
                <a:cubicBezTo>
                  <a:pt x="15490" y="9627"/>
                  <a:pt x="15538" y="10794"/>
                  <a:pt x="14883" y="11711"/>
                </a:cubicBezTo>
                <a:cubicBezTo>
                  <a:pt x="14131" y="12769"/>
                  <a:pt x="12977" y="13147"/>
                  <a:pt x="11752" y="13147"/>
                </a:cubicBezTo>
                <a:cubicBezTo>
                  <a:pt x="10978" y="13147"/>
                  <a:pt x="10177" y="12996"/>
                  <a:pt x="9430" y="12770"/>
                </a:cubicBezTo>
                <a:cubicBezTo>
                  <a:pt x="9168" y="10865"/>
                  <a:pt x="9989" y="8413"/>
                  <a:pt x="12073" y="8043"/>
                </a:cubicBezTo>
                <a:cubicBezTo>
                  <a:pt x="12235" y="8014"/>
                  <a:pt x="12402" y="7999"/>
                  <a:pt x="12569" y="7999"/>
                </a:cubicBezTo>
                <a:close/>
                <a:moveTo>
                  <a:pt x="787" y="1"/>
                </a:moveTo>
                <a:cubicBezTo>
                  <a:pt x="649" y="1"/>
                  <a:pt x="500" y="90"/>
                  <a:pt x="476" y="269"/>
                </a:cubicBezTo>
                <a:cubicBezTo>
                  <a:pt x="0" y="5031"/>
                  <a:pt x="2643" y="9817"/>
                  <a:pt x="6751" y="12223"/>
                </a:cubicBezTo>
                <a:cubicBezTo>
                  <a:pt x="7406" y="12604"/>
                  <a:pt x="8168" y="12961"/>
                  <a:pt x="8977" y="13235"/>
                </a:cubicBezTo>
                <a:cubicBezTo>
                  <a:pt x="9227" y="14389"/>
                  <a:pt x="9811" y="15497"/>
                  <a:pt x="10549" y="16461"/>
                </a:cubicBezTo>
                <a:cubicBezTo>
                  <a:pt x="12133" y="18521"/>
                  <a:pt x="14288" y="20188"/>
                  <a:pt x="16502" y="21509"/>
                </a:cubicBezTo>
                <a:cubicBezTo>
                  <a:pt x="18693" y="22795"/>
                  <a:pt x="21062" y="23783"/>
                  <a:pt x="23527" y="24403"/>
                </a:cubicBezTo>
                <a:cubicBezTo>
                  <a:pt x="25718" y="24967"/>
                  <a:pt x="27986" y="25256"/>
                  <a:pt x="30252" y="25256"/>
                </a:cubicBezTo>
                <a:cubicBezTo>
                  <a:pt x="33097" y="25256"/>
                  <a:pt x="35940" y="24801"/>
                  <a:pt x="38624" y="23867"/>
                </a:cubicBezTo>
                <a:cubicBezTo>
                  <a:pt x="39196" y="23676"/>
                  <a:pt x="39755" y="23450"/>
                  <a:pt x="40315" y="23200"/>
                </a:cubicBezTo>
                <a:cubicBezTo>
                  <a:pt x="40603" y="23056"/>
                  <a:pt x="40419" y="22670"/>
                  <a:pt x="40148" y="22670"/>
                </a:cubicBezTo>
                <a:cubicBezTo>
                  <a:pt x="40106" y="22670"/>
                  <a:pt x="40062" y="22679"/>
                  <a:pt x="40017" y="22700"/>
                </a:cubicBezTo>
                <a:cubicBezTo>
                  <a:pt x="36924" y="24027"/>
                  <a:pt x="33571" y="24670"/>
                  <a:pt x="30211" y="24670"/>
                </a:cubicBezTo>
                <a:cubicBezTo>
                  <a:pt x="24375" y="24670"/>
                  <a:pt x="18519" y="22729"/>
                  <a:pt x="13978" y="19057"/>
                </a:cubicBezTo>
                <a:cubicBezTo>
                  <a:pt x="12145" y="17580"/>
                  <a:pt x="10228" y="15747"/>
                  <a:pt x="9573" y="13413"/>
                </a:cubicBezTo>
                <a:lnTo>
                  <a:pt x="9573" y="13413"/>
                </a:lnTo>
                <a:cubicBezTo>
                  <a:pt x="10267" y="13604"/>
                  <a:pt x="10984" y="13719"/>
                  <a:pt x="11687" y="13719"/>
                </a:cubicBezTo>
                <a:cubicBezTo>
                  <a:pt x="12563" y="13719"/>
                  <a:pt x="13415" y="13540"/>
                  <a:pt x="14169" y="13104"/>
                </a:cubicBezTo>
                <a:cubicBezTo>
                  <a:pt x="15145" y="12532"/>
                  <a:pt x="15943" y="11472"/>
                  <a:pt x="15907" y="10306"/>
                </a:cubicBezTo>
                <a:cubicBezTo>
                  <a:pt x="15895" y="9329"/>
                  <a:pt x="15300" y="8496"/>
                  <a:pt x="14490" y="8008"/>
                </a:cubicBezTo>
                <a:cubicBezTo>
                  <a:pt x="13919" y="7649"/>
                  <a:pt x="13235" y="7452"/>
                  <a:pt x="12563" y="7452"/>
                </a:cubicBezTo>
                <a:cubicBezTo>
                  <a:pt x="12254" y="7452"/>
                  <a:pt x="11948" y="7493"/>
                  <a:pt x="11656" y="7579"/>
                </a:cubicBezTo>
                <a:cubicBezTo>
                  <a:pt x="10621" y="7877"/>
                  <a:pt x="9811" y="8710"/>
                  <a:pt x="9347" y="9663"/>
                </a:cubicBezTo>
                <a:cubicBezTo>
                  <a:pt x="8882" y="10615"/>
                  <a:pt x="8751" y="11615"/>
                  <a:pt x="8870" y="12592"/>
                </a:cubicBezTo>
                <a:cubicBezTo>
                  <a:pt x="8561" y="12473"/>
                  <a:pt x="8263" y="12353"/>
                  <a:pt x="7977" y="12223"/>
                </a:cubicBezTo>
                <a:cubicBezTo>
                  <a:pt x="3512" y="10151"/>
                  <a:pt x="548" y="5198"/>
                  <a:pt x="1036" y="269"/>
                </a:cubicBezTo>
                <a:cubicBezTo>
                  <a:pt x="1054" y="90"/>
                  <a:pt x="926" y="1"/>
                  <a:pt x="7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1">
  <p:cSld name="CUSTOM_13">
    <p:spTree>
      <p:nvGrpSpPr>
        <p:cNvPr id="1" name="Shape 128"/>
        <p:cNvGrpSpPr/>
        <p:nvPr/>
      </p:nvGrpSpPr>
      <p:grpSpPr>
        <a:xfrm>
          <a:off x="0" y="0"/>
          <a:ext cx="0" cy="0"/>
          <a:chOff x="0" y="0"/>
          <a:chExt cx="0" cy="0"/>
        </a:xfrm>
      </p:grpSpPr>
      <p:sp>
        <p:nvSpPr>
          <p:cNvPr id="129" name="Google Shape;129;p19"/>
          <p:cNvSpPr txBox="1">
            <a:spLocks noGrp="1"/>
          </p:cNvSpPr>
          <p:nvPr>
            <p:ph type="title"/>
          </p:nvPr>
        </p:nvSpPr>
        <p:spPr>
          <a:xfrm>
            <a:off x="713225" y="445025"/>
            <a:ext cx="7717500" cy="753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0" name="Google Shape;130;p19"/>
          <p:cNvSpPr/>
          <p:nvPr/>
        </p:nvSpPr>
        <p:spPr>
          <a:xfrm rot="8686892">
            <a:off x="7543855" y="-2435162"/>
            <a:ext cx="3506505" cy="3287661"/>
          </a:xfrm>
          <a:custGeom>
            <a:avLst/>
            <a:gdLst/>
            <a:ahLst/>
            <a:cxnLst/>
            <a:rect l="l" t="t" r="r" b="b"/>
            <a:pathLst>
              <a:path w="88334" h="82821" extrusionOk="0">
                <a:moveTo>
                  <a:pt x="55901" y="1"/>
                </a:moveTo>
                <a:cubicBezTo>
                  <a:pt x="48674" y="1"/>
                  <a:pt x="43483" y="524"/>
                  <a:pt x="35089" y="2858"/>
                </a:cubicBezTo>
                <a:cubicBezTo>
                  <a:pt x="33874" y="3215"/>
                  <a:pt x="33243" y="3430"/>
                  <a:pt x="31874" y="3811"/>
                </a:cubicBezTo>
                <a:cubicBezTo>
                  <a:pt x="15777" y="8454"/>
                  <a:pt x="1" y="20610"/>
                  <a:pt x="1" y="38517"/>
                </a:cubicBezTo>
                <a:cubicBezTo>
                  <a:pt x="1" y="50519"/>
                  <a:pt x="5776" y="59401"/>
                  <a:pt x="14717" y="68104"/>
                </a:cubicBezTo>
                <a:cubicBezTo>
                  <a:pt x="23028" y="76784"/>
                  <a:pt x="32315" y="82820"/>
                  <a:pt x="44328" y="82820"/>
                </a:cubicBezTo>
                <a:cubicBezTo>
                  <a:pt x="59627" y="82820"/>
                  <a:pt x="72022" y="70557"/>
                  <a:pt x="78916" y="57984"/>
                </a:cubicBezTo>
                <a:cubicBezTo>
                  <a:pt x="84595" y="48387"/>
                  <a:pt x="88333" y="42803"/>
                  <a:pt x="88333" y="32421"/>
                </a:cubicBezTo>
                <a:cubicBezTo>
                  <a:pt x="88333" y="14514"/>
                  <a:pt x="73808" y="1"/>
                  <a:pt x="559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9"/>
          <p:cNvSpPr/>
          <p:nvPr/>
        </p:nvSpPr>
        <p:spPr>
          <a:xfrm rot="1441529">
            <a:off x="7948100" y="565976"/>
            <a:ext cx="3083873" cy="1918268"/>
          </a:xfrm>
          <a:custGeom>
            <a:avLst/>
            <a:gdLst/>
            <a:ahLst/>
            <a:cxnLst/>
            <a:rect l="l" t="t" r="r" b="b"/>
            <a:pathLst>
              <a:path w="40604" h="25257" extrusionOk="0">
                <a:moveTo>
                  <a:pt x="12569" y="7999"/>
                </a:moveTo>
                <a:cubicBezTo>
                  <a:pt x="13334" y="7999"/>
                  <a:pt x="14124" y="8304"/>
                  <a:pt x="14681" y="8841"/>
                </a:cubicBezTo>
                <a:cubicBezTo>
                  <a:pt x="15490" y="9627"/>
                  <a:pt x="15538" y="10794"/>
                  <a:pt x="14883" y="11711"/>
                </a:cubicBezTo>
                <a:cubicBezTo>
                  <a:pt x="14131" y="12769"/>
                  <a:pt x="12977" y="13147"/>
                  <a:pt x="11752" y="13147"/>
                </a:cubicBezTo>
                <a:cubicBezTo>
                  <a:pt x="10978" y="13147"/>
                  <a:pt x="10177" y="12996"/>
                  <a:pt x="9430" y="12770"/>
                </a:cubicBezTo>
                <a:cubicBezTo>
                  <a:pt x="9168" y="10865"/>
                  <a:pt x="9989" y="8413"/>
                  <a:pt x="12073" y="8043"/>
                </a:cubicBezTo>
                <a:cubicBezTo>
                  <a:pt x="12235" y="8014"/>
                  <a:pt x="12402" y="7999"/>
                  <a:pt x="12569" y="7999"/>
                </a:cubicBezTo>
                <a:close/>
                <a:moveTo>
                  <a:pt x="787" y="1"/>
                </a:moveTo>
                <a:cubicBezTo>
                  <a:pt x="649" y="1"/>
                  <a:pt x="500" y="90"/>
                  <a:pt x="476" y="269"/>
                </a:cubicBezTo>
                <a:cubicBezTo>
                  <a:pt x="0" y="5031"/>
                  <a:pt x="2643" y="9817"/>
                  <a:pt x="6751" y="12223"/>
                </a:cubicBezTo>
                <a:cubicBezTo>
                  <a:pt x="7406" y="12604"/>
                  <a:pt x="8168" y="12961"/>
                  <a:pt x="8977" y="13235"/>
                </a:cubicBezTo>
                <a:cubicBezTo>
                  <a:pt x="9227" y="14389"/>
                  <a:pt x="9811" y="15497"/>
                  <a:pt x="10549" y="16461"/>
                </a:cubicBezTo>
                <a:cubicBezTo>
                  <a:pt x="12133" y="18521"/>
                  <a:pt x="14288" y="20188"/>
                  <a:pt x="16502" y="21509"/>
                </a:cubicBezTo>
                <a:cubicBezTo>
                  <a:pt x="18693" y="22795"/>
                  <a:pt x="21062" y="23783"/>
                  <a:pt x="23527" y="24403"/>
                </a:cubicBezTo>
                <a:cubicBezTo>
                  <a:pt x="25718" y="24967"/>
                  <a:pt x="27986" y="25256"/>
                  <a:pt x="30252" y="25256"/>
                </a:cubicBezTo>
                <a:cubicBezTo>
                  <a:pt x="33097" y="25256"/>
                  <a:pt x="35940" y="24801"/>
                  <a:pt x="38624" y="23867"/>
                </a:cubicBezTo>
                <a:cubicBezTo>
                  <a:pt x="39196" y="23676"/>
                  <a:pt x="39755" y="23450"/>
                  <a:pt x="40315" y="23200"/>
                </a:cubicBezTo>
                <a:cubicBezTo>
                  <a:pt x="40603" y="23056"/>
                  <a:pt x="40419" y="22670"/>
                  <a:pt x="40148" y="22670"/>
                </a:cubicBezTo>
                <a:cubicBezTo>
                  <a:pt x="40106" y="22670"/>
                  <a:pt x="40062" y="22679"/>
                  <a:pt x="40017" y="22700"/>
                </a:cubicBezTo>
                <a:cubicBezTo>
                  <a:pt x="36924" y="24027"/>
                  <a:pt x="33571" y="24670"/>
                  <a:pt x="30211" y="24670"/>
                </a:cubicBezTo>
                <a:cubicBezTo>
                  <a:pt x="24375" y="24670"/>
                  <a:pt x="18519" y="22729"/>
                  <a:pt x="13978" y="19057"/>
                </a:cubicBezTo>
                <a:cubicBezTo>
                  <a:pt x="12145" y="17580"/>
                  <a:pt x="10228" y="15747"/>
                  <a:pt x="9573" y="13413"/>
                </a:cubicBezTo>
                <a:lnTo>
                  <a:pt x="9573" y="13413"/>
                </a:lnTo>
                <a:cubicBezTo>
                  <a:pt x="10267" y="13604"/>
                  <a:pt x="10984" y="13719"/>
                  <a:pt x="11687" y="13719"/>
                </a:cubicBezTo>
                <a:cubicBezTo>
                  <a:pt x="12563" y="13719"/>
                  <a:pt x="13415" y="13540"/>
                  <a:pt x="14169" y="13104"/>
                </a:cubicBezTo>
                <a:cubicBezTo>
                  <a:pt x="15145" y="12532"/>
                  <a:pt x="15943" y="11472"/>
                  <a:pt x="15907" y="10306"/>
                </a:cubicBezTo>
                <a:cubicBezTo>
                  <a:pt x="15895" y="9329"/>
                  <a:pt x="15300" y="8496"/>
                  <a:pt x="14490" y="8008"/>
                </a:cubicBezTo>
                <a:cubicBezTo>
                  <a:pt x="13919" y="7649"/>
                  <a:pt x="13235" y="7452"/>
                  <a:pt x="12563" y="7452"/>
                </a:cubicBezTo>
                <a:cubicBezTo>
                  <a:pt x="12254" y="7452"/>
                  <a:pt x="11948" y="7493"/>
                  <a:pt x="11656" y="7579"/>
                </a:cubicBezTo>
                <a:cubicBezTo>
                  <a:pt x="10621" y="7877"/>
                  <a:pt x="9811" y="8710"/>
                  <a:pt x="9347" y="9663"/>
                </a:cubicBezTo>
                <a:cubicBezTo>
                  <a:pt x="8882" y="10615"/>
                  <a:pt x="8751" y="11615"/>
                  <a:pt x="8870" y="12592"/>
                </a:cubicBezTo>
                <a:cubicBezTo>
                  <a:pt x="8561" y="12473"/>
                  <a:pt x="8263" y="12353"/>
                  <a:pt x="7977" y="12223"/>
                </a:cubicBezTo>
                <a:cubicBezTo>
                  <a:pt x="3512" y="10151"/>
                  <a:pt x="548" y="5198"/>
                  <a:pt x="1036" y="269"/>
                </a:cubicBezTo>
                <a:cubicBezTo>
                  <a:pt x="1054" y="90"/>
                  <a:pt x="926"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2">
  <p:cSld name="CUSTOM_17">
    <p:spTree>
      <p:nvGrpSpPr>
        <p:cNvPr id="1" name="Shape 132"/>
        <p:cNvGrpSpPr/>
        <p:nvPr/>
      </p:nvGrpSpPr>
      <p:grpSpPr>
        <a:xfrm>
          <a:off x="0" y="0"/>
          <a:ext cx="0" cy="0"/>
          <a:chOff x="0" y="0"/>
          <a:chExt cx="0" cy="0"/>
        </a:xfrm>
      </p:grpSpPr>
      <p:sp>
        <p:nvSpPr>
          <p:cNvPr id="133" name="Google Shape;133;p20"/>
          <p:cNvSpPr txBox="1">
            <a:spLocks noGrp="1"/>
          </p:cNvSpPr>
          <p:nvPr>
            <p:ph type="title"/>
          </p:nvPr>
        </p:nvSpPr>
        <p:spPr>
          <a:xfrm>
            <a:off x="713225" y="445025"/>
            <a:ext cx="7717500" cy="1259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34" name="Google Shape;134;p20"/>
          <p:cNvPicPr preferRelativeResize="0"/>
          <p:nvPr/>
        </p:nvPicPr>
        <p:blipFill rotWithShape="1">
          <a:blip r:embed="rId2">
            <a:alphaModFix/>
          </a:blip>
          <a:srcRect l="4363" t="17099" r="3180" b="16749"/>
          <a:stretch/>
        </p:blipFill>
        <p:spPr>
          <a:xfrm>
            <a:off x="-2457963" y="2153999"/>
            <a:ext cx="3251826" cy="2979973"/>
          </a:xfrm>
          <a:prstGeom prst="rect">
            <a:avLst/>
          </a:prstGeom>
          <a:noFill/>
          <a:ln>
            <a:noFill/>
          </a:ln>
        </p:spPr>
      </p:pic>
      <p:sp>
        <p:nvSpPr>
          <p:cNvPr id="135" name="Google Shape;135;p20"/>
          <p:cNvSpPr/>
          <p:nvPr/>
        </p:nvSpPr>
        <p:spPr>
          <a:xfrm rot="-7714693">
            <a:off x="-1733437" y="1489350"/>
            <a:ext cx="3016898" cy="1876608"/>
          </a:xfrm>
          <a:custGeom>
            <a:avLst/>
            <a:gdLst/>
            <a:ahLst/>
            <a:cxnLst/>
            <a:rect l="l" t="t" r="r" b="b"/>
            <a:pathLst>
              <a:path w="40604" h="25257" extrusionOk="0">
                <a:moveTo>
                  <a:pt x="12569" y="7999"/>
                </a:moveTo>
                <a:cubicBezTo>
                  <a:pt x="13334" y="7999"/>
                  <a:pt x="14124" y="8304"/>
                  <a:pt x="14681" y="8841"/>
                </a:cubicBezTo>
                <a:cubicBezTo>
                  <a:pt x="15490" y="9627"/>
                  <a:pt x="15538" y="10794"/>
                  <a:pt x="14883" y="11711"/>
                </a:cubicBezTo>
                <a:cubicBezTo>
                  <a:pt x="14131" y="12769"/>
                  <a:pt x="12977" y="13147"/>
                  <a:pt x="11752" y="13147"/>
                </a:cubicBezTo>
                <a:cubicBezTo>
                  <a:pt x="10978" y="13147"/>
                  <a:pt x="10177" y="12996"/>
                  <a:pt x="9430" y="12770"/>
                </a:cubicBezTo>
                <a:cubicBezTo>
                  <a:pt x="9168" y="10865"/>
                  <a:pt x="9989" y="8413"/>
                  <a:pt x="12073" y="8043"/>
                </a:cubicBezTo>
                <a:cubicBezTo>
                  <a:pt x="12235" y="8014"/>
                  <a:pt x="12402" y="7999"/>
                  <a:pt x="12569" y="7999"/>
                </a:cubicBezTo>
                <a:close/>
                <a:moveTo>
                  <a:pt x="787" y="1"/>
                </a:moveTo>
                <a:cubicBezTo>
                  <a:pt x="649" y="1"/>
                  <a:pt x="500" y="90"/>
                  <a:pt x="476" y="269"/>
                </a:cubicBezTo>
                <a:cubicBezTo>
                  <a:pt x="0" y="5031"/>
                  <a:pt x="2643" y="9817"/>
                  <a:pt x="6751" y="12223"/>
                </a:cubicBezTo>
                <a:cubicBezTo>
                  <a:pt x="7406" y="12604"/>
                  <a:pt x="8168" y="12961"/>
                  <a:pt x="8977" y="13235"/>
                </a:cubicBezTo>
                <a:cubicBezTo>
                  <a:pt x="9227" y="14389"/>
                  <a:pt x="9811" y="15497"/>
                  <a:pt x="10549" y="16461"/>
                </a:cubicBezTo>
                <a:cubicBezTo>
                  <a:pt x="12133" y="18521"/>
                  <a:pt x="14288" y="20188"/>
                  <a:pt x="16502" y="21509"/>
                </a:cubicBezTo>
                <a:cubicBezTo>
                  <a:pt x="18693" y="22795"/>
                  <a:pt x="21062" y="23783"/>
                  <a:pt x="23527" y="24403"/>
                </a:cubicBezTo>
                <a:cubicBezTo>
                  <a:pt x="25718" y="24967"/>
                  <a:pt x="27986" y="25256"/>
                  <a:pt x="30252" y="25256"/>
                </a:cubicBezTo>
                <a:cubicBezTo>
                  <a:pt x="33097" y="25256"/>
                  <a:pt x="35940" y="24801"/>
                  <a:pt x="38624" y="23867"/>
                </a:cubicBezTo>
                <a:cubicBezTo>
                  <a:pt x="39196" y="23676"/>
                  <a:pt x="39755" y="23450"/>
                  <a:pt x="40315" y="23200"/>
                </a:cubicBezTo>
                <a:cubicBezTo>
                  <a:pt x="40603" y="23056"/>
                  <a:pt x="40419" y="22670"/>
                  <a:pt x="40148" y="22670"/>
                </a:cubicBezTo>
                <a:cubicBezTo>
                  <a:pt x="40106" y="22670"/>
                  <a:pt x="40062" y="22679"/>
                  <a:pt x="40017" y="22700"/>
                </a:cubicBezTo>
                <a:cubicBezTo>
                  <a:pt x="36924" y="24027"/>
                  <a:pt x="33571" y="24670"/>
                  <a:pt x="30211" y="24670"/>
                </a:cubicBezTo>
                <a:cubicBezTo>
                  <a:pt x="24375" y="24670"/>
                  <a:pt x="18519" y="22729"/>
                  <a:pt x="13978" y="19057"/>
                </a:cubicBezTo>
                <a:cubicBezTo>
                  <a:pt x="12145" y="17580"/>
                  <a:pt x="10228" y="15747"/>
                  <a:pt x="9573" y="13413"/>
                </a:cubicBezTo>
                <a:lnTo>
                  <a:pt x="9573" y="13413"/>
                </a:lnTo>
                <a:cubicBezTo>
                  <a:pt x="10267" y="13604"/>
                  <a:pt x="10984" y="13719"/>
                  <a:pt x="11687" y="13719"/>
                </a:cubicBezTo>
                <a:cubicBezTo>
                  <a:pt x="12563" y="13719"/>
                  <a:pt x="13415" y="13540"/>
                  <a:pt x="14169" y="13104"/>
                </a:cubicBezTo>
                <a:cubicBezTo>
                  <a:pt x="15145" y="12532"/>
                  <a:pt x="15943" y="11472"/>
                  <a:pt x="15907" y="10306"/>
                </a:cubicBezTo>
                <a:cubicBezTo>
                  <a:pt x="15895" y="9329"/>
                  <a:pt x="15300" y="8496"/>
                  <a:pt x="14490" y="8008"/>
                </a:cubicBezTo>
                <a:cubicBezTo>
                  <a:pt x="13919" y="7649"/>
                  <a:pt x="13235" y="7452"/>
                  <a:pt x="12563" y="7452"/>
                </a:cubicBezTo>
                <a:cubicBezTo>
                  <a:pt x="12254" y="7452"/>
                  <a:pt x="11948" y="7493"/>
                  <a:pt x="11656" y="7579"/>
                </a:cubicBezTo>
                <a:cubicBezTo>
                  <a:pt x="10621" y="7877"/>
                  <a:pt x="9811" y="8710"/>
                  <a:pt x="9347" y="9663"/>
                </a:cubicBezTo>
                <a:cubicBezTo>
                  <a:pt x="8882" y="10615"/>
                  <a:pt x="8751" y="11615"/>
                  <a:pt x="8870" y="12592"/>
                </a:cubicBezTo>
                <a:cubicBezTo>
                  <a:pt x="8561" y="12473"/>
                  <a:pt x="8263" y="12353"/>
                  <a:pt x="7977" y="12223"/>
                </a:cubicBezTo>
                <a:cubicBezTo>
                  <a:pt x="3512" y="10151"/>
                  <a:pt x="548" y="5198"/>
                  <a:pt x="1036" y="269"/>
                </a:cubicBezTo>
                <a:cubicBezTo>
                  <a:pt x="1054" y="90"/>
                  <a:pt x="926" y="1"/>
                  <a:pt x="7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0"/>
          <p:cNvSpPr/>
          <p:nvPr/>
        </p:nvSpPr>
        <p:spPr>
          <a:xfrm>
            <a:off x="8573450" y="1124850"/>
            <a:ext cx="319500" cy="319500"/>
          </a:xfrm>
          <a:prstGeom prst="star4">
            <a:avLst>
              <a:gd name="adj" fmla="val 0"/>
            </a:avLst>
          </a:prstGeom>
          <a:solidFill>
            <a:schemeClr val="accen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
          <p:cNvSpPr txBox="1">
            <a:spLocks noGrp="1"/>
          </p:cNvSpPr>
          <p:nvPr>
            <p:ph type="subTitle" idx="1"/>
          </p:nvPr>
        </p:nvSpPr>
        <p:spPr>
          <a:xfrm>
            <a:off x="713226" y="3101425"/>
            <a:ext cx="3438000" cy="688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 name="Google Shape;19;p3"/>
          <p:cNvSpPr txBox="1">
            <a:spLocks noGrp="1"/>
          </p:cNvSpPr>
          <p:nvPr>
            <p:ph type="title"/>
          </p:nvPr>
        </p:nvSpPr>
        <p:spPr>
          <a:xfrm>
            <a:off x="713226" y="2175325"/>
            <a:ext cx="5145900" cy="9261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52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20" name="Google Shape;20;p3"/>
          <p:cNvSpPr txBox="1">
            <a:spLocks noGrp="1"/>
          </p:cNvSpPr>
          <p:nvPr>
            <p:ph type="title" idx="2" hasCustomPrompt="1"/>
          </p:nvPr>
        </p:nvSpPr>
        <p:spPr>
          <a:xfrm>
            <a:off x="713226" y="1353263"/>
            <a:ext cx="1851300" cy="1014900"/>
          </a:xfrm>
          <a:prstGeom prst="rect">
            <a:avLst/>
          </a:prstGeom>
        </p:spPr>
        <p:txBody>
          <a:bodyPr spcFirstLastPara="1" wrap="square" lIns="91425" tIns="91425" rIns="91425" bIns="91425" anchor="b" anchorCtr="0">
            <a:noAutofit/>
          </a:bodyPr>
          <a:lstStyle>
            <a:lvl1pPr lvl="0" rtl="0">
              <a:spcBef>
                <a:spcPts val="0"/>
              </a:spcBef>
              <a:spcAft>
                <a:spcPts val="0"/>
              </a:spcAft>
              <a:buSzPts val="8900"/>
              <a:buNone/>
              <a:defRPr sz="7100"/>
            </a:lvl1pPr>
            <a:lvl2pPr lvl="1" rtl="0">
              <a:spcBef>
                <a:spcPts val="0"/>
              </a:spcBef>
              <a:spcAft>
                <a:spcPts val="0"/>
              </a:spcAft>
              <a:buSzPts val="8900"/>
              <a:buNone/>
              <a:defRPr sz="8900"/>
            </a:lvl2pPr>
            <a:lvl3pPr lvl="2" rtl="0">
              <a:spcBef>
                <a:spcPts val="0"/>
              </a:spcBef>
              <a:spcAft>
                <a:spcPts val="0"/>
              </a:spcAft>
              <a:buSzPts val="8900"/>
              <a:buNone/>
              <a:defRPr sz="8900"/>
            </a:lvl3pPr>
            <a:lvl4pPr lvl="3" rtl="0">
              <a:spcBef>
                <a:spcPts val="0"/>
              </a:spcBef>
              <a:spcAft>
                <a:spcPts val="0"/>
              </a:spcAft>
              <a:buSzPts val="8900"/>
              <a:buNone/>
              <a:defRPr sz="8900"/>
            </a:lvl4pPr>
            <a:lvl5pPr lvl="4" rtl="0">
              <a:spcBef>
                <a:spcPts val="0"/>
              </a:spcBef>
              <a:spcAft>
                <a:spcPts val="0"/>
              </a:spcAft>
              <a:buSzPts val="8900"/>
              <a:buNone/>
              <a:defRPr sz="8900"/>
            </a:lvl5pPr>
            <a:lvl6pPr lvl="5" rtl="0">
              <a:spcBef>
                <a:spcPts val="0"/>
              </a:spcBef>
              <a:spcAft>
                <a:spcPts val="0"/>
              </a:spcAft>
              <a:buSzPts val="8900"/>
              <a:buNone/>
              <a:defRPr sz="8900"/>
            </a:lvl6pPr>
            <a:lvl7pPr lvl="6" rtl="0">
              <a:spcBef>
                <a:spcPts val="0"/>
              </a:spcBef>
              <a:spcAft>
                <a:spcPts val="0"/>
              </a:spcAft>
              <a:buSzPts val="8900"/>
              <a:buNone/>
              <a:defRPr sz="8900"/>
            </a:lvl7pPr>
            <a:lvl8pPr lvl="7" rtl="0">
              <a:spcBef>
                <a:spcPts val="0"/>
              </a:spcBef>
              <a:spcAft>
                <a:spcPts val="0"/>
              </a:spcAft>
              <a:buSzPts val="8900"/>
              <a:buNone/>
              <a:defRPr sz="8900"/>
            </a:lvl8pPr>
            <a:lvl9pPr lvl="8" rtl="0">
              <a:spcBef>
                <a:spcPts val="0"/>
              </a:spcBef>
              <a:spcAft>
                <a:spcPts val="0"/>
              </a:spcAft>
              <a:buSzPts val="8900"/>
              <a:buNone/>
              <a:defRPr sz="8900"/>
            </a:lvl9pPr>
          </a:lstStyle>
          <a:p>
            <a:r>
              <a:t>xx%</a:t>
            </a:r>
          </a:p>
        </p:txBody>
      </p:sp>
      <p:sp>
        <p:nvSpPr>
          <p:cNvPr id="21" name="Google Shape;21;p3"/>
          <p:cNvSpPr/>
          <p:nvPr/>
        </p:nvSpPr>
        <p:spPr>
          <a:xfrm rot="1627697">
            <a:off x="4437507" y="-2257845"/>
            <a:ext cx="3506362" cy="3287527"/>
          </a:xfrm>
          <a:custGeom>
            <a:avLst/>
            <a:gdLst/>
            <a:ahLst/>
            <a:cxnLst/>
            <a:rect l="l" t="t" r="r" b="b"/>
            <a:pathLst>
              <a:path w="88334" h="82821" extrusionOk="0">
                <a:moveTo>
                  <a:pt x="55901" y="1"/>
                </a:moveTo>
                <a:cubicBezTo>
                  <a:pt x="48674" y="1"/>
                  <a:pt x="43483" y="524"/>
                  <a:pt x="35089" y="2858"/>
                </a:cubicBezTo>
                <a:cubicBezTo>
                  <a:pt x="33874" y="3215"/>
                  <a:pt x="33243" y="3430"/>
                  <a:pt x="31874" y="3811"/>
                </a:cubicBezTo>
                <a:cubicBezTo>
                  <a:pt x="15777" y="8454"/>
                  <a:pt x="1" y="20610"/>
                  <a:pt x="1" y="38517"/>
                </a:cubicBezTo>
                <a:cubicBezTo>
                  <a:pt x="1" y="50519"/>
                  <a:pt x="5776" y="59401"/>
                  <a:pt x="14717" y="68104"/>
                </a:cubicBezTo>
                <a:cubicBezTo>
                  <a:pt x="23028" y="76784"/>
                  <a:pt x="32315" y="82820"/>
                  <a:pt x="44328" y="82820"/>
                </a:cubicBezTo>
                <a:cubicBezTo>
                  <a:pt x="59627" y="82820"/>
                  <a:pt x="72022" y="70557"/>
                  <a:pt x="78916" y="57984"/>
                </a:cubicBezTo>
                <a:cubicBezTo>
                  <a:pt x="84595" y="48387"/>
                  <a:pt x="88333" y="42803"/>
                  <a:pt x="88333" y="32421"/>
                </a:cubicBezTo>
                <a:cubicBezTo>
                  <a:pt x="88333" y="14514"/>
                  <a:pt x="73808" y="1"/>
                  <a:pt x="559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rot="7345495">
            <a:off x="6205898" y="4308521"/>
            <a:ext cx="3016937" cy="1876633"/>
          </a:xfrm>
          <a:custGeom>
            <a:avLst/>
            <a:gdLst/>
            <a:ahLst/>
            <a:cxnLst/>
            <a:rect l="l" t="t" r="r" b="b"/>
            <a:pathLst>
              <a:path w="40604" h="25257" extrusionOk="0">
                <a:moveTo>
                  <a:pt x="12569" y="7999"/>
                </a:moveTo>
                <a:cubicBezTo>
                  <a:pt x="13334" y="7999"/>
                  <a:pt x="14124" y="8304"/>
                  <a:pt x="14681" y="8841"/>
                </a:cubicBezTo>
                <a:cubicBezTo>
                  <a:pt x="15490" y="9627"/>
                  <a:pt x="15538" y="10794"/>
                  <a:pt x="14883" y="11711"/>
                </a:cubicBezTo>
                <a:cubicBezTo>
                  <a:pt x="14131" y="12769"/>
                  <a:pt x="12977" y="13147"/>
                  <a:pt x="11752" y="13147"/>
                </a:cubicBezTo>
                <a:cubicBezTo>
                  <a:pt x="10978" y="13147"/>
                  <a:pt x="10177" y="12996"/>
                  <a:pt x="9430" y="12770"/>
                </a:cubicBezTo>
                <a:cubicBezTo>
                  <a:pt x="9168" y="10865"/>
                  <a:pt x="9989" y="8413"/>
                  <a:pt x="12073" y="8043"/>
                </a:cubicBezTo>
                <a:cubicBezTo>
                  <a:pt x="12235" y="8014"/>
                  <a:pt x="12402" y="7999"/>
                  <a:pt x="12569" y="7999"/>
                </a:cubicBezTo>
                <a:close/>
                <a:moveTo>
                  <a:pt x="787" y="1"/>
                </a:moveTo>
                <a:cubicBezTo>
                  <a:pt x="649" y="1"/>
                  <a:pt x="500" y="90"/>
                  <a:pt x="476" y="269"/>
                </a:cubicBezTo>
                <a:cubicBezTo>
                  <a:pt x="0" y="5031"/>
                  <a:pt x="2643" y="9817"/>
                  <a:pt x="6751" y="12223"/>
                </a:cubicBezTo>
                <a:cubicBezTo>
                  <a:pt x="7406" y="12604"/>
                  <a:pt x="8168" y="12961"/>
                  <a:pt x="8977" y="13235"/>
                </a:cubicBezTo>
                <a:cubicBezTo>
                  <a:pt x="9227" y="14389"/>
                  <a:pt x="9811" y="15497"/>
                  <a:pt x="10549" y="16461"/>
                </a:cubicBezTo>
                <a:cubicBezTo>
                  <a:pt x="12133" y="18521"/>
                  <a:pt x="14288" y="20188"/>
                  <a:pt x="16502" y="21509"/>
                </a:cubicBezTo>
                <a:cubicBezTo>
                  <a:pt x="18693" y="22795"/>
                  <a:pt x="21062" y="23783"/>
                  <a:pt x="23527" y="24403"/>
                </a:cubicBezTo>
                <a:cubicBezTo>
                  <a:pt x="25718" y="24967"/>
                  <a:pt x="27986" y="25256"/>
                  <a:pt x="30252" y="25256"/>
                </a:cubicBezTo>
                <a:cubicBezTo>
                  <a:pt x="33097" y="25256"/>
                  <a:pt x="35940" y="24801"/>
                  <a:pt x="38624" y="23867"/>
                </a:cubicBezTo>
                <a:cubicBezTo>
                  <a:pt x="39196" y="23676"/>
                  <a:pt x="39755" y="23450"/>
                  <a:pt x="40315" y="23200"/>
                </a:cubicBezTo>
                <a:cubicBezTo>
                  <a:pt x="40603" y="23056"/>
                  <a:pt x="40419" y="22670"/>
                  <a:pt x="40148" y="22670"/>
                </a:cubicBezTo>
                <a:cubicBezTo>
                  <a:pt x="40106" y="22670"/>
                  <a:pt x="40062" y="22679"/>
                  <a:pt x="40017" y="22700"/>
                </a:cubicBezTo>
                <a:cubicBezTo>
                  <a:pt x="36924" y="24027"/>
                  <a:pt x="33571" y="24670"/>
                  <a:pt x="30211" y="24670"/>
                </a:cubicBezTo>
                <a:cubicBezTo>
                  <a:pt x="24375" y="24670"/>
                  <a:pt x="18519" y="22729"/>
                  <a:pt x="13978" y="19057"/>
                </a:cubicBezTo>
                <a:cubicBezTo>
                  <a:pt x="12145" y="17580"/>
                  <a:pt x="10228" y="15747"/>
                  <a:pt x="9573" y="13413"/>
                </a:cubicBezTo>
                <a:lnTo>
                  <a:pt x="9573" y="13413"/>
                </a:lnTo>
                <a:cubicBezTo>
                  <a:pt x="10267" y="13604"/>
                  <a:pt x="10984" y="13719"/>
                  <a:pt x="11687" y="13719"/>
                </a:cubicBezTo>
                <a:cubicBezTo>
                  <a:pt x="12563" y="13719"/>
                  <a:pt x="13415" y="13540"/>
                  <a:pt x="14169" y="13104"/>
                </a:cubicBezTo>
                <a:cubicBezTo>
                  <a:pt x="15145" y="12532"/>
                  <a:pt x="15943" y="11472"/>
                  <a:pt x="15907" y="10306"/>
                </a:cubicBezTo>
                <a:cubicBezTo>
                  <a:pt x="15895" y="9329"/>
                  <a:pt x="15300" y="8496"/>
                  <a:pt x="14490" y="8008"/>
                </a:cubicBezTo>
                <a:cubicBezTo>
                  <a:pt x="13919" y="7649"/>
                  <a:pt x="13235" y="7452"/>
                  <a:pt x="12563" y="7452"/>
                </a:cubicBezTo>
                <a:cubicBezTo>
                  <a:pt x="12254" y="7452"/>
                  <a:pt x="11948" y="7493"/>
                  <a:pt x="11656" y="7579"/>
                </a:cubicBezTo>
                <a:cubicBezTo>
                  <a:pt x="10621" y="7877"/>
                  <a:pt x="9811" y="8710"/>
                  <a:pt x="9347" y="9663"/>
                </a:cubicBezTo>
                <a:cubicBezTo>
                  <a:pt x="8882" y="10615"/>
                  <a:pt x="8751" y="11615"/>
                  <a:pt x="8870" y="12592"/>
                </a:cubicBezTo>
                <a:cubicBezTo>
                  <a:pt x="8561" y="12473"/>
                  <a:pt x="8263" y="12353"/>
                  <a:pt x="7977" y="12223"/>
                </a:cubicBezTo>
                <a:cubicBezTo>
                  <a:pt x="3512" y="10151"/>
                  <a:pt x="548" y="5198"/>
                  <a:pt x="1036" y="269"/>
                </a:cubicBezTo>
                <a:cubicBezTo>
                  <a:pt x="1054" y="90"/>
                  <a:pt x="926" y="1"/>
                  <a:pt x="7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rot="-1940152">
            <a:off x="8124223" y="542180"/>
            <a:ext cx="3506482" cy="3287640"/>
          </a:xfrm>
          <a:custGeom>
            <a:avLst/>
            <a:gdLst/>
            <a:ahLst/>
            <a:cxnLst/>
            <a:rect l="l" t="t" r="r" b="b"/>
            <a:pathLst>
              <a:path w="88334" h="82821" extrusionOk="0">
                <a:moveTo>
                  <a:pt x="55901" y="1"/>
                </a:moveTo>
                <a:cubicBezTo>
                  <a:pt x="48674" y="1"/>
                  <a:pt x="43483" y="524"/>
                  <a:pt x="35089" y="2858"/>
                </a:cubicBezTo>
                <a:cubicBezTo>
                  <a:pt x="33874" y="3215"/>
                  <a:pt x="33243" y="3430"/>
                  <a:pt x="31874" y="3811"/>
                </a:cubicBezTo>
                <a:cubicBezTo>
                  <a:pt x="15777" y="8454"/>
                  <a:pt x="1" y="20610"/>
                  <a:pt x="1" y="38517"/>
                </a:cubicBezTo>
                <a:cubicBezTo>
                  <a:pt x="1" y="50519"/>
                  <a:pt x="5776" y="59401"/>
                  <a:pt x="14717" y="68104"/>
                </a:cubicBezTo>
                <a:cubicBezTo>
                  <a:pt x="23028" y="76784"/>
                  <a:pt x="32315" y="82820"/>
                  <a:pt x="44328" y="82820"/>
                </a:cubicBezTo>
                <a:cubicBezTo>
                  <a:pt x="59627" y="82820"/>
                  <a:pt x="72022" y="70557"/>
                  <a:pt x="78916" y="57984"/>
                </a:cubicBezTo>
                <a:cubicBezTo>
                  <a:pt x="84595" y="48387"/>
                  <a:pt x="88333" y="42803"/>
                  <a:pt x="88333" y="32421"/>
                </a:cubicBezTo>
                <a:cubicBezTo>
                  <a:pt x="88333" y="14514"/>
                  <a:pt x="73808" y="1"/>
                  <a:pt x="559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a:off x="2458913" y="4694700"/>
            <a:ext cx="263400" cy="2634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1732395" flipH="1">
            <a:off x="1814894" y="-958888"/>
            <a:ext cx="3083936" cy="1918308"/>
          </a:xfrm>
          <a:custGeom>
            <a:avLst/>
            <a:gdLst/>
            <a:ahLst/>
            <a:cxnLst/>
            <a:rect l="l" t="t" r="r" b="b"/>
            <a:pathLst>
              <a:path w="40604" h="25257" extrusionOk="0">
                <a:moveTo>
                  <a:pt x="12569" y="7999"/>
                </a:moveTo>
                <a:cubicBezTo>
                  <a:pt x="13334" y="7999"/>
                  <a:pt x="14124" y="8304"/>
                  <a:pt x="14681" y="8841"/>
                </a:cubicBezTo>
                <a:cubicBezTo>
                  <a:pt x="15490" y="9627"/>
                  <a:pt x="15538" y="10794"/>
                  <a:pt x="14883" y="11711"/>
                </a:cubicBezTo>
                <a:cubicBezTo>
                  <a:pt x="14131" y="12769"/>
                  <a:pt x="12977" y="13147"/>
                  <a:pt x="11752" y="13147"/>
                </a:cubicBezTo>
                <a:cubicBezTo>
                  <a:pt x="10978" y="13147"/>
                  <a:pt x="10177" y="12996"/>
                  <a:pt x="9430" y="12770"/>
                </a:cubicBezTo>
                <a:cubicBezTo>
                  <a:pt x="9168" y="10865"/>
                  <a:pt x="9989" y="8413"/>
                  <a:pt x="12073" y="8043"/>
                </a:cubicBezTo>
                <a:cubicBezTo>
                  <a:pt x="12235" y="8014"/>
                  <a:pt x="12402" y="7999"/>
                  <a:pt x="12569" y="7999"/>
                </a:cubicBezTo>
                <a:close/>
                <a:moveTo>
                  <a:pt x="787" y="1"/>
                </a:moveTo>
                <a:cubicBezTo>
                  <a:pt x="649" y="1"/>
                  <a:pt x="500" y="90"/>
                  <a:pt x="476" y="269"/>
                </a:cubicBezTo>
                <a:cubicBezTo>
                  <a:pt x="0" y="5031"/>
                  <a:pt x="2643" y="9817"/>
                  <a:pt x="6751" y="12223"/>
                </a:cubicBezTo>
                <a:cubicBezTo>
                  <a:pt x="7406" y="12604"/>
                  <a:pt x="8168" y="12961"/>
                  <a:pt x="8977" y="13235"/>
                </a:cubicBezTo>
                <a:cubicBezTo>
                  <a:pt x="9227" y="14389"/>
                  <a:pt x="9811" y="15497"/>
                  <a:pt x="10549" y="16461"/>
                </a:cubicBezTo>
                <a:cubicBezTo>
                  <a:pt x="12133" y="18521"/>
                  <a:pt x="14288" y="20188"/>
                  <a:pt x="16502" y="21509"/>
                </a:cubicBezTo>
                <a:cubicBezTo>
                  <a:pt x="18693" y="22795"/>
                  <a:pt x="21062" y="23783"/>
                  <a:pt x="23527" y="24403"/>
                </a:cubicBezTo>
                <a:cubicBezTo>
                  <a:pt x="25718" y="24967"/>
                  <a:pt x="27986" y="25256"/>
                  <a:pt x="30252" y="25256"/>
                </a:cubicBezTo>
                <a:cubicBezTo>
                  <a:pt x="33097" y="25256"/>
                  <a:pt x="35940" y="24801"/>
                  <a:pt x="38624" y="23867"/>
                </a:cubicBezTo>
                <a:cubicBezTo>
                  <a:pt x="39196" y="23676"/>
                  <a:pt x="39755" y="23450"/>
                  <a:pt x="40315" y="23200"/>
                </a:cubicBezTo>
                <a:cubicBezTo>
                  <a:pt x="40603" y="23056"/>
                  <a:pt x="40419" y="22670"/>
                  <a:pt x="40148" y="22670"/>
                </a:cubicBezTo>
                <a:cubicBezTo>
                  <a:pt x="40106" y="22670"/>
                  <a:pt x="40062" y="22679"/>
                  <a:pt x="40017" y="22700"/>
                </a:cubicBezTo>
                <a:cubicBezTo>
                  <a:pt x="36924" y="24027"/>
                  <a:pt x="33571" y="24670"/>
                  <a:pt x="30211" y="24670"/>
                </a:cubicBezTo>
                <a:cubicBezTo>
                  <a:pt x="24375" y="24670"/>
                  <a:pt x="18519" y="22729"/>
                  <a:pt x="13978" y="19057"/>
                </a:cubicBezTo>
                <a:cubicBezTo>
                  <a:pt x="12145" y="17580"/>
                  <a:pt x="10228" y="15747"/>
                  <a:pt x="9573" y="13413"/>
                </a:cubicBezTo>
                <a:lnTo>
                  <a:pt x="9573" y="13413"/>
                </a:lnTo>
                <a:cubicBezTo>
                  <a:pt x="10267" y="13604"/>
                  <a:pt x="10984" y="13719"/>
                  <a:pt x="11687" y="13719"/>
                </a:cubicBezTo>
                <a:cubicBezTo>
                  <a:pt x="12563" y="13719"/>
                  <a:pt x="13415" y="13540"/>
                  <a:pt x="14169" y="13104"/>
                </a:cubicBezTo>
                <a:cubicBezTo>
                  <a:pt x="15145" y="12532"/>
                  <a:pt x="15943" y="11472"/>
                  <a:pt x="15907" y="10306"/>
                </a:cubicBezTo>
                <a:cubicBezTo>
                  <a:pt x="15895" y="9329"/>
                  <a:pt x="15300" y="8496"/>
                  <a:pt x="14490" y="8008"/>
                </a:cubicBezTo>
                <a:cubicBezTo>
                  <a:pt x="13919" y="7649"/>
                  <a:pt x="13235" y="7452"/>
                  <a:pt x="12563" y="7452"/>
                </a:cubicBezTo>
                <a:cubicBezTo>
                  <a:pt x="12254" y="7452"/>
                  <a:pt x="11948" y="7493"/>
                  <a:pt x="11656" y="7579"/>
                </a:cubicBezTo>
                <a:cubicBezTo>
                  <a:pt x="10621" y="7877"/>
                  <a:pt x="9811" y="8710"/>
                  <a:pt x="9347" y="9663"/>
                </a:cubicBezTo>
                <a:cubicBezTo>
                  <a:pt x="8882" y="10615"/>
                  <a:pt x="8751" y="11615"/>
                  <a:pt x="8870" y="12592"/>
                </a:cubicBezTo>
                <a:cubicBezTo>
                  <a:pt x="8561" y="12473"/>
                  <a:pt x="8263" y="12353"/>
                  <a:pt x="7977" y="12223"/>
                </a:cubicBezTo>
                <a:cubicBezTo>
                  <a:pt x="3512" y="10151"/>
                  <a:pt x="548" y="5198"/>
                  <a:pt x="1036" y="269"/>
                </a:cubicBezTo>
                <a:cubicBezTo>
                  <a:pt x="1054" y="90"/>
                  <a:pt x="926"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3">
  <p:cSld name="CUSTOM_18">
    <p:spTree>
      <p:nvGrpSpPr>
        <p:cNvPr id="1" name="Shape 137"/>
        <p:cNvGrpSpPr/>
        <p:nvPr/>
      </p:nvGrpSpPr>
      <p:grpSpPr>
        <a:xfrm>
          <a:off x="0" y="0"/>
          <a:ext cx="0" cy="0"/>
          <a:chOff x="0" y="0"/>
          <a:chExt cx="0" cy="0"/>
        </a:xfrm>
      </p:grpSpPr>
      <p:sp>
        <p:nvSpPr>
          <p:cNvPr id="138" name="Google Shape;138;p21"/>
          <p:cNvSpPr txBox="1">
            <a:spLocks noGrp="1"/>
          </p:cNvSpPr>
          <p:nvPr>
            <p:ph type="title"/>
          </p:nvPr>
        </p:nvSpPr>
        <p:spPr>
          <a:xfrm>
            <a:off x="713225" y="445025"/>
            <a:ext cx="7717500" cy="753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9" name="Google Shape;139;p21"/>
          <p:cNvSpPr/>
          <p:nvPr/>
        </p:nvSpPr>
        <p:spPr>
          <a:xfrm rot="9234564">
            <a:off x="8440649" y="994084"/>
            <a:ext cx="3506411" cy="3287573"/>
          </a:xfrm>
          <a:custGeom>
            <a:avLst/>
            <a:gdLst/>
            <a:ahLst/>
            <a:cxnLst/>
            <a:rect l="l" t="t" r="r" b="b"/>
            <a:pathLst>
              <a:path w="88334" h="82821" extrusionOk="0">
                <a:moveTo>
                  <a:pt x="55901" y="1"/>
                </a:moveTo>
                <a:cubicBezTo>
                  <a:pt x="48674" y="1"/>
                  <a:pt x="43483" y="524"/>
                  <a:pt x="35089" y="2858"/>
                </a:cubicBezTo>
                <a:cubicBezTo>
                  <a:pt x="33874" y="3215"/>
                  <a:pt x="33243" y="3430"/>
                  <a:pt x="31874" y="3811"/>
                </a:cubicBezTo>
                <a:cubicBezTo>
                  <a:pt x="15777" y="8454"/>
                  <a:pt x="1" y="20610"/>
                  <a:pt x="1" y="38517"/>
                </a:cubicBezTo>
                <a:cubicBezTo>
                  <a:pt x="1" y="50519"/>
                  <a:pt x="5776" y="59401"/>
                  <a:pt x="14717" y="68104"/>
                </a:cubicBezTo>
                <a:cubicBezTo>
                  <a:pt x="23028" y="76784"/>
                  <a:pt x="32315" y="82820"/>
                  <a:pt x="44328" y="82820"/>
                </a:cubicBezTo>
                <a:cubicBezTo>
                  <a:pt x="59627" y="82820"/>
                  <a:pt x="72022" y="70557"/>
                  <a:pt x="78916" y="57984"/>
                </a:cubicBezTo>
                <a:cubicBezTo>
                  <a:pt x="84595" y="48387"/>
                  <a:pt x="88333" y="42803"/>
                  <a:pt x="88333" y="32421"/>
                </a:cubicBezTo>
                <a:cubicBezTo>
                  <a:pt x="88333" y="14514"/>
                  <a:pt x="73808" y="1"/>
                  <a:pt x="559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0" name="Google Shape;140;p21"/>
          <p:cNvPicPr preferRelativeResize="0"/>
          <p:nvPr/>
        </p:nvPicPr>
        <p:blipFill rotWithShape="1">
          <a:blip r:embed="rId2">
            <a:alphaModFix/>
          </a:blip>
          <a:srcRect l="4363" t="17099" r="3180" b="16749"/>
          <a:stretch/>
        </p:blipFill>
        <p:spPr>
          <a:xfrm flipH="1">
            <a:off x="-2359313" y="-728926"/>
            <a:ext cx="3251826" cy="2979973"/>
          </a:xfrm>
          <a:prstGeom prst="rect">
            <a:avLst/>
          </a:prstGeom>
          <a:noFill/>
          <a:ln>
            <a:noFill/>
          </a:ln>
        </p:spPr>
      </p:pic>
      <p:sp>
        <p:nvSpPr>
          <p:cNvPr id="141" name="Google Shape;141;p21"/>
          <p:cNvSpPr/>
          <p:nvPr/>
        </p:nvSpPr>
        <p:spPr>
          <a:xfrm rot="-7052932">
            <a:off x="-1744507" y="1328709"/>
            <a:ext cx="3016734" cy="1876506"/>
          </a:xfrm>
          <a:custGeom>
            <a:avLst/>
            <a:gdLst/>
            <a:ahLst/>
            <a:cxnLst/>
            <a:rect l="l" t="t" r="r" b="b"/>
            <a:pathLst>
              <a:path w="40604" h="25257" extrusionOk="0">
                <a:moveTo>
                  <a:pt x="12569" y="7999"/>
                </a:moveTo>
                <a:cubicBezTo>
                  <a:pt x="13334" y="7999"/>
                  <a:pt x="14124" y="8304"/>
                  <a:pt x="14681" y="8841"/>
                </a:cubicBezTo>
                <a:cubicBezTo>
                  <a:pt x="15490" y="9627"/>
                  <a:pt x="15538" y="10794"/>
                  <a:pt x="14883" y="11711"/>
                </a:cubicBezTo>
                <a:cubicBezTo>
                  <a:pt x="14131" y="12769"/>
                  <a:pt x="12977" y="13147"/>
                  <a:pt x="11752" y="13147"/>
                </a:cubicBezTo>
                <a:cubicBezTo>
                  <a:pt x="10978" y="13147"/>
                  <a:pt x="10177" y="12996"/>
                  <a:pt x="9430" y="12770"/>
                </a:cubicBezTo>
                <a:cubicBezTo>
                  <a:pt x="9168" y="10865"/>
                  <a:pt x="9989" y="8413"/>
                  <a:pt x="12073" y="8043"/>
                </a:cubicBezTo>
                <a:cubicBezTo>
                  <a:pt x="12235" y="8014"/>
                  <a:pt x="12402" y="7999"/>
                  <a:pt x="12569" y="7999"/>
                </a:cubicBezTo>
                <a:close/>
                <a:moveTo>
                  <a:pt x="787" y="1"/>
                </a:moveTo>
                <a:cubicBezTo>
                  <a:pt x="649" y="1"/>
                  <a:pt x="500" y="90"/>
                  <a:pt x="476" y="269"/>
                </a:cubicBezTo>
                <a:cubicBezTo>
                  <a:pt x="0" y="5031"/>
                  <a:pt x="2643" y="9817"/>
                  <a:pt x="6751" y="12223"/>
                </a:cubicBezTo>
                <a:cubicBezTo>
                  <a:pt x="7406" y="12604"/>
                  <a:pt x="8168" y="12961"/>
                  <a:pt x="8977" y="13235"/>
                </a:cubicBezTo>
                <a:cubicBezTo>
                  <a:pt x="9227" y="14389"/>
                  <a:pt x="9811" y="15497"/>
                  <a:pt x="10549" y="16461"/>
                </a:cubicBezTo>
                <a:cubicBezTo>
                  <a:pt x="12133" y="18521"/>
                  <a:pt x="14288" y="20188"/>
                  <a:pt x="16502" y="21509"/>
                </a:cubicBezTo>
                <a:cubicBezTo>
                  <a:pt x="18693" y="22795"/>
                  <a:pt x="21062" y="23783"/>
                  <a:pt x="23527" y="24403"/>
                </a:cubicBezTo>
                <a:cubicBezTo>
                  <a:pt x="25718" y="24967"/>
                  <a:pt x="27986" y="25256"/>
                  <a:pt x="30252" y="25256"/>
                </a:cubicBezTo>
                <a:cubicBezTo>
                  <a:pt x="33097" y="25256"/>
                  <a:pt x="35940" y="24801"/>
                  <a:pt x="38624" y="23867"/>
                </a:cubicBezTo>
                <a:cubicBezTo>
                  <a:pt x="39196" y="23676"/>
                  <a:pt x="39755" y="23450"/>
                  <a:pt x="40315" y="23200"/>
                </a:cubicBezTo>
                <a:cubicBezTo>
                  <a:pt x="40603" y="23056"/>
                  <a:pt x="40419" y="22670"/>
                  <a:pt x="40148" y="22670"/>
                </a:cubicBezTo>
                <a:cubicBezTo>
                  <a:pt x="40106" y="22670"/>
                  <a:pt x="40062" y="22679"/>
                  <a:pt x="40017" y="22700"/>
                </a:cubicBezTo>
                <a:cubicBezTo>
                  <a:pt x="36924" y="24027"/>
                  <a:pt x="33571" y="24670"/>
                  <a:pt x="30211" y="24670"/>
                </a:cubicBezTo>
                <a:cubicBezTo>
                  <a:pt x="24375" y="24670"/>
                  <a:pt x="18519" y="22729"/>
                  <a:pt x="13978" y="19057"/>
                </a:cubicBezTo>
                <a:cubicBezTo>
                  <a:pt x="12145" y="17580"/>
                  <a:pt x="10228" y="15747"/>
                  <a:pt x="9573" y="13413"/>
                </a:cubicBezTo>
                <a:lnTo>
                  <a:pt x="9573" y="13413"/>
                </a:lnTo>
                <a:cubicBezTo>
                  <a:pt x="10267" y="13604"/>
                  <a:pt x="10984" y="13719"/>
                  <a:pt x="11687" y="13719"/>
                </a:cubicBezTo>
                <a:cubicBezTo>
                  <a:pt x="12563" y="13719"/>
                  <a:pt x="13415" y="13540"/>
                  <a:pt x="14169" y="13104"/>
                </a:cubicBezTo>
                <a:cubicBezTo>
                  <a:pt x="15145" y="12532"/>
                  <a:pt x="15943" y="11472"/>
                  <a:pt x="15907" y="10306"/>
                </a:cubicBezTo>
                <a:cubicBezTo>
                  <a:pt x="15895" y="9329"/>
                  <a:pt x="15300" y="8496"/>
                  <a:pt x="14490" y="8008"/>
                </a:cubicBezTo>
                <a:cubicBezTo>
                  <a:pt x="13919" y="7649"/>
                  <a:pt x="13235" y="7452"/>
                  <a:pt x="12563" y="7452"/>
                </a:cubicBezTo>
                <a:cubicBezTo>
                  <a:pt x="12254" y="7452"/>
                  <a:pt x="11948" y="7493"/>
                  <a:pt x="11656" y="7579"/>
                </a:cubicBezTo>
                <a:cubicBezTo>
                  <a:pt x="10621" y="7877"/>
                  <a:pt x="9811" y="8710"/>
                  <a:pt x="9347" y="9663"/>
                </a:cubicBezTo>
                <a:cubicBezTo>
                  <a:pt x="8882" y="10615"/>
                  <a:pt x="8751" y="11615"/>
                  <a:pt x="8870" y="12592"/>
                </a:cubicBezTo>
                <a:cubicBezTo>
                  <a:pt x="8561" y="12473"/>
                  <a:pt x="8263" y="12353"/>
                  <a:pt x="7977" y="12223"/>
                </a:cubicBezTo>
                <a:cubicBezTo>
                  <a:pt x="3512" y="10151"/>
                  <a:pt x="548" y="5198"/>
                  <a:pt x="1036" y="269"/>
                </a:cubicBezTo>
                <a:cubicBezTo>
                  <a:pt x="1054" y="90"/>
                  <a:pt x="926" y="1"/>
                  <a:pt x="7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1"/>
          <p:cNvSpPr/>
          <p:nvPr/>
        </p:nvSpPr>
        <p:spPr>
          <a:xfrm>
            <a:off x="2292163" y="4684775"/>
            <a:ext cx="319500" cy="319500"/>
          </a:xfrm>
          <a:prstGeom prst="star4">
            <a:avLst>
              <a:gd name="adj" fmla="val 0"/>
            </a:avLst>
          </a:prstGeom>
          <a:solidFill>
            <a:schemeClr val="accen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p:cSld name="CUSTOM_1">
    <p:spTree>
      <p:nvGrpSpPr>
        <p:cNvPr id="1" name="Shape 143"/>
        <p:cNvGrpSpPr/>
        <p:nvPr/>
      </p:nvGrpSpPr>
      <p:grpSpPr>
        <a:xfrm>
          <a:off x="0" y="0"/>
          <a:ext cx="0" cy="0"/>
          <a:chOff x="0" y="0"/>
          <a:chExt cx="0" cy="0"/>
        </a:xfrm>
      </p:grpSpPr>
      <p:sp>
        <p:nvSpPr>
          <p:cNvPr id="144" name="Google Shape;144;p22"/>
          <p:cNvSpPr txBox="1">
            <a:spLocks noGrp="1"/>
          </p:cNvSpPr>
          <p:nvPr>
            <p:ph type="title"/>
          </p:nvPr>
        </p:nvSpPr>
        <p:spPr>
          <a:xfrm flipH="1">
            <a:off x="2521557" y="1509413"/>
            <a:ext cx="4100700" cy="111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6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5" name="Google Shape;145;p22"/>
          <p:cNvSpPr txBox="1">
            <a:spLocks noGrp="1"/>
          </p:cNvSpPr>
          <p:nvPr>
            <p:ph type="subTitle" idx="1"/>
          </p:nvPr>
        </p:nvSpPr>
        <p:spPr>
          <a:xfrm flipH="1">
            <a:off x="2521750" y="2519888"/>
            <a:ext cx="4100700" cy="1114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8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6" name="Google Shape;146;p22"/>
          <p:cNvSpPr/>
          <p:nvPr/>
        </p:nvSpPr>
        <p:spPr>
          <a:xfrm rot="-2233666">
            <a:off x="5852081" y="-725165"/>
            <a:ext cx="2463818" cy="1532574"/>
          </a:xfrm>
          <a:custGeom>
            <a:avLst/>
            <a:gdLst/>
            <a:ahLst/>
            <a:cxnLst/>
            <a:rect l="l" t="t" r="r" b="b"/>
            <a:pathLst>
              <a:path w="40604" h="25257" extrusionOk="0">
                <a:moveTo>
                  <a:pt x="12569" y="7999"/>
                </a:moveTo>
                <a:cubicBezTo>
                  <a:pt x="13334" y="7999"/>
                  <a:pt x="14124" y="8304"/>
                  <a:pt x="14681" y="8841"/>
                </a:cubicBezTo>
                <a:cubicBezTo>
                  <a:pt x="15490" y="9627"/>
                  <a:pt x="15538" y="10794"/>
                  <a:pt x="14883" y="11711"/>
                </a:cubicBezTo>
                <a:cubicBezTo>
                  <a:pt x="14131" y="12769"/>
                  <a:pt x="12977" y="13147"/>
                  <a:pt x="11752" y="13147"/>
                </a:cubicBezTo>
                <a:cubicBezTo>
                  <a:pt x="10978" y="13147"/>
                  <a:pt x="10177" y="12996"/>
                  <a:pt x="9430" y="12770"/>
                </a:cubicBezTo>
                <a:cubicBezTo>
                  <a:pt x="9168" y="10865"/>
                  <a:pt x="9989" y="8413"/>
                  <a:pt x="12073" y="8043"/>
                </a:cubicBezTo>
                <a:cubicBezTo>
                  <a:pt x="12235" y="8014"/>
                  <a:pt x="12402" y="7999"/>
                  <a:pt x="12569" y="7999"/>
                </a:cubicBezTo>
                <a:close/>
                <a:moveTo>
                  <a:pt x="787" y="1"/>
                </a:moveTo>
                <a:cubicBezTo>
                  <a:pt x="649" y="1"/>
                  <a:pt x="500" y="90"/>
                  <a:pt x="476" y="269"/>
                </a:cubicBezTo>
                <a:cubicBezTo>
                  <a:pt x="0" y="5031"/>
                  <a:pt x="2643" y="9817"/>
                  <a:pt x="6751" y="12223"/>
                </a:cubicBezTo>
                <a:cubicBezTo>
                  <a:pt x="7406" y="12604"/>
                  <a:pt x="8168" y="12961"/>
                  <a:pt x="8977" y="13235"/>
                </a:cubicBezTo>
                <a:cubicBezTo>
                  <a:pt x="9227" y="14389"/>
                  <a:pt x="9811" y="15497"/>
                  <a:pt x="10549" y="16461"/>
                </a:cubicBezTo>
                <a:cubicBezTo>
                  <a:pt x="12133" y="18521"/>
                  <a:pt x="14288" y="20188"/>
                  <a:pt x="16502" y="21509"/>
                </a:cubicBezTo>
                <a:cubicBezTo>
                  <a:pt x="18693" y="22795"/>
                  <a:pt x="21062" y="23783"/>
                  <a:pt x="23527" y="24403"/>
                </a:cubicBezTo>
                <a:cubicBezTo>
                  <a:pt x="25718" y="24967"/>
                  <a:pt x="27986" y="25256"/>
                  <a:pt x="30252" y="25256"/>
                </a:cubicBezTo>
                <a:cubicBezTo>
                  <a:pt x="33097" y="25256"/>
                  <a:pt x="35940" y="24801"/>
                  <a:pt x="38624" y="23867"/>
                </a:cubicBezTo>
                <a:cubicBezTo>
                  <a:pt x="39196" y="23676"/>
                  <a:pt x="39755" y="23450"/>
                  <a:pt x="40315" y="23200"/>
                </a:cubicBezTo>
                <a:cubicBezTo>
                  <a:pt x="40603" y="23056"/>
                  <a:pt x="40419" y="22670"/>
                  <a:pt x="40148" y="22670"/>
                </a:cubicBezTo>
                <a:cubicBezTo>
                  <a:pt x="40106" y="22670"/>
                  <a:pt x="40062" y="22679"/>
                  <a:pt x="40017" y="22700"/>
                </a:cubicBezTo>
                <a:cubicBezTo>
                  <a:pt x="36924" y="24027"/>
                  <a:pt x="33571" y="24670"/>
                  <a:pt x="30211" y="24670"/>
                </a:cubicBezTo>
                <a:cubicBezTo>
                  <a:pt x="24375" y="24670"/>
                  <a:pt x="18519" y="22729"/>
                  <a:pt x="13978" y="19057"/>
                </a:cubicBezTo>
                <a:cubicBezTo>
                  <a:pt x="12145" y="17580"/>
                  <a:pt x="10228" y="15747"/>
                  <a:pt x="9573" y="13413"/>
                </a:cubicBezTo>
                <a:lnTo>
                  <a:pt x="9573" y="13413"/>
                </a:lnTo>
                <a:cubicBezTo>
                  <a:pt x="10267" y="13604"/>
                  <a:pt x="10984" y="13719"/>
                  <a:pt x="11687" y="13719"/>
                </a:cubicBezTo>
                <a:cubicBezTo>
                  <a:pt x="12563" y="13719"/>
                  <a:pt x="13415" y="13540"/>
                  <a:pt x="14169" y="13104"/>
                </a:cubicBezTo>
                <a:cubicBezTo>
                  <a:pt x="15145" y="12532"/>
                  <a:pt x="15943" y="11472"/>
                  <a:pt x="15907" y="10306"/>
                </a:cubicBezTo>
                <a:cubicBezTo>
                  <a:pt x="15895" y="9329"/>
                  <a:pt x="15300" y="8496"/>
                  <a:pt x="14490" y="8008"/>
                </a:cubicBezTo>
                <a:cubicBezTo>
                  <a:pt x="13919" y="7649"/>
                  <a:pt x="13235" y="7452"/>
                  <a:pt x="12563" y="7452"/>
                </a:cubicBezTo>
                <a:cubicBezTo>
                  <a:pt x="12254" y="7452"/>
                  <a:pt x="11948" y="7493"/>
                  <a:pt x="11656" y="7579"/>
                </a:cubicBezTo>
                <a:cubicBezTo>
                  <a:pt x="10621" y="7877"/>
                  <a:pt x="9811" y="8710"/>
                  <a:pt x="9347" y="9663"/>
                </a:cubicBezTo>
                <a:cubicBezTo>
                  <a:pt x="8882" y="10615"/>
                  <a:pt x="8751" y="11615"/>
                  <a:pt x="8870" y="12592"/>
                </a:cubicBezTo>
                <a:cubicBezTo>
                  <a:pt x="8561" y="12473"/>
                  <a:pt x="8263" y="12353"/>
                  <a:pt x="7977" y="12223"/>
                </a:cubicBezTo>
                <a:cubicBezTo>
                  <a:pt x="3512" y="10151"/>
                  <a:pt x="548" y="5198"/>
                  <a:pt x="1036" y="269"/>
                </a:cubicBezTo>
                <a:cubicBezTo>
                  <a:pt x="1054" y="90"/>
                  <a:pt x="926" y="1"/>
                  <a:pt x="7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2"/>
          <p:cNvSpPr/>
          <p:nvPr/>
        </p:nvSpPr>
        <p:spPr>
          <a:xfrm>
            <a:off x="8220325" y="2757679"/>
            <a:ext cx="420900" cy="4209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8" name="Google Shape;148;p22"/>
          <p:cNvPicPr preferRelativeResize="0"/>
          <p:nvPr/>
        </p:nvPicPr>
        <p:blipFill rotWithShape="1">
          <a:blip r:embed="rId2">
            <a:alphaModFix/>
          </a:blip>
          <a:srcRect l="4363" t="17099" r="3180" b="16749"/>
          <a:stretch/>
        </p:blipFill>
        <p:spPr>
          <a:xfrm rot="-4681390">
            <a:off x="2768201" y="-1863950"/>
            <a:ext cx="3251826" cy="2979972"/>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1">
  <p:cSld name="CUSTOM_2">
    <p:spTree>
      <p:nvGrpSpPr>
        <p:cNvPr id="1" name="Shape 149"/>
        <p:cNvGrpSpPr/>
        <p:nvPr/>
      </p:nvGrpSpPr>
      <p:grpSpPr>
        <a:xfrm>
          <a:off x="0" y="0"/>
          <a:ext cx="0" cy="0"/>
          <a:chOff x="0" y="0"/>
          <a:chExt cx="0" cy="0"/>
        </a:xfrm>
      </p:grpSpPr>
      <p:sp>
        <p:nvSpPr>
          <p:cNvPr id="150" name="Google Shape;150;p23"/>
          <p:cNvSpPr txBox="1">
            <a:spLocks noGrp="1"/>
          </p:cNvSpPr>
          <p:nvPr>
            <p:ph type="body" idx="1"/>
          </p:nvPr>
        </p:nvSpPr>
        <p:spPr>
          <a:xfrm>
            <a:off x="713225" y="1685875"/>
            <a:ext cx="5586000" cy="2118900"/>
          </a:xfrm>
          <a:prstGeom prst="rect">
            <a:avLst/>
          </a:prstGeom>
        </p:spPr>
        <p:txBody>
          <a:bodyPr spcFirstLastPara="1" wrap="square" lIns="91425" tIns="91425" rIns="91425" bIns="91425" anchor="t" anchorCtr="0">
            <a:noAutofit/>
          </a:bodyPr>
          <a:lstStyle>
            <a:lvl1pPr marL="457200" lvl="0" indent="-330200" rtl="0">
              <a:spcBef>
                <a:spcPts val="0"/>
              </a:spcBef>
              <a:spcAft>
                <a:spcPts val="0"/>
              </a:spcAft>
              <a:buSzPts val="1600"/>
              <a:buFont typeface="Nunito Light"/>
              <a:buChar char="●"/>
              <a:defRPr/>
            </a:lvl1pPr>
            <a:lvl2pPr marL="914400" lvl="1" indent="-330200" rtl="0">
              <a:spcBef>
                <a:spcPts val="0"/>
              </a:spcBef>
              <a:spcAft>
                <a:spcPts val="0"/>
              </a:spcAft>
              <a:buSzPts val="1600"/>
              <a:buFont typeface="Nunito Light"/>
              <a:buChar char="○"/>
              <a:defRPr/>
            </a:lvl2pPr>
            <a:lvl3pPr marL="1371600" lvl="2" indent="-323850" rtl="0">
              <a:spcBef>
                <a:spcPts val="0"/>
              </a:spcBef>
              <a:spcAft>
                <a:spcPts val="0"/>
              </a:spcAft>
              <a:buSzPts val="1500"/>
              <a:buFont typeface="Nunito Light"/>
              <a:buChar char="■"/>
              <a:defRPr/>
            </a:lvl3pPr>
            <a:lvl4pPr marL="1828800" lvl="3" indent="-323850" rtl="0">
              <a:spcBef>
                <a:spcPts val="0"/>
              </a:spcBef>
              <a:spcAft>
                <a:spcPts val="0"/>
              </a:spcAft>
              <a:buSzPts val="1500"/>
              <a:buFont typeface="Nunito Light"/>
              <a:buChar char="●"/>
              <a:defRPr/>
            </a:lvl4pPr>
            <a:lvl5pPr marL="2286000" lvl="4" indent="-323850" rtl="0">
              <a:spcBef>
                <a:spcPts val="0"/>
              </a:spcBef>
              <a:spcAft>
                <a:spcPts val="0"/>
              </a:spcAft>
              <a:buSzPts val="1500"/>
              <a:buFont typeface="Nunito Light"/>
              <a:buChar char="○"/>
              <a:defRPr/>
            </a:lvl5pPr>
            <a:lvl6pPr marL="2743200" lvl="5" indent="-323850" rtl="0">
              <a:spcBef>
                <a:spcPts val="0"/>
              </a:spcBef>
              <a:spcAft>
                <a:spcPts val="0"/>
              </a:spcAft>
              <a:buSzPts val="1500"/>
              <a:buFont typeface="Nunito Light"/>
              <a:buChar char="■"/>
              <a:defRPr/>
            </a:lvl6pPr>
            <a:lvl7pPr marL="3200400" lvl="6" indent="-311150" rtl="0">
              <a:spcBef>
                <a:spcPts val="0"/>
              </a:spcBef>
              <a:spcAft>
                <a:spcPts val="0"/>
              </a:spcAft>
              <a:buSzPts val="1300"/>
              <a:buFont typeface="Nunito Light"/>
              <a:buChar char="●"/>
              <a:defRPr/>
            </a:lvl7pPr>
            <a:lvl8pPr marL="3657600" lvl="7" indent="-311150" rtl="0">
              <a:spcBef>
                <a:spcPts val="0"/>
              </a:spcBef>
              <a:spcAft>
                <a:spcPts val="0"/>
              </a:spcAft>
              <a:buSzPts val="1300"/>
              <a:buFont typeface="Nunito Light"/>
              <a:buChar char="○"/>
              <a:defRPr/>
            </a:lvl8pPr>
            <a:lvl9pPr marL="4114800" lvl="8" indent="-323850" rtl="0">
              <a:spcBef>
                <a:spcPts val="0"/>
              </a:spcBef>
              <a:spcAft>
                <a:spcPts val="0"/>
              </a:spcAft>
              <a:buSzPts val="1500"/>
              <a:buFont typeface="Nunito Light"/>
              <a:buChar char="■"/>
              <a:defRPr/>
            </a:lvl9pPr>
          </a:lstStyle>
          <a:p>
            <a:endParaRPr/>
          </a:p>
        </p:txBody>
      </p:sp>
      <p:sp>
        <p:nvSpPr>
          <p:cNvPr id="151" name="Google Shape;151;p23"/>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2" name="Google Shape;152;p23"/>
          <p:cNvSpPr/>
          <p:nvPr/>
        </p:nvSpPr>
        <p:spPr>
          <a:xfrm>
            <a:off x="8267375" y="4100575"/>
            <a:ext cx="319500" cy="319500"/>
          </a:xfrm>
          <a:prstGeom prst="star4">
            <a:avLst>
              <a:gd name="adj" fmla="val 0"/>
            </a:avLst>
          </a:prstGeom>
          <a:solidFill>
            <a:schemeClr val="accen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2">
  <p:cSld name="CUSTOM_14">
    <p:spTree>
      <p:nvGrpSpPr>
        <p:cNvPr id="1" name="Shape 153"/>
        <p:cNvGrpSpPr/>
        <p:nvPr/>
      </p:nvGrpSpPr>
      <p:grpSpPr>
        <a:xfrm>
          <a:off x="0" y="0"/>
          <a:ext cx="0" cy="0"/>
          <a:chOff x="0" y="0"/>
          <a:chExt cx="0" cy="0"/>
        </a:xfrm>
      </p:grpSpPr>
      <p:sp>
        <p:nvSpPr>
          <p:cNvPr id="154" name="Google Shape;154;p24"/>
          <p:cNvSpPr txBox="1">
            <a:spLocks noGrp="1"/>
          </p:cNvSpPr>
          <p:nvPr>
            <p:ph type="title"/>
          </p:nvPr>
        </p:nvSpPr>
        <p:spPr>
          <a:xfrm>
            <a:off x="713225" y="1249450"/>
            <a:ext cx="3372900" cy="12909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5" name="Google Shape;155;p24"/>
          <p:cNvSpPr txBox="1">
            <a:spLocks noGrp="1"/>
          </p:cNvSpPr>
          <p:nvPr>
            <p:ph type="subTitle" idx="1"/>
          </p:nvPr>
        </p:nvSpPr>
        <p:spPr>
          <a:xfrm>
            <a:off x="713225" y="2486775"/>
            <a:ext cx="3372900" cy="14073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6" name="Google Shape;156;p24"/>
          <p:cNvSpPr/>
          <p:nvPr/>
        </p:nvSpPr>
        <p:spPr>
          <a:xfrm rot="-248114">
            <a:off x="2985126" y="-2814895"/>
            <a:ext cx="3506493" cy="3287649"/>
          </a:xfrm>
          <a:custGeom>
            <a:avLst/>
            <a:gdLst/>
            <a:ahLst/>
            <a:cxnLst/>
            <a:rect l="l" t="t" r="r" b="b"/>
            <a:pathLst>
              <a:path w="88334" h="82821" extrusionOk="0">
                <a:moveTo>
                  <a:pt x="55901" y="1"/>
                </a:moveTo>
                <a:cubicBezTo>
                  <a:pt x="48674" y="1"/>
                  <a:pt x="43483" y="524"/>
                  <a:pt x="35089" y="2858"/>
                </a:cubicBezTo>
                <a:cubicBezTo>
                  <a:pt x="33874" y="3215"/>
                  <a:pt x="33243" y="3430"/>
                  <a:pt x="31874" y="3811"/>
                </a:cubicBezTo>
                <a:cubicBezTo>
                  <a:pt x="15777" y="8454"/>
                  <a:pt x="1" y="20610"/>
                  <a:pt x="1" y="38517"/>
                </a:cubicBezTo>
                <a:cubicBezTo>
                  <a:pt x="1" y="50519"/>
                  <a:pt x="5776" y="59401"/>
                  <a:pt x="14717" y="68104"/>
                </a:cubicBezTo>
                <a:cubicBezTo>
                  <a:pt x="23028" y="76784"/>
                  <a:pt x="32315" y="82820"/>
                  <a:pt x="44328" y="82820"/>
                </a:cubicBezTo>
                <a:cubicBezTo>
                  <a:pt x="59627" y="82820"/>
                  <a:pt x="72022" y="70557"/>
                  <a:pt x="78916" y="57984"/>
                </a:cubicBezTo>
                <a:cubicBezTo>
                  <a:pt x="84595" y="48387"/>
                  <a:pt x="88333" y="42803"/>
                  <a:pt x="88333" y="32421"/>
                </a:cubicBezTo>
                <a:cubicBezTo>
                  <a:pt x="88333" y="14514"/>
                  <a:pt x="73808" y="1"/>
                  <a:pt x="559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4"/>
          <p:cNvSpPr/>
          <p:nvPr/>
        </p:nvSpPr>
        <p:spPr>
          <a:xfrm rot="-1743694">
            <a:off x="1273847" y="-1145589"/>
            <a:ext cx="3083862" cy="1918262"/>
          </a:xfrm>
          <a:custGeom>
            <a:avLst/>
            <a:gdLst/>
            <a:ahLst/>
            <a:cxnLst/>
            <a:rect l="l" t="t" r="r" b="b"/>
            <a:pathLst>
              <a:path w="40604" h="25257" extrusionOk="0">
                <a:moveTo>
                  <a:pt x="12569" y="7999"/>
                </a:moveTo>
                <a:cubicBezTo>
                  <a:pt x="13334" y="7999"/>
                  <a:pt x="14124" y="8304"/>
                  <a:pt x="14681" y="8841"/>
                </a:cubicBezTo>
                <a:cubicBezTo>
                  <a:pt x="15490" y="9627"/>
                  <a:pt x="15538" y="10794"/>
                  <a:pt x="14883" y="11711"/>
                </a:cubicBezTo>
                <a:cubicBezTo>
                  <a:pt x="14131" y="12769"/>
                  <a:pt x="12977" y="13147"/>
                  <a:pt x="11752" y="13147"/>
                </a:cubicBezTo>
                <a:cubicBezTo>
                  <a:pt x="10978" y="13147"/>
                  <a:pt x="10177" y="12996"/>
                  <a:pt x="9430" y="12770"/>
                </a:cubicBezTo>
                <a:cubicBezTo>
                  <a:pt x="9168" y="10865"/>
                  <a:pt x="9989" y="8413"/>
                  <a:pt x="12073" y="8043"/>
                </a:cubicBezTo>
                <a:cubicBezTo>
                  <a:pt x="12235" y="8014"/>
                  <a:pt x="12402" y="7999"/>
                  <a:pt x="12569" y="7999"/>
                </a:cubicBezTo>
                <a:close/>
                <a:moveTo>
                  <a:pt x="787" y="1"/>
                </a:moveTo>
                <a:cubicBezTo>
                  <a:pt x="649" y="1"/>
                  <a:pt x="500" y="90"/>
                  <a:pt x="476" y="269"/>
                </a:cubicBezTo>
                <a:cubicBezTo>
                  <a:pt x="0" y="5031"/>
                  <a:pt x="2643" y="9817"/>
                  <a:pt x="6751" y="12223"/>
                </a:cubicBezTo>
                <a:cubicBezTo>
                  <a:pt x="7406" y="12604"/>
                  <a:pt x="8168" y="12961"/>
                  <a:pt x="8977" y="13235"/>
                </a:cubicBezTo>
                <a:cubicBezTo>
                  <a:pt x="9227" y="14389"/>
                  <a:pt x="9811" y="15497"/>
                  <a:pt x="10549" y="16461"/>
                </a:cubicBezTo>
                <a:cubicBezTo>
                  <a:pt x="12133" y="18521"/>
                  <a:pt x="14288" y="20188"/>
                  <a:pt x="16502" y="21509"/>
                </a:cubicBezTo>
                <a:cubicBezTo>
                  <a:pt x="18693" y="22795"/>
                  <a:pt x="21062" y="23783"/>
                  <a:pt x="23527" y="24403"/>
                </a:cubicBezTo>
                <a:cubicBezTo>
                  <a:pt x="25718" y="24967"/>
                  <a:pt x="27986" y="25256"/>
                  <a:pt x="30252" y="25256"/>
                </a:cubicBezTo>
                <a:cubicBezTo>
                  <a:pt x="33097" y="25256"/>
                  <a:pt x="35940" y="24801"/>
                  <a:pt x="38624" y="23867"/>
                </a:cubicBezTo>
                <a:cubicBezTo>
                  <a:pt x="39196" y="23676"/>
                  <a:pt x="39755" y="23450"/>
                  <a:pt x="40315" y="23200"/>
                </a:cubicBezTo>
                <a:cubicBezTo>
                  <a:pt x="40603" y="23056"/>
                  <a:pt x="40419" y="22670"/>
                  <a:pt x="40148" y="22670"/>
                </a:cubicBezTo>
                <a:cubicBezTo>
                  <a:pt x="40106" y="22670"/>
                  <a:pt x="40062" y="22679"/>
                  <a:pt x="40017" y="22700"/>
                </a:cubicBezTo>
                <a:cubicBezTo>
                  <a:pt x="36924" y="24027"/>
                  <a:pt x="33571" y="24670"/>
                  <a:pt x="30211" y="24670"/>
                </a:cubicBezTo>
                <a:cubicBezTo>
                  <a:pt x="24375" y="24670"/>
                  <a:pt x="18519" y="22729"/>
                  <a:pt x="13978" y="19057"/>
                </a:cubicBezTo>
                <a:cubicBezTo>
                  <a:pt x="12145" y="17580"/>
                  <a:pt x="10228" y="15747"/>
                  <a:pt x="9573" y="13413"/>
                </a:cubicBezTo>
                <a:lnTo>
                  <a:pt x="9573" y="13413"/>
                </a:lnTo>
                <a:cubicBezTo>
                  <a:pt x="10267" y="13604"/>
                  <a:pt x="10984" y="13719"/>
                  <a:pt x="11687" y="13719"/>
                </a:cubicBezTo>
                <a:cubicBezTo>
                  <a:pt x="12563" y="13719"/>
                  <a:pt x="13415" y="13540"/>
                  <a:pt x="14169" y="13104"/>
                </a:cubicBezTo>
                <a:cubicBezTo>
                  <a:pt x="15145" y="12532"/>
                  <a:pt x="15943" y="11472"/>
                  <a:pt x="15907" y="10306"/>
                </a:cubicBezTo>
                <a:cubicBezTo>
                  <a:pt x="15895" y="9329"/>
                  <a:pt x="15300" y="8496"/>
                  <a:pt x="14490" y="8008"/>
                </a:cubicBezTo>
                <a:cubicBezTo>
                  <a:pt x="13919" y="7649"/>
                  <a:pt x="13235" y="7452"/>
                  <a:pt x="12563" y="7452"/>
                </a:cubicBezTo>
                <a:cubicBezTo>
                  <a:pt x="12254" y="7452"/>
                  <a:pt x="11948" y="7493"/>
                  <a:pt x="11656" y="7579"/>
                </a:cubicBezTo>
                <a:cubicBezTo>
                  <a:pt x="10621" y="7877"/>
                  <a:pt x="9811" y="8710"/>
                  <a:pt x="9347" y="9663"/>
                </a:cubicBezTo>
                <a:cubicBezTo>
                  <a:pt x="8882" y="10615"/>
                  <a:pt x="8751" y="11615"/>
                  <a:pt x="8870" y="12592"/>
                </a:cubicBezTo>
                <a:cubicBezTo>
                  <a:pt x="8561" y="12473"/>
                  <a:pt x="8263" y="12353"/>
                  <a:pt x="7977" y="12223"/>
                </a:cubicBezTo>
                <a:cubicBezTo>
                  <a:pt x="3512" y="10151"/>
                  <a:pt x="548" y="5198"/>
                  <a:pt x="1036" y="269"/>
                </a:cubicBezTo>
                <a:cubicBezTo>
                  <a:pt x="1054" y="90"/>
                  <a:pt x="926"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4"/>
          <p:cNvSpPr/>
          <p:nvPr/>
        </p:nvSpPr>
        <p:spPr>
          <a:xfrm>
            <a:off x="6232763" y="351600"/>
            <a:ext cx="319500" cy="319500"/>
          </a:xfrm>
          <a:prstGeom prst="star4">
            <a:avLst>
              <a:gd name="adj" fmla="val 0"/>
            </a:avLst>
          </a:prstGeom>
          <a:solidFill>
            <a:schemeClr val="accen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3">
  <p:cSld name="CUSTOM_15">
    <p:spTree>
      <p:nvGrpSpPr>
        <p:cNvPr id="1" name="Shape 159"/>
        <p:cNvGrpSpPr/>
        <p:nvPr/>
      </p:nvGrpSpPr>
      <p:grpSpPr>
        <a:xfrm>
          <a:off x="0" y="0"/>
          <a:ext cx="0" cy="0"/>
          <a:chOff x="0" y="0"/>
          <a:chExt cx="0" cy="0"/>
        </a:xfrm>
      </p:grpSpPr>
      <p:sp>
        <p:nvSpPr>
          <p:cNvPr id="160" name="Google Shape;160;p25"/>
          <p:cNvSpPr txBox="1">
            <a:spLocks noGrp="1"/>
          </p:cNvSpPr>
          <p:nvPr>
            <p:ph type="title"/>
          </p:nvPr>
        </p:nvSpPr>
        <p:spPr>
          <a:xfrm>
            <a:off x="5057875" y="1249450"/>
            <a:ext cx="3372900" cy="1290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1" name="Google Shape;161;p25"/>
          <p:cNvSpPr txBox="1">
            <a:spLocks noGrp="1"/>
          </p:cNvSpPr>
          <p:nvPr>
            <p:ph type="subTitle" idx="1"/>
          </p:nvPr>
        </p:nvSpPr>
        <p:spPr>
          <a:xfrm>
            <a:off x="5057875" y="2486775"/>
            <a:ext cx="3372900" cy="1407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18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2" name="Google Shape;162;p25"/>
          <p:cNvSpPr/>
          <p:nvPr/>
        </p:nvSpPr>
        <p:spPr>
          <a:xfrm rot="9234564">
            <a:off x="-2549051" y="1546634"/>
            <a:ext cx="3506411" cy="3287573"/>
          </a:xfrm>
          <a:custGeom>
            <a:avLst/>
            <a:gdLst/>
            <a:ahLst/>
            <a:cxnLst/>
            <a:rect l="l" t="t" r="r" b="b"/>
            <a:pathLst>
              <a:path w="88334" h="82821" extrusionOk="0">
                <a:moveTo>
                  <a:pt x="55901" y="1"/>
                </a:moveTo>
                <a:cubicBezTo>
                  <a:pt x="48674" y="1"/>
                  <a:pt x="43483" y="524"/>
                  <a:pt x="35089" y="2858"/>
                </a:cubicBezTo>
                <a:cubicBezTo>
                  <a:pt x="33874" y="3215"/>
                  <a:pt x="33243" y="3430"/>
                  <a:pt x="31874" y="3811"/>
                </a:cubicBezTo>
                <a:cubicBezTo>
                  <a:pt x="15777" y="8454"/>
                  <a:pt x="1" y="20610"/>
                  <a:pt x="1" y="38517"/>
                </a:cubicBezTo>
                <a:cubicBezTo>
                  <a:pt x="1" y="50519"/>
                  <a:pt x="5776" y="59401"/>
                  <a:pt x="14717" y="68104"/>
                </a:cubicBezTo>
                <a:cubicBezTo>
                  <a:pt x="23028" y="76784"/>
                  <a:pt x="32315" y="82820"/>
                  <a:pt x="44328" y="82820"/>
                </a:cubicBezTo>
                <a:cubicBezTo>
                  <a:pt x="59627" y="82820"/>
                  <a:pt x="72022" y="70557"/>
                  <a:pt x="78916" y="57984"/>
                </a:cubicBezTo>
                <a:cubicBezTo>
                  <a:pt x="84595" y="48387"/>
                  <a:pt x="88333" y="42803"/>
                  <a:pt x="88333" y="32421"/>
                </a:cubicBezTo>
                <a:cubicBezTo>
                  <a:pt x="88333" y="14514"/>
                  <a:pt x="73808" y="1"/>
                  <a:pt x="559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5"/>
          <p:cNvSpPr/>
          <p:nvPr/>
        </p:nvSpPr>
        <p:spPr>
          <a:xfrm rot="8727688">
            <a:off x="-571517" y="4295931"/>
            <a:ext cx="3083828" cy="1918240"/>
          </a:xfrm>
          <a:custGeom>
            <a:avLst/>
            <a:gdLst/>
            <a:ahLst/>
            <a:cxnLst/>
            <a:rect l="l" t="t" r="r" b="b"/>
            <a:pathLst>
              <a:path w="40604" h="25257" extrusionOk="0">
                <a:moveTo>
                  <a:pt x="12569" y="7999"/>
                </a:moveTo>
                <a:cubicBezTo>
                  <a:pt x="13334" y="7999"/>
                  <a:pt x="14124" y="8304"/>
                  <a:pt x="14681" y="8841"/>
                </a:cubicBezTo>
                <a:cubicBezTo>
                  <a:pt x="15490" y="9627"/>
                  <a:pt x="15538" y="10794"/>
                  <a:pt x="14883" y="11711"/>
                </a:cubicBezTo>
                <a:cubicBezTo>
                  <a:pt x="14131" y="12769"/>
                  <a:pt x="12977" y="13147"/>
                  <a:pt x="11752" y="13147"/>
                </a:cubicBezTo>
                <a:cubicBezTo>
                  <a:pt x="10978" y="13147"/>
                  <a:pt x="10177" y="12996"/>
                  <a:pt x="9430" y="12770"/>
                </a:cubicBezTo>
                <a:cubicBezTo>
                  <a:pt x="9168" y="10865"/>
                  <a:pt x="9989" y="8413"/>
                  <a:pt x="12073" y="8043"/>
                </a:cubicBezTo>
                <a:cubicBezTo>
                  <a:pt x="12235" y="8014"/>
                  <a:pt x="12402" y="7999"/>
                  <a:pt x="12569" y="7999"/>
                </a:cubicBezTo>
                <a:close/>
                <a:moveTo>
                  <a:pt x="787" y="1"/>
                </a:moveTo>
                <a:cubicBezTo>
                  <a:pt x="649" y="1"/>
                  <a:pt x="500" y="90"/>
                  <a:pt x="476" y="269"/>
                </a:cubicBezTo>
                <a:cubicBezTo>
                  <a:pt x="0" y="5031"/>
                  <a:pt x="2643" y="9817"/>
                  <a:pt x="6751" y="12223"/>
                </a:cubicBezTo>
                <a:cubicBezTo>
                  <a:pt x="7406" y="12604"/>
                  <a:pt x="8168" y="12961"/>
                  <a:pt x="8977" y="13235"/>
                </a:cubicBezTo>
                <a:cubicBezTo>
                  <a:pt x="9227" y="14389"/>
                  <a:pt x="9811" y="15497"/>
                  <a:pt x="10549" y="16461"/>
                </a:cubicBezTo>
                <a:cubicBezTo>
                  <a:pt x="12133" y="18521"/>
                  <a:pt x="14288" y="20188"/>
                  <a:pt x="16502" y="21509"/>
                </a:cubicBezTo>
                <a:cubicBezTo>
                  <a:pt x="18693" y="22795"/>
                  <a:pt x="21062" y="23783"/>
                  <a:pt x="23527" y="24403"/>
                </a:cubicBezTo>
                <a:cubicBezTo>
                  <a:pt x="25718" y="24967"/>
                  <a:pt x="27986" y="25256"/>
                  <a:pt x="30252" y="25256"/>
                </a:cubicBezTo>
                <a:cubicBezTo>
                  <a:pt x="33097" y="25256"/>
                  <a:pt x="35940" y="24801"/>
                  <a:pt x="38624" y="23867"/>
                </a:cubicBezTo>
                <a:cubicBezTo>
                  <a:pt x="39196" y="23676"/>
                  <a:pt x="39755" y="23450"/>
                  <a:pt x="40315" y="23200"/>
                </a:cubicBezTo>
                <a:cubicBezTo>
                  <a:pt x="40603" y="23056"/>
                  <a:pt x="40419" y="22670"/>
                  <a:pt x="40148" y="22670"/>
                </a:cubicBezTo>
                <a:cubicBezTo>
                  <a:pt x="40106" y="22670"/>
                  <a:pt x="40062" y="22679"/>
                  <a:pt x="40017" y="22700"/>
                </a:cubicBezTo>
                <a:cubicBezTo>
                  <a:pt x="36924" y="24027"/>
                  <a:pt x="33571" y="24670"/>
                  <a:pt x="30211" y="24670"/>
                </a:cubicBezTo>
                <a:cubicBezTo>
                  <a:pt x="24375" y="24670"/>
                  <a:pt x="18519" y="22729"/>
                  <a:pt x="13978" y="19057"/>
                </a:cubicBezTo>
                <a:cubicBezTo>
                  <a:pt x="12145" y="17580"/>
                  <a:pt x="10228" y="15747"/>
                  <a:pt x="9573" y="13413"/>
                </a:cubicBezTo>
                <a:lnTo>
                  <a:pt x="9573" y="13413"/>
                </a:lnTo>
                <a:cubicBezTo>
                  <a:pt x="10267" y="13604"/>
                  <a:pt x="10984" y="13719"/>
                  <a:pt x="11687" y="13719"/>
                </a:cubicBezTo>
                <a:cubicBezTo>
                  <a:pt x="12563" y="13719"/>
                  <a:pt x="13415" y="13540"/>
                  <a:pt x="14169" y="13104"/>
                </a:cubicBezTo>
                <a:cubicBezTo>
                  <a:pt x="15145" y="12532"/>
                  <a:pt x="15943" y="11472"/>
                  <a:pt x="15907" y="10306"/>
                </a:cubicBezTo>
                <a:cubicBezTo>
                  <a:pt x="15895" y="9329"/>
                  <a:pt x="15300" y="8496"/>
                  <a:pt x="14490" y="8008"/>
                </a:cubicBezTo>
                <a:cubicBezTo>
                  <a:pt x="13919" y="7649"/>
                  <a:pt x="13235" y="7452"/>
                  <a:pt x="12563" y="7452"/>
                </a:cubicBezTo>
                <a:cubicBezTo>
                  <a:pt x="12254" y="7452"/>
                  <a:pt x="11948" y="7493"/>
                  <a:pt x="11656" y="7579"/>
                </a:cubicBezTo>
                <a:cubicBezTo>
                  <a:pt x="10621" y="7877"/>
                  <a:pt x="9811" y="8710"/>
                  <a:pt x="9347" y="9663"/>
                </a:cubicBezTo>
                <a:cubicBezTo>
                  <a:pt x="8882" y="10615"/>
                  <a:pt x="8751" y="11615"/>
                  <a:pt x="8870" y="12592"/>
                </a:cubicBezTo>
                <a:cubicBezTo>
                  <a:pt x="8561" y="12473"/>
                  <a:pt x="8263" y="12353"/>
                  <a:pt x="7977" y="12223"/>
                </a:cubicBezTo>
                <a:cubicBezTo>
                  <a:pt x="3512" y="10151"/>
                  <a:pt x="548" y="5198"/>
                  <a:pt x="1036" y="269"/>
                </a:cubicBezTo>
                <a:cubicBezTo>
                  <a:pt x="1054" y="90"/>
                  <a:pt x="926"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5"/>
          <p:cNvSpPr/>
          <p:nvPr/>
        </p:nvSpPr>
        <p:spPr>
          <a:xfrm rot="2937398" flipH="1">
            <a:off x="6413055" y="-1127341"/>
            <a:ext cx="3016715" cy="1876494"/>
          </a:xfrm>
          <a:custGeom>
            <a:avLst/>
            <a:gdLst/>
            <a:ahLst/>
            <a:cxnLst/>
            <a:rect l="l" t="t" r="r" b="b"/>
            <a:pathLst>
              <a:path w="40604" h="25257" extrusionOk="0">
                <a:moveTo>
                  <a:pt x="12569" y="7999"/>
                </a:moveTo>
                <a:cubicBezTo>
                  <a:pt x="13334" y="7999"/>
                  <a:pt x="14124" y="8304"/>
                  <a:pt x="14681" y="8841"/>
                </a:cubicBezTo>
                <a:cubicBezTo>
                  <a:pt x="15490" y="9627"/>
                  <a:pt x="15538" y="10794"/>
                  <a:pt x="14883" y="11711"/>
                </a:cubicBezTo>
                <a:cubicBezTo>
                  <a:pt x="14131" y="12769"/>
                  <a:pt x="12977" y="13147"/>
                  <a:pt x="11752" y="13147"/>
                </a:cubicBezTo>
                <a:cubicBezTo>
                  <a:pt x="10978" y="13147"/>
                  <a:pt x="10177" y="12996"/>
                  <a:pt x="9430" y="12770"/>
                </a:cubicBezTo>
                <a:cubicBezTo>
                  <a:pt x="9168" y="10865"/>
                  <a:pt x="9989" y="8413"/>
                  <a:pt x="12073" y="8043"/>
                </a:cubicBezTo>
                <a:cubicBezTo>
                  <a:pt x="12235" y="8014"/>
                  <a:pt x="12402" y="7999"/>
                  <a:pt x="12569" y="7999"/>
                </a:cubicBezTo>
                <a:close/>
                <a:moveTo>
                  <a:pt x="787" y="1"/>
                </a:moveTo>
                <a:cubicBezTo>
                  <a:pt x="649" y="1"/>
                  <a:pt x="500" y="90"/>
                  <a:pt x="476" y="269"/>
                </a:cubicBezTo>
                <a:cubicBezTo>
                  <a:pt x="0" y="5031"/>
                  <a:pt x="2643" y="9817"/>
                  <a:pt x="6751" y="12223"/>
                </a:cubicBezTo>
                <a:cubicBezTo>
                  <a:pt x="7406" y="12604"/>
                  <a:pt x="8168" y="12961"/>
                  <a:pt x="8977" y="13235"/>
                </a:cubicBezTo>
                <a:cubicBezTo>
                  <a:pt x="9227" y="14389"/>
                  <a:pt x="9811" y="15497"/>
                  <a:pt x="10549" y="16461"/>
                </a:cubicBezTo>
                <a:cubicBezTo>
                  <a:pt x="12133" y="18521"/>
                  <a:pt x="14288" y="20188"/>
                  <a:pt x="16502" y="21509"/>
                </a:cubicBezTo>
                <a:cubicBezTo>
                  <a:pt x="18693" y="22795"/>
                  <a:pt x="21062" y="23783"/>
                  <a:pt x="23527" y="24403"/>
                </a:cubicBezTo>
                <a:cubicBezTo>
                  <a:pt x="25718" y="24967"/>
                  <a:pt x="27986" y="25256"/>
                  <a:pt x="30252" y="25256"/>
                </a:cubicBezTo>
                <a:cubicBezTo>
                  <a:pt x="33097" y="25256"/>
                  <a:pt x="35940" y="24801"/>
                  <a:pt x="38624" y="23867"/>
                </a:cubicBezTo>
                <a:cubicBezTo>
                  <a:pt x="39196" y="23676"/>
                  <a:pt x="39755" y="23450"/>
                  <a:pt x="40315" y="23200"/>
                </a:cubicBezTo>
                <a:cubicBezTo>
                  <a:pt x="40603" y="23056"/>
                  <a:pt x="40419" y="22670"/>
                  <a:pt x="40148" y="22670"/>
                </a:cubicBezTo>
                <a:cubicBezTo>
                  <a:pt x="40106" y="22670"/>
                  <a:pt x="40062" y="22679"/>
                  <a:pt x="40017" y="22700"/>
                </a:cubicBezTo>
                <a:cubicBezTo>
                  <a:pt x="36924" y="24027"/>
                  <a:pt x="33571" y="24670"/>
                  <a:pt x="30211" y="24670"/>
                </a:cubicBezTo>
                <a:cubicBezTo>
                  <a:pt x="24375" y="24670"/>
                  <a:pt x="18519" y="22729"/>
                  <a:pt x="13978" y="19057"/>
                </a:cubicBezTo>
                <a:cubicBezTo>
                  <a:pt x="12145" y="17580"/>
                  <a:pt x="10228" y="15747"/>
                  <a:pt x="9573" y="13413"/>
                </a:cubicBezTo>
                <a:lnTo>
                  <a:pt x="9573" y="13413"/>
                </a:lnTo>
                <a:cubicBezTo>
                  <a:pt x="10267" y="13604"/>
                  <a:pt x="10984" y="13719"/>
                  <a:pt x="11687" y="13719"/>
                </a:cubicBezTo>
                <a:cubicBezTo>
                  <a:pt x="12563" y="13719"/>
                  <a:pt x="13415" y="13540"/>
                  <a:pt x="14169" y="13104"/>
                </a:cubicBezTo>
                <a:cubicBezTo>
                  <a:pt x="15145" y="12532"/>
                  <a:pt x="15943" y="11472"/>
                  <a:pt x="15907" y="10306"/>
                </a:cubicBezTo>
                <a:cubicBezTo>
                  <a:pt x="15895" y="9329"/>
                  <a:pt x="15300" y="8496"/>
                  <a:pt x="14490" y="8008"/>
                </a:cubicBezTo>
                <a:cubicBezTo>
                  <a:pt x="13919" y="7649"/>
                  <a:pt x="13235" y="7452"/>
                  <a:pt x="12563" y="7452"/>
                </a:cubicBezTo>
                <a:cubicBezTo>
                  <a:pt x="12254" y="7452"/>
                  <a:pt x="11948" y="7493"/>
                  <a:pt x="11656" y="7579"/>
                </a:cubicBezTo>
                <a:cubicBezTo>
                  <a:pt x="10621" y="7877"/>
                  <a:pt x="9811" y="8710"/>
                  <a:pt x="9347" y="9663"/>
                </a:cubicBezTo>
                <a:cubicBezTo>
                  <a:pt x="8882" y="10615"/>
                  <a:pt x="8751" y="11615"/>
                  <a:pt x="8870" y="12592"/>
                </a:cubicBezTo>
                <a:cubicBezTo>
                  <a:pt x="8561" y="12473"/>
                  <a:pt x="8263" y="12353"/>
                  <a:pt x="7977" y="12223"/>
                </a:cubicBezTo>
                <a:cubicBezTo>
                  <a:pt x="3512" y="10151"/>
                  <a:pt x="548" y="5198"/>
                  <a:pt x="1036" y="269"/>
                </a:cubicBezTo>
                <a:cubicBezTo>
                  <a:pt x="1054" y="90"/>
                  <a:pt x="926" y="1"/>
                  <a:pt x="7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5"/>
          <p:cNvSpPr/>
          <p:nvPr/>
        </p:nvSpPr>
        <p:spPr>
          <a:xfrm>
            <a:off x="2966501" y="4475663"/>
            <a:ext cx="265800" cy="2658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4">
  <p:cSld name="CUSTOM_16">
    <p:spTree>
      <p:nvGrpSpPr>
        <p:cNvPr id="1" name="Shape 166"/>
        <p:cNvGrpSpPr/>
        <p:nvPr/>
      </p:nvGrpSpPr>
      <p:grpSpPr>
        <a:xfrm>
          <a:off x="0" y="0"/>
          <a:ext cx="0" cy="0"/>
          <a:chOff x="0" y="0"/>
          <a:chExt cx="0" cy="0"/>
        </a:xfrm>
      </p:grpSpPr>
      <p:sp>
        <p:nvSpPr>
          <p:cNvPr id="167" name="Google Shape;167;p26"/>
          <p:cNvSpPr txBox="1">
            <a:spLocks noGrp="1"/>
          </p:cNvSpPr>
          <p:nvPr>
            <p:ph type="title"/>
          </p:nvPr>
        </p:nvSpPr>
        <p:spPr>
          <a:xfrm>
            <a:off x="713225" y="1249450"/>
            <a:ext cx="3372900" cy="12909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8" name="Google Shape;168;p26"/>
          <p:cNvSpPr txBox="1">
            <a:spLocks noGrp="1"/>
          </p:cNvSpPr>
          <p:nvPr>
            <p:ph type="subTitle" idx="1"/>
          </p:nvPr>
        </p:nvSpPr>
        <p:spPr>
          <a:xfrm>
            <a:off x="713225" y="2486775"/>
            <a:ext cx="3372900" cy="14073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9" name="Google Shape;169;p26"/>
          <p:cNvSpPr/>
          <p:nvPr/>
        </p:nvSpPr>
        <p:spPr>
          <a:xfrm rot="9234564">
            <a:off x="7726924" y="-996666"/>
            <a:ext cx="3506411" cy="3287573"/>
          </a:xfrm>
          <a:custGeom>
            <a:avLst/>
            <a:gdLst/>
            <a:ahLst/>
            <a:cxnLst/>
            <a:rect l="l" t="t" r="r" b="b"/>
            <a:pathLst>
              <a:path w="88334" h="82821" extrusionOk="0">
                <a:moveTo>
                  <a:pt x="55901" y="1"/>
                </a:moveTo>
                <a:cubicBezTo>
                  <a:pt x="48674" y="1"/>
                  <a:pt x="43483" y="524"/>
                  <a:pt x="35089" y="2858"/>
                </a:cubicBezTo>
                <a:cubicBezTo>
                  <a:pt x="33874" y="3215"/>
                  <a:pt x="33243" y="3430"/>
                  <a:pt x="31874" y="3811"/>
                </a:cubicBezTo>
                <a:cubicBezTo>
                  <a:pt x="15777" y="8454"/>
                  <a:pt x="1" y="20610"/>
                  <a:pt x="1" y="38517"/>
                </a:cubicBezTo>
                <a:cubicBezTo>
                  <a:pt x="1" y="50519"/>
                  <a:pt x="5776" y="59401"/>
                  <a:pt x="14717" y="68104"/>
                </a:cubicBezTo>
                <a:cubicBezTo>
                  <a:pt x="23028" y="76784"/>
                  <a:pt x="32315" y="82820"/>
                  <a:pt x="44328" y="82820"/>
                </a:cubicBezTo>
                <a:cubicBezTo>
                  <a:pt x="59627" y="82820"/>
                  <a:pt x="72022" y="70557"/>
                  <a:pt x="78916" y="57984"/>
                </a:cubicBezTo>
                <a:cubicBezTo>
                  <a:pt x="84595" y="48387"/>
                  <a:pt x="88333" y="42803"/>
                  <a:pt x="88333" y="32421"/>
                </a:cubicBezTo>
                <a:cubicBezTo>
                  <a:pt x="88333" y="14514"/>
                  <a:pt x="73808" y="1"/>
                  <a:pt x="559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6"/>
          <p:cNvSpPr/>
          <p:nvPr/>
        </p:nvSpPr>
        <p:spPr>
          <a:xfrm rot="-1494041">
            <a:off x="5451600" y="-1203403"/>
            <a:ext cx="3083779" cy="1918210"/>
          </a:xfrm>
          <a:custGeom>
            <a:avLst/>
            <a:gdLst/>
            <a:ahLst/>
            <a:cxnLst/>
            <a:rect l="l" t="t" r="r" b="b"/>
            <a:pathLst>
              <a:path w="40604" h="25257" extrusionOk="0">
                <a:moveTo>
                  <a:pt x="12569" y="7999"/>
                </a:moveTo>
                <a:cubicBezTo>
                  <a:pt x="13334" y="7999"/>
                  <a:pt x="14124" y="8304"/>
                  <a:pt x="14681" y="8841"/>
                </a:cubicBezTo>
                <a:cubicBezTo>
                  <a:pt x="15490" y="9627"/>
                  <a:pt x="15538" y="10794"/>
                  <a:pt x="14883" y="11711"/>
                </a:cubicBezTo>
                <a:cubicBezTo>
                  <a:pt x="14131" y="12769"/>
                  <a:pt x="12977" y="13147"/>
                  <a:pt x="11752" y="13147"/>
                </a:cubicBezTo>
                <a:cubicBezTo>
                  <a:pt x="10978" y="13147"/>
                  <a:pt x="10177" y="12996"/>
                  <a:pt x="9430" y="12770"/>
                </a:cubicBezTo>
                <a:cubicBezTo>
                  <a:pt x="9168" y="10865"/>
                  <a:pt x="9989" y="8413"/>
                  <a:pt x="12073" y="8043"/>
                </a:cubicBezTo>
                <a:cubicBezTo>
                  <a:pt x="12235" y="8014"/>
                  <a:pt x="12402" y="7999"/>
                  <a:pt x="12569" y="7999"/>
                </a:cubicBezTo>
                <a:close/>
                <a:moveTo>
                  <a:pt x="787" y="1"/>
                </a:moveTo>
                <a:cubicBezTo>
                  <a:pt x="649" y="1"/>
                  <a:pt x="500" y="90"/>
                  <a:pt x="476" y="269"/>
                </a:cubicBezTo>
                <a:cubicBezTo>
                  <a:pt x="0" y="5031"/>
                  <a:pt x="2643" y="9817"/>
                  <a:pt x="6751" y="12223"/>
                </a:cubicBezTo>
                <a:cubicBezTo>
                  <a:pt x="7406" y="12604"/>
                  <a:pt x="8168" y="12961"/>
                  <a:pt x="8977" y="13235"/>
                </a:cubicBezTo>
                <a:cubicBezTo>
                  <a:pt x="9227" y="14389"/>
                  <a:pt x="9811" y="15497"/>
                  <a:pt x="10549" y="16461"/>
                </a:cubicBezTo>
                <a:cubicBezTo>
                  <a:pt x="12133" y="18521"/>
                  <a:pt x="14288" y="20188"/>
                  <a:pt x="16502" y="21509"/>
                </a:cubicBezTo>
                <a:cubicBezTo>
                  <a:pt x="18693" y="22795"/>
                  <a:pt x="21062" y="23783"/>
                  <a:pt x="23527" y="24403"/>
                </a:cubicBezTo>
                <a:cubicBezTo>
                  <a:pt x="25718" y="24967"/>
                  <a:pt x="27986" y="25256"/>
                  <a:pt x="30252" y="25256"/>
                </a:cubicBezTo>
                <a:cubicBezTo>
                  <a:pt x="33097" y="25256"/>
                  <a:pt x="35940" y="24801"/>
                  <a:pt x="38624" y="23867"/>
                </a:cubicBezTo>
                <a:cubicBezTo>
                  <a:pt x="39196" y="23676"/>
                  <a:pt x="39755" y="23450"/>
                  <a:pt x="40315" y="23200"/>
                </a:cubicBezTo>
                <a:cubicBezTo>
                  <a:pt x="40603" y="23056"/>
                  <a:pt x="40419" y="22670"/>
                  <a:pt x="40148" y="22670"/>
                </a:cubicBezTo>
                <a:cubicBezTo>
                  <a:pt x="40106" y="22670"/>
                  <a:pt x="40062" y="22679"/>
                  <a:pt x="40017" y="22700"/>
                </a:cubicBezTo>
                <a:cubicBezTo>
                  <a:pt x="36924" y="24027"/>
                  <a:pt x="33571" y="24670"/>
                  <a:pt x="30211" y="24670"/>
                </a:cubicBezTo>
                <a:cubicBezTo>
                  <a:pt x="24375" y="24670"/>
                  <a:pt x="18519" y="22729"/>
                  <a:pt x="13978" y="19057"/>
                </a:cubicBezTo>
                <a:cubicBezTo>
                  <a:pt x="12145" y="17580"/>
                  <a:pt x="10228" y="15747"/>
                  <a:pt x="9573" y="13413"/>
                </a:cubicBezTo>
                <a:lnTo>
                  <a:pt x="9573" y="13413"/>
                </a:lnTo>
                <a:cubicBezTo>
                  <a:pt x="10267" y="13604"/>
                  <a:pt x="10984" y="13719"/>
                  <a:pt x="11687" y="13719"/>
                </a:cubicBezTo>
                <a:cubicBezTo>
                  <a:pt x="12563" y="13719"/>
                  <a:pt x="13415" y="13540"/>
                  <a:pt x="14169" y="13104"/>
                </a:cubicBezTo>
                <a:cubicBezTo>
                  <a:pt x="15145" y="12532"/>
                  <a:pt x="15943" y="11472"/>
                  <a:pt x="15907" y="10306"/>
                </a:cubicBezTo>
                <a:cubicBezTo>
                  <a:pt x="15895" y="9329"/>
                  <a:pt x="15300" y="8496"/>
                  <a:pt x="14490" y="8008"/>
                </a:cubicBezTo>
                <a:cubicBezTo>
                  <a:pt x="13919" y="7649"/>
                  <a:pt x="13235" y="7452"/>
                  <a:pt x="12563" y="7452"/>
                </a:cubicBezTo>
                <a:cubicBezTo>
                  <a:pt x="12254" y="7452"/>
                  <a:pt x="11948" y="7493"/>
                  <a:pt x="11656" y="7579"/>
                </a:cubicBezTo>
                <a:cubicBezTo>
                  <a:pt x="10621" y="7877"/>
                  <a:pt x="9811" y="8710"/>
                  <a:pt x="9347" y="9663"/>
                </a:cubicBezTo>
                <a:cubicBezTo>
                  <a:pt x="8882" y="10615"/>
                  <a:pt x="8751" y="11615"/>
                  <a:pt x="8870" y="12592"/>
                </a:cubicBezTo>
                <a:cubicBezTo>
                  <a:pt x="8561" y="12473"/>
                  <a:pt x="8263" y="12353"/>
                  <a:pt x="7977" y="12223"/>
                </a:cubicBezTo>
                <a:cubicBezTo>
                  <a:pt x="3512" y="10151"/>
                  <a:pt x="548" y="5198"/>
                  <a:pt x="1036" y="269"/>
                </a:cubicBezTo>
                <a:cubicBezTo>
                  <a:pt x="1054" y="90"/>
                  <a:pt x="926"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6"/>
          <p:cNvSpPr/>
          <p:nvPr/>
        </p:nvSpPr>
        <p:spPr>
          <a:xfrm rot="-9149654" flipH="1">
            <a:off x="4834829" y="4402503"/>
            <a:ext cx="3016696" cy="1876483"/>
          </a:xfrm>
          <a:custGeom>
            <a:avLst/>
            <a:gdLst/>
            <a:ahLst/>
            <a:cxnLst/>
            <a:rect l="l" t="t" r="r" b="b"/>
            <a:pathLst>
              <a:path w="40604" h="25257" extrusionOk="0">
                <a:moveTo>
                  <a:pt x="12569" y="7999"/>
                </a:moveTo>
                <a:cubicBezTo>
                  <a:pt x="13334" y="7999"/>
                  <a:pt x="14124" y="8304"/>
                  <a:pt x="14681" y="8841"/>
                </a:cubicBezTo>
                <a:cubicBezTo>
                  <a:pt x="15490" y="9627"/>
                  <a:pt x="15538" y="10794"/>
                  <a:pt x="14883" y="11711"/>
                </a:cubicBezTo>
                <a:cubicBezTo>
                  <a:pt x="14131" y="12769"/>
                  <a:pt x="12977" y="13147"/>
                  <a:pt x="11752" y="13147"/>
                </a:cubicBezTo>
                <a:cubicBezTo>
                  <a:pt x="10978" y="13147"/>
                  <a:pt x="10177" y="12996"/>
                  <a:pt x="9430" y="12770"/>
                </a:cubicBezTo>
                <a:cubicBezTo>
                  <a:pt x="9168" y="10865"/>
                  <a:pt x="9989" y="8413"/>
                  <a:pt x="12073" y="8043"/>
                </a:cubicBezTo>
                <a:cubicBezTo>
                  <a:pt x="12235" y="8014"/>
                  <a:pt x="12402" y="7999"/>
                  <a:pt x="12569" y="7999"/>
                </a:cubicBezTo>
                <a:close/>
                <a:moveTo>
                  <a:pt x="787" y="1"/>
                </a:moveTo>
                <a:cubicBezTo>
                  <a:pt x="649" y="1"/>
                  <a:pt x="500" y="90"/>
                  <a:pt x="476" y="269"/>
                </a:cubicBezTo>
                <a:cubicBezTo>
                  <a:pt x="0" y="5031"/>
                  <a:pt x="2643" y="9817"/>
                  <a:pt x="6751" y="12223"/>
                </a:cubicBezTo>
                <a:cubicBezTo>
                  <a:pt x="7406" y="12604"/>
                  <a:pt x="8168" y="12961"/>
                  <a:pt x="8977" y="13235"/>
                </a:cubicBezTo>
                <a:cubicBezTo>
                  <a:pt x="9227" y="14389"/>
                  <a:pt x="9811" y="15497"/>
                  <a:pt x="10549" y="16461"/>
                </a:cubicBezTo>
                <a:cubicBezTo>
                  <a:pt x="12133" y="18521"/>
                  <a:pt x="14288" y="20188"/>
                  <a:pt x="16502" y="21509"/>
                </a:cubicBezTo>
                <a:cubicBezTo>
                  <a:pt x="18693" y="22795"/>
                  <a:pt x="21062" y="23783"/>
                  <a:pt x="23527" y="24403"/>
                </a:cubicBezTo>
                <a:cubicBezTo>
                  <a:pt x="25718" y="24967"/>
                  <a:pt x="27986" y="25256"/>
                  <a:pt x="30252" y="25256"/>
                </a:cubicBezTo>
                <a:cubicBezTo>
                  <a:pt x="33097" y="25256"/>
                  <a:pt x="35940" y="24801"/>
                  <a:pt x="38624" y="23867"/>
                </a:cubicBezTo>
                <a:cubicBezTo>
                  <a:pt x="39196" y="23676"/>
                  <a:pt x="39755" y="23450"/>
                  <a:pt x="40315" y="23200"/>
                </a:cubicBezTo>
                <a:cubicBezTo>
                  <a:pt x="40603" y="23056"/>
                  <a:pt x="40419" y="22670"/>
                  <a:pt x="40148" y="22670"/>
                </a:cubicBezTo>
                <a:cubicBezTo>
                  <a:pt x="40106" y="22670"/>
                  <a:pt x="40062" y="22679"/>
                  <a:pt x="40017" y="22700"/>
                </a:cubicBezTo>
                <a:cubicBezTo>
                  <a:pt x="36924" y="24027"/>
                  <a:pt x="33571" y="24670"/>
                  <a:pt x="30211" y="24670"/>
                </a:cubicBezTo>
                <a:cubicBezTo>
                  <a:pt x="24375" y="24670"/>
                  <a:pt x="18519" y="22729"/>
                  <a:pt x="13978" y="19057"/>
                </a:cubicBezTo>
                <a:cubicBezTo>
                  <a:pt x="12145" y="17580"/>
                  <a:pt x="10228" y="15747"/>
                  <a:pt x="9573" y="13413"/>
                </a:cubicBezTo>
                <a:lnTo>
                  <a:pt x="9573" y="13413"/>
                </a:lnTo>
                <a:cubicBezTo>
                  <a:pt x="10267" y="13604"/>
                  <a:pt x="10984" y="13719"/>
                  <a:pt x="11687" y="13719"/>
                </a:cubicBezTo>
                <a:cubicBezTo>
                  <a:pt x="12563" y="13719"/>
                  <a:pt x="13415" y="13540"/>
                  <a:pt x="14169" y="13104"/>
                </a:cubicBezTo>
                <a:cubicBezTo>
                  <a:pt x="15145" y="12532"/>
                  <a:pt x="15943" y="11472"/>
                  <a:pt x="15907" y="10306"/>
                </a:cubicBezTo>
                <a:cubicBezTo>
                  <a:pt x="15895" y="9329"/>
                  <a:pt x="15300" y="8496"/>
                  <a:pt x="14490" y="8008"/>
                </a:cubicBezTo>
                <a:cubicBezTo>
                  <a:pt x="13919" y="7649"/>
                  <a:pt x="13235" y="7452"/>
                  <a:pt x="12563" y="7452"/>
                </a:cubicBezTo>
                <a:cubicBezTo>
                  <a:pt x="12254" y="7452"/>
                  <a:pt x="11948" y="7493"/>
                  <a:pt x="11656" y="7579"/>
                </a:cubicBezTo>
                <a:cubicBezTo>
                  <a:pt x="10621" y="7877"/>
                  <a:pt x="9811" y="8710"/>
                  <a:pt x="9347" y="9663"/>
                </a:cubicBezTo>
                <a:cubicBezTo>
                  <a:pt x="8882" y="10615"/>
                  <a:pt x="8751" y="11615"/>
                  <a:pt x="8870" y="12592"/>
                </a:cubicBezTo>
                <a:cubicBezTo>
                  <a:pt x="8561" y="12473"/>
                  <a:pt x="8263" y="12353"/>
                  <a:pt x="7977" y="12223"/>
                </a:cubicBezTo>
                <a:cubicBezTo>
                  <a:pt x="3512" y="10151"/>
                  <a:pt x="548" y="5198"/>
                  <a:pt x="1036" y="269"/>
                </a:cubicBezTo>
                <a:cubicBezTo>
                  <a:pt x="1054" y="90"/>
                  <a:pt x="926" y="1"/>
                  <a:pt x="7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6"/>
          <p:cNvSpPr/>
          <p:nvPr/>
        </p:nvSpPr>
        <p:spPr>
          <a:xfrm rot="-3516145">
            <a:off x="-980120" y="-2442036"/>
            <a:ext cx="3506411" cy="3287572"/>
          </a:xfrm>
          <a:custGeom>
            <a:avLst/>
            <a:gdLst/>
            <a:ahLst/>
            <a:cxnLst/>
            <a:rect l="l" t="t" r="r" b="b"/>
            <a:pathLst>
              <a:path w="88334" h="82821" extrusionOk="0">
                <a:moveTo>
                  <a:pt x="55901" y="1"/>
                </a:moveTo>
                <a:cubicBezTo>
                  <a:pt x="48674" y="1"/>
                  <a:pt x="43483" y="524"/>
                  <a:pt x="35089" y="2858"/>
                </a:cubicBezTo>
                <a:cubicBezTo>
                  <a:pt x="33874" y="3215"/>
                  <a:pt x="33243" y="3430"/>
                  <a:pt x="31874" y="3811"/>
                </a:cubicBezTo>
                <a:cubicBezTo>
                  <a:pt x="15777" y="8454"/>
                  <a:pt x="1" y="20610"/>
                  <a:pt x="1" y="38517"/>
                </a:cubicBezTo>
                <a:cubicBezTo>
                  <a:pt x="1" y="50519"/>
                  <a:pt x="5776" y="59401"/>
                  <a:pt x="14717" y="68104"/>
                </a:cubicBezTo>
                <a:cubicBezTo>
                  <a:pt x="23028" y="76784"/>
                  <a:pt x="32315" y="82820"/>
                  <a:pt x="44328" y="82820"/>
                </a:cubicBezTo>
                <a:cubicBezTo>
                  <a:pt x="59627" y="82820"/>
                  <a:pt x="72022" y="70557"/>
                  <a:pt x="78916" y="57984"/>
                </a:cubicBezTo>
                <a:cubicBezTo>
                  <a:pt x="84595" y="48387"/>
                  <a:pt x="88333" y="42803"/>
                  <a:pt x="88333" y="32421"/>
                </a:cubicBezTo>
                <a:cubicBezTo>
                  <a:pt x="88333" y="14514"/>
                  <a:pt x="73808" y="1"/>
                  <a:pt x="559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6"/>
          <p:cNvSpPr/>
          <p:nvPr/>
        </p:nvSpPr>
        <p:spPr>
          <a:xfrm>
            <a:off x="174150" y="1116822"/>
            <a:ext cx="152400" cy="1524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5">
  <p:cSld name="CUSTOM_23">
    <p:spTree>
      <p:nvGrpSpPr>
        <p:cNvPr id="1" name="Shape 174"/>
        <p:cNvGrpSpPr/>
        <p:nvPr/>
      </p:nvGrpSpPr>
      <p:grpSpPr>
        <a:xfrm>
          <a:off x="0" y="0"/>
          <a:ext cx="0" cy="0"/>
          <a:chOff x="0" y="0"/>
          <a:chExt cx="0" cy="0"/>
        </a:xfrm>
      </p:grpSpPr>
      <p:sp>
        <p:nvSpPr>
          <p:cNvPr id="175" name="Google Shape;175;p27"/>
          <p:cNvSpPr txBox="1">
            <a:spLocks noGrp="1"/>
          </p:cNvSpPr>
          <p:nvPr>
            <p:ph type="body" idx="1"/>
          </p:nvPr>
        </p:nvSpPr>
        <p:spPr>
          <a:xfrm>
            <a:off x="713225" y="1076275"/>
            <a:ext cx="7717500" cy="15660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Font typeface="Didact Gothic"/>
              <a:buChar char="●"/>
              <a:defRPr/>
            </a:lvl1pPr>
            <a:lvl2pPr marL="914400" lvl="1" indent="-317500" rtl="0">
              <a:spcBef>
                <a:spcPts val="0"/>
              </a:spcBef>
              <a:spcAft>
                <a:spcPts val="0"/>
              </a:spcAft>
              <a:buSzPts val="1400"/>
              <a:buFont typeface="Didact Gothic"/>
              <a:buChar char="○"/>
              <a:defRPr/>
            </a:lvl2pPr>
            <a:lvl3pPr marL="1371600" lvl="2" indent="-317500" rtl="0">
              <a:spcBef>
                <a:spcPts val="0"/>
              </a:spcBef>
              <a:spcAft>
                <a:spcPts val="0"/>
              </a:spcAft>
              <a:buSzPts val="1400"/>
              <a:buFont typeface="Didact Gothic"/>
              <a:buChar char="■"/>
              <a:defRPr/>
            </a:lvl3pPr>
            <a:lvl4pPr marL="1828800" lvl="3" indent="-317500" rtl="0">
              <a:spcBef>
                <a:spcPts val="0"/>
              </a:spcBef>
              <a:spcAft>
                <a:spcPts val="0"/>
              </a:spcAft>
              <a:buSzPts val="1400"/>
              <a:buFont typeface="Didact Gothic"/>
              <a:buChar char="●"/>
              <a:defRPr/>
            </a:lvl4pPr>
            <a:lvl5pPr marL="2286000" lvl="4" indent="-317500" rtl="0">
              <a:spcBef>
                <a:spcPts val="0"/>
              </a:spcBef>
              <a:spcAft>
                <a:spcPts val="0"/>
              </a:spcAft>
              <a:buSzPts val="1400"/>
              <a:buFont typeface="Didact Gothic"/>
              <a:buChar char="○"/>
              <a:defRPr/>
            </a:lvl5pPr>
            <a:lvl6pPr marL="2743200" lvl="5" indent="-317500" rtl="0">
              <a:spcBef>
                <a:spcPts val="0"/>
              </a:spcBef>
              <a:spcAft>
                <a:spcPts val="0"/>
              </a:spcAft>
              <a:buSzPts val="1400"/>
              <a:buFont typeface="Didact Gothic"/>
              <a:buChar char="■"/>
              <a:defRPr/>
            </a:lvl6pPr>
            <a:lvl7pPr marL="3200400" lvl="6" indent="-317500" rtl="0">
              <a:spcBef>
                <a:spcPts val="0"/>
              </a:spcBef>
              <a:spcAft>
                <a:spcPts val="0"/>
              </a:spcAft>
              <a:buSzPts val="1400"/>
              <a:buFont typeface="Didact Gothic"/>
              <a:buChar char="●"/>
              <a:defRPr/>
            </a:lvl7pPr>
            <a:lvl8pPr marL="3657600" lvl="7" indent="-317500" rtl="0">
              <a:spcBef>
                <a:spcPts val="0"/>
              </a:spcBef>
              <a:spcAft>
                <a:spcPts val="0"/>
              </a:spcAft>
              <a:buSzPts val="1400"/>
              <a:buFont typeface="Didact Gothic"/>
              <a:buChar char="○"/>
              <a:defRPr/>
            </a:lvl8pPr>
            <a:lvl9pPr marL="4114800" lvl="8" indent="-317500" rtl="0">
              <a:spcBef>
                <a:spcPts val="0"/>
              </a:spcBef>
              <a:spcAft>
                <a:spcPts val="0"/>
              </a:spcAft>
              <a:buSzPts val="1400"/>
              <a:buFont typeface="Didact Gothic"/>
              <a:buChar char="■"/>
              <a:defRPr/>
            </a:lvl9pPr>
          </a:lstStyle>
          <a:p>
            <a:endParaRPr/>
          </a:p>
        </p:txBody>
      </p:sp>
      <p:sp>
        <p:nvSpPr>
          <p:cNvPr id="176" name="Google Shape;176;p27"/>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37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1">
  <p:cSld name="CUSTOM_3">
    <p:spTree>
      <p:nvGrpSpPr>
        <p:cNvPr id="1" name="Shape 177"/>
        <p:cNvGrpSpPr/>
        <p:nvPr/>
      </p:nvGrpSpPr>
      <p:grpSpPr>
        <a:xfrm>
          <a:off x="0" y="0"/>
          <a:ext cx="0" cy="0"/>
          <a:chOff x="0" y="0"/>
          <a:chExt cx="0" cy="0"/>
        </a:xfrm>
      </p:grpSpPr>
      <p:sp>
        <p:nvSpPr>
          <p:cNvPr id="178" name="Google Shape;178;p28"/>
          <p:cNvSpPr txBox="1">
            <a:spLocks noGrp="1"/>
          </p:cNvSpPr>
          <p:nvPr>
            <p:ph type="title"/>
          </p:nvPr>
        </p:nvSpPr>
        <p:spPr>
          <a:xfrm>
            <a:off x="1583300" y="445025"/>
            <a:ext cx="5965500" cy="1231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9" name="Google Shape;179;p28"/>
          <p:cNvSpPr txBox="1">
            <a:spLocks noGrp="1"/>
          </p:cNvSpPr>
          <p:nvPr>
            <p:ph type="subTitle" idx="1"/>
          </p:nvPr>
        </p:nvSpPr>
        <p:spPr>
          <a:xfrm>
            <a:off x="2306388" y="2058375"/>
            <a:ext cx="4531200" cy="485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Font typeface="DM Serif Display"/>
              <a:buNone/>
              <a:defRPr sz="2400">
                <a:latin typeface="Montserrat ExtraBold"/>
                <a:ea typeface="Montserrat ExtraBold"/>
                <a:cs typeface="Montserrat ExtraBold"/>
                <a:sym typeface="Montserrat ExtraBold"/>
              </a:defRPr>
            </a:lvl1pPr>
            <a:lvl2pPr lvl="1" rtl="0">
              <a:spcBef>
                <a:spcPts val="0"/>
              </a:spcBef>
              <a:spcAft>
                <a:spcPts val="0"/>
              </a:spcAft>
              <a:buSzPts val="1400"/>
              <a:buFont typeface="DM Serif Display"/>
              <a:buNone/>
              <a:defRPr>
                <a:latin typeface="DM Serif Display"/>
                <a:ea typeface="DM Serif Display"/>
                <a:cs typeface="DM Serif Display"/>
                <a:sym typeface="DM Serif Display"/>
              </a:defRPr>
            </a:lvl2pPr>
            <a:lvl3pPr lvl="2" rtl="0">
              <a:spcBef>
                <a:spcPts val="0"/>
              </a:spcBef>
              <a:spcAft>
                <a:spcPts val="0"/>
              </a:spcAft>
              <a:buSzPts val="1400"/>
              <a:buFont typeface="DM Serif Display"/>
              <a:buNone/>
              <a:defRPr>
                <a:latin typeface="DM Serif Display"/>
                <a:ea typeface="DM Serif Display"/>
                <a:cs typeface="DM Serif Display"/>
                <a:sym typeface="DM Serif Display"/>
              </a:defRPr>
            </a:lvl3pPr>
            <a:lvl4pPr lvl="3" rtl="0">
              <a:spcBef>
                <a:spcPts val="0"/>
              </a:spcBef>
              <a:spcAft>
                <a:spcPts val="0"/>
              </a:spcAft>
              <a:buSzPts val="1400"/>
              <a:buFont typeface="DM Serif Display"/>
              <a:buNone/>
              <a:defRPr>
                <a:latin typeface="DM Serif Display"/>
                <a:ea typeface="DM Serif Display"/>
                <a:cs typeface="DM Serif Display"/>
                <a:sym typeface="DM Serif Display"/>
              </a:defRPr>
            </a:lvl4pPr>
            <a:lvl5pPr lvl="4" rtl="0">
              <a:spcBef>
                <a:spcPts val="0"/>
              </a:spcBef>
              <a:spcAft>
                <a:spcPts val="0"/>
              </a:spcAft>
              <a:buSzPts val="1400"/>
              <a:buFont typeface="DM Serif Display"/>
              <a:buNone/>
              <a:defRPr>
                <a:latin typeface="DM Serif Display"/>
                <a:ea typeface="DM Serif Display"/>
                <a:cs typeface="DM Serif Display"/>
                <a:sym typeface="DM Serif Display"/>
              </a:defRPr>
            </a:lvl5pPr>
            <a:lvl6pPr lvl="5" rtl="0">
              <a:spcBef>
                <a:spcPts val="0"/>
              </a:spcBef>
              <a:spcAft>
                <a:spcPts val="0"/>
              </a:spcAft>
              <a:buSzPts val="1400"/>
              <a:buFont typeface="DM Serif Display"/>
              <a:buNone/>
              <a:defRPr>
                <a:latin typeface="DM Serif Display"/>
                <a:ea typeface="DM Serif Display"/>
                <a:cs typeface="DM Serif Display"/>
                <a:sym typeface="DM Serif Display"/>
              </a:defRPr>
            </a:lvl6pPr>
            <a:lvl7pPr lvl="6" rtl="0">
              <a:spcBef>
                <a:spcPts val="0"/>
              </a:spcBef>
              <a:spcAft>
                <a:spcPts val="0"/>
              </a:spcAft>
              <a:buSzPts val="1400"/>
              <a:buFont typeface="DM Serif Display"/>
              <a:buNone/>
              <a:defRPr>
                <a:latin typeface="DM Serif Display"/>
                <a:ea typeface="DM Serif Display"/>
                <a:cs typeface="DM Serif Display"/>
                <a:sym typeface="DM Serif Display"/>
              </a:defRPr>
            </a:lvl7pPr>
            <a:lvl8pPr lvl="7" rtl="0">
              <a:spcBef>
                <a:spcPts val="0"/>
              </a:spcBef>
              <a:spcAft>
                <a:spcPts val="0"/>
              </a:spcAft>
              <a:buSzPts val="1400"/>
              <a:buFont typeface="DM Serif Display"/>
              <a:buNone/>
              <a:defRPr>
                <a:latin typeface="DM Serif Display"/>
                <a:ea typeface="DM Serif Display"/>
                <a:cs typeface="DM Serif Display"/>
                <a:sym typeface="DM Serif Display"/>
              </a:defRPr>
            </a:lvl8pPr>
            <a:lvl9pPr lvl="8" rtl="0">
              <a:spcBef>
                <a:spcPts val="0"/>
              </a:spcBef>
              <a:spcAft>
                <a:spcPts val="0"/>
              </a:spcAft>
              <a:buSzPts val="1400"/>
              <a:buFont typeface="DM Serif Display"/>
              <a:buNone/>
              <a:defRPr>
                <a:latin typeface="DM Serif Display"/>
                <a:ea typeface="DM Serif Display"/>
                <a:cs typeface="DM Serif Display"/>
                <a:sym typeface="DM Serif Display"/>
              </a:defRPr>
            </a:lvl9pPr>
          </a:lstStyle>
          <a:p>
            <a:endParaRPr/>
          </a:p>
        </p:txBody>
      </p:sp>
      <p:sp>
        <p:nvSpPr>
          <p:cNvPr id="180" name="Google Shape;180;p28"/>
          <p:cNvSpPr txBox="1">
            <a:spLocks noGrp="1"/>
          </p:cNvSpPr>
          <p:nvPr>
            <p:ph type="subTitle" idx="2"/>
          </p:nvPr>
        </p:nvSpPr>
        <p:spPr>
          <a:xfrm>
            <a:off x="2306388" y="2424262"/>
            <a:ext cx="4531200" cy="6129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81" name="Google Shape;181;p28"/>
          <p:cNvSpPr txBox="1">
            <a:spLocks noGrp="1"/>
          </p:cNvSpPr>
          <p:nvPr>
            <p:ph type="subTitle" idx="3"/>
          </p:nvPr>
        </p:nvSpPr>
        <p:spPr>
          <a:xfrm>
            <a:off x="2306388" y="3389217"/>
            <a:ext cx="4531200" cy="485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Font typeface="DM Serif Display"/>
              <a:buNone/>
              <a:defRPr sz="2400">
                <a:latin typeface="Montserrat ExtraBold"/>
                <a:ea typeface="Montserrat ExtraBold"/>
                <a:cs typeface="Montserrat ExtraBold"/>
                <a:sym typeface="Montserrat ExtraBol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2" name="Google Shape;182;p28"/>
          <p:cNvSpPr txBox="1">
            <a:spLocks noGrp="1"/>
          </p:cNvSpPr>
          <p:nvPr>
            <p:ph type="subTitle" idx="4"/>
          </p:nvPr>
        </p:nvSpPr>
        <p:spPr>
          <a:xfrm>
            <a:off x="2306388" y="3733950"/>
            <a:ext cx="4531200" cy="6129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83" name="Google Shape;183;p28"/>
          <p:cNvSpPr/>
          <p:nvPr/>
        </p:nvSpPr>
        <p:spPr>
          <a:xfrm>
            <a:off x="1667463" y="4608563"/>
            <a:ext cx="263400" cy="2634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2">
  <p:cSld name="CUSTOM_20">
    <p:spTree>
      <p:nvGrpSpPr>
        <p:cNvPr id="1" name="Shape 184"/>
        <p:cNvGrpSpPr/>
        <p:nvPr/>
      </p:nvGrpSpPr>
      <p:grpSpPr>
        <a:xfrm>
          <a:off x="0" y="0"/>
          <a:ext cx="0" cy="0"/>
          <a:chOff x="0" y="0"/>
          <a:chExt cx="0" cy="0"/>
        </a:xfrm>
      </p:grpSpPr>
      <p:sp>
        <p:nvSpPr>
          <p:cNvPr id="185" name="Google Shape;185;p29"/>
          <p:cNvSpPr txBox="1">
            <a:spLocks noGrp="1"/>
          </p:cNvSpPr>
          <p:nvPr>
            <p:ph type="subTitle" idx="1"/>
          </p:nvPr>
        </p:nvSpPr>
        <p:spPr>
          <a:xfrm>
            <a:off x="1452582" y="3504150"/>
            <a:ext cx="2761200" cy="485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Font typeface="DM Serif Display"/>
              <a:buNone/>
              <a:defRPr sz="2400">
                <a:latin typeface="Montserrat ExtraBold"/>
                <a:ea typeface="Montserrat ExtraBold"/>
                <a:cs typeface="Montserrat ExtraBold"/>
                <a:sym typeface="Montserrat ExtraBold"/>
              </a:defRPr>
            </a:lvl1pPr>
            <a:lvl2pPr lvl="1" rtl="0">
              <a:spcBef>
                <a:spcPts val="0"/>
              </a:spcBef>
              <a:spcAft>
                <a:spcPts val="0"/>
              </a:spcAft>
              <a:buSzPts val="1400"/>
              <a:buFont typeface="DM Serif Display"/>
              <a:buNone/>
              <a:defRPr>
                <a:latin typeface="DM Serif Display"/>
                <a:ea typeface="DM Serif Display"/>
                <a:cs typeface="DM Serif Display"/>
                <a:sym typeface="DM Serif Display"/>
              </a:defRPr>
            </a:lvl2pPr>
            <a:lvl3pPr lvl="2" rtl="0">
              <a:spcBef>
                <a:spcPts val="0"/>
              </a:spcBef>
              <a:spcAft>
                <a:spcPts val="0"/>
              </a:spcAft>
              <a:buSzPts val="1400"/>
              <a:buFont typeface="DM Serif Display"/>
              <a:buNone/>
              <a:defRPr>
                <a:latin typeface="DM Serif Display"/>
                <a:ea typeface="DM Serif Display"/>
                <a:cs typeface="DM Serif Display"/>
                <a:sym typeface="DM Serif Display"/>
              </a:defRPr>
            </a:lvl3pPr>
            <a:lvl4pPr lvl="3" rtl="0">
              <a:spcBef>
                <a:spcPts val="0"/>
              </a:spcBef>
              <a:spcAft>
                <a:spcPts val="0"/>
              </a:spcAft>
              <a:buSzPts val="1400"/>
              <a:buFont typeface="DM Serif Display"/>
              <a:buNone/>
              <a:defRPr>
                <a:latin typeface="DM Serif Display"/>
                <a:ea typeface="DM Serif Display"/>
                <a:cs typeface="DM Serif Display"/>
                <a:sym typeface="DM Serif Display"/>
              </a:defRPr>
            </a:lvl4pPr>
            <a:lvl5pPr lvl="4" rtl="0">
              <a:spcBef>
                <a:spcPts val="0"/>
              </a:spcBef>
              <a:spcAft>
                <a:spcPts val="0"/>
              </a:spcAft>
              <a:buSzPts val="1400"/>
              <a:buFont typeface="DM Serif Display"/>
              <a:buNone/>
              <a:defRPr>
                <a:latin typeface="DM Serif Display"/>
                <a:ea typeface="DM Serif Display"/>
                <a:cs typeface="DM Serif Display"/>
                <a:sym typeface="DM Serif Display"/>
              </a:defRPr>
            </a:lvl5pPr>
            <a:lvl6pPr lvl="5" rtl="0">
              <a:spcBef>
                <a:spcPts val="0"/>
              </a:spcBef>
              <a:spcAft>
                <a:spcPts val="0"/>
              </a:spcAft>
              <a:buSzPts val="1400"/>
              <a:buFont typeface="DM Serif Display"/>
              <a:buNone/>
              <a:defRPr>
                <a:latin typeface="DM Serif Display"/>
                <a:ea typeface="DM Serif Display"/>
                <a:cs typeface="DM Serif Display"/>
                <a:sym typeface="DM Serif Display"/>
              </a:defRPr>
            </a:lvl6pPr>
            <a:lvl7pPr lvl="6" rtl="0">
              <a:spcBef>
                <a:spcPts val="0"/>
              </a:spcBef>
              <a:spcAft>
                <a:spcPts val="0"/>
              </a:spcAft>
              <a:buSzPts val="1400"/>
              <a:buFont typeface="DM Serif Display"/>
              <a:buNone/>
              <a:defRPr>
                <a:latin typeface="DM Serif Display"/>
                <a:ea typeface="DM Serif Display"/>
                <a:cs typeface="DM Serif Display"/>
                <a:sym typeface="DM Serif Display"/>
              </a:defRPr>
            </a:lvl7pPr>
            <a:lvl8pPr lvl="7" rtl="0">
              <a:spcBef>
                <a:spcPts val="0"/>
              </a:spcBef>
              <a:spcAft>
                <a:spcPts val="0"/>
              </a:spcAft>
              <a:buSzPts val="1400"/>
              <a:buFont typeface="DM Serif Display"/>
              <a:buNone/>
              <a:defRPr>
                <a:latin typeface="DM Serif Display"/>
                <a:ea typeface="DM Serif Display"/>
                <a:cs typeface="DM Serif Display"/>
                <a:sym typeface="DM Serif Display"/>
              </a:defRPr>
            </a:lvl8pPr>
            <a:lvl9pPr lvl="8" rtl="0">
              <a:spcBef>
                <a:spcPts val="0"/>
              </a:spcBef>
              <a:spcAft>
                <a:spcPts val="0"/>
              </a:spcAft>
              <a:buSzPts val="1400"/>
              <a:buFont typeface="DM Serif Display"/>
              <a:buNone/>
              <a:defRPr>
                <a:latin typeface="DM Serif Display"/>
                <a:ea typeface="DM Serif Display"/>
                <a:cs typeface="DM Serif Display"/>
                <a:sym typeface="DM Serif Display"/>
              </a:defRPr>
            </a:lvl9pPr>
          </a:lstStyle>
          <a:p>
            <a:endParaRPr/>
          </a:p>
        </p:txBody>
      </p:sp>
      <p:sp>
        <p:nvSpPr>
          <p:cNvPr id="186" name="Google Shape;186;p29"/>
          <p:cNvSpPr txBox="1">
            <a:spLocks noGrp="1"/>
          </p:cNvSpPr>
          <p:nvPr>
            <p:ph type="subTitle" idx="2"/>
          </p:nvPr>
        </p:nvSpPr>
        <p:spPr>
          <a:xfrm>
            <a:off x="1452582" y="3870037"/>
            <a:ext cx="2761200" cy="6129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87" name="Google Shape;187;p29"/>
          <p:cNvSpPr txBox="1">
            <a:spLocks noGrp="1"/>
          </p:cNvSpPr>
          <p:nvPr>
            <p:ph type="subTitle" idx="3"/>
          </p:nvPr>
        </p:nvSpPr>
        <p:spPr>
          <a:xfrm>
            <a:off x="4930207" y="3504142"/>
            <a:ext cx="2761200" cy="485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Font typeface="DM Serif Display"/>
              <a:buNone/>
              <a:defRPr sz="2400">
                <a:latin typeface="Montserrat ExtraBold"/>
                <a:ea typeface="Montserrat ExtraBold"/>
                <a:cs typeface="Montserrat ExtraBold"/>
                <a:sym typeface="Montserrat ExtraBol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8" name="Google Shape;188;p29"/>
          <p:cNvSpPr txBox="1">
            <a:spLocks noGrp="1"/>
          </p:cNvSpPr>
          <p:nvPr>
            <p:ph type="subTitle" idx="4"/>
          </p:nvPr>
        </p:nvSpPr>
        <p:spPr>
          <a:xfrm>
            <a:off x="4930207" y="3848875"/>
            <a:ext cx="2761200" cy="6129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89" name="Google Shape;189;p29"/>
          <p:cNvSpPr txBox="1">
            <a:spLocks noGrp="1"/>
          </p:cNvSpPr>
          <p:nvPr>
            <p:ph type="title"/>
          </p:nvPr>
        </p:nvSpPr>
        <p:spPr>
          <a:xfrm>
            <a:off x="713225" y="445025"/>
            <a:ext cx="7717500" cy="753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90" name="Google Shape;190;p29"/>
          <p:cNvPicPr preferRelativeResize="0"/>
          <p:nvPr/>
        </p:nvPicPr>
        <p:blipFill rotWithShape="1">
          <a:blip r:embed="rId2">
            <a:alphaModFix/>
          </a:blip>
          <a:srcRect l="4363" t="17099" r="3180" b="16749"/>
          <a:stretch/>
        </p:blipFill>
        <p:spPr>
          <a:xfrm rot="10800000">
            <a:off x="7990362" y="204936"/>
            <a:ext cx="3251826" cy="2979973"/>
          </a:xfrm>
          <a:prstGeom prst="rect">
            <a:avLst/>
          </a:prstGeom>
          <a:noFill/>
          <a:ln>
            <a:noFill/>
          </a:ln>
        </p:spPr>
      </p:pic>
      <p:sp>
        <p:nvSpPr>
          <p:cNvPr id="191" name="Google Shape;191;p29"/>
          <p:cNvSpPr/>
          <p:nvPr/>
        </p:nvSpPr>
        <p:spPr>
          <a:xfrm rot="770348">
            <a:off x="7640383" y="-268694"/>
            <a:ext cx="3016780" cy="1876535"/>
          </a:xfrm>
          <a:custGeom>
            <a:avLst/>
            <a:gdLst/>
            <a:ahLst/>
            <a:cxnLst/>
            <a:rect l="l" t="t" r="r" b="b"/>
            <a:pathLst>
              <a:path w="40604" h="25257" extrusionOk="0">
                <a:moveTo>
                  <a:pt x="12569" y="7999"/>
                </a:moveTo>
                <a:cubicBezTo>
                  <a:pt x="13334" y="7999"/>
                  <a:pt x="14124" y="8304"/>
                  <a:pt x="14681" y="8841"/>
                </a:cubicBezTo>
                <a:cubicBezTo>
                  <a:pt x="15490" y="9627"/>
                  <a:pt x="15538" y="10794"/>
                  <a:pt x="14883" y="11711"/>
                </a:cubicBezTo>
                <a:cubicBezTo>
                  <a:pt x="14131" y="12769"/>
                  <a:pt x="12977" y="13147"/>
                  <a:pt x="11752" y="13147"/>
                </a:cubicBezTo>
                <a:cubicBezTo>
                  <a:pt x="10978" y="13147"/>
                  <a:pt x="10177" y="12996"/>
                  <a:pt x="9430" y="12770"/>
                </a:cubicBezTo>
                <a:cubicBezTo>
                  <a:pt x="9168" y="10865"/>
                  <a:pt x="9989" y="8413"/>
                  <a:pt x="12073" y="8043"/>
                </a:cubicBezTo>
                <a:cubicBezTo>
                  <a:pt x="12235" y="8014"/>
                  <a:pt x="12402" y="7999"/>
                  <a:pt x="12569" y="7999"/>
                </a:cubicBezTo>
                <a:close/>
                <a:moveTo>
                  <a:pt x="787" y="1"/>
                </a:moveTo>
                <a:cubicBezTo>
                  <a:pt x="649" y="1"/>
                  <a:pt x="500" y="90"/>
                  <a:pt x="476" y="269"/>
                </a:cubicBezTo>
                <a:cubicBezTo>
                  <a:pt x="0" y="5031"/>
                  <a:pt x="2643" y="9817"/>
                  <a:pt x="6751" y="12223"/>
                </a:cubicBezTo>
                <a:cubicBezTo>
                  <a:pt x="7406" y="12604"/>
                  <a:pt x="8168" y="12961"/>
                  <a:pt x="8977" y="13235"/>
                </a:cubicBezTo>
                <a:cubicBezTo>
                  <a:pt x="9227" y="14389"/>
                  <a:pt x="9811" y="15497"/>
                  <a:pt x="10549" y="16461"/>
                </a:cubicBezTo>
                <a:cubicBezTo>
                  <a:pt x="12133" y="18521"/>
                  <a:pt x="14288" y="20188"/>
                  <a:pt x="16502" y="21509"/>
                </a:cubicBezTo>
                <a:cubicBezTo>
                  <a:pt x="18693" y="22795"/>
                  <a:pt x="21062" y="23783"/>
                  <a:pt x="23527" y="24403"/>
                </a:cubicBezTo>
                <a:cubicBezTo>
                  <a:pt x="25718" y="24967"/>
                  <a:pt x="27986" y="25256"/>
                  <a:pt x="30252" y="25256"/>
                </a:cubicBezTo>
                <a:cubicBezTo>
                  <a:pt x="33097" y="25256"/>
                  <a:pt x="35940" y="24801"/>
                  <a:pt x="38624" y="23867"/>
                </a:cubicBezTo>
                <a:cubicBezTo>
                  <a:pt x="39196" y="23676"/>
                  <a:pt x="39755" y="23450"/>
                  <a:pt x="40315" y="23200"/>
                </a:cubicBezTo>
                <a:cubicBezTo>
                  <a:pt x="40603" y="23056"/>
                  <a:pt x="40419" y="22670"/>
                  <a:pt x="40148" y="22670"/>
                </a:cubicBezTo>
                <a:cubicBezTo>
                  <a:pt x="40106" y="22670"/>
                  <a:pt x="40062" y="22679"/>
                  <a:pt x="40017" y="22700"/>
                </a:cubicBezTo>
                <a:cubicBezTo>
                  <a:pt x="36924" y="24027"/>
                  <a:pt x="33571" y="24670"/>
                  <a:pt x="30211" y="24670"/>
                </a:cubicBezTo>
                <a:cubicBezTo>
                  <a:pt x="24375" y="24670"/>
                  <a:pt x="18519" y="22729"/>
                  <a:pt x="13978" y="19057"/>
                </a:cubicBezTo>
                <a:cubicBezTo>
                  <a:pt x="12145" y="17580"/>
                  <a:pt x="10228" y="15747"/>
                  <a:pt x="9573" y="13413"/>
                </a:cubicBezTo>
                <a:lnTo>
                  <a:pt x="9573" y="13413"/>
                </a:lnTo>
                <a:cubicBezTo>
                  <a:pt x="10267" y="13604"/>
                  <a:pt x="10984" y="13719"/>
                  <a:pt x="11687" y="13719"/>
                </a:cubicBezTo>
                <a:cubicBezTo>
                  <a:pt x="12563" y="13719"/>
                  <a:pt x="13415" y="13540"/>
                  <a:pt x="14169" y="13104"/>
                </a:cubicBezTo>
                <a:cubicBezTo>
                  <a:pt x="15145" y="12532"/>
                  <a:pt x="15943" y="11472"/>
                  <a:pt x="15907" y="10306"/>
                </a:cubicBezTo>
                <a:cubicBezTo>
                  <a:pt x="15895" y="9329"/>
                  <a:pt x="15300" y="8496"/>
                  <a:pt x="14490" y="8008"/>
                </a:cubicBezTo>
                <a:cubicBezTo>
                  <a:pt x="13919" y="7649"/>
                  <a:pt x="13235" y="7452"/>
                  <a:pt x="12563" y="7452"/>
                </a:cubicBezTo>
                <a:cubicBezTo>
                  <a:pt x="12254" y="7452"/>
                  <a:pt x="11948" y="7493"/>
                  <a:pt x="11656" y="7579"/>
                </a:cubicBezTo>
                <a:cubicBezTo>
                  <a:pt x="10621" y="7877"/>
                  <a:pt x="9811" y="8710"/>
                  <a:pt x="9347" y="9663"/>
                </a:cubicBezTo>
                <a:cubicBezTo>
                  <a:pt x="8882" y="10615"/>
                  <a:pt x="8751" y="11615"/>
                  <a:pt x="8870" y="12592"/>
                </a:cubicBezTo>
                <a:cubicBezTo>
                  <a:pt x="8561" y="12473"/>
                  <a:pt x="8263" y="12353"/>
                  <a:pt x="7977" y="12223"/>
                </a:cubicBezTo>
                <a:cubicBezTo>
                  <a:pt x="3512" y="10151"/>
                  <a:pt x="548" y="5198"/>
                  <a:pt x="1036" y="269"/>
                </a:cubicBezTo>
                <a:cubicBezTo>
                  <a:pt x="1054" y="90"/>
                  <a:pt x="926" y="1"/>
                  <a:pt x="7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hree columns ">
  <p:cSld name="CUSTOM_4">
    <p:spTree>
      <p:nvGrpSpPr>
        <p:cNvPr id="1" name="Shape 192"/>
        <p:cNvGrpSpPr/>
        <p:nvPr/>
      </p:nvGrpSpPr>
      <p:grpSpPr>
        <a:xfrm>
          <a:off x="0" y="0"/>
          <a:ext cx="0" cy="0"/>
          <a:chOff x="0" y="0"/>
          <a:chExt cx="0" cy="0"/>
        </a:xfrm>
      </p:grpSpPr>
      <p:sp>
        <p:nvSpPr>
          <p:cNvPr id="193" name="Google Shape;193;p30"/>
          <p:cNvSpPr txBox="1">
            <a:spLocks noGrp="1"/>
          </p:cNvSpPr>
          <p:nvPr>
            <p:ph type="title"/>
          </p:nvPr>
        </p:nvSpPr>
        <p:spPr>
          <a:xfrm>
            <a:off x="713225" y="445025"/>
            <a:ext cx="7717500" cy="753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4" name="Google Shape;194;p30"/>
          <p:cNvSpPr txBox="1">
            <a:spLocks noGrp="1"/>
          </p:cNvSpPr>
          <p:nvPr>
            <p:ph type="subTitle" idx="1"/>
          </p:nvPr>
        </p:nvSpPr>
        <p:spPr>
          <a:xfrm>
            <a:off x="2070188" y="1355050"/>
            <a:ext cx="4991700" cy="485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Font typeface="DM Serif Display"/>
              <a:buNone/>
              <a:defRPr sz="2400">
                <a:latin typeface="Montserrat ExtraBold"/>
                <a:ea typeface="Montserrat ExtraBold"/>
                <a:cs typeface="Montserrat ExtraBold"/>
                <a:sym typeface="Montserrat ExtraBold"/>
              </a:defRPr>
            </a:lvl1pPr>
            <a:lvl2pPr lvl="1" rtl="0">
              <a:spcBef>
                <a:spcPts val="0"/>
              </a:spcBef>
              <a:spcAft>
                <a:spcPts val="0"/>
              </a:spcAft>
              <a:buSzPts val="1400"/>
              <a:buFont typeface="DM Serif Display"/>
              <a:buNone/>
              <a:defRPr>
                <a:latin typeface="DM Serif Display"/>
                <a:ea typeface="DM Serif Display"/>
                <a:cs typeface="DM Serif Display"/>
                <a:sym typeface="DM Serif Display"/>
              </a:defRPr>
            </a:lvl2pPr>
            <a:lvl3pPr lvl="2" rtl="0">
              <a:spcBef>
                <a:spcPts val="0"/>
              </a:spcBef>
              <a:spcAft>
                <a:spcPts val="0"/>
              </a:spcAft>
              <a:buSzPts val="1400"/>
              <a:buFont typeface="DM Serif Display"/>
              <a:buNone/>
              <a:defRPr>
                <a:latin typeface="DM Serif Display"/>
                <a:ea typeface="DM Serif Display"/>
                <a:cs typeface="DM Serif Display"/>
                <a:sym typeface="DM Serif Display"/>
              </a:defRPr>
            </a:lvl3pPr>
            <a:lvl4pPr lvl="3" rtl="0">
              <a:spcBef>
                <a:spcPts val="0"/>
              </a:spcBef>
              <a:spcAft>
                <a:spcPts val="0"/>
              </a:spcAft>
              <a:buSzPts val="1400"/>
              <a:buFont typeface="DM Serif Display"/>
              <a:buNone/>
              <a:defRPr>
                <a:latin typeface="DM Serif Display"/>
                <a:ea typeface="DM Serif Display"/>
                <a:cs typeface="DM Serif Display"/>
                <a:sym typeface="DM Serif Display"/>
              </a:defRPr>
            </a:lvl4pPr>
            <a:lvl5pPr lvl="4" rtl="0">
              <a:spcBef>
                <a:spcPts val="0"/>
              </a:spcBef>
              <a:spcAft>
                <a:spcPts val="0"/>
              </a:spcAft>
              <a:buSzPts val="1400"/>
              <a:buFont typeface="DM Serif Display"/>
              <a:buNone/>
              <a:defRPr>
                <a:latin typeface="DM Serif Display"/>
                <a:ea typeface="DM Serif Display"/>
                <a:cs typeface="DM Serif Display"/>
                <a:sym typeface="DM Serif Display"/>
              </a:defRPr>
            </a:lvl5pPr>
            <a:lvl6pPr lvl="5" rtl="0">
              <a:spcBef>
                <a:spcPts val="0"/>
              </a:spcBef>
              <a:spcAft>
                <a:spcPts val="0"/>
              </a:spcAft>
              <a:buSzPts val="1400"/>
              <a:buFont typeface="DM Serif Display"/>
              <a:buNone/>
              <a:defRPr>
                <a:latin typeface="DM Serif Display"/>
                <a:ea typeface="DM Serif Display"/>
                <a:cs typeface="DM Serif Display"/>
                <a:sym typeface="DM Serif Display"/>
              </a:defRPr>
            </a:lvl6pPr>
            <a:lvl7pPr lvl="6" rtl="0">
              <a:spcBef>
                <a:spcPts val="0"/>
              </a:spcBef>
              <a:spcAft>
                <a:spcPts val="0"/>
              </a:spcAft>
              <a:buSzPts val="1400"/>
              <a:buFont typeface="DM Serif Display"/>
              <a:buNone/>
              <a:defRPr>
                <a:latin typeface="DM Serif Display"/>
                <a:ea typeface="DM Serif Display"/>
                <a:cs typeface="DM Serif Display"/>
                <a:sym typeface="DM Serif Display"/>
              </a:defRPr>
            </a:lvl7pPr>
            <a:lvl8pPr lvl="7" rtl="0">
              <a:spcBef>
                <a:spcPts val="0"/>
              </a:spcBef>
              <a:spcAft>
                <a:spcPts val="0"/>
              </a:spcAft>
              <a:buSzPts val="1400"/>
              <a:buFont typeface="DM Serif Display"/>
              <a:buNone/>
              <a:defRPr>
                <a:latin typeface="DM Serif Display"/>
                <a:ea typeface="DM Serif Display"/>
                <a:cs typeface="DM Serif Display"/>
                <a:sym typeface="DM Serif Display"/>
              </a:defRPr>
            </a:lvl8pPr>
            <a:lvl9pPr lvl="8" rtl="0">
              <a:spcBef>
                <a:spcPts val="0"/>
              </a:spcBef>
              <a:spcAft>
                <a:spcPts val="0"/>
              </a:spcAft>
              <a:buSzPts val="1400"/>
              <a:buFont typeface="DM Serif Display"/>
              <a:buNone/>
              <a:defRPr>
                <a:latin typeface="DM Serif Display"/>
                <a:ea typeface="DM Serif Display"/>
                <a:cs typeface="DM Serif Display"/>
                <a:sym typeface="DM Serif Display"/>
              </a:defRPr>
            </a:lvl9pPr>
          </a:lstStyle>
          <a:p>
            <a:endParaRPr/>
          </a:p>
        </p:txBody>
      </p:sp>
      <p:sp>
        <p:nvSpPr>
          <p:cNvPr id="195" name="Google Shape;195;p30"/>
          <p:cNvSpPr txBox="1">
            <a:spLocks noGrp="1"/>
          </p:cNvSpPr>
          <p:nvPr>
            <p:ph type="subTitle" idx="2"/>
          </p:nvPr>
        </p:nvSpPr>
        <p:spPr>
          <a:xfrm>
            <a:off x="2070188" y="1692095"/>
            <a:ext cx="4991700" cy="6129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6" name="Google Shape;196;p30"/>
          <p:cNvSpPr txBox="1">
            <a:spLocks noGrp="1"/>
          </p:cNvSpPr>
          <p:nvPr>
            <p:ph type="subTitle" idx="3"/>
          </p:nvPr>
        </p:nvSpPr>
        <p:spPr>
          <a:xfrm>
            <a:off x="2070188" y="2461140"/>
            <a:ext cx="4991700" cy="485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Font typeface="DM Serif Display"/>
              <a:buNone/>
              <a:defRPr sz="2400">
                <a:latin typeface="Montserrat ExtraBold"/>
                <a:ea typeface="Montserrat ExtraBold"/>
                <a:cs typeface="Montserrat ExtraBold"/>
                <a:sym typeface="Montserrat ExtraBol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7" name="Google Shape;197;p30"/>
          <p:cNvSpPr txBox="1">
            <a:spLocks noGrp="1"/>
          </p:cNvSpPr>
          <p:nvPr>
            <p:ph type="subTitle" idx="4"/>
          </p:nvPr>
        </p:nvSpPr>
        <p:spPr>
          <a:xfrm>
            <a:off x="2070188" y="2798185"/>
            <a:ext cx="4991700" cy="6129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8" name="Google Shape;198;p30"/>
          <p:cNvSpPr txBox="1">
            <a:spLocks noGrp="1"/>
          </p:cNvSpPr>
          <p:nvPr>
            <p:ph type="subTitle" idx="5"/>
          </p:nvPr>
        </p:nvSpPr>
        <p:spPr>
          <a:xfrm>
            <a:off x="2076138" y="3567230"/>
            <a:ext cx="4991700" cy="485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Font typeface="DM Serif Display"/>
              <a:buNone/>
              <a:defRPr sz="2400">
                <a:latin typeface="Montserrat ExtraBold"/>
                <a:ea typeface="Montserrat ExtraBold"/>
                <a:cs typeface="Montserrat ExtraBold"/>
                <a:sym typeface="Montserrat ExtraBol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9" name="Google Shape;199;p30"/>
          <p:cNvSpPr txBox="1">
            <a:spLocks noGrp="1"/>
          </p:cNvSpPr>
          <p:nvPr>
            <p:ph type="subTitle" idx="6"/>
          </p:nvPr>
        </p:nvSpPr>
        <p:spPr>
          <a:xfrm>
            <a:off x="2076138" y="3904275"/>
            <a:ext cx="4991700" cy="6129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pic>
        <p:nvPicPr>
          <p:cNvPr id="200" name="Google Shape;200;p30"/>
          <p:cNvPicPr preferRelativeResize="0"/>
          <p:nvPr/>
        </p:nvPicPr>
        <p:blipFill rotWithShape="1">
          <a:blip r:embed="rId2">
            <a:alphaModFix/>
          </a:blip>
          <a:srcRect l="4363" t="17099" r="3180" b="16749"/>
          <a:stretch/>
        </p:blipFill>
        <p:spPr>
          <a:xfrm>
            <a:off x="8278925" y="-278001"/>
            <a:ext cx="3251826" cy="2979973"/>
          </a:xfrm>
          <a:prstGeom prst="rect">
            <a:avLst/>
          </a:prstGeom>
          <a:noFill/>
          <a:ln>
            <a:noFill/>
          </a:ln>
        </p:spPr>
      </p:pic>
      <p:sp>
        <p:nvSpPr>
          <p:cNvPr id="201" name="Google Shape;201;p30"/>
          <p:cNvSpPr/>
          <p:nvPr/>
        </p:nvSpPr>
        <p:spPr>
          <a:xfrm rot="3977554">
            <a:off x="7695736" y="2813220"/>
            <a:ext cx="3016773" cy="1876530"/>
          </a:xfrm>
          <a:custGeom>
            <a:avLst/>
            <a:gdLst/>
            <a:ahLst/>
            <a:cxnLst/>
            <a:rect l="l" t="t" r="r" b="b"/>
            <a:pathLst>
              <a:path w="40604" h="25257" extrusionOk="0">
                <a:moveTo>
                  <a:pt x="12569" y="7999"/>
                </a:moveTo>
                <a:cubicBezTo>
                  <a:pt x="13334" y="7999"/>
                  <a:pt x="14124" y="8304"/>
                  <a:pt x="14681" y="8841"/>
                </a:cubicBezTo>
                <a:cubicBezTo>
                  <a:pt x="15490" y="9627"/>
                  <a:pt x="15538" y="10794"/>
                  <a:pt x="14883" y="11711"/>
                </a:cubicBezTo>
                <a:cubicBezTo>
                  <a:pt x="14131" y="12769"/>
                  <a:pt x="12977" y="13147"/>
                  <a:pt x="11752" y="13147"/>
                </a:cubicBezTo>
                <a:cubicBezTo>
                  <a:pt x="10978" y="13147"/>
                  <a:pt x="10177" y="12996"/>
                  <a:pt x="9430" y="12770"/>
                </a:cubicBezTo>
                <a:cubicBezTo>
                  <a:pt x="9168" y="10865"/>
                  <a:pt x="9989" y="8413"/>
                  <a:pt x="12073" y="8043"/>
                </a:cubicBezTo>
                <a:cubicBezTo>
                  <a:pt x="12235" y="8014"/>
                  <a:pt x="12402" y="7999"/>
                  <a:pt x="12569" y="7999"/>
                </a:cubicBezTo>
                <a:close/>
                <a:moveTo>
                  <a:pt x="787" y="1"/>
                </a:moveTo>
                <a:cubicBezTo>
                  <a:pt x="649" y="1"/>
                  <a:pt x="500" y="90"/>
                  <a:pt x="476" y="269"/>
                </a:cubicBezTo>
                <a:cubicBezTo>
                  <a:pt x="0" y="5031"/>
                  <a:pt x="2643" y="9817"/>
                  <a:pt x="6751" y="12223"/>
                </a:cubicBezTo>
                <a:cubicBezTo>
                  <a:pt x="7406" y="12604"/>
                  <a:pt x="8168" y="12961"/>
                  <a:pt x="8977" y="13235"/>
                </a:cubicBezTo>
                <a:cubicBezTo>
                  <a:pt x="9227" y="14389"/>
                  <a:pt x="9811" y="15497"/>
                  <a:pt x="10549" y="16461"/>
                </a:cubicBezTo>
                <a:cubicBezTo>
                  <a:pt x="12133" y="18521"/>
                  <a:pt x="14288" y="20188"/>
                  <a:pt x="16502" y="21509"/>
                </a:cubicBezTo>
                <a:cubicBezTo>
                  <a:pt x="18693" y="22795"/>
                  <a:pt x="21062" y="23783"/>
                  <a:pt x="23527" y="24403"/>
                </a:cubicBezTo>
                <a:cubicBezTo>
                  <a:pt x="25718" y="24967"/>
                  <a:pt x="27986" y="25256"/>
                  <a:pt x="30252" y="25256"/>
                </a:cubicBezTo>
                <a:cubicBezTo>
                  <a:pt x="33097" y="25256"/>
                  <a:pt x="35940" y="24801"/>
                  <a:pt x="38624" y="23867"/>
                </a:cubicBezTo>
                <a:cubicBezTo>
                  <a:pt x="39196" y="23676"/>
                  <a:pt x="39755" y="23450"/>
                  <a:pt x="40315" y="23200"/>
                </a:cubicBezTo>
                <a:cubicBezTo>
                  <a:pt x="40603" y="23056"/>
                  <a:pt x="40419" y="22670"/>
                  <a:pt x="40148" y="22670"/>
                </a:cubicBezTo>
                <a:cubicBezTo>
                  <a:pt x="40106" y="22670"/>
                  <a:pt x="40062" y="22679"/>
                  <a:pt x="40017" y="22700"/>
                </a:cubicBezTo>
                <a:cubicBezTo>
                  <a:pt x="36924" y="24027"/>
                  <a:pt x="33571" y="24670"/>
                  <a:pt x="30211" y="24670"/>
                </a:cubicBezTo>
                <a:cubicBezTo>
                  <a:pt x="24375" y="24670"/>
                  <a:pt x="18519" y="22729"/>
                  <a:pt x="13978" y="19057"/>
                </a:cubicBezTo>
                <a:cubicBezTo>
                  <a:pt x="12145" y="17580"/>
                  <a:pt x="10228" y="15747"/>
                  <a:pt x="9573" y="13413"/>
                </a:cubicBezTo>
                <a:lnTo>
                  <a:pt x="9573" y="13413"/>
                </a:lnTo>
                <a:cubicBezTo>
                  <a:pt x="10267" y="13604"/>
                  <a:pt x="10984" y="13719"/>
                  <a:pt x="11687" y="13719"/>
                </a:cubicBezTo>
                <a:cubicBezTo>
                  <a:pt x="12563" y="13719"/>
                  <a:pt x="13415" y="13540"/>
                  <a:pt x="14169" y="13104"/>
                </a:cubicBezTo>
                <a:cubicBezTo>
                  <a:pt x="15145" y="12532"/>
                  <a:pt x="15943" y="11472"/>
                  <a:pt x="15907" y="10306"/>
                </a:cubicBezTo>
                <a:cubicBezTo>
                  <a:pt x="15895" y="9329"/>
                  <a:pt x="15300" y="8496"/>
                  <a:pt x="14490" y="8008"/>
                </a:cubicBezTo>
                <a:cubicBezTo>
                  <a:pt x="13919" y="7649"/>
                  <a:pt x="13235" y="7452"/>
                  <a:pt x="12563" y="7452"/>
                </a:cubicBezTo>
                <a:cubicBezTo>
                  <a:pt x="12254" y="7452"/>
                  <a:pt x="11948" y="7493"/>
                  <a:pt x="11656" y="7579"/>
                </a:cubicBezTo>
                <a:cubicBezTo>
                  <a:pt x="10621" y="7877"/>
                  <a:pt x="9811" y="8710"/>
                  <a:pt x="9347" y="9663"/>
                </a:cubicBezTo>
                <a:cubicBezTo>
                  <a:pt x="8882" y="10615"/>
                  <a:pt x="8751" y="11615"/>
                  <a:pt x="8870" y="12592"/>
                </a:cubicBezTo>
                <a:cubicBezTo>
                  <a:pt x="8561" y="12473"/>
                  <a:pt x="8263" y="12353"/>
                  <a:pt x="7977" y="12223"/>
                </a:cubicBezTo>
                <a:cubicBezTo>
                  <a:pt x="3512" y="10151"/>
                  <a:pt x="548" y="5198"/>
                  <a:pt x="1036" y="269"/>
                </a:cubicBezTo>
                <a:cubicBezTo>
                  <a:pt x="1054" y="90"/>
                  <a:pt x="926" y="1"/>
                  <a:pt x="7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6"/>
        <p:cNvGrpSpPr/>
        <p:nvPr/>
      </p:nvGrpSpPr>
      <p:grpSpPr>
        <a:xfrm>
          <a:off x="0" y="0"/>
          <a:ext cx="0" cy="0"/>
          <a:chOff x="0" y="0"/>
          <a:chExt cx="0" cy="0"/>
        </a:xfrm>
      </p:grpSpPr>
      <p:sp>
        <p:nvSpPr>
          <p:cNvPr id="27" name="Google Shape;27;p4"/>
          <p:cNvSpPr txBox="1">
            <a:spLocks noGrp="1"/>
          </p:cNvSpPr>
          <p:nvPr>
            <p:ph type="body" idx="1"/>
          </p:nvPr>
        </p:nvSpPr>
        <p:spPr>
          <a:xfrm>
            <a:off x="713225" y="1076275"/>
            <a:ext cx="7717500" cy="2989500"/>
          </a:xfrm>
          <a:prstGeom prst="rect">
            <a:avLst/>
          </a:prstGeom>
        </p:spPr>
        <p:txBody>
          <a:bodyPr spcFirstLastPara="1" wrap="square" lIns="91425" tIns="91425" rIns="91425" bIns="91425" anchor="t" anchorCtr="0">
            <a:noAutofit/>
          </a:bodyPr>
          <a:lstStyle>
            <a:lvl1pPr marL="457200" lvl="0" indent="-317500">
              <a:lnSpc>
                <a:spcPct val="100000"/>
              </a:lnSpc>
              <a:spcBef>
                <a:spcPts val="0"/>
              </a:spcBef>
              <a:spcAft>
                <a:spcPts val="0"/>
              </a:spcAft>
              <a:buSzPts val="1400"/>
              <a:buFont typeface="Didact Gothic"/>
              <a:buChar char="●"/>
              <a:defRPr/>
            </a:lvl1pPr>
            <a:lvl2pPr marL="914400" lvl="1" indent="-317500">
              <a:spcBef>
                <a:spcPts val="0"/>
              </a:spcBef>
              <a:spcAft>
                <a:spcPts val="0"/>
              </a:spcAft>
              <a:buSzPts val="1400"/>
              <a:buFont typeface="Didact Gothic"/>
              <a:buChar char="○"/>
              <a:defRPr/>
            </a:lvl2pPr>
            <a:lvl3pPr marL="1371600" lvl="2" indent="-317500">
              <a:spcBef>
                <a:spcPts val="0"/>
              </a:spcBef>
              <a:spcAft>
                <a:spcPts val="0"/>
              </a:spcAft>
              <a:buSzPts val="1400"/>
              <a:buFont typeface="Didact Gothic"/>
              <a:buChar char="■"/>
              <a:defRPr/>
            </a:lvl3pPr>
            <a:lvl4pPr marL="1828800" lvl="3" indent="-317500">
              <a:spcBef>
                <a:spcPts val="0"/>
              </a:spcBef>
              <a:spcAft>
                <a:spcPts val="0"/>
              </a:spcAft>
              <a:buSzPts val="1400"/>
              <a:buFont typeface="Didact Gothic"/>
              <a:buChar char="●"/>
              <a:defRPr/>
            </a:lvl4pPr>
            <a:lvl5pPr marL="2286000" lvl="4" indent="-317500">
              <a:spcBef>
                <a:spcPts val="0"/>
              </a:spcBef>
              <a:spcAft>
                <a:spcPts val="0"/>
              </a:spcAft>
              <a:buSzPts val="1400"/>
              <a:buFont typeface="Didact Gothic"/>
              <a:buChar char="○"/>
              <a:defRPr/>
            </a:lvl5pPr>
            <a:lvl6pPr marL="2743200" lvl="5" indent="-317500">
              <a:spcBef>
                <a:spcPts val="0"/>
              </a:spcBef>
              <a:spcAft>
                <a:spcPts val="0"/>
              </a:spcAft>
              <a:buSzPts val="1400"/>
              <a:buFont typeface="Didact Gothic"/>
              <a:buChar char="■"/>
              <a:defRPr/>
            </a:lvl6pPr>
            <a:lvl7pPr marL="3200400" lvl="6" indent="-317500">
              <a:spcBef>
                <a:spcPts val="0"/>
              </a:spcBef>
              <a:spcAft>
                <a:spcPts val="0"/>
              </a:spcAft>
              <a:buSzPts val="1400"/>
              <a:buFont typeface="Didact Gothic"/>
              <a:buChar char="●"/>
              <a:defRPr/>
            </a:lvl7pPr>
            <a:lvl8pPr marL="3657600" lvl="7" indent="-317500">
              <a:spcBef>
                <a:spcPts val="0"/>
              </a:spcBef>
              <a:spcAft>
                <a:spcPts val="0"/>
              </a:spcAft>
              <a:buSzPts val="1400"/>
              <a:buFont typeface="Didact Gothic"/>
              <a:buChar char="○"/>
              <a:defRPr/>
            </a:lvl8pPr>
            <a:lvl9pPr marL="4114800" lvl="8" indent="-317500">
              <a:spcBef>
                <a:spcPts val="0"/>
              </a:spcBef>
              <a:spcAft>
                <a:spcPts val="0"/>
              </a:spcAft>
              <a:buSzPts val="1400"/>
              <a:buFont typeface="Didact Gothic"/>
              <a:buChar char="■"/>
              <a:defRPr/>
            </a:lvl9pPr>
          </a:lstStyle>
          <a:p>
            <a:endParaRPr/>
          </a:p>
        </p:txBody>
      </p:sp>
      <p:sp>
        <p:nvSpPr>
          <p:cNvPr id="28" name="Google Shape;28;p4"/>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37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29" name="Google Shape;29;p4"/>
          <p:cNvPicPr preferRelativeResize="0"/>
          <p:nvPr/>
        </p:nvPicPr>
        <p:blipFill rotWithShape="1">
          <a:blip r:embed="rId2">
            <a:alphaModFix/>
          </a:blip>
          <a:srcRect l="4363" t="17099" r="3180" b="16749"/>
          <a:stretch/>
        </p:blipFill>
        <p:spPr>
          <a:xfrm rot="10800000">
            <a:off x="-2574038" y="1078811"/>
            <a:ext cx="3251826" cy="2979973"/>
          </a:xfrm>
          <a:prstGeom prst="rect">
            <a:avLst/>
          </a:prstGeom>
          <a:noFill/>
          <a:ln>
            <a:noFill/>
          </a:ln>
        </p:spPr>
      </p:pic>
      <p:sp>
        <p:nvSpPr>
          <p:cNvPr id="30" name="Google Shape;30;p4"/>
          <p:cNvSpPr/>
          <p:nvPr/>
        </p:nvSpPr>
        <p:spPr>
          <a:xfrm>
            <a:off x="234713" y="3802363"/>
            <a:ext cx="263400" cy="2634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hree columns 1">
  <p:cSld name="CUSTOM_19">
    <p:spTree>
      <p:nvGrpSpPr>
        <p:cNvPr id="1" name="Shape 202"/>
        <p:cNvGrpSpPr/>
        <p:nvPr/>
      </p:nvGrpSpPr>
      <p:grpSpPr>
        <a:xfrm>
          <a:off x="0" y="0"/>
          <a:ext cx="0" cy="0"/>
          <a:chOff x="0" y="0"/>
          <a:chExt cx="0" cy="0"/>
        </a:xfrm>
      </p:grpSpPr>
      <p:sp>
        <p:nvSpPr>
          <p:cNvPr id="203" name="Google Shape;203;p31"/>
          <p:cNvSpPr txBox="1">
            <a:spLocks noGrp="1"/>
          </p:cNvSpPr>
          <p:nvPr>
            <p:ph type="title"/>
          </p:nvPr>
        </p:nvSpPr>
        <p:spPr>
          <a:xfrm>
            <a:off x="713225" y="445025"/>
            <a:ext cx="7717500" cy="7539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4" name="Google Shape;204;p31"/>
          <p:cNvSpPr txBox="1">
            <a:spLocks noGrp="1"/>
          </p:cNvSpPr>
          <p:nvPr>
            <p:ph type="subTitle" idx="1"/>
          </p:nvPr>
        </p:nvSpPr>
        <p:spPr>
          <a:xfrm>
            <a:off x="713224" y="1355050"/>
            <a:ext cx="4691700" cy="485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Font typeface="DM Serif Display"/>
              <a:buNone/>
              <a:defRPr sz="2400">
                <a:latin typeface="Montserrat ExtraBold"/>
                <a:ea typeface="Montserrat ExtraBold"/>
                <a:cs typeface="Montserrat ExtraBold"/>
                <a:sym typeface="Montserrat ExtraBold"/>
              </a:defRPr>
            </a:lvl1pPr>
            <a:lvl2pPr lvl="1" rtl="0">
              <a:spcBef>
                <a:spcPts val="0"/>
              </a:spcBef>
              <a:spcAft>
                <a:spcPts val="0"/>
              </a:spcAft>
              <a:buSzPts val="1400"/>
              <a:buFont typeface="DM Serif Display"/>
              <a:buNone/>
              <a:defRPr>
                <a:latin typeface="DM Serif Display"/>
                <a:ea typeface="DM Serif Display"/>
                <a:cs typeface="DM Serif Display"/>
                <a:sym typeface="DM Serif Display"/>
              </a:defRPr>
            </a:lvl2pPr>
            <a:lvl3pPr lvl="2" rtl="0">
              <a:spcBef>
                <a:spcPts val="0"/>
              </a:spcBef>
              <a:spcAft>
                <a:spcPts val="0"/>
              </a:spcAft>
              <a:buSzPts val="1400"/>
              <a:buFont typeface="DM Serif Display"/>
              <a:buNone/>
              <a:defRPr>
                <a:latin typeface="DM Serif Display"/>
                <a:ea typeface="DM Serif Display"/>
                <a:cs typeface="DM Serif Display"/>
                <a:sym typeface="DM Serif Display"/>
              </a:defRPr>
            </a:lvl3pPr>
            <a:lvl4pPr lvl="3" rtl="0">
              <a:spcBef>
                <a:spcPts val="0"/>
              </a:spcBef>
              <a:spcAft>
                <a:spcPts val="0"/>
              </a:spcAft>
              <a:buSzPts val="1400"/>
              <a:buFont typeface="DM Serif Display"/>
              <a:buNone/>
              <a:defRPr>
                <a:latin typeface="DM Serif Display"/>
                <a:ea typeface="DM Serif Display"/>
                <a:cs typeface="DM Serif Display"/>
                <a:sym typeface="DM Serif Display"/>
              </a:defRPr>
            </a:lvl4pPr>
            <a:lvl5pPr lvl="4" rtl="0">
              <a:spcBef>
                <a:spcPts val="0"/>
              </a:spcBef>
              <a:spcAft>
                <a:spcPts val="0"/>
              </a:spcAft>
              <a:buSzPts val="1400"/>
              <a:buFont typeface="DM Serif Display"/>
              <a:buNone/>
              <a:defRPr>
                <a:latin typeface="DM Serif Display"/>
                <a:ea typeface="DM Serif Display"/>
                <a:cs typeface="DM Serif Display"/>
                <a:sym typeface="DM Serif Display"/>
              </a:defRPr>
            </a:lvl5pPr>
            <a:lvl6pPr lvl="5" rtl="0">
              <a:spcBef>
                <a:spcPts val="0"/>
              </a:spcBef>
              <a:spcAft>
                <a:spcPts val="0"/>
              </a:spcAft>
              <a:buSzPts val="1400"/>
              <a:buFont typeface="DM Serif Display"/>
              <a:buNone/>
              <a:defRPr>
                <a:latin typeface="DM Serif Display"/>
                <a:ea typeface="DM Serif Display"/>
                <a:cs typeface="DM Serif Display"/>
                <a:sym typeface="DM Serif Display"/>
              </a:defRPr>
            </a:lvl6pPr>
            <a:lvl7pPr lvl="6" rtl="0">
              <a:spcBef>
                <a:spcPts val="0"/>
              </a:spcBef>
              <a:spcAft>
                <a:spcPts val="0"/>
              </a:spcAft>
              <a:buSzPts val="1400"/>
              <a:buFont typeface="DM Serif Display"/>
              <a:buNone/>
              <a:defRPr>
                <a:latin typeface="DM Serif Display"/>
                <a:ea typeface="DM Serif Display"/>
                <a:cs typeface="DM Serif Display"/>
                <a:sym typeface="DM Serif Display"/>
              </a:defRPr>
            </a:lvl7pPr>
            <a:lvl8pPr lvl="7" rtl="0">
              <a:spcBef>
                <a:spcPts val="0"/>
              </a:spcBef>
              <a:spcAft>
                <a:spcPts val="0"/>
              </a:spcAft>
              <a:buSzPts val="1400"/>
              <a:buFont typeface="DM Serif Display"/>
              <a:buNone/>
              <a:defRPr>
                <a:latin typeface="DM Serif Display"/>
                <a:ea typeface="DM Serif Display"/>
                <a:cs typeface="DM Serif Display"/>
                <a:sym typeface="DM Serif Display"/>
              </a:defRPr>
            </a:lvl8pPr>
            <a:lvl9pPr lvl="8" rtl="0">
              <a:spcBef>
                <a:spcPts val="0"/>
              </a:spcBef>
              <a:spcAft>
                <a:spcPts val="0"/>
              </a:spcAft>
              <a:buSzPts val="1400"/>
              <a:buFont typeface="DM Serif Display"/>
              <a:buNone/>
              <a:defRPr>
                <a:latin typeface="DM Serif Display"/>
                <a:ea typeface="DM Serif Display"/>
                <a:cs typeface="DM Serif Display"/>
                <a:sym typeface="DM Serif Display"/>
              </a:defRPr>
            </a:lvl9pPr>
          </a:lstStyle>
          <a:p>
            <a:endParaRPr/>
          </a:p>
        </p:txBody>
      </p:sp>
      <p:sp>
        <p:nvSpPr>
          <p:cNvPr id="205" name="Google Shape;205;p31"/>
          <p:cNvSpPr txBox="1">
            <a:spLocks noGrp="1"/>
          </p:cNvSpPr>
          <p:nvPr>
            <p:ph type="subTitle" idx="2"/>
          </p:nvPr>
        </p:nvSpPr>
        <p:spPr>
          <a:xfrm>
            <a:off x="713224" y="1692095"/>
            <a:ext cx="4691700" cy="6129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06" name="Google Shape;206;p31"/>
          <p:cNvSpPr txBox="1">
            <a:spLocks noGrp="1"/>
          </p:cNvSpPr>
          <p:nvPr>
            <p:ph type="subTitle" idx="3"/>
          </p:nvPr>
        </p:nvSpPr>
        <p:spPr>
          <a:xfrm>
            <a:off x="713224" y="2461140"/>
            <a:ext cx="4691700" cy="485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Font typeface="DM Serif Display"/>
              <a:buNone/>
              <a:defRPr sz="2400">
                <a:latin typeface="Montserrat ExtraBold"/>
                <a:ea typeface="Montserrat ExtraBold"/>
                <a:cs typeface="Montserrat ExtraBold"/>
                <a:sym typeface="Montserrat ExtraBol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7" name="Google Shape;207;p31"/>
          <p:cNvSpPr txBox="1">
            <a:spLocks noGrp="1"/>
          </p:cNvSpPr>
          <p:nvPr>
            <p:ph type="subTitle" idx="4"/>
          </p:nvPr>
        </p:nvSpPr>
        <p:spPr>
          <a:xfrm>
            <a:off x="713224" y="2798185"/>
            <a:ext cx="4691700" cy="6129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08" name="Google Shape;208;p31"/>
          <p:cNvSpPr txBox="1">
            <a:spLocks noGrp="1"/>
          </p:cNvSpPr>
          <p:nvPr>
            <p:ph type="subTitle" idx="5"/>
          </p:nvPr>
        </p:nvSpPr>
        <p:spPr>
          <a:xfrm>
            <a:off x="718817" y="3567230"/>
            <a:ext cx="4691700" cy="485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Font typeface="DM Serif Display"/>
              <a:buNone/>
              <a:defRPr sz="2400">
                <a:latin typeface="Montserrat ExtraBold"/>
                <a:ea typeface="Montserrat ExtraBold"/>
                <a:cs typeface="Montserrat ExtraBold"/>
                <a:sym typeface="Montserrat ExtraBol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9" name="Google Shape;209;p31"/>
          <p:cNvSpPr txBox="1">
            <a:spLocks noGrp="1"/>
          </p:cNvSpPr>
          <p:nvPr>
            <p:ph type="subTitle" idx="6"/>
          </p:nvPr>
        </p:nvSpPr>
        <p:spPr>
          <a:xfrm>
            <a:off x="718817" y="3904275"/>
            <a:ext cx="4691700" cy="6129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10" name="Google Shape;210;p31"/>
          <p:cNvSpPr/>
          <p:nvPr/>
        </p:nvSpPr>
        <p:spPr>
          <a:xfrm>
            <a:off x="8632213" y="1520538"/>
            <a:ext cx="263400" cy="2634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four columns">
  <p:cSld name="CUSTOM_6">
    <p:spTree>
      <p:nvGrpSpPr>
        <p:cNvPr id="1" name="Shape 211"/>
        <p:cNvGrpSpPr/>
        <p:nvPr/>
      </p:nvGrpSpPr>
      <p:grpSpPr>
        <a:xfrm>
          <a:off x="0" y="0"/>
          <a:ext cx="0" cy="0"/>
          <a:chOff x="0" y="0"/>
          <a:chExt cx="0" cy="0"/>
        </a:xfrm>
      </p:grpSpPr>
      <p:sp>
        <p:nvSpPr>
          <p:cNvPr id="212" name="Google Shape;212;p32"/>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3" name="Google Shape;213;p32"/>
          <p:cNvSpPr txBox="1">
            <a:spLocks noGrp="1"/>
          </p:cNvSpPr>
          <p:nvPr>
            <p:ph type="subTitle" idx="1"/>
          </p:nvPr>
        </p:nvSpPr>
        <p:spPr>
          <a:xfrm>
            <a:off x="1553394" y="1708250"/>
            <a:ext cx="2708400" cy="485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Font typeface="DM Serif Display"/>
              <a:buNone/>
              <a:defRPr sz="2400">
                <a:latin typeface="Montserrat ExtraBold"/>
                <a:ea typeface="Montserrat ExtraBold"/>
                <a:cs typeface="Montserrat ExtraBold"/>
                <a:sym typeface="Montserrat ExtraBol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4" name="Google Shape;214;p32"/>
          <p:cNvSpPr txBox="1">
            <a:spLocks noGrp="1"/>
          </p:cNvSpPr>
          <p:nvPr>
            <p:ph type="subTitle" idx="2"/>
          </p:nvPr>
        </p:nvSpPr>
        <p:spPr>
          <a:xfrm>
            <a:off x="1553394" y="2052980"/>
            <a:ext cx="2708400" cy="6129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15" name="Google Shape;215;p32"/>
          <p:cNvSpPr txBox="1">
            <a:spLocks noGrp="1"/>
          </p:cNvSpPr>
          <p:nvPr>
            <p:ph type="subTitle" idx="3"/>
          </p:nvPr>
        </p:nvSpPr>
        <p:spPr>
          <a:xfrm>
            <a:off x="4882144" y="1708250"/>
            <a:ext cx="2708400" cy="485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Font typeface="DM Serif Display"/>
              <a:buNone/>
              <a:defRPr sz="2400">
                <a:latin typeface="Montserrat ExtraBold"/>
                <a:ea typeface="Montserrat ExtraBold"/>
                <a:cs typeface="Montserrat ExtraBold"/>
                <a:sym typeface="Montserrat ExtraBol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6" name="Google Shape;216;p32"/>
          <p:cNvSpPr txBox="1">
            <a:spLocks noGrp="1"/>
          </p:cNvSpPr>
          <p:nvPr>
            <p:ph type="subTitle" idx="4"/>
          </p:nvPr>
        </p:nvSpPr>
        <p:spPr>
          <a:xfrm>
            <a:off x="4882144" y="2052980"/>
            <a:ext cx="2708400" cy="6129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17" name="Google Shape;217;p32"/>
          <p:cNvSpPr txBox="1">
            <a:spLocks noGrp="1"/>
          </p:cNvSpPr>
          <p:nvPr>
            <p:ph type="subTitle" idx="5"/>
          </p:nvPr>
        </p:nvSpPr>
        <p:spPr>
          <a:xfrm>
            <a:off x="1553419" y="3261900"/>
            <a:ext cx="2708400" cy="485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Font typeface="DM Serif Display"/>
              <a:buNone/>
              <a:defRPr sz="2400">
                <a:latin typeface="Montserrat ExtraBold"/>
                <a:ea typeface="Montserrat ExtraBold"/>
                <a:cs typeface="Montserrat ExtraBold"/>
                <a:sym typeface="Montserrat ExtraBol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8" name="Google Shape;218;p32"/>
          <p:cNvSpPr txBox="1">
            <a:spLocks noGrp="1"/>
          </p:cNvSpPr>
          <p:nvPr>
            <p:ph type="subTitle" idx="6"/>
          </p:nvPr>
        </p:nvSpPr>
        <p:spPr>
          <a:xfrm>
            <a:off x="1553419" y="3606630"/>
            <a:ext cx="2708400" cy="6129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19" name="Google Shape;219;p32"/>
          <p:cNvSpPr txBox="1">
            <a:spLocks noGrp="1"/>
          </p:cNvSpPr>
          <p:nvPr>
            <p:ph type="subTitle" idx="7"/>
          </p:nvPr>
        </p:nvSpPr>
        <p:spPr>
          <a:xfrm>
            <a:off x="4882169" y="3261900"/>
            <a:ext cx="2708400" cy="485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Font typeface="DM Serif Display"/>
              <a:buNone/>
              <a:defRPr sz="2400">
                <a:latin typeface="Montserrat ExtraBold"/>
                <a:ea typeface="Montserrat ExtraBold"/>
                <a:cs typeface="Montserrat ExtraBold"/>
                <a:sym typeface="Montserrat ExtraBol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0" name="Google Shape;220;p32"/>
          <p:cNvSpPr txBox="1">
            <a:spLocks noGrp="1"/>
          </p:cNvSpPr>
          <p:nvPr>
            <p:ph type="subTitle" idx="8"/>
          </p:nvPr>
        </p:nvSpPr>
        <p:spPr>
          <a:xfrm>
            <a:off x="4882169" y="3606630"/>
            <a:ext cx="2708400" cy="6129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21" name="Google Shape;221;p32"/>
          <p:cNvSpPr/>
          <p:nvPr/>
        </p:nvSpPr>
        <p:spPr>
          <a:xfrm rot="-6363921">
            <a:off x="8181991" y="934491"/>
            <a:ext cx="3506438" cy="3287599"/>
          </a:xfrm>
          <a:custGeom>
            <a:avLst/>
            <a:gdLst/>
            <a:ahLst/>
            <a:cxnLst/>
            <a:rect l="l" t="t" r="r" b="b"/>
            <a:pathLst>
              <a:path w="88334" h="82821" extrusionOk="0">
                <a:moveTo>
                  <a:pt x="55901" y="1"/>
                </a:moveTo>
                <a:cubicBezTo>
                  <a:pt x="48674" y="1"/>
                  <a:pt x="43483" y="524"/>
                  <a:pt x="35089" y="2858"/>
                </a:cubicBezTo>
                <a:cubicBezTo>
                  <a:pt x="33874" y="3215"/>
                  <a:pt x="33243" y="3430"/>
                  <a:pt x="31874" y="3811"/>
                </a:cubicBezTo>
                <a:cubicBezTo>
                  <a:pt x="15777" y="8454"/>
                  <a:pt x="1" y="20610"/>
                  <a:pt x="1" y="38517"/>
                </a:cubicBezTo>
                <a:cubicBezTo>
                  <a:pt x="1" y="50519"/>
                  <a:pt x="5776" y="59401"/>
                  <a:pt x="14717" y="68104"/>
                </a:cubicBezTo>
                <a:cubicBezTo>
                  <a:pt x="23028" y="76784"/>
                  <a:pt x="32315" y="82820"/>
                  <a:pt x="44328" y="82820"/>
                </a:cubicBezTo>
                <a:cubicBezTo>
                  <a:pt x="59627" y="82820"/>
                  <a:pt x="72022" y="70557"/>
                  <a:pt x="78916" y="57984"/>
                </a:cubicBezTo>
                <a:cubicBezTo>
                  <a:pt x="84595" y="48387"/>
                  <a:pt x="88333" y="42803"/>
                  <a:pt x="88333" y="32421"/>
                </a:cubicBezTo>
                <a:cubicBezTo>
                  <a:pt x="88333" y="14514"/>
                  <a:pt x="73808" y="1"/>
                  <a:pt x="559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2"/>
          <p:cNvSpPr/>
          <p:nvPr/>
        </p:nvSpPr>
        <p:spPr>
          <a:xfrm rot="5400000" flipH="1">
            <a:off x="7112918" y="-1108095"/>
            <a:ext cx="3083874" cy="1918269"/>
          </a:xfrm>
          <a:custGeom>
            <a:avLst/>
            <a:gdLst/>
            <a:ahLst/>
            <a:cxnLst/>
            <a:rect l="l" t="t" r="r" b="b"/>
            <a:pathLst>
              <a:path w="40604" h="25257" extrusionOk="0">
                <a:moveTo>
                  <a:pt x="12569" y="7999"/>
                </a:moveTo>
                <a:cubicBezTo>
                  <a:pt x="13334" y="7999"/>
                  <a:pt x="14124" y="8304"/>
                  <a:pt x="14681" y="8841"/>
                </a:cubicBezTo>
                <a:cubicBezTo>
                  <a:pt x="15490" y="9627"/>
                  <a:pt x="15538" y="10794"/>
                  <a:pt x="14883" y="11711"/>
                </a:cubicBezTo>
                <a:cubicBezTo>
                  <a:pt x="14131" y="12769"/>
                  <a:pt x="12977" y="13147"/>
                  <a:pt x="11752" y="13147"/>
                </a:cubicBezTo>
                <a:cubicBezTo>
                  <a:pt x="10978" y="13147"/>
                  <a:pt x="10177" y="12996"/>
                  <a:pt x="9430" y="12770"/>
                </a:cubicBezTo>
                <a:cubicBezTo>
                  <a:pt x="9168" y="10865"/>
                  <a:pt x="9989" y="8413"/>
                  <a:pt x="12073" y="8043"/>
                </a:cubicBezTo>
                <a:cubicBezTo>
                  <a:pt x="12235" y="8014"/>
                  <a:pt x="12402" y="7999"/>
                  <a:pt x="12569" y="7999"/>
                </a:cubicBezTo>
                <a:close/>
                <a:moveTo>
                  <a:pt x="787" y="1"/>
                </a:moveTo>
                <a:cubicBezTo>
                  <a:pt x="649" y="1"/>
                  <a:pt x="500" y="90"/>
                  <a:pt x="476" y="269"/>
                </a:cubicBezTo>
                <a:cubicBezTo>
                  <a:pt x="0" y="5031"/>
                  <a:pt x="2643" y="9817"/>
                  <a:pt x="6751" y="12223"/>
                </a:cubicBezTo>
                <a:cubicBezTo>
                  <a:pt x="7406" y="12604"/>
                  <a:pt x="8168" y="12961"/>
                  <a:pt x="8977" y="13235"/>
                </a:cubicBezTo>
                <a:cubicBezTo>
                  <a:pt x="9227" y="14389"/>
                  <a:pt x="9811" y="15497"/>
                  <a:pt x="10549" y="16461"/>
                </a:cubicBezTo>
                <a:cubicBezTo>
                  <a:pt x="12133" y="18521"/>
                  <a:pt x="14288" y="20188"/>
                  <a:pt x="16502" y="21509"/>
                </a:cubicBezTo>
                <a:cubicBezTo>
                  <a:pt x="18693" y="22795"/>
                  <a:pt x="21062" y="23783"/>
                  <a:pt x="23527" y="24403"/>
                </a:cubicBezTo>
                <a:cubicBezTo>
                  <a:pt x="25718" y="24967"/>
                  <a:pt x="27986" y="25256"/>
                  <a:pt x="30252" y="25256"/>
                </a:cubicBezTo>
                <a:cubicBezTo>
                  <a:pt x="33097" y="25256"/>
                  <a:pt x="35940" y="24801"/>
                  <a:pt x="38624" y="23867"/>
                </a:cubicBezTo>
                <a:cubicBezTo>
                  <a:pt x="39196" y="23676"/>
                  <a:pt x="39755" y="23450"/>
                  <a:pt x="40315" y="23200"/>
                </a:cubicBezTo>
                <a:cubicBezTo>
                  <a:pt x="40603" y="23056"/>
                  <a:pt x="40419" y="22670"/>
                  <a:pt x="40148" y="22670"/>
                </a:cubicBezTo>
                <a:cubicBezTo>
                  <a:pt x="40106" y="22670"/>
                  <a:pt x="40062" y="22679"/>
                  <a:pt x="40017" y="22700"/>
                </a:cubicBezTo>
                <a:cubicBezTo>
                  <a:pt x="36924" y="24027"/>
                  <a:pt x="33571" y="24670"/>
                  <a:pt x="30211" y="24670"/>
                </a:cubicBezTo>
                <a:cubicBezTo>
                  <a:pt x="24375" y="24670"/>
                  <a:pt x="18519" y="22729"/>
                  <a:pt x="13978" y="19057"/>
                </a:cubicBezTo>
                <a:cubicBezTo>
                  <a:pt x="12145" y="17580"/>
                  <a:pt x="10228" y="15747"/>
                  <a:pt x="9573" y="13413"/>
                </a:cubicBezTo>
                <a:lnTo>
                  <a:pt x="9573" y="13413"/>
                </a:lnTo>
                <a:cubicBezTo>
                  <a:pt x="10267" y="13604"/>
                  <a:pt x="10984" y="13719"/>
                  <a:pt x="11687" y="13719"/>
                </a:cubicBezTo>
                <a:cubicBezTo>
                  <a:pt x="12563" y="13719"/>
                  <a:pt x="13415" y="13540"/>
                  <a:pt x="14169" y="13104"/>
                </a:cubicBezTo>
                <a:cubicBezTo>
                  <a:pt x="15145" y="12532"/>
                  <a:pt x="15943" y="11472"/>
                  <a:pt x="15907" y="10306"/>
                </a:cubicBezTo>
                <a:cubicBezTo>
                  <a:pt x="15895" y="9329"/>
                  <a:pt x="15300" y="8496"/>
                  <a:pt x="14490" y="8008"/>
                </a:cubicBezTo>
                <a:cubicBezTo>
                  <a:pt x="13919" y="7649"/>
                  <a:pt x="13235" y="7452"/>
                  <a:pt x="12563" y="7452"/>
                </a:cubicBezTo>
                <a:cubicBezTo>
                  <a:pt x="12254" y="7452"/>
                  <a:pt x="11948" y="7493"/>
                  <a:pt x="11656" y="7579"/>
                </a:cubicBezTo>
                <a:cubicBezTo>
                  <a:pt x="10621" y="7877"/>
                  <a:pt x="9811" y="8710"/>
                  <a:pt x="9347" y="9663"/>
                </a:cubicBezTo>
                <a:cubicBezTo>
                  <a:pt x="8882" y="10615"/>
                  <a:pt x="8751" y="11615"/>
                  <a:pt x="8870" y="12592"/>
                </a:cubicBezTo>
                <a:cubicBezTo>
                  <a:pt x="8561" y="12473"/>
                  <a:pt x="8263" y="12353"/>
                  <a:pt x="7977" y="12223"/>
                </a:cubicBezTo>
                <a:cubicBezTo>
                  <a:pt x="3512" y="10151"/>
                  <a:pt x="548" y="5198"/>
                  <a:pt x="1036" y="269"/>
                </a:cubicBezTo>
                <a:cubicBezTo>
                  <a:pt x="1054" y="90"/>
                  <a:pt x="926"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five columns">
  <p:cSld name="CUSTOM_12">
    <p:spTree>
      <p:nvGrpSpPr>
        <p:cNvPr id="1" name="Shape 223"/>
        <p:cNvGrpSpPr/>
        <p:nvPr/>
      </p:nvGrpSpPr>
      <p:grpSpPr>
        <a:xfrm>
          <a:off x="0" y="0"/>
          <a:ext cx="0" cy="0"/>
          <a:chOff x="0" y="0"/>
          <a:chExt cx="0" cy="0"/>
        </a:xfrm>
      </p:grpSpPr>
      <p:sp>
        <p:nvSpPr>
          <p:cNvPr id="224" name="Google Shape;224;p33"/>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5" name="Google Shape;225;p33"/>
          <p:cNvSpPr txBox="1">
            <a:spLocks noGrp="1"/>
          </p:cNvSpPr>
          <p:nvPr>
            <p:ph type="subTitle" idx="1"/>
          </p:nvPr>
        </p:nvSpPr>
        <p:spPr>
          <a:xfrm>
            <a:off x="713225" y="1722675"/>
            <a:ext cx="2510400" cy="485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Font typeface="DM Serif Display"/>
              <a:buNone/>
              <a:defRPr sz="2400">
                <a:latin typeface="Montserrat ExtraBold"/>
                <a:ea typeface="Montserrat ExtraBold"/>
                <a:cs typeface="Montserrat ExtraBold"/>
                <a:sym typeface="Montserrat ExtraBol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6" name="Google Shape;226;p33"/>
          <p:cNvSpPr txBox="1">
            <a:spLocks noGrp="1"/>
          </p:cNvSpPr>
          <p:nvPr>
            <p:ph type="subTitle" idx="2"/>
          </p:nvPr>
        </p:nvSpPr>
        <p:spPr>
          <a:xfrm>
            <a:off x="713225" y="2067403"/>
            <a:ext cx="2510400" cy="6129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27" name="Google Shape;227;p33"/>
          <p:cNvSpPr txBox="1">
            <a:spLocks noGrp="1"/>
          </p:cNvSpPr>
          <p:nvPr>
            <p:ph type="subTitle" idx="3"/>
          </p:nvPr>
        </p:nvSpPr>
        <p:spPr>
          <a:xfrm>
            <a:off x="3316775" y="1722675"/>
            <a:ext cx="2510400" cy="485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Font typeface="DM Serif Display"/>
              <a:buNone/>
              <a:defRPr sz="2400">
                <a:latin typeface="Montserrat ExtraBold"/>
                <a:ea typeface="Montserrat ExtraBold"/>
                <a:cs typeface="Montserrat ExtraBold"/>
                <a:sym typeface="Montserrat ExtraBol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8" name="Google Shape;228;p33"/>
          <p:cNvSpPr txBox="1">
            <a:spLocks noGrp="1"/>
          </p:cNvSpPr>
          <p:nvPr>
            <p:ph type="subTitle" idx="4"/>
          </p:nvPr>
        </p:nvSpPr>
        <p:spPr>
          <a:xfrm>
            <a:off x="3316775" y="2067403"/>
            <a:ext cx="2510400" cy="6129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29" name="Google Shape;229;p33"/>
          <p:cNvSpPr txBox="1">
            <a:spLocks noGrp="1"/>
          </p:cNvSpPr>
          <p:nvPr>
            <p:ph type="subTitle" idx="5"/>
          </p:nvPr>
        </p:nvSpPr>
        <p:spPr>
          <a:xfrm>
            <a:off x="5920375" y="1722675"/>
            <a:ext cx="2510400" cy="485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Font typeface="DM Serif Display"/>
              <a:buNone/>
              <a:defRPr sz="2400">
                <a:latin typeface="Montserrat ExtraBold"/>
                <a:ea typeface="Montserrat ExtraBold"/>
                <a:cs typeface="Montserrat ExtraBold"/>
                <a:sym typeface="Montserrat ExtraBol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0" name="Google Shape;230;p33"/>
          <p:cNvSpPr txBox="1">
            <a:spLocks noGrp="1"/>
          </p:cNvSpPr>
          <p:nvPr>
            <p:ph type="subTitle" idx="6"/>
          </p:nvPr>
        </p:nvSpPr>
        <p:spPr>
          <a:xfrm>
            <a:off x="5920375" y="2067403"/>
            <a:ext cx="2510400" cy="6129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31" name="Google Shape;231;p33"/>
          <p:cNvSpPr txBox="1">
            <a:spLocks noGrp="1"/>
          </p:cNvSpPr>
          <p:nvPr>
            <p:ph type="subTitle" idx="7"/>
          </p:nvPr>
        </p:nvSpPr>
        <p:spPr>
          <a:xfrm>
            <a:off x="2015000" y="3124322"/>
            <a:ext cx="2510400" cy="485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Font typeface="DM Serif Display"/>
              <a:buNone/>
              <a:defRPr sz="2400">
                <a:latin typeface="Montserrat ExtraBold"/>
                <a:ea typeface="Montserrat ExtraBold"/>
                <a:cs typeface="Montserrat ExtraBold"/>
                <a:sym typeface="Montserrat ExtraBol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2" name="Google Shape;232;p33"/>
          <p:cNvSpPr txBox="1">
            <a:spLocks noGrp="1"/>
          </p:cNvSpPr>
          <p:nvPr>
            <p:ph type="subTitle" idx="8"/>
          </p:nvPr>
        </p:nvSpPr>
        <p:spPr>
          <a:xfrm>
            <a:off x="2015000" y="3469050"/>
            <a:ext cx="2510400" cy="6129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33" name="Google Shape;233;p33"/>
          <p:cNvSpPr txBox="1">
            <a:spLocks noGrp="1"/>
          </p:cNvSpPr>
          <p:nvPr>
            <p:ph type="subTitle" idx="9"/>
          </p:nvPr>
        </p:nvSpPr>
        <p:spPr>
          <a:xfrm>
            <a:off x="4618550" y="3124322"/>
            <a:ext cx="2510400" cy="485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Font typeface="DM Serif Display"/>
              <a:buNone/>
              <a:defRPr sz="2400">
                <a:latin typeface="Montserrat ExtraBold"/>
                <a:ea typeface="Montserrat ExtraBold"/>
                <a:cs typeface="Montserrat ExtraBold"/>
                <a:sym typeface="Montserrat ExtraBol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4" name="Google Shape;234;p33"/>
          <p:cNvSpPr txBox="1">
            <a:spLocks noGrp="1"/>
          </p:cNvSpPr>
          <p:nvPr>
            <p:ph type="subTitle" idx="13"/>
          </p:nvPr>
        </p:nvSpPr>
        <p:spPr>
          <a:xfrm>
            <a:off x="4618550" y="3469050"/>
            <a:ext cx="2510400" cy="6129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pic>
        <p:nvPicPr>
          <p:cNvPr id="235" name="Google Shape;235;p33"/>
          <p:cNvPicPr preferRelativeResize="0"/>
          <p:nvPr/>
        </p:nvPicPr>
        <p:blipFill rotWithShape="1">
          <a:blip r:embed="rId2">
            <a:alphaModFix/>
          </a:blip>
          <a:srcRect l="4363" t="17099" r="3180" b="16749"/>
          <a:stretch/>
        </p:blipFill>
        <p:spPr>
          <a:xfrm flipH="1">
            <a:off x="8210062" y="2295999"/>
            <a:ext cx="3251826" cy="2979973"/>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236"/>
        <p:cNvGrpSpPr/>
        <p:nvPr/>
      </p:nvGrpSpPr>
      <p:grpSpPr>
        <a:xfrm>
          <a:off x="0" y="0"/>
          <a:ext cx="0" cy="0"/>
          <a:chOff x="0" y="0"/>
          <a:chExt cx="0" cy="0"/>
        </a:xfrm>
      </p:grpSpPr>
      <p:sp>
        <p:nvSpPr>
          <p:cNvPr id="237" name="Google Shape;237;p34"/>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38" name="Google Shape;238;p34"/>
          <p:cNvSpPr txBox="1">
            <a:spLocks noGrp="1"/>
          </p:cNvSpPr>
          <p:nvPr>
            <p:ph type="subTitle" idx="1"/>
          </p:nvPr>
        </p:nvSpPr>
        <p:spPr>
          <a:xfrm>
            <a:off x="713225" y="1692000"/>
            <a:ext cx="2510400" cy="485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Font typeface="DM Serif Display"/>
              <a:buNone/>
              <a:defRPr sz="2400">
                <a:latin typeface="Montserrat ExtraBold"/>
                <a:ea typeface="Montserrat ExtraBold"/>
                <a:cs typeface="Montserrat ExtraBold"/>
                <a:sym typeface="Montserrat ExtraBol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9" name="Google Shape;239;p34"/>
          <p:cNvSpPr txBox="1">
            <a:spLocks noGrp="1"/>
          </p:cNvSpPr>
          <p:nvPr>
            <p:ph type="subTitle" idx="2"/>
          </p:nvPr>
        </p:nvSpPr>
        <p:spPr>
          <a:xfrm>
            <a:off x="713225" y="2036728"/>
            <a:ext cx="2510400" cy="6129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40" name="Google Shape;240;p34"/>
          <p:cNvSpPr txBox="1">
            <a:spLocks noGrp="1"/>
          </p:cNvSpPr>
          <p:nvPr>
            <p:ph type="subTitle" idx="3"/>
          </p:nvPr>
        </p:nvSpPr>
        <p:spPr>
          <a:xfrm>
            <a:off x="3316775" y="1692000"/>
            <a:ext cx="2510400" cy="485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Font typeface="DM Serif Display"/>
              <a:buNone/>
              <a:defRPr sz="2400">
                <a:latin typeface="Montserrat ExtraBold"/>
                <a:ea typeface="Montserrat ExtraBold"/>
                <a:cs typeface="Montserrat ExtraBold"/>
                <a:sym typeface="Montserrat ExtraBol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41" name="Google Shape;241;p34"/>
          <p:cNvSpPr txBox="1">
            <a:spLocks noGrp="1"/>
          </p:cNvSpPr>
          <p:nvPr>
            <p:ph type="subTitle" idx="4"/>
          </p:nvPr>
        </p:nvSpPr>
        <p:spPr>
          <a:xfrm>
            <a:off x="3316775" y="2036728"/>
            <a:ext cx="2510400" cy="6129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42" name="Google Shape;242;p34"/>
          <p:cNvSpPr txBox="1">
            <a:spLocks noGrp="1"/>
          </p:cNvSpPr>
          <p:nvPr>
            <p:ph type="subTitle" idx="5"/>
          </p:nvPr>
        </p:nvSpPr>
        <p:spPr>
          <a:xfrm>
            <a:off x="5920375" y="1692000"/>
            <a:ext cx="2510400" cy="485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Font typeface="DM Serif Display"/>
              <a:buNone/>
              <a:defRPr sz="2400">
                <a:latin typeface="Montserrat ExtraBold"/>
                <a:ea typeface="Montserrat ExtraBold"/>
                <a:cs typeface="Montserrat ExtraBold"/>
                <a:sym typeface="Montserrat ExtraBol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43" name="Google Shape;243;p34"/>
          <p:cNvSpPr txBox="1">
            <a:spLocks noGrp="1"/>
          </p:cNvSpPr>
          <p:nvPr>
            <p:ph type="subTitle" idx="6"/>
          </p:nvPr>
        </p:nvSpPr>
        <p:spPr>
          <a:xfrm>
            <a:off x="5920375" y="2036728"/>
            <a:ext cx="2510400" cy="6129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44" name="Google Shape;244;p34"/>
          <p:cNvSpPr txBox="1">
            <a:spLocks noGrp="1"/>
          </p:cNvSpPr>
          <p:nvPr>
            <p:ph type="subTitle" idx="7"/>
          </p:nvPr>
        </p:nvSpPr>
        <p:spPr>
          <a:xfrm>
            <a:off x="713225" y="3246047"/>
            <a:ext cx="2510400" cy="485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Font typeface="DM Serif Display"/>
              <a:buNone/>
              <a:defRPr sz="2400">
                <a:latin typeface="Montserrat ExtraBold"/>
                <a:ea typeface="Montserrat ExtraBold"/>
                <a:cs typeface="Montserrat ExtraBold"/>
                <a:sym typeface="Montserrat ExtraBol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45" name="Google Shape;245;p34"/>
          <p:cNvSpPr txBox="1">
            <a:spLocks noGrp="1"/>
          </p:cNvSpPr>
          <p:nvPr>
            <p:ph type="subTitle" idx="8"/>
          </p:nvPr>
        </p:nvSpPr>
        <p:spPr>
          <a:xfrm>
            <a:off x="713225" y="3590775"/>
            <a:ext cx="2510400" cy="6129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46" name="Google Shape;246;p34"/>
          <p:cNvSpPr txBox="1">
            <a:spLocks noGrp="1"/>
          </p:cNvSpPr>
          <p:nvPr>
            <p:ph type="subTitle" idx="9"/>
          </p:nvPr>
        </p:nvSpPr>
        <p:spPr>
          <a:xfrm>
            <a:off x="3316775" y="3246047"/>
            <a:ext cx="2510400" cy="485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Font typeface="DM Serif Display"/>
              <a:buNone/>
              <a:defRPr sz="2400">
                <a:latin typeface="Montserrat ExtraBold"/>
                <a:ea typeface="Montserrat ExtraBold"/>
                <a:cs typeface="Montserrat ExtraBold"/>
                <a:sym typeface="Montserrat ExtraBol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47" name="Google Shape;247;p34"/>
          <p:cNvSpPr txBox="1">
            <a:spLocks noGrp="1"/>
          </p:cNvSpPr>
          <p:nvPr>
            <p:ph type="subTitle" idx="13"/>
          </p:nvPr>
        </p:nvSpPr>
        <p:spPr>
          <a:xfrm>
            <a:off x="3316775" y="3590775"/>
            <a:ext cx="2510400" cy="6129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48" name="Google Shape;248;p34"/>
          <p:cNvSpPr txBox="1">
            <a:spLocks noGrp="1"/>
          </p:cNvSpPr>
          <p:nvPr>
            <p:ph type="subTitle" idx="14"/>
          </p:nvPr>
        </p:nvSpPr>
        <p:spPr>
          <a:xfrm>
            <a:off x="5920375" y="3246047"/>
            <a:ext cx="2510400" cy="485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Font typeface="DM Serif Display"/>
              <a:buNone/>
              <a:defRPr sz="2400">
                <a:latin typeface="Montserrat ExtraBold"/>
                <a:ea typeface="Montserrat ExtraBold"/>
                <a:cs typeface="Montserrat ExtraBold"/>
                <a:sym typeface="Montserrat ExtraBol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49" name="Google Shape;249;p34"/>
          <p:cNvSpPr txBox="1">
            <a:spLocks noGrp="1"/>
          </p:cNvSpPr>
          <p:nvPr>
            <p:ph type="subTitle" idx="15"/>
          </p:nvPr>
        </p:nvSpPr>
        <p:spPr>
          <a:xfrm>
            <a:off x="5920375" y="3590775"/>
            <a:ext cx="2510400" cy="6129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pic>
        <p:nvPicPr>
          <p:cNvPr id="250" name="Google Shape;250;p34"/>
          <p:cNvPicPr preferRelativeResize="0"/>
          <p:nvPr/>
        </p:nvPicPr>
        <p:blipFill rotWithShape="1">
          <a:blip r:embed="rId2">
            <a:alphaModFix/>
          </a:blip>
          <a:srcRect l="4363" t="17099" r="3180" b="16749"/>
          <a:stretch/>
        </p:blipFill>
        <p:spPr>
          <a:xfrm>
            <a:off x="8359325" y="-550126"/>
            <a:ext cx="3251826" cy="2979973"/>
          </a:xfrm>
          <a:prstGeom prst="rect">
            <a:avLst/>
          </a:prstGeom>
          <a:noFill/>
          <a:ln>
            <a:noFill/>
          </a:ln>
        </p:spPr>
      </p:pic>
      <p:sp>
        <p:nvSpPr>
          <p:cNvPr id="251" name="Google Shape;251;p34"/>
          <p:cNvSpPr/>
          <p:nvPr/>
        </p:nvSpPr>
        <p:spPr>
          <a:xfrm rot="8686892">
            <a:off x="-2815557" y="1508863"/>
            <a:ext cx="3506505" cy="3287661"/>
          </a:xfrm>
          <a:custGeom>
            <a:avLst/>
            <a:gdLst/>
            <a:ahLst/>
            <a:cxnLst/>
            <a:rect l="l" t="t" r="r" b="b"/>
            <a:pathLst>
              <a:path w="88334" h="82821" extrusionOk="0">
                <a:moveTo>
                  <a:pt x="55901" y="1"/>
                </a:moveTo>
                <a:cubicBezTo>
                  <a:pt x="48674" y="1"/>
                  <a:pt x="43483" y="524"/>
                  <a:pt x="35089" y="2858"/>
                </a:cubicBezTo>
                <a:cubicBezTo>
                  <a:pt x="33874" y="3215"/>
                  <a:pt x="33243" y="3430"/>
                  <a:pt x="31874" y="3811"/>
                </a:cubicBezTo>
                <a:cubicBezTo>
                  <a:pt x="15777" y="8454"/>
                  <a:pt x="1" y="20610"/>
                  <a:pt x="1" y="38517"/>
                </a:cubicBezTo>
                <a:cubicBezTo>
                  <a:pt x="1" y="50519"/>
                  <a:pt x="5776" y="59401"/>
                  <a:pt x="14717" y="68104"/>
                </a:cubicBezTo>
                <a:cubicBezTo>
                  <a:pt x="23028" y="76784"/>
                  <a:pt x="32315" y="82820"/>
                  <a:pt x="44328" y="82820"/>
                </a:cubicBezTo>
                <a:cubicBezTo>
                  <a:pt x="59627" y="82820"/>
                  <a:pt x="72022" y="70557"/>
                  <a:pt x="78916" y="57984"/>
                </a:cubicBezTo>
                <a:cubicBezTo>
                  <a:pt x="84595" y="48387"/>
                  <a:pt x="88333" y="42803"/>
                  <a:pt x="88333" y="32421"/>
                </a:cubicBezTo>
                <a:cubicBezTo>
                  <a:pt x="88333" y="14514"/>
                  <a:pt x="73808" y="1"/>
                  <a:pt x="559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4"/>
          <p:cNvSpPr/>
          <p:nvPr/>
        </p:nvSpPr>
        <p:spPr>
          <a:xfrm rot="3748570">
            <a:off x="7910106" y="1448053"/>
            <a:ext cx="3016848" cy="1876577"/>
          </a:xfrm>
          <a:custGeom>
            <a:avLst/>
            <a:gdLst/>
            <a:ahLst/>
            <a:cxnLst/>
            <a:rect l="l" t="t" r="r" b="b"/>
            <a:pathLst>
              <a:path w="40604" h="25257" extrusionOk="0">
                <a:moveTo>
                  <a:pt x="12569" y="7999"/>
                </a:moveTo>
                <a:cubicBezTo>
                  <a:pt x="13334" y="7999"/>
                  <a:pt x="14124" y="8304"/>
                  <a:pt x="14681" y="8841"/>
                </a:cubicBezTo>
                <a:cubicBezTo>
                  <a:pt x="15490" y="9627"/>
                  <a:pt x="15538" y="10794"/>
                  <a:pt x="14883" y="11711"/>
                </a:cubicBezTo>
                <a:cubicBezTo>
                  <a:pt x="14131" y="12769"/>
                  <a:pt x="12977" y="13147"/>
                  <a:pt x="11752" y="13147"/>
                </a:cubicBezTo>
                <a:cubicBezTo>
                  <a:pt x="10978" y="13147"/>
                  <a:pt x="10177" y="12996"/>
                  <a:pt x="9430" y="12770"/>
                </a:cubicBezTo>
                <a:cubicBezTo>
                  <a:pt x="9168" y="10865"/>
                  <a:pt x="9989" y="8413"/>
                  <a:pt x="12073" y="8043"/>
                </a:cubicBezTo>
                <a:cubicBezTo>
                  <a:pt x="12235" y="8014"/>
                  <a:pt x="12402" y="7999"/>
                  <a:pt x="12569" y="7999"/>
                </a:cubicBezTo>
                <a:close/>
                <a:moveTo>
                  <a:pt x="787" y="1"/>
                </a:moveTo>
                <a:cubicBezTo>
                  <a:pt x="649" y="1"/>
                  <a:pt x="500" y="90"/>
                  <a:pt x="476" y="269"/>
                </a:cubicBezTo>
                <a:cubicBezTo>
                  <a:pt x="0" y="5031"/>
                  <a:pt x="2643" y="9817"/>
                  <a:pt x="6751" y="12223"/>
                </a:cubicBezTo>
                <a:cubicBezTo>
                  <a:pt x="7406" y="12604"/>
                  <a:pt x="8168" y="12961"/>
                  <a:pt x="8977" y="13235"/>
                </a:cubicBezTo>
                <a:cubicBezTo>
                  <a:pt x="9227" y="14389"/>
                  <a:pt x="9811" y="15497"/>
                  <a:pt x="10549" y="16461"/>
                </a:cubicBezTo>
                <a:cubicBezTo>
                  <a:pt x="12133" y="18521"/>
                  <a:pt x="14288" y="20188"/>
                  <a:pt x="16502" y="21509"/>
                </a:cubicBezTo>
                <a:cubicBezTo>
                  <a:pt x="18693" y="22795"/>
                  <a:pt x="21062" y="23783"/>
                  <a:pt x="23527" y="24403"/>
                </a:cubicBezTo>
                <a:cubicBezTo>
                  <a:pt x="25718" y="24967"/>
                  <a:pt x="27986" y="25256"/>
                  <a:pt x="30252" y="25256"/>
                </a:cubicBezTo>
                <a:cubicBezTo>
                  <a:pt x="33097" y="25256"/>
                  <a:pt x="35940" y="24801"/>
                  <a:pt x="38624" y="23867"/>
                </a:cubicBezTo>
                <a:cubicBezTo>
                  <a:pt x="39196" y="23676"/>
                  <a:pt x="39755" y="23450"/>
                  <a:pt x="40315" y="23200"/>
                </a:cubicBezTo>
                <a:cubicBezTo>
                  <a:pt x="40603" y="23056"/>
                  <a:pt x="40419" y="22670"/>
                  <a:pt x="40148" y="22670"/>
                </a:cubicBezTo>
                <a:cubicBezTo>
                  <a:pt x="40106" y="22670"/>
                  <a:pt x="40062" y="22679"/>
                  <a:pt x="40017" y="22700"/>
                </a:cubicBezTo>
                <a:cubicBezTo>
                  <a:pt x="36924" y="24027"/>
                  <a:pt x="33571" y="24670"/>
                  <a:pt x="30211" y="24670"/>
                </a:cubicBezTo>
                <a:cubicBezTo>
                  <a:pt x="24375" y="24670"/>
                  <a:pt x="18519" y="22729"/>
                  <a:pt x="13978" y="19057"/>
                </a:cubicBezTo>
                <a:cubicBezTo>
                  <a:pt x="12145" y="17580"/>
                  <a:pt x="10228" y="15747"/>
                  <a:pt x="9573" y="13413"/>
                </a:cubicBezTo>
                <a:lnTo>
                  <a:pt x="9573" y="13413"/>
                </a:lnTo>
                <a:cubicBezTo>
                  <a:pt x="10267" y="13604"/>
                  <a:pt x="10984" y="13719"/>
                  <a:pt x="11687" y="13719"/>
                </a:cubicBezTo>
                <a:cubicBezTo>
                  <a:pt x="12563" y="13719"/>
                  <a:pt x="13415" y="13540"/>
                  <a:pt x="14169" y="13104"/>
                </a:cubicBezTo>
                <a:cubicBezTo>
                  <a:pt x="15145" y="12532"/>
                  <a:pt x="15943" y="11472"/>
                  <a:pt x="15907" y="10306"/>
                </a:cubicBezTo>
                <a:cubicBezTo>
                  <a:pt x="15895" y="9329"/>
                  <a:pt x="15300" y="8496"/>
                  <a:pt x="14490" y="8008"/>
                </a:cubicBezTo>
                <a:cubicBezTo>
                  <a:pt x="13919" y="7649"/>
                  <a:pt x="13235" y="7452"/>
                  <a:pt x="12563" y="7452"/>
                </a:cubicBezTo>
                <a:cubicBezTo>
                  <a:pt x="12254" y="7452"/>
                  <a:pt x="11948" y="7493"/>
                  <a:pt x="11656" y="7579"/>
                </a:cubicBezTo>
                <a:cubicBezTo>
                  <a:pt x="10621" y="7877"/>
                  <a:pt x="9811" y="8710"/>
                  <a:pt x="9347" y="9663"/>
                </a:cubicBezTo>
                <a:cubicBezTo>
                  <a:pt x="8882" y="10615"/>
                  <a:pt x="8751" y="11615"/>
                  <a:pt x="8870" y="12592"/>
                </a:cubicBezTo>
                <a:cubicBezTo>
                  <a:pt x="8561" y="12473"/>
                  <a:pt x="8263" y="12353"/>
                  <a:pt x="7977" y="12223"/>
                </a:cubicBezTo>
                <a:cubicBezTo>
                  <a:pt x="3512" y="10151"/>
                  <a:pt x="548" y="5198"/>
                  <a:pt x="1036" y="269"/>
                </a:cubicBezTo>
                <a:cubicBezTo>
                  <a:pt x="1054" y="90"/>
                  <a:pt x="926" y="1"/>
                  <a:pt x="7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4"/>
          <p:cNvSpPr/>
          <p:nvPr/>
        </p:nvSpPr>
        <p:spPr>
          <a:xfrm rot="-461369" flipH="1">
            <a:off x="-1880327" y="-383059"/>
            <a:ext cx="3083893" cy="1918281"/>
          </a:xfrm>
          <a:custGeom>
            <a:avLst/>
            <a:gdLst/>
            <a:ahLst/>
            <a:cxnLst/>
            <a:rect l="l" t="t" r="r" b="b"/>
            <a:pathLst>
              <a:path w="40604" h="25257" extrusionOk="0">
                <a:moveTo>
                  <a:pt x="12569" y="7999"/>
                </a:moveTo>
                <a:cubicBezTo>
                  <a:pt x="13334" y="7999"/>
                  <a:pt x="14124" y="8304"/>
                  <a:pt x="14681" y="8841"/>
                </a:cubicBezTo>
                <a:cubicBezTo>
                  <a:pt x="15490" y="9627"/>
                  <a:pt x="15538" y="10794"/>
                  <a:pt x="14883" y="11711"/>
                </a:cubicBezTo>
                <a:cubicBezTo>
                  <a:pt x="14131" y="12769"/>
                  <a:pt x="12977" y="13147"/>
                  <a:pt x="11752" y="13147"/>
                </a:cubicBezTo>
                <a:cubicBezTo>
                  <a:pt x="10978" y="13147"/>
                  <a:pt x="10177" y="12996"/>
                  <a:pt x="9430" y="12770"/>
                </a:cubicBezTo>
                <a:cubicBezTo>
                  <a:pt x="9168" y="10865"/>
                  <a:pt x="9989" y="8413"/>
                  <a:pt x="12073" y="8043"/>
                </a:cubicBezTo>
                <a:cubicBezTo>
                  <a:pt x="12235" y="8014"/>
                  <a:pt x="12402" y="7999"/>
                  <a:pt x="12569" y="7999"/>
                </a:cubicBezTo>
                <a:close/>
                <a:moveTo>
                  <a:pt x="787" y="1"/>
                </a:moveTo>
                <a:cubicBezTo>
                  <a:pt x="649" y="1"/>
                  <a:pt x="500" y="90"/>
                  <a:pt x="476" y="269"/>
                </a:cubicBezTo>
                <a:cubicBezTo>
                  <a:pt x="0" y="5031"/>
                  <a:pt x="2643" y="9817"/>
                  <a:pt x="6751" y="12223"/>
                </a:cubicBezTo>
                <a:cubicBezTo>
                  <a:pt x="7406" y="12604"/>
                  <a:pt x="8168" y="12961"/>
                  <a:pt x="8977" y="13235"/>
                </a:cubicBezTo>
                <a:cubicBezTo>
                  <a:pt x="9227" y="14389"/>
                  <a:pt x="9811" y="15497"/>
                  <a:pt x="10549" y="16461"/>
                </a:cubicBezTo>
                <a:cubicBezTo>
                  <a:pt x="12133" y="18521"/>
                  <a:pt x="14288" y="20188"/>
                  <a:pt x="16502" y="21509"/>
                </a:cubicBezTo>
                <a:cubicBezTo>
                  <a:pt x="18693" y="22795"/>
                  <a:pt x="21062" y="23783"/>
                  <a:pt x="23527" y="24403"/>
                </a:cubicBezTo>
                <a:cubicBezTo>
                  <a:pt x="25718" y="24967"/>
                  <a:pt x="27986" y="25256"/>
                  <a:pt x="30252" y="25256"/>
                </a:cubicBezTo>
                <a:cubicBezTo>
                  <a:pt x="33097" y="25256"/>
                  <a:pt x="35940" y="24801"/>
                  <a:pt x="38624" y="23867"/>
                </a:cubicBezTo>
                <a:cubicBezTo>
                  <a:pt x="39196" y="23676"/>
                  <a:pt x="39755" y="23450"/>
                  <a:pt x="40315" y="23200"/>
                </a:cubicBezTo>
                <a:cubicBezTo>
                  <a:pt x="40603" y="23056"/>
                  <a:pt x="40419" y="22670"/>
                  <a:pt x="40148" y="22670"/>
                </a:cubicBezTo>
                <a:cubicBezTo>
                  <a:pt x="40106" y="22670"/>
                  <a:pt x="40062" y="22679"/>
                  <a:pt x="40017" y="22700"/>
                </a:cubicBezTo>
                <a:cubicBezTo>
                  <a:pt x="36924" y="24027"/>
                  <a:pt x="33571" y="24670"/>
                  <a:pt x="30211" y="24670"/>
                </a:cubicBezTo>
                <a:cubicBezTo>
                  <a:pt x="24375" y="24670"/>
                  <a:pt x="18519" y="22729"/>
                  <a:pt x="13978" y="19057"/>
                </a:cubicBezTo>
                <a:cubicBezTo>
                  <a:pt x="12145" y="17580"/>
                  <a:pt x="10228" y="15747"/>
                  <a:pt x="9573" y="13413"/>
                </a:cubicBezTo>
                <a:lnTo>
                  <a:pt x="9573" y="13413"/>
                </a:lnTo>
                <a:cubicBezTo>
                  <a:pt x="10267" y="13604"/>
                  <a:pt x="10984" y="13719"/>
                  <a:pt x="11687" y="13719"/>
                </a:cubicBezTo>
                <a:cubicBezTo>
                  <a:pt x="12563" y="13719"/>
                  <a:pt x="13415" y="13540"/>
                  <a:pt x="14169" y="13104"/>
                </a:cubicBezTo>
                <a:cubicBezTo>
                  <a:pt x="15145" y="12532"/>
                  <a:pt x="15943" y="11472"/>
                  <a:pt x="15907" y="10306"/>
                </a:cubicBezTo>
                <a:cubicBezTo>
                  <a:pt x="15895" y="9329"/>
                  <a:pt x="15300" y="8496"/>
                  <a:pt x="14490" y="8008"/>
                </a:cubicBezTo>
                <a:cubicBezTo>
                  <a:pt x="13919" y="7649"/>
                  <a:pt x="13235" y="7452"/>
                  <a:pt x="12563" y="7452"/>
                </a:cubicBezTo>
                <a:cubicBezTo>
                  <a:pt x="12254" y="7452"/>
                  <a:pt x="11948" y="7493"/>
                  <a:pt x="11656" y="7579"/>
                </a:cubicBezTo>
                <a:cubicBezTo>
                  <a:pt x="10621" y="7877"/>
                  <a:pt x="9811" y="8710"/>
                  <a:pt x="9347" y="9663"/>
                </a:cubicBezTo>
                <a:cubicBezTo>
                  <a:pt x="8882" y="10615"/>
                  <a:pt x="8751" y="11615"/>
                  <a:pt x="8870" y="12592"/>
                </a:cubicBezTo>
                <a:cubicBezTo>
                  <a:pt x="8561" y="12473"/>
                  <a:pt x="8263" y="12353"/>
                  <a:pt x="7977" y="12223"/>
                </a:cubicBezTo>
                <a:cubicBezTo>
                  <a:pt x="3512" y="10151"/>
                  <a:pt x="548" y="5198"/>
                  <a:pt x="1036" y="269"/>
                </a:cubicBezTo>
                <a:cubicBezTo>
                  <a:pt x="1054" y="90"/>
                  <a:pt x="926"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4"/>
          <p:cNvSpPr/>
          <p:nvPr/>
        </p:nvSpPr>
        <p:spPr>
          <a:xfrm>
            <a:off x="8577975" y="3767075"/>
            <a:ext cx="319500" cy="319500"/>
          </a:xfrm>
          <a:prstGeom prst="star4">
            <a:avLst>
              <a:gd name="adj" fmla="val 0"/>
            </a:avLst>
          </a:prstGeom>
          <a:solidFill>
            <a:schemeClr val="accen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4"/>
          <p:cNvSpPr/>
          <p:nvPr/>
        </p:nvSpPr>
        <p:spPr>
          <a:xfrm>
            <a:off x="227675" y="1466513"/>
            <a:ext cx="266400" cy="2664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hanks">
  <p:cSld name="CUSTOM_21">
    <p:spTree>
      <p:nvGrpSpPr>
        <p:cNvPr id="1" name="Shape 256"/>
        <p:cNvGrpSpPr/>
        <p:nvPr/>
      </p:nvGrpSpPr>
      <p:grpSpPr>
        <a:xfrm>
          <a:off x="0" y="0"/>
          <a:ext cx="0" cy="0"/>
          <a:chOff x="0" y="0"/>
          <a:chExt cx="0" cy="0"/>
        </a:xfrm>
      </p:grpSpPr>
      <p:sp>
        <p:nvSpPr>
          <p:cNvPr id="257" name="Google Shape;257;p35"/>
          <p:cNvSpPr txBox="1">
            <a:spLocks noGrp="1"/>
          </p:cNvSpPr>
          <p:nvPr>
            <p:ph type="title"/>
          </p:nvPr>
        </p:nvSpPr>
        <p:spPr>
          <a:xfrm>
            <a:off x="2581650" y="919225"/>
            <a:ext cx="3980700" cy="966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54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58" name="Google Shape;258;p35"/>
          <p:cNvSpPr txBox="1">
            <a:spLocks noGrp="1"/>
          </p:cNvSpPr>
          <p:nvPr>
            <p:ph type="subTitle" idx="1"/>
          </p:nvPr>
        </p:nvSpPr>
        <p:spPr>
          <a:xfrm>
            <a:off x="3220800" y="1752100"/>
            <a:ext cx="2702400" cy="1179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59" name="Google Shape;259;p35"/>
          <p:cNvSpPr txBox="1"/>
          <p:nvPr/>
        </p:nvSpPr>
        <p:spPr>
          <a:xfrm>
            <a:off x="2262600" y="2882725"/>
            <a:ext cx="4618800" cy="721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200" b="1">
                <a:solidFill>
                  <a:schemeClr val="dk1"/>
                </a:solidFill>
                <a:latin typeface="Chivo"/>
                <a:ea typeface="Chivo"/>
                <a:cs typeface="Chivo"/>
                <a:sym typeface="Chivo"/>
              </a:rPr>
              <a:t>CREDITS:</a:t>
            </a:r>
            <a:r>
              <a:rPr lang="en" sz="1200">
                <a:solidFill>
                  <a:schemeClr val="dk1"/>
                </a:solidFill>
                <a:latin typeface="Chivo"/>
                <a:ea typeface="Chivo"/>
                <a:cs typeface="Chivo"/>
                <a:sym typeface="Chivo"/>
              </a:rPr>
              <a:t> This presentation template was created by </a:t>
            </a:r>
            <a:r>
              <a:rPr lang="en" sz="1200" b="1" u="sng">
                <a:solidFill>
                  <a:schemeClr val="dk1"/>
                </a:solidFill>
                <a:latin typeface="Chivo"/>
                <a:ea typeface="Chivo"/>
                <a:cs typeface="Chivo"/>
                <a:sym typeface="Chivo"/>
                <a:hlinkClick r:id="rId2">
                  <a:extLst>
                    <a:ext uri="{A12FA001-AC4F-418D-AE19-62706E023703}">
                      <ahyp:hlinkClr xmlns:ahyp="http://schemas.microsoft.com/office/drawing/2018/hyperlinkcolor" val="tx"/>
                    </a:ext>
                  </a:extLst>
                </a:hlinkClick>
              </a:rPr>
              <a:t>Slidesgo</a:t>
            </a:r>
            <a:r>
              <a:rPr lang="en" sz="1200">
                <a:solidFill>
                  <a:schemeClr val="dk1"/>
                </a:solidFill>
                <a:latin typeface="Chivo"/>
                <a:ea typeface="Chivo"/>
                <a:cs typeface="Chivo"/>
                <a:sym typeface="Chivo"/>
              </a:rPr>
              <a:t>, and includes icons by </a:t>
            </a:r>
            <a:r>
              <a:rPr lang="en" sz="1200" b="1" u="sng">
                <a:solidFill>
                  <a:schemeClr val="dk1"/>
                </a:solidFill>
                <a:latin typeface="Chivo"/>
                <a:ea typeface="Chivo"/>
                <a:cs typeface="Chivo"/>
                <a:sym typeface="Chivo"/>
                <a:hlinkClick r:id="rId3">
                  <a:extLst>
                    <a:ext uri="{A12FA001-AC4F-418D-AE19-62706E023703}">
                      <ahyp:hlinkClr xmlns:ahyp="http://schemas.microsoft.com/office/drawing/2018/hyperlinkcolor" val="tx"/>
                    </a:ext>
                  </a:extLst>
                </a:hlinkClick>
              </a:rPr>
              <a:t>Flaticon</a:t>
            </a:r>
            <a:r>
              <a:rPr lang="en" sz="1200">
                <a:solidFill>
                  <a:schemeClr val="dk1"/>
                </a:solidFill>
                <a:latin typeface="Chivo"/>
                <a:ea typeface="Chivo"/>
                <a:cs typeface="Chivo"/>
                <a:sym typeface="Chivo"/>
              </a:rPr>
              <a:t>, and infographics &amp; images by </a:t>
            </a:r>
            <a:r>
              <a:rPr lang="en" sz="1200" b="1" u="sng">
                <a:solidFill>
                  <a:schemeClr val="dk1"/>
                </a:solidFill>
                <a:latin typeface="Chivo"/>
                <a:ea typeface="Chivo"/>
                <a:cs typeface="Chivo"/>
                <a:sym typeface="Chivo"/>
                <a:hlinkClick r:id="rId4">
                  <a:extLst>
                    <a:ext uri="{A12FA001-AC4F-418D-AE19-62706E023703}">
                      <ahyp:hlinkClr xmlns:ahyp="http://schemas.microsoft.com/office/drawing/2018/hyperlinkcolor" val="tx"/>
                    </a:ext>
                  </a:extLst>
                </a:hlinkClick>
              </a:rPr>
              <a:t>Freepik</a:t>
            </a:r>
            <a:r>
              <a:rPr lang="en" sz="1200" u="sng">
                <a:solidFill>
                  <a:schemeClr val="dk1"/>
                </a:solidFill>
                <a:latin typeface="Chivo"/>
                <a:ea typeface="Chivo"/>
                <a:cs typeface="Chivo"/>
                <a:sym typeface="Chivo"/>
              </a:rPr>
              <a:t> </a:t>
            </a:r>
            <a:endParaRPr sz="1200" u="sng">
              <a:solidFill>
                <a:schemeClr val="dk1"/>
              </a:solidFill>
              <a:latin typeface="Chivo"/>
              <a:ea typeface="Chivo"/>
              <a:cs typeface="Chivo"/>
              <a:sym typeface="Chivo"/>
            </a:endParaRPr>
          </a:p>
        </p:txBody>
      </p:sp>
      <p:pic>
        <p:nvPicPr>
          <p:cNvPr id="260" name="Google Shape;260;p35"/>
          <p:cNvPicPr preferRelativeResize="0"/>
          <p:nvPr/>
        </p:nvPicPr>
        <p:blipFill rotWithShape="1">
          <a:blip r:embed="rId5">
            <a:alphaModFix/>
          </a:blip>
          <a:srcRect l="4363" t="17099" r="3180" b="16749"/>
          <a:stretch/>
        </p:blipFill>
        <p:spPr>
          <a:xfrm rot="10800000">
            <a:off x="-1757938" y="742624"/>
            <a:ext cx="3251826" cy="2979973"/>
          </a:xfrm>
          <a:prstGeom prst="rect">
            <a:avLst/>
          </a:prstGeom>
          <a:noFill/>
          <a:ln>
            <a:noFill/>
          </a:ln>
        </p:spPr>
      </p:pic>
      <p:sp>
        <p:nvSpPr>
          <p:cNvPr id="261" name="Google Shape;261;p35"/>
          <p:cNvSpPr/>
          <p:nvPr/>
        </p:nvSpPr>
        <p:spPr>
          <a:xfrm rot="-10247474">
            <a:off x="-1154467" y="3344721"/>
            <a:ext cx="3016778" cy="1876534"/>
          </a:xfrm>
          <a:custGeom>
            <a:avLst/>
            <a:gdLst/>
            <a:ahLst/>
            <a:cxnLst/>
            <a:rect l="l" t="t" r="r" b="b"/>
            <a:pathLst>
              <a:path w="40604" h="25257" extrusionOk="0">
                <a:moveTo>
                  <a:pt x="12569" y="7999"/>
                </a:moveTo>
                <a:cubicBezTo>
                  <a:pt x="13334" y="7999"/>
                  <a:pt x="14124" y="8304"/>
                  <a:pt x="14681" y="8841"/>
                </a:cubicBezTo>
                <a:cubicBezTo>
                  <a:pt x="15490" y="9627"/>
                  <a:pt x="15538" y="10794"/>
                  <a:pt x="14883" y="11711"/>
                </a:cubicBezTo>
                <a:cubicBezTo>
                  <a:pt x="14131" y="12769"/>
                  <a:pt x="12977" y="13147"/>
                  <a:pt x="11752" y="13147"/>
                </a:cubicBezTo>
                <a:cubicBezTo>
                  <a:pt x="10978" y="13147"/>
                  <a:pt x="10177" y="12996"/>
                  <a:pt x="9430" y="12770"/>
                </a:cubicBezTo>
                <a:cubicBezTo>
                  <a:pt x="9168" y="10865"/>
                  <a:pt x="9989" y="8413"/>
                  <a:pt x="12073" y="8043"/>
                </a:cubicBezTo>
                <a:cubicBezTo>
                  <a:pt x="12235" y="8014"/>
                  <a:pt x="12402" y="7999"/>
                  <a:pt x="12569" y="7999"/>
                </a:cubicBezTo>
                <a:close/>
                <a:moveTo>
                  <a:pt x="787" y="1"/>
                </a:moveTo>
                <a:cubicBezTo>
                  <a:pt x="649" y="1"/>
                  <a:pt x="500" y="90"/>
                  <a:pt x="476" y="269"/>
                </a:cubicBezTo>
                <a:cubicBezTo>
                  <a:pt x="0" y="5031"/>
                  <a:pt x="2643" y="9817"/>
                  <a:pt x="6751" y="12223"/>
                </a:cubicBezTo>
                <a:cubicBezTo>
                  <a:pt x="7406" y="12604"/>
                  <a:pt x="8168" y="12961"/>
                  <a:pt x="8977" y="13235"/>
                </a:cubicBezTo>
                <a:cubicBezTo>
                  <a:pt x="9227" y="14389"/>
                  <a:pt x="9811" y="15497"/>
                  <a:pt x="10549" y="16461"/>
                </a:cubicBezTo>
                <a:cubicBezTo>
                  <a:pt x="12133" y="18521"/>
                  <a:pt x="14288" y="20188"/>
                  <a:pt x="16502" y="21509"/>
                </a:cubicBezTo>
                <a:cubicBezTo>
                  <a:pt x="18693" y="22795"/>
                  <a:pt x="21062" y="23783"/>
                  <a:pt x="23527" y="24403"/>
                </a:cubicBezTo>
                <a:cubicBezTo>
                  <a:pt x="25718" y="24967"/>
                  <a:pt x="27986" y="25256"/>
                  <a:pt x="30252" y="25256"/>
                </a:cubicBezTo>
                <a:cubicBezTo>
                  <a:pt x="33097" y="25256"/>
                  <a:pt x="35940" y="24801"/>
                  <a:pt x="38624" y="23867"/>
                </a:cubicBezTo>
                <a:cubicBezTo>
                  <a:pt x="39196" y="23676"/>
                  <a:pt x="39755" y="23450"/>
                  <a:pt x="40315" y="23200"/>
                </a:cubicBezTo>
                <a:cubicBezTo>
                  <a:pt x="40603" y="23056"/>
                  <a:pt x="40419" y="22670"/>
                  <a:pt x="40148" y="22670"/>
                </a:cubicBezTo>
                <a:cubicBezTo>
                  <a:pt x="40106" y="22670"/>
                  <a:pt x="40062" y="22679"/>
                  <a:pt x="40017" y="22700"/>
                </a:cubicBezTo>
                <a:cubicBezTo>
                  <a:pt x="36924" y="24027"/>
                  <a:pt x="33571" y="24670"/>
                  <a:pt x="30211" y="24670"/>
                </a:cubicBezTo>
                <a:cubicBezTo>
                  <a:pt x="24375" y="24670"/>
                  <a:pt x="18519" y="22729"/>
                  <a:pt x="13978" y="19057"/>
                </a:cubicBezTo>
                <a:cubicBezTo>
                  <a:pt x="12145" y="17580"/>
                  <a:pt x="10228" y="15747"/>
                  <a:pt x="9573" y="13413"/>
                </a:cubicBezTo>
                <a:lnTo>
                  <a:pt x="9573" y="13413"/>
                </a:lnTo>
                <a:cubicBezTo>
                  <a:pt x="10267" y="13604"/>
                  <a:pt x="10984" y="13719"/>
                  <a:pt x="11687" y="13719"/>
                </a:cubicBezTo>
                <a:cubicBezTo>
                  <a:pt x="12563" y="13719"/>
                  <a:pt x="13415" y="13540"/>
                  <a:pt x="14169" y="13104"/>
                </a:cubicBezTo>
                <a:cubicBezTo>
                  <a:pt x="15145" y="12532"/>
                  <a:pt x="15943" y="11472"/>
                  <a:pt x="15907" y="10306"/>
                </a:cubicBezTo>
                <a:cubicBezTo>
                  <a:pt x="15895" y="9329"/>
                  <a:pt x="15300" y="8496"/>
                  <a:pt x="14490" y="8008"/>
                </a:cubicBezTo>
                <a:cubicBezTo>
                  <a:pt x="13919" y="7649"/>
                  <a:pt x="13235" y="7452"/>
                  <a:pt x="12563" y="7452"/>
                </a:cubicBezTo>
                <a:cubicBezTo>
                  <a:pt x="12254" y="7452"/>
                  <a:pt x="11948" y="7493"/>
                  <a:pt x="11656" y="7579"/>
                </a:cubicBezTo>
                <a:cubicBezTo>
                  <a:pt x="10621" y="7877"/>
                  <a:pt x="9811" y="8710"/>
                  <a:pt x="9347" y="9663"/>
                </a:cubicBezTo>
                <a:cubicBezTo>
                  <a:pt x="8882" y="10615"/>
                  <a:pt x="8751" y="11615"/>
                  <a:pt x="8870" y="12592"/>
                </a:cubicBezTo>
                <a:cubicBezTo>
                  <a:pt x="8561" y="12473"/>
                  <a:pt x="8263" y="12353"/>
                  <a:pt x="7977" y="12223"/>
                </a:cubicBezTo>
                <a:cubicBezTo>
                  <a:pt x="3512" y="10151"/>
                  <a:pt x="548" y="5198"/>
                  <a:pt x="1036" y="269"/>
                </a:cubicBezTo>
                <a:cubicBezTo>
                  <a:pt x="1054" y="90"/>
                  <a:pt x="926" y="1"/>
                  <a:pt x="7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p:cSld name="CUSTOM_22">
    <p:spTree>
      <p:nvGrpSpPr>
        <p:cNvPr id="1" name="Shape 262"/>
        <p:cNvGrpSpPr/>
        <p:nvPr/>
      </p:nvGrpSpPr>
      <p:grpSpPr>
        <a:xfrm>
          <a:off x="0" y="0"/>
          <a:ext cx="0" cy="0"/>
          <a:chOff x="0" y="0"/>
          <a:chExt cx="0" cy="0"/>
        </a:xfrm>
      </p:grpSpPr>
      <p:pic>
        <p:nvPicPr>
          <p:cNvPr id="263" name="Google Shape;263;p36"/>
          <p:cNvPicPr preferRelativeResize="0"/>
          <p:nvPr/>
        </p:nvPicPr>
        <p:blipFill rotWithShape="1">
          <a:blip r:embed="rId2">
            <a:alphaModFix/>
          </a:blip>
          <a:srcRect l="4363" t="17099" r="3180" b="16749"/>
          <a:stretch/>
        </p:blipFill>
        <p:spPr>
          <a:xfrm flipH="1">
            <a:off x="7803025" y="1026324"/>
            <a:ext cx="3251826" cy="2979973"/>
          </a:xfrm>
          <a:prstGeom prst="rect">
            <a:avLst/>
          </a:prstGeom>
          <a:noFill/>
          <a:ln>
            <a:noFill/>
          </a:ln>
        </p:spPr>
      </p:pic>
      <p:sp>
        <p:nvSpPr>
          <p:cNvPr id="264" name="Google Shape;264;p36"/>
          <p:cNvSpPr/>
          <p:nvPr/>
        </p:nvSpPr>
        <p:spPr>
          <a:xfrm rot="-1940152">
            <a:off x="-1441452" y="-1579845"/>
            <a:ext cx="3506482" cy="3287640"/>
          </a:xfrm>
          <a:custGeom>
            <a:avLst/>
            <a:gdLst/>
            <a:ahLst/>
            <a:cxnLst/>
            <a:rect l="l" t="t" r="r" b="b"/>
            <a:pathLst>
              <a:path w="88334" h="82821" extrusionOk="0">
                <a:moveTo>
                  <a:pt x="55901" y="1"/>
                </a:moveTo>
                <a:cubicBezTo>
                  <a:pt x="48674" y="1"/>
                  <a:pt x="43483" y="524"/>
                  <a:pt x="35089" y="2858"/>
                </a:cubicBezTo>
                <a:cubicBezTo>
                  <a:pt x="33874" y="3215"/>
                  <a:pt x="33243" y="3430"/>
                  <a:pt x="31874" y="3811"/>
                </a:cubicBezTo>
                <a:cubicBezTo>
                  <a:pt x="15777" y="8454"/>
                  <a:pt x="1" y="20610"/>
                  <a:pt x="1" y="38517"/>
                </a:cubicBezTo>
                <a:cubicBezTo>
                  <a:pt x="1" y="50519"/>
                  <a:pt x="5776" y="59401"/>
                  <a:pt x="14717" y="68104"/>
                </a:cubicBezTo>
                <a:cubicBezTo>
                  <a:pt x="23028" y="76784"/>
                  <a:pt x="32315" y="82820"/>
                  <a:pt x="44328" y="82820"/>
                </a:cubicBezTo>
                <a:cubicBezTo>
                  <a:pt x="59627" y="82820"/>
                  <a:pt x="72022" y="70557"/>
                  <a:pt x="78916" y="57984"/>
                </a:cubicBezTo>
                <a:cubicBezTo>
                  <a:pt x="84595" y="48387"/>
                  <a:pt x="88333" y="42803"/>
                  <a:pt x="88333" y="32421"/>
                </a:cubicBezTo>
                <a:cubicBezTo>
                  <a:pt x="88333" y="14514"/>
                  <a:pt x="73808" y="1"/>
                  <a:pt x="559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6"/>
          <p:cNvSpPr/>
          <p:nvPr/>
        </p:nvSpPr>
        <p:spPr>
          <a:xfrm rot="-1209418" flipH="1">
            <a:off x="-1599283" y="1498930"/>
            <a:ext cx="3083951" cy="1918317"/>
          </a:xfrm>
          <a:custGeom>
            <a:avLst/>
            <a:gdLst/>
            <a:ahLst/>
            <a:cxnLst/>
            <a:rect l="l" t="t" r="r" b="b"/>
            <a:pathLst>
              <a:path w="40604" h="25257" extrusionOk="0">
                <a:moveTo>
                  <a:pt x="12569" y="7999"/>
                </a:moveTo>
                <a:cubicBezTo>
                  <a:pt x="13334" y="7999"/>
                  <a:pt x="14124" y="8304"/>
                  <a:pt x="14681" y="8841"/>
                </a:cubicBezTo>
                <a:cubicBezTo>
                  <a:pt x="15490" y="9627"/>
                  <a:pt x="15538" y="10794"/>
                  <a:pt x="14883" y="11711"/>
                </a:cubicBezTo>
                <a:cubicBezTo>
                  <a:pt x="14131" y="12769"/>
                  <a:pt x="12977" y="13147"/>
                  <a:pt x="11752" y="13147"/>
                </a:cubicBezTo>
                <a:cubicBezTo>
                  <a:pt x="10978" y="13147"/>
                  <a:pt x="10177" y="12996"/>
                  <a:pt x="9430" y="12770"/>
                </a:cubicBezTo>
                <a:cubicBezTo>
                  <a:pt x="9168" y="10865"/>
                  <a:pt x="9989" y="8413"/>
                  <a:pt x="12073" y="8043"/>
                </a:cubicBezTo>
                <a:cubicBezTo>
                  <a:pt x="12235" y="8014"/>
                  <a:pt x="12402" y="7999"/>
                  <a:pt x="12569" y="7999"/>
                </a:cubicBezTo>
                <a:close/>
                <a:moveTo>
                  <a:pt x="787" y="1"/>
                </a:moveTo>
                <a:cubicBezTo>
                  <a:pt x="649" y="1"/>
                  <a:pt x="500" y="90"/>
                  <a:pt x="476" y="269"/>
                </a:cubicBezTo>
                <a:cubicBezTo>
                  <a:pt x="0" y="5031"/>
                  <a:pt x="2643" y="9817"/>
                  <a:pt x="6751" y="12223"/>
                </a:cubicBezTo>
                <a:cubicBezTo>
                  <a:pt x="7406" y="12604"/>
                  <a:pt x="8168" y="12961"/>
                  <a:pt x="8977" y="13235"/>
                </a:cubicBezTo>
                <a:cubicBezTo>
                  <a:pt x="9227" y="14389"/>
                  <a:pt x="9811" y="15497"/>
                  <a:pt x="10549" y="16461"/>
                </a:cubicBezTo>
                <a:cubicBezTo>
                  <a:pt x="12133" y="18521"/>
                  <a:pt x="14288" y="20188"/>
                  <a:pt x="16502" y="21509"/>
                </a:cubicBezTo>
                <a:cubicBezTo>
                  <a:pt x="18693" y="22795"/>
                  <a:pt x="21062" y="23783"/>
                  <a:pt x="23527" y="24403"/>
                </a:cubicBezTo>
                <a:cubicBezTo>
                  <a:pt x="25718" y="24967"/>
                  <a:pt x="27986" y="25256"/>
                  <a:pt x="30252" y="25256"/>
                </a:cubicBezTo>
                <a:cubicBezTo>
                  <a:pt x="33097" y="25256"/>
                  <a:pt x="35940" y="24801"/>
                  <a:pt x="38624" y="23867"/>
                </a:cubicBezTo>
                <a:cubicBezTo>
                  <a:pt x="39196" y="23676"/>
                  <a:pt x="39755" y="23450"/>
                  <a:pt x="40315" y="23200"/>
                </a:cubicBezTo>
                <a:cubicBezTo>
                  <a:pt x="40603" y="23056"/>
                  <a:pt x="40419" y="22670"/>
                  <a:pt x="40148" y="22670"/>
                </a:cubicBezTo>
                <a:cubicBezTo>
                  <a:pt x="40106" y="22670"/>
                  <a:pt x="40062" y="22679"/>
                  <a:pt x="40017" y="22700"/>
                </a:cubicBezTo>
                <a:cubicBezTo>
                  <a:pt x="36924" y="24027"/>
                  <a:pt x="33571" y="24670"/>
                  <a:pt x="30211" y="24670"/>
                </a:cubicBezTo>
                <a:cubicBezTo>
                  <a:pt x="24375" y="24670"/>
                  <a:pt x="18519" y="22729"/>
                  <a:pt x="13978" y="19057"/>
                </a:cubicBezTo>
                <a:cubicBezTo>
                  <a:pt x="12145" y="17580"/>
                  <a:pt x="10228" y="15747"/>
                  <a:pt x="9573" y="13413"/>
                </a:cubicBezTo>
                <a:lnTo>
                  <a:pt x="9573" y="13413"/>
                </a:lnTo>
                <a:cubicBezTo>
                  <a:pt x="10267" y="13604"/>
                  <a:pt x="10984" y="13719"/>
                  <a:pt x="11687" y="13719"/>
                </a:cubicBezTo>
                <a:cubicBezTo>
                  <a:pt x="12563" y="13719"/>
                  <a:pt x="13415" y="13540"/>
                  <a:pt x="14169" y="13104"/>
                </a:cubicBezTo>
                <a:cubicBezTo>
                  <a:pt x="15145" y="12532"/>
                  <a:pt x="15943" y="11472"/>
                  <a:pt x="15907" y="10306"/>
                </a:cubicBezTo>
                <a:cubicBezTo>
                  <a:pt x="15895" y="9329"/>
                  <a:pt x="15300" y="8496"/>
                  <a:pt x="14490" y="8008"/>
                </a:cubicBezTo>
                <a:cubicBezTo>
                  <a:pt x="13919" y="7649"/>
                  <a:pt x="13235" y="7452"/>
                  <a:pt x="12563" y="7452"/>
                </a:cubicBezTo>
                <a:cubicBezTo>
                  <a:pt x="12254" y="7452"/>
                  <a:pt x="11948" y="7493"/>
                  <a:pt x="11656" y="7579"/>
                </a:cubicBezTo>
                <a:cubicBezTo>
                  <a:pt x="10621" y="7877"/>
                  <a:pt x="9811" y="8710"/>
                  <a:pt x="9347" y="9663"/>
                </a:cubicBezTo>
                <a:cubicBezTo>
                  <a:pt x="8882" y="10615"/>
                  <a:pt x="8751" y="11615"/>
                  <a:pt x="8870" y="12592"/>
                </a:cubicBezTo>
                <a:cubicBezTo>
                  <a:pt x="8561" y="12473"/>
                  <a:pt x="8263" y="12353"/>
                  <a:pt x="7977" y="12223"/>
                </a:cubicBezTo>
                <a:cubicBezTo>
                  <a:pt x="3512" y="10151"/>
                  <a:pt x="548" y="5198"/>
                  <a:pt x="1036" y="269"/>
                </a:cubicBezTo>
                <a:cubicBezTo>
                  <a:pt x="1054" y="90"/>
                  <a:pt x="926"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6"/>
          <p:cNvSpPr/>
          <p:nvPr/>
        </p:nvSpPr>
        <p:spPr>
          <a:xfrm rot="1627697">
            <a:off x="2612319" y="3698080"/>
            <a:ext cx="3506362" cy="3287527"/>
          </a:xfrm>
          <a:custGeom>
            <a:avLst/>
            <a:gdLst/>
            <a:ahLst/>
            <a:cxnLst/>
            <a:rect l="l" t="t" r="r" b="b"/>
            <a:pathLst>
              <a:path w="88334" h="82821" extrusionOk="0">
                <a:moveTo>
                  <a:pt x="55901" y="1"/>
                </a:moveTo>
                <a:cubicBezTo>
                  <a:pt x="48674" y="1"/>
                  <a:pt x="43483" y="524"/>
                  <a:pt x="35089" y="2858"/>
                </a:cubicBezTo>
                <a:cubicBezTo>
                  <a:pt x="33874" y="3215"/>
                  <a:pt x="33243" y="3430"/>
                  <a:pt x="31874" y="3811"/>
                </a:cubicBezTo>
                <a:cubicBezTo>
                  <a:pt x="15777" y="8454"/>
                  <a:pt x="1" y="20610"/>
                  <a:pt x="1" y="38517"/>
                </a:cubicBezTo>
                <a:cubicBezTo>
                  <a:pt x="1" y="50519"/>
                  <a:pt x="5776" y="59401"/>
                  <a:pt x="14717" y="68104"/>
                </a:cubicBezTo>
                <a:cubicBezTo>
                  <a:pt x="23028" y="76784"/>
                  <a:pt x="32315" y="82820"/>
                  <a:pt x="44328" y="82820"/>
                </a:cubicBezTo>
                <a:cubicBezTo>
                  <a:pt x="59627" y="82820"/>
                  <a:pt x="72022" y="70557"/>
                  <a:pt x="78916" y="57984"/>
                </a:cubicBezTo>
                <a:cubicBezTo>
                  <a:pt x="84595" y="48387"/>
                  <a:pt x="88333" y="42803"/>
                  <a:pt x="88333" y="32421"/>
                </a:cubicBezTo>
                <a:cubicBezTo>
                  <a:pt x="88333" y="14514"/>
                  <a:pt x="73808" y="1"/>
                  <a:pt x="559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6"/>
          <p:cNvSpPr/>
          <p:nvPr/>
        </p:nvSpPr>
        <p:spPr>
          <a:xfrm rot="-1268089">
            <a:off x="6998723" y="-754344"/>
            <a:ext cx="3016891" cy="1876604"/>
          </a:xfrm>
          <a:custGeom>
            <a:avLst/>
            <a:gdLst/>
            <a:ahLst/>
            <a:cxnLst/>
            <a:rect l="l" t="t" r="r" b="b"/>
            <a:pathLst>
              <a:path w="40604" h="25257" extrusionOk="0">
                <a:moveTo>
                  <a:pt x="12569" y="7999"/>
                </a:moveTo>
                <a:cubicBezTo>
                  <a:pt x="13334" y="7999"/>
                  <a:pt x="14124" y="8304"/>
                  <a:pt x="14681" y="8841"/>
                </a:cubicBezTo>
                <a:cubicBezTo>
                  <a:pt x="15490" y="9627"/>
                  <a:pt x="15538" y="10794"/>
                  <a:pt x="14883" y="11711"/>
                </a:cubicBezTo>
                <a:cubicBezTo>
                  <a:pt x="14131" y="12769"/>
                  <a:pt x="12977" y="13147"/>
                  <a:pt x="11752" y="13147"/>
                </a:cubicBezTo>
                <a:cubicBezTo>
                  <a:pt x="10978" y="13147"/>
                  <a:pt x="10177" y="12996"/>
                  <a:pt x="9430" y="12770"/>
                </a:cubicBezTo>
                <a:cubicBezTo>
                  <a:pt x="9168" y="10865"/>
                  <a:pt x="9989" y="8413"/>
                  <a:pt x="12073" y="8043"/>
                </a:cubicBezTo>
                <a:cubicBezTo>
                  <a:pt x="12235" y="8014"/>
                  <a:pt x="12402" y="7999"/>
                  <a:pt x="12569" y="7999"/>
                </a:cubicBezTo>
                <a:close/>
                <a:moveTo>
                  <a:pt x="787" y="1"/>
                </a:moveTo>
                <a:cubicBezTo>
                  <a:pt x="649" y="1"/>
                  <a:pt x="500" y="90"/>
                  <a:pt x="476" y="269"/>
                </a:cubicBezTo>
                <a:cubicBezTo>
                  <a:pt x="0" y="5031"/>
                  <a:pt x="2643" y="9817"/>
                  <a:pt x="6751" y="12223"/>
                </a:cubicBezTo>
                <a:cubicBezTo>
                  <a:pt x="7406" y="12604"/>
                  <a:pt x="8168" y="12961"/>
                  <a:pt x="8977" y="13235"/>
                </a:cubicBezTo>
                <a:cubicBezTo>
                  <a:pt x="9227" y="14389"/>
                  <a:pt x="9811" y="15497"/>
                  <a:pt x="10549" y="16461"/>
                </a:cubicBezTo>
                <a:cubicBezTo>
                  <a:pt x="12133" y="18521"/>
                  <a:pt x="14288" y="20188"/>
                  <a:pt x="16502" y="21509"/>
                </a:cubicBezTo>
                <a:cubicBezTo>
                  <a:pt x="18693" y="22795"/>
                  <a:pt x="21062" y="23783"/>
                  <a:pt x="23527" y="24403"/>
                </a:cubicBezTo>
                <a:cubicBezTo>
                  <a:pt x="25718" y="24967"/>
                  <a:pt x="27986" y="25256"/>
                  <a:pt x="30252" y="25256"/>
                </a:cubicBezTo>
                <a:cubicBezTo>
                  <a:pt x="33097" y="25256"/>
                  <a:pt x="35940" y="24801"/>
                  <a:pt x="38624" y="23867"/>
                </a:cubicBezTo>
                <a:cubicBezTo>
                  <a:pt x="39196" y="23676"/>
                  <a:pt x="39755" y="23450"/>
                  <a:pt x="40315" y="23200"/>
                </a:cubicBezTo>
                <a:cubicBezTo>
                  <a:pt x="40603" y="23056"/>
                  <a:pt x="40419" y="22670"/>
                  <a:pt x="40148" y="22670"/>
                </a:cubicBezTo>
                <a:cubicBezTo>
                  <a:pt x="40106" y="22670"/>
                  <a:pt x="40062" y="22679"/>
                  <a:pt x="40017" y="22700"/>
                </a:cubicBezTo>
                <a:cubicBezTo>
                  <a:pt x="36924" y="24027"/>
                  <a:pt x="33571" y="24670"/>
                  <a:pt x="30211" y="24670"/>
                </a:cubicBezTo>
                <a:cubicBezTo>
                  <a:pt x="24375" y="24670"/>
                  <a:pt x="18519" y="22729"/>
                  <a:pt x="13978" y="19057"/>
                </a:cubicBezTo>
                <a:cubicBezTo>
                  <a:pt x="12145" y="17580"/>
                  <a:pt x="10228" y="15747"/>
                  <a:pt x="9573" y="13413"/>
                </a:cubicBezTo>
                <a:lnTo>
                  <a:pt x="9573" y="13413"/>
                </a:lnTo>
                <a:cubicBezTo>
                  <a:pt x="10267" y="13604"/>
                  <a:pt x="10984" y="13719"/>
                  <a:pt x="11687" y="13719"/>
                </a:cubicBezTo>
                <a:cubicBezTo>
                  <a:pt x="12563" y="13719"/>
                  <a:pt x="13415" y="13540"/>
                  <a:pt x="14169" y="13104"/>
                </a:cubicBezTo>
                <a:cubicBezTo>
                  <a:pt x="15145" y="12532"/>
                  <a:pt x="15943" y="11472"/>
                  <a:pt x="15907" y="10306"/>
                </a:cubicBezTo>
                <a:cubicBezTo>
                  <a:pt x="15895" y="9329"/>
                  <a:pt x="15300" y="8496"/>
                  <a:pt x="14490" y="8008"/>
                </a:cubicBezTo>
                <a:cubicBezTo>
                  <a:pt x="13919" y="7649"/>
                  <a:pt x="13235" y="7452"/>
                  <a:pt x="12563" y="7452"/>
                </a:cubicBezTo>
                <a:cubicBezTo>
                  <a:pt x="12254" y="7452"/>
                  <a:pt x="11948" y="7493"/>
                  <a:pt x="11656" y="7579"/>
                </a:cubicBezTo>
                <a:cubicBezTo>
                  <a:pt x="10621" y="7877"/>
                  <a:pt x="9811" y="8710"/>
                  <a:pt x="9347" y="9663"/>
                </a:cubicBezTo>
                <a:cubicBezTo>
                  <a:pt x="8882" y="10615"/>
                  <a:pt x="8751" y="11615"/>
                  <a:pt x="8870" y="12592"/>
                </a:cubicBezTo>
                <a:cubicBezTo>
                  <a:pt x="8561" y="12473"/>
                  <a:pt x="8263" y="12353"/>
                  <a:pt x="7977" y="12223"/>
                </a:cubicBezTo>
                <a:cubicBezTo>
                  <a:pt x="3512" y="10151"/>
                  <a:pt x="548" y="5198"/>
                  <a:pt x="1036" y="269"/>
                </a:cubicBezTo>
                <a:cubicBezTo>
                  <a:pt x="1054" y="90"/>
                  <a:pt x="926" y="1"/>
                  <a:pt x="7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6"/>
          <p:cNvSpPr/>
          <p:nvPr/>
        </p:nvSpPr>
        <p:spPr>
          <a:xfrm>
            <a:off x="7644925" y="2813088"/>
            <a:ext cx="266400" cy="2664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6"/>
          <p:cNvSpPr/>
          <p:nvPr/>
        </p:nvSpPr>
        <p:spPr>
          <a:xfrm flipH="1">
            <a:off x="2672399" y="3200811"/>
            <a:ext cx="916500" cy="805500"/>
          </a:xfrm>
          <a:prstGeom prst="wedgeEllipseCallout">
            <a:avLst>
              <a:gd name="adj1" fmla="val -56536"/>
              <a:gd name="adj2" fmla="val 64009"/>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6"/>
          <p:cNvSpPr/>
          <p:nvPr/>
        </p:nvSpPr>
        <p:spPr>
          <a:xfrm>
            <a:off x="1966275" y="458575"/>
            <a:ext cx="319500" cy="319500"/>
          </a:xfrm>
          <a:prstGeom prst="star4">
            <a:avLst>
              <a:gd name="adj" fmla="val 0"/>
            </a:avLst>
          </a:prstGeom>
          <a:solidFill>
            <a:schemeClr val="accen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1" name="Google Shape;271;p36"/>
          <p:cNvGrpSpPr/>
          <p:nvPr/>
        </p:nvGrpSpPr>
        <p:grpSpPr>
          <a:xfrm>
            <a:off x="2921009" y="3420669"/>
            <a:ext cx="419285" cy="365769"/>
            <a:chOff x="-42651700" y="3217825"/>
            <a:chExt cx="367600" cy="317425"/>
          </a:xfrm>
        </p:grpSpPr>
        <p:sp>
          <p:nvSpPr>
            <p:cNvPr id="272" name="Google Shape;272;p36"/>
            <p:cNvSpPr/>
            <p:nvPr/>
          </p:nvSpPr>
          <p:spPr>
            <a:xfrm>
              <a:off x="-42651700" y="3239075"/>
              <a:ext cx="367600" cy="296175"/>
            </a:xfrm>
            <a:custGeom>
              <a:avLst/>
              <a:gdLst/>
              <a:ahLst/>
              <a:cxnLst/>
              <a:rect l="l" t="t" r="r" b="b"/>
              <a:pathLst>
                <a:path w="14704" h="11847" extrusionOk="0">
                  <a:moveTo>
                    <a:pt x="7370" y="797"/>
                  </a:moveTo>
                  <a:cubicBezTo>
                    <a:pt x="8536" y="797"/>
                    <a:pt x="9694" y="1246"/>
                    <a:pt x="10576" y="2143"/>
                  </a:cubicBezTo>
                  <a:cubicBezTo>
                    <a:pt x="12340" y="3908"/>
                    <a:pt x="12340" y="6775"/>
                    <a:pt x="10576" y="8539"/>
                  </a:cubicBezTo>
                  <a:cubicBezTo>
                    <a:pt x="9757" y="9390"/>
                    <a:pt x="8623" y="9894"/>
                    <a:pt x="7363" y="9894"/>
                  </a:cubicBezTo>
                  <a:cubicBezTo>
                    <a:pt x="6102" y="9894"/>
                    <a:pt x="4937" y="9358"/>
                    <a:pt x="4118" y="8539"/>
                  </a:cubicBezTo>
                  <a:cubicBezTo>
                    <a:pt x="2353" y="6775"/>
                    <a:pt x="2353" y="3908"/>
                    <a:pt x="4118" y="2143"/>
                  </a:cubicBezTo>
                  <a:cubicBezTo>
                    <a:pt x="5031" y="1246"/>
                    <a:pt x="6205" y="797"/>
                    <a:pt x="7370" y="797"/>
                  </a:cubicBezTo>
                  <a:close/>
                  <a:moveTo>
                    <a:pt x="7326" y="1"/>
                  </a:moveTo>
                  <a:cubicBezTo>
                    <a:pt x="2091" y="1"/>
                    <a:pt x="0" y="6750"/>
                    <a:pt x="4275" y="9768"/>
                  </a:cubicBezTo>
                  <a:lnTo>
                    <a:pt x="3424" y="11280"/>
                  </a:lnTo>
                  <a:cubicBezTo>
                    <a:pt x="3298" y="11532"/>
                    <a:pt x="3487" y="11847"/>
                    <a:pt x="3771" y="11847"/>
                  </a:cubicBezTo>
                  <a:cubicBezTo>
                    <a:pt x="3929" y="11847"/>
                    <a:pt x="4086" y="11784"/>
                    <a:pt x="4118" y="11626"/>
                  </a:cubicBezTo>
                  <a:lnTo>
                    <a:pt x="5000" y="10209"/>
                  </a:lnTo>
                  <a:cubicBezTo>
                    <a:pt x="5740" y="10571"/>
                    <a:pt x="6543" y="10752"/>
                    <a:pt x="7351" y="10752"/>
                  </a:cubicBezTo>
                  <a:cubicBezTo>
                    <a:pt x="8158" y="10752"/>
                    <a:pt x="8969" y="10571"/>
                    <a:pt x="9725" y="10209"/>
                  </a:cubicBezTo>
                  <a:lnTo>
                    <a:pt x="10576" y="11626"/>
                  </a:lnTo>
                  <a:cubicBezTo>
                    <a:pt x="10671" y="11784"/>
                    <a:pt x="10828" y="11847"/>
                    <a:pt x="10923" y="11847"/>
                  </a:cubicBezTo>
                  <a:cubicBezTo>
                    <a:pt x="11238" y="11847"/>
                    <a:pt x="11458" y="11532"/>
                    <a:pt x="11301" y="11280"/>
                  </a:cubicBezTo>
                  <a:lnTo>
                    <a:pt x="10419" y="9768"/>
                  </a:lnTo>
                  <a:cubicBezTo>
                    <a:pt x="14703" y="6775"/>
                    <a:pt x="12592" y="1"/>
                    <a:pt x="7363" y="1"/>
                  </a:cubicBezTo>
                  <a:cubicBezTo>
                    <a:pt x="7350" y="1"/>
                    <a:pt x="7338" y="1"/>
                    <a:pt x="7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6"/>
            <p:cNvSpPr/>
            <p:nvPr/>
          </p:nvSpPr>
          <p:spPr>
            <a:xfrm>
              <a:off x="-42419600" y="3217825"/>
              <a:ext cx="106350" cy="106350"/>
            </a:xfrm>
            <a:custGeom>
              <a:avLst/>
              <a:gdLst/>
              <a:ahLst/>
              <a:cxnLst/>
              <a:rect l="l" t="t" r="r" b="b"/>
              <a:pathLst>
                <a:path w="4254" h="4254" extrusionOk="0">
                  <a:moveTo>
                    <a:pt x="1355" y="0"/>
                  </a:moveTo>
                  <a:cubicBezTo>
                    <a:pt x="882" y="0"/>
                    <a:pt x="410" y="95"/>
                    <a:pt x="0" y="315"/>
                  </a:cubicBezTo>
                  <a:cubicBezTo>
                    <a:pt x="1891" y="946"/>
                    <a:pt x="3340" y="2395"/>
                    <a:pt x="3938" y="4254"/>
                  </a:cubicBezTo>
                  <a:cubicBezTo>
                    <a:pt x="4128" y="3844"/>
                    <a:pt x="4254" y="3371"/>
                    <a:pt x="4254" y="2899"/>
                  </a:cubicBezTo>
                  <a:cubicBezTo>
                    <a:pt x="4254" y="1292"/>
                    <a:pt x="2962" y="0"/>
                    <a:pt x="13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6"/>
            <p:cNvSpPr/>
            <p:nvPr/>
          </p:nvSpPr>
          <p:spPr>
            <a:xfrm>
              <a:off x="-42623600" y="3218600"/>
              <a:ext cx="106350" cy="106375"/>
            </a:xfrm>
            <a:custGeom>
              <a:avLst/>
              <a:gdLst/>
              <a:ahLst/>
              <a:cxnLst/>
              <a:rect l="l" t="t" r="r" b="b"/>
              <a:pathLst>
                <a:path w="4254" h="4255" extrusionOk="0">
                  <a:moveTo>
                    <a:pt x="2931" y="1"/>
                  </a:moveTo>
                  <a:cubicBezTo>
                    <a:pt x="1292" y="1"/>
                    <a:pt x="1" y="1293"/>
                    <a:pt x="1" y="2899"/>
                  </a:cubicBezTo>
                  <a:cubicBezTo>
                    <a:pt x="1" y="3372"/>
                    <a:pt x="127" y="3845"/>
                    <a:pt x="316" y="4254"/>
                  </a:cubicBezTo>
                  <a:cubicBezTo>
                    <a:pt x="977" y="2364"/>
                    <a:pt x="2426" y="915"/>
                    <a:pt x="4254" y="316"/>
                  </a:cubicBezTo>
                  <a:cubicBezTo>
                    <a:pt x="3876" y="127"/>
                    <a:pt x="3403" y="1"/>
                    <a:pt x="29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6"/>
            <p:cNvSpPr/>
            <p:nvPr/>
          </p:nvSpPr>
          <p:spPr>
            <a:xfrm>
              <a:off x="-42561375" y="3279250"/>
              <a:ext cx="185900" cy="186700"/>
            </a:xfrm>
            <a:custGeom>
              <a:avLst/>
              <a:gdLst/>
              <a:ahLst/>
              <a:cxnLst/>
              <a:rect l="l" t="t" r="r" b="b"/>
              <a:pathLst>
                <a:path w="7436" h="7468" extrusionOk="0">
                  <a:moveTo>
                    <a:pt x="3781" y="1671"/>
                  </a:moveTo>
                  <a:cubicBezTo>
                    <a:pt x="4033" y="1671"/>
                    <a:pt x="4191" y="1860"/>
                    <a:pt x="4191" y="2112"/>
                  </a:cubicBezTo>
                  <a:lnTo>
                    <a:pt x="4191" y="3340"/>
                  </a:lnTo>
                  <a:lnTo>
                    <a:pt x="5388" y="3340"/>
                  </a:lnTo>
                  <a:cubicBezTo>
                    <a:pt x="5640" y="3340"/>
                    <a:pt x="5829" y="3529"/>
                    <a:pt x="5829" y="3750"/>
                  </a:cubicBezTo>
                  <a:cubicBezTo>
                    <a:pt x="5829" y="4002"/>
                    <a:pt x="5640" y="4128"/>
                    <a:pt x="5388" y="4128"/>
                  </a:cubicBezTo>
                  <a:lnTo>
                    <a:pt x="3750" y="4128"/>
                  </a:lnTo>
                  <a:cubicBezTo>
                    <a:pt x="3498" y="4128"/>
                    <a:pt x="3308" y="3939"/>
                    <a:pt x="3308" y="3750"/>
                  </a:cubicBezTo>
                  <a:lnTo>
                    <a:pt x="3308" y="2112"/>
                  </a:lnTo>
                  <a:lnTo>
                    <a:pt x="3340" y="2112"/>
                  </a:lnTo>
                  <a:cubicBezTo>
                    <a:pt x="3340" y="1860"/>
                    <a:pt x="3529" y="1671"/>
                    <a:pt x="3781" y="1671"/>
                  </a:cubicBezTo>
                  <a:close/>
                  <a:moveTo>
                    <a:pt x="3750" y="1"/>
                  </a:moveTo>
                  <a:cubicBezTo>
                    <a:pt x="1702" y="1"/>
                    <a:pt x="32" y="1671"/>
                    <a:pt x="0" y="3750"/>
                  </a:cubicBezTo>
                  <a:cubicBezTo>
                    <a:pt x="32" y="5798"/>
                    <a:pt x="1702" y="7467"/>
                    <a:pt x="3750" y="7467"/>
                  </a:cubicBezTo>
                  <a:cubicBezTo>
                    <a:pt x="5797" y="7467"/>
                    <a:pt x="7436" y="5798"/>
                    <a:pt x="7436" y="3750"/>
                  </a:cubicBezTo>
                  <a:cubicBezTo>
                    <a:pt x="7436" y="1702"/>
                    <a:pt x="5797" y="64"/>
                    <a:pt x="37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1">
  <p:cSld name="CUSTOM_22_1">
    <p:spTree>
      <p:nvGrpSpPr>
        <p:cNvPr id="1" name="Shape 276"/>
        <p:cNvGrpSpPr/>
        <p:nvPr/>
      </p:nvGrpSpPr>
      <p:grpSpPr>
        <a:xfrm>
          <a:off x="0" y="0"/>
          <a:ext cx="0" cy="0"/>
          <a:chOff x="0" y="0"/>
          <a:chExt cx="0" cy="0"/>
        </a:xfrm>
      </p:grpSpPr>
      <p:sp>
        <p:nvSpPr>
          <p:cNvPr id="277" name="Google Shape;277;p37"/>
          <p:cNvSpPr/>
          <p:nvPr/>
        </p:nvSpPr>
        <p:spPr>
          <a:xfrm rot="-1940152">
            <a:off x="2609323" y="3144230"/>
            <a:ext cx="3506482" cy="3287640"/>
          </a:xfrm>
          <a:custGeom>
            <a:avLst/>
            <a:gdLst/>
            <a:ahLst/>
            <a:cxnLst/>
            <a:rect l="l" t="t" r="r" b="b"/>
            <a:pathLst>
              <a:path w="88334" h="82821" extrusionOk="0">
                <a:moveTo>
                  <a:pt x="55901" y="1"/>
                </a:moveTo>
                <a:cubicBezTo>
                  <a:pt x="48674" y="1"/>
                  <a:pt x="43483" y="524"/>
                  <a:pt x="35089" y="2858"/>
                </a:cubicBezTo>
                <a:cubicBezTo>
                  <a:pt x="33874" y="3215"/>
                  <a:pt x="33243" y="3430"/>
                  <a:pt x="31874" y="3811"/>
                </a:cubicBezTo>
                <a:cubicBezTo>
                  <a:pt x="15777" y="8454"/>
                  <a:pt x="1" y="20610"/>
                  <a:pt x="1" y="38517"/>
                </a:cubicBezTo>
                <a:cubicBezTo>
                  <a:pt x="1" y="50519"/>
                  <a:pt x="5776" y="59401"/>
                  <a:pt x="14717" y="68104"/>
                </a:cubicBezTo>
                <a:cubicBezTo>
                  <a:pt x="23028" y="76784"/>
                  <a:pt x="32315" y="82820"/>
                  <a:pt x="44328" y="82820"/>
                </a:cubicBezTo>
                <a:cubicBezTo>
                  <a:pt x="59627" y="82820"/>
                  <a:pt x="72022" y="70557"/>
                  <a:pt x="78916" y="57984"/>
                </a:cubicBezTo>
                <a:cubicBezTo>
                  <a:pt x="84595" y="48387"/>
                  <a:pt x="88333" y="42803"/>
                  <a:pt x="88333" y="32421"/>
                </a:cubicBezTo>
                <a:cubicBezTo>
                  <a:pt x="88333" y="14514"/>
                  <a:pt x="73808" y="1"/>
                  <a:pt x="559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8" name="Google Shape;278;p37"/>
          <p:cNvPicPr preferRelativeResize="0"/>
          <p:nvPr/>
        </p:nvPicPr>
        <p:blipFill rotWithShape="1">
          <a:blip r:embed="rId2">
            <a:alphaModFix/>
          </a:blip>
          <a:srcRect l="4363" t="17099" r="3180" b="16749"/>
          <a:stretch/>
        </p:blipFill>
        <p:spPr>
          <a:xfrm flipH="1">
            <a:off x="-554550" y="-1192226"/>
            <a:ext cx="3251826" cy="2979973"/>
          </a:xfrm>
          <a:prstGeom prst="rect">
            <a:avLst/>
          </a:prstGeom>
          <a:noFill/>
          <a:ln>
            <a:noFill/>
          </a:ln>
        </p:spPr>
      </p:pic>
      <p:sp>
        <p:nvSpPr>
          <p:cNvPr id="279" name="Google Shape;279;p37"/>
          <p:cNvSpPr/>
          <p:nvPr/>
        </p:nvSpPr>
        <p:spPr>
          <a:xfrm rot="1627697">
            <a:off x="7722719" y="210205"/>
            <a:ext cx="3506362" cy="3287527"/>
          </a:xfrm>
          <a:custGeom>
            <a:avLst/>
            <a:gdLst/>
            <a:ahLst/>
            <a:cxnLst/>
            <a:rect l="l" t="t" r="r" b="b"/>
            <a:pathLst>
              <a:path w="88334" h="82821" extrusionOk="0">
                <a:moveTo>
                  <a:pt x="55901" y="1"/>
                </a:moveTo>
                <a:cubicBezTo>
                  <a:pt x="48674" y="1"/>
                  <a:pt x="43483" y="524"/>
                  <a:pt x="35089" y="2858"/>
                </a:cubicBezTo>
                <a:cubicBezTo>
                  <a:pt x="33874" y="3215"/>
                  <a:pt x="33243" y="3430"/>
                  <a:pt x="31874" y="3811"/>
                </a:cubicBezTo>
                <a:cubicBezTo>
                  <a:pt x="15777" y="8454"/>
                  <a:pt x="1" y="20610"/>
                  <a:pt x="1" y="38517"/>
                </a:cubicBezTo>
                <a:cubicBezTo>
                  <a:pt x="1" y="50519"/>
                  <a:pt x="5776" y="59401"/>
                  <a:pt x="14717" y="68104"/>
                </a:cubicBezTo>
                <a:cubicBezTo>
                  <a:pt x="23028" y="76784"/>
                  <a:pt x="32315" y="82820"/>
                  <a:pt x="44328" y="82820"/>
                </a:cubicBezTo>
                <a:cubicBezTo>
                  <a:pt x="59627" y="82820"/>
                  <a:pt x="72022" y="70557"/>
                  <a:pt x="78916" y="57984"/>
                </a:cubicBezTo>
                <a:cubicBezTo>
                  <a:pt x="84595" y="48387"/>
                  <a:pt x="88333" y="42803"/>
                  <a:pt x="88333" y="32421"/>
                </a:cubicBezTo>
                <a:cubicBezTo>
                  <a:pt x="88333" y="14514"/>
                  <a:pt x="73808" y="1"/>
                  <a:pt x="559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7"/>
          <p:cNvSpPr/>
          <p:nvPr/>
        </p:nvSpPr>
        <p:spPr>
          <a:xfrm rot="-8855556" flipH="1">
            <a:off x="5023265" y="4059644"/>
            <a:ext cx="3083924" cy="1918301"/>
          </a:xfrm>
          <a:custGeom>
            <a:avLst/>
            <a:gdLst/>
            <a:ahLst/>
            <a:cxnLst/>
            <a:rect l="l" t="t" r="r" b="b"/>
            <a:pathLst>
              <a:path w="40604" h="25257" extrusionOk="0">
                <a:moveTo>
                  <a:pt x="12569" y="7999"/>
                </a:moveTo>
                <a:cubicBezTo>
                  <a:pt x="13334" y="7999"/>
                  <a:pt x="14124" y="8304"/>
                  <a:pt x="14681" y="8841"/>
                </a:cubicBezTo>
                <a:cubicBezTo>
                  <a:pt x="15490" y="9627"/>
                  <a:pt x="15538" y="10794"/>
                  <a:pt x="14883" y="11711"/>
                </a:cubicBezTo>
                <a:cubicBezTo>
                  <a:pt x="14131" y="12769"/>
                  <a:pt x="12977" y="13147"/>
                  <a:pt x="11752" y="13147"/>
                </a:cubicBezTo>
                <a:cubicBezTo>
                  <a:pt x="10978" y="13147"/>
                  <a:pt x="10177" y="12996"/>
                  <a:pt x="9430" y="12770"/>
                </a:cubicBezTo>
                <a:cubicBezTo>
                  <a:pt x="9168" y="10865"/>
                  <a:pt x="9989" y="8413"/>
                  <a:pt x="12073" y="8043"/>
                </a:cubicBezTo>
                <a:cubicBezTo>
                  <a:pt x="12235" y="8014"/>
                  <a:pt x="12402" y="7999"/>
                  <a:pt x="12569" y="7999"/>
                </a:cubicBezTo>
                <a:close/>
                <a:moveTo>
                  <a:pt x="787" y="1"/>
                </a:moveTo>
                <a:cubicBezTo>
                  <a:pt x="649" y="1"/>
                  <a:pt x="500" y="90"/>
                  <a:pt x="476" y="269"/>
                </a:cubicBezTo>
                <a:cubicBezTo>
                  <a:pt x="0" y="5031"/>
                  <a:pt x="2643" y="9817"/>
                  <a:pt x="6751" y="12223"/>
                </a:cubicBezTo>
                <a:cubicBezTo>
                  <a:pt x="7406" y="12604"/>
                  <a:pt x="8168" y="12961"/>
                  <a:pt x="8977" y="13235"/>
                </a:cubicBezTo>
                <a:cubicBezTo>
                  <a:pt x="9227" y="14389"/>
                  <a:pt x="9811" y="15497"/>
                  <a:pt x="10549" y="16461"/>
                </a:cubicBezTo>
                <a:cubicBezTo>
                  <a:pt x="12133" y="18521"/>
                  <a:pt x="14288" y="20188"/>
                  <a:pt x="16502" y="21509"/>
                </a:cubicBezTo>
                <a:cubicBezTo>
                  <a:pt x="18693" y="22795"/>
                  <a:pt x="21062" y="23783"/>
                  <a:pt x="23527" y="24403"/>
                </a:cubicBezTo>
                <a:cubicBezTo>
                  <a:pt x="25718" y="24967"/>
                  <a:pt x="27986" y="25256"/>
                  <a:pt x="30252" y="25256"/>
                </a:cubicBezTo>
                <a:cubicBezTo>
                  <a:pt x="33097" y="25256"/>
                  <a:pt x="35940" y="24801"/>
                  <a:pt x="38624" y="23867"/>
                </a:cubicBezTo>
                <a:cubicBezTo>
                  <a:pt x="39196" y="23676"/>
                  <a:pt x="39755" y="23450"/>
                  <a:pt x="40315" y="23200"/>
                </a:cubicBezTo>
                <a:cubicBezTo>
                  <a:pt x="40603" y="23056"/>
                  <a:pt x="40419" y="22670"/>
                  <a:pt x="40148" y="22670"/>
                </a:cubicBezTo>
                <a:cubicBezTo>
                  <a:pt x="40106" y="22670"/>
                  <a:pt x="40062" y="22679"/>
                  <a:pt x="40017" y="22700"/>
                </a:cubicBezTo>
                <a:cubicBezTo>
                  <a:pt x="36924" y="24027"/>
                  <a:pt x="33571" y="24670"/>
                  <a:pt x="30211" y="24670"/>
                </a:cubicBezTo>
                <a:cubicBezTo>
                  <a:pt x="24375" y="24670"/>
                  <a:pt x="18519" y="22729"/>
                  <a:pt x="13978" y="19057"/>
                </a:cubicBezTo>
                <a:cubicBezTo>
                  <a:pt x="12145" y="17580"/>
                  <a:pt x="10228" y="15747"/>
                  <a:pt x="9573" y="13413"/>
                </a:cubicBezTo>
                <a:lnTo>
                  <a:pt x="9573" y="13413"/>
                </a:lnTo>
                <a:cubicBezTo>
                  <a:pt x="10267" y="13604"/>
                  <a:pt x="10984" y="13719"/>
                  <a:pt x="11687" y="13719"/>
                </a:cubicBezTo>
                <a:cubicBezTo>
                  <a:pt x="12563" y="13719"/>
                  <a:pt x="13415" y="13540"/>
                  <a:pt x="14169" y="13104"/>
                </a:cubicBezTo>
                <a:cubicBezTo>
                  <a:pt x="15145" y="12532"/>
                  <a:pt x="15943" y="11472"/>
                  <a:pt x="15907" y="10306"/>
                </a:cubicBezTo>
                <a:cubicBezTo>
                  <a:pt x="15895" y="9329"/>
                  <a:pt x="15300" y="8496"/>
                  <a:pt x="14490" y="8008"/>
                </a:cubicBezTo>
                <a:cubicBezTo>
                  <a:pt x="13919" y="7649"/>
                  <a:pt x="13235" y="7452"/>
                  <a:pt x="12563" y="7452"/>
                </a:cubicBezTo>
                <a:cubicBezTo>
                  <a:pt x="12254" y="7452"/>
                  <a:pt x="11948" y="7493"/>
                  <a:pt x="11656" y="7579"/>
                </a:cubicBezTo>
                <a:cubicBezTo>
                  <a:pt x="10621" y="7877"/>
                  <a:pt x="9811" y="8710"/>
                  <a:pt x="9347" y="9663"/>
                </a:cubicBezTo>
                <a:cubicBezTo>
                  <a:pt x="8882" y="10615"/>
                  <a:pt x="8751" y="11615"/>
                  <a:pt x="8870" y="12592"/>
                </a:cubicBezTo>
                <a:cubicBezTo>
                  <a:pt x="8561" y="12473"/>
                  <a:pt x="8263" y="12353"/>
                  <a:pt x="7977" y="12223"/>
                </a:cubicBezTo>
                <a:cubicBezTo>
                  <a:pt x="3512" y="10151"/>
                  <a:pt x="548" y="5198"/>
                  <a:pt x="1036" y="269"/>
                </a:cubicBezTo>
                <a:cubicBezTo>
                  <a:pt x="1054" y="90"/>
                  <a:pt x="926"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7"/>
          <p:cNvSpPr/>
          <p:nvPr/>
        </p:nvSpPr>
        <p:spPr>
          <a:xfrm rot="-3434740">
            <a:off x="1984498" y="-716751"/>
            <a:ext cx="3016942" cy="1876635"/>
          </a:xfrm>
          <a:custGeom>
            <a:avLst/>
            <a:gdLst/>
            <a:ahLst/>
            <a:cxnLst/>
            <a:rect l="l" t="t" r="r" b="b"/>
            <a:pathLst>
              <a:path w="40604" h="25257" extrusionOk="0">
                <a:moveTo>
                  <a:pt x="12569" y="7999"/>
                </a:moveTo>
                <a:cubicBezTo>
                  <a:pt x="13334" y="7999"/>
                  <a:pt x="14124" y="8304"/>
                  <a:pt x="14681" y="8841"/>
                </a:cubicBezTo>
                <a:cubicBezTo>
                  <a:pt x="15490" y="9627"/>
                  <a:pt x="15538" y="10794"/>
                  <a:pt x="14883" y="11711"/>
                </a:cubicBezTo>
                <a:cubicBezTo>
                  <a:pt x="14131" y="12769"/>
                  <a:pt x="12977" y="13147"/>
                  <a:pt x="11752" y="13147"/>
                </a:cubicBezTo>
                <a:cubicBezTo>
                  <a:pt x="10978" y="13147"/>
                  <a:pt x="10177" y="12996"/>
                  <a:pt x="9430" y="12770"/>
                </a:cubicBezTo>
                <a:cubicBezTo>
                  <a:pt x="9168" y="10865"/>
                  <a:pt x="9989" y="8413"/>
                  <a:pt x="12073" y="8043"/>
                </a:cubicBezTo>
                <a:cubicBezTo>
                  <a:pt x="12235" y="8014"/>
                  <a:pt x="12402" y="7999"/>
                  <a:pt x="12569" y="7999"/>
                </a:cubicBezTo>
                <a:close/>
                <a:moveTo>
                  <a:pt x="787" y="1"/>
                </a:moveTo>
                <a:cubicBezTo>
                  <a:pt x="649" y="1"/>
                  <a:pt x="500" y="90"/>
                  <a:pt x="476" y="269"/>
                </a:cubicBezTo>
                <a:cubicBezTo>
                  <a:pt x="0" y="5031"/>
                  <a:pt x="2643" y="9817"/>
                  <a:pt x="6751" y="12223"/>
                </a:cubicBezTo>
                <a:cubicBezTo>
                  <a:pt x="7406" y="12604"/>
                  <a:pt x="8168" y="12961"/>
                  <a:pt x="8977" y="13235"/>
                </a:cubicBezTo>
                <a:cubicBezTo>
                  <a:pt x="9227" y="14389"/>
                  <a:pt x="9811" y="15497"/>
                  <a:pt x="10549" y="16461"/>
                </a:cubicBezTo>
                <a:cubicBezTo>
                  <a:pt x="12133" y="18521"/>
                  <a:pt x="14288" y="20188"/>
                  <a:pt x="16502" y="21509"/>
                </a:cubicBezTo>
                <a:cubicBezTo>
                  <a:pt x="18693" y="22795"/>
                  <a:pt x="21062" y="23783"/>
                  <a:pt x="23527" y="24403"/>
                </a:cubicBezTo>
                <a:cubicBezTo>
                  <a:pt x="25718" y="24967"/>
                  <a:pt x="27986" y="25256"/>
                  <a:pt x="30252" y="25256"/>
                </a:cubicBezTo>
                <a:cubicBezTo>
                  <a:pt x="33097" y="25256"/>
                  <a:pt x="35940" y="24801"/>
                  <a:pt x="38624" y="23867"/>
                </a:cubicBezTo>
                <a:cubicBezTo>
                  <a:pt x="39196" y="23676"/>
                  <a:pt x="39755" y="23450"/>
                  <a:pt x="40315" y="23200"/>
                </a:cubicBezTo>
                <a:cubicBezTo>
                  <a:pt x="40603" y="23056"/>
                  <a:pt x="40419" y="22670"/>
                  <a:pt x="40148" y="22670"/>
                </a:cubicBezTo>
                <a:cubicBezTo>
                  <a:pt x="40106" y="22670"/>
                  <a:pt x="40062" y="22679"/>
                  <a:pt x="40017" y="22700"/>
                </a:cubicBezTo>
                <a:cubicBezTo>
                  <a:pt x="36924" y="24027"/>
                  <a:pt x="33571" y="24670"/>
                  <a:pt x="30211" y="24670"/>
                </a:cubicBezTo>
                <a:cubicBezTo>
                  <a:pt x="24375" y="24670"/>
                  <a:pt x="18519" y="22729"/>
                  <a:pt x="13978" y="19057"/>
                </a:cubicBezTo>
                <a:cubicBezTo>
                  <a:pt x="12145" y="17580"/>
                  <a:pt x="10228" y="15747"/>
                  <a:pt x="9573" y="13413"/>
                </a:cubicBezTo>
                <a:lnTo>
                  <a:pt x="9573" y="13413"/>
                </a:lnTo>
                <a:cubicBezTo>
                  <a:pt x="10267" y="13604"/>
                  <a:pt x="10984" y="13719"/>
                  <a:pt x="11687" y="13719"/>
                </a:cubicBezTo>
                <a:cubicBezTo>
                  <a:pt x="12563" y="13719"/>
                  <a:pt x="13415" y="13540"/>
                  <a:pt x="14169" y="13104"/>
                </a:cubicBezTo>
                <a:cubicBezTo>
                  <a:pt x="15145" y="12532"/>
                  <a:pt x="15943" y="11472"/>
                  <a:pt x="15907" y="10306"/>
                </a:cubicBezTo>
                <a:cubicBezTo>
                  <a:pt x="15895" y="9329"/>
                  <a:pt x="15300" y="8496"/>
                  <a:pt x="14490" y="8008"/>
                </a:cubicBezTo>
                <a:cubicBezTo>
                  <a:pt x="13919" y="7649"/>
                  <a:pt x="13235" y="7452"/>
                  <a:pt x="12563" y="7452"/>
                </a:cubicBezTo>
                <a:cubicBezTo>
                  <a:pt x="12254" y="7452"/>
                  <a:pt x="11948" y="7493"/>
                  <a:pt x="11656" y="7579"/>
                </a:cubicBezTo>
                <a:cubicBezTo>
                  <a:pt x="10621" y="7877"/>
                  <a:pt x="9811" y="8710"/>
                  <a:pt x="9347" y="9663"/>
                </a:cubicBezTo>
                <a:cubicBezTo>
                  <a:pt x="8882" y="10615"/>
                  <a:pt x="8751" y="11615"/>
                  <a:pt x="8870" y="12592"/>
                </a:cubicBezTo>
                <a:cubicBezTo>
                  <a:pt x="8561" y="12473"/>
                  <a:pt x="8263" y="12353"/>
                  <a:pt x="7977" y="12223"/>
                </a:cubicBezTo>
                <a:cubicBezTo>
                  <a:pt x="3512" y="10151"/>
                  <a:pt x="548" y="5198"/>
                  <a:pt x="1036" y="269"/>
                </a:cubicBezTo>
                <a:cubicBezTo>
                  <a:pt x="1054" y="90"/>
                  <a:pt x="926" y="1"/>
                  <a:pt x="7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7"/>
          <p:cNvSpPr/>
          <p:nvPr/>
        </p:nvSpPr>
        <p:spPr>
          <a:xfrm>
            <a:off x="2377775" y="3482850"/>
            <a:ext cx="319500" cy="319500"/>
          </a:xfrm>
          <a:prstGeom prst="star4">
            <a:avLst>
              <a:gd name="adj" fmla="val 0"/>
            </a:avLst>
          </a:prstGeom>
          <a:solidFill>
            <a:schemeClr val="accen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7"/>
          <p:cNvSpPr/>
          <p:nvPr/>
        </p:nvSpPr>
        <p:spPr>
          <a:xfrm>
            <a:off x="7357950" y="495213"/>
            <a:ext cx="266400" cy="2664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7"/>
          <p:cNvSpPr/>
          <p:nvPr/>
        </p:nvSpPr>
        <p:spPr>
          <a:xfrm>
            <a:off x="556675" y="1916947"/>
            <a:ext cx="208800" cy="2088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7"/>
          <p:cNvSpPr/>
          <p:nvPr/>
        </p:nvSpPr>
        <p:spPr>
          <a:xfrm>
            <a:off x="7032899" y="1401686"/>
            <a:ext cx="916500" cy="805500"/>
          </a:xfrm>
          <a:prstGeom prst="wedgeEllipseCallout">
            <a:avLst>
              <a:gd name="adj1" fmla="val -56536"/>
              <a:gd name="adj2" fmla="val 64009"/>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6" name="Google Shape;286;p37"/>
          <p:cNvGrpSpPr/>
          <p:nvPr/>
        </p:nvGrpSpPr>
        <p:grpSpPr>
          <a:xfrm>
            <a:off x="7296083" y="1621549"/>
            <a:ext cx="390150" cy="365772"/>
            <a:chOff x="5045500" y="842250"/>
            <a:chExt cx="503875" cy="481850"/>
          </a:xfrm>
        </p:grpSpPr>
        <p:sp>
          <p:nvSpPr>
            <p:cNvPr id="287" name="Google Shape;287;p37"/>
            <p:cNvSpPr/>
            <p:nvPr/>
          </p:nvSpPr>
          <p:spPr>
            <a:xfrm>
              <a:off x="5045500" y="842250"/>
              <a:ext cx="503875" cy="481850"/>
            </a:xfrm>
            <a:custGeom>
              <a:avLst/>
              <a:gdLst/>
              <a:ahLst/>
              <a:cxnLst/>
              <a:rect l="l" t="t" r="r" b="b"/>
              <a:pathLst>
                <a:path w="20155" h="19274" extrusionOk="0">
                  <a:moveTo>
                    <a:pt x="12103" y="1130"/>
                  </a:moveTo>
                  <a:cubicBezTo>
                    <a:pt x="13694" y="1130"/>
                    <a:pt x="15284" y="1735"/>
                    <a:pt x="16496" y="2945"/>
                  </a:cubicBezTo>
                  <a:cubicBezTo>
                    <a:pt x="18917" y="5366"/>
                    <a:pt x="18917" y="9305"/>
                    <a:pt x="16496" y="11729"/>
                  </a:cubicBezTo>
                  <a:cubicBezTo>
                    <a:pt x="15286" y="12940"/>
                    <a:pt x="13695" y="13545"/>
                    <a:pt x="12104" y="13545"/>
                  </a:cubicBezTo>
                  <a:cubicBezTo>
                    <a:pt x="10514" y="13545"/>
                    <a:pt x="8923" y="12940"/>
                    <a:pt x="7712" y="11729"/>
                  </a:cubicBezTo>
                  <a:cubicBezTo>
                    <a:pt x="5288" y="9305"/>
                    <a:pt x="5288" y="5369"/>
                    <a:pt x="7712" y="2945"/>
                  </a:cubicBezTo>
                  <a:cubicBezTo>
                    <a:pt x="8923" y="1735"/>
                    <a:pt x="10513" y="1130"/>
                    <a:pt x="12103" y="1130"/>
                  </a:cubicBezTo>
                  <a:close/>
                  <a:moveTo>
                    <a:pt x="4918" y="13726"/>
                  </a:moveTo>
                  <a:lnTo>
                    <a:pt x="5716" y="14524"/>
                  </a:lnTo>
                  <a:lnTo>
                    <a:pt x="4918" y="15322"/>
                  </a:lnTo>
                  <a:lnTo>
                    <a:pt x="4120" y="14524"/>
                  </a:lnTo>
                  <a:lnTo>
                    <a:pt x="4918" y="13726"/>
                  </a:lnTo>
                  <a:close/>
                  <a:moveTo>
                    <a:pt x="12106" y="1"/>
                  </a:moveTo>
                  <a:cubicBezTo>
                    <a:pt x="10226" y="1"/>
                    <a:pt x="8345" y="717"/>
                    <a:pt x="6914" y="2147"/>
                  </a:cubicBezTo>
                  <a:cubicBezTo>
                    <a:pt x="4725" y="4333"/>
                    <a:pt x="4240" y="7516"/>
                    <a:pt x="5315" y="10133"/>
                  </a:cubicBezTo>
                  <a:lnTo>
                    <a:pt x="4518" y="10931"/>
                  </a:lnTo>
                  <a:cubicBezTo>
                    <a:pt x="4009" y="11434"/>
                    <a:pt x="3876" y="12208"/>
                    <a:pt x="4192" y="12852"/>
                  </a:cubicBezTo>
                  <a:lnTo>
                    <a:pt x="663" y="16382"/>
                  </a:lnTo>
                  <a:cubicBezTo>
                    <a:pt x="1" y="17044"/>
                    <a:pt x="1" y="18116"/>
                    <a:pt x="663" y="18778"/>
                  </a:cubicBezTo>
                  <a:cubicBezTo>
                    <a:pt x="994" y="19108"/>
                    <a:pt x="1428" y="19273"/>
                    <a:pt x="1862" y="19273"/>
                  </a:cubicBezTo>
                  <a:cubicBezTo>
                    <a:pt x="2295" y="19273"/>
                    <a:pt x="2729" y="19108"/>
                    <a:pt x="3060" y="18778"/>
                  </a:cubicBezTo>
                  <a:lnTo>
                    <a:pt x="6586" y="15249"/>
                  </a:lnTo>
                  <a:cubicBezTo>
                    <a:pt x="6820" y="15363"/>
                    <a:pt x="7071" y="15418"/>
                    <a:pt x="7320" y="15418"/>
                  </a:cubicBezTo>
                  <a:cubicBezTo>
                    <a:pt x="7757" y="15418"/>
                    <a:pt x="8188" y="15247"/>
                    <a:pt x="8510" y="14921"/>
                  </a:cubicBezTo>
                  <a:lnTo>
                    <a:pt x="9308" y="14126"/>
                  </a:lnTo>
                  <a:cubicBezTo>
                    <a:pt x="10192" y="14489"/>
                    <a:pt x="11145" y="14675"/>
                    <a:pt x="12104" y="14675"/>
                  </a:cubicBezTo>
                  <a:cubicBezTo>
                    <a:pt x="13962" y="14675"/>
                    <a:pt x="15843" y="13979"/>
                    <a:pt x="17294" y="12527"/>
                  </a:cubicBezTo>
                  <a:cubicBezTo>
                    <a:pt x="20155" y="9666"/>
                    <a:pt x="20155" y="5008"/>
                    <a:pt x="17294" y="2147"/>
                  </a:cubicBezTo>
                  <a:cubicBezTo>
                    <a:pt x="15864" y="716"/>
                    <a:pt x="13985" y="1"/>
                    <a:pt x="121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88" name="Google Shape;288;p37"/>
            <p:cNvSpPr/>
            <p:nvPr/>
          </p:nvSpPr>
          <p:spPr>
            <a:xfrm>
              <a:off x="5221050" y="898625"/>
              <a:ext cx="254100" cy="254100"/>
            </a:xfrm>
            <a:custGeom>
              <a:avLst/>
              <a:gdLst/>
              <a:ahLst/>
              <a:cxnLst/>
              <a:rect l="l" t="t" r="r" b="b"/>
              <a:pathLst>
                <a:path w="10164" h="10164" extrusionOk="0">
                  <a:moveTo>
                    <a:pt x="5081" y="1"/>
                  </a:moveTo>
                  <a:cubicBezTo>
                    <a:pt x="2274" y="1"/>
                    <a:pt x="1" y="2274"/>
                    <a:pt x="1" y="5081"/>
                  </a:cubicBezTo>
                  <a:cubicBezTo>
                    <a:pt x="1" y="7887"/>
                    <a:pt x="2274" y="10164"/>
                    <a:pt x="5081" y="10164"/>
                  </a:cubicBezTo>
                  <a:cubicBezTo>
                    <a:pt x="7887" y="10164"/>
                    <a:pt x="10164" y="7887"/>
                    <a:pt x="10164" y="5081"/>
                  </a:cubicBezTo>
                  <a:cubicBezTo>
                    <a:pt x="10164" y="2274"/>
                    <a:pt x="7887" y="1"/>
                    <a:pt x="50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89"/>
        <p:cNvGrpSpPr/>
        <p:nvPr/>
      </p:nvGrpSpPr>
      <p:grpSpPr>
        <a:xfrm>
          <a:off x="0" y="0"/>
          <a:ext cx="0" cy="0"/>
          <a:chOff x="0" y="0"/>
          <a:chExt cx="0" cy="0"/>
        </a:xfrm>
      </p:grpSpPr>
      <p:sp>
        <p:nvSpPr>
          <p:cNvPr id="290" name="Google Shape;290;p38"/>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91" name="Google Shape;291;p38"/>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Autofit/>
          </a:bodyPr>
          <a:lstStyle>
            <a:lvl1pPr marL="457200" lvl="0" indent="-342900" algn="l" rtl="0">
              <a:lnSpc>
                <a:spcPct val="100000"/>
              </a:lnSpc>
              <a:spcBef>
                <a:spcPts val="360"/>
              </a:spcBef>
              <a:spcAft>
                <a:spcPts val="0"/>
              </a:spcAft>
              <a:buClr>
                <a:schemeClr val="dk1"/>
              </a:buClr>
              <a:buSzPts val="1800"/>
              <a:buChar char="•"/>
              <a:defRPr/>
            </a:lvl1pPr>
            <a:lvl2pPr marL="914400" lvl="1" indent="-342900" algn="l" rtl="0">
              <a:lnSpc>
                <a:spcPct val="100000"/>
              </a:lnSpc>
              <a:spcBef>
                <a:spcPts val="360"/>
              </a:spcBef>
              <a:spcAft>
                <a:spcPts val="0"/>
              </a:spcAft>
              <a:buClr>
                <a:schemeClr val="dk1"/>
              </a:buClr>
              <a:buSzPts val="1800"/>
              <a:buChar char="–"/>
              <a:defRPr/>
            </a:lvl2pPr>
            <a:lvl3pPr marL="1371600" lvl="2" indent="-342900" algn="l" rtl="0">
              <a:lnSpc>
                <a:spcPct val="100000"/>
              </a:lnSpc>
              <a:spcBef>
                <a:spcPts val="360"/>
              </a:spcBef>
              <a:spcAft>
                <a:spcPts val="0"/>
              </a:spcAft>
              <a:buClr>
                <a:schemeClr val="dk1"/>
              </a:buClr>
              <a:buSzPts val="1800"/>
              <a:buChar char="•"/>
              <a:defRPr/>
            </a:lvl3pPr>
            <a:lvl4pPr marL="1828800" lvl="3" indent="-342900" algn="l" rtl="0">
              <a:lnSpc>
                <a:spcPct val="100000"/>
              </a:lnSpc>
              <a:spcBef>
                <a:spcPts val="360"/>
              </a:spcBef>
              <a:spcAft>
                <a:spcPts val="0"/>
              </a:spcAft>
              <a:buClr>
                <a:schemeClr val="dk1"/>
              </a:buClr>
              <a:buSzPts val="1800"/>
              <a:buChar char="–"/>
              <a:defRPr/>
            </a:lvl4pPr>
            <a:lvl5pPr marL="2286000" lvl="4" indent="-342900" algn="l" rtl="0">
              <a:lnSpc>
                <a:spcPct val="100000"/>
              </a:lnSpc>
              <a:spcBef>
                <a:spcPts val="36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292" name="Google Shape;292;p38"/>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93" name="Google Shape;293;p38"/>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94" name="Google Shape;294;p38"/>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3" name="Google Shape;33;p5"/>
          <p:cNvSpPr txBox="1">
            <a:spLocks noGrp="1"/>
          </p:cNvSpPr>
          <p:nvPr>
            <p:ph type="subTitle" idx="1"/>
          </p:nvPr>
        </p:nvSpPr>
        <p:spPr>
          <a:xfrm>
            <a:off x="1086675" y="1368375"/>
            <a:ext cx="3324600" cy="30894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1"/>
              </a:buClr>
              <a:buSzPts val="1500"/>
              <a:buNone/>
              <a:defRPr sz="1400">
                <a:solidFill>
                  <a:schemeClr val="dk1"/>
                </a:solidFill>
              </a:defRPr>
            </a:lvl1pPr>
            <a:lvl2pPr lvl="1" algn="ctr" rtl="0">
              <a:spcBef>
                <a:spcPts val="0"/>
              </a:spcBef>
              <a:spcAft>
                <a:spcPts val="0"/>
              </a:spcAft>
              <a:buClr>
                <a:schemeClr val="dk1"/>
              </a:buClr>
              <a:buSzPts val="1500"/>
              <a:buNone/>
              <a:defRPr sz="1500">
                <a:solidFill>
                  <a:schemeClr val="dk1"/>
                </a:solidFill>
              </a:defRPr>
            </a:lvl2pPr>
            <a:lvl3pPr lvl="2" algn="ctr" rtl="0">
              <a:spcBef>
                <a:spcPts val="0"/>
              </a:spcBef>
              <a:spcAft>
                <a:spcPts val="0"/>
              </a:spcAft>
              <a:buClr>
                <a:schemeClr val="dk1"/>
              </a:buClr>
              <a:buSzPts val="1500"/>
              <a:buNone/>
              <a:defRPr sz="1500">
                <a:solidFill>
                  <a:schemeClr val="dk1"/>
                </a:solidFill>
              </a:defRPr>
            </a:lvl3pPr>
            <a:lvl4pPr lvl="3" algn="ctr" rtl="0">
              <a:spcBef>
                <a:spcPts val="0"/>
              </a:spcBef>
              <a:spcAft>
                <a:spcPts val="0"/>
              </a:spcAft>
              <a:buClr>
                <a:schemeClr val="dk1"/>
              </a:buClr>
              <a:buSzPts val="1500"/>
              <a:buNone/>
              <a:defRPr sz="1500">
                <a:solidFill>
                  <a:schemeClr val="dk1"/>
                </a:solidFill>
              </a:defRPr>
            </a:lvl4pPr>
            <a:lvl5pPr lvl="4" algn="ctr" rtl="0">
              <a:spcBef>
                <a:spcPts val="0"/>
              </a:spcBef>
              <a:spcAft>
                <a:spcPts val="0"/>
              </a:spcAft>
              <a:buClr>
                <a:schemeClr val="dk1"/>
              </a:buClr>
              <a:buSzPts val="1500"/>
              <a:buNone/>
              <a:defRPr sz="1500">
                <a:solidFill>
                  <a:schemeClr val="dk1"/>
                </a:solidFill>
              </a:defRPr>
            </a:lvl5pPr>
            <a:lvl6pPr lvl="5" algn="ctr" rtl="0">
              <a:spcBef>
                <a:spcPts val="0"/>
              </a:spcBef>
              <a:spcAft>
                <a:spcPts val="0"/>
              </a:spcAft>
              <a:buClr>
                <a:schemeClr val="dk1"/>
              </a:buClr>
              <a:buSzPts val="1500"/>
              <a:buNone/>
              <a:defRPr sz="1500">
                <a:solidFill>
                  <a:schemeClr val="dk1"/>
                </a:solidFill>
              </a:defRPr>
            </a:lvl6pPr>
            <a:lvl7pPr lvl="6" algn="ctr" rtl="0">
              <a:spcBef>
                <a:spcPts val="0"/>
              </a:spcBef>
              <a:spcAft>
                <a:spcPts val="0"/>
              </a:spcAft>
              <a:buClr>
                <a:schemeClr val="dk1"/>
              </a:buClr>
              <a:buSzPts val="1500"/>
              <a:buNone/>
              <a:defRPr sz="1500">
                <a:solidFill>
                  <a:schemeClr val="dk1"/>
                </a:solidFill>
              </a:defRPr>
            </a:lvl7pPr>
            <a:lvl8pPr lvl="7" algn="ctr" rtl="0">
              <a:spcBef>
                <a:spcPts val="0"/>
              </a:spcBef>
              <a:spcAft>
                <a:spcPts val="0"/>
              </a:spcAft>
              <a:buClr>
                <a:schemeClr val="dk1"/>
              </a:buClr>
              <a:buSzPts val="1500"/>
              <a:buNone/>
              <a:defRPr sz="1500">
                <a:solidFill>
                  <a:schemeClr val="dk1"/>
                </a:solidFill>
              </a:defRPr>
            </a:lvl8pPr>
            <a:lvl9pPr lvl="8" algn="ctr" rtl="0">
              <a:spcBef>
                <a:spcPts val="0"/>
              </a:spcBef>
              <a:spcAft>
                <a:spcPts val="0"/>
              </a:spcAft>
              <a:buClr>
                <a:schemeClr val="dk1"/>
              </a:buClr>
              <a:buSzPts val="1500"/>
              <a:buNone/>
              <a:defRPr sz="1500">
                <a:solidFill>
                  <a:schemeClr val="dk1"/>
                </a:solidFill>
              </a:defRPr>
            </a:lvl9pPr>
          </a:lstStyle>
          <a:p>
            <a:endParaRPr/>
          </a:p>
        </p:txBody>
      </p:sp>
      <p:sp>
        <p:nvSpPr>
          <p:cNvPr id="34" name="Google Shape;34;p5"/>
          <p:cNvSpPr txBox="1">
            <a:spLocks noGrp="1"/>
          </p:cNvSpPr>
          <p:nvPr>
            <p:ph type="subTitle" idx="2"/>
          </p:nvPr>
        </p:nvSpPr>
        <p:spPr>
          <a:xfrm>
            <a:off x="4732675" y="1368375"/>
            <a:ext cx="3324600" cy="30894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1"/>
              </a:buClr>
              <a:buSzPts val="1500"/>
              <a:buNone/>
              <a:defRPr sz="1400">
                <a:solidFill>
                  <a:schemeClr val="dk1"/>
                </a:solidFill>
              </a:defRPr>
            </a:lvl1pPr>
            <a:lvl2pPr lvl="1" algn="ctr" rtl="0">
              <a:spcBef>
                <a:spcPts val="0"/>
              </a:spcBef>
              <a:spcAft>
                <a:spcPts val="0"/>
              </a:spcAft>
              <a:buClr>
                <a:schemeClr val="dk1"/>
              </a:buClr>
              <a:buSzPts val="1500"/>
              <a:buNone/>
              <a:defRPr sz="1500">
                <a:solidFill>
                  <a:schemeClr val="dk1"/>
                </a:solidFill>
              </a:defRPr>
            </a:lvl2pPr>
            <a:lvl3pPr lvl="2" algn="ctr" rtl="0">
              <a:spcBef>
                <a:spcPts val="0"/>
              </a:spcBef>
              <a:spcAft>
                <a:spcPts val="0"/>
              </a:spcAft>
              <a:buClr>
                <a:schemeClr val="dk1"/>
              </a:buClr>
              <a:buSzPts val="1500"/>
              <a:buNone/>
              <a:defRPr sz="1500">
                <a:solidFill>
                  <a:schemeClr val="dk1"/>
                </a:solidFill>
              </a:defRPr>
            </a:lvl3pPr>
            <a:lvl4pPr lvl="3" algn="ctr" rtl="0">
              <a:spcBef>
                <a:spcPts val="0"/>
              </a:spcBef>
              <a:spcAft>
                <a:spcPts val="0"/>
              </a:spcAft>
              <a:buClr>
                <a:schemeClr val="dk1"/>
              </a:buClr>
              <a:buSzPts val="1500"/>
              <a:buNone/>
              <a:defRPr sz="1500">
                <a:solidFill>
                  <a:schemeClr val="dk1"/>
                </a:solidFill>
              </a:defRPr>
            </a:lvl4pPr>
            <a:lvl5pPr lvl="4" algn="ctr" rtl="0">
              <a:spcBef>
                <a:spcPts val="0"/>
              </a:spcBef>
              <a:spcAft>
                <a:spcPts val="0"/>
              </a:spcAft>
              <a:buClr>
                <a:schemeClr val="dk1"/>
              </a:buClr>
              <a:buSzPts val="1500"/>
              <a:buNone/>
              <a:defRPr sz="1500">
                <a:solidFill>
                  <a:schemeClr val="dk1"/>
                </a:solidFill>
              </a:defRPr>
            </a:lvl5pPr>
            <a:lvl6pPr lvl="5" algn="ctr" rtl="0">
              <a:spcBef>
                <a:spcPts val="0"/>
              </a:spcBef>
              <a:spcAft>
                <a:spcPts val="0"/>
              </a:spcAft>
              <a:buClr>
                <a:schemeClr val="dk1"/>
              </a:buClr>
              <a:buSzPts val="1500"/>
              <a:buNone/>
              <a:defRPr sz="1500">
                <a:solidFill>
                  <a:schemeClr val="dk1"/>
                </a:solidFill>
              </a:defRPr>
            </a:lvl6pPr>
            <a:lvl7pPr lvl="6" algn="ctr" rtl="0">
              <a:spcBef>
                <a:spcPts val="0"/>
              </a:spcBef>
              <a:spcAft>
                <a:spcPts val="0"/>
              </a:spcAft>
              <a:buClr>
                <a:schemeClr val="dk1"/>
              </a:buClr>
              <a:buSzPts val="1500"/>
              <a:buNone/>
              <a:defRPr sz="1500">
                <a:solidFill>
                  <a:schemeClr val="dk1"/>
                </a:solidFill>
              </a:defRPr>
            </a:lvl7pPr>
            <a:lvl8pPr lvl="7" algn="ctr" rtl="0">
              <a:spcBef>
                <a:spcPts val="0"/>
              </a:spcBef>
              <a:spcAft>
                <a:spcPts val="0"/>
              </a:spcAft>
              <a:buClr>
                <a:schemeClr val="dk1"/>
              </a:buClr>
              <a:buSzPts val="1500"/>
              <a:buNone/>
              <a:defRPr sz="1500">
                <a:solidFill>
                  <a:schemeClr val="dk1"/>
                </a:solidFill>
              </a:defRPr>
            </a:lvl8pPr>
            <a:lvl9pPr lvl="8" algn="ctr" rtl="0">
              <a:spcBef>
                <a:spcPts val="0"/>
              </a:spcBef>
              <a:spcAft>
                <a:spcPts val="0"/>
              </a:spcAft>
              <a:buClr>
                <a:schemeClr val="dk1"/>
              </a:buClr>
              <a:buSzPts val="1500"/>
              <a:buNone/>
              <a:defRPr sz="1500">
                <a:solidFill>
                  <a:schemeClr val="dk1"/>
                </a:solidFill>
              </a:defRPr>
            </a:lvl9pPr>
          </a:lstStyle>
          <a:p>
            <a:endParaRPr/>
          </a:p>
        </p:txBody>
      </p:sp>
      <p:pic>
        <p:nvPicPr>
          <p:cNvPr id="35" name="Google Shape;35;p5"/>
          <p:cNvPicPr preferRelativeResize="0"/>
          <p:nvPr/>
        </p:nvPicPr>
        <p:blipFill rotWithShape="1">
          <a:blip r:embed="rId2">
            <a:alphaModFix/>
          </a:blip>
          <a:srcRect l="4363" t="17099" r="3180" b="16749"/>
          <a:stretch/>
        </p:blipFill>
        <p:spPr>
          <a:xfrm>
            <a:off x="-2334150" y="-78601"/>
            <a:ext cx="3251826" cy="2979973"/>
          </a:xfrm>
          <a:prstGeom prst="rect">
            <a:avLst/>
          </a:prstGeom>
          <a:noFill/>
          <a:ln>
            <a:noFill/>
          </a:ln>
        </p:spPr>
      </p:pic>
      <p:sp>
        <p:nvSpPr>
          <p:cNvPr id="36" name="Google Shape;36;p5"/>
          <p:cNvSpPr/>
          <p:nvPr/>
        </p:nvSpPr>
        <p:spPr>
          <a:xfrm rot="-6560602">
            <a:off x="-1806692" y="2263922"/>
            <a:ext cx="3016843" cy="1876574"/>
          </a:xfrm>
          <a:custGeom>
            <a:avLst/>
            <a:gdLst/>
            <a:ahLst/>
            <a:cxnLst/>
            <a:rect l="l" t="t" r="r" b="b"/>
            <a:pathLst>
              <a:path w="40604" h="25257" extrusionOk="0">
                <a:moveTo>
                  <a:pt x="12569" y="7999"/>
                </a:moveTo>
                <a:cubicBezTo>
                  <a:pt x="13334" y="7999"/>
                  <a:pt x="14124" y="8304"/>
                  <a:pt x="14681" y="8841"/>
                </a:cubicBezTo>
                <a:cubicBezTo>
                  <a:pt x="15490" y="9627"/>
                  <a:pt x="15538" y="10794"/>
                  <a:pt x="14883" y="11711"/>
                </a:cubicBezTo>
                <a:cubicBezTo>
                  <a:pt x="14131" y="12769"/>
                  <a:pt x="12977" y="13147"/>
                  <a:pt x="11752" y="13147"/>
                </a:cubicBezTo>
                <a:cubicBezTo>
                  <a:pt x="10978" y="13147"/>
                  <a:pt x="10177" y="12996"/>
                  <a:pt x="9430" y="12770"/>
                </a:cubicBezTo>
                <a:cubicBezTo>
                  <a:pt x="9168" y="10865"/>
                  <a:pt x="9989" y="8413"/>
                  <a:pt x="12073" y="8043"/>
                </a:cubicBezTo>
                <a:cubicBezTo>
                  <a:pt x="12235" y="8014"/>
                  <a:pt x="12402" y="7999"/>
                  <a:pt x="12569" y="7999"/>
                </a:cubicBezTo>
                <a:close/>
                <a:moveTo>
                  <a:pt x="787" y="1"/>
                </a:moveTo>
                <a:cubicBezTo>
                  <a:pt x="649" y="1"/>
                  <a:pt x="500" y="90"/>
                  <a:pt x="476" y="269"/>
                </a:cubicBezTo>
                <a:cubicBezTo>
                  <a:pt x="0" y="5031"/>
                  <a:pt x="2643" y="9817"/>
                  <a:pt x="6751" y="12223"/>
                </a:cubicBezTo>
                <a:cubicBezTo>
                  <a:pt x="7406" y="12604"/>
                  <a:pt x="8168" y="12961"/>
                  <a:pt x="8977" y="13235"/>
                </a:cubicBezTo>
                <a:cubicBezTo>
                  <a:pt x="9227" y="14389"/>
                  <a:pt x="9811" y="15497"/>
                  <a:pt x="10549" y="16461"/>
                </a:cubicBezTo>
                <a:cubicBezTo>
                  <a:pt x="12133" y="18521"/>
                  <a:pt x="14288" y="20188"/>
                  <a:pt x="16502" y="21509"/>
                </a:cubicBezTo>
                <a:cubicBezTo>
                  <a:pt x="18693" y="22795"/>
                  <a:pt x="21062" y="23783"/>
                  <a:pt x="23527" y="24403"/>
                </a:cubicBezTo>
                <a:cubicBezTo>
                  <a:pt x="25718" y="24967"/>
                  <a:pt x="27986" y="25256"/>
                  <a:pt x="30252" y="25256"/>
                </a:cubicBezTo>
                <a:cubicBezTo>
                  <a:pt x="33097" y="25256"/>
                  <a:pt x="35940" y="24801"/>
                  <a:pt x="38624" y="23867"/>
                </a:cubicBezTo>
                <a:cubicBezTo>
                  <a:pt x="39196" y="23676"/>
                  <a:pt x="39755" y="23450"/>
                  <a:pt x="40315" y="23200"/>
                </a:cubicBezTo>
                <a:cubicBezTo>
                  <a:pt x="40603" y="23056"/>
                  <a:pt x="40419" y="22670"/>
                  <a:pt x="40148" y="22670"/>
                </a:cubicBezTo>
                <a:cubicBezTo>
                  <a:pt x="40106" y="22670"/>
                  <a:pt x="40062" y="22679"/>
                  <a:pt x="40017" y="22700"/>
                </a:cubicBezTo>
                <a:cubicBezTo>
                  <a:pt x="36924" y="24027"/>
                  <a:pt x="33571" y="24670"/>
                  <a:pt x="30211" y="24670"/>
                </a:cubicBezTo>
                <a:cubicBezTo>
                  <a:pt x="24375" y="24670"/>
                  <a:pt x="18519" y="22729"/>
                  <a:pt x="13978" y="19057"/>
                </a:cubicBezTo>
                <a:cubicBezTo>
                  <a:pt x="12145" y="17580"/>
                  <a:pt x="10228" y="15747"/>
                  <a:pt x="9573" y="13413"/>
                </a:cubicBezTo>
                <a:lnTo>
                  <a:pt x="9573" y="13413"/>
                </a:lnTo>
                <a:cubicBezTo>
                  <a:pt x="10267" y="13604"/>
                  <a:pt x="10984" y="13719"/>
                  <a:pt x="11687" y="13719"/>
                </a:cubicBezTo>
                <a:cubicBezTo>
                  <a:pt x="12563" y="13719"/>
                  <a:pt x="13415" y="13540"/>
                  <a:pt x="14169" y="13104"/>
                </a:cubicBezTo>
                <a:cubicBezTo>
                  <a:pt x="15145" y="12532"/>
                  <a:pt x="15943" y="11472"/>
                  <a:pt x="15907" y="10306"/>
                </a:cubicBezTo>
                <a:cubicBezTo>
                  <a:pt x="15895" y="9329"/>
                  <a:pt x="15300" y="8496"/>
                  <a:pt x="14490" y="8008"/>
                </a:cubicBezTo>
                <a:cubicBezTo>
                  <a:pt x="13919" y="7649"/>
                  <a:pt x="13235" y="7452"/>
                  <a:pt x="12563" y="7452"/>
                </a:cubicBezTo>
                <a:cubicBezTo>
                  <a:pt x="12254" y="7452"/>
                  <a:pt x="11948" y="7493"/>
                  <a:pt x="11656" y="7579"/>
                </a:cubicBezTo>
                <a:cubicBezTo>
                  <a:pt x="10621" y="7877"/>
                  <a:pt x="9811" y="8710"/>
                  <a:pt x="9347" y="9663"/>
                </a:cubicBezTo>
                <a:cubicBezTo>
                  <a:pt x="8882" y="10615"/>
                  <a:pt x="8751" y="11615"/>
                  <a:pt x="8870" y="12592"/>
                </a:cubicBezTo>
                <a:cubicBezTo>
                  <a:pt x="8561" y="12473"/>
                  <a:pt x="8263" y="12353"/>
                  <a:pt x="7977" y="12223"/>
                </a:cubicBezTo>
                <a:cubicBezTo>
                  <a:pt x="3512" y="10151"/>
                  <a:pt x="548" y="5198"/>
                  <a:pt x="1036" y="269"/>
                </a:cubicBezTo>
                <a:cubicBezTo>
                  <a:pt x="1054" y="90"/>
                  <a:pt x="926" y="1"/>
                  <a:pt x="7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5"/>
          <p:cNvSpPr/>
          <p:nvPr/>
        </p:nvSpPr>
        <p:spPr>
          <a:xfrm>
            <a:off x="323925" y="4276275"/>
            <a:ext cx="319500" cy="319500"/>
          </a:xfrm>
          <a:prstGeom prst="star4">
            <a:avLst>
              <a:gd name="adj" fmla="val 0"/>
            </a:avLst>
          </a:prstGeom>
          <a:solidFill>
            <a:schemeClr val="accen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5"/>
          <p:cNvSpPr/>
          <p:nvPr/>
        </p:nvSpPr>
        <p:spPr>
          <a:xfrm>
            <a:off x="8635038" y="2225225"/>
            <a:ext cx="263400" cy="2634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41" name="Google Shape;41;p6"/>
          <p:cNvSpPr/>
          <p:nvPr/>
        </p:nvSpPr>
        <p:spPr>
          <a:xfrm>
            <a:off x="-2915937" y="927950"/>
            <a:ext cx="3506418" cy="3287580"/>
          </a:xfrm>
          <a:custGeom>
            <a:avLst/>
            <a:gdLst/>
            <a:ahLst/>
            <a:cxnLst/>
            <a:rect l="l" t="t" r="r" b="b"/>
            <a:pathLst>
              <a:path w="88334" h="82821" extrusionOk="0">
                <a:moveTo>
                  <a:pt x="55901" y="1"/>
                </a:moveTo>
                <a:cubicBezTo>
                  <a:pt x="48674" y="1"/>
                  <a:pt x="43483" y="524"/>
                  <a:pt x="35089" y="2858"/>
                </a:cubicBezTo>
                <a:cubicBezTo>
                  <a:pt x="33874" y="3215"/>
                  <a:pt x="33243" y="3430"/>
                  <a:pt x="31874" y="3811"/>
                </a:cubicBezTo>
                <a:cubicBezTo>
                  <a:pt x="15777" y="8454"/>
                  <a:pt x="1" y="20610"/>
                  <a:pt x="1" y="38517"/>
                </a:cubicBezTo>
                <a:cubicBezTo>
                  <a:pt x="1" y="50519"/>
                  <a:pt x="5776" y="59401"/>
                  <a:pt x="14717" y="68104"/>
                </a:cubicBezTo>
                <a:cubicBezTo>
                  <a:pt x="23028" y="76784"/>
                  <a:pt x="32315" y="82820"/>
                  <a:pt x="44328" y="82820"/>
                </a:cubicBezTo>
                <a:cubicBezTo>
                  <a:pt x="59627" y="82820"/>
                  <a:pt x="72022" y="70557"/>
                  <a:pt x="78916" y="57984"/>
                </a:cubicBezTo>
                <a:cubicBezTo>
                  <a:pt x="84595" y="48387"/>
                  <a:pt x="88333" y="42803"/>
                  <a:pt x="88333" y="32421"/>
                </a:cubicBezTo>
                <a:cubicBezTo>
                  <a:pt x="88333" y="14514"/>
                  <a:pt x="73808" y="1"/>
                  <a:pt x="559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6"/>
          <p:cNvSpPr/>
          <p:nvPr/>
        </p:nvSpPr>
        <p:spPr>
          <a:xfrm rot="8100000">
            <a:off x="2635975" y="4683412"/>
            <a:ext cx="2463866" cy="1532604"/>
          </a:xfrm>
          <a:custGeom>
            <a:avLst/>
            <a:gdLst/>
            <a:ahLst/>
            <a:cxnLst/>
            <a:rect l="l" t="t" r="r" b="b"/>
            <a:pathLst>
              <a:path w="40604" h="25257" extrusionOk="0">
                <a:moveTo>
                  <a:pt x="12569" y="7999"/>
                </a:moveTo>
                <a:cubicBezTo>
                  <a:pt x="13334" y="7999"/>
                  <a:pt x="14124" y="8304"/>
                  <a:pt x="14681" y="8841"/>
                </a:cubicBezTo>
                <a:cubicBezTo>
                  <a:pt x="15490" y="9627"/>
                  <a:pt x="15538" y="10794"/>
                  <a:pt x="14883" y="11711"/>
                </a:cubicBezTo>
                <a:cubicBezTo>
                  <a:pt x="14131" y="12769"/>
                  <a:pt x="12977" y="13147"/>
                  <a:pt x="11752" y="13147"/>
                </a:cubicBezTo>
                <a:cubicBezTo>
                  <a:pt x="10978" y="13147"/>
                  <a:pt x="10177" y="12996"/>
                  <a:pt x="9430" y="12770"/>
                </a:cubicBezTo>
                <a:cubicBezTo>
                  <a:pt x="9168" y="10865"/>
                  <a:pt x="9989" y="8413"/>
                  <a:pt x="12073" y="8043"/>
                </a:cubicBezTo>
                <a:cubicBezTo>
                  <a:pt x="12235" y="8014"/>
                  <a:pt x="12402" y="7999"/>
                  <a:pt x="12569" y="7999"/>
                </a:cubicBezTo>
                <a:close/>
                <a:moveTo>
                  <a:pt x="787" y="1"/>
                </a:moveTo>
                <a:cubicBezTo>
                  <a:pt x="649" y="1"/>
                  <a:pt x="500" y="90"/>
                  <a:pt x="476" y="269"/>
                </a:cubicBezTo>
                <a:cubicBezTo>
                  <a:pt x="0" y="5031"/>
                  <a:pt x="2643" y="9817"/>
                  <a:pt x="6751" y="12223"/>
                </a:cubicBezTo>
                <a:cubicBezTo>
                  <a:pt x="7406" y="12604"/>
                  <a:pt x="8168" y="12961"/>
                  <a:pt x="8977" y="13235"/>
                </a:cubicBezTo>
                <a:cubicBezTo>
                  <a:pt x="9227" y="14389"/>
                  <a:pt x="9811" y="15497"/>
                  <a:pt x="10549" y="16461"/>
                </a:cubicBezTo>
                <a:cubicBezTo>
                  <a:pt x="12133" y="18521"/>
                  <a:pt x="14288" y="20188"/>
                  <a:pt x="16502" y="21509"/>
                </a:cubicBezTo>
                <a:cubicBezTo>
                  <a:pt x="18693" y="22795"/>
                  <a:pt x="21062" y="23783"/>
                  <a:pt x="23527" y="24403"/>
                </a:cubicBezTo>
                <a:cubicBezTo>
                  <a:pt x="25718" y="24967"/>
                  <a:pt x="27986" y="25256"/>
                  <a:pt x="30252" y="25256"/>
                </a:cubicBezTo>
                <a:cubicBezTo>
                  <a:pt x="33097" y="25256"/>
                  <a:pt x="35940" y="24801"/>
                  <a:pt x="38624" y="23867"/>
                </a:cubicBezTo>
                <a:cubicBezTo>
                  <a:pt x="39196" y="23676"/>
                  <a:pt x="39755" y="23450"/>
                  <a:pt x="40315" y="23200"/>
                </a:cubicBezTo>
                <a:cubicBezTo>
                  <a:pt x="40603" y="23056"/>
                  <a:pt x="40419" y="22670"/>
                  <a:pt x="40148" y="22670"/>
                </a:cubicBezTo>
                <a:cubicBezTo>
                  <a:pt x="40106" y="22670"/>
                  <a:pt x="40062" y="22679"/>
                  <a:pt x="40017" y="22700"/>
                </a:cubicBezTo>
                <a:cubicBezTo>
                  <a:pt x="36924" y="24027"/>
                  <a:pt x="33571" y="24670"/>
                  <a:pt x="30211" y="24670"/>
                </a:cubicBezTo>
                <a:cubicBezTo>
                  <a:pt x="24375" y="24670"/>
                  <a:pt x="18519" y="22729"/>
                  <a:pt x="13978" y="19057"/>
                </a:cubicBezTo>
                <a:cubicBezTo>
                  <a:pt x="12145" y="17580"/>
                  <a:pt x="10228" y="15747"/>
                  <a:pt x="9573" y="13413"/>
                </a:cubicBezTo>
                <a:lnTo>
                  <a:pt x="9573" y="13413"/>
                </a:lnTo>
                <a:cubicBezTo>
                  <a:pt x="10267" y="13604"/>
                  <a:pt x="10984" y="13719"/>
                  <a:pt x="11687" y="13719"/>
                </a:cubicBezTo>
                <a:cubicBezTo>
                  <a:pt x="12563" y="13719"/>
                  <a:pt x="13415" y="13540"/>
                  <a:pt x="14169" y="13104"/>
                </a:cubicBezTo>
                <a:cubicBezTo>
                  <a:pt x="15145" y="12532"/>
                  <a:pt x="15943" y="11472"/>
                  <a:pt x="15907" y="10306"/>
                </a:cubicBezTo>
                <a:cubicBezTo>
                  <a:pt x="15895" y="9329"/>
                  <a:pt x="15300" y="8496"/>
                  <a:pt x="14490" y="8008"/>
                </a:cubicBezTo>
                <a:cubicBezTo>
                  <a:pt x="13919" y="7649"/>
                  <a:pt x="13235" y="7452"/>
                  <a:pt x="12563" y="7452"/>
                </a:cubicBezTo>
                <a:cubicBezTo>
                  <a:pt x="12254" y="7452"/>
                  <a:pt x="11948" y="7493"/>
                  <a:pt x="11656" y="7579"/>
                </a:cubicBezTo>
                <a:cubicBezTo>
                  <a:pt x="10621" y="7877"/>
                  <a:pt x="9811" y="8710"/>
                  <a:pt x="9347" y="9663"/>
                </a:cubicBezTo>
                <a:cubicBezTo>
                  <a:pt x="8882" y="10615"/>
                  <a:pt x="8751" y="11615"/>
                  <a:pt x="8870" y="12592"/>
                </a:cubicBezTo>
                <a:cubicBezTo>
                  <a:pt x="8561" y="12473"/>
                  <a:pt x="8263" y="12353"/>
                  <a:pt x="7977" y="12223"/>
                </a:cubicBezTo>
                <a:cubicBezTo>
                  <a:pt x="3512" y="10151"/>
                  <a:pt x="548" y="5198"/>
                  <a:pt x="1036" y="269"/>
                </a:cubicBezTo>
                <a:cubicBezTo>
                  <a:pt x="1054" y="90"/>
                  <a:pt x="926" y="1"/>
                  <a:pt x="7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6"/>
          <p:cNvSpPr/>
          <p:nvPr/>
        </p:nvSpPr>
        <p:spPr>
          <a:xfrm rot="-6299070">
            <a:off x="-1888709" y="-277289"/>
            <a:ext cx="3083879" cy="1918272"/>
          </a:xfrm>
          <a:custGeom>
            <a:avLst/>
            <a:gdLst/>
            <a:ahLst/>
            <a:cxnLst/>
            <a:rect l="l" t="t" r="r" b="b"/>
            <a:pathLst>
              <a:path w="40604" h="25257" extrusionOk="0">
                <a:moveTo>
                  <a:pt x="12569" y="7999"/>
                </a:moveTo>
                <a:cubicBezTo>
                  <a:pt x="13334" y="7999"/>
                  <a:pt x="14124" y="8304"/>
                  <a:pt x="14681" y="8841"/>
                </a:cubicBezTo>
                <a:cubicBezTo>
                  <a:pt x="15490" y="9627"/>
                  <a:pt x="15538" y="10794"/>
                  <a:pt x="14883" y="11711"/>
                </a:cubicBezTo>
                <a:cubicBezTo>
                  <a:pt x="14131" y="12769"/>
                  <a:pt x="12977" y="13147"/>
                  <a:pt x="11752" y="13147"/>
                </a:cubicBezTo>
                <a:cubicBezTo>
                  <a:pt x="10978" y="13147"/>
                  <a:pt x="10177" y="12996"/>
                  <a:pt x="9430" y="12770"/>
                </a:cubicBezTo>
                <a:cubicBezTo>
                  <a:pt x="9168" y="10865"/>
                  <a:pt x="9989" y="8413"/>
                  <a:pt x="12073" y="8043"/>
                </a:cubicBezTo>
                <a:cubicBezTo>
                  <a:pt x="12235" y="8014"/>
                  <a:pt x="12402" y="7999"/>
                  <a:pt x="12569" y="7999"/>
                </a:cubicBezTo>
                <a:close/>
                <a:moveTo>
                  <a:pt x="787" y="1"/>
                </a:moveTo>
                <a:cubicBezTo>
                  <a:pt x="649" y="1"/>
                  <a:pt x="500" y="90"/>
                  <a:pt x="476" y="269"/>
                </a:cubicBezTo>
                <a:cubicBezTo>
                  <a:pt x="0" y="5031"/>
                  <a:pt x="2643" y="9817"/>
                  <a:pt x="6751" y="12223"/>
                </a:cubicBezTo>
                <a:cubicBezTo>
                  <a:pt x="7406" y="12604"/>
                  <a:pt x="8168" y="12961"/>
                  <a:pt x="8977" y="13235"/>
                </a:cubicBezTo>
                <a:cubicBezTo>
                  <a:pt x="9227" y="14389"/>
                  <a:pt x="9811" y="15497"/>
                  <a:pt x="10549" y="16461"/>
                </a:cubicBezTo>
                <a:cubicBezTo>
                  <a:pt x="12133" y="18521"/>
                  <a:pt x="14288" y="20188"/>
                  <a:pt x="16502" y="21509"/>
                </a:cubicBezTo>
                <a:cubicBezTo>
                  <a:pt x="18693" y="22795"/>
                  <a:pt x="21062" y="23783"/>
                  <a:pt x="23527" y="24403"/>
                </a:cubicBezTo>
                <a:cubicBezTo>
                  <a:pt x="25718" y="24967"/>
                  <a:pt x="27986" y="25256"/>
                  <a:pt x="30252" y="25256"/>
                </a:cubicBezTo>
                <a:cubicBezTo>
                  <a:pt x="33097" y="25256"/>
                  <a:pt x="35940" y="24801"/>
                  <a:pt x="38624" y="23867"/>
                </a:cubicBezTo>
                <a:cubicBezTo>
                  <a:pt x="39196" y="23676"/>
                  <a:pt x="39755" y="23450"/>
                  <a:pt x="40315" y="23200"/>
                </a:cubicBezTo>
                <a:cubicBezTo>
                  <a:pt x="40603" y="23056"/>
                  <a:pt x="40419" y="22670"/>
                  <a:pt x="40148" y="22670"/>
                </a:cubicBezTo>
                <a:cubicBezTo>
                  <a:pt x="40106" y="22670"/>
                  <a:pt x="40062" y="22679"/>
                  <a:pt x="40017" y="22700"/>
                </a:cubicBezTo>
                <a:cubicBezTo>
                  <a:pt x="36924" y="24027"/>
                  <a:pt x="33571" y="24670"/>
                  <a:pt x="30211" y="24670"/>
                </a:cubicBezTo>
                <a:cubicBezTo>
                  <a:pt x="24375" y="24670"/>
                  <a:pt x="18519" y="22729"/>
                  <a:pt x="13978" y="19057"/>
                </a:cubicBezTo>
                <a:cubicBezTo>
                  <a:pt x="12145" y="17580"/>
                  <a:pt x="10228" y="15747"/>
                  <a:pt x="9573" y="13413"/>
                </a:cubicBezTo>
                <a:lnTo>
                  <a:pt x="9573" y="13413"/>
                </a:lnTo>
                <a:cubicBezTo>
                  <a:pt x="10267" y="13604"/>
                  <a:pt x="10984" y="13719"/>
                  <a:pt x="11687" y="13719"/>
                </a:cubicBezTo>
                <a:cubicBezTo>
                  <a:pt x="12563" y="13719"/>
                  <a:pt x="13415" y="13540"/>
                  <a:pt x="14169" y="13104"/>
                </a:cubicBezTo>
                <a:cubicBezTo>
                  <a:pt x="15145" y="12532"/>
                  <a:pt x="15943" y="11472"/>
                  <a:pt x="15907" y="10306"/>
                </a:cubicBezTo>
                <a:cubicBezTo>
                  <a:pt x="15895" y="9329"/>
                  <a:pt x="15300" y="8496"/>
                  <a:pt x="14490" y="8008"/>
                </a:cubicBezTo>
                <a:cubicBezTo>
                  <a:pt x="13919" y="7649"/>
                  <a:pt x="13235" y="7452"/>
                  <a:pt x="12563" y="7452"/>
                </a:cubicBezTo>
                <a:cubicBezTo>
                  <a:pt x="12254" y="7452"/>
                  <a:pt x="11948" y="7493"/>
                  <a:pt x="11656" y="7579"/>
                </a:cubicBezTo>
                <a:cubicBezTo>
                  <a:pt x="10621" y="7877"/>
                  <a:pt x="9811" y="8710"/>
                  <a:pt x="9347" y="9663"/>
                </a:cubicBezTo>
                <a:cubicBezTo>
                  <a:pt x="8882" y="10615"/>
                  <a:pt x="8751" y="11615"/>
                  <a:pt x="8870" y="12592"/>
                </a:cubicBezTo>
                <a:cubicBezTo>
                  <a:pt x="8561" y="12473"/>
                  <a:pt x="8263" y="12353"/>
                  <a:pt x="7977" y="12223"/>
                </a:cubicBezTo>
                <a:cubicBezTo>
                  <a:pt x="3512" y="10151"/>
                  <a:pt x="548" y="5198"/>
                  <a:pt x="1036" y="269"/>
                </a:cubicBezTo>
                <a:cubicBezTo>
                  <a:pt x="1054" y="90"/>
                  <a:pt x="926"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713225" y="1005025"/>
            <a:ext cx="3103800" cy="1820100"/>
          </a:xfrm>
          <a:prstGeom prst="rect">
            <a:avLst/>
          </a:prstGeom>
        </p:spPr>
        <p:txBody>
          <a:bodyPr spcFirstLastPara="1" wrap="square" lIns="91425" tIns="91425" rIns="91425" bIns="91425" anchor="b" anchorCtr="0">
            <a:noAutofit/>
          </a:bodyPr>
          <a:lstStyle>
            <a:lvl1pPr lvl="0" rtl="0">
              <a:spcBef>
                <a:spcPts val="0"/>
              </a:spcBef>
              <a:spcAft>
                <a:spcPts val="0"/>
              </a:spcAft>
              <a:buSzPts val="4200"/>
              <a:buNone/>
              <a:defRPr sz="35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
        <p:nvSpPr>
          <p:cNvPr id="46" name="Google Shape;46;p7"/>
          <p:cNvSpPr txBox="1">
            <a:spLocks noGrp="1"/>
          </p:cNvSpPr>
          <p:nvPr>
            <p:ph type="subTitle" idx="1"/>
          </p:nvPr>
        </p:nvSpPr>
        <p:spPr>
          <a:xfrm>
            <a:off x="713225" y="2825125"/>
            <a:ext cx="3820200" cy="1294800"/>
          </a:xfrm>
          <a:prstGeom prst="rect">
            <a:avLst/>
          </a:prstGeom>
        </p:spPr>
        <p:txBody>
          <a:bodyPr spcFirstLastPara="1" wrap="square" lIns="91425" tIns="91425" rIns="91425" bIns="91425" anchor="t" anchorCtr="0">
            <a:noAutofit/>
          </a:bodyPr>
          <a:lstStyle>
            <a:lvl1pPr lvl="0" rtl="0">
              <a:spcBef>
                <a:spcPts val="0"/>
              </a:spcBef>
              <a:spcAft>
                <a:spcPts val="0"/>
              </a:spcAft>
              <a:buSzPts val="2100"/>
              <a:buNone/>
              <a:defRPr sz="18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47" name="Google Shape;47;p7"/>
          <p:cNvSpPr>
            <a:spLocks noGrp="1"/>
          </p:cNvSpPr>
          <p:nvPr>
            <p:ph type="pic" idx="2"/>
          </p:nvPr>
        </p:nvSpPr>
        <p:spPr>
          <a:xfrm>
            <a:off x="5147575" y="486600"/>
            <a:ext cx="3511800" cy="4170300"/>
          </a:xfrm>
          <a:prstGeom prst="rect">
            <a:avLst/>
          </a:prstGeom>
          <a:noFill/>
          <a:ln w="19050" cap="flat" cmpd="sng">
            <a:solidFill>
              <a:schemeClr val="dk2"/>
            </a:solidFill>
            <a:prstDash val="solid"/>
            <a:round/>
            <a:headEnd type="none" w="sm" len="sm"/>
            <a:tailEnd type="none" w="sm" len="sm"/>
          </a:ln>
        </p:spPr>
      </p:sp>
      <p:sp>
        <p:nvSpPr>
          <p:cNvPr id="48" name="Google Shape;48;p7"/>
          <p:cNvSpPr/>
          <p:nvPr/>
        </p:nvSpPr>
        <p:spPr>
          <a:xfrm rot="8686892">
            <a:off x="1712780" y="-2618575"/>
            <a:ext cx="3506505" cy="3287661"/>
          </a:xfrm>
          <a:custGeom>
            <a:avLst/>
            <a:gdLst/>
            <a:ahLst/>
            <a:cxnLst/>
            <a:rect l="l" t="t" r="r" b="b"/>
            <a:pathLst>
              <a:path w="88334" h="82821" extrusionOk="0">
                <a:moveTo>
                  <a:pt x="55901" y="1"/>
                </a:moveTo>
                <a:cubicBezTo>
                  <a:pt x="48674" y="1"/>
                  <a:pt x="43483" y="524"/>
                  <a:pt x="35089" y="2858"/>
                </a:cubicBezTo>
                <a:cubicBezTo>
                  <a:pt x="33874" y="3215"/>
                  <a:pt x="33243" y="3430"/>
                  <a:pt x="31874" y="3811"/>
                </a:cubicBezTo>
                <a:cubicBezTo>
                  <a:pt x="15777" y="8454"/>
                  <a:pt x="1" y="20610"/>
                  <a:pt x="1" y="38517"/>
                </a:cubicBezTo>
                <a:cubicBezTo>
                  <a:pt x="1" y="50519"/>
                  <a:pt x="5776" y="59401"/>
                  <a:pt x="14717" y="68104"/>
                </a:cubicBezTo>
                <a:cubicBezTo>
                  <a:pt x="23028" y="76784"/>
                  <a:pt x="32315" y="82820"/>
                  <a:pt x="44328" y="82820"/>
                </a:cubicBezTo>
                <a:cubicBezTo>
                  <a:pt x="59627" y="82820"/>
                  <a:pt x="72022" y="70557"/>
                  <a:pt x="78916" y="57984"/>
                </a:cubicBezTo>
                <a:cubicBezTo>
                  <a:pt x="84595" y="48387"/>
                  <a:pt x="88333" y="42803"/>
                  <a:pt x="88333" y="32421"/>
                </a:cubicBezTo>
                <a:cubicBezTo>
                  <a:pt x="88333" y="14514"/>
                  <a:pt x="73808" y="1"/>
                  <a:pt x="559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7"/>
          <p:cNvSpPr/>
          <p:nvPr/>
        </p:nvSpPr>
        <p:spPr>
          <a:xfrm rot="2700000" flipH="1">
            <a:off x="-168735" y="-1221289"/>
            <a:ext cx="3083888" cy="1918278"/>
          </a:xfrm>
          <a:custGeom>
            <a:avLst/>
            <a:gdLst/>
            <a:ahLst/>
            <a:cxnLst/>
            <a:rect l="l" t="t" r="r" b="b"/>
            <a:pathLst>
              <a:path w="40604" h="25257" extrusionOk="0">
                <a:moveTo>
                  <a:pt x="12569" y="7999"/>
                </a:moveTo>
                <a:cubicBezTo>
                  <a:pt x="13334" y="7999"/>
                  <a:pt x="14124" y="8304"/>
                  <a:pt x="14681" y="8841"/>
                </a:cubicBezTo>
                <a:cubicBezTo>
                  <a:pt x="15490" y="9627"/>
                  <a:pt x="15538" y="10794"/>
                  <a:pt x="14883" y="11711"/>
                </a:cubicBezTo>
                <a:cubicBezTo>
                  <a:pt x="14131" y="12769"/>
                  <a:pt x="12977" y="13147"/>
                  <a:pt x="11752" y="13147"/>
                </a:cubicBezTo>
                <a:cubicBezTo>
                  <a:pt x="10978" y="13147"/>
                  <a:pt x="10177" y="12996"/>
                  <a:pt x="9430" y="12770"/>
                </a:cubicBezTo>
                <a:cubicBezTo>
                  <a:pt x="9168" y="10865"/>
                  <a:pt x="9989" y="8413"/>
                  <a:pt x="12073" y="8043"/>
                </a:cubicBezTo>
                <a:cubicBezTo>
                  <a:pt x="12235" y="8014"/>
                  <a:pt x="12402" y="7999"/>
                  <a:pt x="12569" y="7999"/>
                </a:cubicBezTo>
                <a:close/>
                <a:moveTo>
                  <a:pt x="787" y="1"/>
                </a:moveTo>
                <a:cubicBezTo>
                  <a:pt x="649" y="1"/>
                  <a:pt x="500" y="90"/>
                  <a:pt x="476" y="269"/>
                </a:cubicBezTo>
                <a:cubicBezTo>
                  <a:pt x="0" y="5031"/>
                  <a:pt x="2643" y="9817"/>
                  <a:pt x="6751" y="12223"/>
                </a:cubicBezTo>
                <a:cubicBezTo>
                  <a:pt x="7406" y="12604"/>
                  <a:pt x="8168" y="12961"/>
                  <a:pt x="8977" y="13235"/>
                </a:cubicBezTo>
                <a:cubicBezTo>
                  <a:pt x="9227" y="14389"/>
                  <a:pt x="9811" y="15497"/>
                  <a:pt x="10549" y="16461"/>
                </a:cubicBezTo>
                <a:cubicBezTo>
                  <a:pt x="12133" y="18521"/>
                  <a:pt x="14288" y="20188"/>
                  <a:pt x="16502" y="21509"/>
                </a:cubicBezTo>
                <a:cubicBezTo>
                  <a:pt x="18693" y="22795"/>
                  <a:pt x="21062" y="23783"/>
                  <a:pt x="23527" y="24403"/>
                </a:cubicBezTo>
                <a:cubicBezTo>
                  <a:pt x="25718" y="24967"/>
                  <a:pt x="27986" y="25256"/>
                  <a:pt x="30252" y="25256"/>
                </a:cubicBezTo>
                <a:cubicBezTo>
                  <a:pt x="33097" y="25256"/>
                  <a:pt x="35940" y="24801"/>
                  <a:pt x="38624" y="23867"/>
                </a:cubicBezTo>
                <a:cubicBezTo>
                  <a:pt x="39196" y="23676"/>
                  <a:pt x="39755" y="23450"/>
                  <a:pt x="40315" y="23200"/>
                </a:cubicBezTo>
                <a:cubicBezTo>
                  <a:pt x="40603" y="23056"/>
                  <a:pt x="40419" y="22670"/>
                  <a:pt x="40148" y="22670"/>
                </a:cubicBezTo>
                <a:cubicBezTo>
                  <a:pt x="40106" y="22670"/>
                  <a:pt x="40062" y="22679"/>
                  <a:pt x="40017" y="22700"/>
                </a:cubicBezTo>
                <a:cubicBezTo>
                  <a:pt x="36924" y="24027"/>
                  <a:pt x="33571" y="24670"/>
                  <a:pt x="30211" y="24670"/>
                </a:cubicBezTo>
                <a:cubicBezTo>
                  <a:pt x="24375" y="24670"/>
                  <a:pt x="18519" y="22729"/>
                  <a:pt x="13978" y="19057"/>
                </a:cubicBezTo>
                <a:cubicBezTo>
                  <a:pt x="12145" y="17580"/>
                  <a:pt x="10228" y="15747"/>
                  <a:pt x="9573" y="13413"/>
                </a:cubicBezTo>
                <a:lnTo>
                  <a:pt x="9573" y="13413"/>
                </a:lnTo>
                <a:cubicBezTo>
                  <a:pt x="10267" y="13604"/>
                  <a:pt x="10984" y="13719"/>
                  <a:pt x="11687" y="13719"/>
                </a:cubicBezTo>
                <a:cubicBezTo>
                  <a:pt x="12563" y="13719"/>
                  <a:pt x="13415" y="13540"/>
                  <a:pt x="14169" y="13104"/>
                </a:cubicBezTo>
                <a:cubicBezTo>
                  <a:pt x="15145" y="12532"/>
                  <a:pt x="15943" y="11472"/>
                  <a:pt x="15907" y="10306"/>
                </a:cubicBezTo>
                <a:cubicBezTo>
                  <a:pt x="15895" y="9329"/>
                  <a:pt x="15300" y="8496"/>
                  <a:pt x="14490" y="8008"/>
                </a:cubicBezTo>
                <a:cubicBezTo>
                  <a:pt x="13919" y="7649"/>
                  <a:pt x="13235" y="7452"/>
                  <a:pt x="12563" y="7452"/>
                </a:cubicBezTo>
                <a:cubicBezTo>
                  <a:pt x="12254" y="7452"/>
                  <a:pt x="11948" y="7493"/>
                  <a:pt x="11656" y="7579"/>
                </a:cubicBezTo>
                <a:cubicBezTo>
                  <a:pt x="10621" y="7877"/>
                  <a:pt x="9811" y="8710"/>
                  <a:pt x="9347" y="9663"/>
                </a:cubicBezTo>
                <a:cubicBezTo>
                  <a:pt x="8882" y="10615"/>
                  <a:pt x="8751" y="11615"/>
                  <a:pt x="8870" y="12592"/>
                </a:cubicBezTo>
                <a:cubicBezTo>
                  <a:pt x="8561" y="12473"/>
                  <a:pt x="8263" y="12353"/>
                  <a:pt x="7977" y="12223"/>
                </a:cubicBezTo>
                <a:cubicBezTo>
                  <a:pt x="3512" y="10151"/>
                  <a:pt x="548" y="5198"/>
                  <a:pt x="1036" y="269"/>
                </a:cubicBezTo>
                <a:cubicBezTo>
                  <a:pt x="1054" y="90"/>
                  <a:pt x="926"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713225" y="1242000"/>
            <a:ext cx="4648500" cy="26595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52" name="Google Shape;52;p8"/>
          <p:cNvSpPr/>
          <p:nvPr/>
        </p:nvSpPr>
        <p:spPr>
          <a:xfrm rot="8686892">
            <a:off x="1096555" y="-2436300"/>
            <a:ext cx="3506505" cy="3287661"/>
          </a:xfrm>
          <a:custGeom>
            <a:avLst/>
            <a:gdLst/>
            <a:ahLst/>
            <a:cxnLst/>
            <a:rect l="l" t="t" r="r" b="b"/>
            <a:pathLst>
              <a:path w="88334" h="82821" extrusionOk="0">
                <a:moveTo>
                  <a:pt x="55901" y="1"/>
                </a:moveTo>
                <a:cubicBezTo>
                  <a:pt x="48674" y="1"/>
                  <a:pt x="43483" y="524"/>
                  <a:pt x="35089" y="2858"/>
                </a:cubicBezTo>
                <a:cubicBezTo>
                  <a:pt x="33874" y="3215"/>
                  <a:pt x="33243" y="3430"/>
                  <a:pt x="31874" y="3811"/>
                </a:cubicBezTo>
                <a:cubicBezTo>
                  <a:pt x="15777" y="8454"/>
                  <a:pt x="1" y="20610"/>
                  <a:pt x="1" y="38517"/>
                </a:cubicBezTo>
                <a:cubicBezTo>
                  <a:pt x="1" y="50519"/>
                  <a:pt x="5776" y="59401"/>
                  <a:pt x="14717" y="68104"/>
                </a:cubicBezTo>
                <a:cubicBezTo>
                  <a:pt x="23028" y="76784"/>
                  <a:pt x="32315" y="82820"/>
                  <a:pt x="44328" y="82820"/>
                </a:cubicBezTo>
                <a:cubicBezTo>
                  <a:pt x="59627" y="82820"/>
                  <a:pt x="72022" y="70557"/>
                  <a:pt x="78916" y="57984"/>
                </a:cubicBezTo>
                <a:cubicBezTo>
                  <a:pt x="84595" y="48387"/>
                  <a:pt x="88333" y="42803"/>
                  <a:pt x="88333" y="32421"/>
                </a:cubicBezTo>
                <a:cubicBezTo>
                  <a:pt x="88333" y="14514"/>
                  <a:pt x="73808" y="1"/>
                  <a:pt x="559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8"/>
          <p:cNvSpPr/>
          <p:nvPr/>
        </p:nvSpPr>
        <p:spPr>
          <a:xfrm rot="-8280429">
            <a:off x="7792220" y="624128"/>
            <a:ext cx="3506424" cy="3287585"/>
          </a:xfrm>
          <a:custGeom>
            <a:avLst/>
            <a:gdLst/>
            <a:ahLst/>
            <a:cxnLst/>
            <a:rect l="l" t="t" r="r" b="b"/>
            <a:pathLst>
              <a:path w="88334" h="82821" extrusionOk="0">
                <a:moveTo>
                  <a:pt x="55901" y="1"/>
                </a:moveTo>
                <a:cubicBezTo>
                  <a:pt x="48674" y="1"/>
                  <a:pt x="43483" y="524"/>
                  <a:pt x="35089" y="2858"/>
                </a:cubicBezTo>
                <a:cubicBezTo>
                  <a:pt x="33874" y="3215"/>
                  <a:pt x="33243" y="3430"/>
                  <a:pt x="31874" y="3811"/>
                </a:cubicBezTo>
                <a:cubicBezTo>
                  <a:pt x="15777" y="8454"/>
                  <a:pt x="1" y="20610"/>
                  <a:pt x="1" y="38517"/>
                </a:cubicBezTo>
                <a:cubicBezTo>
                  <a:pt x="1" y="50519"/>
                  <a:pt x="5776" y="59401"/>
                  <a:pt x="14717" y="68104"/>
                </a:cubicBezTo>
                <a:cubicBezTo>
                  <a:pt x="23028" y="76784"/>
                  <a:pt x="32315" y="82820"/>
                  <a:pt x="44328" y="82820"/>
                </a:cubicBezTo>
                <a:cubicBezTo>
                  <a:pt x="59627" y="82820"/>
                  <a:pt x="72022" y="70557"/>
                  <a:pt x="78916" y="57984"/>
                </a:cubicBezTo>
                <a:cubicBezTo>
                  <a:pt x="84595" y="48387"/>
                  <a:pt x="88333" y="42803"/>
                  <a:pt x="88333" y="32421"/>
                </a:cubicBezTo>
                <a:cubicBezTo>
                  <a:pt x="88333" y="14514"/>
                  <a:pt x="73808" y="1"/>
                  <a:pt x="559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8"/>
          <p:cNvSpPr/>
          <p:nvPr/>
        </p:nvSpPr>
        <p:spPr>
          <a:xfrm rot="2044472" flipH="1">
            <a:off x="3653140" y="-1099018"/>
            <a:ext cx="3083869" cy="1918266"/>
          </a:xfrm>
          <a:custGeom>
            <a:avLst/>
            <a:gdLst/>
            <a:ahLst/>
            <a:cxnLst/>
            <a:rect l="l" t="t" r="r" b="b"/>
            <a:pathLst>
              <a:path w="40604" h="25257" extrusionOk="0">
                <a:moveTo>
                  <a:pt x="12569" y="7999"/>
                </a:moveTo>
                <a:cubicBezTo>
                  <a:pt x="13334" y="7999"/>
                  <a:pt x="14124" y="8304"/>
                  <a:pt x="14681" y="8841"/>
                </a:cubicBezTo>
                <a:cubicBezTo>
                  <a:pt x="15490" y="9627"/>
                  <a:pt x="15538" y="10794"/>
                  <a:pt x="14883" y="11711"/>
                </a:cubicBezTo>
                <a:cubicBezTo>
                  <a:pt x="14131" y="12769"/>
                  <a:pt x="12977" y="13147"/>
                  <a:pt x="11752" y="13147"/>
                </a:cubicBezTo>
                <a:cubicBezTo>
                  <a:pt x="10978" y="13147"/>
                  <a:pt x="10177" y="12996"/>
                  <a:pt x="9430" y="12770"/>
                </a:cubicBezTo>
                <a:cubicBezTo>
                  <a:pt x="9168" y="10865"/>
                  <a:pt x="9989" y="8413"/>
                  <a:pt x="12073" y="8043"/>
                </a:cubicBezTo>
                <a:cubicBezTo>
                  <a:pt x="12235" y="8014"/>
                  <a:pt x="12402" y="7999"/>
                  <a:pt x="12569" y="7999"/>
                </a:cubicBezTo>
                <a:close/>
                <a:moveTo>
                  <a:pt x="787" y="1"/>
                </a:moveTo>
                <a:cubicBezTo>
                  <a:pt x="649" y="1"/>
                  <a:pt x="500" y="90"/>
                  <a:pt x="476" y="269"/>
                </a:cubicBezTo>
                <a:cubicBezTo>
                  <a:pt x="0" y="5031"/>
                  <a:pt x="2643" y="9817"/>
                  <a:pt x="6751" y="12223"/>
                </a:cubicBezTo>
                <a:cubicBezTo>
                  <a:pt x="7406" y="12604"/>
                  <a:pt x="8168" y="12961"/>
                  <a:pt x="8977" y="13235"/>
                </a:cubicBezTo>
                <a:cubicBezTo>
                  <a:pt x="9227" y="14389"/>
                  <a:pt x="9811" y="15497"/>
                  <a:pt x="10549" y="16461"/>
                </a:cubicBezTo>
                <a:cubicBezTo>
                  <a:pt x="12133" y="18521"/>
                  <a:pt x="14288" y="20188"/>
                  <a:pt x="16502" y="21509"/>
                </a:cubicBezTo>
                <a:cubicBezTo>
                  <a:pt x="18693" y="22795"/>
                  <a:pt x="21062" y="23783"/>
                  <a:pt x="23527" y="24403"/>
                </a:cubicBezTo>
                <a:cubicBezTo>
                  <a:pt x="25718" y="24967"/>
                  <a:pt x="27986" y="25256"/>
                  <a:pt x="30252" y="25256"/>
                </a:cubicBezTo>
                <a:cubicBezTo>
                  <a:pt x="33097" y="25256"/>
                  <a:pt x="35940" y="24801"/>
                  <a:pt x="38624" y="23867"/>
                </a:cubicBezTo>
                <a:cubicBezTo>
                  <a:pt x="39196" y="23676"/>
                  <a:pt x="39755" y="23450"/>
                  <a:pt x="40315" y="23200"/>
                </a:cubicBezTo>
                <a:cubicBezTo>
                  <a:pt x="40603" y="23056"/>
                  <a:pt x="40419" y="22670"/>
                  <a:pt x="40148" y="22670"/>
                </a:cubicBezTo>
                <a:cubicBezTo>
                  <a:pt x="40106" y="22670"/>
                  <a:pt x="40062" y="22679"/>
                  <a:pt x="40017" y="22700"/>
                </a:cubicBezTo>
                <a:cubicBezTo>
                  <a:pt x="36924" y="24027"/>
                  <a:pt x="33571" y="24670"/>
                  <a:pt x="30211" y="24670"/>
                </a:cubicBezTo>
                <a:cubicBezTo>
                  <a:pt x="24375" y="24670"/>
                  <a:pt x="18519" y="22729"/>
                  <a:pt x="13978" y="19057"/>
                </a:cubicBezTo>
                <a:cubicBezTo>
                  <a:pt x="12145" y="17580"/>
                  <a:pt x="10228" y="15747"/>
                  <a:pt x="9573" y="13413"/>
                </a:cubicBezTo>
                <a:lnTo>
                  <a:pt x="9573" y="13413"/>
                </a:lnTo>
                <a:cubicBezTo>
                  <a:pt x="10267" y="13604"/>
                  <a:pt x="10984" y="13719"/>
                  <a:pt x="11687" y="13719"/>
                </a:cubicBezTo>
                <a:cubicBezTo>
                  <a:pt x="12563" y="13719"/>
                  <a:pt x="13415" y="13540"/>
                  <a:pt x="14169" y="13104"/>
                </a:cubicBezTo>
                <a:cubicBezTo>
                  <a:pt x="15145" y="12532"/>
                  <a:pt x="15943" y="11472"/>
                  <a:pt x="15907" y="10306"/>
                </a:cubicBezTo>
                <a:cubicBezTo>
                  <a:pt x="15895" y="9329"/>
                  <a:pt x="15300" y="8496"/>
                  <a:pt x="14490" y="8008"/>
                </a:cubicBezTo>
                <a:cubicBezTo>
                  <a:pt x="13919" y="7649"/>
                  <a:pt x="13235" y="7452"/>
                  <a:pt x="12563" y="7452"/>
                </a:cubicBezTo>
                <a:cubicBezTo>
                  <a:pt x="12254" y="7452"/>
                  <a:pt x="11948" y="7493"/>
                  <a:pt x="11656" y="7579"/>
                </a:cubicBezTo>
                <a:cubicBezTo>
                  <a:pt x="10621" y="7877"/>
                  <a:pt x="9811" y="8710"/>
                  <a:pt x="9347" y="9663"/>
                </a:cubicBezTo>
                <a:cubicBezTo>
                  <a:pt x="8882" y="10615"/>
                  <a:pt x="8751" y="11615"/>
                  <a:pt x="8870" y="12592"/>
                </a:cubicBezTo>
                <a:cubicBezTo>
                  <a:pt x="8561" y="12473"/>
                  <a:pt x="8263" y="12353"/>
                  <a:pt x="7977" y="12223"/>
                </a:cubicBezTo>
                <a:cubicBezTo>
                  <a:pt x="3512" y="10151"/>
                  <a:pt x="548" y="5198"/>
                  <a:pt x="1036" y="269"/>
                </a:cubicBezTo>
                <a:cubicBezTo>
                  <a:pt x="1054" y="90"/>
                  <a:pt x="926"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5"/>
        <p:cNvGrpSpPr/>
        <p:nvPr/>
      </p:nvGrpSpPr>
      <p:grpSpPr>
        <a:xfrm>
          <a:off x="0" y="0"/>
          <a:ext cx="0" cy="0"/>
          <a:chOff x="0" y="0"/>
          <a:chExt cx="0" cy="0"/>
        </a:xfrm>
      </p:grpSpPr>
      <p:sp>
        <p:nvSpPr>
          <p:cNvPr id="56" name="Google Shape;56;p9"/>
          <p:cNvSpPr txBox="1">
            <a:spLocks noGrp="1"/>
          </p:cNvSpPr>
          <p:nvPr>
            <p:ph type="title"/>
          </p:nvPr>
        </p:nvSpPr>
        <p:spPr>
          <a:xfrm>
            <a:off x="1999050" y="1384250"/>
            <a:ext cx="5019900" cy="7746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57" name="Google Shape;57;p9"/>
          <p:cNvSpPr txBox="1">
            <a:spLocks noGrp="1"/>
          </p:cNvSpPr>
          <p:nvPr>
            <p:ph type="subTitle" idx="1"/>
          </p:nvPr>
        </p:nvSpPr>
        <p:spPr>
          <a:xfrm>
            <a:off x="1999050" y="2017750"/>
            <a:ext cx="5019900" cy="1741500"/>
          </a:xfrm>
          <a:prstGeom prst="rect">
            <a:avLst/>
          </a:prstGeom>
        </p:spPr>
        <p:txBody>
          <a:bodyPr spcFirstLastPara="1" wrap="square" lIns="91425" tIns="91425" rIns="91425" bIns="91425" anchor="t" anchorCtr="0">
            <a:noAutofit/>
          </a:bodyPr>
          <a:lstStyle>
            <a:lvl1pPr lvl="0" algn="ctr">
              <a:spcBef>
                <a:spcPts val="0"/>
              </a:spcBef>
              <a:spcAft>
                <a:spcPts val="0"/>
              </a:spcAft>
              <a:buSzPts val="2100"/>
              <a:buNone/>
              <a:defRPr sz="1800">
                <a:solidFill>
                  <a:srgbClr val="000000"/>
                </a:solidFil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pic>
        <p:nvPicPr>
          <p:cNvPr id="58" name="Google Shape;58;p9"/>
          <p:cNvPicPr preferRelativeResize="0"/>
          <p:nvPr/>
        </p:nvPicPr>
        <p:blipFill rotWithShape="1">
          <a:blip r:embed="rId2">
            <a:alphaModFix/>
          </a:blip>
          <a:srcRect l="4363" t="17099" r="3180" b="16749"/>
          <a:stretch/>
        </p:blipFill>
        <p:spPr>
          <a:xfrm flipH="1">
            <a:off x="7791975" y="1147749"/>
            <a:ext cx="3251826" cy="2979973"/>
          </a:xfrm>
          <a:prstGeom prst="rect">
            <a:avLst/>
          </a:prstGeom>
          <a:noFill/>
          <a:ln>
            <a:noFill/>
          </a:ln>
        </p:spPr>
      </p:pic>
      <p:sp>
        <p:nvSpPr>
          <p:cNvPr id="59" name="Google Shape;59;p9"/>
          <p:cNvSpPr/>
          <p:nvPr/>
        </p:nvSpPr>
        <p:spPr>
          <a:xfrm rot="-1940152">
            <a:off x="-1739452" y="-1811645"/>
            <a:ext cx="3506482" cy="3287640"/>
          </a:xfrm>
          <a:custGeom>
            <a:avLst/>
            <a:gdLst/>
            <a:ahLst/>
            <a:cxnLst/>
            <a:rect l="l" t="t" r="r" b="b"/>
            <a:pathLst>
              <a:path w="88334" h="82821" extrusionOk="0">
                <a:moveTo>
                  <a:pt x="55901" y="1"/>
                </a:moveTo>
                <a:cubicBezTo>
                  <a:pt x="48674" y="1"/>
                  <a:pt x="43483" y="524"/>
                  <a:pt x="35089" y="2858"/>
                </a:cubicBezTo>
                <a:cubicBezTo>
                  <a:pt x="33874" y="3215"/>
                  <a:pt x="33243" y="3430"/>
                  <a:pt x="31874" y="3811"/>
                </a:cubicBezTo>
                <a:cubicBezTo>
                  <a:pt x="15777" y="8454"/>
                  <a:pt x="1" y="20610"/>
                  <a:pt x="1" y="38517"/>
                </a:cubicBezTo>
                <a:cubicBezTo>
                  <a:pt x="1" y="50519"/>
                  <a:pt x="5776" y="59401"/>
                  <a:pt x="14717" y="68104"/>
                </a:cubicBezTo>
                <a:cubicBezTo>
                  <a:pt x="23028" y="76784"/>
                  <a:pt x="32315" y="82820"/>
                  <a:pt x="44328" y="82820"/>
                </a:cubicBezTo>
                <a:cubicBezTo>
                  <a:pt x="59627" y="82820"/>
                  <a:pt x="72022" y="70557"/>
                  <a:pt x="78916" y="57984"/>
                </a:cubicBezTo>
                <a:cubicBezTo>
                  <a:pt x="84595" y="48387"/>
                  <a:pt x="88333" y="42803"/>
                  <a:pt x="88333" y="32421"/>
                </a:cubicBezTo>
                <a:cubicBezTo>
                  <a:pt x="88333" y="14514"/>
                  <a:pt x="73808" y="1"/>
                  <a:pt x="559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9"/>
          <p:cNvSpPr/>
          <p:nvPr/>
        </p:nvSpPr>
        <p:spPr>
          <a:xfrm rot="-2969679" flipH="1">
            <a:off x="-1751683" y="1810170"/>
            <a:ext cx="3083969" cy="1918328"/>
          </a:xfrm>
          <a:custGeom>
            <a:avLst/>
            <a:gdLst/>
            <a:ahLst/>
            <a:cxnLst/>
            <a:rect l="l" t="t" r="r" b="b"/>
            <a:pathLst>
              <a:path w="40604" h="25257" extrusionOk="0">
                <a:moveTo>
                  <a:pt x="12569" y="7999"/>
                </a:moveTo>
                <a:cubicBezTo>
                  <a:pt x="13334" y="7999"/>
                  <a:pt x="14124" y="8304"/>
                  <a:pt x="14681" y="8841"/>
                </a:cubicBezTo>
                <a:cubicBezTo>
                  <a:pt x="15490" y="9627"/>
                  <a:pt x="15538" y="10794"/>
                  <a:pt x="14883" y="11711"/>
                </a:cubicBezTo>
                <a:cubicBezTo>
                  <a:pt x="14131" y="12769"/>
                  <a:pt x="12977" y="13147"/>
                  <a:pt x="11752" y="13147"/>
                </a:cubicBezTo>
                <a:cubicBezTo>
                  <a:pt x="10978" y="13147"/>
                  <a:pt x="10177" y="12996"/>
                  <a:pt x="9430" y="12770"/>
                </a:cubicBezTo>
                <a:cubicBezTo>
                  <a:pt x="9168" y="10865"/>
                  <a:pt x="9989" y="8413"/>
                  <a:pt x="12073" y="8043"/>
                </a:cubicBezTo>
                <a:cubicBezTo>
                  <a:pt x="12235" y="8014"/>
                  <a:pt x="12402" y="7999"/>
                  <a:pt x="12569" y="7999"/>
                </a:cubicBezTo>
                <a:close/>
                <a:moveTo>
                  <a:pt x="787" y="1"/>
                </a:moveTo>
                <a:cubicBezTo>
                  <a:pt x="649" y="1"/>
                  <a:pt x="500" y="90"/>
                  <a:pt x="476" y="269"/>
                </a:cubicBezTo>
                <a:cubicBezTo>
                  <a:pt x="0" y="5031"/>
                  <a:pt x="2643" y="9817"/>
                  <a:pt x="6751" y="12223"/>
                </a:cubicBezTo>
                <a:cubicBezTo>
                  <a:pt x="7406" y="12604"/>
                  <a:pt x="8168" y="12961"/>
                  <a:pt x="8977" y="13235"/>
                </a:cubicBezTo>
                <a:cubicBezTo>
                  <a:pt x="9227" y="14389"/>
                  <a:pt x="9811" y="15497"/>
                  <a:pt x="10549" y="16461"/>
                </a:cubicBezTo>
                <a:cubicBezTo>
                  <a:pt x="12133" y="18521"/>
                  <a:pt x="14288" y="20188"/>
                  <a:pt x="16502" y="21509"/>
                </a:cubicBezTo>
                <a:cubicBezTo>
                  <a:pt x="18693" y="22795"/>
                  <a:pt x="21062" y="23783"/>
                  <a:pt x="23527" y="24403"/>
                </a:cubicBezTo>
                <a:cubicBezTo>
                  <a:pt x="25718" y="24967"/>
                  <a:pt x="27986" y="25256"/>
                  <a:pt x="30252" y="25256"/>
                </a:cubicBezTo>
                <a:cubicBezTo>
                  <a:pt x="33097" y="25256"/>
                  <a:pt x="35940" y="24801"/>
                  <a:pt x="38624" y="23867"/>
                </a:cubicBezTo>
                <a:cubicBezTo>
                  <a:pt x="39196" y="23676"/>
                  <a:pt x="39755" y="23450"/>
                  <a:pt x="40315" y="23200"/>
                </a:cubicBezTo>
                <a:cubicBezTo>
                  <a:pt x="40603" y="23056"/>
                  <a:pt x="40419" y="22670"/>
                  <a:pt x="40148" y="22670"/>
                </a:cubicBezTo>
                <a:cubicBezTo>
                  <a:pt x="40106" y="22670"/>
                  <a:pt x="40062" y="22679"/>
                  <a:pt x="40017" y="22700"/>
                </a:cubicBezTo>
                <a:cubicBezTo>
                  <a:pt x="36924" y="24027"/>
                  <a:pt x="33571" y="24670"/>
                  <a:pt x="30211" y="24670"/>
                </a:cubicBezTo>
                <a:cubicBezTo>
                  <a:pt x="24375" y="24670"/>
                  <a:pt x="18519" y="22729"/>
                  <a:pt x="13978" y="19057"/>
                </a:cubicBezTo>
                <a:cubicBezTo>
                  <a:pt x="12145" y="17580"/>
                  <a:pt x="10228" y="15747"/>
                  <a:pt x="9573" y="13413"/>
                </a:cubicBezTo>
                <a:lnTo>
                  <a:pt x="9573" y="13413"/>
                </a:lnTo>
                <a:cubicBezTo>
                  <a:pt x="10267" y="13604"/>
                  <a:pt x="10984" y="13719"/>
                  <a:pt x="11687" y="13719"/>
                </a:cubicBezTo>
                <a:cubicBezTo>
                  <a:pt x="12563" y="13719"/>
                  <a:pt x="13415" y="13540"/>
                  <a:pt x="14169" y="13104"/>
                </a:cubicBezTo>
                <a:cubicBezTo>
                  <a:pt x="15145" y="12532"/>
                  <a:pt x="15943" y="11472"/>
                  <a:pt x="15907" y="10306"/>
                </a:cubicBezTo>
                <a:cubicBezTo>
                  <a:pt x="15895" y="9329"/>
                  <a:pt x="15300" y="8496"/>
                  <a:pt x="14490" y="8008"/>
                </a:cubicBezTo>
                <a:cubicBezTo>
                  <a:pt x="13919" y="7649"/>
                  <a:pt x="13235" y="7452"/>
                  <a:pt x="12563" y="7452"/>
                </a:cubicBezTo>
                <a:cubicBezTo>
                  <a:pt x="12254" y="7452"/>
                  <a:pt x="11948" y="7493"/>
                  <a:pt x="11656" y="7579"/>
                </a:cubicBezTo>
                <a:cubicBezTo>
                  <a:pt x="10621" y="7877"/>
                  <a:pt x="9811" y="8710"/>
                  <a:pt x="9347" y="9663"/>
                </a:cubicBezTo>
                <a:cubicBezTo>
                  <a:pt x="8882" y="10615"/>
                  <a:pt x="8751" y="11615"/>
                  <a:pt x="8870" y="12592"/>
                </a:cubicBezTo>
                <a:cubicBezTo>
                  <a:pt x="8561" y="12473"/>
                  <a:pt x="8263" y="12353"/>
                  <a:pt x="7977" y="12223"/>
                </a:cubicBezTo>
                <a:cubicBezTo>
                  <a:pt x="3512" y="10151"/>
                  <a:pt x="548" y="5198"/>
                  <a:pt x="1036" y="269"/>
                </a:cubicBezTo>
                <a:cubicBezTo>
                  <a:pt x="1054" y="90"/>
                  <a:pt x="926"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9"/>
          <p:cNvSpPr/>
          <p:nvPr/>
        </p:nvSpPr>
        <p:spPr>
          <a:xfrm rot="1627697">
            <a:off x="2755819" y="4430980"/>
            <a:ext cx="3506362" cy="3287527"/>
          </a:xfrm>
          <a:custGeom>
            <a:avLst/>
            <a:gdLst/>
            <a:ahLst/>
            <a:cxnLst/>
            <a:rect l="l" t="t" r="r" b="b"/>
            <a:pathLst>
              <a:path w="88334" h="82821" extrusionOk="0">
                <a:moveTo>
                  <a:pt x="55901" y="1"/>
                </a:moveTo>
                <a:cubicBezTo>
                  <a:pt x="48674" y="1"/>
                  <a:pt x="43483" y="524"/>
                  <a:pt x="35089" y="2858"/>
                </a:cubicBezTo>
                <a:cubicBezTo>
                  <a:pt x="33874" y="3215"/>
                  <a:pt x="33243" y="3430"/>
                  <a:pt x="31874" y="3811"/>
                </a:cubicBezTo>
                <a:cubicBezTo>
                  <a:pt x="15777" y="8454"/>
                  <a:pt x="1" y="20610"/>
                  <a:pt x="1" y="38517"/>
                </a:cubicBezTo>
                <a:cubicBezTo>
                  <a:pt x="1" y="50519"/>
                  <a:pt x="5776" y="59401"/>
                  <a:pt x="14717" y="68104"/>
                </a:cubicBezTo>
                <a:cubicBezTo>
                  <a:pt x="23028" y="76784"/>
                  <a:pt x="32315" y="82820"/>
                  <a:pt x="44328" y="82820"/>
                </a:cubicBezTo>
                <a:cubicBezTo>
                  <a:pt x="59627" y="82820"/>
                  <a:pt x="72022" y="70557"/>
                  <a:pt x="78916" y="57984"/>
                </a:cubicBezTo>
                <a:cubicBezTo>
                  <a:pt x="84595" y="48387"/>
                  <a:pt x="88333" y="42803"/>
                  <a:pt x="88333" y="32421"/>
                </a:cubicBezTo>
                <a:cubicBezTo>
                  <a:pt x="88333" y="14514"/>
                  <a:pt x="73808" y="1"/>
                  <a:pt x="559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9"/>
          <p:cNvSpPr/>
          <p:nvPr/>
        </p:nvSpPr>
        <p:spPr>
          <a:xfrm rot="-1268089">
            <a:off x="7329848" y="-809544"/>
            <a:ext cx="3016891" cy="1876604"/>
          </a:xfrm>
          <a:custGeom>
            <a:avLst/>
            <a:gdLst/>
            <a:ahLst/>
            <a:cxnLst/>
            <a:rect l="l" t="t" r="r" b="b"/>
            <a:pathLst>
              <a:path w="40604" h="25257" extrusionOk="0">
                <a:moveTo>
                  <a:pt x="12569" y="7999"/>
                </a:moveTo>
                <a:cubicBezTo>
                  <a:pt x="13334" y="7999"/>
                  <a:pt x="14124" y="8304"/>
                  <a:pt x="14681" y="8841"/>
                </a:cubicBezTo>
                <a:cubicBezTo>
                  <a:pt x="15490" y="9627"/>
                  <a:pt x="15538" y="10794"/>
                  <a:pt x="14883" y="11711"/>
                </a:cubicBezTo>
                <a:cubicBezTo>
                  <a:pt x="14131" y="12769"/>
                  <a:pt x="12977" y="13147"/>
                  <a:pt x="11752" y="13147"/>
                </a:cubicBezTo>
                <a:cubicBezTo>
                  <a:pt x="10978" y="13147"/>
                  <a:pt x="10177" y="12996"/>
                  <a:pt x="9430" y="12770"/>
                </a:cubicBezTo>
                <a:cubicBezTo>
                  <a:pt x="9168" y="10865"/>
                  <a:pt x="9989" y="8413"/>
                  <a:pt x="12073" y="8043"/>
                </a:cubicBezTo>
                <a:cubicBezTo>
                  <a:pt x="12235" y="8014"/>
                  <a:pt x="12402" y="7999"/>
                  <a:pt x="12569" y="7999"/>
                </a:cubicBezTo>
                <a:close/>
                <a:moveTo>
                  <a:pt x="787" y="1"/>
                </a:moveTo>
                <a:cubicBezTo>
                  <a:pt x="649" y="1"/>
                  <a:pt x="500" y="90"/>
                  <a:pt x="476" y="269"/>
                </a:cubicBezTo>
                <a:cubicBezTo>
                  <a:pt x="0" y="5031"/>
                  <a:pt x="2643" y="9817"/>
                  <a:pt x="6751" y="12223"/>
                </a:cubicBezTo>
                <a:cubicBezTo>
                  <a:pt x="7406" y="12604"/>
                  <a:pt x="8168" y="12961"/>
                  <a:pt x="8977" y="13235"/>
                </a:cubicBezTo>
                <a:cubicBezTo>
                  <a:pt x="9227" y="14389"/>
                  <a:pt x="9811" y="15497"/>
                  <a:pt x="10549" y="16461"/>
                </a:cubicBezTo>
                <a:cubicBezTo>
                  <a:pt x="12133" y="18521"/>
                  <a:pt x="14288" y="20188"/>
                  <a:pt x="16502" y="21509"/>
                </a:cubicBezTo>
                <a:cubicBezTo>
                  <a:pt x="18693" y="22795"/>
                  <a:pt x="21062" y="23783"/>
                  <a:pt x="23527" y="24403"/>
                </a:cubicBezTo>
                <a:cubicBezTo>
                  <a:pt x="25718" y="24967"/>
                  <a:pt x="27986" y="25256"/>
                  <a:pt x="30252" y="25256"/>
                </a:cubicBezTo>
                <a:cubicBezTo>
                  <a:pt x="33097" y="25256"/>
                  <a:pt x="35940" y="24801"/>
                  <a:pt x="38624" y="23867"/>
                </a:cubicBezTo>
                <a:cubicBezTo>
                  <a:pt x="39196" y="23676"/>
                  <a:pt x="39755" y="23450"/>
                  <a:pt x="40315" y="23200"/>
                </a:cubicBezTo>
                <a:cubicBezTo>
                  <a:pt x="40603" y="23056"/>
                  <a:pt x="40419" y="22670"/>
                  <a:pt x="40148" y="22670"/>
                </a:cubicBezTo>
                <a:cubicBezTo>
                  <a:pt x="40106" y="22670"/>
                  <a:pt x="40062" y="22679"/>
                  <a:pt x="40017" y="22700"/>
                </a:cubicBezTo>
                <a:cubicBezTo>
                  <a:pt x="36924" y="24027"/>
                  <a:pt x="33571" y="24670"/>
                  <a:pt x="30211" y="24670"/>
                </a:cubicBezTo>
                <a:cubicBezTo>
                  <a:pt x="24375" y="24670"/>
                  <a:pt x="18519" y="22729"/>
                  <a:pt x="13978" y="19057"/>
                </a:cubicBezTo>
                <a:cubicBezTo>
                  <a:pt x="12145" y="17580"/>
                  <a:pt x="10228" y="15747"/>
                  <a:pt x="9573" y="13413"/>
                </a:cubicBezTo>
                <a:lnTo>
                  <a:pt x="9573" y="13413"/>
                </a:lnTo>
                <a:cubicBezTo>
                  <a:pt x="10267" y="13604"/>
                  <a:pt x="10984" y="13719"/>
                  <a:pt x="11687" y="13719"/>
                </a:cubicBezTo>
                <a:cubicBezTo>
                  <a:pt x="12563" y="13719"/>
                  <a:pt x="13415" y="13540"/>
                  <a:pt x="14169" y="13104"/>
                </a:cubicBezTo>
                <a:cubicBezTo>
                  <a:pt x="15145" y="12532"/>
                  <a:pt x="15943" y="11472"/>
                  <a:pt x="15907" y="10306"/>
                </a:cubicBezTo>
                <a:cubicBezTo>
                  <a:pt x="15895" y="9329"/>
                  <a:pt x="15300" y="8496"/>
                  <a:pt x="14490" y="8008"/>
                </a:cubicBezTo>
                <a:cubicBezTo>
                  <a:pt x="13919" y="7649"/>
                  <a:pt x="13235" y="7452"/>
                  <a:pt x="12563" y="7452"/>
                </a:cubicBezTo>
                <a:cubicBezTo>
                  <a:pt x="12254" y="7452"/>
                  <a:pt x="11948" y="7493"/>
                  <a:pt x="11656" y="7579"/>
                </a:cubicBezTo>
                <a:cubicBezTo>
                  <a:pt x="10621" y="7877"/>
                  <a:pt x="9811" y="8710"/>
                  <a:pt x="9347" y="9663"/>
                </a:cubicBezTo>
                <a:cubicBezTo>
                  <a:pt x="8882" y="10615"/>
                  <a:pt x="8751" y="11615"/>
                  <a:pt x="8870" y="12592"/>
                </a:cubicBezTo>
                <a:cubicBezTo>
                  <a:pt x="8561" y="12473"/>
                  <a:pt x="8263" y="12353"/>
                  <a:pt x="7977" y="12223"/>
                </a:cubicBezTo>
                <a:cubicBezTo>
                  <a:pt x="3512" y="10151"/>
                  <a:pt x="548" y="5198"/>
                  <a:pt x="1036" y="269"/>
                </a:cubicBezTo>
                <a:cubicBezTo>
                  <a:pt x="1054" y="90"/>
                  <a:pt x="926" y="1"/>
                  <a:pt x="7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9"/>
          <p:cNvSpPr/>
          <p:nvPr/>
        </p:nvSpPr>
        <p:spPr>
          <a:xfrm>
            <a:off x="1740125" y="416325"/>
            <a:ext cx="319500" cy="319500"/>
          </a:xfrm>
          <a:prstGeom prst="star4">
            <a:avLst>
              <a:gd name="adj" fmla="val 0"/>
            </a:avLst>
          </a:prstGeom>
          <a:solidFill>
            <a:schemeClr val="accen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4"/>
        <p:cNvGrpSpPr/>
        <p:nvPr/>
      </p:nvGrpSpPr>
      <p:grpSpPr>
        <a:xfrm>
          <a:off x="0" y="0"/>
          <a:ext cx="0" cy="0"/>
          <a:chOff x="0" y="0"/>
          <a:chExt cx="0" cy="0"/>
        </a:xfrm>
      </p:grpSpPr>
      <p:sp>
        <p:nvSpPr>
          <p:cNvPr id="65" name="Google Shape;65;p10"/>
          <p:cNvSpPr>
            <a:spLocks noGrp="1"/>
          </p:cNvSpPr>
          <p:nvPr>
            <p:ph type="pic" idx="2"/>
          </p:nvPr>
        </p:nvSpPr>
        <p:spPr>
          <a:xfrm>
            <a:off x="0" y="0"/>
            <a:ext cx="9144000" cy="5143500"/>
          </a:xfrm>
          <a:prstGeom prst="rect">
            <a:avLst/>
          </a:prstGeom>
          <a:noFill/>
          <a:ln>
            <a:noFill/>
          </a:ln>
        </p:spPr>
      </p:sp>
      <p:sp>
        <p:nvSpPr>
          <p:cNvPr id="66" name="Google Shape;66;p10"/>
          <p:cNvSpPr txBox="1">
            <a:spLocks noGrp="1"/>
          </p:cNvSpPr>
          <p:nvPr>
            <p:ph type="title"/>
          </p:nvPr>
        </p:nvSpPr>
        <p:spPr>
          <a:xfrm>
            <a:off x="2981100" y="4052750"/>
            <a:ext cx="3181800" cy="765300"/>
          </a:xfrm>
          <a:prstGeom prst="rect">
            <a:avLst/>
          </a:prstGeom>
          <a:solidFill>
            <a:schemeClr val="lt1"/>
          </a:solidFill>
        </p:spPr>
        <p:txBody>
          <a:bodyPr spcFirstLastPara="1" wrap="square" lIns="91425" tIns="91425" rIns="91425" bIns="91425" anchor="t" anchorCtr="0">
            <a:noAutofit/>
          </a:bodyPr>
          <a:lstStyle>
            <a:lvl1pPr lvl="0" algn="ctr" rtl="0">
              <a:spcBef>
                <a:spcPts val="0"/>
              </a:spcBef>
              <a:spcAft>
                <a:spcPts val="0"/>
              </a:spcAft>
              <a:buSzPts val="3500"/>
              <a:buNone/>
              <a:defRPr sz="19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2850" y="445025"/>
            <a:ext cx="77184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500"/>
              <a:buFont typeface="Montserrat ExtraBold"/>
              <a:buNone/>
              <a:defRPr sz="3500">
                <a:solidFill>
                  <a:schemeClr val="dk1"/>
                </a:solidFill>
                <a:latin typeface="Montserrat ExtraBold"/>
                <a:ea typeface="Montserrat ExtraBold"/>
                <a:cs typeface="Montserrat ExtraBold"/>
                <a:sym typeface="Montserrat ExtraBold"/>
              </a:defRPr>
            </a:lvl1pPr>
            <a:lvl2pPr lvl="1">
              <a:spcBef>
                <a:spcPts val="0"/>
              </a:spcBef>
              <a:spcAft>
                <a:spcPts val="0"/>
              </a:spcAft>
              <a:buClr>
                <a:schemeClr val="dk1"/>
              </a:buClr>
              <a:buSzPts val="3500"/>
              <a:buFont typeface="Montserrat ExtraBold"/>
              <a:buNone/>
              <a:defRPr sz="3500">
                <a:solidFill>
                  <a:schemeClr val="dk1"/>
                </a:solidFill>
                <a:latin typeface="Montserrat ExtraBold"/>
                <a:ea typeface="Montserrat ExtraBold"/>
                <a:cs typeface="Montserrat ExtraBold"/>
                <a:sym typeface="Montserrat ExtraBold"/>
              </a:defRPr>
            </a:lvl2pPr>
            <a:lvl3pPr lvl="2">
              <a:spcBef>
                <a:spcPts val="0"/>
              </a:spcBef>
              <a:spcAft>
                <a:spcPts val="0"/>
              </a:spcAft>
              <a:buClr>
                <a:schemeClr val="dk1"/>
              </a:buClr>
              <a:buSzPts val="3500"/>
              <a:buFont typeface="Montserrat ExtraBold"/>
              <a:buNone/>
              <a:defRPr sz="3500">
                <a:solidFill>
                  <a:schemeClr val="dk1"/>
                </a:solidFill>
                <a:latin typeface="Montserrat ExtraBold"/>
                <a:ea typeface="Montserrat ExtraBold"/>
                <a:cs typeface="Montserrat ExtraBold"/>
                <a:sym typeface="Montserrat ExtraBold"/>
              </a:defRPr>
            </a:lvl3pPr>
            <a:lvl4pPr lvl="3">
              <a:spcBef>
                <a:spcPts val="0"/>
              </a:spcBef>
              <a:spcAft>
                <a:spcPts val="0"/>
              </a:spcAft>
              <a:buClr>
                <a:schemeClr val="dk1"/>
              </a:buClr>
              <a:buSzPts val="3500"/>
              <a:buFont typeface="Montserrat ExtraBold"/>
              <a:buNone/>
              <a:defRPr sz="3500">
                <a:solidFill>
                  <a:schemeClr val="dk1"/>
                </a:solidFill>
                <a:latin typeface="Montserrat ExtraBold"/>
                <a:ea typeface="Montserrat ExtraBold"/>
                <a:cs typeface="Montserrat ExtraBold"/>
                <a:sym typeface="Montserrat ExtraBold"/>
              </a:defRPr>
            </a:lvl4pPr>
            <a:lvl5pPr lvl="4">
              <a:spcBef>
                <a:spcPts val="0"/>
              </a:spcBef>
              <a:spcAft>
                <a:spcPts val="0"/>
              </a:spcAft>
              <a:buClr>
                <a:schemeClr val="dk1"/>
              </a:buClr>
              <a:buSzPts val="3500"/>
              <a:buFont typeface="Montserrat ExtraBold"/>
              <a:buNone/>
              <a:defRPr sz="3500">
                <a:solidFill>
                  <a:schemeClr val="dk1"/>
                </a:solidFill>
                <a:latin typeface="Montserrat ExtraBold"/>
                <a:ea typeface="Montserrat ExtraBold"/>
                <a:cs typeface="Montserrat ExtraBold"/>
                <a:sym typeface="Montserrat ExtraBold"/>
              </a:defRPr>
            </a:lvl5pPr>
            <a:lvl6pPr lvl="5">
              <a:spcBef>
                <a:spcPts val="0"/>
              </a:spcBef>
              <a:spcAft>
                <a:spcPts val="0"/>
              </a:spcAft>
              <a:buClr>
                <a:schemeClr val="dk1"/>
              </a:buClr>
              <a:buSzPts val="3500"/>
              <a:buFont typeface="Montserrat ExtraBold"/>
              <a:buNone/>
              <a:defRPr sz="3500">
                <a:solidFill>
                  <a:schemeClr val="dk1"/>
                </a:solidFill>
                <a:latin typeface="Montserrat ExtraBold"/>
                <a:ea typeface="Montserrat ExtraBold"/>
                <a:cs typeface="Montserrat ExtraBold"/>
                <a:sym typeface="Montserrat ExtraBold"/>
              </a:defRPr>
            </a:lvl6pPr>
            <a:lvl7pPr lvl="6">
              <a:spcBef>
                <a:spcPts val="0"/>
              </a:spcBef>
              <a:spcAft>
                <a:spcPts val="0"/>
              </a:spcAft>
              <a:buClr>
                <a:schemeClr val="dk1"/>
              </a:buClr>
              <a:buSzPts val="3500"/>
              <a:buFont typeface="Montserrat ExtraBold"/>
              <a:buNone/>
              <a:defRPr sz="3500">
                <a:solidFill>
                  <a:schemeClr val="dk1"/>
                </a:solidFill>
                <a:latin typeface="Montserrat ExtraBold"/>
                <a:ea typeface="Montserrat ExtraBold"/>
                <a:cs typeface="Montserrat ExtraBold"/>
                <a:sym typeface="Montserrat ExtraBold"/>
              </a:defRPr>
            </a:lvl7pPr>
            <a:lvl8pPr lvl="7">
              <a:spcBef>
                <a:spcPts val="0"/>
              </a:spcBef>
              <a:spcAft>
                <a:spcPts val="0"/>
              </a:spcAft>
              <a:buClr>
                <a:schemeClr val="dk1"/>
              </a:buClr>
              <a:buSzPts val="3500"/>
              <a:buFont typeface="Montserrat ExtraBold"/>
              <a:buNone/>
              <a:defRPr sz="3500">
                <a:solidFill>
                  <a:schemeClr val="dk1"/>
                </a:solidFill>
                <a:latin typeface="Montserrat ExtraBold"/>
                <a:ea typeface="Montserrat ExtraBold"/>
                <a:cs typeface="Montserrat ExtraBold"/>
                <a:sym typeface="Montserrat ExtraBold"/>
              </a:defRPr>
            </a:lvl8pPr>
            <a:lvl9pPr lvl="8">
              <a:spcBef>
                <a:spcPts val="0"/>
              </a:spcBef>
              <a:spcAft>
                <a:spcPts val="0"/>
              </a:spcAft>
              <a:buClr>
                <a:schemeClr val="dk1"/>
              </a:buClr>
              <a:buSzPts val="3500"/>
              <a:buFont typeface="Montserrat ExtraBold"/>
              <a:buNone/>
              <a:defRPr sz="3500">
                <a:solidFill>
                  <a:schemeClr val="dk1"/>
                </a:solidFill>
                <a:latin typeface="Montserrat ExtraBold"/>
                <a:ea typeface="Montserrat ExtraBold"/>
                <a:cs typeface="Montserrat ExtraBold"/>
                <a:sym typeface="Montserrat ExtraBold"/>
              </a:defRPr>
            </a:lvl9pPr>
          </a:lstStyle>
          <a:p>
            <a:endParaRPr/>
          </a:p>
        </p:txBody>
      </p:sp>
      <p:sp>
        <p:nvSpPr>
          <p:cNvPr id="7" name="Google Shape;7;p1"/>
          <p:cNvSpPr txBox="1">
            <a:spLocks noGrp="1"/>
          </p:cNvSpPr>
          <p:nvPr>
            <p:ph type="body" idx="1"/>
          </p:nvPr>
        </p:nvSpPr>
        <p:spPr>
          <a:xfrm>
            <a:off x="712850" y="1152475"/>
            <a:ext cx="77184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Chivo"/>
              <a:buChar char="●"/>
              <a:defRPr>
                <a:solidFill>
                  <a:schemeClr val="dk1"/>
                </a:solidFill>
                <a:latin typeface="Chivo"/>
                <a:ea typeface="Chivo"/>
                <a:cs typeface="Chivo"/>
                <a:sym typeface="Chivo"/>
              </a:defRPr>
            </a:lvl1pPr>
            <a:lvl2pPr marL="914400" lvl="1" indent="-317500">
              <a:lnSpc>
                <a:spcPct val="115000"/>
              </a:lnSpc>
              <a:spcBef>
                <a:spcPts val="0"/>
              </a:spcBef>
              <a:spcAft>
                <a:spcPts val="0"/>
              </a:spcAft>
              <a:buClr>
                <a:schemeClr val="dk1"/>
              </a:buClr>
              <a:buSzPts val="1400"/>
              <a:buFont typeface="Chivo"/>
              <a:buChar char="○"/>
              <a:defRPr>
                <a:solidFill>
                  <a:schemeClr val="dk1"/>
                </a:solidFill>
                <a:latin typeface="Chivo"/>
                <a:ea typeface="Chivo"/>
                <a:cs typeface="Chivo"/>
                <a:sym typeface="Chivo"/>
              </a:defRPr>
            </a:lvl2pPr>
            <a:lvl3pPr marL="1371600" lvl="2" indent="-317500">
              <a:lnSpc>
                <a:spcPct val="115000"/>
              </a:lnSpc>
              <a:spcBef>
                <a:spcPts val="0"/>
              </a:spcBef>
              <a:spcAft>
                <a:spcPts val="0"/>
              </a:spcAft>
              <a:buClr>
                <a:schemeClr val="dk1"/>
              </a:buClr>
              <a:buSzPts val="1400"/>
              <a:buFont typeface="Chivo"/>
              <a:buChar char="■"/>
              <a:defRPr>
                <a:solidFill>
                  <a:schemeClr val="dk1"/>
                </a:solidFill>
                <a:latin typeface="Chivo"/>
                <a:ea typeface="Chivo"/>
                <a:cs typeface="Chivo"/>
                <a:sym typeface="Chivo"/>
              </a:defRPr>
            </a:lvl3pPr>
            <a:lvl4pPr marL="1828800" lvl="3" indent="-317500">
              <a:lnSpc>
                <a:spcPct val="115000"/>
              </a:lnSpc>
              <a:spcBef>
                <a:spcPts val="0"/>
              </a:spcBef>
              <a:spcAft>
                <a:spcPts val="0"/>
              </a:spcAft>
              <a:buClr>
                <a:schemeClr val="dk1"/>
              </a:buClr>
              <a:buSzPts val="1400"/>
              <a:buFont typeface="Chivo"/>
              <a:buChar char="●"/>
              <a:defRPr>
                <a:solidFill>
                  <a:schemeClr val="dk1"/>
                </a:solidFill>
                <a:latin typeface="Chivo"/>
                <a:ea typeface="Chivo"/>
                <a:cs typeface="Chivo"/>
                <a:sym typeface="Chivo"/>
              </a:defRPr>
            </a:lvl4pPr>
            <a:lvl5pPr marL="2286000" lvl="4" indent="-317500">
              <a:lnSpc>
                <a:spcPct val="115000"/>
              </a:lnSpc>
              <a:spcBef>
                <a:spcPts val="0"/>
              </a:spcBef>
              <a:spcAft>
                <a:spcPts val="0"/>
              </a:spcAft>
              <a:buClr>
                <a:schemeClr val="dk1"/>
              </a:buClr>
              <a:buSzPts val="1400"/>
              <a:buFont typeface="Chivo"/>
              <a:buChar char="○"/>
              <a:defRPr>
                <a:solidFill>
                  <a:schemeClr val="dk1"/>
                </a:solidFill>
                <a:latin typeface="Chivo"/>
                <a:ea typeface="Chivo"/>
                <a:cs typeface="Chivo"/>
                <a:sym typeface="Chivo"/>
              </a:defRPr>
            </a:lvl5pPr>
            <a:lvl6pPr marL="2743200" lvl="5" indent="-317500">
              <a:lnSpc>
                <a:spcPct val="115000"/>
              </a:lnSpc>
              <a:spcBef>
                <a:spcPts val="0"/>
              </a:spcBef>
              <a:spcAft>
                <a:spcPts val="0"/>
              </a:spcAft>
              <a:buClr>
                <a:schemeClr val="dk1"/>
              </a:buClr>
              <a:buSzPts val="1400"/>
              <a:buFont typeface="Chivo"/>
              <a:buChar char="■"/>
              <a:defRPr>
                <a:solidFill>
                  <a:schemeClr val="dk1"/>
                </a:solidFill>
                <a:latin typeface="Chivo"/>
                <a:ea typeface="Chivo"/>
                <a:cs typeface="Chivo"/>
                <a:sym typeface="Chivo"/>
              </a:defRPr>
            </a:lvl6pPr>
            <a:lvl7pPr marL="3200400" lvl="6" indent="-317500">
              <a:lnSpc>
                <a:spcPct val="115000"/>
              </a:lnSpc>
              <a:spcBef>
                <a:spcPts val="0"/>
              </a:spcBef>
              <a:spcAft>
                <a:spcPts val="0"/>
              </a:spcAft>
              <a:buClr>
                <a:schemeClr val="dk1"/>
              </a:buClr>
              <a:buSzPts val="1400"/>
              <a:buFont typeface="Chivo"/>
              <a:buChar char="●"/>
              <a:defRPr>
                <a:solidFill>
                  <a:schemeClr val="dk1"/>
                </a:solidFill>
                <a:latin typeface="Chivo"/>
                <a:ea typeface="Chivo"/>
                <a:cs typeface="Chivo"/>
                <a:sym typeface="Chivo"/>
              </a:defRPr>
            </a:lvl7pPr>
            <a:lvl8pPr marL="3657600" lvl="7" indent="-317500">
              <a:lnSpc>
                <a:spcPct val="115000"/>
              </a:lnSpc>
              <a:spcBef>
                <a:spcPts val="0"/>
              </a:spcBef>
              <a:spcAft>
                <a:spcPts val="0"/>
              </a:spcAft>
              <a:buClr>
                <a:schemeClr val="dk1"/>
              </a:buClr>
              <a:buSzPts val="1400"/>
              <a:buFont typeface="Chivo"/>
              <a:buChar char="○"/>
              <a:defRPr>
                <a:solidFill>
                  <a:schemeClr val="dk1"/>
                </a:solidFill>
                <a:latin typeface="Chivo"/>
                <a:ea typeface="Chivo"/>
                <a:cs typeface="Chivo"/>
                <a:sym typeface="Chivo"/>
              </a:defRPr>
            </a:lvl8pPr>
            <a:lvl9pPr marL="4114800" lvl="8" indent="-317500">
              <a:lnSpc>
                <a:spcPct val="115000"/>
              </a:lnSpc>
              <a:spcBef>
                <a:spcPts val="0"/>
              </a:spcBef>
              <a:spcAft>
                <a:spcPts val="0"/>
              </a:spcAft>
              <a:buClr>
                <a:schemeClr val="dk1"/>
              </a:buClr>
              <a:buSzPts val="1400"/>
              <a:buFont typeface="Chivo"/>
              <a:buChar char="■"/>
              <a:defRPr>
                <a:solidFill>
                  <a:schemeClr val="dk1"/>
                </a:solidFill>
                <a:latin typeface="Chivo"/>
                <a:ea typeface="Chivo"/>
                <a:cs typeface="Chivo"/>
                <a:sym typeface="Chiv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1.xml"/><Relationship Id="rId1" Type="http://schemas.openxmlformats.org/officeDocument/2006/relationships/slideLayout" Target="../slideLayouts/slideLayout3.xml"/><Relationship Id="rId4" Type="http://schemas.openxmlformats.org/officeDocument/2006/relationships/image" Target="../media/image99.gif"/></Relationships>
</file>

<file path=ppt/slides/_rels/slide11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png"/><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16.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4.xml"/><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image" Target="../media/image106.gif"/><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3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37.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5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hyperlink" Target="https://www.cnbc.com/2018/10/17/there-are-3-options-for-paying-off-student-loans-heres-how-to-choose.html"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6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hyperlink" Target="https://www.youtube.com/watch?v=XQ0f87stf_o" TargetMode="External"/><Relationship Id="rId2" Type="http://schemas.openxmlformats.org/officeDocument/2006/relationships/notesSlide" Target="../notesSlides/notesSlide36.xml"/><Relationship Id="rId1" Type="http://schemas.openxmlformats.org/officeDocument/2006/relationships/slideLayout" Target="../slideLayouts/slideLayout37.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7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77.jpeg"/></Relationships>
</file>

<file path=ppt/slides/_rels/slide8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81.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84.png"/></Relationships>
</file>

<file path=ppt/slides/_rels/slide9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7.xml"/></Relationships>
</file>

<file path=ppt/slides/_rels/slide9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88.png"/></Relationships>
</file>

<file path=ppt/slides/_rels/slide9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7.xml.rels><?xml version="1.0" encoding="UTF-8" standalone="yes"?>
<Relationships xmlns="http://schemas.openxmlformats.org/package/2006/relationships"><Relationship Id="rId3" Type="http://schemas.openxmlformats.org/officeDocument/2006/relationships/hyperlink" Target="https://www.youtube.com/watch?v=7Qtr_vA3Prw" TargetMode="External"/><Relationship Id="rId2" Type="http://schemas.openxmlformats.org/officeDocument/2006/relationships/image" Target="../media/image90.jpeg"/><Relationship Id="rId1" Type="http://schemas.openxmlformats.org/officeDocument/2006/relationships/slideLayout" Target="../slideLayouts/slideLayout37.xml"/></Relationships>
</file>

<file path=ppt/slides/_rels/slide98.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299" name="Google Shape;299;p39"/>
          <p:cNvPicPr preferRelativeResize="0"/>
          <p:nvPr/>
        </p:nvPicPr>
        <p:blipFill rotWithShape="1">
          <a:blip r:embed="rId3">
            <a:alphaModFix/>
          </a:blip>
          <a:srcRect l="4363" t="17099" r="3180" b="16749"/>
          <a:stretch/>
        </p:blipFill>
        <p:spPr>
          <a:xfrm>
            <a:off x="-1912450" y="1541024"/>
            <a:ext cx="3251826" cy="2979973"/>
          </a:xfrm>
          <a:prstGeom prst="rect">
            <a:avLst/>
          </a:prstGeom>
          <a:noFill/>
          <a:ln>
            <a:noFill/>
          </a:ln>
        </p:spPr>
      </p:pic>
      <p:sp>
        <p:nvSpPr>
          <p:cNvPr id="300" name="Google Shape;300;p39"/>
          <p:cNvSpPr txBox="1">
            <a:spLocks noGrp="1"/>
          </p:cNvSpPr>
          <p:nvPr>
            <p:ph type="ctrTitle"/>
          </p:nvPr>
        </p:nvSpPr>
        <p:spPr>
          <a:xfrm>
            <a:off x="1632000" y="1241470"/>
            <a:ext cx="5880000" cy="1330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6500"/>
              <a:t>EPF Unit 3</a:t>
            </a:r>
            <a:endParaRPr sz="6500"/>
          </a:p>
        </p:txBody>
      </p:sp>
      <p:sp>
        <p:nvSpPr>
          <p:cNvPr id="301" name="Google Shape;301;p39"/>
          <p:cNvSpPr txBox="1">
            <a:spLocks noGrp="1"/>
          </p:cNvSpPr>
          <p:nvPr>
            <p:ph type="subTitle" idx="1"/>
          </p:nvPr>
        </p:nvSpPr>
        <p:spPr>
          <a:xfrm>
            <a:off x="1901400" y="2797763"/>
            <a:ext cx="5341200" cy="466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3400"/>
              <a:t>Income and Education</a:t>
            </a:r>
            <a:endParaRPr sz="3400"/>
          </a:p>
        </p:txBody>
      </p:sp>
      <p:sp>
        <p:nvSpPr>
          <p:cNvPr id="302" name="Google Shape;302;p39"/>
          <p:cNvSpPr/>
          <p:nvPr/>
        </p:nvSpPr>
        <p:spPr>
          <a:xfrm>
            <a:off x="1312500" y="4126500"/>
            <a:ext cx="319500" cy="319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9"/>
          <p:cNvSpPr/>
          <p:nvPr/>
        </p:nvSpPr>
        <p:spPr>
          <a:xfrm>
            <a:off x="8111275" y="3230550"/>
            <a:ext cx="319500" cy="319500"/>
          </a:xfrm>
          <a:prstGeom prst="star4">
            <a:avLst>
              <a:gd name="adj" fmla="val 0"/>
            </a:avLst>
          </a:prstGeom>
          <a:solidFill>
            <a:schemeClr val="accent2"/>
          </a:solid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9"/>
          <p:cNvSpPr/>
          <p:nvPr/>
        </p:nvSpPr>
        <p:spPr>
          <a:xfrm flipH="1">
            <a:off x="672237" y="2167773"/>
            <a:ext cx="916500" cy="805500"/>
          </a:xfrm>
          <a:prstGeom prst="wedgeEllipseCallout">
            <a:avLst>
              <a:gd name="adj1" fmla="val -32669"/>
              <a:gd name="adj2" fmla="val 68166"/>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9"/>
          <p:cNvSpPr/>
          <p:nvPr/>
        </p:nvSpPr>
        <p:spPr>
          <a:xfrm>
            <a:off x="5938049" y="84073"/>
            <a:ext cx="916500" cy="805500"/>
          </a:xfrm>
          <a:prstGeom prst="wedgeEllipseCallout">
            <a:avLst>
              <a:gd name="adj1" fmla="val -31874"/>
              <a:gd name="adj2" fmla="val 7162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9"/>
          <p:cNvSpPr/>
          <p:nvPr/>
        </p:nvSpPr>
        <p:spPr>
          <a:xfrm flipH="1">
            <a:off x="5879749" y="4178773"/>
            <a:ext cx="916500" cy="805500"/>
          </a:xfrm>
          <a:prstGeom prst="wedgeEllipseCallout">
            <a:avLst>
              <a:gd name="adj1" fmla="val -39217"/>
              <a:gd name="adj2" fmla="val 64848"/>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7" name="Google Shape;307;p39"/>
          <p:cNvGrpSpPr/>
          <p:nvPr/>
        </p:nvGrpSpPr>
        <p:grpSpPr>
          <a:xfrm>
            <a:off x="947608" y="2387645"/>
            <a:ext cx="365753" cy="365753"/>
            <a:chOff x="3271200" y="1435075"/>
            <a:chExt cx="481825" cy="481825"/>
          </a:xfrm>
        </p:grpSpPr>
        <p:sp>
          <p:nvSpPr>
            <p:cNvPr id="308" name="Google Shape;308;p39"/>
            <p:cNvSpPr/>
            <p:nvPr/>
          </p:nvSpPr>
          <p:spPr>
            <a:xfrm>
              <a:off x="3271200" y="1435075"/>
              <a:ext cx="481825" cy="481825"/>
            </a:xfrm>
            <a:custGeom>
              <a:avLst/>
              <a:gdLst/>
              <a:ahLst/>
              <a:cxnLst/>
              <a:rect l="l" t="t" r="r" b="b"/>
              <a:pathLst>
                <a:path w="19273" h="19273" extrusionOk="0">
                  <a:moveTo>
                    <a:pt x="9597" y="2259"/>
                  </a:moveTo>
                  <a:cubicBezTo>
                    <a:pt x="13635" y="2259"/>
                    <a:pt x="17014" y="5545"/>
                    <a:pt x="17014" y="9601"/>
                  </a:cubicBezTo>
                  <a:cubicBezTo>
                    <a:pt x="17014" y="13636"/>
                    <a:pt x="13654" y="17014"/>
                    <a:pt x="9597" y="17014"/>
                  </a:cubicBezTo>
                  <a:cubicBezTo>
                    <a:pt x="5562" y="17014"/>
                    <a:pt x="2259" y="13654"/>
                    <a:pt x="2259" y="9601"/>
                  </a:cubicBezTo>
                  <a:cubicBezTo>
                    <a:pt x="2259" y="5563"/>
                    <a:pt x="5541" y="2259"/>
                    <a:pt x="9597" y="2259"/>
                  </a:cubicBezTo>
                  <a:close/>
                  <a:moveTo>
                    <a:pt x="9597" y="1"/>
                  </a:moveTo>
                  <a:cubicBezTo>
                    <a:pt x="4304" y="1"/>
                    <a:pt x="0" y="4307"/>
                    <a:pt x="0" y="9601"/>
                  </a:cubicBezTo>
                  <a:cubicBezTo>
                    <a:pt x="0" y="14892"/>
                    <a:pt x="4304" y="19273"/>
                    <a:pt x="9597" y="19273"/>
                  </a:cubicBezTo>
                  <a:cubicBezTo>
                    <a:pt x="14891" y="19273"/>
                    <a:pt x="19272" y="14892"/>
                    <a:pt x="19272" y="9601"/>
                  </a:cubicBezTo>
                  <a:cubicBezTo>
                    <a:pt x="19272" y="4307"/>
                    <a:pt x="14891" y="1"/>
                    <a:pt x="95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09" name="Google Shape;309;p39"/>
            <p:cNvSpPr/>
            <p:nvPr/>
          </p:nvSpPr>
          <p:spPr>
            <a:xfrm>
              <a:off x="3356575" y="1520525"/>
              <a:ext cx="311000" cy="311025"/>
            </a:xfrm>
            <a:custGeom>
              <a:avLst/>
              <a:gdLst/>
              <a:ahLst/>
              <a:cxnLst/>
              <a:rect l="l" t="t" r="r" b="b"/>
              <a:pathLst>
                <a:path w="12440" h="12441" extrusionOk="0">
                  <a:moveTo>
                    <a:pt x="8516" y="3359"/>
                  </a:moveTo>
                  <a:cubicBezTo>
                    <a:pt x="8661" y="3359"/>
                    <a:pt x="8805" y="3414"/>
                    <a:pt x="8917" y="3524"/>
                  </a:cubicBezTo>
                  <a:cubicBezTo>
                    <a:pt x="9136" y="3744"/>
                    <a:pt x="9136" y="4102"/>
                    <a:pt x="8917" y="4322"/>
                  </a:cubicBezTo>
                  <a:lnTo>
                    <a:pt x="7056" y="6183"/>
                  </a:lnTo>
                  <a:lnTo>
                    <a:pt x="8917" y="8041"/>
                  </a:lnTo>
                  <a:cubicBezTo>
                    <a:pt x="9326" y="8453"/>
                    <a:pt x="8939" y="9009"/>
                    <a:pt x="8502" y="9009"/>
                  </a:cubicBezTo>
                  <a:cubicBezTo>
                    <a:pt x="8371" y="9009"/>
                    <a:pt x="8235" y="8959"/>
                    <a:pt x="8116" y="8839"/>
                  </a:cubicBezTo>
                  <a:lnTo>
                    <a:pt x="5857" y="6580"/>
                  </a:lnTo>
                  <a:cubicBezTo>
                    <a:pt x="5637" y="6360"/>
                    <a:pt x="5637" y="6002"/>
                    <a:pt x="5857" y="5782"/>
                  </a:cubicBezTo>
                  <a:lnTo>
                    <a:pt x="8116" y="3524"/>
                  </a:lnTo>
                  <a:cubicBezTo>
                    <a:pt x="8227" y="3414"/>
                    <a:pt x="8372" y="3359"/>
                    <a:pt x="8516" y="3359"/>
                  </a:cubicBezTo>
                  <a:close/>
                  <a:moveTo>
                    <a:pt x="5619" y="1"/>
                  </a:moveTo>
                  <a:cubicBezTo>
                    <a:pt x="4367" y="112"/>
                    <a:pt x="3177" y="606"/>
                    <a:pt x="2214" y="1413"/>
                  </a:cubicBezTo>
                  <a:lnTo>
                    <a:pt x="2590" y="1789"/>
                  </a:lnTo>
                  <a:cubicBezTo>
                    <a:pt x="3002" y="2199"/>
                    <a:pt x="2615" y="2757"/>
                    <a:pt x="2178" y="2757"/>
                  </a:cubicBezTo>
                  <a:cubicBezTo>
                    <a:pt x="2047" y="2757"/>
                    <a:pt x="1912" y="2707"/>
                    <a:pt x="1792" y="2587"/>
                  </a:cubicBezTo>
                  <a:lnTo>
                    <a:pt x="1416" y="2211"/>
                  </a:lnTo>
                  <a:cubicBezTo>
                    <a:pt x="609" y="3175"/>
                    <a:pt x="118" y="4364"/>
                    <a:pt x="3" y="5617"/>
                  </a:cubicBezTo>
                  <a:lnTo>
                    <a:pt x="536" y="5617"/>
                  </a:lnTo>
                  <a:cubicBezTo>
                    <a:pt x="1280" y="5617"/>
                    <a:pt x="1283" y="6746"/>
                    <a:pt x="536" y="6746"/>
                  </a:cubicBezTo>
                  <a:lnTo>
                    <a:pt x="0" y="6746"/>
                  </a:lnTo>
                  <a:cubicBezTo>
                    <a:pt x="118" y="8035"/>
                    <a:pt x="627" y="9287"/>
                    <a:pt x="1413" y="10227"/>
                  </a:cubicBezTo>
                  <a:lnTo>
                    <a:pt x="1789" y="9850"/>
                  </a:lnTo>
                  <a:cubicBezTo>
                    <a:pt x="1910" y="9730"/>
                    <a:pt x="2045" y="9679"/>
                    <a:pt x="2176" y="9679"/>
                  </a:cubicBezTo>
                  <a:cubicBezTo>
                    <a:pt x="2613" y="9679"/>
                    <a:pt x="2995" y="10244"/>
                    <a:pt x="2587" y="10651"/>
                  </a:cubicBezTo>
                  <a:lnTo>
                    <a:pt x="2211" y="11028"/>
                  </a:lnTo>
                  <a:cubicBezTo>
                    <a:pt x="3174" y="11832"/>
                    <a:pt x="4364" y="12326"/>
                    <a:pt x="5616" y="12440"/>
                  </a:cubicBezTo>
                  <a:lnTo>
                    <a:pt x="5616" y="11904"/>
                  </a:lnTo>
                  <a:cubicBezTo>
                    <a:pt x="5616" y="11530"/>
                    <a:pt x="5899" y="11343"/>
                    <a:pt x="6182" y="11343"/>
                  </a:cubicBezTo>
                  <a:cubicBezTo>
                    <a:pt x="6464" y="11343"/>
                    <a:pt x="6745" y="11530"/>
                    <a:pt x="6745" y="11904"/>
                  </a:cubicBezTo>
                  <a:lnTo>
                    <a:pt x="6745" y="12440"/>
                  </a:lnTo>
                  <a:cubicBezTo>
                    <a:pt x="8034" y="12323"/>
                    <a:pt x="9287" y="11811"/>
                    <a:pt x="10226" y="11028"/>
                  </a:cubicBezTo>
                  <a:lnTo>
                    <a:pt x="9850" y="10651"/>
                  </a:lnTo>
                  <a:cubicBezTo>
                    <a:pt x="9445" y="10246"/>
                    <a:pt x="9822" y="9678"/>
                    <a:pt x="10259" y="9678"/>
                  </a:cubicBezTo>
                  <a:cubicBezTo>
                    <a:pt x="10390" y="9678"/>
                    <a:pt x="10526" y="9729"/>
                    <a:pt x="10648" y="9850"/>
                  </a:cubicBezTo>
                  <a:lnTo>
                    <a:pt x="11024" y="10227"/>
                  </a:lnTo>
                  <a:cubicBezTo>
                    <a:pt x="11810" y="9287"/>
                    <a:pt x="12319" y="8035"/>
                    <a:pt x="12437" y="6746"/>
                  </a:cubicBezTo>
                  <a:lnTo>
                    <a:pt x="11904" y="6746"/>
                  </a:lnTo>
                  <a:cubicBezTo>
                    <a:pt x="11160" y="6746"/>
                    <a:pt x="11157" y="5617"/>
                    <a:pt x="11904" y="5617"/>
                  </a:cubicBezTo>
                  <a:lnTo>
                    <a:pt x="12440" y="5617"/>
                  </a:lnTo>
                  <a:cubicBezTo>
                    <a:pt x="12325" y="4364"/>
                    <a:pt x="11834" y="3175"/>
                    <a:pt x="11027" y="2211"/>
                  </a:cubicBezTo>
                  <a:lnTo>
                    <a:pt x="10651" y="2587"/>
                  </a:lnTo>
                  <a:cubicBezTo>
                    <a:pt x="10529" y="2709"/>
                    <a:pt x="10392" y="2760"/>
                    <a:pt x="10261" y="2760"/>
                  </a:cubicBezTo>
                  <a:cubicBezTo>
                    <a:pt x="9823" y="2760"/>
                    <a:pt x="9443" y="2197"/>
                    <a:pt x="9853" y="1789"/>
                  </a:cubicBezTo>
                  <a:lnTo>
                    <a:pt x="10232" y="1413"/>
                  </a:lnTo>
                  <a:cubicBezTo>
                    <a:pt x="9290" y="627"/>
                    <a:pt x="8037" y="115"/>
                    <a:pt x="6748" y="1"/>
                  </a:cubicBezTo>
                  <a:lnTo>
                    <a:pt x="6748" y="537"/>
                  </a:lnTo>
                  <a:cubicBezTo>
                    <a:pt x="6748" y="909"/>
                    <a:pt x="6466" y="1096"/>
                    <a:pt x="6183" y="1096"/>
                  </a:cubicBezTo>
                  <a:cubicBezTo>
                    <a:pt x="5901" y="1096"/>
                    <a:pt x="5619" y="910"/>
                    <a:pt x="5619" y="537"/>
                  </a:cubicBezTo>
                  <a:lnTo>
                    <a:pt x="56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310" name="Google Shape;310;p39"/>
          <p:cNvGrpSpPr/>
          <p:nvPr/>
        </p:nvGrpSpPr>
        <p:grpSpPr>
          <a:xfrm>
            <a:off x="6207327" y="303961"/>
            <a:ext cx="377928" cy="365743"/>
            <a:chOff x="3858100" y="1435075"/>
            <a:chExt cx="487775" cy="481875"/>
          </a:xfrm>
        </p:grpSpPr>
        <p:sp>
          <p:nvSpPr>
            <p:cNvPr id="311" name="Google Shape;311;p39"/>
            <p:cNvSpPr/>
            <p:nvPr/>
          </p:nvSpPr>
          <p:spPr>
            <a:xfrm>
              <a:off x="3858100" y="1868750"/>
              <a:ext cx="55575" cy="48200"/>
            </a:xfrm>
            <a:custGeom>
              <a:avLst/>
              <a:gdLst/>
              <a:ahLst/>
              <a:cxnLst/>
              <a:rect l="l" t="t" r="r" b="b"/>
              <a:pathLst>
                <a:path w="2223" h="1928" extrusionOk="0">
                  <a:moveTo>
                    <a:pt x="1600" y="0"/>
                  </a:moveTo>
                  <a:cubicBezTo>
                    <a:pt x="1460" y="0"/>
                    <a:pt x="1319" y="53"/>
                    <a:pt x="1211" y="158"/>
                  </a:cubicBezTo>
                  <a:lnTo>
                    <a:pt x="413" y="959"/>
                  </a:lnTo>
                  <a:cubicBezTo>
                    <a:pt x="0" y="1369"/>
                    <a:pt x="388" y="1927"/>
                    <a:pt x="825" y="1927"/>
                  </a:cubicBezTo>
                  <a:cubicBezTo>
                    <a:pt x="956" y="1927"/>
                    <a:pt x="1091" y="1877"/>
                    <a:pt x="1211" y="1757"/>
                  </a:cubicBezTo>
                  <a:lnTo>
                    <a:pt x="2009" y="959"/>
                  </a:lnTo>
                  <a:cubicBezTo>
                    <a:pt x="2222" y="736"/>
                    <a:pt x="2219" y="384"/>
                    <a:pt x="2000" y="167"/>
                  </a:cubicBezTo>
                  <a:cubicBezTo>
                    <a:pt x="1890" y="56"/>
                    <a:pt x="1745" y="0"/>
                    <a:pt x="1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12" name="Google Shape;312;p39"/>
            <p:cNvSpPr/>
            <p:nvPr/>
          </p:nvSpPr>
          <p:spPr>
            <a:xfrm>
              <a:off x="3917950" y="1808500"/>
              <a:ext cx="60350" cy="48525"/>
            </a:xfrm>
            <a:custGeom>
              <a:avLst/>
              <a:gdLst/>
              <a:ahLst/>
              <a:cxnLst/>
              <a:rect l="l" t="t" r="r" b="b"/>
              <a:pathLst>
                <a:path w="2414" h="1941" extrusionOk="0">
                  <a:moveTo>
                    <a:pt x="1601" y="1"/>
                  </a:moveTo>
                  <a:cubicBezTo>
                    <a:pt x="1470" y="1"/>
                    <a:pt x="1333" y="52"/>
                    <a:pt x="1211" y="174"/>
                  </a:cubicBezTo>
                  <a:lnTo>
                    <a:pt x="413" y="972"/>
                  </a:lnTo>
                  <a:cubicBezTo>
                    <a:pt x="1" y="1384"/>
                    <a:pt x="388" y="1941"/>
                    <a:pt x="824" y="1941"/>
                  </a:cubicBezTo>
                  <a:cubicBezTo>
                    <a:pt x="955" y="1941"/>
                    <a:pt x="1091" y="1890"/>
                    <a:pt x="1211" y="1770"/>
                  </a:cubicBezTo>
                  <a:lnTo>
                    <a:pt x="2009" y="972"/>
                  </a:lnTo>
                  <a:cubicBezTo>
                    <a:pt x="2414" y="569"/>
                    <a:pt x="2037" y="1"/>
                    <a:pt x="16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13" name="Google Shape;313;p39"/>
            <p:cNvSpPr/>
            <p:nvPr/>
          </p:nvSpPr>
          <p:spPr>
            <a:xfrm>
              <a:off x="3876450" y="1435075"/>
              <a:ext cx="450375" cy="251250"/>
            </a:xfrm>
            <a:custGeom>
              <a:avLst/>
              <a:gdLst/>
              <a:ahLst/>
              <a:cxnLst/>
              <a:rect l="l" t="t" r="r" b="b"/>
              <a:pathLst>
                <a:path w="18015" h="10050" extrusionOk="0">
                  <a:moveTo>
                    <a:pt x="18014" y="1"/>
                  </a:moveTo>
                  <a:lnTo>
                    <a:pt x="561" y="4762"/>
                  </a:lnTo>
                  <a:cubicBezTo>
                    <a:pt x="121" y="4882"/>
                    <a:pt x="1" y="5448"/>
                    <a:pt x="350" y="5740"/>
                  </a:cubicBezTo>
                  <a:lnTo>
                    <a:pt x="5584" y="10049"/>
                  </a:lnTo>
                  <a:lnTo>
                    <a:pt x="1801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14" name="Google Shape;314;p39"/>
            <p:cNvSpPr/>
            <p:nvPr/>
          </p:nvSpPr>
          <p:spPr>
            <a:xfrm>
              <a:off x="4094925" y="1456025"/>
              <a:ext cx="250950" cy="445250"/>
            </a:xfrm>
            <a:custGeom>
              <a:avLst/>
              <a:gdLst/>
              <a:ahLst/>
              <a:cxnLst/>
              <a:rect l="l" t="t" r="r" b="b"/>
              <a:pathLst>
                <a:path w="10038" h="17810" extrusionOk="0">
                  <a:moveTo>
                    <a:pt x="10037" y="0"/>
                  </a:moveTo>
                  <a:cubicBezTo>
                    <a:pt x="9890" y="120"/>
                    <a:pt x="118" y="12226"/>
                    <a:pt x="1" y="12370"/>
                  </a:cubicBezTo>
                  <a:lnTo>
                    <a:pt x="4313" y="17604"/>
                  </a:lnTo>
                  <a:cubicBezTo>
                    <a:pt x="4428" y="17744"/>
                    <a:pt x="4587" y="17809"/>
                    <a:pt x="4745" y="17809"/>
                  </a:cubicBezTo>
                  <a:cubicBezTo>
                    <a:pt x="4985" y="17809"/>
                    <a:pt x="5222" y="17659"/>
                    <a:pt x="5294" y="17390"/>
                  </a:cubicBezTo>
                  <a:lnTo>
                    <a:pt x="1003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15" name="Google Shape;315;p39"/>
            <p:cNvSpPr/>
            <p:nvPr/>
          </p:nvSpPr>
          <p:spPr>
            <a:xfrm>
              <a:off x="3993575" y="1542825"/>
              <a:ext cx="245025" cy="242525"/>
            </a:xfrm>
            <a:custGeom>
              <a:avLst/>
              <a:gdLst/>
              <a:ahLst/>
              <a:cxnLst/>
              <a:rect l="l" t="t" r="r" b="b"/>
              <a:pathLst>
                <a:path w="9801" h="9701" extrusionOk="0">
                  <a:moveTo>
                    <a:pt x="9800" y="0"/>
                  </a:moveTo>
                  <a:lnTo>
                    <a:pt x="646" y="7399"/>
                  </a:lnTo>
                  <a:lnTo>
                    <a:pt x="125" y="8955"/>
                  </a:lnTo>
                  <a:cubicBezTo>
                    <a:pt x="1" y="9338"/>
                    <a:pt x="298" y="9700"/>
                    <a:pt x="659" y="9700"/>
                  </a:cubicBezTo>
                  <a:cubicBezTo>
                    <a:pt x="719" y="9700"/>
                    <a:pt x="780" y="9690"/>
                    <a:pt x="842" y="9669"/>
                  </a:cubicBezTo>
                  <a:lnTo>
                    <a:pt x="2398" y="9151"/>
                  </a:lnTo>
                  <a:lnTo>
                    <a:pt x="98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316" name="Google Shape;316;p39"/>
          <p:cNvGrpSpPr/>
          <p:nvPr/>
        </p:nvGrpSpPr>
        <p:grpSpPr>
          <a:xfrm>
            <a:off x="6155133" y="4398639"/>
            <a:ext cx="365740" cy="365772"/>
            <a:chOff x="5049725" y="1435050"/>
            <a:chExt cx="486550" cy="481850"/>
          </a:xfrm>
        </p:grpSpPr>
        <p:sp>
          <p:nvSpPr>
            <p:cNvPr id="317" name="Google Shape;317;p39"/>
            <p:cNvSpPr/>
            <p:nvPr/>
          </p:nvSpPr>
          <p:spPr>
            <a:xfrm>
              <a:off x="5136300" y="1519775"/>
              <a:ext cx="310550" cy="310550"/>
            </a:xfrm>
            <a:custGeom>
              <a:avLst/>
              <a:gdLst/>
              <a:ahLst/>
              <a:cxnLst/>
              <a:rect l="l" t="t" r="r" b="b"/>
              <a:pathLst>
                <a:path w="12422" h="12422" extrusionOk="0">
                  <a:moveTo>
                    <a:pt x="6209" y="1"/>
                  </a:moveTo>
                  <a:cubicBezTo>
                    <a:pt x="2786" y="1"/>
                    <a:pt x="0" y="2786"/>
                    <a:pt x="0" y="6213"/>
                  </a:cubicBezTo>
                  <a:cubicBezTo>
                    <a:pt x="0" y="9637"/>
                    <a:pt x="2786" y="12422"/>
                    <a:pt x="6209" y="12422"/>
                  </a:cubicBezTo>
                  <a:cubicBezTo>
                    <a:pt x="9636" y="12422"/>
                    <a:pt x="12422" y="9637"/>
                    <a:pt x="12422" y="6213"/>
                  </a:cubicBezTo>
                  <a:cubicBezTo>
                    <a:pt x="12422" y="5219"/>
                    <a:pt x="12160" y="4258"/>
                    <a:pt x="11711" y="3388"/>
                  </a:cubicBezTo>
                  <a:lnTo>
                    <a:pt x="11428" y="3388"/>
                  </a:lnTo>
                  <a:lnTo>
                    <a:pt x="10780" y="4036"/>
                  </a:lnTo>
                  <a:cubicBezTo>
                    <a:pt x="11112" y="4713"/>
                    <a:pt x="11286" y="5457"/>
                    <a:pt x="11292" y="6213"/>
                  </a:cubicBezTo>
                  <a:cubicBezTo>
                    <a:pt x="11292" y="9013"/>
                    <a:pt x="9010" y="11293"/>
                    <a:pt x="6209" y="11293"/>
                  </a:cubicBezTo>
                  <a:cubicBezTo>
                    <a:pt x="3409" y="11293"/>
                    <a:pt x="1129" y="9013"/>
                    <a:pt x="1129" y="6213"/>
                  </a:cubicBezTo>
                  <a:cubicBezTo>
                    <a:pt x="1129" y="3409"/>
                    <a:pt x="3409" y="1130"/>
                    <a:pt x="6209" y="1130"/>
                  </a:cubicBezTo>
                  <a:cubicBezTo>
                    <a:pt x="6965" y="1133"/>
                    <a:pt x="7709" y="1307"/>
                    <a:pt x="8387" y="1639"/>
                  </a:cubicBezTo>
                  <a:lnTo>
                    <a:pt x="9034" y="994"/>
                  </a:lnTo>
                  <a:lnTo>
                    <a:pt x="9034" y="708"/>
                  </a:lnTo>
                  <a:cubicBezTo>
                    <a:pt x="8164" y="260"/>
                    <a:pt x="7203" y="1"/>
                    <a:pt x="62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18" name="Google Shape;318;p39"/>
            <p:cNvSpPr/>
            <p:nvPr/>
          </p:nvSpPr>
          <p:spPr>
            <a:xfrm>
              <a:off x="5184925" y="1576250"/>
              <a:ext cx="205475" cy="197625"/>
            </a:xfrm>
            <a:custGeom>
              <a:avLst/>
              <a:gdLst/>
              <a:ahLst/>
              <a:cxnLst/>
              <a:rect l="l" t="t" r="r" b="b"/>
              <a:pathLst>
                <a:path w="8219" h="7905" extrusionOk="0">
                  <a:moveTo>
                    <a:pt x="4264" y="0"/>
                  </a:moveTo>
                  <a:cubicBezTo>
                    <a:pt x="2665" y="0"/>
                    <a:pt x="1226" y="964"/>
                    <a:pt x="612" y="2439"/>
                  </a:cubicBezTo>
                  <a:cubicBezTo>
                    <a:pt x="0" y="3918"/>
                    <a:pt x="341" y="5616"/>
                    <a:pt x="1470" y="6748"/>
                  </a:cubicBezTo>
                  <a:cubicBezTo>
                    <a:pt x="2225" y="7503"/>
                    <a:pt x="3236" y="7904"/>
                    <a:pt x="4264" y="7904"/>
                  </a:cubicBezTo>
                  <a:cubicBezTo>
                    <a:pt x="4774" y="7904"/>
                    <a:pt x="5287" y="7806"/>
                    <a:pt x="5776" y="7603"/>
                  </a:cubicBezTo>
                  <a:cubicBezTo>
                    <a:pt x="7255" y="6992"/>
                    <a:pt x="8218" y="5550"/>
                    <a:pt x="8218" y="3954"/>
                  </a:cubicBezTo>
                  <a:cubicBezTo>
                    <a:pt x="8212" y="3502"/>
                    <a:pt x="8131" y="3059"/>
                    <a:pt x="7974" y="2638"/>
                  </a:cubicBezTo>
                  <a:lnTo>
                    <a:pt x="7050" y="3565"/>
                  </a:lnTo>
                  <a:cubicBezTo>
                    <a:pt x="7071" y="3692"/>
                    <a:pt x="7083" y="3821"/>
                    <a:pt x="7089" y="3954"/>
                  </a:cubicBezTo>
                  <a:cubicBezTo>
                    <a:pt x="7089" y="5095"/>
                    <a:pt x="6399" y="6125"/>
                    <a:pt x="5345" y="6562"/>
                  </a:cubicBezTo>
                  <a:cubicBezTo>
                    <a:pt x="4996" y="6706"/>
                    <a:pt x="4629" y="6776"/>
                    <a:pt x="4265" y="6776"/>
                  </a:cubicBezTo>
                  <a:cubicBezTo>
                    <a:pt x="3530" y="6776"/>
                    <a:pt x="2808" y="6489"/>
                    <a:pt x="2268" y="5947"/>
                  </a:cubicBezTo>
                  <a:cubicBezTo>
                    <a:pt x="1461" y="5140"/>
                    <a:pt x="1220" y="3927"/>
                    <a:pt x="1657" y="2873"/>
                  </a:cubicBezTo>
                  <a:cubicBezTo>
                    <a:pt x="2093" y="1816"/>
                    <a:pt x="3123" y="1129"/>
                    <a:pt x="4264" y="1129"/>
                  </a:cubicBezTo>
                  <a:cubicBezTo>
                    <a:pt x="4394" y="1132"/>
                    <a:pt x="4523" y="1144"/>
                    <a:pt x="4653" y="1168"/>
                  </a:cubicBezTo>
                  <a:lnTo>
                    <a:pt x="5580" y="241"/>
                  </a:lnTo>
                  <a:cubicBezTo>
                    <a:pt x="5159" y="84"/>
                    <a:pt x="4713" y="3"/>
                    <a:pt x="42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19" name="Google Shape;319;p39"/>
            <p:cNvSpPr/>
            <p:nvPr/>
          </p:nvSpPr>
          <p:spPr>
            <a:xfrm>
              <a:off x="5049725" y="1435075"/>
              <a:ext cx="481825" cy="481825"/>
            </a:xfrm>
            <a:custGeom>
              <a:avLst/>
              <a:gdLst/>
              <a:ahLst/>
              <a:cxnLst/>
              <a:rect l="l" t="t" r="r" b="b"/>
              <a:pathLst>
                <a:path w="19273" h="19273" extrusionOk="0">
                  <a:moveTo>
                    <a:pt x="9672" y="1"/>
                  </a:moveTo>
                  <a:cubicBezTo>
                    <a:pt x="4379" y="1"/>
                    <a:pt x="0" y="4307"/>
                    <a:pt x="0" y="9601"/>
                  </a:cubicBezTo>
                  <a:cubicBezTo>
                    <a:pt x="0" y="14892"/>
                    <a:pt x="4379" y="19273"/>
                    <a:pt x="9672" y="19273"/>
                  </a:cubicBezTo>
                  <a:cubicBezTo>
                    <a:pt x="14966" y="19273"/>
                    <a:pt x="19272" y="14892"/>
                    <a:pt x="19272" y="9601"/>
                  </a:cubicBezTo>
                  <a:cubicBezTo>
                    <a:pt x="19269" y="8204"/>
                    <a:pt x="18962" y="6821"/>
                    <a:pt x="18369" y="5557"/>
                  </a:cubicBezTo>
                  <a:lnTo>
                    <a:pt x="17646" y="6279"/>
                  </a:lnTo>
                  <a:cubicBezTo>
                    <a:pt x="17327" y="6599"/>
                    <a:pt x="16896" y="6776"/>
                    <a:pt x="16448" y="6776"/>
                  </a:cubicBezTo>
                  <a:lnTo>
                    <a:pt x="16430" y="6776"/>
                  </a:lnTo>
                  <a:cubicBezTo>
                    <a:pt x="16809" y="7671"/>
                    <a:pt x="17008" y="8628"/>
                    <a:pt x="17014" y="9601"/>
                  </a:cubicBezTo>
                  <a:cubicBezTo>
                    <a:pt x="17014" y="13648"/>
                    <a:pt x="13720" y="16939"/>
                    <a:pt x="9672" y="16939"/>
                  </a:cubicBezTo>
                  <a:cubicBezTo>
                    <a:pt x="5625" y="16939"/>
                    <a:pt x="2334" y="13648"/>
                    <a:pt x="2334" y="9601"/>
                  </a:cubicBezTo>
                  <a:cubicBezTo>
                    <a:pt x="2334" y="5554"/>
                    <a:pt x="5625" y="2259"/>
                    <a:pt x="9672" y="2259"/>
                  </a:cubicBezTo>
                  <a:cubicBezTo>
                    <a:pt x="10642" y="2265"/>
                    <a:pt x="11603" y="2464"/>
                    <a:pt x="12497" y="2844"/>
                  </a:cubicBezTo>
                  <a:lnTo>
                    <a:pt x="12497" y="2825"/>
                  </a:lnTo>
                  <a:cubicBezTo>
                    <a:pt x="12494" y="2374"/>
                    <a:pt x="12672" y="1943"/>
                    <a:pt x="12991" y="1627"/>
                  </a:cubicBezTo>
                  <a:lnTo>
                    <a:pt x="13713" y="904"/>
                  </a:lnTo>
                  <a:cubicBezTo>
                    <a:pt x="12449" y="311"/>
                    <a:pt x="11070" y="4"/>
                    <a:pt x="96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20" name="Google Shape;320;p39"/>
            <p:cNvSpPr/>
            <p:nvPr/>
          </p:nvSpPr>
          <p:spPr>
            <a:xfrm>
              <a:off x="5245825" y="1435050"/>
              <a:ext cx="290450" cy="282350"/>
            </a:xfrm>
            <a:custGeom>
              <a:avLst/>
              <a:gdLst/>
              <a:ahLst/>
              <a:cxnLst/>
              <a:rect l="l" t="t" r="r" b="b"/>
              <a:pathLst>
                <a:path w="11618" h="11294" extrusionOk="0">
                  <a:moveTo>
                    <a:pt x="8601" y="1"/>
                  </a:moveTo>
                  <a:cubicBezTo>
                    <a:pt x="8461" y="1"/>
                    <a:pt x="8319" y="52"/>
                    <a:pt x="8203" y="168"/>
                  </a:cubicBezTo>
                  <a:lnTo>
                    <a:pt x="5945" y="2426"/>
                  </a:lnTo>
                  <a:cubicBezTo>
                    <a:pt x="5839" y="2531"/>
                    <a:pt x="5779" y="2676"/>
                    <a:pt x="5782" y="2826"/>
                  </a:cubicBezTo>
                  <a:lnTo>
                    <a:pt x="5782" y="4850"/>
                  </a:lnTo>
                  <a:lnTo>
                    <a:pt x="2554" y="8075"/>
                  </a:lnTo>
                  <a:cubicBezTo>
                    <a:pt x="2328" y="7967"/>
                    <a:pt x="2081" y="7906"/>
                    <a:pt x="1828" y="7906"/>
                  </a:cubicBezTo>
                  <a:cubicBezTo>
                    <a:pt x="1142" y="7906"/>
                    <a:pt x="525" y="8319"/>
                    <a:pt x="263" y="8951"/>
                  </a:cubicBezTo>
                  <a:cubicBezTo>
                    <a:pt x="1" y="9584"/>
                    <a:pt x="145" y="10312"/>
                    <a:pt x="630" y="10797"/>
                  </a:cubicBezTo>
                  <a:cubicBezTo>
                    <a:pt x="954" y="11122"/>
                    <a:pt x="1388" y="11294"/>
                    <a:pt x="1828" y="11294"/>
                  </a:cubicBezTo>
                  <a:cubicBezTo>
                    <a:pt x="2046" y="11294"/>
                    <a:pt x="2266" y="11251"/>
                    <a:pt x="2476" y="11165"/>
                  </a:cubicBezTo>
                  <a:cubicBezTo>
                    <a:pt x="3108" y="10903"/>
                    <a:pt x="3524" y="10285"/>
                    <a:pt x="3524" y="9602"/>
                  </a:cubicBezTo>
                  <a:cubicBezTo>
                    <a:pt x="3521" y="9349"/>
                    <a:pt x="3463" y="9102"/>
                    <a:pt x="3352" y="8876"/>
                  </a:cubicBezTo>
                  <a:lnTo>
                    <a:pt x="6580" y="5648"/>
                  </a:lnTo>
                  <a:lnTo>
                    <a:pt x="8604" y="5648"/>
                  </a:lnTo>
                  <a:cubicBezTo>
                    <a:pt x="8754" y="5648"/>
                    <a:pt x="8896" y="5588"/>
                    <a:pt x="9004" y="5482"/>
                  </a:cubicBezTo>
                  <a:lnTo>
                    <a:pt x="11263" y="3224"/>
                  </a:lnTo>
                  <a:cubicBezTo>
                    <a:pt x="11618" y="2869"/>
                    <a:pt x="11365" y="2260"/>
                    <a:pt x="10862" y="2260"/>
                  </a:cubicBezTo>
                  <a:lnTo>
                    <a:pt x="9170" y="2260"/>
                  </a:lnTo>
                  <a:lnTo>
                    <a:pt x="9170" y="568"/>
                  </a:lnTo>
                  <a:cubicBezTo>
                    <a:pt x="9170" y="226"/>
                    <a:pt x="8892" y="1"/>
                    <a:pt x="86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46"/>
          <p:cNvSpPr txBox="1">
            <a:spLocks noGrp="1"/>
          </p:cNvSpPr>
          <p:nvPr>
            <p:ph type="body" idx="1"/>
          </p:nvPr>
        </p:nvSpPr>
        <p:spPr>
          <a:xfrm>
            <a:off x="257500" y="789350"/>
            <a:ext cx="5076900" cy="4354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b="1" i="1" u="sng" dirty="0">
                <a:solidFill>
                  <a:schemeClr val="tx2">
                    <a:lumMod val="10000"/>
                  </a:schemeClr>
                </a:solidFill>
              </a:rPr>
              <a:t>General Education Development</a:t>
            </a:r>
            <a:r>
              <a:rPr lang="en" sz="1800" i="1" u="sng" dirty="0">
                <a:solidFill>
                  <a:schemeClr val="tx2">
                    <a:lumMod val="10000"/>
                  </a:schemeClr>
                </a:solidFill>
              </a:rPr>
              <a:t> </a:t>
            </a:r>
            <a:r>
              <a:rPr lang="en" sz="1800" dirty="0"/>
              <a:t>is designed for students that struggle with the more “traditional” high school concept</a:t>
            </a:r>
            <a:endParaRPr sz="1800" dirty="0"/>
          </a:p>
          <a:p>
            <a:pPr marL="457200" lvl="0" indent="-342900" algn="l" rtl="0">
              <a:spcBef>
                <a:spcPts val="0"/>
              </a:spcBef>
              <a:spcAft>
                <a:spcPts val="0"/>
              </a:spcAft>
              <a:buSzPts val="1800"/>
              <a:buChar char="●"/>
            </a:pPr>
            <a:r>
              <a:rPr lang="en" sz="1800" dirty="0"/>
              <a:t>Students take the general education curriculum requirements in smaller, community-college campus formats</a:t>
            </a:r>
            <a:endParaRPr sz="1800" dirty="0"/>
          </a:p>
          <a:p>
            <a:pPr marL="457200" lvl="0" indent="-342900" algn="l" rtl="0">
              <a:spcBef>
                <a:spcPts val="0"/>
              </a:spcBef>
              <a:spcAft>
                <a:spcPts val="0"/>
              </a:spcAft>
              <a:buSzPts val="1800"/>
              <a:buChar char="●"/>
            </a:pPr>
            <a:r>
              <a:rPr lang="en" sz="1800" dirty="0"/>
              <a:t>Similar equivalency to a high school diploma</a:t>
            </a:r>
            <a:endParaRPr sz="1800" dirty="0"/>
          </a:p>
          <a:p>
            <a:pPr marL="914400" lvl="1" indent="-342900" algn="l" rtl="0">
              <a:spcBef>
                <a:spcPts val="0"/>
              </a:spcBef>
              <a:spcAft>
                <a:spcPts val="0"/>
              </a:spcAft>
              <a:buSzPts val="1800"/>
              <a:buChar char="○"/>
            </a:pPr>
            <a:r>
              <a:rPr lang="en" sz="1800" b="1" i="1" u="sng" dirty="0">
                <a:solidFill>
                  <a:schemeClr val="tx2">
                    <a:lumMod val="10000"/>
                  </a:schemeClr>
                </a:solidFill>
              </a:rPr>
              <a:t>Carries less weight on a resume…</a:t>
            </a:r>
            <a:endParaRPr sz="1800" b="1" i="1" u="sng" dirty="0">
              <a:solidFill>
                <a:schemeClr val="tx2">
                  <a:lumMod val="10000"/>
                </a:schemeClr>
              </a:solidFill>
            </a:endParaRPr>
          </a:p>
          <a:p>
            <a:pPr marL="457200" lvl="0" indent="-342900" algn="l" rtl="0">
              <a:spcBef>
                <a:spcPts val="0"/>
              </a:spcBef>
              <a:spcAft>
                <a:spcPts val="0"/>
              </a:spcAft>
              <a:buSzPts val="1800"/>
              <a:buChar char="●"/>
            </a:pPr>
            <a:r>
              <a:rPr lang="en" sz="1800" dirty="0"/>
              <a:t>Must pass </a:t>
            </a:r>
            <a:r>
              <a:rPr lang="en" sz="1800" b="1" i="1" u="sng" dirty="0">
                <a:solidFill>
                  <a:schemeClr val="tx2">
                    <a:lumMod val="10000"/>
                  </a:schemeClr>
                </a:solidFill>
              </a:rPr>
              <a:t>a general exam </a:t>
            </a:r>
            <a:r>
              <a:rPr lang="en" sz="1800" dirty="0"/>
              <a:t>to be awarded the certificate of completion</a:t>
            </a:r>
            <a:endParaRPr sz="1800" dirty="0"/>
          </a:p>
        </p:txBody>
      </p:sp>
      <p:sp>
        <p:nvSpPr>
          <p:cNvPr id="366" name="Google Shape;366;p46"/>
          <p:cNvSpPr txBox="1">
            <a:spLocks noGrp="1"/>
          </p:cNvSpPr>
          <p:nvPr>
            <p:ph type="title"/>
          </p:nvPr>
        </p:nvSpPr>
        <p:spPr>
          <a:xfrm>
            <a:off x="0" y="0"/>
            <a:ext cx="4201500" cy="496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The G.E.D.</a:t>
            </a:r>
            <a:endParaRPr/>
          </a:p>
        </p:txBody>
      </p:sp>
      <p:pic>
        <p:nvPicPr>
          <p:cNvPr id="367" name="Google Shape;367;p46"/>
          <p:cNvPicPr preferRelativeResize="0"/>
          <p:nvPr/>
        </p:nvPicPr>
        <p:blipFill>
          <a:blip r:embed="rId3">
            <a:alphaModFix/>
          </a:blip>
          <a:stretch>
            <a:fillRect/>
          </a:stretch>
        </p:blipFill>
        <p:spPr>
          <a:xfrm>
            <a:off x="5334525" y="1082200"/>
            <a:ext cx="3806825" cy="3768500"/>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761" name="Google Shape;761;p101"/>
          <p:cNvSpPr txBox="1">
            <a:spLocks noGrp="1"/>
          </p:cNvSpPr>
          <p:nvPr>
            <p:ph type="body" idx="1"/>
          </p:nvPr>
        </p:nvSpPr>
        <p:spPr>
          <a:xfrm>
            <a:off x="-59200" y="1677950"/>
            <a:ext cx="3231000" cy="3374400"/>
          </a:xfrm>
          <a:prstGeom prst="rect">
            <a:avLst/>
          </a:prstGeom>
        </p:spPr>
        <p:txBody>
          <a:bodyPr spcFirstLastPara="1" wrap="square" lIns="91425" tIns="91425" rIns="91425" bIns="91425" anchor="t" anchorCtr="0">
            <a:noAutofit/>
          </a:bodyPr>
          <a:lstStyle/>
          <a:p>
            <a:pPr marL="457200" lvl="0" indent="-336550" algn="l" rtl="0">
              <a:spcBef>
                <a:spcPts val="0"/>
              </a:spcBef>
              <a:spcAft>
                <a:spcPts val="0"/>
              </a:spcAft>
              <a:buSzPts val="1700"/>
              <a:buChar char="●"/>
            </a:pPr>
            <a:r>
              <a:rPr lang="en" sz="1700" b="1" i="1" u="sng" dirty="0">
                <a:solidFill>
                  <a:srgbClr val="C00000"/>
                </a:solidFill>
              </a:rPr>
              <a:t>Sales Tax </a:t>
            </a:r>
            <a:r>
              <a:rPr lang="en" sz="1700" b="1" i="1" dirty="0"/>
              <a:t>- </a:t>
            </a:r>
            <a:r>
              <a:rPr lang="en" sz="1700" dirty="0"/>
              <a:t>paid at the time of purchase</a:t>
            </a:r>
            <a:endParaRPr sz="1700" dirty="0"/>
          </a:p>
          <a:p>
            <a:pPr marL="914400" lvl="1" indent="-336550" algn="l" rtl="0">
              <a:spcBef>
                <a:spcPts val="0"/>
              </a:spcBef>
              <a:spcAft>
                <a:spcPts val="0"/>
              </a:spcAft>
              <a:buSzPts val="1700"/>
              <a:buChar char="○"/>
            </a:pPr>
            <a:r>
              <a:rPr lang="en" sz="1700" b="1" i="1" u="sng" dirty="0">
                <a:solidFill>
                  <a:srgbClr val="C00000"/>
                </a:solidFill>
              </a:rPr>
              <a:t>Regressive</a:t>
            </a:r>
            <a:r>
              <a:rPr lang="en" sz="1700" dirty="0"/>
              <a:t> in nature</a:t>
            </a:r>
            <a:endParaRPr sz="1700" dirty="0"/>
          </a:p>
          <a:p>
            <a:pPr marL="914400" lvl="1" indent="-336550" algn="l" rtl="0">
              <a:spcBef>
                <a:spcPts val="0"/>
              </a:spcBef>
              <a:spcAft>
                <a:spcPts val="0"/>
              </a:spcAft>
              <a:buSzPts val="1700"/>
              <a:buChar char="○"/>
            </a:pPr>
            <a:r>
              <a:rPr lang="en" sz="1700" dirty="0"/>
              <a:t>Can vary state to state and county to county</a:t>
            </a:r>
            <a:endParaRPr sz="1700" dirty="0"/>
          </a:p>
          <a:p>
            <a:pPr marL="1371600" lvl="2" indent="-336550" algn="l" rtl="0">
              <a:spcBef>
                <a:spcPts val="0"/>
              </a:spcBef>
              <a:spcAft>
                <a:spcPts val="0"/>
              </a:spcAft>
              <a:buSzPts val="1700"/>
              <a:buChar char="■"/>
            </a:pPr>
            <a:r>
              <a:rPr lang="en" sz="1700" dirty="0"/>
              <a:t>Guilford- 6.75%</a:t>
            </a:r>
            <a:endParaRPr sz="1700" dirty="0"/>
          </a:p>
          <a:p>
            <a:pPr marL="1371600" lvl="2" indent="-336550" algn="l" rtl="0">
              <a:spcBef>
                <a:spcPts val="0"/>
              </a:spcBef>
              <a:spcAft>
                <a:spcPts val="0"/>
              </a:spcAft>
              <a:buSzPts val="1700"/>
              <a:buChar char="■"/>
            </a:pPr>
            <a:r>
              <a:rPr lang="en" sz="1700" dirty="0"/>
              <a:t>Mecklenburg- 7.2%</a:t>
            </a:r>
            <a:endParaRPr sz="1700" dirty="0"/>
          </a:p>
        </p:txBody>
      </p:sp>
      <p:sp>
        <p:nvSpPr>
          <p:cNvPr id="762" name="Google Shape;762;p101"/>
          <p:cNvSpPr txBox="1">
            <a:spLocks noGrp="1"/>
          </p:cNvSpPr>
          <p:nvPr>
            <p:ph type="title"/>
          </p:nvPr>
        </p:nvSpPr>
        <p:spPr>
          <a:xfrm>
            <a:off x="0" y="-725"/>
            <a:ext cx="31719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Other Types of Taxes</a:t>
            </a:r>
            <a:endParaRPr/>
          </a:p>
        </p:txBody>
      </p:sp>
      <p:pic>
        <p:nvPicPr>
          <p:cNvPr id="763" name="Google Shape;763;p101"/>
          <p:cNvPicPr preferRelativeResize="0"/>
          <p:nvPr/>
        </p:nvPicPr>
        <p:blipFill>
          <a:blip r:embed="rId3">
            <a:alphaModFix/>
          </a:blip>
          <a:stretch>
            <a:fillRect/>
          </a:stretch>
        </p:blipFill>
        <p:spPr>
          <a:xfrm>
            <a:off x="3171899" y="-725"/>
            <a:ext cx="5972102" cy="5143500"/>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sp>
        <p:nvSpPr>
          <p:cNvPr id="768" name="Google Shape;768;p102"/>
          <p:cNvSpPr txBox="1">
            <a:spLocks noGrp="1"/>
          </p:cNvSpPr>
          <p:nvPr>
            <p:ph type="body" idx="1"/>
          </p:nvPr>
        </p:nvSpPr>
        <p:spPr>
          <a:xfrm>
            <a:off x="231925" y="646350"/>
            <a:ext cx="8792400" cy="3419400"/>
          </a:xfrm>
          <a:prstGeom prst="rect">
            <a:avLst/>
          </a:prstGeom>
        </p:spPr>
        <p:txBody>
          <a:bodyPr spcFirstLastPara="1" wrap="square" lIns="91425" tIns="91425" rIns="91425" bIns="91425" anchor="t" anchorCtr="0">
            <a:noAutofit/>
          </a:bodyPr>
          <a:lstStyle/>
          <a:p>
            <a:pPr marL="457200" lvl="0" indent="-336550" algn="l" rtl="0">
              <a:spcBef>
                <a:spcPts val="0"/>
              </a:spcBef>
              <a:spcAft>
                <a:spcPts val="0"/>
              </a:spcAft>
              <a:buSzPts val="1700"/>
              <a:buChar char="●"/>
            </a:pPr>
            <a:r>
              <a:rPr lang="en" sz="1700" b="1" i="1" u="sng" dirty="0">
                <a:solidFill>
                  <a:srgbClr val="C00000"/>
                </a:solidFill>
              </a:rPr>
              <a:t>Excise Tax </a:t>
            </a:r>
            <a:r>
              <a:rPr lang="en" sz="1700" b="1" dirty="0"/>
              <a:t>- </a:t>
            </a:r>
            <a:r>
              <a:rPr lang="en" sz="1700" dirty="0"/>
              <a:t>aka “</a:t>
            </a:r>
            <a:r>
              <a:rPr lang="en" sz="1700" b="1" i="1" dirty="0">
                <a:solidFill>
                  <a:srgbClr val="002060"/>
                </a:solidFill>
              </a:rPr>
              <a:t>sin tax</a:t>
            </a:r>
            <a:r>
              <a:rPr lang="en" sz="1700" dirty="0"/>
              <a:t>”, is a tax on certain items, usually a higher rate than typical sales tax</a:t>
            </a:r>
            <a:endParaRPr sz="1700" dirty="0"/>
          </a:p>
          <a:p>
            <a:pPr marL="914400" lvl="1" indent="-336550" algn="l" rtl="0">
              <a:spcBef>
                <a:spcPts val="0"/>
              </a:spcBef>
              <a:spcAft>
                <a:spcPts val="0"/>
              </a:spcAft>
              <a:buSzPts val="1700"/>
              <a:buChar char="○"/>
            </a:pPr>
            <a:r>
              <a:rPr lang="en" sz="1700" dirty="0"/>
              <a:t>Item examples: liquor, vapes, gasoline, gambling </a:t>
            </a:r>
            <a:endParaRPr sz="1700" dirty="0"/>
          </a:p>
          <a:p>
            <a:pPr marL="1371600" lvl="2" indent="-336550" algn="l" rtl="0">
              <a:spcBef>
                <a:spcPts val="0"/>
              </a:spcBef>
              <a:spcAft>
                <a:spcPts val="0"/>
              </a:spcAft>
              <a:buSzPts val="1700"/>
              <a:buChar char="■"/>
            </a:pPr>
            <a:r>
              <a:rPr lang="en" sz="1700" dirty="0"/>
              <a:t>NC excise tax on gas is the 6th highest in the nation at $0.37 per gallon</a:t>
            </a:r>
            <a:endParaRPr sz="1700" dirty="0"/>
          </a:p>
          <a:p>
            <a:pPr marL="1371600" lvl="2" indent="-336550" algn="l" rtl="0">
              <a:spcBef>
                <a:spcPts val="0"/>
              </a:spcBef>
              <a:spcAft>
                <a:spcPts val="0"/>
              </a:spcAft>
              <a:buSzPts val="1700"/>
              <a:buChar char="■"/>
            </a:pPr>
            <a:r>
              <a:rPr lang="en" sz="1700" dirty="0"/>
              <a:t>$0.45 per pack of cigarettes </a:t>
            </a:r>
            <a:endParaRPr sz="1700" dirty="0"/>
          </a:p>
          <a:p>
            <a:pPr marL="1371600" lvl="2" indent="-336550" algn="l" rtl="0">
              <a:spcBef>
                <a:spcPts val="0"/>
              </a:spcBef>
              <a:spcAft>
                <a:spcPts val="0"/>
              </a:spcAft>
              <a:buSzPts val="1700"/>
              <a:buChar char="■"/>
            </a:pPr>
            <a:r>
              <a:rPr lang="en" sz="1700" dirty="0"/>
              <a:t>$0.62 per gallon of beer (for vendors)</a:t>
            </a:r>
            <a:endParaRPr sz="1700" dirty="0"/>
          </a:p>
          <a:p>
            <a:pPr marL="1371600" lvl="2" indent="-336550" algn="l" rtl="0">
              <a:spcBef>
                <a:spcPts val="0"/>
              </a:spcBef>
              <a:spcAft>
                <a:spcPts val="0"/>
              </a:spcAft>
              <a:buSzPts val="1700"/>
              <a:buChar char="■"/>
            </a:pPr>
            <a:r>
              <a:rPr lang="en" sz="1700" dirty="0"/>
              <a:t>$1.00 per gallon of wine (for vendors)</a:t>
            </a:r>
            <a:endParaRPr sz="1700" dirty="0"/>
          </a:p>
          <a:p>
            <a:pPr marL="1371600" lvl="2" indent="-336550" algn="l" rtl="0">
              <a:spcBef>
                <a:spcPts val="0"/>
              </a:spcBef>
              <a:spcAft>
                <a:spcPts val="0"/>
              </a:spcAft>
              <a:buSzPts val="1700"/>
              <a:buChar char="■"/>
            </a:pPr>
            <a:r>
              <a:rPr lang="en" sz="1700" dirty="0"/>
              <a:t>$12.30 per gallon of liquor (7th highest in the nation)(for vendors)</a:t>
            </a:r>
            <a:endParaRPr sz="1700" dirty="0"/>
          </a:p>
        </p:txBody>
      </p:sp>
      <p:sp>
        <p:nvSpPr>
          <p:cNvPr id="769" name="Google Shape;769;p102"/>
          <p:cNvSpPr txBox="1">
            <a:spLocks noGrp="1"/>
          </p:cNvSpPr>
          <p:nvPr>
            <p:ph type="title"/>
          </p:nvPr>
        </p:nvSpPr>
        <p:spPr>
          <a:xfrm>
            <a:off x="713250" y="0"/>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Other Types of Taxes</a:t>
            </a:r>
            <a:endParaRPr/>
          </a:p>
        </p:txBody>
      </p:sp>
      <p:pic>
        <p:nvPicPr>
          <p:cNvPr id="770" name="Google Shape;770;p102"/>
          <p:cNvPicPr preferRelativeResize="0"/>
          <p:nvPr/>
        </p:nvPicPr>
        <p:blipFill rotWithShape="1">
          <a:blip r:embed="rId3">
            <a:alphaModFix/>
          </a:blip>
          <a:srcRect t="32376" b="16085"/>
          <a:stretch/>
        </p:blipFill>
        <p:spPr>
          <a:xfrm>
            <a:off x="1489200" y="3179275"/>
            <a:ext cx="6165600" cy="1853600"/>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5" name="Google Shape;775;p103"/>
          <p:cNvSpPr txBox="1">
            <a:spLocks noGrp="1"/>
          </p:cNvSpPr>
          <p:nvPr>
            <p:ph type="body" idx="1"/>
          </p:nvPr>
        </p:nvSpPr>
        <p:spPr>
          <a:xfrm>
            <a:off x="4415250" y="1076275"/>
            <a:ext cx="4728900" cy="4067100"/>
          </a:xfrm>
          <a:prstGeom prst="rect">
            <a:avLst/>
          </a:prstGeom>
        </p:spPr>
        <p:txBody>
          <a:bodyPr spcFirstLastPara="1" wrap="square" lIns="91425" tIns="91425" rIns="91425" bIns="91425" anchor="t" anchorCtr="0">
            <a:noAutofit/>
          </a:bodyPr>
          <a:lstStyle/>
          <a:p>
            <a:pPr marL="457200" lvl="0" indent="-374650" algn="l" rtl="0">
              <a:spcBef>
                <a:spcPts val="0"/>
              </a:spcBef>
              <a:spcAft>
                <a:spcPts val="0"/>
              </a:spcAft>
              <a:buSzPts val="2300"/>
              <a:buChar char="●"/>
            </a:pPr>
            <a:r>
              <a:rPr lang="en" sz="2300" b="1" i="1" u="sng" dirty="0">
                <a:solidFill>
                  <a:srgbClr val="C00000"/>
                </a:solidFill>
              </a:rPr>
              <a:t>Property Tax </a:t>
            </a:r>
            <a:r>
              <a:rPr lang="en" sz="2300" b="1" dirty="0"/>
              <a:t>-</a:t>
            </a:r>
            <a:r>
              <a:rPr lang="en" sz="2300" dirty="0"/>
              <a:t> tax on personal belongings</a:t>
            </a:r>
            <a:endParaRPr sz="2300" dirty="0"/>
          </a:p>
          <a:p>
            <a:pPr marL="914400" lvl="1" indent="-374650" algn="l" rtl="0">
              <a:spcBef>
                <a:spcPts val="0"/>
              </a:spcBef>
              <a:spcAft>
                <a:spcPts val="0"/>
              </a:spcAft>
              <a:buSzPts val="2300"/>
              <a:buChar char="○"/>
            </a:pPr>
            <a:r>
              <a:rPr lang="en" sz="2300" dirty="0"/>
              <a:t>Cars, homes, boats, etc.</a:t>
            </a:r>
            <a:endParaRPr sz="2300" dirty="0"/>
          </a:p>
          <a:p>
            <a:pPr marL="1371600" lvl="2" indent="-374650" algn="l" rtl="0">
              <a:spcBef>
                <a:spcPts val="0"/>
              </a:spcBef>
              <a:spcAft>
                <a:spcPts val="0"/>
              </a:spcAft>
              <a:buSzPts val="2300"/>
              <a:buChar char="■"/>
            </a:pPr>
            <a:r>
              <a:rPr lang="en" sz="2300" dirty="0"/>
              <a:t>Cars- 1.20%, about $300 for a $25,000 car</a:t>
            </a:r>
            <a:endParaRPr sz="2300" dirty="0"/>
          </a:p>
          <a:p>
            <a:pPr marL="1371600" lvl="2" indent="-374650" algn="l" rtl="0">
              <a:spcBef>
                <a:spcPts val="0"/>
              </a:spcBef>
              <a:spcAft>
                <a:spcPts val="0"/>
              </a:spcAft>
              <a:buSzPts val="2300"/>
              <a:buChar char="■"/>
            </a:pPr>
            <a:r>
              <a:rPr lang="en" sz="2300" dirty="0"/>
              <a:t>Homes- .84%</a:t>
            </a:r>
            <a:endParaRPr sz="2300" dirty="0"/>
          </a:p>
          <a:p>
            <a:pPr marL="914400" lvl="1" indent="-374650" algn="l" rtl="0">
              <a:spcBef>
                <a:spcPts val="0"/>
              </a:spcBef>
              <a:spcAft>
                <a:spcPts val="0"/>
              </a:spcAft>
              <a:buSzPts val="2300"/>
              <a:buChar char="○"/>
            </a:pPr>
            <a:r>
              <a:rPr lang="en" sz="2300" b="1" i="1" dirty="0">
                <a:solidFill>
                  <a:srgbClr val="002060"/>
                </a:solidFill>
              </a:rPr>
              <a:t>Greatest source of income for </a:t>
            </a:r>
            <a:r>
              <a:rPr lang="en" sz="2300" b="1" i="1" u="sng" dirty="0">
                <a:solidFill>
                  <a:srgbClr val="C00000"/>
                </a:solidFill>
              </a:rPr>
              <a:t>county governments </a:t>
            </a:r>
            <a:endParaRPr sz="2300" b="1" i="1" u="sng" dirty="0">
              <a:solidFill>
                <a:srgbClr val="C00000"/>
              </a:solidFill>
            </a:endParaRPr>
          </a:p>
        </p:txBody>
      </p:sp>
      <p:sp>
        <p:nvSpPr>
          <p:cNvPr id="776" name="Google Shape;776;p103"/>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Other Types of Taxes</a:t>
            </a:r>
            <a:endParaRPr/>
          </a:p>
        </p:txBody>
      </p:sp>
      <p:pic>
        <p:nvPicPr>
          <p:cNvPr id="777" name="Google Shape;777;p103"/>
          <p:cNvPicPr preferRelativeResize="0"/>
          <p:nvPr/>
        </p:nvPicPr>
        <p:blipFill>
          <a:blip r:embed="rId3">
            <a:alphaModFix/>
          </a:blip>
          <a:stretch>
            <a:fillRect/>
          </a:stretch>
        </p:blipFill>
        <p:spPr>
          <a:xfrm>
            <a:off x="-2" y="1413025"/>
            <a:ext cx="4415250" cy="2692076"/>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2" name="Google Shape;782;p104"/>
          <p:cNvSpPr txBox="1">
            <a:spLocks noGrp="1"/>
          </p:cNvSpPr>
          <p:nvPr>
            <p:ph type="body" idx="1"/>
          </p:nvPr>
        </p:nvSpPr>
        <p:spPr>
          <a:xfrm>
            <a:off x="561900" y="1076275"/>
            <a:ext cx="5626500" cy="2989500"/>
          </a:xfrm>
          <a:prstGeom prst="rect">
            <a:avLst/>
          </a:prstGeom>
        </p:spPr>
        <p:txBody>
          <a:bodyPr spcFirstLastPara="1" wrap="square" lIns="91425" tIns="91425" rIns="91425" bIns="91425" anchor="t" anchorCtr="0">
            <a:noAutofit/>
          </a:bodyPr>
          <a:lstStyle/>
          <a:p>
            <a:pPr marL="457200" lvl="0" indent="-387350" algn="l" rtl="0">
              <a:spcBef>
                <a:spcPts val="0"/>
              </a:spcBef>
              <a:spcAft>
                <a:spcPts val="0"/>
              </a:spcAft>
              <a:buSzPts val="2500"/>
              <a:buChar char="●"/>
            </a:pPr>
            <a:r>
              <a:rPr lang="en" sz="2500" b="1" i="1" u="sng" dirty="0">
                <a:solidFill>
                  <a:srgbClr val="C00000"/>
                </a:solidFill>
              </a:rPr>
              <a:t>Payroll Taxes (FICA)</a:t>
            </a:r>
            <a:r>
              <a:rPr lang="en" sz="2500" b="1" dirty="0"/>
              <a:t>-</a:t>
            </a:r>
            <a:r>
              <a:rPr lang="en" sz="2500" dirty="0"/>
              <a:t> taxes that are removed from your paycheck </a:t>
            </a:r>
            <a:endParaRPr sz="2500" dirty="0"/>
          </a:p>
          <a:p>
            <a:pPr marL="914400" lvl="1" indent="-387350" algn="l" rtl="0">
              <a:spcBef>
                <a:spcPts val="0"/>
              </a:spcBef>
              <a:spcAft>
                <a:spcPts val="0"/>
              </a:spcAft>
              <a:buSzPts val="2500"/>
              <a:buChar char="○"/>
            </a:pPr>
            <a:r>
              <a:rPr lang="en" sz="2500" dirty="0"/>
              <a:t>Ex. </a:t>
            </a:r>
            <a:r>
              <a:rPr lang="en" sz="2500" b="1" i="1" u="sng" dirty="0">
                <a:solidFill>
                  <a:srgbClr val="002060"/>
                </a:solidFill>
              </a:rPr>
              <a:t>Social Security &amp; Medicare</a:t>
            </a:r>
            <a:endParaRPr sz="2500" b="1" i="1" u="sng" dirty="0">
              <a:solidFill>
                <a:srgbClr val="002060"/>
              </a:solidFill>
            </a:endParaRPr>
          </a:p>
        </p:txBody>
      </p:sp>
      <p:sp>
        <p:nvSpPr>
          <p:cNvPr id="783" name="Google Shape;783;p104"/>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Other Types of Taxes</a:t>
            </a:r>
            <a:endParaRPr/>
          </a:p>
        </p:txBody>
      </p:sp>
      <p:pic>
        <p:nvPicPr>
          <p:cNvPr id="784" name="Google Shape;784;p104"/>
          <p:cNvPicPr preferRelativeResize="0"/>
          <p:nvPr/>
        </p:nvPicPr>
        <p:blipFill>
          <a:blip r:embed="rId3">
            <a:alphaModFix/>
          </a:blip>
          <a:stretch>
            <a:fillRect/>
          </a:stretch>
        </p:blipFill>
        <p:spPr>
          <a:xfrm>
            <a:off x="6188375" y="1076275"/>
            <a:ext cx="2467250" cy="4405800"/>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89" name="Google Shape;789;p105"/>
          <p:cNvSpPr txBox="1">
            <a:spLocks noGrp="1"/>
          </p:cNvSpPr>
          <p:nvPr>
            <p:ph type="title"/>
          </p:nvPr>
        </p:nvSpPr>
        <p:spPr>
          <a:xfrm>
            <a:off x="713226" y="2175325"/>
            <a:ext cx="5145900" cy="92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Job Skills and Needs</a:t>
            </a:r>
            <a:endParaRPr/>
          </a:p>
        </p:txBody>
      </p:sp>
      <p:sp>
        <p:nvSpPr>
          <p:cNvPr id="790" name="Google Shape;790;p105"/>
          <p:cNvSpPr txBox="1">
            <a:spLocks noGrp="1"/>
          </p:cNvSpPr>
          <p:nvPr>
            <p:ph type="subTitle" idx="1"/>
          </p:nvPr>
        </p:nvSpPr>
        <p:spPr>
          <a:xfrm>
            <a:off x="713226" y="3101425"/>
            <a:ext cx="3438000" cy="688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Applying and Interviewing </a:t>
            </a:r>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522475-B0A0-D5AB-7B6A-DC010E87BFAF}"/>
              </a:ext>
            </a:extLst>
          </p:cNvPr>
          <p:cNvSpPr>
            <a:spLocks noGrp="1"/>
          </p:cNvSpPr>
          <p:nvPr>
            <p:ph idx="1"/>
          </p:nvPr>
        </p:nvSpPr>
        <p:spPr>
          <a:xfrm>
            <a:off x="628650" y="295421"/>
            <a:ext cx="7886700" cy="4337301"/>
          </a:xfrm>
          <a:solidFill>
            <a:schemeClr val="bg1"/>
          </a:solidFill>
          <a:ln>
            <a:solidFill>
              <a:srgbClr val="7030A0"/>
            </a:solidFill>
          </a:ln>
        </p:spPr>
        <p:txBody>
          <a:bodyPr>
            <a:normAutofit fontScale="92500" lnSpcReduction="10000"/>
          </a:bodyPr>
          <a:lstStyle/>
          <a:p>
            <a:pPr marL="0" indent="0">
              <a:buNone/>
            </a:pPr>
            <a:r>
              <a:rPr lang="en-US" sz="1350" b="1" dirty="0">
                <a:latin typeface="Times New Roman" panose="02020603050405020304" pitchFamily="18" charset="0"/>
                <a:ea typeface="Arial" panose="020B0604020202020204" pitchFamily="34" charset="0"/>
                <a:cs typeface="Times New Roman" panose="02020603050405020304" pitchFamily="18" charset="0"/>
              </a:rPr>
              <a:t>Unit Standard:</a:t>
            </a:r>
          </a:p>
          <a:p>
            <a:r>
              <a:rPr lang="en-US" sz="1350" b="1" dirty="0">
                <a:latin typeface="Times New Roman" panose="02020603050405020304" pitchFamily="18" charset="0"/>
                <a:ea typeface="Arial" panose="020B0604020202020204" pitchFamily="34" charset="0"/>
                <a:cs typeface="Times New Roman" panose="02020603050405020304" pitchFamily="18" charset="0"/>
              </a:rPr>
              <a:t>EPF.IE.1.1</a:t>
            </a:r>
            <a:r>
              <a:rPr lang="en-US" sz="1350" dirty="0">
                <a:latin typeface="Times New Roman" panose="02020603050405020304" pitchFamily="18" charset="0"/>
                <a:ea typeface="Arial" panose="020B0604020202020204" pitchFamily="34" charset="0"/>
                <a:cs typeface="Times New Roman" panose="02020603050405020304" pitchFamily="18" charset="0"/>
              </a:rPr>
              <a:t> Explain how education, income, career, and life choices impact an individual’s financial plan and goals. </a:t>
            </a:r>
            <a:endParaRPr lang="en-US" sz="1350" dirty="0">
              <a:latin typeface="Times New Roman" panose="02020603050405020304" pitchFamily="18" charset="0"/>
              <a:ea typeface="Calibri" panose="020F0502020204030204" pitchFamily="34" charset="0"/>
              <a:cs typeface="Times New Roman" panose="02020603050405020304" pitchFamily="18" charset="0"/>
            </a:endParaRPr>
          </a:p>
          <a:p>
            <a:r>
              <a:rPr lang="en-US" sz="1350" b="1" dirty="0">
                <a:latin typeface="Times New Roman" panose="02020603050405020304" pitchFamily="18" charset="0"/>
                <a:ea typeface="Arial" panose="020B0604020202020204" pitchFamily="34" charset="0"/>
                <a:cs typeface="Times New Roman" panose="02020603050405020304" pitchFamily="18" charset="0"/>
              </a:rPr>
              <a:t>EPF.IE.1.2</a:t>
            </a:r>
            <a:r>
              <a:rPr lang="en-US" sz="1350" dirty="0">
                <a:latin typeface="Times New Roman" panose="02020603050405020304" pitchFamily="18" charset="0"/>
                <a:ea typeface="Arial" panose="020B0604020202020204" pitchFamily="34" charset="0"/>
                <a:cs typeface="Times New Roman" panose="02020603050405020304" pitchFamily="18" charset="0"/>
              </a:rPr>
              <a:t> Differentiate career and education options after high school in terms of desired lifestyle.</a:t>
            </a:r>
            <a:endParaRPr lang="en-US" sz="1350" dirty="0">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r>
              <a:rPr lang="en-US" sz="1800" b="1" dirty="0">
                <a:solidFill>
                  <a:srgbClr val="C00000"/>
                </a:solidFill>
                <a:latin typeface="Times New Roman" panose="02020603050405020304" pitchFamily="18" charset="0"/>
                <a:cs typeface="Times New Roman" panose="02020603050405020304" pitchFamily="18" charset="0"/>
              </a:rPr>
              <a:t>Essential Question: </a:t>
            </a:r>
            <a:r>
              <a:rPr lang="en-US" sz="1800" dirty="0">
                <a:latin typeface="Times New Roman" panose="02020603050405020304" pitchFamily="18" charset="0"/>
                <a:ea typeface="Arial" panose="020B0604020202020204" pitchFamily="34" charset="0"/>
                <a:cs typeface="Times New Roman" panose="02020603050405020304" pitchFamily="18" charset="0"/>
              </a:rPr>
              <a:t>How do people make decisions about their economic livelihood? </a:t>
            </a:r>
          </a:p>
          <a:p>
            <a:pPr marL="0" indent="0">
              <a:buNone/>
            </a:pPr>
            <a:r>
              <a:rPr lang="en-US" sz="1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Students Can:</a:t>
            </a:r>
          </a:p>
          <a:p>
            <a:pPr marL="390525" indent="-214313"/>
            <a:r>
              <a:rPr lang="en-US" sz="1800" dirty="0">
                <a:latin typeface="Times New Roman" panose="02020603050405020304" pitchFamily="18" charset="0"/>
                <a:ea typeface="Arial" panose="020B0604020202020204" pitchFamily="34" charset="0"/>
                <a:cs typeface="Times New Roman" panose="02020603050405020304" pitchFamily="18" charset="0"/>
              </a:rPr>
              <a:t>I can demonstrate understanding of how goals and financial plans are impacted by education choices, income, career decisions, and life choices. </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marL="390525" indent="-214313"/>
            <a:r>
              <a:rPr lang="en-US" sz="1800" dirty="0">
                <a:latin typeface="Times New Roman" panose="02020603050405020304" pitchFamily="18" charset="0"/>
                <a:ea typeface="Arial" panose="020B0604020202020204" pitchFamily="34" charset="0"/>
                <a:cs typeface="Times New Roman" panose="02020603050405020304" pitchFamily="18" charset="0"/>
              </a:rPr>
              <a:t>I can make a distinction between various career options in terms of their lifestyle goals. </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r>
              <a:rPr lang="en-US" sz="1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Agenda:</a:t>
            </a:r>
          </a:p>
          <a:p>
            <a:r>
              <a:rPr lang="en-US" sz="1800" dirty="0">
                <a:latin typeface="Times New Roman" panose="02020603050405020304" pitchFamily="18" charset="0"/>
                <a:ea typeface="Calibri" panose="020F0502020204030204" pitchFamily="34" charset="0"/>
                <a:cs typeface="Times New Roman" panose="02020603050405020304" pitchFamily="18" charset="0"/>
              </a:rPr>
              <a:t>The Do’s and Don’ts of Interviewing</a:t>
            </a:r>
          </a:p>
          <a:p>
            <a:r>
              <a:rPr lang="en-US" sz="1800" dirty="0">
                <a:latin typeface="Times New Roman" panose="02020603050405020304" pitchFamily="18" charset="0"/>
                <a:ea typeface="Calibri" panose="020F0502020204030204" pitchFamily="34" charset="0"/>
                <a:cs typeface="Times New Roman" panose="02020603050405020304" pitchFamily="18" charset="0"/>
              </a:rPr>
              <a:t>Good practices for getting hired </a:t>
            </a:r>
          </a:p>
          <a:p>
            <a:r>
              <a:rPr lang="en-US" sz="1800" dirty="0">
                <a:latin typeface="Times New Roman" panose="02020603050405020304" pitchFamily="18" charset="0"/>
                <a:ea typeface="Calibri" panose="020F0502020204030204" pitchFamily="34" charset="0"/>
                <a:cs typeface="Times New Roman" panose="02020603050405020304" pitchFamily="18" charset="0"/>
              </a:rPr>
              <a:t>Legality of Questions </a:t>
            </a:r>
          </a:p>
          <a:p>
            <a:pPr marL="0" indent="0">
              <a:buNone/>
            </a:pPr>
            <a:r>
              <a:rPr lang="en-US" sz="1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Homework: </a:t>
            </a:r>
          </a:p>
          <a:p>
            <a:pPr marL="285750" indent="-285750"/>
            <a:r>
              <a:rPr lang="en-US" sz="1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Current Events Journal (Article Link on Assignment)</a:t>
            </a:r>
          </a:p>
          <a:p>
            <a:pPr marL="0" indent="0">
              <a:buNone/>
            </a:pPr>
            <a:endParaRPr 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558850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F9D23-B9DE-C1F0-F588-CEE2BCFA3C86}"/>
              </a:ext>
            </a:extLst>
          </p:cNvPr>
          <p:cNvSpPr>
            <a:spLocks noGrp="1"/>
          </p:cNvSpPr>
          <p:nvPr>
            <p:ph type="title"/>
          </p:nvPr>
        </p:nvSpPr>
        <p:spPr/>
        <p:txBody>
          <a:bodyPr/>
          <a:lstStyle/>
          <a:p>
            <a:r>
              <a:rPr lang="en-US" dirty="0"/>
              <a:t>Calculating Taxes</a:t>
            </a:r>
          </a:p>
        </p:txBody>
      </p:sp>
      <p:sp>
        <p:nvSpPr>
          <p:cNvPr id="3" name="Text Placeholder 2">
            <a:extLst>
              <a:ext uri="{FF2B5EF4-FFF2-40B4-BE49-F238E27FC236}">
                <a16:creationId xmlns:a16="http://schemas.microsoft.com/office/drawing/2014/main" id="{EB401F5B-1BCD-E8D5-F882-E2FDABF2D3A5}"/>
              </a:ext>
            </a:extLst>
          </p:cNvPr>
          <p:cNvSpPr>
            <a:spLocks noGrp="1"/>
          </p:cNvSpPr>
          <p:nvPr>
            <p:ph type="body" idx="1"/>
          </p:nvPr>
        </p:nvSpPr>
        <p:spPr>
          <a:xfrm>
            <a:off x="180623" y="1200150"/>
            <a:ext cx="8771466" cy="3394500"/>
          </a:xfrm>
        </p:spPr>
        <p:txBody>
          <a:bodyPr/>
          <a:lstStyle/>
          <a:p>
            <a:pPr marL="114300" indent="0">
              <a:buNone/>
            </a:pPr>
            <a:r>
              <a:rPr lang="en-US" sz="2000" dirty="0">
                <a:latin typeface="Times" panose="02020603050405020304" pitchFamily="18" charset="0"/>
                <a:cs typeface="Times" panose="02020603050405020304" pitchFamily="18" charset="0"/>
              </a:rPr>
              <a:t>Formulas for calculating taxes</a:t>
            </a:r>
          </a:p>
          <a:p>
            <a:r>
              <a:rPr lang="en-US" sz="2000" dirty="0">
                <a:latin typeface="Times" panose="02020603050405020304" pitchFamily="18" charset="0"/>
                <a:cs typeface="Times" panose="02020603050405020304" pitchFamily="18" charset="0"/>
              </a:rPr>
              <a:t>Income Tax 	Income tax bracket =Income tax owed + (the amount over x percentage)</a:t>
            </a:r>
          </a:p>
          <a:p>
            <a:r>
              <a:rPr lang="en-US" sz="2000" dirty="0">
                <a:latin typeface="Times" panose="02020603050405020304" pitchFamily="18" charset="0"/>
                <a:cs typeface="Times" panose="02020603050405020304" pitchFamily="18" charset="0"/>
              </a:rPr>
              <a:t>Payroll Tax = income x 0.06 </a:t>
            </a:r>
          </a:p>
          <a:p>
            <a:r>
              <a:rPr lang="en-US" sz="2000" dirty="0">
                <a:latin typeface="Times" panose="02020603050405020304" pitchFamily="18" charset="0"/>
                <a:cs typeface="Times" panose="02020603050405020304" pitchFamily="18" charset="0"/>
              </a:rPr>
              <a:t>Sales Tax = amount purchased x 0.05</a:t>
            </a:r>
          </a:p>
          <a:p>
            <a:r>
              <a:rPr lang="en-US" sz="2000" dirty="0">
                <a:latin typeface="Times" panose="02020603050405020304" pitchFamily="18" charset="0"/>
                <a:cs typeface="Times" panose="02020603050405020304" pitchFamily="18" charset="0"/>
              </a:rPr>
              <a:t>Property Tax = value of property x 0.01</a:t>
            </a:r>
          </a:p>
          <a:p>
            <a:r>
              <a:rPr lang="en-US" sz="2000" dirty="0">
                <a:latin typeface="Times" panose="02020603050405020304" pitchFamily="18" charset="0"/>
                <a:cs typeface="Times" panose="02020603050405020304" pitchFamily="18" charset="0"/>
              </a:rPr>
              <a:t>Total tax = income tax amount + payroll tax + sales tax + property tax </a:t>
            </a:r>
          </a:p>
          <a:p>
            <a:r>
              <a:rPr lang="en-US" sz="2000" dirty="0">
                <a:latin typeface="Times" panose="02020603050405020304" pitchFamily="18" charset="0"/>
                <a:cs typeface="Times" panose="02020603050405020304" pitchFamily="18" charset="0"/>
              </a:rPr>
              <a:t>Net income = Income – total tax</a:t>
            </a:r>
          </a:p>
          <a:p>
            <a:r>
              <a:rPr lang="en-US" sz="2000" dirty="0">
                <a:latin typeface="Times" panose="02020603050405020304" pitchFamily="18" charset="0"/>
                <a:cs typeface="Times" panose="02020603050405020304" pitchFamily="18" charset="0"/>
              </a:rPr>
              <a:t>Savings = Net income – total spent</a:t>
            </a:r>
          </a:p>
        </p:txBody>
      </p:sp>
    </p:spTree>
    <p:extLst>
      <p:ext uri="{BB962C8B-B14F-4D97-AF65-F5344CB8AC3E}">
        <p14:creationId xmlns:p14="http://schemas.microsoft.com/office/powerpoint/2010/main" val="10972182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51A5199-B510-2F75-BF2F-32563DE3BD76}"/>
              </a:ext>
            </a:extLst>
          </p:cNvPr>
          <p:cNvSpPr>
            <a:spLocks noGrp="1"/>
          </p:cNvSpPr>
          <p:nvPr>
            <p:ph type="body" idx="1"/>
          </p:nvPr>
        </p:nvSpPr>
        <p:spPr>
          <a:xfrm>
            <a:off x="45131" y="1076274"/>
            <a:ext cx="9053688" cy="3676347"/>
          </a:xfrm>
          <a:solidFill>
            <a:schemeClr val="bg1"/>
          </a:solidFill>
          <a:ln>
            <a:solidFill>
              <a:schemeClr val="tx2">
                <a:lumMod val="10000"/>
              </a:schemeClr>
            </a:solidFill>
          </a:ln>
        </p:spPr>
        <p:txBody>
          <a:bodyPr/>
          <a:lstStyle/>
          <a:p>
            <a:pPr marL="139700" indent="0">
              <a:buNone/>
            </a:pPr>
            <a:r>
              <a:rPr lang="en-US" sz="2000" b="1" dirty="0">
                <a:latin typeface="Times" panose="02020603050405020304" pitchFamily="18" charset="0"/>
                <a:cs typeface="Times" panose="02020603050405020304" pitchFamily="18" charset="0"/>
              </a:rPr>
              <a:t>Evaluate whether the following is a DO or DON’T when interviewing for a job</a:t>
            </a:r>
          </a:p>
          <a:p>
            <a:pPr>
              <a:buFontTx/>
              <a:buChar char="-"/>
            </a:pPr>
            <a:r>
              <a:rPr lang="en-US" sz="2000" dirty="0">
                <a:latin typeface="Times" panose="02020603050405020304" pitchFamily="18" charset="0"/>
                <a:cs typeface="Times" panose="02020603050405020304" pitchFamily="18" charset="0"/>
              </a:rPr>
              <a:t>Pick a professional outfit	     - Ask about $$ right away</a:t>
            </a:r>
          </a:p>
          <a:p>
            <a:pPr>
              <a:buFontTx/>
              <a:buChar char="-"/>
            </a:pPr>
            <a:r>
              <a:rPr lang="en-US" sz="2000" dirty="0">
                <a:latin typeface="Times" panose="02020603050405020304" pitchFamily="18" charset="0"/>
                <a:cs typeface="Times" panose="02020603050405020304" pitchFamily="18" charset="0"/>
              </a:rPr>
              <a:t>Send emails with typos	     - Research the business or company</a:t>
            </a:r>
          </a:p>
          <a:p>
            <a:pPr>
              <a:buFontTx/>
              <a:buChar char="-"/>
            </a:pPr>
            <a:r>
              <a:rPr lang="en-US" sz="2000" dirty="0">
                <a:latin typeface="Times" panose="02020603050405020304" pitchFamily="18" charset="0"/>
                <a:cs typeface="Times" panose="02020603050405020304" pitchFamily="18" charset="0"/>
              </a:rPr>
              <a:t>Prepare questions to ask	     - Change interview time at the last minute</a:t>
            </a:r>
          </a:p>
          <a:p>
            <a:pPr>
              <a:buFontTx/>
              <a:buChar char="-"/>
            </a:pPr>
            <a:r>
              <a:rPr lang="en-US" sz="2000" dirty="0">
                <a:latin typeface="Times" panose="02020603050405020304" pitchFamily="18" charset="0"/>
                <a:cs typeface="Times" panose="02020603050405020304" pitchFamily="18" charset="0"/>
              </a:rPr>
              <a:t>Set interview time &amp; date ASAP   - Text on your cell phone during the interview</a:t>
            </a:r>
          </a:p>
          <a:p>
            <a:pPr>
              <a:buFontTx/>
              <a:buChar char="-"/>
            </a:pPr>
            <a:r>
              <a:rPr lang="en-US" sz="2000" dirty="0">
                <a:latin typeface="Times" panose="02020603050405020304" pitchFamily="18" charset="0"/>
                <a:cs typeface="Times" panose="02020603050405020304" pitchFamily="18" charset="0"/>
              </a:rPr>
              <a:t>Maintain eye contact 		     - Memorize important details of your resume</a:t>
            </a:r>
          </a:p>
          <a:p>
            <a:pPr>
              <a:buFontTx/>
              <a:buChar char="-"/>
            </a:pPr>
            <a:r>
              <a:rPr lang="en-US" sz="2000" dirty="0">
                <a:latin typeface="Times" panose="02020603050405020304" pitchFamily="18" charset="0"/>
                <a:cs typeface="Times" panose="02020603050405020304" pitchFamily="18" charset="0"/>
              </a:rPr>
              <a:t>Shake hands firmly		     - Thank the interviewer(s) for their time </a:t>
            </a:r>
          </a:p>
          <a:p>
            <a:pPr>
              <a:buFontTx/>
              <a:buChar char="-"/>
            </a:pPr>
            <a:r>
              <a:rPr lang="en-US" sz="2000" dirty="0">
                <a:latin typeface="Times" panose="02020603050405020304" pitchFamily="18" charset="0"/>
                <a:cs typeface="Times" panose="02020603050405020304" pitchFamily="18" charset="0"/>
              </a:rPr>
              <a:t>Broadcast your interview on social media </a:t>
            </a:r>
          </a:p>
        </p:txBody>
      </p:sp>
      <p:sp>
        <p:nvSpPr>
          <p:cNvPr id="5" name="Title 4">
            <a:extLst>
              <a:ext uri="{FF2B5EF4-FFF2-40B4-BE49-F238E27FC236}">
                <a16:creationId xmlns:a16="http://schemas.microsoft.com/office/drawing/2014/main" id="{DE234811-1D35-0684-D3D5-925123F26061}"/>
              </a:ext>
            </a:extLst>
          </p:cNvPr>
          <p:cNvSpPr>
            <a:spLocks noGrp="1"/>
          </p:cNvSpPr>
          <p:nvPr>
            <p:ph type="title"/>
          </p:nvPr>
        </p:nvSpPr>
        <p:spPr>
          <a:xfrm>
            <a:off x="713225" y="207958"/>
            <a:ext cx="7717500" cy="572700"/>
          </a:xfrm>
        </p:spPr>
        <p:txBody>
          <a:bodyPr/>
          <a:lstStyle/>
          <a:p>
            <a:r>
              <a:rPr lang="en-US" sz="3000" dirty="0"/>
              <a:t>The Do’s &amp; Don’ts of Interviewing</a:t>
            </a:r>
          </a:p>
        </p:txBody>
      </p:sp>
      <p:sp>
        <p:nvSpPr>
          <p:cNvPr id="7" name="Rectangle 6">
            <a:extLst>
              <a:ext uri="{FF2B5EF4-FFF2-40B4-BE49-F238E27FC236}">
                <a16:creationId xmlns:a16="http://schemas.microsoft.com/office/drawing/2014/main" id="{49189C8C-44BF-7F37-D14F-C3C3504F8D3C}"/>
              </a:ext>
            </a:extLst>
          </p:cNvPr>
          <p:cNvSpPr/>
          <p:nvPr/>
        </p:nvSpPr>
        <p:spPr>
          <a:xfrm>
            <a:off x="575733" y="3751137"/>
            <a:ext cx="2822222" cy="428978"/>
          </a:xfrm>
          <a:prstGeom prst="rect">
            <a:avLst/>
          </a:prstGeom>
          <a:solidFill>
            <a:schemeClr val="tx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Times" panose="02020603050405020304" pitchFamily="18" charset="0"/>
                <a:cs typeface="Times" panose="02020603050405020304" pitchFamily="18" charset="0"/>
              </a:rPr>
              <a:t>Do’s</a:t>
            </a:r>
          </a:p>
        </p:txBody>
      </p:sp>
      <p:sp>
        <p:nvSpPr>
          <p:cNvPr id="8" name="Rectangle 7">
            <a:extLst>
              <a:ext uri="{FF2B5EF4-FFF2-40B4-BE49-F238E27FC236}">
                <a16:creationId xmlns:a16="http://schemas.microsoft.com/office/drawing/2014/main" id="{F1D8A7E7-ABA4-5B39-5CC3-DBB32BA37ADF}"/>
              </a:ext>
            </a:extLst>
          </p:cNvPr>
          <p:cNvSpPr/>
          <p:nvPr/>
        </p:nvSpPr>
        <p:spPr>
          <a:xfrm>
            <a:off x="4984044" y="3751137"/>
            <a:ext cx="2822222" cy="428978"/>
          </a:xfrm>
          <a:prstGeom prst="rect">
            <a:avLst/>
          </a:prstGeom>
          <a:solidFill>
            <a:schemeClr val="tx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Times" panose="02020603050405020304" pitchFamily="18" charset="0"/>
                <a:cs typeface="Times" panose="02020603050405020304" pitchFamily="18" charset="0"/>
              </a:rPr>
              <a:t>Don’ts</a:t>
            </a:r>
          </a:p>
        </p:txBody>
      </p:sp>
      <p:cxnSp>
        <p:nvCxnSpPr>
          <p:cNvPr id="10" name="Straight Connector 9">
            <a:extLst>
              <a:ext uri="{FF2B5EF4-FFF2-40B4-BE49-F238E27FC236}">
                <a16:creationId xmlns:a16="http://schemas.microsoft.com/office/drawing/2014/main" id="{5B91F053-F924-C898-BBDF-35C7982DAA1F}"/>
              </a:ext>
            </a:extLst>
          </p:cNvPr>
          <p:cNvCxnSpPr/>
          <p:nvPr/>
        </p:nvCxnSpPr>
        <p:spPr>
          <a:xfrm>
            <a:off x="259644" y="4346222"/>
            <a:ext cx="8171081" cy="0"/>
          </a:xfrm>
          <a:prstGeom prst="line">
            <a:avLst/>
          </a:prstGeom>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CD349962-E398-E7A9-F20D-2E6F216489DB}"/>
              </a:ext>
            </a:extLst>
          </p:cNvPr>
          <p:cNvCxnSpPr/>
          <p:nvPr/>
        </p:nvCxnSpPr>
        <p:spPr>
          <a:xfrm>
            <a:off x="4380089" y="3751137"/>
            <a:ext cx="0" cy="1125663"/>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9792310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6" name="Google Shape;796;p106"/>
          <p:cNvSpPr txBox="1">
            <a:spLocks noGrp="1"/>
          </p:cNvSpPr>
          <p:nvPr>
            <p:ph type="title"/>
          </p:nvPr>
        </p:nvSpPr>
        <p:spPr>
          <a:xfrm>
            <a:off x="713250" y="217858"/>
            <a:ext cx="7717500" cy="572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 b="1" dirty="0"/>
              <a:t>Interview Do’s</a:t>
            </a:r>
            <a:endParaRPr b="1" dirty="0"/>
          </a:p>
        </p:txBody>
      </p:sp>
      <p:sp>
        <p:nvSpPr>
          <p:cNvPr id="797" name="Google Shape;797;p106"/>
          <p:cNvSpPr txBox="1">
            <a:spLocks noGrp="1"/>
          </p:cNvSpPr>
          <p:nvPr>
            <p:ph type="body" idx="1"/>
          </p:nvPr>
        </p:nvSpPr>
        <p:spPr>
          <a:xfrm>
            <a:off x="164000" y="1076274"/>
            <a:ext cx="6411300" cy="3958569"/>
          </a:xfrm>
          <a:prstGeom prst="rect">
            <a:avLst/>
          </a:prstGeom>
          <a:solidFill>
            <a:schemeClr val="bg1"/>
          </a:solidFill>
          <a:ln>
            <a:noFill/>
          </a:ln>
        </p:spPr>
        <p:txBody>
          <a:bodyPr spcFirstLastPara="1" wrap="square" lIns="91425" tIns="45700" rIns="91425" bIns="45700" anchor="t" anchorCtr="0">
            <a:noAutofit/>
          </a:bodyPr>
          <a:lstStyle/>
          <a:p>
            <a:pPr marL="457200" lvl="0" indent="-349250" algn="l" rtl="0">
              <a:lnSpc>
                <a:spcPct val="100000"/>
              </a:lnSpc>
              <a:spcBef>
                <a:spcPts val="360"/>
              </a:spcBef>
              <a:spcAft>
                <a:spcPts val="0"/>
              </a:spcAft>
              <a:buSzPts val="1900"/>
              <a:buChar char="●"/>
            </a:pPr>
            <a:r>
              <a:rPr lang="en" sz="1900" b="1" dirty="0">
                <a:latin typeface="Times" panose="02020603050405020304" pitchFamily="18" charset="0"/>
                <a:cs typeface="Times" panose="02020603050405020304" pitchFamily="18" charset="0"/>
              </a:rPr>
              <a:t>Show up early</a:t>
            </a:r>
            <a:endParaRPr sz="1900" b="1" dirty="0">
              <a:latin typeface="Times" panose="02020603050405020304" pitchFamily="18" charset="0"/>
              <a:cs typeface="Times" panose="02020603050405020304" pitchFamily="18" charset="0"/>
            </a:endParaRPr>
          </a:p>
          <a:p>
            <a:pPr marL="457200" lvl="0" indent="-349250" algn="l" rtl="0">
              <a:lnSpc>
                <a:spcPct val="100000"/>
              </a:lnSpc>
              <a:spcBef>
                <a:spcPts val="0"/>
              </a:spcBef>
              <a:spcAft>
                <a:spcPts val="0"/>
              </a:spcAft>
              <a:buSzPts val="1900"/>
              <a:buChar char="●"/>
            </a:pPr>
            <a:r>
              <a:rPr lang="en" sz="1900" dirty="0">
                <a:latin typeface="Times" panose="02020603050405020304" pitchFamily="18" charset="0"/>
                <a:cs typeface="Times" panose="02020603050405020304" pitchFamily="18" charset="0"/>
              </a:rPr>
              <a:t>Take multiple printed copies of your resume- on card stock resume paper. </a:t>
            </a:r>
            <a:endParaRPr sz="1900" dirty="0">
              <a:latin typeface="Times" panose="02020603050405020304" pitchFamily="18" charset="0"/>
              <a:cs typeface="Times" panose="02020603050405020304" pitchFamily="18" charset="0"/>
            </a:endParaRPr>
          </a:p>
          <a:p>
            <a:pPr marL="457200" lvl="0" indent="-349250" algn="l" rtl="0">
              <a:lnSpc>
                <a:spcPct val="100000"/>
              </a:lnSpc>
              <a:spcBef>
                <a:spcPts val="0"/>
              </a:spcBef>
              <a:spcAft>
                <a:spcPts val="0"/>
              </a:spcAft>
              <a:buSzPts val="1900"/>
              <a:buChar char="●"/>
            </a:pPr>
            <a:r>
              <a:rPr lang="en" sz="1900" dirty="0">
                <a:latin typeface="Times" panose="02020603050405020304" pitchFamily="18" charset="0"/>
                <a:cs typeface="Times" panose="02020603050405020304" pitchFamily="18" charset="0"/>
              </a:rPr>
              <a:t>Speak at an appropriate level</a:t>
            </a:r>
            <a:endParaRPr sz="1900" dirty="0">
              <a:latin typeface="Times" panose="02020603050405020304" pitchFamily="18" charset="0"/>
              <a:cs typeface="Times" panose="02020603050405020304" pitchFamily="18" charset="0"/>
            </a:endParaRPr>
          </a:p>
          <a:p>
            <a:pPr marL="457200" lvl="0" indent="-349250" algn="l" rtl="0">
              <a:lnSpc>
                <a:spcPct val="100000"/>
              </a:lnSpc>
              <a:spcBef>
                <a:spcPts val="0"/>
              </a:spcBef>
              <a:spcAft>
                <a:spcPts val="0"/>
              </a:spcAft>
              <a:buSzPts val="1900"/>
              <a:buChar char="●"/>
            </a:pPr>
            <a:r>
              <a:rPr lang="en" sz="1900" b="1" dirty="0">
                <a:latin typeface="Times" panose="02020603050405020304" pitchFamily="18" charset="0"/>
                <a:cs typeface="Times" panose="02020603050405020304" pitchFamily="18" charset="0"/>
              </a:rPr>
              <a:t>Make eye contact </a:t>
            </a:r>
            <a:endParaRPr sz="1900" b="1" dirty="0">
              <a:latin typeface="Times" panose="02020603050405020304" pitchFamily="18" charset="0"/>
              <a:cs typeface="Times" panose="02020603050405020304" pitchFamily="18" charset="0"/>
            </a:endParaRPr>
          </a:p>
          <a:p>
            <a:pPr marL="457200" lvl="0" indent="-349250" algn="l" rtl="0">
              <a:lnSpc>
                <a:spcPct val="100000"/>
              </a:lnSpc>
              <a:spcBef>
                <a:spcPts val="0"/>
              </a:spcBef>
              <a:spcAft>
                <a:spcPts val="0"/>
              </a:spcAft>
              <a:buSzPts val="1900"/>
              <a:buChar char="●"/>
            </a:pPr>
            <a:r>
              <a:rPr lang="en" sz="1900" b="1" dirty="0">
                <a:latin typeface="Times" panose="02020603050405020304" pitchFamily="18" charset="0"/>
                <a:cs typeface="Times" panose="02020603050405020304" pitchFamily="18" charset="0"/>
              </a:rPr>
              <a:t>Memorize your resume- dates</a:t>
            </a:r>
            <a:endParaRPr sz="1900" b="1" dirty="0">
              <a:latin typeface="Times" panose="02020603050405020304" pitchFamily="18" charset="0"/>
              <a:cs typeface="Times" panose="02020603050405020304" pitchFamily="18" charset="0"/>
            </a:endParaRPr>
          </a:p>
          <a:p>
            <a:pPr marL="457200" lvl="0" indent="-349250" algn="l" rtl="0">
              <a:lnSpc>
                <a:spcPct val="100000"/>
              </a:lnSpc>
              <a:spcBef>
                <a:spcPts val="0"/>
              </a:spcBef>
              <a:spcAft>
                <a:spcPts val="0"/>
              </a:spcAft>
              <a:buSzPts val="1900"/>
              <a:buChar char="●"/>
            </a:pPr>
            <a:r>
              <a:rPr lang="en" sz="1900" b="1" dirty="0">
                <a:latin typeface="Times" panose="02020603050405020304" pitchFamily="18" charset="0"/>
                <a:cs typeface="Times" panose="02020603050405020304" pitchFamily="18" charset="0"/>
              </a:rPr>
              <a:t>Shake hands firmly upon meeting and leaving and thank them for their time </a:t>
            </a:r>
            <a:endParaRPr sz="1900" b="1" dirty="0">
              <a:latin typeface="Times" panose="02020603050405020304" pitchFamily="18" charset="0"/>
              <a:cs typeface="Times" panose="02020603050405020304" pitchFamily="18" charset="0"/>
            </a:endParaRPr>
          </a:p>
          <a:p>
            <a:pPr marL="457200" lvl="0" indent="-349250" algn="l" rtl="0">
              <a:lnSpc>
                <a:spcPct val="100000"/>
              </a:lnSpc>
              <a:spcBef>
                <a:spcPts val="0"/>
              </a:spcBef>
              <a:spcAft>
                <a:spcPts val="0"/>
              </a:spcAft>
              <a:buSzPts val="1900"/>
              <a:buChar char="●"/>
            </a:pPr>
            <a:r>
              <a:rPr lang="en" sz="1900" b="1" dirty="0">
                <a:latin typeface="Times" panose="02020603050405020304" pitchFamily="18" charset="0"/>
                <a:cs typeface="Times" panose="02020603050405020304" pitchFamily="18" charset="0"/>
              </a:rPr>
              <a:t>Send a follow up email thanking them for the opportunity</a:t>
            </a:r>
            <a:r>
              <a:rPr lang="en" sz="1900" dirty="0">
                <a:latin typeface="Times" panose="02020603050405020304" pitchFamily="18" charset="0"/>
                <a:cs typeface="Times" panose="02020603050405020304" pitchFamily="18" charset="0"/>
              </a:rPr>
              <a:t> (within 24 hours) </a:t>
            </a:r>
            <a:endParaRPr sz="1900" dirty="0">
              <a:latin typeface="Times" panose="02020603050405020304" pitchFamily="18" charset="0"/>
              <a:cs typeface="Times" panose="02020603050405020304" pitchFamily="18" charset="0"/>
            </a:endParaRPr>
          </a:p>
          <a:p>
            <a:pPr marL="457200" lvl="0" indent="-349250" algn="l" rtl="0">
              <a:lnSpc>
                <a:spcPct val="100000"/>
              </a:lnSpc>
              <a:spcBef>
                <a:spcPts val="0"/>
              </a:spcBef>
              <a:spcAft>
                <a:spcPts val="0"/>
              </a:spcAft>
              <a:buSzPts val="1900"/>
              <a:buChar char="●"/>
            </a:pPr>
            <a:r>
              <a:rPr lang="en" sz="1900" dirty="0">
                <a:latin typeface="Times" panose="02020603050405020304" pitchFamily="18" charset="0"/>
                <a:cs typeface="Times" panose="02020603050405020304" pitchFamily="18" charset="0"/>
              </a:rPr>
              <a:t>Bring a pad of paper and write down facts about the job and question </a:t>
            </a:r>
            <a:endParaRPr sz="1900" dirty="0">
              <a:latin typeface="Times" panose="02020603050405020304" pitchFamily="18" charset="0"/>
              <a:cs typeface="Times" panose="02020603050405020304" pitchFamily="18" charset="0"/>
            </a:endParaRPr>
          </a:p>
          <a:p>
            <a:pPr marL="457200" lvl="0" indent="-349250" algn="l" rtl="0">
              <a:lnSpc>
                <a:spcPct val="100000"/>
              </a:lnSpc>
              <a:spcBef>
                <a:spcPts val="0"/>
              </a:spcBef>
              <a:spcAft>
                <a:spcPts val="0"/>
              </a:spcAft>
              <a:buSzPts val="1900"/>
              <a:buChar char="●"/>
            </a:pPr>
            <a:r>
              <a:rPr lang="en" sz="1900" b="1" dirty="0">
                <a:latin typeface="Times" panose="02020603050405020304" pitchFamily="18" charset="0"/>
                <a:cs typeface="Times" panose="02020603050405020304" pitchFamily="18" charset="0"/>
              </a:rPr>
              <a:t>Look over your social media prior to the interview</a:t>
            </a:r>
            <a:endParaRPr sz="1900" b="1" dirty="0">
              <a:latin typeface="Times" panose="02020603050405020304" pitchFamily="18" charset="0"/>
              <a:cs typeface="Times" panose="02020603050405020304" pitchFamily="18" charset="0"/>
            </a:endParaRPr>
          </a:p>
        </p:txBody>
      </p:sp>
      <p:pic>
        <p:nvPicPr>
          <p:cNvPr id="798" name="Google Shape;798;p106"/>
          <p:cNvPicPr preferRelativeResize="0"/>
          <p:nvPr/>
        </p:nvPicPr>
        <p:blipFill rotWithShape="1">
          <a:blip r:embed="rId3">
            <a:alphaModFix/>
          </a:blip>
          <a:srcRect/>
          <a:stretch/>
        </p:blipFill>
        <p:spPr>
          <a:xfrm>
            <a:off x="6575175" y="1647709"/>
            <a:ext cx="2568825" cy="2306613"/>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p107"/>
          <p:cNvSpPr txBox="1">
            <a:spLocks noGrp="1"/>
          </p:cNvSpPr>
          <p:nvPr>
            <p:ph type="title"/>
          </p:nvPr>
        </p:nvSpPr>
        <p:spPr>
          <a:xfrm>
            <a:off x="713225" y="445025"/>
            <a:ext cx="7717500" cy="572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 b="1"/>
              <a:t>Things to Avoid</a:t>
            </a:r>
            <a:endParaRPr b="1"/>
          </a:p>
        </p:txBody>
      </p:sp>
      <p:sp>
        <p:nvSpPr>
          <p:cNvPr id="805" name="Google Shape;805;p107"/>
          <p:cNvSpPr txBox="1">
            <a:spLocks noGrp="1"/>
          </p:cNvSpPr>
          <p:nvPr>
            <p:ph type="body" idx="1"/>
          </p:nvPr>
        </p:nvSpPr>
        <p:spPr>
          <a:xfrm>
            <a:off x="713225" y="1076275"/>
            <a:ext cx="8430900" cy="2989500"/>
          </a:xfrm>
          <a:prstGeom prst="rect">
            <a:avLst/>
          </a:prstGeom>
          <a:noFill/>
          <a:ln>
            <a:noFill/>
          </a:ln>
        </p:spPr>
        <p:txBody>
          <a:bodyPr spcFirstLastPara="1" wrap="square" lIns="91425" tIns="45700" rIns="91425" bIns="45700" anchor="t" anchorCtr="0">
            <a:noAutofit/>
          </a:bodyPr>
          <a:lstStyle/>
          <a:p>
            <a:pPr marL="457200" lvl="0" indent="-355600" algn="l" rtl="0">
              <a:lnSpc>
                <a:spcPct val="100000"/>
              </a:lnSpc>
              <a:spcBef>
                <a:spcPts val="360"/>
              </a:spcBef>
              <a:spcAft>
                <a:spcPts val="0"/>
              </a:spcAft>
              <a:buSzPts val="2000"/>
              <a:buChar char="●"/>
            </a:pPr>
            <a:r>
              <a:rPr lang="en" sz="2000" dirty="0">
                <a:latin typeface="Times" panose="02020603050405020304" pitchFamily="18" charset="0"/>
                <a:cs typeface="Times" panose="02020603050405020304" pitchFamily="18" charset="0"/>
              </a:rPr>
              <a:t>Don’t be late </a:t>
            </a:r>
            <a:endParaRPr sz="2000" dirty="0">
              <a:latin typeface="Times" panose="02020603050405020304" pitchFamily="18" charset="0"/>
              <a:cs typeface="Times" panose="02020603050405020304" pitchFamily="18" charset="0"/>
            </a:endParaRPr>
          </a:p>
          <a:p>
            <a:pPr marL="457200" lvl="0" indent="-355600" algn="l" rtl="0">
              <a:lnSpc>
                <a:spcPct val="100000"/>
              </a:lnSpc>
              <a:spcBef>
                <a:spcPts val="0"/>
              </a:spcBef>
              <a:spcAft>
                <a:spcPts val="0"/>
              </a:spcAft>
              <a:buSzPts val="2000"/>
              <a:buChar char="●"/>
            </a:pPr>
            <a:r>
              <a:rPr lang="en" sz="2000" b="1" dirty="0">
                <a:latin typeface="Times" panose="02020603050405020304" pitchFamily="18" charset="0"/>
                <a:cs typeface="Times" panose="02020603050405020304" pitchFamily="18" charset="0"/>
              </a:rPr>
              <a:t>Don’t be a suck up, but show respect</a:t>
            </a:r>
            <a:endParaRPr sz="2000" b="1" dirty="0">
              <a:latin typeface="Times" panose="02020603050405020304" pitchFamily="18" charset="0"/>
              <a:cs typeface="Times" panose="02020603050405020304" pitchFamily="18" charset="0"/>
            </a:endParaRPr>
          </a:p>
          <a:p>
            <a:pPr marL="457200" lvl="0" indent="-355600" algn="l" rtl="0">
              <a:lnSpc>
                <a:spcPct val="100000"/>
              </a:lnSpc>
              <a:spcBef>
                <a:spcPts val="0"/>
              </a:spcBef>
              <a:spcAft>
                <a:spcPts val="0"/>
              </a:spcAft>
              <a:buSzPts val="2000"/>
              <a:buChar char="●"/>
            </a:pPr>
            <a:r>
              <a:rPr lang="en" sz="2000" b="1" dirty="0">
                <a:latin typeface="Times" panose="02020603050405020304" pitchFamily="18" charset="0"/>
                <a:cs typeface="Times" panose="02020603050405020304" pitchFamily="18" charset="0"/>
              </a:rPr>
              <a:t>Don’t use bad/slang language- verbal and body </a:t>
            </a:r>
            <a:endParaRPr sz="2000" b="1" dirty="0">
              <a:latin typeface="Times" panose="02020603050405020304" pitchFamily="18" charset="0"/>
              <a:cs typeface="Times" panose="02020603050405020304" pitchFamily="18" charset="0"/>
            </a:endParaRPr>
          </a:p>
          <a:p>
            <a:pPr marL="457200" lvl="0" indent="-355600" algn="l" rtl="0">
              <a:lnSpc>
                <a:spcPct val="100000"/>
              </a:lnSpc>
              <a:spcBef>
                <a:spcPts val="0"/>
              </a:spcBef>
              <a:spcAft>
                <a:spcPts val="0"/>
              </a:spcAft>
              <a:buSzPts val="2000"/>
              <a:buChar char="●"/>
            </a:pPr>
            <a:r>
              <a:rPr lang="en" sz="2000" dirty="0">
                <a:latin typeface="Times" panose="02020603050405020304" pitchFamily="18" charset="0"/>
                <a:cs typeface="Times" panose="02020603050405020304" pitchFamily="18" charset="0"/>
              </a:rPr>
              <a:t>Don’t look unkempt</a:t>
            </a:r>
            <a:endParaRPr sz="2000" dirty="0">
              <a:latin typeface="Times" panose="02020603050405020304" pitchFamily="18" charset="0"/>
              <a:cs typeface="Times" panose="02020603050405020304" pitchFamily="18" charset="0"/>
            </a:endParaRPr>
          </a:p>
          <a:p>
            <a:pPr marL="457200" lvl="0" indent="-355600" algn="l" rtl="0">
              <a:lnSpc>
                <a:spcPct val="100000"/>
              </a:lnSpc>
              <a:spcBef>
                <a:spcPts val="0"/>
              </a:spcBef>
              <a:spcAft>
                <a:spcPts val="0"/>
              </a:spcAft>
              <a:buSzPts val="2000"/>
              <a:buChar char="●"/>
            </a:pPr>
            <a:r>
              <a:rPr lang="en" sz="2000" dirty="0">
                <a:latin typeface="Times" panose="02020603050405020304" pitchFamily="18" charset="0"/>
                <a:cs typeface="Times" panose="02020603050405020304" pitchFamily="18" charset="0"/>
              </a:rPr>
              <a:t>Don’t bring food</a:t>
            </a:r>
            <a:endParaRPr sz="2000" dirty="0">
              <a:latin typeface="Times" panose="02020603050405020304" pitchFamily="18" charset="0"/>
              <a:cs typeface="Times" panose="02020603050405020304" pitchFamily="18" charset="0"/>
            </a:endParaRPr>
          </a:p>
          <a:p>
            <a:pPr marL="457200" lvl="0" indent="-355600" algn="l" rtl="0">
              <a:lnSpc>
                <a:spcPct val="100000"/>
              </a:lnSpc>
              <a:spcBef>
                <a:spcPts val="0"/>
              </a:spcBef>
              <a:spcAft>
                <a:spcPts val="0"/>
              </a:spcAft>
              <a:buSzPts val="2000"/>
              <a:buChar char="●"/>
            </a:pPr>
            <a:r>
              <a:rPr lang="en" sz="2000" dirty="0">
                <a:latin typeface="Times" panose="02020603050405020304" pitchFamily="18" charset="0"/>
                <a:cs typeface="Times" panose="02020603050405020304" pitchFamily="18" charset="0"/>
              </a:rPr>
              <a:t>Don’t ask personal questions</a:t>
            </a:r>
            <a:endParaRPr sz="2000" dirty="0">
              <a:latin typeface="Times" panose="02020603050405020304" pitchFamily="18" charset="0"/>
              <a:cs typeface="Times" panose="02020603050405020304" pitchFamily="18" charset="0"/>
            </a:endParaRPr>
          </a:p>
          <a:p>
            <a:pPr marL="457200" lvl="0" indent="-355600" algn="l" rtl="0">
              <a:lnSpc>
                <a:spcPct val="100000"/>
              </a:lnSpc>
              <a:spcBef>
                <a:spcPts val="0"/>
              </a:spcBef>
              <a:spcAft>
                <a:spcPts val="0"/>
              </a:spcAft>
              <a:buSzPts val="2000"/>
              <a:buChar char="●"/>
            </a:pPr>
            <a:r>
              <a:rPr lang="en" sz="2000" b="1" dirty="0">
                <a:latin typeface="Times" panose="02020603050405020304" pitchFamily="18" charset="0"/>
                <a:cs typeface="Times" panose="02020603050405020304" pitchFamily="18" charset="0"/>
              </a:rPr>
              <a:t>Don’t discuss salary until they bring it up </a:t>
            </a:r>
            <a:endParaRPr sz="2000" b="1" dirty="0">
              <a:latin typeface="Times" panose="02020603050405020304" pitchFamily="18" charset="0"/>
              <a:cs typeface="Times" panose="02020603050405020304" pitchFamily="18" charset="0"/>
            </a:endParaRPr>
          </a:p>
          <a:p>
            <a:pPr marL="457200" lvl="0" indent="-355600" algn="l" rtl="0">
              <a:lnSpc>
                <a:spcPct val="100000"/>
              </a:lnSpc>
              <a:spcBef>
                <a:spcPts val="0"/>
              </a:spcBef>
              <a:spcAft>
                <a:spcPts val="0"/>
              </a:spcAft>
              <a:buSzPts val="2000"/>
              <a:buChar char="●"/>
            </a:pPr>
            <a:r>
              <a:rPr lang="en" sz="2000" b="1" dirty="0">
                <a:latin typeface="Times" panose="02020603050405020304" pitchFamily="18" charset="0"/>
                <a:cs typeface="Times" panose="02020603050405020304" pitchFamily="18" charset="0"/>
              </a:rPr>
              <a:t>Don’t correct the interviewer </a:t>
            </a:r>
            <a:endParaRPr sz="2000" b="1" dirty="0">
              <a:latin typeface="Times" panose="02020603050405020304" pitchFamily="18" charset="0"/>
              <a:cs typeface="Times" panose="02020603050405020304" pitchFamily="18" charset="0"/>
            </a:endParaRPr>
          </a:p>
          <a:p>
            <a:pPr marL="457200" lvl="0" indent="-355600" algn="l" rtl="0">
              <a:lnSpc>
                <a:spcPct val="100000"/>
              </a:lnSpc>
              <a:spcBef>
                <a:spcPts val="0"/>
              </a:spcBef>
              <a:spcAft>
                <a:spcPts val="0"/>
              </a:spcAft>
              <a:buSzPts val="2000"/>
              <a:buChar char="●"/>
            </a:pPr>
            <a:r>
              <a:rPr lang="en" sz="2000" dirty="0">
                <a:latin typeface="Times" panose="02020603050405020304" pitchFamily="18" charset="0"/>
                <a:cs typeface="Times" panose="02020603050405020304" pitchFamily="18" charset="0"/>
              </a:rPr>
              <a:t>Don’t burn bridges… if you are offered a job and do not want it, politely decline giving reasons. </a:t>
            </a:r>
            <a:endParaRPr sz="2000" dirty="0">
              <a:latin typeface="Times" panose="02020603050405020304" pitchFamily="18" charset="0"/>
              <a:cs typeface="Times" panose="02020603050405020304" pitchFamily="18" charset="0"/>
            </a:endParaRPr>
          </a:p>
          <a:p>
            <a:pPr marL="457200" lvl="0" indent="-355600" algn="l" rtl="0">
              <a:lnSpc>
                <a:spcPct val="100000"/>
              </a:lnSpc>
              <a:spcBef>
                <a:spcPts val="0"/>
              </a:spcBef>
              <a:spcAft>
                <a:spcPts val="0"/>
              </a:spcAft>
              <a:buSzPts val="2000"/>
              <a:buChar char="●"/>
            </a:pPr>
            <a:r>
              <a:rPr lang="en" sz="2000" b="1" dirty="0">
                <a:latin typeface="Times" panose="02020603050405020304" pitchFamily="18" charset="0"/>
                <a:cs typeface="Times" panose="02020603050405020304" pitchFamily="18" charset="0"/>
              </a:rPr>
              <a:t>Don’t broadcast on social media anything about the interview </a:t>
            </a:r>
            <a:endParaRPr sz="2000" b="1" dirty="0">
              <a:latin typeface="Times" panose="02020603050405020304" pitchFamily="18" charset="0"/>
              <a:cs typeface="Times" panose="02020603050405020304" pitchFamily="18" charset="0"/>
            </a:endParaRPr>
          </a:p>
          <a:p>
            <a:pPr marL="457200" lvl="0" indent="-355600" algn="l" rtl="0">
              <a:lnSpc>
                <a:spcPct val="100000"/>
              </a:lnSpc>
              <a:spcBef>
                <a:spcPts val="0"/>
              </a:spcBef>
              <a:spcAft>
                <a:spcPts val="0"/>
              </a:spcAft>
              <a:buSzPts val="2000"/>
              <a:buChar char="●"/>
            </a:pPr>
            <a:r>
              <a:rPr lang="en" sz="2000" b="1" dirty="0">
                <a:latin typeface="Times" panose="02020603050405020304" pitchFamily="18" charset="0"/>
                <a:cs typeface="Times" panose="02020603050405020304" pitchFamily="18" charset="0"/>
              </a:rPr>
              <a:t>Don’t leave your cell phone on</a:t>
            </a:r>
            <a:endParaRPr sz="2000" b="1" dirty="0">
              <a:latin typeface="Times" panose="02020603050405020304" pitchFamily="18" charset="0"/>
              <a:cs typeface="Times" panose="02020603050405020304"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47"/>
          <p:cNvSpPr txBox="1">
            <a:spLocks noGrp="1"/>
          </p:cNvSpPr>
          <p:nvPr>
            <p:ph type="body" idx="1"/>
          </p:nvPr>
        </p:nvSpPr>
        <p:spPr>
          <a:xfrm>
            <a:off x="713225" y="1076275"/>
            <a:ext cx="7717500" cy="2989500"/>
          </a:xfrm>
          <a:prstGeom prst="rect">
            <a:avLst/>
          </a:prstGeom>
        </p:spPr>
        <p:txBody>
          <a:bodyPr spcFirstLastPara="1" wrap="square" lIns="91425" tIns="91425" rIns="91425" bIns="91425" anchor="t" anchorCtr="0">
            <a:noAutofit/>
          </a:bodyPr>
          <a:lstStyle/>
          <a:p>
            <a:pPr marL="0" lvl="0" indent="0" algn="l" rtl="0">
              <a:spcBef>
                <a:spcPts val="0"/>
              </a:spcBef>
              <a:spcAft>
                <a:spcPts val="1000"/>
              </a:spcAft>
              <a:buNone/>
            </a:pPr>
            <a:endParaRPr/>
          </a:p>
        </p:txBody>
      </p:sp>
      <p:sp>
        <p:nvSpPr>
          <p:cNvPr id="373" name="Google Shape;373;p47"/>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374" name="Google Shape;374;p47"/>
          <p:cNvPicPr preferRelativeResize="0"/>
          <p:nvPr/>
        </p:nvPicPr>
        <p:blipFill>
          <a:blip r:embed="rId3">
            <a:alphaModFix/>
          </a:blip>
          <a:stretch>
            <a:fillRect/>
          </a:stretch>
        </p:blipFill>
        <p:spPr>
          <a:xfrm>
            <a:off x="2000250" y="62950"/>
            <a:ext cx="5143500" cy="5143500"/>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522475-B0A0-D5AB-7B6A-DC010E87BFAF}"/>
              </a:ext>
            </a:extLst>
          </p:cNvPr>
          <p:cNvSpPr>
            <a:spLocks noGrp="1"/>
          </p:cNvSpPr>
          <p:nvPr>
            <p:ph idx="1"/>
          </p:nvPr>
        </p:nvSpPr>
        <p:spPr>
          <a:xfrm>
            <a:off x="628650" y="295421"/>
            <a:ext cx="7886700" cy="4337301"/>
          </a:xfrm>
          <a:solidFill>
            <a:schemeClr val="bg1"/>
          </a:solidFill>
          <a:ln>
            <a:solidFill>
              <a:srgbClr val="7030A0"/>
            </a:solidFill>
          </a:ln>
        </p:spPr>
        <p:txBody>
          <a:bodyPr>
            <a:normAutofit fontScale="92500" lnSpcReduction="10000"/>
          </a:bodyPr>
          <a:lstStyle/>
          <a:p>
            <a:pPr marL="0" indent="0">
              <a:buNone/>
            </a:pPr>
            <a:r>
              <a:rPr lang="en-US" sz="1350" b="1" dirty="0">
                <a:latin typeface="Times New Roman" panose="02020603050405020304" pitchFamily="18" charset="0"/>
                <a:ea typeface="Arial" panose="020B0604020202020204" pitchFamily="34" charset="0"/>
                <a:cs typeface="Times New Roman" panose="02020603050405020304" pitchFamily="18" charset="0"/>
              </a:rPr>
              <a:t>Unit Standard:</a:t>
            </a:r>
          </a:p>
          <a:p>
            <a:r>
              <a:rPr lang="en-US" sz="1350" b="1" dirty="0">
                <a:latin typeface="Times New Roman" panose="02020603050405020304" pitchFamily="18" charset="0"/>
                <a:ea typeface="Arial" panose="020B0604020202020204" pitchFamily="34" charset="0"/>
                <a:cs typeface="Times New Roman" panose="02020603050405020304" pitchFamily="18" charset="0"/>
              </a:rPr>
              <a:t>EPF.IE.1.1</a:t>
            </a:r>
            <a:r>
              <a:rPr lang="en-US" sz="1350" dirty="0">
                <a:latin typeface="Times New Roman" panose="02020603050405020304" pitchFamily="18" charset="0"/>
                <a:ea typeface="Arial" panose="020B0604020202020204" pitchFamily="34" charset="0"/>
                <a:cs typeface="Times New Roman" panose="02020603050405020304" pitchFamily="18" charset="0"/>
              </a:rPr>
              <a:t> Explain how education, income, career, and life choices impact an individual’s financial plan and goals. </a:t>
            </a:r>
            <a:endParaRPr lang="en-US" sz="1350" dirty="0">
              <a:latin typeface="Times New Roman" panose="02020603050405020304" pitchFamily="18" charset="0"/>
              <a:ea typeface="Calibri" panose="020F0502020204030204" pitchFamily="34" charset="0"/>
              <a:cs typeface="Times New Roman" panose="02020603050405020304" pitchFamily="18" charset="0"/>
            </a:endParaRPr>
          </a:p>
          <a:p>
            <a:r>
              <a:rPr lang="en-US" sz="1350" b="1" dirty="0">
                <a:latin typeface="Times New Roman" panose="02020603050405020304" pitchFamily="18" charset="0"/>
                <a:ea typeface="Arial" panose="020B0604020202020204" pitchFamily="34" charset="0"/>
                <a:cs typeface="Times New Roman" panose="02020603050405020304" pitchFamily="18" charset="0"/>
              </a:rPr>
              <a:t>EPF.IE.1.2</a:t>
            </a:r>
            <a:r>
              <a:rPr lang="en-US" sz="1350" dirty="0">
                <a:latin typeface="Times New Roman" panose="02020603050405020304" pitchFamily="18" charset="0"/>
                <a:ea typeface="Arial" panose="020B0604020202020204" pitchFamily="34" charset="0"/>
                <a:cs typeface="Times New Roman" panose="02020603050405020304" pitchFamily="18" charset="0"/>
              </a:rPr>
              <a:t> Differentiate career and education options after high school in terms of desired lifestyle.</a:t>
            </a:r>
            <a:endParaRPr lang="en-US" sz="1350" dirty="0">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r>
              <a:rPr lang="en-US" sz="1800" b="1" dirty="0">
                <a:solidFill>
                  <a:srgbClr val="C00000"/>
                </a:solidFill>
                <a:latin typeface="Times New Roman" panose="02020603050405020304" pitchFamily="18" charset="0"/>
                <a:cs typeface="Times New Roman" panose="02020603050405020304" pitchFamily="18" charset="0"/>
              </a:rPr>
              <a:t>Essential Question: </a:t>
            </a:r>
            <a:r>
              <a:rPr lang="en-US" sz="1800" dirty="0">
                <a:latin typeface="Times New Roman" panose="02020603050405020304" pitchFamily="18" charset="0"/>
                <a:ea typeface="Arial" panose="020B0604020202020204" pitchFamily="34" charset="0"/>
                <a:cs typeface="Times New Roman" panose="02020603050405020304" pitchFamily="18" charset="0"/>
              </a:rPr>
              <a:t>How do people make decisions about their economic livelihood? </a:t>
            </a:r>
          </a:p>
          <a:p>
            <a:pPr marL="0" indent="0">
              <a:buNone/>
            </a:pPr>
            <a:r>
              <a:rPr lang="en-US" sz="1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Students Can:</a:t>
            </a:r>
          </a:p>
          <a:p>
            <a:pPr marL="390525" indent="-214313"/>
            <a:r>
              <a:rPr lang="en-US" sz="1800" dirty="0">
                <a:latin typeface="Times New Roman" panose="02020603050405020304" pitchFamily="18" charset="0"/>
                <a:ea typeface="Arial" panose="020B0604020202020204" pitchFamily="34" charset="0"/>
                <a:cs typeface="Times New Roman" panose="02020603050405020304" pitchFamily="18" charset="0"/>
              </a:rPr>
              <a:t>I can demonstrate understanding of how goals and financial plans are impacted by education choices, income, career decisions, and life choices. </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marL="390525" indent="-214313"/>
            <a:r>
              <a:rPr lang="en-US" sz="1800" dirty="0">
                <a:latin typeface="Times New Roman" panose="02020603050405020304" pitchFamily="18" charset="0"/>
                <a:ea typeface="Arial" panose="020B0604020202020204" pitchFamily="34" charset="0"/>
                <a:cs typeface="Times New Roman" panose="02020603050405020304" pitchFamily="18" charset="0"/>
              </a:rPr>
              <a:t>I can make a distinction between various career options in terms of their lifestyle goals. </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r>
              <a:rPr lang="en-US" sz="1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Agenda:</a:t>
            </a:r>
          </a:p>
          <a:p>
            <a:r>
              <a:rPr lang="en-US" sz="1800" dirty="0">
                <a:latin typeface="Times New Roman" panose="02020603050405020304" pitchFamily="18" charset="0"/>
                <a:ea typeface="Calibri" panose="020F0502020204030204" pitchFamily="34" charset="0"/>
                <a:cs typeface="Times New Roman" panose="02020603050405020304" pitchFamily="18" charset="0"/>
              </a:rPr>
              <a:t>The Do’s and Don’ts of Interviewing</a:t>
            </a:r>
          </a:p>
          <a:p>
            <a:r>
              <a:rPr lang="en-US" sz="1800" dirty="0">
                <a:latin typeface="Times New Roman" panose="02020603050405020304" pitchFamily="18" charset="0"/>
                <a:ea typeface="Calibri" panose="020F0502020204030204" pitchFamily="34" charset="0"/>
                <a:cs typeface="Times New Roman" panose="02020603050405020304" pitchFamily="18" charset="0"/>
              </a:rPr>
              <a:t>Good practices for getting hired </a:t>
            </a:r>
          </a:p>
          <a:p>
            <a:r>
              <a:rPr lang="en-US" sz="1800" dirty="0">
                <a:latin typeface="Times New Roman" panose="02020603050405020304" pitchFamily="18" charset="0"/>
                <a:ea typeface="Calibri" panose="020F0502020204030204" pitchFamily="34" charset="0"/>
                <a:cs typeface="Times New Roman" panose="02020603050405020304" pitchFamily="18" charset="0"/>
              </a:rPr>
              <a:t>Legality of Questions </a:t>
            </a:r>
          </a:p>
          <a:p>
            <a:pPr marL="0" indent="0">
              <a:buNone/>
            </a:pPr>
            <a:r>
              <a:rPr lang="en-US" sz="1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Homework: </a:t>
            </a:r>
          </a:p>
          <a:p>
            <a:pPr marL="285750" indent="-285750"/>
            <a:r>
              <a:rPr lang="en-US" sz="1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Current Events Journal (Article Link on Assignment)</a:t>
            </a:r>
          </a:p>
          <a:p>
            <a:pPr marL="0" indent="0">
              <a:buNone/>
            </a:pPr>
            <a:endParaRPr 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182862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747DE46-F9E1-D3E6-6200-F9440AD32085}"/>
              </a:ext>
            </a:extLst>
          </p:cNvPr>
          <p:cNvSpPr>
            <a:spLocks noGrp="1"/>
          </p:cNvSpPr>
          <p:nvPr>
            <p:ph type="body" idx="1"/>
          </p:nvPr>
        </p:nvSpPr>
        <p:spPr>
          <a:xfrm>
            <a:off x="160069" y="835378"/>
            <a:ext cx="8270656" cy="3770489"/>
          </a:xfrm>
          <a:solidFill>
            <a:schemeClr val="bg1"/>
          </a:solidFill>
        </p:spPr>
        <p:txBody>
          <a:bodyPr/>
          <a:lstStyle/>
          <a:p>
            <a:pPr marL="139700" indent="0">
              <a:buNone/>
            </a:pPr>
            <a:r>
              <a:rPr lang="en-US" sz="2000" dirty="0">
                <a:latin typeface="Times" panose="02020603050405020304" pitchFamily="18" charset="0"/>
                <a:cs typeface="Times" panose="02020603050405020304" pitchFamily="18" charset="0"/>
              </a:rPr>
              <a:t>Identify which of the following questions an interviewer can ask</a:t>
            </a:r>
          </a:p>
          <a:p>
            <a:pPr marL="139700" indent="0">
              <a:buNone/>
            </a:pPr>
            <a:r>
              <a:rPr lang="en-US" sz="2000" dirty="0">
                <a:latin typeface="Times" panose="02020603050405020304" pitchFamily="18" charset="0"/>
                <a:cs typeface="Times" panose="02020603050405020304" pitchFamily="18" charset="0"/>
              </a:rPr>
              <a:t>___ 1. Are you a legal citizen?</a:t>
            </a:r>
          </a:p>
          <a:p>
            <a:pPr marL="139700" indent="0">
              <a:buNone/>
            </a:pPr>
            <a:r>
              <a:rPr lang="en-US" sz="2000" dirty="0">
                <a:latin typeface="Times" panose="02020603050405020304" pitchFamily="18" charset="0"/>
                <a:cs typeface="Times" panose="02020603050405020304" pitchFamily="18" charset="0"/>
              </a:rPr>
              <a:t>___ 2. Are you over the age of 18 years old? </a:t>
            </a:r>
          </a:p>
          <a:p>
            <a:pPr marL="139700" indent="0">
              <a:buNone/>
            </a:pPr>
            <a:r>
              <a:rPr lang="en-US" sz="2000" dirty="0">
                <a:latin typeface="Times" panose="02020603050405020304" pitchFamily="18" charset="0"/>
                <a:cs typeface="Times" panose="02020603050405020304" pitchFamily="18" charset="0"/>
              </a:rPr>
              <a:t>___ 3. Would you be able to work overtime if necessary?</a:t>
            </a:r>
          </a:p>
          <a:p>
            <a:pPr marL="139700" indent="0">
              <a:buNone/>
            </a:pPr>
            <a:r>
              <a:rPr lang="en-US" sz="2000" dirty="0">
                <a:latin typeface="Times" panose="02020603050405020304" pitchFamily="18" charset="0"/>
                <a:cs typeface="Times" panose="02020603050405020304" pitchFamily="18" charset="0"/>
              </a:rPr>
              <a:t>___ 4. What clubs or social organizations do you belong to?  </a:t>
            </a:r>
          </a:p>
          <a:p>
            <a:pPr marL="139700" indent="0">
              <a:buNone/>
            </a:pPr>
            <a:r>
              <a:rPr lang="en-US" sz="2000" dirty="0">
                <a:latin typeface="Times" panose="02020603050405020304" pitchFamily="18" charset="0"/>
                <a:cs typeface="Times" panose="02020603050405020304" pitchFamily="18" charset="0"/>
              </a:rPr>
              <a:t>___ 5. </a:t>
            </a:r>
            <a:r>
              <a:rPr lang="en-US" sz="2000" dirty="0">
                <a:solidFill>
                  <a:srgbClr val="000000"/>
                </a:solidFill>
                <a:effectLst/>
                <a:latin typeface="Times" panose="02020603050405020304" pitchFamily="18" charset="0"/>
                <a:ea typeface="Calibri" panose="020F0502020204030204" pitchFamily="34" charset="0"/>
                <a:cs typeface="Times" panose="02020603050405020304" pitchFamily="18" charset="0"/>
              </a:rPr>
              <a:t>Are you able to lift a 50-pound weight and carry it 100 yards, as this is part of the job? </a:t>
            </a:r>
          </a:p>
          <a:p>
            <a:pPr marL="139700" indent="0">
              <a:buNone/>
            </a:pPr>
            <a:r>
              <a:rPr lang="en-US" sz="2000" dirty="0">
                <a:solidFill>
                  <a:srgbClr val="000000"/>
                </a:solidFill>
                <a:latin typeface="Times" panose="02020603050405020304" pitchFamily="18" charset="0"/>
                <a:ea typeface="Calibri" panose="020F0502020204030204" pitchFamily="34" charset="0"/>
                <a:cs typeface="Times" panose="02020603050405020304" pitchFamily="18" charset="0"/>
              </a:rPr>
              <a:t>___ 6. </a:t>
            </a:r>
            <a:r>
              <a:rPr lang="en-US" sz="2000" dirty="0">
                <a:solidFill>
                  <a:srgbClr val="000000"/>
                </a:solidFill>
                <a:effectLst/>
                <a:latin typeface="Times" panose="02020603050405020304" pitchFamily="18" charset="0"/>
                <a:ea typeface="Calibri" panose="020F0502020204030204" pitchFamily="34" charset="0"/>
                <a:cs typeface="Times" panose="02020603050405020304" pitchFamily="18" charset="0"/>
              </a:rPr>
              <a:t>Do you have any disabilities? </a:t>
            </a:r>
          </a:p>
          <a:p>
            <a:pPr marL="139700" indent="0">
              <a:buNone/>
            </a:pPr>
            <a:r>
              <a:rPr lang="en-US" sz="2000" dirty="0">
                <a:solidFill>
                  <a:srgbClr val="000000"/>
                </a:solidFill>
                <a:latin typeface="Times" panose="02020603050405020304" pitchFamily="18" charset="0"/>
                <a:ea typeface="Calibri" panose="020F0502020204030204" pitchFamily="34" charset="0"/>
                <a:cs typeface="Times" panose="02020603050405020304" pitchFamily="18" charset="0"/>
              </a:rPr>
              <a:t>___ 7. </a:t>
            </a:r>
            <a:r>
              <a:rPr lang="en-US" sz="2000" dirty="0">
                <a:effectLst/>
                <a:latin typeface="Times" panose="02020603050405020304" pitchFamily="18" charset="0"/>
                <a:ea typeface="Times New Roman" panose="02020603050405020304" pitchFamily="18" charset="0"/>
                <a:cs typeface="Times" panose="02020603050405020304" pitchFamily="18" charset="0"/>
              </a:rPr>
              <a:t>Have you ever been convicted of _________? </a:t>
            </a:r>
            <a:endParaRPr lang="en-US" sz="2000" dirty="0">
              <a:solidFill>
                <a:srgbClr val="000000"/>
              </a:solidFill>
              <a:latin typeface="Times" panose="02020603050405020304" pitchFamily="18" charset="0"/>
              <a:ea typeface="Times New Roman" panose="02020603050405020304" pitchFamily="18" charset="0"/>
              <a:cs typeface="Times" panose="02020603050405020304" pitchFamily="18" charset="0"/>
            </a:endParaRPr>
          </a:p>
          <a:p>
            <a:pPr marL="139700" indent="0">
              <a:buNone/>
            </a:pPr>
            <a:r>
              <a:rPr lang="en-US" sz="2000" dirty="0">
                <a:solidFill>
                  <a:srgbClr val="000000"/>
                </a:solidFill>
                <a:effectLst/>
                <a:latin typeface="Times" panose="02020603050405020304" pitchFamily="18" charset="0"/>
                <a:ea typeface="Calibri" panose="020F0502020204030204" pitchFamily="34" charset="0"/>
                <a:cs typeface="Times" panose="02020603050405020304" pitchFamily="18" charset="0"/>
              </a:rPr>
              <a:t>___ 8. If you've been in the military, were you honorably discharged? </a:t>
            </a:r>
          </a:p>
          <a:p>
            <a:pPr marL="139700" indent="0">
              <a:buNone/>
            </a:pPr>
            <a:endParaRPr lang="en-US" sz="2000" dirty="0">
              <a:solidFill>
                <a:srgbClr val="000000"/>
              </a:solidFill>
              <a:effectLst/>
              <a:latin typeface="Times" panose="02020603050405020304" pitchFamily="18" charset="0"/>
              <a:ea typeface="Calibri" panose="020F0502020204030204" pitchFamily="34" charset="0"/>
              <a:cs typeface="Times" panose="02020603050405020304" pitchFamily="18" charset="0"/>
            </a:endParaRPr>
          </a:p>
          <a:p>
            <a:pPr marL="139700" indent="0">
              <a:buNone/>
            </a:pPr>
            <a:endParaRPr lang="en-US" sz="2000" dirty="0">
              <a:latin typeface="Times" panose="02020603050405020304" pitchFamily="18" charset="0"/>
              <a:cs typeface="Times" panose="02020603050405020304" pitchFamily="18" charset="0"/>
            </a:endParaRPr>
          </a:p>
        </p:txBody>
      </p:sp>
      <p:sp>
        <p:nvSpPr>
          <p:cNvPr id="3" name="Title 2">
            <a:extLst>
              <a:ext uri="{FF2B5EF4-FFF2-40B4-BE49-F238E27FC236}">
                <a16:creationId xmlns:a16="http://schemas.microsoft.com/office/drawing/2014/main" id="{C921532F-5010-DF7A-BD56-DCE3095C3362}"/>
              </a:ext>
            </a:extLst>
          </p:cNvPr>
          <p:cNvSpPr>
            <a:spLocks noGrp="1"/>
          </p:cNvSpPr>
          <p:nvPr>
            <p:ph type="title"/>
          </p:nvPr>
        </p:nvSpPr>
        <p:spPr>
          <a:xfrm>
            <a:off x="160069" y="128936"/>
            <a:ext cx="7717500" cy="572700"/>
          </a:xfrm>
        </p:spPr>
        <p:txBody>
          <a:bodyPr/>
          <a:lstStyle/>
          <a:p>
            <a:r>
              <a:rPr lang="en-US" dirty="0"/>
              <a:t>Can they Ask me that?</a:t>
            </a:r>
          </a:p>
        </p:txBody>
      </p:sp>
    </p:spTree>
    <p:extLst>
      <p:ext uri="{BB962C8B-B14F-4D97-AF65-F5344CB8AC3E}">
        <p14:creationId xmlns:p14="http://schemas.microsoft.com/office/powerpoint/2010/main" val="131075366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sp>
        <p:nvSpPr>
          <p:cNvPr id="811" name="Google Shape;811;p108"/>
          <p:cNvSpPr txBox="1">
            <a:spLocks noGrp="1"/>
          </p:cNvSpPr>
          <p:nvPr>
            <p:ph type="title"/>
          </p:nvPr>
        </p:nvSpPr>
        <p:spPr>
          <a:xfrm>
            <a:off x="713225" y="445025"/>
            <a:ext cx="7717500" cy="572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 b="1"/>
              <a:t>How to Dress</a:t>
            </a:r>
            <a:endParaRPr b="1"/>
          </a:p>
        </p:txBody>
      </p:sp>
      <p:sp>
        <p:nvSpPr>
          <p:cNvPr id="812" name="Google Shape;812;p108"/>
          <p:cNvSpPr txBox="1">
            <a:spLocks noGrp="1"/>
          </p:cNvSpPr>
          <p:nvPr>
            <p:ph type="body" idx="1"/>
          </p:nvPr>
        </p:nvSpPr>
        <p:spPr>
          <a:xfrm>
            <a:off x="241750" y="1017725"/>
            <a:ext cx="6282300" cy="3680750"/>
          </a:xfrm>
          <a:prstGeom prst="rect">
            <a:avLst/>
          </a:prstGeom>
          <a:solidFill>
            <a:schemeClr val="bg1"/>
          </a:solidFill>
          <a:ln>
            <a:noFill/>
          </a:ln>
        </p:spPr>
        <p:txBody>
          <a:bodyPr spcFirstLastPara="1" wrap="square" lIns="91425" tIns="45700" rIns="91425" bIns="45700" anchor="t" anchorCtr="0">
            <a:noAutofit/>
          </a:bodyPr>
          <a:lstStyle/>
          <a:p>
            <a:pPr marL="457200" lvl="0" indent="-368300" algn="l" rtl="0">
              <a:lnSpc>
                <a:spcPct val="100000"/>
              </a:lnSpc>
              <a:spcBef>
                <a:spcPts val="360"/>
              </a:spcBef>
              <a:spcAft>
                <a:spcPts val="0"/>
              </a:spcAft>
              <a:buSzPts val="2200"/>
              <a:buChar char="●"/>
            </a:pPr>
            <a:r>
              <a:rPr lang="en" sz="2200" b="1" dirty="0">
                <a:latin typeface="Times" panose="02020603050405020304" pitchFamily="18" charset="0"/>
                <a:cs typeface="Times" panose="02020603050405020304" pitchFamily="18" charset="0"/>
              </a:rPr>
              <a:t>It’s better to overdress than underdress</a:t>
            </a:r>
            <a:endParaRPr sz="2200" b="1" dirty="0">
              <a:latin typeface="Times" panose="02020603050405020304" pitchFamily="18" charset="0"/>
              <a:cs typeface="Times" panose="02020603050405020304" pitchFamily="18" charset="0"/>
            </a:endParaRPr>
          </a:p>
          <a:p>
            <a:pPr marL="457200" lvl="0" indent="-368300" algn="l" rtl="0">
              <a:lnSpc>
                <a:spcPct val="100000"/>
              </a:lnSpc>
              <a:spcBef>
                <a:spcPts val="0"/>
              </a:spcBef>
              <a:spcAft>
                <a:spcPts val="0"/>
              </a:spcAft>
              <a:buSzPts val="2200"/>
              <a:buChar char="●"/>
            </a:pPr>
            <a:r>
              <a:rPr lang="en" sz="2200" dirty="0">
                <a:latin typeface="Times" panose="02020603050405020304" pitchFamily="18" charset="0"/>
                <a:cs typeface="Times" panose="02020603050405020304" pitchFamily="18" charset="0"/>
              </a:rPr>
              <a:t>Close toed shoes</a:t>
            </a:r>
            <a:endParaRPr sz="2200" dirty="0">
              <a:latin typeface="Times" panose="02020603050405020304" pitchFamily="18" charset="0"/>
              <a:cs typeface="Times" panose="02020603050405020304" pitchFamily="18" charset="0"/>
            </a:endParaRPr>
          </a:p>
          <a:p>
            <a:pPr marL="457200" lvl="0" indent="-368300" algn="l" rtl="0">
              <a:lnSpc>
                <a:spcPct val="100000"/>
              </a:lnSpc>
              <a:spcBef>
                <a:spcPts val="0"/>
              </a:spcBef>
              <a:spcAft>
                <a:spcPts val="0"/>
              </a:spcAft>
              <a:buSzPts val="2200"/>
              <a:buChar char="●"/>
            </a:pPr>
            <a:r>
              <a:rPr lang="en" sz="2200" b="1" dirty="0">
                <a:latin typeface="Times" panose="02020603050405020304" pitchFamily="18" charset="0"/>
                <a:cs typeface="Times" panose="02020603050405020304" pitchFamily="18" charset="0"/>
              </a:rPr>
              <a:t>Acceptable wear- tie and jacket with slacks and dress shoes, dresses and skirts</a:t>
            </a:r>
            <a:endParaRPr sz="2200" b="1" dirty="0">
              <a:latin typeface="Times" panose="02020603050405020304" pitchFamily="18" charset="0"/>
              <a:cs typeface="Times" panose="02020603050405020304" pitchFamily="18" charset="0"/>
            </a:endParaRPr>
          </a:p>
          <a:p>
            <a:pPr marL="914400" lvl="1" indent="-368300" algn="l" rtl="0">
              <a:lnSpc>
                <a:spcPct val="100000"/>
              </a:lnSpc>
              <a:spcBef>
                <a:spcPts val="0"/>
              </a:spcBef>
              <a:spcAft>
                <a:spcPts val="0"/>
              </a:spcAft>
              <a:buSzPts val="2200"/>
              <a:buChar char="○"/>
            </a:pPr>
            <a:r>
              <a:rPr lang="en" sz="2200" dirty="0">
                <a:latin typeface="Times" panose="02020603050405020304" pitchFamily="18" charset="0"/>
                <a:cs typeface="Times" panose="02020603050405020304" pitchFamily="18" charset="0"/>
              </a:rPr>
              <a:t>Even if the job is less formal in nature you still need to dress appropriately. </a:t>
            </a:r>
            <a:endParaRPr sz="2200" dirty="0">
              <a:latin typeface="Times" panose="02020603050405020304" pitchFamily="18" charset="0"/>
              <a:cs typeface="Times" panose="02020603050405020304" pitchFamily="18" charset="0"/>
            </a:endParaRPr>
          </a:p>
          <a:p>
            <a:pPr marL="457200" lvl="0" indent="-368300" algn="l" rtl="0">
              <a:lnSpc>
                <a:spcPct val="100000"/>
              </a:lnSpc>
              <a:spcBef>
                <a:spcPts val="0"/>
              </a:spcBef>
              <a:spcAft>
                <a:spcPts val="0"/>
              </a:spcAft>
              <a:buSzPts val="2200"/>
              <a:buChar char="●"/>
            </a:pPr>
            <a:r>
              <a:rPr lang="en" sz="2200" b="1" dirty="0">
                <a:latin typeface="Times" panose="02020603050405020304" pitchFamily="18" charset="0"/>
                <a:cs typeface="Times" panose="02020603050405020304" pitchFamily="18" charset="0"/>
              </a:rPr>
              <a:t>Avoid- low cut tops, strong perfume or cologne, obnoxious accessories, loud colors, hats</a:t>
            </a:r>
            <a:endParaRPr sz="2200" b="1" dirty="0">
              <a:latin typeface="Times" panose="02020603050405020304" pitchFamily="18" charset="0"/>
              <a:cs typeface="Times" panose="02020603050405020304" pitchFamily="18" charset="0"/>
            </a:endParaRPr>
          </a:p>
        </p:txBody>
      </p:sp>
      <p:pic>
        <p:nvPicPr>
          <p:cNvPr id="813" name="Google Shape;813;p108"/>
          <p:cNvPicPr preferRelativeResize="0"/>
          <p:nvPr/>
        </p:nvPicPr>
        <p:blipFill rotWithShape="1">
          <a:blip r:embed="rId3">
            <a:alphaModFix/>
          </a:blip>
          <a:srcRect/>
          <a:stretch/>
        </p:blipFill>
        <p:spPr>
          <a:xfrm>
            <a:off x="6524050" y="797506"/>
            <a:ext cx="2619956" cy="1621369"/>
          </a:xfrm>
          <a:prstGeom prst="rect">
            <a:avLst/>
          </a:prstGeom>
          <a:noFill/>
          <a:ln>
            <a:noFill/>
          </a:ln>
        </p:spPr>
      </p:pic>
      <p:pic>
        <p:nvPicPr>
          <p:cNvPr id="814" name="Google Shape;814;p108"/>
          <p:cNvPicPr preferRelativeResize="0"/>
          <p:nvPr/>
        </p:nvPicPr>
        <p:blipFill rotWithShape="1">
          <a:blip r:embed="rId4">
            <a:alphaModFix/>
          </a:blip>
          <a:srcRect/>
          <a:stretch/>
        </p:blipFill>
        <p:spPr>
          <a:xfrm>
            <a:off x="6442700" y="2682000"/>
            <a:ext cx="2701301" cy="1519481"/>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EE512D-53BE-20F6-212D-EA51A571B779}"/>
              </a:ext>
            </a:extLst>
          </p:cNvPr>
          <p:cNvSpPr>
            <a:spLocks noGrp="1"/>
          </p:cNvSpPr>
          <p:nvPr>
            <p:ph type="body" idx="1"/>
          </p:nvPr>
        </p:nvSpPr>
        <p:spPr/>
        <p:txBody>
          <a:bodyPr/>
          <a:lstStyle/>
          <a:p>
            <a:pPr marL="139700" indent="0">
              <a:buNone/>
            </a:pPr>
            <a:r>
              <a:rPr lang="en-US" sz="2000" dirty="0">
                <a:latin typeface="Times" panose="02020603050405020304" pitchFamily="18" charset="0"/>
                <a:cs typeface="Times" panose="02020603050405020304" pitchFamily="18" charset="0"/>
              </a:rPr>
              <a:t>An interview is a critical step in getting a job.  How you respond to questions is critical.</a:t>
            </a:r>
          </a:p>
          <a:p>
            <a:r>
              <a:rPr lang="en-US" sz="2000" dirty="0">
                <a:latin typeface="Times" panose="02020603050405020304" pitchFamily="18" charset="0"/>
                <a:cs typeface="Times" panose="02020603050405020304" pitchFamily="18" charset="0"/>
              </a:rPr>
              <a:t>Partner up with a classmate</a:t>
            </a:r>
          </a:p>
          <a:p>
            <a:r>
              <a:rPr lang="en-US" sz="2000" dirty="0">
                <a:latin typeface="Times" panose="02020603050405020304" pitchFamily="18" charset="0"/>
                <a:cs typeface="Times" panose="02020603050405020304" pitchFamily="18" charset="0"/>
              </a:rPr>
              <a:t>Develop response to each of the commonly asked questions that make employers want to hirer you</a:t>
            </a:r>
          </a:p>
        </p:txBody>
      </p:sp>
      <p:sp>
        <p:nvSpPr>
          <p:cNvPr id="3" name="Title 2">
            <a:extLst>
              <a:ext uri="{FF2B5EF4-FFF2-40B4-BE49-F238E27FC236}">
                <a16:creationId xmlns:a16="http://schemas.microsoft.com/office/drawing/2014/main" id="{297C22FB-DDC0-4140-A601-919742EE198B}"/>
              </a:ext>
            </a:extLst>
          </p:cNvPr>
          <p:cNvSpPr>
            <a:spLocks noGrp="1"/>
          </p:cNvSpPr>
          <p:nvPr>
            <p:ph type="title"/>
          </p:nvPr>
        </p:nvSpPr>
        <p:spPr>
          <a:xfrm>
            <a:off x="713225" y="253113"/>
            <a:ext cx="7717500" cy="572700"/>
          </a:xfrm>
        </p:spPr>
        <p:txBody>
          <a:bodyPr/>
          <a:lstStyle/>
          <a:p>
            <a:r>
              <a:rPr lang="en-US" sz="3000" dirty="0"/>
              <a:t>Response to interview question</a:t>
            </a:r>
          </a:p>
        </p:txBody>
      </p:sp>
      <p:pic>
        <p:nvPicPr>
          <p:cNvPr id="1026" name="Picture 2" descr="Interviewing is Subjective">
            <a:extLst>
              <a:ext uri="{FF2B5EF4-FFF2-40B4-BE49-F238E27FC236}">
                <a16:creationId xmlns:a16="http://schemas.microsoft.com/office/drawing/2014/main" id="{22507098-364B-B207-8851-05F3C73C0E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0528" y="2840390"/>
            <a:ext cx="2628900" cy="17430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nterviewing 101 | Beyond the Uniform">
            <a:extLst>
              <a:ext uri="{FF2B5EF4-FFF2-40B4-BE49-F238E27FC236}">
                <a16:creationId xmlns:a16="http://schemas.microsoft.com/office/drawing/2014/main" id="{7423C21A-C5C0-2AFE-0450-EFEFE99145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4572" y="2911827"/>
            <a:ext cx="28575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2504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DE463D-7DAA-99DA-3A01-B375FB1F6692}"/>
              </a:ext>
            </a:extLst>
          </p:cNvPr>
          <p:cNvSpPr>
            <a:spLocks noGrp="1"/>
          </p:cNvSpPr>
          <p:nvPr>
            <p:ph type="body" idx="1"/>
          </p:nvPr>
        </p:nvSpPr>
        <p:spPr/>
        <p:txBody>
          <a:bodyPr/>
          <a:lstStyle/>
          <a:p>
            <a:pPr marL="139700" indent="0">
              <a:buNone/>
            </a:pPr>
            <a:r>
              <a:rPr lang="en-US" sz="2000" dirty="0">
                <a:latin typeface="Times" panose="02020603050405020304" pitchFamily="18" charset="0"/>
                <a:cs typeface="Times" panose="02020603050405020304" pitchFamily="18" charset="0"/>
              </a:rPr>
              <a:t>The employer wants to know how a bad experience at work impacted you? </a:t>
            </a:r>
          </a:p>
        </p:txBody>
      </p:sp>
      <p:sp>
        <p:nvSpPr>
          <p:cNvPr id="3" name="Title 2">
            <a:extLst>
              <a:ext uri="{FF2B5EF4-FFF2-40B4-BE49-F238E27FC236}">
                <a16:creationId xmlns:a16="http://schemas.microsoft.com/office/drawing/2014/main" id="{7753405D-F35A-A04A-1B2B-BF2570C7B470}"/>
              </a:ext>
            </a:extLst>
          </p:cNvPr>
          <p:cNvSpPr>
            <a:spLocks noGrp="1"/>
          </p:cNvSpPr>
          <p:nvPr>
            <p:ph type="title"/>
          </p:nvPr>
        </p:nvSpPr>
        <p:spPr>
          <a:xfrm>
            <a:off x="713225" y="196669"/>
            <a:ext cx="7717500" cy="572700"/>
          </a:xfrm>
        </p:spPr>
        <p:txBody>
          <a:bodyPr/>
          <a:lstStyle/>
          <a:p>
            <a:r>
              <a:rPr lang="en-US" dirty="0"/>
              <a:t>How do you respond?</a:t>
            </a:r>
          </a:p>
        </p:txBody>
      </p:sp>
    </p:spTree>
    <p:extLst>
      <p:ext uri="{BB962C8B-B14F-4D97-AF65-F5344CB8AC3E}">
        <p14:creationId xmlns:p14="http://schemas.microsoft.com/office/powerpoint/2010/main" val="169580978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522475-B0A0-D5AB-7B6A-DC010E87BFAF}"/>
              </a:ext>
            </a:extLst>
          </p:cNvPr>
          <p:cNvSpPr>
            <a:spLocks noGrp="1"/>
          </p:cNvSpPr>
          <p:nvPr>
            <p:ph idx="1"/>
          </p:nvPr>
        </p:nvSpPr>
        <p:spPr>
          <a:xfrm>
            <a:off x="628650" y="295421"/>
            <a:ext cx="7886700" cy="4337301"/>
          </a:xfrm>
          <a:solidFill>
            <a:schemeClr val="bg1"/>
          </a:solidFill>
          <a:ln>
            <a:solidFill>
              <a:srgbClr val="7030A0"/>
            </a:solidFill>
          </a:ln>
        </p:spPr>
        <p:txBody>
          <a:bodyPr>
            <a:normAutofit fontScale="92500" lnSpcReduction="10000"/>
          </a:bodyPr>
          <a:lstStyle/>
          <a:p>
            <a:pPr marL="0" indent="0">
              <a:buNone/>
            </a:pPr>
            <a:r>
              <a:rPr lang="en-US" sz="1350" b="1" dirty="0">
                <a:latin typeface="Times New Roman" panose="02020603050405020304" pitchFamily="18" charset="0"/>
                <a:ea typeface="Arial" panose="020B0604020202020204" pitchFamily="34" charset="0"/>
                <a:cs typeface="Times New Roman" panose="02020603050405020304" pitchFamily="18" charset="0"/>
              </a:rPr>
              <a:t>Unit Standard:</a:t>
            </a:r>
          </a:p>
          <a:p>
            <a:r>
              <a:rPr lang="en-US" sz="1350" b="1" dirty="0">
                <a:latin typeface="Times New Roman" panose="02020603050405020304" pitchFamily="18" charset="0"/>
                <a:ea typeface="Arial" panose="020B0604020202020204" pitchFamily="34" charset="0"/>
                <a:cs typeface="Times New Roman" panose="02020603050405020304" pitchFamily="18" charset="0"/>
              </a:rPr>
              <a:t>EPF.IE.1.1</a:t>
            </a:r>
            <a:r>
              <a:rPr lang="en-US" sz="1350" dirty="0">
                <a:latin typeface="Times New Roman" panose="02020603050405020304" pitchFamily="18" charset="0"/>
                <a:ea typeface="Arial" panose="020B0604020202020204" pitchFamily="34" charset="0"/>
                <a:cs typeface="Times New Roman" panose="02020603050405020304" pitchFamily="18" charset="0"/>
              </a:rPr>
              <a:t> Explain how education, income, career, and life choices impact an individual’s financial plan and goals. </a:t>
            </a:r>
            <a:endParaRPr lang="en-US" sz="1350" dirty="0">
              <a:latin typeface="Times New Roman" panose="02020603050405020304" pitchFamily="18" charset="0"/>
              <a:ea typeface="Calibri" panose="020F0502020204030204" pitchFamily="34" charset="0"/>
              <a:cs typeface="Times New Roman" panose="02020603050405020304" pitchFamily="18" charset="0"/>
            </a:endParaRPr>
          </a:p>
          <a:p>
            <a:r>
              <a:rPr lang="en-US" sz="1350" b="1" dirty="0">
                <a:latin typeface="Times New Roman" panose="02020603050405020304" pitchFamily="18" charset="0"/>
                <a:ea typeface="Arial" panose="020B0604020202020204" pitchFamily="34" charset="0"/>
                <a:cs typeface="Times New Roman" panose="02020603050405020304" pitchFamily="18" charset="0"/>
              </a:rPr>
              <a:t>EPF.IE.1.2</a:t>
            </a:r>
            <a:r>
              <a:rPr lang="en-US" sz="1350" dirty="0">
                <a:latin typeface="Times New Roman" panose="02020603050405020304" pitchFamily="18" charset="0"/>
                <a:ea typeface="Arial" panose="020B0604020202020204" pitchFamily="34" charset="0"/>
                <a:cs typeface="Times New Roman" panose="02020603050405020304" pitchFamily="18" charset="0"/>
              </a:rPr>
              <a:t> Differentiate career and education options after high school in terms of desired lifestyle.</a:t>
            </a:r>
            <a:endParaRPr lang="en-US" sz="1350" dirty="0">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r>
              <a:rPr lang="en-US" sz="1800" b="1" dirty="0">
                <a:solidFill>
                  <a:srgbClr val="C00000"/>
                </a:solidFill>
                <a:latin typeface="Times New Roman" panose="02020603050405020304" pitchFamily="18" charset="0"/>
                <a:cs typeface="Times New Roman" panose="02020603050405020304" pitchFamily="18" charset="0"/>
              </a:rPr>
              <a:t>Essential Question: </a:t>
            </a:r>
            <a:r>
              <a:rPr lang="en-US" sz="1800" dirty="0">
                <a:latin typeface="Times New Roman" panose="02020603050405020304" pitchFamily="18" charset="0"/>
                <a:ea typeface="Arial" panose="020B0604020202020204" pitchFamily="34" charset="0"/>
                <a:cs typeface="Times New Roman" panose="02020603050405020304" pitchFamily="18" charset="0"/>
              </a:rPr>
              <a:t>How do people make decisions about their economic livelihood? </a:t>
            </a:r>
          </a:p>
          <a:p>
            <a:pPr marL="0" indent="0">
              <a:buNone/>
            </a:pPr>
            <a:r>
              <a:rPr lang="en-US" sz="1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Students Can:</a:t>
            </a:r>
          </a:p>
          <a:p>
            <a:pPr marL="390525" indent="-214313"/>
            <a:r>
              <a:rPr lang="en-US" sz="1800" dirty="0">
                <a:latin typeface="Times New Roman" panose="02020603050405020304" pitchFamily="18" charset="0"/>
                <a:ea typeface="Arial" panose="020B0604020202020204" pitchFamily="34" charset="0"/>
                <a:cs typeface="Times New Roman" panose="02020603050405020304" pitchFamily="18" charset="0"/>
              </a:rPr>
              <a:t>I can demonstrate understanding of how goals and financial plans are impacted by education choices, income, career decisions, and life choices. </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marL="390525" indent="-214313"/>
            <a:r>
              <a:rPr lang="en-US" sz="1800" dirty="0">
                <a:latin typeface="Times New Roman" panose="02020603050405020304" pitchFamily="18" charset="0"/>
                <a:ea typeface="Arial" panose="020B0604020202020204" pitchFamily="34" charset="0"/>
                <a:cs typeface="Times New Roman" panose="02020603050405020304" pitchFamily="18" charset="0"/>
              </a:rPr>
              <a:t>I can make a distinction between various career options in terms of their lifestyle goals. </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r>
              <a:rPr lang="en-US" sz="1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Agenda:</a:t>
            </a:r>
          </a:p>
          <a:p>
            <a:r>
              <a:rPr lang="en-US" sz="1800" dirty="0">
                <a:latin typeface="Times New Roman" panose="02020603050405020304" pitchFamily="18" charset="0"/>
                <a:ea typeface="Calibri" panose="020F0502020204030204" pitchFamily="34" charset="0"/>
                <a:cs typeface="Times New Roman" panose="02020603050405020304" pitchFamily="18" charset="0"/>
              </a:rPr>
              <a:t>How do you respond</a:t>
            </a:r>
          </a:p>
          <a:p>
            <a:r>
              <a:rPr lang="en-US" sz="1800" dirty="0">
                <a:latin typeface="Times New Roman" panose="02020603050405020304" pitchFamily="18" charset="0"/>
                <a:ea typeface="Calibri" panose="020F0502020204030204" pitchFamily="34" charset="0"/>
                <a:cs typeface="Times New Roman" panose="02020603050405020304" pitchFamily="18" charset="0"/>
              </a:rPr>
              <a:t>Final Prep winning the job</a:t>
            </a:r>
          </a:p>
          <a:p>
            <a:r>
              <a:rPr lang="en-US" sz="1800" dirty="0">
                <a:latin typeface="Times New Roman" panose="02020603050405020304" pitchFamily="18" charset="0"/>
                <a:ea typeface="Calibri" panose="020F0502020204030204" pitchFamily="34" charset="0"/>
                <a:cs typeface="Times New Roman" panose="02020603050405020304" pitchFamily="18" charset="0"/>
              </a:rPr>
              <a:t>Resumes &amp; Cover Letters</a:t>
            </a:r>
          </a:p>
          <a:p>
            <a:pPr marL="0" indent="0">
              <a:buNone/>
            </a:pPr>
            <a:r>
              <a:rPr lang="en-US" sz="1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Homework: </a:t>
            </a:r>
          </a:p>
          <a:p>
            <a:pPr marL="285750" indent="-285750"/>
            <a:r>
              <a:rPr lang="en-US" sz="1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Current Events Journal (Article Link on Assignment)</a:t>
            </a:r>
          </a:p>
          <a:p>
            <a:pPr marL="285750" indent="-285750"/>
            <a:r>
              <a:rPr lang="en-US" sz="1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Unit III Test – Tuesday, 12/12</a:t>
            </a:r>
          </a:p>
          <a:p>
            <a:pPr marL="0" indent="0">
              <a:buNone/>
            </a:pPr>
            <a:endParaRPr 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489347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DE463D-7DAA-99DA-3A01-B375FB1F6692}"/>
              </a:ext>
            </a:extLst>
          </p:cNvPr>
          <p:cNvSpPr>
            <a:spLocks noGrp="1"/>
          </p:cNvSpPr>
          <p:nvPr>
            <p:ph type="body" idx="1"/>
          </p:nvPr>
        </p:nvSpPr>
        <p:spPr/>
        <p:txBody>
          <a:bodyPr/>
          <a:lstStyle/>
          <a:p>
            <a:pPr marL="139700" indent="0">
              <a:buNone/>
            </a:pPr>
            <a:r>
              <a:rPr lang="en-US" sz="2000" dirty="0">
                <a:latin typeface="Times" panose="02020603050405020304" pitchFamily="18" charset="0"/>
                <a:cs typeface="Times" panose="02020603050405020304" pitchFamily="18" charset="0"/>
              </a:rPr>
              <a:t>The employer wants to know how a bad experience at work impacted you? </a:t>
            </a:r>
          </a:p>
        </p:txBody>
      </p:sp>
      <p:sp>
        <p:nvSpPr>
          <p:cNvPr id="3" name="Title 2">
            <a:extLst>
              <a:ext uri="{FF2B5EF4-FFF2-40B4-BE49-F238E27FC236}">
                <a16:creationId xmlns:a16="http://schemas.microsoft.com/office/drawing/2014/main" id="{7753405D-F35A-A04A-1B2B-BF2570C7B470}"/>
              </a:ext>
            </a:extLst>
          </p:cNvPr>
          <p:cNvSpPr>
            <a:spLocks noGrp="1"/>
          </p:cNvSpPr>
          <p:nvPr>
            <p:ph type="title"/>
          </p:nvPr>
        </p:nvSpPr>
        <p:spPr>
          <a:xfrm>
            <a:off x="713225" y="196669"/>
            <a:ext cx="7717500" cy="572700"/>
          </a:xfrm>
        </p:spPr>
        <p:txBody>
          <a:bodyPr/>
          <a:lstStyle/>
          <a:p>
            <a:r>
              <a:rPr lang="en-US" dirty="0"/>
              <a:t>How do you respond?</a:t>
            </a:r>
          </a:p>
        </p:txBody>
      </p:sp>
      <p:pic>
        <p:nvPicPr>
          <p:cNvPr id="2050" name="Picture 2" descr="Everything You Need to Know About the Thinker, Rodin's Best-Known  Monumental Work | Widewalls">
            <a:extLst>
              <a:ext uri="{FF2B5EF4-FFF2-40B4-BE49-F238E27FC236}">
                <a16:creationId xmlns:a16="http://schemas.microsoft.com/office/drawing/2014/main" id="{975FF827-31C8-218F-E2AF-6CCE95833D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4536" y="2072746"/>
            <a:ext cx="2619375" cy="2299935"/>
          </a:xfrm>
          <a:prstGeom prst="rect">
            <a:avLst/>
          </a:prstGeom>
          <a:noFill/>
          <a:extLst>
            <a:ext uri="{909E8E84-426E-40DD-AFC4-6F175D3DCCD1}">
              <a14:hiddenFill xmlns:a14="http://schemas.microsoft.com/office/drawing/2010/main">
                <a:solidFill>
                  <a:srgbClr val="FFFFFF"/>
                </a:solidFill>
              </a14:hiddenFill>
            </a:ext>
          </a:extLst>
        </p:spPr>
      </p:pic>
      <p:sp>
        <p:nvSpPr>
          <p:cNvPr id="4" name="Thought Bubble: Cloud 3">
            <a:extLst>
              <a:ext uri="{FF2B5EF4-FFF2-40B4-BE49-F238E27FC236}">
                <a16:creationId xmlns:a16="http://schemas.microsoft.com/office/drawing/2014/main" id="{36266621-F0F6-ECA8-28D7-11DE456AF261}"/>
              </a:ext>
            </a:extLst>
          </p:cNvPr>
          <p:cNvSpPr/>
          <p:nvPr/>
        </p:nvSpPr>
        <p:spPr>
          <a:xfrm>
            <a:off x="2088444" y="1535289"/>
            <a:ext cx="2201334" cy="711200"/>
          </a:xfrm>
          <a:prstGeom prst="cloudCallout">
            <a:avLst>
              <a:gd name="adj1" fmla="val -46987"/>
              <a:gd name="adj2" fmla="val 51389"/>
            </a:avLst>
          </a:prstGeom>
          <a:ln w="31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a:t>
            </a:r>
          </a:p>
        </p:txBody>
      </p:sp>
    </p:spTree>
    <p:extLst>
      <p:ext uri="{BB962C8B-B14F-4D97-AF65-F5344CB8AC3E}">
        <p14:creationId xmlns:p14="http://schemas.microsoft.com/office/powerpoint/2010/main" val="159093163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0" name="Google Shape;820;p109"/>
          <p:cNvSpPr txBox="1">
            <a:spLocks noGrp="1"/>
          </p:cNvSpPr>
          <p:nvPr>
            <p:ph type="title"/>
          </p:nvPr>
        </p:nvSpPr>
        <p:spPr>
          <a:xfrm>
            <a:off x="579295" y="207958"/>
            <a:ext cx="7717500" cy="572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 b="1" dirty="0"/>
              <a:t>Resumes </a:t>
            </a:r>
            <a:endParaRPr b="1" dirty="0"/>
          </a:p>
        </p:txBody>
      </p:sp>
      <p:sp>
        <p:nvSpPr>
          <p:cNvPr id="821" name="Google Shape;821;p109"/>
          <p:cNvSpPr txBox="1">
            <a:spLocks noGrp="1"/>
          </p:cNvSpPr>
          <p:nvPr>
            <p:ph type="body" idx="1"/>
          </p:nvPr>
        </p:nvSpPr>
        <p:spPr>
          <a:xfrm>
            <a:off x="82585" y="780658"/>
            <a:ext cx="6069860" cy="4153434"/>
          </a:xfrm>
          <a:prstGeom prst="rect">
            <a:avLst/>
          </a:prstGeom>
          <a:solidFill>
            <a:schemeClr val="bg1"/>
          </a:solidFill>
          <a:ln>
            <a:noFill/>
          </a:ln>
        </p:spPr>
        <p:txBody>
          <a:bodyPr spcFirstLastPara="1" wrap="square" lIns="91425" tIns="45700" rIns="91425" bIns="45700" anchor="t" anchorCtr="0">
            <a:noAutofit/>
          </a:bodyPr>
          <a:lstStyle/>
          <a:p>
            <a:pPr marL="76200" lvl="0" indent="0" algn="l" rtl="0">
              <a:lnSpc>
                <a:spcPct val="100000"/>
              </a:lnSpc>
              <a:spcBef>
                <a:spcPts val="360"/>
              </a:spcBef>
              <a:spcAft>
                <a:spcPts val="0"/>
              </a:spcAft>
              <a:buSzPts val="2400"/>
              <a:buNone/>
            </a:pPr>
            <a:r>
              <a:rPr lang="en-US" sz="2000" b="1" i="1" u="sng" dirty="0">
                <a:solidFill>
                  <a:srgbClr val="C00000"/>
                </a:solidFill>
                <a:latin typeface="Times" panose="02020603050405020304" pitchFamily="18" charset="0"/>
                <a:cs typeface="Times" panose="02020603050405020304" pitchFamily="18" charset="0"/>
              </a:rPr>
              <a:t>Resumes</a:t>
            </a:r>
            <a:r>
              <a:rPr lang="en-US" sz="2000" dirty="0">
                <a:solidFill>
                  <a:schemeClr val="tx1"/>
                </a:solidFill>
                <a:latin typeface="Times" panose="02020603050405020304" pitchFamily="18" charset="0"/>
                <a:cs typeface="Times" panose="02020603050405020304" pitchFamily="18" charset="0"/>
              </a:rPr>
              <a:t>: overview of experiences, skills accomplishments, and background</a:t>
            </a:r>
          </a:p>
          <a:p>
            <a:pPr marL="76200" lvl="0" indent="0" algn="l" rtl="0">
              <a:lnSpc>
                <a:spcPct val="100000"/>
              </a:lnSpc>
              <a:spcBef>
                <a:spcPts val="360"/>
              </a:spcBef>
              <a:spcAft>
                <a:spcPts val="0"/>
              </a:spcAft>
              <a:buSzPts val="2400"/>
              <a:buNone/>
            </a:pPr>
            <a:r>
              <a:rPr lang="en-US" sz="2000" b="1" i="1" u="sng" dirty="0">
                <a:solidFill>
                  <a:schemeClr val="tx1"/>
                </a:solidFill>
                <a:latin typeface="Times" panose="02020603050405020304" pitchFamily="18" charset="0"/>
                <a:cs typeface="Times" panose="02020603050405020304" pitchFamily="18" charset="0"/>
              </a:rPr>
              <a:t>Guidelines</a:t>
            </a:r>
            <a:endParaRPr lang="en-US" sz="2000" dirty="0">
              <a:solidFill>
                <a:schemeClr val="tx1"/>
              </a:solidFill>
              <a:latin typeface="Times" panose="02020603050405020304" pitchFamily="18" charset="0"/>
              <a:cs typeface="Times" panose="02020603050405020304" pitchFamily="18" charset="0"/>
            </a:endParaRPr>
          </a:p>
          <a:p>
            <a:pPr marL="419100" indent="-342900">
              <a:spcBef>
                <a:spcPts val="360"/>
              </a:spcBef>
              <a:buSzPts val="2400"/>
            </a:pPr>
            <a:r>
              <a:rPr lang="en-US" sz="2000" b="1" i="1" u="sng" dirty="0">
                <a:solidFill>
                  <a:srgbClr val="C00000"/>
                </a:solidFill>
                <a:latin typeface="Times" panose="02020603050405020304" pitchFamily="18" charset="0"/>
                <a:cs typeface="Times" panose="02020603050405020304" pitchFamily="18" charset="0"/>
              </a:rPr>
              <a:t>Tailor them towards the job you are applying for</a:t>
            </a:r>
          </a:p>
          <a:p>
            <a:pPr marL="419100" indent="-342900">
              <a:spcBef>
                <a:spcPts val="360"/>
              </a:spcBef>
              <a:buSzPts val="2400"/>
            </a:pPr>
            <a:r>
              <a:rPr lang="en-US" sz="2000" b="1" i="1" u="sng" dirty="0">
                <a:solidFill>
                  <a:srgbClr val="C00000"/>
                </a:solidFill>
                <a:latin typeface="Times" panose="02020603050405020304" pitchFamily="18" charset="0"/>
                <a:cs typeface="Times" panose="02020603050405020304" pitchFamily="18" charset="0"/>
              </a:rPr>
              <a:t>Use straightforward writing </a:t>
            </a:r>
          </a:p>
          <a:p>
            <a:pPr marL="419100" indent="-342900">
              <a:spcBef>
                <a:spcPts val="360"/>
              </a:spcBef>
              <a:buSzPts val="2400"/>
            </a:pPr>
            <a:r>
              <a:rPr lang="en-US" sz="2000" b="1" i="1" u="sng" dirty="0">
                <a:solidFill>
                  <a:srgbClr val="C00000"/>
                </a:solidFill>
                <a:latin typeface="Times" panose="02020603050405020304" pitchFamily="18" charset="0"/>
                <a:cs typeface="Times" panose="02020603050405020304" pitchFamily="18" charset="0"/>
              </a:rPr>
              <a:t>Use a professional font</a:t>
            </a:r>
          </a:p>
          <a:p>
            <a:pPr marL="419100" indent="-342900">
              <a:spcBef>
                <a:spcPts val="360"/>
              </a:spcBef>
              <a:buSzPts val="2400"/>
            </a:pPr>
            <a:r>
              <a:rPr lang="en-US" sz="2000" b="1" i="1" u="sng" dirty="0">
                <a:solidFill>
                  <a:srgbClr val="C00000"/>
                </a:solidFill>
                <a:latin typeface="Times" panose="02020603050405020304" pitchFamily="18" charset="0"/>
                <a:cs typeface="Times" panose="02020603050405020304" pitchFamily="18" charset="0"/>
              </a:rPr>
              <a:t>Use relevant experiences &amp; skill </a:t>
            </a:r>
          </a:p>
          <a:p>
            <a:pPr marL="419100" indent="-342900">
              <a:spcBef>
                <a:spcPts val="360"/>
              </a:spcBef>
              <a:buSzPts val="2400"/>
            </a:pPr>
            <a:r>
              <a:rPr lang="en-US" sz="2000" b="1" i="1" u="sng" dirty="0">
                <a:solidFill>
                  <a:srgbClr val="C00000"/>
                </a:solidFill>
                <a:latin typeface="Times" panose="02020603050405020304" pitchFamily="18" charset="0"/>
                <a:cs typeface="Times" panose="02020603050405020304" pitchFamily="18" charset="0"/>
              </a:rPr>
              <a:t>Use active language </a:t>
            </a:r>
            <a:r>
              <a:rPr lang="en-US" sz="2000" dirty="0">
                <a:solidFill>
                  <a:schemeClr val="tx1"/>
                </a:solidFill>
                <a:latin typeface="Times" panose="02020603050405020304" pitchFamily="18" charset="0"/>
                <a:cs typeface="Times" panose="02020603050405020304" pitchFamily="18" charset="0"/>
              </a:rPr>
              <a:t>– Ex. (</a:t>
            </a:r>
            <a:r>
              <a:rPr lang="en-US" sz="2000" b="0" i="0" dirty="0">
                <a:solidFill>
                  <a:schemeClr val="tx1"/>
                </a:solidFill>
                <a:effectLst/>
                <a:latin typeface="Times" panose="02020603050405020304" pitchFamily="18" charset="0"/>
                <a:cs typeface="Times" panose="02020603050405020304" pitchFamily="18" charset="0"/>
              </a:rPr>
              <a:t>Led 10 team-based projects, including the implementation of a new point-of-service system, and helped five team members meet project requirements and deadlines with 95% accuracy.)</a:t>
            </a:r>
            <a:endParaRPr lang="en-US" sz="2000" dirty="0">
              <a:solidFill>
                <a:schemeClr val="tx1"/>
              </a:solidFill>
              <a:latin typeface="Times" panose="02020603050405020304" pitchFamily="18" charset="0"/>
              <a:cs typeface="Times" panose="02020603050405020304" pitchFamily="18" charset="0"/>
            </a:endParaRPr>
          </a:p>
        </p:txBody>
      </p:sp>
      <p:pic>
        <p:nvPicPr>
          <p:cNvPr id="822" name="Google Shape;822;p109"/>
          <p:cNvPicPr preferRelativeResize="0"/>
          <p:nvPr/>
        </p:nvPicPr>
        <p:blipFill rotWithShape="1">
          <a:blip r:embed="rId3">
            <a:alphaModFix/>
          </a:blip>
          <a:srcRect/>
          <a:stretch/>
        </p:blipFill>
        <p:spPr>
          <a:xfrm>
            <a:off x="6028267" y="659725"/>
            <a:ext cx="2765239" cy="3822600"/>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sp>
        <p:nvSpPr>
          <p:cNvPr id="828" name="Google Shape;828;p110"/>
          <p:cNvSpPr txBox="1">
            <a:spLocks noGrp="1"/>
          </p:cNvSpPr>
          <p:nvPr>
            <p:ph type="title"/>
          </p:nvPr>
        </p:nvSpPr>
        <p:spPr>
          <a:xfrm>
            <a:off x="566469" y="131767"/>
            <a:ext cx="7717500" cy="572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 b="1"/>
              <a:t>Cover Letters</a:t>
            </a:r>
            <a:endParaRPr b="1"/>
          </a:p>
        </p:txBody>
      </p:sp>
      <p:sp>
        <p:nvSpPr>
          <p:cNvPr id="829" name="Google Shape;829;p110"/>
          <p:cNvSpPr txBox="1">
            <a:spLocks noGrp="1"/>
          </p:cNvSpPr>
          <p:nvPr>
            <p:ph type="body" idx="1"/>
          </p:nvPr>
        </p:nvSpPr>
        <p:spPr>
          <a:xfrm>
            <a:off x="668070" y="720311"/>
            <a:ext cx="5281175" cy="2989500"/>
          </a:xfrm>
          <a:prstGeom prst="rect">
            <a:avLst/>
          </a:prstGeom>
          <a:noFill/>
          <a:ln>
            <a:noFill/>
          </a:ln>
        </p:spPr>
        <p:txBody>
          <a:bodyPr spcFirstLastPara="1" wrap="square" lIns="91425" tIns="45700" rIns="91425" bIns="45700" anchor="t" anchorCtr="0">
            <a:noAutofit/>
          </a:bodyPr>
          <a:lstStyle/>
          <a:p>
            <a:pPr marL="112713" lvl="0" indent="0" algn="l" rtl="0">
              <a:lnSpc>
                <a:spcPct val="100000"/>
              </a:lnSpc>
              <a:spcBef>
                <a:spcPts val="360"/>
              </a:spcBef>
              <a:spcAft>
                <a:spcPts val="0"/>
              </a:spcAft>
              <a:buSzPts val="1800"/>
              <a:buNone/>
            </a:pPr>
            <a:r>
              <a:rPr lang="en-US" sz="2000" b="1" i="1" u="sng" dirty="0">
                <a:solidFill>
                  <a:srgbClr val="FF0000"/>
                </a:solidFill>
                <a:latin typeface="Times" panose="02020603050405020304" pitchFamily="18" charset="0"/>
                <a:cs typeface="Times" panose="02020603050405020304" pitchFamily="18" charset="0"/>
              </a:rPr>
              <a:t>Cover Letters </a:t>
            </a:r>
            <a:r>
              <a:rPr lang="en-US" sz="2000" dirty="0">
                <a:latin typeface="Times" panose="02020603050405020304" pitchFamily="18" charset="0"/>
                <a:cs typeface="Times" panose="02020603050405020304" pitchFamily="18" charset="0"/>
              </a:rPr>
              <a:t>– introduction to a potential employer</a:t>
            </a:r>
          </a:p>
          <a:p>
            <a:pPr marL="455613" indent="-342900">
              <a:spcBef>
                <a:spcPts val="360"/>
              </a:spcBef>
              <a:buSzPts val="1800"/>
            </a:pPr>
            <a:r>
              <a:rPr lang="en-US" sz="2000" dirty="0">
                <a:latin typeface="Times" panose="02020603050405020304" pitchFamily="18" charset="0"/>
                <a:cs typeface="Times" panose="02020603050405020304" pitchFamily="18" charset="0"/>
              </a:rPr>
              <a:t>Purpose: </a:t>
            </a:r>
            <a:r>
              <a:rPr lang="en-US" sz="2000" b="1" i="1" u="sng" dirty="0">
                <a:solidFill>
                  <a:srgbClr val="FF0000"/>
                </a:solidFill>
                <a:latin typeface="Times" panose="02020603050405020304" pitchFamily="18" charset="0"/>
                <a:cs typeface="Times" panose="02020603050405020304" pitchFamily="18" charset="0"/>
              </a:rPr>
              <a:t>Allows employers to gauge your skill, experience, &amp; background</a:t>
            </a:r>
          </a:p>
          <a:p>
            <a:pPr marL="455613" indent="-342900">
              <a:spcBef>
                <a:spcPts val="360"/>
              </a:spcBef>
              <a:buSzPts val="1800"/>
            </a:pPr>
            <a:r>
              <a:rPr lang="en-US" sz="2000" dirty="0">
                <a:solidFill>
                  <a:schemeClr val="tx1"/>
                </a:solidFill>
                <a:latin typeface="Times" panose="02020603050405020304" pitchFamily="18" charset="0"/>
                <a:cs typeface="Times" panose="02020603050405020304" pitchFamily="18" charset="0"/>
              </a:rPr>
              <a:t>Covers letters should be tailored to the job you are applying for</a:t>
            </a:r>
          </a:p>
          <a:p>
            <a:pPr marL="455613" indent="-342900">
              <a:spcBef>
                <a:spcPts val="360"/>
              </a:spcBef>
              <a:buSzPts val="1800"/>
            </a:pPr>
            <a:endParaRPr sz="2000" dirty="0">
              <a:solidFill>
                <a:srgbClr val="FF0000"/>
              </a:solidFill>
              <a:latin typeface="Times" panose="02020603050405020304" pitchFamily="18" charset="0"/>
              <a:cs typeface="Times" panose="02020603050405020304" pitchFamily="18" charset="0"/>
            </a:endParaRPr>
          </a:p>
        </p:txBody>
      </p:sp>
      <p:pic>
        <p:nvPicPr>
          <p:cNvPr id="1028" name="Picture 4" descr="How To Write a Cover Letter (With Examples and Tips) | Indeed.com">
            <a:extLst>
              <a:ext uri="{FF2B5EF4-FFF2-40B4-BE49-F238E27FC236}">
                <a16:creationId xmlns:a16="http://schemas.microsoft.com/office/drawing/2014/main" id="{67425FB7-D44D-29A5-E097-6C4BDCD9BF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7600" y="1077000"/>
            <a:ext cx="2506444" cy="324664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9CF3843-79E0-07B7-9943-A165C2ACE1AD}"/>
              </a:ext>
            </a:extLst>
          </p:cNvPr>
          <p:cNvSpPr/>
          <p:nvPr/>
        </p:nvSpPr>
        <p:spPr>
          <a:xfrm>
            <a:off x="566469" y="2810934"/>
            <a:ext cx="5281175" cy="2200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l"/>
            <a:r>
              <a:rPr lang="en-US" sz="2000" b="1" i="0" dirty="0">
                <a:solidFill>
                  <a:schemeClr val="bg1"/>
                </a:solidFill>
                <a:effectLst/>
                <a:latin typeface="Times" panose="02020603050405020304" pitchFamily="18" charset="0"/>
                <a:cs typeface="Times" panose="02020603050405020304" pitchFamily="18" charset="0"/>
              </a:rPr>
              <a:t>Format</a:t>
            </a:r>
          </a:p>
          <a:p>
            <a:pPr algn="l">
              <a:buFont typeface="Arial" panose="020B0604020202020204" pitchFamily="34" charset="0"/>
              <a:buChar char="•"/>
            </a:pPr>
            <a:r>
              <a:rPr lang="en-US" sz="2000" b="0" i="0" dirty="0">
                <a:solidFill>
                  <a:schemeClr val="bg1"/>
                </a:solidFill>
                <a:effectLst/>
                <a:latin typeface="Times" panose="02020603050405020304" pitchFamily="18" charset="0"/>
                <a:cs typeface="Times" panose="02020603050405020304" pitchFamily="18" charset="0"/>
              </a:rPr>
              <a:t>Header with date and contact information</a:t>
            </a:r>
          </a:p>
          <a:p>
            <a:pPr algn="l">
              <a:buFont typeface="Arial" panose="020B0604020202020204" pitchFamily="34" charset="0"/>
              <a:buChar char="•"/>
            </a:pPr>
            <a:r>
              <a:rPr lang="en-US" sz="2000" b="0" i="0" dirty="0">
                <a:solidFill>
                  <a:schemeClr val="bg1"/>
                </a:solidFill>
                <a:effectLst/>
                <a:latin typeface="Times" panose="02020603050405020304" pitchFamily="18" charset="0"/>
                <a:cs typeface="Times" panose="02020603050405020304" pitchFamily="18" charset="0"/>
              </a:rPr>
              <a:t>Salutation or greeting</a:t>
            </a:r>
          </a:p>
          <a:p>
            <a:pPr algn="l">
              <a:buFont typeface="Arial" panose="020B0604020202020204" pitchFamily="34" charset="0"/>
              <a:buChar char="•"/>
            </a:pPr>
            <a:r>
              <a:rPr lang="en-US" sz="2000" b="0" i="0" dirty="0">
                <a:solidFill>
                  <a:schemeClr val="bg1"/>
                </a:solidFill>
                <a:effectLst/>
                <a:latin typeface="Times" panose="02020603050405020304" pitchFamily="18" charset="0"/>
                <a:cs typeface="Times" panose="02020603050405020304" pitchFamily="18" charset="0"/>
              </a:rPr>
              <a:t>Opening paragraph</a:t>
            </a:r>
          </a:p>
          <a:p>
            <a:pPr algn="l">
              <a:buFont typeface="Arial" panose="020B0604020202020204" pitchFamily="34" charset="0"/>
              <a:buChar char="•"/>
            </a:pPr>
            <a:r>
              <a:rPr lang="en-US" sz="2000" b="0" i="0" dirty="0">
                <a:solidFill>
                  <a:schemeClr val="bg1"/>
                </a:solidFill>
                <a:effectLst/>
                <a:latin typeface="Times" panose="02020603050405020304" pitchFamily="18" charset="0"/>
                <a:cs typeface="Times" panose="02020603050405020304" pitchFamily="18" charset="0"/>
              </a:rPr>
              <a:t>Middle paragraph(s)</a:t>
            </a:r>
          </a:p>
          <a:p>
            <a:pPr algn="l">
              <a:buFont typeface="Arial" panose="020B0604020202020204" pitchFamily="34" charset="0"/>
              <a:buChar char="•"/>
            </a:pPr>
            <a:r>
              <a:rPr lang="en-US" sz="2000" b="0" i="0" dirty="0">
                <a:solidFill>
                  <a:schemeClr val="bg1"/>
                </a:solidFill>
                <a:effectLst/>
                <a:latin typeface="Times" panose="02020603050405020304" pitchFamily="18" charset="0"/>
                <a:cs typeface="Times" panose="02020603050405020304" pitchFamily="18" charset="0"/>
              </a:rPr>
              <a:t>Closing paragraph</a:t>
            </a:r>
          </a:p>
          <a:p>
            <a:pPr algn="l">
              <a:buFont typeface="Arial" panose="020B0604020202020204" pitchFamily="34" charset="0"/>
              <a:buChar char="•"/>
            </a:pPr>
            <a:r>
              <a:rPr lang="en-US" sz="2000" b="0" i="0" dirty="0">
                <a:solidFill>
                  <a:schemeClr val="bg1"/>
                </a:solidFill>
                <a:effectLst/>
                <a:latin typeface="Times" panose="02020603050405020304" pitchFamily="18" charset="0"/>
                <a:cs typeface="Times" panose="02020603050405020304" pitchFamily="18" charset="0"/>
              </a:rPr>
              <a:t>Letter ending and signature</a:t>
            </a:r>
          </a:p>
        </p:txBody>
      </p:sp>
    </p:spTree>
    <p:extLst>
      <p:ext uri="{BB962C8B-B14F-4D97-AF65-F5344CB8AC3E}">
        <p14:creationId xmlns:p14="http://schemas.microsoft.com/office/powerpoint/2010/main" val="103485402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sp>
        <p:nvSpPr>
          <p:cNvPr id="835" name="Google Shape;835;p111"/>
          <p:cNvSpPr txBox="1">
            <a:spLocks noGrp="1"/>
          </p:cNvSpPr>
          <p:nvPr>
            <p:ph type="title"/>
          </p:nvPr>
        </p:nvSpPr>
        <p:spPr>
          <a:xfrm>
            <a:off x="457200" y="154484"/>
            <a:ext cx="8229600" cy="6432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endParaRPr/>
          </a:p>
        </p:txBody>
      </p:sp>
      <p:sp>
        <p:nvSpPr>
          <p:cNvPr id="836" name="Google Shape;836;p111"/>
          <p:cNvSpPr txBox="1">
            <a:spLocks noGrp="1"/>
          </p:cNvSpPr>
          <p:nvPr>
            <p:ph type="body" idx="1"/>
          </p:nvPr>
        </p:nvSpPr>
        <p:spPr>
          <a:xfrm>
            <a:off x="457200" y="900113"/>
            <a:ext cx="8229600" cy="2545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800"/>
              <a:buNone/>
            </a:pPr>
            <a:endParaRPr/>
          </a:p>
        </p:txBody>
      </p:sp>
      <p:pic>
        <p:nvPicPr>
          <p:cNvPr id="837" name="Google Shape;837;p111"/>
          <p:cNvPicPr preferRelativeResize="0"/>
          <p:nvPr/>
        </p:nvPicPr>
        <p:blipFill rotWithShape="1">
          <a:blip r:embed="rId3">
            <a:alphaModFix/>
          </a:blip>
          <a:srcRect l="30412" t="19400" r="32720" b="31384"/>
          <a:stretch/>
        </p:blipFill>
        <p:spPr>
          <a:xfrm>
            <a:off x="621550" y="99628"/>
            <a:ext cx="7900898" cy="494424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48"/>
          <p:cNvSpPr txBox="1">
            <a:spLocks noGrp="1"/>
          </p:cNvSpPr>
          <p:nvPr>
            <p:ph type="body" idx="1"/>
          </p:nvPr>
        </p:nvSpPr>
        <p:spPr>
          <a:xfrm>
            <a:off x="623850" y="738425"/>
            <a:ext cx="8520300" cy="4405200"/>
          </a:xfrm>
          <a:prstGeom prst="rect">
            <a:avLst/>
          </a:prstGeom>
        </p:spPr>
        <p:txBody>
          <a:bodyPr spcFirstLastPara="1" wrap="square" lIns="91425" tIns="91425" rIns="91425" bIns="91425" anchor="t" anchorCtr="0">
            <a:noAutofit/>
          </a:bodyPr>
          <a:lstStyle/>
          <a:p>
            <a:pPr marL="127000" lvl="0" indent="0" algn="l" rtl="0">
              <a:spcBef>
                <a:spcPts val="0"/>
              </a:spcBef>
              <a:spcAft>
                <a:spcPts val="0"/>
              </a:spcAft>
              <a:buSzPts val="1600"/>
              <a:buNone/>
            </a:pPr>
            <a:r>
              <a:rPr lang="en" sz="2000" dirty="0"/>
              <a:t>Most American/International colleges and universities require general education credits prior to focusing on a major/minor</a:t>
            </a:r>
            <a:endParaRPr sz="2000" dirty="0"/>
          </a:p>
          <a:p>
            <a:pPr marL="457200" lvl="0" indent="-330200" algn="l" rtl="0">
              <a:spcBef>
                <a:spcPts val="0"/>
              </a:spcBef>
              <a:spcAft>
                <a:spcPts val="0"/>
              </a:spcAft>
              <a:buSzPts val="1600"/>
              <a:buChar char="●"/>
            </a:pPr>
            <a:r>
              <a:rPr lang="en-US" sz="2000" b="1" i="1" u="sng" dirty="0">
                <a:solidFill>
                  <a:schemeClr val="tx2">
                    <a:lumMod val="10000"/>
                  </a:schemeClr>
                </a:solidFill>
              </a:rPr>
              <a:t>Community College </a:t>
            </a:r>
            <a:r>
              <a:rPr lang="en-US" sz="2000" dirty="0"/>
              <a:t>– earn credits that transfer to major college/universities</a:t>
            </a:r>
            <a:endParaRPr sz="2000" dirty="0"/>
          </a:p>
          <a:p>
            <a:pPr marL="457200" lvl="0" indent="-330200" algn="l" rtl="0">
              <a:spcBef>
                <a:spcPts val="0"/>
              </a:spcBef>
              <a:spcAft>
                <a:spcPts val="0"/>
              </a:spcAft>
              <a:buSzPts val="1600"/>
              <a:buChar char="●"/>
            </a:pPr>
            <a:r>
              <a:rPr lang="en" sz="2000" b="1" dirty="0"/>
              <a:t>Benefit: </a:t>
            </a:r>
            <a:endParaRPr sz="2000" b="1" dirty="0"/>
          </a:p>
          <a:p>
            <a:pPr marL="914400" lvl="1" indent="-330200" algn="l" rtl="0">
              <a:spcBef>
                <a:spcPts val="0"/>
              </a:spcBef>
              <a:spcAft>
                <a:spcPts val="0"/>
              </a:spcAft>
              <a:buSzPts val="1600"/>
              <a:buChar char="○"/>
            </a:pPr>
            <a:r>
              <a:rPr lang="en" sz="2000" b="1" i="1" u="sng" dirty="0">
                <a:solidFill>
                  <a:schemeClr val="tx2">
                    <a:lumMod val="10000"/>
                  </a:schemeClr>
                </a:solidFill>
              </a:rPr>
              <a:t>Save $ on tuition time</a:t>
            </a:r>
            <a:endParaRPr sz="2000" b="1" i="1" u="sng" dirty="0">
              <a:solidFill>
                <a:schemeClr val="tx2">
                  <a:lumMod val="10000"/>
                </a:schemeClr>
              </a:solidFill>
            </a:endParaRPr>
          </a:p>
          <a:p>
            <a:pPr marL="914400" lvl="1" indent="-330200" algn="l" rtl="0">
              <a:spcBef>
                <a:spcPts val="0"/>
              </a:spcBef>
              <a:spcAft>
                <a:spcPts val="0"/>
              </a:spcAft>
              <a:buSzPts val="1600"/>
              <a:buChar char="○"/>
            </a:pPr>
            <a:r>
              <a:rPr lang="en" sz="2000" b="1" i="1" u="sng" dirty="0"/>
              <a:t>Prevents time/$ wasted in case you change your major</a:t>
            </a:r>
            <a:endParaRPr sz="2000" b="1" i="1" u="sng" dirty="0"/>
          </a:p>
          <a:p>
            <a:pPr marL="457200" lvl="0" indent="-330200" algn="l" rtl="0">
              <a:spcBef>
                <a:spcPts val="0"/>
              </a:spcBef>
              <a:spcAft>
                <a:spcPts val="0"/>
              </a:spcAft>
              <a:buSzPts val="1600"/>
              <a:buChar char="●"/>
            </a:pPr>
            <a:r>
              <a:rPr lang="en" sz="2000" b="1" dirty="0"/>
              <a:t>Potential Downsides:</a:t>
            </a:r>
            <a:endParaRPr sz="2000" b="1" dirty="0"/>
          </a:p>
          <a:p>
            <a:pPr marL="914400" lvl="1" indent="-330200" algn="l" rtl="0">
              <a:spcBef>
                <a:spcPts val="0"/>
              </a:spcBef>
              <a:spcAft>
                <a:spcPts val="0"/>
              </a:spcAft>
              <a:buSzPts val="1600"/>
              <a:buChar char="○"/>
            </a:pPr>
            <a:r>
              <a:rPr lang="en" sz="2000" b="1" i="1" u="sng" dirty="0">
                <a:solidFill>
                  <a:schemeClr val="tx2">
                    <a:lumMod val="10000"/>
                  </a:schemeClr>
                </a:solidFill>
              </a:rPr>
              <a:t>Social stigma of “Community College”</a:t>
            </a:r>
            <a:endParaRPr sz="2000" b="1" i="1" u="sng" dirty="0">
              <a:solidFill>
                <a:schemeClr val="tx2">
                  <a:lumMod val="10000"/>
                </a:schemeClr>
              </a:solidFill>
            </a:endParaRPr>
          </a:p>
          <a:p>
            <a:pPr marL="914400" lvl="1" indent="-330200" algn="l" rtl="0">
              <a:spcBef>
                <a:spcPts val="0"/>
              </a:spcBef>
              <a:spcAft>
                <a:spcPts val="0"/>
              </a:spcAft>
              <a:buSzPts val="1600"/>
              <a:buChar char="○"/>
            </a:pPr>
            <a:r>
              <a:rPr lang="en" sz="2000" b="1" i="1" u="sng" dirty="0">
                <a:solidFill>
                  <a:schemeClr val="tx2">
                    <a:lumMod val="10000"/>
                  </a:schemeClr>
                </a:solidFill>
              </a:rPr>
              <a:t>Not all credits are transferable</a:t>
            </a:r>
            <a:endParaRPr sz="2000" b="1" i="1" u="sng" dirty="0">
              <a:solidFill>
                <a:schemeClr val="tx2">
                  <a:lumMod val="10000"/>
                </a:schemeClr>
              </a:solidFill>
            </a:endParaRPr>
          </a:p>
          <a:p>
            <a:pPr marL="914400" lvl="1" indent="-330200" algn="l" rtl="0">
              <a:spcBef>
                <a:spcPts val="0"/>
              </a:spcBef>
              <a:spcAft>
                <a:spcPts val="0"/>
              </a:spcAft>
              <a:buSzPts val="1600"/>
              <a:buChar char="○"/>
            </a:pPr>
            <a:r>
              <a:rPr lang="en" sz="2000" b="1" i="1" u="sng" dirty="0">
                <a:solidFill>
                  <a:schemeClr val="tx2">
                    <a:lumMod val="10000"/>
                  </a:schemeClr>
                </a:solidFill>
              </a:rPr>
              <a:t>Lack of networking (Students studying in the same field)</a:t>
            </a:r>
            <a:endParaRPr sz="2000" b="1" i="1" u="sng" dirty="0">
              <a:solidFill>
                <a:schemeClr val="tx2">
                  <a:lumMod val="10000"/>
                </a:schemeClr>
              </a:solidFill>
            </a:endParaRPr>
          </a:p>
          <a:p>
            <a:pPr marL="0" lvl="0" indent="0" algn="l" rtl="0">
              <a:spcBef>
                <a:spcPts val="1200"/>
              </a:spcBef>
              <a:spcAft>
                <a:spcPts val="1000"/>
              </a:spcAft>
              <a:buNone/>
            </a:pPr>
            <a:endParaRPr dirty="0"/>
          </a:p>
        </p:txBody>
      </p:sp>
      <p:sp>
        <p:nvSpPr>
          <p:cNvPr id="380" name="Google Shape;380;p48"/>
          <p:cNvSpPr txBox="1">
            <a:spLocks noGrp="1"/>
          </p:cNvSpPr>
          <p:nvPr>
            <p:ph type="title"/>
          </p:nvPr>
        </p:nvSpPr>
        <p:spPr>
          <a:xfrm>
            <a:off x="0" y="0"/>
            <a:ext cx="9144000" cy="369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Pathway Strategy: Transferring</a:t>
            </a:r>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sp>
        <p:nvSpPr>
          <p:cNvPr id="843" name="Google Shape;843;p112"/>
          <p:cNvSpPr txBox="1">
            <a:spLocks noGrp="1"/>
          </p:cNvSpPr>
          <p:nvPr>
            <p:ph type="title"/>
          </p:nvPr>
        </p:nvSpPr>
        <p:spPr>
          <a:xfrm>
            <a:off x="713225" y="445025"/>
            <a:ext cx="7717500" cy="572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 b="1"/>
              <a:t>How to Apply For Jobs </a:t>
            </a:r>
            <a:endParaRPr b="1"/>
          </a:p>
        </p:txBody>
      </p:sp>
      <p:sp>
        <p:nvSpPr>
          <p:cNvPr id="844" name="Google Shape;844;p112"/>
          <p:cNvSpPr txBox="1">
            <a:spLocks noGrp="1"/>
          </p:cNvSpPr>
          <p:nvPr>
            <p:ph type="body" idx="1"/>
          </p:nvPr>
        </p:nvSpPr>
        <p:spPr>
          <a:xfrm>
            <a:off x="203200" y="1076275"/>
            <a:ext cx="8227525" cy="2989500"/>
          </a:xfrm>
          <a:prstGeom prst="rect">
            <a:avLst/>
          </a:prstGeom>
          <a:solidFill>
            <a:schemeClr val="bg1"/>
          </a:solidFill>
          <a:ln>
            <a:noFill/>
          </a:ln>
        </p:spPr>
        <p:txBody>
          <a:bodyPr spcFirstLastPara="1" wrap="square" lIns="91425" tIns="45700" rIns="91425" bIns="45700" anchor="t" anchorCtr="0">
            <a:noAutofit/>
          </a:bodyPr>
          <a:lstStyle/>
          <a:p>
            <a:pPr marL="457200" lvl="0" indent="-342900" algn="l" rtl="0">
              <a:lnSpc>
                <a:spcPct val="100000"/>
              </a:lnSpc>
              <a:spcBef>
                <a:spcPts val="360"/>
              </a:spcBef>
              <a:spcAft>
                <a:spcPts val="0"/>
              </a:spcAft>
              <a:buSzPts val="1800"/>
              <a:buChar char="●"/>
            </a:pPr>
            <a:r>
              <a:rPr lang="en" sz="2000" dirty="0">
                <a:solidFill>
                  <a:schemeClr val="tx1"/>
                </a:solidFill>
                <a:latin typeface="Times" panose="02020603050405020304" pitchFamily="18" charset="0"/>
                <a:cs typeface="Times" panose="02020603050405020304" pitchFamily="18" charset="0"/>
              </a:rPr>
              <a:t>Option 1- </a:t>
            </a:r>
            <a:r>
              <a:rPr lang="en" sz="2000" b="1" i="1" u="sng" dirty="0">
                <a:solidFill>
                  <a:srgbClr val="C00000"/>
                </a:solidFill>
                <a:latin typeface="Times" panose="02020603050405020304" pitchFamily="18" charset="0"/>
                <a:cs typeface="Times" panose="02020603050405020304" pitchFamily="18" charset="0"/>
              </a:rPr>
              <a:t>Physically go in to submit a resume or fill out an application</a:t>
            </a:r>
            <a:endParaRPr sz="2000" b="1" i="1" u="sng" dirty="0">
              <a:solidFill>
                <a:srgbClr val="C00000"/>
              </a:solidFill>
              <a:latin typeface="Times" panose="02020603050405020304" pitchFamily="18" charset="0"/>
              <a:cs typeface="Times" panose="02020603050405020304" pitchFamily="18" charset="0"/>
            </a:endParaRPr>
          </a:p>
          <a:p>
            <a:pPr marL="457200" lvl="0" indent="-342900" algn="l" rtl="0">
              <a:lnSpc>
                <a:spcPct val="100000"/>
              </a:lnSpc>
              <a:spcBef>
                <a:spcPts val="0"/>
              </a:spcBef>
              <a:spcAft>
                <a:spcPts val="0"/>
              </a:spcAft>
              <a:buSzPts val="1800"/>
              <a:buChar char="●"/>
            </a:pPr>
            <a:r>
              <a:rPr lang="en" sz="2000" dirty="0">
                <a:solidFill>
                  <a:schemeClr val="tx1"/>
                </a:solidFill>
                <a:latin typeface="Times" panose="02020603050405020304" pitchFamily="18" charset="0"/>
                <a:cs typeface="Times" panose="02020603050405020304" pitchFamily="18" charset="0"/>
              </a:rPr>
              <a:t>Option 2- </a:t>
            </a:r>
            <a:r>
              <a:rPr lang="en" sz="2000" b="1" i="1" u="sng" dirty="0">
                <a:solidFill>
                  <a:srgbClr val="C00000"/>
                </a:solidFill>
                <a:latin typeface="Times" panose="02020603050405020304" pitchFamily="18" charset="0"/>
                <a:cs typeface="Times" panose="02020603050405020304" pitchFamily="18" charset="0"/>
              </a:rPr>
              <a:t>Email the manager or HR (human resources) office and ask about the application process</a:t>
            </a:r>
            <a:endParaRPr sz="2000" b="1" i="1" u="sng" dirty="0">
              <a:solidFill>
                <a:srgbClr val="C00000"/>
              </a:solidFill>
              <a:latin typeface="Times" panose="02020603050405020304" pitchFamily="18" charset="0"/>
              <a:cs typeface="Times" panose="02020603050405020304" pitchFamily="18" charset="0"/>
            </a:endParaRPr>
          </a:p>
          <a:p>
            <a:pPr marL="457200" lvl="0" indent="-342900" algn="l" rtl="0">
              <a:lnSpc>
                <a:spcPct val="100000"/>
              </a:lnSpc>
              <a:spcBef>
                <a:spcPts val="0"/>
              </a:spcBef>
              <a:spcAft>
                <a:spcPts val="0"/>
              </a:spcAft>
              <a:buSzPts val="1800"/>
              <a:buChar char="●"/>
            </a:pPr>
            <a:r>
              <a:rPr lang="en" sz="2000" dirty="0">
                <a:solidFill>
                  <a:schemeClr val="tx1"/>
                </a:solidFill>
                <a:latin typeface="Times" panose="02020603050405020304" pitchFamily="18" charset="0"/>
                <a:cs typeface="Times" panose="02020603050405020304" pitchFamily="18" charset="0"/>
              </a:rPr>
              <a:t>Option 3- </a:t>
            </a:r>
            <a:r>
              <a:rPr lang="en" sz="2000" b="1" i="1" u="sng" dirty="0">
                <a:solidFill>
                  <a:srgbClr val="C00000"/>
                </a:solidFill>
                <a:latin typeface="Times" panose="02020603050405020304" pitchFamily="18" charset="0"/>
                <a:cs typeface="Times" panose="02020603050405020304" pitchFamily="18" charset="0"/>
              </a:rPr>
              <a:t>Apply online </a:t>
            </a:r>
            <a:endParaRPr sz="2000" b="1" i="1" u="sng" dirty="0">
              <a:solidFill>
                <a:srgbClr val="C00000"/>
              </a:solidFill>
              <a:latin typeface="Times" panose="02020603050405020304" pitchFamily="18" charset="0"/>
              <a:cs typeface="Times" panose="02020603050405020304" pitchFamily="18" charset="0"/>
            </a:endParaRPr>
          </a:p>
          <a:p>
            <a:pPr marL="914400" lvl="1" indent="-342900" algn="l" rtl="0">
              <a:lnSpc>
                <a:spcPct val="100000"/>
              </a:lnSpc>
              <a:spcBef>
                <a:spcPts val="0"/>
              </a:spcBef>
              <a:spcAft>
                <a:spcPts val="0"/>
              </a:spcAft>
              <a:buSzPts val="1800"/>
              <a:buChar char="○"/>
            </a:pPr>
            <a:r>
              <a:rPr lang="en" sz="2000" dirty="0">
                <a:solidFill>
                  <a:schemeClr val="tx1"/>
                </a:solidFill>
                <a:latin typeface="Times" panose="02020603050405020304" pitchFamily="18" charset="0"/>
                <a:cs typeface="Times" panose="02020603050405020304" pitchFamily="18" charset="0"/>
              </a:rPr>
              <a:t>Monster.com, Indeed.com, etc. </a:t>
            </a:r>
            <a:endParaRPr sz="2000" dirty="0">
              <a:solidFill>
                <a:schemeClr val="tx1"/>
              </a:solidFill>
              <a:latin typeface="Times" panose="02020603050405020304" pitchFamily="18" charset="0"/>
              <a:cs typeface="Times" panose="02020603050405020304" pitchFamily="18" charset="0"/>
            </a:endParaRPr>
          </a:p>
        </p:txBody>
      </p:sp>
      <p:pic>
        <p:nvPicPr>
          <p:cNvPr id="845" name="Google Shape;845;p112"/>
          <p:cNvPicPr preferRelativeResize="0"/>
          <p:nvPr/>
        </p:nvPicPr>
        <p:blipFill rotWithShape="1">
          <a:blip r:embed="rId3">
            <a:alphaModFix/>
          </a:blip>
          <a:srcRect/>
          <a:stretch/>
        </p:blipFill>
        <p:spPr>
          <a:xfrm>
            <a:off x="2987188" y="3156150"/>
            <a:ext cx="3169556" cy="1774950"/>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sp>
        <p:nvSpPr>
          <p:cNvPr id="851" name="Google Shape;851;p113"/>
          <p:cNvSpPr txBox="1">
            <a:spLocks noGrp="1"/>
          </p:cNvSpPr>
          <p:nvPr>
            <p:ph type="title"/>
          </p:nvPr>
        </p:nvSpPr>
        <p:spPr>
          <a:xfrm>
            <a:off x="713225" y="445025"/>
            <a:ext cx="7717500" cy="572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 b="1"/>
              <a:t>Headhunters </a:t>
            </a:r>
            <a:endParaRPr b="1"/>
          </a:p>
        </p:txBody>
      </p:sp>
      <p:sp>
        <p:nvSpPr>
          <p:cNvPr id="852" name="Google Shape;852;p113"/>
          <p:cNvSpPr txBox="1">
            <a:spLocks noGrp="1"/>
          </p:cNvSpPr>
          <p:nvPr>
            <p:ph type="body" idx="1"/>
          </p:nvPr>
        </p:nvSpPr>
        <p:spPr>
          <a:xfrm>
            <a:off x="498736" y="1017725"/>
            <a:ext cx="4468375" cy="2822272"/>
          </a:xfrm>
          <a:prstGeom prst="rect">
            <a:avLst/>
          </a:prstGeom>
          <a:noFill/>
          <a:ln>
            <a:noFill/>
          </a:ln>
        </p:spPr>
        <p:txBody>
          <a:bodyPr spcFirstLastPara="1" wrap="square" lIns="91425" tIns="45700" rIns="91425" bIns="45700" anchor="t" anchorCtr="0">
            <a:noAutofit/>
          </a:bodyPr>
          <a:lstStyle/>
          <a:p>
            <a:pPr marL="457200" lvl="0" indent="-361950" algn="l" rtl="0">
              <a:lnSpc>
                <a:spcPct val="100000"/>
              </a:lnSpc>
              <a:spcBef>
                <a:spcPts val="360"/>
              </a:spcBef>
              <a:spcAft>
                <a:spcPts val="0"/>
              </a:spcAft>
              <a:buSzPts val="2100"/>
              <a:buChar char="●"/>
            </a:pPr>
            <a:r>
              <a:rPr lang="en" sz="2100" b="1" i="1" u="sng" dirty="0">
                <a:solidFill>
                  <a:srgbClr val="C00000"/>
                </a:solidFill>
                <a:latin typeface="Times" panose="02020603050405020304" pitchFamily="18" charset="0"/>
                <a:cs typeface="Times" panose="02020603050405020304" pitchFamily="18" charset="0"/>
              </a:rPr>
              <a:t>Headhunters</a:t>
            </a:r>
            <a:r>
              <a:rPr lang="en" sz="2100" dirty="0">
                <a:latin typeface="Times" panose="02020603050405020304" pitchFamily="18" charset="0"/>
                <a:cs typeface="Times" panose="02020603050405020304" pitchFamily="18" charset="0"/>
              </a:rPr>
              <a:t>: People who get paid to fill positions for businesses</a:t>
            </a:r>
            <a:endParaRPr sz="2100" dirty="0">
              <a:latin typeface="Times" panose="02020603050405020304" pitchFamily="18" charset="0"/>
              <a:cs typeface="Times" panose="02020603050405020304" pitchFamily="18" charset="0"/>
            </a:endParaRPr>
          </a:p>
          <a:p>
            <a:pPr marL="457200" lvl="0" indent="-361950" algn="l" rtl="0">
              <a:lnSpc>
                <a:spcPct val="100000"/>
              </a:lnSpc>
              <a:spcBef>
                <a:spcPts val="0"/>
              </a:spcBef>
              <a:spcAft>
                <a:spcPts val="0"/>
              </a:spcAft>
              <a:buSzPts val="2100"/>
              <a:buChar char="●"/>
            </a:pPr>
            <a:r>
              <a:rPr lang="en" sz="2100" dirty="0">
                <a:latin typeface="Times" panose="02020603050405020304" pitchFamily="18" charset="0"/>
                <a:cs typeface="Times" panose="02020603050405020304" pitchFamily="18" charset="0"/>
              </a:rPr>
              <a:t>Search for people with certain skills for employers </a:t>
            </a:r>
            <a:endParaRPr sz="2100" dirty="0">
              <a:latin typeface="Times" panose="02020603050405020304" pitchFamily="18" charset="0"/>
              <a:cs typeface="Times" panose="02020603050405020304" pitchFamily="18" charset="0"/>
            </a:endParaRPr>
          </a:p>
        </p:txBody>
      </p:sp>
      <p:pic>
        <p:nvPicPr>
          <p:cNvPr id="853" name="Google Shape;853;p113"/>
          <p:cNvPicPr preferRelativeResize="0"/>
          <p:nvPr/>
        </p:nvPicPr>
        <p:blipFill rotWithShape="1">
          <a:blip r:embed="rId3">
            <a:alphaModFix/>
          </a:blip>
          <a:srcRect/>
          <a:stretch/>
        </p:blipFill>
        <p:spPr>
          <a:xfrm>
            <a:off x="5323084" y="1223493"/>
            <a:ext cx="2751667" cy="3201751"/>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sp>
        <p:nvSpPr>
          <p:cNvPr id="859" name="Google Shape;859;p114"/>
          <p:cNvSpPr txBox="1">
            <a:spLocks noGrp="1"/>
          </p:cNvSpPr>
          <p:nvPr>
            <p:ph type="title"/>
          </p:nvPr>
        </p:nvSpPr>
        <p:spPr>
          <a:xfrm>
            <a:off x="340692" y="151514"/>
            <a:ext cx="7717500" cy="572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 b="1" dirty="0"/>
              <a:t>Be Prepared! </a:t>
            </a:r>
            <a:endParaRPr b="1" dirty="0"/>
          </a:p>
        </p:txBody>
      </p:sp>
      <p:sp>
        <p:nvSpPr>
          <p:cNvPr id="860" name="Google Shape;860;p114"/>
          <p:cNvSpPr txBox="1">
            <a:spLocks noGrp="1"/>
          </p:cNvSpPr>
          <p:nvPr>
            <p:ph type="body" idx="1"/>
          </p:nvPr>
        </p:nvSpPr>
        <p:spPr>
          <a:xfrm>
            <a:off x="340693" y="914400"/>
            <a:ext cx="4581264" cy="3151375"/>
          </a:xfrm>
          <a:prstGeom prst="rect">
            <a:avLst/>
          </a:prstGeom>
          <a:solidFill>
            <a:schemeClr val="bg1"/>
          </a:solidFill>
          <a:ln>
            <a:noFill/>
          </a:ln>
        </p:spPr>
        <p:txBody>
          <a:bodyPr spcFirstLastPara="1" wrap="square" lIns="91425" tIns="45700" rIns="91425" bIns="45700" anchor="t" anchorCtr="0">
            <a:noAutofit/>
          </a:bodyPr>
          <a:lstStyle/>
          <a:p>
            <a:pPr marL="107950" lvl="0" indent="0" algn="l" rtl="0">
              <a:lnSpc>
                <a:spcPct val="100000"/>
              </a:lnSpc>
              <a:spcBef>
                <a:spcPts val="360"/>
              </a:spcBef>
              <a:spcAft>
                <a:spcPts val="0"/>
              </a:spcAft>
              <a:buSzPts val="1900"/>
              <a:buNone/>
            </a:pPr>
            <a:r>
              <a:rPr lang="en-US" sz="2000" dirty="0">
                <a:latin typeface="Times" panose="02020603050405020304" pitchFamily="18" charset="0"/>
                <a:cs typeface="Times" panose="02020603050405020304" pitchFamily="18" charset="0"/>
              </a:rPr>
              <a:t>Winning their interest</a:t>
            </a:r>
          </a:p>
          <a:p>
            <a:pPr marL="450850" indent="-342900">
              <a:spcBef>
                <a:spcPts val="360"/>
              </a:spcBef>
              <a:buSzPts val="1900"/>
            </a:pPr>
            <a:r>
              <a:rPr lang="en-US" sz="2000" b="1" u="sng" dirty="0">
                <a:solidFill>
                  <a:srgbClr val="C00000"/>
                </a:solidFill>
                <a:latin typeface="Times" panose="02020603050405020304" pitchFamily="18" charset="0"/>
                <a:cs typeface="Times" panose="02020603050405020304" pitchFamily="18" charset="0"/>
              </a:rPr>
              <a:t>Research your potential employer</a:t>
            </a:r>
          </a:p>
          <a:p>
            <a:pPr marL="450850" indent="-342900">
              <a:spcBef>
                <a:spcPts val="360"/>
              </a:spcBef>
              <a:buSzPts val="1900"/>
            </a:pPr>
            <a:r>
              <a:rPr lang="en-US" sz="2000" b="1" u="sng" dirty="0">
                <a:solidFill>
                  <a:srgbClr val="C00000"/>
                </a:solidFill>
                <a:latin typeface="Times" panose="02020603050405020304" pitchFamily="18" charset="0"/>
                <a:cs typeface="Times" panose="02020603050405020304" pitchFamily="18" charset="0"/>
              </a:rPr>
              <a:t>Prepare for tough questions – plan your response</a:t>
            </a:r>
          </a:p>
          <a:p>
            <a:pPr marL="450850" indent="-342900">
              <a:spcBef>
                <a:spcPts val="360"/>
              </a:spcBef>
              <a:buSzPts val="1900"/>
            </a:pPr>
            <a:r>
              <a:rPr lang="en-US" sz="2000" b="1" u="sng" dirty="0">
                <a:solidFill>
                  <a:srgbClr val="C00000"/>
                </a:solidFill>
                <a:latin typeface="Times" panose="02020603050405020304" pitchFamily="18" charset="0"/>
                <a:cs typeface="Times" panose="02020603050405020304" pitchFamily="18" charset="0"/>
              </a:rPr>
              <a:t>Have 3 – 5 questions to ask at the end of the interview</a:t>
            </a:r>
          </a:p>
          <a:p>
            <a:pPr marL="450850" indent="-342900">
              <a:spcBef>
                <a:spcPts val="360"/>
              </a:spcBef>
              <a:buSzPts val="1900"/>
            </a:pPr>
            <a:r>
              <a:rPr lang="en-US" sz="2000" b="1" u="sng" dirty="0">
                <a:solidFill>
                  <a:srgbClr val="C00000"/>
                </a:solidFill>
                <a:latin typeface="Times" panose="02020603050405020304" pitchFamily="18" charset="0"/>
                <a:cs typeface="Times" panose="02020603050405020304" pitchFamily="18" charset="0"/>
              </a:rPr>
              <a:t>Be positive  </a:t>
            </a:r>
            <a:endParaRPr sz="2000" b="1" u="sng" dirty="0">
              <a:solidFill>
                <a:srgbClr val="C00000"/>
              </a:solidFill>
              <a:latin typeface="Times" panose="02020603050405020304" pitchFamily="18" charset="0"/>
              <a:cs typeface="Times" panose="02020603050405020304" pitchFamily="18" charset="0"/>
            </a:endParaRPr>
          </a:p>
        </p:txBody>
      </p:sp>
      <p:pic>
        <p:nvPicPr>
          <p:cNvPr id="861" name="Google Shape;861;p114"/>
          <p:cNvPicPr preferRelativeResize="0"/>
          <p:nvPr/>
        </p:nvPicPr>
        <p:blipFill rotWithShape="1">
          <a:blip r:embed="rId3">
            <a:alphaModFix/>
          </a:blip>
          <a:srcRect/>
          <a:stretch/>
        </p:blipFill>
        <p:spPr>
          <a:xfrm>
            <a:off x="5160408" y="750154"/>
            <a:ext cx="3429000" cy="1928813"/>
          </a:xfrm>
          <a:prstGeom prst="rect">
            <a:avLst/>
          </a:prstGeom>
          <a:noFill/>
          <a:ln>
            <a:noFill/>
          </a:ln>
        </p:spPr>
      </p:pic>
    </p:spTree>
    <p:extLst>
      <p:ext uri="{BB962C8B-B14F-4D97-AF65-F5344CB8AC3E}">
        <p14:creationId xmlns:p14="http://schemas.microsoft.com/office/powerpoint/2010/main" val="421032174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522475-B0A0-D5AB-7B6A-DC010E87BFAF}"/>
              </a:ext>
            </a:extLst>
          </p:cNvPr>
          <p:cNvSpPr>
            <a:spLocks noGrp="1"/>
          </p:cNvSpPr>
          <p:nvPr>
            <p:ph idx="1"/>
          </p:nvPr>
        </p:nvSpPr>
        <p:spPr>
          <a:xfrm>
            <a:off x="628650" y="295421"/>
            <a:ext cx="7886700" cy="4337301"/>
          </a:xfrm>
          <a:solidFill>
            <a:schemeClr val="bg1"/>
          </a:solidFill>
          <a:ln>
            <a:solidFill>
              <a:srgbClr val="7030A0"/>
            </a:solidFill>
          </a:ln>
        </p:spPr>
        <p:txBody>
          <a:bodyPr>
            <a:normAutofit fontScale="92500" lnSpcReduction="10000"/>
          </a:bodyPr>
          <a:lstStyle/>
          <a:p>
            <a:pPr marL="0" indent="0">
              <a:buNone/>
            </a:pPr>
            <a:r>
              <a:rPr lang="en-US" sz="1350" b="1" dirty="0">
                <a:latin typeface="Times New Roman" panose="02020603050405020304" pitchFamily="18" charset="0"/>
                <a:ea typeface="Arial" panose="020B0604020202020204" pitchFamily="34" charset="0"/>
                <a:cs typeface="Times New Roman" panose="02020603050405020304" pitchFamily="18" charset="0"/>
              </a:rPr>
              <a:t>Unit Standard:</a:t>
            </a:r>
          </a:p>
          <a:p>
            <a:r>
              <a:rPr lang="en-US" sz="1350" b="1" dirty="0">
                <a:latin typeface="Times New Roman" panose="02020603050405020304" pitchFamily="18" charset="0"/>
                <a:ea typeface="Arial" panose="020B0604020202020204" pitchFamily="34" charset="0"/>
                <a:cs typeface="Times New Roman" panose="02020603050405020304" pitchFamily="18" charset="0"/>
              </a:rPr>
              <a:t>EPF.IE.1.1</a:t>
            </a:r>
            <a:r>
              <a:rPr lang="en-US" sz="1350" dirty="0">
                <a:latin typeface="Times New Roman" panose="02020603050405020304" pitchFamily="18" charset="0"/>
                <a:ea typeface="Arial" panose="020B0604020202020204" pitchFamily="34" charset="0"/>
                <a:cs typeface="Times New Roman" panose="02020603050405020304" pitchFamily="18" charset="0"/>
              </a:rPr>
              <a:t> Explain how education, income, career, and life choices impact an individual’s financial plan and goals. </a:t>
            </a:r>
            <a:endParaRPr lang="en-US" sz="1350" dirty="0">
              <a:latin typeface="Times New Roman" panose="02020603050405020304" pitchFamily="18" charset="0"/>
              <a:ea typeface="Calibri" panose="020F0502020204030204" pitchFamily="34" charset="0"/>
              <a:cs typeface="Times New Roman" panose="02020603050405020304" pitchFamily="18" charset="0"/>
            </a:endParaRPr>
          </a:p>
          <a:p>
            <a:r>
              <a:rPr lang="en-US" sz="1350" b="1" dirty="0">
                <a:latin typeface="Times New Roman" panose="02020603050405020304" pitchFamily="18" charset="0"/>
                <a:ea typeface="Arial" panose="020B0604020202020204" pitchFamily="34" charset="0"/>
                <a:cs typeface="Times New Roman" panose="02020603050405020304" pitchFamily="18" charset="0"/>
              </a:rPr>
              <a:t>EPF.IE.1.2</a:t>
            </a:r>
            <a:r>
              <a:rPr lang="en-US" sz="1350" dirty="0">
                <a:latin typeface="Times New Roman" panose="02020603050405020304" pitchFamily="18" charset="0"/>
                <a:ea typeface="Arial" panose="020B0604020202020204" pitchFamily="34" charset="0"/>
                <a:cs typeface="Times New Roman" panose="02020603050405020304" pitchFamily="18" charset="0"/>
              </a:rPr>
              <a:t> Differentiate career and education options after high school in terms of desired lifestyle.</a:t>
            </a:r>
            <a:endParaRPr lang="en-US" sz="1350" dirty="0">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r>
              <a:rPr lang="en-US" sz="1800" b="1" dirty="0">
                <a:solidFill>
                  <a:srgbClr val="C00000"/>
                </a:solidFill>
                <a:latin typeface="Times New Roman" panose="02020603050405020304" pitchFamily="18" charset="0"/>
                <a:cs typeface="Times New Roman" panose="02020603050405020304" pitchFamily="18" charset="0"/>
              </a:rPr>
              <a:t>Essential Question: </a:t>
            </a:r>
            <a:r>
              <a:rPr lang="en-US" sz="1800" dirty="0">
                <a:latin typeface="Times New Roman" panose="02020603050405020304" pitchFamily="18" charset="0"/>
                <a:ea typeface="Arial" panose="020B0604020202020204" pitchFamily="34" charset="0"/>
                <a:cs typeface="Times New Roman" panose="02020603050405020304" pitchFamily="18" charset="0"/>
              </a:rPr>
              <a:t>How do people make decisions about their economic livelihood? </a:t>
            </a:r>
          </a:p>
          <a:p>
            <a:pPr marL="0" indent="0">
              <a:buNone/>
            </a:pPr>
            <a:r>
              <a:rPr lang="en-US" sz="1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Students Can:</a:t>
            </a:r>
          </a:p>
          <a:p>
            <a:pPr marL="390525" indent="-214313"/>
            <a:r>
              <a:rPr lang="en-US" sz="1800" dirty="0">
                <a:latin typeface="Times New Roman" panose="02020603050405020304" pitchFamily="18" charset="0"/>
                <a:ea typeface="Arial" panose="020B0604020202020204" pitchFamily="34" charset="0"/>
                <a:cs typeface="Times New Roman" panose="02020603050405020304" pitchFamily="18" charset="0"/>
              </a:rPr>
              <a:t>I can demonstrate understanding of how goals and financial plans are impacted by education choices, income, career decisions, and life choices. </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marL="390525" indent="-214313"/>
            <a:r>
              <a:rPr lang="en-US" sz="1800" dirty="0">
                <a:latin typeface="Times New Roman" panose="02020603050405020304" pitchFamily="18" charset="0"/>
                <a:ea typeface="Arial" panose="020B0604020202020204" pitchFamily="34" charset="0"/>
                <a:cs typeface="Times New Roman" panose="02020603050405020304" pitchFamily="18" charset="0"/>
              </a:rPr>
              <a:t>I can make a distinction between various career options in terms of their lifestyle goals. </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r>
              <a:rPr lang="en-US" sz="1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Agenda:</a:t>
            </a:r>
          </a:p>
          <a:p>
            <a:r>
              <a:rPr lang="en-US" sz="1800" dirty="0">
                <a:latin typeface="Times New Roman" panose="02020603050405020304" pitchFamily="18" charset="0"/>
                <a:ea typeface="Calibri" panose="020F0502020204030204" pitchFamily="34" charset="0"/>
                <a:cs typeface="Times New Roman" panose="02020603050405020304" pitchFamily="18" charset="0"/>
              </a:rPr>
              <a:t>Unit III Kahoot</a:t>
            </a:r>
          </a:p>
          <a:p>
            <a:r>
              <a:rPr lang="en-US" sz="1800" dirty="0">
                <a:latin typeface="Times New Roman" panose="02020603050405020304" pitchFamily="18" charset="0"/>
                <a:ea typeface="Calibri" panose="020F0502020204030204" pitchFamily="34" charset="0"/>
                <a:cs typeface="Times New Roman" panose="02020603050405020304" pitchFamily="18" charset="0"/>
              </a:rPr>
              <a:t>Cover letter and Resumes</a:t>
            </a:r>
          </a:p>
          <a:p>
            <a:r>
              <a:rPr lang="en-US" sz="1800" dirty="0">
                <a:latin typeface="Times New Roman" panose="02020603050405020304" pitchFamily="18" charset="0"/>
                <a:ea typeface="Calibri" panose="020F0502020204030204" pitchFamily="34" charset="0"/>
                <a:cs typeface="Times New Roman" panose="02020603050405020304" pitchFamily="18" charset="0"/>
              </a:rPr>
              <a:t>Unit III Review</a:t>
            </a:r>
          </a:p>
          <a:p>
            <a:pPr marL="0" indent="0">
              <a:buNone/>
            </a:pPr>
            <a:r>
              <a:rPr lang="en-US" sz="1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Homework: </a:t>
            </a:r>
          </a:p>
          <a:p>
            <a:pPr marL="285750" indent="-285750"/>
            <a:r>
              <a:rPr lang="en-US" sz="1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Current Events Journal (Article Link on Assignment)</a:t>
            </a:r>
          </a:p>
          <a:p>
            <a:pPr marL="285750" indent="-285750"/>
            <a:r>
              <a:rPr lang="en-US" sz="1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Unit III Test – Tuesday, 12/12</a:t>
            </a:r>
          </a:p>
          <a:p>
            <a:pPr marL="0" indent="0">
              <a:buNone/>
            </a:pPr>
            <a:endParaRPr 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272389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sp>
        <p:nvSpPr>
          <p:cNvPr id="859" name="Google Shape;859;p114"/>
          <p:cNvSpPr txBox="1">
            <a:spLocks noGrp="1"/>
          </p:cNvSpPr>
          <p:nvPr>
            <p:ph type="title"/>
          </p:nvPr>
        </p:nvSpPr>
        <p:spPr>
          <a:xfrm>
            <a:off x="340692" y="151514"/>
            <a:ext cx="7717500" cy="572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 b="1" dirty="0"/>
              <a:t>Glow or Grow</a:t>
            </a:r>
            <a:endParaRPr b="1" dirty="0"/>
          </a:p>
        </p:txBody>
      </p:sp>
      <p:sp>
        <p:nvSpPr>
          <p:cNvPr id="860" name="Google Shape;860;p114"/>
          <p:cNvSpPr txBox="1">
            <a:spLocks noGrp="1"/>
          </p:cNvSpPr>
          <p:nvPr>
            <p:ph type="body" idx="1"/>
          </p:nvPr>
        </p:nvSpPr>
        <p:spPr>
          <a:xfrm>
            <a:off x="340692" y="1433689"/>
            <a:ext cx="3971664" cy="3558297"/>
          </a:xfrm>
          <a:prstGeom prst="rect">
            <a:avLst/>
          </a:prstGeom>
          <a:solidFill>
            <a:schemeClr val="bg1"/>
          </a:solidFill>
          <a:ln>
            <a:solidFill>
              <a:srgbClr val="002060"/>
            </a:solidFill>
          </a:ln>
        </p:spPr>
        <p:txBody>
          <a:bodyPr spcFirstLastPara="1" wrap="square" lIns="91425" tIns="45700" rIns="91425" bIns="45700" anchor="t" anchorCtr="0">
            <a:noAutofit/>
          </a:bodyPr>
          <a:lstStyle/>
          <a:p>
            <a:pPr marL="107950" lvl="0" indent="0" algn="l" rtl="0">
              <a:lnSpc>
                <a:spcPct val="100000"/>
              </a:lnSpc>
              <a:spcBef>
                <a:spcPts val="360"/>
              </a:spcBef>
              <a:spcAft>
                <a:spcPts val="0"/>
              </a:spcAft>
              <a:buSzPts val="1900"/>
              <a:buNone/>
            </a:pPr>
            <a:r>
              <a:rPr lang="en-US" sz="2000" dirty="0">
                <a:latin typeface="Times" panose="02020603050405020304" pitchFamily="18" charset="0"/>
                <a:cs typeface="Times" panose="02020603050405020304" pitchFamily="18" charset="0"/>
              </a:rPr>
              <a:t>Resume</a:t>
            </a:r>
          </a:p>
          <a:p>
            <a:pPr marL="107950" lvl="0" indent="0" algn="l" rtl="0">
              <a:lnSpc>
                <a:spcPct val="100000"/>
              </a:lnSpc>
              <a:spcBef>
                <a:spcPts val="360"/>
              </a:spcBef>
              <a:spcAft>
                <a:spcPts val="0"/>
              </a:spcAft>
              <a:buSzPts val="1900"/>
              <a:buNone/>
            </a:pPr>
            <a:endParaRPr lang="en-US" sz="2000" dirty="0">
              <a:latin typeface="Times" panose="02020603050405020304" pitchFamily="18" charset="0"/>
              <a:cs typeface="Times" panose="02020603050405020304" pitchFamily="18" charset="0"/>
            </a:endParaRPr>
          </a:p>
          <a:p>
            <a:pPr marL="107950" lvl="0" indent="0" algn="l" rtl="0">
              <a:lnSpc>
                <a:spcPct val="100000"/>
              </a:lnSpc>
              <a:spcBef>
                <a:spcPts val="360"/>
              </a:spcBef>
              <a:spcAft>
                <a:spcPts val="0"/>
              </a:spcAft>
              <a:buSzPts val="1900"/>
              <a:buNone/>
            </a:pPr>
            <a:endParaRPr lang="en-US" sz="2000" dirty="0">
              <a:latin typeface="Times" panose="02020603050405020304" pitchFamily="18" charset="0"/>
              <a:cs typeface="Times" panose="02020603050405020304" pitchFamily="18" charset="0"/>
            </a:endParaRPr>
          </a:p>
          <a:p>
            <a:pPr marL="107950" lvl="0" indent="0" algn="l" rtl="0">
              <a:lnSpc>
                <a:spcPct val="100000"/>
              </a:lnSpc>
              <a:spcBef>
                <a:spcPts val="360"/>
              </a:spcBef>
              <a:spcAft>
                <a:spcPts val="0"/>
              </a:spcAft>
              <a:buSzPts val="1900"/>
              <a:buNone/>
            </a:pPr>
            <a:endParaRPr lang="en-US" sz="2000" dirty="0">
              <a:latin typeface="Times" panose="02020603050405020304" pitchFamily="18" charset="0"/>
              <a:cs typeface="Times" panose="02020603050405020304" pitchFamily="18" charset="0"/>
            </a:endParaRPr>
          </a:p>
          <a:p>
            <a:pPr marL="107950" lvl="0" indent="0" algn="l" rtl="0">
              <a:lnSpc>
                <a:spcPct val="100000"/>
              </a:lnSpc>
              <a:spcBef>
                <a:spcPts val="360"/>
              </a:spcBef>
              <a:spcAft>
                <a:spcPts val="0"/>
              </a:spcAft>
              <a:buSzPts val="1900"/>
              <a:buNone/>
            </a:pPr>
            <a:endParaRPr lang="en-US" sz="2000" dirty="0">
              <a:latin typeface="Times" panose="02020603050405020304" pitchFamily="18" charset="0"/>
              <a:cs typeface="Times" panose="02020603050405020304" pitchFamily="18" charset="0"/>
            </a:endParaRPr>
          </a:p>
          <a:p>
            <a:pPr marL="107950" lvl="0" indent="0" algn="l" rtl="0">
              <a:lnSpc>
                <a:spcPct val="100000"/>
              </a:lnSpc>
              <a:spcBef>
                <a:spcPts val="360"/>
              </a:spcBef>
              <a:spcAft>
                <a:spcPts val="0"/>
              </a:spcAft>
              <a:buSzPts val="1900"/>
              <a:buNone/>
            </a:pPr>
            <a:r>
              <a:rPr lang="en-US" sz="2000" dirty="0">
                <a:latin typeface="Times" panose="02020603050405020304" pitchFamily="18" charset="0"/>
                <a:cs typeface="Times" panose="02020603050405020304" pitchFamily="18" charset="0"/>
              </a:rPr>
              <a:t>Cover Letter</a:t>
            </a:r>
          </a:p>
        </p:txBody>
      </p:sp>
      <p:sp>
        <p:nvSpPr>
          <p:cNvPr id="2" name="Google Shape;860;p114">
            <a:extLst>
              <a:ext uri="{FF2B5EF4-FFF2-40B4-BE49-F238E27FC236}">
                <a16:creationId xmlns:a16="http://schemas.microsoft.com/office/drawing/2014/main" id="{5A6A95B5-81FD-D259-A4E8-9980AAD3AFCF}"/>
              </a:ext>
            </a:extLst>
          </p:cNvPr>
          <p:cNvSpPr txBox="1">
            <a:spLocks/>
          </p:cNvSpPr>
          <p:nvPr/>
        </p:nvSpPr>
        <p:spPr>
          <a:xfrm>
            <a:off x="4831644" y="1433688"/>
            <a:ext cx="3971664" cy="3558297"/>
          </a:xfrm>
          <a:prstGeom prst="rect">
            <a:avLst/>
          </a:prstGeom>
          <a:solidFill>
            <a:schemeClr val="bg1"/>
          </a:solidFill>
          <a:ln>
            <a:solidFill>
              <a:srgbClr val="002060"/>
            </a:solid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idact Gothic"/>
              <a:buChar char="●"/>
              <a:defRPr sz="1400" b="0" i="0" u="none" strike="noStrike" cap="none">
                <a:solidFill>
                  <a:schemeClr val="dk1"/>
                </a:solidFill>
                <a:latin typeface="Chivo"/>
                <a:ea typeface="Chivo"/>
                <a:cs typeface="Chivo"/>
                <a:sym typeface="Chivo"/>
              </a:defRPr>
            </a:lvl1pPr>
            <a:lvl2pPr marL="914400" marR="0" lvl="1" indent="-317500" algn="l" rtl="0">
              <a:lnSpc>
                <a:spcPct val="115000"/>
              </a:lnSpc>
              <a:spcBef>
                <a:spcPts val="0"/>
              </a:spcBef>
              <a:spcAft>
                <a:spcPts val="0"/>
              </a:spcAft>
              <a:buClr>
                <a:schemeClr val="dk1"/>
              </a:buClr>
              <a:buSzPts val="1400"/>
              <a:buFont typeface="Didact Gothic"/>
              <a:buChar char="○"/>
              <a:defRPr sz="1400" b="0" i="0" u="none" strike="noStrike" cap="none">
                <a:solidFill>
                  <a:schemeClr val="dk1"/>
                </a:solidFill>
                <a:latin typeface="Chivo"/>
                <a:ea typeface="Chivo"/>
                <a:cs typeface="Chivo"/>
                <a:sym typeface="Chivo"/>
              </a:defRPr>
            </a:lvl2pPr>
            <a:lvl3pPr marL="1371600" marR="0" lvl="2" indent="-317500" algn="l" rtl="0">
              <a:lnSpc>
                <a:spcPct val="115000"/>
              </a:lnSpc>
              <a:spcBef>
                <a:spcPts val="0"/>
              </a:spcBef>
              <a:spcAft>
                <a:spcPts val="0"/>
              </a:spcAft>
              <a:buClr>
                <a:schemeClr val="dk1"/>
              </a:buClr>
              <a:buSzPts val="1400"/>
              <a:buFont typeface="Didact Gothic"/>
              <a:buChar char="■"/>
              <a:defRPr sz="1400" b="0" i="0" u="none" strike="noStrike" cap="none">
                <a:solidFill>
                  <a:schemeClr val="dk1"/>
                </a:solidFill>
                <a:latin typeface="Chivo"/>
                <a:ea typeface="Chivo"/>
                <a:cs typeface="Chivo"/>
                <a:sym typeface="Chivo"/>
              </a:defRPr>
            </a:lvl3pPr>
            <a:lvl4pPr marL="1828800" marR="0" lvl="3" indent="-317500" algn="l" rtl="0">
              <a:lnSpc>
                <a:spcPct val="115000"/>
              </a:lnSpc>
              <a:spcBef>
                <a:spcPts val="0"/>
              </a:spcBef>
              <a:spcAft>
                <a:spcPts val="0"/>
              </a:spcAft>
              <a:buClr>
                <a:schemeClr val="dk1"/>
              </a:buClr>
              <a:buSzPts val="1400"/>
              <a:buFont typeface="Didact Gothic"/>
              <a:buChar char="●"/>
              <a:defRPr sz="1400" b="0" i="0" u="none" strike="noStrike" cap="none">
                <a:solidFill>
                  <a:schemeClr val="dk1"/>
                </a:solidFill>
                <a:latin typeface="Chivo"/>
                <a:ea typeface="Chivo"/>
                <a:cs typeface="Chivo"/>
                <a:sym typeface="Chivo"/>
              </a:defRPr>
            </a:lvl4pPr>
            <a:lvl5pPr marL="2286000" marR="0" lvl="4" indent="-317500" algn="l" rtl="0">
              <a:lnSpc>
                <a:spcPct val="115000"/>
              </a:lnSpc>
              <a:spcBef>
                <a:spcPts val="0"/>
              </a:spcBef>
              <a:spcAft>
                <a:spcPts val="0"/>
              </a:spcAft>
              <a:buClr>
                <a:schemeClr val="dk1"/>
              </a:buClr>
              <a:buSzPts val="1400"/>
              <a:buFont typeface="Didact Gothic"/>
              <a:buChar char="○"/>
              <a:defRPr sz="1400" b="0" i="0" u="none" strike="noStrike" cap="none">
                <a:solidFill>
                  <a:schemeClr val="dk1"/>
                </a:solidFill>
                <a:latin typeface="Chivo"/>
                <a:ea typeface="Chivo"/>
                <a:cs typeface="Chivo"/>
                <a:sym typeface="Chivo"/>
              </a:defRPr>
            </a:lvl5pPr>
            <a:lvl6pPr marL="2743200" marR="0" lvl="5" indent="-317500" algn="l" rtl="0">
              <a:lnSpc>
                <a:spcPct val="115000"/>
              </a:lnSpc>
              <a:spcBef>
                <a:spcPts val="0"/>
              </a:spcBef>
              <a:spcAft>
                <a:spcPts val="0"/>
              </a:spcAft>
              <a:buClr>
                <a:schemeClr val="dk1"/>
              </a:buClr>
              <a:buSzPts val="1400"/>
              <a:buFont typeface="Didact Gothic"/>
              <a:buChar char="■"/>
              <a:defRPr sz="1400" b="0" i="0" u="none" strike="noStrike" cap="none">
                <a:solidFill>
                  <a:schemeClr val="dk1"/>
                </a:solidFill>
                <a:latin typeface="Chivo"/>
                <a:ea typeface="Chivo"/>
                <a:cs typeface="Chivo"/>
                <a:sym typeface="Chivo"/>
              </a:defRPr>
            </a:lvl6pPr>
            <a:lvl7pPr marL="3200400" marR="0" lvl="6" indent="-317500" algn="l" rtl="0">
              <a:lnSpc>
                <a:spcPct val="115000"/>
              </a:lnSpc>
              <a:spcBef>
                <a:spcPts val="0"/>
              </a:spcBef>
              <a:spcAft>
                <a:spcPts val="0"/>
              </a:spcAft>
              <a:buClr>
                <a:schemeClr val="dk1"/>
              </a:buClr>
              <a:buSzPts val="1400"/>
              <a:buFont typeface="Didact Gothic"/>
              <a:buChar char="●"/>
              <a:defRPr sz="1400" b="0" i="0" u="none" strike="noStrike" cap="none">
                <a:solidFill>
                  <a:schemeClr val="dk1"/>
                </a:solidFill>
                <a:latin typeface="Chivo"/>
                <a:ea typeface="Chivo"/>
                <a:cs typeface="Chivo"/>
                <a:sym typeface="Chivo"/>
              </a:defRPr>
            </a:lvl7pPr>
            <a:lvl8pPr marL="3657600" marR="0" lvl="7" indent="-317500" algn="l" rtl="0">
              <a:lnSpc>
                <a:spcPct val="115000"/>
              </a:lnSpc>
              <a:spcBef>
                <a:spcPts val="0"/>
              </a:spcBef>
              <a:spcAft>
                <a:spcPts val="0"/>
              </a:spcAft>
              <a:buClr>
                <a:schemeClr val="dk1"/>
              </a:buClr>
              <a:buSzPts val="1400"/>
              <a:buFont typeface="Didact Gothic"/>
              <a:buChar char="○"/>
              <a:defRPr sz="1400" b="0" i="0" u="none" strike="noStrike" cap="none">
                <a:solidFill>
                  <a:schemeClr val="dk1"/>
                </a:solidFill>
                <a:latin typeface="Chivo"/>
                <a:ea typeface="Chivo"/>
                <a:cs typeface="Chivo"/>
                <a:sym typeface="Chivo"/>
              </a:defRPr>
            </a:lvl8pPr>
            <a:lvl9pPr marL="4114800" marR="0" lvl="8" indent="-317500" algn="l" rtl="0">
              <a:lnSpc>
                <a:spcPct val="115000"/>
              </a:lnSpc>
              <a:spcBef>
                <a:spcPts val="0"/>
              </a:spcBef>
              <a:spcAft>
                <a:spcPts val="0"/>
              </a:spcAft>
              <a:buClr>
                <a:schemeClr val="dk1"/>
              </a:buClr>
              <a:buSzPts val="1400"/>
              <a:buFont typeface="Didact Gothic"/>
              <a:buChar char="■"/>
              <a:defRPr sz="1400" b="0" i="0" u="none" strike="noStrike" cap="none">
                <a:solidFill>
                  <a:schemeClr val="dk1"/>
                </a:solidFill>
                <a:latin typeface="Chivo"/>
                <a:ea typeface="Chivo"/>
                <a:cs typeface="Chivo"/>
                <a:sym typeface="Chivo"/>
              </a:defRPr>
            </a:lvl9pPr>
          </a:lstStyle>
          <a:p>
            <a:pPr marL="107950" indent="0">
              <a:spcBef>
                <a:spcPts val="360"/>
              </a:spcBef>
              <a:buSzPts val="1900"/>
              <a:buFont typeface="Didact Gothic"/>
              <a:buNone/>
            </a:pPr>
            <a:r>
              <a:rPr lang="en-US" sz="2000">
                <a:latin typeface="Times" panose="02020603050405020304" pitchFamily="18" charset="0"/>
                <a:cs typeface="Times" panose="02020603050405020304" pitchFamily="18" charset="0"/>
              </a:rPr>
              <a:t>Resume</a:t>
            </a:r>
          </a:p>
          <a:p>
            <a:pPr marL="107950" indent="0">
              <a:spcBef>
                <a:spcPts val="360"/>
              </a:spcBef>
              <a:buSzPts val="1900"/>
              <a:buFont typeface="Didact Gothic"/>
              <a:buNone/>
            </a:pPr>
            <a:endParaRPr lang="en-US" sz="2000">
              <a:latin typeface="Times" panose="02020603050405020304" pitchFamily="18" charset="0"/>
              <a:cs typeface="Times" panose="02020603050405020304" pitchFamily="18" charset="0"/>
            </a:endParaRPr>
          </a:p>
          <a:p>
            <a:pPr marL="107950" indent="0">
              <a:spcBef>
                <a:spcPts val="360"/>
              </a:spcBef>
              <a:buSzPts val="1900"/>
              <a:buFont typeface="Didact Gothic"/>
              <a:buNone/>
            </a:pPr>
            <a:endParaRPr lang="en-US" sz="2000">
              <a:latin typeface="Times" panose="02020603050405020304" pitchFamily="18" charset="0"/>
              <a:cs typeface="Times" panose="02020603050405020304" pitchFamily="18" charset="0"/>
            </a:endParaRPr>
          </a:p>
          <a:p>
            <a:pPr marL="107950" indent="0">
              <a:spcBef>
                <a:spcPts val="360"/>
              </a:spcBef>
              <a:buSzPts val="1900"/>
              <a:buFont typeface="Didact Gothic"/>
              <a:buNone/>
            </a:pPr>
            <a:endParaRPr lang="en-US" sz="2000">
              <a:latin typeface="Times" panose="02020603050405020304" pitchFamily="18" charset="0"/>
              <a:cs typeface="Times" panose="02020603050405020304" pitchFamily="18" charset="0"/>
            </a:endParaRPr>
          </a:p>
          <a:p>
            <a:pPr marL="107950" indent="0">
              <a:spcBef>
                <a:spcPts val="360"/>
              </a:spcBef>
              <a:buSzPts val="1900"/>
              <a:buFont typeface="Didact Gothic"/>
              <a:buNone/>
            </a:pPr>
            <a:endParaRPr lang="en-US" sz="2000">
              <a:latin typeface="Times" panose="02020603050405020304" pitchFamily="18" charset="0"/>
              <a:cs typeface="Times" panose="02020603050405020304" pitchFamily="18" charset="0"/>
            </a:endParaRPr>
          </a:p>
          <a:p>
            <a:pPr marL="107950" indent="0">
              <a:spcBef>
                <a:spcPts val="360"/>
              </a:spcBef>
              <a:buSzPts val="1900"/>
              <a:buFont typeface="Didact Gothic"/>
              <a:buNone/>
            </a:pPr>
            <a:r>
              <a:rPr lang="en-US" sz="2000">
                <a:latin typeface="Times" panose="02020603050405020304" pitchFamily="18" charset="0"/>
                <a:cs typeface="Times" panose="02020603050405020304" pitchFamily="18" charset="0"/>
              </a:rPr>
              <a:t>Cover Letter</a:t>
            </a:r>
            <a:endParaRPr lang="en-US" sz="2000" dirty="0">
              <a:latin typeface="Times" panose="02020603050405020304" pitchFamily="18" charset="0"/>
              <a:cs typeface="Times" panose="02020603050405020304" pitchFamily="18" charset="0"/>
            </a:endParaRPr>
          </a:p>
        </p:txBody>
      </p:sp>
      <p:sp>
        <p:nvSpPr>
          <p:cNvPr id="3" name="Rectangle 2">
            <a:extLst>
              <a:ext uri="{FF2B5EF4-FFF2-40B4-BE49-F238E27FC236}">
                <a16:creationId xmlns:a16="http://schemas.microsoft.com/office/drawing/2014/main" id="{ABF5788B-B5A8-755F-7077-F678C6A4DDC3}"/>
              </a:ext>
            </a:extLst>
          </p:cNvPr>
          <p:cNvSpPr/>
          <p:nvPr/>
        </p:nvSpPr>
        <p:spPr>
          <a:xfrm>
            <a:off x="340692" y="724214"/>
            <a:ext cx="3779752" cy="54014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Times" panose="02020603050405020304" pitchFamily="18" charset="0"/>
                <a:cs typeface="Times" panose="02020603050405020304" pitchFamily="18" charset="0"/>
              </a:rPr>
              <a:t>Glow</a:t>
            </a:r>
          </a:p>
        </p:txBody>
      </p:sp>
      <p:sp>
        <p:nvSpPr>
          <p:cNvPr id="4" name="Rectangle 3">
            <a:extLst>
              <a:ext uri="{FF2B5EF4-FFF2-40B4-BE49-F238E27FC236}">
                <a16:creationId xmlns:a16="http://schemas.microsoft.com/office/drawing/2014/main" id="{FEF46407-13A1-1B58-DB11-E329577497C1}"/>
              </a:ext>
            </a:extLst>
          </p:cNvPr>
          <p:cNvSpPr/>
          <p:nvPr/>
        </p:nvSpPr>
        <p:spPr>
          <a:xfrm>
            <a:off x="4831644" y="724214"/>
            <a:ext cx="3779752" cy="54014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Times" panose="02020603050405020304" pitchFamily="18" charset="0"/>
                <a:cs typeface="Times" panose="02020603050405020304" pitchFamily="18" charset="0"/>
              </a:rPr>
              <a:t>Grow</a:t>
            </a:r>
          </a:p>
        </p:txBody>
      </p:sp>
    </p:spTree>
    <p:extLst>
      <p:ext uri="{BB962C8B-B14F-4D97-AF65-F5344CB8AC3E}">
        <p14:creationId xmlns:p14="http://schemas.microsoft.com/office/powerpoint/2010/main" val="32236501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49"/>
          <p:cNvSpPr txBox="1">
            <a:spLocks noGrp="1"/>
          </p:cNvSpPr>
          <p:nvPr>
            <p:ph type="body" idx="1"/>
          </p:nvPr>
        </p:nvSpPr>
        <p:spPr>
          <a:xfrm>
            <a:off x="323300" y="617100"/>
            <a:ext cx="5660400" cy="4526100"/>
          </a:xfrm>
          <a:prstGeom prst="rect">
            <a:avLst/>
          </a:prstGeom>
        </p:spPr>
        <p:txBody>
          <a:bodyPr spcFirstLastPara="1" wrap="square" lIns="91425" tIns="91425" rIns="91425" bIns="91425" anchor="t" anchorCtr="0">
            <a:noAutofit/>
          </a:bodyPr>
          <a:lstStyle/>
          <a:p>
            <a:pPr marL="101600" lvl="0" indent="0" algn="l" rtl="0">
              <a:spcBef>
                <a:spcPts val="0"/>
              </a:spcBef>
              <a:spcAft>
                <a:spcPts val="0"/>
              </a:spcAft>
              <a:buSzPts val="2000"/>
              <a:buNone/>
            </a:pPr>
            <a:r>
              <a:rPr lang="en" sz="2000" b="1" i="1" u="sng" dirty="0">
                <a:solidFill>
                  <a:schemeClr val="tx2">
                    <a:lumMod val="10000"/>
                  </a:schemeClr>
                </a:solidFill>
              </a:rPr>
              <a:t>Apprenticeships</a:t>
            </a:r>
            <a:r>
              <a:rPr lang="en" sz="2000" dirty="0"/>
              <a:t> are unique ways to merge learning and experience together</a:t>
            </a:r>
            <a:endParaRPr sz="2000" dirty="0"/>
          </a:p>
          <a:p>
            <a:pPr marL="457200" lvl="0" indent="-355600" algn="l" rtl="0">
              <a:spcBef>
                <a:spcPts val="0"/>
              </a:spcBef>
              <a:spcAft>
                <a:spcPts val="0"/>
              </a:spcAft>
              <a:buSzPts val="2000"/>
              <a:buChar char="●"/>
            </a:pPr>
            <a:r>
              <a:rPr lang="en-US" sz="2000" dirty="0"/>
              <a:t>On the </a:t>
            </a:r>
            <a:r>
              <a:rPr lang="en-US" sz="2000" b="1" i="1" u="sng" dirty="0">
                <a:solidFill>
                  <a:schemeClr val="tx2">
                    <a:lumMod val="10000"/>
                  </a:schemeClr>
                </a:solidFill>
              </a:rPr>
              <a:t>job training </a:t>
            </a:r>
            <a:r>
              <a:rPr lang="en-US" sz="2000" dirty="0"/>
              <a:t>(mentor/teacher)</a:t>
            </a:r>
            <a:endParaRPr sz="2000" dirty="0"/>
          </a:p>
          <a:p>
            <a:pPr marL="457200" lvl="0" indent="-355600" algn="l" rtl="0">
              <a:spcBef>
                <a:spcPts val="0"/>
              </a:spcBef>
              <a:spcAft>
                <a:spcPts val="0"/>
              </a:spcAft>
              <a:buSzPts val="2000"/>
              <a:buChar char="●"/>
            </a:pPr>
            <a:r>
              <a:rPr lang="en" sz="2000" dirty="0"/>
              <a:t>Can be </a:t>
            </a:r>
            <a:r>
              <a:rPr lang="en" sz="2000" b="1" i="1" u="sng" dirty="0">
                <a:solidFill>
                  <a:schemeClr val="tx2">
                    <a:lumMod val="10000"/>
                  </a:schemeClr>
                </a:solidFill>
              </a:rPr>
              <a:t>paid</a:t>
            </a:r>
            <a:r>
              <a:rPr lang="en" sz="2000" dirty="0"/>
              <a:t>, usually unpaid positions </a:t>
            </a:r>
            <a:endParaRPr sz="2000" dirty="0"/>
          </a:p>
          <a:p>
            <a:pPr marL="914400" lvl="1" indent="-355600" algn="l" rtl="0">
              <a:spcBef>
                <a:spcPts val="0"/>
              </a:spcBef>
              <a:spcAft>
                <a:spcPts val="0"/>
              </a:spcAft>
              <a:buSzPts val="2000"/>
              <a:buChar char="○"/>
            </a:pPr>
            <a:r>
              <a:rPr lang="en" sz="2000" dirty="0"/>
              <a:t>(student teaching, nursing school rotations)</a:t>
            </a:r>
            <a:endParaRPr sz="2000" dirty="0"/>
          </a:p>
          <a:p>
            <a:pPr marL="457200" lvl="0" indent="-355600" algn="l" rtl="0">
              <a:spcBef>
                <a:spcPts val="0"/>
              </a:spcBef>
              <a:spcAft>
                <a:spcPts val="0"/>
              </a:spcAft>
              <a:buSzPts val="2000"/>
              <a:buChar char="●"/>
            </a:pPr>
            <a:r>
              <a:rPr lang="en" sz="2000" dirty="0"/>
              <a:t>The </a:t>
            </a:r>
            <a:r>
              <a:rPr lang="en" sz="2000" b="1" i="1" u="sng" dirty="0">
                <a:solidFill>
                  <a:schemeClr val="tx2">
                    <a:lumMod val="10000"/>
                  </a:schemeClr>
                </a:solidFill>
              </a:rPr>
              <a:t>Guilford Apprenticeship Programs (GAP) </a:t>
            </a:r>
            <a:r>
              <a:rPr lang="en" sz="2000" dirty="0"/>
              <a:t>offer students of GCS opportunities to work and learn trade-job skills</a:t>
            </a:r>
            <a:endParaRPr sz="2000" dirty="0"/>
          </a:p>
          <a:p>
            <a:pPr marL="914400" lvl="1" indent="-355600" algn="l" rtl="0">
              <a:spcBef>
                <a:spcPts val="0"/>
              </a:spcBef>
              <a:spcAft>
                <a:spcPts val="0"/>
              </a:spcAft>
              <a:buSzPts val="2000"/>
              <a:buChar char="○"/>
            </a:pPr>
            <a:r>
              <a:rPr lang="en" sz="2000" dirty="0"/>
              <a:t>HVAC, Electrical, Plumbing, Mechanical Repair, Combustible/Diesel Engines, etc.</a:t>
            </a:r>
            <a:endParaRPr sz="2000" dirty="0"/>
          </a:p>
          <a:p>
            <a:pPr marL="0" lvl="0" indent="0" algn="l" rtl="0">
              <a:spcBef>
                <a:spcPts val="1200"/>
              </a:spcBef>
              <a:spcAft>
                <a:spcPts val="1000"/>
              </a:spcAft>
              <a:buNone/>
            </a:pPr>
            <a:endParaRPr dirty="0"/>
          </a:p>
        </p:txBody>
      </p:sp>
      <p:sp>
        <p:nvSpPr>
          <p:cNvPr id="386" name="Google Shape;386;p49"/>
          <p:cNvSpPr txBox="1">
            <a:spLocks noGrp="1"/>
          </p:cNvSpPr>
          <p:nvPr>
            <p:ph type="title"/>
          </p:nvPr>
        </p:nvSpPr>
        <p:spPr>
          <a:xfrm>
            <a:off x="125" y="0"/>
            <a:ext cx="9144000" cy="617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800"/>
              <a:t>Apprenticeships/The GAP Program;</a:t>
            </a:r>
            <a:endParaRPr sz="2800"/>
          </a:p>
        </p:txBody>
      </p:sp>
      <p:pic>
        <p:nvPicPr>
          <p:cNvPr id="387" name="Google Shape;387;p49"/>
          <p:cNvPicPr preferRelativeResize="0"/>
          <p:nvPr/>
        </p:nvPicPr>
        <p:blipFill>
          <a:blip r:embed="rId3">
            <a:alphaModFix/>
          </a:blip>
          <a:stretch>
            <a:fillRect/>
          </a:stretch>
        </p:blipFill>
        <p:spPr>
          <a:xfrm>
            <a:off x="5983700" y="1636175"/>
            <a:ext cx="3733424" cy="2487945"/>
          </a:xfrm>
          <a:prstGeom prst="rect">
            <a:avLst/>
          </a:prstGeom>
          <a:noFill/>
          <a:ln>
            <a:noFill/>
          </a:ln>
        </p:spPr>
      </p:pic>
      <p:sp>
        <p:nvSpPr>
          <p:cNvPr id="2" name="Rectangle 1">
            <a:extLst>
              <a:ext uri="{FF2B5EF4-FFF2-40B4-BE49-F238E27FC236}">
                <a16:creationId xmlns:a16="http://schemas.microsoft.com/office/drawing/2014/main" id="{CBEE23B9-A2DB-7B58-92DE-15E1DC199E91}"/>
              </a:ext>
            </a:extLst>
          </p:cNvPr>
          <p:cNvSpPr/>
          <p:nvPr/>
        </p:nvSpPr>
        <p:spPr>
          <a:xfrm>
            <a:off x="497069" y="1954500"/>
            <a:ext cx="7066844" cy="6171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400" b="1" dirty="0">
                <a:latin typeface="Chivo" panose="020B0604020202020204" charset="0"/>
                <a:ea typeface="Chivo" panose="020B0604020202020204" charset="0"/>
                <a:cs typeface="Chivo" panose="020B0604020202020204" charset="0"/>
              </a:rPr>
              <a:t>Presentation today at 10:30 in the auditorium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50"/>
          <p:cNvSpPr txBox="1">
            <a:spLocks noGrp="1"/>
          </p:cNvSpPr>
          <p:nvPr>
            <p:ph type="title"/>
          </p:nvPr>
        </p:nvSpPr>
        <p:spPr>
          <a:xfrm>
            <a:off x="0" y="0"/>
            <a:ext cx="9144000" cy="76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Trade Schools </a:t>
            </a:r>
            <a:endParaRPr/>
          </a:p>
        </p:txBody>
      </p:sp>
      <p:sp>
        <p:nvSpPr>
          <p:cNvPr id="393" name="Google Shape;393;p50"/>
          <p:cNvSpPr txBox="1">
            <a:spLocks noGrp="1"/>
          </p:cNvSpPr>
          <p:nvPr>
            <p:ph type="body" idx="1"/>
          </p:nvPr>
        </p:nvSpPr>
        <p:spPr>
          <a:xfrm>
            <a:off x="426175" y="764100"/>
            <a:ext cx="8718000" cy="4379400"/>
          </a:xfrm>
          <a:prstGeom prst="rect">
            <a:avLst/>
          </a:prstGeom>
        </p:spPr>
        <p:txBody>
          <a:bodyPr spcFirstLastPara="1" wrap="square" lIns="91425" tIns="91425" rIns="91425" bIns="91425" anchor="t" anchorCtr="0">
            <a:noAutofit/>
          </a:bodyPr>
          <a:lstStyle/>
          <a:p>
            <a:pPr marL="82550" lvl="0" indent="0" algn="l" rtl="0">
              <a:spcBef>
                <a:spcPts val="0"/>
              </a:spcBef>
              <a:spcAft>
                <a:spcPts val="0"/>
              </a:spcAft>
              <a:buSzPts val="2300"/>
              <a:buNone/>
            </a:pPr>
            <a:r>
              <a:rPr lang="en-US" sz="2300" dirty="0"/>
              <a:t>Specialize training programs (Not college/university based)</a:t>
            </a:r>
          </a:p>
          <a:p>
            <a:pPr marL="425450" indent="-342900">
              <a:buSzPts val="2300"/>
            </a:pPr>
            <a:r>
              <a:rPr lang="en-US" sz="2300" dirty="0"/>
              <a:t>Ex. </a:t>
            </a:r>
            <a:r>
              <a:rPr lang="en-US" sz="2300" i="1" dirty="0">
                <a:solidFill>
                  <a:srgbClr val="C00000"/>
                </a:solidFill>
              </a:rPr>
              <a:t>Construction/Cosmetology/Healthcare/IT Business Admin. </a:t>
            </a:r>
          </a:p>
          <a:p>
            <a:pPr marL="425450" indent="-342900">
              <a:buSzPts val="2300"/>
            </a:pPr>
            <a:r>
              <a:rPr lang="en-US" sz="2300" dirty="0"/>
              <a:t>Offers: </a:t>
            </a:r>
            <a:r>
              <a:rPr lang="en-US" sz="2300" b="1" i="1" u="sng" dirty="0">
                <a:solidFill>
                  <a:schemeClr val="tx2">
                    <a:lumMod val="10000"/>
                  </a:schemeClr>
                </a:solidFill>
              </a:rPr>
              <a:t>Apprenticeships &amp; Job Shadowing</a:t>
            </a:r>
            <a:endParaRPr sz="2300" b="1" i="1" u="sng" dirty="0">
              <a:solidFill>
                <a:schemeClr val="tx2">
                  <a:lumMod val="10000"/>
                </a:schemeClr>
              </a:solidFill>
            </a:endParaRPr>
          </a:p>
        </p:txBody>
      </p:sp>
      <p:sp>
        <p:nvSpPr>
          <p:cNvPr id="2" name="Rectangle 1">
            <a:extLst>
              <a:ext uri="{FF2B5EF4-FFF2-40B4-BE49-F238E27FC236}">
                <a16:creationId xmlns:a16="http://schemas.microsoft.com/office/drawing/2014/main" id="{7C034230-2448-9FA1-B933-48059055E6C0}"/>
              </a:ext>
            </a:extLst>
          </p:cNvPr>
          <p:cNvSpPr/>
          <p:nvPr/>
        </p:nvSpPr>
        <p:spPr>
          <a:xfrm>
            <a:off x="699912" y="2571750"/>
            <a:ext cx="4831644" cy="2088444"/>
          </a:xfrm>
          <a:prstGeom prst="rect">
            <a:avLst/>
          </a:prstGeom>
          <a:solidFill>
            <a:schemeClr val="tx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b="1" dirty="0">
                <a:solidFill>
                  <a:schemeClr val="bg1"/>
                </a:solidFill>
              </a:rPr>
              <a:t>Advantage</a:t>
            </a:r>
            <a:r>
              <a:rPr lang="en-US" sz="2400" dirty="0">
                <a:solidFill>
                  <a:schemeClr val="bg1"/>
                </a:solidFill>
              </a:rPr>
              <a:t>: </a:t>
            </a:r>
            <a:r>
              <a:rPr lang="en-US" sz="2400" b="1" i="1" u="sng" dirty="0">
                <a:solidFill>
                  <a:schemeClr val="bg1"/>
                </a:solidFill>
              </a:rPr>
              <a:t>Networking/Job opportunities</a:t>
            </a:r>
          </a:p>
          <a:p>
            <a:pPr marL="342900" indent="-342900">
              <a:buFont typeface="Arial" panose="020B0604020202020204" pitchFamily="34" charset="0"/>
              <a:buChar char="•"/>
            </a:pPr>
            <a:r>
              <a:rPr lang="en-US" sz="2400" b="1" dirty="0">
                <a:solidFill>
                  <a:schemeClr val="bg1"/>
                </a:solidFill>
              </a:rPr>
              <a:t>Disadvantage</a:t>
            </a:r>
            <a:r>
              <a:rPr lang="en-US" sz="2400" dirty="0">
                <a:solidFill>
                  <a:schemeClr val="bg1"/>
                </a:solidFill>
              </a:rPr>
              <a:t>: </a:t>
            </a:r>
            <a:r>
              <a:rPr lang="en-US" sz="2400" b="1" i="1" u="sng" dirty="0">
                <a:solidFill>
                  <a:schemeClr val="bg1"/>
                </a:solidFill>
              </a:rPr>
              <a:t>highly competitive job market (Skills Required)</a:t>
            </a:r>
          </a:p>
        </p:txBody>
      </p:sp>
    </p:spTree>
    <p:extLst>
      <p:ext uri="{BB962C8B-B14F-4D97-AF65-F5344CB8AC3E}">
        <p14:creationId xmlns:p14="http://schemas.microsoft.com/office/powerpoint/2010/main" val="14674214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522475-B0A0-D5AB-7B6A-DC010E87BFAF}"/>
              </a:ext>
            </a:extLst>
          </p:cNvPr>
          <p:cNvSpPr>
            <a:spLocks noGrp="1"/>
          </p:cNvSpPr>
          <p:nvPr>
            <p:ph idx="1"/>
          </p:nvPr>
        </p:nvSpPr>
        <p:spPr>
          <a:xfrm>
            <a:off x="628650" y="295421"/>
            <a:ext cx="7886700" cy="4337301"/>
          </a:xfrm>
          <a:solidFill>
            <a:schemeClr val="bg1"/>
          </a:solidFill>
          <a:ln>
            <a:solidFill>
              <a:srgbClr val="7030A0"/>
            </a:solidFill>
          </a:ln>
        </p:spPr>
        <p:txBody>
          <a:bodyPr>
            <a:normAutofit fontScale="92500"/>
          </a:bodyPr>
          <a:lstStyle/>
          <a:p>
            <a:pPr marL="0" indent="0">
              <a:buNone/>
            </a:pPr>
            <a:r>
              <a:rPr lang="en-US" sz="1350" b="1" dirty="0">
                <a:latin typeface="Times New Roman" panose="02020603050405020304" pitchFamily="18" charset="0"/>
                <a:ea typeface="Arial" panose="020B0604020202020204" pitchFamily="34" charset="0"/>
                <a:cs typeface="Times New Roman" panose="02020603050405020304" pitchFamily="18" charset="0"/>
              </a:rPr>
              <a:t>Unit Standard:</a:t>
            </a:r>
          </a:p>
          <a:p>
            <a:r>
              <a:rPr lang="en-US" sz="1350" b="1" dirty="0">
                <a:latin typeface="Times New Roman" panose="02020603050405020304" pitchFamily="18" charset="0"/>
                <a:ea typeface="Arial" panose="020B0604020202020204" pitchFamily="34" charset="0"/>
                <a:cs typeface="Times New Roman" panose="02020603050405020304" pitchFamily="18" charset="0"/>
              </a:rPr>
              <a:t>EPF.IE.1.1</a:t>
            </a:r>
            <a:r>
              <a:rPr lang="en-US" sz="1350" dirty="0">
                <a:latin typeface="Times New Roman" panose="02020603050405020304" pitchFamily="18" charset="0"/>
                <a:ea typeface="Arial" panose="020B0604020202020204" pitchFamily="34" charset="0"/>
                <a:cs typeface="Times New Roman" panose="02020603050405020304" pitchFamily="18" charset="0"/>
              </a:rPr>
              <a:t> Explain how education, income, career, and life choices impact an individual’s financial plan and goals. </a:t>
            </a:r>
            <a:endParaRPr lang="en-US" sz="1350" dirty="0">
              <a:latin typeface="Times New Roman" panose="02020603050405020304" pitchFamily="18" charset="0"/>
              <a:ea typeface="Calibri" panose="020F0502020204030204" pitchFamily="34" charset="0"/>
              <a:cs typeface="Times New Roman" panose="02020603050405020304" pitchFamily="18" charset="0"/>
            </a:endParaRPr>
          </a:p>
          <a:p>
            <a:r>
              <a:rPr lang="en-US" sz="1350" b="1" dirty="0">
                <a:latin typeface="Times New Roman" panose="02020603050405020304" pitchFamily="18" charset="0"/>
                <a:ea typeface="Arial" panose="020B0604020202020204" pitchFamily="34" charset="0"/>
                <a:cs typeface="Times New Roman" panose="02020603050405020304" pitchFamily="18" charset="0"/>
              </a:rPr>
              <a:t>EPF.IE.1.2</a:t>
            </a:r>
            <a:r>
              <a:rPr lang="en-US" sz="1350" dirty="0">
                <a:latin typeface="Times New Roman" panose="02020603050405020304" pitchFamily="18" charset="0"/>
                <a:ea typeface="Arial" panose="020B0604020202020204" pitchFamily="34" charset="0"/>
                <a:cs typeface="Times New Roman" panose="02020603050405020304" pitchFamily="18" charset="0"/>
              </a:rPr>
              <a:t> Differentiate career and education options after high school in terms of desired lifestyle.</a:t>
            </a:r>
            <a:endParaRPr lang="en-US" sz="1350" dirty="0">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r>
              <a:rPr lang="en-US" sz="1800" b="1" dirty="0">
                <a:solidFill>
                  <a:srgbClr val="C00000"/>
                </a:solidFill>
                <a:latin typeface="Times New Roman" panose="02020603050405020304" pitchFamily="18" charset="0"/>
                <a:cs typeface="Times New Roman" panose="02020603050405020304" pitchFamily="18" charset="0"/>
              </a:rPr>
              <a:t>Essential Question: </a:t>
            </a:r>
            <a:r>
              <a:rPr lang="en-US" sz="1800" dirty="0">
                <a:latin typeface="Times New Roman" panose="02020603050405020304" pitchFamily="18" charset="0"/>
                <a:ea typeface="Arial" panose="020B0604020202020204" pitchFamily="34" charset="0"/>
                <a:cs typeface="Times New Roman" panose="02020603050405020304" pitchFamily="18" charset="0"/>
              </a:rPr>
              <a:t>How do people make decisions about their economic livelihood? </a:t>
            </a:r>
          </a:p>
          <a:p>
            <a:pPr marL="0" indent="0">
              <a:buNone/>
            </a:pPr>
            <a:r>
              <a:rPr lang="en-US" sz="1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Students Can:</a:t>
            </a:r>
          </a:p>
          <a:p>
            <a:pPr marL="390525" indent="-214313"/>
            <a:r>
              <a:rPr lang="en-US" sz="1800" dirty="0">
                <a:latin typeface="Times New Roman" panose="02020603050405020304" pitchFamily="18" charset="0"/>
                <a:ea typeface="Arial" panose="020B0604020202020204" pitchFamily="34" charset="0"/>
                <a:cs typeface="Times New Roman" panose="02020603050405020304" pitchFamily="18" charset="0"/>
              </a:rPr>
              <a:t>I can demonstrate understanding of how goals and financial plans are impacted by education choices, income, career decisions, and life choices. </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marL="390525" indent="-214313"/>
            <a:r>
              <a:rPr lang="en-US" sz="1800" dirty="0">
                <a:latin typeface="Times New Roman" panose="02020603050405020304" pitchFamily="18" charset="0"/>
                <a:ea typeface="Arial" panose="020B0604020202020204" pitchFamily="34" charset="0"/>
                <a:cs typeface="Times New Roman" panose="02020603050405020304" pitchFamily="18" charset="0"/>
              </a:rPr>
              <a:t>I can make a distinction between various career options in terms of their lifestyle goals. </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r>
              <a:rPr lang="en-US" sz="1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Agenda:</a:t>
            </a:r>
          </a:p>
          <a:p>
            <a:r>
              <a:rPr lang="en-US" sz="1800" dirty="0">
                <a:latin typeface="Times New Roman" panose="02020603050405020304" pitchFamily="18" charset="0"/>
                <a:ea typeface="Calibri" panose="020F0502020204030204" pitchFamily="34" charset="0"/>
                <a:cs typeface="Times New Roman" panose="02020603050405020304" pitchFamily="18" charset="0"/>
              </a:rPr>
              <a:t>Learning Assessment</a:t>
            </a:r>
          </a:p>
          <a:p>
            <a:r>
              <a:rPr lang="en-US" sz="1800" dirty="0">
                <a:latin typeface="Times New Roman" panose="02020603050405020304" pitchFamily="18" charset="0"/>
                <a:ea typeface="Calibri" panose="020F0502020204030204" pitchFamily="34" charset="0"/>
                <a:cs typeface="Times New Roman" panose="02020603050405020304" pitchFamily="18" charset="0"/>
              </a:rPr>
              <a:t>Education II – the Key to Success</a:t>
            </a:r>
          </a:p>
          <a:p>
            <a:r>
              <a:rPr lang="en-US" sz="1800" dirty="0">
                <a:latin typeface="Times New Roman" panose="02020603050405020304" pitchFamily="18" charset="0"/>
                <a:ea typeface="Calibri" panose="020F0502020204030204" pitchFamily="34" charset="0"/>
                <a:cs typeface="Times New Roman" panose="02020603050405020304" pitchFamily="18" charset="0"/>
              </a:rPr>
              <a:t>Building my Profile</a:t>
            </a:r>
          </a:p>
          <a:p>
            <a:pPr marL="0" indent="0">
              <a:buNone/>
            </a:pPr>
            <a:r>
              <a:rPr lang="en-US" sz="1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Homework: Profile for My Dream Life </a:t>
            </a:r>
          </a:p>
          <a:p>
            <a:pPr marL="0" indent="0">
              <a:buNone/>
            </a:pPr>
            <a:endParaRPr 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014371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38A64-8194-8E0E-044D-5FE17023346B}"/>
              </a:ext>
            </a:extLst>
          </p:cNvPr>
          <p:cNvSpPr>
            <a:spLocks noGrp="1"/>
          </p:cNvSpPr>
          <p:nvPr>
            <p:ph type="title"/>
          </p:nvPr>
        </p:nvSpPr>
        <p:spPr>
          <a:xfrm>
            <a:off x="457200" y="205978"/>
            <a:ext cx="8229600" cy="618111"/>
          </a:xfrm>
        </p:spPr>
        <p:txBody>
          <a:bodyPr/>
          <a:lstStyle/>
          <a:p>
            <a:r>
              <a:rPr lang="en-US" dirty="0"/>
              <a:t>Education</a:t>
            </a:r>
          </a:p>
        </p:txBody>
      </p:sp>
      <p:sp>
        <p:nvSpPr>
          <p:cNvPr id="3" name="Text Placeholder 2">
            <a:extLst>
              <a:ext uri="{FF2B5EF4-FFF2-40B4-BE49-F238E27FC236}">
                <a16:creationId xmlns:a16="http://schemas.microsoft.com/office/drawing/2014/main" id="{6A7125A6-F74F-D3B3-FDD4-1C40A7BB76A7}"/>
              </a:ext>
            </a:extLst>
          </p:cNvPr>
          <p:cNvSpPr>
            <a:spLocks noGrp="1"/>
          </p:cNvSpPr>
          <p:nvPr>
            <p:ph type="body" idx="1"/>
          </p:nvPr>
        </p:nvSpPr>
        <p:spPr>
          <a:xfrm>
            <a:off x="457200" y="824089"/>
            <a:ext cx="5108222" cy="3770561"/>
          </a:xfrm>
        </p:spPr>
        <p:txBody>
          <a:bodyPr/>
          <a:lstStyle/>
          <a:p>
            <a:pPr marL="114300" indent="0">
              <a:buNone/>
            </a:pPr>
            <a:r>
              <a:rPr lang="en-US" sz="2400" dirty="0">
                <a:latin typeface="Times New Roman" panose="02020603050405020304" pitchFamily="18" charset="0"/>
                <a:cs typeface="Times New Roman" panose="02020603050405020304" pitchFamily="18" charset="0"/>
              </a:rPr>
              <a:t>Evaluating Education</a:t>
            </a:r>
          </a:p>
          <a:p>
            <a:pPr marL="571500" indent="-457200">
              <a:buAutoNum type="arabicPeriod"/>
            </a:pPr>
            <a:r>
              <a:rPr lang="en-US" sz="2400" dirty="0">
                <a:latin typeface="Times New Roman" panose="02020603050405020304" pitchFamily="18" charset="0"/>
                <a:cs typeface="Times New Roman" panose="02020603050405020304" pitchFamily="18" charset="0"/>
              </a:rPr>
              <a:t>How would you like to learn?</a:t>
            </a:r>
          </a:p>
          <a:p>
            <a:pPr marL="571500" indent="-457200">
              <a:buAutoNum type="alphaUcPeriod"/>
            </a:pPr>
            <a:r>
              <a:rPr lang="en-US" sz="2400" dirty="0">
                <a:latin typeface="Times New Roman" panose="02020603050405020304" pitchFamily="18" charset="0"/>
                <a:cs typeface="Times New Roman" panose="02020603050405020304" pitchFamily="18" charset="0"/>
              </a:rPr>
              <a:t>Read about it and figure it out </a:t>
            </a:r>
          </a:p>
          <a:p>
            <a:pPr marL="571500" indent="-457200">
              <a:buAutoNum type="alphaUcPeriod"/>
            </a:pPr>
            <a:r>
              <a:rPr lang="en-US" sz="2400" dirty="0">
                <a:latin typeface="Times New Roman" panose="02020603050405020304" pitchFamily="18" charset="0"/>
                <a:cs typeface="Times New Roman" panose="02020603050405020304" pitchFamily="18" charset="0"/>
              </a:rPr>
              <a:t>Watch videos with step-by-step instruction </a:t>
            </a:r>
          </a:p>
          <a:p>
            <a:pPr marL="571500" indent="-457200">
              <a:buAutoNum type="alphaUcPeriod"/>
            </a:pPr>
            <a:r>
              <a:rPr lang="en-US" sz="2400" dirty="0">
                <a:latin typeface="Times New Roman" panose="02020603050405020304" pitchFamily="18" charset="0"/>
                <a:cs typeface="Times New Roman" panose="02020603050405020304" pitchFamily="18" charset="0"/>
              </a:rPr>
              <a:t>Hands on opportunity</a:t>
            </a:r>
          </a:p>
          <a:p>
            <a:pPr marL="571500" indent="-457200">
              <a:buAutoNum type="alphaUcPeriod"/>
            </a:pPr>
            <a:r>
              <a:rPr lang="en-US" sz="2400" dirty="0">
                <a:latin typeface="Times New Roman" panose="02020603050405020304" pitchFamily="18" charset="0"/>
                <a:cs typeface="Times New Roman" panose="02020603050405020304" pitchFamily="18" charset="0"/>
              </a:rPr>
              <a:t>Teacher led instruction </a:t>
            </a:r>
          </a:p>
          <a:p>
            <a:pPr marL="571500" indent="-457200">
              <a:buAutoNum type="alphaUcPeriod"/>
            </a:pPr>
            <a:r>
              <a:rPr lang="en-US" sz="2400" dirty="0">
                <a:latin typeface="Times New Roman" panose="02020603050405020304" pitchFamily="18" charset="0"/>
                <a:cs typeface="Times New Roman" panose="02020603050405020304" pitchFamily="18" charset="0"/>
              </a:rPr>
              <a:t>Work in groups </a:t>
            </a:r>
          </a:p>
          <a:p>
            <a:pPr marL="114300" indent="0">
              <a:buNone/>
            </a:pPr>
            <a:r>
              <a:rPr lang="en-US" sz="2400" dirty="0">
                <a:latin typeface="Times New Roman" panose="02020603050405020304" pitchFamily="18" charset="0"/>
                <a:cs typeface="Times New Roman" panose="02020603050405020304" pitchFamily="18" charset="0"/>
              </a:rPr>
              <a:t>2. What makes learning easy? </a:t>
            </a:r>
          </a:p>
          <a:p>
            <a:pPr marL="114300" indent="0">
              <a:buNone/>
            </a:pPr>
            <a:r>
              <a:rPr lang="en-US" sz="2400" dirty="0">
                <a:latin typeface="Times New Roman" panose="02020603050405020304" pitchFamily="18" charset="0"/>
                <a:cs typeface="Times New Roman" panose="02020603050405020304" pitchFamily="18" charset="0"/>
              </a:rPr>
              <a:t>3. What makes learning hard? </a:t>
            </a:r>
          </a:p>
        </p:txBody>
      </p:sp>
      <p:pic>
        <p:nvPicPr>
          <p:cNvPr id="3074" name="Picture 2" descr="Employers and employees see 'mismatch' in learning opportunities | HRD  Canada">
            <a:extLst>
              <a:ext uri="{FF2B5EF4-FFF2-40B4-BE49-F238E27FC236}">
                <a16:creationId xmlns:a16="http://schemas.microsoft.com/office/drawing/2014/main" id="{FC0BB38E-6BA0-B4BB-1287-60B0D53EBE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4114" y="824089"/>
            <a:ext cx="2762250" cy="2494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05508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9" name="Google Shape;399;p51"/>
          <p:cNvSpPr txBox="1">
            <a:spLocks noGrp="1"/>
          </p:cNvSpPr>
          <p:nvPr>
            <p:ph type="title"/>
          </p:nvPr>
        </p:nvSpPr>
        <p:spPr>
          <a:xfrm>
            <a:off x="552525" y="113025"/>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400" dirty="0"/>
              <a:t>Certificates</a:t>
            </a:r>
            <a:endParaRPr sz="3400" dirty="0"/>
          </a:p>
        </p:txBody>
      </p:sp>
      <p:sp>
        <p:nvSpPr>
          <p:cNvPr id="2" name="Subtitle 1">
            <a:extLst>
              <a:ext uri="{FF2B5EF4-FFF2-40B4-BE49-F238E27FC236}">
                <a16:creationId xmlns:a16="http://schemas.microsoft.com/office/drawing/2014/main" id="{8DE2EEC5-3255-2FFC-E8D8-60CBC0532669}"/>
              </a:ext>
            </a:extLst>
          </p:cNvPr>
          <p:cNvSpPr>
            <a:spLocks noGrp="1"/>
          </p:cNvSpPr>
          <p:nvPr>
            <p:ph type="subTitle" idx="1"/>
          </p:nvPr>
        </p:nvSpPr>
        <p:spPr>
          <a:xfrm>
            <a:off x="112890" y="1247136"/>
            <a:ext cx="4298386" cy="3783339"/>
          </a:xfrm>
          <a:solidFill>
            <a:schemeClr val="bg1"/>
          </a:solidFill>
          <a:ln>
            <a:solidFill>
              <a:schemeClr val="tx2">
                <a:lumMod val="10000"/>
              </a:schemeClr>
            </a:solidFill>
          </a:ln>
        </p:spPr>
        <p:txBody>
          <a:bodyPr/>
          <a:lstStyle/>
          <a:p>
            <a:pPr marL="482600" indent="-342900">
              <a:buFont typeface="Arial" panose="020B0604020202020204" pitchFamily="34" charset="0"/>
              <a:buChar char="•"/>
            </a:pPr>
            <a:r>
              <a:rPr lang="en-US" sz="2400" b="1" i="1" u="sng" dirty="0">
                <a:solidFill>
                  <a:schemeClr val="tx2">
                    <a:lumMod val="10000"/>
                  </a:schemeClr>
                </a:solidFill>
              </a:rPr>
              <a:t>Earned in less time</a:t>
            </a:r>
          </a:p>
          <a:p>
            <a:pPr marL="482600" indent="-342900">
              <a:buFont typeface="Arial" panose="020B0604020202020204" pitchFamily="34" charset="0"/>
              <a:buChar char="•"/>
            </a:pPr>
            <a:r>
              <a:rPr lang="en-US" sz="2400" dirty="0"/>
              <a:t>Can be used to gain full time employment</a:t>
            </a:r>
          </a:p>
          <a:p>
            <a:pPr marL="139700" indent="0"/>
            <a:r>
              <a:rPr lang="en-US" sz="2400" dirty="0"/>
              <a:t>(Ex. Cosmetology, HVAC)</a:t>
            </a:r>
          </a:p>
          <a:p>
            <a:pPr marL="482600" indent="-342900">
              <a:buFont typeface="Arial" panose="020B0604020202020204" pitchFamily="34" charset="0"/>
              <a:buChar char="•"/>
            </a:pPr>
            <a:r>
              <a:rPr lang="en-US" sz="2400" dirty="0"/>
              <a:t>Gain employment without secondary education</a:t>
            </a:r>
          </a:p>
          <a:p>
            <a:pPr marL="482600" indent="-342900">
              <a:buFont typeface="Arial" panose="020B0604020202020204" pitchFamily="34" charset="0"/>
              <a:buChar char="•"/>
            </a:pPr>
            <a:r>
              <a:rPr lang="en-US" sz="2400" b="1" i="1" u="sng" dirty="0">
                <a:solidFill>
                  <a:schemeClr val="tx2">
                    <a:lumMod val="10000"/>
                  </a:schemeClr>
                </a:solidFill>
              </a:rPr>
              <a:t>Must be renewed</a:t>
            </a:r>
          </a:p>
          <a:p>
            <a:pPr marL="482600" indent="-342900">
              <a:buFont typeface="Arial" panose="020B0604020202020204" pitchFamily="34" charset="0"/>
              <a:buChar char="•"/>
            </a:pPr>
            <a:endParaRPr lang="en-US" sz="2400" dirty="0"/>
          </a:p>
        </p:txBody>
      </p:sp>
      <p:sp>
        <p:nvSpPr>
          <p:cNvPr id="3" name="Subtitle 2">
            <a:extLst>
              <a:ext uri="{FF2B5EF4-FFF2-40B4-BE49-F238E27FC236}">
                <a16:creationId xmlns:a16="http://schemas.microsoft.com/office/drawing/2014/main" id="{ABC3613B-4439-1F77-1705-AD4CD55932E6}"/>
              </a:ext>
            </a:extLst>
          </p:cNvPr>
          <p:cNvSpPr>
            <a:spLocks noGrp="1"/>
          </p:cNvSpPr>
          <p:nvPr>
            <p:ph type="subTitle" idx="2"/>
          </p:nvPr>
        </p:nvSpPr>
        <p:spPr>
          <a:xfrm>
            <a:off x="4732675" y="1368375"/>
            <a:ext cx="4174258" cy="2356958"/>
          </a:xfrm>
          <a:solidFill>
            <a:schemeClr val="bg1"/>
          </a:solidFill>
          <a:ln>
            <a:solidFill>
              <a:schemeClr val="tx2">
                <a:lumMod val="10000"/>
              </a:schemeClr>
            </a:solidFill>
          </a:ln>
        </p:spPr>
        <p:txBody>
          <a:bodyPr/>
          <a:lstStyle/>
          <a:p>
            <a:pPr>
              <a:buFont typeface="Arial" panose="020B0604020202020204" pitchFamily="34" charset="0"/>
              <a:buChar char="•"/>
            </a:pPr>
            <a:r>
              <a:rPr lang="en-US" sz="2400" b="1" i="1" u="sng" dirty="0">
                <a:solidFill>
                  <a:schemeClr val="tx2">
                    <a:lumMod val="10000"/>
                  </a:schemeClr>
                </a:solidFill>
              </a:rPr>
              <a:t>Requires post secondary education work</a:t>
            </a:r>
            <a:r>
              <a:rPr lang="en-US" sz="2400" dirty="0"/>
              <a:t> (average 4 years)</a:t>
            </a:r>
          </a:p>
          <a:p>
            <a:pPr>
              <a:buFont typeface="Arial" panose="020B0604020202020204" pitchFamily="34" charset="0"/>
              <a:buChar char="•"/>
            </a:pPr>
            <a:r>
              <a:rPr lang="en-US" sz="2400" b="1" i="1" u="sng" dirty="0">
                <a:solidFill>
                  <a:schemeClr val="tx2">
                    <a:lumMod val="10000"/>
                  </a:schemeClr>
                </a:solidFill>
              </a:rPr>
              <a:t>Does NOT need to be renewed once earned</a:t>
            </a:r>
          </a:p>
        </p:txBody>
      </p:sp>
      <p:sp>
        <p:nvSpPr>
          <p:cNvPr id="4" name="Rectangle 3">
            <a:extLst>
              <a:ext uri="{FF2B5EF4-FFF2-40B4-BE49-F238E27FC236}">
                <a16:creationId xmlns:a16="http://schemas.microsoft.com/office/drawing/2014/main" id="{E551BDBA-3E2E-2A55-8DC6-8AAE77245D64}"/>
              </a:ext>
            </a:extLst>
          </p:cNvPr>
          <p:cNvSpPr/>
          <p:nvPr/>
        </p:nvSpPr>
        <p:spPr>
          <a:xfrm>
            <a:off x="552525" y="674436"/>
            <a:ext cx="3324600" cy="431439"/>
          </a:xfrm>
          <a:prstGeom prst="rect">
            <a:avLst/>
          </a:prstGeom>
          <a:solidFill>
            <a:schemeClr val="tx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hivo" panose="020B0604020202020204" charset="0"/>
                <a:ea typeface="Chivo" panose="020B0604020202020204" charset="0"/>
                <a:cs typeface="Chivo" panose="020B0604020202020204" charset="0"/>
              </a:rPr>
              <a:t>Certificates</a:t>
            </a:r>
          </a:p>
        </p:txBody>
      </p:sp>
      <p:sp>
        <p:nvSpPr>
          <p:cNvPr id="5" name="Rectangle 4">
            <a:extLst>
              <a:ext uri="{FF2B5EF4-FFF2-40B4-BE49-F238E27FC236}">
                <a16:creationId xmlns:a16="http://schemas.microsoft.com/office/drawing/2014/main" id="{D8AD38C1-25E8-5419-AF3F-A12ACB075D23}"/>
              </a:ext>
            </a:extLst>
          </p:cNvPr>
          <p:cNvSpPr/>
          <p:nvPr/>
        </p:nvSpPr>
        <p:spPr>
          <a:xfrm>
            <a:off x="4732675" y="807155"/>
            <a:ext cx="3324600" cy="431439"/>
          </a:xfrm>
          <a:prstGeom prst="rect">
            <a:avLst/>
          </a:prstGeom>
          <a:solidFill>
            <a:schemeClr val="tx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hivo" panose="020B0604020202020204" charset="0"/>
                <a:ea typeface="Chivo" panose="020B0604020202020204" charset="0"/>
                <a:cs typeface="Chivo" panose="020B0604020202020204" charset="0"/>
              </a:rPr>
              <a:t>Degrees</a:t>
            </a:r>
          </a:p>
        </p:txBody>
      </p:sp>
      <p:pic>
        <p:nvPicPr>
          <p:cNvPr id="6" name="Google Shape;400;p51">
            <a:extLst>
              <a:ext uri="{FF2B5EF4-FFF2-40B4-BE49-F238E27FC236}">
                <a16:creationId xmlns:a16="http://schemas.microsoft.com/office/drawing/2014/main" id="{E18DADC8-A41A-03F1-102D-168BC5F6318B}"/>
              </a:ext>
            </a:extLst>
          </p:cNvPr>
          <p:cNvPicPr preferRelativeResize="0"/>
          <p:nvPr/>
        </p:nvPicPr>
        <p:blipFill>
          <a:blip r:embed="rId3">
            <a:alphaModFix/>
          </a:blip>
          <a:stretch>
            <a:fillRect/>
          </a:stretch>
        </p:blipFill>
        <p:spPr>
          <a:xfrm>
            <a:off x="5020567" y="3556000"/>
            <a:ext cx="3886366" cy="1474475"/>
          </a:xfrm>
          <a:prstGeom prst="rect">
            <a:avLst/>
          </a:prstGeom>
          <a:noFill/>
          <a:ln>
            <a:noFill/>
          </a:ln>
        </p:spPr>
      </p:pic>
    </p:spTree>
    <p:extLst>
      <p:ext uri="{BB962C8B-B14F-4D97-AF65-F5344CB8AC3E}">
        <p14:creationId xmlns:p14="http://schemas.microsoft.com/office/powerpoint/2010/main" val="35802566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9" name="Google Shape;409;p52"/>
          <p:cNvSpPr txBox="1">
            <a:spLocks noGrp="1"/>
          </p:cNvSpPr>
          <p:nvPr>
            <p:ph type="body" idx="1"/>
          </p:nvPr>
        </p:nvSpPr>
        <p:spPr>
          <a:xfrm>
            <a:off x="141600" y="812800"/>
            <a:ext cx="8742756" cy="4134975"/>
          </a:xfrm>
          <a:prstGeom prst="rect">
            <a:avLst/>
          </a:prstGeom>
        </p:spPr>
        <p:txBody>
          <a:bodyPr spcFirstLastPara="1" wrap="square" lIns="91425" tIns="91425" rIns="91425" bIns="91425" anchor="t" anchorCtr="0">
            <a:noAutofit/>
          </a:bodyPr>
          <a:lstStyle/>
          <a:p>
            <a:pPr marL="120650" lvl="0" indent="0" algn="l" rtl="0">
              <a:spcBef>
                <a:spcPts val="0"/>
              </a:spcBef>
              <a:spcAft>
                <a:spcPts val="0"/>
              </a:spcAft>
              <a:buSzPts val="1700"/>
              <a:buNone/>
            </a:pPr>
            <a:r>
              <a:rPr lang="en-US" sz="2400" dirty="0"/>
              <a:t>“</a:t>
            </a:r>
            <a:r>
              <a:rPr lang="en-US" sz="2400" b="1" i="1" u="sng" dirty="0">
                <a:solidFill>
                  <a:schemeClr val="tx2">
                    <a:lumMod val="10000"/>
                  </a:schemeClr>
                </a:solidFill>
              </a:rPr>
              <a:t>Undergraduate”</a:t>
            </a:r>
            <a:r>
              <a:rPr lang="en-US" sz="2400" dirty="0">
                <a:solidFill>
                  <a:schemeClr val="tx1"/>
                </a:solidFill>
              </a:rPr>
              <a:t> </a:t>
            </a:r>
            <a:r>
              <a:rPr lang="en-US" sz="2400" dirty="0"/>
              <a:t> - traditional four degree earned at college or university</a:t>
            </a:r>
          </a:p>
        </p:txBody>
      </p:sp>
      <p:sp>
        <p:nvSpPr>
          <p:cNvPr id="410" name="Google Shape;410;p52"/>
          <p:cNvSpPr txBox="1">
            <a:spLocks noGrp="1"/>
          </p:cNvSpPr>
          <p:nvPr>
            <p:ph type="title"/>
          </p:nvPr>
        </p:nvSpPr>
        <p:spPr>
          <a:xfrm>
            <a:off x="713250" y="195725"/>
            <a:ext cx="7717500" cy="61707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Undergraduate Programs</a:t>
            </a:r>
            <a:endParaRPr/>
          </a:p>
        </p:txBody>
      </p:sp>
      <p:sp>
        <p:nvSpPr>
          <p:cNvPr id="2" name="Rectangle 1">
            <a:extLst>
              <a:ext uri="{FF2B5EF4-FFF2-40B4-BE49-F238E27FC236}">
                <a16:creationId xmlns:a16="http://schemas.microsoft.com/office/drawing/2014/main" id="{9D902250-E115-CA74-89C5-BC5295A89423}"/>
              </a:ext>
            </a:extLst>
          </p:cNvPr>
          <p:cNvSpPr/>
          <p:nvPr/>
        </p:nvSpPr>
        <p:spPr>
          <a:xfrm>
            <a:off x="259644" y="1794933"/>
            <a:ext cx="4696177" cy="2257777"/>
          </a:xfrm>
          <a:prstGeom prst="rect">
            <a:avLst/>
          </a:prstGeom>
          <a:solidFill>
            <a:schemeClr val="tx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63550" indent="-342900">
              <a:buSzPts val="1700"/>
              <a:buFont typeface="Arial" panose="020B0604020202020204" pitchFamily="34" charset="0"/>
              <a:buChar char="•"/>
            </a:pPr>
            <a:r>
              <a:rPr lang="en-US" sz="2000" b="1" i="1" u="sng" dirty="0">
                <a:latin typeface="Chivo" panose="020B0604020202020204" charset="0"/>
                <a:ea typeface="Chivo" panose="020B0604020202020204" charset="0"/>
                <a:cs typeface="Chivo" panose="020B0604020202020204" charset="0"/>
              </a:rPr>
              <a:t>Bachelor of Arts or Science </a:t>
            </a:r>
            <a:r>
              <a:rPr lang="en-US" sz="2000" dirty="0">
                <a:latin typeface="Chivo" panose="020B0604020202020204" charset="0"/>
                <a:ea typeface="Chivo" panose="020B0604020202020204" charset="0"/>
                <a:cs typeface="Chivo" panose="020B0604020202020204" charset="0"/>
              </a:rPr>
              <a:t>earned in a specific field of study</a:t>
            </a:r>
          </a:p>
          <a:p>
            <a:pPr marL="463550" indent="-342900">
              <a:buSzPts val="1700"/>
              <a:buFont typeface="Arial" panose="020B0604020202020204" pitchFamily="34" charset="0"/>
              <a:buChar char="•"/>
            </a:pPr>
            <a:r>
              <a:rPr lang="en-US" sz="2000" b="1" i="1" u="sng" dirty="0">
                <a:latin typeface="Chivo" panose="020B0604020202020204" charset="0"/>
                <a:ea typeface="Chivo" panose="020B0604020202020204" charset="0"/>
                <a:cs typeface="Chivo" panose="020B0604020202020204" charset="0"/>
              </a:rPr>
              <a:t>AP/IP credits</a:t>
            </a:r>
            <a:r>
              <a:rPr lang="en-US" sz="2000" dirty="0">
                <a:latin typeface="Chivo" panose="020B0604020202020204" charset="0"/>
                <a:ea typeface="Chivo" panose="020B0604020202020204" charset="0"/>
                <a:cs typeface="Chivo" panose="020B0604020202020204" charset="0"/>
              </a:rPr>
              <a:t> can shorten the time to earn degree</a:t>
            </a:r>
          </a:p>
          <a:p>
            <a:pPr marL="463550" indent="-342900">
              <a:buSzPts val="1700"/>
              <a:buFont typeface="Arial" panose="020B0604020202020204" pitchFamily="34" charset="0"/>
              <a:buChar char="•"/>
            </a:pPr>
            <a:r>
              <a:rPr lang="en-US" sz="2000" dirty="0">
                <a:latin typeface="Chivo" panose="020B0604020202020204" charset="0"/>
                <a:ea typeface="Chivo" panose="020B0604020202020204" charset="0"/>
                <a:cs typeface="Chivo" panose="020B0604020202020204" charset="0"/>
              </a:rPr>
              <a:t>Some specialized programs can lengthen the process (Ex. 3 – 2 programs)</a:t>
            </a:r>
          </a:p>
        </p:txBody>
      </p:sp>
      <p:pic>
        <p:nvPicPr>
          <p:cNvPr id="1026" name="Picture 2" descr="Graduation Party Ideas - Celebrate at Lehigh Valley Grand Prix - Lehigh  Valley Grand Prix">
            <a:extLst>
              <a:ext uri="{FF2B5EF4-FFF2-40B4-BE49-F238E27FC236}">
                <a16:creationId xmlns:a16="http://schemas.microsoft.com/office/drawing/2014/main" id="{A2C33A84-5EA4-7DD3-08FC-793B957564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3865" y="1293813"/>
            <a:ext cx="3810491" cy="178805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llege Graduation Statistics [2023]: Total Graduates per Year">
            <a:extLst>
              <a:ext uri="{FF2B5EF4-FFF2-40B4-BE49-F238E27FC236}">
                <a16:creationId xmlns:a16="http://schemas.microsoft.com/office/drawing/2014/main" id="{3113AD43-47B4-B281-39B6-7AB0FC9DDF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3864" y="3158683"/>
            <a:ext cx="3810491" cy="1788054"/>
          </a:xfrm>
          <a:prstGeom prst="rect">
            <a:avLst/>
          </a:prstGeom>
          <a:noFill/>
          <a:ln>
            <a:solidFill>
              <a:schemeClr val="tx2">
                <a:lumMod val="1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43847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65CF5F-1548-05B8-1802-A8377E6F0DCD}"/>
              </a:ext>
            </a:extLst>
          </p:cNvPr>
          <p:cNvSpPr>
            <a:spLocks noGrp="1"/>
          </p:cNvSpPr>
          <p:nvPr>
            <p:ph type="body" idx="1"/>
          </p:nvPr>
        </p:nvSpPr>
        <p:spPr>
          <a:xfrm>
            <a:off x="318114" y="1076275"/>
            <a:ext cx="8112611" cy="3825400"/>
          </a:xfrm>
          <a:solidFill>
            <a:schemeClr val="bg1"/>
          </a:solidFill>
        </p:spPr>
        <p:txBody>
          <a:bodyPr/>
          <a:lstStyle/>
          <a:p>
            <a:r>
              <a:rPr lang="en-US" sz="2000" dirty="0"/>
              <a:t>Public universities: </a:t>
            </a:r>
            <a:r>
              <a:rPr lang="en-US" sz="2000" b="1" i="1" u="sng" dirty="0">
                <a:solidFill>
                  <a:srgbClr val="002060"/>
                </a:solidFill>
              </a:rPr>
              <a:t>taxed supported schools </a:t>
            </a:r>
            <a:r>
              <a:rPr lang="en-US" sz="2000" dirty="0"/>
              <a:t>locate within the state</a:t>
            </a:r>
          </a:p>
        </p:txBody>
      </p:sp>
      <p:sp>
        <p:nvSpPr>
          <p:cNvPr id="3" name="Title 2">
            <a:extLst>
              <a:ext uri="{FF2B5EF4-FFF2-40B4-BE49-F238E27FC236}">
                <a16:creationId xmlns:a16="http://schemas.microsoft.com/office/drawing/2014/main" id="{D4DAFE98-CC1A-8D9D-3E59-4F3529B3A77D}"/>
              </a:ext>
            </a:extLst>
          </p:cNvPr>
          <p:cNvSpPr>
            <a:spLocks noGrp="1"/>
          </p:cNvSpPr>
          <p:nvPr>
            <p:ph type="title"/>
          </p:nvPr>
        </p:nvSpPr>
        <p:spPr>
          <a:xfrm>
            <a:off x="318114" y="241825"/>
            <a:ext cx="7717500" cy="572700"/>
          </a:xfrm>
        </p:spPr>
        <p:txBody>
          <a:bodyPr/>
          <a:lstStyle/>
          <a:p>
            <a:r>
              <a:rPr lang="en-US" dirty="0"/>
              <a:t>Public Universities &amp; Colleges</a:t>
            </a:r>
          </a:p>
        </p:txBody>
      </p:sp>
      <p:pic>
        <p:nvPicPr>
          <p:cNvPr id="2050" name="Picture 2" descr="UNC schools to reimburse students for unused housing and dining services  due to the coronavirus - The North Carolina Beat">
            <a:extLst>
              <a:ext uri="{FF2B5EF4-FFF2-40B4-BE49-F238E27FC236}">
                <a16:creationId xmlns:a16="http://schemas.microsoft.com/office/drawing/2014/main" id="{690F44EF-8266-3D86-ACCD-339C318A48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1378" y="1590725"/>
            <a:ext cx="4547986" cy="2476500"/>
          </a:xfrm>
          <a:prstGeom prst="rect">
            <a:avLst/>
          </a:prstGeom>
          <a:noFill/>
          <a:ln>
            <a:solidFill>
              <a:schemeClr val="tx2">
                <a:lumMod val="10000"/>
              </a:schemeClr>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55F4B1C-031F-1F99-66B6-7ADEA4A07979}"/>
              </a:ext>
            </a:extLst>
          </p:cNvPr>
          <p:cNvSpPr/>
          <p:nvPr/>
        </p:nvSpPr>
        <p:spPr>
          <a:xfrm>
            <a:off x="101600" y="1860369"/>
            <a:ext cx="4199467" cy="2632609"/>
          </a:xfrm>
          <a:prstGeom prst="rect">
            <a:avLst/>
          </a:prstGeom>
          <a:solidFill>
            <a:schemeClr val="tx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sz="2000" b="1" u="sng" dirty="0">
              <a:solidFill>
                <a:schemeClr val="bg1"/>
              </a:solidFill>
              <a:latin typeface="Chivo" panose="020B0604020202020204" charset="0"/>
              <a:ea typeface="Chivo" panose="020B0604020202020204" charset="0"/>
              <a:cs typeface="Chivo" panose="020B0604020202020204" charset="0"/>
            </a:endParaRPr>
          </a:p>
          <a:p>
            <a:pPr marL="285750" indent="-285750">
              <a:buFont typeface="Arial" panose="020B0604020202020204" pitchFamily="34" charset="0"/>
              <a:buChar char="•"/>
            </a:pPr>
            <a:r>
              <a:rPr lang="en-US" sz="2000" b="1" u="sng" dirty="0">
                <a:solidFill>
                  <a:schemeClr val="bg1"/>
                </a:solidFill>
                <a:latin typeface="Chivo" panose="020B0604020202020204" charset="0"/>
                <a:ea typeface="Chivo" panose="020B0604020202020204" charset="0"/>
                <a:cs typeface="Chivo" panose="020B0604020202020204" charset="0"/>
              </a:rPr>
              <a:t>Cost Effective</a:t>
            </a:r>
            <a:r>
              <a:rPr lang="en-US" sz="2000" dirty="0">
                <a:solidFill>
                  <a:schemeClr val="bg1"/>
                </a:solidFill>
                <a:latin typeface="Chivo" panose="020B0604020202020204" charset="0"/>
                <a:ea typeface="Chivo" panose="020B0604020202020204" charset="0"/>
                <a:cs typeface="Chivo" panose="020B0604020202020204" charset="0"/>
              </a:rPr>
              <a:t>: cheaper for in-state students (discount for taxpayers)</a:t>
            </a:r>
          </a:p>
          <a:p>
            <a:pPr marL="285750" indent="-285750">
              <a:buFont typeface="Arial" panose="020B0604020202020204" pitchFamily="34" charset="0"/>
              <a:buChar char="•"/>
            </a:pPr>
            <a:r>
              <a:rPr lang="en-US" sz="2000" dirty="0">
                <a:latin typeface="Chivo" panose="020B0604020202020204" charset="0"/>
                <a:ea typeface="Chivo" panose="020B0604020202020204" charset="0"/>
                <a:cs typeface="Chivo" panose="020B0604020202020204" charset="0"/>
              </a:rPr>
              <a:t>Some states–including North Carolina–have incentives to encourage attendance for certain schools</a:t>
            </a:r>
          </a:p>
          <a:p>
            <a:pPr marL="285750" indent="-285750">
              <a:buFont typeface="Arial" panose="020B0604020202020204" pitchFamily="34" charset="0"/>
              <a:buChar char="•"/>
            </a:pPr>
            <a:endParaRPr lang="en-US" sz="2000" dirty="0">
              <a:solidFill>
                <a:schemeClr val="bg1"/>
              </a:solidFill>
              <a:latin typeface="Chivo" panose="020B0604020202020204" charset="0"/>
              <a:ea typeface="Chivo" panose="020B0604020202020204" charset="0"/>
              <a:cs typeface="Chivo" panose="020B0604020202020204" charset="0"/>
            </a:endParaRPr>
          </a:p>
          <a:p>
            <a:pPr marL="285750" indent="-285750">
              <a:buFont typeface="Arial" panose="020B0604020202020204" pitchFamily="34" charset="0"/>
              <a:buChar char="•"/>
            </a:pPr>
            <a:endParaRPr lang="en-US" sz="2000" dirty="0">
              <a:solidFill>
                <a:schemeClr val="bg1"/>
              </a:solidFill>
              <a:latin typeface="Chivo" panose="020B0604020202020204" charset="0"/>
              <a:ea typeface="Chivo" panose="020B0604020202020204" charset="0"/>
              <a:cs typeface="Chivo" panose="020B0604020202020204" charset="0"/>
            </a:endParaRPr>
          </a:p>
        </p:txBody>
      </p:sp>
      <p:sp>
        <p:nvSpPr>
          <p:cNvPr id="5" name="Google Shape;419;p53">
            <a:extLst>
              <a:ext uri="{FF2B5EF4-FFF2-40B4-BE49-F238E27FC236}">
                <a16:creationId xmlns:a16="http://schemas.microsoft.com/office/drawing/2014/main" id="{32992237-C168-E035-3061-AD6159DF0679}"/>
              </a:ext>
            </a:extLst>
          </p:cNvPr>
          <p:cNvSpPr txBox="1"/>
          <p:nvPr/>
        </p:nvSpPr>
        <p:spPr>
          <a:xfrm>
            <a:off x="4516875" y="4059975"/>
            <a:ext cx="4477800" cy="841700"/>
          </a:xfrm>
          <a:prstGeom prst="rect">
            <a:avLst/>
          </a:prstGeom>
          <a:solidFill>
            <a:schemeClr val="accent2"/>
          </a:solidFill>
          <a:ln>
            <a:solidFill>
              <a:schemeClr val="tx2">
                <a:lumMod val="10000"/>
              </a:schemeClr>
            </a:solidFill>
          </a:ln>
        </p:spPr>
        <p:txBody>
          <a:bodyPr spcFirstLastPara="1" wrap="square" lIns="91425" tIns="91425" rIns="91425" bIns="91425" anchor="t" anchorCtr="0">
            <a:noAutofit/>
          </a:bodyPr>
          <a:lstStyle/>
          <a:p>
            <a:pPr marL="0" lvl="0" indent="0" rtl="0">
              <a:spcBef>
                <a:spcPts val="0"/>
              </a:spcBef>
              <a:spcAft>
                <a:spcPts val="0"/>
              </a:spcAft>
              <a:buNone/>
            </a:pPr>
            <a:r>
              <a:rPr lang="en" b="1" i="1" u="sng" dirty="0">
                <a:solidFill>
                  <a:schemeClr val="tx1"/>
                </a:solidFill>
                <a:latin typeface="Chivo"/>
                <a:ea typeface="Chivo"/>
                <a:cs typeface="Chivo"/>
                <a:sym typeface="Chivo"/>
              </a:rPr>
              <a:t>Example</a:t>
            </a:r>
            <a:r>
              <a:rPr lang="en" dirty="0">
                <a:solidFill>
                  <a:schemeClr val="tx1"/>
                </a:solidFill>
                <a:latin typeface="Chivo"/>
                <a:ea typeface="Chivo"/>
                <a:cs typeface="Chivo"/>
                <a:sym typeface="Chivo"/>
              </a:rPr>
              <a:t>: The NC Promise program caps tuition at these schools to $500/semester (room &amp; board are still usual price, though!)</a:t>
            </a:r>
            <a:endParaRPr dirty="0">
              <a:solidFill>
                <a:schemeClr val="tx1"/>
              </a:solidFill>
              <a:latin typeface="Chivo"/>
              <a:ea typeface="Chivo"/>
              <a:cs typeface="Chivo"/>
              <a:sym typeface="Chivo"/>
            </a:endParaRPr>
          </a:p>
        </p:txBody>
      </p:sp>
    </p:spTree>
    <p:extLst>
      <p:ext uri="{BB962C8B-B14F-4D97-AF65-F5344CB8AC3E}">
        <p14:creationId xmlns:p14="http://schemas.microsoft.com/office/powerpoint/2010/main" val="30300858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522475-B0A0-D5AB-7B6A-DC010E87BFAF}"/>
              </a:ext>
            </a:extLst>
          </p:cNvPr>
          <p:cNvSpPr>
            <a:spLocks noGrp="1"/>
          </p:cNvSpPr>
          <p:nvPr>
            <p:ph idx="1"/>
          </p:nvPr>
        </p:nvSpPr>
        <p:spPr>
          <a:xfrm>
            <a:off x="628650" y="295421"/>
            <a:ext cx="7886700" cy="4337301"/>
          </a:xfrm>
          <a:solidFill>
            <a:schemeClr val="bg1"/>
          </a:solidFill>
          <a:ln>
            <a:solidFill>
              <a:srgbClr val="7030A0"/>
            </a:solidFill>
          </a:ln>
        </p:spPr>
        <p:txBody>
          <a:bodyPr>
            <a:normAutofit fontScale="92500"/>
          </a:bodyPr>
          <a:lstStyle/>
          <a:p>
            <a:pPr marL="0" indent="0">
              <a:buNone/>
            </a:pPr>
            <a:r>
              <a:rPr lang="en-US" sz="1350" b="1" dirty="0">
                <a:latin typeface="Times New Roman" panose="02020603050405020304" pitchFamily="18" charset="0"/>
                <a:ea typeface="Arial" panose="020B0604020202020204" pitchFamily="34" charset="0"/>
                <a:cs typeface="Times New Roman" panose="02020603050405020304" pitchFamily="18" charset="0"/>
              </a:rPr>
              <a:t>Unit Standard:</a:t>
            </a:r>
          </a:p>
          <a:p>
            <a:r>
              <a:rPr lang="en-US" sz="1350" b="1" dirty="0">
                <a:latin typeface="Times New Roman" panose="02020603050405020304" pitchFamily="18" charset="0"/>
                <a:ea typeface="Arial" panose="020B0604020202020204" pitchFamily="34" charset="0"/>
                <a:cs typeface="Times New Roman" panose="02020603050405020304" pitchFamily="18" charset="0"/>
              </a:rPr>
              <a:t>EPF.IE.1.1</a:t>
            </a:r>
            <a:r>
              <a:rPr lang="en-US" sz="1350" dirty="0">
                <a:latin typeface="Times New Roman" panose="02020603050405020304" pitchFamily="18" charset="0"/>
                <a:ea typeface="Arial" panose="020B0604020202020204" pitchFamily="34" charset="0"/>
                <a:cs typeface="Times New Roman" panose="02020603050405020304" pitchFamily="18" charset="0"/>
              </a:rPr>
              <a:t> Explain how education, income, career, and life choices impact an individual’s financial plan and goals. </a:t>
            </a:r>
            <a:endParaRPr lang="en-US" sz="1350" dirty="0">
              <a:latin typeface="Times New Roman" panose="02020603050405020304" pitchFamily="18" charset="0"/>
              <a:ea typeface="Calibri" panose="020F0502020204030204" pitchFamily="34" charset="0"/>
              <a:cs typeface="Times New Roman" panose="02020603050405020304" pitchFamily="18" charset="0"/>
            </a:endParaRPr>
          </a:p>
          <a:p>
            <a:r>
              <a:rPr lang="en-US" sz="1350" b="1" dirty="0">
                <a:latin typeface="Times New Roman" panose="02020603050405020304" pitchFamily="18" charset="0"/>
                <a:ea typeface="Arial" panose="020B0604020202020204" pitchFamily="34" charset="0"/>
                <a:cs typeface="Times New Roman" panose="02020603050405020304" pitchFamily="18" charset="0"/>
              </a:rPr>
              <a:t>EPF.IE.1.2</a:t>
            </a:r>
            <a:r>
              <a:rPr lang="en-US" sz="1350" dirty="0">
                <a:latin typeface="Times New Roman" panose="02020603050405020304" pitchFamily="18" charset="0"/>
                <a:ea typeface="Arial" panose="020B0604020202020204" pitchFamily="34" charset="0"/>
                <a:cs typeface="Times New Roman" panose="02020603050405020304" pitchFamily="18" charset="0"/>
              </a:rPr>
              <a:t> Differentiate career and education options after high school in terms of desired lifestyle.</a:t>
            </a:r>
            <a:endParaRPr lang="en-US" sz="1350" dirty="0">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r>
              <a:rPr lang="en-US" sz="1800" b="1" dirty="0">
                <a:solidFill>
                  <a:srgbClr val="C00000"/>
                </a:solidFill>
                <a:latin typeface="Times New Roman" panose="02020603050405020304" pitchFamily="18" charset="0"/>
                <a:cs typeface="Times New Roman" panose="02020603050405020304" pitchFamily="18" charset="0"/>
              </a:rPr>
              <a:t>Essential Question: </a:t>
            </a:r>
            <a:r>
              <a:rPr lang="en-US" sz="1800" dirty="0">
                <a:latin typeface="Times New Roman" panose="02020603050405020304" pitchFamily="18" charset="0"/>
                <a:ea typeface="Arial" panose="020B0604020202020204" pitchFamily="34" charset="0"/>
                <a:cs typeface="Times New Roman" panose="02020603050405020304" pitchFamily="18" charset="0"/>
              </a:rPr>
              <a:t>How do people make decisions about their economic livelihood? </a:t>
            </a:r>
          </a:p>
          <a:p>
            <a:pPr marL="0" indent="0">
              <a:buNone/>
            </a:pPr>
            <a:r>
              <a:rPr lang="en-US" sz="1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Students Can:</a:t>
            </a:r>
          </a:p>
          <a:p>
            <a:pPr marL="390525" indent="-214313"/>
            <a:r>
              <a:rPr lang="en-US" sz="1800" dirty="0">
                <a:latin typeface="Times New Roman" panose="02020603050405020304" pitchFamily="18" charset="0"/>
                <a:ea typeface="Arial" panose="020B0604020202020204" pitchFamily="34" charset="0"/>
                <a:cs typeface="Times New Roman" panose="02020603050405020304" pitchFamily="18" charset="0"/>
              </a:rPr>
              <a:t>I can demonstrate understanding of how goals and financial plans are impacted by education choices, income, career decisions, and life choices. </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marL="390525" indent="-214313"/>
            <a:r>
              <a:rPr lang="en-US" sz="1800" dirty="0">
                <a:latin typeface="Times New Roman" panose="02020603050405020304" pitchFamily="18" charset="0"/>
                <a:ea typeface="Arial" panose="020B0604020202020204" pitchFamily="34" charset="0"/>
                <a:cs typeface="Times New Roman" panose="02020603050405020304" pitchFamily="18" charset="0"/>
              </a:rPr>
              <a:t>I can make a distinction between various career options in terms of their lifestyle goals. </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r>
              <a:rPr lang="en-US" sz="1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Agenda:</a:t>
            </a:r>
          </a:p>
          <a:p>
            <a:r>
              <a:rPr lang="en-US" sz="1800" dirty="0">
                <a:latin typeface="Times New Roman" panose="02020603050405020304" pitchFamily="18" charset="0"/>
                <a:ea typeface="Calibri" panose="020F0502020204030204" pitchFamily="34" charset="0"/>
                <a:cs typeface="Times New Roman" panose="02020603050405020304" pitchFamily="18" charset="0"/>
              </a:rPr>
              <a:t>Career Assessment</a:t>
            </a:r>
          </a:p>
          <a:p>
            <a:r>
              <a:rPr lang="en-US" sz="1800" dirty="0">
                <a:latin typeface="Times New Roman" panose="02020603050405020304" pitchFamily="18" charset="0"/>
                <a:ea typeface="Calibri" panose="020F0502020204030204" pitchFamily="34" charset="0"/>
                <a:cs typeface="Times New Roman" panose="02020603050405020304" pitchFamily="18" charset="0"/>
              </a:rPr>
              <a:t>Education – the Key to Success</a:t>
            </a:r>
          </a:p>
          <a:p>
            <a:r>
              <a:rPr lang="en-US" sz="1800" dirty="0">
                <a:latin typeface="Times New Roman" panose="02020603050405020304" pitchFamily="18" charset="0"/>
                <a:ea typeface="Calibri" panose="020F0502020204030204" pitchFamily="34" charset="0"/>
                <a:cs typeface="Times New Roman" panose="02020603050405020304" pitchFamily="18" charset="0"/>
              </a:rPr>
              <a:t>Building my Profile</a:t>
            </a:r>
          </a:p>
          <a:p>
            <a:pPr marL="0" indent="0">
              <a:buNone/>
            </a:pPr>
            <a:r>
              <a:rPr lang="en-US" sz="1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Homework: Complete cost/benefit analysis </a:t>
            </a:r>
          </a:p>
          <a:p>
            <a:pPr marL="0" indent="0">
              <a:buNone/>
            </a:pPr>
            <a:endParaRPr 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144293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E889930-9A35-A685-C29B-2CE9543256F4}"/>
              </a:ext>
            </a:extLst>
          </p:cNvPr>
          <p:cNvSpPr>
            <a:spLocks noGrp="1"/>
          </p:cNvSpPr>
          <p:nvPr>
            <p:ph type="body" idx="1"/>
          </p:nvPr>
        </p:nvSpPr>
        <p:spPr>
          <a:xfrm>
            <a:off x="474132" y="914400"/>
            <a:ext cx="8444089" cy="4043719"/>
          </a:xfrm>
        </p:spPr>
        <p:txBody>
          <a:bodyPr/>
          <a:lstStyle/>
          <a:p>
            <a:r>
              <a:rPr lang="en-US" sz="2000" dirty="0"/>
              <a:t>Tend to </a:t>
            </a:r>
            <a:r>
              <a:rPr lang="en-US" sz="2000" b="1" i="1" u="sng" dirty="0"/>
              <a:t>draw from certain communities </a:t>
            </a:r>
            <a:r>
              <a:rPr lang="en-US" sz="2000" dirty="0"/>
              <a:t>(</a:t>
            </a:r>
            <a:r>
              <a:rPr lang="en" sz="2000" dirty="0"/>
              <a:t>religious groups, certain industries, or nationalities)</a:t>
            </a:r>
            <a:r>
              <a:rPr lang="en-US" sz="2000" dirty="0"/>
              <a:t> – </a:t>
            </a:r>
            <a:r>
              <a:rPr lang="en-US" sz="2000" b="1" dirty="0">
                <a:solidFill>
                  <a:srgbClr val="C00000"/>
                </a:solidFill>
              </a:rPr>
              <a:t>Ex. Guilford College Quakers</a:t>
            </a:r>
          </a:p>
          <a:p>
            <a:r>
              <a:rPr lang="en-US" sz="2000" dirty="0"/>
              <a:t>Don’t receive funding from state governments</a:t>
            </a:r>
          </a:p>
        </p:txBody>
      </p:sp>
      <p:sp>
        <p:nvSpPr>
          <p:cNvPr id="3" name="Title 2">
            <a:extLst>
              <a:ext uri="{FF2B5EF4-FFF2-40B4-BE49-F238E27FC236}">
                <a16:creationId xmlns:a16="http://schemas.microsoft.com/office/drawing/2014/main" id="{7B7D7625-FEC6-DC06-B09B-B94C9A47B98A}"/>
              </a:ext>
            </a:extLst>
          </p:cNvPr>
          <p:cNvSpPr>
            <a:spLocks noGrp="1"/>
          </p:cNvSpPr>
          <p:nvPr>
            <p:ph type="title"/>
          </p:nvPr>
        </p:nvSpPr>
        <p:spPr>
          <a:xfrm>
            <a:off x="158044" y="185380"/>
            <a:ext cx="8272681" cy="572700"/>
          </a:xfrm>
        </p:spPr>
        <p:txBody>
          <a:bodyPr/>
          <a:lstStyle/>
          <a:p>
            <a:r>
              <a:rPr lang="en-US" dirty="0"/>
              <a:t>Private Universities &amp; Colleges</a:t>
            </a:r>
          </a:p>
        </p:txBody>
      </p:sp>
      <p:sp>
        <p:nvSpPr>
          <p:cNvPr id="4" name="Rectangle 3">
            <a:extLst>
              <a:ext uri="{FF2B5EF4-FFF2-40B4-BE49-F238E27FC236}">
                <a16:creationId xmlns:a16="http://schemas.microsoft.com/office/drawing/2014/main" id="{36E91A45-6D62-8D66-0506-9A00036E726A}"/>
              </a:ext>
            </a:extLst>
          </p:cNvPr>
          <p:cNvSpPr/>
          <p:nvPr/>
        </p:nvSpPr>
        <p:spPr>
          <a:xfrm>
            <a:off x="158044" y="2393243"/>
            <a:ext cx="4199467" cy="2564876"/>
          </a:xfrm>
          <a:prstGeom prst="rect">
            <a:avLst/>
          </a:prstGeom>
          <a:solidFill>
            <a:schemeClr val="tx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0638" lvl="1" algn="l" rtl="0">
              <a:spcBef>
                <a:spcPts val="0"/>
              </a:spcBef>
              <a:spcAft>
                <a:spcPts val="0"/>
              </a:spcAft>
              <a:buSzPts val="1400"/>
            </a:pPr>
            <a:r>
              <a:rPr lang="en-US" sz="2000" b="1" i="1" u="sng" dirty="0">
                <a:latin typeface="Times New Roman" panose="02020603050405020304" pitchFamily="18" charset="0"/>
                <a:cs typeface="Times New Roman" panose="02020603050405020304" pitchFamily="18" charset="0"/>
              </a:rPr>
              <a:t>BENEFITS</a:t>
            </a:r>
          </a:p>
          <a:p>
            <a:pPr marL="338138" lvl="1" indent="-317500" algn="l" rtl="0">
              <a:spcBef>
                <a:spcPts val="0"/>
              </a:spcBef>
              <a:spcAft>
                <a:spcPts val="0"/>
              </a:spcAft>
              <a:buSzPts val="1400"/>
              <a:buChar char="○"/>
            </a:pPr>
            <a:r>
              <a:rPr lang="en-US" sz="2000" b="1" i="1" u="sng" dirty="0">
                <a:latin typeface="Times New Roman" panose="02020603050405020304" pitchFamily="18" charset="0"/>
                <a:cs typeface="Times New Roman" panose="02020603050405020304" pitchFamily="18" charset="0"/>
              </a:rPr>
              <a:t>Smaller class sizes </a:t>
            </a:r>
            <a:r>
              <a:rPr lang="en-US" sz="2000" dirty="0">
                <a:latin typeface="Times New Roman" panose="02020603050405020304" pitchFamily="18" charset="0"/>
                <a:cs typeface="Times New Roman" panose="02020603050405020304" pitchFamily="18" charset="0"/>
              </a:rPr>
              <a:t>- you aren’t just a student ID #</a:t>
            </a:r>
          </a:p>
          <a:p>
            <a:pPr marL="338138" lvl="1" indent="-317500" algn="l" rtl="0">
              <a:spcBef>
                <a:spcPts val="0"/>
              </a:spcBef>
              <a:spcAft>
                <a:spcPts val="0"/>
              </a:spcAft>
              <a:buSzPts val="1400"/>
              <a:buChar char="○"/>
            </a:pPr>
            <a:r>
              <a:rPr lang="en-US" sz="2000" b="1" i="1" u="sng" dirty="0">
                <a:latin typeface="Times New Roman" panose="02020603050405020304" pitchFamily="18" charset="0"/>
                <a:cs typeface="Times New Roman" panose="02020603050405020304" pitchFamily="18" charset="0"/>
              </a:rPr>
              <a:t>Higher amount of specialization </a:t>
            </a:r>
            <a:r>
              <a:rPr lang="en-US" sz="2000" dirty="0">
                <a:latin typeface="Times New Roman" panose="02020603050405020304" pitchFamily="18" charset="0"/>
                <a:cs typeface="Times New Roman" panose="02020603050405020304" pitchFamily="18" charset="0"/>
              </a:rPr>
              <a:t>in course offerings/programs</a:t>
            </a:r>
          </a:p>
          <a:p>
            <a:pPr marL="338138" lvl="1" indent="-317500" algn="l" rtl="0">
              <a:spcBef>
                <a:spcPts val="0"/>
              </a:spcBef>
              <a:spcAft>
                <a:spcPts val="0"/>
              </a:spcAft>
              <a:buSzPts val="1400"/>
              <a:buChar char="○"/>
            </a:pPr>
            <a:r>
              <a:rPr lang="en-US" sz="2000" dirty="0">
                <a:latin typeface="Times New Roman" panose="02020603050405020304" pitchFamily="18" charset="0"/>
                <a:cs typeface="Times New Roman" panose="02020603050405020304" pitchFamily="18" charset="0"/>
              </a:rPr>
              <a:t>Greater networking and collaboration</a:t>
            </a:r>
          </a:p>
          <a:p>
            <a:pPr marL="338138" lvl="1" indent="-317500" algn="l" rtl="0">
              <a:spcBef>
                <a:spcPts val="0"/>
              </a:spcBef>
              <a:spcAft>
                <a:spcPts val="0"/>
              </a:spcAft>
              <a:buSzPts val="1400"/>
              <a:buChar char="○"/>
            </a:pPr>
            <a:r>
              <a:rPr lang="en-US" sz="2000" dirty="0">
                <a:latin typeface="Times New Roman" panose="02020603050405020304" pitchFamily="18" charset="0"/>
                <a:cs typeface="Times New Roman" panose="02020603050405020304" pitchFamily="18" charset="0"/>
              </a:rPr>
              <a:t>Strong financial aid opportunities</a:t>
            </a:r>
          </a:p>
        </p:txBody>
      </p:sp>
      <p:sp>
        <p:nvSpPr>
          <p:cNvPr id="5" name="Rectangle 4">
            <a:extLst>
              <a:ext uri="{FF2B5EF4-FFF2-40B4-BE49-F238E27FC236}">
                <a16:creationId xmlns:a16="http://schemas.microsoft.com/office/drawing/2014/main" id="{9523F277-FE20-68E9-A8E0-97C1785FF50C}"/>
              </a:ext>
            </a:extLst>
          </p:cNvPr>
          <p:cNvSpPr/>
          <p:nvPr/>
        </p:nvSpPr>
        <p:spPr>
          <a:xfrm>
            <a:off x="4470401" y="3625850"/>
            <a:ext cx="4199467" cy="1332269"/>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0638" lvl="1" algn="l" rtl="0">
              <a:spcBef>
                <a:spcPts val="0"/>
              </a:spcBef>
              <a:spcAft>
                <a:spcPts val="0"/>
              </a:spcAft>
              <a:buSzPts val="1400"/>
            </a:pPr>
            <a:r>
              <a:rPr lang="en-US" sz="2000" b="1" dirty="0">
                <a:latin typeface="Times New Roman" panose="02020603050405020304" pitchFamily="18" charset="0"/>
                <a:cs typeface="Times New Roman" panose="02020603050405020304" pitchFamily="18" charset="0"/>
              </a:rPr>
              <a:t>COST</a:t>
            </a:r>
          </a:p>
          <a:p>
            <a:pPr marL="338138" lvl="1" indent="-317500" algn="l" rtl="0">
              <a:spcBef>
                <a:spcPts val="0"/>
              </a:spcBef>
              <a:spcAft>
                <a:spcPts val="0"/>
              </a:spcAft>
              <a:buSzPts val="1400"/>
              <a:buChar char="○"/>
            </a:pPr>
            <a:r>
              <a:rPr lang="en-US" sz="2000" b="1" i="1" u="sng" dirty="0">
                <a:latin typeface="Times New Roman" panose="02020603050405020304" pitchFamily="18" charset="0"/>
                <a:cs typeface="Times New Roman" panose="02020603050405020304" pitchFamily="18" charset="0"/>
              </a:rPr>
              <a:t>Tuition cost more</a:t>
            </a:r>
          </a:p>
          <a:p>
            <a:pPr marL="338138" lvl="1" indent="-317500" algn="l" rtl="0">
              <a:spcBef>
                <a:spcPts val="0"/>
              </a:spcBef>
              <a:spcAft>
                <a:spcPts val="0"/>
              </a:spcAft>
              <a:buSzPts val="1400"/>
              <a:buChar char="○"/>
            </a:pPr>
            <a:r>
              <a:rPr lang="en-US" sz="2000" b="1" i="1" u="sng" dirty="0">
                <a:latin typeface="Times New Roman" panose="02020603050405020304" pitchFamily="18" charset="0"/>
                <a:cs typeface="Times New Roman" panose="02020603050405020304" pitchFamily="18" charset="0"/>
              </a:rPr>
              <a:t>Lower acceptance rate</a:t>
            </a:r>
          </a:p>
          <a:p>
            <a:pPr marL="338138" lvl="1" indent="-317500" algn="l" rtl="0">
              <a:spcBef>
                <a:spcPts val="0"/>
              </a:spcBef>
              <a:spcAft>
                <a:spcPts val="0"/>
              </a:spcAft>
              <a:buSzPts val="1400"/>
              <a:buChar char="○"/>
            </a:pPr>
            <a:r>
              <a:rPr lang="en-US" sz="2000" b="1" i="1" u="sng" dirty="0">
                <a:latin typeface="Times New Roman" panose="02020603050405020304" pitchFamily="18" charset="0"/>
                <a:cs typeface="Times New Roman" panose="02020603050405020304" pitchFamily="18" charset="0"/>
              </a:rPr>
              <a:t>Can be lesser known</a:t>
            </a:r>
          </a:p>
        </p:txBody>
      </p:sp>
      <p:pic>
        <p:nvPicPr>
          <p:cNvPr id="3074" name="Picture 2" descr="Guilford College | Greensboro NC">
            <a:extLst>
              <a:ext uri="{FF2B5EF4-FFF2-40B4-BE49-F238E27FC236}">
                <a16:creationId xmlns:a16="http://schemas.microsoft.com/office/drawing/2014/main" id="{1DB399A2-5C4C-A8F7-9BCF-EBC80BB95A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5096" y="1690048"/>
            <a:ext cx="2143125" cy="2272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4751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55"/>
          <p:cNvSpPr txBox="1">
            <a:spLocks noGrp="1"/>
          </p:cNvSpPr>
          <p:nvPr>
            <p:ph type="body" idx="1"/>
          </p:nvPr>
        </p:nvSpPr>
        <p:spPr>
          <a:xfrm>
            <a:off x="156650" y="1357675"/>
            <a:ext cx="4255800" cy="2853000"/>
          </a:xfrm>
          <a:prstGeom prst="rect">
            <a:avLst/>
          </a:prstGeom>
          <a:solidFill>
            <a:schemeClr val="bg1"/>
          </a:solidFill>
          <a:ln>
            <a:solidFill>
              <a:schemeClr val="tx2">
                <a:lumMod val="10000"/>
              </a:schemeClr>
            </a:solidFill>
          </a:ln>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dirty="0"/>
              <a:t>UNC Chapel Hill: $7,019 Resident/$37,360 Non-Resident</a:t>
            </a:r>
            <a:endParaRPr sz="1800" dirty="0"/>
          </a:p>
          <a:p>
            <a:pPr marL="457200" lvl="0" indent="-342900" algn="l" rtl="0">
              <a:spcBef>
                <a:spcPts val="0"/>
              </a:spcBef>
              <a:spcAft>
                <a:spcPts val="0"/>
              </a:spcAft>
              <a:buSzPts val="1800"/>
              <a:buChar char="●"/>
            </a:pPr>
            <a:r>
              <a:rPr lang="en" sz="1800" dirty="0"/>
              <a:t>NC State: $6,535/$29,407</a:t>
            </a:r>
            <a:endParaRPr sz="1800" dirty="0"/>
          </a:p>
          <a:p>
            <a:pPr marL="457200" lvl="0" indent="-342900" algn="l" rtl="0">
              <a:spcBef>
                <a:spcPts val="0"/>
              </a:spcBef>
              <a:spcAft>
                <a:spcPts val="0"/>
              </a:spcAft>
              <a:buSzPts val="1800"/>
              <a:buChar char="●"/>
            </a:pPr>
            <a:r>
              <a:rPr lang="en" sz="1800" dirty="0"/>
              <a:t>East Carolina: $4,452/$20,729</a:t>
            </a:r>
            <a:endParaRPr sz="1800" dirty="0"/>
          </a:p>
          <a:p>
            <a:pPr marL="457200" lvl="0" indent="-342900" algn="l" rtl="0">
              <a:spcBef>
                <a:spcPts val="0"/>
              </a:spcBef>
              <a:spcAft>
                <a:spcPts val="0"/>
              </a:spcAft>
              <a:buSzPts val="1800"/>
              <a:buChar char="●"/>
            </a:pPr>
            <a:r>
              <a:rPr lang="en" sz="1800" dirty="0"/>
              <a:t>Appalachian State: $4,242/$21,238</a:t>
            </a:r>
            <a:endParaRPr sz="1800" dirty="0"/>
          </a:p>
          <a:p>
            <a:pPr marL="457200" lvl="0" indent="-342900" algn="l" rtl="0">
              <a:spcBef>
                <a:spcPts val="0"/>
              </a:spcBef>
              <a:spcAft>
                <a:spcPts val="0"/>
              </a:spcAft>
              <a:buSzPts val="1800"/>
              <a:buChar char="●"/>
            </a:pPr>
            <a:r>
              <a:rPr lang="en" sz="1800" dirty="0"/>
              <a:t>NC A&amp;T: $3,540/$17,200</a:t>
            </a:r>
            <a:endParaRPr sz="1800" dirty="0"/>
          </a:p>
          <a:p>
            <a:pPr marL="457200" lvl="0" indent="-342900" algn="l" rtl="0">
              <a:spcBef>
                <a:spcPts val="0"/>
              </a:spcBef>
              <a:spcAft>
                <a:spcPts val="0"/>
              </a:spcAft>
              <a:buSzPts val="1800"/>
              <a:buChar char="●"/>
            </a:pPr>
            <a:r>
              <a:rPr lang="en" sz="1800" dirty="0"/>
              <a:t>UNC Charlotte: $3,812/$18,474</a:t>
            </a:r>
            <a:endParaRPr sz="1800" dirty="0"/>
          </a:p>
          <a:p>
            <a:pPr marL="457200" lvl="0" indent="-342900" algn="l" rtl="0">
              <a:spcBef>
                <a:spcPts val="0"/>
              </a:spcBef>
              <a:spcAft>
                <a:spcPts val="0"/>
              </a:spcAft>
              <a:buSzPts val="1800"/>
              <a:buChar char="●"/>
            </a:pPr>
            <a:r>
              <a:rPr lang="en" sz="1800" dirty="0"/>
              <a:t>UNC Wilmington: $4,443/$20,111</a:t>
            </a:r>
            <a:endParaRPr sz="1800" dirty="0"/>
          </a:p>
        </p:txBody>
      </p:sp>
      <p:sp>
        <p:nvSpPr>
          <p:cNvPr id="432" name="Google Shape;432;p55"/>
          <p:cNvSpPr txBox="1">
            <a:spLocks noGrp="1"/>
          </p:cNvSpPr>
          <p:nvPr>
            <p:ph type="title"/>
          </p:nvPr>
        </p:nvSpPr>
        <p:spPr>
          <a:xfrm>
            <a:off x="146550" y="151225"/>
            <a:ext cx="8850900" cy="887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dirty="0"/>
              <a:t>Tuition* costs at some example schools, 2023-24:</a:t>
            </a:r>
            <a:endParaRPr sz="3200" dirty="0"/>
          </a:p>
        </p:txBody>
      </p:sp>
      <p:sp>
        <p:nvSpPr>
          <p:cNvPr id="433" name="Google Shape;433;p55"/>
          <p:cNvSpPr txBox="1">
            <a:spLocks noGrp="1"/>
          </p:cNvSpPr>
          <p:nvPr>
            <p:ph type="body" idx="1"/>
          </p:nvPr>
        </p:nvSpPr>
        <p:spPr>
          <a:xfrm>
            <a:off x="4580625" y="1357675"/>
            <a:ext cx="4255800" cy="2853000"/>
          </a:xfrm>
          <a:prstGeom prst="rect">
            <a:avLst/>
          </a:prstGeom>
          <a:solidFill>
            <a:schemeClr val="accent2">
              <a:lumMod val="75000"/>
            </a:schemeClr>
          </a:solidFill>
          <a:ln>
            <a:solidFill>
              <a:schemeClr val="tx2">
                <a:lumMod val="10000"/>
              </a:schemeClr>
            </a:solidFill>
          </a:ln>
        </p:spPr>
        <p:txBody>
          <a:bodyPr spcFirstLastPara="1" wrap="square" lIns="91425" tIns="91425" rIns="91425" bIns="91425" anchor="t" anchorCtr="0">
            <a:noAutofit/>
          </a:bodyPr>
          <a:lstStyle/>
          <a:p>
            <a:pPr marL="457200" lvl="0" indent="-381000" algn="l" rtl="0">
              <a:spcBef>
                <a:spcPts val="0"/>
              </a:spcBef>
              <a:spcAft>
                <a:spcPts val="0"/>
              </a:spcAft>
              <a:buSzPts val="2400"/>
              <a:buChar char="●"/>
            </a:pPr>
            <a:r>
              <a:rPr lang="en" sz="2400" dirty="0"/>
              <a:t>Wake Forest: $63,608</a:t>
            </a:r>
            <a:endParaRPr sz="2400" dirty="0"/>
          </a:p>
          <a:p>
            <a:pPr marL="457200" lvl="0" indent="-381000" algn="l" rtl="0">
              <a:spcBef>
                <a:spcPts val="0"/>
              </a:spcBef>
              <a:spcAft>
                <a:spcPts val="0"/>
              </a:spcAft>
              <a:buSzPts val="2400"/>
              <a:buChar char="●"/>
            </a:pPr>
            <a:r>
              <a:rPr lang="en" sz="2400" dirty="0"/>
              <a:t>Duke: $63,500</a:t>
            </a:r>
            <a:endParaRPr sz="2400" dirty="0"/>
          </a:p>
          <a:p>
            <a:pPr marL="457200" lvl="0" indent="-381000" algn="l" rtl="0">
              <a:spcBef>
                <a:spcPts val="0"/>
              </a:spcBef>
              <a:spcAft>
                <a:spcPts val="0"/>
              </a:spcAft>
              <a:buSzPts val="2400"/>
              <a:buChar char="●"/>
            </a:pPr>
            <a:r>
              <a:rPr lang="en" sz="2400" dirty="0"/>
              <a:t>Campbell: $39,630</a:t>
            </a:r>
            <a:endParaRPr sz="2400" dirty="0"/>
          </a:p>
          <a:p>
            <a:pPr marL="457200" lvl="0" indent="-381000" algn="l" rtl="0">
              <a:spcBef>
                <a:spcPts val="0"/>
              </a:spcBef>
              <a:spcAft>
                <a:spcPts val="0"/>
              </a:spcAft>
              <a:buSzPts val="2400"/>
              <a:buChar char="●"/>
            </a:pPr>
            <a:r>
              <a:rPr lang="en" sz="2400" dirty="0"/>
              <a:t>Elon: $44,029</a:t>
            </a:r>
            <a:endParaRPr sz="2400" dirty="0"/>
          </a:p>
          <a:p>
            <a:pPr marL="457200" lvl="0" indent="-381000" algn="l" rtl="0">
              <a:spcBef>
                <a:spcPts val="0"/>
              </a:spcBef>
              <a:spcAft>
                <a:spcPts val="0"/>
              </a:spcAft>
              <a:buSzPts val="2400"/>
              <a:buChar char="●"/>
            </a:pPr>
            <a:r>
              <a:rPr lang="en" sz="2400" dirty="0"/>
              <a:t>Yale: $64,700</a:t>
            </a:r>
            <a:endParaRPr sz="2400" dirty="0"/>
          </a:p>
          <a:p>
            <a:pPr marL="457200" lvl="0" indent="-381000" algn="l" rtl="0">
              <a:spcBef>
                <a:spcPts val="0"/>
              </a:spcBef>
              <a:spcAft>
                <a:spcPts val="0"/>
              </a:spcAft>
              <a:buSzPts val="2400"/>
              <a:buChar char="●"/>
            </a:pPr>
            <a:r>
              <a:rPr lang="en" sz="2400" dirty="0"/>
              <a:t>Harvard: $54,269</a:t>
            </a:r>
            <a:endParaRPr sz="2400" dirty="0"/>
          </a:p>
          <a:p>
            <a:pPr marL="457200" lvl="0" indent="-381000" algn="l" rtl="0">
              <a:spcBef>
                <a:spcPts val="0"/>
              </a:spcBef>
              <a:spcAft>
                <a:spcPts val="0"/>
              </a:spcAft>
              <a:buSzPts val="2400"/>
              <a:buChar char="●"/>
            </a:pPr>
            <a:r>
              <a:rPr lang="en" sz="2400" dirty="0"/>
              <a:t>High Point: $46,548</a:t>
            </a:r>
            <a:endParaRPr sz="2400" dirty="0"/>
          </a:p>
        </p:txBody>
      </p:sp>
      <p:sp>
        <p:nvSpPr>
          <p:cNvPr id="434" name="Google Shape;434;p55"/>
          <p:cNvSpPr txBox="1"/>
          <p:nvPr/>
        </p:nvSpPr>
        <p:spPr>
          <a:xfrm>
            <a:off x="327525" y="4312355"/>
            <a:ext cx="8508900" cy="679919"/>
          </a:xfrm>
          <a:prstGeom prst="rect">
            <a:avLst/>
          </a:prstGeom>
          <a:solidFill>
            <a:srgbClr val="C0000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u="sng" dirty="0">
                <a:solidFill>
                  <a:schemeClr val="bg1"/>
                </a:solidFill>
                <a:latin typeface="Chivo"/>
                <a:ea typeface="Chivo"/>
                <a:cs typeface="Chivo"/>
                <a:sym typeface="Chivo"/>
              </a:rPr>
              <a:t>*Remember:</a:t>
            </a:r>
            <a:r>
              <a:rPr lang="en" sz="1500" dirty="0">
                <a:solidFill>
                  <a:schemeClr val="bg1"/>
                </a:solidFill>
                <a:latin typeface="Chivo"/>
                <a:ea typeface="Chivo"/>
                <a:cs typeface="Chivo"/>
                <a:sym typeface="Chivo"/>
              </a:rPr>
              <a:t> tuition is </a:t>
            </a:r>
            <a:r>
              <a:rPr lang="en" sz="1500" i="1" dirty="0">
                <a:solidFill>
                  <a:schemeClr val="bg1"/>
                </a:solidFill>
                <a:latin typeface="Chivo"/>
                <a:ea typeface="Chivo"/>
                <a:cs typeface="Chivo"/>
                <a:sym typeface="Chivo"/>
              </a:rPr>
              <a:t>not</a:t>
            </a:r>
            <a:r>
              <a:rPr lang="en" sz="1500" dirty="0">
                <a:solidFill>
                  <a:schemeClr val="bg1"/>
                </a:solidFill>
                <a:latin typeface="Chivo"/>
                <a:ea typeface="Chivo"/>
                <a:cs typeface="Chivo"/>
                <a:sym typeface="Chivo"/>
              </a:rPr>
              <a:t> the only cost of a university! What you pay if you go to any of these schools will be higher than these numbers–at least before financial aid kicks in!</a:t>
            </a:r>
            <a:endParaRPr sz="1500" dirty="0">
              <a:solidFill>
                <a:schemeClr val="bg1"/>
              </a:solidFill>
              <a:latin typeface="Chivo"/>
              <a:ea typeface="Chivo"/>
              <a:cs typeface="Chivo"/>
              <a:sym typeface="Chivo"/>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0BADFC1-FF07-9B80-C268-E1A87396318A}"/>
              </a:ext>
            </a:extLst>
          </p:cNvPr>
          <p:cNvSpPr>
            <a:spLocks noGrp="1"/>
          </p:cNvSpPr>
          <p:nvPr>
            <p:ph type="body" idx="1"/>
          </p:nvPr>
        </p:nvSpPr>
        <p:spPr>
          <a:xfrm>
            <a:off x="361244" y="1077000"/>
            <a:ext cx="8069506" cy="3675622"/>
          </a:xfrm>
        </p:spPr>
        <p:txBody>
          <a:bodyPr/>
          <a:lstStyle/>
          <a:p>
            <a:pPr marL="139700" indent="0">
              <a:buNone/>
            </a:pPr>
            <a:r>
              <a:rPr lang="en-US" sz="2000" b="1" dirty="0"/>
              <a:t>College Level Degree programs </a:t>
            </a:r>
          </a:p>
        </p:txBody>
      </p:sp>
      <p:sp>
        <p:nvSpPr>
          <p:cNvPr id="3" name="Title 2">
            <a:extLst>
              <a:ext uri="{FF2B5EF4-FFF2-40B4-BE49-F238E27FC236}">
                <a16:creationId xmlns:a16="http://schemas.microsoft.com/office/drawing/2014/main" id="{1B9C3E2F-E4AE-FC15-9E16-BE48654AA423}"/>
              </a:ext>
            </a:extLst>
          </p:cNvPr>
          <p:cNvSpPr>
            <a:spLocks noGrp="1"/>
          </p:cNvSpPr>
          <p:nvPr>
            <p:ph type="title"/>
          </p:nvPr>
        </p:nvSpPr>
        <p:spPr>
          <a:xfrm>
            <a:off x="126202" y="185381"/>
            <a:ext cx="7717500" cy="572700"/>
          </a:xfrm>
        </p:spPr>
        <p:txBody>
          <a:bodyPr/>
          <a:lstStyle/>
          <a:p>
            <a:pPr algn="l"/>
            <a:r>
              <a:rPr lang="en-US" dirty="0"/>
              <a:t>Types of Degrees</a:t>
            </a:r>
          </a:p>
        </p:txBody>
      </p:sp>
      <p:sp>
        <p:nvSpPr>
          <p:cNvPr id="4" name="Rectangle 3">
            <a:extLst>
              <a:ext uri="{FF2B5EF4-FFF2-40B4-BE49-F238E27FC236}">
                <a16:creationId xmlns:a16="http://schemas.microsoft.com/office/drawing/2014/main" id="{4EA3EC26-51D4-1FE9-B92B-7732B63930BB}"/>
              </a:ext>
            </a:extLst>
          </p:cNvPr>
          <p:cNvSpPr/>
          <p:nvPr/>
        </p:nvSpPr>
        <p:spPr>
          <a:xfrm>
            <a:off x="214463" y="1512711"/>
            <a:ext cx="4234060" cy="3064933"/>
          </a:xfrm>
          <a:prstGeom prst="rect">
            <a:avLst/>
          </a:prstGeom>
          <a:solidFill>
            <a:schemeClr val="tx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bg1"/>
                </a:solidFill>
                <a:latin typeface="Times New Roman" panose="02020603050405020304" pitchFamily="18" charset="0"/>
                <a:cs typeface="Times New Roman" panose="02020603050405020304" pitchFamily="18" charset="0"/>
              </a:rPr>
              <a:t>Undergrad Degrees</a:t>
            </a:r>
          </a:p>
          <a:p>
            <a:pPr marL="342900" indent="-342900">
              <a:buFont typeface="Arial" panose="020B0604020202020204" pitchFamily="34" charset="0"/>
              <a:buChar char="•"/>
            </a:pPr>
            <a:r>
              <a:rPr lang="en-US" sz="2000" b="1" i="1" u="sng" dirty="0">
                <a:solidFill>
                  <a:schemeClr val="bg1"/>
                </a:solidFill>
                <a:latin typeface="Times New Roman" panose="02020603050405020304" pitchFamily="18" charset="0"/>
                <a:cs typeface="Times New Roman" panose="02020603050405020304" pitchFamily="18" charset="0"/>
              </a:rPr>
              <a:t>Bachelors of Science</a:t>
            </a:r>
            <a:r>
              <a:rPr lang="en-US" sz="2000" dirty="0">
                <a:solidFill>
                  <a:schemeClr val="bg1"/>
                </a:solidFill>
                <a:latin typeface="Times New Roman" panose="02020603050405020304" pitchFamily="18" charset="0"/>
                <a:cs typeface="Times New Roman" panose="02020603050405020304" pitchFamily="18" charset="0"/>
              </a:rPr>
              <a:t>: (math &amp; science degree programs)</a:t>
            </a:r>
          </a:p>
          <a:p>
            <a:pPr marL="342900" indent="-342900">
              <a:buFont typeface="Arial" panose="020B0604020202020204" pitchFamily="34" charset="0"/>
              <a:buChar char="•"/>
            </a:pPr>
            <a:r>
              <a:rPr lang="en-US" sz="2000" b="1" u="sng" dirty="0">
                <a:solidFill>
                  <a:schemeClr val="bg1"/>
                </a:solidFill>
                <a:latin typeface="Times New Roman" panose="02020603050405020304" pitchFamily="18" charset="0"/>
                <a:cs typeface="Times New Roman" panose="02020603050405020304" pitchFamily="18" charset="0"/>
              </a:rPr>
              <a:t>Bachelors of Arts</a:t>
            </a:r>
            <a:r>
              <a:rPr lang="en-US" sz="2000" dirty="0">
                <a:solidFill>
                  <a:schemeClr val="bg1"/>
                </a:solidFill>
                <a:latin typeface="Times New Roman" panose="02020603050405020304" pitchFamily="18" charset="0"/>
                <a:cs typeface="Times New Roman" panose="02020603050405020304" pitchFamily="18" charset="0"/>
              </a:rPr>
              <a:t>: (humanities – Arts, History, English)</a:t>
            </a:r>
          </a:p>
          <a:p>
            <a:r>
              <a:rPr lang="en-US" sz="2000" dirty="0">
                <a:solidFill>
                  <a:schemeClr val="bg1"/>
                </a:solidFill>
                <a:latin typeface="Times New Roman" panose="02020603050405020304" pitchFamily="18" charset="0"/>
                <a:cs typeface="Times New Roman" panose="02020603050405020304" pitchFamily="18" charset="0"/>
              </a:rPr>
              <a:t>Graduate Degree Programs</a:t>
            </a:r>
          </a:p>
          <a:p>
            <a:pPr marL="342900" indent="-342900">
              <a:buFont typeface="Arial" panose="020B0604020202020204" pitchFamily="34" charset="0"/>
              <a:buChar char="•"/>
            </a:pPr>
            <a:r>
              <a:rPr lang="en-US" sz="2000" b="1" i="1" u="sng" dirty="0">
                <a:solidFill>
                  <a:schemeClr val="bg1"/>
                </a:solidFill>
                <a:latin typeface="Times New Roman" panose="02020603050405020304" pitchFamily="18" charset="0"/>
                <a:cs typeface="Times New Roman" panose="02020603050405020304" pitchFamily="18" charset="0"/>
              </a:rPr>
              <a:t>Masters</a:t>
            </a:r>
            <a:r>
              <a:rPr lang="en-US" sz="2000" dirty="0">
                <a:solidFill>
                  <a:schemeClr val="bg1"/>
                </a:solidFill>
                <a:latin typeface="Times New Roman" panose="02020603050405020304" pitchFamily="18" charset="0"/>
                <a:cs typeface="Times New Roman" panose="02020603050405020304" pitchFamily="18" charset="0"/>
              </a:rPr>
              <a:t> (2–3-year programs)</a:t>
            </a:r>
          </a:p>
          <a:p>
            <a:pPr marL="342900" indent="-342900">
              <a:buFont typeface="Arial" panose="020B0604020202020204" pitchFamily="34" charset="0"/>
              <a:buChar char="•"/>
            </a:pPr>
            <a:r>
              <a:rPr lang="en-US" sz="2000" b="1" i="1" u="sng" dirty="0">
                <a:solidFill>
                  <a:schemeClr val="bg1"/>
                </a:solidFill>
                <a:latin typeface="Times New Roman" panose="02020603050405020304" pitchFamily="18" charset="0"/>
                <a:cs typeface="Times New Roman" panose="02020603050405020304" pitchFamily="18" charset="0"/>
              </a:rPr>
              <a:t>PHD</a:t>
            </a:r>
            <a:r>
              <a:rPr lang="en-US" sz="2000" dirty="0">
                <a:solidFill>
                  <a:schemeClr val="bg1"/>
                </a:solidFill>
                <a:latin typeface="Times New Roman" panose="02020603050405020304" pitchFamily="18" charset="0"/>
                <a:cs typeface="Times New Roman" panose="02020603050405020304" pitchFamily="18" charset="0"/>
              </a:rPr>
              <a:t> (Doctoral, Law, Medical) </a:t>
            </a:r>
          </a:p>
        </p:txBody>
      </p:sp>
      <p:pic>
        <p:nvPicPr>
          <p:cNvPr id="5" name="Google Shape;441;p56">
            <a:extLst>
              <a:ext uri="{FF2B5EF4-FFF2-40B4-BE49-F238E27FC236}">
                <a16:creationId xmlns:a16="http://schemas.microsoft.com/office/drawing/2014/main" id="{A774B4DD-1805-BCF4-0F5D-8691AEAF2CC0}"/>
              </a:ext>
            </a:extLst>
          </p:cNvPr>
          <p:cNvPicPr preferRelativeResize="0"/>
          <p:nvPr/>
        </p:nvPicPr>
        <p:blipFill>
          <a:blip r:embed="rId2">
            <a:alphaModFix/>
          </a:blip>
          <a:stretch>
            <a:fillRect/>
          </a:stretch>
        </p:blipFill>
        <p:spPr>
          <a:xfrm>
            <a:off x="4979889" y="185381"/>
            <a:ext cx="3450861" cy="1613785"/>
          </a:xfrm>
          <a:prstGeom prst="rect">
            <a:avLst/>
          </a:prstGeom>
          <a:noFill/>
          <a:ln>
            <a:solidFill>
              <a:schemeClr val="tx2">
                <a:lumMod val="10000"/>
              </a:schemeClr>
            </a:solidFill>
          </a:ln>
        </p:spPr>
      </p:pic>
      <p:pic>
        <p:nvPicPr>
          <p:cNvPr id="4098" name="Picture 2" descr="Educational Attainment Drives Level of Income">
            <a:extLst>
              <a:ext uri="{FF2B5EF4-FFF2-40B4-BE49-F238E27FC236}">
                <a16:creationId xmlns:a16="http://schemas.microsoft.com/office/drawing/2014/main" id="{11073261-CE1E-34B8-2190-5ADE55FF8D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4889" y="1884719"/>
            <a:ext cx="3982227" cy="3201811"/>
          </a:xfrm>
          <a:prstGeom prst="rect">
            <a:avLst/>
          </a:prstGeom>
          <a:noFill/>
          <a:ln>
            <a:solidFill>
              <a:schemeClr val="tx2">
                <a:lumMod val="1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6375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72DCC7D-E3E7-145B-7A26-07EB2F036F2B}"/>
              </a:ext>
            </a:extLst>
          </p:cNvPr>
          <p:cNvSpPr>
            <a:spLocks noGrp="1"/>
          </p:cNvSpPr>
          <p:nvPr>
            <p:ph type="body" idx="1"/>
          </p:nvPr>
        </p:nvSpPr>
        <p:spPr>
          <a:xfrm>
            <a:off x="216514" y="1076275"/>
            <a:ext cx="8214211" cy="2989500"/>
          </a:xfrm>
        </p:spPr>
        <p:txBody>
          <a:bodyPr/>
          <a:lstStyle/>
          <a:p>
            <a:pPr marL="139700" indent="0">
              <a:buNone/>
            </a:pPr>
            <a:r>
              <a:rPr lang="en-US" sz="2000" b="1" i="1" u="sng" dirty="0">
                <a:solidFill>
                  <a:schemeClr val="tx2">
                    <a:lumMod val="10000"/>
                  </a:schemeClr>
                </a:solidFill>
              </a:rPr>
              <a:t>Major</a:t>
            </a:r>
            <a:r>
              <a:rPr lang="en-US" sz="2000" dirty="0"/>
              <a:t> = primary of area of study</a:t>
            </a:r>
          </a:p>
          <a:p>
            <a:r>
              <a:rPr lang="en-US" sz="2000" dirty="0"/>
              <a:t>Impact school selection  </a:t>
            </a:r>
          </a:p>
        </p:txBody>
      </p:sp>
      <p:sp>
        <p:nvSpPr>
          <p:cNvPr id="3" name="Title 2">
            <a:extLst>
              <a:ext uri="{FF2B5EF4-FFF2-40B4-BE49-F238E27FC236}">
                <a16:creationId xmlns:a16="http://schemas.microsoft.com/office/drawing/2014/main" id="{96F0575E-9B43-B8A7-E6CC-02F9BBA539A6}"/>
              </a:ext>
            </a:extLst>
          </p:cNvPr>
          <p:cNvSpPr>
            <a:spLocks noGrp="1"/>
          </p:cNvSpPr>
          <p:nvPr>
            <p:ph type="title"/>
          </p:nvPr>
        </p:nvSpPr>
        <p:spPr>
          <a:xfrm>
            <a:off x="216514" y="219247"/>
            <a:ext cx="7717500" cy="572700"/>
          </a:xfrm>
        </p:spPr>
        <p:txBody>
          <a:bodyPr/>
          <a:lstStyle/>
          <a:p>
            <a:pPr algn="l"/>
            <a:r>
              <a:rPr lang="en-US" dirty="0"/>
              <a:t>Majors v. Minors</a:t>
            </a:r>
          </a:p>
        </p:txBody>
      </p:sp>
      <p:sp>
        <p:nvSpPr>
          <p:cNvPr id="4" name="Rectangle 3">
            <a:extLst>
              <a:ext uri="{FF2B5EF4-FFF2-40B4-BE49-F238E27FC236}">
                <a16:creationId xmlns:a16="http://schemas.microsoft.com/office/drawing/2014/main" id="{6C3CC0D7-161B-825E-8CF2-B180FB6D6FB4}"/>
              </a:ext>
            </a:extLst>
          </p:cNvPr>
          <p:cNvSpPr/>
          <p:nvPr/>
        </p:nvSpPr>
        <p:spPr>
          <a:xfrm>
            <a:off x="541867" y="1986844"/>
            <a:ext cx="4730044" cy="1761067"/>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i="1" u="sng" dirty="0">
                <a:solidFill>
                  <a:schemeClr val="tx1"/>
                </a:solidFill>
                <a:latin typeface="Chivo" panose="020B0604020202020204" charset="0"/>
                <a:ea typeface="Chivo" panose="020B0604020202020204" charset="0"/>
                <a:cs typeface="Chivo" panose="020B0604020202020204" charset="0"/>
              </a:rPr>
              <a:t>Minors </a:t>
            </a:r>
            <a:r>
              <a:rPr lang="en-US" sz="2000" dirty="0">
                <a:solidFill>
                  <a:schemeClr val="tx1"/>
                </a:solidFill>
                <a:latin typeface="Chivo" panose="020B0604020202020204" charset="0"/>
                <a:ea typeface="Chivo" panose="020B0604020202020204" charset="0"/>
                <a:cs typeface="Chivo" panose="020B0604020202020204" charset="0"/>
              </a:rPr>
              <a:t>– add certifications</a:t>
            </a:r>
          </a:p>
          <a:p>
            <a:pPr marL="342900" indent="-342900">
              <a:buFont typeface="Arial" panose="020B0604020202020204" pitchFamily="34" charset="0"/>
              <a:buChar char="•"/>
            </a:pPr>
            <a:r>
              <a:rPr lang="en-US" sz="2000" dirty="0">
                <a:solidFill>
                  <a:schemeClr val="tx1"/>
                </a:solidFill>
                <a:latin typeface="Chivo" panose="020B0604020202020204" charset="0"/>
                <a:ea typeface="Chivo" panose="020B0604020202020204" charset="0"/>
                <a:cs typeface="Chivo" panose="020B0604020202020204" charset="0"/>
              </a:rPr>
              <a:t>Specialized course work (usually four classes</a:t>
            </a:r>
          </a:p>
          <a:p>
            <a:pPr marL="342900" indent="-342900">
              <a:buFont typeface="Arial" panose="020B0604020202020204" pitchFamily="34" charset="0"/>
              <a:buChar char="•"/>
            </a:pPr>
            <a:r>
              <a:rPr lang="en-US" sz="2000" dirty="0">
                <a:solidFill>
                  <a:schemeClr val="tx1"/>
                </a:solidFill>
                <a:latin typeface="Chivo" panose="020B0604020202020204" charset="0"/>
                <a:ea typeface="Chivo" panose="020B0604020202020204" charset="0"/>
                <a:cs typeface="Chivo" panose="020B0604020202020204" charset="0"/>
              </a:rPr>
              <a:t>Supports major or an area of interest</a:t>
            </a:r>
          </a:p>
        </p:txBody>
      </p:sp>
      <p:pic>
        <p:nvPicPr>
          <p:cNvPr id="5" name="Google Shape;448;p57">
            <a:extLst>
              <a:ext uri="{FF2B5EF4-FFF2-40B4-BE49-F238E27FC236}">
                <a16:creationId xmlns:a16="http://schemas.microsoft.com/office/drawing/2014/main" id="{525AEB0C-EDAD-9C0B-D412-759E43B6B91A}"/>
              </a:ext>
            </a:extLst>
          </p:cNvPr>
          <p:cNvPicPr preferRelativeResize="0"/>
          <p:nvPr/>
        </p:nvPicPr>
        <p:blipFill>
          <a:blip r:embed="rId2">
            <a:alphaModFix/>
          </a:blip>
          <a:stretch>
            <a:fillRect/>
          </a:stretch>
        </p:blipFill>
        <p:spPr>
          <a:xfrm>
            <a:off x="5371848" y="219246"/>
            <a:ext cx="3555638" cy="4533375"/>
          </a:xfrm>
          <a:prstGeom prst="rect">
            <a:avLst/>
          </a:prstGeom>
          <a:noFill/>
          <a:ln>
            <a:noFill/>
          </a:ln>
        </p:spPr>
      </p:pic>
    </p:spTree>
    <p:extLst>
      <p:ext uri="{BB962C8B-B14F-4D97-AF65-F5344CB8AC3E}">
        <p14:creationId xmlns:p14="http://schemas.microsoft.com/office/powerpoint/2010/main" val="3069765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304CB3-AE42-9A4C-38BF-5CAF39C5384D}"/>
              </a:ext>
            </a:extLst>
          </p:cNvPr>
          <p:cNvSpPr>
            <a:spLocks noGrp="1"/>
          </p:cNvSpPr>
          <p:nvPr>
            <p:ph type="body" idx="1"/>
          </p:nvPr>
        </p:nvSpPr>
        <p:spPr>
          <a:xfrm>
            <a:off x="216514" y="1077000"/>
            <a:ext cx="8214236" cy="2989500"/>
          </a:xfrm>
        </p:spPr>
        <p:txBody>
          <a:bodyPr/>
          <a:lstStyle/>
          <a:p>
            <a:pPr marL="139700" indent="0">
              <a:buNone/>
            </a:pPr>
            <a:r>
              <a:rPr lang="en-US" sz="2000" b="1" i="1" u="sng" dirty="0">
                <a:solidFill>
                  <a:srgbClr val="C00000"/>
                </a:solidFill>
              </a:rPr>
              <a:t>Double Majors (Dual Majors): </a:t>
            </a:r>
            <a:r>
              <a:rPr lang="en-US" sz="2000" dirty="0"/>
              <a:t>earn two separate degrees (earn business administration &amp; economics)</a:t>
            </a:r>
          </a:p>
          <a:p>
            <a:pPr marL="139700" indent="0">
              <a:buNone/>
            </a:pPr>
            <a:r>
              <a:rPr lang="en-US" sz="2000" dirty="0"/>
              <a:t> </a:t>
            </a:r>
          </a:p>
        </p:txBody>
      </p:sp>
      <p:sp>
        <p:nvSpPr>
          <p:cNvPr id="3" name="Title 2">
            <a:extLst>
              <a:ext uri="{FF2B5EF4-FFF2-40B4-BE49-F238E27FC236}">
                <a16:creationId xmlns:a16="http://schemas.microsoft.com/office/drawing/2014/main" id="{C05F656C-AB98-9BEB-7E55-A4F879757CD5}"/>
              </a:ext>
            </a:extLst>
          </p:cNvPr>
          <p:cNvSpPr>
            <a:spLocks noGrp="1"/>
          </p:cNvSpPr>
          <p:nvPr>
            <p:ph type="title"/>
          </p:nvPr>
        </p:nvSpPr>
        <p:spPr>
          <a:xfrm>
            <a:off x="216514" y="185380"/>
            <a:ext cx="7717500" cy="572700"/>
          </a:xfrm>
        </p:spPr>
        <p:txBody>
          <a:bodyPr/>
          <a:lstStyle/>
          <a:p>
            <a:pPr algn="l"/>
            <a:r>
              <a:rPr lang="en-US" sz="3000" dirty="0"/>
              <a:t>Go Big or Go Home – Double Majors</a:t>
            </a:r>
          </a:p>
        </p:txBody>
      </p:sp>
      <p:sp>
        <p:nvSpPr>
          <p:cNvPr id="4" name="Rectangle 3">
            <a:extLst>
              <a:ext uri="{FF2B5EF4-FFF2-40B4-BE49-F238E27FC236}">
                <a16:creationId xmlns:a16="http://schemas.microsoft.com/office/drawing/2014/main" id="{7D61A099-6668-7578-FB22-D5FB1826902A}"/>
              </a:ext>
            </a:extLst>
          </p:cNvPr>
          <p:cNvSpPr/>
          <p:nvPr/>
        </p:nvSpPr>
        <p:spPr>
          <a:xfrm>
            <a:off x="485422" y="1968620"/>
            <a:ext cx="4086578" cy="181315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457200" lvl="0" indent="-355600" algn="l" rtl="0">
              <a:spcBef>
                <a:spcPts val="0"/>
              </a:spcBef>
              <a:spcAft>
                <a:spcPts val="0"/>
              </a:spcAft>
              <a:buSzPts val="2000"/>
              <a:buChar char="●"/>
            </a:pPr>
            <a:r>
              <a:rPr lang="en-US" sz="2000" b="1" dirty="0"/>
              <a:t>Drawbacks:</a:t>
            </a:r>
          </a:p>
          <a:p>
            <a:pPr marL="914400" lvl="1" indent="-355600" algn="l" rtl="0">
              <a:spcBef>
                <a:spcPts val="0"/>
              </a:spcBef>
              <a:spcAft>
                <a:spcPts val="0"/>
              </a:spcAft>
              <a:buSzPts val="2000"/>
              <a:buChar char="○"/>
            </a:pPr>
            <a:r>
              <a:rPr lang="en-US" sz="2000" b="1" i="1" u="sng" dirty="0"/>
              <a:t>Time consuming</a:t>
            </a:r>
          </a:p>
          <a:p>
            <a:pPr marL="914400" lvl="1" indent="-355600" algn="l" rtl="0">
              <a:spcBef>
                <a:spcPts val="0"/>
              </a:spcBef>
              <a:spcAft>
                <a:spcPts val="0"/>
              </a:spcAft>
              <a:buSzPts val="2000"/>
              <a:buChar char="○"/>
            </a:pPr>
            <a:r>
              <a:rPr lang="en-US" sz="2000" b="1" i="1" u="sng" dirty="0"/>
              <a:t>Likely extra fees to pay</a:t>
            </a:r>
          </a:p>
          <a:p>
            <a:pPr marL="914400" lvl="1" indent="-355600" algn="l" rtl="0">
              <a:spcBef>
                <a:spcPts val="0"/>
              </a:spcBef>
              <a:spcAft>
                <a:spcPts val="0"/>
              </a:spcAft>
              <a:buSzPts val="2000"/>
              <a:buChar char="○"/>
            </a:pPr>
            <a:r>
              <a:rPr lang="en-US" sz="2000" b="1" i="1" u="sng" dirty="0"/>
              <a:t>Many employers may simply not care</a:t>
            </a:r>
          </a:p>
        </p:txBody>
      </p:sp>
      <p:pic>
        <p:nvPicPr>
          <p:cNvPr id="5" name="Google Shape;455;p58">
            <a:extLst>
              <a:ext uri="{FF2B5EF4-FFF2-40B4-BE49-F238E27FC236}">
                <a16:creationId xmlns:a16="http://schemas.microsoft.com/office/drawing/2014/main" id="{93FCC173-9E0A-BA66-0252-64AFDCA0B379}"/>
              </a:ext>
            </a:extLst>
          </p:cNvPr>
          <p:cNvPicPr preferRelativeResize="0"/>
          <p:nvPr/>
        </p:nvPicPr>
        <p:blipFill>
          <a:blip r:embed="rId2">
            <a:alphaModFix/>
          </a:blip>
          <a:stretch>
            <a:fillRect/>
          </a:stretch>
        </p:blipFill>
        <p:spPr>
          <a:xfrm>
            <a:off x="4840908" y="1932381"/>
            <a:ext cx="3810925" cy="2775085"/>
          </a:xfrm>
          <a:prstGeom prst="rect">
            <a:avLst/>
          </a:prstGeom>
          <a:noFill/>
          <a:ln>
            <a:noFill/>
          </a:ln>
        </p:spPr>
      </p:pic>
    </p:spTree>
    <p:extLst>
      <p:ext uri="{BB962C8B-B14F-4D97-AF65-F5344CB8AC3E}">
        <p14:creationId xmlns:p14="http://schemas.microsoft.com/office/powerpoint/2010/main" val="37002388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F4BDD1-6127-F605-B745-3BC90C1EA7F0}"/>
              </a:ext>
            </a:extLst>
          </p:cNvPr>
          <p:cNvSpPr>
            <a:spLocks noGrp="1"/>
          </p:cNvSpPr>
          <p:nvPr>
            <p:ph type="body" idx="1"/>
          </p:nvPr>
        </p:nvSpPr>
        <p:spPr>
          <a:xfrm>
            <a:off x="214489" y="925689"/>
            <a:ext cx="8658578" cy="3140086"/>
          </a:xfrm>
        </p:spPr>
        <p:txBody>
          <a:bodyPr/>
          <a:lstStyle/>
          <a:p>
            <a:pPr marL="139700" indent="0">
              <a:buNone/>
            </a:pPr>
            <a:r>
              <a:rPr lang="en-US" sz="2000" b="1" i="1" u="sng" dirty="0">
                <a:solidFill>
                  <a:srgbClr val="C00000"/>
                </a:solidFill>
              </a:rPr>
              <a:t>Community College </a:t>
            </a:r>
            <a:r>
              <a:rPr lang="en-US" sz="2000" dirty="0"/>
              <a:t>serves as an undergraduate campus that guides students in broad areas of study, typically leading to an </a:t>
            </a:r>
            <a:r>
              <a:rPr lang="en-US" sz="2000" b="1" i="1" u="sng" dirty="0">
                <a:solidFill>
                  <a:srgbClr val="C00000"/>
                </a:solidFill>
              </a:rPr>
              <a:t>associates degree</a:t>
            </a:r>
            <a:endParaRPr lang="en-US" sz="2000" i="1" u="sng" dirty="0">
              <a:solidFill>
                <a:srgbClr val="C00000"/>
              </a:solidFill>
            </a:endParaRPr>
          </a:p>
          <a:p>
            <a:endParaRPr lang="en-US" dirty="0"/>
          </a:p>
        </p:txBody>
      </p:sp>
      <p:sp>
        <p:nvSpPr>
          <p:cNvPr id="3" name="Title 2">
            <a:extLst>
              <a:ext uri="{FF2B5EF4-FFF2-40B4-BE49-F238E27FC236}">
                <a16:creationId xmlns:a16="http://schemas.microsoft.com/office/drawing/2014/main" id="{C865CC1E-E9FD-28F1-5891-E08811AB7A3A}"/>
              </a:ext>
            </a:extLst>
          </p:cNvPr>
          <p:cNvSpPr>
            <a:spLocks noGrp="1"/>
          </p:cNvSpPr>
          <p:nvPr>
            <p:ph type="title"/>
          </p:nvPr>
        </p:nvSpPr>
        <p:spPr>
          <a:xfrm>
            <a:off x="295536" y="207958"/>
            <a:ext cx="7717500" cy="572700"/>
          </a:xfrm>
        </p:spPr>
        <p:txBody>
          <a:bodyPr/>
          <a:lstStyle/>
          <a:p>
            <a:pPr algn="l"/>
            <a:r>
              <a:rPr lang="en-US" dirty="0"/>
              <a:t>Community Colleges</a:t>
            </a:r>
          </a:p>
        </p:txBody>
      </p:sp>
      <p:sp>
        <p:nvSpPr>
          <p:cNvPr id="4" name="Rectangle 3">
            <a:extLst>
              <a:ext uri="{FF2B5EF4-FFF2-40B4-BE49-F238E27FC236}">
                <a16:creationId xmlns:a16="http://schemas.microsoft.com/office/drawing/2014/main" id="{1A715349-BCF4-B56D-A55A-AF6C37255F07}"/>
              </a:ext>
            </a:extLst>
          </p:cNvPr>
          <p:cNvSpPr/>
          <p:nvPr/>
        </p:nvSpPr>
        <p:spPr>
          <a:xfrm>
            <a:off x="295536" y="2020762"/>
            <a:ext cx="4615131" cy="17271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400" b="1" i="1" u="sng" dirty="0">
                <a:solidFill>
                  <a:srgbClr val="FFFF00"/>
                </a:solidFill>
                <a:latin typeface="Times New Roman" panose="02020603050405020304" pitchFamily="18" charset="0"/>
                <a:cs typeface="Times New Roman" panose="02020603050405020304" pitchFamily="18" charset="0"/>
              </a:rPr>
              <a:t>Open Enrollment</a:t>
            </a:r>
            <a:r>
              <a:rPr lang="en-US" sz="2400" b="1" dirty="0">
                <a:solidFill>
                  <a:srgbClr val="FFFF00"/>
                </a:solidFill>
                <a:latin typeface="Times New Roman" panose="02020603050405020304" pitchFamily="18" charset="0"/>
                <a:cs typeface="Times New Roman" panose="02020603050405020304" pitchFamily="18" charset="0"/>
              </a:rPr>
              <a:t> </a:t>
            </a:r>
            <a:r>
              <a:rPr lang="en-US" sz="2400" dirty="0">
                <a:solidFill>
                  <a:schemeClr val="bg1"/>
                </a:solidFill>
                <a:latin typeface="Times New Roman" panose="02020603050405020304" pitchFamily="18" charset="0"/>
                <a:cs typeface="Times New Roman" panose="02020603050405020304" pitchFamily="18" charset="0"/>
              </a:rPr>
              <a:t>(only a high school diploma or GED required</a:t>
            </a:r>
          </a:p>
          <a:p>
            <a:pPr marL="285750" indent="-28575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Offer </a:t>
            </a:r>
            <a:r>
              <a:rPr lang="en-US" sz="2400" b="1" i="1" u="sng" dirty="0">
                <a:solidFill>
                  <a:srgbClr val="FFFF00"/>
                </a:solidFill>
                <a:latin typeface="Times New Roman" panose="02020603050405020304" pitchFamily="18" charset="0"/>
                <a:cs typeface="Times New Roman" panose="02020603050405020304" pitchFamily="18" charset="0"/>
              </a:rPr>
              <a:t>General Ed Courses </a:t>
            </a:r>
            <a:r>
              <a:rPr lang="en-US" sz="2400" dirty="0">
                <a:solidFill>
                  <a:schemeClr val="bg1"/>
                </a:solidFill>
                <a:latin typeface="Times New Roman" panose="02020603050405020304" pitchFamily="18" charset="0"/>
                <a:cs typeface="Times New Roman" panose="02020603050405020304" pitchFamily="18" charset="0"/>
              </a:rPr>
              <a:t>– prerequisites for degree programs </a:t>
            </a:r>
          </a:p>
        </p:txBody>
      </p:sp>
      <p:sp>
        <p:nvSpPr>
          <p:cNvPr id="5" name="Rectangle 4">
            <a:extLst>
              <a:ext uri="{FF2B5EF4-FFF2-40B4-BE49-F238E27FC236}">
                <a16:creationId xmlns:a16="http://schemas.microsoft.com/office/drawing/2014/main" id="{75400DE3-85B6-D9F7-7074-C5919CD995DB}"/>
              </a:ext>
            </a:extLst>
          </p:cNvPr>
          <p:cNvSpPr/>
          <p:nvPr/>
        </p:nvSpPr>
        <p:spPr>
          <a:xfrm>
            <a:off x="295536" y="3838222"/>
            <a:ext cx="7572820" cy="1097320"/>
          </a:xfrm>
          <a:prstGeom prst="rect">
            <a:avLst/>
          </a:prstGeom>
          <a:solidFill>
            <a:schemeClr val="tx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200" dirty="0">
              <a:solidFill>
                <a:schemeClr val="bg1"/>
              </a:solidFill>
              <a:latin typeface="Times New Roman" panose="02020603050405020304" pitchFamily="18" charset="0"/>
              <a:cs typeface="Times New Roman" panose="02020603050405020304" pitchFamily="18" charset="0"/>
            </a:endParaRPr>
          </a:p>
          <a:p>
            <a:r>
              <a:rPr lang="en-US" sz="2200" dirty="0">
                <a:solidFill>
                  <a:schemeClr val="bg1"/>
                </a:solidFill>
                <a:latin typeface="Times New Roman" panose="02020603050405020304" pitchFamily="18" charset="0"/>
                <a:cs typeface="Times New Roman" panose="02020603050405020304" pitchFamily="18" charset="0"/>
              </a:rPr>
              <a:t>Advantages:</a:t>
            </a:r>
          </a:p>
          <a:p>
            <a:pPr marL="342900" indent="-342900">
              <a:buFont typeface="Arial" panose="020B0604020202020204" pitchFamily="34" charset="0"/>
              <a:buChar char="•"/>
            </a:pPr>
            <a:r>
              <a:rPr lang="en-US" sz="2200" b="1" i="1" u="sng" dirty="0">
                <a:solidFill>
                  <a:schemeClr val="bg1"/>
                </a:solidFill>
                <a:latin typeface="Times New Roman" panose="02020603050405020304" pitchFamily="18" charset="0"/>
                <a:cs typeface="Times New Roman" panose="02020603050405020304" pitchFamily="18" charset="0"/>
              </a:rPr>
              <a:t>Credits can transfer to 4-year programs</a:t>
            </a:r>
          </a:p>
          <a:p>
            <a:pPr marL="342900" indent="-342900">
              <a:buFont typeface="Arial" panose="020B0604020202020204" pitchFamily="34" charset="0"/>
              <a:buChar char="•"/>
            </a:pPr>
            <a:r>
              <a:rPr lang="en-US" sz="2200" b="1" i="1" u="sng" dirty="0">
                <a:solidFill>
                  <a:schemeClr val="bg1"/>
                </a:solidFill>
                <a:latin typeface="Times New Roman" panose="02020603050405020304" pitchFamily="18" charset="0"/>
                <a:cs typeface="Times New Roman" panose="02020603050405020304" pitchFamily="18" charset="0"/>
              </a:rPr>
              <a:t>Try it out a field before committing</a:t>
            </a:r>
          </a:p>
          <a:p>
            <a:endParaRPr lang="en-US" sz="2400" dirty="0">
              <a:solidFill>
                <a:schemeClr val="bg1"/>
              </a:solidFill>
              <a:latin typeface="Times New Roman" panose="02020603050405020304" pitchFamily="18" charset="0"/>
              <a:cs typeface="Times New Roman" panose="02020603050405020304" pitchFamily="18" charset="0"/>
            </a:endParaRPr>
          </a:p>
        </p:txBody>
      </p:sp>
      <p:pic>
        <p:nvPicPr>
          <p:cNvPr id="6" name="Google Shape;462;p59">
            <a:extLst>
              <a:ext uri="{FF2B5EF4-FFF2-40B4-BE49-F238E27FC236}">
                <a16:creationId xmlns:a16="http://schemas.microsoft.com/office/drawing/2014/main" id="{A3A33AB0-8EEE-3A6D-4A2F-532201B459AF}"/>
              </a:ext>
            </a:extLst>
          </p:cNvPr>
          <p:cNvPicPr preferRelativeResize="0"/>
          <p:nvPr/>
        </p:nvPicPr>
        <p:blipFill>
          <a:blip r:embed="rId3">
            <a:alphaModFix/>
          </a:blip>
          <a:stretch>
            <a:fillRect/>
          </a:stretch>
        </p:blipFill>
        <p:spPr>
          <a:xfrm>
            <a:off x="5339643" y="1817811"/>
            <a:ext cx="3714045" cy="2923521"/>
          </a:xfrm>
          <a:prstGeom prst="rect">
            <a:avLst/>
          </a:prstGeom>
          <a:noFill/>
          <a:ln>
            <a:noFill/>
          </a:ln>
        </p:spPr>
      </p:pic>
    </p:spTree>
    <p:extLst>
      <p:ext uri="{BB962C8B-B14F-4D97-AF65-F5344CB8AC3E}">
        <p14:creationId xmlns:p14="http://schemas.microsoft.com/office/powerpoint/2010/main" val="573461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692904C-0842-9A14-A6F1-5BA6A935574F}"/>
              </a:ext>
            </a:extLst>
          </p:cNvPr>
          <p:cNvSpPr>
            <a:spLocks noGrp="1"/>
          </p:cNvSpPr>
          <p:nvPr>
            <p:ph type="body" idx="1"/>
          </p:nvPr>
        </p:nvSpPr>
        <p:spPr>
          <a:xfrm>
            <a:off x="237067" y="863964"/>
            <a:ext cx="8193658" cy="3201811"/>
          </a:xfrm>
        </p:spPr>
        <p:txBody>
          <a:bodyPr/>
          <a:lstStyle/>
          <a:p>
            <a:pPr marL="139700" indent="0">
              <a:buNone/>
            </a:pPr>
            <a:r>
              <a:rPr lang="en-US" sz="2000" b="1" i="1" u="sng" dirty="0">
                <a:solidFill>
                  <a:schemeClr val="tx2">
                    <a:lumMod val="10000"/>
                  </a:schemeClr>
                </a:solidFill>
              </a:rPr>
              <a:t>Out-of-state</a:t>
            </a:r>
            <a:r>
              <a:rPr lang="en-US" sz="2000" dirty="0"/>
              <a:t>: students are seeking a degree from a university outside their state of residency</a:t>
            </a:r>
          </a:p>
          <a:p>
            <a:pPr marL="139700" indent="0">
              <a:buNone/>
            </a:pPr>
            <a:endParaRPr lang="en-US" dirty="0"/>
          </a:p>
        </p:txBody>
      </p:sp>
      <p:sp>
        <p:nvSpPr>
          <p:cNvPr id="3" name="Title 2">
            <a:extLst>
              <a:ext uri="{FF2B5EF4-FFF2-40B4-BE49-F238E27FC236}">
                <a16:creationId xmlns:a16="http://schemas.microsoft.com/office/drawing/2014/main" id="{BE964CB7-5DE4-7698-ACCC-9B0C6660A526}"/>
              </a:ext>
            </a:extLst>
          </p:cNvPr>
          <p:cNvSpPr>
            <a:spLocks noGrp="1"/>
          </p:cNvSpPr>
          <p:nvPr>
            <p:ph type="title"/>
          </p:nvPr>
        </p:nvSpPr>
        <p:spPr>
          <a:xfrm>
            <a:off x="126202" y="207958"/>
            <a:ext cx="7717500" cy="572700"/>
          </a:xfrm>
        </p:spPr>
        <p:txBody>
          <a:bodyPr/>
          <a:lstStyle/>
          <a:p>
            <a:pPr algn="l"/>
            <a:r>
              <a:rPr lang="en-US" dirty="0"/>
              <a:t>Out of State</a:t>
            </a:r>
          </a:p>
        </p:txBody>
      </p:sp>
      <p:sp>
        <p:nvSpPr>
          <p:cNvPr id="4" name="Rectangle 3">
            <a:extLst>
              <a:ext uri="{FF2B5EF4-FFF2-40B4-BE49-F238E27FC236}">
                <a16:creationId xmlns:a16="http://schemas.microsoft.com/office/drawing/2014/main" id="{4B1377A4-6F3F-71AE-F858-520FAF0DA6A1}"/>
              </a:ext>
            </a:extLst>
          </p:cNvPr>
          <p:cNvSpPr/>
          <p:nvPr/>
        </p:nvSpPr>
        <p:spPr>
          <a:xfrm>
            <a:off x="237067" y="1588891"/>
            <a:ext cx="3905956" cy="1490134"/>
          </a:xfrm>
          <a:prstGeom prst="rect">
            <a:avLst/>
          </a:prstGeom>
          <a:solidFill>
            <a:schemeClr val="tx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Times New Roman" panose="02020603050405020304" pitchFamily="18" charset="0"/>
                <a:cs typeface="Times New Roman" panose="02020603050405020304" pitchFamily="18" charset="0"/>
              </a:rPr>
              <a:t>Reasons</a:t>
            </a:r>
          </a:p>
          <a:p>
            <a:pPr marL="342900" indent="-342900">
              <a:buFont typeface="Arial" panose="020B0604020202020204" pitchFamily="34" charset="0"/>
              <a:buChar char="•"/>
            </a:pPr>
            <a:r>
              <a:rPr lang="en-US" sz="2000" b="1" i="1" u="sng" dirty="0">
                <a:latin typeface="Times New Roman" panose="02020603050405020304" pitchFamily="18" charset="0"/>
                <a:cs typeface="Times New Roman" panose="02020603050405020304" pitchFamily="18" charset="0"/>
              </a:rPr>
              <a:t>School prestige </a:t>
            </a:r>
          </a:p>
          <a:p>
            <a:pPr marL="342900" indent="-342900">
              <a:buFont typeface="Arial" panose="020B0604020202020204" pitchFamily="34" charset="0"/>
              <a:buChar char="•"/>
            </a:pPr>
            <a:r>
              <a:rPr lang="en-US" sz="2000" b="1" i="1" u="sng" dirty="0">
                <a:latin typeface="Times New Roman" panose="02020603050405020304" pitchFamily="18" charset="0"/>
                <a:cs typeface="Times New Roman" panose="02020603050405020304" pitchFamily="18" charset="0"/>
              </a:rPr>
              <a:t>Specialized degree program</a:t>
            </a:r>
          </a:p>
          <a:p>
            <a:pPr marL="342900" indent="-342900">
              <a:buFont typeface="Arial" panose="020B0604020202020204" pitchFamily="34" charset="0"/>
              <a:buChar char="•"/>
            </a:pPr>
            <a:r>
              <a:rPr lang="en-US" sz="2000" b="1" i="1" u="sng" dirty="0">
                <a:latin typeface="Times New Roman" panose="02020603050405020304" pitchFamily="18" charset="0"/>
                <a:cs typeface="Times New Roman" panose="02020603050405020304" pitchFamily="18" charset="0"/>
              </a:rPr>
              <a:t>Experience a new place</a:t>
            </a:r>
          </a:p>
        </p:txBody>
      </p:sp>
      <p:sp>
        <p:nvSpPr>
          <p:cNvPr id="5" name="Rectangle 4">
            <a:extLst>
              <a:ext uri="{FF2B5EF4-FFF2-40B4-BE49-F238E27FC236}">
                <a16:creationId xmlns:a16="http://schemas.microsoft.com/office/drawing/2014/main" id="{2E0DEE5B-0666-8750-AD01-D10CE6810924}"/>
              </a:ext>
            </a:extLst>
          </p:cNvPr>
          <p:cNvSpPr/>
          <p:nvPr/>
        </p:nvSpPr>
        <p:spPr>
          <a:xfrm>
            <a:off x="237067" y="3197052"/>
            <a:ext cx="3905956" cy="1082484"/>
          </a:xfrm>
          <a:prstGeom prst="rect">
            <a:avLst/>
          </a:prstGeom>
          <a:solidFill>
            <a:schemeClr val="tx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Times New Roman" panose="02020603050405020304" pitchFamily="18" charset="0"/>
                <a:cs typeface="Times New Roman" panose="02020603050405020304" pitchFamily="18" charset="0"/>
              </a:rPr>
              <a:t>Drawbacks:</a:t>
            </a:r>
          </a:p>
          <a:p>
            <a:pPr marL="342900" indent="-342900">
              <a:buFont typeface="Arial" panose="020B0604020202020204" pitchFamily="34" charset="0"/>
              <a:buChar char="•"/>
            </a:pPr>
            <a:r>
              <a:rPr lang="en-US" sz="2000" b="1" i="1" u="sng" dirty="0">
                <a:latin typeface="Times New Roman" panose="02020603050405020304" pitchFamily="18" charset="0"/>
                <a:cs typeface="Times New Roman" panose="02020603050405020304" pitchFamily="18" charset="0"/>
              </a:rPr>
              <a:t>More expensive</a:t>
            </a:r>
          </a:p>
          <a:p>
            <a:pPr marL="342900" indent="-342900">
              <a:buFont typeface="Arial" panose="020B0604020202020204" pitchFamily="34" charset="0"/>
              <a:buChar char="•"/>
            </a:pPr>
            <a:r>
              <a:rPr lang="en-US" sz="2000" b="1" i="1" u="sng" dirty="0">
                <a:latin typeface="Times New Roman" panose="02020603050405020304" pitchFamily="18" charset="0"/>
                <a:cs typeface="Times New Roman" panose="02020603050405020304" pitchFamily="18" charset="0"/>
              </a:rPr>
              <a:t>Homesickness </a:t>
            </a:r>
          </a:p>
        </p:txBody>
      </p:sp>
      <p:pic>
        <p:nvPicPr>
          <p:cNvPr id="5122" name="Picture 2" descr="In-State vs Out-of-State Tuition | Discover Student Loans">
            <a:extLst>
              <a:ext uri="{FF2B5EF4-FFF2-40B4-BE49-F238E27FC236}">
                <a16:creationId xmlns:a16="http://schemas.microsoft.com/office/drawing/2014/main" id="{630B25FE-A87B-7E3F-E25E-BBADDF49AE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3896" y="1733731"/>
            <a:ext cx="4611992" cy="3201811"/>
          </a:xfrm>
          <a:prstGeom prst="rect">
            <a:avLst/>
          </a:prstGeom>
          <a:noFill/>
          <a:ln>
            <a:solidFill>
              <a:schemeClr val="tx2">
                <a:lumMod val="1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98542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61"/>
          <p:cNvSpPr txBox="1">
            <a:spLocks noGrp="1"/>
          </p:cNvSpPr>
          <p:nvPr>
            <p:ph type="body" idx="1"/>
          </p:nvPr>
        </p:nvSpPr>
        <p:spPr>
          <a:xfrm>
            <a:off x="534900" y="1420000"/>
            <a:ext cx="4285456" cy="2989500"/>
          </a:xfrm>
          <a:prstGeom prst="rect">
            <a:avLst/>
          </a:prstGeom>
        </p:spPr>
        <p:txBody>
          <a:bodyPr spcFirstLastPara="1" wrap="square" lIns="91425" tIns="91425" rIns="91425" bIns="91425" anchor="t" anchorCtr="0">
            <a:noAutofit/>
          </a:bodyPr>
          <a:lstStyle/>
          <a:p>
            <a:pPr marL="457200" lvl="0" indent="-336550" algn="l" rtl="0">
              <a:spcBef>
                <a:spcPts val="0"/>
              </a:spcBef>
              <a:spcAft>
                <a:spcPts val="0"/>
              </a:spcAft>
              <a:buSzPts val="1700"/>
              <a:buAutoNum type="arabicPeriod"/>
            </a:pPr>
            <a:r>
              <a:rPr lang="en-US" sz="2000" b="1" i="1" u="sng" dirty="0">
                <a:solidFill>
                  <a:schemeClr val="tx2">
                    <a:lumMod val="10000"/>
                  </a:schemeClr>
                </a:solidFill>
              </a:rPr>
              <a:t>Apply for Scholarships</a:t>
            </a:r>
          </a:p>
          <a:p>
            <a:pPr marL="457200" lvl="0" indent="-336550" algn="l" rtl="0">
              <a:spcBef>
                <a:spcPts val="0"/>
              </a:spcBef>
              <a:spcAft>
                <a:spcPts val="0"/>
              </a:spcAft>
              <a:buSzPts val="1700"/>
              <a:buAutoNum type="arabicPeriod"/>
            </a:pPr>
            <a:r>
              <a:rPr lang="en-US" sz="2000" b="1" i="1" u="sng" dirty="0">
                <a:solidFill>
                  <a:schemeClr val="tx2">
                    <a:lumMod val="10000"/>
                  </a:schemeClr>
                </a:solidFill>
              </a:rPr>
              <a:t>Reciprocity Programs </a:t>
            </a:r>
          </a:p>
          <a:p>
            <a:pPr marL="463550" indent="225425">
              <a:buSzPts val="1700"/>
            </a:pPr>
            <a:r>
              <a:rPr lang="en-US" sz="2000" dirty="0">
                <a:solidFill>
                  <a:schemeClr val="tx2">
                    <a:lumMod val="10000"/>
                  </a:schemeClr>
                </a:solidFill>
              </a:rPr>
              <a:t>	</a:t>
            </a:r>
            <a:r>
              <a:rPr lang="en-US" sz="2000" b="1" i="1" u="sng" dirty="0">
                <a:solidFill>
                  <a:schemeClr val="tx2">
                    <a:lumMod val="10000"/>
                  </a:schemeClr>
                </a:solidFill>
              </a:rPr>
              <a:t>Border state granting in-state tuition (NC &amp; SC)</a:t>
            </a:r>
          </a:p>
          <a:p>
            <a:pPr marL="120650" lvl="0" indent="0" algn="l" rtl="0">
              <a:spcBef>
                <a:spcPts val="0"/>
              </a:spcBef>
              <a:spcAft>
                <a:spcPts val="0"/>
              </a:spcAft>
              <a:buSzPts val="1700"/>
              <a:buNone/>
            </a:pPr>
            <a:r>
              <a:rPr lang="en-US" sz="2000" b="1" dirty="0">
                <a:solidFill>
                  <a:schemeClr val="tx2">
                    <a:lumMod val="10000"/>
                  </a:schemeClr>
                </a:solidFill>
              </a:rPr>
              <a:t>3. </a:t>
            </a:r>
            <a:r>
              <a:rPr lang="en-US" sz="2000" b="1" i="1" u="sng" dirty="0">
                <a:solidFill>
                  <a:schemeClr val="tx2">
                    <a:lumMod val="10000"/>
                  </a:schemeClr>
                </a:solidFill>
              </a:rPr>
              <a:t>Regional Exchange programs</a:t>
            </a:r>
            <a:endParaRPr sz="2000" b="1" i="1" u="sng" dirty="0">
              <a:solidFill>
                <a:schemeClr val="tx2">
                  <a:lumMod val="10000"/>
                </a:schemeClr>
              </a:solidFill>
            </a:endParaRPr>
          </a:p>
        </p:txBody>
      </p:sp>
      <p:sp>
        <p:nvSpPr>
          <p:cNvPr id="474" name="Google Shape;474;p61"/>
          <p:cNvSpPr txBox="1">
            <a:spLocks noGrp="1"/>
          </p:cNvSpPr>
          <p:nvPr>
            <p:ph type="title"/>
          </p:nvPr>
        </p:nvSpPr>
        <p:spPr>
          <a:xfrm>
            <a:off x="0" y="0"/>
            <a:ext cx="914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3 Ways to Get In-State Tuition Out-of-State</a:t>
            </a:r>
            <a:endParaRPr dirty="0"/>
          </a:p>
        </p:txBody>
      </p:sp>
      <p:pic>
        <p:nvPicPr>
          <p:cNvPr id="6146" name="Picture 2" descr="College Scholarships Statistics">
            <a:extLst>
              <a:ext uri="{FF2B5EF4-FFF2-40B4-BE49-F238E27FC236}">
                <a16:creationId xmlns:a16="http://schemas.microsoft.com/office/drawing/2014/main" id="{B0634B4E-9E9E-4C5A-BA12-8D3FAED1BE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9731" y="1027289"/>
            <a:ext cx="3499203" cy="3862003"/>
          </a:xfrm>
          <a:prstGeom prst="rect">
            <a:avLst/>
          </a:prstGeom>
          <a:noFill/>
          <a:ln>
            <a:solidFill>
              <a:schemeClr val="tx2">
                <a:lumMod val="1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93419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62"/>
          <p:cNvSpPr txBox="1">
            <a:spLocks noGrp="1"/>
          </p:cNvSpPr>
          <p:nvPr>
            <p:ph type="body" idx="1"/>
          </p:nvPr>
        </p:nvSpPr>
        <p:spPr>
          <a:xfrm>
            <a:off x="713225" y="1076275"/>
            <a:ext cx="7717500" cy="2989500"/>
          </a:xfrm>
          <a:prstGeom prst="rect">
            <a:avLst/>
          </a:prstGeom>
        </p:spPr>
        <p:txBody>
          <a:bodyPr spcFirstLastPara="1" wrap="square" lIns="91425" tIns="91425" rIns="91425" bIns="91425" anchor="t" anchorCtr="0">
            <a:noAutofit/>
          </a:bodyPr>
          <a:lstStyle/>
          <a:p>
            <a:pPr marL="0" lvl="0" indent="0" algn="l" rtl="0">
              <a:spcBef>
                <a:spcPts val="0"/>
              </a:spcBef>
              <a:spcAft>
                <a:spcPts val="1000"/>
              </a:spcAft>
              <a:buNone/>
            </a:pPr>
            <a:endParaRPr/>
          </a:p>
        </p:txBody>
      </p:sp>
      <p:sp>
        <p:nvSpPr>
          <p:cNvPr id="480" name="Google Shape;480;p62"/>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Impact of Education on Income</a:t>
            </a:r>
            <a:endParaRPr/>
          </a:p>
        </p:txBody>
      </p:sp>
      <p:pic>
        <p:nvPicPr>
          <p:cNvPr id="481" name="Google Shape;481;p62"/>
          <p:cNvPicPr preferRelativeResize="0"/>
          <p:nvPr/>
        </p:nvPicPr>
        <p:blipFill>
          <a:blip r:embed="rId3">
            <a:alphaModFix/>
          </a:blip>
          <a:stretch>
            <a:fillRect/>
          </a:stretch>
        </p:blipFill>
        <p:spPr>
          <a:xfrm>
            <a:off x="1626125" y="1684498"/>
            <a:ext cx="5891750" cy="35979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36A4CC-9C53-F5EE-167C-0005123FBAC7}"/>
              </a:ext>
            </a:extLst>
          </p:cNvPr>
          <p:cNvSpPr>
            <a:spLocks noGrp="1"/>
          </p:cNvSpPr>
          <p:nvPr>
            <p:ph type="body" idx="1"/>
          </p:nvPr>
        </p:nvSpPr>
        <p:spPr/>
        <p:txBody>
          <a:bodyPr/>
          <a:lstStyle/>
          <a:p>
            <a:pPr marL="139700" indent="0">
              <a:buNone/>
            </a:pPr>
            <a:r>
              <a:rPr lang="en-US" sz="2400" dirty="0">
                <a:latin typeface="Times New Roman" panose="02020603050405020304" pitchFamily="18" charset="0"/>
                <a:cs typeface="Times New Roman" panose="02020603050405020304" pitchFamily="18" charset="0"/>
              </a:rPr>
              <a:t>Name ____________________</a:t>
            </a:r>
          </a:p>
          <a:p>
            <a:pPr marL="139700" indent="0">
              <a:buNone/>
            </a:pPr>
            <a:endParaRPr lang="en-US" sz="2400" dirty="0">
              <a:latin typeface="Times New Roman" panose="02020603050405020304" pitchFamily="18" charset="0"/>
              <a:cs typeface="Times New Roman" panose="02020603050405020304" pitchFamily="18" charset="0"/>
            </a:endParaRPr>
          </a:p>
        </p:txBody>
      </p:sp>
      <p:sp>
        <p:nvSpPr>
          <p:cNvPr id="3" name="Title 2">
            <a:extLst>
              <a:ext uri="{FF2B5EF4-FFF2-40B4-BE49-F238E27FC236}">
                <a16:creationId xmlns:a16="http://schemas.microsoft.com/office/drawing/2014/main" id="{8BF34E81-01B1-42A9-22C6-B326E2A629BE}"/>
              </a:ext>
            </a:extLst>
          </p:cNvPr>
          <p:cNvSpPr>
            <a:spLocks noGrp="1"/>
          </p:cNvSpPr>
          <p:nvPr>
            <p:ph type="title"/>
          </p:nvPr>
        </p:nvSpPr>
        <p:spPr>
          <a:xfrm>
            <a:off x="713225" y="366002"/>
            <a:ext cx="7717500" cy="572700"/>
          </a:xfrm>
        </p:spPr>
        <p:txBody>
          <a:bodyPr/>
          <a:lstStyle/>
          <a:p>
            <a:r>
              <a:rPr lang="en-US" dirty="0"/>
              <a:t>Profile Page</a:t>
            </a:r>
          </a:p>
        </p:txBody>
      </p:sp>
      <p:sp>
        <p:nvSpPr>
          <p:cNvPr id="4" name="Flowchart: Process 3">
            <a:extLst>
              <a:ext uri="{FF2B5EF4-FFF2-40B4-BE49-F238E27FC236}">
                <a16:creationId xmlns:a16="http://schemas.microsoft.com/office/drawing/2014/main" id="{2D691770-CA5D-5868-67D1-073A283E32F1}"/>
              </a:ext>
            </a:extLst>
          </p:cNvPr>
          <p:cNvSpPr/>
          <p:nvPr/>
        </p:nvSpPr>
        <p:spPr>
          <a:xfrm>
            <a:off x="476159" y="1688575"/>
            <a:ext cx="2696019" cy="2770535"/>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New Roman" panose="02020603050405020304" pitchFamily="18" charset="0"/>
                <a:cs typeface="Times New Roman" panose="02020603050405020304" pitchFamily="18" charset="0"/>
              </a:rPr>
              <a:t>Interest:</a:t>
            </a: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sp>
        <p:nvSpPr>
          <p:cNvPr id="5" name="Flowchart: Process 4">
            <a:extLst>
              <a:ext uri="{FF2B5EF4-FFF2-40B4-BE49-F238E27FC236}">
                <a16:creationId xmlns:a16="http://schemas.microsoft.com/office/drawing/2014/main" id="{691104C7-2649-9C05-22F4-6DBED7575952}"/>
              </a:ext>
            </a:extLst>
          </p:cNvPr>
          <p:cNvSpPr/>
          <p:nvPr/>
        </p:nvSpPr>
        <p:spPr>
          <a:xfrm>
            <a:off x="5734706" y="1688574"/>
            <a:ext cx="2696019" cy="2770535"/>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New Roman" panose="02020603050405020304" pitchFamily="18" charset="0"/>
                <a:cs typeface="Times New Roman" panose="02020603050405020304" pitchFamily="18" charset="0"/>
              </a:rPr>
              <a:t>Skills/Talents:</a:t>
            </a: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pic>
        <p:nvPicPr>
          <p:cNvPr id="2050" name="Picture 2" descr="Default Profile Picture Vector Art, Icons, and Graphics for Free Download">
            <a:extLst>
              <a:ext uri="{FF2B5EF4-FFF2-40B4-BE49-F238E27FC236}">
                <a16:creationId xmlns:a16="http://schemas.microsoft.com/office/drawing/2014/main" id="{E5F44277-ACA2-C73E-3975-15AC600465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1879" y="2503000"/>
            <a:ext cx="2143125" cy="2143125"/>
          </a:xfrm>
          <a:prstGeom prst="rect">
            <a:avLst/>
          </a:prstGeom>
          <a:noFill/>
          <a:ln>
            <a:solidFill>
              <a:schemeClr val="tx2">
                <a:lumMod val="10000"/>
              </a:schemeClr>
            </a:solidFill>
          </a:ln>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EA9B14C-4FD3-B579-211B-164ABE6F8CCB}"/>
              </a:ext>
            </a:extLst>
          </p:cNvPr>
          <p:cNvSpPr/>
          <p:nvPr/>
        </p:nvSpPr>
        <p:spPr>
          <a:xfrm>
            <a:off x="3273778" y="1656625"/>
            <a:ext cx="2359378" cy="6200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Profile Picture of YOU</a:t>
            </a:r>
          </a:p>
        </p:txBody>
      </p:sp>
    </p:spTree>
    <p:extLst>
      <p:ext uri="{BB962C8B-B14F-4D97-AF65-F5344CB8AC3E}">
        <p14:creationId xmlns:p14="http://schemas.microsoft.com/office/powerpoint/2010/main" val="33339322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40"/>
          <p:cNvSpPr txBox="1">
            <a:spLocks noGrp="1"/>
          </p:cNvSpPr>
          <p:nvPr>
            <p:ph type="title"/>
          </p:nvPr>
        </p:nvSpPr>
        <p:spPr>
          <a:xfrm>
            <a:off x="514350" y="165800"/>
            <a:ext cx="8629800" cy="852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Unit Summary</a:t>
            </a:r>
            <a:endParaRPr/>
          </a:p>
        </p:txBody>
      </p:sp>
      <p:sp>
        <p:nvSpPr>
          <p:cNvPr id="326" name="Google Shape;326;p40"/>
          <p:cNvSpPr txBox="1">
            <a:spLocks noGrp="1"/>
          </p:cNvSpPr>
          <p:nvPr>
            <p:ph type="body" idx="1"/>
          </p:nvPr>
        </p:nvSpPr>
        <p:spPr>
          <a:xfrm>
            <a:off x="514350" y="1017725"/>
            <a:ext cx="8629800" cy="4125600"/>
          </a:xfrm>
          <a:prstGeom prst="rect">
            <a:avLst/>
          </a:prstGeom>
        </p:spPr>
        <p:txBody>
          <a:bodyPr spcFirstLastPara="1" wrap="square" lIns="91425" tIns="91425" rIns="91425" bIns="91425" anchor="t" anchorCtr="0">
            <a:noAutofit/>
          </a:bodyPr>
          <a:lstStyle/>
          <a:p>
            <a:pPr marL="0" lvl="0" indent="0" algn="l" rtl="0">
              <a:spcBef>
                <a:spcPts val="0"/>
              </a:spcBef>
              <a:spcAft>
                <a:spcPts val="1000"/>
              </a:spcAft>
              <a:buNone/>
            </a:pPr>
            <a:r>
              <a:rPr lang="en" sz="2400"/>
              <a:t>This unit is about how education, income, careers, and life choices can impact your future. We will explore the different educational and career paths that affect income and human capital. This unit will teach how different choices make a long term economical impact on the individual and how that affects the economy at large within a population.</a:t>
            </a:r>
            <a:endParaRPr sz="24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63"/>
          <p:cNvSpPr txBox="1">
            <a:spLocks noGrp="1"/>
          </p:cNvSpPr>
          <p:nvPr>
            <p:ph type="title"/>
          </p:nvPr>
        </p:nvSpPr>
        <p:spPr>
          <a:xfrm>
            <a:off x="713225" y="1242000"/>
            <a:ext cx="4648500" cy="2659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Other Career Pathways</a:t>
            </a:r>
            <a:endParaRPr dirty="0"/>
          </a:p>
        </p:txBody>
      </p:sp>
    </p:spTree>
    <p:extLst>
      <p:ext uri="{BB962C8B-B14F-4D97-AF65-F5344CB8AC3E}">
        <p14:creationId xmlns:p14="http://schemas.microsoft.com/office/powerpoint/2010/main" val="7278390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522475-B0A0-D5AB-7B6A-DC010E87BFAF}"/>
              </a:ext>
            </a:extLst>
          </p:cNvPr>
          <p:cNvSpPr>
            <a:spLocks noGrp="1"/>
          </p:cNvSpPr>
          <p:nvPr>
            <p:ph idx="1"/>
          </p:nvPr>
        </p:nvSpPr>
        <p:spPr>
          <a:xfrm>
            <a:off x="628650" y="295421"/>
            <a:ext cx="7886700" cy="4337301"/>
          </a:xfrm>
          <a:solidFill>
            <a:schemeClr val="bg1"/>
          </a:solidFill>
          <a:ln>
            <a:solidFill>
              <a:srgbClr val="7030A0"/>
            </a:solidFill>
          </a:ln>
        </p:spPr>
        <p:txBody>
          <a:bodyPr>
            <a:normAutofit fontScale="92500"/>
          </a:bodyPr>
          <a:lstStyle/>
          <a:p>
            <a:pPr marL="0" indent="0">
              <a:buNone/>
            </a:pPr>
            <a:r>
              <a:rPr lang="en-US" sz="1350" b="1" dirty="0">
                <a:latin typeface="Times New Roman" panose="02020603050405020304" pitchFamily="18" charset="0"/>
                <a:ea typeface="Arial" panose="020B0604020202020204" pitchFamily="34" charset="0"/>
                <a:cs typeface="Times New Roman" panose="02020603050405020304" pitchFamily="18" charset="0"/>
              </a:rPr>
              <a:t>Unit Standard:</a:t>
            </a:r>
          </a:p>
          <a:p>
            <a:r>
              <a:rPr lang="en-US" sz="1350" b="1" dirty="0">
                <a:latin typeface="Times New Roman" panose="02020603050405020304" pitchFamily="18" charset="0"/>
                <a:ea typeface="Arial" panose="020B0604020202020204" pitchFamily="34" charset="0"/>
                <a:cs typeface="Times New Roman" panose="02020603050405020304" pitchFamily="18" charset="0"/>
              </a:rPr>
              <a:t>EPF.IE.1.1</a:t>
            </a:r>
            <a:r>
              <a:rPr lang="en-US" sz="1350" dirty="0">
                <a:latin typeface="Times New Roman" panose="02020603050405020304" pitchFamily="18" charset="0"/>
                <a:ea typeface="Arial" panose="020B0604020202020204" pitchFamily="34" charset="0"/>
                <a:cs typeface="Times New Roman" panose="02020603050405020304" pitchFamily="18" charset="0"/>
              </a:rPr>
              <a:t> Explain how education, income, career, and life choices impact an individual’s financial plan and goals. </a:t>
            </a:r>
            <a:endParaRPr lang="en-US" sz="1350" dirty="0">
              <a:latin typeface="Times New Roman" panose="02020603050405020304" pitchFamily="18" charset="0"/>
              <a:ea typeface="Calibri" panose="020F0502020204030204" pitchFamily="34" charset="0"/>
              <a:cs typeface="Times New Roman" panose="02020603050405020304" pitchFamily="18" charset="0"/>
            </a:endParaRPr>
          </a:p>
          <a:p>
            <a:r>
              <a:rPr lang="en-US" sz="1350" b="1" dirty="0">
                <a:latin typeface="Times New Roman" panose="02020603050405020304" pitchFamily="18" charset="0"/>
                <a:ea typeface="Arial" panose="020B0604020202020204" pitchFamily="34" charset="0"/>
                <a:cs typeface="Times New Roman" panose="02020603050405020304" pitchFamily="18" charset="0"/>
              </a:rPr>
              <a:t>EPF.IE.1.2</a:t>
            </a:r>
            <a:r>
              <a:rPr lang="en-US" sz="1350" dirty="0">
                <a:latin typeface="Times New Roman" panose="02020603050405020304" pitchFamily="18" charset="0"/>
                <a:ea typeface="Arial" panose="020B0604020202020204" pitchFamily="34" charset="0"/>
                <a:cs typeface="Times New Roman" panose="02020603050405020304" pitchFamily="18" charset="0"/>
              </a:rPr>
              <a:t> Differentiate career and education options after high school in terms of desired lifestyle.</a:t>
            </a:r>
            <a:endParaRPr lang="en-US" sz="1350" dirty="0">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r>
              <a:rPr lang="en-US" sz="1800" b="1" dirty="0">
                <a:solidFill>
                  <a:srgbClr val="C00000"/>
                </a:solidFill>
                <a:latin typeface="Times New Roman" panose="02020603050405020304" pitchFamily="18" charset="0"/>
                <a:cs typeface="Times New Roman" panose="02020603050405020304" pitchFamily="18" charset="0"/>
              </a:rPr>
              <a:t>Essential Question: </a:t>
            </a:r>
            <a:r>
              <a:rPr lang="en-US" sz="1800" dirty="0">
                <a:latin typeface="Times New Roman" panose="02020603050405020304" pitchFamily="18" charset="0"/>
                <a:ea typeface="Arial" panose="020B0604020202020204" pitchFamily="34" charset="0"/>
                <a:cs typeface="Times New Roman" panose="02020603050405020304" pitchFamily="18" charset="0"/>
              </a:rPr>
              <a:t>How do people make decisions about their economic livelihood? </a:t>
            </a:r>
          </a:p>
          <a:p>
            <a:pPr marL="0" indent="0">
              <a:buNone/>
            </a:pPr>
            <a:r>
              <a:rPr lang="en-US" sz="1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Students Can:</a:t>
            </a:r>
          </a:p>
          <a:p>
            <a:pPr marL="390525" indent="-214313"/>
            <a:r>
              <a:rPr lang="en-US" sz="1800" dirty="0">
                <a:latin typeface="Times New Roman" panose="02020603050405020304" pitchFamily="18" charset="0"/>
                <a:ea typeface="Arial" panose="020B0604020202020204" pitchFamily="34" charset="0"/>
                <a:cs typeface="Times New Roman" panose="02020603050405020304" pitchFamily="18" charset="0"/>
              </a:rPr>
              <a:t>I can demonstrate understanding of how goals and financial plans are impacted by education choices, income, career decisions, and life choices. </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marL="390525" indent="-214313"/>
            <a:r>
              <a:rPr lang="en-US" sz="1800" dirty="0">
                <a:latin typeface="Times New Roman" panose="02020603050405020304" pitchFamily="18" charset="0"/>
                <a:ea typeface="Arial" panose="020B0604020202020204" pitchFamily="34" charset="0"/>
                <a:cs typeface="Times New Roman" panose="02020603050405020304" pitchFamily="18" charset="0"/>
              </a:rPr>
              <a:t>I can make a distinction between various career options in terms of their lifestyle goals. </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r>
              <a:rPr lang="en-US" sz="1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Agenda:</a:t>
            </a:r>
          </a:p>
          <a:p>
            <a:r>
              <a:rPr lang="en-US" sz="1800" dirty="0">
                <a:latin typeface="Times New Roman" panose="02020603050405020304" pitchFamily="18" charset="0"/>
                <a:ea typeface="Calibri" panose="020F0502020204030204" pitchFamily="34" charset="0"/>
                <a:cs typeface="Times New Roman" panose="02020603050405020304" pitchFamily="18" charset="0"/>
              </a:rPr>
              <a:t>Other educational Opportunities</a:t>
            </a:r>
          </a:p>
          <a:p>
            <a:r>
              <a:rPr lang="en-US" sz="1800" dirty="0">
                <a:latin typeface="Times New Roman" panose="02020603050405020304" pitchFamily="18" charset="0"/>
                <a:ea typeface="Calibri" panose="020F0502020204030204" pitchFamily="34" charset="0"/>
                <a:cs typeface="Times New Roman" panose="02020603050405020304" pitchFamily="18" charset="0"/>
              </a:rPr>
              <a:t>Exploring the Military</a:t>
            </a:r>
          </a:p>
          <a:p>
            <a:r>
              <a:rPr lang="en-US" sz="1800" dirty="0">
                <a:latin typeface="Times New Roman" panose="02020603050405020304" pitchFamily="18" charset="0"/>
                <a:ea typeface="Calibri" panose="020F0502020204030204" pitchFamily="34" charset="0"/>
                <a:cs typeface="Times New Roman" panose="02020603050405020304" pitchFamily="18" charset="0"/>
              </a:rPr>
              <a:t>Building my Profile</a:t>
            </a:r>
          </a:p>
          <a:p>
            <a:pPr marL="0" indent="0">
              <a:buNone/>
            </a:pPr>
            <a:r>
              <a:rPr lang="en-US" sz="1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Homework: Profile for My Dream Life </a:t>
            </a:r>
          </a:p>
          <a:p>
            <a:pPr marL="0" indent="0">
              <a:buNone/>
            </a:pPr>
            <a:endParaRPr 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73664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7080FB6-92B7-6460-BF57-5D82E9F46AB7}"/>
              </a:ext>
            </a:extLst>
          </p:cNvPr>
          <p:cNvSpPr>
            <a:spLocks noGrp="1"/>
          </p:cNvSpPr>
          <p:nvPr>
            <p:ph type="body" idx="1"/>
          </p:nvPr>
        </p:nvSpPr>
        <p:spPr>
          <a:xfrm>
            <a:off x="383822" y="767644"/>
            <a:ext cx="8046903" cy="3928533"/>
          </a:xfrm>
        </p:spPr>
        <p:txBody>
          <a:bodyPr/>
          <a:lstStyle/>
          <a:p>
            <a:r>
              <a:rPr lang="en-US" sz="2400" dirty="0">
                <a:latin typeface="Times New Roman" panose="02020603050405020304" pitchFamily="18" charset="0"/>
                <a:cs typeface="Times New Roman" panose="02020603050405020304" pitchFamily="18" charset="0"/>
              </a:rPr>
              <a:t>Serving your country can lead to opportunity pathway </a:t>
            </a:r>
          </a:p>
        </p:txBody>
      </p:sp>
      <p:sp>
        <p:nvSpPr>
          <p:cNvPr id="3" name="Title 2">
            <a:extLst>
              <a:ext uri="{FF2B5EF4-FFF2-40B4-BE49-F238E27FC236}">
                <a16:creationId xmlns:a16="http://schemas.microsoft.com/office/drawing/2014/main" id="{313FA7DE-98E8-A027-660F-64CC9F719E71}"/>
              </a:ext>
            </a:extLst>
          </p:cNvPr>
          <p:cNvSpPr>
            <a:spLocks noGrp="1"/>
          </p:cNvSpPr>
          <p:nvPr>
            <p:ph type="title"/>
          </p:nvPr>
        </p:nvSpPr>
        <p:spPr>
          <a:xfrm>
            <a:off x="713225" y="112439"/>
            <a:ext cx="7717500" cy="572700"/>
          </a:xfrm>
        </p:spPr>
        <p:txBody>
          <a:bodyPr/>
          <a:lstStyle/>
          <a:p>
            <a:r>
              <a:rPr lang="en-US" dirty="0"/>
              <a:t>Military Service</a:t>
            </a:r>
          </a:p>
        </p:txBody>
      </p:sp>
      <p:sp>
        <p:nvSpPr>
          <p:cNvPr id="5" name="Rectangle 4">
            <a:extLst>
              <a:ext uri="{FF2B5EF4-FFF2-40B4-BE49-F238E27FC236}">
                <a16:creationId xmlns:a16="http://schemas.microsoft.com/office/drawing/2014/main" id="{2A249F8E-FD70-F437-D257-F5F923EAB778}"/>
              </a:ext>
            </a:extLst>
          </p:cNvPr>
          <p:cNvSpPr/>
          <p:nvPr/>
        </p:nvSpPr>
        <p:spPr>
          <a:xfrm>
            <a:off x="348456" y="1284816"/>
            <a:ext cx="4730045" cy="2573867"/>
          </a:xfrm>
          <a:prstGeom prst="rect">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New Roman" panose="02020603050405020304" pitchFamily="18" charset="0"/>
                <a:cs typeface="Times New Roman" panose="02020603050405020304" pitchFamily="18" charset="0"/>
              </a:rPr>
              <a:t>Advantages of Military Service</a:t>
            </a:r>
          </a:p>
          <a:p>
            <a:pPr marL="342900" indent="-342900">
              <a:buFont typeface="Arial" panose="020B0604020202020204" pitchFamily="34" charset="0"/>
              <a:buChar char="•"/>
            </a:pPr>
            <a:r>
              <a:rPr lang="en-US" sz="2400" b="1" i="1" u="sng" dirty="0">
                <a:solidFill>
                  <a:srgbClr val="FFFF00"/>
                </a:solidFill>
                <a:latin typeface="Times New Roman" panose="02020603050405020304" pitchFamily="18" charset="0"/>
                <a:cs typeface="Times New Roman" panose="02020603050405020304" pitchFamily="18" charset="0"/>
              </a:rPr>
              <a:t>GI BILL</a:t>
            </a:r>
            <a:r>
              <a:rPr lang="en-US" sz="2400" dirty="0">
                <a:solidFill>
                  <a:srgbClr val="FFFF00"/>
                </a:solidFill>
                <a:latin typeface="Times New Roman" panose="02020603050405020304" pitchFamily="18" charset="0"/>
                <a:cs typeface="Times New Roman" panose="02020603050405020304" pitchFamily="18" charset="0"/>
              </a:rPr>
              <a:t> – </a:t>
            </a:r>
            <a:r>
              <a:rPr lang="en-US" sz="2400" dirty="0">
                <a:solidFill>
                  <a:schemeClr val="bg1"/>
                </a:solidFill>
                <a:latin typeface="Times New Roman" panose="02020603050405020304" pitchFamily="18" charset="0"/>
                <a:cs typeface="Times New Roman" panose="02020603050405020304" pitchFamily="18" charset="0"/>
              </a:rPr>
              <a:t>Earn $$ for college</a:t>
            </a:r>
            <a:endParaRPr lang="en-US" sz="2400" b="1" i="1" u="sng" dirty="0">
              <a:solidFill>
                <a:schemeClr val="bg1"/>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b="1" i="1" u="sng" dirty="0">
                <a:solidFill>
                  <a:srgbClr val="FFFF00"/>
                </a:solidFill>
                <a:latin typeface="Times New Roman" panose="02020603050405020304" pitchFamily="18" charset="0"/>
                <a:cs typeface="Times New Roman" panose="02020603050405020304" pitchFamily="18" charset="0"/>
              </a:rPr>
              <a:t>Career training</a:t>
            </a:r>
            <a:r>
              <a:rPr lang="en-US" sz="2400" dirty="0">
                <a:solidFill>
                  <a:srgbClr val="FFFF00"/>
                </a:solidFill>
                <a:latin typeface="Times New Roman" panose="02020603050405020304" pitchFamily="18" charset="0"/>
                <a:cs typeface="Times New Roman" panose="02020603050405020304" pitchFamily="18" charset="0"/>
              </a:rPr>
              <a:t> – </a:t>
            </a:r>
            <a:r>
              <a:rPr lang="en-US" sz="2400" dirty="0">
                <a:solidFill>
                  <a:schemeClr val="bg1"/>
                </a:solidFill>
                <a:latin typeface="Times New Roman" panose="02020603050405020304" pitchFamily="18" charset="0"/>
                <a:cs typeface="Times New Roman" panose="02020603050405020304" pitchFamily="18" charset="0"/>
              </a:rPr>
              <a:t>on the job training</a:t>
            </a:r>
            <a:endParaRPr lang="en-US" sz="2400" b="1" i="1" u="sng" dirty="0">
              <a:solidFill>
                <a:schemeClr val="bg1"/>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b="1" i="1" u="sng" dirty="0">
                <a:solidFill>
                  <a:srgbClr val="FFFF00"/>
                </a:solidFill>
                <a:latin typeface="Times New Roman" panose="02020603050405020304" pitchFamily="18" charset="0"/>
                <a:cs typeface="Times New Roman" panose="02020603050405020304" pitchFamily="18" charset="0"/>
              </a:rPr>
              <a:t>Leadership skills</a:t>
            </a:r>
            <a:r>
              <a:rPr lang="en-US" sz="2400" dirty="0">
                <a:solidFill>
                  <a:srgbClr val="FFFF00"/>
                </a:solidFill>
                <a:latin typeface="Times New Roman" panose="02020603050405020304" pitchFamily="18" charset="0"/>
                <a:cs typeface="Times New Roman" panose="02020603050405020304" pitchFamily="18" charset="0"/>
              </a:rPr>
              <a:t> – </a:t>
            </a:r>
            <a:r>
              <a:rPr lang="en-US" sz="2400" dirty="0">
                <a:solidFill>
                  <a:schemeClr val="bg1"/>
                </a:solidFill>
                <a:latin typeface="Times New Roman" panose="02020603050405020304" pitchFamily="18" charset="0"/>
                <a:cs typeface="Times New Roman" panose="02020603050405020304" pitchFamily="18" charset="0"/>
              </a:rPr>
              <a:t>Employers want trained leaders</a:t>
            </a:r>
            <a:endParaRPr lang="en-US" sz="2400" b="1" i="1" u="sng" dirty="0">
              <a:solidFill>
                <a:schemeClr val="bg1"/>
              </a:solidFill>
              <a:latin typeface="Times New Roman" panose="02020603050405020304" pitchFamily="18" charset="0"/>
              <a:cs typeface="Times New Roman" panose="02020603050405020304" pitchFamily="18" charset="0"/>
            </a:endParaRPr>
          </a:p>
        </p:txBody>
      </p:sp>
      <p:pic>
        <p:nvPicPr>
          <p:cNvPr id="2" name="Picture 2" descr="The 5 Military Branches Explained - Star Spangled Flags">
            <a:extLst>
              <a:ext uri="{FF2B5EF4-FFF2-40B4-BE49-F238E27FC236}">
                <a16:creationId xmlns:a16="http://schemas.microsoft.com/office/drawing/2014/main" id="{741082AF-48C8-54F4-D164-D8CFFCF808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7067" y="1284816"/>
            <a:ext cx="3363749" cy="18478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 name="Picture 4" descr="Amazon.com: Barron's Guide to Military Careers: 9780764104893: Hutton,  Donald B.">
            <a:extLst>
              <a:ext uri="{FF2B5EF4-FFF2-40B4-BE49-F238E27FC236}">
                <a16:creationId xmlns:a16="http://schemas.microsoft.com/office/drawing/2014/main" id="{94D1035F-17DA-C5CA-C6D3-5EAB746A8B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4283" y="2922891"/>
            <a:ext cx="1914117" cy="1983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33652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36A4CC-9C53-F5EE-167C-0005123FBAC7}"/>
              </a:ext>
            </a:extLst>
          </p:cNvPr>
          <p:cNvSpPr>
            <a:spLocks noGrp="1"/>
          </p:cNvSpPr>
          <p:nvPr>
            <p:ph type="body" idx="1"/>
          </p:nvPr>
        </p:nvSpPr>
        <p:spPr>
          <a:xfrm>
            <a:off x="713225" y="767644"/>
            <a:ext cx="7717500" cy="3298131"/>
          </a:xfrm>
        </p:spPr>
        <p:txBody>
          <a:bodyPr/>
          <a:lstStyle/>
          <a:p>
            <a:pPr marL="139700" indent="0">
              <a:buNone/>
            </a:pPr>
            <a:r>
              <a:rPr lang="en-US" sz="2400" dirty="0">
                <a:latin typeface="Times New Roman" panose="02020603050405020304" pitchFamily="18" charset="0"/>
                <a:cs typeface="Times New Roman" panose="02020603050405020304" pitchFamily="18" charset="0"/>
              </a:rPr>
              <a:t>Select a geographic location and explain TWO reasons why it is the ideal place for to reside.</a:t>
            </a:r>
          </a:p>
          <a:p>
            <a:pPr marL="139700" indent="0">
              <a:buNone/>
            </a:pPr>
            <a:endParaRPr lang="en-US" sz="2400" dirty="0">
              <a:latin typeface="Times New Roman" panose="02020603050405020304" pitchFamily="18" charset="0"/>
              <a:cs typeface="Times New Roman" panose="02020603050405020304" pitchFamily="18" charset="0"/>
            </a:endParaRPr>
          </a:p>
        </p:txBody>
      </p:sp>
      <p:sp>
        <p:nvSpPr>
          <p:cNvPr id="3" name="Title 2">
            <a:extLst>
              <a:ext uri="{FF2B5EF4-FFF2-40B4-BE49-F238E27FC236}">
                <a16:creationId xmlns:a16="http://schemas.microsoft.com/office/drawing/2014/main" id="{8BF34E81-01B1-42A9-22C6-B326E2A629BE}"/>
              </a:ext>
            </a:extLst>
          </p:cNvPr>
          <p:cNvSpPr>
            <a:spLocks noGrp="1"/>
          </p:cNvSpPr>
          <p:nvPr>
            <p:ph type="title"/>
          </p:nvPr>
        </p:nvSpPr>
        <p:spPr>
          <a:xfrm>
            <a:off x="713225" y="99936"/>
            <a:ext cx="7717500" cy="572700"/>
          </a:xfrm>
        </p:spPr>
        <p:txBody>
          <a:bodyPr/>
          <a:lstStyle/>
          <a:p>
            <a:r>
              <a:rPr lang="en-US" dirty="0"/>
              <a:t>Dream Life</a:t>
            </a:r>
          </a:p>
        </p:txBody>
      </p:sp>
      <p:pic>
        <p:nvPicPr>
          <p:cNvPr id="1026" name="Picture 2">
            <a:extLst>
              <a:ext uri="{FF2B5EF4-FFF2-40B4-BE49-F238E27FC236}">
                <a16:creationId xmlns:a16="http://schemas.microsoft.com/office/drawing/2014/main" id="{7129A9A1-B259-1152-3BB6-1DEEC8C35C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671" y="1629001"/>
            <a:ext cx="3231388" cy="258586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AACA55F-7E74-FD2A-78EB-34452B41FD89}"/>
              </a:ext>
            </a:extLst>
          </p:cNvPr>
          <p:cNvSpPr/>
          <p:nvPr/>
        </p:nvSpPr>
        <p:spPr>
          <a:xfrm>
            <a:off x="453742" y="3794961"/>
            <a:ext cx="2901245" cy="69071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Times New Roman" panose="02020603050405020304" pitchFamily="18" charset="0"/>
                <a:cs typeface="Times New Roman" panose="02020603050405020304" pitchFamily="18" charset="0"/>
              </a:rPr>
              <a:t>Include a map of the region</a:t>
            </a:r>
          </a:p>
        </p:txBody>
      </p:sp>
      <p:sp>
        <p:nvSpPr>
          <p:cNvPr id="8" name="Rectangle 7">
            <a:extLst>
              <a:ext uri="{FF2B5EF4-FFF2-40B4-BE49-F238E27FC236}">
                <a16:creationId xmlns:a16="http://schemas.microsoft.com/office/drawing/2014/main" id="{0D9209D8-9B71-B027-6707-6D41821885E8}"/>
              </a:ext>
            </a:extLst>
          </p:cNvPr>
          <p:cNvSpPr/>
          <p:nvPr/>
        </p:nvSpPr>
        <p:spPr>
          <a:xfrm>
            <a:off x="3779542" y="1629001"/>
            <a:ext cx="4910666" cy="2436774"/>
          </a:xfrm>
          <a:prstGeom prst="rect">
            <a:avLst/>
          </a:prstGeom>
          <a:solidFill>
            <a:schemeClr val="tx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bg1"/>
                </a:solidFill>
                <a:latin typeface="Times New Roman" panose="02020603050405020304" pitchFamily="18" charset="0"/>
                <a:cs typeface="Times New Roman" panose="02020603050405020304" pitchFamily="18" charset="0"/>
              </a:rPr>
              <a:t>Give an overview of what your life will be like.</a:t>
            </a:r>
          </a:p>
          <a:p>
            <a:r>
              <a:rPr lang="en-US" sz="2000" dirty="0">
                <a:solidFill>
                  <a:schemeClr val="bg1"/>
                </a:solidFill>
                <a:latin typeface="Times New Roman" panose="02020603050405020304" pitchFamily="18" charset="0"/>
                <a:cs typeface="Times New Roman" panose="02020603050405020304" pitchFamily="18" charset="0"/>
              </a:rPr>
              <a:t>Examples: </a:t>
            </a:r>
          </a:p>
          <a:p>
            <a:pPr marL="342900" indent="-342900">
              <a:buFont typeface="Arial" panose="020B0604020202020204" pitchFamily="34" charset="0"/>
              <a:buChar char="•"/>
            </a:pPr>
            <a:r>
              <a:rPr lang="en-US" sz="2000" dirty="0">
                <a:solidFill>
                  <a:schemeClr val="bg1"/>
                </a:solidFill>
                <a:latin typeface="Times New Roman" panose="02020603050405020304" pitchFamily="18" charset="0"/>
                <a:cs typeface="Times New Roman" panose="02020603050405020304" pitchFamily="18" charset="0"/>
              </a:rPr>
              <a:t>Desire for a family</a:t>
            </a:r>
          </a:p>
          <a:p>
            <a:pPr marL="342900" indent="-342900">
              <a:buFont typeface="Arial" panose="020B0604020202020204" pitchFamily="34" charset="0"/>
              <a:buChar char="•"/>
            </a:pPr>
            <a:r>
              <a:rPr lang="en-US" sz="2000" dirty="0">
                <a:solidFill>
                  <a:schemeClr val="bg1"/>
                </a:solidFill>
                <a:latin typeface="Times New Roman" panose="02020603050405020304" pitchFamily="18" charset="0"/>
                <a:cs typeface="Times New Roman" panose="02020603050405020304" pitchFamily="18" charset="0"/>
              </a:rPr>
              <a:t>Things you want to be able to do as entertainment  </a:t>
            </a:r>
          </a:p>
          <a:p>
            <a:pPr marL="342900" indent="-342900">
              <a:buFont typeface="Arial" panose="020B0604020202020204" pitchFamily="34" charset="0"/>
              <a:buChar char="•"/>
            </a:pPr>
            <a:r>
              <a:rPr lang="en-US" sz="2000" dirty="0">
                <a:solidFill>
                  <a:schemeClr val="bg1"/>
                </a:solidFill>
                <a:latin typeface="Times New Roman" panose="02020603050405020304" pitchFamily="18" charset="0"/>
                <a:cs typeface="Times New Roman" panose="02020603050405020304" pitchFamily="18" charset="0"/>
              </a:rPr>
              <a:t>Important places that you want access to</a:t>
            </a:r>
          </a:p>
        </p:txBody>
      </p:sp>
      <p:sp>
        <p:nvSpPr>
          <p:cNvPr id="9" name="Rectangle 8">
            <a:extLst>
              <a:ext uri="{FF2B5EF4-FFF2-40B4-BE49-F238E27FC236}">
                <a16:creationId xmlns:a16="http://schemas.microsoft.com/office/drawing/2014/main" id="{7BFE5313-9506-E9D5-FF62-48CA3F943E5B}"/>
              </a:ext>
            </a:extLst>
          </p:cNvPr>
          <p:cNvSpPr/>
          <p:nvPr/>
        </p:nvSpPr>
        <p:spPr>
          <a:xfrm>
            <a:off x="4338392" y="4160783"/>
            <a:ext cx="4092333" cy="69071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Times New Roman" panose="02020603050405020304" pitchFamily="18" charset="0"/>
                <a:cs typeface="Times New Roman" panose="02020603050405020304" pitchFamily="18" charset="0"/>
              </a:rPr>
              <a:t>Include other images that support what your life will look like</a:t>
            </a:r>
          </a:p>
        </p:txBody>
      </p:sp>
    </p:spTree>
    <p:extLst>
      <p:ext uri="{BB962C8B-B14F-4D97-AF65-F5344CB8AC3E}">
        <p14:creationId xmlns:p14="http://schemas.microsoft.com/office/powerpoint/2010/main" val="15925826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522475-B0A0-D5AB-7B6A-DC010E87BFAF}"/>
              </a:ext>
            </a:extLst>
          </p:cNvPr>
          <p:cNvSpPr>
            <a:spLocks noGrp="1"/>
          </p:cNvSpPr>
          <p:nvPr>
            <p:ph idx="1"/>
          </p:nvPr>
        </p:nvSpPr>
        <p:spPr>
          <a:xfrm>
            <a:off x="628650" y="295421"/>
            <a:ext cx="7886700" cy="4337301"/>
          </a:xfrm>
          <a:solidFill>
            <a:schemeClr val="bg1"/>
          </a:solidFill>
          <a:ln>
            <a:solidFill>
              <a:srgbClr val="7030A0"/>
            </a:solidFill>
          </a:ln>
        </p:spPr>
        <p:txBody>
          <a:bodyPr>
            <a:normAutofit fontScale="92500"/>
          </a:bodyPr>
          <a:lstStyle/>
          <a:p>
            <a:pPr marL="0" indent="0">
              <a:buNone/>
            </a:pPr>
            <a:r>
              <a:rPr lang="en-US" sz="1350" b="1" dirty="0">
                <a:latin typeface="Times New Roman" panose="02020603050405020304" pitchFamily="18" charset="0"/>
                <a:ea typeface="Arial" panose="020B0604020202020204" pitchFamily="34" charset="0"/>
                <a:cs typeface="Times New Roman" panose="02020603050405020304" pitchFamily="18" charset="0"/>
              </a:rPr>
              <a:t>Unit Standard:</a:t>
            </a:r>
          </a:p>
          <a:p>
            <a:r>
              <a:rPr lang="en-US" sz="1350" b="1" dirty="0">
                <a:latin typeface="Times New Roman" panose="02020603050405020304" pitchFamily="18" charset="0"/>
                <a:ea typeface="Arial" panose="020B0604020202020204" pitchFamily="34" charset="0"/>
                <a:cs typeface="Times New Roman" panose="02020603050405020304" pitchFamily="18" charset="0"/>
              </a:rPr>
              <a:t>EPF.IE.1.1</a:t>
            </a:r>
            <a:r>
              <a:rPr lang="en-US" sz="1350" dirty="0">
                <a:latin typeface="Times New Roman" panose="02020603050405020304" pitchFamily="18" charset="0"/>
                <a:ea typeface="Arial" panose="020B0604020202020204" pitchFamily="34" charset="0"/>
                <a:cs typeface="Times New Roman" panose="02020603050405020304" pitchFamily="18" charset="0"/>
              </a:rPr>
              <a:t> Explain how education, income, career, and life choices impact an individual’s financial plan and goals. </a:t>
            </a:r>
            <a:endParaRPr lang="en-US" sz="1350" dirty="0">
              <a:latin typeface="Times New Roman" panose="02020603050405020304" pitchFamily="18" charset="0"/>
              <a:ea typeface="Calibri" panose="020F0502020204030204" pitchFamily="34" charset="0"/>
              <a:cs typeface="Times New Roman" panose="02020603050405020304" pitchFamily="18" charset="0"/>
            </a:endParaRPr>
          </a:p>
          <a:p>
            <a:r>
              <a:rPr lang="en-US" sz="1350" b="1" dirty="0">
                <a:latin typeface="Times New Roman" panose="02020603050405020304" pitchFamily="18" charset="0"/>
                <a:ea typeface="Arial" panose="020B0604020202020204" pitchFamily="34" charset="0"/>
                <a:cs typeface="Times New Roman" panose="02020603050405020304" pitchFamily="18" charset="0"/>
              </a:rPr>
              <a:t>EPF.IE.1.2</a:t>
            </a:r>
            <a:r>
              <a:rPr lang="en-US" sz="1350" dirty="0">
                <a:latin typeface="Times New Roman" panose="02020603050405020304" pitchFamily="18" charset="0"/>
                <a:ea typeface="Arial" panose="020B0604020202020204" pitchFamily="34" charset="0"/>
                <a:cs typeface="Times New Roman" panose="02020603050405020304" pitchFamily="18" charset="0"/>
              </a:rPr>
              <a:t> Differentiate career and education options after high school in terms of desired lifestyle.</a:t>
            </a:r>
            <a:endParaRPr lang="en-US" sz="1350" dirty="0">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r>
              <a:rPr lang="en-US" sz="1800" b="1" dirty="0">
                <a:solidFill>
                  <a:srgbClr val="C00000"/>
                </a:solidFill>
                <a:latin typeface="Times New Roman" panose="02020603050405020304" pitchFamily="18" charset="0"/>
                <a:cs typeface="Times New Roman" panose="02020603050405020304" pitchFamily="18" charset="0"/>
              </a:rPr>
              <a:t>Essential Question: </a:t>
            </a:r>
            <a:r>
              <a:rPr lang="en-US" sz="1800" dirty="0">
                <a:latin typeface="Times New Roman" panose="02020603050405020304" pitchFamily="18" charset="0"/>
                <a:ea typeface="Arial" panose="020B0604020202020204" pitchFamily="34" charset="0"/>
                <a:cs typeface="Times New Roman" panose="02020603050405020304" pitchFamily="18" charset="0"/>
              </a:rPr>
              <a:t>How do people make decisions about their economic livelihood? </a:t>
            </a:r>
          </a:p>
          <a:p>
            <a:pPr marL="0" indent="0">
              <a:buNone/>
            </a:pPr>
            <a:r>
              <a:rPr lang="en-US" sz="1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Students Can:</a:t>
            </a:r>
          </a:p>
          <a:p>
            <a:pPr marL="390525" indent="-214313"/>
            <a:r>
              <a:rPr lang="en-US" sz="1800" dirty="0">
                <a:latin typeface="Times New Roman" panose="02020603050405020304" pitchFamily="18" charset="0"/>
                <a:ea typeface="Arial" panose="020B0604020202020204" pitchFamily="34" charset="0"/>
                <a:cs typeface="Times New Roman" panose="02020603050405020304" pitchFamily="18" charset="0"/>
              </a:rPr>
              <a:t>I can demonstrate understanding of how goals and financial plans are impacted by education choices, income, career decisions, and life choices. </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marL="390525" indent="-214313"/>
            <a:r>
              <a:rPr lang="en-US" sz="1800" dirty="0">
                <a:latin typeface="Times New Roman" panose="02020603050405020304" pitchFamily="18" charset="0"/>
                <a:ea typeface="Arial" panose="020B0604020202020204" pitchFamily="34" charset="0"/>
                <a:cs typeface="Times New Roman" panose="02020603050405020304" pitchFamily="18" charset="0"/>
              </a:rPr>
              <a:t>I can make a distinction between various career options in terms of their lifestyle goals. </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r>
              <a:rPr lang="en-US" sz="1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Agenda:</a:t>
            </a:r>
          </a:p>
          <a:p>
            <a:r>
              <a:rPr lang="en-US" sz="1800" dirty="0">
                <a:latin typeface="Times New Roman" panose="02020603050405020304" pitchFamily="18" charset="0"/>
                <a:ea typeface="Calibri" panose="020F0502020204030204" pitchFamily="34" charset="0"/>
                <a:cs typeface="Times New Roman" panose="02020603050405020304" pitchFamily="18" charset="0"/>
              </a:rPr>
              <a:t>Serving One’s Country</a:t>
            </a:r>
          </a:p>
          <a:p>
            <a:r>
              <a:rPr lang="en-US" sz="1800" dirty="0">
                <a:latin typeface="Times New Roman" panose="02020603050405020304" pitchFamily="18" charset="0"/>
                <a:ea typeface="Calibri" panose="020F0502020204030204" pitchFamily="34" charset="0"/>
                <a:cs typeface="Times New Roman" panose="02020603050405020304" pitchFamily="18" charset="0"/>
              </a:rPr>
              <a:t>Exploring the Military</a:t>
            </a:r>
          </a:p>
          <a:p>
            <a:r>
              <a:rPr lang="en-US" sz="1800" dirty="0">
                <a:latin typeface="Times New Roman" panose="02020603050405020304" pitchFamily="18" charset="0"/>
                <a:ea typeface="Calibri" panose="020F0502020204030204" pitchFamily="34" charset="0"/>
                <a:cs typeface="Times New Roman" panose="02020603050405020304" pitchFamily="18" charset="0"/>
              </a:rPr>
              <a:t>Building my Profile</a:t>
            </a:r>
          </a:p>
          <a:p>
            <a:pPr marL="0" indent="0">
              <a:buNone/>
            </a:pPr>
            <a:r>
              <a:rPr lang="en-US" sz="1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Homework: Profile for My Dream Life </a:t>
            </a:r>
          </a:p>
          <a:p>
            <a:pPr marL="0" indent="0">
              <a:buNone/>
            </a:pPr>
            <a:endParaRPr 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4694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7080FB6-92B7-6460-BF57-5D82E9F46AB7}"/>
              </a:ext>
            </a:extLst>
          </p:cNvPr>
          <p:cNvSpPr>
            <a:spLocks noGrp="1"/>
          </p:cNvSpPr>
          <p:nvPr>
            <p:ph type="body" idx="1"/>
          </p:nvPr>
        </p:nvSpPr>
        <p:spPr>
          <a:xfrm>
            <a:off x="383822" y="1076274"/>
            <a:ext cx="8046903" cy="3619903"/>
          </a:xfrm>
        </p:spPr>
        <p:txBody>
          <a:bodyPr/>
          <a:lstStyle/>
          <a:p>
            <a:r>
              <a:rPr lang="en-US" sz="2400" dirty="0">
                <a:latin typeface="Times New Roman" panose="02020603050405020304" pitchFamily="18" charset="0"/>
                <a:cs typeface="Times New Roman" panose="02020603050405020304" pitchFamily="18" charset="0"/>
              </a:rPr>
              <a:t>Alternatives to a 4-year degree program</a:t>
            </a:r>
          </a:p>
        </p:txBody>
      </p:sp>
      <p:sp>
        <p:nvSpPr>
          <p:cNvPr id="3" name="Title 2">
            <a:extLst>
              <a:ext uri="{FF2B5EF4-FFF2-40B4-BE49-F238E27FC236}">
                <a16:creationId xmlns:a16="http://schemas.microsoft.com/office/drawing/2014/main" id="{313FA7DE-98E8-A027-660F-64CC9F719E71}"/>
              </a:ext>
            </a:extLst>
          </p:cNvPr>
          <p:cNvSpPr>
            <a:spLocks noGrp="1"/>
          </p:cNvSpPr>
          <p:nvPr>
            <p:ph type="title"/>
          </p:nvPr>
        </p:nvSpPr>
        <p:spPr>
          <a:xfrm>
            <a:off x="713225" y="264403"/>
            <a:ext cx="7717500" cy="572700"/>
          </a:xfrm>
        </p:spPr>
        <p:txBody>
          <a:bodyPr/>
          <a:lstStyle/>
          <a:p>
            <a:r>
              <a:rPr lang="en-US" dirty="0"/>
              <a:t>Other Educational Routes</a:t>
            </a:r>
          </a:p>
        </p:txBody>
      </p:sp>
      <p:sp>
        <p:nvSpPr>
          <p:cNvPr id="5" name="Rectangle 4">
            <a:extLst>
              <a:ext uri="{FF2B5EF4-FFF2-40B4-BE49-F238E27FC236}">
                <a16:creationId xmlns:a16="http://schemas.microsoft.com/office/drawing/2014/main" id="{2A249F8E-FD70-F437-D257-F5F923EAB778}"/>
              </a:ext>
            </a:extLst>
          </p:cNvPr>
          <p:cNvSpPr/>
          <p:nvPr/>
        </p:nvSpPr>
        <p:spPr>
          <a:xfrm>
            <a:off x="505043" y="1599291"/>
            <a:ext cx="4730045" cy="2573867"/>
          </a:xfrm>
          <a:prstGeom prst="rect">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New Roman" panose="02020603050405020304" pitchFamily="18" charset="0"/>
                <a:cs typeface="Times New Roman" panose="02020603050405020304" pitchFamily="18" charset="0"/>
              </a:rPr>
              <a:t>Programs that are cheaper &amp; allow you to earn income </a:t>
            </a:r>
          </a:p>
          <a:p>
            <a:pPr marL="342900" indent="-342900">
              <a:buFont typeface="Arial" panose="020B0604020202020204" pitchFamily="34" charset="0"/>
              <a:buChar char="•"/>
            </a:pPr>
            <a:r>
              <a:rPr lang="en-US" sz="2400" b="1" i="1" u="sng" dirty="0">
                <a:solidFill>
                  <a:srgbClr val="FFFF00"/>
                </a:solidFill>
                <a:latin typeface="Times New Roman" panose="02020603050405020304" pitchFamily="18" charset="0"/>
                <a:cs typeface="Times New Roman" panose="02020603050405020304" pitchFamily="18" charset="0"/>
              </a:rPr>
              <a:t>Associate Degree</a:t>
            </a:r>
          </a:p>
          <a:p>
            <a:pPr marL="342900" indent="-342900">
              <a:buFont typeface="Arial" panose="020B0604020202020204" pitchFamily="34" charset="0"/>
              <a:buChar char="•"/>
            </a:pPr>
            <a:r>
              <a:rPr lang="en-US" sz="2400" b="1" i="1" u="sng" dirty="0">
                <a:solidFill>
                  <a:srgbClr val="FFFF00"/>
                </a:solidFill>
                <a:latin typeface="Times New Roman" panose="02020603050405020304" pitchFamily="18" charset="0"/>
                <a:cs typeface="Times New Roman" panose="02020603050405020304" pitchFamily="18" charset="0"/>
              </a:rPr>
              <a:t>Trade Certificates</a:t>
            </a:r>
          </a:p>
          <a:p>
            <a:pPr marL="342900" indent="-342900">
              <a:buFont typeface="Arial" panose="020B0604020202020204" pitchFamily="34" charset="0"/>
              <a:buChar char="•"/>
            </a:pPr>
            <a:r>
              <a:rPr lang="en-US" sz="2400" b="1" i="1" u="sng" dirty="0">
                <a:solidFill>
                  <a:srgbClr val="FFFF00"/>
                </a:solidFill>
                <a:latin typeface="Times New Roman" panose="02020603050405020304" pitchFamily="18" charset="0"/>
                <a:cs typeface="Times New Roman" panose="02020603050405020304" pitchFamily="18" charset="0"/>
              </a:rPr>
              <a:t>Internships </a:t>
            </a:r>
          </a:p>
        </p:txBody>
      </p:sp>
      <p:pic>
        <p:nvPicPr>
          <p:cNvPr id="2050" name="Picture 2" descr="Guilford Technical Community College Portal | Home">
            <a:extLst>
              <a:ext uri="{FF2B5EF4-FFF2-40B4-BE49-F238E27FC236}">
                <a16:creationId xmlns:a16="http://schemas.microsoft.com/office/drawing/2014/main" id="{09C668F1-D474-F813-687F-CF1E1E4AD1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9244" y="939664"/>
            <a:ext cx="2912533" cy="1476375"/>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2052" name="Picture 4" descr="Workforce Revival in NC: Registered Apprenticeships - NC Chamber">
            <a:extLst>
              <a:ext uri="{FF2B5EF4-FFF2-40B4-BE49-F238E27FC236}">
                <a16:creationId xmlns:a16="http://schemas.microsoft.com/office/drawing/2014/main" id="{E641C19E-AB85-C1D2-B2F7-17059158DB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1350" y="2208213"/>
            <a:ext cx="2619375" cy="1743075"/>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2054" name="Picture 6" descr="Apprenticeships in Guilford County - Guilford Apprenticeship Partners">
            <a:extLst>
              <a:ext uri="{FF2B5EF4-FFF2-40B4-BE49-F238E27FC236}">
                <a16:creationId xmlns:a16="http://schemas.microsoft.com/office/drawing/2014/main" id="{CFFF15AA-6992-7000-D441-AC01259703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0150" y="4067226"/>
            <a:ext cx="3962400" cy="933450"/>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83733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36A4CC-9C53-F5EE-167C-0005123FBAC7}"/>
              </a:ext>
            </a:extLst>
          </p:cNvPr>
          <p:cNvSpPr>
            <a:spLocks noGrp="1"/>
          </p:cNvSpPr>
          <p:nvPr>
            <p:ph type="body" idx="1"/>
          </p:nvPr>
        </p:nvSpPr>
        <p:spPr>
          <a:xfrm>
            <a:off x="713225" y="767644"/>
            <a:ext cx="7717500" cy="3298131"/>
          </a:xfrm>
        </p:spPr>
        <p:txBody>
          <a:bodyPr/>
          <a:lstStyle/>
          <a:p>
            <a:pPr marL="139700" indent="0">
              <a:buNone/>
            </a:pPr>
            <a:r>
              <a:rPr lang="en-US" sz="2400" dirty="0">
                <a:latin typeface="Times New Roman" panose="02020603050405020304" pitchFamily="18" charset="0"/>
                <a:cs typeface="Times New Roman" panose="02020603050405020304" pitchFamily="18" charset="0"/>
              </a:rPr>
              <a:t>Identify and describe your ideal job</a:t>
            </a:r>
          </a:p>
          <a:p>
            <a:pPr marL="139700" indent="0">
              <a:buNone/>
            </a:pPr>
            <a:endParaRPr lang="en-US" sz="2400" dirty="0">
              <a:latin typeface="Times New Roman" panose="02020603050405020304" pitchFamily="18" charset="0"/>
              <a:cs typeface="Times New Roman" panose="02020603050405020304" pitchFamily="18" charset="0"/>
            </a:endParaRPr>
          </a:p>
        </p:txBody>
      </p:sp>
      <p:sp>
        <p:nvSpPr>
          <p:cNvPr id="3" name="Title 2">
            <a:extLst>
              <a:ext uri="{FF2B5EF4-FFF2-40B4-BE49-F238E27FC236}">
                <a16:creationId xmlns:a16="http://schemas.microsoft.com/office/drawing/2014/main" id="{8BF34E81-01B1-42A9-22C6-B326E2A629BE}"/>
              </a:ext>
            </a:extLst>
          </p:cNvPr>
          <p:cNvSpPr>
            <a:spLocks noGrp="1"/>
          </p:cNvSpPr>
          <p:nvPr>
            <p:ph type="title"/>
          </p:nvPr>
        </p:nvSpPr>
        <p:spPr>
          <a:xfrm>
            <a:off x="713225" y="99936"/>
            <a:ext cx="7717500" cy="572700"/>
          </a:xfrm>
        </p:spPr>
        <p:txBody>
          <a:bodyPr/>
          <a:lstStyle/>
          <a:p>
            <a:r>
              <a:rPr lang="en-US" dirty="0"/>
              <a:t>Dream Job</a:t>
            </a:r>
          </a:p>
        </p:txBody>
      </p:sp>
      <p:sp>
        <p:nvSpPr>
          <p:cNvPr id="8" name="Rectangle 7">
            <a:extLst>
              <a:ext uri="{FF2B5EF4-FFF2-40B4-BE49-F238E27FC236}">
                <a16:creationId xmlns:a16="http://schemas.microsoft.com/office/drawing/2014/main" id="{0D9209D8-9B71-B027-6707-6D41821885E8}"/>
              </a:ext>
            </a:extLst>
          </p:cNvPr>
          <p:cNvSpPr/>
          <p:nvPr/>
        </p:nvSpPr>
        <p:spPr>
          <a:xfrm>
            <a:off x="3757670" y="1348538"/>
            <a:ext cx="4910666" cy="2436774"/>
          </a:xfrm>
          <a:prstGeom prst="rect">
            <a:avLst/>
          </a:prstGeom>
          <a:solidFill>
            <a:schemeClr val="tx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bg1"/>
                </a:solidFill>
                <a:latin typeface="Times New Roman" panose="02020603050405020304" pitchFamily="18" charset="0"/>
                <a:cs typeface="Times New Roman" panose="02020603050405020304" pitchFamily="18" charset="0"/>
              </a:rPr>
              <a:t>Describe what exactly your ideal job does</a:t>
            </a:r>
          </a:p>
          <a:p>
            <a:pPr marL="342900" indent="-342900">
              <a:buFont typeface="Arial" panose="020B0604020202020204" pitchFamily="34" charset="0"/>
              <a:buChar char="•"/>
            </a:pPr>
            <a:r>
              <a:rPr lang="en-US" sz="2000" dirty="0">
                <a:solidFill>
                  <a:schemeClr val="bg1"/>
                </a:solidFill>
                <a:latin typeface="Times New Roman" panose="02020603050405020304" pitchFamily="18" charset="0"/>
                <a:cs typeface="Times New Roman" panose="02020603050405020304" pitchFamily="18" charset="0"/>
              </a:rPr>
              <a:t>What skills, training, or education the job requires</a:t>
            </a:r>
          </a:p>
          <a:p>
            <a:pPr marL="342900" indent="-342900">
              <a:buFont typeface="Arial" panose="020B0604020202020204" pitchFamily="34" charset="0"/>
              <a:buChar char="•"/>
            </a:pPr>
            <a:r>
              <a:rPr lang="en-US" sz="2000" dirty="0">
                <a:solidFill>
                  <a:schemeClr val="bg1"/>
                </a:solidFill>
                <a:latin typeface="Times New Roman" panose="02020603050405020304" pitchFamily="18" charset="0"/>
                <a:cs typeface="Times New Roman" panose="02020603050405020304" pitchFamily="18" charset="0"/>
              </a:rPr>
              <a:t>How much you can earn</a:t>
            </a:r>
          </a:p>
          <a:p>
            <a:pPr marL="342900" indent="-342900">
              <a:buFont typeface="Arial" panose="020B0604020202020204" pitchFamily="34" charset="0"/>
              <a:buChar char="•"/>
            </a:pPr>
            <a:r>
              <a:rPr lang="en-US" sz="2000" dirty="0">
                <a:solidFill>
                  <a:schemeClr val="bg1"/>
                </a:solidFill>
                <a:latin typeface="Times New Roman" panose="02020603050405020304" pitchFamily="18" charset="0"/>
                <a:cs typeface="Times New Roman" panose="02020603050405020304" pitchFamily="18" charset="0"/>
              </a:rPr>
              <a:t>What are the job prospects in that field or career</a:t>
            </a:r>
          </a:p>
        </p:txBody>
      </p:sp>
      <p:sp>
        <p:nvSpPr>
          <p:cNvPr id="9" name="Rectangle 8">
            <a:extLst>
              <a:ext uri="{FF2B5EF4-FFF2-40B4-BE49-F238E27FC236}">
                <a16:creationId xmlns:a16="http://schemas.microsoft.com/office/drawing/2014/main" id="{7BFE5313-9506-E9D5-FF62-48CA3F943E5B}"/>
              </a:ext>
            </a:extLst>
          </p:cNvPr>
          <p:cNvSpPr/>
          <p:nvPr/>
        </p:nvSpPr>
        <p:spPr>
          <a:xfrm>
            <a:off x="4338392" y="4160783"/>
            <a:ext cx="4092333" cy="69071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Times New Roman" panose="02020603050405020304" pitchFamily="18" charset="0"/>
                <a:cs typeface="Times New Roman" panose="02020603050405020304" pitchFamily="18" charset="0"/>
              </a:rPr>
              <a:t>Include graphs on pay scale or job opportunities </a:t>
            </a:r>
          </a:p>
        </p:txBody>
      </p:sp>
      <p:pic>
        <p:nvPicPr>
          <p:cNvPr id="4" name="Picture 2" descr="Professional Development Tools For Teachers - eLearning Industry">
            <a:extLst>
              <a:ext uri="{FF2B5EF4-FFF2-40B4-BE49-F238E27FC236}">
                <a16:creationId xmlns:a16="http://schemas.microsoft.com/office/drawing/2014/main" id="{E8B92080-73F3-2752-04EE-0D76C0AFFE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614" y="1348538"/>
            <a:ext cx="2857500" cy="260741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AACA55F-7E74-FD2A-78EB-34452B41FD89}"/>
              </a:ext>
            </a:extLst>
          </p:cNvPr>
          <p:cNvSpPr/>
          <p:nvPr/>
        </p:nvSpPr>
        <p:spPr>
          <a:xfrm>
            <a:off x="453741" y="3808979"/>
            <a:ext cx="2901245" cy="56687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Times New Roman" panose="02020603050405020304" pitchFamily="18" charset="0"/>
                <a:cs typeface="Times New Roman" panose="02020603050405020304" pitchFamily="18" charset="0"/>
              </a:rPr>
              <a:t>Include an image</a:t>
            </a:r>
          </a:p>
        </p:txBody>
      </p:sp>
    </p:spTree>
    <p:extLst>
      <p:ext uri="{BB962C8B-B14F-4D97-AF65-F5344CB8AC3E}">
        <p14:creationId xmlns:p14="http://schemas.microsoft.com/office/powerpoint/2010/main" val="30305280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522475-B0A0-D5AB-7B6A-DC010E87BFAF}"/>
              </a:ext>
            </a:extLst>
          </p:cNvPr>
          <p:cNvSpPr>
            <a:spLocks noGrp="1"/>
          </p:cNvSpPr>
          <p:nvPr>
            <p:ph idx="1"/>
          </p:nvPr>
        </p:nvSpPr>
        <p:spPr>
          <a:xfrm>
            <a:off x="628650" y="295421"/>
            <a:ext cx="7886700" cy="4337301"/>
          </a:xfrm>
          <a:solidFill>
            <a:schemeClr val="bg1"/>
          </a:solidFill>
          <a:ln>
            <a:solidFill>
              <a:srgbClr val="7030A0"/>
            </a:solidFill>
          </a:ln>
        </p:spPr>
        <p:txBody>
          <a:bodyPr>
            <a:normAutofit fontScale="92500"/>
          </a:bodyPr>
          <a:lstStyle/>
          <a:p>
            <a:pPr marL="0" indent="0">
              <a:buNone/>
            </a:pPr>
            <a:r>
              <a:rPr lang="en-US" sz="1350" b="1" dirty="0">
                <a:latin typeface="Times New Roman" panose="02020603050405020304" pitchFamily="18" charset="0"/>
                <a:ea typeface="Arial" panose="020B0604020202020204" pitchFamily="34" charset="0"/>
                <a:cs typeface="Times New Roman" panose="02020603050405020304" pitchFamily="18" charset="0"/>
              </a:rPr>
              <a:t>Unit Standard:</a:t>
            </a:r>
          </a:p>
          <a:p>
            <a:r>
              <a:rPr lang="en-US" sz="1350" b="1" dirty="0">
                <a:latin typeface="Times New Roman" panose="02020603050405020304" pitchFamily="18" charset="0"/>
                <a:ea typeface="Arial" panose="020B0604020202020204" pitchFamily="34" charset="0"/>
                <a:cs typeface="Times New Roman" panose="02020603050405020304" pitchFamily="18" charset="0"/>
              </a:rPr>
              <a:t>EPF.IE.1.1</a:t>
            </a:r>
            <a:r>
              <a:rPr lang="en-US" sz="1350" dirty="0">
                <a:latin typeface="Times New Roman" panose="02020603050405020304" pitchFamily="18" charset="0"/>
                <a:ea typeface="Arial" panose="020B0604020202020204" pitchFamily="34" charset="0"/>
                <a:cs typeface="Times New Roman" panose="02020603050405020304" pitchFamily="18" charset="0"/>
              </a:rPr>
              <a:t> Explain how education, income, career, and life choices impact an individual’s financial plan and goals. </a:t>
            </a:r>
            <a:endParaRPr lang="en-US" sz="1350" dirty="0">
              <a:latin typeface="Times New Roman" panose="02020603050405020304" pitchFamily="18" charset="0"/>
              <a:ea typeface="Calibri" panose="020F0502020204030204" pitchFamily="34" charset="0"/>
              <a:cs typeface="Times New Roman" panose="02020603050405020304" pitchFamily="18" charset="0"/>
            </a:endParaRPr>
          </a:p>
          <a:p>
            <a:r>
              <a:rPr lang="en-US" sz="1350" b="1" dirty="0">
                <a:latin typeface="Times New Roman" panose="02020603050405020304" pitchFamily="18" charset="0"/>
                <a:ea typeface="Arial" panose="020B0604020202020204" pitchFamily="34" charset="0"/>
                <a:cs typeface="Times New Roman" panose="02020603050405020304" pitchFamily="18" charset="0"/>
              </a:rPr>
              <a:t>EPF.IE.1.2</a:t>
            </a:r>
            <a:r>
              <a:rPr lang="en-US" sz="1350" dirty="0">
                <a:latin typeface="Times New Roman" panose="02020603050405020304" pitchFamily="18" charset="0"/>
                <a:ea typeface="Arial" panose="020B0604020202020204" pitchFamily="34" charset="0"/>
                <a:cs typeface="Times New Roman" panose="02020603050405020304" pitchFamily="18" charset="0"/>
              </a:rPr>
              <a:t> Differentiate career and education options after high school in terms of desired lifestyle.</a:t>
            </a:r>
            <a:endParaRPr lang="en-US" sz="1350" dirty="0">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r>
              <a:rPr lang="en-US" sz="1800" b="1" dirty="0">
                <a:solidFill>
                  <a:srgbClr val="C00000"/>
                </a:solidFill>
                <a:latin typeface="Times New Roman" panose="02020603050405020304" pitchFamily="18" charset="0"/>
                <a:cs typeface="Times New Roman" panose="02020603050405020304" pitchFamily="18" charset="0"/>
              </a:rPr>
              <a:t>Essential Question: </a:t>
            </a:r>
            <a:r>
              <a:rPr lang="en-US" sz="1800" dirty="0">
                <a:latin typeface="Times New Roman" panose="02020603050405020304" pitchFamily="18" charset="0"/>
                <a:ea typeface="Arial" panose="020B0604020202020204" pitchFamily="34" charset="0"/>
                <a:cs typeface="Times New Roman" panose="02020603050405020304" pitchFamily="18" charset="0"/>
              </a:rPr>
              <a:t>How do people make decisions about their economic livelihood? </a:t>
            </a:r>
          </a:p>
          <a:p>
            <a:pPr marL="0" indent="0">
              <a:buNone/>
            </a:pPr>
            <a:r>
              <a:rPr lang="en-US" sz="1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Students Can:</a:t>
            </a:r>
          </a:p>
          <a:p>
            <a:pPr marL="390525" indent="-214313"/>
            <a:r>
              <a:rPr lang="en-US" sz="1800" dirty="0">
                <a:latin typeface="Times New Roman" panose="02020603050405020304" pitchFamily="18" charset="0"/>
                <a:ea typeface="Arial" panose="020B0604020202020204" pitchFamily="34" charset="0"/>
                <a:cs typeface="Times New Roman" panose="02020603050405020304" pitchFamily="18" charset="0"/>
              </a:rPr>
              <a:t>I can demonstrate understanding of how goals and financial plans are impacted by education choices, income, career decisions, and life choices. </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marL="390525" indent="-214313"/>
            <a:r>
              <a:rPr lang="en-US" sz="1800" dirty="0">
                <a:latin typeface="Times New Roman" panose="02020603050405020304" pitchFamily="18" charset="0"/>
                <a:ea typeface="Arial" panose="020B0604020202020204" pitchFamily="34" charset="0"/>
                <a:cs typeface="Times New Roman" panose="02020603050405020304" pitchFamily="18" charset="0"/>
              </a:rPr>
              <a:t>I can make a distinction between various career options in terms of their lifestyle goals. </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r>
              <a:rPr lang="en-US" sz="1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Agenda:</a:t>
            </a:r>
          </a:p>
          <a:p>
            <a:r>
              <a:rPr lang="en-US" sz="1800" dirty="0">
                <a:latin typeface="Times New Roman" panose="02020603050405020304" pitchFamily="18" charset="0"/>
                <a:ea typeface="Calibri" panose="020F0502020204030204" pitchFamily="34" charset="0"/>
                <a:cs typeface="Times New Roman" panose="02020603050405020304" pitchFamily="18" charset="0"/>
              </a:rPr>
              <a:t>Opportunity Pathways </a:t>
            </a:r>
          </a:p>
          <a:p>
            <a:r>
              <a:rPr lang="en-US" sz="1800" dirty="0">
                <a:latin typeface="Times New Roman" panose="02020603050405020304" pitchFamily="18" charset="0"/>
                <a:ea typeface="Calibri" panose="020F0502020204030204" pitchFamily="34" charset="0"/>
                <a:cs typeface="Times New Roman" panose="02020603050405020304" pitchFamily="18" charset="0"/>
              </a:rPr>
              <a:t>Debt Horror Epitaph </a:t>
            </a:r>
          </a:p>
          <a:p>
            <a:r>
              <a:rPr lang="en-US" sz="1800" dirty="0">
                <a:latin typeface="Times New Roman" panose="02020603050405020304" pitchFamily="18" charset="0"/>
                <a:ea typeface="Calibri" panose="020F0502020204030204" pitchFamily="34" charset="0"/>
                <a:cs typeface="Times New Roman" panose="02020603050405020304" pitchFamily="18" charset="0"/>
              </a:rPr>
              <a:t>Building my Profile</a:t>
            </a:r>
          </a:p>
          <a:p>
            <a:pPr marL="0" indent="0">
              <a:buNone/>
            </a:pPr>
            <a:r>
              <a:rPr lang="en-US" sz="1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Homework: Profile for My Dream Life </a:t>
            </a:r>
          </a:p>
          <a:p>
            <a:pPr marL="0" indent="0">
              <a:buNone/>
            </a:pPr>
            <a:endParaRPr 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83261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CB0BF-305D-9EDB-9211-B97B578CDC15}"/>
              </a:ext>
            </a:extLst>
          </p:cNvPr>
          <p:cNvSpPr>
            <a:spLocks noGrp="1"/>
          </p:cNvSpPr>
          <p:nvPr>
            <p:ph type="title"/>
          </p:nvPr>
        </p:nvSpPr>
        <p:spPr>
          <a:xfrm>
            <a:off x="457200" y="205978"/>
            <a:ext cx="8229600" cy="584244"/>
          </a:xfrm>
        </p:spPr>
        <p:txBody>
          <a:bodyPr/>
          <a:lstStyle/>
          <a:p>
            <a:r>
              <a:rPr lang="en-US" dirty="0"/>
              <a:t>An Opportunity Pathway</a:t>
            </a:r>
          </a:p>
        </p:txBody>
      </p:sp>
      <p:sp>
        <p:nvSpPr>
          <p:cNvPr id="3" name="Text Placeholder 2">
            <a:extLst>
              <a:ext uri="{FF2B5EF4-FFF2-40B4-BE49-F238E27FC236}">
                <a16:creationId xmlns:a16="http://schemas.microsoft.com/office/drawing/2014/main" id="{3DE68296-4DBE-BA8D-56DF-97F6C8373F8A}"/>
              </a:ext>
            </a:extLst>
          </p:cNvPr>
          <p:cNvSpPr>
            <a:spLocks noGrp="1"/>
          </p:cNvSpPr>
          <p:nvPr>
            <p:ph type="body" idx="1"/>
          </p:nvPr>
        </p:nvSpPr>
        <p:spPr>
          <a:xfrm>
            <a:off x="457200" y="970844"/>
            <a:ext cx="8229600" cy="3623806"/>
          </a:xfrm>
        </p:spPr>
        <p:txBody>
          <a:bodyPr/>
          <a:lstStyle/>
          <a:p>
            <a:pPr marL="114300" indent="0">
              <a:buNone/>
            </a:pPr>
            <a:r>
              <a:rPr lang="en-US" sz="2400" dirty="0">
                <a:latin typeface="Times New Roman" panose="02020603050405020304" pitchFamily="18" charset="0"/>
                <a:cs typeface="Times New Roman" panose="02020603050405020304" pitchFamily="18" charset="0"/>
              </a:rPr>
              <a:t>Opportunities pathways</a:t>
            </a:r>
          </a:p>
          <a:p>
            <a:pPr marL="571500" indent="-457200">
              <a:buFont typeface="+mj-lt"/>
              <a:buAutoNum type="arabicPeriod"/>
            </a:pPr>
            <a:r>
              <a:rPr lang="en-US" sz="2400" dirty="0">
                <a:latin typeface="Times New Roman" panose="02020603050405020304" pitchFamily="18" charset="0"/>
                <a:cs typeface="Times New Roman" panose="02020603050405020304" pitchFamily="18" charset="0"/>
              </a:rPr>
              <a:t>What is an advantage of an associate degree over an undergraduate degree?</a:t>
            </a:r>
          </a:p>
          <a:p>
            <a:pPr marL="571500" indent="-457200">
              <a:buFont typeface="+mj-lt"/>
              <a:buAutoNum type="arabicPeriod"/>
            </a:pPr>
            <a:r>
              <a:rPr lang="en-US" sz="2400" dirty="0">
                <a:latin typeface="Times New Roman" panose="02020603050405020304" pitchFamily="18" charset="0"/>
                <a:cs typeface="Times New Roman" panose="02020603050405020304" pitchFamily="18" charset="0"/>
              </a:rPr>
              <a:t>What is an advantage of an undergraduate degree over an associates degree? </a:t>
            </a:r>
          </a:p>
          <a:p>
            <a:pPr marL="571500" indent="-457200">
              <a:buFont typeface="+mj-lt"/>
              <a:buAutoNum type="arabicPeriod"/>
            </a:pPr>
            <a:r>
              <a:rPr lang="en-US" sz="2400" dirty="0">
                <a:latin typeface="Times New Roman" panose="02020603050405020304" pitchFamily="18" charset="0"/>
                <a:cs typeface="Times New Roman" panose="02020603050405020304" pitchFamily="18" charset="0"/>
              </a:rPr>
              <a:t>What are two advantages of serving in the U.S. military after high school?</a:t>
            </a:r>
          </a:p>
          <a:p>
            <a:pPr marL="571500" indent="-457200">
              <a:buFont typeface="+mj-lt"/>
              <a:buAutoNum type="arabicPeriod"/>
            </a:pPr>
            <a:r>
              <a:rPr lang="en-US" sz="2400" dirty="0">
                <a:latin typeface="Times New Roman" panose="02020603050405020304" pitchFamily="18" charset="0"/>
                <a:cs typeface="Times New Roman" panose="02020603050405020304" pitchFamily="18" charset="0"/>
              </a:rPr>
              <a:t>What is an advantage of seeking a trade certification over other opportunity pathways?</a:t>
            </a:r>
          </a:p>
          <a:p>
            <a:pPr marL="571500" indent="-457200">
              <a:buFont typeface="+mj-lt"/>
              <a:buAutoNum type="arabicPeriod"/>
            </a:pP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1426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1035D-C136-8EE4-D704-3B155EF5E87F}"/>
              </a:ext>
            </a:extLst>
          </p:cNvPr>
          <p:cNvSpPr>
            <a:spLocks noGrp="1"/>
          </p:cNvSpPr>
          <p:nvPr>
            <p:ph type="title"/>
          </p:nvPr>
        </p:nvSpPr>
        <p:spPr>
          <a:xfrm>
            <a:off x="457200" y="205978"/>
            <a:ext cx="8229600" cy="606822"/>
          </a:xfrm>
        </p:spPr>
        <p:txBody>
          <a:bodyPr/>
          <a:lstStyle/>
          <a:p>
            <a:r>
              <a:rPr lang="en-US" dirty="0"/>
              <a:t>Debt</a:t>
            </a:r>
          </a:p>
        </p:txBody>
      </p:sp>
      <p:sp>
        <p:nvSpPr>
          <p:cNvPr id="3" name="Text Placeholder 2">
            <a:extLst>
              <a:ext uri="{FF2B5EF4-FFF2-40B4-BE49-F238E27FC236}">
                <a16:creationId xmlns:a16="http://schemas.microsoft.com/office/drawing/2014/main" id="{20891235-332B-79E5-CE5C-24B4E83FB078}"/>
              </a:ext>
            </a:extLst>
          </p:cNvPr>
          <p:cNvSpPr>
            <a:spLocks noGrp="1"/>
          </p:cNvSpPr>
          <p:nvPr>
            <p:ph type="body" idx="1"/>
          </p:nvPr>
        </p:nvSpPr>
        <p:spPr>
          <a:xfrm>
            <a:off x="457200" y="846667"/>
            <a:ext cx="8229600" cy="3747983"/>
          </a:xfrm>
          <a:ln>
            <a:solidFill>
              <a:srgbClr val="002060"/>
            </a:solidFill>
          </a:ln>
        </p:spPr>
        <p:txBody>
          <a:bodyPr/>
          <a:lstStyle/>
          <a:p>
            <a:pPr marL="114300" indent="0">
              <a:buNone/>
            </a:pPr>
            <a:r>
              <a:rPr lang="en-US" sz="2400" b="1" i="1" u="sng" dirty="0">
                <a:solidFill>
                  <a:srgbClr val="C00000"/>
                </a:solidFill>
                <a:latin typeface="Times New Roman" panose="02020603050405020304" pitchFamily="18" charset="0"/>
                <a:cs typeface="Times New Roman" panose="02020603050405020304" pitchFamily="18" charset="0"/>
              </a:rPr>
              <a:t>Debt</a:t>
            </a:r>
            <a:r>
              <a:rPr lang="en-US" sz="2400" dirty="0">
                <a:latin typeface="Times New Roman" panose="02020603050405020304" pitchFamily="18" charset="0"/>
                <a:cs typeface="Times New Roman" panose="02020603050405020304" pitchFamily="18" charset="0"/>
              </a:rPr>
              <a:t> = Owing money (loans, credit cards)</a:t>
            </a:r>
          </a:p>
        </p:txBody>
      </p:sp>
      <p:pic>
        <p:nvPicPr>
          <p:cNvPr id="10242" name="Picture 2" descr="5 facts about student loans | Pew Research Center">
            <a:extLst>
              <a:ext uri="{FF2B5EF4-FFF2-40B4-BE49-F238E27FC236}">
                <a16:creationId xmlns:a16="http://schemas.microsoft.com/office/drawing/2014/main" id="{BDBBCA83-5BBC-922C-D472-AE540C43AF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594" y="1483150"/>
            <a:ext cx="3399895" cy="3190522"/>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10244" name="Picture 4" descr="Average credit card balances top $6,000, a 10-year high">
            <a:extLst>
              <a:ext uri="{FF2B5EF4-FFF2-40B4-BE49-F238E27FC236}">
                <a16:creationId xmlns:a16="http://schemas.microsoft.com/office/drawing/2014/main" id="{DD7ADC07-5761-7EAB-2795-3839C5A316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6605" y="1381124"/>
            <a:ext cx="3399895" cy="3292547"/>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1510EA1-0FD6-7C15-7910-8CAB70C5602E}"/>
              </a:ext>
            </a:extLst>
          </p:cNvPr>
          <p:cNvSpPr/>
          <p:nvPr/>
        </p:nvSpPr>
        <p:spPr>
          <a:xfrm>
            <a:off x="1587500" y="3386667"/>
            <a:ext cx="7066845" cy="752194"/>
          </a:xfrm>
          <a:prstGeom prst="rect">
            <a:avLst/>
          </a:prstGeom>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400" dirty="0">
                <a:latin typeface="Times New Roman" panose="02020603050405020304" pitchFamily="18" charset="0"/>
                <a:cs typeface="Times New Roman" panose="02020603050405020304" pitchFamily="18" charset="0"/>
              </a:rPr>
              <a:t>Why is debt a necessary part of a healthy personal financial life?</a:t>
            </a:r>
          </a:p>
        </p:txBody>
      </p:sp>
      <p:sp>
        <p:nvSpPr>
          <p:cNvPr id="5" name="Rectangle 4">
            <a:extLst>
              <a:ext uri="{FF2B5EF4-FFF2-40B4-BE49-F238E27FC236}">
                <a16:creationId xmlns:a16="http://schemas.microsoft.com/office/drawing/2014/main" id="{B9710722-A30C-1C0F-5CAE-AD43FFBADCE9}"/>
              </a:ext>
            </a:extLst>
          </p:cNvPr>
          <p:cNvSpPr/>
          <p:nvPr/>
        </p:nvSpPr>
        <p:spPr>
          <a:xfrm>
            <a:off x="1587500" y="4258064"/>
            <a:ext cx="7066845" cy="752194"/>
          </a:xfrm>
          <a:prstGeom prst="rect">
            <a:avLst/>
          </a:prstGeom>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400" dirty="0">
                <a:latin typeface="Times New Roman" panose="02020603050405020304" pitchFamily="18" charset="0"/>
                <a:cs typeface="Times New Roman" panose="02020603050405020304" pitchFamily="18" charset="0"/>
              </a:rPr>
              <a:t>How can debt become a problem for an individual? </a:t>
            </a:r>
          </a:p>
        </p:txBody>
      </p:sp>
    </p:spTree>
    <p:extLst>
      <p:ext uri="{BB962C8B-B14F-4D97-AF65-F5344CB8AC3E}">
        <p14:creationId xmlns:p14="http://schemas.microsoft.com/office/powerpoint/2010/main" val="1081917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D082348-2F1F-CCA7-2E53-1DBCBCA4AF4C}"/>
              </a:ext>
            </a:extLst>
          </p:cNvPr>
          <p:cNvSpPr>
            <a:spLocks noGrp="1"/>
          </p:cNvSpPr>
          <p:nvPr>
            <p:ph type="body" idx="1"/>
          </p:nvPr>
        </p:nvSpPr>
        <p:spPr>
          <a:xfrm>
            <a:off x="713225" y="2167467"/>
            <a:ext cx="5461797" cy="2472265"/>
          </a:xfrm>
        </p:spPr>
        <p:txBody>
          <a:bodyPr/>
          <a:lstStyle/>
          <a:p>
            <a:r>
              <a:rPr lang="en-US" sz="2400" dirty="0"/>
              <a:t>Evaluate yourself to find skills and talents that bring you joy</a:t>
            </a:r>
          </a:p>
          <a:p>
            <a:r>
              <a:rPr lang="en-US" sz="2400" dirty="0"/>
              <a:t>Take the </a:t>
            </a:r>
            <a:r>
              <a:rPr lang="en-US" sz="2400" b="1" dirty="0" err="1">
                <a:solidFill>
                  <a:schemeClr val="tx2">
                    <a:lumMod val="10000"/>
                  </a:schemeClr>
                </a:solidFill>
              </a:rPr>
              <a:t>careeronestop</a:t>
            </a:r>
            <a:r>
              <a:rPr lang="en-US" sz="2400" b="1" dirty="0">
                <a:solidFill>
                  <a:schemeClr val="tx2">
                    <a:lumMod val="10000"/>
                  </a:schemeClr>
                </a:solidFill>
              </a:rPr>
              <a:t> interest survey </a:t>
            </a:r>
            <a:r>
              <a:rPr lang="en-US" sz="2400" dirty="0">
                <a:solidFill>
                  <a:schemeClr val="tx2">
                    <a:lumMod val="10000"/>
                  </a:schemeClr>
                </a:solidFill>
              </a:rPr>
              <a:t>on Canvas</a:t>
            </a:r>
          </a:p>
        </p:txBody>
      </p:sp>
      <p:sp>
        <p:nvSpPr>
          <p:cNvPr id="3" name="Title 2">
            <a:extLst>
              <a:ext uri="{FF2B5EF4-FFF2-40B4-BE49-F238E27FC236}">
                <a16:creationId xmlns:a16="http://schemas.microsoft.com/office/drawing/2014/main" id="{F274B054-6D5E-32C5-837F-9D9B6B899DFC}"/>
              </a:ext>
            </a:extLst>
          </p:cNvPr>
          <p:cNvSpPr>
            <a:spLocks noGrp="1"/>
          </p:cNvSpPr>
          <p:nvPr>
            <p:ph type="title"/>
          </p:nvPr>
        </p:nvSpPr>
        <p:spPr>
          <a:xfrm>
            <a:off x="713225" y="0"/>
            <a:ext cx="7717500" cy="683865"/>
          </a:xfrm>
        </p:spPr>
        <p:txBody>
          <a:bodyPr/>
          <a:lstStyle/>
          <a:p>
            <a:r>
              <a:rPr lang="en-US" dirty="0"/>
              <a:t>Career Exploration </a:t>
            </a:r>
          </a:p>
        </p:txBody>
      </p:sp>
      <p:sp>
        <p:nvSpPr>
          <p:cNvPr id="4" name="Rectangle 3">
            <a:extLst>
              <a:ext uri="{FF2B5EF4-FFF2-40B4-BE49-F238E27FC236}">
                <a16:creationId xmlns:a16="http://schemas.microsoft.com/office/drawing/2014/main" id="{AC477524-E38B-3CE0-E7AD-9FCA68F71255}"/>
              </a:ext>
            </a:extLst>
          </p:cNvPr>
          <p:cNvSpPr/>
          <p:nvPr/>
        </p:nvSpPr>
        <p:spPr>
          <a:xfrm>
            <a:off x="434622" y="683865"/>
            <a:ext cx="8274755" cy="1325556"/>
          </a:xfrm>
          <a:prstGeom prst="rect">
            <a:avLst/>
          </a:prstGeom>
          <a:solidFill>
            <a:schemeClr val="tx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ptos Black" panose="020B0604020202020204" pitchFamily="34" charset="0"/>
                <a:cs typeface="Times New Roman" panose="02020603050405020304" pitchFamily="18" charset="0"/>
              </a:rPr>
              <a:t>“Choose a job you love, and you will never have to work a day in your life.”</a:t>
            </a:r>
          </a:p>
          <a:p>
            <a:r>
              <a:rPr lang="en-US" sz="2800" dirty="0">
                <a:latin typeface="Aptos Black" panose="020B0604020202020204" pitchFamily="34" charset="0"/>
                <a:cs typeface="Times New Roman" panose="02020603050405020304" pitchFamily="18" charset="0"/>
              </a:rPr>
              <a:t>	- Confucius</a:t>
            </a:r>
          </a:p>
        </p:txBody>
      </p:sp>
      <p:pic>
        <p:nvPicPr>
          <p:cNvPr id="1026" name="Picture 2" descr="Parents So what are you going to do with your life? Me f /Sarcasmlol ITS A  SURPRISE - en.dopl3r.com">
            <a:extLst>
              <a:ext uri="{FF2B5EF4-FFF2-40B4-BE49-F238E27FC236}">
                <a16:creationId xmlns:a16="http://schemas.microsoft.com/office/drawing/2014/main" id="{E344F7B4-00A9-9649-4FDA-BCB208FEAD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5022" y="2242610"/>
            <a:ext cx="2133600" cy="2472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88515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AB81D-B028-DC98-78A5-FDB8E084D304}"/>
              </a:ext>
            </a:extLst>
          </p:cNvPr>
          <p:cNvSpPr>
            <a:spLocks noGrp="1"/>
          </p:cNvSpPr>
          <p:nvPr>
            <p:ph type="title"/>
          </p:nvPr>
        </p:nvSpPr>
        <p:spPr>
          <a:xfrm>
            <a:off x="457200" y="205978"/>
            <a:ext cx="8229600" cy="516511"/>
          </a:xfrm>
        </p:spPr>
        <p:txBody>
          <a:bodyPr/>
          <a:lstStyle/>
          <a:p>
            <a:r>
              <a:rPr lang="en-US" dirty="0"/>
              <a:t>Debt Horror Epitaph</a:t>
            </a:r>
          </a:p>
        </p:txBody>
      </p:sp>
      <p:sp>
        <p:nvSpPr>
          <p:cNvPr id="3" name="Text Placeholder 2">
            <a:extLst>
              <a:ext uri="{FF2B5EF4-FFF2-40B4-BE49-F238E27FC236}">
                <a16:creationId xmlns:a16="http://schemas.microsoft.com/office/drawing/2014/main" id="{D1F3632E-2CC3-AB12-BE67-D64A15CA11D3}"/>
              </a:ext>
            </a:extLst>
          </p:cNvPr>
          <p:cNvSpPr>
            <a:spLocks noGrp="1"/>
          </p:cNvSpPr>
          <p:nvPr>
            <p:ph type="body" idx="1"/>
          </p:nvPr>
        </p:nvSpPr>
        <p:spPr>
          <a:xfrm>
            <a:off x="457200" y="824089"/>
            <a:ext cx="8229600" cy="3770561"/>
          </a:xfrm>
        </p:spPr>
        <p:txBody>
          <a:bodyPr/>
          <a:lstStyle/>
          <a:p>
            <a:pPr marL="114300" indent="0">
              <a:buNone/>
            </a:pPr>
            <a:r>
              <a:rPr lang="en-US" sz="2400" dirty="0">
                <a:latin typeface="Times New Roman" panose="02020603050405020304" pitchFamily="18" charset="0"/>
                <a:cs typeface="Times New Roman" panose="02020603050405020304" pitchFamily="18" charset="0"/>
              </a:rPr>
              <a:t>Design a tombstone that illustrates and explains the deathly hallows of debt mismanagement </a:t>
            </a:r>
          </a:p>
        </p:txBody>
      </p:sp>
      <p:sp>
        <p:nvSpPr>
          <p:cNvPr id="4" name="Rectangle 3">
            <a:extLst>
              <a:ext uri="{FF2B5EF4-FFF2-40B4-BE49-F238E27FC236}">
                <a16:creationId xmlns:a16="http://schemas.microsoft.com/office/drawing/2014/main" id="{45326043-E02D-5647-1419-A556BCE96CF4}"/>
              </a:ext>
            </a:extLst>
          </p:cNvPr>
          <p:cNvSpPr/>
          <p:nvPr/>
        </p:nvSpPr>
        <p:spPr>
          <a:xfrm>
            <a:off x="259644" y="1693333"/>
            <a:ext cx="5881512" cy="3244190"/>
          </a:xfrm>
          <a:prstGeom prst="rect">
            <a:avLst/>
          </a:prstGeom>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Select one of the debt topics to construct your tombstone</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Design your tombstone show the scariness of debt (images, symbols, color, &amp; neatness)</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Write an epitaph about the victim of debt mismanagement which shows how the person became a victim of debt</a:t>
            </a:r>
          </a:p>
        </p:txBody>
      </p:sp>
      <p:pic>
        <p:nvPicPr>
          <p:cNvPr id="1026" name="Picture 2" descr="It' Prequel Series in the Works at HBO Max">
            <a:extLst>
              <a:ext uri="{FF2B5EF4-FFF2-40B4-BE49-F238E27FC236}">
                <a16:creationId xmlns:a16="http://schemas.microsoft.com/office/drawing/2014/main" id="{2DE45569-5780-7FED-57F4-D5322F7CD2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3004" y="1500715"/>
            <a:ext cx="2356908" cy="2529417"/>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Oval 4">
            <a:extLst>
              <a:ext uri="{FF2B5EF4-FFF2-40B4-BE49-F238E27FC236}">
                <a16:creationId xmlns:a16="http://schemas.microsoft.com/office/drawing/2014/main" id="{417ABC3C-93DC-A3BA-BDD8-DDAFD61CA113}"/>
              </a:ext>
            </a:extLst>
          </p:cNvPr>
          <p:cNvSpPr/>
          <p:nvPr/>
        </p:nvSpPr>
        <p:spPr>
          <a:xfrm>
            <a:off x="7044267" y="1840089"/>
            <a:ext cx="1964265" cy="891822"/>
          </a:xfrm>
          <a:prstGeom prst="wedgeEllipseCallout">
            <a:avLst>
              <a:gd name="adj1" fmla="val -30603"/>
              <a:gd name="adj2" fmla="val 106803"/>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It’s only DEBT! You can handle it</a:t>
            </a:r>
            <a:r>
              <a:rPr lang="en-US" dirty="0">
                <a:solidFill>
                  <a:schemeClr val="tx1"/>
                </a:solidFill>
              </a:rPr>
              <a:t>. </a:t>
            </a:r>
          </a:p>
        </p:txBody>
      </p:sp>
    </p:spTree>
    <p:extLst>
      <p:ext uri="{BB962C8B-B14F-4D97-AF65-F5344CB8AC3E}">
        <p14:creationId xmlns:p14="http://schemas.microsoft.com/office/powerpoint/2010/main" val="19017974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522475-B0A0-D5AB-7B6A-DC010E87BFAF}"/>
              </a:ext>
            </a:extLst>
          </p:cNvPr>
          <p:cNvSpPr>
            <a:spLocks noGrp="1"/>
          </p:cNvSpPr>
          <p:nvPr>
            <p:ph idx="1"/>
          </p:nvPr>
        </p:nvSpPr>
        <p:spPr>
          <a:xfrm>
            <a:off x="628650" y="295421"/>
            <a:ext cx="7886700" cy="4337301"/>
          </a:xfrm>
          <a:solidFill>
            <a:schemeClr val="bg1"/>
          </a:solidFill>
          <a:ln>
            <a:solidFill>
              <a:srgbClr val="7030A0"/>
            </a:solidFill>
          </a:ln>
        </p:spPr>
        <p:txBody>
          <a:bodyPr>
            <a:normAutofit fontScale="92500" lnSpcReduction="20000"/>
          </a:bodyPr>
          <a:lstStyle/>
          <a:p>
            <a:pPr marL="0" indent="0">
              <a:buNone/>
            </a:pPr>
            <a:r>
              <a:rPr lang="en-US" sz="1350" b="1" dirty="0">
                <a:latin typeface="Times New Roman" panose="02020603050405020304" pitchFamily="18" charset="0"/>
                <a:ea typeface="Arial" panose="020B0604020202020204" pitchFamily="34" charset="0"/>
                <a:cs typeface="Times New Roman" panose="02020603050405020304" pitchFamily="18" charset="0"/>
              </a:rPr>
              <a:t>Unit Standard:</a:t>
            </a:r>
          </a:p>
          <a:p>
            <a:r>
              <a:rPr lang="en-US" sz="1350" b="1" dirty="0">
                <a:latin typeface="Times New Roman" panose="02020603050405020304" pitchFamily="18" charset="0"/>
                <a:ea typeface="Arial" panose="020B0604020202020204" pitchFamily="34" charset="0"/>
                <a:cs typeface="Times New Roman" panose="02020603050405020304" pitchFamily="18" charset="0"/>
              </a:rPr>
              <a:t>EPF.IE.1.1</a:t>
            </a:r>
            <a:r>
              <a:rPr lang="en-US" sz="1350" dirty="0">
                <a:latin typeface="Times New Roman" panose="02020603050405020304" pitchFamily="18" charset="0"/>
                <a:ea typeface="Arial" panose="020B0604020202020204" pitchFamily="34" charset="0"/>
                <a:cs typeface="Times New Roman" panose="02020603050405020304" pitchFamily="18" charset="0"/>
              </a:rPr>
              <a:t> Explain how education, income, career, and life choices impact an individual’s financial plan and goals. </a:t>
            </a:r>
            <a:endParaRPr lang="en-US" sz="1350" dirty="0">
              <a:latin typeface="Times New Roman" panose="02020603050405020304" pitchFamily="18" charset="0"/>
              <a:ea typeface="Calibri" panose="020F0502020204030204" pitchFamily="34" charset="0"/>
              <a:cs typeface="Times New Roman" panose="02020603050405020304" pitchFamily="18" charset="0"/>
            </a:endParaRPr>
          </a:p>
          <a:p>
            <a:r>
              <a:rPr lang="en-US" sz="1350" b="1" dirty="0">
                <a:latin typeface="Times New Roman" panose="02020603050405020304" pitchFamily="18" charset="0"/>
                <a:ea typeface="Arial" panose="020B0604020202020204" pitchFamily="34" charset="0"/>
                <a:cs typeface="Times New Roman" panose="02020603050405020304" pitchFamily="18" charset="0"/>
              </a:rPr>
              <a:t>EPF.IE.1.2</a:t>
            </a:r>
            <a:r>
              <a:rPr lang="en-US" sz="1350" dirty="0">
                <a:latin typeface="Times New Roman" panose="02020603050405020304" pitchFamily="18" charset="0"/>
                <a:ea typeface="Arial" panose="020B0604020202020204" pitchFamily="34" charset="0"/>
                <a:cs typeface="Times New Roman" panose="02020603050405020304" pitchFamily="18" charset="0"/>
              </a:rPr>
              <a:t> Differentiate career and education options after high school in terms of desired lifestyle.</a:t>
            </a:r>
            <a:endParaRPr lang="en-US" sz="1350" dirty="0">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r>
              <a:rPr lang="en-US" sz="1800" b="1" dirty="0">
                <a:solidFill>
                  <a:srgbClr val="C00000"/>
                </a:solidFill>
                <a:latin typeface="Times New Roman" panose="02020603050405020304" pitchFamily="18" charset="0"/>
                <a:cs typeface="Times New Roman" panose="02020603050405020304" pitchFamily="18" charset="0"/>
              </a:rPr>
              <a:t>Essential Question: </a:t>
            </a:r>
            <a:r>
              <a:rPr lang="en-US" sz="1800" dirty="0">
                <a:latin typeface="Times New Roman" panose="02020603050405020304" pitchFamily="18" charset="0"/>
                <a:ea typeface="Arial" panose="020B0604020202020204" pitchFamily="34" charset="0"/>
                <a:cs typeface="Times New Roman" panose="02020603050405020304" pitchFamily="18" charset="0"/>
              </a:rPr>
              <a:t>How do people make decisions about their economic livelihood? </a:t>
            </a:r>
          </a:p>
          <a:p>
            <a:pPr marL="0" indent="0">
              <a:buNone/>
            </a:pPr>
            <a:r>
              <a:rPr lang="en-US" sz="1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Students Can:</a:t>
            </a:r>
          </a:p>
          <a:p>
            <a:pPr marL="390525" indent="-214313"/>
            <a:r>
              <a:rPr lang="en-US" sz="1800" dirty="0">
                <a:latin typeface="Times New Roman" panose="02020603050405020304" pitchFamily="18" charset="0"/>
                <a:ea typeface="Arial" panose="020B0604020202020204" pitchFamily="34" charset="0"/>
                <a:cs typeface="Times New Roman" panose="02020603050405020304" pitchFamily="18" charset="0"/>
              </a:rPr>
              <a:t>I can demonstrate understanding of how goals and financial plans are impacted by education choices, income, career decisions, and life choices. </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marL="390525" indent="-214313"/>
            <a:r>
              <a:rPr lang="en-US" sz="1800" dirty="0">
                <a:latin typeface="Times New Roman" panose="02020603050405020304" pitchFamily="18" charset="0"/>
                <a:ea typeface="Arial" panose="020B0604020202020204" pitchFamily="34" charset="0"/>
                <a:cs typeface="Times New Roman" panose="02020603050405020304" pitchFamily="18" charset="0"/>
              </a:rPr>
              <a:t>I can make a distinction between various career options in terms of their lifestyle goals. </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r>
              <a:rPr lang="en-US" sz="1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Agenda:</a:t>
            </a:r>
          </a:p>
          <a:p>
            <a:r>
              <a:rPr lang="en-US" sz="1800" dirty="0">
                <a:latin typeface="Times New Roman" panose="02020603050405020304" pitchFamily="18" charset="0"/>
                <a:ea typeface="Calibri" panose="020F0502020204030204" pitchFamily="34" charset="0"/>
                <a:cs typeface="Times New Roman" panose="02020603050405020304" pitchFamily="18" charset="0"/>
              </a:rPr>
              <a:t>Definitions of Debt</a:t>
            </a:r>
          </a:p>
          <a:p>
            <a:r>
              <a:rPr lang="en-US" sz="1800" dirty="0">
                <a:latin typeface="Times New Roman" panose="02020603050405020304" pitchFamily="18" charset="0"/>
                <a:ea typeface="Calibri" panose="020F0502020204030204" pitchFamily="34" charset="0"/>
                <a:cs typeface="Times New Roman" panose="02020603050405020304" pitchFamily="18" charset="0"/>
              </a:rPr>
              <a:t>The Realities and Regrets of Student Debt</a:t>
            </a:r>
          </a:p>
          <a:p>
            <a:r>
              <a:rPr lang="en-US" sz="1800" dirty="0">
                <a:latin typeface="Times New Roman" panose="02020603050405020304" pitchFamily="18" charset="0"/>
                <a:ea typeface="Calibri" panose="020F0502020204030204" pitchFamily="34" charset="0"/>
                <a:cs typeface="Times New Roman" panose="02020603050405020304" pitchFamily="18" charset="0"/>
              </a:rPr>
              <a:t>Debt Horror Epitaph </a:t>
            </a:r>
          </a:p>
          <a:p>
            <a:r>
              <a:rPr lang="en-US" sz="1800" dirty="0">
                <a:latin typeface="Times New Roman" panose="02020603050405020304" pitchFamily="18" charset="0"/>
                <a:ea typeface="Calibri" panose="020F0502020204030204" pitchFamily="34" charset="0"/>
                <a:cs typeface="Times New Roman" panose="02020603050405020304" pitchFamily="18" charset="0"/>
              </a:rPr>
              <a:t>Building my Profile</a:t>
            </a:r>
          </a:p>
          <a:p>
            <a:pPr marL="0" indent="0">
              <a:buNone/>
            </a:pPr>
            <a:r>
              <a:rPr lang="en-US" sz="1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Homework: </a:t>
            </a:r>
          </a:p>
          <a:p>
            <a:pPr marL="285750" indent="-285750"/>
            <a:r>
              <a:rPr lang="en-US" sz="1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Debt Horror Epitaph due Monday 11/20</a:t>
            </a:r>
          </a:p>
          <a:p>
            <a:pPr marL="285750" indent="-285750"/>
            <a:r>
              <a:rPr lang="en-US" sz="1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Profile for My Dream Life 11/28</a:t>
            </a:r>
          </a:p>
          <a:p>
            <a:pPr marL="0" indent="0">
              <a:buNone/>
            </a:pPr>
            <a:endParaRPr 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34629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22CE2-622D-5C2F-8B36-F0B373B7F90E}"/>
              </a:ext>
            </a:extLst>
          </p:cNvPr>
          <p:cNvSpPr>
            <a:spLocks noGrp="1"/>
          </p:cNvSpPr>
          <p:nvPr>
            <p:ph type="title"/>
          </p:nvPr>
        </p:nvSpPr>
        <p:spPr>
          <a:xfrm>
            <a:off x="457200" y="205978"/>
            <a:ext cx="8229600" cy="426200"/>
          </a:xfrm>
        </p:spPr>
        <p:txBody>
          <a:bodyPr/>
          <a:lstStyle/>
          <a:p>
            <a:r>
              <a:rPr lang="en-US" dirty="0"/>
              <a:t>Defining the Dangers of Debt</a:t>
            </a:r>
          </a:p>
        </p:txBody>
      </p:sp>
      <p:sp>
        <p:nvSpPr>
          <p:cNvPr id="3" name="Text Placeholder 2">
            <a:extLst>
              <a:ext uri="{FF2B5EF4-FFF2-40B4-BE49-F238E27FC236}">
                <a16:creationId xmlns:a16="http://schemas.microsoft.com/office/drawing/2014/main" id="{91C015D2-177C-345A-8B2D-B92261C5B75B}"/>
              </a:ext>
            </a:extLst>
          </p:cNvPr>
          <p:cNvSpPr>
            <a:spLocks noGrp="1"/>
          </p:cNvSpPr>
          <p:nvPr>
            <p:ph type="body" idx="1"/>
          </p:nvPr>
        </p:nvSpPr>
        <p:spPr>
          <a:xfrm>
            <a:off x="457200" y="632178"/>
            <a:ext cx="8229600" cy="4425244"/>
          </a:xfrm>
        </p:spPr>
        <p:txBody>
          <a:bodyPr/>
          <a:lstStyle/>
          <a:p>
            <a:pPr marL="114300" indent="0">
              <a:buNone/>
            </a:pPr>
            <a:r>
              <a:rPr lang="en-US" sz="2000" dirty="0">
                <a:latin typeface="Times New Roman" panose="02020603050405020304" pitchFamily="18" charset="0"/>
                <a:cs typeface="Times New Roman" panose="02020603050405020304" pitchFamily="18" charset="0"/>
              </a:rPr>
              <a:t>Write the statement and match the terms to the definition</a:t>
            </a:r>
          </a:p>
          <a:p>
            <a:pPr marL="571500" indent="-457200">
              <a:buAutoNum type="alphaUcPeriod"/>
            </a:pPr>
            <a:r>
              <a:rPr lang="en-US" sz="2000" b="1" dirty="0">
                <a:latin typeface="Times New Roman" panose="02020603050405020304" pitchFamily="18" charset="0"/>
                <a:cs typeface="Times New Roman" panose="02020603050405020304" pitchFamily="18" charset="0"/>
              </a:rPr>
              <a:t>Forbearance	B. Default</a:t>
            </a:r>
            <a:r>
              <a:rPr lang="en-US" sz="2000" dirty="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C. Loan Principal</a:t>
            </a:r>
          </a:p>
          <a:p>
            <a:pPr marL="114300" indent="0">
              <a:buNone/>
            </a:pPr>
            <a:r>
              <a:rPr lang="en-US" sz="2000" b="1" dirty="0">
                <a:latin typeface="Times New Roman" panose="02020603050405020304" pitchFamily="18" charset="0"/>
                <a:cs typeface="Times New Roman" panose="02020603050405020304" pitchFamily="18" charset="0"/>
              </a:rPr>
              <a:t>D.   Bankruptcy</a:t>
            </a:r>
            <a:r>
              <a:rPr lang="en-US" sz="2000" dirty="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E. Consolidating</a:t>
            </a:r>
            <a:r>
              <a:rPr lang="en-US" sz="2000" dirty="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F. Co-signing</a:t>
            </a:r>
          </a:p>
          <a:p>
            <a:pPr marL="114300" indent="0">
              <a:buNone/>
            </a:pPr>
            <a:r>
              <a:rPr lang="en-US" sz="2000" dirty="0">
                <a:latin typeface="Times New Roman" panose="02020603050405020304" pitchFamily="18" charset="0"/>
                <a:cs typeface="Times New Roman" panose="02020603050405020304" pitchFamily="18" charset="0"/>
              </a:rPr>
              <a:t>___ 1. The actual amount of money you borrowed from a lender.</a:t>
            </a:r>
          </a:p>
          <a:p>
            <a:pPr marL="114300" indent="0">
              <a:buNone/>
            </a:pPr>
            <a:r>
              <a:rPr lang="en-US" sz="2000" dirty="0">
                <a:latin typeface="Times New Roman" panose="02020603050405020304" pitchFamily="18" charset="0"/>
                <a:cs typeface="Times New Roman" panose="02020603050405020304" pitchFamily="18" charset="0"/>
              </a:rPr>
              <a:t>___ 2. The combining of different loans into one repayment plan to reduce the cost per month to repay them. </a:t>
            </a:r>
          </a:p>
          <a:p>
            <a:pPr marL="114300" indent="0">
              <a:buNone/>
            </a:pPr>
            <a:r>
              <a:rPr lang="en-US" sz="2000" dirty="0">
                <a:latin typeface="Times New Roman" panose="02020603050405020304" pitchFamily="18" charset="0"/>
                <a:cs typeface="Times New Roman" panose="02020603050405020304" pitchFamily="18" charset="0"/>
              </a:rPr>
              <a:t>___ 3. A short-term period when a person is not repaying their loan due to an economic hardship, but interest still accrues </a:t>
            </a:r>
          </a:p>
          <a:p>
            <a:pPr marL="114300" indent="0">
              <a:buNone/>
            </a:pPr>
            <a:r>
              <a:rPr lang="en-US" sz="2000" dirty="0">
                <a:latin typeface="Times New Roman" panose="02020603050405020304" pitchFamily="18" charset="0"/>
                <a:cs typeface="Times New Roman" panose="02020603050405020304" pitchFamily="18" charset="0"/>
              </a:rPr>
              <a:t>___ 4. Having a second person adding their credit history to support a borrower and agreeing to repay the loan if the original borrow fails to do so. </a:t>
            </a:r>
          </a:p>
          <a:p>
            <a:pPr marL="114300" indent="0">
              <a:buNone/>
            </a:pPr>
            <a:r>
              <a:rPr lang="en-US" sz="2000" dirty="0">
                <a:latin typeface="Times New Roman" panose="02020603050405020304" pitchFamily="18" charset="0"/>
                <a:cs typeface="Times New Roman" panose="02020603050405020304" pitchFamily="18" charset="0"/>
              </a:rPr>
              <a:t>___ 5. Failure to repay a loan </a:t>
            </a:r>
          </a:p>
          <a:p>
            <a:pPr marL="114300" indent="0">
              <a:buNone/>
            </a:pPr>
            <a:r>
              <a:rPr lang="en-US" sz="2000" dirty="0">
                <a:latin typeface="Times New Roman" panose="02020603050405020304" pitchFamily="18" charset="0"/>
                <a:cs typeface="Times New Roman" panose="02020603050405020304" pitchFamily="18" charset="0"/>
              </a:rPr>
              <a:t>___ 6. Legally stating you cannot repay your debts and need to restart under a new debt repayment plan </a:t>
            </a:r>
          </a:p>
        </p:txBody>
      </p:sp>
    </p:spTree>
    <p:extLst>
      <p:ext uri="{BB962C8B-B14F-4D97-AF65-F5344CB8AC3E}">
        <p14:creationId xmlns:p14="http://schemas.microsoft.com/office/powerpoint/2010/main" val="26221695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5DDB2-43FD-F23F-BE33-ED8A3F30CBF4}"/>
              </a:ext>
            </a:extLst>
          </p:cNvPr>
          <p:cNvSpPr>
            <a:spLocks noGrp="1"/>
          </p:cNvSpPr>
          <p:nvPr>
            <p:ph type="title"/>
          </p:nvPr>
        </p:nvSpPr>
        <p:spPr>
          <a:xfrm>
            <a:off x="112889" y="205978"/>
            <a:ext cx="8573911" cy="482644"/>
          </a:xfrm>
        </p:spPr>
        <p:txBody>
          <a:bodyPr/>
          <a:lstStyle/>
          <a:p>
            <a:r>
              <a:rPr lang="en-US" sz="3300" dirty="0"/>
              <a:t>Realities &amp; Regrets of Student Debt</a:t>
            </a:r>
          </a:p>
        </p:txBody>
      </p:sp>
      <p:sp>
        <p:nvSpPr>
          <p:cNvPr id="3" name="Text Placeholder 2">
            <a:extLst>
              <a:ext uri="{FF2B5EF4-FFF2-40B4-BE49-F238E27FC236}">
                <a16:creationId xmlns:a16="http://schemas.microsoft.com/office/drawing/2014/main" id="{F2440B3D-3567-6BBB-4C34-85A075326CE0}"/>
              </a:ext>
            </a:extLst>
          </p:cNvPr>
          <p:cNvSpPr>
            <a:spLocks noGrp="1"/>
          </p:cNvSpPr>
          <p:nvPr>
            <p:ph type="body" idx="1"/>
          </p:nvPr>
        </p:nvSpPr>
        <p:spPr>
          <a:xfrm>
            <a:off x="457200" y="688622"/>
            <a:ext cx="8229600" cy="3906028"/>
          </a:xfrm>
        </p:spPr>
        <p:txBody>
          <a:bodyPr/>
          <a:lstStyle/>
          <a:p>
            <a:pPr marL="114300" indent="0">
              <a:buNone/>
            </a:pPr>
            <a:r>
              <a:rPr lang="en-US" sz="2400" dirty="0">
                <a:latin typeface="Times New Roman" panose="02020603050405020304" pitchFamily="18" charset="0"/>
                <a:cs typeface="Times New Roman" panose="02020603050405020304" pitchFamily="18" charset="0"/>
              </a:rPr>
              <a:t>Evaluate the realities and regrets of student debt</a:t>
            </a:r>
          </a:p>
          <a:p>
            <a:pPr marL="114300" indent="0">
              <a:buNone/>
            </a:pPr>
            <a:endParaRPr lang="en-US" sz="2400" dirty="0">
              <a:latin typeface="Times New Roman" panose="02020603050405020304" pitchFamily="18" charset="0"/>
              <a:cs typeface="Times New Roman" panose="02020603050405020304" pitchFamily="18" charset="0"/>
            </a:endParaRPr>
          </a:p>
        </p:txBody>
      </p:sp>
      <p:pic>
        <p:nvPicPr>
          <p:cNvPr id="1028" name="Picture 4" descr="Regrets and Realities of Student Debt">
            <a:extLst>
              <a:ext uri="{FF2B5EF4-FFF2-40B4-BE49-F238E27FC236}">
                <a16:creationId xmlns:a16="http://schemas.microsoft.com/office/drawing/2014/main" id="{56E1998E-9A85-5397-01B0-B7E57602F2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602" y="1171266"/>
            <a:ext cx="5081042" cy="3766256"/>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75C11E6-E47F-FBDC-AAD5-5B4B93C42239}"/>
              </a:ext>
            </a:extLst>
          </p:cNvPr>
          <p:cNvSpPr/>
          <p:nvPr/>
        </p:nvSpPr>
        <p:spPr>
          <a:xfrm>
            <a:off x="5237523" y="1155688"/>
            <a:ext cx="3771531" cy="778933"/>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bg1"/>
                </a:solidFill>
                <a:latin typeface="Times New Roman" panose="02020603050405020304" pitchFamily="18" charset="0"/>
                <a:cs typeface="Times New Roman" panose="02020603050405020304" pitchFamily="18" charset="0"/>
              </a:rPr>
              <a:t>What happened to student loan debt between 2004 and 2012?</a:t>
            </a:r>
          </a:p>
        </p:txBody>
      </p:sp>
      <p:sp>
        <p:nvSpPr>
          <p:cNvPr id="5" name="Rectangle 4">
            <a:extLst>
              <a:ext uri="{FF2B5EF4-FFF2-40B4-BE49-F238E27FC236}">
                <a16:creationId xmlns:a16="http://schemas.microsoft.com/office/drawing/2014/main" id="{5C718C37-CAE8-5D57-926E-C4B0B32F6C4B}"/>
              </a:ext>
            </a:extLst>
          </p:cNvPr>
          <p:cNvSpPr/>
          <p:nvPr/>
        </p:nvSpPr>
        <p:spPr>
          <a:xfrm>
            <a:off x="5215467" y="2104026"/>
            <a:ext cx="3815644" cy="154228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2000" b="0" i="0" dirty="0">
                <a:solidFill>
                  <a:schemeClr val="bg1"/>
                </a:solidFill>
                <a:effectLst/>
                <a:latin typeface="Times" panose="02020603050405020304" pitchFamily="18" charset="0"/>
              </a:rPr>
              <a:t>When a loan payment is delinquent, what does that mean? Why do you think loan “delinquency” is a problem?</a:t>
            </a:r>
          </a:p>
        </p:txBody>
      </p:sp>
      <p:sp>
        <p:nvSpPr>
          <p:cNvPr id="6" name="Rectangle 5">
            <a:extLst>
              <a:ext uri="{FF2B5EF4-FFF2-40B4-BE49-F238E27FC236}">
                <a16:creationId xmlns:a16="http://schemas.microsoft.com/office/drawing/2014/main" id="{7812C4EF-DEFF-D228-E264-616C75CBDEF4}"/>
              </a:ext>
            </a:extLst>
          </p:cNvPr>
          <p:cNvSpPr/>
          <p:nvPr/>
        </p:nvSpPr>
        <p:spPr>
          <a:xfrm>
            <a:off x="5215467" y="3800139"/>
            <a:ext cx="3771531" cy="778933"/>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bg1"/>
                </a:solidFill>
                <a:latin typeface="Times New Roman" panose="02020603050405020304" pitchFamily="18" charset="0"/>
                <a:cs typeface="Times New Roman" panose="02020603050405020304" pitchFamily="18" charset="0"/>
              </a:rPr>
              <a:t>What are three ways that student loan debt has affected borrowers?</a:t>
            </a:r>
          </a:p>
        </p:txBody>
      </p:sp>
    </p:spTree>
    <p:extLst>
      <p:ext uri="{BB962C8B-B14F-4D97-AF65-F5344CB8AC3E}">
        <p14:creationId xmlns:p14="http://schemas.microsoft.com/office/powerpoint/2010/main" val="7733081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522475-B0A0-D5AB-7B6A-DC010E87BFAF}"/>
              </a:ext>
            </a:extLst>
          </p:cNvPr>
          <p:cNvSpPr>
            <a:spLocks noGrp="1"/>
          </p:cNvSpPr>
          <p:nvPr>
            <p:ph idx="1"/>
          </p:nvPr>
        </p:nvSpPr>
        <p:spPr>
          <a:xfrm>
            <a:off x="628650" y="295421"/>
            <a:ext cx="7886700" cy="4337301"/>
          </a:xfrm>
          <a:solidFill>
            <a:schemeClr val="bg1"/>
          </a:solidFill>
          <a:ln>
            <a:solidFill>
              <a:srgbClr val="7030A0"/>
            </a:solidFill>
          </a:ln>
        </p:spPr>
        <p:txBody>
          <a:bodyPr>
            <a:normAutofit fontScale="92500" lnSpcReduction="10000"/>
          </a:bodyPr>
          <a:lstStyle/>
          <a:p>
            <a:pPr marL="0" indent="0">
              <a:buNone/>
            </a:pPr>
            <a:r>
              <a:rPr lang="en-US" sz="1350" b="1" dirty="0">
                <a:latin typeface="Times New Roman" panose="02020603050405020304" pitchFamily="18" charset="0"/>
                <a:ea typeface="Arial" panose="020B0604020202020204" pitchFamily="34" charset="0"/>
                <a:cs typeface="Times New Roman" panose="02020603050405020304" pitchFamily="18" charset="0"/>
              </a:rPr>
              <a:t>Unit Standard:</a:t>
            </a:r>
          </a:p>
          <a:p>
            <a:r>
              <a:rPr lang="en-US" sz="1350" b="1" dirty="0">
                <a:latin typeface="Times New Roman" panose="02020603050405020304" pitchFamily="18" charset="0"/>
                <a:ea typeface="Arial" panose="020B0604020202020204" pitchFamily="34" charset="0"/>
                <a:cs typeface="Times New Roman" panose="02020603050405020304" pitchFamily="18" charset="0"/>
              </a:rPr>
              <a:t>EPF.IE.1.1</a:t>
            </a:r>
            <a:r>
              <a:rPr lang="en-US" sz="1350" dirty="0">
                <a:latin typeface="Times New Roman" panose="02020603050405020304" pitchFamily="18" charset="0"/>
                <a:ea typeface="Arial" panose="020B0604020202020204" pitchFamily="34" charset="0"/>
                <a:cs typeface="Times New Roman" panose="02020603050405020304" pitchFamily="18" charset="0"/>
              </a:rPr>
              <a:t> Explain how education, income, career, and life choices impact an individual’s financial plan and goals. </a:t>
            </a:r>
            <a:endParaRPr lang="en-US" sz="1350" dirty="0">
              <a:latin typeface="Times New Roman" panose="02020603050405020304" pitchFamily="18" charset="0"/>
              <a:ea typeface="Calibri" panose="020F0502020204030204" pitchFamily="34" charset="0"/>
              <a:cs typeface="Times New Roman" panose="02020603050405020304" pitchFamily="18" charset="0"/>
            </a:endParaRPr>
          </a:p>
          <a:p>
            <a:r>
              <a:rPr lang="en-US" sz="1350" b="1" dirty="0">
                <a:latin typeface="Times New Roman" panose="02020603050405020304" pitchFamily="18" charset="0"/>
                <a:ea typeface="Arial" panose="020B0604020202020204" pitchFamily="34" charset="0"/>
                <a:cs typeface="Times New Roman" panose="02020603050405020304" pitchFamily="18" charset="0"/>
              </a:rPr>
              <a:t>EPF.IE.1.2</a:t>
            </a:r>
            <a:r>
              <a:rPr lang="en-US" sz="1350" dirty="0">
                <a:latin typeface="Times New Roman" panose="02020603050405020304" pitchFamily="18" charset="0"/>
                <a:ea typeface="Arial" panose="020B0604020202020204" pitchFamily="34" charset="0"/>
                <a:cs typeface="Times New Roman" panose="02020603050405020304" pitchFamily="18" charset="0"/>
              </a:rPr>
              <a:t> Differentiate career and education options after high school in terms of desired lifestyle.</a:t>
            </a:r>
            <a:endParaRPr lang="en-US" sz="1350" dirty="0">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r>
              <a:rPr lang="en-US" sz="1800" b="1" dirty="0">
                <a:solidFill>
                  <a:srgbClr val="C00000"/>
                </a:solidFill>
                <a:latin typeface="Times New Roman" panose="02020603050405020304" pitchFamily="18" charset="0"/>
                <a:cs typeface="Times New Roman" panose="02020603050405020304" pitchFamily="18" charset="0"/>
              </a:rPr>
              <a:t>Essential Question: </a:t>
            </a:r>
            <a:r>
              <a:rPr lang="en-US" sz="1800" dirty="0">
                <a:latin typeface="Times New Roman" panose="02020603050405020304" pitchFamily="18" charset="0"/>
                <a:ea typeface="Arial" panose="020B0604020202020204" pitchFamily="34" charset="0"/>
                <a:cs typeface="Times New Roman" panose="02020603050405020304" pitchFamily="18" charset="0"/>
              </a:rPr>
              <a:t>How do people make decisions about their economic livelihood? </a:t>
            </a:r>
          </a:p>
          <a:p>
            <a:pPr marL="0" indent="0">
              <a:buNone/>
            </a:pPr>
            <a:r>
              <a:rPr lang="en-US" sz="1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Students Can:</a:t>
            </a:r>
          </a:p>
          <a:p>
            <a:pPr marL="390525" indent="-214313"/>
            <a:r>
              <a:rPr lang="en-US" sz="1800" dirty="0">
                <a:latin typeface="Times New Roman" panose="02020603050405020304" pitchFamily="18" charset="0"/>
                <a:ea typeface="Arial" panose="020B0604020202020204" pitchFamily="34" charset="0"/>
                <a:cs typeface="Times New Roman" panose="02020603050405020304" pitchFamily="18" charset="0"/>
              </a:rPr>
              <a:t>I can demonstrate understanding of how goals and financial plans are impacted by education choices, income, career decisions, and life choices. </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marL="390525" indent="-214313"/>
            <a:r>
              <a:rPr lang="en-US" sz="1800" dirty="0">
                <a:latin typeface="Times New Roman" panose="02020603050405020304" pitchFamily="18" charset="0"/>
                <a:ea typeface="Arial" panose="020B0604020202020204" pitchFamily="34" charset="0"/>
                <a:cs typeface="Times New Roman" panose="02020603050405020304" pitchFamily="18" charset="0"/>
              </a:rPr>
              <a:t>I can make a distinction between various career options in terms of their lifestyle goals. </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r>
              <a:rPr lang="en-US" sz="1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Agenda:</a:t>
            </a:r>
          </a:p>
          <a:p>
            <a:r>
              <a:rPr lang="en-US" sz="1800" dirty="0">
                <a:latin typeface="Times New Roman" panose="02020603050405020304" pitchFamily="18" charset="0"/>
                <a:ea typeface="Calibri" panose="020F0502020204030204" pitchFamily="34" charset="0"/>
                <a:cs typeface="Times New Roman" panose="02020603050405020304" pitchFamily="18" charset="0"/>
              </a:rPr>
              <a:t>Education vs. Income</a:t>
            </a:r>
          </a:p>
          <a:p>
            <a:r>
              <a:rPr lang="en-US" sz="1800" dirty="0">
                <a:latin typeface="Times New Roman" panose="02020603050405020304" pitchFamily="18" charset="0"/>
                <a:ea typeface="Calibri" panose="020F0502020204030204" pitchFamily="34" charset="0"/>
                <a:cs typeface="Times New Roman" panose="02020603050405020304" pitchFamily="18" charset="0"/>
              </a:rPr>
              <a:t>Paying for College</a:t>
            </a:r>
          </a:p>
          <a:p>
            <a:r>
              <a:rPr lang="en-US" sz="1800" dirty="0">
                <a:latin typeface="Times New Roman" panose="02020603050405020304" pitchFamily="18" charset="0"/>
                <a:ea typeface="Calibri" panose="020F0502020204030204" pitchFamily="34" charset="0"/>
                <a:cs typeface="Times New Roman" panose="02020603050405020304" pitchFamily="18" charset="0"/>
              </a:rPr>
              <a:t>Building my Profile</a:t>
            </a:r>
          </a:p>
          <a:p>
            <a:pPr marL="0" indent="0">
              <a:buNone/>
            </a:pPr>
            <a:r>
              <a:rPr lang="en-US" sz="1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Homework: </a:t>
            </a:r>
          </a:p>
          <a:p>
            <a:pPr marL="285750" indent="-285750"/>
            <a:r>
              <a:rPr lang="en-US" sz="1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Profile for My Dream Life 11/28</a:t>
            </a:r>
          </a:p>
          <a:p>
            <a:pPr marL="0" indent="0">
              <a:buNone/>
            </a:pPr>
            <a:endParaRPr 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31306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203A8-045D-1288-F6ED-2058773DD692}"/>
              </a:ext>
            </a:extLst>
          </p:cNvPr>
          <p:cNvSpPr>
            <a:spLocks noGrp="1"/>
          </p:cNvSpPr>
          <p:nvPr>
            <p:ph type="title"/>
          </p:nvPr>
        </p:nvSpPr>
        <p:spPr>
          <a:xfrm>
            <a:off x="457200" y="205978"/>
            <a:ext cx="7648222" cy="460066"/>
          </a:xfrm>
        </p:spPr>
        <p:txBody>
          <a:bodyPr/>
          <a:lstStyle/>
          <a:p>
            <a:r>
              <a:rPr lang="en-US" dirty="0"/>
              <a:t>Education impact on Income</a:t>
            </a:r>
          </a:p>
        </p:txBody>
      </p:sp>
      <p:sp>
        <p:nvSpPr>
          <p:cNvPr id="3" name="Text Placeholder 2">
            <a:extLst>
              <a:ext uri="{FF2B5EF4-FFF2-40B4-BE49-F238E27FC236}">
                <a16:creationId xmlns:a16="http://schemas.microsoft.com/office/drawing/2014/main" id="{31DC4A99-C70A-1D5F-314D-C07B16A7ADAF}"/>
              </a:ext>
            </a:extLst>
          </p:cNvPr>
          <p:cNvSpPr>
            <a:spLocks noGrp="1"/>
          </p:cNvSpPr>
          <p:nvPr>
            <p:ph type="body" idx="1"/>
          </p:nvPr>
        </p:nvSpPr>
        <p:spPr>
          <a:xfrm>
            <a:off x="457200" y="666044"/>
            <a:ext cx="8229600" cy="3928606"/>
          </a:xfrm>
        </p:spPr>
        <p:txBody>
          <a:bodyPr/>
          <a:lstStyle/>
          <a:p>
            <a:pPr marL="114300" indent="0">
              <a:buNone/>
            </a:pPr>
            <a:r>
              <a:rPr lang="en-US" sz="2400" dirty="0">
                <a:latin typeface="Times" panose="02020603050405020304" pitchFamily="18" charset="0"/>
                <a:cs typeface="Times" panose="02020603050405020304" pitchFamily="18" charset="0"/>
              </a:rPr>
              <a:t>Evaluate educations impact on income </a:t>
            </a:r>
          </a:p>
          <a:p>
            <a:pPr marL="114300" indent="0">
              <a:buNone/>
            </a:pPr>
            <a:endParaRPr lang="en-US" sz="2400" dirty="0">
              <a:latin typeface="Times" panose="02020603050405020304" pitchFamily="18" charset="0"/>
              <a:cs typeface="Times" panose="02020603050405020304" pitchFamily="18" charset="0"/>
            </a:endParaRPr>
          </a:p>
        </p:txBody>
      </p:sp>
      <p:pic>
        <p:nvPicPr>
          <p:cNvPr id="2050" name="Picture 2" descr="Earnings and Unemployment Rates Based on Educational Attainment 2015">
            <a:extLst>
              <a:ext uri="{FF2B5EF4-FFF2-40B4-BE49-F238E27FC236}">
                <a16:creationId xmlns:a16="http://schemas.microsoft.com/office/drawing/2014/main" id="{7A1B66E5-01D1-7108-2369-43066BC11F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199" y="1297163"/>
            <a:ext cx="7783689" cy="2529769"/>
          </a:xfrm>
          <a:prstGeom prst="rect">
            <a:avLst/>
          </a:prstGeom>
          <a:noFill/>
          <a:ln>
            <a:solidFill>
              <a:schemeClr val="tx2">
                <a:lumMod val="10000"/>
              </a:schemeClr>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FA709E9-4AA1-C10C-A98F-1DB37BCBE70E}"/>
              </a:ext>
            </a:extLst>
          </p:cNvPr>
          <p:cNvSpPr/>
          <p:nvPr/>
        </p:nvSpPr>
        <p:spPr>
          <a:xfrm>
            <a:off x="67734" y="3932812"/>
            <a:ext cx="9008532" cy="1004710"/>
          </a:xfrm>
          <a:prstGeom prst="rect">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457200" indent="-457200">
              <a:buAutoNum type="arabicPeriod"/>
            </a:pPr>
            <a:endParaRPr lang="en-US" sz="2000" dirty="0">
              <a:latin typeface="Times" panose="02020603050405020304" pitchFamily="18" charset="0"/>
              <a:cs typeface="Times" panose="02020603050405020304" pitchFamily="18" charset="0"/>
            </a:endParaRPr>
          </a:p>
          <a:p>
            <a:pPr marL="457200" indent="-457200">
              <a:buAutoNum type="arabicPeriod"/>
            </a:pPr>
            <a:r>
              <a:rPr lang="en-US" sz="2000" dirty="0">
                <a:latin typeface="Times" panose="02020603050405020304" pitchFamily="18" charset="0"/>
                <a:cs typeface="Times" panose="02020603050405020304" pitchFamily="18" charset="0"/>
              </a:rPr>
              <a:t>How does have a higher education influence your potential earnings in the future? </a:t>
            </a:r>
          </a:p>
          <a:p>
            <a:pPr marL="457200" indent="-457200">
              <a:buAutoNum type="arabicPeriod"/>
            </a:pPr>
            <a:r>
              <a:rPr lang="en-US" sz="2000" dirty="0">
                <a:latin typeface="Times" panose="02020603050405020304" pitchFamily="18" charset="0"/>
                <a:cs typeface="Times" panose="02020603050405020304" pitchFamily="18" charset="0"/>
              </a:rPr>
              <a:t>What is a potential negative of earning a high degree beyond a high school diploma? </a:t>
            </a:r>
          </a:p>
          <a:p>
            <a:pPr marL="457200" indent="-457200">
              <a:buAutoNum type="arabicPeriod"/>
            </a:pPr>
            <a:endParaRPr lang="en-US" sz="24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32111122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63"/>
          <p:cNvSpPr txBox="1">
            <a:spLocks noGrp="1"/>
          </p:cNvSpPr>
          <p:nvPr>
            <p:ph type="title"/>
          </p:nvPr>
        </p:nvSpPr>
        <p:spPr>
          <a:xfrm>
            <a:off x="713225" y="1242000"/>
            <a:ext cx="4648500" cy="2659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Paying for Education</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64"/>
          <p:cNvSpPr txBox="1">
            <a:spLocks noGrp="1"/>
          </p:cNvSpPr>
          <p:nvPr>
            <p:ph type="title"/>
          </p:nvPr>
        </p:nvSpPr>
        <p:spPr>
          <a:xfrm>
            <a:off x="457200" y="-9"/>
            <a:ext cx="8229600" cy="8574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 b="1"/>
              <a:t>CSS- Financial Aid Profile</a:t>
            </a:r>
            <a:endParaRPr b="1"/>
          </a:p>
        </p:txBody>
      </p:sp>
      <p:sp>
        <p:nvSpPr>
          <p:cNvPr id="493" name="Google Shape;493;p64"/>
          <p:cNvSpPr txBox="1">
            <a:spLocks noGrp="1"/>
          </p:cNvSpPr>
          <p:nvPr>
            <p:ph type="body" idx="1"/>
          </p:nvPr>
        </p:nvSpPr>
        <p:spPr>
          <a:xfrm>
            <a:off x="457200" y="674925"/>
            <a:ext cx="8229600" cy="3394500"/>
          </a:xfrm>
          <a:prstGeom prst="rect">
            <a:avLst/>
          </a:prstGeom>
          <a:noFill/>
          <a:ln>
            <a:noFill/>
          </a:ln>
        </p:spPr>
        <p:txBody>
          <a:bodyPr spcFirstLastPara="1" wrap="square" lIns="91425" tIns="45700" rIns="91425" bIns="45700" anchor="t" anchorCtr="0">
            <a:noAutofit/>
          </a:bodyPr>
          <a:lstStyle/>
          <a:p>
            <a:pPr marL="0" lvl="1" indent="0" algn="l" rtl="0">
              <a:lnSpc>
                <a:spcPct val="100000"/>
              </a:lnSpc>
              <a:spcBef>
                <a:spcPts val="0"/>
              </a:spcBef>
              <a:spcAft>
                <a:spcPts val="0"/>
              </a:spcAft>
              <a:buSzPts val="2100"/>
              <a:buNone/>
            </a:pPr>
            <a:r>
              <a:rPr lang="en-US" sz="2100" b="1" u="sng" dirty="0">
                <a:solidFill>
                  <a:srgbClr val="C00000"/>
                </a:solidFill>
              </a:rPr>
              <a:t>CSS-Profile</a:t>
            </a:r>
            <a:r>
              <a:rPr lang="en-US" sz="2100" dirty="0"/>
              <a:t>: created on College Board Website</a:t>
            </a:r>
            <a:endParaRPr sz="2100" dirty="0"/>
          </a:p>
        </p:txBody>
      </p:sp>
      <p:sp>
        <p:nvSpPr>
          <p:cNvPr id="2" name="Flowchart: Process 1">
            <a:extLst>
              <a:ext uri="{FF2B5EF4-FFF2-40B4-BE49-F238E27FC236}">
                <a16:creationId xmlns:a16="http://schemas.microsoft.com/office/drawing/2014/main" id="{BAC59A35-5392-DE12-0745-EA23DAA45365}"/>
              </a:ext>
            </a:extLst>
          </p:cNvPr>
          <p:cNvSpPr/>
          <p:nvPr/>
        </p:nvSpPr>
        <p:spPr>
          <a:xfrm>
            <a:off x="258223" y="1111982"/>
            <a:ext cx="5205599" cy="1657836"/>
          </a:xfrm>
          <a:prstGeom prst="flowChartProcess">
            <a:avLst/>
          </a:prstGeom>
          <a:solidFill>
            <a:schemeClr val="tx2">
              <a:lumMod val="10000"/>
            </a:schemeClr>
          </a:solidFill>
          <a:ln>
            <a:solidFill>
              <a:schemeClr val="tx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000" dirty="0">
                <a:solidFill>
                  <a:schemeClr val="bg1"/>
                </a:solidFill>
                <a:latin typeface="Times New Roman" panose="02020603050405020304" pitchFamily="18" charset="0"/>
                <a:cs typeface="Times New Roman" panose="02020603050405020304" pitchFamily="18" charset="0"/>
              </a:rPr>
              <a:t>Allows students to apple non-federal aid for 400 colleges/universities</a:t>
            </a:r>
          </a:p>
          <a:p>
            <a:pPr marL="285750" indent="-285750">
              <a:buFont typeface="Arial" panose="020B0604020202020204" pitchFamily="34" charset="0"/>
              <a:buChar char="•"/>
            </a:pPr>
            <a:r>
              <a:rPr lang="en-US" sz="2000" b="1" i="1" u="sng" dirty="0">
                <a:solidFill>
                  <a:schemeClr val="bg1"/>
                </a:solidFill>
                <a:latin typeface="Times New Roman" panose="02020603050405020304" pitchFamily="18" charset="0"/>
                <a:cs typeface="Times New Roman" panose="02020603050405020304" pitchFamily="18" charset="0"/>
              </a:rPr>
              <a:t>Addition funds on top off FAFSA</a:t>
            </a:r>
          </a:p>
          <a:p>
            <a:pPr marL="285750" indent="-285750">
              <a:buFont typeface="Arial" panose="020B0604020202020204" pitchFamily="34" charset="0"/>
              <a:buChar char="•"/>
            </a:pPr>
            <a:r>
              <a:rPr lang="en-US" sz="2000" dirty="0">
                <a:solidFill>
                  <a:schemeClr val="bg1"/>
                </a:solidFill>
                <a:latin typeface="Times New Roman" panose="02020603050405020304" pitchFamily="18" charset="0"/>
                <a:cs typeface="Times New Roman" panose="02020603050405020304" pitchFamily="18" charset="0"/>
              </a:rPr>
              <a:t>Available Oct. 1</a:t>
            </a:r>
            <a:r>
              <a:rPr lang="en-US" sz="2000" baseline="30000" dirty="0">
                <a:solidFill>
                  <a:schemeClr val="bg1"/>
                </a:solidFill>
                <a:latin typeface="Times New Roman" panose="02020603050405020304" pitchFamily="18" charset="0"/>
                <a:cs typeface="Times New Roman" panose="02020603050405020304" pitchFamily="18" charset="0"/>
              </a:rPr>
              <a:t>st</a:t>
            </a:r>
            <a:r>
              <a:rPr lang="en-US" sz="2000" dirty="0">
                <a:solidFill>
                  <a:schemeClr val="bg1"/>
                </a:solidFill>
                <a:latin typeface="Times New Roman" panose="02020603050405020304" pitchFamily="18" charset="0"/>
                <a:cs typeface="Times New Roman" panose="02020603050405020304" pitchFamily="18" charset="0"/>
              </a:rPr>
              <a:t>.  </a:t>
            </a:r>
          </a:p>
        </p:txBody>
      </p:sp>
      <p:pic>
        <p:nvPicPr>
          <p:cNvPr id="494" name="Google Shape;494;p64"/>
          <p:cNvPicPr preferRelativeResize="0"/>
          <p:nvPr/>
        </p:nvPicPr>
        <p:blipFill rotWithShape="1">
          <a:blip r:embed="rId3">
            <a:alphaModFix/>
          </a:blip>
          <a:srcRect/>
          <a:stretch/>
        </p:blipFill>
        <p:spPr>
          <a:xfrm>
            <a:off x="4572000" y="1818352"/>
            <a:ext cx="3805777" cy="2128525"/>
          </a:xfrm>
          <a:prstGeom prst="rect">
            <a:avLst/>
          </a:prstGeom>
          <a:noFill/>
          <a:ln>
            <a:noFill/>
          </a:ln>
        </p:spPr>
      </p:pic>
    </p:spTree>
    <p:extLst>
      <p:ext uri="{BB962C8B-B14F-4D97-AF65-F5344CB8AC3E}">
        <p14:creationId xmlns:p14="http://schemas.microsoft.com/office/powerpoint/2010/main" val="15509482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65"/>
          <p:cNvSpPr txBox="1">
            <a:spLocks noGrp="1"/>
          </p:cNvSpPr>
          <p:nvPr>
            <p:ph type="ctrTitle"/>
          </p:nvPr>
        </p:nvSpPr>
        <p:spPr>
          <a:xfrm>
            <a:off x="685800" y="91669"/>
            <a:ext cx="7772400" cy="11025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 b="1"/>
              <a:t>Types of Financial Aid </a:t>
            </a:r>
            <a:endParaRPr b="1"/>
          </a:p>
        </p:txBody>
      </p:sp>
      <p:sp>
        <p:nvSpPr>
          <p:cNvPr id="501" name="Google Shape;501;p65"/>
          <p:cNvSpPr txBox="1">
            <a:spLocks noGrp="1"/>
          </p:cNvSpPr>
          <p:nvPr>
            <p:ph type="subTitle" idx="1"/>
          </p:nvPr>
        </p:nvSpPr>
        <p:spPr>
          <a:xfrm>
            <a:off x="1901400" y="2572931"/>
            <a:ext cx="5341200" cy="3498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640"/>
              </a:spcBef>
              <a:spcAft>
                <a:spcPts val="0"/>
              </a:spcAft>
              <a:buSzPts val="3200"/>
              <a:buNone/>
            </a:pPr>
            <a:endParaRPr/>
          </a:p>
        </p:txBody>
      </p:sp>
      <p:pic>
        <p:nvPicPr>
          <p:cNvPr id="502" name="Google Shape;502;p65"/>
          <p:cNvPicPr preferRelativeResize="0"/>
          <p:nvPr/>
        </p:nvPicPr>
        <p:blipFill rotWithShape="1">
          <a:blip r:embed="rId3">
            <a:alphaModFix/>
          </a:blip>
          <a:srcRect l="44496" t="39439" r="22499" b="13770"/>
          <a:stretch/>
        </p:blipFill>
        <p:spPr>
          <a:xfrm>
            <a:off x="1600600" y="1194167"/>
            <a:ext cx="5942801" cy="3949331"/>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66"/>
          <p:cNvSpPr txBox="1">
            <a:spLocks noGrp="1"/>
          </p:cNvSpPr>
          <p:nvPr>
            <p:ph type="title"/>
          </p:nvPr>
        </p:nvSpPr>
        <p:spPr>
          <a:xfrm>
            <a:off x="713225" y="445025"/>
            <a:ext cx="7717500" cy="572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 b="1" i="1" u="sng" dirty="0">
                <a:solidFill>
                  <a:schemeClr val="tx2">
                    <a:lumMod val="10000"/>
                  </a:schemeClr>
                </a:solidFill>
              </a:rPr>
              <a:t>Scholarships</a:t>
            </a:r>
            <a:r>
              <a:rPr lang="en" b="1" dirty="0"/>
              <a:t> </a:t>
            </a:r>
            <a:endParaRPr b="1" dirty="0"/>
          </a:p>
        </p:txBody>
      </p:sp>
      <p:sp>
        <p:nvSpPr>
          <p:cNvPr id="509" name="Google Shape;509;p66"/>
          <p:cNvSpPr txBox="1">
            <a:spLocks noGrp="1"/>
          </p:cNvSpPr>
          <p:nvPr>
            <p:ph type="body" idx="1"/>
          </p:nvPr>
        </p:nvSpPr>
        <p:spPr>
          <a:xfrm>
            <a:off x="567650" y="1280075"/>
            <a:ext cx="5069700" cy="2989500"/>
          </a:xfrm>
          <a:prstGeom prst="rect">
            <a:avLst/>
          </a:prstGeom>
          <a:noFill/>
          <a:ln>
            <a:noFill/>
          </a:ln>
        </p:spPr>
        <p:txBody>
          <a:bodyPr spcFirstLastPara="1" wrap="square" lIns="91425" tIns="45700" rIns="91425" bIns="45700" anchor="t" anchorCtr="0">
            <a:noAutofit/>
          </a:bodyPr>
          <a:lstStyle/>
          <a:p>
            <a:pPr marL="457200" lvl="0" indent="-368300" algn="l" rtl="0">
              <a:lnSpc>
                <a:spcPct val="100000"/>
              </a:lnSpc>
              <a:spcBef>
                <a:spcPts val="360"/>
              </a:spcBef>
              <a:spcAft>
                <a:spcPts val="0"/>
              </a:spcAft>
              <a:buSzPts val="2200"/>
              <a:buChar char="●"/>
            </a:pPr>
            <a:r>
              <a:rPr lang="en" sz="2200" dirty="0"/>
              <a:t>Forms: </a:t>
            </a:r>
            <a:r>
              <a:rPr lang="en" sz="2200" b="1" i="1" u="sng" dirty="0">
                <a:solidFill>
                  <a:schemeClr val="tx2">
                    <a:lumMod val="10000"/>
                  </a:schemeClr>
                </a:solidFill>
              </a:rPr>
              <a:t>Athletic, academic, leadership, theatre, music</a:t>
            </a:r>
            <a:endParaRPr sz="2200" b="1" i="1" u="sng" dirty="0">
              <a:solidFill>
                <a:schemeClr val="tx2">
                  <a:lumMod val="10000"/>
                </a:schemeClr>
              </a:solidFill>
            </a:endParaRPr>
          </a:p>
          <a:p>
            <a:pPr marL="457200" lvl="0" indent="-368300" algn="l" rtl="0">
              <a:lnSpc>
                <a:spcPct val="100000"/>
              </a:lnSpc>
              <a:spcBef>
                <a:spcPts val="0"/>
              </a:spcBef>
              <a:spcAft>
                <a:spcPts val="0"/>
              </a:spcAft>
              <a:buSzPts val="2200"/>
              <a:buChar char="●"/>
            </a:pPr>
            <a:r>
              <a:rPr lang="en" sz="2200" dirty="0"/>
              <a:t>Usually competitive </a:t>
            </a:r>
            <a:endParaRPr sz="2200" dirty="0"/>
          </a:p>
          <a:p>
            <a:pPr marL="457200" lvl="0" indent="-368300" algn="l" rtl="0">
              <a:lnSpc>
                <a:spcPct val="100000"/>
              </a:lnSpc>
              <a:spcBef>
                <a:spcPts val="0"/>
              </a:spcBef>
              <a:spcAft>
                <a:spcPts val="0"/>
              </a:spcAft>
              <a:buSzPts val="2200"/>
              <a:buChar char="●"/>
            </a:pPr>
            <a:r>
              <a:rPr lang="en" sz="2200" dirty="0"/>
              <a:t>Can be on a national, state or local level</a:t>
            </a:r>
            <a:endParaRPr sz="2200" dirty="0"/>
          </a:p>
          <a:p>
            <a:pPr marL="457200" lvl="0" indent="-368300" algn="l" rtl="0">
              <a:lnSpc>
                <a:spcPct val="100000"/>
              </a:lnSpc>
              <a:spcBef>
                <a:spcPts val="0"/>
              </a:spcBef>
              <a:spcAft>
                <a:spcPts val="0"/>
              </a:spcAft>
              <a:buSzPts val="2200"/>
              <a:buChar char="●"/>
            </a:pPr>
            <a:r>
              <a:rPr lang="en" sz="2200" dirty="0"/>
              <a:t>Can pay for all, or part of college </a:t>
            </a:r>
            <a:endParaRPr sz="2200" dirty="0"/>
          </a:p>
          <a:p>
            <a:pPr marL="457200" lvl="0" indent="-368300" algn="l" rtl="0">
              <a:lnSpc>
                <a:spcPct val="100000"/>
              </a:lnSpc>
              <a:spcBef>
                <a:spcPts val="0"/>
              </a:spcBef>
              <a:spcAft>
                <a:spcPts val="0"/>
              </a:spcAft>
              <a:buSzPts val="2200"/>
              <a:buChar char="●"/>
            </a:pPr>
            <a:r>
              <a:rPr lang="en" sz="2200" b="1" i="1" u="sng" dirty="0">
                <a:solidFill>
                  <a:schemeClr val="tx2">
                    <a:lumMod val="10000"/>
                  </a:schemeClr>
                </a:solidFill>
              </a:rPr>
              <a:t>Usually has requirements- such as a certain GPA</a:t>
            </a:r>
            <a:endParaRPr sz="2200" b="1" i="1" u="sng" dirty="0">
              <a:solidFill>
                <a:schemeClr val="tx2">
                  <a:lumMod val="10000"/>
                </a:schemeClr>
              </a:solidFill>
            </a:endParaRPr>
          </a:p>
        </p:txBody>
      </p:sp>
      <p:pic>
        <p:nvPicPr>
          <p:cNvPr id="510" name="Google Shape;510;p66"/>
          <p:cNvPicPr preferRelativeResize="0"/>
          <p:nvPr/>
        </p:nvPicPr>
        <p:blipFill rotWithShape="1">
          <a:blip r:embed="rId3">
            <a:alphaModFix/>
          </a:blip>
          <a:srcRect/>
          <a:stretch/>
        </p:blipFill>
        <p:spPr>
          <a:xfrm>
            <a:off x="5869463" y="1444760"/>
            <a:ext cx="3107531" cy="315039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1"/>
          <p:cNvSpPr txBox="1">
            <a:spLocks noGrp="1"/>
          </p:cNvSpPr>
          <p:nvPr>
            <p:ph type="title"/>
          </p:nvPr>
        </p:nvSpPr>
        <p:spPr>
          <a:xfrm>
            <a:off x="713226" y="2175325"/>
            <a:ext cx="5145900" cy="92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Education Options</a:t>
            </a:r>
            <a:endParaRPr/>
          </a:p>
        </p:txBody>
      </p:sp>
      <p:pic>
        <p:nvPicPr>
          <p:cNvPr id="332" name="Google Shape;332;p41"/>
          <p:cNvPicPr preferRelativeResize="0"/>
          <p:nvPr/>
        </p:nvPicPr>
        <p:blipFill>
          <a:blip r:embed="rId3">
            <a:alphaModFix/>
          </a:blip>
          <a:stretch>
            <a:fillRect/>
          </a:stretch>
        </p:blipFill>
        <p:spPr>
          <a:xfrm>
            <a:off x="4848350" y="1680400"/>
            <a:ext cx="4295650" cy="2255224"/>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67"/>
          <p:cNvSpPr txBox="1">
            <a:spLocks noGrp="1"/>
          </p:cNvSpPr>
          <p:nvPr>
            <p:ph type="title"/>
          </p:nvPr>
        </p:nvSpPr>
        <p:spPr>
          <a:xfrm>
            <a:off x="713225" y="445025"/>
            <a:ext cx="7717500" cy="572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 b="1"/>
              <a:t>Scholarships </a:t>
            </a:r>
            <a:endParaRPr b="1"/>
          </a:p>
        </p:txBody>
      </p:sp>
      <p:pic>
        <p:nvPicPr>
          <p:cNvPr id="1026" name="Picture 2" descr="57 Scholarship Statistics, Facts &amp; Demographics">
            <a:extLst>
              <a:ext uri="{FF2B5EF4-FFF2-40B4-BE49-F238E27FC236}">
                <a16:creationId xmlns:a16="http://schemas.microsoft.com/office/drawing/2014/main" id="{3CC7799B-DCE2-B5AD-1EEC-796A8837C8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529" y="1040066"/>
            <a:ext cx="3764845" cy="3360902"/>
          </a:xfrm>
          <a:prstGeom prst="rect">
            <a:avLst/>
          </a:prstGeom>
          <a:noFill/>
          <a:ln>
            <a:solidFill>
              <a:schemeClr val="tx2">
                <a:lumMod val="10000"/>
              </a:schemeClr>
            </a:solidFill>
          </a:ln>
          <a:extLst>
            <a:ext uri="{909E8E84-426E-40DD-AFC4-6F175D3DCCD1}">
              <a14:hiddenFill xmlns:a14="http://schemas.microsoft.com/office/drawing/2010/main">
                <a:solidFill>
                  <a:srgbClr val="FFFFFF"/>
                </a:solidFill>
              </a14:hiddenFill>
            </a:ext>
          </a:extLst>
        </p:spPr>
      </p:pic>
      <p:sp>
        <p:nvSpPr>
          <p:cNvPr id="2" name="Flowchart: Process 1">
            <a:extLst>
              <a:ext uri="{FF2B5EF4-FFF2-40B4-BE49-F238E27FC236}">
                <a16:creationId xmlns:a16="http://schemas.microsoft.com/office/drawing/2014/main" id="{F1C3E458-8296-91B0-9A5F-50097758EE12}"/>
              </a:ext>
            </a:extLst>
          </p:cNvPr>
          <p:cNvSpPr/>
          <p:nvPr/>
        </p:nvSpPr>
        <p:spPr>
          <a:xfrm>
            <a:off x="834874" y="1051223"/>
            <a:ext cx="3737126" cy="2730555"/>
          </a:xfrm>
          <a:prstGeom prst="flowChartProcess">
            <a:avLst/>
          </a:prstGeom>
          <a:solidFill>
            <a:schemeClr val="accent1">
              <a:lumMod val="50000"/>
            </a:schemeClr>
          </a:solidFill>
          <a:ln>
            <a:solidFill>
              <a:schemeClr val="tx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latin typeface="Times New Roman" panose="02020603050405020304" pitchFamily="18" charset="0"/>
                <a:cs typeface="Times New Roman" panose="02020603050405020304" pitchFamily="18" charset="0"/>
              </a:rPr>
              <a:t>Scholarship 101</a:t>
            </a:r>
          </a:p>
          <a:p>
            <a:pPr marL="342900" indent="-342900">
              <a:buFont typeface="Arial" panose="020B0604020202020204" pitchFamily="34" charset="0"/>
              <a:buChar char="•"/>
            </a:pPr>
            <a:r>
              <a:rPr lang="en-US" sz="2400" b="1" i="1" u="sng" dirty="0">
                <a:solidFill>
                  <a:schemeClr val="bg1"/>
                </a:solidFill>
                <a:latin typeface="Times New Roman" panose="02020603050405020304" pitchFamily="18" charset="0"/>
                <a:cs typeface="Times New Roman" panose="02020603050405020304" pitchFamily="18" charset="0"/>
              </a:rPr>
              <a:t>Thousands are available</a:t>
            </a:r>
          </a:p>
          <a:p>
            <a:pPr marL="342900" indent="-342900">
              <a:buFont typeface="Arial" panose="020B0604020202020204" pitchFamily="34" charset="0"/>
              <a:buChar char="•"/>
            </a:pPr>
            <a:r>
              <a:rPr lang="en-US" sz="2400" b="1" i="1" u="sng" dirty="0">
                <a:solidFill>
                  <a:schemeClr val="bg1"/>
                </a:solidFill>
                <a:latin typeface="Times New Roman" panose="02020603050405020304" pitchFamily="18" charset="0"/>
                <a:cs typeface="Times New Roman" panose="02020603050405020304" pitchFamily="18" charset="0"/>
              </a:rPr>
              <a:t>Some schools automatically consider all applicants</a:t>
            </a:r>
          </a:p>
          <a:p>
            <a:pPr marL="342900" indent="-342900">
              <a:buFont typeface="Arial" panose="020B0604020202020204" pitchFamily="34" charset="0"/>
              <a:buChar char="•"/>
            </a:pPr>
            <a:r>
              <a:rPr lang="en-US" sz="2400" b="1" i="1" u="sng" dirty="0">
                <a:solidFill>
                  <a:schemeClr val="bg1"/>
                </a:solidFill>
                <a:latin typeface="Times New Roman" panose="02020603050405020304" pitchFamily="18" charset="0"/>
                <a:cs typeface="Times New Roman" panose="02020603050405020304" pitchFamily="18" charset="0"/>
              </a:rPr>
              <a:t>Never PAY to apply for scholarships (SCAM)</a:t>
            </a:r>
            <a:r>
              <a:rPr lang="en-US" sz="2400" dirty="0">
                <a:solidFill>
                  <a:schemeClr val="bg1"/>
                </a:solidFill>
                <a:latin typeface="Times New Roman" panose="02020603050405020304" pitchFamily="18" charset="0"/>
                <a:cs typeface="Times New Roman" panose="02020603050405020304" pitchFamily="18" charset="0"/>
              </a:rPr>
              <a:t>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68"/>
          <p:cNvSpPr txBox="1">
            <a:spLocks noGrp="1"/>
          </p:cNvSpPr>
          <p:nvPr>
            <p:ph type="title"/>
          </p:nvPr>
        </p:nvSpPr>
        <p:spPr>
          <a:xfrm>
            <a:off x="171357" y="151514"/>
            <a:ext cx="7717500" cy="572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 b="1" i="1" u="sng" dirty="0">
                <a:solidFill>
                  <a:schemeClr val="tx2">
                    <a:lumMod val="10000"/>
                  </a:schemeClr>
                </a:solidFill>
              </a:rPr>
              <a:t>Work Study </a:t>
            </a:r>
            <a:endParaRPr b="1" i="1" u="sng" dirty="0">
              <a:solidFill>
                <a:schemeClr val="tx2">
                  <a:lumMod val="10000"/>
                </a:schemeClr>
              </a:solidFill>
            </a:endParaRPr>
          </a:p>
        </p:txBody>
      </p:sp>
      <p:sp>
        <p:nvSpPr>
          <p:cNvPr id="525" name="Google Shape;525;p68"/>
          <p:cNvSpPr txBox="1">
            <a:spLocks noGrp="1"/>
          </p:cNvSpPr>
          <p:nvPr>
            <p:ph type="body" idx="1"/>
          </p:nvPr>
        </p:nvSpPr>
        <p:spPr>
          <a:xfrm>
            <a:off x="171357" y="724214"/>
            <a:ext cx="4818331" cy="2504408"/>
          </a:xfrm>
          <a:prstGeom prst="rect">
            <a:avLst/>
          </a:prstGeom>
          <a:solidFill>
            <a:schemeClr val="bg2">
              <a:lumMod val="10000"/>
            </a:schemeClr>
          </a:solidFill>
          <a:ln>
            <a:noFill/>
          </a:ln>
        </p:spPr>
        <p:txBody>
          <a:bodyPr spcFirstLastPara="1" wrap="square" lIns="91425" tIns="45700" rIns="91425" bIns="45700" anchor="t" anchorCtr="0">
            <a:noAutofit/>
          </a:bodyPr>
          <a:lstStyle/>
          <a:p>
            <a:pPr marL="12700" lvl="0" indent="0" algn="l" rtl="0">
              <a:lnSpc>
                <a:spcPct val="100000"/>
              </a:lnSpc>
              <a:spcBef>
                <a:spcPts val="360"/>
              </a:spcBef>
              <a:spcAft>
                <a:spcPts val="0"/>
              </a:spcAft>
              <a:buSzPts val="3400"/>
              <a:buNone/>
            </a:pPr>
            <a:r>
              <a:rPr lang="en-US" sz="2000" b="1" i="1" u="sng" dirty="0">
                <a:solidFill>
                  <a:srgbClr val="FFFF00"/>
                </a:solidFill>
              </a:rPr>
              <a:t>Work study programs </a:t>
            </a:r>
            <a:r>
              <a:rPr lang="en-US" sz="2000" b="1" dirty="0">
                <a:solidFill>
                  <a:schemeClr val="bg1"/>
                </a:solidFill>
              </a:rPr>
              <a:t>– </a:t>
            </a:r>
            <a:r>
              <a:rPr lang="en-US" sz="2000" dirty="0">
                <a:solidFill>
                  <a:schemeClr val="bg1"/>
                </a:solidFill>
              </a:rPr>
              <a:t>on campus jobs that pay you a wage (</a:t>
            </a:r>
            <a:r>
              <a:rPr lang="en-US" sz="2000" i="1" dirty="0">
                <a:solidFill>
                  <a:srgbClr val="FFFF00"/>
                </a:solidFill>
              </a:rPr>
              <a:t>refereeing intermural athletics, supervising rec. room, or working on campus cafeteria</a:t>
            </a:r>
            <a:r>
              <a:rPr lang="en-US" sz="2000" dirty="0">
                <a:solidFill>
                  <a:schemeClr val="bg1"/>
                </a:solidFill>
              </a:rPr>
              <a:t>)</a:t>
            </a:r>
          </a:p>
          <a:p>
            <a:pPr marL="457200" lvl="0" indent="-444500" algn="l" rtl="0">
              <a:lnSpc>
                <a:spcPct val="100000"/>
              </a:lnSpc>
              <a:spcBef>
                <a:spcPts val="360"/>
              </a:spcBef>
              <a:spcAft>
                <a:spcPts val="0"/>
              </a:spcAft>
              <a:buSzPts val="3400"/>
              <a:buChar char="●"/>
            </a:pPr>
            <a:r>
              <a:rPr lang="en-US" sz="2000" b="1" dirty="0">
                <a:solidFill>
                  <a:schemeClr val="bg1"/>
                </a:solidFill>
              </a:rPr>
              <a:t>Need base program</a:t>
            </a:r>
          </a:p>
          <a:p>
            <a:pPr marL="457200" lvl="0" indent="-444500" algn="l" rtl="0">
              <a:lnSpc>
                <a:spcPct val="100000"/>
              </a:lnSpc>
              <a:spcBef>
                <a:spcPts val="360"/>
              </a:spcBef>
              <a:spcAft>
                <a:spcPts val="0"/>
              </a:spcAft>
              <a:buSzPts val="3400"/>
              <a:buChar char="●"/>
            </a:pPr>
            <a:r>
              <a:rPr lang="en-US" sz="2000" b="1" dirty="0">
                <a:solidFill>
                  <a:schemeClr val="bg1"/>
                </a:solidFill>
              </a:rPr>
              <a:t>10 -15 hours per week</a:t>
            </a:r>
            <a:endParaRPr sz="2000" b="1" dirty="0"/>
          </a:p>
          <a:p>
            <a:pPr marL="0" lvl="0" indent="0" algn="l" rtl="0">
              <a:lnSpc>
                <a:spcPct val="100000"/>
              </a:lnSpc>
              <a:spcBef>
                <a:spcPts val="360"/>
              </a:spcBef>
              <a:spcAft>
                <a:spcPts val="0"/>
              </a:spcAft>
              <a:buSzPts val="1800"/>
              <a:buNone/>
            </a:pPr>
            <a:r>
              <a:rPr lang="en" sz="3600" b="1" u="sng" dirty="0"/>
              <a:t> </a:t>
            </a:r>
            <a:endParaRPr sz="3600" b="1" u="sng" dirty="0"/>
          </a:p>
        </p:txBody>
      </p:sp>
      <p:pic>
        <p:nvPicPr>
          <p:cNvPr id="3074" name="Picture 2" descr="Here's Exactly How Much the Government Would Have to Spend to Make Public  College Tuition-Free">
            <a:extLst>
              <a:ext uri="{FF2B5EF4-FFF2-40B4-BE49-F238E27FC236}">
                <a16:creationId xmlns:a16="http://schemas.microsoft.com/office/drawing/2014/main" id="{913AC16F-BAE9-1165-037B-5135098864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1392" y="1283936"/>
            <a:ext cx="3028950" cy="29895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What Is Work-Study?">
            <a:extLst>
              <a:ext uri="{FF2B5EF4-FFF2-40B4-BE49-F238E27FC236}">
                <a16:creationId xmlns:a16="http://schemas.microsoft.com/office/drawing/2014/main" id="{92D959C0-8009-293C-F80D-986BE35E44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7153" y="3116791"/>
            <a:ext cx="3798358" cy="1619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03859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69"/>
          <p:cNvSpPr txBox="1">
            <a:spLocks noGrp="1"/>
          </p:cNvSpPr>
          <p:nvPr>
            <p:ph type="title"/>
          </p:nvPr>
        </p:nvSpPr>
        <p:spPr>
          <a:xfrm>
            <a:off x="713225" y="184638"/>
            <a:ext cx="7717500" cy="572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 b="1" dirty="0"/>
              <a:t>Federal Student Loans </a:t>
            </a:r>
            <a:endParaRPr b="1" dirty="0"/>
          </a:p>
        </p:txBody>
      </p:sp>
      <p:pic>
        <p:nvPicPr>
          <p:cNvPr id="5122" name="Picture 2" descr="How student loans work | Fox Business">
            <a:extLst>
              <a:ext uri="{FF2B5EF4-FFF2-40B4-BE49-F238E27FC236}">
                <a16:creationId xmlns:a16="http://schemas.microsoft.com/office/drawing/2014/main" id="{11DA2997-D754-795F-8D2D-50F1BDF3D1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983" y="824265"/>
            <a:ext cx="7502770" cy="244426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B7E27A6-F6B1-B3B9-FD34-49DAF46E5B08}"/>
              </a:ext>
            </a:extLst>
          </p:cNvPr>
          <p:cNvSpPr/>
          <p:nvPr/>
        </p:nvSpPr>
        <p:spPr>
          <a:xfrm>
            <a:off x="914400" y="2895600"/>
            <a:ext cx="7516325" cy="2247899"/>
          </a:xfrm>
          <a:prstGeom prst="rect">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u="sng" dirty="0">
                <a:solidFill>
                  <a:srgbClr val="FFFF00"/>
                </a:solidFill>
                <a:latin typeface="Times New Roman" panose="02020603050405020304" pitchFamily="18" charset="0"/>
                <a:cs typeface="Times New Roman" panose="02020603050405020304" pitchFamily="18" charset="0"/>
              </a:rPr>
              <a:t>FAFSA Student Loans </a:t>
            </a:r>
            <a:r>
              <a:rPr lang="en-US" sz="2400" dirty="0">
                <a:latin typeface="Times New Roman" panose="02020603050405020304" pitchFamily="18" charset="0"/>
                <a:cs typeface="Times New Roman" panose="02020603050405020304" pitchFamily="18" charset="0"/>
              </a:rPr>
              <a:t>– borrowing from the federal government</a:t>
            </a:r>
          </a:p>
          <a:p>
            <a:pPr marL="342900" indent="-342900">
              <a:buFont typeface="Arial" panose="020B0604020202020204" pitchFamily="34" charset="0"/>
              <a:buChar char="•"/>
            </a:pPr>
            <a:r>
              <a:rPr lang="en-US" sz="2400" i="1" u="sng" dirty="0">
                <a:latin typeface="Times New Roman" panose="02020603050405020304" pitchFamily="18" charset="0"/>
                <a:cs typeface="Times New Roman" panose="02020603050405020304" pitchFamily="18" charset="0"/>
              </a:rPr>
              <a:t>Charges a lower interest rate then banks </a:t>
            </a:r>
            <a:r>
              <a:rPr lang="en-US" sz="2400" dirty="0">
                <a:latin typeface="Times New Roman" panose="02020603050405020304" pitchFamily="18" charset="0"/>
                <a:cs typeface="Times New Roman" panose="02020603050405020304" pitchFamily="18" charset="0"/>
              </a:rPr>
              <a:t>(interest rate 4.99%)</a:t>
            </a:r>
          </a:p>
          <a:p>
            <a:pPr marL="342900" indent="-342900">
              <a:buFont typeface="Arial" panose="020B0604020202020204" pitchFamily="34" charset="0"/>
              <a:buChar char="•"/>
            </a:pPr>
            <a:r>
              <a:rPr lang="en-US" sz="2400" i="1" u="sng" dirty="0">
                <a:latin typeface="Times New Roman" panose="02020603050405020304" pitchFamily="18" charset="0"/>
                <a:cs typeface="Times New Roman" panose="02020603050405020304" pitchFamily="18" charset="0"/>
              </a:rPr>
              <a:t>Based on eligibility</a:t>
            </a:r>
            <a:r>
              <a:rPr lang="en-US" sz="2400" dirty="0">
                <a:latin typeface="Times New Roman" panose="02020603050405020304" pitchFamily="18" charset="0"/>
                <a:cs typeface="Times New Roman" panose="02020603050405020304" pitchFamily="18" charset="0"/>
              </a:rPr>
              <a:t> (family income, other siblings in school</a:t>
            </a:r>
            <a:endParaRPr lang="en-US" sz="2400" i="1" u="sng" dirty="0">
              <a:latin typeface="Times New Roman" panose="02020603050405020304" pitchFamily="18" charset="0"/>
              <a:cs typeface="Times New Roman" panose="02020603050405020304" pitchFamily="18" charset="0"/>
            </a:endParaRPr>
          </a:p>
        </p:txBody>
      </p:sp>
      <p:sp>
        <p:nvSpPr>
          <p:cNvPr id="4" name="Text Placeholder 3">
            <a:extLst>
              <a:ext uri="{FF2B5EF4-FFF2-40B4-BE49-F238E27FC236}">
                <a16:creationId xmlns:a16="http://schemas.microsoft.com/office/drawing/2014/main" id="{AEC70C0E-17DD-A963-0A16-5B9C7C7DE8FA}"/>
              </a:ext>
            </a:extLst>
          </p:cNvPr>
          <p:cNvSpPr>
            <a:spLocks noGrp="1"/>
          </p:cNvSpPr>
          <p:nvPr>
            <p:ph type="body" idx="1"/>
          </p:nvPr>
        </p:nvSpPr>
        <p:spPr/>
        <p:txBody>
          <a:bodyPr/>
          <a:lstStyle/>
          <a:p>
            <a:endParaRPr 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70"/>
          <p:cNvSpPr txBox="1">
            <a:spLocks noGrp="1"/>
          </p:cNvSpPr>
          <p:nvPr>
            <p:ph type="title"/>
          </p:nvPr>
        </p:nvSpPr>
        <p:spPr>
          <a:xfrm>
            <a:off x="713225" y="115688"/>
            <a:ext cx="7717500" cy="572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 b="1" dirty="0"/>
              <a:t>Loan Repayment</a:t>
            </a:r>
            <a:endParaRPr b="1" dirty="0"/>
          </a:p>
        </p:txBody>
      </p:sp>
      <p:pic>
        <p:nvPicPr>
          <p:cNvPr id="6146" name="Picture 2" descr="Interest on Student Loans Is Restarting. Here's What Borrowers Need to Know  - CNET">
            <a:extLst>
              <a:ext uri="{FF2B5EF4-FFF2-40B4-BE49-F238E27FC236}">
                <a16:creationId xmlns:a16="http://schemas.microsoft.com/office/drawing/2014/main" id="{74C6ECC7-AF13-A4E9-8DBE-0C16B86FDD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8961" y="652125"/>
            <a:ext cx="2857500" cy="2112338"/>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17B745E2-1C33-0882-7C28-2F1C607EE315}"/>
              </a:ext>
            </a:extLst>
          </p:cNvPr>
          <p:cNvSpPr>
            <a:spLocks noGrp="1"/>
          </p:cNvSpPr>
          <p:nvPr>
            <p:ph type="body" idx="1"/>
          </p:nvPr>
        </p:nvSpPr>
        <p:spPr>
          <a:xfrm>
            <a:off x="214489" y="2954214"/>
            <a:ext cx="8216236" cy="2112337"/>
          </a:xfrm>
          <a:solidFill>
            <a:schemeClr val="bg2">
              <a:lumMod val="10000"/>
            </a:schemeClr>
          </a:solidFill>
        </p:spPr>
        <p:txBody>
          <a:bodyPr/>
          <a:lstStyle/>
          <a:p>
            <a:pPr marL="139700" indent="0">
              <a:buNone/>
            </a:pPr>
            <a:r>
              <a:rPr lang="en-US" sz="2400" b="1" dirty="0">
                <a:solidFill>
                  <a:schemeClr val="bg1"/>
                </a:solidFill>
                <a:latin typeface="Times New Roman" panose="02020603050405020304" pitchFamily="18" charset="0"/>
                <a:cs typeface="Times New Roman" panose="02020603050405020304" pitchFamily="18" charset="0"/>
              </a:rPr>
              <a:t>College Loan Repayment</a:t>
            </a:r>
          </a:p>
          <a:p>
            <a:r>
              <a:rPr lang="en-US" sz="2400" dirty="0">
                <a:solidFill>
                  <a:schemeClr val="bg1"/>
                </a:solidFill>
                <a:latin typeface="Times New Roman" panose="02020603050405020304" pitchFamily="18" charset="0"/>
                <a:cs typeface="Times New Roman" panose="02020603050405020304" pitchFamily="18" charset="0"/>
              </a:rPr>
              <a:t>Repayment starts 6 months after graduation</a:t>
            </a:r>
          </a:p>
          <a:p>
            <a:r>
              <a:rPr lang="en-US" sz="2400" b="1" i="1" u="sng" dirty="0">
                <a:solidFill>
                  <a:srgbClr val="FFFF00"/>
                </a:solidFill>
                <a:latin typeface="Times New Roman" panose="02020603050405020304" pitchFamily="18" charset="0"/>
                <a:cs typeface="Times New Roman" panose="02020603050405020304" pitchFamily="18" charset="0"/>
              </a:rPr>
              <a:t>Subsidized loans</a:t>
            </a:r>
            <a:r>
              <a:rPr lang="en-US" sz="2400" dirty="0">
                <a:solidFill>
                  <a:schemeClr val="bg1"/>
                </a:solidFill>
                <a:latin typeface="Times New Roman" panose="02020603050405020304" pitchFamily="18" charset="0"/>
                <a:cs typeface="Times New Roman" panose="02020603050405020304" pitchFamily="18" charset="0"/>
              </a:rPr>
              <a:t>: government pays interest until deferment is over </a:t>
            </a:r>
          </a:p>
          <a:p>
            <a:r>
              <a:rPr lang="en-US" sz="2400" dirty="0">
                <a:solidFill>
                  <a:schemeClr val="bg1"/>
                </a:solidFill>
                <a:latin typeface="Times New Roman" panose="02020603050405020304" pitchFamily="18" charset="0"/>
                <a:cs typeface="Times New Roman" panose="02020603050405020304" pitchFamily="18" charset="0"/>
              </a:rPr>
              <a:t> </a:t>
            </a:r>
            <a:r>
              <a:rPr lang="en-US" sz="2400" b="1" i="1" u="sng" dirty="0">
                <a:solidFill>
                  <a:srgbClr val="FFFF00"/>
                </a:solidFill>
                <a:latin typeface="Times New Roman" panose="02020603050405020304" pitchFamily="18" charset="0"/>
                <a:cs typeface="Times New Roman" panose="02020603050405020304" pitchFamily="18" charset="0"/>
              </a:rPr>
              <a:t>Unsubsidized loans</a:t>
            </a:r>
            <a:r>
              <a:rPr lang="en-US" sz="2400" dirty="0">
                <a:solidFill>
                  <a:schemeClr val="bg1"/>
                </a:solidFill>
                <a:latin typeface="Times New Roman" panose="02020603050405020304" pitchFamily="18" charset="0"/>
                <a:cs typeface="Times New Roman" panose="02020603050405020304" pitchFamily="18" charset="0"/>
              </a:rPr>
              <a:t>: interest payments begin immediately</a:t>
            </a:r>
          </a:p>
        </p:txBody>
      </p:sp>
      <p:pic>
        <p:nvPicPr>
          <p:cNvPr id="6148" name="Picture 4" descr="Student Loan Debt by Gender [2023]: Men vs Women">
            <a:extLst>
              <a:ext uri="{FF2B5EF4-FFF2-40B4-BE49-F238E27FC236}">
                <a16:creationId xmlns:a16="http://schemas.microsoft.com/office/drawing/2014/main" id="{33F44C04-16CC-1156-0AC3-90A5C98C8A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732" y="783263"/>
            <a:ext cx="4890406" cy="1981200"/>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76644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36A4CC-9C53-F5EE-167C-0005123FBAC7}"/>
              </a:ext>
            </a:extLst>
          </p:cNvPr>
          <p:cNvSpPr>
            <a:spLocks noGrp="1"/>
          </p:cNvSpPr>
          <p:nvPr>
            <p:ph type="body" idx="1"/>
          </p:nvPr>
        </p:nvSpPr>
        <p:spPr>
          <a:xfrm>
            <a:off x="713225" y="767644"/>
            <a:ext cx="7717500" cy="3298131"/>
          </a:xfrm>
        </p:spPr>
        <p:txBody>
          <a:bodyPr/>
          <a:lstStyle/>
          <a:p>
            <a:pPr marL="139700" indent="0">
              <a:buNone/>
            </a:pPr>
            <a:r>
              <a:rPr lang="en-US" sz="2400" dirty="0">
                <a:latin typeface="Times New Roman" panose="02020603050405020304" pitchFamily="18" charset="0"/>
                <a:cs typeface="Times New Roman" panose="02020603050405020304" pitchFamily="18" charset="0"/>
              </a:rPr>
              <a:t>Identify and explain the training and/or education you need to be hired in your dream job</a:t>
            </a:r>
          </a:p>
          <a:p>
            <a:pPr marL="139700" indent="0">
              <a:buNone/>
            </a:pPr>
            <a:endParaRPr lang="en-US" sz="2400" dirty="0">
              <a:latin typeface="Times New Roman" panose="02020603050405020304" pitchFamily="18" charset="0"/>
              <a:cs typeface="Times New Roman" panose="02020603050405020304" pitchFamily="18" charset="0"/>
            </a:endParaRPr>
          </a:p>
        </p:txBody>
      </p:sp>
      <p:sp>
        <p:nvSpPr>
          <p:cNvPr id="3" name="Title 2">
            <a:extLst>
              <a:ext uri="{FF2B5EF4-FFF2-40B4-BE49-F238E27FC236}">
                <a16:creationId xmlns:a16="http://schemas.microsoft.com/office/drawing/2014/main" id="{8BF34E81-01B1-42A9-22C6-B326E2A629BE}"/>
              </a:ext>
            </a:extLst>
          </p:cNvPr>
          <p:cNvSpPr>
            <a:spLocks noGrp="1"/>
          </p:cNvSpPr>
          <p:nvPr>
            <p:ph type="title"/>
          </p:nvPr>
        </p:nvSpPr>
        <p:spPr>
          <a:xfrm>
            <a:off x="713225" y="99936"/>
            <a:ext cx="7717500" cy="572700"/>
          </a:xfrm>
        </p:spPr>
        <p:txBody>
          <a:bodyPr/>
          <a:lstStyle/>
          <a:p>
            <a:r>
              <a:rPr lang="en-US" dirty="0"/>
              <a:t>Education &amp; Training – Slide 4</a:t>
            </a:r>
          </a:p>
        </p:txBody>
      </p:sp>
      <p:sp>
        <p:nvSpPr>
          <p:cNvPr id="8" name="Rectangle 7">
            <a:extLst>
              <a:ext uri="{FF2B5EF4-FFF2-40B4-BE49-F238E27FC236}">
                <a16:creationId xmlns:a16="http://schemas.microsoft.com/office/drawing/2014/main" id="{0D9209D8-9B71-B027-6707-6D41821885E8}"/>
              </a:ext>
            </a:extLst>
          </p:cNvPr>
          <p:cNvSpPr/>
          <p:nvPr/>
        </p:nvSpPr>
        <p:spPr>
          <a:xfrm>
            <a:off x="3929225" y="1676505"/>
            <a:ext cx="4910666" cy="2436774"/>
          </a:xfrm>
          <a:prstGeom prst="rect">
            <a:avLst/>
          </a:prstGeom>
          <a:solidFill>
            <a:schemeClr val="tx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bg1"/>
                </a:solidFill>
                <a:latin typeface="Times New Roman" panose="02020603050405020304" pitchFamily="18" charset="0"/>
                <a:cs typeface="Times New Roman" panose="02020603050405020304" pitchFamily="18" charset="0"/>
              </a:rPr>
              <a:t>Training/Education</a:t>
            </a:r>
          </a:p>
          <a:p>
            <a:pPr marL="342900" indent="-342900">
              <a:buFont typeface="Arial" panose="020B0604020202020204" pitchFamily="34" charset="0"/>
              <a:buChar char="•"/>
            </a:pPr>
            <a:r>
              <a:rPr lang="en-US" sz="2000" dirty="0">
                <a:solidFill>
                  <a:schemeClr val="bg1"/>
                </a:solidFill>
                <a:latin typeface="Times New Roman" panose="02020603050405020304" pitchFamily="18" charset="0"/>
                <a:cs typeface="Times New Roman" panose="02020603050405020304" pitchFamily="18" charset="0"/>
              </a:rPr>
              <a:t>What degrees/certifications do you need </a:t>
            </a:r>
          </a:p>
          <a:p>
            <a:pPr marL="342900" indent="-342900">
              <a:buFont typeface="Arial" panose="020B0604020202020204" pitchFamily="34" charset="0"/>
              <a:buChar char="•"/>
            </a:pPr>
            <a:r>
              <a:rPr lang="en-US" sz="2000" dirty="0">
                <a:solidFill>
                  <a:schemeClr val="bg1"/>
                </a:solidFill>
                <a:latin typeface="Times New Roman" panose="02020603050405020304" pitchFamily="18" charset="0"/>
                <a:cs typeface="Times New Roman" panose="02020603050405020304" pitchFamily="18" charset="0"/>
              </a:rPr>
              <a:t>Explain where you would like to get the education/certification </a:t>
            </a:r>
          </a:p>
          <a:p>
            <a:pPr marL="342900" indent="-342900">
              <a:buFont typeface="Arial" panose="020B0604020202020204" pitchFamily="34" charset="0"/>
              <a:buChar char="•"/>
            </a:pPr>
            <a:r>
              <a:rPr lang="en-US" sz="2000" dirty="0">
                <a:solidFill>
                  <a:schemeClr val="bg1"/>
                </a:solidFill>
                <a:latin typeface="Times New Roman" panose="02020603050405020304" pitchFamily="18" charset="0"/>
                <a:cs typeface="Times New Roman" panose="02020603050405020304" pitchFamily="18" charset="0"/>
              </a:rPr>
              <a:t>How long will it take to get that education/training?</a:t>
            </a:r>
          </a:p>
        </p:txBody>
      </p:sp>
      <p:sp>
        <p:nvSpPr>
          <p:cNvPr id="9" name="Rectangle 8">
            <a:extLst>
              <a:ext uri="{FF2B5EF4-FFF2-40B4-BE49-F238E27FC236}">
                <a16:creationId xmlns:a16="http://schemas.microsoft.com/office/drawing/2014/main" id="{7BFE5313-9506-E9D5-FF62-48CA3F943E5B}"/>
              </a:ext>
            </a:extLst>
          </p:cNvPr>
          <p:cNvSpPr/>
          <p:nvPr/>
        </p:nvSpPr>
        <p:spPr>
          <a:xfrm>
            <a:off x="4338392" y="4160783"/>
            <a:ext cx="4092333" cy="69071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Times New Roman" panose="02020603050405020304" pitchFamily="18" charset="0"/>
                <a:cs typeface="Times New Roman" panose="02020603050405020304" pitchFamily="18" charset="0"/>
              </a:rPr>
              <a:t>Include a graph to show how education can increase your income</a:t>
            </a:r>
          </a:p>
        </p:txBody>
      </p:sp>
      <p:sp>
        <p:nvSpPr>
          <p:cNvPr id="7" name="Rectangle 6">
            <a:extLst>
              <a:ext uri="{FF2B5EF4-FFF2-40B4-BE49-F238E27FC236}">
                <a16:creationId xmlns:a16="http://schemas.microsoft.com/office/drawing/2014/main" id="{8AACA55F-7E74-FD2A-78EB-34452B41FD89}"/>
              </a:ext>
            </a:extLst>
          </p:cNvPr>
          <p:cNvSpPr/>
          <p:nvPr/>
        </p:nvSpPr>
        <p:spPr>
          <a:xfrm>
            <a:off x="536222" y="3782336"/>
            <a:ext cx="2901245" cy="95899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Times New Roman" panose="02020603050405020304" pitchFamily="18" charset="0"/>
                <a:cs typeface="Times New Roman" panose="02020603050405020304" pitchFamily="18" charset="0"/>
              </a:rPr>
              <a:t>Include an image of where you want to gain your education</a:t>
            </a:r>
          </a:p>
        </p:txBody>
      </p:sp>
      <p:pic>
        <p:nvPicPr>
          <p:cNvPr id="1026" name="Picture 2" descr="What Is The Difference Between Training And Education? - Becht">
            <a:extLst>
              <a:ext uri="{FF2B5EF4-FFF2-40B4-BE49-F238E27FC236}">
                <a16:creationId xmlns:a16="http://schemas.microsoft.com/office/drawing/2014/main" id="{433FC290-896B-E737-CE57-4F13B99640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945" y="1647046"/>
            <a:ext cx="2209800" cy="2066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84796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1B3DF0-F9B2-0C1B-0227-5D3D52ED5351}"/>
              </a:ext>
            </a:extLst>
          </p:cNvPr>
          <p:cNvSpPr>
            <a:spLocks noGrp="1"/>
          </p:cNvSpPr>
          <p:nvPr>
            <p:ph type="body" idx="1"/>
          </p:nvPr>
        </p:nvSpPr>
        <p:spPr/>
        <p:txBody>
          <a:bodyPr/>
          <a:lstStyle/>
          <a:p>
            <a:pPr marL="139700" indent="0">
              <a:buNone/>
            </a:pPr>
            <a:r>
              <a:rPr lang="en-US" sz="2400" dirty="0">
                <a:latin typeface="Times" panose="02020603050405020304" pitchFamily="18" charset="0"/>
                <a:cs typeface="Times" panose="02020603050405020304" pitchFamily="18" charset="0"/>
              </a:rPr>
              <a:t>Explain the availability of jobs in the field you wish to pursue.  (How likely you find employment in your dream occupation) </a:t>
            </a:r>
          </a:p>
        </p:txBody>
      </p:sp>
      <p:sp>
        <p:nvSpPr>
          <p:cNvPr id="3" name="Title 2">
            <a:extLst>
              <a:ext uri="{FF2B5EF4-FFF2-40B4-BE49-F238E27FC236}">
                <a16:creationId xmlns:a16="http://schemas.microsoft.com/office/drawing/2014/main" id="{D58DA28B-02F3-D677-08A7-10B434B6724E}"/>
              </a:ext>
            </a:extLst>
          </p:cNvPr>
          <p:cNvSpPr>
            <a:spLocks noGrp="1"/>
          </p:cNvSpPr>
          <p:nvPr>
            <p:ph type="title"/>
          </p:nvPr>
        </p:nvSpPr>
        <p:spPr>
          <a:xfrm>
            <a:off x="713225" y="211839"/>
            <a:ext cx="7717500" cy="572700"/>
          </a:xfrm>
        </p:spPr>
        <p:txBody>
          <a:bodyPr/>
          <a:lstStyle/>
          <a:p>
            <a:r>
              <a:rPr lang="en-US" dirty="0"/>
              <a:t>Job Prospects – Slide 5</a:t>
            </a:r>
          </a:p>
        </p:txBody>
      </p:sp>
      <p:pic>
        <p:nvPicPr>
          <p:cNvPr id="1026" name="Picture 2" descr="What Is The Employment Outlook For Elementary School Teacher – GoGreenva.org">
            <a:extLst>
              <a:ext uri="{FF2B5EF4-FFF2-40B4-BE49-F238E27FC236}">
                <a16:creationId xmlns:a16="http://schemas.microsoft.com/office/drawing/2014/main" id="{BF331BD7-09DA-1662-68B6-708A0A97F1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256" y="2438399"/>
            <a:ext cx="3726744" cy="2260075"/>
          </a:xfrm>
          <a:prstGeom prst="rect">
            <a:avLst/>
          </a:prstGeom>
          <a:noFill/>
          <a:ln>
            <a:solidFill>
              <a:schemeClr val="tx2">
                <a:lumMod val="10000"/>
              </a:schemeClr>
            </a:solidFill>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28B9E56-6AE7-61D9-6EBB-73791614F20D}"/>
              </a:ext>
            </a:extLst>
          </p:cNvPr>
          <p:cNvPicPr>
            <a:picLocks noChangeAspect="1"/>
          </p:cNvPicPr>
          <p:nvPr/>
        </p:nvPicPr>
        <p:blipFill>
          <a:blip r:embed="rId3"/>
          <a:stretch>
            <a:fillRect/>
          </a:stretch>
        </p:blipFill>
        <p:spPr>
          <a:xfrm>
            <a:off x="4899139" y="2028472"/>
            <a:ext cx="3399605" cy="2571750"/>
          </a:xfrm>
          <a:prstGeom prst="rect">
            <a:avLst/>
          </a:prstGeom>
          <a:ln>
            <a:solidFill>
              <a:schemeClr val="tx2">
                <a:lumMod val="10000"/>
              </a:schemeClr>
            </a:solidFill>
          </a:ln>
        </p:spPr>
      </p:pic>
      <p:sp>
        <p:nvSpPr>
          <p:cNvPr id="4" name="Rectangle 3">
            <a:extLst>
              <a:ext uri="{FF2B5EF4-FFF2-40B4-BE49-F238E27FC236}">
                <a16:creationId xmlns:a16="http://schemas.microsoft.com/office/drawing/2014/main" id="{6B735A62-4340-4629-0D51-3F19CEB3BAF9}"/>
              </a:ext>
            </a:extLst>
          </p:cNvPr>
          <p:cNvSpPr/>
          <p:nvPr/>
        </p:nvSpPr>
        <p:spPr>
          <a:xfrm>
            <a:off x="2968978" y="4357511"/>
            <a:ext cx="2540000" cy="4854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Times" panose="02020603050405020304" pitchFamily="18" charset="0"/>
                <a:cs typeface="Times" panose="02020603050405020304" pitchFamily="18" charset="0"/>
              </a:rPr>
              <a:t>Include graphs</a:t>
            </a:r>
          </a:p>
        </p:txBody>
      </p:sp>
    </p:spTree>
    <p:extLst>
      <p:ext uri="{BB962C8B-B14F-4D97-AF65-F5344CB8AC3E}">
        <p14:creationId xmlns:p14="http://schemas.microsoft.com/office/powerpoint/2010/main" val="4021485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71"/>
          <p:cNvSpPr txBox="1">
            <a:spLocks noGrp="1"/>
          </p:cNvSpPr>
          <p:nvPr>
            <p:ph type="title"/>
          </p:nvPr>
        </p:nvSpPr>
        <p:spPr>
          <a:xfrm>
            <a:off x="713225" y="445025"/>
            <a:ext cx="7717500" cy="572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 b="1"/>
              <a:t>Student Loans- How they differ from regular loans </a:t>
            </a:r>
            <a:endParaRPr b="1"/>
          </a:p>
        </p:txBody>
      </p:sp>
      <p:sp>
        <p:nvSpPr>
          <p:cNvPr id="549" name="Google Shape;549;p71"/>
          <p:cNvSpPr txBox="1">
            <a:spLocks noGrp="1"/>
          </p:cNvSpPr>
          <p:nvPr>
            <p:ph type="body" idx="1"/>
          </p:nvPr>
        </p:nvSpPr>
        <p:spPr>
          <a:xfrm>
            <a:off x="460900" y="1406250"/>
            <a:ext cx="4856400" cy="2989500"/>
          </a:xfrm>
          <a:prstGeom prst="rect">
            <a:avLst/>
          </a:prstGeom>
          <a:noFill/>
          <a:ln>
            <a:noFill/>
          </a:ln>
        </p:spPr>
        <p:txBody>
          <a:bodyPr spcFirstLastPara="1" wrap="square" lIns="91425" tIns="45700" rIns="91425" bIns="45700" anchor="t" anchorCtr="0">
            <a:noAutofit/>
          </a:bodyPr>
          <a:lstStyle/>
          <a:p>
            <a:pPr marL="457200" marR="0" lvl="0" indent="-317500" algn="l" rtl="0">
              <a:lnSpc>
                <a:spcPct val="100000"/>
              </a:lnSpc>
              <a:spcBef>
                <a:spcPts val="360"/>
              </a:spcBef>
              <a:spcAft>
                <a:spcPts val="0"/>
              </a:spcAft>
              <a:buSzPts val="1400"/>
              <a:buChar char="●"/>
            </a:pPr>
            <a:r>
              <a:rPr lang="en" dirty="0"/>
              <a:t>How to pay student loans back</a:t>
            </a:r>
            <a:endParaRPr dirty="0"/>
          </a:p>
          <a:p>
            <a:pPr marL="914400" marR="0" lvl="1" indent="-317500" algn="l" rtl="0">
              <a:lnSpc>
                <a:spcPct val="100000"/>
              </a:lnSpc>
              <a:spcBef>
                <a:spcPts val="0"/>
              </a:spcBef>
              <a:spcAft>
                <a:spcPts val="0"/>
              </a:spcAft>
              <a:buSzPts val="1400"/>
              <a:buChar char="○"/>
            </a:pPr>
            <a:r>
              <a:rPr lang="en" u="sng" dirty="0">
                <a:solidFill>
                  <a:schemeClr val="hlink"/>
                </a:solidFill>
                <a:hlinkClick r:id="rId3"/>
              </a:rPr>
              <a:t>https://www.cnbc.com/2018/10/17/there-are-3-options-for-paying-off-student-loans-heres-how-to-choose.html</a:t>
            </a:r>
            <a:endParaRPr u="sng" dirty="0"/>
          </a:p>
          <a:p>
            <a:pPr marL="457200" marR="0" lvl="0" indent="0" algn="l" rtl="0">
              <a:lnSpc>
                <a:spcPct val="100000"/>
              </a:lnSpc>
              <a:spcBef>
                <a:spcPts val="360"/>
              </a:spcBef>
              <a:spcAft>
                <a:spcPts val="0"/>
              </a:spcAft>
              <a:buSzPts val="1800"/>
              <a:buNone/>
            </a:pPr>
            <a:endParaRPr b="1" u="sng" dirty="0"/>
          </a:p>
          <a:p>
            <a:pPr marL="457200" marR="0" lvl="0" indent="0" algn="l" rtl="0">
              <a:lnSpc>
                <a:spcPct val="100000"/>
              </a:lnSpc>
              <a:spcBef>
                <a:spcPts val="360"/>
              </a:spcBef>
              <a:spcAft>
                <a:spcPts val="0"/>
              </a:spcAft>
              <a:buSzPts val="1800"/>
              <a:buNone/>
            </a:pPr>
            <a:endParaRPr b="1" u="sng" dirty="0"/>
          </a:p>
        </p:txBody>
      </p:sp>
      <p:pic>
        <p:nvPicPr>
          <p:cNvPr id="550" name="Google Shape;550;p71"/>
          <p:cNvPicPr preferRelativeResize="0"/>
          <p:nvPr/>
        </p:nvPicPr>
        <p:blipFill rotWithShape="1">
          <a:blip r:embed="rId4">
            <a:alphaModFix/>
          </a:blip>
          <a:srcRect/>
          <a:stretch/>
        </p:blipFill>
        <p:spPr>
          <a:xfrm>
            <a:off x="5651773" y="1788111"/>
            <a:ext cx="2673506" cy="2673488"/>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522475-B0A0-D5AB-7B6A-DC010E87BFAF}"/>
              </a:ext>
            </a:extLst>
          </p:cNvPr>
          <p:cNvSpPr>
            <a:spLocks noGrp="1"/>
          </p:cNvSpPr>
          <p:nvPr>
            <p:ph idx="1"/>
          </p:nvPr>
        </p:nvSpPr>
        <p:spPr>
          <a:xfrm>
            <a:off x="628650" y="295421"/>
            <a:ext cx="7886700" cy="4337301"/>
          </a:xfrm>
          <a:solidFill>
            <a:schemeClr val="bg1"/>
          </a:solidFill>
          <a:ln>
            <a:solidFill>
              <a:srgbClr val="7030A0"/>
            </a:solidFill>
          </a:ln>
        </p:spPr>
        <p:txBody>
          <a:bodyPr>
            <a:normAutofit fontScale="92500" lnSpcReduction="10000"/>
          </a:bodyPr>
          <a:lstStyle/>
          <a:p>
            <a:pPr marL="0" indent="0">
              <a:buNone/>
            </a:pPr>
            <a:r>
              <a:rPr lang="en-US" sz="1350" b="1" dirty="0">
                <a:latin typeface="Times New Roman" panose="02020603050405020304" pitchFamily="18" charset="0"/>
                <a:ea typeface="Arial" panose="020B0604020202020204" pitchFamily="34" charset="0"/>
                <a:cs typeface="Times New Roman" panose="02020603050405020304" pitchFamily="18" charset="0"/>
              </a:rPr>
              <a:t>Unit Standard:</a:t>
            </a:r>
          </a:p>
          <a:p>
            <a:r>
              <a:rPr lang="en-US" sz="1350" b="1" dirty="0">
                <a:latin typeface="Times New Roman" panose="02020603050405020304" pitchFamily="18" charset="0"/>
                <a:ea typeface="Arial" panose="020B0604020202020204" pitchFamily="34" charset="0"/>
                <a:cs typeface="Times New Roman" panose="02020603050405020304" pitchFamily="18" charset="0"/>
              </a:rPr>
              <a:t>EPF.IE.1.1</a:t>
            </a:r>
            <a:r>
              <a:rPr lang="en-US" sz="1350" dirty="0">
                <a:latin typeface="Times New Roman" panose="02020603050405020304" pitchFamily="18" charset="0"/>
                <a:ea typeface="Arial" panose="020B0604020202020204" pitchFamily="34" charset="0"/>
                <a:cs typeface="Times New Roman" panose="02020603050405020304" pitchFamily="18" charset="0"/>
              </a:rPr>
              <a:t> Explain how education, income, career, and life choices impact an individual’s financial plan and goals. </a:t>
            </a:r>
            <a:endParaRPr lang="en-US" sz="1350" dirty="0">
              <a:latin typeface="Times New Roman" panose="02020603050405020304" pitchFamily="18" charset="0"/>
              <a:ea typeface="Calibri" panose="020F0502020204030204" pitchFamily="34" charset="0"/>
              <a:cs typeface="Times New Roman" panose="02020603050405020304" pitchFamily="18" charset="0"/>
            </a:endParaRPr>
          </a:p>
          <a:p>
            <a:r>
              <a:rPr lang="en-US" sz="1350" b="1" dirty="0">
                <a:latin typeface="Times New Roman" panose="02020603050405020304" pitchFamily="18" charset="0"/>
                <a:ea typeface="Arial" panose="020B0604020202020204" pitchFamily="34" charset="0"/>
                <a:cs typeface="Times New Roman" panose="02020603050405020304" pitchFamily="18" charset="0"/>
              </a:rPr>
              <a:t>EPF.IE.1.2</a:t>
            </a:r>
            <a:r>
              <a:rPr lang="en-US" sz="1350" dirty="0">
                <a:latin typeface="Times New Roman" panose="02020603050405020304" pitchFamily="18" charset="0"/>
                <a:ea typeface="Arial" panose="020B0604020202020204" pitchFamily="34" charset="0"/>
                <a:cs typeface="Times New Roman" panose="02020603050405020304" pitchFamily="18" charset="0"/>
              </a:rPr>
              <a:t> Differentiate career and education options after high school in terms of desired lifestyle.</a:t>
            </a:r>
            <a:endParaRPr lang="en-US" sz="1350" dirty="0">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r>
              <a:rPr lang="en-US" sz="1800" b="1" dirty="0">
                <a:solidFill>
                  <a:srgbClr val="C00000"/>
                </a:solidFill>
                <a:latin typeface="Times New Roman" panose="02020603050405020304" pitchFamily="18" charset="0"/>
                <a:cs typeface="Times New Roman" panose="02020603050405020304" pitchFamily="18" charset="0"/>
              </a:rPr>
              <a:t>Essential Question: </a:t>
            </a:r>
            <a:r>
              <a:rPr lang="en-US" sz="1800" dirty="0">
                <a:latin typeface="Times New Roman" panose="02020603050405020304" pitchFamily="18" charset="0"/>
                <a:ea typeface="Arial" panose="020B0604020202020204" pitchFamily="34" charset="0"/>
                <a:cs typeface="Times New Roman" panose="02020603050405020304" pitchFamily="18" charset="0"/>
              </a:rPr>
              <a:t>How do people make decisions about their economic livelihood? </a:t>
            </a:r>
          </a:p>
          <a:p>
            <a:pPr marL="0" indent="0">
              <a:buNone/>
            </a:pPr>
            <a:r>
              <a:rPr lang="en-US" sz="1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Students Can:</a:t>
            </a:r>
          </a:p>
          <a:p>
            <a:pPr marL="390525" indent="-214313"/>
            <a:r>
              <a:rPr lang="en-US" sz="1800" dirty="0">
                <a:latin typeface="Times New Roman" panose="02020603050405020304" pitchFamily="18" charset="0"/>
                <a:ea typeface="Arial" panose="020B0604020202020204" pitchFamily="34" charset="0"/>
                <a:cs typeface="Times New Roman" panose="02020603050405020304" pitchFamily="18" charset="0"/>
              </a:rPr>
              <a:t>I can demonstrate understanding of how goals and financial plans are impacted by education choices, income, career decisions, and life choices. </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marL="390525" indent="-214313"/>
            <a:r>
              <a:rPr lang="en-US" sz="1800" dirty="0">
                <a:latin typeface="Times New Roman" panose="02020603050405020304" pitchFamily="18" charset="0"/>
                <a:ea typeface="Arial" panose="020B0604020202020204" pitchFamily="34" charset="0"/>
                <a:cs typeface="Times New Roman" panose="02020603050405020304" pitchFamily="18" charset="0"/>
              </a:rPr>
              <a:t>I can make a distinction between various career options in terms of their lifestyle goals. </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r>
              <a:rPr lang="en-US" sz="1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Agenda:</a:t>
            </a:r>
          </a:p>
          <a:p>
            <a:r>
              <a:rPr lang="en-US" sz="1800" dirty="0">
                <a:latin typeface="Times New Roman" panose="02020603050405020304" pitchFamily="18" charset="0"/>
                <a:ea typeface="Calibri" panose="020F0502020204030204" pitchFamily="34" charset="0"/>
                <a:cs typeface="Times New Roman" panose="02020603050405020304" pitchFamily="18" charset="0"/>
              </a:rPr>
              <a:t>Education vs. Income</a:t>
            </a:r>
          </a:p>
          <a:p>
            <a:r>
              <a:rPr lang="en-US" sz="1800" dirty="0">
                <a:latin typeface="Times New Roman" panose="02020603050405020304" pitchFamily="18" charset="0"/>
                <a:ea typeface="Calibri" panose="020F0502020204030204" pitchFamily="34" charset="0"/>
                <a:cs typeface="Times New Roman" panose="02020603050405020304" pitchFamily="18" charset="0"/>
              </a:rPr>
              <a:t>Paying for College</a:t>
            </a:r>
          </a:p>
          <a:p>
            <a:r>
              <a:rPr lang="en-US" sz="1800" dirty="0">
                <a:latin typeface="Times New Roman" panose="02020603050405020304" pitchFamily="18" charset="0"/>
                <a:ea typeface="Calibri" panose="020F0502020204030204" pitchFamily="34" charset="0"/>
                <a:cs typeface="Times New Roman" panose="02020603050405020304" pitchFamily="18" charset="0"/>
              </a:rPr>
              <a:t>Understanding FAFSA</a:t>
            </a:r>
          </a:p>
          <a:p>
            <a:pPr marL="0" indent="0">
              <a:buNone/>
            </a:pPr>
            <a:r>
              <a:rPr lang="en-US" sz="1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Homework: </a:t>
            </a:r>
          </a:p>
          <a:p>
            <a:pPr marL="285750" indent="-285750"/>
            <a:r>
              <a:rPr lang="en-US" sz="1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Profile for My Dream Life 11/28</a:t>
            </a:r>
          </a:p>
          <a:p>
            <a:pPr marL="0" indent="0">
              <a:buNone/>
            </a:pPr>
            <a:endParaRPr 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773389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20A2A-B2F0-4975-E2D8-D9075A4D93D5}"/>
              </a:ext>
            </a:extLst>
          </p:cNvPr>
          <p:cNvSpPr>
            <a:spLocks noGrp="1"/>
          </p:cNvSpPr>
          <p:nvPr>
            <p:ph type="title"/>
          </p:nvPr>
        </p:nvSpPr>
        <p:spPr>
          <a:xfrm>
            <a:off x="457200" y="205978"/>
            <a:ext cx="8229600" cy="437419"/>
          </a:xfrm>
        </p:spPr>
        <p:txBody>
          <a:bodyPr/>
          <a:lstStyle/>
          <a:p>
            <a:r>
              <a:rPr lang="en-US" dirty="0"/>
              <a:t>The Education Effect</a:t>
            </a:r>
          </a:p>
        </p:txBody>
      </p:sp>
      <p:sp>
        <p:nvSpPr>
          <p:cNvPr id="3" name="Text Placeholder 2">
            <a:extLst>
              <a:ext uri="{FF2B5EF4-FFF2-40B4-BE49-F238E27FC236}">
                <a16:creationId xmlns:a16="http://schemas.microsoft.com/office/drawing/2014/main" id="{F16B0062-3382-7002-2AB2-847DFC7A6EC2}"/>
              </a:ext>
            </a:extLst>
          </p:cNvPr>
          <p:cNvSpPr>
            <a:spLocks noGrp="1"/>
          </p:cNvSpPr>
          <p:nvPr>
            <p:ph type="body" idx="1"/>
          </p:nvPr>
        </p:nvSpPr>
        <p:spPr>
          <a:xfrm>
            <a:off x="457200" y="643397"/>
            <a:ext cx="8229600" cy="3951253"/>
          </a:xfrm>
        </p:spPr>
        <p:txBody>
          <a:bodyPr/>
          <a:lstStyle/>
          <a:p>
            <a:pPr marL="114300" indent="0">
              <a:buNone/>
            </a:pPr>
            <a:r>
              <a:rPr lang="en-US" sz="2000" dirty="0">
                <a:latin typeface="Times" panose="02020603050405020304" pitchFamily="18" charset="0"/>
                <a:cs typeface="Times" panose="02020603050405020304" pitchFamily="18" charset="0"/>
              </a:rPr>
              <a:t>Evaluate the impact education has on your life</a:t>
            </a:r>
          </a:p>
        </p:txBody>
      </p:sp>
      <p:graphicFrame>
        <p:nvGraphicFramePr>
          <p:cNvPr id="4" name="Table 4">
            <a:extLst>
              <a:ext uri="{FF2B5EF4-FFF2-40B4-BE49-F238E27FC236}">
                <a16:creationId xmlns:a16="http://schemas.microsoft.com/office/drawing/2014/main" id="{C07128C3-D184-3D1B-5B78-132C3E1BD2BB}"/>
              </a:ext>
            </a:extLst>
          </p:cNvPr>
          <p:cNvGraphicFramePr>
            <a:graphicFrameLocks noGrp="1"/>
          </p:cNvGraphicFramePr>
          <p:nvPr>
            <p:extLst>
              <p:ext uri="{D42A27DB-BD31-4B8C-83A1-F6EECF244321}">
                <p14:modId xmlns:p14="http://schemas.microsoft.com/office/powerpoint/2010/main" val="2930226961"/>
              </p:ext>
            </p:extLst>
          </p:nvPr>
        </p:nvGraphicFramePr>
        <p:xfrm>
          <a:off x="349956" y="1058970"/>
          <a:ext cx="8336844" cy="2651760"/>
        </p:xfrm>
        <a:graphic>
          <a:graphicData uri="http://schemas.openxmlformats.org/drawingml/2006/table">
            <a:tbl>
              <a:tblPr firstRow="1" bandRow="1">
                <a:tableStyleId>{073A0DAA-6AF3-43AB-8588-CEC1D06C72B9}</a:tableStyleId>
              </a:tblPr>
              <a:tblGrid>
                <a:gridCol w="4168422">
                  <a:extLst>
                    <a:ext uri="{9D8B030D-6E8A-4147-A177-3AD203B41FA5}">
                      <a16:colId xmlns:a16="http://schemas.microsoft.com/office/drawing/2014/main" val="542502342"/>
                    </a:ext>
                  </a:extLst>
                </a:gridCol>
                <a:gridCol w="4168422">
                  <a:extLst>
                    <a:ext uri="{9D8B030D-6E8A-4147-A177-3AD203B41FA5}">
                      <a16:colId xmlns:a16="http://schemas.microsoft.com/office/drawing/2014/main" val="3223945428"/>
                    </a:ext>
                  </a:extLst>
                </a:gridCol>
              </a:tblGrid>
              <a:tr h="515479">
                <a:tc>
                  <a:txBody>
                    <a:bodyPr/>
                    <a:lstStyle/>
                    <a:p>
                      <a:pPr algn="ctr"/>
                      <a:r>
                        <a:rPr lang="en-US" sz="1800" dirty="0">
                          <a:solidFill>
                            <a:schemeClr val="bg1"/>
                          </a:solidFill>
                          <a:latin typeface="Times" panose="02020603050405020304" pitchFamily="18" charset="0"/>
                          <a:cs typeface="Times" panose="02020603050405020304" pitchFamily="18" charset="0"/>
                        </a:rPr>
                        <a:t>Higher education attainment is associated with….</a:t>
                      </a:r>
                    </a:p>
                  </a:txBody>
                  <a:tcPr/>
                </a:tc>
                <a:tc>
                  <a:txBody>
                    <a:bodyPr/>
                    <a:lstStyle/>
                    <a:p>
                      <a:pPr algn="ctr"/>
                      <a:r>
                        <a:rPr lang="en-US" sz="1800" dirty="0">
                          <a:solidFill>
                            <a:schemeClr val="bg1"/>
                          </a:solidFill>
                          <a:latin typeface="Times" panose="02020603050405020304" pitchFamily="18" charset="0"/>
                          <a:cs typeface="Times" panose="02020603050405020304" pitchFamily="18" charset="0"/>
                        </a:rPr>
                        <a:t>Lower education attainment is associated with….</a:t>
                      </a:r>
                    </a:p>
                  </a:txBody>
                  <a:tcPr/>
                </a:tc>
                <a:extLst>
                  <a:ext uri="{0D108BD9-81ED-4DB2-BD59-A6C34878D82A}">
                    <a16:rowId xmlns:a16="http://schemas.microsoft.com/office/drawing/2014/main" val="469776399"/>
                  </a:ext>
                </a:extLst>
              </a:tr>
              <a:tr h="370840">
                <a:tc>
                  <a:txBody>
                    <a:bodyPr/>
                    <a:lstStyle/>
                    <a:p>
                      <a:pPr marL="342900" indent="-342900">
                        <a:buFont typeface="Arial" panose="020B0604020202020204" pitchFamily="34" charset="0"/>
                        <a:buChar char="•"/>
                      </a:pPr>
                      <a:r>
                        <a:rPr lang="en-US" sz="1800" dirty="0">
                          <a:latin typeface="Times" panose="02020603050405020304" pitchFamily="18" charset="0"/>
                          <a:cs typeface="Times" panose="02020603050405020304" pitchFamily="18" charset="0"/>
                        </a:rPr>
                        <a:t>Longer lifer expectancy</a:t>
                      </a:r>
                    </a:p>
                    <a:p>
                      <a:pPr marL="342900" indent="-342900">
                        <a:buFont typeface="Arial" panose="020B0604020202020204" pitchFamily="34" charset="0"/>
                        <a:buChar char="•"/>
                      </a:pPr>
                      <a:r>
                        <a:rPr lang="en-US" sz="1800" dirty="0">
                          <a:latin typeface="Times" panose="02020603050405020304" pitchFamily="18" charset="0"/>
                          <a:cs typeface="Times" panose="02020603050405020304" pitchFamily="18" charset="0"/>
                        </a:rPr>
                        <a:t>Healthier eating habits</a:t>
                      </a:r>
                    </a:p>
                    <a:p>
                      <a:pPr marL="342900" indent="-342900">
                        <a:buFont typeface="Arial" panose="020B0604020202020204" pitchFamily="34" charset="0"/>
                        <a:buChar char="•"/>
                      </a:pPr>
                      <a:r>
                        <a:rPr lang="en-US" sz="1800" dirty="0">
                          <a:latin typeface="Times" panose="02020603050405020304" pitchFamily="18" charset="0"/>
                          <a:cs typeface="Times" panose="02020603050405020304" pitchFamily="18" charset="0"/>
                        </a:rPr>
                        <a:t>Engaging in regular physical activity</a:t>
                      </a:r>
                    </a:p>
                    <a:p>
                      <a:pPr marL="342900" indent="-342900">
                        <a:buFont typeface="Arial" panose="020B0604020202020204" pitchFamily="34" charset="0"/>
                        <a:buChar char="•"/>
                      </a:pPr>
                      <a:r>
                        <a:rPr lang="en-US" sz="1800" dirty="0">
                          <a:latin typeface="Times" panose="02020603050405020304" pitchFamily="18" charset="0"/>
                          <a:cs typeface="Times" panose="02020603050405020304" pitchFamily="18" charset="0"/>
                        </a:rPr>
                        <a:t>Less smoking &amp; alcohol consumption </a:t>
                      </a:r>
                    </a:p>
                    <a:p>
                      <a:pPr marL="342900" indent="-342900">
                        <a:buFont typeface="Arial" panose="020B0604020202020204" pitchFamily="34" charset="0"/>
                        <a:buChar char="•"/>
                      </a:pPr>
                      <a:r>
                        <a:rPr lang="en-US" sz="1800" dirty="0">
                          <a:latin typeface="Times" panose="02020603050405020304" pitchFamily="18" charset="0"/>
                          <a:cs typeface="Times" panose="02020603050405020304" pitchFamily="18" charset="0"/>
                        </a:rPr>
                        <a:t>Better problem-solving skills </a:t>
                      </a:r>
                    </a:p>
                    <a:p>
                      <a:pPr marL="342900" indent="-342900">
                        <a:buFont typeface="Arial" panose="020B0604020202020204" pitchFamily="34" charset="0"/>
                        <a:buChar char="•"/>
                      </a:pPr>
                      <a:r>
                        <a:rPr lang="en-US" sz="1800" dirty="0">
                          <a:latin typeface="Times" panose="02020603050405020304" pitchFamily="18" charset="0"/>
                          <a:cs typeface="Times" panose="02020603050405020304" pitchFamily="18" charset="0"/>
                        </a:rPr>
                        <a:t>More control over what happens in your life</a:t>
                      </a:r>
                    </a:p>
                  </a:txBody>
                  <a:tcPr/>
                </a:tc>
                <a:tc>
                  <a:txBody>
                    <a:bodyPr/>
                    <a:lstStyle/>
                    <a:p>
                      <a:pPr marL="342900" indent="-342900">
                        <a:buFont typeface="Arial" panose="020B0604020202020204" pitchFamily="34" charset="0"/>
                        <a:buChar char="•"/>
                      </a:pPr>
                      <a:r>
                        <a:rPr lang="en-US" sz="1800" dirty="0">
                          <a:latin typeface="Times" panose="02020603050405020304" pitchFamily="18" charset="0"/>
                          <a:cs typeface="Times" panose="02020603050405020304" pitchFamily="18" charset="0"/>
                        </a:rPr>
                        <a:t>Jobs with greater injury risk</a:t>
                      </a:r>
                    </a:p>
                    <a:p>
                      <a:pPr marL="342900" indent="-342900">
                        <a:buFont typeface="Arial" panose="020B0604020202020204" pitchFamily="34" charset="0"/>
                        <a:buChar char="•"/>
                      </a:pPr>
                      <a:r>
                        <a:rPr lang="en-US" sz="1800" dirty="0">
                          <a:latin typeface="Times" panose="02020603050405020304" pitchFamily="18" charset="0"/>
                          <a:cs typeface="Times" panose="02020603050405020304" pitchFamily="18" charset="0"/>
                        </a:rPr>
                        <a:t>Jobs without sick pay leave</a:t>
                      </a:r>
                    </a:p>
                    <a:p>
                      <a:pPr marL="342900" indent="-342900">
                        <a:buFont typeface="Arial" panose="020B0604020202020204" pitchFamily="34" charset="0"/>
                        <a:buChar char="•"/>
                      </a:pPr>
                      <a:r>
                        <a:rPr lang="en-US" sz="1800" dirty="0">
                          <a:latin typeface="Times" panose="02020603050405020304" pitchFamily="18" charset="0"/>
                          <a:cs typeface="Times" panose="02020603050405020304" pitchFamily="18" charset="0"/>
                        </a:rPr>
                        <a:t>Lack of healthy eating habits</a:t>
                      </a:r>
                    </a:p>
                    <a:p>
                      <a:pPr marL="342900" indent="-342900">
                        <a:buFont typeface="Arial" panose="020B0604020202020204" pitchFamily="34" charset="0"/>
                        <a:buChar char="•"/>
                      </a:pPr>
                      <a:r>
                        <a:rPr lang="en-US" sz="1800" dirty="0">
                          <a:latin typeface="Times" panose="02020603050405020304" pitchFamily="18" charset="0"/>
                          <a:cs typeface="Times" panose="02020603050405020304" pitchFamily="18" charset="0"/>
                        </a:rPr>
                        <a:t>Children that are more likely to be sick </a:t>
                      </a:r>
                    </a:p>
                    <a:p>
                      <a:pPr marL="342900" indent="-342900">
                        <a:buFont typeface="Arial" panose="020B0604020202020204" pitchFamily="34" charset="0"/>
                        <a:buChar char="•"/>
                      </a:pPr>
                      <a:r>
                        <a:rPr lang="en-US" sz="1800" dirty="0">
                          <a:latin typeface="Times" panose="02020603050405020304" pitchFamily="18" charset="0"/>
                          <a:cs typeface="Times" panose="02020603050405020304" pitchFamily="18" charset="0"/>
                        </a:rPr>
                        <a:t>Reduced job opportunities </a:t>
                      </a:r>
                    </a:p>
                  </a:txBody>
                  <a:tcPr/>
                </a:tc>
                <a:extLst>
                  <a:ext uri="{0D108BD9-81ED-4DB2-BD59-A6C34878D82A}">
                    <a16:rowId xmlns:a16="http://schemas.microsoft.com/office/drawing/2014/main" val="4055167267"/>
                  </a:ext>
                </a:extLst>
              </a:tr>
            </a:tbl>
          </a:graphicData>
        </a:graphic>
      </p:graphicFrame>
      <p:sp>
        <p:nvSpPr>
          <p:cNvPr id="5" name="Rectangle 4">
            <a:extLst>
              <a:ext uri="{FF2B5EF4-FFF2-40B4-BE49-F238E27FC236}">
                <a16:creationId xmlns:a16="http://schemas.microsoft.com/office/drawing/2014/main" id="{64183BE1-B586-78C3-A45A-E13D6DC31167}"/>
              </a:ext>
            </a:extLst>
          </p:cNvPr>
          <p:cNvSpPr/>
          <p:nvPr/>
        </p:nvSpPr>
        <p:spPr>
          <a:xfrm>
            <a:off x="457200" y="3838221"/>
            <a:ext cx="8336844" cy="1172001"/>
          </a:xfrm>
          <a:prstGeom prst="rect">
            <a:avLst/>
          </a:prstGeom>
          <a:solidFill>
            <a:schemeClr val="tx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AutoNum type="arabicPeriod"/>
            </a:pPr>
            <a:r>
              <a:rPr lang="en-US" sz="2000" dirty="0"/>
              <a:t>Why would a person who has a higher education live longer and healthier lifestyle?</a:t>
            </a:r>
          </a:p>
          <a:p>
            <a:pPr marL="457200" indent="-457200">
              <a:buAutoNum type="arabicPeriod"/>
            </a:pPr>
            <a:r>
              <a:rPr lang="en-US" sz="2000" dirty="0"/>
              <a:t>How does this impact you’re your view of whether college is worth the debt accrued to enter a four-year degree program?  </a:t>
            </a:r>
            <a:endParaRPr lang="en-US" dirty="0"/>
          </a:p>
        </p:txBody>
      </p:sp>
    </p:spTree>
    <p:extLst>
      <p:ext uri="{BB962C8B-B14F-4D97-AF65-F5344CB8AC3E}">
        <p14:creationId xmlns:p14="http://schemas.microsoft.com/office/powerpoint/2010/main" val="24537257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72"/>
          <p:cNvSpPr txBox="1">
            <a:spLocks noGrp="1"/>
          </p:cNvSpPr>
          <p:nvPr>
            <p:ph type="title"/>
          </p:nvPr>
        </p:nvSpPr>
        <p:spPr>
          <a:xfrm>
            <a:off x="727026" y="125392"/>
            <a:ext cx="7717500" cy="572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 b="1"/>
              <a:t>Grants </a:t>
            </a:r>
            <a:endParaRPr b="1"/>
          </a:p>
        </p:txBody>
      </p:sp>
      <p:sp>
        <p:nvSpPr>
          <p:cNvPr id="557" name="Google Shape;557;p72"/>
          <p:cNvSpPr txBox="1">
            <a:spLocks noGrp="1"/>
          </p:cNvSpPr>
          <p:nvPr>
            <p:ph type="body" idx="1"/>
          </p:nvPr>
        </p:nvSpPr>
        <p:spPr>
          <a:xfrm>
            <a:off x="727026" y="3501373"/>
            <a:ext cx="7807374" cy="1478801"/>
          </a:xfrm>
          <a:prstGeom prst="rect">
            <a:avLst/>
          </a:prstGeom>
          <a:noFill/>
          <a:ln>
            <a:solidFill>
              <a:srgbClr val="002060"/>
            </a:solidFill>
          </a:ln>
        </p:spPr>
        <p:txBody>
          <a:bodyPr spcFirstLastPara="1" wrap="square" lIns="91425" tIns="45700" rIns="91425" bIns="45700" anchor="t" anchorCtr="0">
            <a:noAutofit/>
          </a:bodyPr>
          <a:lstStyle/>
          <a:p>
            <a:pPr marL="95250" lvl="0" indent="0" algn="l" rtl="0">
              <a:lnSpc>
                <a:spcPct val="100000"/>
              </a:lnSpc>
              <a:spcBef>
                <a:spcPts val="360"/>
              </a:spcBef>
              <a:spcAft>
                <a:spcPts val="0"/>
              </a:spcAft>
              <a:buSzPts val="2100"/>
              <a:buNone/>
            </a:pPr>
            <a:r>
              <a:rPr lang="en" sz="2100" b="1" i="1" u="sng" dirty="0">
                <a:solidFill>
                  <a:srgbClr val="C00000"/>
                </a:solidFill>
              </a:rPr>
              <a:t>Federal Pell Grants </a:t>
            </a:r>
            <a:endParaRPr sz="2100" b="1" i="1" u="sng" dirty="0">
              <a:solidFill>
                <a:srgbClr val="C00000"/>
              </a:solidFill>
            </a:endParaRPr>
          </a:p>
          <a:p>
            <a:pPr marL="457200" lvl="0" indent="-361950" algn="l" rtl="0">
              <a:lnSpc>
                <a:spcPct val="100000"/>
              </a:lnSpc>
              <a:spcBef>
                <a:spcPts val="0"/>
              </a:spcBef>
              <a:spcAft>
                <a:spcPts val="0"/>
              </a:spcAft>
              <a:buSzPts val="2100"/>
              <a:buChar char="●"/>
            </a:pPr>
            <a:r>
              <a:rPr lang="en-US" sz="2100" b="1" i="1" u="sng" dirty="0"/>
              <a:t>Do NOT require repayment (</a:t>
            </a:r>
            <a:r>
              <a:rPr lang="en-US" sz="2100" b="1" i="1" u="sng" dirty="0">
                <a:solidFill>
                  <a:srgbClr val="C00000"/>
                </a:solidFill>
              </a:rPr>
              <a:t>advantage</a:t>
            </a:r>
            <a:r>
              <a:rPr lang="en-US" sz="2100" b="1" i="1" u="sng" dirty="0"/>
              <a:t>)</a:t>
            </a:r>
            <a:endParaRPr sz="2100" b="1" i="1" u="sng" dirty="0"/>
          </a:p>
          <a:p>
            <a:pPr marL="457200" lvl="0" indent="-361950" algn="l" rtl="0">
              <a:lnSpc>
                <a:spcPct val="100000"/>
              </a:lnSpc>
              <a:spcBef>
                <a:spcPts val="0"/>
              </a:spcBef>
              <a:spcAft>
                <a:spcPts val="0"/>
              </a:spcAft>
              <a:buSzPts val="2100"/>
              <a:buChar char="●"/>
            </a:pPr>
            <a:r>
              <a:rPr lang="en" sz="2100" dirty="0"/>
              <a:t>Eligible students get a certain amount each year </a:t>
            </a:r>
            <a:endParaRPr sz="2100" dirty="0"/>
          </a:p>
        </p:txBody>
      </p:sp>
      <p:pic>
        <p:nvPicPr>
          <p:cNvPr id="7170" name="Picture 2" descr="Pell Grants - National College Attainment Network">
            <a:extLst>
              <a:ext uri="{FF2B5EF4-FFF2-40B4-BE49-F238E27FC236}">
                <a16:creationId xmlns:a16="http://schemas.microsoft.com/office/drawing/2014/main" id="{05CC9881-1587-B256-852F-27CD5CB93A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2331" y="903110"/>
            <a:ext cx="6823506" cy="239324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42"/>
          <p:cNvSpPr txBox="1">
            <a:spLocks noGrp="1"/>
          </p:cNvSpPr>
          <p:nvPr>
            <p:ph type="title"/>
          </p:nvPr>
        </p:nvSpPr>
        <p:spPr>
          <a:xfrm>
            <a:off x="0" y="0"/>
            <a:ext cx="9144000" cy="1017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Opportunity Cost in Secondary Education</a:t>
            </a:r>
            <a:endParaRPr/>
          </a:p>
        </p:txBody>
      </p:sp>
      <p:sp>
        <p:nvSpPr>
          <p:cNvPr id="338" name="Google Shape;338;p42"/>
          <p:cNvSpPr txBox="1">
            <a:spLocks noGrp="1"/>
          </p:cNvSpPr>
          <p:nvPr>
            <p:ph type="body" idx="1"/>
          </p:nvPr>
        </p:nvSpPr>
        <p:spPr>
          <a:xfrm>
            <a:off x="617225" y="1146275"/>
            <a:ext cx="7813500" cy="3135900"/>
          </a:xfrm>
          <a:prstGeom prst="rect">
            <a:avLst/>
          </a:prstGeom>
        </p:spPr>
        <p:txBody>
          <a:bodyPr spcFirstLastPara="1" wrap="square" lIns="91425" tIns="91425" rIns="91425" bIns="91425" anchor="t" anchorCtr="0">
            <a:noAutofit/>
          </a:bodyPr>
          <a:lstStyle/>
          <a:p>
            <a:pPr marL="0" lvl="0" indent="0" algn="l" rtl="0">
              <a:spcBef>
                <a:spcPts val="0"/>
              </a:spcBef>
              <a:spcAft>
                <a:spcPts val="1000"/>
              </a:spcAft>
              <a:buNone/>
            </a:pPr>
            <a:r>
              <a:rPr lang="en" sz="2800" b="1"/>
              <a:t>Quick refresh</a:t>
            </a:r>
            <a:r>
              <a:rPr lang="en" sz="2800"/>
              <a:t>: In your own words, explain how there can be an opportunity cost recognized in the path you choose after high school…</a:t>
            </a:r>
            <a:endParaRPr sz="2800"/>
          </a:p>
        </p:txBody>
      </p:sp>
      <p:pic>
        <p:nvPicPr>
          <p:cNvPr id="339" name="Google Shape;339;p42"/>
          <p:cNvPicPr preferRelativeResize="0"/>
          <p:nvPr/>
        </p:nvPicPr>
        <p:blipFill>
          <a:blip r:embed="rId3">
            <a:alphaModFix/>
          </a:blip>
          <a:stretch>
            <a:fillRect/>
          </a:stretch>
        </p:blipFill>
        <p:spPr>
          <a:xfrm>
            <a:off x="3020803" y="2704625"/>
            <a:ext cx="3006336" cy="243887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73"/>
          <p:cNvSpPr txBox="1">
            <a:spLocks noGrp="1"/>
          </p:cNvSpPr>
          <p:nvPr>
            <p:ph type="title"/>
          </p:nvPr>
        </p:nvSpPr>
        <p:spPr>
          <a:xfrm>
            <a:off x="713225" y="445025"/>
            <a:ext cx="7717500" cy="572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 b="1" dirty="0"/>
              <a:t>Managing Student Debt</a:t>
            </a:r>
            <a:endParaRPr b="1" dirty="0"/>
          </a:p>
        </p:txBody>
      </p:sp>
      <p:sp>
        <p:nvSpPr>
          <p:cNvPr id="565" name="Google Shape;565;p73"/>
          <p:cNvSpPr txBox="1">
            <a:spLocks noGrp="1"/>
          </p:cNvSpPr>
          <p:nvPr>
            <p:ph type="body" idx="1"/>
          </p:nvPr>
        </p:nvSpPr>
        <p:spPr>
          <a:xfrm>
            <a:off x="713250" y="1128889"/>
            <a:ext cx="7717500" cy="3383311"/>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360"/>
              </a:spcBef>
              <a:spcAft>
                <a:spcPts val="0"/>
              </a:spcAft>
              <a:buSzPts val="1400"/>
              <a:buChar char="●"/>
            </a:pPr>
            <a:r>
              <a:rPr lang="en" sz="2000" b="1" i="1" u="sng" dirty="0">
                <a:solidFill>
                  <a:srgbClr val="C00000"/>
                </a:solidFill>
              </a:rPr>
              <a:t>Golden Rule </a:t>
            </a:r>
            <a:r>
              <a:rPr lang="en" sz="2000" dirty="0"/>
              <a:t>- Do not borrow more than you absolutely need… this is money you will have to pay back!!!</a:t>
            </a:r>
            <a:r>
              <a:rPr lang="en" dirty="0"/>
              <a:t> </a:t>
            </a:r>
            <a:endParaRPr dirty="0"/>
          </a:p>
        </p:txBody>
      </p:sp>
      <p:pic>
        <p:nvPicPr>
          <p:cNvPr id="566" name="Google Shape;566;p73"/>
          <p:cNvPicPr preferRelativeResize="0"/>
          <p:nvPr/>
        </p:nvPicPr>
        <p:blipFill rotWithShape="1">
          <a:blip r:embed="rId3">
            <a:alphaModFix/>
          </a:blip>
          <a:srcRect/>
          <a:stretch/>
        </p:blipFill>
        <p:spPr>
          <a:xfrm>
            <a:off x="713225" y="2208611"/>
            <a:ext cx="3260381" cy="2449482"/>
          </a:xfrm>
          <a:prstGeom prst="rect">
            <a:avLst/>
          </a:prstGeom>
          <a:noFill/>
          <a:ln>
            <a:noFill/>
          </a:ln>
        </p:spPr>
      </p:pic>
      <p:pic>
        <p:nvPicPr>
          <p:cNvPr id="8194" name="Picture 2" descr="Chart: Americans Owe $1.75 Trillion in Student Debt | Statista">
            <a:extLst>
              <a:ext uri="{FF2B5EF4-FFF2-40B4-BE49-F238E27FC236}">
                <a16:creationId xmlns:a16="http://schemas.microsoft.com/office/drawing/2014/main" id="{CAF12A67-7E66-1341-5FAD-E55CDF18D5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9937" y="1941689"/>
            <a:ext cx="4110788" cy="2862297"/>
          </a:xfrm>
          <a:prstGeom prst="rect">
            <a:avLst/>
          </a:prstGeom>
          <a:solidFill>
            <a:schemeClr val="bg2">
              <a:lumMod val="10000"/>
            </a:schemeClr>
          </a:solidFill>
          <a:ln>
            <a:solidFill>
              <a:srgbClr val="002060"/>
            </a:solid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74"/>
          <p:cNvSpPr txBox="1">
            <a:spLocks noGrp="1"/>
          </p:cNvSpPr>
          <p:nvPr>
            <p:ph type="title"/>
          </p:nvPr>
        </p:nvSpPr>
        <p:spPr>
          <a:xfrm>
            <a:off x="713225" y="309558"/>
            <a:ext cx="3204019" cy="572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 b="1" dirty="0"/>
              <a:t>FAFSA</a:t>
            </a:r>
            <a:endParaRPr b="1" dirty="0"/>
          </a:p>
        </p:txBody>
      </p:sp>
      <p:sp>
        <p:nvSpPr>
          <p:cNvPr id="573" name="Google Shape;573;p74"/>
          <p:cNvSpPr txBox="1">
            <a:spLocks noGrp="1"/>
          </p:cNvSpPr>
          <p:nvPr>
            <p:ph type="body" idx="1"/>
          </p:nvPr>
        </p:nvSpPr>
        <p:spPr>
          <a:xfrm>
            <a:off x="713225" y="1076275"/>
            <a:ext cx="7717500" cy="1181503"/>
          </a:xfrm>
          <a:prstGeom prst="rect">
            <a:avLst/>
          </a:prstGeom>
          <a:noFill/>
          <a:ln>
            <a:solidFill>
              <a:srgbClr val="002060"/>
            </a:solidFill>
          </a:ln>
        </p:spPr>
        <p:txBody>
          <a:bodyPr spcFirstLastPara="1" wrap="square" lIns="91425" tIns="45700" rIns="91425" bIns="45700" anchor="t" anchorCtr="0">
            <a:noAutofit/>
          </a:bodyPr>
          <a:lstStyle/>
          <a:p>
            <a:pPr marL="457200" lvl="0" indent="-361950" algn="l" rtl="0">
              <a:lnSpc>
                <a:spcPct val="100000"/>
              </a:lnSpc>
              <a:spcBef>
                <a:spcPts val="360"/>
              </a:spcBef>
              <a:spcAft>
                <a:spcPts val="0"/>
              </a:spcAft>
              <a:buSzPts val="2100"/>
              <a:buChar char="●"/>
            </a:pPr>
            <a:r>
              <a:rPr lang="en-US" sz="2100" dirty="0"/>
              <a:t>Free to apply for student aid</a:t>
            </a:r>
            <a:endParaRPr sz="2100" dirty="0"/>
          </a:p>
          <a:p>
            <a:pPr marL="457200" lvl="0" indent="-361950" algn="l" rtl="0">
              <a:lnSpc>
                <a:spcPct val="100000"/>
              </a:lnSpc>
              <a:spcBef>
                <a:spcPts val="0"/>
              </a:spcBef>
              <a:spcAft>
                <a:spcPts val="0"/>
              </a:spcAft>
              <a:buSzPts val="2100"/>
              <a:buChar char="●"/>
            </a:pPr>
            <a:r>
              <a:rPr lang="en" sz="2100" b="1" i="1" u="sng" dirty="0">
                <a:solidFill>
                  <a:srgbClr val="C00000"/>
                </a:solidFill>
              </a:rPr>
              <a:t>Must be completed annually </a:t>
            </a:r>
            <a:endParaRPr sz="2100" b="1" i="1" u="sng" dirty="0">
              <a:solidFill>
                <a:srgbClr val="C00000"/>
              </a:solidFill>
            </a:endParaRPr>
          </a:p>
          <a:p>
            <a:pPr marL="0" lvl="0" indent="0" algn="ctr" rtl="0">
              <a:lnSpc>
                <a:spcPct val="100000"/>
              </a:lnSpc>
              <a:spcBef>
                <a:spcPts val="0"/>
              </a:spcBef>
              <a:spcAft>
                <a:spcPts val="0"/>
              </a:spcAft>
              <a:buNone/>
            </a:pPr>
            <a:r>
              <a:rPr lang="en" sz="2100" dirty="0"/>
              <a:t>*We will be doing an entire lesson on this! </a:t>
            </a:r>
            <a:endParaRPr sz="2100" dirty="0"/>
          </a:p>
          <a:p>
            <a:pPr marL="0" lvl="0" indent="0" algn="l" rtl="0">
              <a:lnSpc>
                <a:spcPct val="100000"/>
              </a:lnSpc>
              <a:spcBef>
                <a:spcPts val="360"/>
              </a:spcBef>
              <a:spcAft>
                <a:spcPts val="0"/>
              </a:spcAft>
              <a:buSzPts val="1800"/>
              <a:buNone/>
            </a:pPr>
            <a:endParaRPr dirty="0"/>
          </a:p>
        </p:txBody>
      </p:sp>
      <p:pic>
        <p:nvPicPr>
          <p:cNvPr id="574" name="Google Shape;574;p74"/>
          <p:cNvPicPr preferRelativeResize="0"/>
          <p:nvPr/>
        </p:nvPicPr>
        <p:blipFill rotWithShape="1">
          <a:blip r:embed="rId3">
            <a:alphaModFix/>
          </a:blip>
          <a:srcRect/>
          <a:stretch/>
        </p:blipFill>
        <p:spPr>
          <a:xfrm>
            <a:off x="893562" y="2404652"/>
            <a:ext cx="4286250" cy="2321719"/>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75"/>
          <p:cNvSpPr txBox="1">
            <a:spLocks noGrp="1"/>
          </p:cNvSpPr>
          <p:nvPr>
            <p:ph type="title"/>
          </p:nvPr>
        </p:nvSpPr>
        <p:spPr>
          <a:xfrm>
            <a:off x="713250" y="320625"/>
            <a:ext cx="7717500" cy="572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 b="1" dirty="0"/>
              <a:t>Assessing Student Need</a:t>
            </a:r>
            <a:endParaRPr b="1" dirty="0"/>
          </a:p>
        </p:txBody>
      </p:sp>
      <p:sp>
        <p:nvSpPr>
          <p:cNvPr id="581" name="Google Shape;581;p75"/>
          <p:cNvSpPr txBox="1">
            <a:spLocks noGrp="1"/>
          </p:cNvSpPr>
          <p:nvPr>
            <p:ph type="body" idx="1"/>
          </p:nvPr>
        </p:nvSpPr>
        <p:spPr>
          <a:xfrm>
            <a:off x="441500" y="916425"/>
            <a:ext cx="8397700" cy="3333750"/>
          </a:xfrm>
          <a:prstGeom prst="rect">
            <a:avLst/>
          </a:prstGeom>
          <a:noFill/>
          <a:ln>
            <a:noFill/>
          </a:ln>
        </p:spPr>
        <p:txBody>
          <a:bodyPr spcFirstLastPara="1" wrap="square" lIns="91425" tIns="45700" rIns="91425" bIns="45700" anchor="t" anchorCtr="0">
            <a:noAutofit/>
          </a:bodyPr>
          <a:lstStyle/>
          <a:p>
            <a:pPr marL="88900" lvl="0" indent="0" algn="l" rtl="0">
              <a:lnSpc>
                <a:spcPct val="100000"/>
              </a:lnSpc>
              <a:spcBef>
                <a:spcPts val="360"/>
              </a:spcBef>
              <a:spcAft>
                <a:spcPts val="0"/>
              </a:spcAft>
              <a:buSzPts val="2200"/>
              <a:buNone/>
            </a:pPr>
            <a:r>
              <a:rPr lang="en-US" sz="2200" dirty="0"/>
              <a:t>Formula for assessing student aid</a:t>
            </a:r>
          </a:p>
          <a:p>
            <a:pPr marL="457200" lvl="0" indent="-368300" algn="l" rtl="0">
              <a:lnSpc>
                <a:spcPct val="100000"/>
              </a:lnSpc>
              <a:spcBef>
                <a:spcPts val="360"/>
              </a:spcBef>
              <a:spcAft>
                <a:spcPts val="0"/>
              </a:spcAft>
              <a:buSzPts val="2200"/>
              <a:buChar char="●"/>
            </a:pPr>
            <a:r>
              <a:rPr lang="en-US" sz="2200" b="1" i="1" u="sng" dirty="0">
                <a:solidFill>
                  <a:srgbClr val="FF0000"/>
                </a:solidFill>
              </a:rPr>
              <a:t> Cost of Attendance (COA) </a:t>
            </a:r>
            <a:r>
              <a:rPr lang="en-US" sz="2200" dirty="0"/>
              <a:t>– </a:t>
            </a:r>
            <a:r>
              <a:rPr lang="en-US" sz="2200" b="1" i="1" u="sng" dirty="0">
                <a:solidFill>
                  <a:schemeClr val="tx2">
                    <a:lumMod val="10000"/>
                  </a:schemeClr>
                </a:solidFill>
              </a:rPr>
              <a:t>Expected Family Contribution (EFC)</a:t>
            </a:r>
            <a:r>
              <a:rPr lang="en-US" sz="2200" dirty="0"/>
              <a:t> = </a:t>
            </a:r>
            <a:r>
              <a:rPr lang="en-US" sz="2200" b="1" dirty="0"/>
              <a:t>Finance Aid</a:t>
            </a:r>
            <a:endParaRPr sz="2200" b="1" dirty="0"/>
          </a:p>
        </p:txBody>
      </p:sp>
      <p:pic>
        <p:nvPicPr>
          <p:cNvPr id="582" name="Google Shape;582;p75"/>
          <p:cNvPicPr preferRelativeResize="0"/>
          <p:nvPr/>
        </p:nvPicPr>
        <p:blipFill rotWithShape="1">
          <a:blip r:embed="rId3">
            <a:alphaModFix/>
          </a:blip>
          <a:srcRect/>
          <a:stretch/>
        </p:blipFill>
        <p:spPr>
          <a:xfrm>
            <a:off x="6718475" y="1943453"/>
            <a:ext cx="2186872" cy="2639836"/>
          </a:xfrm>
          <a:prstGeom prst="rect">
            <a:avLst/>
          </a:prstGeom>
          <a:noFill/>
          <a:ln>
            <a:noFill/>
          </a:ln>
        </p:spPr>
      </p:pic>
      <p:pic>
        <p:nvPicPr>
          <p:cNvPr id="9218" name="Picture 2" descr="How Much is Too Much Income to Qualify for Financial Aid?">
            <a:extLst>
              <a:ext uri="{FF2B5EF4-FFF2-40B4-BE49-F238E27FC236}">
                <a16:creationId xmlns:a16="http://schemas.microsoft.com/office/drawing/2014/main" id="{225352FC-A794-4386-ECB0-49781C9AEA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653" y="2190044"/>
            <a:ext cx="6276975" cy="2872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76306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76"/>
          <p:cNvSpPr txBox="1">
            <a:spLocks noGrp="1"/>
          </p:cNvSpPr>
          <p:nvPr>
            <p:ph type="title"/>
          </p:nvPr>
        </p:nvSpPr>
        <p:spPr>
          <a:xfrm>
            <a:off x="713225" y="445025"/>
            <a:ext cx="7717500" cy="572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 b="1"/>
              <a:t>529 Plan</a:t>
            </a:r>
            <a:endParaRPr b="1"/>
          </a:p>
        </p:txBody>
      </p:sp>
      <p:sp>
        <p:nvSpPr>
          <p:cNvPr id="589" name="Google Shape;589;p76"/>
          <p:cNvSpPr txBox="1">
            <a:spLocks noGrp="1"/>
          </p:cNvSpPr>
          <p:nvPr>
            <p:ph type="body" idx="1"/>
          </p:nvPr>
        </p:nvSpPr>
        <p:spPr>
          <a:xfrm>
            <a:off x="713225" y="1076275"/>
            <a:ext cx="7717500" cy="2989500"/>
          </a:xfrm>
          <a:prstGeom prst="rect">
            <a:avLst/>
          </a:prstGeom>
          <a:noFill/>
          <a:ln>
            <a:noFill/>
          </a:ln>
        </p:spPr>
        <p:txBody>
          <a:bodyPr spcFirstLastPara="1" wrap="square" lIns="91425" tIns="45700" rIns="91425" bIns="45700" anchor="t" anchorCtr="0">
            <a:noAutofit/>
          </a:bodyPr>
          <a:lstStyle/>
          <a:p>
            <a:pPr marL="95250" lvl="0" indent="0" algn="l" rtl="0">
              <a:lnSpc>
                <a:spcPct val="100000"/>
              </a:lnSpc>
              <a:spcBef>
                <a:spcPts val="360"/>
              </a:spcBef>
              <a:spcAft>
                <a:spcPts val="0"/>
              </a:spcAft>
              <a:buSzPts val="2100"/>
              <a:buNone/>
            </a:pPr>
            <a:r>
              <a:rPr lang="en" sz="2100" b="1" dirty="0">
                <a:solidFill>
                  <a:srgbClr val="C00000"/>
                </a:solidFill>
              </a:rPr>
              <a:t>529 Plan</a:t>
            </a:r>
          </a:p>
          <a:p>
            <a:pPr marL="457200" lvl="0" indent="-361950" algn="l" rtl="0">
              <a:lnSpc>
                <a:spcPct val="100000"/>
              </a:lnSpc>
              <a:spcBef>
                <a:spcPts val="360"/>
              </a:spcBef>
              <a:spcAft>
                <a:spcPts val="0"/>
              </a:spcAft>
              <a:buSzPts val="2100"/>
              <a:buChar char="●"/>
            </a:pPr>
            <a:r>
              <a:rPr lang="en" sz="2100" dirty="0"/>
              <a:t>Savings plan to encourage savings for future education </a:t>
            </a:r>
            <a:endParaRPr sz="2100" dirty="0"/>
          </a:p>
          <a:p>
            <a:pPr marL="457200" lvl="0" indent="-361950" algn="l" rtl="0">
              <a:lnSpc>
                <a:spcPct val="100000"/>
              </a:lnSpc>
              <a:spcBef>
                <a:spcPts val="0"/>
              </a:spcBef>
              <a:spcAft>
                <a:spcPts val="0"/>
              </a:spcAft>
              <a:buSzPts val="2100"/>
              <a:buChar char="●"/>
            </a:pPr>
            <a:r>
              <a:rPr lang="en" sz="2100" dirty="0"/>
              <a:t>Can use </a:t>
            </a:r>
            <a:r>
              <a:rPr lang="en" sz="2100" b="1" i="1" u="sng" dirty="0">
                <a:solidFill>
                  <a:srgbClr val="C00000"/>
                </a:solidFill>
              </a:rPr>
              <a:t>contributions as a tax write off to lower your taxable income </a:t>
            </a:r>
            <a:endParaRPr sz="2100" b="1" i="1" u="sng" dirty="0">
              <a:solidFill>
                <a:srgbClr val="C00000"/>
              </a:solidFill>
            </a:endParaRPr>
          </a:p>
        </p:txBody>
      </p:sp>
      <p:pic>
        <p:nvPicPr>
          <p:cNvPr id="590" name="Google Shape;590;p76"/>
          <p:cNvPicPr preferRelativeResize="0"/>
          <p:nvPr/>
        </p:nvPicPr>
        <p:blipFill rotWithShape="1">
          <a:blip r:embed="rId3">
            <a:alphaModFix/>
          </a:blip>
          <a:srcRect/>
          <a:stretch/>
        </p:blipFill>
        <p:spPr>
          <a:xfrm>
            <a:off x="2071650" y="2571750"/>
            <a:ext cx="5000625" cy="257175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36A4CC-9C53-F5EE-167C-0005123FBAC7}"/>
              </a:ext>
            </a:extLst>
          </p:cNvPr>
          <p:cNvSpPr>
            <a:spLocks noGrp="1"/>
          </p:cNvSpPr>
          <p:nvPr>
            <p:ph type="body" idx="1"/>
          </p:nvPr>
        </p:nvSpPr>
        <p:spPr>
          <a:xfrm>
            <a:off x="713225" y="767644"/>
            <a:ext cx="7717500" cy="3298131"/>
          </a:xfrm>
        </p:spPr>
        <p:txBody>
          <a:bodyPr/>
          <a:lstStyle/>
          <a:p>
            <a:pPr marL="139700" indent="0">
              <a:buNone/>
            </a:pPr>
            <a:r>
              <a:rPr lang="en-US" sz="2400" dirty="0">
                <a:latin typeface="Times New Roman" panose="02020603050405020304" pitchFamily="18" charset="0"/>
                <a:cs typeface="Times New Roman" panose="02020603050405020304" pitchFamily="18" charset="0"/>
              </a:rPr>
              <a:t>Identify and explain the training and/or education you need to be hired in your dream job</a:t>
            </a:r>
          </a:p>
          <a:p>
            <a:pPr marL="139700" indent="0">
              <a:buNone/>
            </a:pPr>
            <a:endParaRPr lang="en-US" sz="2400" dirty="0">
              <a:latin typeface="Times New Roman" panose="02020603050405020304" pitchFamily="18" charset="0"/>
              <a:cs typeface="Times New Roman" panose="02020603050405020304" pitchFamily="18" charset="0"/>
            </a:endParaRPr>
          </a:p>
        </p:txBody>
      </p:sp>
      <p:sp>
        <p:nvSpPr>
          <p:cNvPr id="3" name="Title 2">
            <a:extLst>
              <a:ext uri="{FF2B5EF4-FFF2-40B4-BE49-F238E27FC236}">
                <a16:creationId xmlns:a16="http://schemas.microsoft.com/office/drawing/2014/main" id="{8BF34E81-01B1-42A9-22C6-B326E2A629BE}"/>
              </a:ext>
            </a:extLst>
          </p:cNvPr>
          <p:cNvSpPr>
            <a:spLocks noGrp="1"/>
          </p:cNvSpPr>
          <p:nvPr>
            <p:ph type="title"/>
          </p:nvPr>
        </p:nvSpPr>
        <p:spPr>
          <a:xfrm>
            <a:off x="713225" y="99936"/>
            <a:ext cx="7717500" cy="572700"/>
          </a:xfrm>
        </p:spPr>
        <p:txBody>
          <a:bodyPr/>
          <a:lstStyle/>
          <a:p>
            <a:r>
              <a:rPr lang="en-US" dirty="0"/>
              <a:t>Education &amp; Training – Slide 4</a:t>
            </a:r>
          </a:p>
        </p:txBody>
      </p:sp>
      <p:sp>
        <p:nvSpPr>
          <p:cNvPr id="8" name="Rectangle 7">
            <a:extLst>
              <a:ext uri="{FF2B5EF4-FFF2-40B4-BE49-F238E27FC236}">
                <a16:creationId xmlns:a16="http://schemas.microsoft.com/office/drawing/2014/main" id="{0D9209D8-9B71-B027-6707-6D41821885E8}"/>
              </a:ext>
            </a:extLst>
          </p:cNvPr>
          <p:cNvSpPr/>
          <p:nvPr/>
        </p:nvSpPr>
        <p:spPr>
          <a:xfrm>
            <a:off x="3929225" y="1676505"/>
            <a:ext cx="4910666" cy="2436774"/>
          </a:xfrm>
          <a:prstGeom prst="rect">
            <a:avLst/>
          </a:prstGeom>
          <a:solidFill>
            <a:schemeClr val="tx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bg1"/>
                </a:solidFill>
                <a:latin typeface="Times New Roman" panose="02020603050405020304" pitchFamily="18" charset="0"/>
                <a:cs typeface="Times New Roman" panose="02020603050405020304" pitchFamily="18" charset="0"/>
              </a:rPr>
              <a:t>Training/Education</a:t>
            </a:r>
          </a:p>
          <a:p>
            <a:pPr marL="342900" indent="-342900">
              <a:buFont typeface="Arial" panose="020B0604020202020204" pitchFamily="34" charset="0"/>
              <a:buChar char="•"/>
            </a:pPr>
            <a:r>
              <a:rPr lang="en-US" sz="2000" dirty="0">
                <a:solidFill>
                  <a:schemeClr val="bg1"/>
                </a:solidFill>
                <a:latin typeface="Times New Roman" panose="02020603050405020304" pitchFamily="18" charset="0"/>
                <a:cs typeface="Times New Roman" panose="02020603050405020304" pitchFamily="18" charset="0"/>
              </a:rPr>
              <a:t>What degrees/certifications do you need </a:t>
            </a:r>
          </a:p>
          <a:p>
            <a:pPr marL="342900" indent="-342900">
              <a:buFont typeface="Arial" panose="020B0604020202020204" pitchFamily="34" charset="0"/>
              <a:buChar char="•"/>
            </a:pPr>
            <a:r>
              <a:rPr lang="en-US" sz="2000" dirty="0">
                <a:solidFill>
                  <a:schemeClr val="bg1"/>
                </a:solidFill>
                <a:latin typeface="Times New Roman" panose="02020603050405020304" pitchFamily="18" charset="0"/>
                <a:cs typeface="Times New Roman" panose="02020603050405020304" pitchFamily="18" charset="0"/>
              </a:rPr>
              <a:t>Explain where you would like to get the education/certification </a:t>
            </a:r>
          </a:p>
          <a:p>
            <a:pPr marL="342900" indent="-342900">
              <a:buFont typeface="Arial" panose="020B0604020202020204" pitchFamily="34" charset="0"/>
              <a:buChar char="•"/>
            </a:pPr>
            <a:r>
              <a:rPr lang="en-US" sz="2000" dirty="0">
                <a:solidFill>
                  <a:schemeClr val="bg1"/>
                </a:solidFill>
                <a:latin typeface="Times New Roman" panose="02020603050405020304" pitchFamily="18" charset="0"/>
                <a:cs typeface="Times New Roman" panose="02020603050405020304" pitchFamily="18" charset="0"/>
              </a:rPr>
              <a:t>How long will it take to get that education/training?</a:t>
            </a:r>
          </a:p>
        </p:txBody>
      </p:sp>
      <p:sp>
        <p:nvSpPr>
          <p:cNvPr id="9" name="Rectangle 8">
            <a:extLst>
              <a:ext uri="{FF2B5EF4-FFF2-40B4-BE49-F238E27FC236}">
                <a16:creationId xmlns:a16="http://schemas.microsoft.com/office/drawing/2014/main" id="{7BFE5313-9506-E9D5-FF62-48CA3F943E5B}"/>
              </a:ext>
            </a:extLst>
          </p:cNvPr>
          <p:cNvSpPr/>
          <p:nvPr/>
        </p:nvSpPr>
        <p:spPr>
          <a:xfrm>
            <a:off x="4338392" y="4160783"/>
            <a:ext cx="4092333" cy="69071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Times New Roman" panose="02020603050405020304" pitchFamily="18" charset="0"/>
                <a:cs typeface="Times New Roman" panose="02020603050405020304" pitchFamily="18" charset="0"/>
              </a:rPr>
              <a:t>Include a graph to show how education can increase your income</a:t>
            </a:r>
          </a:p>
        </p:txBody>
      </p:sp>
      <p:sp>
        <p:nvSpPr>
          <p:cNvPr id="7" name="Rectangle 6">
            <a:extLst>
              <a:ext uri="{FF2B5EF4-FFF2-40B4-BE49-F238E27FC236}">
                <a16:creationId xmlns:a16="http://schemas.microsoft.com/office/drawing/2014/main" id="{8AACA55F-7E74-FD2A-78EB-34452B41FD89}"/>
              </a:ext>
            </a:extLst>
          </p:cNvPr>
          <p:cNvSpPr/>
          <p:nvPr/>
        </p:nvSpPr>
        <p:spPr>
          <a:xfrm>
            <a:off x="536222" y="3782336"/>
            <a:ext cx="2901245" cy="95899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Times New Roman" panose="02020603050405020304" pitchFamily="18" charset="0"/>
                <a:cs typeface="Times New Roman" panose="02020603050405020304" pitchFamily="18" charset="0"/>
              </a:rPr>
              <a:t>Include an image of where you want to gain your education</a:t>
            </a:r>
          </a:p>
        </p:txBody>
      </p:sp>
      <p:pic>
        <p:nvPicPr>
          <p:cNvPr id="1026" name="Picture 2" descr="What Is The Difference Between Training And Education? - Becht">
            <a:extLst>
              <a:ext uri="{FF2B5EF4-FFF2-40B4-BE49-F238E27FC236}">
                <a16:creationId xmlns:a16="http://schemas.microsoft.com/office/drawing/2014/main" id="{433FC290-896B-E737-CE57-4F13B99640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945" y="1647046"/>
            <a:ext cx="2209800" cy="2066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60959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1B3DF0-F9B2-0C1B-0227-5D3D52ED5351}"/>
              </a:ext>
            </a:extLst>
          </p:cNvPr>
          <p:cNvSpPr>
            <a:spLocks noGrp="1"/>
          </p:cNvSpPr>
          <p:nvPr>
            <p:ph type="body" idx="1"/>
          </p:nvPr>
        </p:nvSpPr>
        <p:spPr/>
        <p:txBody>
          <a:bodyPr/>
          <a:lstStyle/>
          <a:p>
            <a:pPr marL="139700" indent="0">
              <a:buNone/>
            </a:pPr>
            <a:r>
              <a:rPr lang="en-US" sz="2400" dirty="0">
                <a:latin typeface="Times" panose="02020603050405020304" pitchFamily="18" charset="0"/>
                <a:cs typeface="Times" panose="02020603050405020304" pitchFamily="18" charset="0"/>
              </a:rPr>
              <a:t>Explain the availability of jobs in the field you wish to pursue.  (How likely you find employment in your dream occupation) </a:t>
            </a:r>
          </a:p>
        </p:txBody>
      </p:sp>
      <p:sp>
        <p:nvSpPr>
          <p:cNvPr id="3" name="Title 2">
            <a:extLst>
              <a:ext uri="{FF2B5EF4-FFF2-40B4-BE49-F238E27FC236}">
                <a16:creationId xmlns:a16="http://schemas.microsoft.com/office/drawing/2014/main" id="{D58DA28B-02F3-D677-08A7-10B434B6724E}"/>
              </a:ext>
            </a:extLst>
          </p:cNvPr>
          <p:cNvSpPr>
            <a:spLocks noGrp="1"/>
          </p:cNvSpPr>
          <p:nvPr>
            <p:ph type="title"/>
          </p:nvPr>
        </p:nvSpPr>
        <p:spPr>
          <a:xfrm>
            <a:off x="713225" y="211839"/>
            <a:ext cx="7717500" cy="572700"/>
          </a:xfrm>
        </p:spPr>
        <p:txBody>
          <a:bodyPr/>
          <a:lstStyle/>
          <a:p>
            <a:r>
              <a:rPr lang="en-US" dirty="0"/>
              <a:t>Job Prospects – Slide 6</a:t>
            </a:r>
          </a:p>
        </p:txBody>
      </p:sp>
      <p:pic>
        <p:nvPicPr>
          <p:cNvPr id="1026" name="Picture 2" descr="What Is The Employment Outlook For Elementary School Teacher – GoGreenva.org">
            <a:extLst>
              <a:ext uri="{FF2B5EF4-FFF2-40B4-BE49-F238E27FC236}">
                <a16:creationId xmlns:a16="http://schemas.microsoft.com/office/drawing/2014/main" id="{BF331BD7-09DA-1662-68B6-708A0A97F1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256" y="2438399"/>
            <a:ext cx="3726744" cy="2260075"/>
          </a:xfrm>
          <a:prstGeom prst="rect">
            <a:avLst/>
          </a:prstGeom>
          <a:noFill/>
          <a:ln>
            <a:solidFill>
              <a:schemeClr val="tx2">
                <a:lumMod val="10000"/>
              </a:schemeClr>
            </a:solidFill>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28B9E56-6AE7-61D9-6EBB-73791614F20D}"/>
              </a:ext>
            </a:extLst>
          </p:cNvPr>
          <p:cNvPicPr>
            <a:picLocks noChangeAspect="1"/>
          </p:cNvPicPr>
          <p:nvPr/>
        </p:nvPicPr>
        <p:blipFill>
          <a:blip r:embed="rId3"/>
          <a:stretch>
            <a:fillRect/>
          </a:stretch>
        </p:blipFill>
        <p:spPr>
          <a:xfrm>
            <a:off x="4899139" y="2028472"/>
            <a:ext cx="3399605" cy="2571750"/>
          </a:xfrm>
          <a:prstGeom prst="rect">
            <a:avLst/>
          </a:prstGeom>
          <a:ln>
            <a:solidFill>
              <a:schemeClr val="tx2">
                <a:lumMod val="10000"/>
              </a:schemeClr>
            </a:solidFill>
          </a:ln>
        </p:spPr>
      </p:pic>
      <p:sp>
        <p:nvSpPr>
          <p:cNvPr id="4" name="Rectangle 3">
            <a:extLst>
              <a:ext uri="{FF2B5EF4-FFF2-40B4-BE49-F238E27FC236}">
                <a16:creationId xmlns:a16="http://schemas.microsoft.com/office/drawing/2014/main" id="{6B735A62-4340-4629-0D51-3F19CEB3BAF9}"/>
              </a:ext>
            </a:extLst>
          </p:cNvPr>
          <p:cNvSpPr/>
          <p:nvPr/>
        </p:nvSpPr>
        <p:spPr>
          <a:xfrm>
            <a:off x="2968978" y="4357511"/>
            <a:ext cx="2540000" cy="4854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Times" panose="02020603050405020304" pitchFamily="18" charset="0"/>
                <a:cs typeface="Times" panose="02020603050405020304" pitchFamily="18" charset="0"/>
              </a:rPr>
              <a:t>Include graphs</a:t>
            </a:r>
          </a:p>
        </p:txBody>
      </p:sp>
    </p:spTree>
    <p:extLst>
      <p:ext uri="{BB962C8B-B14F-4D97-AF65-F5344CB8AC3E}">
        <p14:creationId xmlns:p14="http://schemas.microsoft.com/office/powerpoint/2010/main" val="35260312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1B3DF0-F9B2-0C1B-0227-5D3D52ED5351}"/>
              </a:ext>
            </a:extLst>
          </p:cNvPr>
          <p:cNvSpPr>
            <a:spLocks noGrp="1"/>
          </p:cNvSpPr>
          <p:nvPr>
            <p:ph type="body" idx="1"/>
          </p:nvPr>
        </p:nvSpPr>
        <p:spPr>
          <a:xfrm>
            <a:off x="713225" y="778933"/>
            <a:ext cx="7717500" cy="3286842"/>
          </a:xfrm>
        </p:spPr>
        <p:txBody>
          <a:bodyPr/>
          <a:lstStyle/>
          <a:p>
            <a:pPr marL="139700" indent="0">
              <a:buNone/>
            </a:pPr>
            <a:r>
              <a:rPr lang="en-US" sz="2400" dirty="0">
                <a:latin typeface="Times" panose="02020603050405020304" pitchFamily="18" charset="0"/>
                <a:cs typeface="Times" panose="02020603050405020304" pitchFamily="18" charset="0"/>
              </a:rPr>
              <a:t>Estimate the cost of your education that you will need to pay. </a:t>
            </a:r>
          </a:p>
        </p:txBody>
      </p:sp>
      <p:sp>
        <p:nvSpPr>
          <p:cNvPr id="3" name="Title 2">
            <a:extLst>
              <a:ext uri="{FF2B5EF4-FFF2-40B4-BE49-F238E27FC236}">
                <a16:creationId xmlns:a16="http://schemas.microsoft.com/office/drawing/2014/main" id="{D58DA28B-02F3-D677-08A7-10B434B6724E}"/>
              </a:ext>
            </a:extLst>
          </p:cNvPr>
          <p:cNvSpPr>
            <a:spLocks noGrp="1"/>
          </p:cNvSpPr>
          <p:nvPr>
            <p:ph type="title"/>
          </p:nvPr>
        </p:nvSpPr>
        <p:spPr>
          <a:xfrm>
            <a:off x="713225" y="108657"/>
            <a:ext cx="7717500" cy="567095"/>
          </a:xfrm>
        </p:spPr>
        <p:txBody>
          <a:bodyPr/>
          <a:lstStyle/>
          <a:p>
            <a:r>
              <a:rPr lang="en-US" dirty="0"/>
              <a:t>Dealing with Cost – Slide 7</a:t>
            </a:r>
          </a:p>
        </p:txBody>
      </p:sp>
      <p:pic>
        <p:nvPicPr>
          <p:cNvPr id="5" name="Picture 2" descr="University of North Carolina at Charlotte Tuition &amp; Fees">
            <a:extLst>
              <a:ext uri="{FF2B5EF4-FFF2-40B4-BE49-F238E27FC236}">
                <a16:creationId xmlns:a16="http://schemas.microsoft.com/office/drawing/2014/main" id="{00644048-9857-9740-3E46-D27DDE0388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113" y="1693333"/>
            <a:ext cx="3118731" cy="301413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70401EA-2349-ED92-BC7F-69DE598B6D30}"/>
              </a:ext>
            </a:extLst>
          </p:cNvPr>
          <p:cNvSpPr/>
          <p:nvPr/>
        </p:nvSpPr>
        <p:spPr>
          <a:xfrm>
            <a:off x="1035580" y="4301066"/>
            <a:ext cx="3118731" cy="73377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anose="02020603050405020304" pitchFamily="18" charset="0"/>
                <a:cs typeface="Times" panose="02020603050405020304" pitchFamily="18" charset="0"/>
              </a:rPr>
              <a:t>Include a graph that shows the cost </a:t>
            </a:r>
          </a:p>
        </p:txBody>
      </p:sp>
      <p:sp>
        <p:nvSpPr>
          <p:cNvPr id="8" name="Rectangle 7">
            <a:extLst>
              <a:ext uri="{FF2B5EF4-FFF2-40B4-BE49-F238E27FC236}">
                <a16:creationId xmlns:a16="http://schemas.microsoft.com/office/drawing/2014/main" id="{EA079CAD-A555-C482-DB53-59BEA40F04C6}"/>
              </a:ext>
            </a:extLst>
          </p:cNvPr>
          <p:cNvSpPr/>
          <p:nvPr/>
        </p:nvSpPr>
        <p:spPr>
          <a:xfrm>
            <a:off x="4475423" y="1557866"/>
            <a:ext cx="4276414" cy="57269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000" dirty="0">
                <a:solidFill>
                  <a:schemeClr val="bg1"/>
                </a:solidFill>
                <a:latin typeface="Times" panose="02020603050405020304" pitchFamily="18" charset="0"/>
                <a:cs typeface="Times" panose="02020603050405020304" pitchFamily="18" charset="0"/>
              </a:rPr>
              <a:t>What will it cost you to live in the area you choose</a:t>
            </a:r>
          </a:p>
        </p:txBody>
      </p:sp>
      <p:pic>
        <p:nvPicPr>
          <p:cNvPr id="1028" name="Picture 4" descr="Greensboro, NC: Cost of Living, Prices for Rent &amp; Food">
            <a:extLst>
              <a:ext uri="{FF2B5EF4-FFF2-40B4-BE49-F238E27FC236}">
                <a16:creationId xmlns:a16="http://schemas.microsoft.com/office/drawing/2014/main" id="{5FE2A08F-AE5D-6614-F305-6CB98FFEC8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1333" y="2154789"/>
            <a:ext cx="3689392" cy="279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18964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1B3DF0-F9B2-0C1B-0227-5D3D52ED5351}"/>
              </a:ext>
            </a:extLst>
          </p:cNvPr>
          <p:cNvSpPr>
            <a:spLocks noGrp="1"/>
          </p:cNvSpPr>
          <p:nvPr>
            <p:ph type="body" idx="1"/>
          </p:nvPr>
        </p:nvSpPr>
        <p:spPr>
          <a:xfrm>
            <a:off x="713225" y="778933"/>
            <a:ext cx="7717500" cy="3286842"/>
          </a:xfrm>
        </p:spPr>
        <p:txBody>
          <a:bodyPr/>
          <a:lstStyle/>
          <a:p>
            <a:pPr marL="342900" marR="0" lvl="0" indent="-342900">
              <a:lnSpc>
                <a:spcPct val="107000"/>
              </a:lnSpc>
              <a:spcBef>
                <a:spcPts val="0"/>
              </a:spcBef>
              <a:spcAft>
                <a:spcPts val="0"/>
              </a:spcAft>
              <a:buFont typeface="Times New Roman" panose="02020603050405020304" pitchFamily="18" charset="0"/>
              <a:buChar char="-"/>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write a one-paragraph evaluation of how realistic is my dream life.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Consider the training it requires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The job prospects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Your willingness to commit to it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itle 2">
            <a:extLst>
              <a:ext uri="{FF2B5EF4-FFF2-40B4-BE49-F238E27FC236}">
                <a16:creationId xmlns:a16="http://schemas.microsoft.com/office/drawing/2014/main" id="{D58DA28B-02F3-D677-08A7-10B434B6724E}"/>
              </a:ext>
            </a:extLst>
          </p:cNvPr>
          <p:cNvSpPr>
            <a:spLocks noGrp="1"/>
          </p:cNvSpPr>
          <p:nvPr>
            <p:ph type="title"/>
          </p:nvPr>
        </p:nvSpPr>
        <p:spPr>
          <a:xfrm>
            <a:off x="713225" y="108657"/>
            <a:ext cx="7717500" cy="567095"/>
          </a:xfrm>
        </p:spPr>
        <p:txBody>
          <a:bodyPr/>
          <a:lstStyle/>
          <a:p>
            <a:r>
              <a:rPr lang="en-US" sz="2800" dirty="0"/>
              <a:t>Evaluation of your dream life – slide 8</a:t>
            </a:r>
          </a:p>
        </p:txBody>
      </p:sp>
    </p:spTree>
    <p:extLst>
      <p:ext uri="{BB962C8B-B14F-4D97-AF65-F5344CB8AC3E}">
        <p14:creationId xmlns:p14="http://schemas.microsoft.com/office/powerpoint/2010/main" val="38220691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77"/>
          <p:cNvSpPr txBox="1">
            <a:spLocks noGrp="1"/>
          </p:cNvSpPr>
          <p:nvPr>
            <p:ph type="title"/>
          </p:nvPr>
        </p:nvSpPr>
        <p:spPr>
          <a:xfrm>
            <a:off x="713226" y="2175325"/>
            <a:ext cx="5145900" cy="92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Income </a:t>
            </a:r>
            <a:endParaRPr/>
          </a:p>
        </p:txBody>
      </p:sp>
      <p:sp>
        <p:nvSpPr>
          <p:cNvPr id="596" name="Google Shape;596;p77"/>
          <p:cNvSpPr txBox="1">
            <a:spLocks noGrp="1"/>
          </p:cNvSpPr>
          <p:nvPr>
            <p:ph type="subTitle" idx="1"/>
          </p:nvPr>
        </p:nvSpPr>
        <p:spPr>
          <a:xfrm>
            <a:off x="713226" y="3101425"/>
            <a:ext cx="3438000" cy="688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is income impacted by your post-secondary choices? </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522475-B0A0-D5AB-7B6A-DC010E87BFAF}"/>
              </a:ext>
            </a:extLst>
          </p:cNvPr>
          <p:cNvSpPr>
            <a:spLocks noGrp="1"/>
          </p:cNvSpPr>
          <p:nvPr>
            <p:ph idx="1"/>
          </p:nvPr>
        </p:nvSpPr>
        <p:spPr>
          <a:xfrm>
            <a:off x="628650" y="295421"/>
            <a:ext cx="7886700" cy="4337301"/>
          </a:xfrm>
          <a:solidFill>
            <a:schemeClr val="bg1"/>
          </a:solidFill>
          <a:ln>
            <a:solidFill>
              <a:srgbClr val="7030A0"/>
            </a:solidFill>
          </a:ln>
        </p:spPr>
        <p:txBody>
          <a:bodyPr>
            <a:normAutofit fontScale="92500" lnSpcReduction="10000"/>
          </a:bodyPr>
          <a:lstStyle/>
          <a:p>
            <a:pPr marL="0" indent="0">
              <a:buNone/>
            </a:pPr>
            <a:r>
              <a:rPr lang="en-US" sz="1350" b="1" dirty="0">
                <a:latin typeface="Times New Roman" panose="02020603050405020304" pitchFamily="18" charset="0"/>
                <a:ea typeface="Arial" panose="020B0604020202020204" pitchFamily="34" charset="0"/>
                <a:cs typeface="Times New Roman" panose="02020603050405020304" pitchFamily="18" charset="0"/>
              </a:rPr>
              <a:t>Unit Standard:</a:t>
            </a:r>
          </a:p>
          <a:p>
            <a:r>
              <a:rPr lang="en-US" sz="1350" b="1" dirty="0">
                <a:latin typeface="Times New Roman" panose="02020603050405020304" pitchFamily="18" charset="0"/>
                <a:ea typeface="Arial" panose="020B0604020202020204" pitchFamily="34" charset="0"/>
                <a:cs typeface="Times New Roman" panose="02020603050405020304" pitchFamily="18" charset="0"/>
              </a:rPr>
              <a:t>EPF.IE.1.1</a:t>
            </a:r>
            <a:r>
              <a:rPr lang="en-US" sz="1350" dirty="0">
                <a:latin typeface="Times New Roman" panose="02020603050405020304" pitchFamily="18" charset="0"/>
                <a:ea typeface="Arial" panose="020B0604020202020204" pitchFamily="34" charset="0"/>
                <a:cs typeface="Times New Roman" panose="02020603050405020304" pitchFamily="18" charset="0"/>
              </a:rPr>
              <a:t> Explain how education, income, career, and life choices impact an individual’s financial plan and goals. </a:t>
            </a:r>
            <a:endParaRPr lang="en-US" sz="1350" dirty="0">
              <a:latin typeface="Times New Roman" panose="02020603050405020304" pitchFamily="18" charset="0"/>
              <a:ea typeface="Calibri" panose="020F0502020204030204" pitchFamily="34" charset="0"/>
              <a:cs typeface="Times New Roman" panose="02020603050405020304" pitchFamily="18" charset="0"/>
            </a:endParaRPr>
          </a:p>
          <a:p>
            <a:r>
              <a:rPr lang="en-US" sz="1350" b="1" dirty="0">
                <a:latin typeface="Times New Roman" panose="02020603050405020304" pitchFamily="18" charset="0"/>
                <a:ea typeface="Arial" panose="020B0604020202020204" pitchFamily="34" charset="0"/>
                <a:cs typeface="Times New Roman" panose="02020603050405020304" pitchFamily="18" charset="0"/>
              </a:rPr>
              <a:t>EPF.IE.1.2</a:t>
            </a:r>
            <a:r>
              <a:rPr lang="en-US" sz="1350" dirty="0">
                <a:latin typeface="Times New Roman" panose="02020603050405020304" pitchFamily="18" charset="0"/>
                <a:ea typeface="Arial" panose="020B0604020202020204" pitchFamily="34" charset="0"/>
                <a:cs typeface="Times New Roman" panose="02020603050405020304" pitchFamily="18" charset="0"/>
              </a:rPr>
              <a:t> Differentiate career and education options after high school in terms of desired lifestyle.</a:t>
            </a:r>
            <a:endParaRPr lang="en-US" sz="1350" dirty="0">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r>
              <a:rPr lang="en-US" sz="1800" b="1" dirty="0">
                <a:solidFill>
                  <a:srgbClr val="C00000"/>
                </a:solidFill>
                <a:latin typeface="Times New Roman" panose="02020603050405020304" pitchFamily="18" charset="0"/>
                <a:cs typeface="Times New Roman" panose="02020603050405020304" pitchFamily="18" charset="0"/>
              </a:rPr>
              <a:t>Essential Question: </a:t>
            </a:r>
            <a:r>
              <a:rPr lang="en-US" sz="1800" dirty="0">
                <a:latin typeface="Times New Roman" panose="02020603050405020304" pitchFamily="18" charset="0"/>
                <a:ea typeface="Arial" panose="020B0604020202020204" pitchFamily="34" charset="0"/>
                <a:cs typeface="Times New Roman" panose="02020603050405020304" pitchFamily="18" charset="0"/>
              </a:rPr>
              <a:t>How do people make decisions about their economic livelihood? </a:t>
            </a:r>
          </a:p>
          <a:p>
            <a:pPr marL="0" indent="0">
              <a:buNone/>
            </a:pPr>
            <a:r>
              <a:rPr lang="en-US" sz="1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Students Can:</a:t>
            </a:r>
          </a:p>
          <a:p>
            <a:pPr marL="390525" indent="-214313"/>
            <a:r>
              <a:rPr lang="en-US" sz="1800" dirty="0">
                <a:latin typeface="Times New Roman" panose="02020603050405020304" pitchFamily="18" charset="0"/>
                <a:ea typeface="Arial" panose="020B0604020202020204" pitchFamily="34" charset="0"/>
                <a:cs typeface="Times New Roman" panose="02020603050405020304" pitchFamily="18" charset="0"/>
              </a:rPr>
              <a:t>I can demonstrate understanding of how goals and financial plans are impacted by education choices, income, career decisions, and life choices. </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marL="390525" indent="-214313"/>
            <a:r>
              <a:rPr lang="en-US" sz="1800" dirty="0">
                <a:latin typeface="Times New Roman" panose="02020603050405020304" pitchFamily="18" charset="0"/>
                <a:ea typeface="Arial" panose="020B0604020202020204" pitchFamily="34" charset="0"/>
                <a:cs typeface="Times New Roman" panose="02020603050405020304" pitchFamily="18" charset="0"/>
              </a:rPr>
              <a:t>I can make a distinction between various career options in terms of their lifestyle goals. </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r>
              <a:rPr lang="en-US" sz="1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Agenda:</a:t>
            </a:r>
          </a:p>
          <a:p>
            <a:r>
              <a:rPr lang="en-US" sz="1800" dirty="0">
                <a:latin typeface="Times New Roman" panose="02020603050405020304" pitchFamily="18" charset="0"/>
                <a:ea typeface="Calibri" panose="020F0502020204030204" pitchFamily="34" charset="0"/>
                <a:cs typeface="Times New Roman" panose="02020603050405020304" pitchFamily="18" charset="0"/>
              </a:rPr>
              <a:t>Understanding your Paycheck</a:t>
            </a:r>
          </a:p>
          <a:p>
            <a:r>
              <a:rPr lang="en-US" sz="1800" dirty="0">
                <a:latin typeface="Times New Roman" panose="02020603050405020304" pitchFamily="18" charset="0"/>
                <a:ea typeface="Calibri" panose="020F0502020204030204" pitchFamily="34" charset="0"/>
                <a:cs typeface="Times New Roman" panose="02020603050405020304" pitchFamily="18" charset="0"/>
              </a:rPr>
              <a:t>Paying for College</a:t>
            </a:r>
          </a:p>
          <a:p>
            <a:r>
              <a:rPr lang="en-US" sz="1800" dirty="0">
                <a:latin typeface="Times New Roman" panose="02020603050405020304" pitchFamily="18" charset="0"/>
                <a:ea typeface="Calibri" panose="020F0502020204030204" pitchFamily="34" charset="0"/>
                <a:cs typeface="Times New Roman" panose="02020603050405020304" pitchFamily="18" charset="0"/>
              </a:rPr>
              <a:t>Living on Minimum Wage</a:t>
            </a:r>
          </a:p>
          <a:p>
            <a:pPr marL="0" indent="0">
              <a:buNone/>
            </a:pPr>
            <a:r>
              <a:rPr lang="en-US" sz="1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Homework: </a:t>
            </a:r>
          </a:p>
          <a:p>
            <a:pPr marL="285750" indent="-285750"/>
            <a:r>
              <a:rPr lang="en-US" sz="1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Understanding FAFSA</a:t>
            </a:r>
          </a:p>
          <a:p>
            <a:pPr marL="0" indent="0">
              <a:buNone/>
            </a:pPr>
            <a:endParaRPr 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45117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43"/>
          <p:cNvSpPr txBox="1">
            <a:spLocks noGrp="1"/>
          </p:cNvSpPr>
          <p:nvPr>
            <p:ph type="body" idx="1"/>
          </p:nvPr>
        </p:nvSpPr>
        <p:spPr>
          <a:xfrm>
            <a:off x="535000" y="636600"/>
            <a:ext cx="5194200" cy="4506900"/>
          </a:xfrm>
          <a:prstGeom prst="rect">
            <a:avLst/>
          </a:prstGeom>
        </p:spPr>
        <p:txBody>
          <a:bodyPr spcFirstLastPara="1" wrap="square" lIns="91425" tIns="91425" rIns="91425" bIns="91425" anchor="t" anchorCtr="0">
            <a:noAutofit/>
          </a:bodyPr>
          <a:lstStyle/>
          <a:p>
            <a:pPr marL="457200" lvl="0" indent="-336550" algn="l" rtl="0">
              <a:spcBef>
                <a:spcPts val="0"/>
              </a:spcBef>
              <a:spcAft>
                <a:spcPts val="0"/>
              </a:spcAft>
              <a:buSzPts val="1700"/>
              <a:buChar char="●"/>
            </a:pPr>
            <a:r>
              <a:rPr lang="en" sz="1700" b="1" i="1" u="sng" dirty="0">
                <a:solidFill>
                  <a:schemeClr val="tx2">
                    <a:lumMod val="10000"/>
                  </a:schemeClr>
                </a:solidFill>
              </a:rPr>
              <a:t>Advanced Placement </a:t>
            </a:r>
            <a:r>
              <a:rPr lang="en" sz="1700" dirty="0"/>
              <a:t>courses offer college-level rigor and </a:t>
            </a:r>
            <a:r>
              <a:rPr lang="en" sz="1700" i="1" dirty="0"/>
              <a:t>possible</a:t>
            </a:r>
            <a:r>
              <a:rPr lang="en" sz="1700" dirty="0"/>
              <a:t> credit</a:t>
            </a:r>
            <a:endParaRPr sz="1700" dirty="0"/>
          </a:p>
          <a:p>
            <a:pPr marL="914400" lvl="1" indent="-336550" algn="l" rtl="0">
              <a:spcBef>
                <a:spcPts val="0"/>
              </a:spcBef>
              <a:spcAft>
                <a:spcPts val="0"/>
              </a:spcAft>
              <a:buSzPts val="1700"/>
              <a:buChar char="○"/>
            </a:pPr>
            <a:r>
              <a:rPr lang="en" sz="1700" dirty="0"/>
              <a:t>Students earn college credit* for AP </a:t>
            </a:r>
            <a:r>
              <a:rPr lang="en" sz="1700" b="1" i="1" u="sng" dirty="0">
                <a:solidFill>
                  <a:schemeClr val="tx2">
                    <a:lumMod val="10000"/>
                  </a:schemeClr>
                </a:solidFill>
              </a:rPr>
              <a:t>exam scores of a 3+</a:t>
            </a:r>
            <a:endParaRPr sz="1700" b="1" i="1" u="sng" dirty="0">
              <a:solidFill>
                <a:schemeClr val="tx2">
                  <a:lumMod val="10000"/>
                </a:schemeClr>
              </a:solidFill>
            </a:endParaRPr>
          </a:p>
          <a:p>
            <a:pPr marL="457200" lvl="0" indent="-336550" algn="l" rtl="0">
              <a:spcBef>
                <a:spcPts val="0"/>
              </a:spcBef>
              <a:spcAft>
                <a:spcPts val="0"/>
              </a:spcAft>
              <a:buSzPts val="1700"/>
              <a:buChar char="●"/>
            </a:pPr>
            <a:r>
              <a:rPr lang="en" sz="1700" dirty="0"/>
              <a:t>These courses require teachers to be certified in the curriculum from the College Board</a:t>
            </a:r>
            <a:endParaRPr sz="1700" dirty="0"/>
          </a:p>
          <a:p>
            <a:pPr marL="457200" lvl="0" indent="-336550" algn="l" rtl="0">
              <a:spcBef>
                <a:spcPts val="0"/>
              </a:spcBef>
              <a:spcAft>
                <a:spcPts val="0"/>
              </a:spcAft>
              <a:buSzPts val="1700"/>
              <a:buChar char="●"/>
            </a:pPr>
            <a:r>
              <a:rPr lang="en" sz="1700" b="1" i="1" u="sng" dirty="0">
                <a:solidFill>
                  <a:schemeClr val="tx2">
                    <a:lumMod val="10000"/>
                  </a:schemeClr>
                </a:solidFill>
              </a:rPr>
              <a:t>International Baccalaureate (“IB”) </a:t>
            </a:r>
            <a:r>
              <a:rPr lang="en" sz="1700" dirty="0"/>
              <a:t>has a higher difficulty rating</a:t>
            </a:r>
            <a:endParaRPr sz="1700" dirty="0"/>
          </a:p>
          <a:p>
            <a:pPr marL="457200" lvl="0" indent="-336550" algn="l" rtl="0">
              <a:spcBef>
                <a:spcPts val="0"/>
              </a:spcBef>
              <a:spcAft>
                <a:spcPts val="0"/>
              </a:spcAft>
              <a:buSzPts val="1700"/>
              <a:buChar char="●"/>
            </a:pPr>
            <a:r>
              <a:rPr lang="en" sz="1700" dirty="0"/>
              <a:t>Students face college-level standards and teaching strategies in reading, writing, testing, etc.</a:t>
            </a:r>
            <a:endParaRPr sz="1700" dirty="0"/>
          </a:p>
          <a:p>
            <a:pPr marL="457200" lvl="0" indent="-336550" algn="l" rtl="0">
              <a:spcBef>
                <a:spcPts val="0"/>
              </a:spcBef>
              <a:spcAft>
                <a:spcPts val="0"/>
              </a:spcAft>
              <a:buSzPts val="1700"/>
              <a:buChar char="●"/>
            </a:pPr>
            <a:r>
              <a:rPr lang="en" sz="1700" dirty="0"/>
              <a:t>*</a:t>
            </a:r>
            <a:r>
              <a:rPr lang="en" sz="1700" b="1" i="1" u="sng" dirty="0">
                <a:solidFill>
                  <a:schemeClr val="tx2">
                    <a:lumMod val="10000"/>
                  </a:schemeClr>
                </a:solidFill>
              </a:rPr>
              <a:t>Not all universities/schools accept AP scores</a:t>
            </a:r>
            <a:r>
              <a:rPr lang="en" sz="1700" dirty="0"/>
              <a:t> (many Ivy League schools)</a:t>
            </a:r>
            <a:endParaRPr sz="1700" dirty="0"/>
          </a:p>
          <a:p>
            <a:pPr marL="0" lvl="0" indent="0" algn="l" rtl="0">
              <a:spcBef>
                <a:spcPts val="1000"/>
              </a:spcBef>
              <a:spcAft>
                <a:spcPts val="1000"/>
              </a:spcAft>
              <a:buNone/>
            </a:pPr>
            <a:endParaRPr dirty="0"/>
          </a:p>
        </p:txBody>
      </p:sp>
      <p:sp>
        <p:nvSpPr>
          <p:cNvPr id="345" name="Google Shape;345;p43"/>
          <p:cNvSpPr txBox="1">
            <a:spLocks noGrp="1"/>
          </p:cNvSpPr>
          <p:nvPr>
            <p:ph type="title"/>
          </p:nvPr>
        </p:nvSpPr>
        <p:spPr>
          <a:xfrm>
            <a:off x="0" y="0"/>
            <a:ext cx="5016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The AP/IB Track</a:t>
            </a:r>
            <a:endParaRPr/>
          </a:p>
        </p:txBody>
      </p:sp>
      <p:pic>
        <p:nvPicPr>
          <p:cNvPr id="346" name="Google Shape;346;p43"/>
          <p:cNvPicPr preferRelativeResize="0"/>
          <p:nvPr/>
        </p:nvPicPr>
        <p:blipFill>
          <a:blip r:embed="rId3">
            <a:alphaModFix/>
          </a:blip>
          <a:stretch>
            <a:fillRect/>
          </a:stretch>
        </p:blipFill>
        <p:spPr>
          <a:xfrm>
            <a:off x="5652751" y="0"/>
            <a:ext cx="3491250" cy="5143501"/>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91EC7-3FDC-F9F6-9FFD-C55C7659429A}"/>
              </a:ext>
            </a:extLst>
          </p:cNvPr>
          <p:cNvSpPr>
            <a:spLocks noGrp="1"/>
          </p:cNvSpPr>
          <p:nvPr>
            <p:ph type="title"/>
          </p:nvPr>
        </p:nvSpPr>
        <p:spPr>
          <a:xfrm>
            <a:off x="457200" y="205978"/>
            <a:ext cx="8229600" cy="471355"/>
          </a:xfrm>
        </p:spPr>
        <p:txBody>
          <a:bodyPr/>
          <a:lstStyle/>
          <a:p>
            <a:r>
              <a:rPr lang="en-US" dirty="0"/>
              <a:t>Where did all my $$ go? </a:t>
            </a:r>
          </a:p>
        </p:txBody>
      </p:sp>
      <p:sp>
        <p:nvSpPr>
          <p:cNvPr id="3" name="Text Placeholder 2">
            <a:extLst>
              <a:ext uri="{FF2B5EF4-FFF2-40B4-BE49-F238E27FC236}">
                <a16:creationId xmlns:a16="http://schemas.microsoft.com/office/drawing/2014/main" id="{C53222FF-7ED6-0333-32F3-691617BC2F48}"/>
              </a:ext>
            </a:extLst>
          </p:cNvPr>
          <p:cNvSpPr>
            <a:spLocks noGrp="1"/>
          </p:cNvSpPr>
          <p:nvPr>
            <p:ph type="body" idx="1"/>
          </p:nvPr>
        </p:nvSpPr>
        <p:spPr>
          <a:xfrm>
            <a:off x="457200" y="835378"/>
            <a:ext cx="8229600" cy="3759272"/>
          </a:xfrm>
        </p:spPr>
        <p:txBody>
          <a:bodyPr/>
          <a:lstStyle/>
          <a:p>
            <a:pPr marL="114300" indent="0">
              <a:buNone/>
            </a:pPr>
            <a:r>
              <a:rPr lang="en-US" sz="2000" b="1" dirty="0">
                <a:solidFill>
                  <a:srgbClr val="FF0000"/>
                </a:solidFill>
                <a:latin typeface="Times" panose="02020603050405020304" pitchFamily="18" charset="0"/>
                <a:cs typeface="Times" panose="02020603050405020304" pitchFamily="18" charset="0"/>
                <a:hlinkClick r:id="rId3">
                  <a:extLst>
                    <a:ext uri="{A12FA001-AC4F-418D-AE19-62706E023703}">
                      <ahyp:hlinkClr xmlns:ahyp="http://schemas.microsoft.com/office/drawing/2018/hyperlinkcolor" val="tx"/>
                    </a:ext>
                  </a:extLst>
                </a:hlinkClick>
              </a:rPr>
              <a:t>Understanding your paycheck</a:t>
            </a:r>
            <a:endParaRPr lang="en-US" sz="2000" b="1" dirty="0">
              <a:solidFill>
                <a:srgbClr val="FF0000"/>
              </a:solidFill>
              <a:latin typeface="Times" panose="02020603050405020304" pitchFamily="18" charset="0"/>
              <a:cs typeface="Times" panose="02020603050405020304" pitchFamily="18" charset="0"/>
            </a:endParaRPr>
          </a:p>
          <a:p>
            <a:pPr marL="114300" indent="0">
              <a:buNone/>
            </a:pPr>
            <a:endParaRPr lang="en-US" sz="2000" b="1" dirty="0">
              <a:solidFill>
                <a:srgbClr val="FF0000"/>
              </a:solidFill>
              <a:latin typeface="Times" panose="02020603050405020304" pitchFamily="18" charset="0"/>
              <a:cs typeface="Times" panose="02020603050405020304" pitchFamily="18" charset="0"/>
            </a:endParaRPr>
          </a:p>
        </p:txBody>
      </p:sp>
      <p:pic>
        <p:nvPicPr>
          <p:cNvPr id="1026" name="Picture 2" descr="Workplace Basics: Understanding Your Pay, Benefits, and Paycheck">
            <a:extLst>
              <a:ext uri="{FF2B5EF4-FFF2-40B4-BE49-F238E27FC236}">
                <a16:creationId xmlns:a16="http://schemas.microsoft.com/office/drawing/2014/main" id="{5D2B3561-9E38-3173-CBC2-B6F06CE285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352" y="1381522"/>
            <a:ext cx="4851608" cy="2836289"/>
          </a:xfrm>
          <a:prstGeom prst="rect">
            <a:avLst/>
          </a:prstGeom>
          <a:noFill/>
          <a:ln>
            <a:solidFill>
              <a:schemeClr val="bg2">
                <a:lumMod val="10000"/>
              </a:schemeClr>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B09DE1B-00BE-D847-25C9-0E1D6AEEA424}"/>
              </a:ext>
            </a:extLst>
          </p:cNvPr>
          <p:cNvSpPr/>
          <p:nvPr/>
        </p:nvSpPr>
        <p:spPr>
          <a:xfrm>
            <a:off x="4007556" y="2680426"/>
            <a:ext cx="4882092" cy="677312"/>
          </a:xfrm>
          <a:prstGeom prst="rect">
            <a:avLst/>
          </a:prstGeom>
          <a:solidFill>
            <a:schemeClr val="tx2">
              <a:lumMod val="1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mj-lt"/>
              <a:buAutoNum type="arabicPeriod"/>
            </a:pPr>
            <a:r>
              <a:rPr lang="en-US" sz="2000" dirty="0">
                <a:latin typeface="Times" panose="02020603050405020304" pitchFamily="18" charset="0"/>
                <a:cs typeface="Times" panose="02020603050405020304" pitchFamily="18" charset="0"/>
              </a:rPr>
              <a:t>What are examples of withholdings from your paycheck? </a:t>
            </a:r>
          </a:p>
        </p:txBody>
      </p:sp>
      <p:sp>
        <p:nvSpPr>
          <p:cNvPr id="5" name="Rectangle 4">
            <a:extLst>
              <a:ext uri="{FF2B5EF4-FFF2-40B4-BE49-F238E27FC236}">
                <a16:creationId xmlns:a16="http://schemas.microsoft.com/office/drawing/2014/main" id="{3BD87E25-FACD-17A9-B219-1CFFA8B49A26}"/>
              </a:ext>
            </a:extLst>
          </p:cNvPr>
          <p:cNvSpPr/>
          <p:nvPr/>
        </p:nvSpPr>
        <p:spPr>
          <a:xfrm>
            <a:off x="4007556" y="3485500"/>
            <a:ext cx="4882092" cy="677312"/>
          </a:xfrm>
          <a:prstGeom prst="rect">
            <a:avLst/>
          </a:prstGeom>
          <a:solidFill>
            <a:schemeClr val="tx2">
              <a:lumMod val="1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mj-lt"/>
              <a:buAutoNum type="arabicPeriod"/>
            </a:pPr>
            <a:r>
              <a:rPr lang="en-US" sz="2000" dirty="0">
                <a:latin typeface="Times" panose="02020603050405020304" pitchFamily="18" charset="0"/>
                <a:cs typeface="Times" panose="02020603050405020304" pitchFamily="18" charset="0"/>
              </a:rPr>
              <a:t>What is the difference between your net pay and your gross pay? </a:t>
            </a:r>
          </a:p>
        </p:txBody>
      </p:sp>
      <p:sp>
        <p:nvSpPr>
          <p:cNvPr id="6" name="Rectangle 5">
            <a:extLst>
              <a:ext uri="{FF2B5EF4-FFF2-40B4-BE49-F238E27FC236}">
                <a16:creationId xmlns:a16="http://schemas.microsoft.com/office/drawing/2014/main" id="{1B772706-B35A-47E4-1D4C-93106EB9806A}"/>
              </a:ext>
            </a:extLst>
          </p:cNvPr>
          <p:cNvSpPr/>
          <p:nvPr/>
        </p:nvSpPr>
        <p:spPr>
          <a:xfrm>
            <a:off x="4007556" y="4290574"/>
            <a:ext cx="4882092" cy="677312"/>
          </a:xfrm>
          <a:prstGeom prst="rect">
            <a:avLst/>
          </a:prstGeom>
          <a:solidFill>
            <a:schemeClr val="tx2">
              <a:lumMod val="1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mj-lt"/>
              <a:buAutoNum type="arabicPeriod"/>
            </a:pPr>
            <a:r>
              <a:rPr lang="en-US" sz="2000" dirty="0">
                <a:latin typeface="Times" panose="02020603050405020304" pitchFamily="18" charset="0"/>
                <a:cs typeface="Times" panose="02020603050405020304" pitchFamily="18" charset="0"/>
              </a:rPr>
              <a:t>How does your net pay influence your lifestyle?</a:t>
            </a:r>
          </a:p>
        </p:txBody>
      </p:sp>
      <p:pic>
        <p:nvPicPr>
          <p:cNvPr id="1030" name="Picture 6" descr="Free: Pockets Are Empty - No Money In My Pocket - nohat.cc">
            <a:extLst>
              <a:ext uri="{FF2B5EF4-FFF2-40B4-BE49-F238E27FC236}">
                <a16:creationId xmlns:a16="http://schemas.microsoft.com/office/drawing/2014/main" id="{5025142C-2340-E35F-B0F6-C54CD7EAAB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7588" y="784525"/>
            <a:ext cx="1398791" cy="1678549"/>
          </a:xfrm>
          <a:prstGeom prst="rect">
            <a:avLst/>
          </a:prstGeom>
          <a:noFill/>
          <a:ln>
            <a:solidFill>
              <a:schemeClr val="accent2">
                <a:lumMod val="50000"/>
              </a:schemeClr>
            </a:solidFill>
          </a:ln>
          <a:extLst>
            <a:ext uri="{909E8E84-426E-40DD-AFC4-6F175D3DCCD1}">
              <a14:hiddenFill xmlns:a14="http://schemas.microsoft.com/office/drawing/2010/main">
                <a:solidFill>
                  <a:srgbClr val="FFFFFF"/>
                </a:solidFill>
              </a14:hiddenFill>
            </a:ext>
          </a:extLst>
        </p:spPr>
      </p:pic>
      <p:pic>
        <p:nvPicPr>
          <p:cNvPr id="1032" name="Picture 8" descr="A Hand full of Money – Steve Bradley Podcast">
            <a:extLst>
              <a:ext uri="{FF2B5EF4-FFF2-40B4-BE49-F238E27FC236}">
                <a16:creationId xmlns:a16="http://schemas.microsoft.com/office/drawing/2014/main" id="{25882EE5-32D9-DB22-4221-DAEF85DE9E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46913" y="784525"/>
            <a:ext cx="1922819" cy="1678549"/>
          </a:xfrm>
          <a:prstGeom prst="rect">
            <a:avLst/>
          </a:prstGeom>
          <a:noFill/>
          <a:ln>
            <a:solidFill>
              <a:schemeClr val="accent2">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953018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Google Shape;601;p78"/>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Earned Income</a:t>
            </a:r>
            <a:endParaRPr/>
          </a:p>
        </p:txBody>
      </p:sp>
      <p:sp>
        <p:nvSpPr>
          <p:cNvPr id="602" name="Google Shape;602;p78"/>
          <p:cNvSpPr txBox="1">
            <a:spLocks noGrp="1"/>
          </p:cNvSpPr>
          <p:nvPr>
            <p:ph type="body" idx="1"/>
          </p:nvPr>
        </p:nvSpPr>
        <p:spPr>
          <a:xfrm>
            <a:off x="713225" y="1076275"/>
            <a:ext cx="7717500" cy="2989500"/>
          </a:xfrm>
          <a:prstGeom prst="rect">
            <a:avLst/>
          </a:prstGeom>
        </p:spPr>
        <p:txBody>
          <a:bodyPr spcFirstLastPara="1" wrap="square" lIns="91425" tIns="91425" rIns="91425" bIns="91425" anchor="t" anchorCtr="0">
            <a:noAutofit/>
          </a:bodyPr>
          <a:lstStyle/>
          <a:p>
            <a:pPr lvl="0" indent="-349250">
              <a:buSzPts val="1900"/>
            </a:pPr>
            <a:r>
              <a:rPr lang="en" sz="1900" b="1" i="1" u="sng" dirty="0">
                <a:solidFill>
                  <a:srgbClr val="C00000"/>
                </a:solidFill>
              </a:rPr>
              <a:t>Active Income </a:t>
            </a:r>
            <a:r>
              <a:rPr lang="en" sz="1900" dirty="0">
                <a:solidFill>
                  <a:srgbClr val="C00000"/>
                </a:solidFill>
              </a:rPr>
              <a:t>- </a:t>
            </a:r>
            <a:r>
              <a:rPr lang="en" sz="1900" dirty="0"/>
              <a:t>all wages from working or self-employment</a:t>
            </a:r>
            <a:endParaRPr sz="1900" dirty="0"/>
          </a:p>
          <a:p>
            <a:pPr marL="914400" lvl="1" indent="-349250" algn="l" rtl="0">
              <a:spcBef>
                <a:spcPts val="0"/>
              </a:spcBef>
              <a:spcAft>
                <a:spcPts val="0"/>
              </a:spcAft>
              <a:buSzPts val="1900"/>
              <a:buChar char="○"/>
            </a:pPr>
            <a:r>
              <a:rPr lang="en" sz="1900" b="1" i="1" u="sng" dirty="0">
                <a:solidFill>
                  <a:srgbClr val="C00000"/>
                </a:solidFill>
              </a:rPr>
              <a:t>Wages or salary</a:t>
            </a:r>
            <a:r>
              <a:rPr lang="en" sz="1900" dirty="0">
                <a:solidFill>
                  <a:srgbClr val="C00000"/>
                </a:solidFill>
              </a:rPr>
              <a:t> </a:t>
            </a:r>
            <a:r>
              <a:rPr lang="en" sz="1900" dirty="0"/>
              <a:t>- money earned from work </a:t>
            </a:r>
            <a:endParaRPr sz="1900" dirty="0"/>
          </a:p>
        </p:txBody>
      </p:sp>
      <p:pic>
        <p:nvPicPr>
          <p:cNvPr id="603" name="Google Shape;603;p78"/>
          <p:cNvPicPr preferRelativeResize="0"/>
          <p:nvPr/>
        </p:nvPicPr>
        <p:blipFill>
          <a:blip r:embed="rId3">
            <a:alphaModFix/>
          </a:blip>
          <a:stretch>
            <a:fillRect/>
          </a:stretch>
        </p:blipFill>
        <p:spPr>
          <a:xfrm>
            <a:off x="2179050" y="2286425"/>
            <a:ext cx="4785900" cy="2692076"/>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79"/>
          <p:cNvSpPr txBox="1">
            <a:spLocks noGrp="1"/>
          </p:cNvSpPr>
          <p:nvPr>
            <p:ph type="body" idx="1"/>
          </p:nvPr>
        </p:nvSpPr>
        <p:spPr>
          <a:xfrm>
            <a:off x="713225" y="1076275"/>
            <a:ext cx="7717500" cy="2989500"/>
          </a:xfrm>
          <a:prstGeom prst="rect">
            <a:avLst/>
          </a:prstGeom>
        </p:spPr>
        <p:txBody>
          <a:bodyPr spcFirstLastPara="1" wrap="square" lIns="91425" tIns="91425" rIns="91425" bIns="91425" anchor="t" anchorCtr="0">
            <a:noAutofit/>
          </a:bodyPr>
          <a:lstStyle/>
          <a:p>
            <a:pPr marL="457200" lvl="0" indent="-349250" algn="l" rtl="0">
              <a:spcBef>
                <a:spcPts val="0"/>
              </a:spcBef>
              <a:spcAft>
                <a:spcPts val="0"/>
              </a:spcAft>
              <a:buSzPts val="1900"/>
              <a:buChar char="●"/>
            </a:pPr>
            <a:r>
              <a:rPr lang="en" sz="1900" b="1" i="1" u="sng" dirty="0">
                <a:solidFill>
                  <a:srgbClr val="C00000"/>
                </a:solidFill>
              </a:rPr>
              <a:t>Disposable Income</a:t>
            </a:r>
            <a:r>
              <a:rPr lang="en" sz="1900" b="1" dirty="0"/>
              <a:t>-</a:t>
            </a:r>
            <a:r>
              <a:rPr lang="en" sz="1900" dirty="0"/>
              <a:t> </a:t>
            </a:r>
          </a:p>
          <a:p>
            <a:pPr lvl="1" indent="-349250">
              <a:buSzPts val="1900"/>
              <a:buChar char="●"/>
            </a:pPr>
            <a:r>
              <a:rPr lang="en" sz="1900" dirty="0"/>
              <a:t>money that remains after taxes have been paid </a:t>
            </a:r>
            <a:endParaRPr sz="1900" dirty="0"/>
          </a:p>
          <a:p>
            <a:pPr marL="914400" lvl="1" indent="-349250" algn="l" rtl="0">
              <a:spcBef>
                <a:spcPts val="0"/>
              </a:spcBef>
              <a:spcAft>
                <a:spcPts val="0"/>
              </a:spcAft>
              <a:buSzPts val="1900"/>
              <a:buChar char="○"/>
            </a:pPr>
            <a:r>
              <a:rPr lang="en" sz="1900" dirty="0"/>
              <a:t>Used to satisfy needs first- usually fixed expenses </a:t>
            </a:r>
            <a:endParaRPr sz="1900" dirty="0"/>
          </a:p>
          <a:p>
            <a:pPr marL="457200" lvl="0" indent="-349250" algn="l" rtl="0">
              <a:spcBef>
                <a:spcPts val="0"/>
              </a:spcBef>
              <a:spcAft>
                <a:spcPts val="0"/>
              </a:spcAft>
              <a:buSzPts val="1900"/>
              <a:buChar char="●"/>
            </a:pPr>
            <a:r>
              <a:rPr lang="en" sz="1900" b="1" i="1" u="sng" dirty="0">
                <a:solidFill>
                  <a:srgbClr val="C00000"/>
                </a:solidFill>
              </a:rPr>
              <a:t>Discretionary Income</a:t>
            </a:r>
            <a:r>
              <a:rPr lang="en" sz="1900" b="1" dirty="0">
                <a:solidFill>
                  <a:schemeClr val="tx1"/>
                </a:solidFill>
              </a:rPr>
              <a:t>- </a:t>
            </a:r>
          </a:p>
          <a:p>
            <a:pPr lvl="1" indent="-349250">
              <a:buSzPts val="1900"/>
              <a:buChar char="●"/>
            </a:pPr>
            <a:r>
              <a:rPr lang="en" sz="1900" dirty="0"/>
              <a:t>money remaining after paying for necessities </a:t>
            </a:r>
            <a:endParaRPr sz="1900" dirty="0"/>
          </a:p>
          <a:p>
            <a:pPr marL="914400" lvl="1" indent="-349250" algn="l" rtl="0">
              <a:spcBef>
                <a:spcPts val="0"/>
              </a:spcBef>
              <a:spcAft>
                <a:spcPts val="0"/>
              </a:spcAft>
              <a:buSzPts val="1900"/>
              <a:buChar char="○"/>
            </a:pPr>
            <a:r>
              <a:rPr lang="en" sz="1900" dirty="0"/>
              <a:t>Used to satisfy wants </a:t>
            </a:r>
            <a:endParaRPr sz="1900" dirty="0"/>
          </a:p>
        </p:txBody>
      </p:sp>
      <p:sp>
        <p:nvSpPr>
          <p:cNvPr id="609" name="Google Shape;609;p79"/>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Types of Income </a:t>
            </a:r>
            <a:endParaRPr/>
          </a:p>
        </p:txBody>
      </p:sp>
      <p:pic>
        <p:nvPicPr>
          <p:cNvPr id="610" name="Google Shape;610;p79"/>
          <p:cNvPicPr preferRelativeResize="0"/>
          <p:nvPr/>
        </p:nvPicPr>
        <p:blipFill>
          <a:blip r:embed="rId3">
            <a:alphaModFix/>
          </a:blip>
          <a:stretch>
            <a:fillRect/>
          </a:stretch>
        </p:blipFill>
        <p:spPr>
          <a:xfrm>
            <a:off x="4550525" y="2788355"/>
            <a:ext cx="4519224" cy="2355145"/>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428E2D-F412-C2F7-34E8-C368AD9D9A1F}"/>
              </a:ext>
            </a:extLst>
          </p:cNvPr>
          <p:cNvSpPr>
            <a:spLocks noGrp="1"/>
          </p:cNvSpPr>
          <p:nvPr>
            <p:ph type="body" idx="1"/>
          </p:nvPr>
        </p:nvSpPr>
        <p:spPr>
          <a:xfrm>
            <a:off x="713225" y="891822"/>
            <a:ext cx="7717500" cy="3173953"/>
          </a:xfrm>
        </p:spPr>
        <p:txBody>
          <a:bodyPr/>
          <a:lstStyle/>
          <a:p>
            <a:pPr marL="139700" indent="0">
              <a:buNone/>
            </a:pPr>
            <a:r>
              <a:rPr lang="en-US" sz="2000" dirty="0">
                <a:latin typeface="Times" panose="02020603050405020304" pitchFamily="18" charset="0"/>
                <a:cs typeface="Times" panose="02020603050405020304" pitchFamily="18" charset="0"/>
              </a:rPr>
              <a:t>Income break down: </a:t>
            </a:r>
          </a:p>
          <a:p>
            <a:pPr marL="139700" indent="0">
              <a:buNone/>
            </a:pPr>
            <a:endParaRPr lang="en-US" sz="2000" dirty="0">
              <a:latin typeface="Times" panose="02020603050405020304" pitchFamily="18" charset="0"/>
              <a:cs typeface="Times" panose="02020603050405020304" pitchFamily="18" charset="0"/>
            </a:endParaRPr>
          </a:p>
        </p:txBody>
      </p:sp>
      <p:sp>
        <p:nvSpPr>
          <p:cNvPr id="3" name="Title 2">
            <a:extLst>
              <a:ext uri="{FF2B5EF4-FFF2-40B4-BE49-F238E27FC236}">
                <a16:creationId xmlns:a16="http://schemas.microsoft.com/office/drawing/2014/main" id="{7C1C8CCD-3CD3-4ADE-4A95-FCD92AC42486}"/>
              </a:ext>
            </a:extLst>
          </p:cNvPr>
          <p:cNvSpPr>
            <a:spLocks noGrp="1"/>
          </p:cNvSpPr>
          <p:nvPr>
            <p:ph type="title"/>
          </p:nvPr>
        </p:nvSpPr>
        <p:spPr>
          <a:xfrm>
            <a:off x="713225" y="128936"/>
            <a:ext cx="7717500" cy="572700"/>
          </a:xfrm>
        </p:spPr>
        <p:txBody>
          <a:bodyPr/>
          <a:lstStyle/>
          <a:p>
            <a:r>
              <a:rPr lang="en-US" dirty="0"/>
              <a:t>Income</a:t>
            </a:r>
          </a:p>
        </p:txBody>
      </p:sp>
      <p:sp>
        <p:nvSpPr>
          <p:cNvPr id="4" name="Rectangle 3">
            <a:extLst>
              <a:ext uri="{FF2B5EF4-FFF2-40B4-BE49-F238E27FC236}">
                <a16:creationId xmlns:a16="http://schemas.microsoft.com/office/drawing/2014/main" id="{C09D4797-CBF5-001B-22A1-18EF6C2FDACD}"/>
              </a:ext>
            </a:extLst>
          </p:cNvPr>
          <p:cNvSpPr/>
          <p:nvPr/>
        </p:nvSpPr>
        <p:spPr>
          <a:xfrm>
            <a:off x="361244" y="1343378"/>
            <a:ext cx="4594578" cy="790222"/>
          </a:xfrm>
          <a:prstGeom prst="rect">
            <a:avLst/>
          </a:prstGeom>
          <a:solidFill>
            <a:schemeClr val="tx2">
              <a:lumMod val="1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solidFill>
                  <a:srgbClr val="FFFF00"/>
                </a:solidFill>
                <a:latin typeface="Times" panose="02020603050405020304" pitchFamily="18" charset="0"/>
                <a:cs typeface="Times" panose="02020603050405020304" pitchFamily="18" charset="0"/>
              </a:rPr>
              <a:t>Gross Income</a:t>
            </a:r>
            <a:r>
              <a:rPr lang="en-US" sz="2400" dirty="0">
                <a:solidFill>
                  <a:schemeClr val="bg1"/>
                </a:solidFill>
                <a:latin typeface="Times" panose="02020603050405020304" pitchFamily="18" charset="0"/>
                <a:cs typeface="Times" panose="02020603050405020304" pitchFamily="18" charset="0"/>
              </a:rPr>
              <a:t>: income paid before taxes &amp; deductions are removed</a:t>
            </a:r>
          </a:p>
        </p:txBody>
      </p:sp>
      <p:sp>
        <p:nvSpPr>
          <p:cNvPr id="5" name="Rectangle 4">
            <a:extLst>
              <a:ext uri="{FF2B5EF4-FFF2-40B4-BE49-F238E27FC236}">
                <a16:creationId xmlns:a16="http://schemas.microsoft.com/office/drawing/2014/main" id="{44077B48-62B1-7CCB-F821-CD391E4BCF26}"/>
              </a:ext>
            </a:extLst>
          </p:cNvPr>
          <p:cNvSpPr/>
          <p:nvPr/>
        </p:nvSpPr>
        <p:spPr>
          <a:xfrm>
            <a:off x="361244" y="2306852"/>
            <a:ext cx="4515556" cy="2569948"/>
          </a:xfrm>
          <a:prstGeom prst="rect">
            <a:avLst/>
          </a:prstGeom>
          <a:solidFill>
            <a:schemeClr val="tx2">
              <a:lumMod val="1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solidFill>
                  <a:srgbClr val="FFFF00"/>
                </a:solidFill>
                <a:latin typeface="Times" panose="02020603050405020304" pitchFamily="18" charset="0"/>
                <a:cs typeface="Times" panose="02020603050405020304" pitchFamily="18" charset="0"/>
              </a:rPr>
              <a:t>Net Income</a:t>
            </a:r>
            <a:r>
              <a:rPr lang="en-US" sz="2400" dirty="0">
                <a:solidFill>
                  <a:schemeClr val="bg1"/>
                </a:solidFill>
                <a:latin typeface="Times" panose="02020603050405020304" pitchFamily="18" charset="0"/>
                <a:cs typeface="Times" panose="02020603050405020304" pitchFamily="18" charset="0"/>
              </a:rPr>
              <a:t>: income after taxes &amp; deductions are removed</a:t>
            </a:r>
          </a:p>
          <a:p>
            <a:pPr marL="342900" indent="-342900">
              <a:buFontTx/>
              <a:buChar char="-"/>
            </a:pPr>
            <a:r>
              <a:rPr lang="en-US" sz="2400" dirty="0">
                <a:solidFill>
                  <a:schemeClr val="bg1"/>
                </a:solidFill>
                <a:latin typeface="Times" panose="02020603050405020304" pitchFamily="18" charset="0"/>
                <a:cs typeface="Times" panose="02020603050405020304" pitchFamily="18" charset="0"/>
              </a:rPr>
              <a:t>Ex. </a:t>
            </a:r>
            <a:r>
              <a:rPr lang="en-US" sz="2400" b="1" i="1" u="sng" dirty="0">
                <a:solidFill>
                  <a:srgbClr val="FFFF00"/>
                </a:solidFill>
                <a:latin typeface="Times" panose="02020603050405020304" pitchFamily="18" charset="0"/>
                <a:cs typeface="Times" panose="02020603050405020304" pitchFamily="18" charset="0"/>
              </a:rPr>
              <a:t>Deduction</a:t>
            </a:r>
            <a:r>
              <a:rPr lang="en-US" sz="2400" dirty="0">
                <a:solidFill>
                  <a:schemeClr val="bg1"/>
                </a:solidFill>
                <a:latin typeface="Times" panose="02020603050405020304" pitchFamily="18" charset="0"/>
                <a:cs typeface="Times" panose="02020603050405020304" pitchFamily="18" charset="0"/>
              </a:rPr>
              <a:t> = income tax, FICA, health insurance, 529 contributions </a:t>
            </a:r>
          </a:p>
          <a:p>
            <a:pPr marL="342900" indent="-342900">
              <a:buFontTx/>
              <a:buChar char="-"/>
            </a:pPr>
            <a:r>
              <a:rPr lang="en-US" sz="2400" b="1" i="1" u="sng" dirty="0">
                <a:solidFill>
                  <a:srgbClr val="FFFF00"/>
                </a:solidFill>
                <a:latin typeface="Times" panose="02020603050405020304" pitchFamily="18" charset="0"/>
                <a:cs typeface="Times" panose="02020603050405020304" pitchFamily="18" charset="0"/>
              </a:rPr>
              <a:t>Withholding</a:t>
            </a:r>
            <a:r>
              <a:rPr lang="en-US" sz="2400" dirty="0">
                <a:solidFill>
                  <a:schemeClr val="bg1"/>
                </a:solidFill>
                <a:latin typeface="Times" panose="02020603050405020304" pitchFamily="18" charset="0"/>
                <a:cs typeface="Times" panose="02020603050405020304" pitchFamily="18" charset="0"/>
              </a:rPr>
              <a:t> – automatically taken out of your paycheck</a:t>
            </a:r>
          </a:p>
        </p:txBody>
      </p:sp>
      <p:pic>
        <p:nvPicPr>
          <p:cNvPr id="2050" name="Picture 2" descr="The Measure of a Plan">
            <a:extLst>
              <a:ext uri="{FF2B5EF4-FFF2-40B4-BE49-F238E27FC236}">
                <a16:creationId xmlns:a16="http://schemas.microsoft.com/office/drawing/2014/main" id="{B09F34C4-8E67-9EBA-0838-E6CD531646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8711" y="844378"/>
            <a:ext cx="3984978" cy="4143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42759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88"/>
          <p:cNvSpPr txBox="1">
            <a:spLocks noGrp="1"/>
          </p:cNvSpPr>
          <p:nvPr>
            <p:ph type="title"/>
          </p:nvPr>
        </p:nvSpPr>
        <p:spPr>
          <a:xfrm>
            <a:off x="713250" y="0"/>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Hourly v. Salary </a:t>
            </a:r>
            <a:endParaRPr/>
          </a:p>
        </p:txBody>
      </p:sp>
      <p:sp>
        <p:nvSpPr>
          <p:cNvPr id="671" name="Google Shape;671;p88"/>
          <p:cNvSpPr txBox="1">
            <a:spLocks noGrp="1"/>
          </p:cNvSpPr>
          <p:nvPr>
            <p:ph type="body" idx="1"/>
          </p:nvPr>
        </p:nvSpPr>
        <p:spPr>
          <a:xfrm>
            <a:off x="4775200" y="694875"/>
            <a:ext cx="4368825" cy="3370800"/>
          </a:xfrm>
          <a:prstGeom prst="rect">
            <a:avLst/>
          </a:prstGeom>
        </p:spPr>
        <p:txBody>
          <a:bodyPr spcFirstLastPara="1" wrap="square" lIns="91425" tIns="91425" rIns="91425" bIns="91425" anchor="t" anchorCtr="0">
            <a:noAutofit/>
          </a:bodyPr>
          <a:lstStyle/>
          <a:p>
            <a:pPr marL="457200" lvl="0" indent="-349250" algn="l" rtl="0">
              <a:spcBef>
                <a:spcPts val="0"/>
              </a:spcBef>
              <a:spcAft>
                <a:spcPts val="0"/>
              </a:spcAft>
              <a:buSzPts val="1900"/>
              <a:buChar char="●"/>
            </a:pPr>
            <a:r>
              <a:rPr lang="en" sz="2000" b="1" i="1" u="sng" dirty="0">
                <a:solidFill>
                  <a:srgbClr val="FF0000"/>
                </a:solidFill>
                <a:latin typeface="Times" panose="02020603050405020304" pitchFamily="18" charset="0"/>
                <a:cs typeface="Times" panose="02020603050405020304" pitchFamily="18" charset="0"/>
              </a:rPr>
              <a:t>Hourly income</a:t>
            </a:r>
            <a:r>
              <a:rPr lang="en" sz="2000" b="1" i="1" dirty="0">
                <a:solidFill>
                  <a:srgbClr val="FF0000"/>
                </a:solidFill>
                <a:latin typeface="Times" panose="02020603050405020304" pitchFamily="18" charset="0"/>
                <a:cs typeface="Times" panose="02020603050405020304" pitchFamily="18" charset="0"/>
              </a:rPr>
              <a:t> </a:t>
            </a:r>
            <a:r>
              <a:rPr lang="en" sz="2000" dirty="0">
                <a:latin typeface="Times" panose="02020603050405020304" pitchFamily="18" charset="0"/>
                <a:cs typeface="Times" panose="02020603050405020304" pitchFamily="18" charset="0"/>
              </a:rPr>
              <a:t>– rate earned per hour worked</a:t>
            </a:r>
            <a:endParaRPr sz="2000" dirty="0">
              <a:latin typeface="Times" panose="02020603050405020304" pitchFamily="18" charset="0"/>
              <a:cs typeface="Times" panose="02020603050405020304" pitchFamily="18" charset="0"/>
            </a:endParaRPr>
          </a:p>
          <a:p>
            <a:pPr marL="914400" lvl="1" indent="-349250" algn="l" rtl="0">
              <a:spcBef>
                <a:spcPts val="0"/>
              </a:spcBef>
              <a:spcAft>
                <a:spcPts val="0"/>
              </a:spcAft>
              <a:buSzPts val="1900"/>
              <a:buChar char="○"/>
            </a:pPr>
            <a:r>
              <a:rPr lang="en-US" sz="2000" dirty="0">
                <a:latin typeface="Times" panose="02020603050405020304" pitchFamily="18" charset="0"/>
                <a:cs typeface="Times" panose="02020603050405020304" pitchFamily="18" charset="0"/>
              </a:rPr>
              <a:t>Eligible for overtime pay (</a:t>
            </a:r>
            <a:r>
              <a:rPr lang="en-US" sz="2000" b="1" i="1" dirty="0">
                <a:solidFill>
                  <a:srgbClr val="002060"/>
                </a:solidFill>
                <a:latin typeface="Times" panose="02020603050405020304" pitchFamily="18" charset="0"/>
                <a:cs typeface="Times" panose="02020603050405020304" pitchFamily="18" charset="0"/>
              </a:rPr>
              <a:t>more than 40 hours</a:t>
            </a:r>
            <a:r>
              <a:rPr lang="en-US" sz="2000" dirty="0">
                <a:latin typeface="Times" panose="02020603050405020304" pitchFamily="18" charset="0"/>
                <a:cs typeface="Times" panose="02020603050405020304" pitchFamily="18" charset="0"/>
              </a:rPr>
              <a:t>)</a:t>
            </a:r>
          </a:p>
          <a:p>
            <a:pPr marL="914400" lvl="1" indent="-349250" algn="l" rtl="0">
              <a:spcBef>
                <a:spcPts val="0"/>
              </a:spcBef>
              <a:spcAft>
                <a:spcPts val="0"/>
              </a:spcAft>
              <a:buSzPts val="1900"/>
              <a:buChar char="○"/>
            </a:pPr>
            <a:r>
              <a:rPr lang="en" sz="2000" b="1" u="sng" dirty="0">
                <a:solidFill>
                  <a:srgbClr val="FF0000"/>
                </a:solidFill>
                <a:latin typeface="Times" panose="02020603050405020304" pitchFamily="18" charset="0"/>
                <a:cs typeface="Times" panose="02020603050405020304" pitchFamily="18" charset="0"/>
              </a:rPr>
              <a:t>Overtime pay</a:t>
            </a:r>
            <a:r>
              <a:rPr lang="en" sz="2000" dirty="0">
                <a:solidFill>
                  <a:srgbClr val="FF0000"/>
                </a:solidFill>
                <a:latin typeface="Times" panose="02020603050405020304" pitchFamily="18" charset="0"/>
                <a:cs typeface="Times" panose="02020603050405020304" pitchFamily="18" charset="0"/>
              </a:rPr>
              <a:t> =</a:t>
            </a:r>
            <a:r>
              <a:rPr lang="en" sz="2000" dirty="0">
                <a:latin typeface="Times" panose="02020603050405020304" pitchFamily="18" charset="0"/>
                <a:cs typeface="Times" panose="02020603050405020304" pitchFamily="18" charset="0"/>
              </a:rPr>
              <a:t> 1.5 times regular pay</a:t>
            </a:r>
            <a:endParaRPr sz="2000" dirty="0">
              <a:latin typeface="Times" panose="02020603050405020304" pitchFamily="18" charset="0"/>
              <a:cs typeface="Times" panose="02020603050405020304" pitchFamily="18" charset="0"/>
            </a:endParaRPr>
          </a:p>
          <a:p>
            <a:pPr marL="457200" lvl="0" indent="-349250" algn="l" rtl="0">
              <a:spcBef>
                <a:spcPts val="0"/>
              </a:spcBef>
              <a:spcAft>
                <a:spcPts val="0"/>
              </a:spcAft>
              <a:buSzPts val="1900"/>
              <a:buChar char="●"/>
            </a:pPr>
            <a:r>
              <a:rPr lang="en" sz="2000" b="1" i="1" u="sng" dirty="0">
                <a:solidFill>
                  <a:srgbClr val="FF0000"/>
                </a:solidFill>
                <a:latin typeface="Times" panose="02020603050405020304" pitchFamily="18" charset="0"/>
                <a:cs typeface="Times" panose="02020603050405020304" pitchFamily="18" charset="0"/>
              </a:rPr>
              <a:t>Salary income</a:t>
            </a:r>
            <a:r>
              <a:rPr lang="en" sz="2000" dirty="0">
                <a:latin typeface="Times" panose="02020603050405020304" pitchFamily="18" charset="0"/>
                <a:cs typeface="Times" panose="02020603050405020304" pitchFamily="18" charset="0"/>
              </a:rPr>
              <a:t>- the total amount earned over a year</a:t>
            </a:r>
            <a:endParaRPr sz="2000" dirty="0">
              <a:latin typeface="Times" panose="02020603050405020304" pitchFamily="18" charset="0"/>
              <a:cs typeface="Times" panose="02020603050405020304" pitchFamily="18" charset="0"/>
            </a:endParaRPr>
          </a:p>
          <a:p>
            <a:pPr marL="914400" lvl="1" indent="-349250" algn="l" rtl="0">
              <a:spcBef>
                <a:spcPts val="0"/>
              </a:spcBef>
              <a:spcAft>
                <a:spcPts val="0"/>
              </a:spcAft>
              <a:buSzPts val="1900"/>
              <a:buChar char="○"/>
            </a:pPr>
            <a:r>
              <a:rPr lang="en" sz="2000" b="1" i="1" u="sng" dirty="0">
                <a:solidFill>
                  <a:srgbClr val="002060"/>
                </a:solidFill>
                <a:latin typeface="Times" panose="02020603050405020304" pitchFamily="18" charset="0"/>
                <a:cs typeface="Times" panose="02020603050405020304" pitchFamily="18" charset="0"/>
              </a:rPr>
              <a:t>NO OVERTIME PAY</a:t>
            </a:r>
            <a:endParaRPr sz="2000" b="1" i="1" u="sng" dirty="0">
              <a:solidFill>
                <a:srgbClr val="002060"/>
              </a:solidFill>
              <a:latin typeface="Times" panose="02020603050405020304" pitchFamily="18" charset="0"/>
              <a:cs typeface="Times" panose="02020603050405020304" pitchFamily="18" charset="0"/>
            </a:endParaRPr>
          </a:p>
        </p:txBody>
      </p:sp>
      <p:pic>
        <p:nvPicPr>
          <p:cNvPr id="672" name="Google Shape;672;p88"/>
          <p:cNvPicPr preferRelativeResize="0"/>
          <p:nvPr/>
        </p:nvPicPr>
        <p:blipFill>
          <a:blip r:embed="rId3">
            <a:alphaModFix/>
          </a:blip>
          <a:stretch>
            <a:fillRect/>
          </a:stretch>
        </p:blipFill>
        <p:spPr>
          <a:xfrm>
            <a:off x="152400" y="781950"/>
            <a:ext cx="4622800" cy="3820974"/>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D1D7023-1719-058E-770E-1C98CE0CE188}"/>
              </a:ext>
            </a:extLst>
          </p:cNvPr>
          <p:cNvSpPr>
            <a:spLocks noGrp="1"/>
          </p:cNvSpPr>
          <p:nvPr>
            <p:ph type="body" idx="1"/>
          </p:nvPr>
        </p:nvSpPr>
        <p:spPr>
          <a:xfrm>
            <a:off x="713225" y="746935"/>
            <a:ext cx="7717500" cy="3318840"/>
          </a:xfrm>
        </p:spPr>
        <p:txBody>
          <a:bodyPr/>
          <a:lstStyle/>
          <a:p>
            <a:pPr marL="139700" indent="0">
              <a:buNone/>
            </a:pPr>
            <a:r>
              <a:rPr lang="en-US" sz="2000" b="1" i="1" u="sng" dirty="0">
                <a:solidFill>
                  <a:schemeClr val="tx2">
                    <a:lumMod val="10000"/>
                  </a:schemeClr>
                </a:solidFill>
                <a:latin typeface="Times" panose="02020603050405020304" pitchFamily="18" charset="0"/>
                <a:cs typeface="Times" panose="02020603050405020304" pitchFamily="18" charset="0"/>
              </a:rPr>
              <a:t>Price floors</a:t>
            </a:r>
            <a:r>
              <a:rPr lang="en-US" sz="2000" b="1" i="1" dirty="0">
                <a:solidFill>
                  <a:schemeClr val="tx2">
                    <a:lumMod val="10000"/>
                  </a:schemeClr>
                </a:solidFill>
                <a:latin typeface="Times" panose="02020603050405020304" pitchFamily="18" charset="0"/>
                <a:cs typeface="Times" panose="02020603050405020304" pitchFamily="18" charset="0"/>
              </a:rPr>
              <a:t> </a:t>
            </a:r>
            <a:r>
              <a:rPr lang="en-US" sz="2000" dirty="0">
                <a:latin typeface="Times" panose="02020603050405020304" pitchFamily="18" charset="0"/>
                <a:cs typeface="Times" panose="02020603050405020304" pitchFamily="18" charset="0"/>
              </a:rPr>
              <a:t>– a government regulation that establish a minimum price</a:t>
            </a:r>
          </a:p>
          <a:p>
            <a:r>
              <a:rPr lang="en-US" sz="2000" b="1" i="1" u="sng" dirty="0">
                <a:solidFill>
                  <a:srgbClr val="FF0000"/>
                </a:solidFill>
                <a:latin typeface="Times" panose="02020603050405020304" pitchFamily="18" charset="0"/>
                <a:cs typeface="Times" panose="02020603050405020304" pitchFamily="18" charset="0"/>
              </a:rPr>
              <a:t>Minimum Wage</a:t>
            </a:r>
            <a:r>
              <a:rPr lang="en-US" sz="2000" dirty="0">
                <a:latin typeface="Times" panose="02020603050405020304" pitchFamily="18" charset="0"/>
                <a:cs typeface="Times" panose="02020603050405020304" pitchFamily="18" charset="0"/>
              </a:rPr>
              <a:t>: lowest wage an employer can pay an employee Federal minimum wage = $7.25)</a:t>
            </a:r>
          </a:p>
          <a:p>
            <a:r>
              <a:rPr lang="en-US" sz="2000" dirty="0">
                <a:latin typeface="Times" panose="02020603050405020304" pitchFamily="18" charset="0"/>
                <a:cs typeface="Times" panose="02020603050405020304" pitchFamily="18" charset="0"/>
              </a:rPr>
              <a:t>States gov. can raise it higher </a:t>
            </a:r>
          </a:p>
        </p:txBody>
      </p:sp>
      <p:sp>
        <p:nvSpPr>
          <p:cNvPr id="3" name="Title 2">
            <a:extLst>
              <a:ext uri="{FF2B5EF4-FFF2-40B4-BE49-F238E27FC236}">
                <a16:creationId xmlns:a16="http://schemas.microsoft.com/office/drawing/2014/main" id="{4592F3A0-1E8A-4ECD-E9DD-07DD8E8A9ECD}"/>
              </a:ext>
            </a:extLst>
          </p:cNvPr>
          <p:cNvSpPr>
            <a:spLocks noGrp="1"/>
          </p:cNvSpPr>
          <p:nvPr>
            <p:ph type="title"/>
          </p:nvPr>
        </p:nvSpPr>
        <p:spPr>
          <a:xfrm>
            <a:off x="374559" y="174235"/>
            <a:ext cx="7717500" cy="572700"/>
          </a:xfrm>
        </p:spPr>
        <p:txBody>
          <a:bodyPr/>
          <a:lstStyle/>
          <a:p>
            <a:r>
              <a:rPr lang="en-US" dirty="0"/>
              <a:t>Price Floor</a:t>
            </a:r>
          </a:p>
        </p:txBody>
      </p:sp>
      <p:pic>
        <p:nvPicPr>
          <p:cNvPr id="5122" name="Picture 2" descr="Minimum wage in the United States - Wikipedia">
            <a:extLst>
              <a:ext uri="{FF2B5EF4-FFF2-40B4-BE49-F238E27FC236}">
                <a16:creationId xmlns:a16="http://schemas.microsoft.com/office/drawing/2014/main" id="{B808CCDD-6402-1902-9FBC-DDDF9C33A8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6828" y="1924237"/>
            <a:ext cx="3932061" cy="2623246"/>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5124" name="Picture 4" descr="Chart: The Living Wage Gap | Statista">
            <a:extLst>
              <a:ext uri="{FF2B5EF4-FFF2-40B4-BE49-F238E27FC236}">
                <a16:creationId xmlns:a16="http://schemas.microsoft.com/office/drawing/2014/main" id="{BC6C29A7-6C2B-7FB5-AD6A-E58A4FCBD4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252" y="2111022"/>
            <a:ext cx="4378723" cy="2942167"/>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436776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1" name="Google Shape;691;p91"/>
          <p:cNvSpPr txBox="1">
            <a:spLocks noGrp="1"/>
          </p:cNvSpPr>
          <p:nvPr>
            <p:ph type="body" idx="1"/>
          </p:nvPr>
        </p:nvSpPr>
        <p:spPr>
          <a:xfrm>
            <a:off x="713225" y="1076275"/>
            <a:ext cx="7717500" cy="2989500"/>
          </a:xfrm>
          <a:prstGeom prst="rect">
            <a:avLst/>
          </a:prstGeom>
        </p:spPr>
        <p:txBody>
          <a:bodyPr spcFirstLastPara="1" wrap="square" lIns="91425" tIns="91425" rIns="91425" bIns="91425" anchor="t" anchorCtr="0">
            <a:noAutofit/>
          </a:bodyPr>
          <a:lstStyle/>
          <a:p>
            <a:pPr marL="0" lvl="0" indent="0" algn="l" rtl="0">
              <a:spcBef>
                <a:spcPts val="0"/>
              </a:spcBef>
              <a:spcAft>
                <a:spcPts val="1000"/>
              </a:spcAft>
              <a:buNone/>
            </a:pPr>
            <a:endParaRPr/>
          </a:p>
        </p:txBody>
      </p:sp>
      <p:sp>
        <p:nvSpPr>
          <p:cNvPr id="692" name="Google Shape;692;p91"/>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693" name="Google Shape;693;p91"/>
          <p:cNvPicPr preferRelativeResize="0"/>
          <p:nvPr/>
        </p:nvPicPr>
        <p:blipFill>
          <a:blip r:embed="rId3">
            <a:alphaModFix/>
          </a:blip>
          <a:stretch>
            <a:fillRect/>
          </a:stretch>
        </p:blipFill>
        <p:spPr>
          <a:xfrm>
            <a:off x="1143000" y="0"/>
            <a:ext cx="6858000" cy="514350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p92"/>
          <p:cNvSpPr txBox="1">
            <a:spLocks noGrp="1"/>
          </p:cNvSpPr>
          <p:nvPr>
            <p:ph type="body" idx="1"/>
          </p:nvPr>
        </p:nvSpPr>
        <p:spPr>
          <a:xfrm>
            <a:off x="713225" y="1076275"/>
            <a:ext cx="7717500" cy="2989500"/>
          </a:xfrm>
          <a:prstGeom prst="rect">
            <a:avLst/>
          </a:prstGeom>
        </p:spPr>
        <p:txBody>
          <a:bodyPr spcFirstLastPara="1" wrap="square" lIns="91425" tIns="91425" rIns="91425" bIns="91425" anchor="t" anchorCtr="0">
            <a:noAutofit/>
          </a:bodyPr>
          <a:lstStyle/>
          <a:p>
            <a:pPr marL="0" lvl="0" indent="0" algn="l" rtl="0">
              <a:spcBef>
                <a:spcPts val="0"/>
              </a:spcBef>
              <a:spcAft>
                <a:spcPts val="1000"/>
              </a:spcAft>
              <a:buNone/>
            </a:pPr>
            <a:endParaRPr/>
          </a:p>
        </p:txBody>
      </p:sp>
      <p:sp>
        <p:nvSpPr>
          <p:cNvPr id="699" name="Google Shape;699;p92"/>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700" name="Google Shape;700;p92"/>
          <p:cNvPicPr preferRelativeResize="0"/>
          <p:nvPr/>
        </p:nvPicPr>
        <p:blipFill>
          <a:blip r:embed="rId3">
            <a:alphaModFix/>
          </a:blip>
          <a:stretch>
            <a:fillRect/>
          </a:stretch>
        </p:blipFill>
        <p:spPr>
          <a:xfrm>
            <a:off x="2514600" y="0"/>
            <a:ext cx="4114800" cy="514350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522475-B0A0-D5AB-7B6A-DC010E87BFAF}"/>
              </a:ext>
            </a:extLst>
          </p:cNvPr>
          <p:cNvSpPr>
            <a:spLocks noGrp="1"/>
          </p:cNvSpPr>
          <p:nvPr>
            <p:ph idx="1"/>
          </p:nvPr>
        </p:nvSpPr>
        <p:spPr>
          <a:xfrm>
            <a:off x="628650" y="295421"/>
            <a:ext cx="7886700" cy="4337301"/>
          </a:xfrm>
          <a:solidFill>
            <a:schemeClr val="bg1"/>
          </a:solidFill>
          <a:ln>
            <a:solidFill>
              <a:srgbClr val="7030A0"/>
            </a:solidFill>
          </a:ln>
        </p:spPr>
        <p:txBody>
          <a:bodyPr>
            <a:normAutofit fontScale="92500" lnSpcReduction="10000"/>
          </a:bodyPr>
          <a:lstStyle/>
          <a:p>
            <a:pPr marL="0" indent="0">
              <a:buNone/>
            </a:pPr>
            <a:r>
              <a:rPr lang="en-US" sz="1350" b="1" dirty="0">
                <a:latin typeface="Times New Roman" panose="02020603050405020304" pitchFamily="18" charset="0"/>
                <a:ea typeface="Arial" panose="020B0604020202020204" pitchFamily="34" charset="0"/>
                <a:cs typeface="Times New Roman" panose="02020603050405020304" pitchFamily="18" charset="0"/>
              </a:rPr>
              <a:t>Unit Standard:</a:t>
            </a:r>
          </a:p>
          <a:p>
            <a:r>
              <a:rPr lang="en-US" sz="1350" b="1" dirty="0">
                <a:latin typeface="Times New Roman" panose="02020603050405020304" pitchFamily="18" charset="0"/>
                <a:ea typeface="Arial" panose="020B0604020202020204" pitchFamily="34" charset="0"/>
                <a:cs typeface="Times New Roman" panose="02020603050405020304" pitchFamily="18" charset="0"/>
              </a:rPr>
              <a:t>EPF.IE.1.1</a:t>
            </a:r>
            <a:r>
              <a:rPr lang="en-US" sz="1350" dirty="0">
                <a:latin typeface="Times New Roman" panose="02020603050405020304" pitchFamily="18" charset="0"/>
                <a:ea typeface="Arial" panose="020B0604020202020204" pitchFamily="34" charset="0"/>
                <a:cs typeface="Times New Roman" panose="02020603050405020304" pitchFamily="18" charset="0"/>
              </a:rPr>
              <a:t> Explain how education, income, career, and life choices impact an individual’s financial plan and goals. </a:t>
            </a:r>
            <a:endParaRPr lang="en-US" sz="1350" dirty="0">
              <a:latin typeface="Times New Roman" panose="02020603050405020304" pitchFamily="18" charset="0"/>
              <a:ea typeface="Calibri" panose="020F0502020204030204" pitchFamily="34" charset="0"/>
              <a:cs typeface="Times New Roman" panose="02020603050405020304" pitchFamily="18" charset="0"/>
            </a:endParaRPr>
          </a:p>
          <a:p>
            <a:r>
              <a:rPr lang="en-US" sz="1350" b="1" dirty="0">
                <a:latin typeface="Times New Roman" panose="02020603050405020304" pitchFamily="18" charset="0"/>
                <a:ea typeface="Arial" panose="020B0604020202020204" pitchFamily="34" charset="0"/>
                <a:cs typeface="Times New Roman" panose="02020603050405020304" pitchFamily="18" charset="0"/>
              </a:rPr>
              <a:t>EPF.IE.1.2</a:t>
            </a:r>
            <a:r>
              <a:rPr lang="en-US" sz="1350" dirty="0">
                <a:latin typeface="Times New Roman" panose="02020603050405020304" pitchFamily="18" charset="0"/>
                <a:ea typeface="Arial" panose="020B0604020202020204" pitchFamily="34" charset="0"/>
                <a:cs typeface="Times New Roman" panose="02020603050405020304" pitchFamily="18" charset="0"/>
              </a:rPr>
              <a:t> Differentiate career and education options after high school in terms of desired lifestyle.</a:t>
            </a:r>
            <a:endParaRPr lang="en-US" sz="1350" dirty="0">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r>
              <a:rPr lang="en-US" sz="1800" b="1" dirty="0">
                <a:solidFill>
                  <a:srgbClr val="C00000"/>
                </a:solidFill>
                <a:latin typeface="Times New Roman" panose="02020603050405020304" pitchFamily="18" charset="0"/>
                <a:cs typeface="Times New Roman" panose="02020603050405020304" pitchFamily="18" charset="0"/>
              </a:rPr>
              <a:t>Essential Question: </a:t>
            </a:r>
            <a:r>
              <a:rPr lang="en-US" sz="1800" dirty="0">
                <a:latin typeface="Times New Roman" panose="02020603050405020304" pitchFamily="18" charset="0"/>
                <a:ea typeface="Arial" panose="020B0604020202020204" pitchFamily="34" charset="0"/>
                <a:cs typeface="Times New Roman" panose="02020603050405020304" pitchFamily="18" charset="0"/>
              </a:rPr>
              <a:t>How do people make decisions about their economic livelihood? </a:t>
            </a:r>
          </a:p>
          <a:p>
            <a:pPr marL="0" indent="0">
              <a:buNone/>
            </a:pPr>
            <a:r>
              <a:rPr lang="en-US" sz="1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Students Can:</a:t>
            </a:r>
          </a:p>
          <a:p>
            <a:pPr marL="390525" indent="-214313"/>
            <a:r>
              <a:rPr lang="en-US" sz="1800" dirty="0">
                <a:latin typeface="Times New Roman" panose="02020603050405020304" pitchFamily="18" charset="0"/>
                <a:ea typeface="Arial" panose="020B0604020202020204" pitchFamily="34" charset="0"/>
                <a:cs typeface="Times New Roman" panose="02020603050405020304" pitchFamily="18" charset="0"/>
              </a:rPr>
              <a:t>I can demonstrate understanding of how goals and financial plans are impacted by education choices, income, career decisions, and life choices. </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marL="390525" indent="-214313"/>
            <a:r>
              <a:rPr lang="en-US" sz="1800" dirty="0">
                <a:latin typeface="Times New Roman" panose="02020603050405020304" pitchFamily="18" charset="0"/>
                <a:ea typeface="Arial" panose="020B0604020202020204" pitchFamily="34" charset="0"/>
                <a:cs typeface="Times New Roman" panose="02020603050405020304" pitchFamily="18" charset="0"/>
              </a:rPr>
              <a:t>I can make a distinction between various career options in terms of their lifestyle goals. </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r>
              <a:rPr lang="en-US" sz="1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Agenda:</a:t>
            </a:r>
          </a:p>
          <a:p>
            <a:r>
              <a:rPr lang="en-US" sz="1800" dirty="0">
                <a:latin typeface="Times New Roman" panose="02020603050405020304" pitchFamily="18" charset="0"/>
                <a:ea typeface="Calibri" panose="020F0502020204030204" pitchFamily="34" charset="0"/>
                <a:cs typeface="Times New Roman" panose="02020603050405020304" pitchFamily="18" charset="0"/>
              </a:rPr>
              <a:t>Review for Unit III</a:t>
            </a:r>
          </a:p>
          <a:p>
            <a:r>
              <a:rPr lang="en-US" sz="1800" dirty="0">
                <a:latin typeface="Times New Roman" panose="02020603050405020304" pitchFamily="18" charset="0"/>
                <a:ea typeface="Calibri" panose="020F0502020204030204" pitchFamily="34" charset="0"/>
                <a:cs typeface="Times New Roman" panose="02020603050405020304" pitchFamily="18" charset="0"/>
              </a:rPr>
              <a:t>Other sources of Income</a:t>
            </a:r>
          </a:p>
          <a:p>
            <a:r>
              <a:rPr lang="en-US" sz="1800" dirty="0">
                <a:latin typeface="Times New Roman" panose="02020603050405020304" pitchFamily="18" charset="0"/>
                <a:ea typeface="Calibri" panose="020F0502020204030204" pitchFamily="34" charset="0"/>
                <a:cs typeface="Times New Roman" panose="02020603050405020304" pitchFamily="18" charset="0"/>
              </a:rPr>
              <a:t>Living on Minimum Wage</a:t>
            </a:r>
          </a:p>
          <a:p>
            <a:pPr marL="0" indent="0">
              <a:buNone/>
            </a:pPr>
            <a:r>
              <a:rPr lang="en-US" sz="1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Homework: </a:t>
            </a:r>
          </a:p>
          <a:p>
            <a:pPr marL="285750" indent="-285750"/>
            <a:r>
              <a:rPr lang="en-US" sz="1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Studying for Unit III Quiz</a:t>
            </a:r>
          </a:p>
          <a:p>
            <a:pPr marL="0" indent="0">
              <a:buNone/>
            </a:pPr>
            <a:endParaRPr 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952667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25370-5425-0EDA-330E-492E50D0352A}"/>
              </a:ext>
            </a:extLst>
          </p:cNvPr>
          <p:cNvSpPr>
            <a:spLocks noGrp="1"/>
          </p:cNvSpPr>
          <p:nvPr>
            <p:ph type="title"/>
          </p:nvPr>
        </p:nvSpPr>
        <p:spPr>
          <a:xfrm>
            <a:off x="457200" y="205978"/>
            <a:ext cx="8229600" cy="505222"/>
          </a:xfrm>
        </p:spPr>
        <p:txBody>
          <a:bodyPr/>
          <a:lstStyle/>
          <a:p>
            <a:r>
              <a:rPr lang="en-US" dirty="0"/>
              <a:t>Unit III Quiz</a:t>
            </a:r>
          </a:p>
        </p:txBody>
      </p:sp>
      <p:sp>
        <p:nvSpPr>
          <p:cNvPr id="3" name="Text Placeholder 2">
            <a:extLst>
              <a:ext uri="{FF2B5EF4-FFF2-40B4-BE49-F238E27FC236}">
                <a16:creationId xmlns:a16="http://schemas.microsoft.com/office/drawing/2014/main" id="{34A7503D-DCD6-8A00-1C33-7F2D1A5E8DA7}"/>
              </a:ext>
            </a:extLst>
          </p:cNvPr>
          <p:cNvSpPr>
            <a:spLocks noGrp="1"/>
          </p:cNvSpPr>
          <p:nvPr>
            <p:ph type="body" idx="1"/>
          </p:nvPr>
        </p:nvSpPr>
        <p:spPr>
          <a:xfrm>
            <a:off x="457200" y="812800"/>
            <a:ext cx="8229600" cy="3781850"/>
          </a:xfrm>
        </p:spPr>
        <p:txBody>
          <a:bodyPr/>
          <a:lstStyle/>
          <a:p>
            <a:pPr marL="571500" indent="-457200">
              <a:buFont typeface="+mj-lt"/>
              <a:buAutoNum type="arabicPeriod"/>
            </a:pPr>
            <a:r>
              <a:rPr lang="en-US" sz="2000" dirty="0">
                <a:latin typeface="Times" panose="02020603050405020304" pitchFamily="18" charset="0"/>
                <a:cs typeface="Times" panose="02020603050405020304" pitchFamily="18" charset="0"/>
              </a:rPr>
              <a:t>What is called when students take a year off from school after graduating to work and explore other options besides college?</a:t>
            </a:r>
          </a:p>
          <a:p>
            <a:pPr marL="571500" indent="-457200">
              <a:buFont typeface="+mj-lt"/>
              <a:buAutoNum type="arabicPeriod"/>
            </a:pPr>
            <a:r>
              <a:rPr lang="en-US" sz="2000" dirty="0">
                <a:latin typeface="Times" panose="02020603050405020304" pitchFamily="18" charset="0"/>
                <a:cs typeface="Times" panose="02020603050405020304" pitchFamily="18" charset="0"/>
              </a:rPr>
              <a:t>Why does a member of the military receive a LES statement (Leave Earnings Statement) each month? </a:t>
            </a:r>
          </a:p>
          <a:p>
            <a:pPr marL="571500" indent="-457200">
              <a:buFont typeface="+mj-lt"/>
              <a:buAutoNum type="arabicPeriod"/>
            </a:pPr>
            <a:r>
              <a:rPr lang="en-US" sz="2000" dirty="0">
                <a:latin typeface="Times" panose="02020603050405020304" pitchFamily="18" charset="0"/>
                <a:cs typeface="Times" panose="02020603050405020304" pitchFamily="18" charset="0"/>
              </a:rPr>
              <a:t>What is an advantage of taking general educational credits at a community college?</a:t>
            </a:r>
          </a:p>
          <a:p>
            <a:pPr marL="571500" indent="-457200">
              <a:buFont typeface="+mj-lt"/>
              <a:buAutoNum type="arabicPeriod"/>
            </a:pPr>
            <a:r>
              <a:rPr lang="en-US" sz="2000" dirty="0">
                <a:latin typeface="Times" panose="02020603050405020304" pitchFamily="18" charset="0"/>
                <a:cs typeface="Times" panose="02020603050405020304" pitchFamily="18" charset="0"/>
              </a:rPr>
              <a:t>What is an advantage of going to an in state public college instead of an out of state private college?</a:t>
            </a:r>
          </a:p>
          <a:p>
            <a:pPr marL="571500" indent="-457200">
              <a:buFont typeface="+mj-lt"/>
              <a:buAutoNum type="arabicPeriod"/>
            </a:pPr>
            <a:r>
              <a:rPr lang="en-US" sz="2000" dirty="0">
                <a:latin typeface="Times" panose="02020603050405020304" pitchFamily="18" charset="0"/>
                <a:cs typeface="Times" panose="02020603050405020304" pitchFamily="18" charset="0"/>
              </a:rPr>
              <a:t>What are the two factors used to calculate a student’s financial aid need?  </a:t>
            </a:r>
          </a:p>
        </p:txBody>
      </p:sp>
    </p:spTree>
    <p:extLst>
      <p:ext uri="{BB962C8B-B14F-4D97-AF65-F5344CB8AC3E}">
        <p14:creationId xmlns:p14="http://schemas.microsoft.com/office/powerpoint/2010/main" val="8796459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44"/>
          <p:cNvSpPr txBox="1">
            <a:spLocks noGrp="1"/>
          </p:cNvSpPr>
          <p:nvPr>
            <p:ph type="body" idx="1"/>
          </p:nvPr>
        </p:nvSpPr>
        <p:spPr>
          <a:xfrm>
            <a:off x="713225" y="1076275"/>
            <a:ext cx="7717500" cy="2989500"/>
          </a:xfrm>
          <a:prstGeom prst="rect">
            <a:avLst/>
          </a:prstGeom>
        </p:spPr>
        <p:txBody>
          <a:bodyPr spcFirstLastPara="1" wrap="square" lIns="91425" tIns="91425" rIns="91425" bIns="91425" anchor="t" anchorCtr="0">
            <a:noAutofit/>
          </a:bodyPr>
          <a:lstStyle/>
          <a:p>
            <a:pPr marL="0" lvl="0" indent="0" algn="l" rtl="0">
              <a:spcBef>
                <a:spcPts val="0"/>
              </a:spcBef>
              <a:spcAft>
                <a:spcPts val="1000"/>
              </a:spcAft>
              <a:buNone/>
            </a:pPr>
            <a:endParaRPr/>
          </a:p>
        </p:txBody>
      </p:sp>
      <p:sp>
        <p:nvSpPr>
          <p:cNvPr id="352" name="Google Shape;352;p44"/>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353" name="Google Shape;353;p44"/>
          <p:cNvPicPr preferRelativeResize="0"/>
          <p:nvPr/>
        </p:nvPicPr>
        <p:blipFill>
          <a:blip r:embed="rId3">
            <a:alphaModFix/>
          </a:blip>
          <a:stretch>
            <a:fillRect/>
          </a:stretch>
        </p:blipFill>
        <p:spPr>
          <a:xfrm>
            <a:off x="2584168" y="0"/>
            <a:ext cx="3975665" cy="5143501"/>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80"/>
          <p:cNvSpPr txBox="1">
            <a:spLocks noGrp="1"/>
          </p:cNvSpPr>
          <p:nvPr>
            <p:ph type="body" idx="1"/>
          </p:nvPr>
        </p:nvSpPr>
        <p:spPr>
          <a:xfrm>
            <a:off x="137491" y="1008160"/>
            <a:ext cx="4287753" cy="3563839"/>
          </a:xfrm>
          <a:prstGeom prst="rect">
            <a:avLst/>
          </a:prstGeom>
          <a:solidFill>
            <a:schemeClr val="bg1"/>
          </a:solidFill>
          <a:ln>
            <a:solidFill>
              <a:schemeClr val="tx2">
                <a:lumMod val="10000"/>
              </a:schemeClr>
            </a:solid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i="1" u="sng" dirty="0">
                <a:solidFill>
                  <a:srgbClr val="C00000"/>
                </a:solidFill>
              </a:rPr>
              <a:t>Pension</a:t>
            </a:r>
            <a:r>
              <a:rPr lang="en" sz="2000" dirty="0"/>
              <a:t> (</a:t>
            </a:r>
            <a:r>
              <a:rPr lang="en" sz="2000" b="1" i="1" dirty="0">
                <a:solidFill>
                  <a:srgbClr val="C00000"/>
                </a:solidFill>
              </a:rPr>
              <a:t>retirement $$) </a:t>
            </a:r>
            <a:r>
              <a:rPr lang="en" sz="2000" dirty="0"/>
              <a:t>serves as a series of payments of a pre-arranged amount from your employer to you for the rest of your life after you retire</a:t>
            </a:r>
          </a:p>
          <a:p>
            <a:pPr marL="285750" indent="-285750"/>
            <a:r>
              <a:rPr lang="en" sz="2000" b="1" i="1" u="sng" dirty="0">
                <a:solidFill>
                  <a:schemeClr val="tx2">
                    <a:lumMod val="10000"/>
                  </a:schemeClr>
                </a:solidFill>
              </a:rPr>
              <a:t>Stipulation </a:t>
            </a:r>
            <a:r>
              <a:rPr lang="en" sz="2000" dirty="0"/>
              <a:t>- Income is based on the number of years your work for the employer </a:t>
            </a:r>
          </a:p>
          <a:p>
            <a:pPr marL="285750" indent="-285750"/>
            <a:r>
              <a:rPr lang="en" sz="2000" dirty="0"/>
              <a:t>Count as income (taxed by the government </a:t>
            </a:r>
            <a:endParaRPr sz="2000" dirty="0"/>
          </a:p>
          <a:p>
            <a:pPr marL="0" lvl="0" indent="0" algn="l" rtl="0">
              <a:spcBef>
                <a:spcPts val="1000"/>
              </a:spcBef>
              <a:spcAft>
                <a:spcPts val="0"/>
              </a:spcAft>
              <a:buNone/>
            </a:pPr>
            <a:endParaRPr sz="2000" dirty="0"/>
          </a:p>
          <a:p>
            <a:pPr marL="0" lvl="0" indent="0" algn="l" rtl="0">
              <a:spcBef>
                <a:spcPts val="1000"/>
              </a:spcBef>
              <a:spcAft>
                <a:spcPts val="1000"/>
              </a:spcAft>
              <a:buNone/>
            </a:pPr>
            <a:endParaRPr dirty="0"/>
          </a:p>
        </p:txBody>
      </p:sp>
      <p:sp>
        <p:nvSpPr>
          <p:cNvPr id="616" name="Google Shape;616;p80"/>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Pension Income</a:t>
            </a:r>
            <a:endParaRPr/>
          </a:p>
        </p:txBody>
      </p:sp>
      <p:pic>
        <p:nvPicPr>
          <p:cNvPr id="617" name="Google Shape;617;p80"/>
          <p:cNvPicPr preferRelativeResize="0"/>
          <p:nvPr/>
        </p:nvPicPr>
        <p:blipFill>
          <a:blip r:embed="rId3">
            <a:alphaModFix/>
          </a:blip>
          <a:stretch>
            <a:fillRect/>
          </a:stretch>
        </p:blipFill>
        <p:spPr>
          <a:xfrm>
            <a:off x="4571975" y="1256287"/>
            <a:ext cx="4581265" cy="2630925"/>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81"/>
          <p:cNvSpPr txBox="1">
            <a:spLocks noGrp="1"/>
          </p:cNvSpPr>
          <p:nvPr>
            <p:ph type="body" idx="1"/>
          </p:nvPr>
        </p:nvSpPr>
        <p:spPr>
          <a:xfrm>
            <a:off x="713225" y="1077000"/>
            <a:ext cx="3966600" cy="385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b="1" i="1" u="sng" dirty="0">
                <a:solidFill>
                  <a:srgbClr val="C00000"/>
                </a:solidFill>
              </a:rPr>
              <a:t>Capital Gains </a:t>
            </a:r>
            <a:r>
              <a:rPr lang="en" sz="2200" dirty="0"/>
              <a:t>- the money you make in profit from selling “assets”</a:t>
            </a:r>
            <a:endParaRPr sz="2200" dirty="0"/>
          </a:p>
          <a:p>
            <a:pPr marL="0" lvl="0" indent="0" algn="l" rtl="0">
              <a:spcBef>
                <a:spcPts val="1000"/>
              </a:spcBef>
              <a:spcAft>
                <a:spcPts val="0"/>
              </a:spcAft>
              <a:buNone/>
            </a:pPr>
            <a:r>
              <a:rPr lang="en" sz="2200" dirty="0"/>
              <a:t>Ex: </a:t>
            </a:r>
            <a:r>
              <a:rPr lang="en" sz="2200" b="1" i="1" dirty="0">
                <a:solidFill>
                  <a:schemeClr val="tx2">
                    <a:lumMod val="10000"/>
                  </a:schemeClr>
                </a:solidFill>
              </a:rPr>
              <a:t>homes, cars, land, stocks</a:t>
            </a:r>
            <a:endParaRPr sz="2200" b="1" i="1" dirty="0">
              <a:solidFill>
                <a:schemeClr val="tx2">
                  <a:lumMod val="10000"/>
                </a:schemeClr>
              </a:solidFill>
            </a:endParaRPr>
          </a:p>
          <a:p>
            <a:pPr marL="0" lvl="0" indent="0" algn="l" rtl="0">
              <a:spcBef>
                <a:spcPts val="1000"/>
              </a:spcBef>
              <a:spcAft>
                <a:spcPts val="1000"/>
              </a:spcAft>
              <a:buNone/>
            </a:pPr>
            <a:r>
              <a:rPr lang="en" sz="2200" dirty="0"/>
              <a:t>Sale triggers an immediate tax event, known as </a:t>
            </a:r>
            <a:r>
              <a:rPr lang="en" sz="2200" b="1" i="1" u="sng" dirty="0">
                <a:solidFill>
                  <a:srgbClr val="C00000"/>
                </a:solidFill>
              </a:rPr>
              <a:t>capital gains tax</a:t>
            </a:r>
            <a:endParaRPr sz="2200" b="1" i="1" u="sng" dirty="0">
              <a:solidFill>
                <a:srgbClr val="C00000"/>
              </a:solidFill>
            </a:endParaRPr>
          </a:p>
        </p:txBody>
      </p:sp>
      <p:sp>
        <p:nvSpPr>
          <p:cNvPr id="623" name="Google Shape;623;p81"/>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Capital Gains Income</a:t>
            </a:r>
            <a:endParaRPr/>
          </a:p>
        </p:txBody>
      </p:sp>
      <p:pic>
        <p:nvPicPr>
          <p:cNvPr id="624" name="Google Shape;624;p81"/>
          <p:cNvPicPr preferRelativeResize="0"/>
          <p:nvPr/>
        </p:nvPicPr>
        <p:blipFill>
          <a:blip r:embed="rId3">
            <a:alphaModFix/>
          </a:blip>
          <a:stretch>
            <a:fillRect/>
          </a:stretch>
        </p:blipFill>
        <p:spPr>
          <a:xfrm>
            <a:off x="4679699" y="1076275"/>
            <a:ext cx="4464300" cy="3857625"/>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82"/>
          <p:cNvSpPr txBox="1">
            <a:spLocks noGrp="1"/>
          </p:cNvSpPr>
          <p:nvPr>
            <p:ph type="body" idx="1"/>
          </p:nvPr>
        </p:nvSpPr>
        <p:spPr>
          <a:xfrm>
            <a:off x="713224" y="1076400"/>
            <a:ext cx="4013199" cy="4067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700" b="1" i="1" u="sng" dirty="0">
                <a:solidFill>
                  <a:srgbClr val="C00000"/>
                </a:solidFill>
              </a:rPr>
              <a:t>401 K </a:t>
            </a:r>
            <a:r>
              <a:rPr lang="en" sz="1700" dirty="0"/>
              <a:t>- Retirement plan established pre-tax via payroll deductions by your employer</a:t>
            </a:r>
            <a:endParaRPr sz="1700" dirty="0"/>
          </a:p>
          <a:p>
            <a:pPr marL="0" lvl="0" indent="0" algn="l" rtl="0">
              <a:spcBef>
                <a:spcPts val="1000"/>
              </a:spcBef>
              <a:spcAft>
                <a:spcPts val="0"/>
              </a:spcAft>
              <a:buNone/>
            </a:pPr>
            <a:r>
              <a:rPr lang="en-US" sz="1700" b="1" i="1" u="sng" dirty="0">
                <a:solidFill>
                  <a:srgbClr val="C00000"/>
                </a:solidFill>
              </a:rPr>
              <a:t>Contributions</a:t>
            </a:r>
            <a:r>
              <a:rPr lang="en-US" sz="1700" dirty="0"/>
              <a:t>: $$ deducted from paycheck before taxes are applied (</a:t>
            </a:r>
            <a:r>
              <a:rPr lang="en-US" sz="1700" b="1" dirty="0">
                <a:solidFill>
                  <a:schemeClr val="bg2">
                    <a:lumMod val="10000"/>
                  </a:schemeClr>
                </a:solidFill>
              </a:rPr>
              <a:t>Bonus</a:t>
            </a:r>
            <a:r>
              <a:rPr lang="en-US" sz="1700" dirty="0"/>
              <a:t> – </a:t>
            </a:r>
            <a:r>
              <a:rPr lang="en-US" sz="1700" b="1" i="1" u="sng" dirty="0">
                <a:solidFill>
                  <a:srgbClr val="C00000"/>
                </a:solidFill>
              </a:rPr>
              <a:t>lowers your taxable income</a:t>
            </a:r>
            <a:r>
              <a:rPr lang="en-US" sz="1700" dirty="0"/>
              <a:t>)</a:t>
            </a:r>
            <a:endParaRPr sz="1700" dirty="0"/>
          </a:p>
          <a:p>
            <a:pPr marL="285750" indent="-285750">
              <a:spcBef>
                <a:spcPts val="1000"/>
              </a:spcBef>
            </a:pPr>
            <a:r>
              <a:rPr lang="en" sz="1700" b="1" i="1" dirty="0">
                <a:solidFill>
                  <a:schemeClr val="bg2">
                    <a:lumMod val="10000"/>
                  </a:schemeClr>
                </a:solidFill>
              </a:rPr>
              <a:t>Some employers will match your contribution</a:t>
            </a:r>
            <a:endParaRPr sz="1700" b="1" i="1" dirty="0">
              <a:solidFill>
                <a:schemeClr val="bg2">
                  <a:lumMod val="10000"/>
                </a:schemeClr>
              </a:solidFill>
            </a:endParaRPr>
          </a:p>
          <a:p>
            <a:pPr marL="0" lvl="0" indent="0" algn="l" rtl="0">
              <a:spcBef>
                <a:spcPts val="1000"/>
              </a:spcBef>
              <a:spcAft>
                <a:spcPts val="0"/>
              </a:spcAft>
              <a:buNone/>
            </a:pPr>
            <a:r>
              <a:rPr lang="en" sz="1700" dirty="0"/>
              <a:t>Sometimes you can “roll” your 401k contributions to new employers…neat!</a:t>
            </a:r>
            <a:endParaRPr sz="1700" dirty="0"/>
          </a:p>
          <a:p>
            <a:pPr marL="0" lvl="0" indent="0" algn="l" rtl="0">
              <a:spcBef>
                <a:spcPts val="1000"/>
              </a:spcBef>
              <a:spcAft>
                <a:spcPts val="1000"/>
              </a:spcAft>
              <a:buNone/>
            </a:pPr>
            <a:r>
              <a:rPr lang="en" sz="1700" b="1" i="1" u="sng" dirty="0">
                <a:solidFill>
                  <a:srgbClr val="C00000"/>
                </a:solidFill>
              </a:rPr>
              <a:t>Cons</a:t>
            </a:r>
            <a:r>
              <a:rPr lang="en" sz="1700" dirty="0"/>
              <a:t>: Penalties for cashing out early</a:t>
            </a:r>
            <a:endParaRPr sz="1700" dirty="0"/>
          </a:p>
        </p:txBody>
      </p:sp>
      <p:sp>
        <p:nvSpPr>
          <p:cNvPr id="630" name="Google Shape;630;p82"/>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A 401K</a:t>
            </a:r>
            <a:endParaRPr/>
          </a:p>
        </p:txBody>
      </p:sp>
      <p:pic>
        <p:nvPicPr>
          <p:cNvPr id="631" name="Google Shape;631;p82"/>
          <p:cNvPicPr preferRelativeResize="0"/>
          <p:nvPr/>
        </p:nvPicPr>
        <p:blipFill>
          <a:blip r:embed="rId3">
            <a:alphaModFix/>
          </a:blip>
          <a:stretch>
            <a:fillRect/>
          </a:stretch>
        </p:blipFill>
        <p:spPr>
          <a:xfrm>
            <a:off x="4978399" y="1170125"/>
            <a:ext cx="4013199" cy="3553250"/>
          </a:xfrm>
          <a:prstGeom prst="rect">
            <a:avLst/>
          </a:prstGeom>
          <a:noFill/>
          <a:ln>
            <a:noFill/>
          </a:ln>
        </p:spPr>
      </p:pic>
    </p:spTree>
    <p:extLst>
      <p:ext uri="{BB962C8B-B14F-4D97-AF65-F5344CB8AC3E}">
        <p14:creationId xmlns:p14="http://schemas.microsoft.com/office/powerpoint/2010/main" val="259205191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83"/>
          <p:cNvSpPr txBox="1">
            <a:spLocks noGrp="1"/>
          </p:cNvSpPr>
          <p:nvPr>
            <p:ph type="body" idx="1"/>
          </p:nvPr>
        </p:nvSpPr>
        <p:spPr>
          <a:xfrm>
            <a:off x="4137975" y="216425"/>
            <a:ext cx="7717500" cy="298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Your income largely determines this…woah</a:t>
            </a:r>
            <a:endParaRPr/>
          </a:p>
          <a:p>
            <a:pPr marL="0" lvl="0" indent="0" algn="l" rtl="0">
              <a:spcBef>
                <a:spcPts val="1000"/>
              </a:spcBef>
              <a:spcAft>
                <a:spcPts val="1000"/>
              </a:spcAft>
              <a:buNone/>
            </a:pPr>
            <a:endParaRPr/>
          </a:p>
        </p:txBody>
      </p:sp>
      <p:sp>
        <p:nvSpPr>
          <p:cNvPr id="637" name="Google Shape;637;p83"/>
          <p:cNvSpPr txBox="1">
            <a:spLocks noGrp="1"/>
          </p:cNvSpPr>
          <p:nvPr>
            <p:ph type="title"/>
          </p:nvPr>
        </p:nvSpPr>
        <p:spPr>
          <a:xfrm>
            <a:off x="0" y="0"/>
            <a:ext cx="4621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Quality of Life</a:t>
            </a:r>
            <a:endParaRPr/>
          </a:p>
        </p:txBody>
      </p:sp>
      <p:pic>
        <p:nvPicPr>
          <p:cNvPr id="638" name="Google Shape;638;p83"/>
          <p:cNvPicPr preferRelativeResize="0"/>
          <p:nvPr/>
        </p:nvPicPr>
        <p:blipFill>
          <a:blip r:embed="rId3">
            <a:alphaModFix/>
          </a:blip>
          <a:stretch>
            <a:fillRect/>
          </a:stretch>
        </p:blipFill>
        <p:spPr>
          <a:xfrm>
            <a:off x="0" y="683600"/>
            <a:ext cx="9143999" cy="4459901"/>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84"/>
          <p:cNvSpPr txBox="1">
            <a:spLocks noGrp="1"/>
          </p:cNvSpPr>
          <p:nvPr>
            <p:ph type="body" idx="1"/>
          </p:nvPr>
        </p:nvSpPr>
        <p:spPr>
          <a:xfrm>
            <a:off x="585900" y="1076400"/>
            <a:ext cx="5016000" cy="4067100"/>
          </a:xfrm>
          <a:prstGeom prst="rect">
            <a:avLst/>
          </a:prstGeom>
        </p:spPr>
        <p:txBody>
          <a:bodyPr spcFirstLastPara="1" wrap="square" lIns="91425" tIns="91425" rIns="91425" bIns="91425" anchor="t" anchorCtr="0">
            <a:noAutofit/>
          </a:bodyPr>
          <a:lstStyle/>
          <a:p>
            <a:pPr marL="457200" lvl="0" indent="-368300" algn="l" rtl="0">
              <a:spcBef>
                <a:spcPts val="0"/>
              </a:spcBef>
              <a:spcAft>
                <a:spcPts val="0"/>
              </a:spcAft>
              <a:buSzPts val="2200"/>
              <a:buAutoNum type="arabicPeriod"/>
            </a:pPr>
            <a:r>
              <a:rPr lang="en" sz="2200" b="1" i="1" u="sng" dirty="0">
                <a:solidFill>
                  <a:srgbClr val="FF0000"/>
                </a:solidFill>
              </a:rPr>
              <a:t>Education Savings Plans</a:t>
            </a:r>
            <a:r>
              <a:rPr lang="en" sz="2200" dirty="0"/>
              <a:t>: tax advantages as students, covers room/board, investment guidance</a:t>
            </a:r>
            <a:endParaRPr sz="2200" dirty="0"/>
          </a:p>
          <a:p>
            <a:pPr marL="457200" lvl="0" indent="-368300" algn="l" rtl="0">
              <a:spcBef>
                <a:spcPts val="0"/>
              </a:spcBef>
              <a:spcAft>
                <a:spcPts val="0"/>
              </a:spcAft>
              <a:buSzPts val="2200"/>
              <a:buAutoNum type="arabicPeriod"/>
            </a:pPr>
            <a:r>
              <a:rPr lang="en" sz="2200" b="1" i="1" u="sng" dirty="0">
                <a:solidFill>
                  <a:srgbClr val="FF0000"/>
                </a:solidFill>
              </a:rPr>
              <a:t>Pre-paid Tuition Plans</a:t>
            </a:r>
            <a:r>
              <a:rPr lang="en" sz="2200" dirty="0"/>
              <a:t>:  tax advantages, limited by age, tuition rate is locked in (nice), and grade maintenance stipulations</a:t>
            </a:r>
            <a:endParaRPr sz="2200" dirty="0"/>
          </a:p>
        </p:txBody>
      </p:sp>
      <p:sp>
        <p:nvSpPr>
          <p:cNvPr id="644" name="Google Shape;644;p84"/>
          <p:cNvSpPr txBox="1">
            <a:spLocks noGrp="1"/>
          </p:cNvSpPr>
          <p:nvPr>
            <p:ph type="title"/>
          </p:nvPr>
        </p:nvSpPr>
        <p:spPr>
          <a:xfrm>
            <a:off x="713250" y="221248"/>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529 Plans</a:t>
            </a:r>
            <a:endParaRPr dirty="0"/>
          </a:p>
        </p:txBody>
      </p:sp>
      <p:pic>
        <p:nvPicPr>
          <p:cNvPr id="645" name="Google Shape;645;p84"/>
          <p:cNvPicPr preferRelativeResize="0"/>
          <p:nvPr/>
        </p:nvPicPr>
        <p:blipFill>
          <a:blip r:embed="rId3">
            <a:alphaModFix/>
          </a:blip>
          <a:stretch>
            <a:fillRect/>
          </a:stretch>
        </p:blipFill>
        <p:spPr>
          <a:xfrm>
            <a:off x="5436025" y="1076400"/>
            <a:ext cx="3707976" cy="3559502"/>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85"/>
          <p:cNvSpPr txBox="1">
            <a:spLocks noGrp="1"/>
          </p:cNvSpPr>
          <p:nvPr>
            <p:ph type="body" idx="1"/>
          </p:nvPr>
        </p:nvSpPr>
        <p:spPr>
          <a:xfrm>
            <a:off x="713225" y="785068"/>
            <a:ext cx="7717500" cy="413688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000" b="1" i="1" u="sng" dirty="0">
                <a:solidFill>
                  <a:srgbClr val="FF0000"/>
                </a:solidFill>
                <a:latin typeface="Times" panose="02020603050405020304" pitchFamily="18" charset="0"/>
                <a:cs typeface="Times" panose="02020603050405020304" pitchFamily="18" charset="0"/>
              </a:rPr>
              <a:t>Stocks</a:t>
            </a:r>
            <a:r>
              <a:rPr lang="en-US" sz="2000" dirty="0">
                <a:latin typeface="Times" panose="02020603050405020304" pitchFamily="18" charset="0"/>
                <a:cs typeface="Times" panose="02020603050405020304" pitchFamily="18" charset="0"/>
              </a:rPr>
              <a:t>: Shares of ownership in a corporation (allows them to raise capital quickly)</a:t>
            </a:r>
          </a:p>
          <a:p>
            <a:pPr marL="0" lvl="0" indent="0" algn="l" rtl="0">
              <a:spcBef>
                <a:spcPts val="0"/>
              </a:spcBef>
              <a:spcAft>
                <a:spcPts val="0"/>
              </a:spcAft>
              <a:buNone/>
            </a:pPr>
            <a:r>
              <a:rPr lang="en-US" sz="2000" dirty="0">
                <a:latin typeface="Times" panose="02020603050405020304" pitchFamily="18" charset="0"/>
                <a:cs typeface="Times" panose="02020603050405020304" pitchFamily="18" charset="0"/>
              </a:rPr>
              <a:t> </a:t>
            </a:r>
            <a:endParaRPr sz="2000" dirty="0">
              <a:latin typeface="Times" panose="02020603050405020304" pitchFamily="18" charset="0"/>
              <a:cs typeface="Times" panose="02020603050405020304" pitchFamily="18" charset="0"/>
            </a:endParaRPr>
          </a:p>
        </p:txBody>
      </p:sp>
      <p:sp>
        <p:nvSpPr>
          <p:cNvPr id="651" name="Google Shape;651;p85"/>
          <p:cNvSpPr txBox="1">
            <a:spLocks noGrp="1"/>
          </p:cNvSpPr>
          <p:nvPr>
            <p:ph type="title"/>
          </p:nvPr>
        </p:nvSpPr>
        <p:spPr>
          <a:xfrm>
            <a:off x="713250" y="128936"/>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Stock Investment</a:t>
            </a:r>
            <a:endParaRPr dirty="0"/>
          </a:p>
        </p:txBody>
      </p:sp>
      <p:pic>
        <p:nvPicPr>
          <p:cNvPr id="3" name="Picture 2">
            <a:extLst>
              <a:ext uri="{FF2B5EF4-FFF2-40B4-BE49-F238E27FC236}">
                <a16:creationId xmlns:a16="http://schemas.microsoft.com/office/drawing/2014/main" id="{472FE747-BA4D-C375-9554-953CF1854707}"/>
              </a:ext>
            </a:extLst>
          </p:cNvPr>
          <p:cNvPicPr>
            <a:picLocks noChangeAspect="1"/>
          </p:cNvPicPr>
          <p:nvPr/>
        </p:nvPicPr>
        <p:blipFill>
          <a:blip r:embed="rId3"/>
          <a:stretch>
            <a:fillRect/>
          </a:stretch>
        </p:blipFill>
        <p:spPr>
          <a:xfrm>
            <a:off x="230364" y="1480098"/>
            <a:ext cx="3303057" cy="2413705"/>
          </a:xfrm>
          <a:prstGeom prst="rect">
            <a:avLst/>
          </a:prstGeom>
          <a:ln>
            <a:solidFill>
              <a:srgbClr val="002060"/>
            </a:solidFill>
          </a:ln>
        </p:spPr>
      </p:pic>
      <p:sp>
        <p:nvSpPr>
          <p:cNvPr id="4" name="Rectangle 3">
            <a:extLst>
              <a:ext uri="{FF2B5EF4-FFF2-40B4-BE49-F238E27FC236}">
                <a16:creationId xmlns:a16="http://schemas.microsoft.com/office/drawing/2014/main" id="{94B91C4D-1A57-E96D-C23B-C5A06A1298AD}"/>
              </a:ext>
            </a:extLst>
          </p:cNvPr>
          <p:cNvSpPr/>
          <p:nvPr/>
        </p:nvSpPr>
        <p:spPr>
          <a:xfrm>
            <a:off x="3674532" y="1407094"/>
            <a:ext cx="4615081" cy="1957563"/>
          </a:xfrm>
          <a:prstGeom prst="rect">
            <a:avLst/>
          </a:prstGeom>
          <a:solidFill>
            <a:schemeClr val="tx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u="sng" dirty="0">
                <a:solidFill>
                  <a:srgbClr val="FFFF00"/>
                </a:solidFill>
                <a:latin typeface="Times" panose="02020603050405020304" pitchFamily="18" charset="0"/>
                <a:cs typeface="Times" panose="02020603050405020304" pitchFamily="18" charset="0"/>
              </a:rPr>
              <a:t>Dividends:</a:t>
            </a:r>
            <a:r>
              <a:rPr lang="en-US" sz="2400" b="1" i="1" dirty="0">
                <a:solidFill>
                  <a:srgbClr val="FFFF00"/>
                </a:solidFill>
                <a:latin typeface="Times" panose="02020603050405020304" pitchFamily="18" charset="0"/>
                <a:cs typeface="Times" panose="02020603050405020304" pitchFamily="18" charset="0"/>
              </a:rPr>
              <a:t> </a:t>
            </a:r>
            <a:r>
              <a:rPr lang="en-US" sz="2400" dirty="0">
                <a:solidFill>
                  <a:schemeClr val="bg1"/>
                </a:solidFill>
                <a:latin typeface="Times" panose="02020603050405020304" pitchFamily="18" charset="0"/>
                <a:cs typeface="Times" panose="02020603050405020304" pitchFamily="18" charset="0"/>
              </a:rPr>
              <a:t>shares of profits paid to stockholders by corporations</a:t>
            </a:r>
            <a:endParaRPr lang="en-US" sz="2400" b="1" dirty="0">
              <a:solidFill>
                <a:srgbClr val="FFFF00"/>
              </a:solidFill>
              <a:latin typeface="Times" panose="02020603050405020304" pitchFamily="18" charset="0"/>
              <a:cs typeface="Times" panose="02020603050405020304" pitchFamily="18" charset="0"/>
            </a:endParaRPr>
          </a:p>
          <a:p>
            <a:endParaRPr lang="en-US" sz="2400" dirty="0">
              <a:solidFill>
                <a:srgbClr val="FFFF00"/>
              </a:solidFill>
              <a:latin typeface="Times" panose="02020603050405020304" pitchFamily="18" charset="0"/>
              <a:cs typeface="Times" panose="02020603050405020304" pitchFamily="18" charset="0"/>
            </a:endParaRPr>
          </a:p>
          <a:p>
            <a:r>
              <a:rPr lang="en-US" sz="2400" b="1" u="sng" dirty="0">
                <a:solidFill>
                  <a:srgbClr val="FFFF00"/>
                </a:solidFill>
                <a:latin typeface="Times" panose="02020603050405020304" pitchFamily="18" charset="0"/>
                <a:cs typeface="Times" panose="02020603050405020304" pitchFamily="18" charset="0"/>
              </a:rPr>
              <a:t>Capital Gains</a:t>
            </a:r>
            <a:r>
              <a:rPr lang="en-US" sz="2400" dirty="0">
                <a:solidFill>
                  <a:srgbClr val="FFFF00"/>
                </a:solidFill>
                <a:latin typeface="Times" panose="02020603050405020304" pitchFamily="18" charset="0"/>
                <a:cs typeface="Times" panose="02020603050405020304" pitchFamily="18" charset="0"/>
              </a:rPr>
              <a:t>: </a:t>
            </a:r>
            <a:r>
              <a:rPr lang="en-US" sz="2400" dirty="0">
                <a:solidFill>
                  <a:schemeClr val="bg1"/>
                </a:solidFill>
                <a:latin typeface="Times" panose="02020603050405020304" pitchFamily="18" charset="0"/>
                <a:cs typeface="Times" panose="02020603050405020304" pitchFamily="18" charset="0"/>
              </a:rPr>
              <a:t>selling stocks for more then you bought it for</a:t>
            </a:r>
            <a:endParaRPr lang="en-US" sz="2400" dirty="0">
              <a:solidFill>
                <a:srgbClr val="FFFF00"/>
              </a:solidFill>
              <a:latin typeface="Times" panose="02020603050405020304" pitchFamily="18" charset="0"/>
              <a:cs typeface="Times" panose="02020603050405020304" pitchFamily="18" charset="0"/>
            </a:endParaRPr>
          </a:p>
        </p:txBody>
      </p:sp>
      <p:pic>
        <p:nvPicPr>
          <p:cNvPr id="1028" name="Picture 4" descr="Benjamin Franklin Cut On New 100 Dollars Banknote Isolated On White  Background Stock Photo - Download Image Now - iStock">
            <a:extLst>
              <a:ext uri="{FF2B5EF4-FFF2-40B4-BE49-F238E27FC236}">
                <a16:creationId xmlns:a16="http://schemas.microsoft.com/office/drawing/2014/main" id="{798861D0-2FD8-E252-9D36-1E90D3CC5E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8101" y="3410496"/>
            <a:ext cx="2190464" cy="174307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7B0F965-1BA7-A8DD-A13F-229B1D49CD63}"/>
              </a:ext>
            </a:extLst>
          </p:cNvPr>
          <p:cNvSpPr/>
          <p:nvPr/>
        </p:nvSpPr>
        <p:spPr>
          <a:xfrm>
            <a:off x="178284" y="3977235"/>
            <a:ext cx="6060108" cy="609599"/>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r>
              <a:rPr lang="en-US" sz="2000" b="1" i="1" u="sng" dirty="0">
                <a:solidFill>
                  <a:srgbClr val="FF0000"/>
                </a:solidFill>
                <a:latin typeface="Times" panose="02020603050405020304" pitchFamily="18" charset="0"/>
                <a:cs typeface="Times" panose="02020603050405020304" pitchFamily="18" charset="0"/>
              </a:rPr>
              <a:t>Taxation</a:t>
            </a:r>
            <a:r>
              <a:rPr lang="en-US" sz="2000" dirty="0">
                <a:solidFill>
                  <a:schemeClr val="tx1"/>
                </a:solidFill>
                <a:latin typeface="Times" panose="02020603050405020304" pitchFamily="18" charset="0"/>
                <a:cs typeface="Times" panose="02020603050405020304" pitchFamily="18" charset="0"/>
              </a:rPr>
              <a:t>: both dividends &amp; capital gains are taxed, but a lower rate than income</a:t>
            </a:r>
          </a:p>
        </p:txBody>
      </p:sp>
      <p:sp>
        <p:nvSpPr>
          <p:cNvPr id="6" name="Speech Bubble: Oval 5">
            <a:extLst>
              <a:ext uri="{FF2B5EF4-FFF2-40B4-BE49-F238E27FC236}">
                <a16:creationId xmlns:a16="http://schemas.microsoft.com/office/drawing/2014/main" id="{9EF9DCC8-161A-9D47-01DB-6F8713D261FD}"/>
              </a:ext>
            </a:extLst>
          </p:cNvPr>
          <p:cNvSpPr/>
          <p:nvPr/>
        </p:nvSpPr>
        <p:spPr>
          <a:xfrm>
            <a:off x="7236178" y="2946400"/>
            <a:ext cx="1907822" cy="824089"/>
          </a:xfrm>
          <a:prstGeom prst="wedgeEllipseCallou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panose="02020603050405020304" pitchFamily="18" charset="0"/>
                <a:cs typeface="Times" panose="02020603050405020304" pitchFamily="18" charset="0"/>
              </a:rPr>
              <a:t>Don’t forget taxes are for certain!</a:t>
            </a:r>
          </a:p>
        </p:txBody>
      </p:sp>
    </p:spTree>
    <p:extLst>
      <p:ext uri="{BB962C8B-B14F-4D97-AF65-F5344CB8AC3E}">
        <p14:creationId xmlns:p14="http://schemas.microsoft.com/office/powerpoint/2010/main" val="132613552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23461E8-FB12-707C-8CE9-9792C6964776}"/>
              </a:ext>
            </a:extLst>
          </p:cNvPr>
          <p:cNvSpPr>
            <a:spLocks noGrp="1"/>
          </p:cNvSpPr>
          <p:nvPr>
            <p:ph type="body" idx="1"/>
          </p:nvPr>
        </p:nvSpPr>
        <p:spPr/>
        <p:txBody>
          <a:bodyPr/>
          <a:lstStyle/>
          <a:p>
            <a:pPr marL="139700" indent="0">
              <a:buNone/>
            </a:pPr>
            <a:r>
              <a:rPr lang="en-US" sz="2000" b="1" u="sng" dirty="0">
                <a:solidFill>
                  <a:srgbClr val="FF0000"/>
                </a:solidFill>
                <a:latin typeface="Times" panose="02020603050405020304" pitchFamily="18" charset="0"/>
                <a:cs typeface="Times" panose="02020603050405020304" pitchFamily="18" charset="0"/>
              </a:rPr>
              <a:t>Passive Income</a:t>
            </a:r>
            <a:r>
              <a:rPr lang="en-US" sz="2000" dirty="0">
                <a:latin typeface="Times" panose="02020603050405020304" pitchFamily="18" charset="0"/>
                <a:cs typeface="Times" panose="02020603050405020304" pitchFamily="18" charset="0"/>
              </a:rPr>
              <a:t>: money earned from assets  </a:t>
            </a:r>
          </a:p>
        </p:txBody>
      </p:sp>
      <p:sp>
        <p:nvSpPr>
          <p:cNvPr id="3" name="Title 2">
            <a:extLst>
              <a:ext uri="{FF2B5EF4-FFF2-40B4-BE49-F238E27FC236}">
                <a16:creationId xmlns:a16="http://schemas.microsoft.com/office/drawing/2014/main" id="{8EE942CF-E652-98F5-EC95-36C3816AD5F3}"/>
              </a:ext>
            </a:extLst>
          </p:cNvPr>
          <p:cNvSpPr>
            <a:spLocks noGrp="1"/>
          </p:cNvSpPr>
          <p:nvPr>
            <p:ph type="title"/>
          </p:nvPr>
        </p:nvSpPr>
        <p:spPr>
          <a:xfrm>
            <a:off x="239092" y="219247"/>
            <a:ext cx="6319752" cy="572700"/>
          </a:xfrm>
        </p:spPr>
        <p:txBody>
          <a:bodyPr/>
          <a:lstStyle/>
          <a:p>
            <a:r>
              <a:rPr lang="en-US" dirty="0"/>
              <a:t>Other Types of Income</a:t>
            </a:r>
          </a:p>
        </p:txBody>
      </p:sp>
      <p:sp>
        <p:nvSpPr>
          <p:cNvPr id="4" name="Rectangle 3">
            <a:extLst>
              <a:ext uri="{FF2B5EF4-FFF2-40B4-BE49-F238E27FC236}">
                <a16:creationId xmlns:a16="http://schemas.microsoft.com/office/drawing/2014/main" id="{51E614F0-3D53-E737-68CA-544A73DC816C}"/>
              </a:ext>
            </a:extLst>
          </p:cNvPr>
          <p:cNvSpPr/>
          <p:nvPr/>
        </p:nvSpPr>
        <p:spPr>
          <a:xfrm>
            <a:off x="496711" y="1682043"/>
            <a:ext cx="3476978" cy="3059289"/>
          </a:xfrm>
          <a:prstGeom prst="rect">
            <a:avLst/>
          </a:prstGeom>
          <a:solidFill>
            <a:schemeClr val="tx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bg1"/>
                </a:solidFill>
                <a:latin typeface="Times" panose="02020603050405020304" pitchFamily="18" charset="0"/>
                <a:cs typeface="Times" panose="02020603050405020304" pitchFamily="18" charset="0"/>
              </a:rPr>
              <a:t>Examples:</a:t>
            </a:r>
          </a:p>
          <a:p>
            <a:pPr marL="342900" indent="-342900">
              <a:buFont typeface="Arial" panose="020B0604020202020204" pitchFamily="34" charset="0"/>
              <a:buChar char="•"/>
            </a:pPr>
            <a:r>
              <a:rPr lang="en-US" sz="2000" dirty="0">
                <a:solidFill>
                  <a:schemeClr val="bg1"/>
                </a:solidFill>
                <a:latin typeface="Times" panose="02020603050405020304" pitchFamily="18" charset="0"/>
                <a:cs typeface="Times" panose="02020603050405020304" pitchFamily="18" charset="0"/>
              </a:rPr>
              <a:t>Rental properties (real estate)</a:t>
            </a:r>
          </a:p>
          <a:p>
            <a:pPr marL="342900" indent="-342900">
              <a:buFont typeface="Arial" panose="020B0604020202020204" pitchFamily="34" charset="0"/>
              <a:buChar char="•"/>
            </a:pPr>
            <a:r>
              <a:rPr lang="en-US" sz="2000" dirty="0">
                <a:solidFill>
                  <a:schemeClr val="bg1"/>
                </a:solidFill>
                <a:latin typeface="Times" panose="02020603050405020304" pitchFamily="18" charset="0"/>
                <a:cs typeface="Times" panose="02020603050405020304" pitchFamily="18" charset="0"/>
              </a:rPr>
              <a:t>Investments – stocks, mutual funds, IRA</a:t>
            </a:r>
          </a:p>
          <a:p>
            <a:pPr marL="342900" indent="-342900">
              <a:buFont typeface="Arial" panose="020B0604020202020204" pitchFamily="34" charset="0"/>
              <a:buChar char="•"/>
            </a:pPr>
            <a:r>
              <a:rPr lang="en-US" sz="2000" dirty="0">
                <a:solidFill>
                  <a:schemeClr val="bg1"/>
                </a:solidFill>
                <a:latin typeface="Times" panose="02020603050405020304" pitchFamily="18" charset="0"/>
                <a:cs typeface="Times" panose="02020603050405020304" pitchFamily="18" charset="0"/>
              </a:rPr>
              <a:t> Creating &amp; selling intellectual property (computer codes, music)</a:t>
            </a:r>
          </a:p>
        </p:txBody>
      </p:sp>
      <p:pic>
        <p:nvPicPr>
          <p:cNvPr id="3074" name="Picture 2" descr="10 Passive Income Ideas for 2023 | TIME Stamped">
            <a:extLst>
              <a:ext uri="{FF2B5EF4-FFF2-40B4-BE49-F238E27FC236}">
                <a16:creationId xmlns:a16="http://schemas.microsoft.com/office/drawing/2014/main" id="{82415C48-73A9-A267-B1A5-76DEA5A2FD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0204" y="1657349"/>
            <a:ext cx="2244464" cy="225989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here's No Better Time to Start a Passive Income Business than Now |  Entrepreneur">
            <a:extLst>
              <a:ext uri="{FF2B5EF4-FFF2-40B4-BE49-F238E27FC236}">
                <a16:creationId xmlns:a16="http://schemas.microsoft.com/office/drawing/2014/main" id="{9FF607CA-536C-A701-CAEA-4C72499F27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0980" y="2998257"/>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503875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89"/>
          <p:cNvSpPr txBox="1">
            <a:spLocks noGrp="1"/>
          </p:cNvSpPr>
          <p:nvPr>
            <p:ph type="body" idx="1"/>
          </p:nvPr>
        </p:nvSpPr>
        <p:spPr>
          <a:xfrm>
            <a:off x="713225" y="1076275"/>
            <a:ext cx="7717500" cy="2989500"/>
          </a:xfrm>
          <a:prstGeom prst="rect">
            <a:avLst/>
          </a:prstGeom>
        </p:spPr>
        <p:txBody>
          <a:bodyPr spcFirstLastPara="1" wrap="square" lIns="91425" tIns="91425" rIns="91425" bIns="91425" anchor="t" anchorCtr="0">
            <a:noAutofit/>
          </a:bodyPr>
          <a:lstStyle/>
          <a:p>
            <a:pPr marL="101600" lvl="0" indent="0" algn="l" rtl="0">
              <a:spcBef>
                <a:spcPts val="0"/>
              </a:spcBef>
              <a:spcAft>
                <a:spcPts val="0"/>
              </a:spcAft>
              <a:buSzPts val="2000"/>
              <a:buNone/>
            </a:pPr>
            <a:r>
              <a:rPr lang="en" sz="2000" b="1" i="1" u="sng" dirty="0">
                <a:solidFill>
                  <a:srgbClr val="002060"/>
                </a:solidFill>
                <a:latin typeface="Times" panose="02020603050405020304" pitchFamily="18" charset="0"/>
                <a:cs typeface="Times" panose="02020603050405020304" pitchFamily="18" charset="0"/>
              </a:rPr>
              <a:t>Commission</a:t>
            </a:r>
            <a:r>
              <a:rPr lang="en" sz="2000" dirty="0">
                <a:latin typeface="Times" panose="02020603050405020304" pitchFamily="18" charset="0"/>
                <a:cs typeface="Times" panose="02020603050405020304" pitchFamily="18" charset="0"/>
              </a:rPr>
              <a:t>- a percent of profit given to an employee in addition to regular pay</a:t>
            </a:r>
          </a:p>
          <a:p>
            <a:pPr marL="444500" indent="-342900">
              <a:buSzPts val="2000"/>
            </a:pPr>
            <a:r>
              <a:rPr lang="en" sz="2000" dirty="0">
                <a:latin typeface="Times" panose="02020603050405020304" pitchFamily="18" charset="0"/>
                <a:cs typeface="Times" panose="02020603050405020304" pitchFamily="18" charset="0"/>
              </a:rPr>
              <a:t>Incentivizes employees (more you sell the more you earn) </a:t>
            </a:r>
            <a:endParaRPr sz="2000" dirty="0">
              <a:latin typeface="Times" panose="02020603050405020304" pitchFamily="18" charset="0"/>
              <a:cs typeface="Times" panose="02020603050405020304" pitchFamily="18" charset="0"/>
            </a:endParaRPr>
          </a:p>
        </p:txBody>
      </p:sp>
      <p:sp>
        <p:nvSpPr>
          <p:cNvPr id="678" name="Google Shape;678;p89"/>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Sell, Sell, Sell</a:t>
            </a:r>
            <a:endParaRPr dirty="0"/>
          </a:p>
        </p:txBody>
      </p:sp>
      <p:pic>
        <p:nvPicPr>
          <p:cNvPr id="4098" name="Picture 2" descr="How Do Realtors Get Paid? | Who Pays Agent Commissions?">
            <a:extLst>
              <a:ext uri="{FF2B5EF4-FFF2-40B4-BE49-F238E27FC236}">
                <a16:creationId xmlns:a16="http://schemas.microsoft.com/office/drawing/2014/main" id="{4788681F-6A20-42E0-024E-D0A1DD3B56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221" y="2181477"/>
            <a:ext cx="5396089" cy="2723158"/>
          </a:xfrm>
          <a:prstGeom prst="rect">
            <a:avLst/>
          </a:prstGeom>
          <a:solidFill>
            <a:schemeClr val="tx2">
              <a:lumMod val="10000"/>
            </a:schemeClr>
          </a:solidFill>
          <a:ln>
            <a:solidFill>
              <a:srgbClr val="002060"/>
            </a:solidFill>
          </a:ln>
        </p:spPr>
      </p:pic>
      <p:pic>
        <p:nvPicPr>
          <p:cNvPr id="4100" name="Picture 4" descr="Ben Franklin Money Images – Browse 9,570 Stock Photos, Vectors, and Video |  Adobe Stock">
            <a:extLst>
              <a:ext uri="{FF2B5EF4-FFF2-40B4-BE49-F238E27FC236}">
                <a16:creationId xmlns:a16="http://schemas.microsoft.com/office/drawing/2014/main" id="{4DD1E37A-2AE1-61B0-397A-0663A4D17B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7595" y="2322700"/>
            <a:ext cx="2149827" cy="1743075"/>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Oval 1">
            <a:extLst>
              <a:ext uri="{FF2B5EF4-FFF2-40B4-BE49-F238E27FC236}">
                <a16:creationId xmlns:a16="http://schemas.microsoft.com/office/drawing/2014/main" id="{0A270EAD-C19F-EE39-3264-5A361780038D}"/>
              </a:ext>
            </a:extLst>
          </p:cNvPr>
          <p:cNvSpPr/>
          <p:nvPr/>
        </p:nvSpPr>
        <p:spPr>
          <a:xfrm>
            <a:off x="6522508" y="2156088"/>
            <a:ext cx="2474736" cy="767644"/>
          </a:xfrm>
          <a:prstGeom prst="wedgeEllipseCallou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panose="02020603050405020304" pitchFamily="18" charset="0"/>
                <a:cs typeface="Times" panose="02020603050405020304" pitchFamily="18" charset="0"/>
              </a:rPr>
              <a:t>Forget dropping </a:t>
            </a:r>
            <a:r>
              <a:rPr lang="en-US" dirty="0" err="1">
                <a:solidFill>
                  <a:schemeClr val="tx1"/>
                </a:solidFill>
                <a:latin typeface="Times" panose="02020603050405020304" pitchFamily="18" charset="0"/>
                <a:cs typeface="Times" panose="02020603050405020304" pitchFamily="18" charset="0"/>
              </a:rPr>
              <a:t>Hamiltons</a:t>
            </a:r>
            <a:r>
              <a:rPr lang="en-US" dirty="0">
                <a:solidFill>
                  <a:schemeClr val="tx1"/>
                </a:solidFill>
                <a:latin typeface="Times" panose="02020603050405020304" pitchFamily="18" charset="0"/>
                <a:cs typeface="Times" panose="02020603050405020304" pitchFamily="18" charset="0"/>
              </a:rPr>
              <a:t>, try dropping Franklins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522475-B0A0-D5AB-7B6A-DC010E87BFAF}"/>
              </a:ext>
            </a:extLst>
          </p:cNvPr>
          <p:cNvSpPr>
            <a:spLocks noGrp="1"/>
          </p:cNvSpPr>
          <p:nvPr>
            <p:ph idx="1"/>
          </p:nvPr>
        </p:nvSpPr>
        <p:spPr>
          <a:xfrm>
            <a:off x="628650" y="295421"/>
            <a:ext cx="7886700" cy="4337301"/>
          </a:xfrm>
          <a:solidFill>
            <a:schemeClr val="bg1"/>
          </a:solidFill>
          <a:ln>
            <a:solidFill>
              <a:srgbClr val="7030A0"/>
            </a:solidFill>
          </a:ln>
        </p:spPr>
        <p:txBody>
          <a:bodyPr>
            <a:normAutofit fontScale="92500" lnSpcReduction="10000"/>
          </a:bodyPr>
          <a:lstStyle/>
          <a:p>
            <a:pPr marL="0" indent="0">
              <a:buNone/>
            </a:pPr>
            <a:r>
              <a:rPr lang="en-US" sz="1350" b="1" dirty="0">
                <a:latin typeface="Times New Roman" panose="02020603050405020304" pitchFamily="18" charset="0"/>
                <a:ea typeface="Arial" panose="020B0604020202020204" pitchFamily="34" charset="0"/>
                <a:cs typeface="Times New Roman" panose="02020603050405020304" pitchFamily="18" charset="0"/>
              </a:rPr>
              <a:t>Unit Standard:</a:t>
            </a:r>
          </a:p>
          <a:p>
            <a:r>
              <a:rPr lang="en-US" sz="1350" b="1" dirty="0">
                <a:latin typeface="Times New Roman" panose="02020603050405020304" pitchFamily="18" charset="0"/>
                <a:ea typeface="Arial" panose="020B0604020202020204" pitchFamily="34" charset="0"/>
                <a:cs typeface="Times New Roman" panose="02020603050405020304" pitchFamily="18" charset="0"/>
              </a:rPr>
              <a:t>EPF.IE.1.1</a:t>
            </a:r>
            <a:r>
              <a:rPr lang="en-US" sz="1350" dirty="0">
                <a:latin typeface="Times New Roman" panose="02020603050405020304" pitchFamily="18" charset="0"/>
                <a:ea typeface="Arial" panose="020B0604020202020204" pitchFamily="34" charset="0"/>
                <a:cs typeface="Times New Roman" panose="02020603050405020304" pitchFamily="18" charset="0"/>
              </a:rPr>
              <a:t> Explain how education, income, career, and life choices impact an individual’s financial plan and goals. </a:t>
            </a:r>
            <a:endParaRPr lang="en-US" sz="1350" dirty="0">
              <a:latin typeface="Times New Roman" panose="02020603050405020304" pitchFamily="18" charset="0"/>
              <a:ea typeface="Calibri" panose="020F0502020204030204" pitchFamily="34" charset="0"/>
              <a:cs typeface="Times New Roman" panose="02020603050405020304" pitchFamily="18" charset="0"/>
            </a:endParaRPr>
          </a:p>
          <a:p>
            <a:r>
              <a:rPr lang="en-US" sz="1350" b="1" dirty="0">
                <a:latin typeface="Times New Roman" panose="02020603050405020304" pitchFamily="18" charset="0"/>
                <a:ea typeface="Arial" panose="020B0604020202020204" pitchFamily="34" charset="0"/>
                <a:cs typeface="Times New Roman" panose="02020603050405020304" pitchFamily="18" charset="0"/>
              </a:rPr>
              <a:t>EPF.IE.1.2</a:t>
            </a:r>
            <a:r>
              <a:rPr lang="en-US" sz="1350" dirty="0">
                <a:latin typeface="Times New Roman" panose="02020603050405020304" pitchFamily="18" charset="0"/>
                <a:ea typeface="Arial" panose="020B0604020202020204" pitchFamily="34" charset="0"/>
                <a:cs typeface="Times New Roman" panose="02020603050405020304" pitchFamily="18" charset="0"/>
              </a:rPr>
              <a:t> Differentiate career and education options after high school in terms of desired lifestyle.</a:t>
            </a:r>
            <a:endParaRPr lang="en-US" sz="1350" dirty="0">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r>
              <a:rPr lang="en-US" sz="1800" b="1" dirty="0">
                <a:solidFill>
                  <a:srgbClr val="C00000"/>
                </a:solidFill>
                <a:latin typeface="Times New Roman" panose="02020603050405020304" pitchFamily="18" charset="0"/>
                <a:cs typeface="Times New Roman" panose="02020603050405020304" pitchFamily="18" charset="0"/>
              </a:rPr>
              <a:t>Essential Question: </a:t>
            </a:r>
            <a:r>
              <a:rPr lang="en-US" sz="1800" dirty="0">
                <a:latin typeface="Times New Roman" panose="02020603050405020304" pitchFamily="18" charset="0"/>
                <a:ea typeface="Arial" panose="020B0604020202020204" pitchFamily="34" charset="0"/>
                <a:cs typeface="Times New Roman" panose="02020603050405020304" pitchFamily="18" charset="0"/>
              </a:rPr>
              <a:t>How do people make decisions about their economic livelihood? </a:t>
            </a:r>
          </a:p>
          <a:p>
            <a:pPr marL="0" indent="0">
              <a:buNone/>
            </a:pPr>
            <a:r>
              <a:rPr lang="en-US" sz="1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Students Can:</a:t>
            </a:r>
          </a:p>
          <a:p>
            <a:pPr marL="390525" indent="-214313"/>
            <a:r>
              <a:rPr lang="en-US" sz="1800" dirty="0">
                <a:latin typeface="Times New Roman" panose="02020603050405020304" pitchFamily="18" charset="0"/>
                <a:ea typeface="Arial" panose="020B0604020202020204" pitchFamily="34" charset="0"/>
                <a:cs typeface="Times New Roman" panose="02020603050405020304" pitchFamily="18" charset="0"/>
              </a:rPr>
              <a:t>I can demonstrate understanding of how goals and financial plans are impacted by education choices, income, career decisions, and life choices. </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marL="390525" indent="-214313"/>
            <a:r>
              <a:rPr lang="en-US" sz="1800" dirty="0">
                <a:latin typeface="Times New Roman" panose="02020603050405020304" pitchFamily="18" charset="0"/>
                <a:ea typeface="Arial" panose="020B0604020202020204" pitchFamily="34" charset="0"/>
                <a:cs typeface="Times New Roman" panose="02020603050405020304" pitchFamily="18" charset="0"/>
              </a:rPr>
              <a:t>I can make a distinction between various career options in terms of their lifestyle goals. </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r>
              <a:rPr lang="en-US" sz="1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Agenda:</a:t>
            </a:r>
          </a:p>
          <a:p>
            <a:r>
              <a:rPr lang="en-US" sz="1800" dirty="0">
                <a:latin typeface="Times New Roman" panose="02020603050405020304" pitchFamily="18" charset="0"/>
                <a:ea typeface="Calibri" panose="020F0502020204030204" pitchFamily="34" charset="0"/>
                <a:cs typeface="Times New Roman" panose="02020603050405020304" pitchFamily="18" charset="0"/>
              </a:rPr>
              <a:t>Unit III Quiz</a:t>
            </a:r>
          </a:p>
          <a:p>
            <a:r>
              <a:rPr lang="en-US" sz="1800" dirty="0">
                <a:latin typeface="Times New Roman" panose="02020603050405020304" pitchFamily="18" charset="0"/>
                <a:ea typeface="Calibri" panose="020F0502020204030204" pitchFamily="34" charset="0"/>
                <a:cs typeface="Times New Roman" panose="02020603050405020304" pitchFamily="18" charset="0"/>
              </a:rPr>
              <a:t>Getting Paid</a:t>
            </a:r>
          </a:p>
          <a:p>
            <a:r>
              <a:rPr lang="en-US" sz="1800" dirty="0">
                <a:latin typeface="Times New Roman" panose="02020603050405020304" pitchFamily="18" charset="0"/>
                <a:ea typeface="Calibri" panose="020F0502020204030204" pitchFamily="34" charset="0"/>
                <a:cs typeface="Times New Roman" panose="02020603050405020304" pitchFamily="18" charset="0"/>
              </a:rPr>
              <a:t>W-4</a:t>
            </a:r>
          </a:p>
          <a:p>
            <a:pPr marL="0" indent="0">
              <a:buNone/>
            </a:pPr>
            <a:r>
              <a:rPr lang="en-US" sz="1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Homework: </a:t>
            </a:r>
          </a:p>
          <a:p>
            <a:pPr marL="285750" indent="-285750"/>
            <a:r>
              <a:rPr lang="en-US" sz="1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Current Events Journal (Article Link </a:t>
            </a:r>
            <a:r>
              <a:rPr lang="en-US" sz="1800" b="1">
                <a:solidFill>
                  <a:srgbClr val="002060"/>
                </a:solidFill>
                <a:latin typeface="Times New Roman" panose="02020603050405020304" pitchFamily="18" charset="0"/>
                <a:ea typeface="Calibri" panose="020F0502020204030204" pitchFamily="34" charset="0"/>
                <a:cs typeface="Times New Roman" panose="02020603050405020304" pitchFamily="18" charset="0"/>
              </a:rPr>
              <a:t>on Assignment)</a:t>
            </a:r>
            <a:endParaRPr lang="en-US" sz="1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943256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097380-BDB4-8F2E-B6D5-80C0FB0F7A8D}"/>
              </a:ext>
            </a:extLst>
          </p:cNvPr>
          <p:cNvSpPr>
            <a:spLocks noGrp="1"/>
          </p:cNvSpPr>
          <p:nvPr>
            <p:ph type="body" idx="1"/>
          </p:nvPr>
        </p:nvSpPr>
        <p:spPr>
          <a:xfrm>
            <a:off x="713225" y="936978"/>
            <a:ext cx="7717500" cy="3128797"/>
          </a:xfrm>
        </p:spPr>
        <p:txBody>
          <a:bodyPr/>
          <a:lstStyle/>
          <a:p>
            <a:pPr marL="139700" indent="0">
              <a:buNone/>
            </a:pPr>
            <a:r>
              <a:rPr lang="en-US" sz="2000" b="1" dirty="0">
                <a:latin typeface="Times" panose="02020603050405020304" pitchFamily="18" charset="0"/>
                <a:cs typeface="Times" panose="02020603050405020304" pitchFamily="18" charset="0"/>
              </a:rPr>
              <a:t>Pay Periods</a:t>
            </a:r>
          </a:p>
        </p:txBody>
      </p:sp>
      <p:sp>
        <p:nvSpPr>
          <p:cNvPr id="3" name="Title 2">
            <a:extLst>
              <a:ext uri="{FF2B5EF4-FFF2-40B4-BE49-F238E27FC236}">
                <a16:creationId xmlns:a16="http://schemas.microsoft.com/office/drawing/2014/main" id="{397BDC2B-5F29-1B9F-DD98-05302E6CEBA3}"/>
              </a:ext>
            </a:extLst>
          </p:cNvPr>
          <p:cNvSpPr>
            <a:spLocks noGrp="1"/>
          </p:cNvSpPr>
          <p:nvPr>
            <p:ph type="title"/>
          </p:nvPr>
        </p:nvSpPr>
        <p:spPr>
          <a:xfrm>
            <a:off x="713225" y="162802"/>
            <a:ext cx="7717500" cy="572700"/>
          </a:xfrm>
        </p:spPr>
        <p:txBody>
          <a:bodyPr/>
          <a:lstStyle/>
          <a:p>
            <a:r>
              <a:rPr lang="en-US" dirty="0"/>
              <a:t>Pay day</a:t>
            </a:r>
          </a:p>
        </p:txBody>
      </p:sp>
      <p:sp>
        <p:nvSpPr>
          <p:cNvPr id="4" name="Rectangle 3">
            <a:extLst>
              <a:ext uri="{FF2B5EF4-FFF2-40B4-BE49-F238E27FC236}">
                <a16:creationId xmlns:a16="http://schemas.microsoft.com/office/drawing/2014/main" id="{448243C3-C79C-C85C-6982-DCF783E6ADB6}"/>
              </a:ext>
            </a:extLst>
          </p:cNvPr>
          <p:cNvSpPr/>
          <p:nvPr/>
        </p:nvSpPr>
        <p:spPr>
          <a:xfrm>
            <a:off x="880533" y="1509678"/>
            <a:ext cx="3330223" cy="1617344"/>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endParaRPr lang="en-US" sz="2000" b="1" dirty="0">
              <a:latin typeface="Times" panose="02020603050405020304" pitchFamily="18" charset="0"/>
              <a:cs typeface="Times" panose="02020603050405020304" pitchFamily="18" charset="0"/>
            </a:endParaRPr>
          </a:p>
          <a:p>
            <a:pPr marL="342900" indent="-342900">
              <a:buFont typeface="Arial" panose="020B0604020202020204" pitchFamily="34" charset="0"/>
              <a:buChar char="•"/>
            </a:pPr>
            <a:r>
              <a:rPr lang="en-US" sz="2000" b="1" u="sng" dirty="0">
                <a:latin typeface="Times" panose="02020603050405020304" pitchFamily="18" charset="0"/>
                <a:cs typeface="Times" panose="02020603050405020304" pitchFamily="18" charset="0"/>
              </a:rPr>
              <a:t>Weekly</a:t>
            </a:r>
            <a:r>
              <a:rPr lang="en-US" sz="2000" b="1" dirty="0">
                <a:latin typeface="Times" panose="02020603050405020304" pitchFamily="18" charset="0"/>
                <a:cs typeface="Times" panose="02020603050405020304" pitchFamily="18" charset="0"/>
              </a:rPr>
              <a:t> = (52 paychecks)</a:t>
            </a:r>
          </a:p>
          <a:p>
            <a:pPr marL="342900" indent="-342900">
              <a:buFont typeface="Arial" panose="020B0604020202020204" pitchFamily="34" charset="0"/>
              <a:buChar char="•"/>
            </a:pPr>
            <a:r>
              <a:rPr lang="en-US" sz="2000" b="1" u="sng" dirty="0">
                <a:latin typeface="Times" panose="02020603050405020304" pitchFamily="18" charset="0"/>
                <a:cs typeface="Times" panose="02020603050405020304" pitchFamily="18" charset="0"/>
              </a:rPr>
              <a:t>Bi-monthly</a:t>
            </a:r>
            <a:r>
              <a:rPr lang="en-US" sz="2000" b="1" dirty="0">
                <a:latin typeface="Times" panose="02020603050405020304" pitchFamily="18" charset="0"/>
                <a:cs typeface="Times" panose="02020603050405020304" pitchFamily="18" charset="0"/>
              </a:rPr>
              <a:t> = 2 times per months (24 paychecks)</a:t>
            </a:r>
          </a:p>
          <a:p>
            <a:pPr marL="342900" indent="-342900">
              <a:buFont typeface="Arial" panose="020B0604020202020204" pitchFamily="34" charset="0"/>
              <a:buChar char="•"/>
            </a:pPr>
            <a:r>
              <a:rPr lang="en-US" sz="2000" b="1" u="sng" dirty="0">
                <a:latin typeface="Times" panose="02020603050405020304" pitchFamily="18" charset="0"/>
                <a:cs typeface="Times" panose="02020603050405020304" pitchFamily="18" charset="0"/>
              </a:rPr>
              <a:t>Monthly</a:t>
            </a:r>
            <a:r>
              <a:rPr lang="en-US" sz="2000" b="1" dirty="0">
                <a:latin typeface="Times" panose="02020603050405020304" pitchFamily="18" charset="0"/>
                <a:cs typeface="Times" panose="02020603050405020304" pitchFamily="18" charset="0"/>
              </a:rPr>
              <a:t> (12 paychecks) </a:t>
            </a:r>
          </a:p>
          <a:p>
            <a:pPr marL="342900" indent="-342900">
              <a:buFont typeface="Arial" panose="020B0604020202020204" pitchFamily="34" charset="0"/>
              <a:buChar char="•"/>
            </a:pPr>
            <a:endParaRPr lang="en-US" sz="2000" dirty="0">
              <a:latin typeface="Times" panose="02020603050405020304" pitchFamily="18" charset="0"/>
              <a:cs typeface="Times" panose="02020603050405020304" pitchFamily="18" charset="0"/>
            </a:endParaRPr>
          </a:p>
        </p:txBody>
      </p:sp>
      <p:pic>
        <p:nvPicPr>
          <p:cNvPr id="6146" name="Picture 2" descr="What Is a Pay Period? (+ Free 2023 Pay Period Calendars)">
            <a:extLst>
              <a:ext uri="{FF2B5EF4-FFF2-40B4-BE49-F238E27FC236}">
                <a16:creationId xmlns:a16="http://schemas.microsoft.com/office/drawing/2014/main" id="{CFB2A7BE-8982-62EC-B3D1-A130BA431C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1975" y="1077725"/>
            <a:ext cx="4287484" cy="35147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FE2EED6-82EC-729C-F0E5-3D7A3A82F051}"/>
              </a:ext>
            </a:extLst>
          </p:cNvPr>
          <p:cNvSpPr/>
          <p:nvPr/>
        </p:nvSpPr>
        <p:spPr>
          <a:xfrm>
            <a:off x="485422" y="3366541"/>
            <a:ext cx="4955822" cy="857956"/>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Times" panose="02020603050405020304" pitchFamily="18" charset="0"/>
                <a:cs typeface="Times" panose="02020603050405020304" pitchFamily="18" charset="0"/>
              </a:rPr>
              <a:t>-</a:t>
            </a:r>
            <a:r>
              <a:rPr lang="en-US" sz="2000" dirty="0">
                <a:solidFill>
                  <a:schemeClr val="tx1"/>
                </a:solidFill>
                <a:latin typeface="Times" panose="02020603050405020304" pitchFamily="18" charset="0"/>
                <a:cs typeface="Times" panose="02020603050405020304" pitchFamily="18" charset="0"/>
              </a:rPr>
              <a:t>- </a:t>
            </a:r>
            <a:r>
              <a:rPr lang="en-US" sz="2000" b="1" i="1" u="sng" dirty="0">
                <a:solidFill>
                  <a:schemeClr val="tx1"/>
                </a:solidFill>
                <a:latin typeface="Times" panose="02020603050405020304" pitchFamily="18" charset="0"/>
                <a:cs typeface="Times" panose="02020603050405020304" pitchFamily="18" charset="0"/>
              </a:rPr>
              <a:t>Budget money based on pay periods </a:t>
            </a:r>
          </a:p>
          <a:p>
            <a:r>
              <a:rPr lang="en-US" sz="2000" dirty="0">
                <a:solidFill>
                  <a:schemeClr val="tx1"/>
                </a:solidFill>
                <a:latin typeface="Times" panose="02020603050405020304" pitchFamily="18" charset="0"/>
                <a:cs typeface="Times" panose="02020603050405020304" pitchFamily="18" charset="0"/>
              </a:rPr>
              <a:t> - An appropriate question in an interview</a:t>
            </a:r>
            <a:endParaRPr lang="en-US" sz="20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35543844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45"/>
          <p:cNvSpPr txBox="1">
            <a:spLocks noGrp="1"/>
          </p:cNvSpPr>
          <p:nvPr>
            <p:ph type="body" idx="1"/>
          </p:nvPr>
        </p:nvSpPr>
        <p:spPr>
          <a:xfrm>
            <a:off x="713225" y="1076275"/>
            <a:ext cx="7717500" cy="2989500"/>
          </a:xfrm>
          <a:prstGeom prst="rect">
            <a:avLst/>
          </a:prstGeom>
        </p:spPr>
        <p:txBody>
          <a:bodyPr spcFirstLastPara="1" wrap="square" lIns="91425" tIns="91425" rIns="91425" bIns="91425" anchor="t" anchorCtr="0">
            <a:noAutofit/>
          </a:bodyPr>
          <a:lstStyle/>
          <a:p>
            <a:pPr marL="0" lvl="0" indent="0" algn="l" rtl="0">
              <a:spcBef>
                <a:spcPts val="0"/>
              </a:spcBef>
              <a:spcAft>
                <a:spcPts val="1000"/>
              </a:spcAft>
              <a:buNone/>
            </a:pPr>
            <a:endParaRPr/>
          </a:p>
        </p:txBody>
      </p:sp>
      <p:sp>
        <p:nvSpPr>
          <p:cNvPr id="359" name="Google Shape;359;p45"/>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360" name="Google Shape;360;p45"/>
          <p:cNvPicPr preferRelativeResize="0"/>
          <p:nvPr/>
        </p:nvPicPr>
        <p:blipFill>
          <a:blip r:embed="rId3">
            <a:alphaModFix/>
          </a:blip>
          <a:stretch>
            <a:fillRect/>
          </a:stretch>
        </p:blipFill>
        <p:spPr>
          <a:xfrm>
            <a:off x="0" y="0"/>
            <a:ext cx="9144001" cy="5143500"/>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7387007-5650-6524-E512-CE2C3DEE9664}"/>
              </a:ext>
            </a:extLst>
          </p:cNvPr>
          <p:cNvSpPr>
            <a:spLocks noGrp="1"/>
          </p:cNvSpPr>
          <p:nvPr>
            <p:ph type="body" idx="1"/>
          </p:nvPr>
        </p:nvSpPr>
        <p:spPr>
          <a:xfrm>
            <a:off x="713225" y="967132"/>
            <a:ext cx="7717500" cy="3098643"/>
          </a:xfrm>
        </p:spPr>
        <p:txBody>
          <a:bodyPr/>
          <a:lstStyle/>
          <a:p>
            <a:pPr marL="139700" indent="0">
              <a:buNone/>
            </a:pPr>
            <a:r>
              <a:rPr lang="en-US" sz="2000" dirty="0">
                <a:latin typeface="Times" panose="02020603050405020304" pitchFamily="18" charset="0"/>
                <a:cs typeface="Times" panose="02020603050405020304" pitchFamily="18" charset="0"/>
              </a:rPr>
              <a:t>Two ways to be paid</a:t>
            </a:r>
          </a:p>
          <a:p>
            <a:r>
              <a:rPr lang="en-US" sz="2000" b="1" i="1" u="sng" dirty="0">
                <a:solidFill>
                  <a:srgbClr val="FF0000"/>
                </a:solidFill>
                <a:latin typeface="Times" panose="02020603050405020304" pitchFamily="18" charset="0"/>
                <a:cs typeface="Times" panose="02020603050405020304" pitchFamily="18" charset="0"/>
              </a:rPr>
              <a:t>Direct deposit</a:t>
            </a:r>
            <a:r>
              <a:rPr lang="en-US" sz="2000" b="1" i="1" dirty="0">
                <a:solidFill>
                  <a:srgbClr val="FF0000"/>
                </a:solidFill>
                <a:latin typeface="Times" panose="02020603050405020304" pitchFamily="18" charset="0"/>
                <a:cs typeface="Times" panose="02020603050405020304" pitchFamily="18" charset="0"/>
              </a:rPr>
              <a:t> </a:t>
            </a:r>
            <a:r>
              <a:rPr lang="en-US" sz="2000" dirty="0">
                <a:latin typeface="Times" panose="02020603050405020304" pitchFamily="18" charset="0"/>
                <a:cs typeface="Times" panose="02020603050405020304" pitchFamily="18" charset="0"/>
              </a:rPr>
              <a:t>– money is placed in your bank account</a:t>
            </a:r>
          </a:p>
          <a:p>
            <a:r>
              <a:rPr lang="en-US" sz="2000" b="1" i="1" u="sng" dirty="0">
                <a:solidFill>
                  <a:srgbClr val="FF0000"/>
                </a:solidFill>
                <a:latin typeface="Times" panose="02020603050405020304" pitchFamily="18" charset="0"/>
                <a:cs typeface="Times" panose="02020603050405020304" pitchFamily="18" charset="0"/>
              </a:rPr>
              <a:t>Paper check</a:t>
            </a:r>
            <a:r>
              <a:rPr lang="en-US" sz="2000" b="1" i="1" dirty="0">
                <a:solidFill>
                  <a:srgbClr val="FF0000"/>
                </a:solidFill>
                <a:latin typeface="Times" panose="02020603050405020304" pitchFamily="18" charset="0"/>
                <a:cs typeface="Times" panose="02020603050405020304" pitchFamily="18" charset="0"/>
              </a:rPr>
              <a:t> </a:t>
            </a:r>
            <a:r>
              <a:rPr lang="en-US" sz="2000" dirty="0">
                <a:latin typeface="Times" panose="02020603050405020304" pitchFamily="18" charset="0"/>
                <a:cs typeface="Times" panose="02020603050405020304" pitchFamily="18" charset="0"/>
              </a:rPr>
              <a:t>– you must deposit it in your account</a:t>
            </a:r>
          </a:p>
        </p:txBody>
      </p:sp>
      <p:sp>
        <p:nvSpPr>
          <p:cNvPr id="3" name="Title 2">
            <a:extLst>
              <a:ext uri="{FF2B5EF4-FFF2-40B4-BE49-F238E27FC236}">
                <a16:creationId xmlns:a16="http://schemas.microsoft.com/office/drawing/2014/main" id="{5109C29E-C31C-C68F-1542-24CCC6474622}"/>
              </a:ext>
            </a:extLst>
          </p:cNvPr>
          <p:cNvSpPr>
            <a:spLocks noGrp="1"/>
          </p:cNvSpPr>
          <p:nvPr>
            <p:ph type="title"/>
          </p:nvPr>
        </p:nvSpPr>
        <p:spPr>
          <a:xfrm>
            <a:off x="713225" y="241825"/>
            <a:ext cx="7717500" cy="572700"/>
          </a:xfrm>
        </p:spPr>
        <p:txBody>
          <a:bodyPr/>
          <a:lstStyle/>
          <a:p>
            <a:r>
              <a:rPr lang="en-US" dirty="0"/>
              <a:t>Getting PAID</a:t>
            </a:r>
          </a:p>
        </p:txBody>
      </p:sp>
      <p:pic>
        <p:nvPicPr>
          <p:cNvPr id="7170" name="Picture 2" descr="How do I setup my direct deposit information to receive my pay?">
            <a:extLst>
              <a:ext uri="{FF2B5EF4-FFF2-40B4-BE49-F238E27FC236}">
                <a16:creationId xmlns:a16="http://schemas.microsoft.com/office/drawing/2014/main" id="{52BB9EF4-7714-3AE9-80CA-8CC4807B18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225" y="2144889"/>
            <a:ext cx="4174864" cy="192088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3A37DAB-B999-A1E3-00BA-469AE580C377}"/>
              </a:ext>
            </a:extLst>
          </p:cNvPr>
          <p:cNvSpPr/>
          <p:nvPr/>
        </p:nvSpPr>
        <p:spPr>
          <a:xfrm>
            <a:off x="616256" y="4218383"/>
            <a:ext cx="4368801" cy="643467"/>
          </a:xfrm>
          <a:prstGeom prst="rect">
            <a:avLst/>
          </a:prstGeom>
          <a:solidFill>
            <a:schemeClr val="tx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bg1"/>
                </a:solidFill>
                <a:latin typeface="Times" panose="02020603050405020304" pitchFamily="18" charset="0"/>
                <a:cs typeface="Times" panose="02020603050405020304" pitchFamily="18" charset="0"/>
              </a:rPr>
              <a:t>Information your employer needs for direct deposit</a:t>
            </a:r>
          </a:p>
        </p:txBody>
      </p:sp>
      <p:sp>
        <p:nvSpPr>
          <p:cNvPr id="5" name="Arrow: Down 4">
            <a:extLst>
              <a:ext uri="{FF2B5EF4-FFF2-40B4-BE49-F238E27FC236}">
                <a16:creationId xmlns:a16="http://schemas.microsoft.com/office/drawing/2014/main" id="{77B36D1D-53EA-BDBB-EE5F-295638EF74E5}"/>
              </a:ext>
            </a:extLst>
          </p:cNvPr>
          <p:cNvSpPr/>
          <p:nvPr/>
        </p:nvSpPr>
        <p:spPr>
          <a:xfrm rot="10800000">
            <a:off x="1168400" y="4011204"/>
            <a:ext cx="349955" cy="26175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Down 5">
            <a:extLst>
              <a:ext uri="{FF2B5EF4-FFF2-40B4-BE49-F238E27FC236}">
                <a16:creationId xmlns:a16="http://schemas.microsoft.com/office/drawing/2014/main" id="{285440D7-2623-1981-F297-75BEB7F1C1DA}"/>
              </a:ext>
            </a:extLst>
          </p:cNvPr>
          <p:cNvSpPr/>
          <p:nvPr/>
        </p:nvSpPr>
        <p:spPr>
          <a:xfrm rot="10800000">
            <a:off x="2422478" y="4065775"/>
            <a:ext cx="349955" cy="26175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4" name="Picture 6" descr="Federal Reserve Bank of San Francisco - Wikipedia">
            <a:extLst>
              <a:ext uri="{FF2B5EF4-FFF2-40B4-BE49-F238E27FC236}">
                <a16:creationId xmlns:a16="http://schemas.microsoft.com/office/drawing/2014/main" id="{E5C5E643-2632-94C5-8505-4E2367134A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4153" y="2053525"/>
            <a:ext cx="2632336" cy="2143125"/>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50ADE146-FFDE-2CA8-A6E0-7D18C55CADB9}"/>
              </a:ext>
            </a:extLst>
          </p:cNvPr>
          <p:cNvSpPr/>
          <p:nvPr/>
        </p:nvSpPr>
        <p:spPr>
          <a:xfrm>
            <a:off x="5713987" y="4275714"/>
            <a:ext cx="3132667" cy="64346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Times" panose="02020603050405020304" pitchFamily="18" charset="0"/>
                <a:cs typeface="Times" panose="02020603050405020304" pitchFamily="18" charset="0"/>
              </a:rPr>
              <a:t>Federal Reserve Check Clearing House</a:t>
            </a:r>
          </a:p>
        </p:txBody>
      </p:sp>
    </p:spTree>
    <p:extLst>
      <p:ext uri="{BB962C8B-B14F-4D97-AF65-F5344CB8AC3E}">
        <p14:creationId xmlns:p14="http://schemas.microsoft.com/office/powerpoint/2010/main" val="202947061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97"/>
          <p:cNvSpPr txBox="1">
            <a:spLocks noGrp="1"/>
          </p:cNvSpPr>
          <p:nvPr>
            <p:ph type="body" idx="1"/>
          </p:nvPr>
        </p:nvSpPr>
        <p:spPr>
          <a:xfrm>
            <a:off x="713225" y="1076275"/>
            <a:ext cx="4846500" cy="2989500"/>
          </a:xfrm>
          <a:prstGeom prst="rect">
            <a:avLst/>
          </a:prstGeom>
        </p:spPr>
        <p:txBody>
          <a:bodyPr spcFirstLastPara="1" wrap="square" lIns="91425" tIns="91425" rIns="91425" bIns="91425" anchor="t" anchorCtr="0">
            <a:noAutofit/>
          </a:bodyPr>
          <a:lstStyle/>
          <a:p>
            <a:pPr marL="63500" lvl="0" indent="0" algn="l" rtl="0">
              <a:spcBef>
                <a:spcPts val="0"/>
              </a:spcBef>
              <a:spcAft>
                <a:spcPts val="0"/>
              </a:spcAft>
              <a:buSzPts val="2600"/>
              <a:buNone/>
            </a:pPr>
            <a:r>
              <a:rPr lang="en" sz="2600" dirty="0"/>
              <a:t>Two ways to tax Americans</a:t>
            </a:r>
          </a:p>
          <a:p>
            <a:pPr marL="457200" lvl="0" indent="-393700" algn="l" rtl="0">
              <a:spcBef>
                <a:spcPts val="0"/>
              </a:spcBef>
              <a:spcAft>
                <a:spcPts val="0"/>
              </a:spcAft>
              <a:buSzPts val="2600"/>
              <a:buChar char="●"/>
            </a:pPr>
            <a:r>
              <a:rPr lang="en" sz="2600" b="1" i="1" u="sng" dirty="0">
                <a:solidFill>
                  <a:srgbClr val="C00000"/>
                </a:solidFill>
              </a:rPr>
              <a:t>Direct</a:t>
            </a:r>
            <a:r>
              <a:rPr lang="en" sz="2600" dirty="0"/>
              <a:t>- tax in individuals directly </a:t>
            </a:r>
            <a:endParaRPr sz="2600" dirty="0"/>
          </a:p>
          <a:p>
            <a:pPr marL="457200" lvl="0" indent="-393700" algn="l" rtl="0">
              <a:spcBef>
                <a:spcPts val="0"/>
              </a:spcBef>
              <a:spcAft>
                <a:spcPts val="0"/>
              </a:spcAft>
              <a:buSzPts val="2600"/>
              <a:buChar char="●"/>
            </a:pPr>
            <a:r>
              <a:rPr lang="en" sz="2600" b="1" i="1" u="sng" dirty="0">
                <a:solidFill>
                  <a:srgbClr val="C00000"/>
                </a:solidFill>
              </a:rPr>
              <a:t>Indirect</a:t>
            </a:r>
            <a:r>
              <a:rPr lang="en" sz="2600" dirty="0"/>
              <a:t>- taxes on goods and services </a:t>
            </a:r>
            <a:endParaRPr sz="2600" dirty="0"/>
          </a:p>
        </p:txBody>
      </p:sp>
      <p:sp>
        <p:nvSpPr>
          <p:cNvPr id="735" name="Google Shape;735;p97"/>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Fair Taxation </a:t>
            </a:r>
            <a:endParaRPr dirty="0"/>
          </a:p>
        </p:txBody>
      </p:sp>
      <p:pic>
        <p:nvPicPr>
          <p:cNvPr id="736" name="Google Shape;736;p97"/>
          <p:cNvPicPr preferRelativeResize="0"/>
          <p:nvPr/>
        </p:nvPicPr>
        <p:blipFill>
          <a:blip r:embed="rId3">
            <a:alphaModFix/>
          </a:blip>
          <a:stretch>
            <a:fillRect/>
          </a:stretch>
        </p:blipFill>
        <p:spPr>
          <a:xfrm>
            <a:off x="5513175" y="1296547"/>
            <a:ext cx="3035825" cy="3650076"/>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522475-B0A0-D5AB-7B6A-DC010E87BFAF}"/>
              </a:ext>
            </a:extLst>
          </p:cNvPr>
          <p:cNvSpPr>
            <a:spLocks noGrp="1"/>
          </p:cNvSpPr>
          <p:nvPr>
            <p:ph idx="1"/>
          </p:nvPr>
        </p:nvSpPr>
        <p:spPr>
          <a:xfrm>
            <a:off x="628650" y="295421"/>
            <a:ext cx="7886700" cy="4337301"/>
          </a:xfrm>
          <a:solidFill>
            <a:schemeClr val="bg1"/>
          </a:solidFill>
          <a:ln>
            <a:solidFill>
              <a:srgbClr val="7030A0"/>
            </a:solidFill>
          </a:ln>
        </p:spPr>
        <p:txBody>
          <a:bodyPr>
            <a:normAutofit fontScale="92500" lnSpcReduction="10000"/>
          </a:bodyPr>
          <a:lstStyle/>
          <a:p>
            <a:pPr marL="0" indent="0">
              <a:buNone/>
            </a:pPr>
            <a:r>
              <a:rPr lang="en-US" sz="1350" b="1" dirty="0">
                <a:latin typeface="Times New Roman" panose="02020603050405020304" pitchFamily="18" charset="0"/>
                <a:ea typeface="Arial" panose="020B0604020202020204" pitchFamily="34" charset="0"/>
                <a:cs typeface="Times New Roman" panose="02020603050405020304" pitchFamily="18" charset="0"/>
              </a:rPr>
              <a:t>Unit Standard:</a:t>
            </a:r>
          </a:p>
          <a:p>
            <a:r>
              <a:rPr lang="en-US" sz="1350" b="1" dirty="0">
                <a:latin typeface="Times New Roman" panose="02020603050405020304" pitchFamily="18" charset="0"/>
                <a:ea typeface="Arial" panose="020B0604020202020204" pitchFamily="34" charset="0"/>
                <a:cs typeface="Times New Roman" panose="02020603050405020304" pitchFamily="18" charset="0"/>
              </a:rPr>
              <a:t>EPF.IE.1.1</a:t>
            </a:r>
            <a:r>
              <a:rPr lang="en-US" sz="1350" dirty="0">
                <a:latin typeface="Times New Roman" panose="02020603050405020304" pitchFamily="18" charset="0"/>
                <a:ea typeface="Arial" panose="020B0604020202020204" pitchFamily="34" charset="0"/>
                <a:cs typeface="Times New Roman" panose="02020603050405020304" pitchFamily="18" charset="0"/>
              </a:rPr>
              <a:t> Explain how education, income, career, and life choices impact an individual’s financial plan and goals. </a:t>
            </a:r>
            <a:endParaRPr lang="en-US" sz="1350" dirty="0">
              <a:latin typeface="Times New Roman" panose="02020603050405020304" pitchFamily="18" charset="0"/>
              <a:ea typeface="Calibri" panose="020F0502020204030204" pitchFamily="34" charset="0"/>
              <a:cs typeface="Times New Roman" panose="02020603050405020304" pitchFamily="18" charset="0"/>
            </a:endParaRPr>
          </a:p>
          <a:p>
            <a:r>
              <a:rPr lang="en-US" sz="1350" b="1" dirty="0">
                <a:latin typeface="Times New Roman" panose="02020603050405020304" pitchFamily="18" charset="0"/>
                <a:ea typeface="Arial" panose="020B0604020202020204" pitchFamily="34" charset="0"/>
                <a:cs typeface="Times New Roman" panose="02020603050405020304" pitchFamily="18" charset="0"/>
              </a:rPr>
              <a:t>EPF.IE.1.2</a:t>
            </a:r>
            <a:r>
              <a:rPr lang="en-US" sz="1350" dirty="0">
                <a:latin typeface="Times New Roman" panose="02020603050405020304" pitchFamily="18" charset="0"/>
                <a:ea typeface="Arial" panose="020B0604020202020204" pitchFamily="34" charset="0"/>
                <a:cs typeface="Times New Roman" panose="02020603050405020304" pitchFamily="18" charset="0"/>
              </a:rPr>
              <a:t> Differentiate career and education options after high school in terms of desired lifestyle.</a:t>
            </a:r>
            <a:endParaRPr lang="en-US" sz="1350" dirty="0">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r>
              <a:rPr lang="en-US" sz="1800" b="1" dirty="0">
                <a:solidFill>
                  <a:srgbClr val="C00000"/>
                </a:solidFill>
                <a:latin typeface="Times New Roman" panose="02020603050405020304" pitchFamily="18" charset="0"/>
                <a:cs typeface="Times New Roman" panose="02020603050405020304" pitchFamily="18" charset="0"/>
              </a:rPr>
              <a:t>Essential Question: </a:t>
            </a:r>
            <a:r>
              <a:rPr lang="en-US" sz="1800" dirty="0">
                <a:latin typeface="Times New Roman" panose="02020603050405020304" pitchFamily="18" charset="0"/>
                <a:ea typeface="Arial" panose="020B0604020202020204" pitchFamily="34" charset="0"/>
                <a:cs typeface="Times New Roman" panose="02020603050405020304" pitchFamily="18" charset="0"/>
              </a:rPr>
              <a:t>How do people make decisions about their economic livelihood? </a:t>
            </a:r>
          </a:p>
          <a:p>
            <a:pPr marL="0" indent="0">
              <a:buNone/>
            </a:pPr>
            <a:r>
              <a:rPr lang="en-US" sz="1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Students Can:</a:t>
            </a:r>
          </a:p>
          <a:p>
            <a:pPr marL="390525" indent="-214313"/>
            <a:r>
              <a:rPr lang="en-US" sz="1800" dirty="0">
                <a:latin typeface="Times New Roman" panose="02020603050405020304" pitchFamily="18" charset="0"/>
                <a:ea typeface="Arial" panose="020B0604020202020204" pitchFamily="34" charset="0"/>
                <a:cs typeface="Times New Roman" panose="02020603050405020304" pitchFamily="18" charset="0"/>
              </a:rPr>
              <a:t>I can demonstrate understanding of how goals and financial plans are impacted by education choices, income, career decisions, and life choices. </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marL="390525" indent="-214313"/>
            <a:r>
              <a:rPr lang="en-US" sz="1800" dirty="0">
                <a:latin typeface="Times New Roman" panose="02020603050405020304" pitchFamily="18" charset="0"/>
                <a:ea typeface="Arial" panose="020B0604020202020204" pitchFamily="34" charset="0"/>
                <a:cs typeface="Times New Roman" panose="02020603050405020304" pitchFamily="18" charset="0"/>
              </a:rPr>
              <a:t>I can make a distinction between various career options in terms of their lifestyle goals. </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r>
              <a:rPr lang="en-US" sz="1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Agenda:</a:t>
            </a:r>
          </a:p>
          <a:p>
            <a:r>
              <a:rPr lang="en-US" sz="1800" dirty="0">
                <a:latin typeface="Times New Roman" panose="02020603050405020304" pitchFamily="18" charset="0"/>
                <a:ea typeface="Calibri" panose="020F0502020204030204" pitchFamily="34" charset="0"/>
                <a:cs typeface="Times New Roman" panose="02020603050405020304" pitchFamily="18" charset="0"/>
              </a:rPr>
              <a:t>Completing your W4</a:t>
            </a:r>
          </a:p>
          <a:p>
            <a:r>
              <a:rPr lang="en-US" sz="1800" dirty="0">
                <a:latin typeface="Times New Roman" panose="02020603050405020304" pitchFamily="18" charset="0"/>
                <a:ea typeface="Calibri" panose="020F0502020204030204" pitchFamily="34" charset="0"/>
                <a:cs typeface="Times New Roman" panose="02020603050405020304" pitchFamily="18" charset="0"/>
              </a:rPr>
              <a:t>Taxation in the United States</a:t>
            </a:r>
          </a:p>
          <a:p>
            <a:r>
              <a:rPr lang="en-US" sz="1800" dirty="0">
                <a:latin typeface="Times New Roman" panose="02020603050405020304" pitchFamily="18" charset="0"/>
                <a:ea typeface="Calibri" panose="020F0502020204030204" pitchFamily="34" charset="0"/>
                <a:cs typeface="Times New Roman" panose="02020603050405020304" pitchFamily="18" charset="0"/>
              </a:rPr>
              <a:t>Calculating Your Taxes</a:t>
            </a:r>
          </a:p>
          <a:p>
            <a:pPr marL="0" indent="0">
              <a:buNone/>
            </a:pPr>
            <a:r>
              <a:rPr lang="en-US" sz="1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Homework: </a:t>
            </a:r>
          </a:p>
          <a:p>
            <a:pPr marL="285750" indent="-285750"/>
            <a:r>
              <a:rPr lang="en-US" sz="1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Current Events Journal (Article Link on Assignment)</a:t>
            </a:r>
          </a:p>
          <a:p>
            <a:pPr marL="0" indent="0">
              <a:buNone/>
            </a:pPr>
            <a:endParaRPr 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162576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D93C6-5465-C1DA-5122-4F714FFDF1F4}"/>
              </a:ext>
            </a:extLst>
          </p:cNvPr>
          <p:cNvSpPr>
            <a:spLocks noGrp="1"/>
          </p:cNvSpPr>
          <p:nvPr>
            <p:ph type="title"/>
          </p:nvPr>
        </p:nvSpPr>
        <p:spPr/>
        <p:txBody>
          <a:bodyPr/>
          <a:lstStyle/>
          <a:p>
            <a:r>
              <a:rPr lang="en-US" dirty="0"/>
              <a:t>Time setup your taxes</a:t>
            </a:r>
          </a:p>
        </p:txBody>
      </p:sp>
      <p:sp>
        <p:nvSpPr>
          <p:cNvPr id="3" name="Text Placeholder 2">
            <a:extLst>
              <a:ext uri="{FF2B5EF4-FFF2-40B4-BE49-F238E27FC236}">
                <a16:creationId xmlns:a16="http://schemas.microsoft.com/office/drawing/2014/main" id="{6CF9366E-124C-C5A1-1F7F-194404779D6E}"/>
              </a:ext>
            </a:extLst>
          </p:cNvPr>
          <p:cNvSpPr>
            <a:spLocks noGrp="1"/>
          </p:cNvSpPr>
          <p:nvPr>
            <p:ph type="body" idx="1"/>
          </p:nvPr>
        </p:nvSpPr>
        <p:spPr/>
        <p:txBody>
          <a:bodyPr/>
          <a:lstStyle/>
          <a:p>
            <a:pPr marL="114300" indent="0">
              <a:buNone/>
            </a:pPr>
            <a:r>
              <a:rPr lang="en-US" sz="2000" dirty="0">
                <a:latin typeface="Times" panose="02020603050405020304" pitchFamily="18" charset="0"/>
                <a:cs typeface="Times" panose="02020603050405020304" pitchFamily="18" charset="0"/>
              </a:rPr>
              <a:t>Learn how to fill out a W4 to determine deductions </a:t>
            </a:r>
          </a:p>
          <a:p>
            <a:pPr marL="114300" indent="0">
              <a:buNone/>
            </a:pPr>
            <a:endParaRPr lang="en-US" sz="2000" dirty="0">
              <a:latin typeface="Times" panose="02020603050405020304" pitchFamily="18" charset="0"/>
              <a:cs typeface="Times" panose="02020603050405020304" pitchFamily="18" charset="0"/>
            </a:endParaRPr>
          </a:p>
        </p:txBody>
      </p:sp>
      <p:pic>
        <p:nvPicPr>
          <p:cNvPr id="1026" name="Picture 2" descr="W-4 Form: How to Fill It Out in 2023">
            <a:extLst>
              <a:ext uri="{FF2B5EF4-FFF2-40B4-BE49-F238E27FC236}">
                <a16:creationId xmlns:a16="http://schemas.microsoft.com/office/drawing/2014/main" id="{C2E6F8D6-C620-F636-C0B7-A327767A9F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911" y="1633537"/>
            <a:ext cx="4679245" cy="309788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17625A4-D9ED-17F6-9E5E-99BE24AD3529}"/>
              </a:ext>
            </a:extLst>
          </p:cNvPr>
          <p:cNvSpPr/>
          <p:nvPr/>
        </p:nvSpPr>
        <p:spPr>
          <a:xfrm>
            <a:off x="4572000" y="2571750"/>
            <a:ext cx="3443111" cy="702028"/>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anose="02020603050405020304" pitchFamily="18" charset="0"/>
                <a:cs typeface="Times" panose="02020603050405020304" pitchFamily="18" charset="0"/>
              </a:rPr>
              <a:t>Completing W4s</a:t>
            </a:r>
          </a:p>
        </p:txBody>
      </p:sp>
    </p:spTree>
    <p:extLst>
      <p:ext uri="{BB962C8B-B14F-4D97-AF65-F5344CB8AC3E}">
        <p14:creationId xmlns:p14="http://schemas.microsoft.com/office/powerpoint/2010/main" val="413413418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95"/>
          <p:cNvSpPr txBox="1">
            <a:spLocks noGrp="1"/>
          </p:cNvSpPr>
          <p:nvPr>
            <p:ph type="body" idx="1"/>
          </p:nvPr>
        </p:nvSpPr>
        <p:spPr>
          <a:xfrm>
            <a:off x="222224" y="1076275"/>
            <a:ext cx="8842753" cy="4067100"/>
          </a:xfrm>
          <a:prstGeom prst="rect">
            <a:avLst/>
          </a:prstGeom>
        </p:spPr>
        <p:txBody>
          <a:bodyPr spcFirstLastPara="1" wrap="square" lIns="91425" tIns="91425" rIns="91425" bIns="91425" anchor="t" anchorCtr="0">
            <a:noAutofit/>
          </a:bodyPr>
          <a:lstStyle/>
          <a:p>
            <a:pPr marL="95250" lvl="0" indent="0" algn="l" rtl="0">
              <a:spcBef>
                <a:spcPts val="0"/>
              </a:spcBef>
              <a:spcAft>
                <a:spcPts val="0"/>
              </a:spcAft>
              <a:buSzPts val="2100"/>
              <a:buNone/>
            </a:pPr>
            <a:r>
              <a:rPr lang="en-US" sz="2100" b="1" i="1" u="sng" dirty="0">
                <a:solidFill>
                  <a:srgbClr val="FF0000"/>
                </a:solidFill>
              </a:rPr>
              <a:t>W-2</a:t>
            </a:r>
            <a:r>
              <a:rPr lang="en-US" sz="2100" dirty="0"/>
              <a:t>: shows the amount of tax withheld from your paycheck</a:t>
            </a:r>
          </a:p>
          <a:p>
            <a:pPr marL="438150" indent="-342900">
              <a:buSzPts val="2100"/>
            </a:pPr>
            <a:r>
              <a:rPr lang="en-US" sz="2100" dirty="0"/>
              <a:t>Used to file your taxes</a:t>
            </a:r>
            <a:endParaRPr sz="2100" dirty="0"/>
          </a:p>
          <a:p>
            <a:pPr marL="457200" lvl="0" indent="-361950" algn="l" rtl="0">
              <a:spcBef>
                <a:spcPts val="0"/>
              </a:spcBef>
              <a:spcAft>
                <a:spcPts val="0"/>
              </a:spcAft>
              <a:buSzPts val="2100"/>
              <a:buChar char="●"/>
            </a:pPr>
            <a:r>
              <a:rPr lang="en-US" sz="2100" b="1" i="1" u="sng" dirty="0">
                <a:solidFill>
                  <a:srgbClr val="FF0000"/>
                </a:solidFill>
              </a:rPr>
              <a:t>1099</a:t>
            </a:r>
            <a:r>
              <a:rPr lang="en-US" sz="2100" dirty="0"/>
              <a:t> – used for independent contractors (</a:t>
            </a:r>
            <a:r>
              <a:rPr lang="en-US" sz="2100" i="1" dirty="0">
                <a:solidFill>
                  <a:schemeClr val="accent1">
                    <a:lumMod val="50000"/>
                  </a:schemeClr>
                </a:solidFill>
              </a:rPr>
              <a:t>No taxes withheld from paycheck</a:t>
            </a:r>
            <a:r>
              <a:rPr lang="en-US" sz="2100" dirty="0"/>
              <a:t>)</a:t>
            </a:r>
            <a:endParaRPr sz="2100" dirty="0"/>
          </a:p>
          <a:p>
            <a:pPr marL="457200" lvl="0" indent="0" algn="l" rtl="0">
              <a:spcBef>
                <a:spcPts val="1000"/>
              </a:spcBef>
              <a:spcAft>
                <a:spcPts val="1000"/>
              </a:spcAft>
              <a:buNone/>
            </a:pPr>
            <a:endParaRPr dirty="0"/>
          </a:p>
        </p:txBody>
      </p:sp>
      <p:sp>
        <p:nvSpPr>
          <p:cNvPr id="720" name="Google Shape;720;p95"/>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W2 Form</a:t>
            </a:r>
            <a:endParaRPr/>
          </a:p>
        </p:txBody>
      </p:sp>
      <p:pic>
        <p:nvPicPr>
          <p:cNvPr id="721" name="Google Shape;721;p95"/>
          <p:cNvPicPr preferRelativeResize="0"/>
          <p:nvPr/>
        </p:nvPicPr>
        <p:blipFill>
          <a:blip r:embed="rId3">
            <a:alphaModFix/>
          </a:blip>
          <a:stretch>
            <a:fillRect/>
          </a:stretch>
        </p:blipFill>
        <p:spPr>
          <a:xfrm>
            <a:off x="1287462" y="2571750"/>
            <a:ext cx="6547027" cy="2271724"/>
          </a:xfrm>
          <a:prstGeom prst="rect">
            <a:avLst/>
          </a:prstGeom>
          <a:noFill/>
          <a:ln>
            <a:noFill/>
          </a:ln>
        </p:spPr>
      </p:pic>
      <p:pic>
        <p:nvPicPr>
          <p:cNvPr id="722" name="Google Shape;722;p95"/>
          <p:cNvPicPr preferRelativeResize="0"/>
          <p:nvPr/>
        </p:nvPicPr>
        <p:blipFill>
          <a:blip r:embed="rId4">
            <a:alphaModFix/>
          </a:blip>
          <a:stretch>
            <a:fillRect/>
          </a:stretch>
        </p:blipFill>
        <p:spPr>
          <a:xfrm>
            <a:off x="6904975" y="-6"/>
            <a:ext cx="2239025" cy="1086300"/>
          </a:xfrm>
          <a:prstGeom prst="rect">
            <a:avLst/>
          </a:prstGeom>
          <a:noFill/>
          <a:ln>
            <a:noFill/>
          </a:ln>
        </p:spPr>
      </p:pic>
    </p:spTree>
    <p:extLst>
      <p:ext uri="{BB962C8B-B14F-4D97-AF65-F5344CB8AC3E}">
        <p14:creationId xmlns:p14="http://schemas.microsoft.com/office/powerpoint/2010/main" val="159456925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p96"/>
          <p:cNvSpPr txBox="1">
            <a:spLocks noGrp="1"/>
          </p:cNvSpPr>
          <p:nvPr>
            <p:ph type="body" idx="1"/>
          </p:nvPr>
        </p:nvSpPr>
        <p:spPr>
          <a:xfrm>
            <a:off x="135467" y="914400"/>
            <a:ext cx="8888858" cy="3151375"/>
          </a:xfrm>
          <a:prstGeom prst="rect">
            <a:avLst/>
          </a:prstGeom>
        </p:spPr>
        <p:txBody>
          <a:bodyPr spcFirstLastPara="1" wrap="square" lIns="91425" tIns="91425" rIns="91425" bIns="91425" anchor="t" anchorCtr="0">
            <a:noAutofit/>
          </a:bodyPr>
          <a:lstStyle/>
          <a:p>
            <a:pPr marL="95250" lvl="0" indent="0" algn="l" rtl="0">
              <a:spcBef>
                <a:spcPts val="0"/>
              </a:spcBef>
              <a:spcAft>
                <a:spcPts val="0"/>
              </a:spcAft>
              <a:buSzPts val="2100"/>
              <a:buNone/>
            </a:pPr>
            <a:r>
              <a:rPr lang="en-US" sz="2100" b="1" i="1" u="sng" dirty="0">
                <a:solidFill>
                  <a:srgbClr val="C00000"/>
                </a:solidFill>
              </a:rPr>
              <a:t>W-4</a:t>
            </a:r>
            <a:r>
              <a:rPr lang="en-US" sz="2100" dirty="0"/>
              <a:t> used by new employees to determine withholdings from paycheck (</a:t>
            </a:r>
            <a:r>
              <a:rPr lang="en-US" sz="2100" i="1" dirty="0">
                <a:solidFill>
                  <a:schemeClr val="accent1">
                    <a:lumMod val="50000"/>
                  </a:schemeClr>
                </a:solidFill>
              </a:rPr>
              <a:t>Also filed when you want to change withholdings</a:t>
            </a:r>
            <a:r>
              <a:rPr lang="en-US" sz="2100" dirty="0"/>
              <a:t>)</a:t>
            </a:r>
            <a:endParaRPr sz="2100" dirty="0"/>
          </a:p>
        </p:txBody>
      </p:sp>
      <p:sp>
        <p:nvSpPr>
          <p:cNvPr id="728" name="Google Shape;728;p96"/>
          <p:cNvSpPr txBox="1">
            <a:spLocks noGrp="1"/>
          </p:cNvSpPr>
          <p:nvPr>
            <p:ph type="title"/>
          </p:nvPr>
        </p:nvSpPr>
        <p:spPr>
          <a:xfrm>
            <a:off x="634203" y="219247"/>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W4 Form</a:t>
            </a:r>
            <a:endParaRPr dirty="0"/>
          </a:p>
        </p:txBody>
      </p:sp>
      <p:pic>
        <p:nvPicPr>
          <p:cNvPr id="729" name="Google Shape;729;p96"/>
          <p:cNvPicPr preferRelativeResize="0"/>
          <p:nvPr/>
        </p:nvPicPr>
        <p:blipFill>
          <a:blip r:embed="rId3">
            <a:alphaModFix/>
          </a:blip>
          <a:stretch>
            <a:fillRect/>
          </a:stretch>
        </p:blipFill>
        <p:spPr>
          <a:xfrm>
            <a:off x="830770" y="1715911"/>
            <a:ext cx="7482459" cy="2768075"/>
          </a:xfrm>
          <a:prstGeom prst="rect">
            <a:avLst/>
          </a:prstGeom>
          <a:noFill/>
          <a:ln>
            <a:solidFill>
              <a:srgbClr val="002060"/>
            </a:solidFill>
          </a:ln>
        </p:spPr>
      </p:pic>
    </p:spTree>
    <p:extLst>
      <p:ext uri="{BB962C8B-B14F-4D97-AF65-F5344CB8AC3E}">
        <p14:creationId xmlns:p14="http://schemas.microsoft.com/office/powerpoint/2010/main" val="261140827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522475-B0A0-D5AB-7B6A-DC010E87BFAF}"/>
              </a:ext>
            </a:extLst>
          </p:cNvPr>
          <p:cNvSpPr>
            <a:spLocks noGrp="1"/>
          </p:cNvSpPr>
          <p:nvPr>
            <p:ph idx="1"/>
          </p:nvPr>
        </p:nvSpPr>
        <p:spPr>
          <a:xfrm>
            <a:off x="628650" y="295421"/>
            <a:ext cx="7886700" cy="4337301"/>
          </a:xfrm>
          <a:solidFill>
            <a:schemeClr val="bg1"/>
          </a:solidFill>
          <a:ln>
            <a:solidFill>
              <a:srgbClr val="7030A0"/>
            </a:solidFill>
          </a:ln>
        </p:spPr>
        <p:txBody>
          <a:bodyPr>
            <a:normAutofit fontScale="92500" lnSpcReduction="10000"/>
          </a:bodyPr>
          <a:lstStyle/>
          <a:p>
            <a:pPr marL="0" indent="0">
              <a:buNone/>
            </a:pPr>
            <a:r>
              <a:rPr lang="en-US" sz="1350" b="1" dirty="0">
                <a:latin typeface="Times New Roman" panose="02020603050405020304" pitchFamily="18" charset="0"/>
                <a:ea typeface="Arial" panose="020B0604020202020204" pitchFamily="34" charset="0"/>
                <a:cs typeface="Times New Roman" panose="02020603050405020304" pitchFamily="18" charset="0"/>
              </a:rPr>
              <a:t>Unit Standard:</a:t>
            </a:r>
          </a:p>
          <a:p>
            <a:r>
              <a:rPr lang="en-US" sz="1350" b="1" dirty="0">
                <a:latin typeface="Times New Roman" panose="02020603050405020304" pitchFamily="18" charset="0"/>
                <a:ea typeface="Arial" panose="020B0604020202020204" pitchFamily="34" charset="0"/>
                <a:cs typeface="Times New Roman" panose="02020603050405020304" pitchFamily="18" charset="0"/>
              </a:rPr>
              <a:t>EPF.IE.1.1</a:t>
            </a:r>
            <a:r>
              <a:rPr lang="en-US" sz="1350" dirty="0">
                <a:latin typeface="Times New Roman" panose="02020603050405020304" pitchFamily="18" charset="0"/>
                <a:ea typeface="Arial" panose="020B0604020202020204" pitchFamily="34" charset="0"/>
                <a:cs typeface="Times New Roman" panose="02020603050405020304" pitchFamily="18" charset="0"/>
              </a:rPr>
              <a:t> Explain how education, income, career, and life choices impact an individual’s financial plan and goals. </a:t>
            </a:r>
            <a:endParaRPr lang="en-US" sz="1350" dirty="0">
              <a:latin typeface="Times New Roman" panose="02020603050405020304" pitchFamily="18" charset="0"/>
              <a:ea typeface="Calibri" panose="020F0502020204030204" pitchFamily="34" charset="0"/>
              <a:cs typeface="Times New Roman" panose="02020603050405020304" pitchFamily="18" charset="0"/>
            </a:endParaRPr>
          </a:p>
          <a:p>
            <a:r>
              <a:rPr lang="en-US" sz="1350" b="1" dirty="0">
                <a:latin typeface="Times New Roman" panose="02020603050405020304" pitchFamily="18" charset="0"/>
                <a:ea typeface="Arial" panose="020B0604020202020204" pitchFamily="34" charset="0"/>
                <a:cs typeface="Times New Roman" panose="02020603050405020304" pitchFamily="18" charset="0"/>
              </a:rPr>
              <a:t>EPF.IE.1.2</a:t>
            </a:r>
            <a:r>
              <a:rPr lang="en-US" sz="1350" dirty="0">
                <a:latin typeface="Times New Roman" panose="02020603050405020304" pitchFamily="18" charset="0"/>
                <a:ea typeface="Arial" panose="020B0604020202020204" pitchFamily="34" charset="0"/>
                <a:cs typeface="Times New Roman" panose="02020603050405020304" pitchFamily="18" charset="0"/>
              </a:rPr>
              <a:t> Differentiate career and education options after high school in terms of desired lifestyle.</a:t>
            </a:r>
            <a:endParaRPr lang="en-US" sz="1350" dirty="0">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r>
              <a:rPr lang="en-US" sz="1800" b="1" dirty="0">
                <a:solidFill>
                  <a:srgbClr val="C00000"/>
                </a:solidFill>
                <a:latin typeface="Times New Roman" panose="02020603050405020304" pitchFamily="18" charset="0"/>
                <a:cs typeface="Times New Roman" panose="02020603050405020304" pitchFamily="18" charset="0"/>
              </a:rPr>
              <a:t>Essential Question: </a:t>
            </a:r>
            <a:r>
              <a:rPr lang="en-US" sz="1800" dirty="0">
                <a:latin typeface="Times New Roman" panose="02020603050405020304" pitchFamily="18" charset="0"/>
                <a:ea typeface="Arial" panose="020B0604020202020204" pitchFamily="34" charset="0"/>
                <a:cs typeface="Times New Roman" panose="02020603050405020304" pitchFamily="18" charset="0"/>
              </a:rPr>
              <a:t>How do people make decisions about their economic livelihood? </a:t>
            </a:r>
          </a:p>
          <a:p>
            <a:pPr marL="0" indent="0">
              <a:buNone/>
            </a:pPr>
            <a:r>
              <a:rPr lang="en-US" sz="1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Students Can:</a:t>
            </a:r>
          </a:p>
          <a:p>
            <a:pPr marL="390525" indent="-214313"/>
            <a:r>
              <a:rPr lang="en-US" sz="1800" dirty="0">
                <a:latin typeface="Times New Roman" panose="02020603050405020304" pitchFamily="18" charset="0"/>
                <a:ea typeface="Arial" panose="020B0604020202020204" pitchFamily="34" charset="0"/>
                <a:cs typeface="Times New Roman" panose="02020603050405020304" pitchFamily="18" charset="0"/>
              </a:rPr>
              <a:t>I can demonstrate understanding of how goals and financial plans are impacted by education choices, income, career decisions, and life choices. </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marL="390525" indent="-214313"/>
            <a:r>
              <a:rPr lang="en-US" sz="1800" dirty="0">
                <a:latin typeface="Times New Roman" panose="02020603050405020304" pitchFamily="18" charset="0"/>
                <a:ea typeface="Arial" panose="020B0604020202020204" pitchFamily="34" charset="0"/>
                <a:cs typeface="Times New Roman" panose="02020603050405020304" pitchFamily="18" charset="0"/>
              </a:rPr>
              <a:t>I can make a distinction between various career options in terms of their lifestyle goals. </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r>
              <a:rPr lang="en-US" sz="1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Agenda:</a:t>
            </a:r>
          </a:p>
          <a:p>
            <a:r>
              <a:rPr lang="en-US" sz="1800" dirty="0">
                <a:latin typeface="Times New Roman" panose="02020603050405020304" pitchFamily="18" charset="0"/>
                <a:ea typeface="Calibri" panose="020F0502020204030204" pitchFamily="34" charset="0"/>
                <a:cs typeface="Times New Roman" panose="02020603050405020304" pitchFamily="18" charset="0"/>
              </a:rPr>
              <a:t>Completing your W4</a:t>
            </a:r>
          </a:p>
          <a:p>
            <a:r>
              <a:rPr lang="en-US" sz="1800" dirty="0">
                <a:latin typeface="Times New Roman" panose="02020603050405020304" pitchFamily="18" charset="0"/>
                <a:ea typeface="Calibri" panose="020F0502020204030204" pitchFamily="34" charset="0"/>
                <a:cs typeface="Times New Roman" panose="02020603050405020304" pitchFamily="18" charset="0"/>
              </a:rPr>
              <a:t>Understanding taxation </a:t>
            </a:r>
          </a:p>
          <a:p>
            <a:r>
              <a:rPr lang="en-US" sz="1800" dirty="0">
                <a:latin typeface="Times New Roman" panose="02020603050405020304" pitchFamily="18" charset="0"/>
                <a:ea typeface="Calibri" panose="020F0502020204030204" pitchFamily="34" charset="0"/>
                <a:cs typeface="Times New Roman" panose="02020603050405020304" pitchFamily="18" charset="0"/>
              </a:rPr>
              <a:t>Calculating Your Taxes</a:t>
            </a:r>
          </a:p>
          <a:p>
            <a:pPr marL="0" indent="0">
              <a:buNone/>
            </a:pPr>
            <a:r>
              <a:rPr lang="en-US" sz="1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Homework: </a:t>
            </a:r>
          </a:p>
          <a:p>
            <a:pPr marL="285750" indent="-285750"/>
            <a:r>
              <a:rPr lang="en-US" sz="1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Current Events Journal (Article Link on Assignment)</a:t>
            </a:r>
          </a:p>
          <a:p>
            <a:pPr marL="0" indent="0">
              <a:buNone/>
            </a:pPr>
            <a:endParaRPr 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630835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D9327-7E91-4CB1-21F2-5DB4573AF0DE}"/>
              </a:ext>
            </a:extLst>
          </p:cNvPr>
          <p:cNvSpPr>
            <a:spLocks noGrp="1"/>
          </p:cNvSpPr>
          <p:nvPr>
            <p:ph type="title"/>
          </p:nvPr>
        </p:nvSpPr>
        <p:spPr>
          <a:xfrm>
            <a:off x="457200" y="205978"/>
            <a:ext cx="8229600" cy="572955"/>
          </a:xfrm>
        </p:spPr>
        <p:txBody>
          <a:bodyPr/>
          <a:lstStyle/>
          <a:p>
            <a:r>
              <a:rPr lang="en-US" dirty="0"/>
              <a:t>The Trials &amp; Tribulations of Taxes</a:t>
            </a:r>
          </a:p>
        </p:txBody>
      </p:sp>
      <p:sp>
        <p:nvSpPr>
          <p:cNvPr id="3" name="Text Placeholder 2">
            <a:extLst>
              <a:ext uri="{FF2B5EF4-FFF2-40B4-BE49-F238E27FC236}">
                <a16:creationId xmlns:a16="http://schemas.microsoft.com/office/drawing/2014/main" id="{51A5DF9B-3FCD-3AC9-EB16-38753FC18EE5}"/>
              </a:ext>
            </a:extLst>
          </p:cNvPr>
          <p:cNvSpPr>
            <a:spLocks noGrp="1"/>
          </p:cNvSpPr>
          <p:nvPr>
            <p:ph type="body" idx="1"/>
          </p:nvPr>
        </p:nvSpPr>
        <p:spPr>
          <a:xfrm>
            <a:off x="457200" y="869244"/>
            <a:ext cx="8229600" cy="3725406"/>
          </a:xfrm>
        </p:spPr>
        <p:txBody>
          <a:bodyPr/>
          <a:lstStyle/>
          <a:p>
            <a:pPr marL="114300" indent="0">
              <a:buNone/>
            </a:pPr>
            <a:r>
              <a:rPr lang="en-US" sz="2000" dirty="0">
                <a:latin typeface="Times" panose="02020603050405020304" pitchFamily="18" charset="0"/>
                <a:cs typeface="Times" panose="02020603050405020304" pitchFamily="18" charset="0"/>
              </a:rPr>
              <a:t>Evaluate how taxation impacts the economy, businesses, and consumers.</a:t>
            </a:r>
          </a:p>
          <a:p>
            <a:pPr marL="114300" indent="0">
              <a:buNone/>
            </a:pPr>
            <a:endParaRPr lang="en-US" sz="2000" dirty="0">
              <a:latin typeface="Times" panose="02020603050405020304" pitchFamily="18" charset="0"/>
              <a:cs typeface="Times" panose="02020603050405020304" pitchFamily="18" charset="0"/>
            </a:endParaRPr>
          </a:p>
        </p:txBody>
      </p:sp>
      <p:pic>
        <p:nvPicPr>
          <p:cNvPr id="1026" name="Picture 2" descr="Saskatchewan Rolls Back Plan to Add Tax to Gym Memberships">
            <a:extLst>
              <a:ext uri="{FF2B5EF4-FFF2-40B4-BE49-F238E27FC236}">
                <a16:creationId xmlns:a16="http://schemas.microsoft.com/office/drawing/2014/main" id="{D2CF4D4D-FF40-856F-4635-24D803E323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0447" y="1350258"/>
            <a:ext cx="3194931" cy="252183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E3CF41C-F267-89D5-8C07-AF94E949C0DB}"/>
              </a:ext>
            </a:extLst>
          </p:cNvPr>
          <p:cNvSpPr/>
          <p:nvPr/>
        </p:nvSpPr>
        <p:spPr>
          <a:xfrm>
            <a:off x="225778" y="1411111"/>
            <a:ext cx="4831644" cy="31835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mj-lt"/>
              <a:buAutoNum type="arabicPeriod"/>
            </a:pPr>
            <a:r>
              <a:rPr lang="en-US" sz="2400" dirty="0">
                <a:solidFill>
                  <a:schemeClr val="tx1"/>
                </a:solidFill>
                <a:latin typeface="Times" panose="02020603050405020304" pitchFamily="18" charset="0"/>
                <a:cs typeface="Times" panose="02020603050405020304" pitchFamily="18" charset="0"/>
              </a:rPr>
              <a:t>Why do government’s use taxes?</a:t>
            </a:r>
          </a:p>
          <a:p>
            <a:pPr marL="457200" indent="-457200">
              <a:buFont typeface="+mj-lt"/>
              <a:buAutoNum type="arabicPeriod"/>
            </a:pPr>
            <a:r>
              <a:rPr lang="en-US" sz="2400" dirty="0">
                <a:solidFill>
                  <a:schemeClr val="tx1"/>
                </a:solidFill>
                <a:latin typeface="Times" panose="02020603050405020304" pitchFamily="18" charset="0"/>
                <a:cs typeface="Times" panose="02020603050405020304" pitchFamily="18" charset="0"/>
              </a:rPr>
              <a:t>What is the difference between direct and indirect taxes?</a:t>
            </a:r>
          </a:p>
          <a:p>
            <a:pPr marL="457200" indent="-457200">
              <a:buFont typeface="+mj-lt"/>
              <a:buAutoNum type="arabicPeriod"/>
            </a:pPr>
            <a:r>
              <a:rPr lang="en-US" sz="2400" dirty="0">
                <a:solidFill>
                  <a:schemeClr val="tx1"/>
                </a:solidFill>
                <a:latin typeface="Times" panose="02020603050405020304" pitchFamily="18" charset="0"/>
                <a:cs typeface="Times" panose="02020603050405020304" pitchFamily="18" charset="0"/>
              </a:rPr>
              <a:t>What is the difference between the following types of taxes?</a:t>
            </a:r>
          </a:p>
          <a:p>
            <a:pPr marL="342900" indent="-342900">
              <a:buFont typeface="Arial" panose="020B0604020202020204" pitchFamily="34" charset="0"/>
              <a:buChar char="•"/>
            </a:pPr>
            <a:r>
              <a:rPr lang="en-US" sz="2400" dirty="0">
                <a:solidFill>
                  <a:schemeClr val="tx1"/>
                </a:solidFill>
                <a:latin typeface="Times" panose="02020603050405020304" pitchFamily="18" charset="0"/>
                <a:cs typeface="Times" panose="02020603050405020304" pitchFamily="18" charset="0"/>
              </a:rPr>
              <a:t>Progressive tax</a:t>
            </a:r>
          </a:p>
          <a:p>
            <a:pPr marL="342900" indent="-342900">
              <a:buFont typeface="Arial" panose="020B0604020202020204" pitchFamily="34" charset="0"/>
              <a:buChar char="•"/>
            </a:pPr>
            <a:r>
              <a:rPr lang="en-US" sz="2400" dirty="0">
                <a:solidFill>
                  <a:schemeClr val="tx1"/>
                </a:solidFill>
                <a:latin typeface="Times" panose="02020603050405020304" pitchFamily="18" charset="0"/>
                <a:cs typeface="Times" panose="02020603050405020304" pitchFamily="18" charset="0"/>
              </a:rPr>
              <a:t>Regressive tax</a:t>
            </a:r>
          </a:p>
          <a:p>
            <a:pPr marL="342900" indent="-342900">
              <a:buFont typeface="Arial" panose="020B0604020202020204" pitchFamily="34" charset="0"/>
              <a:buChar char="•"/>
            </a:pPr>
            <a:r>
              <a:rPr lang="en-US" sz="2400" dirty="0">
                <a:solidFill>
                  <a:schemeClr val="tx1"/>
                </a:solidFill>
                <a:latin typeface="Times" panose="02020603050405020304" pitchFamily="18" charset="0"/>
                <a:cs typeface="Times" panose="02020603050405020304" pitchFamily="18" charset="0"/>
              </a:rPr>
              <a:t>Proportional tax</a:t>
            </a:r>
          </a:p>
        </p:txBody>
      </p:sp>
      <p:sp>
        <p:nvSpPr>
          <p:cNvPr id="5" name="Rectangle 4">
            <a:extLst>
              <a:ext uri="{FF2B5EF4-FFF2-40B4-BE49-F238E27FC236}">
                <a16:creationId xmlns:a16="http://schemas.microsoft.com/office/drawing/2014/main" id="{5FBB41FA-DF0D-FEB6-31C8-701D903EBF7E}"/>
              </a:ext>
            </a:extLst>
          </p:cNvPr>
          <p:cNvSpPr/>
          <p:nvPr/>
        </p:nvSpPr>
        <p:spPr>
          <a:xfrm>
            <a:off x="5429956" y="3962400"/>
            <a:ext cx="3352800" cy="57295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a:solidFill>
                  <a:srgbClr val="FFFF00"/>
                </a:solidFill>
                <a:latin typeface="Times" panose="02020603050405020304" pitchFamily="18" charset="0"/>
                <a:cs typeface="Times" panose="02020603050405020304" pitchFamily="18" charset="0"/>
                <a:hlinkClick r:id="rId3">
                  <a:extLst>
                    <a:ext uri="{A12FA001-AC4F-418D-AE19-62706E023703}">
                      <ahyp:hlinkClr xmlns:ahyp="http://schemas.microsoft.com/office/drawing/2018/hyperlinkcolor" val="tx"/>
                    </a:ext>
                  </a:extLst>
                </a:hlinkClick>
              </a:rPr>
              <a:t>TAXES</a:t>
            </a:r>
            <a:endParaRPr lang="en-US" sz="2400" dirty="0">
              <a:solidFill>
                <a:srgbClr val="FFFF00"/>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357821494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3553F3-59B2-12D0-8446-889A7AC5BA25}"/>
              </a:ext>
            </a:extLst>
          </p:cNvPr>
          <p:cNvSpPr>
            <a:spLocks noGrp="1"/>
          </p:cNvSpPr>
          <p:nvPr>
            <p:ph type="body" idx="1"/>
          </p:nvPr>
        </p:nvSpPr>
        <p:spPr>
          <a:xfrm>
            <a:off x="135467" y="925688"/>
            <a:ext cx="5565422" cy="3793067"/>
          </a:xfrm>
          <a:solidFill>
            <a:schemeClr val="bg1"/>
          </a:solidFill>
        </p:spPr>
        <p:txBody>
          <a:bodyPr/>
          <a:lstStyle/>
          <a:p>
            <a:pPr marL="139700" indent="0">
              <a:buNone/>
            </a:pPr>
            <a:r>
              <a:rPr lang="en-US" sz="2000" dirty="0">
                <a:latin typeface="Times" panose="02020603050405020304" pitchFamily="18" charset="0"/>
                <a:cs typeface="Times" panose="02020603050405020304" pitchFamily="18" charset="0"/>
              </a:rPr>
              <a:t>Three classifications of taxations</a:t>
            </a:r>
          </a:p>
          <a:p>
            <a:r>
              <a:rPr lang="en-US" sz="2000" b="1" i="1" u="sng" dirty="0">
                <a:solidFill>
                  <a:srgbClr val="C00000"/>
                </a:solidFill>
                <a:latin typeface="Times" panose="02020603050405020304" pitchFamily="18" charset="0"/>
                <a:cs typeface="Times" panose="02020603050405020304" pitchFamily="18" charset="0"/>
              </a:rPr>
              <a:t>Progressive Tax</a:t>
            </a:r>
            <a:r>
              <a:rPr lang="en-US" sz="2000" dirty="0">
                <a:latin typeface="Times" panose="02020603050405020304" pitchFamily="18" charset="0"/>
                <a:cs typeface="Times" panose="02020603050405020304" pitchFamily="18" charset="0"/>
              </a:rPr>
              <a:t>: the more you earn the more you pay</a:t>
            </a:r>
          </a:p>
          <a:p>
            <a:pPr lvl="1"/>
            <a:r>
              <a:rPr lang="en-US" sz="2000" dirty="0">
                <a:latin typeface="Times" panose="02020603050405020304" pitchFamily="18" charset="0"/>
                <a:cs typeface="Times" panose="02020603050405020304" pitchFamily="18" charset="0"/>
              </a:rPr>
              <a:t>Ex. </a:t>
            </a:r>
            <a:r>
              <a:rPr lang="en-US" sz="2000" b="1" dirty="0">
                <a:solidFill>
                  <a:schemeClr val="accent1">
                    <a:lumMod val="50000"/>
                  </a:schemeClr>
                </a:solidFill>
                <a:latin typeface="Times" panose="02020603050405020304" pitchFamily="18" charset="0"/>
                <a:cs typeface="Times" panose="02020603050405020304" pitchFamily="18" charset="0"/>
              </a:rPr>
              <a:t>Income Tax</a:t>
            </a:r>
          </a:p>
          <a:p>
            <a:r>
              <a:rPr lang="en-US" sz="2000" b="1" i="1" u="sng" dirty="0">
                <a:solidFill>
                  <a:srgbClr val="C00000"/>
                </a:solidFill>
                <a:latin typeface="Times" panose="02020603050405020304" pitchFamily="18" charset="0"/>
                <a:cs typeface="Times" panose="02020603050405020304" pitchFamily="18" charset="0"/>
              </a:rPr>
              <a:t>Regressive Tax</a:t>
            </a:r>
            <a:r>
              <a:rPr lang="en-US" sz="2000" dirty="0">
                <a:latin typeface="Times" panose="02020603050405020304" pitchFamily="18" charset="0"/>
                <a:cs typeface="Times" panose="02020603050405020304" pitchFamily="18" charset="0"/>
              </a:rPr>
              <a:t>: the less you earn the more you pay</a:t>
            </a:r>
          </a:p>
          <a:p>
            <a:pPr lvl="1"/>
            <a:r>
              <a:rPr lang="en-US" sz="2000" dirty="0">
                <a:latin typeface="Times" panose="02020603050405020304" pitchFamily="18" charset="0"/>
                <a:cs typeface="Times" panose="02020603050405020304" pitchFamily="18" charset="0"/>
              </a:rPr>
              <a:t>Ex. </a:t>
            </a:r>
            <a:r>
              <a:rPr lang="en-US" sz="2000" b="1" dirty="0">
                <a:solidFill>
                  <a:schemeClr val="accent1">
                    <a:lumMod val="50000"/>
                  </a:schemeClr>
                </a:solidFill>
                <a:latin typeface="Times" panose="02020603050405020304" pitchFamily="18" charset="0"/>
                <a:cs typeface="Times" panose="02020603050405020304" pitchFamily="18" charset="0"/>
              </a:rPr>
              <a:t>Sales tax</a:t>
            </a:r>
          </a:p>
          <a:p>
            <a:r>
              <a:rPr lang="en-US" sz="2000" b="1" i="1" u="sng" dirty="0">
                <a:solidFill>
                  <a:srgbClr val="C00000"/>
                </a:solidFill>
                <a:latin typeface="Times" panose="02020603050405020304" pitchFamily="18" charset="0"/>
                <a:cs typeface="Times" panose="02020603050405020304" pitchFamily="18" charset="0"/>
              </a:rPr>
              <a:t>Proportional Tax</a:t>
            </a:r>
            <a:r>
              <a:rPr lang="en-US" sz="2000" dirty="0">
                <a:latin typeface="Times" panose="02020603050405020304" pitchFamily="18" charset="0"/>
                <a:cs typeface="Times" panose="02020603050405020304" pitchFamily="18" charset="0"/>
              </a:rPr>
              <a:t>: the average rate remains the same at all levels of income</a:t>
            </a:r>
          </a:p>
          <a:p>
            <a:pPr lvl="1"/>
            <a:r>
              <a:rPr lang="en-US" sz="2000" dirty="0">
                <a:latin typeface="Times" panose="02020603050405020304" pitchFamily="18" charset="0"/>
                <a:cs typeface="Times" panose="02020603050405020304" pitchFamily="18" charset="0"/>
              </a:rPr>
              <a:t>Ex. </a:t>
            </a:r>
            <a:r>
              <a:rPr lang="en-US" sz="2000" b="1" dirty="0">
                <a:solidFill>
                  <a:schemeClr val="accent1">
                    <a:lumMod val="50000"/>
                  </a:schemeClr>
                </a:solidFill>
                <a:latin typeface="Times" panose="02020603050405020304" pitchFamily="18" charset="0"/>
                <a:cs typeface="Times" panose="02020603050405020304" pitchFamily="18" charset="0"/>
              </a:rPr>
              <a:t>NC Income Tax (5.25% for everybody)</a:t>
            </a:r>
          </a:p>
          <a:p>
            <a:endParaRPr lang="en-US" sz="2000" dirty="0">
              <a:latin typeface="Times" panose="02020603050405020304" pitchFamily="18" charset="0"/>
              <a:cs typeface="Times" panose="02020603050405020304" pitchFamily="18" charset="0"/>
            </a:endParaRPr>
          </a:p>
        </p:txBody>
      </p:sp>
      <p:sp>
        <p:nvSpPr>
          <p:cNvPr id="3" name="Title 2">
            <a:extLst>
              <a:ext uri="{FF2B5EF4-FFF2-40B4-BE49-F238E27FC236}">
                <a16:creationId xmlns:a16="http://schemas.microsoft.com/office/drawing/2014/main" id="{E2A708DB-5784-0C73-9F3C-E8C6228076B1}"/>
              </a:ext>
            </a:extLst>
          </p:cNvPr>
          <p:cNvSpPr>
            <a:spLocks noGrp="1"/>
          </p:cNvSpPr>
          <p:nvPr>
            <p:ph type="title"/>
          </p:nvPr>
        </p:nvSpPr>
        <p:spPr>
          <a:xfrm>
            <a:off x="295537" y="174091"/>
            <a:ext cx="7717500" cy="572700"/>
          </a:xfrm>
        </p:spPr>
        <p:txBody>
          <a:bodyPr/>
          <a:lstStyle/>
          <a:p>
            <a:pPr algn="l"/>
            <a:r>
              <a:rPr lang="en-US" dirty="0"/>
              <a:t>Classifications of Taxation </a:t>
            </a:r>
          </a:p>
        </p:txBody>
      </p:sp>
      <p:pic>
        <p:nvPicPr>
          <p:cNvPr id="4" name="Picture 2" descr="Image result for Unfair Taxation">
            <a:extLst>
              <a:ext uri="{FF2B5EF4-FFF2-40B4-BE49-F238E27FC236}">
                <a16:creationId xmlns:a16="http://schemas.microsoft.com/office/drawing/2014/main" id="{BC21E783-D81A-F6ED-DA1F-C4B6570305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1265" y="925688"/>
            <a:ext cx="3197268" cy="4043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838443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p100"/>
          <p:cNvSpPr txBox="1">
            <a:spLocks noGrp="1"/>
          </p:cNvSpPr>
          <p:nvPr>
            <p:ph type="body" idx="1"/>
          </p:nvPr>
        </p:nvSpPr>
        <p:spPr>
          <a:xfrm>
            <a:off x="319275" y="1076275"/>
            <a:ext cx="5104500" cy="2989500"/>
          </a:xfrm>
          <a:prstGeom prst="rect">
            <a:avLst/>
          </a:prstGeom>
        </p:spPr>
        <p:txBody>
          <a:bodyPr spcFirstLastPara="1" wrap="square" lIns="91425" tIns="91425" rIns="91425" bIns="91425" anchor="t" anchorCtr="0">
            <a:noAutofit/>
          </a:bodyPr>
          <a:lstStyle/>
          <a:p>
            <a:pPr marL="457200" lvl="0" indent="-361950" algn="l" rtl="0">
              <a:spcBef>
                <a:spcPts val="0"/>
              </a:spcBef>
              <a:spcAft>
                <a:spcPts val="0"/>
              </a:spcAft>
              <a:buSzPts val="2100"/>
              <a:buChar char="●"/>
            </a:pPr>
            <a:r>
              <a:rPr lang="en" sz="2100" b="1" i="1" u="sng" dirty="0">
                <a:solidFill>
                  <a:srgbClr val="C00000"/>
                </a:solidFill>
              </a:rPr>
              <a:t>Gift tax</a:t>
            </a:r>
            <a:r>
              <a:rPr lang="en" sz="2100" b="1" dirty="0">
                <a:solidFill>
                  <a:srgbClr val="C00000"/>
                </a:solidFill>
              </a:rPr>
              <a:t>- </a:t>
            </a:r>
            <a:r>
              <a:rPr lang="en" sz="2100" dirty="0"/>
              <a:t>if you give someone a large sum of money, over $16,000, that money can be taxed as a gift. (NC does not tax it but the federal government might)</a:t>
            </a:r>
            <a:endParaRPr sz="2100" dirty="0"/>
          </a:p>
          <a:p>
            <a:pPr marL="457200" lvl="0" indent="-361950" algn="l" rtl="0">
              <a:spcBef>
                <a:spcPts val="0"/>
              </a:spcBef>
              <a:spcAft>
                <a:spcPts val="0"/>
              </a:spcAft>
              <a:buSzPts val="2100"/>
              <a:buChar char="●"/>
            </a:pPr>
            <a:r>
              <a:rPr lang="en" sz="2100" b="1" i="1" u="sng" dirty="0">
                <a:solidFill>
                  <a:srgbClr val="C00000"/>
                </a:solidFill>
              </a:rPr>
              <a:t>Estate/Inheritance tax</a:t>
            </a:r>
            <a:r>
              <a:rPr lang="en" sz="2100" b="1" i="1" dirty="0">
                <a:solidFill>
                  <a:srgbClr val="C00000"/>
                </a:solidFill>
              </a:rPr>
              <a:t>- </a:t>
            </a:r>
            <a:r>
              <a:rPr lang="en" sz="2100" dirty="0"/>
              <a:t>NC does not have one, the federal government will only tax inheritances exceeding $12.92 million</a:t>
            </a:r>
            <a:endParaRPr sz="2100" dirty="0"/>
          </a:p>
          <a:p>
            <a:pPr marL="914400" lvl="1" indent="-361950" algn="l" rtl="0">
              <a:spcBef>
                <a:spcPts val="0"/>
              </a:spcBef>
              <a:spcAft>
                <a:spcPts val="0"/>
              </a:spcAft>
              <a:buSzPts val="2100"/>
              <a:buChar char="○"/>
            </a:pPr>
            <a:r>
              <a:rPr lang="en" sz="2100" dirty="0"/>
              <a:t>Can be anywhere from 18-40%</a:t>
            </a:r>
            <a:endParaRPr sz="2100" dirty="0"/>
          </a:p>
        </p:txBody>
      </p:sp>
      <p:sp>
        <p:nvSpPr>
          <p:cNvPr id="755" name="Google Shape;755;p100"/>
          <p:cNvSpPr txBox="1">
            <a:spLocks noGrp="1"/>
          </p:cNvSpPr>
          <p:nvPr>
            <p:ph type="title"/>
          </p:nvPr>
        </p:nvSpPr>
        <p:spPr>
          <a:xfrm>
            <a:off x="-791000" y="250925"/>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Other Types of Taxes</a:t>
            </a:r>
            <a:endParaRPr/>
          </a:p>
        </p:txBody>
      </p:sp>
      <p:pic>
        <p:nvPicPr>
          <p:cNvPr id="756" name="Google Shape;756;p100"/>
          <p:cNvPicPr preferRelativeResize="0"/>
          <p:nvPr/>
        </p:nvPicPr>
        <p:blipFill>
          <a:blip r:embed="rId3">
            <a:alphaModFix/>
          </a:blip>
          <a:stretch>
            <a:fillRect/>
          </a:stretch>
        </p:blipFill>
        <p:spPr>
          <a:xfrm>
            <a:off x="6366813" y="67925"/>
            <a:ext cx="2486025" cy="5143500"/>
          </a:xfrm>
          <a:prstGeom prst="rect">
            <a:avLst/>
          </a:prstGeom>
          <a:noFill/>
          <a:ln>
            <a:noFill/>
          </a:ln>
        </p:spPr>
      </p:pic>
    </p:spTree>
  </p:cSld>
  <p:clrMapOvr>
    <a:masterClrMapping/>
  </p:clrMapOvr>
</p:sld>
</file>

<file path=ppt/theme/theme1.xml><?xml version="1.0" encoding="utf-8"?>
<a:theme xmlns:a="http://schemas.openxmlformats.org/drawingml/2006/main" name="Setting Goals for Academic Achievement by Slidesgo">
  <a:themeElements>
    <a:clrScheme name="Simple Light">
      <a:dk1>
        <a:srgbClr val="141414"/>
      </a:dk1>
      <a:lt1>
        <a:srgbClr val="FBFAFF"/>
      </a:lt1>
      <a:dk2>
        <a:srgbClr val="E0E8FC"/>
      </a:dk2>
      <a:lt2>
        <a:srgbClr val="AEC5FF"/>
      </a:lt2>
      <a:accent1>
        <a:srgbClr val="5C88D6"/>
      </a:accent1>
      <a:accent2>
        <a:srgbClr val="EFD850"/>
      </a:accent2>
      <a:accent3>
        <a:srgbClr val="FFFFFF"/>
      </a:accent3>
      <a:accent4>
        <a:srgbClr val="FFFFFF"/>
      </a:accent4>
      <a:accent5>
        <a:srgbClr val="FFFFFF"/>
      </a:accent5>
      <a:accent6>
        <a:srgbClr val="FFFFFF"/>
      </a:accent6>
      <a:hlink>
        <a:srgbClr val="14141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7643</TotalTime>
  <Words>6793</Words>
  <Application>Microsoft Office PowerPoint</Application>
  <PresentationFormat>On-screen Show (16:9)</PresentationFormat>
  <Paragraphs>841</Paragraphs>
  <Slides>124</Slides>
  <Notes>68</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124</vt:i4>
      </vt:variant>
    </vt:vector>
  </HeadingPairs>
  <TitlesOfParts>
    <vt:vector size="136" baseType="lpstr">
      <vt:lpstr>Chivo</vt:lpstr>
      <vt:lpstr>Times</vt:lpstr>
      <vt:lpstr>Aptos Black</vt:lpstr>
      <vt:lpstr>DM Serif Display</vt:lpstr>
      <vt:lpstr>Courier New</vt:lpstr>
      <vt:lpstr>Calibri</vt:lpstr>
      <vt:lpstr>Nunito Light</vt:lpstr>
      <vt:lpstr>Montserrat ExtraBold</vt:lpstr>
      <vt:lpstr>Didact Gothic</vt:lpstr>
      <vt:lpstr>Arial</vt:lpstr>
      <vt:lpstr>Times New Roman</vt:lpstr>
      <vt:lpstr>Setting Goals for Academic Achievement by Slidesgo</vt:lpstr>
      <vt:lpstr>EPF Unit 3</vt:lpstr>
      <vt:lpstr>PowerPoint Presentation</vt:lpstr>
      <vt:lpstr>Unit Summary</vt:lpstr>
      <vt:lpstr>Career Exploration </vt:lpstr>
      <vt:lpstr>Education Options</vt:lpstr>
      <vt:lpstr>Opportunity Cost in Secondary Education</vt:lpstr>
      <vt:lpstr>The AP/IB Track</vt:lpstr>
      <vt:lpstr>PowerPoint Presentation</vt:lpstr>
      <vt:lpstr>PowerPoint Presentation</vt:lpstr>
      <vt:lpstr>The G.E.D.</vt:lpstr>
      <vt:lpstr>PowerPoint Presentation</vt:lpstr>
      <vt:lpstr>Pathway Strategy: Transferring</vt:lpstr>
      <vt:lpstr>Apprenticeships/The GAP Program;</vt:lpstr>
      <vt:lpstr>Trade Schools </vt:lpstr>
      <vt:lpstr>PowerPoint Presentation</vt:lpstr>
      <vt:lpstr>Education</vt:lpstr>
      <vt:lpstr>Certificates</vt:lpstr>
      <vt:lpstr>Undergraduate Programs</vt:lpstr>
      <vt:lpstr>Public Universities &amp; Colleges</vt:lpstr>
      <vt:lpstr>Private Universities &amp; Colleges</vt:lpstr>
      <vt:lpstr>Tuition* costs at some example schools, 2023-24:</vt:lpstr>
      <vt:lpstr>Types of Degrees</vt:lpstr>
      <vt:lpstr>Majors v. Minors</vt:lpstr>
      <vt:lpstr>Go Big or Go Home – Double Majors</vt:lpstr>
      <vt:lpstr>Community Colleges</vt:lpstr>
      <vt:lpstr>Out of State</vt:lpstr>
      <vt:lpstr>3 Ways to Get In-State Tuition Out-of-State</vt:lpstr>
      <vt:lpstr>Impact of Education on Income</vt:lpstr>
      <vt:lpstr>Profile Page</vt:lpstr>
      <vt:lpstr>Other Career Pathways</vt:lpstr>
      <vt:lpstr>PowerPoint Presentation</vt:lpstr>
      <vt:lpstr>Military Service</vt:lpstr>
      <vt:lpstr>Dream Life</vt:lpstr>
      <vt:lpstr>PowerPoint Presentation</vt:lpstr>
      <vt:lpstr>Other Educational Routes</vt:lpstr>
      <vt:lpstr>Dream Job</vt:lpstr>
      <vt:lpstr>PowerPoint Presentation</vt:lpstr>
      <vt:lpstr>An Opportunity Pathway</vt:lpstr>
      <vt:lpstr>Debt</vt:lpstr>
      <vt:lpstr>Debt Horror Epitaph</vt:lpstr>
      <vt:lpstr>PowerPoint Presentation</vt:lpstr>
      <vt:lpstr>Defining the Dangers of Debt</vt:lpstr>
      <vt:lpstr>Realities &amp; Regrets of Student Debt</vt:lpstr>
      <vt:lpstr>PowerPoint Presentation</vt:lpstr>
      <vt:lpstr>Education impact on Income</vt:lpstr>
      <vt:lpstr>Paying for Education</vt:lpstr>
      <vt:lpstr>CSS- Financial Aid Profile</vt:lpstr>
      <vt:lpstr>Types of Financial Aid </vt:lpstr>
      <vt:lpstr>Scholarships </vt:lpstr>
      <vt:lpstr>Scholarships </vt:lpstr>
      <vt:lpstr>Work Study </vt:lpstr>
      <vt:lpstr>Federal Student Loans </vt:lpstr>
      <vt:lpstr>Loan Repayment</vt:lpstr>
      <vt:lpstr>Education &amp; Training – Slide 4</vt:lpstr>
      <vt:lpstr>Job Prospects – Slide 5</vt:lpstr>
      <vt:lpstr>Student Loans- How they differ from regular loans </vt:lpstr>
      <vt:lpstr>PowerPoint Presentation</vt:lpstr>
      <vt:lpstr>The Education Effect</vt:lpstr>
      <vt:lpstr>Grants </vt:lpstr>
      <vt:lpstr>Managing Student Debt</vt:lpstr>
      <vt:lpstr>FAFSA</vt:lpstr>
      <vt:lpstr>Assessing Student Need</vt:lpstr>
      <vt:lpstr>529 Plan</vt:lpstr>
      <vt:lpstr>Education &amp; Training – Slide 4</vt:lpstr>
      <vt:lpstr>Job Prospects – Slide 6</vt:lpstr>
      <vt:lpstr>Dealing with Cost – Slide 7</vt:lpstr>
      <vt:lpstr>Evaluation of your dream life – slide 8</vt:lpstr>
      <vt:lpstr>Income </vt:lpstr>
      <vt:lpstr>PowerPoint Presentation</vt:lpstr>
      <vt:lpstr>Where did all my $$ go? </vt:lpstr>
      <vt:lpstr>Earned Income</vt:lpstr>
      <vt:lpstr>Types of Income </vt:lpstr>
      <vt:lpstr>Income</vt:lpstr>
      <vt:lpstr>Hourly v. Salary </vt:lpstr>
      <vt:lpstr>Price Floor</vt:lpstr>
      <vt:lpstr>PowerPoint Presentation</vt:lpstr>
      <vt:lpstr>PowerPoint Presentation</vt:lpstr>
      <vt:lpstr>PowerPoint Presentation</vt:lpstr>
      <vt:lpstr>Unit III Quiz</vt:lpstr>
      <vt:lpstr>Pension Income</vt:lpstr>
      <vt:lpstr>Capital Gains Income</vt:lpstr>
      <vt:lpstr>A 401K</vt:lpstr>
      <vt:lpstr>Quality of Life</vt:lpstr>
      <vt:lpstr>529 Plans</vt:lpstr>
      <vt:lpstr>Stock Investment</vt:lpstr>
      <vt:lpstr>Other Types of Income</vt:lpstr>
      <vt:lpstr>Sell, Sell, Sell</vt:lpstr>
      <vt:lpstr>PowerPoint Presentation</vt:lpstr>
      <vt:lpstr>Pay day</vt:lpstr>
      <vt:lpstr>Getting PAID</vt:lpstr>
      <vt:lpstr>Fair Taxation </vt:lpstr>
      <vt:lpstr>PowerPoint Presentation</vt:lpstr>
      <vt:lpstr>Time setup your taxes</vt:lpstr>
      <vt:lpstr>W2 Form</vt:lpstr>
      <vt:lpstr>W4 Form</vt:lpstr>
      <vt:lpstr>PowerPoint Presentation</vt:lpstr>
      <vt:lpstr>The Trials &amp; Tribulations of Taxes</vt:lpstr>
      <vt:lpstr>Classifications of Taxation </vt:lpstr>
      <vt:lpstr>Other Types of Taxes</vt:lpstr>
      <vt:lpstr>Other Types of Taxes</vt:lpstr>
      <vt:lpstr>Other Types of Taxes</vt:lpstr>
      <vt:lpstr>Other Types of Taxes</vt:lpstr>
      <vt:lpstr>Other Types of Taxes</vt:lpstr>
      <vt:lpstr>Job Skills and Needs</vt:lpstr>
      <vt:lpstr>PowerPoint Presentation</vt:lpstr>
      <vt:lpstr>Calculating Taxes</vt:lpstr>
      <vt:lpstr>The Do’s &amp; Don’ts of Interviewing</vt:lpstr>
      <vt:lpstr>Interview Do’s</vt:lpstr>
      <vt:lpstr>Things to Avoid</vt:lpstr>
      <vt:lpstr>PowerPoint Presentation</vt:lpstr>
      <vt:lpstr>Can they Ask me that?</vt:lpstr>
      <vt:lpstr>How to Dress</vt:lpstr>
      <vt:lpstr>Response to interview question</vt:lpstr>
      <vt:lpstr>How do you respond?</vt:lpstr>
      <vt:lpstr>PowerPoint Presentation</vt:lpstr>
      <vt:lpstr>How do you respond?</vt:lpstr>
      <vt:lpstr>Resumes </vt:lpstr>
      <vt:lpstr>Cover Letters</vt:lpstr>
      <vt:lpstr>PowerPoint Presentation</vt:lpstr>
      <vt:lpstr>How to Apply For Jobs </vt:lpstr>
      <vt:lpstr>Headhunters </vt:lpstr>
      <vt:lpstr>Be Prepared! </vt:lpstr>
      <vt:lpstr>PowerPoint Presentation</vt:lpstr>
      <vt:lpstr>Glow or Grow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EPF Unit 3</dc:title>
  <dc:creator>Hultberg, Andrew P</dc:creator>
  <cp:lastModifiedBy>Hultberg, Andrew P</cp:lastModifiedBy>
  <cp:revision>32</cp:revision>
  <dcterms:modified xsi:type="dcterms:W3CDTF">2023-12-08T21:56:41Z</dcterms:modified>
</cp:coreProperties>
</file>