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93" r:id="rId3"/>
    <p:sldId id="283" r:id="rId4"/>
    <p:sldId id="284" r:id="rId5"/>
    <p:sldId id="285" r:id="rId6"/>
    <p:sldId id="291" r:id="rId7"/>
    <p:sldId id="286" r:id="rId8"/>
    <p:sldId id="292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026F13-499B-4EC7-B5BA-99A52E90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 descr="A bird walking on the side of a road&#10;&#10;Description automatically generated">
            <a:extLst>
              <a:ext uri="{FF2B5EF4-FFF2-40B4-BE49-F238E27FC236}">
                <a16:creationId xmlns:a16="http://schemas.microsoft.com/office/drawing/2014/main" id="{03315C71-C5F4-4D3C-AAB7-2D70FFD3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8" r="16180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3EB8-C534-4357-BED1-BD137862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0278-29FE-4F0F-B07D-5BC18DE2C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129" y="1879857"/>
            <a:ext cx="5716338" cy="3042706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7030A0"/>
                </a:solidFill>
              </a:rPr>
              <a:t>The Agenda</a:t>
            </a:r>
            <a:br>
              <a:rPr lang="en-US" sz="2400" u="sng" dirty="0">
                <a:solidFill>
                  <a:srgbClr val="7030A0"/>
                </a:solidFill>
              </a:rPr>
            </a:br>
            <a:br>
              <a:rPr lang="en-US" sz="2400" u="sng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tx1"/>
                </a:solidFill>
              </a:rPr>
              <a:t>Bellringer</a:t>
            </a:r>
            <a:r>
              <a:rPr lang="en-US" sz="2000" dirty="0">
                <a:solidFill>
                  <a:schemeClr val="tx1"/>
                </a:solidFill>
              </a:rPr>
              <a:t> on FRQ skills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2. Notes Lesson on the Columbian Exchange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3. classwork on specific P.A.I.D.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04D0C-BB2B-49AA-BA59-54925CED3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748" y="5148588"/>
            <a:ext cx="5355264" cy="950976"/>
          </a:xfrm>
        </p:spPr>
        <p:txBody>
          <a:bodyPr>
            <a:normAutofit/>
          </a:bodyPr>
          <a:lstStyle/>
          <a:p>
            <a:r>
              <a:rPr lang="en-US" dirty="0"/>
              <a:t>It is bad joke Wednesday!</a:t>
            </a:r>
          </a:p>
          <a:p>
            <a:r>
              <a:rPr lang="en-US" dirty="0"/>
              <a:t>November 20,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A13F65-6422-4EBC-B70B-E95950B2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C5015-DFE8-4264-BCD5-E4D5A3EEF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8CE91-4412-4504-94E5-903CCFE92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3B8F69-5432-41A9-80AA-ECBDFA57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BA6F6C5-3D62-464B-9F9F-04B70BC86CA6}"/>
              </a:ext>
            </a:extLst>
          </p:cNvPr>
          <p:cNvSpPr/>
          <p:nvPr/>
        </p:nvSpPr>
        <p:spPr>
          <a:xfrm>
            <a:off x="8942960" y="-563120"/>
            <a:ext cx="3026551" cy="30427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Homework: </a:t>
            </a:r>
            <a:r>
              <a:rPr lang="en-US" b="1" dirty="0"/>
              <a:t>read </a:t>
            </a:r>
            <a:r>
              <a:rPr lang="en-US" dirty="0"/>
              <a:t>actively pp. 209-214 by </a:t>
            </a:r>
            <a:r>
              <a:rPr lang="en-US" i="1" dirty="0">
                <a:solidFill>
                  <a:schemeClr val="tx1"/>
                </a:solidFill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00299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F2A3-36E6-4B71-A2C0-D9913C25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Skills </a:t>
            </a:r>
            <a:r>
              <a:rPr lang="en-US" dirty="0" err="1"/>
              <a:t>Bellringer</a:t>
            </a:r>
            <a:r>
              <a:rPr lang="en-US" dirty="0"/>
              <a:t>  </a:t>
            </a:r>
            <a:r>
              <a:rPr lang="en-US" sz="2400" dirty="0">
                <a:solidFill>
                  <a:srgbClr val="C00000"/>
                </a:solidFill>
              </a:rPr>
              <a:t>Use any sheet of paper you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4B9D5-2E62-4E70-A4A7-33D72213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P. 217  “Think as a Historian” box</a:t>
            </a:r>
          </a:p>
          <a:p>
            <a:endParaRPr lang="en-US" sz="2800" dirty="0"/>
          </a:p>
          <a:p>
            <a:r>
              <a:rPr lang="en-US" sz="2800" dirty="0"/>
              <a:t>The skill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rgbClr val="7030A0"/>
                </a:solidFill>
              </a:rPr>
              <a:t>Identifying evidence in an argument</a:t>
            </a:r>
          </a:p>
          <a:p>
            <a:endParaRPr lang="en-US" sz="2800" i="1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7030A0"/>
                </a:solidFill>
              </a:rPr>
              <a:t>Work alone to do both 1 and 2</a:t>
            </a: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7030A0"/>
                </a:solidFill>
              </a:rPr>
              <a:t>Now turn to a neighbor and discuss</a:t>
            </a:r>
          </a:p>
        </p:txBody>
      </p:sp>
    </p:spTree>
    <p:extLst>
      <p:ext uri="{BB962C8B-B14F-4D97-AF65-F5344CB8AC3E}">
        <p14:creationId xmlns:p14="http://schemas.microsoft.com/office/powerpoint/2010/main" val="15281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D5F0-554D-4794-AB30-E11CA663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Columbian  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B408-3034-4450-81DB-65F84AA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Defined</a:t>
            </a:r>
            <a:r>
              <a:rPr lang="en-US" sz="2400" dirty="0"/>
              <a:t>: </a:t>
            </a:r>
            <a:r>
              <a:rPr lang="en-US" sz="2400" b="1" dirty="0"/>
              <a:t>the global diffusion of 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/>
              <a:t>lants (crops),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/>
              <a:t>nimals (including humans),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/>
              <a:t>deas, and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/>
              <a:t>iseases (</a:t>
            </a:r>
            <a:r>
              <a:rPr lang="en-US" sz="2400" b="1" i="1" dirty="0">
                <a:solidFill>
                  <a:srgbClr val="FF0000"/>
                </a:solidFill>
              </a:rPr>
              <a:t>P.A.I.D.</a:t>
            </a:r>
            <a:r>
              <a:rPr lang="en-US" sz="2400" b="1" dirty="0"/>
              <a:t>) </a:t>
            </a:r>
          </a:p>
          <a:p>
            <a:endParaRPr lang="en-US" sz="2400" b="1" dirty="0"/>
          </a:p>
          <a:p>
            <a:r>
              <a:rPr lang="en-US" sz="2400" dirty="0"/>
              <a:t>After</a:t>
            </a:r>
            <a:r>
              <a:rPr lang="en-US" sz="2400" b="1" dirty="0"/>
              <a:t> </a:t>
            </a:r>
            <a:r>
              <a:rPr lang="en-US" sz="2400" dirty="0"/>
              <a:t>1492 the continuous voyages between hemispheres brought vast changes as flora and fauna were available to all parts of the globe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30EB3A-D3E9-47C7-A922-20DDA00718B6}"/>
              </a:ext>
            </a:extLst>
          </p:cNvPr>
          <p:cNvCxnSpPr/>
          <p:nvPr/>
        </p:nvCxnSpPr>
        <p:spPr>
          <a:xfrm>
            <a:off x="4764947" y="1031846"/>
            <a:ext cx="0" cy="83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0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B5CA24-869F-4BDA-8CFB-BDDA536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36" y="742425"/>
            <a:ext cx="11681927" cy="1197216"/>
          </a:xfrm>
        </p:spPr>
        <p:txBody>
          <a:bodyPr>
            <a:normAutofit/>
          </a:bodyPr>
          <a:lstStyle/>
          <a:p>
            <a:r>
              <a:rPr lang="en-US" sz="2400" dirty="0"/>
              <a:t>Demographic Impact </a:t>
            </a:r>
            <a:r>
              <a:rPr lang="en-US" sz="1200" dirty="0"/>
              <a:t>(4.1 I) </a:t>
            </a:r>
            <a:br>
              <a:rPr lang="en-US" sz="1200" dirty="0"/>
            </a:br>
            <a:r>
              <a:rPr lang="en-US" sz="1800" dirty="0"/>
              <a:t>Amerindians had no resistance to germs brought into their hemisphere</a:t>
            </a:r>
            <a:br>
              <a:rPr lang="en-US" sz="1800" dirty="0"/>
            </a:br>
            <a:r>
              <a:rPr lang="en-US" sz="1800" dirty="0"/>
              <a:t>1. disease spread rapidly, killing the majority of the people</a:t>
            </a:r>
            <a:br>
              <a:rPr lang="en-US" sz="1800" dirty="0"/>
            </a:br>
            <a:r>
              <a:rPr lang="en-US" sz="1800" dirty="0"/>
              <a:t>2. S.H.E.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Small pox, influenza, typhus     3. Europeans died of Malaria 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A4C9B-18C1-4AB9-B81E-BC00A596A2E2}"/>
              </a:ext>
            </a:extLst>
          </p:cNvPr>
          <p:cNvSpPr/>
          <p:nvPr/>
        </p:nvSpPr>
        <p:spPr>
          <a:xfrm>
            <a:off x="158621" y="4353887"/>
            <a:ext cx="11681926" cy="1761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Environmental Impact </a:t>
            </a:r>
            <a:r>
              <a:rPr lang="en-US" sz="1050" dirty="0"/>
              <a:t>(4.1 I)</a:t>
            </a:r>
          </a:p>
          <a:p>
            <a:pPr marL="342900" indent="-342900">
              <a:buAutoNum type="arabicPeriod"/>
            </a:pPr>
            <a:r>
              <a:rPr lang="en-US" dirty="0"/>
              <a:t>Introduction of European Livestock greatly altered the environment and culture of Americas</a:t>
            </a:r>
          </a:p>
          <a:p>
            <a:pPr marL="342900" indent="-342900">
              <a:buAutoNum type="arabicPeriod"/>
            </a:pPr>
            <a:r>
              <a:rPr lang="en-US" dirty="0"/>
              <a:t>Invasive species with no natural predator included: HORSE, cattle, pigs, and sheep</a:t>
            </a:r>
          </a:p>
          <a:p>
            <a:pPr marL="342900" indent="-342900">
              <a:buAutoNum type="arabicPeriod"/>
            </a:pPr>
            <a:r>
              <a:rPr lang="en-US" dirty="0"/>
              <a:t>On a positive note meat, milk, hides and wool were useful, as well as a ridable large animal!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4" descr="https://gibaulthistory.files.wordpress.com/2011/01/population-decline-in-the-americas-graph.jpg">
            <a:extLst>
              <a:ext uri="{FF2B5EF4-FFF2-40B4-BE49-F238E27FC236}">
                <a16:creationId xmlns:a16="http://schemas.microsoft.com/office/drawing/2014/main" id="{28DB1A4F-28F7-40D4-BD03-1B82CEBA0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5" y="1937857"/>
            <a:ext cx="5561900" cy="23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C28FD58-9E80-41F5-AFD6-529389C17B06}"/>
              </a:ext>
            </a:extLst>
          </p:cNvPr>
          <p:cNvSpPr/>
          <p:nvPr/>
        </p:nvSpPr>
        <p:spPr>
          <a:xfrm>
            <a:off x="6425967" y="2684477"/>
            <a:ext cx="326021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this </a:t>
            </a:r>
          </a:p>
        </p:txBody>
      </p:sp>
    </p:spTree>
    <p:extLst>
      <p:ext uri="{BB962C8B-B14F-4D97-AF65-F5344CB8AC3E}">
        <p14:creationId xmlns:p14="http://schemas.microsoft.com/office/powerpoint/2010/main" val="10251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DEBCFE79-516F-4356-8327-3F872A81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1E337F63-8F97-4174-BECB-CF052BBD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https://gibaulthistory.files.wordpress.com/2011/01/population-decline-in-the-americas-graph.jpg">
            <a:extLst>
              <a:ext uri="{FF2B5EF4-FFF2-40B4-BE49-F238E27FC236}">
                <a16:creationId xmlns:a16="http://schemas.microsoft.com/office/drawing/2014/main" id="{9FE967F7-555D-40DE-A0F2-49E78111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17447"/>
            <a:ext cx="12116499" cy="67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1EDAF80-BB94-4F76-9153-164A7960F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447800"/>
            <a:ext cx="3505200" cy="18288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u="sng">
                <a:latin typeface="Arial" panose="020B0604020202020204" pitchFamily="34" charset="0"/>
              </a:rPr>
              <a:t>Note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From 1530-1550 Native Population in the Americas declined from 21.7 million down to 3 million people.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What accounts for this?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E0B644-ABDA-4541-9832-FE44AED5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640138"/>
            <a:ext cx="3200400" cy="12366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C00000"/>
                </a:solidFill>
                <a:latin typeface="Arial" panose="020B0604020202020204" pitchFamily="34" charset="0"/>
              </a:rPr>
              <a:t>Comparing the RED and Black lines, what does this chart tell you about the pace of Afro-European migration in this 1</a:t>
            </a:r>
            <a:r>
              <a:rPr lang="en-US" altLang="en-US" sz="12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st</a:t>
            </a:r>
            <a:r>
              <a:rPr lang="en-US" altLang="en-US" sz="1200" b="1" dirty="0">
                <a:solidFill>
                  <a:srgbClr val="C00000"/>
                </a:solidFill>
                <a:latin typeface="Arial" panose="020B0604020202020204" pitchFamily="34" charset="0"/>
              </a:rPr>
              <a:t> Global 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C5F8-BFF6-42FE-AE83-FFDC2DB1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00BE424-AE07-43D8-B0CC-3FE392C0D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16" y="78059"/>
            <a:ext cx="11876049" cy="6779941"/>
          </a:xfrm>
        </p:spPr>
      </p:pic>
    </p:spTree>
    <p:extLst>
      <p:ext uri="{BB962C8B-B14F-4D97-AF65-F5344CB8AC3E}">
        <p14:creationId xmlns:p14="http://schemas.microsoft.com/office/powerpoint/2010/main" val="226318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1384E6-42E8-452F-B4B5-6245266E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Food for Thought…                  handout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B8A1E-B23C-4B3F-9B64-58A332D11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82" y="2014195"/>
            <a:ext cx="10150679" cy="4462030"/>
          </a:xfrm>
        </p:spPr>
        <p:txBody>
          <a:bodyPr>
            <a:normAutofit/>
          </a:bodyPr>
          <a:lstStyle/>
          <a:p>
            <a:r>
              <a:rPr lang="en-US" dirty="0"/>
              <a:t>Step 1: Create Groups of 3 people</a:t>
            </a:r>
          </a:p>
          <a:p>
            <a:endParaRPr lang="en-US" dirty="0"/>
          </a:p>
          <a:p>
            <a:pPr lvl="1"/>
            <a:r>
              <a:rPr lang="en-US" sz="2000" dirty="0"/>
              <a:t>Step2: Choose a food item from me</a:t>
            </a:r>
          </a:p>
          <a:p>
            <a:pPr lvl="1"/>
            <a:endParaRPr lang="en-US" dirty="0"/>
          </a:p>
          <a:p>
            <a:pPr lvl="2"/>
            <a:r>
              <a:rPr lang="en-US" sz="2000" dirty="0"/>
              <a:t>Step 3: Research!  </a:t>
            </a:r>
            <a:r>
              <a:rPr lang="en-US" sz="2000" dirty="0" err="1"/>
              <a:t>Divy</a:t>
            </a:r>
            <a:r>
              <a:rPr lang="en-US" sz="2000" dirty="0"/>
              <a:t> up the 6 bullet points in part 2. Then look it up</a:t>
            </a:r>
            <a:r>
              <a:rPr lang="en-US" dirty="0"/>
              <a:t>. </a:t>
            </a:r>
          </a:p>
          <a:p>
            <a:pPr lvl="2"/>
            <a:r>
              <a:rPr lang="en-US" b="1" dirty="0">
                <a:solidFill>
                  <a:srgbClr val="00B0F0"/>
                </a:solidFill>
              </a:rPr>
              <a:t>TIP: combine points 1 and 2 cause they are easier </a:t>
            </a:r>
          </a:p>
          <a:p>
            <a:pPr lvl="2"/>
            <a:endParaRPr lang="en-US" b="1" dirty="0">
              <a:solidFill>
                <a:srgbClr val="00B0F0"/>
              </a:solidFill>
            </a:endParaRPr>
          </a:p>
          <a:p>
            <a:pPr lvl="2"/>
            <a:r>
              <a:rPr lang="en-US" sz="2000" dirty="0"/>
              <a:t>     Step 4: Present!  (next _____TUESDAY________)</a:t>
            </a:r>
          </a:p>
          <a:p>
            <a:pPr marL="914400" lvl="2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i="1" dirty="0"/>
              <a:t>What does engaging mean to you???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8ACCD4-1AEB-4726-960A-88436C822A6F}"/>
              </a:ext>
            </a:extLst>
          </p:cNvPr>
          <p:cNvSpPr/>
          <p:nvPr/>
        </p:nvSpPr>
        <p:spPr>
          <a:xfrm>
            <a:off x="8114270" y="4118919"/>
            <a:ext cx="2965622" cy="2108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Meet now for 5 minutes</a:t>
            </a:r>
          </a:p>
        </p:txBody>
      </p:sp>
    </p:spTree>
    <p:extLst>
      <p:ext uri="{BB962C8B-B14F-4D97-AF65-F5344CB8AC3E}">
        <p14:creationId xmlns:p14="http://schemas.microsoft.com/office/powerpoint/2010/main" val="25407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0151-288F-43C2-BFD0-F5EEFEFD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09" y="897926"/>
            <a:ext cx="9603275" cy="566928"/>
          </a:xfrm>
        </p:spPr>
        <p:txBody>
          <a:bodyPr>
            <a:noAutofit/>
          </a:bodyPr>
          <a:lstStyle/>
          <a:p>
            <a:r>
              <a:rPr lang="en-US" sz="2000" b="1" dirty="0"/>
              <a:t>Objective: Explain the causes of the Columbian Exchange and its effects on the Eastern and Western Hemispheres.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DBE6-ED9B-4D31-B8D3-1A6CBA4F5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2171769"/>
            <a:ext cx="11100322" cy="329457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Go to my website </a:t>
            </a:r>
            <a:r>
              <a:rPr lang="en-US" sz="2400" dirty="0"/>
              <a:t>and find the tab for Unit 4: Transoceanic Connections.</a:t>
            </a:r>
          </a:p>
          <a:p>
            <a:endParaRPr lang="en-US" sz="2400" dirty="0"/>
          </a:p>
          <a:p>
            <a:r>
              <a:rPr lang="en-US" sz="2400" dirty="0"/>
              <a:t> Select the word document labeled “Columbian Exchange and Spanish Conquest”</a:t>
            </a:r>
          </a:p>
          <a:p>
            <a:endParaRPr lang="en-US" sz="2400" dirty="0"/>
          </a:p>
          <a:p>
            <a:r>
              <a:rPr lang="en-US" sz="2400" dirty="0"/>
              <a:t>Begin using the information &amp; links to answer the 25 questions.</a:t>
            </a:r>
          </a:p>
          <a:p>
            <a:endParaRPr lang="en-US" sz="2400" dirty="0"/>
          </a:p>
          <a:p>
            <a:r>
              <a:rPr lang="en-US" sz="2400" dirty="0"/>
              <a:t>This is DUE FRIDAY  (homework grade)</a:t>
            </a:r>
          </a:p>
        </p:txBody>
      </p:sp>
    </p:spTree>
    <p:extLst>
      <p:ext uri="{BB962C8B-B14F-4D97-AF65-F5344CB8AC3E}">
        <p14:creationId xmlns:p14="http://schemas.microsoft.com/office/powerpoint/2010/main" val="375294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0370-A73F-40C3-B6E6-FB59F042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FC1C-88E7-4BED-B3C9-A58D1183A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text, your knowledge, and the readings to answer the prompt below </a:t>
            </a:r>
          </a:p>
          <a:p>
            <a:endParaRPr lang="en-US" dirty="0"/>
          </a:p>
          <a:p>
            <a:r>
              <a:rPr lang="en-US" dirty="0"/>
              <a:t>Compare America with either Asia or Africa in how the Columbian Exchange affected the environment and demographics.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Tips &amp; Helpful Questions</a:t>
            </a:r>
          </a:p>
          <a:p>
            <a:pPr marL="0" indent="0" algn="ctr">
              <a:buNone/>
            </a:pPr>
            <a:r>
              <a:rPr lang="en-US" dirty="0"/>
              <a:t>How did any new world food impact the population of Africa or Asia?</a:t>
            </a:r>
          </a:p>
          <a:p>
            <a:pPr marL="0" indent="0" algn="ctr">
              <a:buNone/>
            </a:pPr>
            <a:r>
              <a:rPr lang="en-US" dirty="0"/>
              <a:t>How did the introduction of any old word animal affect the American environment?</a:t>
            </a:r>
          </a:p>
        </p:txBody>
      </p:sp>
    </p:spTree>
    <p:extLst>
      <p:ext uri="{BB962C8B-B14F-4D97-AF65-F5344CB8AC3E}">
        <p14:creationId xmlns:p14="http://schemas.microsoft.com/office/powerpoint/2010/main" val="884864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437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Savon</vt:lpstr>
      <vt:lpstr>The Agenda  1. Bellringer on FRQ skills 2. Notes Lesson on the Columbian Exchange 3. classwork on specific P.A.I.D.</vt:lpstr>
      <vt:lpstr>Skills Bellringer  Use any sheet of paper you have</vt:lpstr>
      <vt:lpstr>The Columbian   Exchange</vt:lpstr>
      <vt:lpstr>Demographic Impact (4.1 I)  Amerindians had no resistance to germs brought into their hemisphere 1. disease spread rapidly, killing the majority of the people 2. S.H.E.  Small pox, influenza, typhus     3. Europeans died of Malaria </vt:lpstr>
      <vt:lpstr>PowerPoint Presentation</vt:lpstr>
      <vt:lpstr>PowerPoint Presentation</vt:lpstr>
      <vt:lpstr>Food for Thought…                  handout</vt:lpstr>
      <vt:lpstr>Objective: Explain the causes of the Columbian Exchange and its effects on the Eastern and Western Hemispheres. </vt:lpstr>
      <vt:lpstr>classwork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Agenda</dc:title>
  <dc:creator>Hill, Joseph F</dc:creator>
  <cp:lastModifiedBy>Hill, Joseph F</cp:lastModifiedBy>
  <cp:revision>10</cp:revision>
  <dcterms:created xsi:type="dcterms:W3CDTF">2019-11-19T14:27:17Z</dcterms:created>
  <dcterms:modified xsi:type="dcterms:W3CDTF">2019-11-20T16:11:11Z</dcterms:modified>
</cp:coreProperties>
</file>