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744" r:id="rId5"/>
  </p:sldMasterIdLst>
  <p:notesMasterIdLst>
    <p:notesMasterId r:id="rId28"/>
  </p:notesMasterIdLst>
  <p:handoutMasterIdLst>
    <p:handoutMasterId r:id="rId29"/>
  </p:handoutMasterIdLst>
  <p:sldIdLst>
    <p:sldId id="256" r:id="rId6"/>
    <p:sldId id="348" r:id="rId7"/>
    <p:sldId id="368" r:id="rId8"/>
    <p:sldId id="369" r:id="rId9"/>
    <p:sldId id="262" r:id="rId10"/>
    <p:sldId id="315" r:id="rId11"/>
    <p:sldId id="295" r:id="rId12"/>
    <p:sldId id="297" r:id="rId13"/>
    <p:sldId id="319" r:id="rId14"/>
    <p:sldId id="324" r:id="rId15"/>
    <p:sldId id="290" r:id="rId16"/>
    <p:sldId id="260" r:id="rId17"/>
    <p:sldId id="349" r:id="rId18"/>
    <p:sldId id="336" r:id="rId19"/>
    <p:sldId id="325" r:id="rId20"/>
    <p:sldId id="347" r:id="rId21"/>
    <p:sldId id="367" r:id="rId22"/>
    <p:sldId id="335" r:id="rId23"/>
    <p:sldId id="317" r:id="rId24"/>
    <p:sldId id="316" r:id="rId25"/>
    <p:sldId id="346" r:id="rId26"/>
    <p:sldId id="292" r:id="rId2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0511" autoAdjust="0"/>
  </p:normalViewPr>
  <p:slideViewPr>
    <p:cSldViewPr>
      <p:cViewPr>
        <p:scale>
          <a:sx n="66" d="100"/>
          <a:sy n="66" d="100"/>
        </p:scale>
        <p:origin x="132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am, Kelly A" userId="30236cb3-a0fd-4dd5-9497-c4275d0bca59" providerId="ADAL" clId="{1D875D08-6DFA-4D7E-B218-33080DA62C21}"/>
    <pc:docChg chg="custSel modSld">
      <pc:chgData name="Ingram, Kelly A" userId="30236cb3-a0fd-4dd5-9497-c4275d0bca59" providerId="ADAL" clId="{1D875D08-6DFA-4D7E-B218-33080DA62C21}" dt="2025-01-30T20:42:01.590" v="1064" actId="20577"/>
      <pc:docMkLst>
        <pc:docMk/>
      </pc:docMkLst>
      <pc:sldChg chg="modSp mod">
        <pc:chgData name="Ingram, Kelly A" userId="30236cb3-a0fd-4dd5-9497-c4275d0bca59" providerId="ADAL" clId="{1D875D08-6DFA-4D7E-B218-33080DA62C21}" dt="2025-01-30T20:42:01.590" v="1064" actId="20577"/>
        <pc:sldMkLst>
          <pc:docMk/>
          <pc:sldMk cId="2110281127" sldId="297"/>
        </pc:sldMkLst>
        <pc:spChg chg="mod">
          <ac:chgData name="Ingram, Kelly A" userId="30236cb3-a0fd-4dd5-9497-c4275d0bca59" providerId="ADAL" clId="{1D875D08-6DFA-4D7E-B218-33080DA62C21}" dt="2025-01-30T20:42:01.590" v="1064" actId="20577"/>
          <ac:spMkLst>
            <pc:docMk/>
            <pc:sldMk cId="2110281127" sldId="297"/>
            <ac:spMk id="3" creationId="{00000000-0000-0000-0000-000000000000}"/>
          </ac:spMkLst>
        </pc:spChg>
      </pc:sldChg>
      <pc:sldChg chg="modSp mod">
        <pc:chgData name="Ingram, Kelly A" userId="30236cb3-a0fd-4dd5-9497-c4275d0bca59" providerId="ADAL" clId="{1D875D08-6DFA-4D7E-B218-33080DA62C21}" dt="2025-01-30T19:36:35.314" v="72" actId="20577"/>
        <pc:sldMkLst>
          <pc:docMk/>
          <pc:sldMk cId="356852555" sldId="315"/>
        </pc:sldMkLst>
        <pc:spChg chg="mod">
          <ac:chgData name="Ingram, Kelly A" userId="30236cb3-a0fd-4dd5-9497-c4275d0bca59" providerId="ADAL" clId="{1D875D08-6DFA-4D7E-B218-33080DA62C21}" dt="2025-01-30T19:36:35.314" v="72" actId="20577"/>
          <ac:spMkLst>
            <pc:docMk/>
            <pc:sldMk cId="356852555" sldId="315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3DD78-D517-4B55-8F44-FB5624F3B41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CBF20-D41C-4A07-B5C1-BD24B15475F0}">
      <dgm:prSet/>
      <dgm:spPr/>
      <dgm:t>
        <a:bodyPr/>
        <a:lstStyle/>
        <a:p>
          <a:r>
            <a:rPr lang="en-US" dirty="0"/>
            <a:t>Students with strong interest</a:t>
          </a:r>
        </a:p>
      </dgm:t>
    </dgm:pt>
    <dgm:pt modelId="{05711807-4A41-44FA-8DB9-A64FD7C64DDD}" type="parTrans" cxnId="{2AD734F0-BD74-4CB6-9F9F-023F9B5DE5D6}">
      <dgm:prSet/>
      <dgm:spPr/>
      <dgm:t>
        <a:bodyPr/>
        <a:lstStyle/>
        <a:p>
          <a:endParaRPr lang="en-US"/>
        </a:p>
      </dgm:t>
    </dgm:pt>
    <dgm:pt modelId="{D9FD21AB-5A45-48BE-9559-62B2FDC3C7FC}" type="sibTrans" cxnId="{2AD734F0-BD74-4CB6-9F9F-023F9B5DE5D6}">
      <dgm:prSet/>
      <dgm:spPr/>
      <dgm:t>
        <a:bodyPr/>
        <a:lstStyle/>
        <a:p>
          <a:endParaRPr lang="en-US"/>
        </a:p>
      </dgm:t>
    </dgm:pt>
    <dgm:pt modelId="{A0AB23E4-DD35-4C9B-8FAD-A32653D952E7}">
      <dgm:prSet/>
      <dgm:spPr/>
      <dgm:t>
        <a:bodyPr/>
        <a:lstStyle/>
        <a:p>
          <a:r>
            <a:rPr lang="en-US" dirty="0"/>
            <a:t>Must start in </a:t>
          </a:r>
        </a:p>
        <a:p>
          <a:r>
            <a:rPr lang="en-US" dirty="0"/>
            <a:t>6</a:t>
          </a:r>
          <a:r>
            <a:rPr lang="en-US" baseline="30000" dirty="0"/>
            <a:t>th</a:t>
          </a:r>
          <a:r>
            <a:rPr lang="en-US" dirty="0"/>
            <a:t> grade</a:t>
          </a:r>
        </a:p>
      </dgm:t>
    </dgm:pt>
    <dgm:pt modelId="{08B92863-8414-4DD2-A9D8-BCCA3AB5AC4C}" type="parTrans" cxnId="{794BCC01-F112-4664-A70E-3DF48C94F6E5}">
      <dgm:prSet/>
      <dgm:spPr/>
      <dgm:t>
        <a:bodyPr/>
        <a:lstStyle/>
        <a:p>
          <a:endParaRPr lang="en-US"/>
        </a:p>
      </dgm:t>
    </dgm:pt>
    <dgm:pt modelId="{7CFC03B9-2902-4EA2-A602-8EF011ACDF3C}" type="sibTrans" cxnId="{794BCC01-F112-4664-A70E-3DF48C94F6E5}">
      <dgm:prSet/>
      <dgm:spPr/>
      <dgm:t>
        <a:bodyPr/>
        <a:lstStyle/>
        <a:p>
          <a:endParaRPr lang="en-US"/>
        </a:p>
      </dgm:t>
    </dgm:pt>
    <dgm:pt modelId="{97825C15-243A-48E4-B2CB-BB7EF849B332}">
      <dgm:prSet/>
      <dgm:spPr/>
      <dgm:t>
        <a:bodyPr/>
        <a:lstStyle/>
        <a:p>
          <a:r>
            <a:rPr lang="en-US" dirty="0"/>
            <a:t>No prior experience required</a:t>
          </a:r>
        </a:p>
      </dgm:t>
    </dgm:pt>
    <dgm:pt modelId="{5BF8169C-B9D4-4994-B92B-FFD8034C7175}" type="parTrans" cxnId="{3D5C261D-9A6C-4CF6-A29B-DC03518030F8}">
      <dgm:prSet/>
      <dgm:spPr/>
      <dgm:t>
        <a:bodyPr/>
        <a:lstStyle/>
        <a:p>
          <a:endParaRPr lang="en-US"/>
        </a:p>
      </dgm:t>
    </dgm:pt>
    <dgm:pt modelId="{855717FA-9F0A-416B-ABC6-55F50CE6994C}" type="sibTrans" cxnId="{3D5C261D-9A6C-4CF6-A29B-DC03518030F8}">
      <dgm:prSet/>
      <dgm:spPr/>
      <dgm:t>
        <a:bodyPr/>
        <a:lstStyle/>
        <a:p>
          <a:endParaRPr lang="en-US"/>
        </a:p>
      </dgm:t>
    </dgm:pt>
    <dgm:pt modelId="{83B2F084-54C5-424E-A7C0-5E2A4D5F2054}">
      <dgm:prSet/>
      <dgm:spPr/>
      <dgm:t>
        <a:bodyPr/>
        <a:lstStyle/>
        <a:p>
          <a:r>
            <a:rPr lang="en-US" dirty="0"/>
            <a:t>Instruction on fundamentals</a:t>
          </a:r>
        </a:p>
      </dgm:t>
    </dgm:pt>
    <dgm:pt modelId="{13F002CD-D4D5-4639-8D8D-B1899AA78534}" type="parTrans" cxnId="{9AFD3223-E0BC-47AF-9DB0-EF38E4732904}">
      <dgm:prSet/>
      <dgm:spPr/>
      <dgm:t>
        <a:bodyPr/>
        <a:lstStyle/>
        <a:p>
          <a:endParaRPr lang="en-US"/>
        </a:p>
      </dgm:t>
    </dgm:pt>
    <dgm:pt modelId="{CA707A30-22DD-47E6-9F02-BB5FCCEFB234}" type="sibTrans" cxnId="{9AFD3223-E0BC-47AF-9DB0-EF38E4732904}">
      <dgm:prSet/>
      <dgm:spPr/>
      <dgm:t>
        <a:bodyPr/>
        <a:lstStyle/>
        <a:p>
          <a:endParaRPr lang="en-US"/>
        </a:p>
      </dgm:t>
    </dgm:pt>
    <dgm:pt modelId="{FA6B5D61-9864-40AF-B763-9A5DC0777E82}">
      <dgm:prSet/>
      <dgm:spPr/>
      <dgm:t>
        <a:bodyPr/>
        <a:lstStyle/>
        <a:p>
          <a:r>
            <a:rPr lang="en-US" dirty="0"/>
            <a:t>Group and individualized instruction</a:t>
          </a:r>
        </a:p>
      </dgm:t>
    </dgm:pt>
    <dgm:pt modelId="{BE73D3A2-BFB7-463B-A6C0-CAC22978055C}" type="parTrans" cxnId="{6D1919E3-CF6E-4CF3-AD13-429E685565B5}">
      <dgm:prSet/>
      <dgm:spPr/>
      <dgm:t>
        <a:bodyPr/>
        <a:lstStyle/>
        <a:p>
          <a:endParaRPr lang="en-US"/>
        </a:p>
      </dgm:t>
    </dgm:pt>
    <dgm:pt modelId="{2CD7F407-1071-43A6-9516-B38319C24C36}" type="sibTrans" cxnId="{6D1919E3-CF6E-4CF3-AD13-429E685565B5}">
      <dgm:prSet/>
      <dgm:spPr/>
      <dgm:t>
        <a:bodyPr/>
        <a:lstStyle/>
        <a:p>
          <a:endParaRPr lang="en-US"/>
        </a:p>
      </dgm:t>
    </dgm:pt>
    <dgm:pt modelId="{43A6A99E-2959-4DC7-80AC-3F78C1722845}">
      <dgm:prSet/>
      <dgm:spPr/>
      <dgm:t>
        <a:bodyPr/>
        <a:lstStyle/>
        <a:p>
          <a:r>
            <a:rPr lang="en-US" dirty="0"/>
            <a:t>Performances throughout the year</a:t>
          </a:r>
        </a:p>
      </dgm:t>
    </dgm:pt>
    <dgm:pt modelId="{88723F99-6196-46D8-9890-B8FA52E76A82}" type="parTrans" cxnId="{0005519A-CA15-4DD3-BC01-C2825AD72D3D}">
      <dgm:prSet/>
      <dgm:spPr/>
      <dgm:t>
        <a:bodyPr/>
        <a:lstStyle/>
        <a:p>
          <a:endParaRPr lang="en-US"/>
        </a:p>
      </dgm:t>
    </dgm:pt>
    <dgm:pt modelId="{D6561C6D-0B86-4F28-9F88-391D5424CAFD}" type="sibTrans" cxnId="{0005519A-CA15-4DD3-BC01-C2825AD72D3D}">
      <dgm:prSet/>
      <dgm:spPr/>
      <dgm:t>
        <a:bodyPr/>
        <a:lstStyle/>
        <a:p>
          <a:endParaRPr lang="en-US"/>
        </a:p>
      </dgm:t>
    </dgm:pt>
    <dgm:pt modelId="{5783E899-A2CE-434A-8355-E6A83610CD13}">
      <dgm:prSet/>
      <dgm:spPr/>
      <dgm:t>
        <a:bodyPr/>
        <a:lstStyle/>
        <a:p>
          <a:r>
            <a:rPr lang="en-US" dirty="0"/>
            <a:t>Parents are encouraged to secure instruments</a:t>
          </a:r>
        </a:p>
      </dgm:t>
    </dgm:pt>
    <dgm:pt modelId="{DDBBD1E7-584D-4ADC-9E88-C9F16B2E79C9}" type="parTrans" cxnId="{62F4E94A-2BF9-4D32-AE14-BF0074B67108}">
      <dgm:prSet/>
      <dgm:spPr/>
      <dgm:t>
        <a:bodyPr/>
        <a:lstStyle/>
        <a:p>
          <a:endParaRPr lang="en-US"/>
        </a:p>
      </dgm:t>
    </dgm:pt>
    <dgm:pt modelId="{F4050D51-0D83-4344-A58C-50DFB4DB3648}" type="sibTrans" cxnId="{62F4E94A-2BF9-4D32-AE14-BF0074B67108}">
      <dgm:prSet/>
      <dgm:spPr/>
      <dgm:t>
        <a:bodyPr/>
        <a:lstStyle/>
        <a:p>
          <a:endParaRPr lang="en-US"/>
        </a:p>
      </dgm:t>
    </dgm:pt>
    <dgm:pt modelId="{FD82B600-A818-4097-B080-883F58D94A3E}" type="pres">
      <dgm:prSet presAssocID="{CFB3DD78-D517-4B55-8F44-FB5624F3B41F}" presName="diagram" presStyleCnt="0">
        <dgm:presLayoutVars>
          <dgm:dir/>
          <dgm:resizeHandles val="exact"/>
        </dgm:presLayoutVars>
      </dgm:prSet>
      <dgm:spPr/>
    </dgm:pt>
    <dgm:pt modelId="{BFB38C33-D301-45EB-A20C-62E8D3935012}" type="pres">
      <dgm:prSet presAssocID="{11DCBF20-D41C-4A07-B5C1-BD24B15475F0}" presName="node" presStyleLbl="node1" presStyleIdx="0" presStyleCnt="7">
        <dgm:presLayoutVars>
          <dgm:bulletEnabled val="1"/>
        </dgm:presLayoutVars>
      </dgm:prSet>
      <dgm:spPr/>
    </dgm:pt>
    <dgm:pt modelId="{CA37F223-4416-4A95-8AD0-5E6CD1736F83}" type="pres">
      <dgm:prSet presAssocID="{D9FD21AB-5A45-48BE-9559-62B2FDC3C7FC}" presName="sibTrans" presStyleCnt="0"/>
      <dgm:spPr/>
    </dgm:pt>
    <dgm:pt modelId="{8EA63FC3-5610-4CE7-94B6-E56EBDB23D8F}" type="pres">
      <dgm:prSet presAssocID="{A0AB23E4-DD35-4C9B-8FAD-A32653D952E7}" presName="node" presStyleLbl="node1" presStyleIdx="1" presStyleCnt="7">
        <dgm:presLayoutVars>
          <dgm:bulletEnabled val="1"/>
        </dgm:presLayoutVars>
      </dgm:prSet>
      <dgm:spPr/>
    </dgm:pt>
    <dgm:pt modelId="{66CDEC14-5035-485C-860D-A0CD4AEDB1EA}" type="pres">
      <dgm:prSet presAssocID="{7CFC03B9-2902-4EA2-A602-8EF011ACDF3C}" presName="sibTrans" presStyleCnt="0"/>
      <dgm:spPr/>
    </dgm:pt>
    <dgm:pt modelId="{4A921F83-0355-48BE-819A-6460861AB655}" type="pres">
      <dgm:prSet presAssocID="{97825C15-243A-48E4-B2CB-BB7EF849B332}" presName="node" presStyleLbl="node1" presStyleIdx="2" presStyleCnt="7">
        <dgm:presLayoutVars>
          <dgm:bulletEnabled val="1"/>
        </dgm:presLayoutVars>
      </dgm:prSet>
      <dgm:spPr/>
    </dgm:pt>
    <dgm:pt modelId="{6FE7163D-5BCD-4057-8A1F-06B2BBF0689A}" type="pres">
      <dgm:prSet presAssocID="{855717FA-9F0A-416B-ABC6-55F50CE6994C}" presName="sibTrans" presStyleCnt="0"/>
      <dgm:spPr/>
    </dgm:pt>
    <dgm:pt modelId="{036B65F4-1F77-402C-B7AA-D4DEE7AB55C1}" type="pres">
      <dgm:prSet presAssocID="{83B2F084-54C5-424E-A7C0-5E2A4D5F2054}" presName="node" presStyleLbl="node1" presStyleIdx="3" presStyleCnt="7">
        <dgm:presLayoutVars>
          <dgm:bulletEnabled val="1"/>
        </dgm:presLayoutVars>
      </dgm:prSet>
      <dgm:spPr/>
    </dgm:pt>
    <dgm:pt modelId="{D02CDF7F-A9F5-43CE-B047-1289A339C1BD}" type="pres">
      <dgm:prSet presAssocID="{CA707A30-22DD-47E6-9F02-BB5FCCEFB234}" presName="sibTrans" presStyleCnt="0"/>
      <dgm:spPr/>
    </dgm:pt>
    <dgm:pt modelId="{8215A16A-7954-452B-B7ED-6DA5FA8C7AE4}" type="pres">
      <dgm:prSet presAssocID="{FA6B5D61-9864-40AF-B763-9A5DC0777E82}" presName="node" presStyleLbl="node1" presStyleIdx="4" presStyleCnt="7">
        <dgm:presLayoutVars>
          <dgm:bulletEnabled val="1"/>
        </dgm:presLayoutVars>
      </dgm:prSet>
      <dgm:spPr/>
    </dgm:pt>
    <dgm:pt modelId="{FA66B218-E253-4B79-BA8E-BF65348871C8}" type="pres">
      <dgm:prSet presAssocID="{2CD7F407-1071-43A6-9516-B38319C24C36}" presName="sibTrans" presStyleCnt="0"/>
      <dgm:spPr/>
    </dgm:pt>
    <dgm:pt modelId="{72B8E93F-ACF2-4CF9-8FB8-B629C0249AE9}" type="pres">
      <dgm:prSet presAssocID="{43A6A99E-2959-4DC7-80AC-3F78C1722845}" presName="node" presStyleLbl="node1" presStyleIdx="5" presStyleCnt="7">
        <dgm:presLayoutVars>
          <dgm:bulletEnabled val="1"/>
        </dgm:presLayoutVars>
      </dgm:prSet>
      <dgm:spPr/>
    </dgm:pt>
    <dgm:pt modelId="{C5CB6FBD-3CBF-47E7-A284-1226BE783898}" type="pres">
      <dgm:prSet presAssocID="{D6561C6D-0B86-4F28-9F88-391D5424CAFD}" presName="sibTrans" presStyleCnt="0"/>
      <dgm:spPr/>
    </dgm:pt>
    <dgm:pt modelId="{8AF67589-37A7-4BFE-AE69-ACE107725B87}" type="pres">
      <dgm:prSet presAssocID="{5783E899-A2CE-434A-8355-E6A83610CD13}" presName="node" presStyleLbl="node1" presStyleIdx="6" presStyleCnt="7">
        <dgm:presLayoutVars>
          <dgm:bulletEnabled val="1"/>
        </dgm:presLayoutVars>
      </dgm:prSet>
      <dgm:spPr/>
    </dgm:pt>
  </dgm:ptLst>
  <dgm:cxnLst>
    <dgm:cxn modelId="{794BCC01-F112-4664-A70E-3DF48C94F6E5}" srcId="{CFB3DD78-D517-4B55-8F44-FB5624F3B41F}" destId="{A0AB23E4-DD35-4C9B-8FAD-A32653D952E7}" srcOrd="1" destOrd="0" parTransId="{08B92863-8414-4DD2-A9D8-BCCA3AB5AC4C}" sibTransId="{7CFC03B9-2902-4EA2-A602-8EF011ACDF3C}"/>
    <dgm:cxn modelId="{FA46B707-E276-4731-828E-C5B8570D2A01}" type="presOf" srcId="{83B2F084-54C5-424E-A7C0-5E2A4D5F2054}" destId="{036B65F4-1F77-402C-B7AA-D4DEE7AB55C1}" srcOrd="0" destOrd="0" presId="urn:microsoft.com/office/officeart/2005/8/layout/default"/>
    <dgm:cxn modelId="{3D5C261D-9A6C-4CF6-A29B-DC03518030F8}" srcId="{CFB3DD78-D517-4B55-8F44-FB5624F3B41F}" destId="{97825C15-243A-48E4-B2CB-BB7EF849B332}" srcOrd="2" destOrd="0" parTransId="{5BF8169C-B9D4-4994-B92B-FFD8034C7175}" sibTransId="{855717FA-9F0A-416B-ABC6-55F50CE6994C}"/>
    <dgm:cxn modelId="{9AFD3223-E0BC-47AF-9DB0-EF38E4732904}" srcId="{CFB3DD78-D517-4B55-8F44-FB5624F3B41F}" destId="{83B2F084-54C5-424E-A7C0-5E2A4D5F2054}" srcOrd="3" destOrd="0" parTransId="{13F002CD-D4D5-4639-8D8D-B1899AA78534}" sibTransId="{CA707A30-22DD-47E6-9F02-BB5FCCEFB234}"/>
    <dgm:cxn modelId="{18D72429-BD40-4B7D-97DF-E5247CB9D43D}" type="presOf" srcId="{11DCBF20-D41C-4A07-B5C1-BD24B15475F0}" destId="{BFB38C33-D301-45EB-A20C-62E8D3935012}" srcOrd="0" destOrd="0" presId="urn:microsoft.com/office/officeart/2005/8/layout/default"/>
    <dgm:cxn modelId="{3E83BC2C-10A3-4DA5-B4A3-CDCD95CD83AF}" type="presOf" srcId="{CFB3DD78-D517-4B55-8F44-FB5624F3B41F}" destId="{FD82B600-A818-4097-B080-883F58D94A3E}" srcOrd="0" destOrd="0" presId="urn:microsoft.com/office/officeart/2005/8/layout/default"/>
    <dgm:cxn modelId="{62F4E94A-2BF9-4D32-AE14-BF0074B67108}" srcId="{CFB3DD78-D517-4B55-8F44-FB5624F3B41F}" destId="{5783E899-A2CE-434A-8355-E6A83610CD13}" srcOrd="6" destOrd="0" parTransId="{DDBBD1E7-584D-4ADC-9E88-C9F16B2E79C9}" sibTransId="{F4050D51-0D83-4344-A58C-50DFB4DB3648}"/>
    <dgm:cxn modelId="{1701146C-5108-433A-A58E-8D4F5656F733}" type="presOf" srcId="{FA6B5D61-9864-40AF-B763-9A5DC0777E82}" destId="{8215A16A-7954-452B-B7ED-6DA5FA8C7AE4}" srcOrd="0" destOrd="0" presId="urn:microsoft.com/office/officeart/2005/8/layout/default"/>
    <dgm:cxn modelId="{76F4F07A-5134-4C68-B7D5-9615C594DC8B}" type="presOf" srcId="{A0AB23E4-DD35-4C9B-8FAD-A32653D952E7}" destId="{8EA63FC3-5610-4CE7-94B6-E56EBDB23D8F}" srcOrd="0" destOrd="0" presId="urn:microsoft.com/office/officeart/2005/8/layout/default"/>
    <dgm:cxn modelId="{0553AE89-E4AC-4EDA-AC8B-C92BDE8C7BCA}" type="presOf" srcId="{97825C15-243A-48E4-B2CB-BB7EF849B332}" destId="{4A921F83-0355-48BE-819A-6460861AB655}" srcOrd="0" destOrd="0" presId="urn:microsoft.com/office/officeart/2005/8/layout/default"/>
    <dgm:cxn modelId="{0005519A-CA15-4DD3-BC01-C2825AD72D3D}" srcId="{CFB3DD78-D517-4B55-8F44-FB5624F3B41F}" destId="{43A6A99E-2959-4DC7-80AC-3F78C1722845}" srcOrd="5" destOrd="0" parTransId="{88723F99-6196-46D8-9890-B8FA52E76A82}" sibTransId="{D6561C6D-0B86-4F28-9F88-391D5424CAFD}"/>
    <dgm:cxn modelId="{6D1919E3-CF6E-4CF3-AD13-429E685565B5}" srcId="{CFB3DD78-D517-4B55-8F44-FB5624F3B41F}" destId="{FA6B5D61-9864-40AF-B763-9A5DC0777E82}" srcOrd="4" destOrd="0" parTransId="{BE73D3A2-BFB7-463B-A6C0-CAC22978055C}" sibTransId="{2CD7F407-1071-43A6-9516-B38319C24C36}"/>
    <dgm:cxn modelId="{8905EAEF-60A0-4583-8F02-749C7577C3A5}" type="presOf" srcId="{5783E899-A2CE-434A-8355-E6A83610CD13}" destId="{8AF67589-37A7-4BFE-AE69-ACE107725B87}" srcOrd="0" destOrd="0" presId="urn:microsoft.com/office/officeart/2005/8/layout/default"/>
    <dgm:cxn modelId="{2AD734F0-BD74-4CB6-9F9F-023F9B5DE5D6}" srcId="{CFB3DD78-D517-4B55-8F44-FB5624F3B41F}" destId="{11DCBF20-D41C-4A07-B5C1-BD24B15475F0}" srcOrd="0" destOrd="0" parTransId="{05711807-4A41-44FA-8DB9-A64FD7C64DDD}" sibTransId="{D9FD21AB-5A45-48BE-9559-62B2FDC3C7FC}"/>
    <dgm:cxn modelId="{F36A5BFB-0FCA-4BBD-BCDA-9DE060BAEE94}" type="presOf" srcId="{43A6A99E-2959-4DC7-80AC-3F78C1722845}" destId="{72B8E93F-ACF2-4CF9-8FB8-B629C0249AE9}" srcOrd="0" destOrd="0" presId="urn:microsoft.com/office/officeart/2005/8/layout/default"/>
    <dgm:cxn modelId="{A41960A6-0FC6-453C-8952-F2FCA4F6EED7}" type="presParOf" srcId="{FD82B600-A818-4097-B080-883F58D94A3E}" destId="{BFB38C33-D301-45EB-A20C-62E8D3935012}" srcOrd="0" destOrd="0" presId="urn:microsoft.com/office/officeart/2005/8/layout/default"/>
    <dgm:cxn modelId="{18693407-4FD6-4C5A-AAB4-A76073482AC1}" type="presParOf" srcId="{FD82B600-A818-4097-B080-883F58D94A3E}" destId="{CA37F223-4416-4A95-8AD0-5E6CD1736F83}" srcOrd="1" destOrd="0" presId="urn:microsoft.com/office/officeart/2005/8/layout/default"/>
    <dgm:cxn modelId="{AFB886AB-AD96-4CDB-927C-CFF2D1087A5C}" type="presParOf" srcId="{FD82B600-A818-4097-B080-883F58D94A3E}" destId="{8EA63FC3-5610-4CE7-94B6-E56EBDB23D8F}" srcOrd="2" destOrd="0" presId="urn:microsoft.com/office/officeart/2005/8/layout/default"/>
    <dgm:cxn modelId="{AEA5C9EE-F7C8-42D4-923D-924B53598ADA}" type="presParOf" srcId="{FD82B600-A818-4097-B080-883F58D94A3E}" destId="{66CDEC14-5035-485C-860D-A0CD4AEDB1EA}" srcOrd="3" destOrd="0" presId="urn:microsoft.com/office/officeart/2005/8/layout/default"/>
    <dgm:cxn modelId="{199F5921-0AB5-440E-ADB4-DA769CE7AD67}" type="presParOf" srcId="{FD82B600-A818-4097-B080-883F58D94A3E}" destId="{4A921F83-0355-48BE-819A-6460861AB655}" srcOrd="4" destOrd="0" presId="urn:microsoft.com/office/officeart/2005/8/layout/default"/>
    <dgm:cxn modelId="{7706A071-FFEF-4583-A42A-1D70D94F0B25}" type="presParOf" srcId="{FD82B600-A818-4097-B080-883F58D94A3E}" destId="{6FE7163D-5BCD-4057-8A1F-06B2BBF0689A}" srcOrd="5" destOrd="0" presId="urn:microsoft.com/office/officeart/2005/8/layout/default"/>
    <dgm:cxn modelId="{FAA01C25-049B-4062-BED7-77719B3AF9B3}" type="presParOf" srcId="{FD82B600-A818-4097-B080-883F58D94A3E}" destId="{036B65F4-1F77-402C-B7AA-D4DEE7AB55C1}" srcOrd="6" destOrd="0" presId="urn:microsoft.com/office/officeart/2005/8/layout/default"/>
    <dgm:cxn modelId="{BC5159D6-FE3F-4BB3-8091-10D118043D77}" type="presParOf" srcId="{FD82B600-A818-4097-B080-883F58D94A3E}" destId="{D02CDF7F-A9F5-43CE-B047-1289A339C1BD}" srcOrd="7" destOrd="0" presId="urn:microsoft.com/office/officeart/2005/8/layout/default"/>
    <dgm:cxn modelId="{68B5A3E7-6B72-4117-A251-C07670FEF5BB}" type="presParOf" srcId="{FD82B600-A818-4097-B080-883F58D94A3E}" destId="{8215A16A-7954-452B-B7ED-6DA5FA8C7AE4}" srcOrd="8" destOrd="0" presId="urn:microsoft.com/office/officeart/2005/8/layout/default"/>
    <dgm:cxn modelId="{DC652DF4-942F-4DEF-B66F-1E430679CFB0}" type="presParOf" srcId="{FD82B600-A818-4097-B080-883F58D94A3E}" destId="{FA66B218-E253-4B79-BA8E-BF65348871C8}" srcOrd="9" destOrd="0" presId="urn:microsoft.com/office/officeart/2005/8/layout/default"/>
    <dgm:cxn modelId="{16BECD6A-2F1C-4740-929C-F5262497E6B4}" type="presParOf" srcId="{FD82B600-A818-4097-B080-883F58D94A3E}" destId="{72B8E93F-ACF2-4CF9-8FB8-B629C0249AE9}" srcOrd="10" destOrd="0" presId="urn:microsoft.com/office/officeart/2005/8/layout/default"/>
    <dgm:cxn modelId="{68536DB3-1910-441F-A92E-5487D9496A85}" type="presParOf" srcId="{FD82B600-A818-4097-B080-883F58D94A3E}" destId="{C5CB6FBD-3CBF-47E7-A284-1226BE783898}" srcOrd="11" destOrd="0" presId="urn:microsoft.com/office/officeart/2005/8/layout/default"/>
    <dgm:cxn modelId="{7D5DB6EA-F71B-4A6D-BE7B-36A3871A7DA0}" type="presParOf" srcId="{FD82B600-A818-4097-B080-883F58D94A3E}" destId="{8AF67589-37A7-4BFE-AE69-ACE107725B8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38C33-D301-45EB-A20C-62E8D3935012}">
      <dsp:nvSpPr>
        <dsp:cNvPr id="0" name=""/>
        <dsp:cNvSpPr/>
      </dsp:nvSpPr>
      <dsp:spPr>
        <a:xfrm>
          <a:off x="0" y="57150"/>
          <a:ext cx="1619249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Students with strong interest</a:t>
          </a:r>
        </a:p>
      </dsp:txBody>
      <dsp:txXfrm>
        <a:off x="0" y="57150"/>
        <a:ext cx="1619249" cy="971549"/>
      </dsp:txXfrm>
    </dsp:sp>
    <dsp:sp modelId="{8EA63FC3-5610-4CE7-94B6-E56EBDB23D8F}">
      <dsp:nvSpPr>
        <dsp:cNvPr id="0" name=""/>
        <dsp:cNvSpPr/>
      </dsp:nvSpPr>
      <dsp:spPr>
        <a:xfrm>
          <a:off x="1781174" y="57150"/>
          <a:ext cx="1619249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Must start in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</a:t>
          </a:r>
          <a:r>
            <a:rPr lang="en-US" sz="1500" kern="1200" baseline="30000" dirty="0"/>
            <a:t>th</a:t>
          </a:r>
          <a:r>
            <a:rPr lang="en-US" sz="1500" kern="1200" dirty="0"/>
            <a:t> grade</a:t>
          </a:r>
        </a:p>
      </dsp:txBody>
      <dsp:txXfrm>
        <a:off x="1781174" y="57150"/>
        <a:ext cx="1619249" cy="971549"/>
      </dsp:txXfrm>
    </dsp:sp>
    <dsp:sp modelId="{4A921F83-0355-48BE-819A-6460861AB655}">
      <dsp:nvSpPr>
        <dsp:cNvPr id="0" name=""/>
        <dsp:cNvSpPr/>
      </dsp:nvSpPr>
      <dsp:spPr>
        <a:xfrm>
          <a:off x="3562349" y="57150"/>
          <a:ext cx="1619249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 prior experience required</a:t>
          </a:r>
        </a:p>
      </dsp:txBody>
      <dsp:txXfrm>
        <a:off x="3562349" y="57150"/>
        <a:ext cx="1619249" cy="971549"/>
      </dsp:txXfrm>
    </dsp:sp>
    <dsp:sp modelId="{036B65F4-1F77-402C-B7AA-D4DEE7AB55C1}">
      <dsp:nvSpPr>
        <dsp:cNvPr id="0" name=""/>
        <dsp:cNvSpPr/>
      </dsp:nvSpPr>
      <dsp:spPr>
        <a:xfrm>
          <a:off x="0" y="1190625"/>
          <a:ext cx="1619249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Instruction on fundamentals</a:t>
          </a:r>
        </a:p>
      </dsp:txBody>
      <dsp:txXfrm>
        <a:off x="0" y="1190625"/>
        <a:ext cx="1619249" cy="971549"/>
      </dsp:txXfrm>
    </dsp:sp>
    <dsp:sp modelId="{8215A16A-7954-452B-B7ED-6DA5FA8C7AE4}">
      <dsp:nvSpPr>
        <dsp:cNvPr id="0" name=""/>
        <dsp:cNvSpPr/>
      </dsp:nvSpPr>
      <dsp:spPr>
        <a:xfrm>
          <a:off x="1781174" y="1190625"/>
          <a:ext cx="1619249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Group and individualized instruction</a:t>
          </a:r>
        </a:p>
      </dsp:txBody>
      <dsp:txXfrm>
        <a:off x="1781174" y="1190625"/>
        <a:ext cx="1619249" cy="971549"/>
      </dsp:txXfrm>
    </dsp:sp>
    <dsp:sp modelId="{72B8E93F-ACF2-4CF9-8FB8-B629C0249AE9}">
      <dsp:nvSpPr>
        <dsp:cNvPr id="0" name=""/>
        <dsp:cNvSpPr/>
      </dsp:nvSpPr>
      <dsp:spPr>
        <a:xfrm>
          <a:off x="3562349" y="1190625"/>
          <a:ext cx="1619249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Performances throughout the year</a:t>
          </a:r>
        </a:p>
      </dsp:txBody>
      <dsp:txXfrm>
        <a:off x="3562349" y="1190625"/>
        <a:ext cx="1619249" cy="971549"/>
      </dsp:txXfrm>
    </dsp:sp>
    <dsp:sp modelId="{8AF67589-37A7-4BFE-AE69-ACE107725B87}">
      <dsp:nvSpPr>
        <dsp:cNvPr id="0" name=""/>
        <dsp:cNvSpPr/>
      </dsp:nvSpPr>
      <dsp:spPr>
        <a:xfrm>
          <a:off x="1781174" y="2324099"/>
          <a:ext cx="1619249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Parents are encouraged to secure instruments</a:t>
          </a:r>
        </a:p>
      </dsp:txBody>
      <dsp:txXfrm>
        <a:off x="1781174" y="2324099"/>
        <a:ext cx="1619249" cy="97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10D2B1E-869F-42EE-8140-ADC928283608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248DBE7-4D3E-4C65-BAA6-9C7229E03A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42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A5ADCFC-90A9-4443-AA5F-6CBDA9A0C8BE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162499E-CC86-4557-8830-494C7EAB5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5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2499E-CC86-4557-8830-494C7EAB53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2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2499E-CC86-4557-8830-494C7EAB53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5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2499E-CC86-4557-8830-494C7EAB53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30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2499E-CC86-4557-8830-494C7EAB534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7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2499E-CC86-4557-8830-494C7EAB534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998A-BB2D-4989-BD0B-5CA9223E9FF8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7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CF15-E57F-48F2-993D-F0E650328616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2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6878-4DF2-4ED4-91E7-FC50C8483959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2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E2D9-7856-445E-8ABA-098E80B30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E772C-B0BA-4810-92B2-ED847F74B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8557-BDF3-4BE9-8AC5-E65006F4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F3D99-0EFC-47E5-A209-8069E8C4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4AF2F-9A67-4118-8EA4-A97EF36F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8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E403-AE82-461A-9127-D327F7D9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9FA5D-190C-471D-B203-A36E135A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A54BF-60DC-483F-B179-00424D6B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7D0F6-8B26-4FE1-AD3E-F90C4584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AA385-9F37-4477-8DFC-F447B158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2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C171-C28E-403A-86EB-75A42227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19916-2B7D-4B86-B384-B056B74A7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0DABC-820E-40AA-B1A1-489D8939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878ED-C94B-4346-AD9C-BEA009DE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6433B-5160-4B6C-8429-FE429000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0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0AD62-7955-4250-BD9A-AAF45BE9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79B00-B31B-4EF5-AC00-5A171644A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D1016-4E9A-4FBD-B389-F914F8E73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ABA08-4FA6-4076-821D-5E04C56D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3FB47-BC73-4641-8E3C-E0ACE792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CBB9D-4974-4D67-933D-59D42175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8252-8F3C-41CB-B50C-4BB3B36F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21B85-38AE-4F2B-BAB9-40A4997E1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7A7EC-3D18-4373-B354-B7C1286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4AF9F-7641-4066-9921-02552ADE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72A3D-94BB-499E-9CBC-A065D1F3C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AD109-F484-401B-9E3D-3606FE57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55E9B-0DF2-4915-8162-B89E8CA3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E0BCE-F5BD-46E9-AC85-A6A3314E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2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8FC9-BDAB-4598-8464-B45276AB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36A01-0209-4D5F-952A-045F127D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C1BD0-2C84-452A-B85B-6983207C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D0167-AD70-4C6E-B7DD-26E37BB9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54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9A359-BA23-4A55-8913-2A2174F8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D13D9-5E40-4BBB-8762-2D0A8485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2016A-AD7D-49AF-9E88-379237E1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9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D44A-0E64-46A5-9DAE-1B0FF555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0D36-0E73-4932-9DA7-1312D5AC3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B5250-6E1F-40E3-9728-9DA52A5FA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23377-C6E4-4832-9306-154B1069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711F2-28A8-4426-8B34-B277BB66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5E879-11DE-4EEA-B66F-8233151F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8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1880-0618-4ADA-AC95-58CD64080031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01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535A-BE41-40B3-9521-2CC3F3F7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626DE2-E79F-4C13-B582-9516329CB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345A5-2CC1-4F95-B7D9-757E8D7F2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AE22-CF7E-4962-A3DA-475A3F02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934A5-7189-4FB3-8C59-5F0D7C07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87E83-E711-40D1-A360-A6108C1F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6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3375-8CA6-494A-96DD-39619AA6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6DA8B-FC22-4E5E-B776-9F04CB584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5126-1FDF-4BF5-997F-C646E318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FDF8E-14BF-4880-B0F4-AE696752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57C1D-D062-486E-8CE9-DAA2EA8E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8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128BE8-43EC-4C34-81FE-8F33A04DA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C2C1-A4CB-4DBF-8D13-E8530846E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D56BE-713D-40B8-91A1-322F8667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B974F-3B2D-46AC-A09C-EC8EC724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98A33-861D-43DB-9A68-6F9257C5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2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1CB-0C7F-4ECF-BED1-7753C2AEACC8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07DC-8F99-4EC7-9E7B-29FBFD439799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6C58-069E-4586-94DD-E2799B9A7EA3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9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F018-0771-4AFF-9063-8AE021BB6101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3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BBFA-EEE9-412A-8F52-50108B410F32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1FA-4D91-435C-B6BC-74ABAD203159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4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01B-6089-4996-B692-897CE40A4A6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6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ED4BA-EE4F-4875-B4D7-1275539A2754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4443F-2DE5-4E0D-A0C4-20EFDF27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48CEC-DD90-4DEC-AD06-BB9B4C5C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9BD10-BE29-4369-962C-D44A9C2FB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47F38-37FE-4295-A974-F7E1CFD7E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9DD7-6FF1-4278-9EE1-2AA55C5977E9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4D8CA-BB09-45B0-AC12-FBBF5AC0C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FFA2C-51C5-4542-A136-9A3FB9E3B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9DEF-D5DB-4D83-877B-656F91A5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8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ke44nh.deviantart.com/art/Information-Man-29361507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heninger.blogspot.com/2013/11/pillars-of-digital-leadership-series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henbangjui.blogspot.com/2013/08/26googleq.html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95055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618" y="1030286"/>
            <a:ext cx="3742181" cy="217409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solidFill>
                  <a:schemeClr val="bg1"/>
                </a:solidFill>
              </a:rPr>
              <a:t>Kiser Middle School</a:t>
            </a:r>
            <a:br>
              <a:rPr lang="en-US" sz="3300" b="1" dirty="0">
                <a:solidFill>
                  <a:schemeClr val="bg1"/>
                </a:solidFill>
              </a:rPr>
            </a:br>
            <a:r>
              <a:rPr lang="en-US" sz="3300" b="1" dirty="0">
                <a:solidFill>
                  <a:schemeClr val="bg1"/>
                </a:solidFill>
              </a:rPr>
              <a:t>Rising 6</a:t>
            </a:r>
            <a:r>
              <a:rPr lang="en-US" sz="3300" b="1" baseline="30000" dirty="0">
                <a:solidFill>
                  <a:schemeClr val="bg1"/>
                </a:solidFill>
              </a:rPr>
              <a:t>th</a:t>
            </a:r>
            <a:r>
              <a:rPr lang="en-US" sz="3300" b="1" dirty="0">
                <a:solidFill>
                  <a:schemeClr val="bg1"/>
                </a:solidFill>
              </a:rPr>
              <a:t> Grade Parent Night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0060" y="640080"/>
            <a:ext cx="846286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43886-0FA2-4B4C-BAD3-A9DF5DF5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3428999"/>
            <a:ext cx="4952999" cy="320040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Presenters: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Mrs. Conaway &amp; Ms. Holmes -  Principal/Asst. Principal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Ms. Russell – 6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grade Math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Mr. Edd-Wyckoff – 6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grade ELA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Mr. Perry/Mr.Sandeen – 6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grade Science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Mr. Henzler – 6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grade SS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Ms. White – Band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Ms. Greene-Stimpson – Orchestra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Ms. Ingram – 8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Grade Counselor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Ms. Moore – American Sign Language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Mr. Alvarez – Spanish Immersion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(available after presentation for questions)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"/>
          <a:stretch/>
        </p:blipFill>
        <p:spPr>
          <a:xfrm>
            <a:off x="4982892" y="1968740"/>
            <a:ext cx="3788490" cy="29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9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5221A5-EAFA-41F0-86FB-33937547E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2011" y="1789626"/>
            <a:ext cx="2746374" cy="32989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BE81-0085-4A08-857B-549E68ED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904" y="347270"/>
            <a:ext cx="4922696" cy="630916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9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b="1" u="sng" dirty="0">
                <a:solidFill>
                  <a:srgbClr val="000000"/>
                </a:solidFill>
              </a:rPr>
              <a:t>General Information</a:t>
            </a:r>
          </a:p>
          <a:p>
            <a:pPr>
              <a:lnSpc>
                <a:spcPct val="90000"/>
              </a:lnSpc>
            </a:pPr>
            <a:endParaRPr lang="en-US" sz="19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Hours:  Arrival 8:00am – Dismissal 3:20pm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Laptops will be distributed to all students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Cell phones may be brought to school but must be kept off and put away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</a:rPr>
              <a:t>*Information is subject to change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19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1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dirty="0"/>
              <a:t>Daily Schedule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75033"/>
            <a:ext cx="4267200" cy="391782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4 cores  </a:t>
            </a:r>
          </a:p>
          <a:p>
            <a:pPr lvl="1" indent="-228600">
              <a:lnSpc>
                <a:spcPct val="90000"/>
              </a:lnSpc>
            </a:pPr>
            <a:r>
              <a:rPr lang="en-US" sz="1600" dirty="0"/>
              <a:t>English</a:t>
            </a:r>
          </a:p>
          <a:p>
            <a:pPr lvl="1" indent="-228600">
              <a:lnSpc>
                <a:spcPct val="90000"/>
              </a:lnSpc>
            </a:pPr>
            <a:r>
              <a:rPr lang="en-US" sz="1600" dirty="0"/>
              <a:t>Math</a:t>
            </a:r>
          </a:p>
          <a:p>
            <a:pPr lvl="1" indent="-228600">
              <a:lnSpc>
                <a:spcPct val="90000"/>
              </a:lnSpc>
            </a:pPr>
            <a:r>
              <a:rPr lang="en-US" sz="1600" dirty="0"/>
              <a:t>Science</a:t>
            </a:r>
          </a:p>
          <a:p>
            <a:pPr lvl="1" indent="-228600">
              <a:lnSpc>
                <a:spcPct val="90000"/>
              </a:lnSpc>
            </a:pPr>
            <a:r>
              <a:rPr lang="en-US" sz="1600" dirty="0"/>
              <a:t>Social Studies</a:t>
            </a:r>
          </a:p>
          <a:p>
            <a:pPr marL="514350" lvl="1" indent="0">
              <a:lnSpc>
                <a:spcPct val="90000"/>
              </a:lnSpc>
              <a:buNone/>
            </a:pPr>
            <a:endParaRPr lang="en-US" sz="1600" dirty="0"/>
          </a:p>
          <a:p>
            <a:pPr marL="457200">
              <a:lnSpc>
                <a:spcPct val="90000"/>
              </a:lnSpc>
            </a:pPr>
            <a:r>
              <a:rPr lang="en-US" sz="2000" dirty="0"/>
              <a:t>2 Encores </a:t>
            </a:r>
          </a:p>
          <a:p>
            <a:pPr indent="-228600"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*Spanish Immersion students will take an additional Language class – this is not considered an encore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467" r="33752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102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31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00647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4100" b="1" dirty="0"/>
            </a:br>
            <a:r>
              <a:rPr lang="en-US" sz="4100" b="1" dirty="0"/>
              <a:t>Core Classes</a:t>
            </a:r>
            <a:br>
              <a:rPr lang="en-US" sz="4100" b="1" dirty="0"/>
            </a:br>
            <a:endParaRPr lang="en-US" sz="41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371600"/>
            <a:ext cx="384344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u="sng" dirty="0"/>
          </a:p>
          <a:p>
            <a:pPr>
              <a:lnSpc>
                <a:spcPct val="90000"/>
              </a:lnSpc>
            </a:pPr>
            <a:r>
              <a:rPr lang="en-US" sz="2000" dirty="0"/>
              <a:t>4 core subjects each day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u="sng" dirty="0"/>
          </a:p>
          <a:p>
            <a:pPr lvl="1">
              <a:lnSpc>
                <a:spcPct val="90000"/>
              </a:lnSpc>
            </a:pPr>
            <a:r>
              <a:rPr lang="en-US" sz="2000" dirty="0"/>
              <a:t>3 Math levels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Math 6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Accelerated Math 6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Accelerated Integrated Middle Math (AIMM)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2 ELA levels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Language Arts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Advanced Language Arts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000" dirty="0"/>
              <a:t>Social Studies &amp; Science classes are not leveled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13315" name="Picture 3" descr="C:\Users\mcnaird\AppData\Local\Microsoft\Windows\Temporary Internet Files\Content.IE5\X33FAH3Y\MP900439243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6" r="23378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7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5854-729D-440E-80C4-B4FA6274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E737-35CA-46C9-B223-282C8947A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February 11, 12, 13 – Counselors will visit (during school day) – Jones, Gillespie, Sternberger, Lindley, Morehead, General Greene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February 14-23 – Online Registration Window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C210C-A4C9-4A70-B2BE-6717D50E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0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4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5" name="Picture 14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32" name="Picture 8" descr="Image result for class registration">
            <a:extLst>
              <a:ext uri="{FF2B5EF4-FFF2-40B4-BE49-F238E27FC236}">
                <a16:creationId xmlns:a16="http://schemas.microsoft.com/office/drawing/2014/main" id="{2A78635E-FB1B-4D3C-8CC4-07FFDD0381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011" y="2670115"/>
            <a:ext cx="2746374" cy="15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B28884-4292-4A4E-9D89-4028E721718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19600" y="381000"/>
            <a:ext cx="4572000" cy="617220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solidFill>
                <a:srgbClr val="00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Registration Window February 14-23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Parent letters, Registration Directions &amp; a list of Encore Classes will be sent home by your student’s Elementary Counselors the week of February 3rd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Students will make their Class Requests online through their PowerSchool Account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Students will select Math and ELA classes as well as Encore (“specials”)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Final Math and ELA placement will be determined over the summer based on available data and county recommendations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Please note that Encore Requests are NOT guaranteed, they are based on enrollment and capacity. </a:t>
            </a:r>
          </a:p>
          <a:p>
            <a:pPr>
              <a:lnSpc>
                <a:spcPct val="90000"/>
              </a:lnSpc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6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1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08" y="502400"/>
            <a:ext cx="3099054" cy="18180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Band or Orchestra</a:t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(Everyday)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3840" b="11503"/>
          <a:stretch/>
        </p:blipFill>
        <p:spPr>
          <a:xfrm>
            <a:off x="3464434" y="41648"/>
            <a:ext cx="5679545" cy="2785089"/>
          </a:xfrm>
          <a:prstGeom prst="rect">
            <a:avLst/>
          </a:prstGeom>
        </p:spPr>
      </p:pic>
      <p:sp>
        <p:nvSpPr>
          <p:cNvPr id="44" name="Rectangle 33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2" descr="https://pbs.twimg.com/media/CaaptzdVAAE1UoC.jpg:large">
            <a:extLst>
              <a:ext uri="{FF2B5EF4-FFF2-40B4-BE49-F238E27FC236}">
                <a16:creationId xmlns:a16="http://schemas.microsoft.com/office/drawing/2014/main" id="{ADF38068-179F-408B-B891-F3745D25F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3" r="18151" b="3"/>
          <a:stretch/>
        </p:blipFill>
        <p:spPr bwMode="auto">
          <a:xfrm>
            <a:off x="20" y="2826737"/>
            <a:ext cx="3424313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Content Placeholder 3">
            <a:extLst>
              <a:ext uri="{FF2B5EF4-FFF2-40B4-BE49-F238E27FC236}">
                <a16:creationId xmlns:a16="http://schemas.microsoft.com/office/drawing/2014/main" id="{E2644AD4-C60A-A101-2528-6B1FAA822FA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6943023"/>
              </p:ext>
            </p:extLst>
          </p:nvPr>
        </p:nvGraphicFramePr>
        <p:xfrm>
          <a:off x="3657600" y="3124200"/>
          <a:ext cx="5181599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5" name="Rectangle 35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73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6015-6B8B-41ED-B20E-61259D14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4" cy="793750"/>
          </a:xfrm>
        </p:spPr>
        <p:txBody>
          <a:bodyPr>
            <a:normAutofit/>
          </a:bodyPr>
          <a:lstStyle/>
          <a:p>
            <a:r>
              <a:rPr lang="en-US" sz="4000" dirty="0"/>
              <a:t>  </a:t>
            </a:r>
            <a:r>
              <a:rPr lang="en-US" sz="4000" u="sng" dirty="0"/>
              <a:t>A/B Encores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33BF9-89E9-4658-AD6F-6BCCD6138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533400"/>
            <a:ext cx="5029200" cy="582295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Arts</a:t>
            </a:r>
          </a:p>
          <a:p>
            <a:pPr lvl="1"/>
            <a:r>
              <a:rPr lang="en-US" sz="2600" dirty="0"/>
              <a:t>Traditional Art</a:t>
            </a:r>
          </a:p>
          <a:p>
            <a:pPr lvl="1"/>
            <a:r>
              <a:rPr lang="en-US" sz="2600" dirty="0"/>
              <a:t>Digital Art</a:t>
            </a:r>
          </a:p>
          <a:p>
            <a:pPr lvl="1"/>
            <a:r>
              <a:rPr lang="en-US" sz="2600" dirty="0"/>
              <a:t>Theater</a:t>
            </a:r>
          </a:p>
          <a:p>
            <a:pPr lvl="1"/>
            <a:r>
              <a:rPr lang="en-US" sz="2600" dirty="0"/>
              <a:t>Chorus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u="sng" dirty="0"/>
              <a:t>Career Technical</a:t>
            </a:r>
          </a:p>
          <a:p>
            <a:pPr lvl="1"/>
            <a:r>
              <a:rPr lang="en-US" sz="2600" dirty="0"/>
              <a:t>Computer Science 1</a:t>
            </a:r>
          </a:p>
          <a:p>
            <a:pPr lvl="1"/>
            <a:r>
              <a:rPr lang="en-US" sz="2600" dirty="0"/>
              <a:t>Computer Skills</a:t>
            </a:r>
          </a:p>
          <a:p>
            <a:pPr lvl="1"/>
            <a:r>
              <a:rPr lang="en-US" sz="2600" dirty="0"/>
              <a:t>Exploring Nutrition &amp; Wellness</a:t>
            </a:r>
          </a:p>
          <a:p>
            <a:pPr lvl="1"/>
            <a:r>
              <a:rPr lang="en-US" sz="2600" dirty="0"/>
              <a:t>Exploring Technology</a:t>
            </a:r>
          </a:p>
          <a:p>
            <a:pPr lvl="1"/>
            <a:r>
              <a:rPr lang="en-US" sz="2600" dirty="0"/>
              <a:t>Exploring Careers &amp; Employment</a:t>
            </a:r>
          </a:p>
          <a:p>
            <a:pPr lvl="1"/>
            <a:endParaRPr lang="en-US" sz="2600" dirty="0"/>
          </a:p>
          <a:p>
            <a:r>
              <a:rPr lang="en-US" u="sng" dirty="0"/>
              <a:t>World Language</a:t>
            </a:r>
          </a:p>
          <a:p>
            <a:pPr lvl="1"/>
            <a:r>
              <a:rPr lang="en-US" sz="2600" dirty="0"/>
              <a:t>Intro to American Sign Language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DB60E-DE4A-4AB4-A4CB-33448672A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424113" y="555523"/>
            <a:ext cx="3008313" cy="4691063"/>
          </a:xfrm>
        </p:spPr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37E0B-E62D-4652-BF50-16C8793D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2" descr="arts in schools ...">
            <a:extLst>
              <a:ext uri="{FF2B5EF4-FFF2-40B4-BE49-F238E27FC236}">
                <a16:creationId xmlns:a16="http://schemas.microsoft.com/office/drawing/2014/main" id="{E98E3236-A551-45A5-A1E6-B61E849F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8" y="1125102"/>
            <a:ext cx="3076575" cy="18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eer Technical Education Survey | Mountain House High School">
            <a:extLst>
              <a:ext uri="{FF2B5EF4-FFF2-40B4-BE49-F238E27FC236}">
                <a16:creationId xmlns:a16="http://schemas.microsoft.com/office/drawing/2014/main" id="{39757C4A-7DFB-481C-A541-6E88296BD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5635"/>
            <a:ext cx="3224059" cy="19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L language elective can bridge communication gap – Hawk Eye">
            <a:extLst>
              <a:ext uri="{FF2B5EF4-FFF2-40B4-BE49-F238E27FC236}">
                <a16:creationId xmlns:a16="http://schemas.microsoft.com/office/drawing/2014/main" id="{64431C06-FACF-4748-AF1B-CD2B6869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" y="4861592"/>
            <a:ext cx="3313114" cy="196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3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6" t="-2254" r="-693" b="-555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 rot="-1686325">
            <a:off x="7469566" y="-44452"/>
            <a:ext cx="1585897" cy="1092287"/>
          </a:xfrm>
          <a:custGeom>
            <a:avLst/>
            <a:gdLst/>
            <a:ahLst/>
            <a:cxnLst/>
            <a:rect l="l" t="t" r="r" b="b"/>
            <a:pathLst>
              <a:path w="3171794" h="2184573">
                <a:moveTo>
                  <a:pt x="0" y="0"/>
                </a:moveTo>
                <a:lnTo>
                  <a:pt x="3171794" y="0"/>
                </a:lnTo>
                <a:lnTo>
                  <a:pt x="3171794" y="2184573"/>
                </a:lnTo>
                <a:lnTo>
                  <a:pt x="0" y="21845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>
            <a:off x="342794" y="435327"/>
            <a:ext cx="1721337" cy="1710597"/>
          </a:xfrm>
          <a:custGeom>
            <a:avLst/>
            <a:gdLst/>
            <a:ahLst/>
            <a:cxnLst/>
            <a:rect l="l" t="t" r="r" b="b"/>
            <a:pathLst>
              <a:path w="4251349" h="4900691">
                <a:moveTo>
                  <a:pt x="0" y="0"/>
                </a:moveTo>
                <a:lnTo>
                  <a:pt x="4251349" y="0"/>
                </a:lnTo>
                <a:lnTo>
                  <a:pt x="4251349" y="4900691"/>
                </a:lnTo>
                <a:lnTo>
                  <a:pt x="0" y="49006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>
            <a:off x="7696200" y="971969"/>
            <a:ext cx="1240708" cy="1198835"/>
          </a:xfrm>
          <a:custGeom>
            <a:avLst/>
            <a:gdLst/>
            <a:ahLst/>
            <a:cxnLst/>
            <a:rect l="l" t="t" r="r" b="b"/>
            <a:pathLst>
              <a:path w="3177322" h="3296832">
                <a:moveTo>
                  <a:pt x="0" y="0"/>
                </a:moveTo>
                <a:lnTo>
                  <a:pt x="3177322" y="0"/>
                </a:lnTo>
                <a:lnTo>
                  <a:pt x="3177322" y="3296833"/>
                </a:lnTo>
                <a:lnTo>
                  <a:pt x="0" y="32968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5"/>
          <p:cNvSpPr txBox="1"/>
          <p:nvPr/>
        </p:nvSpPr>
        <p:spPr>
          <a:xfrm>
            <a:off x="269274" y="228600"/>
            <a:ext cx="85319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dirty="0">
                <a:solidFill>
                  <a:srgbClr val="000000"/>
                </a:solidFill>
                <a:latin typeface="Prompt Bold"/>
              </a:rPr>
              <a:t>New Arts Graduation Requirement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9600" y="6260068"/>
            <a:ext cx="80010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nva Sans"/>
              </a:rPr>
              <a:t>*  Total number of credits required to graduate </a:t>
            </a:r>
            <a:r>
              <a:rPr lang="en-US" sz="2400" dirty="0">
                <a:solidFill>
                  <a:srgbClr val="000000"/>
                </a:solidFill>
                <a:latin typeface="Canva Sans Bold"/>
              </a:rPr>
              <a:t>is not changing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7700" y="2275230"/>
            <a:ext cx="7848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nva Sans"/>
              </a:rPr>
              <a:t> Beginning in</a:t>
            </a:r>
            <a:r>
              <a:rPr lang="en-US" sz="3200" dirty="0">
                <a:solidFill>
                  <a:srgbClr val="000000"/>
                </a:solidFill>
                <a:latin typeface="Canva Sans Bold"/>
              </a:rPr>
              <a:t> fall 2022</a:t>
            </a:r>
            <a:r>
              <a:rPr lang="en-US" sz="3200" dirty="0">
                <a:solidFill>
                  <a:srgbClr val="000000"/>
                </a:solidFill>
                <a:latin typeface="Canva Sans"/>
              </a:rPr>
              <a:t>, students entering Grade 6 shall have arts education course in</a:t>
            </a:r>
            <a:r>
              <a:rPr lang="en-US" sz="3200" dirty="0">
                <a:solidFill>
                  <a:srgbClr val="000000"/>
                </a:solidFill>
                <a:latin typeface="Canva Sans Bold"/>
              </a:rPr>
              <a:t> grades 6-12 – students must pass the course</a:t>
            </a:r>
          </a:p>
          <a:p>
            <a:r>
              <a:rPr lang="en-US" sz="2400" dirty="0">
                <a:solidFill>
                  <a:srgbClr val="000000"/>
                </a:solidFill>
                <a:latin typeface="Canva Sans"/>
              </a:rPr>
              <a:t>    (includes Art, Digital Art, Theater, Chorus, Band, Orchestra)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8200" y="4721223"/>
            <a:ext cx="7467600" cy="1348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nva Sans"/>
              </a:rPr>
              <a:t>*Arts course needs to be completed through standard course of study - a</a:t>
            </a:r>
            <a:r>
              <a:rPr lang="en-US" sz="2400" dirty="0">
                <a:solidFill>
                  <a:srgbClr val="000000"/>
                </a:solidFill>
                <a:latin typeface="Canva Sans Bold"/>
              </a:rPr>
              <a:t>fter school activities or partial courses do not fulfill this graduation requirement. </a:t>
            </a:r>
          </a:p>
          <a:p>
            <a:pPr algn="ctr">
              <a:lnSpc>
                <a:spcPts val="1984"/>
              </a:lnSpc>
            </a:pPr>
            <a:endParaRPr lang="en-US" sz="1417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012285"/>
          </a:xfrm>
        </p:spPr>
        <p:txBody>
          <a:bodyPr anchor="b">
            <a:normAutofit/>
          </a:bodyPr>
          <a:lstStyle/>
          <a:p>
            <a:r>
              <a:rPr lang="en-US" sz="4700" b="1" dirty="0"/>
              <a:t>Sports &amp; Clubs</a:t>
            </a:r>
          </a:p>
        </p:txBody>
      </p:sp>
      <p:sp>
        <p:nvSpPr>
          <p:cNvPr id="5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Sports Offered: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Basketball, Track, Wrestling, Soccer, Volleyball, Softball, Baseball, Football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Physical forms - prior to tryouts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Grades/attendance from previous quarter are considered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Clubs offered: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Chess, Yearbook, Eco Wise, SGA, BOB, Kiser Kingdom,   Tigers Undivided, Girls Who Game, Creative Writing, American Sign Language, KMS Robotigers, Sewing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*Please note: Students can not try out for football until summer before 7</a:t>
            </a:r>
            <a:r>
              <a:rPr lang="en-US" sz="1600" b="1" baseline="30000" dirty="0"/>
              <a:t>th</a:t>
            </a:r>
            <a:r>
              <a:rPr lang="en-US" sz="1600" b="1" dirty="0"/>
              <a:t> grade.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CC631-5F74-4C8D-A812-C490E4D3C5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 r="25860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6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en-US" sz="4100" b="1" dirty="0"/>
              <a:t>Communication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136874-2077-407E-9B50-6ACDAB49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218" r="22928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87427" y="1828800"/>
            <a:ext cx="4251774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u="sng" dirty="0"/>
              <a:t>Join PTA!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u="sng" dirty="0"/>
              <a:t>Sign Up for Powerschool Parent Portal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See grades, missing assignments, etc.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u="sng" dirty="0"/>
              <a:t>Follow us on Social Media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Facebook &amp; Instagram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u="sng" dirty="0"/>
              <a:t>Weekly Parent E-mail/Voicemails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General Updates on schedules, events, clubs, sports, etc.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914400" lvl="2" indent="0">
              <a:lnSpc>
                <a:spcPct val="9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089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A75F-DA17-4603-9B4C-C357D915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Kiser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8515-77D0-46AF-AED8-AAE0D95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Kiser students will be transitioning to the new building in 2025 (date to be announced)!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39E94-0F59-4164-AF12-8F545282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03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235075"/>
          </a:xfrm>
        </p:spPr>
        <p:txBody>
          <a:bodyPr>
            <a:normAutofit/>
          </a:bodyPr>
          <a:lstStyle/>
          <a:p>
            <a:r>
              <a:rPr lang="en-US" b="1" u="sng" dirty="0"/>
              <a:t>Reminders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737" y="2438405"/>
            <a:ext cx="4734863" cy="41909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Available this summer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Medical Release forms – nurse will send at EOY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Students are encouraged to get their sports physicals done in the summer – all sports forms must be uploaded and completed on Dragonfly prior to try-outs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Bus requests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Must fill out one every year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Due by July 1</a:t>
            </a:r>
            <a:r>
              <a:rPr lang="en-US" sz="2000" baseline="30000" dirty="0"/>
              <a:t>st</a:t>
            </a:r>
            <a:r>
              <a:rPr lang="en-US" sz="2000" dirty="0"/>
              <a:t> to ensure bus for first day of school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	</a:t>
            </a:r>
          </a:p>
        </p:txBody>
      </p:sp>
      <p:pic>
        <p:nvPicPr>
          <p:cNvPr id="7" name="Picture 6" descr="COMO EXPORTAR PASABOCA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23232" b="2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0831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CBDD-BFDA-4578-A2BE-668174F2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Important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13D7-8D72-40BB-93DD-D1CF86E25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199"/>
            <a:ext cx="8839200" cy="5121275"/>
          </a:xfrm>
        </p:spPr>
        <p:txBody>
          <a:bodyPr>
            <a:normAutofit fontScale="55000" lnSpcReduction="20000"/>
          </a:bodyPr>
          <a:lstStyle/>
          <a:p>
            <a:endParaRPr lang="en-US" sz="50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000" dirty="0"/>
              <a:t>Principal Mrs. Conaway - conawam@gcsnc.com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5000" dirty="0"/>
              <a:t>6</a:t>
            </a:r>
            <a:r>
              <a:rPr lang="en-US" sz="5000" baseline="30000" dirty="0"/>
              <a:t>th</a:t>
            </a:r>
            <a:r>
              <a:rPr lang="en-US" sz="5000" dirty="0"/>
              <a:t> gr. Asst. Principal - holmess@gcsnc.com</a:t>
            </a:r>
          </a:p>
          <a:p>
            <a:endParaRPr lang="en-US" sz="2500" dirty="0"/>
          </a:p>
          <a:p>
            <a:r>
              <a:rPr lang="en-US" sz="5000" dirty="0"/>
              <a:t>6</a:t>
            </a:r>
            <a:r>
              <a:rPr lang="en-US" sz="5000" baseline="30000" dirty="0"/>
              <a:t>th</a:t>
            </a:r>
            <a:r>
              <a:rPr lang="en-US" sz="5000" dirty="0"/>
              <a:t> gr. Counselor – Ms. Stewart  - stewars5@gcsnc.com</a:t>
            </a:r>
          </a:p>
          <a:p>
            <a:endParaRPr lang="en-US" sz="2500" dirty="0"/>
          </a:p>
          <a:p>
            <a:r>
              <a:rPr lang="en-US" sz="5000" dirty="0"/>
              <a:t>504 Coordinator – Ms. Drew  - drewa@gcsnc.com</a:t>
            </a:r>
          </a:p>
          <a:p>
            <a:endParaRPr lang="en-US" sz="2500" dirty="0"/>
          </a:p>
          <a:p>
            <a:r>
              <a:rPr lang="en-US" sz="5000" dirty="0"/>
              <a:t>AG Coordinator – Ms. Ingram - ingramk2@gcsnc.com</a:t>
            </a:r>
          </a:p>
          <a:p>
            <a:endParaRPr lang="en-US" sz="2500" dirty="0"/>
          </a:p>
          <a:p>
            <a:r>
              <a:rPr lang="en-US" sz="5000" dirty="0"/>
              <a:t>Data Manager – Ms. Milian - miliann@gcsnc.com</a:t>
            </a:r>
          </a:p>
          <a:p>
            <a:pPr marL="0" indent="0">
              <a:buNone/>
            </a:pPr>
            <a:endParaRPr lang="en-US" sz="5000" dirty="0"/>
          </a:p>
          <a:p>
            <a:endParaRPr lang="en-US" sz="5000" dirty="0"/>
          </a:p>
          <a:p>
            <a:endParaRPr lang="en-US" sz="5000" dirty="0"/>
          </a:p>
          <a:p>
            <a:endParaRPr lang="en-US" sz="5000" dirty="0"/>
          </a:p>
          <a:p>
            <a:endParaRPr lang="en-US" sz="5000" dirty="0"/>
          </a:p>
          <a:p>
            <a:endParaRPr lang="en-US" sz="5000" dirty="0"/>
          </a:p>
          <a:p>
            <a:pPr marL="0" indent="0">
              <a:buNone/>
            </a:pPr>
            <a:endParaRPr lang="en-US" sz="5000" dirty="0"/>
          </a:p>
          <a:p>
            <a:endParaRPr lang="en-US" sz="50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1FA46-2D4E-49B3-828A-BBB5653F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92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D5872A3-CFF8-4F36-8446-6F1B04585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EC0934-1503-4296-A688-FC4E83E3F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891743" y="4813"/>
            <a:ext cx="5360514" cy="6333471"/>
            <a:chOff x="329184" y="-555662"/>
            <a:chExt cx="524256" cy="633347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C528A17-D3E6-4463-8942-C4991C05B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9B74AA-0D92-4B16-A6FE-030C4476E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E2C537D-FECA-4C7F-A65B-F82518B3A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265180"/>
            <a:ext cx="8249304" cy="5751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7D3C6B-A3B4-4680-91FC-798A76EC7DC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31" r="1" b="6651"/>
          <a:stretch/>
        </p:blipFill>
        <p:spPr>
          <a:xfrm>
            <a:off x="628650" y="469664"/>
            <a:ext cx="7886700" cy="53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7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05B51B-B039-ED5F-34ED-680E9B90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92990-C84D-D9AB-5576-C9C805B1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9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9CCDD2-E59C-E4FF-87E7-6491AE05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443F-2DE5-4E0D-A0C4-20EFDF272B3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87CF1-7268-DA2B-636C-4B52BFC21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54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C28D1-8002-4554-8419-A140BA77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823"/>
            <a:ext cx="2564892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4700" b="1" u="sng" dirty="0">
                <a:highlight>
                  <a:srgbClr val="FFFFFF"/>
                </a:highlight>
              </a:rPr>
              <a:t>Planning for Succes</a:t>
            </a:r>
            <a:r>
              <a:rPr lang="en-US" sz="4700" u="sng" dirty="0">
                <a:highlight>
                  <a:srgbClr val="FFFFFF"/>
                </a:highlight>
              </a:rPr>
              <a:t>s</a:t>
            </a:r>
            <a:br>
              <a:rPr lang="en-US" sz="4700" u="sng" dirty="0">
                <a:highlight>
                  <a:srgbClr val="FFFFFF"/>
                </a:highlight>
              </a:rPr>
            </a:br>
            <a:r>
              <a:rPr lang="en-US" sz="4700" b="1" u="sng" dirty="0">
                <a:highlight>
                  <a:srgbClr val="FFFFFF"/>
                </a:highlight>
              </a:rPr>
              <a:t>in Middle School Math</a:t>
            </a:r>
          </a:p>
        </p:txBody>
      </p:sp>
      <p:sp>
        <p:nvSpPr>
          <p:cNvPr id="2066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00400" y="630936"/>
            <a:ext cx="13716" cy="5590381"/>
          </a:xfrm>
          <a:custGeom>
            <a:avLst/>
            <a:gdLst>
              <a:gd name="connsiteX0" fmla="*/ 0 w 13716"/>
              <a:gd name="connsiteY0" fmla="*/ 0 h 5590381"/>
              <a:gd name="connsiteX1" fmla="*/ 13716 w 13716"/>
              <a:gd name="connsiteY1" fmla="*/ 0 h 5590381"/>
              <a:gd name="connsiteX2" fmla="*/ 13716 w 13716"/>
              <a:gd name="connsiteY2" fmla="*/ 754701 h 5590381"/>
              <a:gd name="connsiteX3" fmla="*/ 13716 w 13716"/>
              <a:gd name="connsiteY3" fmla="*/ 1565307 h 5590381"/>
              <a:gd name="connsiteX4" fmla="*/ 13716 w 13716"/>
              <a:gd name="connsiteY4" fmla="*/ 2152297 h 5590381"/>
              <a:gd name="connsiteX5" fmla="*/ 13716 w 13716"/>
              <a:gd name="connsiteY5" fmla="*/ 2906998 h 5590381"/>
              <a:gd name="connsiteX6" fmla="*/ 13716 w 13716"/>
              <a:gd name="connsiteY6" fmla="*/ 3549892 h 5590381"/>
              <a:gd name="connsiteX7" fmla="*/ 13716 w 13716"/>
              <a:gd name="connsiteY7" fmla="*/ 4080978 h 5590381"/>
              <a:gd name="connsiteX8" fmla="*/ 13716 w 13716"/>
              <a:gd name="connsiteY8" fmla="*/ 4835680 h 5590381"/>
              <a:gd name="connsiteX9" fmla="*/ 13716 w 13716"/>
              <a:gd name="connsiteY9" fmla="*/ 5590381 h 5590381"/>
              <a:gd name="connsiteX10" fmla="*/ 0 w 13716"/>
              <a:gd name="connsiteY10" fmla="*/ 5590381 h 5590381"/>
              <a:gd name="connsiteX11" fmla="*/ 0 w 13716"/>
              <a:gd name="connsiteY11" fmla="*/ 4835680 h 5590381"/>
              <a:gd name="connsiteX12" fmla="*/ 0 w 13716"/>
              <a:gd name="connsiteY12" fmla="*/ 4304593 h 5590381"/>
              <a:gd name="connsiteX13" fmla="*/ 0 w 13716"/>
              <a:gd name="connsiteY13" fmla="*/ 3773507 h 5590381"/>
              <a:gd name="connsiteX14" fmla="*/ 0 w 13716"/>
              <a:gd name="connsiteY14" fmla="*/ 3186517 h 5590381"/>
              <a:gd name="connsiteX15" fmla="*/ 0 w 13716"/>
              <a:gd name="connsiteY15" fmla="*/ 2487720 h 5590381"/>
              <a:gd name="connsiteX16" fmla="*/ 0 w 13716"/>
              <a:gd name="connsiteY16" fmla="*/ 1956633 h 5590381"/>
              <a:gd name="connsiteX17" fmla="*/ 0 w 13716"/>
              <a:gd name="connsiteY17" fmla="*/ 1425547 h 5590381"/>
              <a:gd name="connsiteX18" fmla="*/ 0 w 13716"/>
              <a:gd name="connsiteY18" fmla="*/ 614942 h 5590381"/>
              <a:gd name="connsiteX19" fmla="*/ 0 w 13716"/>
              <a:gd name="connsiteY19" fmla="*/ 0 h 5590381"/>
              <a:gd name="connsiteX0" fmla="*/ 0 w 13716"/>
              <a:gd name="connsiteY0" fmla="*/ 0 h 5590381"/>
              <a:gd name="connsiteX1" fmla="*/ 13716 w 13716"/>
              <a:gd name="connsiteY1" fmla="*/ 0 h 5590381"/>
              <a:gd name="connsiteX2" fmla="*/ 13716 w 13716"/>
              <a:gd name="connsiteY2" fmla="*/ 698798 h 5590381"/>
              <a:gd name="connsiteX3" fmla="*/ 13716 w 13716"/>
              <a:gd name="connsiteY3" fmla="*/ 1397595 h 5590381"/>
              <a:gd name="connsiteX4" fmla="*/ 13716 w 13716"/>
              <a:gd name="connsiteY4" fmla="*/ 2152297 h 5590381"/>
              <a:gd name="connsiteX5" fmla="*/ 13716 w 13716"/>
              <a:gd name="connsiteY5" fmla="*/ 2739287 h 5590381"/>
              <a:gd name="connsiteX6" fmla="*/ 13716 w 13716"/>
              <a:gd name="connsiteY6" fmla="*/ 3493988 h 5590381"/>
              <a:gd name="connsiteX7" fmla="*/ 13716 w 13716"/>
              <a:gd name="connsiteY7" fmla="*/ 4304593 h 5590381"/>
              <a:gd name="connsiteX8" fmla="*/ 13716 w 13716"/>
              <a:gd name="connsiteY8" fmla="*/ 5590381 h 5590381"/>
              <a:gd name="connsiteX9" fmla="*/ 0 w 13716"/>
              <a:gd name="connsiteY9" fmla="*/ 5590381 h 5590381"/>
              <a:gd name="connsiteX10" fmla="*/ 0 w 13716"/>
              <a:gd name="connsiteY10" fmla="*/ 4835680 h 5590381"/>
              <a:gd name="connsiteX11" fmla="*/ 0 w 13716"/>
              <a:gd name="connsiteY11" fmla="*/ 4136882 h 5590381"/>
              <a:gd name="connsiteX12" fmla="*/ 0 w 13716"/>
              <a:gd name="connsiteY12" fmla="*/ 3549892 h 5590381"/>
              <a:gd name="connsiteX13" fmla="*/ 0 w 13716"/>
              <a:gd name="connsiteY13" fmla="*/ 2851094 h 5590381"/>
              <a:gd name="connsiteX14" fmla="*/ 0 w 13716"/>
              <a:gd name="connsiteY14" fmla="*/ 2264104 h 5590381"/>
              <a:gd name="connsiteX15" fmla="*/ 0 w 13716"/>
              <a:gd name="connsiteY15" fmla="*/ 1733018 h 5590381"/>
              <a:gd name="connsiteX16" fmla="*/ 0 w 13716"/>
              <a:gd name="connsiteY16" fmla="*/ 1090124 h 5590381"/>
              <a:gd name="connsiteX17" fmla="*/ 0 w 13716"/>
              <a:gd name="connsiteY17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716" h="5590381" fill="none" extrusionOk="0">
                <a:moveTo>
                  <a:pt x="0" y="0"/>
                </a:moveTo>
                <a:cubicBezTo>
                  <a:pt x="6858" y="-583"/>
                  <a:pt x="7851" y="431"/>
                  <a:pt x="13716" y="0"/>
                </a:cubicBezTo>
                <a:cubicBezTo>
                  <a:pt x="34933" y="215318"/>
                  <a:pt x="27251" y="565582"/>
                  <a:pt x="13716" y="754701"/>
                </a:cubicBezTo>
                <a:cubicBezTo>
                  <a:pt x="-46127" y="1001571"/>
                  <a:pt x="16502" y="1226848"/>
                  <a:pt x="13716" y="1565307"/>
                </a:cubicBezTo>
                <a:cubicBezTo>
                  <a:pt x="518" y="1889109"/>
                  <a:pt x="-16367" y="2000548"/>
                  <a:pt x="13716" y="2152297"/>
                </a:cubicBezTo>
                <a:cubicBezTo>
                  <a:pt x="-27751" y="2293511"/>
                  <a:pt x="26467" y="2577637"/>
                  <a:pt x="13716" y="2906998"/>
                </a:cubicBezTo>
                <a:cubicBezTo>
                  <a:pt x="10317" y="3210592"/>
                  <a:pt x="23894" y="3347388"/>
                  <a:pt x="13716" y="3549892"/>
                </a:cubicBezTo>
                <a:cubicBezTo>
                  <a:pt x="-2084" y="3774164"/>
                  <a:pt x="29811" y="3846282"/>
                  <a:pt x="13716" y="4080978"/>
                </a:cubicBezTo>
                <a:cubicBezTo>
                  <a:pt x="-34083" y="4316157"/>
                  <a:pt x="-21714" y="4469094"/>
                  <a:pt x="13716" y="4835680"/>
                </a:cubicBezTo>
                <a:cubicBezTo>
                  <a:pt x="54813" y="5147918"/>
                  <a:pt x="-17924" y="5390556"/>
                  <a:pt x="13716" y="5590381"/>
                </a:cubicBezTo>
                <a:cubicBezTo>
                  <a:pt x="8175" y="5590136"/>
                  <a:pt x="6849" y="5590599"/>
                  <a:pt x="0" y="5590381"/>
                </a:cubicBezTo>
                <a:cubicBezTo>
                  <a:pt x="25138" y="5250698"/>
                  <a:pt x="-4619" y="5075445"/>
                  <a:pt x="0" y="4835680"/>
                </a:cubicBezTo>
                <a:cubicBezTo>
                  <a:pt x="36581" y="4590550"/>
                  <a:pt x="3022" y="4474529"/>
                  <a:pt x="0" y="4304593"/>
                </a:cubicBezTo>
                <a:cubicBezTo>
                  <a:pt x="-12701" y="4111845"/>
                  <a:pt x="27688" y="3905584"/>
                  <a:pt x="0" y="3773507"/>
                </a:cubicBezTo>
                <a:cubicBezTo>
                  <a:pt x="-26601" y="3606595"/>
                  <a:pt x="-5508" y="3333425"/>
                  <a:pt x="0" y="3186517"/>
                </a:cubicBezTo>
                <a:cubicBezTo>
                  <a:pt x="27803" y="3020623"/>
                  <a:pt x="39608" y="2648539"/>
                  <a:pt x="0" y="2487720"/>
                </a:cubicBezTo>
                <a:cubicBezTo>
                  <a:pt x="-30668" y="2356394"/>
                  <a:pt x="-10848" y="2125581"/>
                  <a:pt x="0" y="1956633"/>
                </a:cubicBezTo>
                <a:cubicBezTo>
                  <a:pt x="21350" y="1832604"/>
                  <a:pt x="13098" y="1675326"/>
                  <a:pt x="0" y="1425547"/>
                </a:cubicBezTo>
                <a:cubicBezTo>
                  <a:pt x="51943" y="1231575"/>
                  <a:pt x="-49685" y="947153"/>
                  <a:pt x="0" y="614942"/>
                </a:cubicBezTo>
                <a:cubicBezTo>
                  <a:pt x="23685" y="274445"/>
                  <a:pt x="15608" y="143232"/>
                  <a:pt x="0" y="0"/>
                </a:cubicBezTo>
                <a:close/>
              </a:path>
              <a:path w="13716" h="5590381" stroke="0" extrusionOk="0">
                <a:moveTo>
                  <a:pt x="0" y="0"/>
                </a:moveTo>
                <a:cubicBezTo>
                  <a:pt x="4519" y="745"/>
                  <a:pt x="7608" y="27"/>
                  <a:pt x="13716" y="0"/>
                </a:cubicBezTo>
                <a:cubicBezTo>
                  <a:pt x="44022" y="114427"/>
                  <a:pt x="8229" y="453118"/>
                  <a:pt x="13716" y="698798"/>
                </a:cubicBezTo>
                <a:cubicBezTo>
                  <a:pt x="34424" y="963774"/>
                  <a:pt x="36600" y="1212364"/>
                  <a:pt x="13716" y="1397595"/>
                </a:cubicBezTo>
                <a:cubicBezTo>
                  <a:pt x="48283" y="1542354"/>
                  <a:pt x="25375" y="1802464"/>
                  <a:pt x="13716" y="2152297"/>
                </a:cubicBezTo>
                <a:cubicBezTo>
                  <a:pt x="3835" y="2525678"/>
                  <a:pt x="21814" y="2592868"/>
                  <a:pt x="13716" y="2739287"/>
                </a:cubicBezTo>
                <a:cubicBezTo>
                  <a:pt x="1084" y="2874965"/>
                  <a:pt x="-36448" y="3144013"/>
                  <a:pt x="13716" y="3493988"/>
                </a:cubicBezTo>
                <a:cubicBezTo>
                  <a:pt x="-17205" y="3852647"/>
                  <a:pt x="66492" y="4038484"/>
                  <a:pt x="13716" y="4304593"/>
                </a:cubicBezTo>
                <a:cubicBezTo>
                  <a:pt x="-83354" y="4564310"/>
                  <a:pt x="113944" y="5225828"/>
                  <a:pt x="13716" y="5590381"/>
                </a:cubicBezTo>
                <a:cubicBezTo>
                  <a:pt x="9333" y="5590250"/>
                  <a:pt x="5993" y="5589792"/>
                  <a:pt x="0" y="5590381"/>
                </a:cubicBezTo>
                <a:cubicBezTo>
                  <a:pt x="35863" y="5257220"/>
                  <a:pt x="-32757" y="5135372"/>
                  <a:pt x="0" y="4835680"/>
                </a:cubicBezTo>
                <a:cubicBezTo>
                  <a:pt x="7921" y="4562721"/>
                  <a:pt x="-29047" y="4351594"/>
                  <a:pt x="0" y="4136882"/>
                </a:cubicBezTo>
                <a:cubicBezTo>
                  <a:pt x="1393" y="3929098"/>
                  <a:pt x="-4372" y="3755796"/>
                  <a:pt x="0" y="3549892"/>
                </a:cubicBezTo>
                <a:cubicBezTo>
                  <a:pt x="-14123" y="3323552"/>
                  <a:pt x="21701" y="3076195"/>
                  <a:pt x="0" y="2851094"/>
                </a:cubicBezTo>
                <a:cubicBezTo>
                  <a:pt x="-51577" y="2661940"/>
                  <a:pt x="-7702" y="2448681"/>
                  <a:pt x="0" y="2264104"/>
                </a:cubicBezTo>
                <a:cubicBezTo>
                  <a:pt x="-8180" y="2080123"/>
                  <a:pt x="16108" y="1991682"/>
                  <a:pt x="0" y="1733018"/>
                </a:cubicBezTo>
                <a:cubicBezTo>
                  <a:pt x="-21280" y="1472795"/>
                  <a:pt x="8343" y="1385598"/>
                  <a:pt x="0" y="1090124"/>
                </a:cubicBezTo>
                <a:cubicBezTo>
                  <a:pt x="41559" y="815693"/>
                  <a:pt x="-53513" y="485395"/>
                  <a:pt x="0" y="0"/>
                </a:cubicBezTo>
                <a:close/>
              </a:path>
              <a:path w="13716" h="5590381" fill="none" stroke="0" extrusionOk="0">
                <a:moveTo>
                  <a:pt x="0" y="0"/>
                </a:moveTo>
                <a:cubicBezTo>
                  <a:pt x="6692" y="-634"/>
                  <a:pt x="7933" y="727"/>
                  <a:pt x="13716" y="0"/>
                </a:cubicBezTo>
                <a:cubicBezTo>
                  <a:pt x="-11397" y="210553"/>
                  <a:pt x="41795" y="570219"/>
                  <a:pt x="13716" y="754701"/>
                </a:cubicBezTo>
                <a:cubicBezTo>
                  <a:pt x="-16345" y="939055"/>
                  <a:pt x="5480" y="1271330"/>
                  <a:pt x="13716" y="1565307"/>
                </a:cubicBezTo>
                <a:cubicBezTo>
                  <a:pt x="214" y="1888228"/>
                  <a:pt x="-22439" y="2000817"/>
                  <a:pt x="13716" y="2152297"/>
                </a:cubicBezTo>
                <a:cubicBezTo>
                  <a:pt x="36483" y="2302199"/>
                  <a:pt x="43294" y="2645200"/>
                  <a:pt x="13716" y="2906998"/>
                </a:cubicBezTo>
                <a:cubicBezTo>
                  <a:pt x="10400" y="3203875"/>
                  <a:pt x="27719" y="3309255"/>
                  <a:pt x="13716" y="3549892"/>
                </a:cubicBezTo>
                <a:cubicBezTo>
                  <a:pt x="-8323" y="3767364"/>
                  <a:pt x="36239" y="3859248"/>
                  <a:pt x="13716" y="4080978"/>
                </a:cubicBezTo>
                <a:cubicBezTo>
                  <a:pt x="-28362" y="4308528"/>
                  <a:pt x="-17360" y="4464817"/>
                  <a:pt x="13716" y="4835680"/>
                </a:cubicBezTo>
                <a:cubicBezTo>
                  <a:pt x="37186" y="5120324"/>
                  <a:pt x="-5183" y="5409792"/>
                  <a:pt x="13716" y="5590381"/>
                </a:cubicBezTo>
                <a:cubicBezTo>
                  <a:pt x="8151" y="5590111"/>
                  <a:pt x="6756" y="5590651"/>
                  <a:pt x="0" y="5590381"/>
                </a:cubicBezTo>
                <a:cubicBezTo>
                  <a:pt x="366" y="5289836"/>
                  <a:pt x="-51421" y="5037027"/>
                  <a:pt x="0" y="4835680"/>
                </a:cubicBezTo>
                <a:cubicBezTo>
                  <a:pt x="30695" y="4638845"/>
                  <a:pt x="15954" y="4503929"/>
                  <a:pt x="0" y="4304593"/>
                </a:cubicBezTo>
                <a:cubicBezTo>
                  <a:pt x="14622" y="4089881"/>
                  <a:pt x="18900" y="3917008"/>
                  <a:pt x="0" y="3773507"/>
                </a:cubicBezTo>
                <a:cubicBezTo>
                  <a:pt x="-3147" y="3613850"/>
                  <a:pt x="-23547" y="3335869"/>
                  <a:pt x="0" y="3186517"/>
                </a:cubicBezTo>
                <a:cubicBezTo>
                  <a:pt x="5486" y="3055843"/>
                  <a:pt x="41826" y="2645889"/>
                  <a:pt x="0" y="2487720"/>
                </a:cubicBezTo>
                <a:cubicBezTo>
                  <a:pt x="-23992" y="2347034"/>
                  <a:pt x="14189" y="2145771"/>
                  <a:pt x="0" y="1956633"/>
                </a:cubicBezTo>
                <a:cubicBezTo>
                  <a:pt x="14669" y="1780910"/>
                  <a:pt x="-4302" y="1660669"/>
                  <a:pt x="0" y="1425547"/>
                </a:cubicBezTo>
                <a:cubicBezTo>
                  <a:pt x="70611" y="1196115"/>
                  <a:pt x="14725" y="924393"/>
                  <a:pt x="0" y="614942"/>
                </a:cubicBezTo>
                <a:cubicBezTo>
                  <a:pt x="-2330" y="269013"/>
                  <a:pt x="15133" y="1326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custGeom>
                    <a:avLst/>
                    <a:gdLst>
                      <a:gd name="connsiteX0" fmla="*/ 0 w 13716"/>
                      <a:gd name="connsiteY0" fmla="*/ 0 h 5590381"/>
                      <a:gd name="connsiteX1" fmla="*/ 13716 w 13716"/>
                      <a:gd name="connsiteY1" fmla="*/ 0 h 5590381"/>
                      <a:gd name="connsiteX2" fmla="*/ 13716 w 13716"/>
                      <a:gd name="connsiteY2" fmla="*/ 754701 h 5590381"/>
                      <a:gd name="connsiteX3" fmla="*/ 13716 w 13716"/>
                      <a:gd name="connsiteY3" fmla="*/ 1565307 h 5590381"/>
                      <a:gd name="connsiteX4" fmla="*/ 13716 w 13716"/>
                      <a:gd name="connsiteY4" fmla="*/ 2152297 h 5590381"/>
                      <a:gd name="connsiteX5" fmla="*/ 13716 w 13716"/>
                      <a:gd name="connsiteY5" fmla="*/ 2906998 h 5590381"/>
                      <a:gd name="connsiteX6" fmla="*/ 13716 w 13716"/>
                      <a:gd name="connsiteY6" fmla="*/ 3549892 h 5590381"/>
                      <a:gd name="connsiteX7" fmla="*/ 13716 w 13716"/>
                      <a:gd name="connsiteY7" fmla="*/ 4080978 h 5590381"/>
                      <a:gd name="connsiteX8" fmla="*/ 13716 w 13716"/>
                      <a:gd name="connsiteY8" fmla="*/ 4835680 h 5590381"/>
                      <a:gd name="connsiteX9" fmla="*/ 13716 w 13716"/>
                      <a:gd name="connsiteY9" fmla="*/ 5590381 h 5590381"/>
                      <a:gd name="connsiteX10" fmla="*/ 0 w 13716"/>
                      <a:gd name="connsiteY10" fmla="*/ 5590381 h 5590381"/>
                      <a:gd name="connsiteX11" fmla="*/ 0 w 13716"/>
                      <a:gd name="connsiteY11" fmla="*/ 4835680 h 5590381"/>
                      <a:gd name="connsiteX12" fmla="*/ 0 w 13716"/>
                      <a:gd name="connsiteY12" fmla="*/ 4304593 h 5590381"/>
                      <a:gd name="connsiteX13" fmla="*/ 0 w 13716"/>
                      <a:gd name="connsiteY13" fmla="*/ 3773507 h 5590381"/>
                      <a:gd name="connsiteX14" fmla="*/ 0 w 13716"/>
                      <a:gd name="connsiteY14" fmla="*/ 3186517 h 5590381"/>
                      <a:gd name="connsiteX15" fmla="*/ 0 w 13716"/>
                      <a:gd name="connsiteY15" fmla="*/ 2487720 h 5590381"/>
                      <a:gd name="connsiteX16" fmla="*/ 0 w 13716"/>
                      <a:gd name="connsiteY16" fmla="*/ 1956633 h 5590381"/>
                      <a:gd name="connsiteX17" fmla="*/ 0 w 13716"/>
                      <a:gd name="connsiteY17" fmla="*/ 1425547 h 5590381"/>
                      <a:gd name="connsiteX18" fmla="*/ 0 w 13716"/>
                      <a:gd name="connsiteY18" fmla="*/ 614942 h 5590381"/>
                      <a:gd name="connsiteX19" fmla="*/ 0 w 13716"/>
                      <a:gd name="connsiteY19" fmla="*/ 0 h 5590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716" h="5590381" fill="none" extrusionOk="0">
                        <a:moveTo>
                          <a:pt x="0" y="0"/>
                        </a:moveTo>
                        <a:cubicBezTo>
                          <a:pt x="6519" y="-664"/>
                          <a:pt x="8288" y="665"/>
                          <a:pt x="13716" y="0"/>
                        </a:cubicBezTo>
                        <a:cubicBezTo>
                          <a:pt x="-9798" y="225076"/>
                          <a:pt x="41703" y="562283"/>
                          <a:pt x="13716" y="754701"/>
                        </a:cubicBezTo>
                        <a:cubicBezTo>
                          <a:pt x="-14271" y="947119"/>
                          <a:pt x="25509" y="1239251"/>
                          <a:pt x="13716" y="1565307"/>
                        </a:cubicBezTo>
                        <a:cubicBezTo>
                          <a:pt x="1923" y="1891363"/>
                          <a:pt x="2588" y="1999140"/>
                          <a:pt x="13716" y="2152297"/>
                        </a:cubicBezTo>
                        <a:cubicBezTo>
                          <a:pt x="24845" y="2305454"/>
                          <a:pt x="24133" y="2598333"/>
                          <a:pt x="13716" y="2906998"/>
                        </a:cubicBezTo>
                        <a:cubicBezTo>
                          <a:pt x="3299" y="3215663"/>
                          <a:pt x="30691" y="3327412"/>
                          <a:pt x="13716" y="3549892"/>
                        </a:cubicBezTo>
                        <a:cubicBezTo>
                          <a:pt x="-3259" y="3772372"/>
                          <a:pt x="33989" y="3843836"/>
                          <a:pt x="13716" y="4080978"/>
                        </a:cubicBezTo>
                        <a:cubicBezTo>
                          <a:pt x="-6557" y="4318120"/>
                          <a:pt x="-8378" y="4511166"/>
                          <a:pt x="13716" y="4835680"/>
                        </a:cubicBezTo>
                        <a:cubicBezTo>
                          <a:pt x="35810" y="5160194"/>
                          <a:pt x="-17642" y="5401748"/>
                          <a:pt x="13716" y="5590381"/>
                        </a:cubicBezTo>
                        <a:cubicBezTo>
                          <a:pt x="8599" y="5590092"/>
                          <a:pt x="6708" y="5590668"/>
                          <a:pt x="0" y="5590381"/>
                        </a:cubicBezTo>
                        <a:cubicBezTo>
                          <a:pt x="-6480" y="5250523"/>
                          <a:pt x="-32148" y="5052531"/>
                          <a:pt x="0" y="4835680"/>
                        </a:cubicBezTo>
                        <a:cubicBezTo>
                          <a:pt x="32148" y="4618829"/>
                          <a:pt x="5352" y="4496374"/>
                          <a:pt x="0" y="4304593"/>
                        </a:cubicBezTo>
                        <a:cubicBezTo>
                          <a:pt x="-5352" y="4112812"/>
                          <a:pt x="9645" y="3919423"/>
                          <a:pt x="0" y="3773507"/>
                        </a:cubicBezTo>
                        <a:cubicBezTo>
                          <a:pt x="-9645" y="3627591"/>
                          <a:pt x="-10654" y="3330687"/>
                          <a:pt x="0" y="3186517"/>
                        </a:cubicBezTo>
                        <a:cubicBezTo>
                          <a:pt x="10654" y="3042347"/>
                          <a:pt x="18181" y="2635923"/>
                          <a:pt x="0" y="2487720"/>
                        </a:cubicBezTo>
                        <a:cubicBezTo>
                          <a:pt x="-18181" y="2339517"/>
                          <a:pt x="-7947" y="2113537"/>
                          <a:pt x="0" y="1956633"/>
                        </a:cubicBezTo>
                        <a:cubicBezTo>
                          <a:pt x="7947" y="1799729"/>
                          <a:pt x="-15145" y="1657735"/>
                          <a:pt x="0" y="1425547"/>
                        </a:cubicBezTo>
                        <a:cubicBezTo>
                          <a:pt x="15145" y="1193359"/>
                          <a:pt x="-23832" y="948054"/>
                          <a:pt x="0" y="614942"/>
                        </a:cubicBezTo>
                        <a:cubicBezTo>
                          <a:pt x="23832" y="281831"/>
                          <a:pt x="2816" y="129878"/>
                          <a:pt x="0" y="0"/>
                        </a:cubicBezTo>
                        <a:close/>
                      </a:path>
                      <a:path w="13716" h="5590381" stroke="0" extrusionOk="0">
                        <a:moveTo>
                          <a:pt x="0" y="0"/>
                        </a:moveTo>
                        <a:cubicBezTo>
                          <a:pt x="4626" y="620"/>
                          <a:pt x="7856" y="-428"/>
                          <a:pt x="13716" y="0"/>
                        </a:cubicBezTo>
                        <a:cubicBezTo>
                          <a:pt x="36569" y="165299"/>
                          <a:pt x="-959" y="427555"/>
                          <a:pt x="13716" y="698798"/>
                        </a:cubicBezTo>
                        <a:cubicBezTo>
                          <a:pt x="28391" y="970041"/>
                          <a:pt x="15108" y="1226199"/>
                          <a:pt x="13716" y="1397595"/>
                        </a:cubicBezTo>
                        <a:cubicBezTo>
                          <a:pt x="12324" y="1568991"/>
                          <a:pt x="34226" y="1794517"/>
                          <a:pt x="13716" y="2152297"/>
                        </a:cubicBezTo>
                        <a:cubicBezTo>
                          <a:pt x="-6794" y="2510077"/>
                          <a:pt x="36274" y="2594424"/>
                          <a:pt x="13716" y="2739287"/>
                        </a:cubicBezTo>
                        <a:cubicBezTo>
                          <a:pt x="-8842" y="2884150"/>
                          <a:pt x="22545" y="3129706"/>
                          <a:pt x="13716" y="3493988"/>
                        </a:cubicBezTo>
                        <a:cubicBezTo>
                          <a:pt x="4887" y="3858270"/>
                          <a:pt x="49629" y="4041447"/>
                          <a:pt x="13716" y="4304593"/>
                        </a:cubicBezTo>
                        <a:cubicBezTo>
                          <a:pt x="-22197" y="4567740"/>
                          <a:pt x="45055" y="5149125"/>
                          <a:pt x="13716" y="5590381"/>
                        </a:cubicBezTo>
                        <a:cubicBezTo>
                          <a:pt x="9649" y="5590058"/>
                          <a:pt x="6483" y="5589928"/>
                          <a:pt x="0" y="5590381"/>
                        </a:cubicBezTo>
                        <a:cubicBezTo>
                          <a:pt x="36767" y="5266821"/>
                          <a:pt x="-16223" y="5116146"/>
                          <a:pt x="0" y="4835680"/>
                        </a:cubicBezTo>
                        <a:cubicBezTo>
                          <a:pt x="16223" y="4555214"/>
                          <a:pt x="-16316" y="4356490"/>
                          <a:pt x="0" y="4136882"/>
                        </a:cubicBezTo>
                        <a:cubicBezTo>
                          <a:pt x="16316" y="3917274"/>
                          <a:pt x="8005" y="3773465"/>
                          <a:pt x="0" y="3549892"/>
                        </a:cubicBezTo>
                        <a:cubicBezTo>
                          <a:pt x="-8005" y="3326319"/>
                          <a:pt x="27623" y="3052456"/>
                          <a:pt x="0" y="2851094"/>
                        </a:cubicBezTo>
                        <a:cubicBezTo>
                          <a:pt x="-27623" y="2649732"/>
                          <a:pt x="5614" y="2455815"/>
                          <a:pt x="0" y="2264104"/>
                        </a:cubicBezTo>
                        <a:cubicBezTo>
                          <a:pt x="-5614" y="2072393"/>
                          <a:pt x="22598" y="1990723"/>
                          <a:pt x="0" y="1733018"/>
                        </a:cubicBezTo>
                        <a:cubicBezTo>
                          <a:pt x="-22598" y="1475313"/>
                          <a:pt x="-6965" y="1369123"/>
                          <a:pt x="0" y="1090124"/>
                        </a:cubicBezTo>
                        <a:cubicBezTo>
                          <a:pt x="6965" y="811125"/>
                          <a:pt x="-19273" y="5070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974B5B-89C0-45C8-AECE-A8CFD125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012" y="640823"/>
            <a:ext cx="5390388" cy="5586241"/>
          </a:xfrm>
        </p:spPr>
        <p:txBody>
          <a:bodyPr anchor="t">
            <a:normAutofit fontScale="92500" lnSpcReduction="10000"/>
          </a:bodyPr>
          <a:lstStyle/>
          <a:p>
            <a:pPr marL="0" marR="0"/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 organized</a:t>
            </a:r>
          </a:p>
          <a:p>
            <a:pPr marL="0" marR="0"/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Use a planner and write down your assignments</a:t>
            </a:r>
          </a:p>
          <a:p>
            <a:pPr marL="0" marR="0" indent="0">
              <a:buNone/>
            </a:pP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Establish a homework routine</a:t>
            </a:r>
          </a:p>
          <a:p>
            <a:pPr marL="0" marR="0" indent="0">
              <a:buNone/>
            </a:pP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Complete and turn in assignments on time</a:t>
            </a:r>
          </a:p>
          <a:p>
            <a:pPr marL="0" marR="0" indent="0">
              <a:buNone/>
            </a:pP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Check PowerSchool and Canvas    daily</a:t>
            </a:r>
          </a:p>
          <a:p>
            <a:pPr marL="0" marR="0" indent="0">
              <a:buNone/>
            </a:pP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Work on fluency with times tables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sz="3200" dirty="0">
              <a:highlight>
                <a:srgbClr val="FFFFFF"/>
              </a:highlight>
            </a:endParaRPr>
          </a:p>
          <a:p>
            <a:pPr marL="0" indent="0" algn="ctr">
              <a:buNone/>
            </a:pPr>
            <a:endParaRPr lang="en-US" sz="3200" dirty="0">
              <a:highlight>
                <a:srgbClr val="FFFFFF"/>
              </a:highlight>
            </a:endParaRPr>
          </a:p>
          <a:p>
            <a:endParaRPr lang="en-US" sz="1900" dirty="0">
              <a:highlight>
                <a:srgbClr val="00FF00"/>
              </a:highlight>
            </a:endParaRPr>
          </a:p>
          <a:p>
            <a:endParaRPr lang="en-US" sz="19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393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578" y="802955"/>
            <a:ext cx="3733482" cy="10221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Mathematics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11" y="2299354"/>
            <a:ext cx="2746374" cy="22794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2339" y="1828800"/>
            <a:ext cx="4919261" cy="439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Ratio and proportional reasoning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Division of fractions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Number sense including rational and negative numbers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Writing, interpreting, and evaluating expressions and equations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Developing an understanding of statistical thinking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Measuring geometrical shapes by finding area, surface area, and volume</a:t>
            </a:r>
          </a:p>
          <a:p>
            <a:pPr marL="514350" lvl="1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514350" lvl="1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802955"/>
            <a:ext cx="5257799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English Language Arts</a:t>
            </a:r>
            <a:b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(ELA)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91" y="1629089"/>
            <a:ext cx="2389213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0328" y="2421682"/>
            <a:ext cx="4893081" cy="428391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00000"/>
                </a:solidFill>
              </a:rPr>
              <a:t>Unit 1</a:t>
            </a:r>
            <a:r>
              <a:rPr lang="en-US" sz="1800" dirty="0">
                <a:solidFill>
                  <a:srgbClr val="000000"/>
                </a:solidFill>
              </a:rPr>
              <a:t>: Literacy Launch – Goal: to get excited about reading and learn the different types of genres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00000"/>
                </a:solidFill>
              </a:rPr>
              <a:t>Unit 2</a:t>
            </a:r>
            <a:r>
              <a:rPr lang="en-US" sz="1800" dirty="0">
                <a:solidFill>
                  <a:srgbClr val="000000"/>
                </a:solidFill>
              </a:rPr>
              <a:t>: Informational – Goal: focus on non-fiction text structures, connotation and denotation of words all while focusing on space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00000"/>
                </a:solidFill>
              </a:rPr>
              <a:t>Unit 3</a:t>
            </a:r>
            <a:r>
              <a:rPr lang="en-US" sz="1800" dirty="0">
                <a:solidFill>
                  <a:srgbClr val="000000"/>
                </a:solidFill>
              </a:rPr>
              <a:t>: Adventure – Goal: read a novel as a class and dive into the elements  of plot and how they progress a story forward</a:t>
            </a:r>
          </a:p>
          <a:p>
            <a:pPr marL="514350" lvl="1" indent="0">
              <a:lnSpc>
                <a:spcPct val="90000"/>
              </a:lnSpc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00000"/>
                </a:solidFill>
              </a:rPr>
              <a:t>Unit 4</a:t>
            </a:r>
            <a:r>
              <a:rPr lang="en-US" sz="1800" dirty="0">
                <a:solidFill>
                  <a:srgbClr val="000000"/>
                </a:solidFill>
              </a:rPr>
              <a:t>: Argumentative – Goal: learn the difference between statements and claims; use that knowledge to debate in class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514350" lvl="1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0000"/>
                </a:solidFill>
              </a:rPr>
              <a:t>*All year focus on the etymology of words by  </a:t>
            </a:r>
          </a:p>
          <a:p>
            <a:pPr marL="514350" lvl="1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0000"/>
                </a:solidFill>
              </a:rPr>
              <a:t>  looking at Greek and Latin word parts</a:t>
            </a:r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1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dirty="0"/>
              <a:t>      Science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2575033"/>
            <a:ext cx="4800601" cy="4146437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lvl="1" indent="0">
              <a:lnSpc>
                <a:spcPct val="90000"/>
              </a:lnSpc>
              <a:buNone/>
            </a:pPr>
            <a:endParaRPr lang="en-US" sz="1100" dirty="0"/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1: PS.6.1 Matter &amp; Its Interactions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2: PS.6.2 Energy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3: PS.6.3 Waves &amp; Their Interactions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4: ESS.6.2 Earth’s Systems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5: ESS.6.1 Earth’s Place in the Universe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6: LS.6.1 Structures &amp; Processes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7: LS.6.2 Ecosystems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8: ESS.6.3 Earth &amp; Human Activity</a:t>
            </a:r>
          </a:p>
          <a:p>
            <a:pPr indent="-228600">
              <a:lnSpc>
                <a:spcPct val="90000"/>
              </a:lnSpc>
            </a:pPr>
            <a:endParaRPr lang="en-US" sz="1800" dirty="0"/>
          </a:p>
          <a:p>
            <a:pPr marL="114300" indent="0">
              <a:lnSpc>
                <a:spcPct val="90000"/>
              </a:lnSpc>
              <a:buNone/>
            </a:pPr>
            <a:r>
              <a:rPr lang="en-US" sz="1800" dirty="0"/>
              <a:t>PS = Physical Science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1800" dirty="0"/>
              <a:t>ESS = Earth and Space Science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1800" dirty="0"/>
              <a:t>LS = </a:t>
            </a:r>
            <a:r>
              <a:rPr lang="en-US" sz="1800"/>
              <a:t>Life Science</a:t>
            </a:r>
          </a:p>
          <a:p>
            <a:pPr marL="514350" lvl="1" indent="0">
              <a:lnSpc>
                <a:spcPct val="90000"/>
              </a:lnSpc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791" r="14995"/>
          <a:stretch/>
        </p:blipFill>
        <p:spPr>
          <a:xfrm>
            <a:off x="4812427" y="10"/>
            <a:ext cx="4331572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AutoShape 2" descr="http://beta2.romansrobots.com/wp-content/uploads/2015/09/science-ic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dirty="0"/>
              <a:t>Social Studies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75033"/>
            <a:ext cx="5029200" cy="391782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endParaRPr lang="en-US" sz="1500" dirty="0"/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1:  Early Humans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2 : Mesopotamia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3: Ancient Egypt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4: Ancient India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5: Ancient China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6: Ancient Greece &amp; Rome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7: Islam &amp; Islamic Empires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8: Middle Ages (Europe &amp; Japan)</a:t>
            </a:r>
          </a:p>
          <a:p>
            <a:pPr indent="-228600">
              <a:lnSpc>
                <a:spcPct val="90000"/>
              </a:lnSpc>
            </a:pPr>
            <a:r>
              <a:rPr lang="en-US" sz="1800" dirty="0"/>
              <a:t>Unit 9: Mesoamerica (Maya, Aztec &amp; Inca)</a:t>
            </a:r>
          </a:p>
          <a:p>
            <a:pPr indent="-228600">
              <a:lnSpc>
                <a:spcPct val="90000"/>
              </a:lnSpc>
            </a:pPr>
            <a:endParaRPr lang="en-US" sz="1800" dirty="0"/>
          </a:p>
          <a:p>
            <a:pPr marL="114300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-228600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328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971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EEE669936DFA4B830B3BB0F0058613" ma:contentTypeVersion="14" ma:contentTypeDescription="Create a new document." ma:contentTypeScope="" ma:versionID="ab4152fe743f54868f764fc303fd9a0f">
  <xsd:schema xmlns:xsd="http://www.w3.org/2001/XMLSchema" xmlns:xs="http://www.w3.org/2001/XMLSchema" xmlns:p="http://schemas.microsoft.com/office/2006/metadata/properties" xmlns:ns3="1b99abd8-d28b-4bdc-bba5-dd13b9ffb938" xmlns:ns4="57f2479d-74a7-44fe-b8c7-ae30024f0d58" targetNamespace="http://schemas.microsoft.com/office/2006/metadata/properties" ma:root="true" ma:fieldsID="e7e5345f437c91f7f4f99fd4c52736c4" ns3:_="" ns4:_="">
    <xsd:import namespace="1b99abd8-d28b-4bdc-bba5-dd13b9ffb938"/>
    <xsd:import namespace="57f2479d-74a7-44fe-b8c7-ae30024f0d5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9abd8-d28b-4bdc-bba5-dd13b9ffb9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2479d-74a7-44fe-b8c7-ae30024f0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54201D-5536-43B9-AED7-6DABE89BB848}">
  <ds:schemaRefs>
    <ds:schemaRef ds:uri="http://schemas.microsoft.com/office/2006/documentManagement/types"/>
    <ds:schemaRef ds:uri="http://schemas.openxmlformats.org/package/2006/metadata/core-properties"/>
    <ds:schemaRef ds:uri="1b99abd8-d28b-4bdc-bba5-dd13b9ffb938"/>
    <ds:schemaRef ds:uri="57f2479d-74a7-44fe-b8c7-ae30024f0d58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E15F42-1965-467C-B84F-130D35F34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7D5822-A9E0-4487-823D-3FA4B11BD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99abd8-d28b-4bdc-bba5-dd13b9ffb938"/>
    <ds:schemaRef ds:uri="57f2479d-74a7-44fe-b8c7-ae30024f0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14194</TotalTime>
  <Words>1125</Words>
  <Application>Microsoft Office PowerPoint</Application>
  <PresentationFormat>On-screen Show (4:3)</PresentationFormat>
  <Paragraphs>236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Canva Sans</vt:lpstr>
      <vt:lpstr>Canva Sans Bold</vt:lpstr>
      <vt:lpstr>Prompt Bold</vt:lpstr>
      <vt:lpstr>Office Theme</vt:lpstr>
      <vt:lpstr>1_Office Theme</vt:lpstr>
      <vt:lpstr>Kiser Middle School Rising 6th Grade Parent Night</vt:lpstr>
      <vt:lpstr>Kiser Updates</vt:lpstr>
      <vt:lpstr>PowerPoint Presentation</vt:lpstr>
      <vt:lpstr>PowerPoint Presentation</vt:lpstr>
      <vt:lpstr>Planning for Success in Middle School Math</vt:lpstr>
      <vt:lpstr>  Mathematics </vt:lpstr>
      <vt:lpstr>English Language Arts (ELA)</vt:lpstr>
      <vt:lpstr>      Science</vt:lpstr>
      <vt:lpstr>Social Studies</vt:lpstr>
      <vt:lpstr>PowerPoint Presentation</vt:lpstr>
      <vt:lpstr>Daily Schedule</vt:lpstr>
      <vt:lpstr> Core Classes </vt:lpstr>
      <vt:lpstr>Important Dates</vt:lpstr>
      <vt:lpstr>PowerPoint Presentation</vt:lpstr>
      <vt:lpstr>Band or Orchestra  (Everyday)</vt:lpstr>
      <vt:lpstr>  A/B Encores</vt:lpstr>
      <vt:lpstr>PowerPoint Presentation</vt:lpstr>
      <vt:lpstr>Sports &amp; Clubs</vt:lpstr>
      <vt:lpstr>Communication</vt:lpstr>
      <vt:lpstr>Reminders</vt:lpstr>
      <vt:lpstr>Important 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Kiser Middle School Rising 6th Grade Parent Night</dc:title>
  <dc:creator>Ingram, Kelly A</dc:creator>
  <cp:lastModifiedBy>Ingram, Kelly A</cp:lastModifiedBy>
  <cp:revision>21</cp:revision>
  <dcterms:created xsi:type="dcterms:W3CDTF">2021-02-21T21:34:43Z</dcterms:created>
  <dcterms:modified xsi:type="dcterms:W3CDTF">2025-01-30T20:42:09Z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0x0101007BEEE669936DFA4B830B3BB0F0058613</vt:lpwstr>
  </property>
</Properties>
</file>