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72" r:id="rId2"/>
    <p:sldId id="273" r:id="rId3"/>
    <p:sldId id="275" r:id="rId4"/>
    <p:sldId id="276" r:id="rId5"/>
    <p:sldId id="281" r:id="rId6"/>
    <p:sldId id="288" r:id="rId7"/>
    <p:sldId id="289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itchFamily="34" charset="0"/>
              </a:defRPr>
            </a:lvl1pPr>
          </a:lstStyle>
          <a:p>
            <a:fld id="{3242EF72-3983-48C4-A080-D31D24870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382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9DF12-FBC5-4E77-9277-020F2E52ECE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836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3AEFB-D1CE-4C1A-BD7B-0683EC86CB3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83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B935C-BEE5-4089-9D0C-A817380F46C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776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FF374-B6A5-443E-A6CE-492F8D865A3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42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76242-F708-4CFF-8352-4DDC375A7A6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08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1A703-8E5A-4C74-9F4F-2842288E340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425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CB713-CB06-4440-A025-61E8E7DB53B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960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078CB-E782-4212-B781-4D960CF8661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498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59699-4ED2-4FFA-8FFE-FC748B19BBF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83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FA2D0-8AFE-4087-B465-55A5B520976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8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22471-C04B-47C1-932C-47398C3BAFE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64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D3073-624C-4989-AC57-CB3477D1D64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50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E3AEC-FD33-4A61-B68C-928CA51A28A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48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AA7F3-6F3C-4BF7-BA7F-179B540FD9B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35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A6B98-C51E-48DE-A177-B9995FA3F0D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57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057D3-2BB0-417A-AF5D-FE08EA8B177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52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599B3-FB97-4544-8346-B9AEE061B5E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5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9DEFB8-3491-4032-AA7A-E973C1C1D6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9AFF-0642-453F-9467-2C608A024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50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FFFE-923E-4285-9757-B09FAFFC6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5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F3E199-6843-4D34-ABF8-B26A1E93CA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13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C42554-CB58-4A23-83D6-6B92F0807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40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BE480-0326-447A-AA30-0FBF3ADD3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59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321A-58F9-4A71-9475-D76E92463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08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00E2A-AD3F-41B3-B732-C0EB46457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8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73FE2-93E1-4A37-992D-4A5CCC30A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5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C1055-AE6B-4ED1-B962-DC84947E7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3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EBECE-E610-4E03-85EA-46AFA40AC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3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A2FCC-5AF3-455E-8276-609CA40BB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94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1FB5-175E-488D-AA09-3747B7E75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57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21DEDC-621C-4B17-A3D5-D0D1A63E37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963613"/>
          </a:xfrm>
        </p:spPr>
        <p:txBody>
          <a:bodyPr/>
          <a:lstStyle/>
          <a:p>
            <a:pPr marL="1117600" indent="-1117600"/>
            <a:r>
              <a:rPr lang="en-US" altLang="en-US"/>
              <a:t>Indians Rebel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0" y="914400"/>
            <a:ext cx="4495800" cy="2874963"/>
          </a:xfrm>
        </p:spPr>
        <p:txBody>
          <a:bodyPr/>
          <a:lstStyle/>
          <a:p>
            <a:r>
              <a:rPr lang="en-US" altLang="en-US" sz="2400" dirty="0"/>
              <a:t>By 1850 most Indians resented that Great Britain owned their country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838200"/>
            <a:ext cx="4495800" cy="2951163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Indians were angry at attempts to forcefully convert them to Christianity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0" y="3941763"/>
            <a:ext cx="4267200" cy="2916237"/>
          </a:xfrm>
        </p:spPr>
        <p:txBody>
          <a:bodyPr/>
          <a:lstStyle/>
          <a:p>
            <a:r>
              <a:rPr lang="en-US" altLang="en-US" sz="2400" dirty="0"/>
              <a:t>Indians were angry Britain controlled all useful land in their country 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4648200" y="3048000"/>
            <a:ext cx="4495800" cy="38100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altLang="en-US" sz="2200" dirty="0">
                <a:cs typeface="Times New Roman" pitchFamily="18" charset="0"/>
              </a:rPr>
              <a:t>■    </a:t>
            </a:r>
            <a:r>
              <a:rPr lang="en-US" altLang="en-US" sz="2200" dirty="0"/>
              <a:t>Indians were angry at the constant racism expressed towards them by the British</a:t>
            </a:r>
          </a:p>
        </p:txBody>
      </p:sp>
      <p:pic>
        <p:nvPicPr>
          <p:cNvPr id="46088" name="Picture 8" descr="fs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429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farm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350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forcedconver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governing_inferior_r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3276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elepha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2209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  <p:bldP spid="46085" grpId="0" build="p"/>
      <p:bldP spid="46086" grpId="0" build="p"/>
      <p:bldP spid="460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3613"/>
          </a:xfrm>
        </p:spPr>
        <p:txBody>
          <a:bodyPr/>
          <a:lstStyle/>
          <a:p>
            <a:r>
              <a:rPr lang="en-US" altLang="en-US" u="sng"/>
              <a:t>Mohandas Gandhi</a:t>
            </a:r>
            <a:r>
              <a:rPr lang="en-US" altLang="en-US"/>
              <a:t> (1869-1948)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95800" cy="5867400"/>
          </a:xfrm>
        </p:spPr>
        <p:txBody>
          <a:bodyPr/>
          <a:lstStyle/>
          <a:p>
            <a:pPr marL="533400" indent="-533400"/>
            <a:r>
              <a:rPr lang="en-US" altLang="en-US" sz="2400" u="sng" dirty="0"/>
              <a:t>Gandhi </a:t>
            </a:r>
            <a:r>
              <a:rPr lang="en-US" altLang="en-US" sz="2400" dirty="0"/>
              <a:t>preached/practiced </a:t>
            </a:r>
            <a:r>
              <a:rPr lang="en-US" altLang="en-US" sz="2400" b="1" u="sng" dirty="0"/>
              <a:t>Civil Disobedience</a:t>
            </a:r>
          </a:p>
          <a:p>
            <a:pPr marL="533400" indent="-533400"/>
            <a:r>
              <a:rPr lang="en-US" altLang="en-US" sz="2400" dirty="0"/>
              <a:t>deliberate and public refusal to obey any unjust law</a:t>
            </a:r>
          </a:p>
          <a:p>
            <a:pPr marL="533400" indent="-533400"/>
            <a:r>
              <a:rPr lang="en-US" altLang="en-US" sz="2400" dirty="0"/>
              <a:t>rebellion without violence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495800" cy="5867400"/>
          </a:xfrm>
        </p:spPr>
        <p:txBody>
          <a:bodyPr/>
          <a:lstStyle/>
          <a:p>
            <a:pPr marL="533400" indent="-533400"/>
            <a:r>
              <a:rPr lang="en-US" altLang="en-US" sz="2400" dirty="0"/>
              <a:t>1920 </a:t>
            </a:r>
            <a:r>
              <a:rPr lang="en-US" altLang="en-US" sz="2400" b="1" dirty="0"/>
              <a:t>Indian National Congress</a:t>
            </a:r>
            <a:r>
              <a:rPr lang="en-US" altLang="en-US" sz="2400" dirty="0"/>
              <a:t> officially adopts Gandhi’s policy as a means to push for independence </a:t>
            </a:r>
          </a:p>
        </p:txBody>
      </p:sp>
      <p:pic>
        <p:nvPicPr>
          <p:cNvPr id="107528" name="Picture 8" descr="CivilDisobed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32517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9" name="Picture 9" descr="CivilDisobedgand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92" y="3429000"/>
            <a:ext cx="2857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/>
      <p:bldP spid="1075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3613"/>
          </a:xfrm>
        </p:spPr>
        <p:txBody>
          <a:bodyPr/>
          <a:lstStyle/>
          <a:p>
            <a:r>
              <a:rPr lang="en-US" altLang="en-US" u="sng"/>
              <a:t>Mohandas Gandhi</a:t>
            </a:r>
            <a:r>
              <a:rPr lang="en-US" altLang="en-US"/>
              <a:t> (1869-1948)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609600" indent="-609600"/>
            <a:r>
              <a:rPr lang="en-US" altLang="en-US" sz="2800" b="1" dirty="0"/>
              <a:t>Gandhi’s Plan for </a:t>
            </a:r>
            <a:r>
              <a:rPr lang="en-US" altLang="en-US" sz="2800" b="1" u="sng" dirty="0"/>
              <a:t>Civil Disobedience:</a:t>
            </a:r>
          </a:p>
          <a:p>
            <a:pPr marL="609600" indent="-609600"/>
            <a:r>
              <a:rPr lang="en-US" altLang="en-US" sz="2400" u="sng" dirty="0"/>
              <a:t>Refuse to buy British goods</a:t>
            </a:r>
          </a:p>
          <a:p>
            <a:pPr marL="609600" indent="-609600"/>
            <a:endParaRPr lang="en-US" altLang="en-US" sz="2400" u="sng" dirty="0"/>
          </a:p>
          <a:p>
            <a:pPr marL="609600" indent="-609600"/>
            <a:r>
              <a:rPr lang="en-US" altLang="en-US" sz="2400" u="sng" dirty="0"/>
              <a:t>Refuse to attend British schools</a:t>
            </a:r>
          </a:p>
          <a:p>
            <a:pPr marL="609600" indent="-609600"/>
            <a:endParaRPr lang="en-US" altLang="en-US" sz="2400" u="sng" dirty="0"/>
          </a:p>
          <a:p>
            <a:pPr marL="609600" indent="-609600"/>
            <a:r>
              <a:rPr lang="en-US" altLang="en-US" sz="2400" u="sng" dirty="0"/>
              <a:t>Refuse to pay British taxes</a:t>
            </a:r>
          </a:p>
          <a:p>
            <a:pPr marL="609600" indent="-609600"/>
            <a:endParaRPr lang="en-US" altLang="en-US" sz="2400" u="sng" dirty="0"/>
          </a:p>
          <a:p>
            <a:pPr marL="609600" indent="-609600"/>
            <a:r>
              <a:rPr lang="en-US" altLang="en-US" sz="2400" u="sng" dirty="0"/>
              <a:t>Refuse to vote in elections</a:t>
            </a:r>
          </a:p>
          <a:p>
            <a:pPr marL="609600" indent="-609600"/>
            <a:endParaRPr lang="en-US" altLang="en-US" sz="2400" u="sng" dirty="0"/>
          </a:p>
          <a:p>
            <a:pPr marL="609600" indent="-609600"/>
            <a:endParaRPr lang="en-US" altLang="en-US" sz="2400" u="sng" dirty="0"/>
          </a:p>
          <a:p>
            <a:pPr marL="609600" indent="-609600"/>
            <a:r>
              <a:rPr lang="en-US" altLang="en-US" sz="2400" u="sng" dirty="0"/>
              <a:t>Indians weave their own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cloth (to put British cloth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u="sng" dirty="0"/>
              <a:t>out of business)</a:t>
            </a:r>
          </a:p>
        </p:txBody>
      </p:sp>
      <p:pic>
        <p:nvPicPr>
          <p:cNvPr id="110596" name="Picture 4" descr="Britishgo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5" descr="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british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133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tax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1905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3" name="Picture 11" descr="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4" name="Picture 12" descr="vo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 descr="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1219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6" name="Picture 14" descr="clothwea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2362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0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35013"/>
          </a:xfrm>
        </p:spPr>
        <p:txBody>
          <a:bodyPr/>
          <a:lstStyle/>
          <a:p>
            <a:r>
              <a:rPr lang="en-US" altLang="en-US" sz="4000" u="sng"/>
              <a:t>Civil Disobedience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/>
          <a:p>
            <a:pPr marL="533400" indent="-533400"/>
            <a:r>
              <a:rPr lang="en-US" altLang="en-US" sz="2800" dirty="0"/>
              <a:t>1922 Indian rioters attacked a police station and </a:t>
            </a:r>
            <a:r>
              <a:rPr lang="en-US" altLang="en-US" sz="2800"/>
              <a:t>set </a:t>
            </a:r>
            <a:r>
              <a:rPr lang="en-US" altLang="en-US" sz="2800" smtClean="0"/>
              <a:t>offices </a:t>
            </a:r>
            <a:r>
              <a:rPr lang="en-US" altLang="en-US" sz="2800" dirty="0"/>
              <a:t>on fire!</a:t>
            </a:r>
          </a:p>
          <a:p>
            <a:pPr marL="533400" indent="-533400"/>
            <a:endParaRPr lang="en-US" altLang="en-US" sz="2800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762000"/>
            <a:ext cx="4495800" cy="3027363"/>
          </a:xfrm>
        </p:spPr>
        <p:txBody>
          <a:bodyPr/>
          <a:lstStyle/>
          <a:p>
            <a:r>
              <a:rPr lang="en-US" altLang="en-US" sz="2400" dirty="0"/>
              <a:t>Many British businesses went out of business in India 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4191000" y="3941763"/>
            <a:ext cx="4953000" cy="2916237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British arrested Indians who protested and boycotted</a:t>
            </a:r>
          </a:p>
        </p:txBody>
      </p:sp>
      <p:pic>
        <p:nvPicPr>
          <p:cNvPr id="116743" name="Picture 7" descr="outof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505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4" name="Picture 8" descr="Police-Riot1pollt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114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ivilDisobedienc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4419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build="p"/>
      <p:bldP spid="116741" grpId="0" build="p"/>
      <p:bldP spid="1167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altLang="en-US" u="sng"/>
              <a:t>Salt Acts 1930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marL="609600" indent="-609600"/>
            <a:r>
              <a:rPr lang="en-US" altLang="en-US" sz="2800" dirty="0"/>
              <a:t>These laws required that Indians buy salt only from the British government (without refrigeration, salt was crucial to keeping food from spoiling)</a:t>
            </a:r>
          </a:p>
          <a:p>
            <a:pPr marL="609600" indent="-609600"/>
            <a:endParaRPr lang="en-US" altLang="en-US" sz="2800" dirty="0"/>
          </a:p>
          <a:p>
            <a:pPr marL="609600" indent="-609600"/>
            <a:endParaRPr lang="en-US" altLang="en-US" sz="2800" dirty="0"/>
          </a:p>
          <a:p>
            <a:pPr marL="609600" indent="-609600"/>
            <a:endParaRPr lang="en-US" altLang="en-US" dirty="0"/>
          </a:p>
          <a:p>
            <a:pPr marL="609600" indent="-609600"/>
            <a:r>
              <a:rPr lang="en-US" altLang="en-US" sz="2800" dirty="0"/>
              <a:t>Required Indians to pay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800" dirty="0"/>
              <a:t>	a sales tax to British on salt as well</a:t>
            </a:r>
          </a:p>
        </p:txBody>
      </p:sp>
      <p:pic>
        <p:nvPicPr>
          <p:cNvPr id="119812" name="Picture 4" descr="sa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3" name="Picture 5" descr="salt_sha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4" name="Picture 6" descr="british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289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5" name="Picture 7" descr="britishsa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12763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6" name="Picture 8" descr="britishsal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133600"/>
            <a:ext cx="11430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9" descr="sal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0" descr="Taxes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48225"/>
            <a:ext cx="2286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9" name="Picture 11" descr="british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289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11213"/>
          </a:xfrm>
        </p:spPr>
        <p:txBody>
          <a:bodyPr/>
          <a:lstStyle/>
          <a:p>
            <a:pPr marL="838200" indent="-838200"/>
            <a:r>
              <a:rPr lang="en-US" altLang="en-US" u="sng" dirty="0"/>
              <a:t>Salt March 1930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914400"/>
            <a:ext cx="4495800" cy="5943600"/>
          </a:xfrm>
        </p:spPr>
        <p:txBody>
          <a:bodyPr/>
          <a:lstStyle/>
          <a:p>
            <a:pPr marL="533400" indent="-533400"/>
            <a:r>
              <a:rPr lang="en-US" altLang="en-US" sz="2500" dirty="0"/>
              <a:t>In protest Gandhi and his followers walked 240 miles to the coast to make their own </a:t>
            </a:r>
            <a:r>
              <a:rPr lang="en-US" altLang="en-US" sz="2500" dirty="0" smtClean="0"/>
              <a:t>salt</a:t>
            </a:r>
          </a:p>
          <a:p>
            <a:pPr marL="533400" indent="-533400"/>
            <a:r>
              <a:rPr lang="en-US" altLang="en-US" sz="2000" dirty="0"/>
              <a:t>http://</a:t>
            </a:r>
            <a:r>
              <a:rPr lang="en-US" altLang="en-US" sz="2000" dirty="0" err="1"/>
              <a:t>www.youtube.com</a:t>
            </a:r>
            <a:r>
              <a:rPr lang="en-US" altLang="en-US" sz="2000" dirty="0"/>
              <a:t>/</a:t>
            </a:r>
            <a:r>
              <a:rPr lang="en-US" altLang="en-US" sz="2000" dirty="0" err="1"/>
              <a:t>watch?v</a:t>
            </a:r>
            <a:r>
              <a:rPr lang="en-US" altLang="en-US" sz="2000" dirty="0"/>
              <a:t>=WW3uk95VGes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990600"/>
            <a:ext cx="4495800" cy="2798763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demonstrators marched to a British salt processing plant to protest</a:t>
            </a:r>
          </a:p>
        </p:txBody>
      </p:sp>
      <p:sp>
        <p:nvSpPr>
          <p:cNvPr id="12186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8200" y="3941763"/>
            <a:ext cx="4495800" cy="2916237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made salt by evaporating sea water</a:t>
            </a:r>
          </a:p>
        </p:txBody>
      </p:sp>
      <p:pic>
        <p:nvPicPr>
          <p:cNvPr id="121864" name="Picture 8" descr="saltmarch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768"/>
            <a:ext cx="3733800" cy="36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5" name="Picture 9" descr="saltm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572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6" name="Picture 10" descr="saltmarch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3810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/>
      <p:bldP spid="121862" grpId="0" build="p"/>
      <p:bldP spid="1218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en-US" u="sng"/>
              <a:t>Salt March 1930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838200"/>
            <a:ext cx="4495800" cy="2951163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British police attacked protestors with steel clubs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838200"/>
            <a:ext cx="4495800" cy="2951163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Protestors refused to defend themselves: marching peacefully</a:t>
            </a:r>
          </a:p>
        </p:txBody>
      </p:sp>
      <p:sp>
        <p:nvSpPr>
          <p:cNvPr id="12493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0" y="3962400"/>
            <a:ext cx="4495800" cy="2895600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British arrested 60,000 peaceful protestors (including Gandhi)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581400"/>
            <a:ext cx="4495800" cy="3276600"/>
          </a:xfrm>
        </p:spPr>
        <p:txBody>
          <a:bodyPr/>
          <a:lstStyle/>
          <a:p>
            <a:pPr marL="457200" indent="-457200"/>
            <a:r>
              <a:rPr lang="en-US" altLang="en-US" sz="2000" dirty="0"/>
              <a:t>International newspapers covered the event: won worldwide support for Gandhi’s movement</a:t>
            </a:r>
          </a:p>
        </p:txBody>
      </p:sp>
      <p:pic>
        <p:nvPicPr>
          <p:cNvPr id="124938" name="Picture 10" descr="saltmarch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733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 descr="saltmarch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40" name="Picture 12" descr="policebrutal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3886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41" name="Picture 13" descr="saltmarch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4038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build="p"/>
      <p:bldP spid="124934" grpId="0" build="p"/>
      <p:bldP spid="124935" grpId="0" build="p"/>
      <p:bldP spid="12493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altLang="en-US" sz="4000" dirty="0"/>
              <a:t>Great Britain Grants India Self-Rule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pPr marL="533400" indent="-533400"/>
            <a:r>
              <a:rPr lang="en-US" altLang="en-US" sz="2800" b="1" u="sng" dirty="0"/>
              <a:t>1935 Government of India Act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altLang="en-US" sz="2800" b="1" dirty="0"/>
              <a:t>		</a:t>
            </a:r>
            <a:r>
              <a:rPr lang="en-US" altLang="en-US" sz="2400" b="1" dirty="0">
                <a:cs typeface="Times New Roman" pitchFamily="18" charset="0"/>
              </a:rPr>
              <a:t>■ </a:t>
            </a:r>
            <a:r>
              <a:rPr lang="en-US" altLang="en-US" sz="2400" b="1" dirty="0"/>
              <a:t>British Parliament 	allows India some self-	rule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altLang="en-US" sz="2400" b="1" dirty="0">
                <a:cs typeface="Times New Roman" pitchFamily="18" charset="0"/>
              </a:rPr>
              <a:t>		■ </a:t>
            </a:r>
            <a:r>
              <a:rPr lang="en-US" altLang="en-US" sz="2200" b="1" dirty="0"/>
              <a:t>Allowed for local self-	government (mayors) and 	limited elections (regional 	representatives)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838200"/>
            <a:ext cx="4495800" cy="2951163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This was the first step in full independence for India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8200" y="3941763"/>
            <a:ext cx="4495800" cy="2916237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Gandhi and his campaign was successful</a:t>
            </a:r>
          </a:p>
        </p:txBody>
      </p:sp>
      <p:pic>
        <p:nvPicPr>
          <p:cNvPr id="128008" name="Picture 8" descr="localel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4495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9" name="Picture 9" descr="IndiaIndepend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0" name="Picture 10" descr="gandhi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build="p"/>
      <p:bldP spid="128006" grpId="0" build="p"/>
      <p:bldP spid="1280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en-US"/>
              <a:t>Internal Conflict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838200"/>
            <a:ext cx="4495800" cy="2951163"/>
          </a:xfrm>
        </p:spPr>
        <p:txBody>
          <a:bodyPr/>
          <a:lstStyle/>
          <a:p>
            <a:pPr marL="457200" indent="-457200"/>
            <a:r>
              <a:rPr lang="en-US" altLang="en-US" sz="2200" b="1" dirty="0"/>
              <a:t>India does not get full independence until after </a:t>
            </a:r>
            <a:r>
              <a:rPr lang="en-US" altLang="en-US" sz="2200" b="1" u="sng" dirty="0"/>
              <a:t>World War II</a:t>
            </a:r>
            <a:r>
              <a:rPr lang="en-US" altLang="en-US" sz="2200" b="1" dirty="0"/>
              <a:t> (after 1945)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838200"/>
            <a:ext cx="4495800" cy="2951163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Hindus far outnumbered Muslims in India</a:t>
            </a:r>
          </a:p>
        </p:txBody>
      </p:sp>
      <p:sp>
        <p:nvSpPr>
          <p:cNvPr id="131079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0" y="3941763"/>
            <a:ext cx="4495800" cy="2916237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Hindus and Muslims had conflicting views for India’s future</a:t>
            </a:r>
          </a:p>
        </p:txBody>
      </p:sp>
      <p:sp>
        <p:nvSpPr>
          <p:cNvPr id="131080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941763"/>
            <a:ext cx="4495800" cy="2916237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Leads to more internal conflict</a:t>
            </a:r>
          </a:p>
        </p:txBody>
      </p:sp>
      <p:pic>
        <p:nvPicPr>
          <p:cNvPr id="131081" name="Picture 9" descr="Indepen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381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2" name="Picture 10" descr="Hindu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3" name="Picture 11" descr="argu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00600"/>
            <a:ext cx="2514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4" name="Picture 12" descr="HinuMuslimConfli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4724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1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build="p"/>
      <p:bldP spid="131078" grpId="0" build="p"/>
      <p:bldP spid="131079" grpId="0" build="p"/>
      <p:bldP spid="13108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228600"/>
            <a:ext cx="8839200" cy="1752600"/>
          </a:xfrm>
        </p:spPr>
        <p:txBody>
          <a:bodyPr/>
          <a:lstStyle/>
          <a:p>
            <a:r>
              <a:rPr lang="en-US" dirty="0" smtClean="0"/>
              <a:t>Exit Ticket</a:t>
            </a:r>
            <a:br>
              <a:rPr lang="en-US" dirty="0" smtClean="0"/>
            </a:br>
            <a:r>
              <a:rPr lang="en-US" sz="2400" i="1" dirty="0" smtClean="0"/>
              <a:t>I HAVE TO HAVE THIS FOR YOU TO LEAVE CLASS!</a:t>
            </a:r>
            <a:endParaRPr lang="en-US" sz="24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List two </a:t>
            </a:r>
            <a:r>
              <a:rPr lang="en-US" dirty="0" err="1" smtClean="0"/>
              <a:t>similaries</a:t>
            </a:r>
            <a:r>
              <a:rPr lang="en-US" dirty="0" smtClean="0"/>
              <a:t> between imperialism in British India and another colony we have learned about (such as the American colonies, Congo, or South Africa).</a:t>
            </a:r>
          </a:p>
          <a:p>
            <a:pPr marL="514350" indent="-514350">
              <a:buAutoNum type="arabicPeriod"/>
            </a:pPr>
            <a:endParaRPr lang="en-US" sz="1400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were two motives that Great Britain had for imperializing India?</a:t>
            </a:r>
          </a:p>
          <a:p>
            <a:pPr marL="857250" lvl="1" indent="-457200"/>
            <a:r>
              <a:rPr lang="en-US" dirty="0" smtClean="0"/>
              <a:t>(Be specific and use your notes on motives for imperialism if you need to!)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pPr marL="838200" indent="-838200"/>
            <a:r>
              <a:rPr lang="en-US" altLang="en-US" u="sng"/>
              <a:t>Sepoy Mutiny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609600" indent="-609600"/>
            <a:r>
              <a:rPr lang="en-US" altLang="en-US" sz="2800" dirty="0"/>
              <a:t>1857 gossip spread amongst </a:t>
            </a:r>
            <a:r>
              <a:rPr lang="en-US" altLang="en-US" sz="2800" u="sng" dirty="0" err="1"/>
              <a:t>Sepoys</a:t>
            </a:r>
            <a:r>
              <a:rPr lang="en-US" altLang="en-US" sz="2800" dirty="0"/>
              <a:t> (Indian soldiers for the British)</a:t>
            </a:r>
          </a:p>
          <a:p>
            <a:pPr marL="609600" indent="-609600"/>
            <a:endParaRPr lang="en-US" altLang="en-US" sz="2800" dirty="0"/>
          </a:p>
          <a:p>
            <a:pPr marL="609600" indent="-609600"/>
            <a:r>
              <a:rPr lang="en-US" altLang="en-US" sz="2800" dirty="0"/>
              <a:t>the seals of their ammunition had to be bitten off</a:t>
            </a:r>
          </a:p>
          <a:p>
            <a:pPr marL="609600" indent="-609600"/>
            <a:r>
              <a:rPr lang="en-US" altLang="en-US" sz="2800" dirty="0"/>
              <a:t> </a:t>
            </a:r>
            <a:r>
              <a:rPr lang="en-US" altLang="en-US" sz="2600" dirty="0"/>
              <a:t>they believed the British dipped the seals of their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600" dirty="0"/>
              <a:t>	ammunition in beef and pork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600" dirty="0"/>
              <a:t>	(</a:t>
            </a:r>
            <a:r>
              <a:rPr lang="en-US" altLang="en-US" sz="2600" u="sng" dirty="0"/>
              <a:t>Hindus </a:t>
            </a:r>
            <a:r>
              <a:rPr lang="en-US" altLang="en-US" sz="2600" dirty="0"/>
              <a:t>can not eat beef/ </a:t>
            </a:r>
            <a:r>
              <a:rPr lang="en-US" altLang="en-US" sz="2600" u="sng" dirty="0"/>
              <a:t>Muslims</a:t>
            </a:r>
            <a:r>
              <a:rPr lang="en-US" altLang="en-US" sz="2600" dirty="0"/>
              <a:t> can not eat pork) </a:t>
            </a:r>
          </a:p>
        </p:txBody>
      </p:sp>
      <p:pic>
        <p:nvPicPr>
          <p:cNvPr id="49156" name="Picture 4" descr="MCj0078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752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MCj023432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2590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gunpow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1447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beef and po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5029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sepo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209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735013"/>
          </a:xfrm>
        </p:spPr>
        <p:txBody>
          <a:bodyPr/>
          <a:lstStyle/>
          <a:p>
            <a:r>
              <a:rPr lang="en-US" altLang="en-US" sz="4000" u="sng"/>
              <a:t>Sepoy Mutiny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-14614" y="630237"/>
            <a:ext cx="4495800" cy="3103563"/>
          </a:xfrm>
        </p:spPr>
        <p:txBody>
          <a:bodyPr/>
          <a:lstStyle/>
          <a:p>
            <a:r>
              <a:rPr lang="en-US" altLang="en-US" sz="2400" dirty="0"/>
              <a:t>British commander was outraged when 85 </a:t>
            </a:r>
            <a:r>
              <a:rPr lang="en-US" altLang="en-US" sz="2400" u="sng" dirty="0" err="1"/>
              <a:t>Sepoys</a:t>
            </a:r>
            <a:r>
              <a:rPr lang="en-US" altLang="en-US" sz="2400" dirty="0"/>
              <a:t> refused to accept the ammunition</a:t>
            </a:r>
          </a:p>
          <a:p>
            <a:endParaRPr lang="en-US" altLang="en-US" sz="2400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685800"/>
            <a:ext cx="4495800" cy="3103563"/>
          </a:xfrm>
        </p:spPr>
        <p:txBody>
          <a:bodyPr/>
          <a:lstStyle/>
          <a:p>
            <a:r>
              <a:rPr lang="en-US" altLang="en-US" sz="2400" dirty="0"/>
              <a:t>The </a:t>
            </a:r>
            <a:r>
              <a:rPr lang="en-US" altLang="en-US" sz="2400" u="sng" dirty="0" err="1"/>
              <a:t>Sepoys</a:t>
            </a:r>
            <a:r>
              <a:rPr lang="en-US" altLang="en-US" sz="2400" dirty="0"/>
              <a:t> were jailed for disobeying orders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0" y="3581400"/>
            <a:ext cx="4495800" cy="3124200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May 10, 1857 </a:t>
            </a:r>
            <a:r>
              <a:rPr lang="en-US" altLang="en-US" sz="2200" u="sng" dirty="0" err="1"/>
              <a:t>Sepoys</a:t>
            </a:r>
            <a:r>
              <a:rPr lang="en-US" altLang="en-US" sz="2200" dirty="0"/>
              <a:t> rebelled; marched </a:t>
            </a:r>
            <a:r>
              <a:rPr lang="en-US" altLang="en-US" sz="2200" dirty="0" smtClean="0"/>
              <a:t>on New Delhi (India’s capital</a:t>
            </a:r>
            <a:endParaRPr lang="en-US" altLang="en-US" sz="2200" dirty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733800"/>
            <a:ext cx="4495800" cy="3124200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rebellion spread into northern and central India</a:t>
            </a:r>
          </a:p>
        </p:txBody>
      </p:sp>
      <p:pic>
        <p:nvPicPr>
          <p:cNvPr id="54281" name="Picture 9" descr="ref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75260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2" name="Picture 10" descr="Jai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190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3" name="Picture 11" descr="sepoy_mutiny_18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2934"/>
            <a:ext cx="3581400" cy="213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4" name="Picture 12" descr="india-map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124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  <p:bldP spid="54278" grpId="0" build="p"/>
      <p:bldP spid="54279" grpId="0" build="p"/>
      <p:bldP spid="542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0"/>
            <a:ext cx="8229600" cy="887413"/>
          </a:xfrm>
        </p:spPr>
        <p:txBody>
          <a:bodyPr/>
          <a:lstStyle/>
          <a:p>
            <a:r>
              <a:rPr lang="en-US" altLang="en-US" u="sng"/>
              <a:t>Sepoy Mutiny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0" y="914400"/>
            <a:ext cx="4495800" cy="2874963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Fierce fighting between British and </a:t>
            </a:r>
            <a:r>
              <a:rPr lang="en-US" altLang="en-US" sz="2200" dirty="0" err="1"/>
              <a:t>Sepoys</a:t>
            </a:r>
            <a:r>
              <a:rPr lang="en-US" altLang="en-US" sz="2200" dirty="0"/>
              <a:t> (aided by other Indians)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914400"/>
            <a:ext cx="4495800" cy="2874963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East India Company took more than a year to regain control of the country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0" y="3941763"/>
            <a:ext cx="4495800" cy="2916237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British government sent troops to help them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4648200" y="3941763"/>
            <a:ext cx="4495800" cy="2916237"/>
          </a:xfrm>
        </p:spPr>
        <p:txBody>
          <a:bodyPr/>
          <a:lstStyle/>
          <a:p>
            <a:endParaRPr lang="en-US" altLang="en-US" sz="2400"/>
          </a:p>
        </p:txBody>
      </p:sp>
      <p:pic>
        <p:nvPicPr>
          <p:cNvPr id="57352" name="Picture 8" descr="sepoymut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2" y="1752600"/>
            <a:ext cx="30178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sepoymutin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038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britishtroo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40576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1" descr="sepoymutiny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572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  <p:bldP spid="57349" grpId="0" build="p"/>
      <p:bldP spid="573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altLang="en-US"/>
              <a:t>Turning Point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609600" indent="-609600"/>
            <a:r>
              <a:rPr lang="en-US" altLang="en-US" sz="2800" dirty="0"/>
              <a:t>1858 British government took direct control over India (because of the Mutiny)</a:t>
            </a:r>
          </a:p>
          <a:p>
            <a:pPr marL="609600" indent="-609600"/>
            <a:endParaRPr lang="en-US" altLang="en-US" sz="2800" dirty="0"/>
          </a:p>
          <a:p>
            <a:pPr marL="609600" indent="-609600"/>
            <a:r>
              <a:rPr lang="en-US" altLang="en-US" sz="2800" b="1" u="sng" dirty="0"/>
              <a:t>Raj</a:t>
            </a:r>
            <a:r>
              <a:rPr lang="en-US" altLang="en-US" sz="2800" dirty="0"/>
              <a:t> (time period when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800" dirty="0"/>
              <a:t>India was under Great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800" dirty="0"/>
              <a:t>Britain’s control: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800" smtClean="0"/>
              <a:t>1857-1947</a:t>
            </a:r>
            <a:r>
              <a:rPr lang="en-US" altLang="en-US" sz="2800" dirty="0"/>
              <a:t>)</a:t>
            </a:r>
          </a:p>
        </p:txBody>
      </p:sp>
      <p:pic>
        <p:nvPicPr>
          <p:cNvPr id="72708" name="Picture 4" descr="Tu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Tur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british_india_silver_co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ra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4635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11213"/>
          </a:xfrm>
        </p:spPr>
        <p:txBody>
          <a:bodyPr/>
          <a:lstStyle/>
          <a:p>
            <a:r>
              <a:rPr lang="en-US" altLang="en-US"/>
              <a:t>World War I 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pPr marL="533400" indent="-533400"/>
            <a:r>
              <a:rPr lang="en-US" altLang="en-US" sz="2600" dirty="0"/>
              <a:t>Great Britain got </a:t>
            </a:r>
            <a:r>
              <a:rPr lang="en-US" altLang="en-US" sz="2600" b="1" dirty="0"/>
              <a:t>1 Million Indians</a:t>
            </a:r>
            <a:r>
              <a:rPr lang="en-US" altLang="en-US" sz="2600" dirty="0"/>
              <a:t> to enlist in the British army to fight in World War I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838200"/>
            <a:ext cx="4495800" cy="2951163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Britain promised Indians self-government in exchange for them enlisting in the British army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4648200" y="3941763"/>
            <a:ext cx="4495800" cy="2916237"/>
          </a:xfrm>
        </p:spPr>
        <p:txBody>
          <a:bodyPr/>
          <a:lstStyle/>
          <a:p>
            <a:pPr marL="1257300" lvl="2" indent="-342900">
              <a:buFont typeface="Wingdings" pitchFamily="2" charset="2"/>
              <a:buNone/>
            </a:pPr>
            <a:r>
              <a:rPr lang="en-US" altLang="en-US" dirty="0"/>
              <a:t>1918 Indian troops returned home: expected Britain to fulfill its promise</a:t>
            </a:r>
          </a:p>
        </p:txBody>
      </p:sp>
      <p:pic>
        <p:nvPicPr>
          <p:cNvPr id="91143" name="Picture 7" descr="IndianSoldi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114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4" name="Picture 8" descr="IndianSoldi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025"/>
            <a:ext cx="24860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5" name="Picture 9" descr="FingersCross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276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6" name="Picture 10" descr="returningtroo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400"/>
            <a:ext cx="4191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/>
      <p:bldP spid="91141" grpId="0" build="p"/>
      <p:bldP spid="911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609600" indent="-609600"/>
            <a:r>
              <a:rPr lang="en-US" altLang="en-US" sz="2800" dirty="0"/>
              <a:t>instead Indian troops were treated as second class citizens again by Great Britain</a:t>
            </a:r>
          </a:p>
          <a:p>
            <a:pPr marL="609600" indent="-609600"/>
            <a:r>
              <a:rPr lang="en-US" altLang="en-US" sz="2800" dirty="0"/>
              <a:t>many Indians committed acts of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800" dirty="0"/>
              <a:t>	violence against British in India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2800" dirty="0"/>
              <a:t>	in response</a:t>
            </a:r>
          </a:p>
          <a:p>
            <a:pPr marL="609600" indent="-609600">
              <a:buFont typeface="Wingdings" pitchFamily="2" charset="2"/>
              <a:buNone/>
            </a:pPr>
            <a:endParaRPr lang="en-US" alt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alt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alt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altLang="en-US" sz="2800" dirty="0"/>
          </a:p>
        </p:txBody>
      </p:sp>
      <p:pic>
        <p:nvPicPr>
          <p:cNvPr id="94212" name="Picture 4" descr="2ndclassciti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viloenceInd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11405"/>
            <a:ext cx="3505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0"/>
            <a:ext cx="8229600" cy="887413"/>
          </a:xfrm>
        </p:spPr>
        <p:txBody>
          <a:bodyPr/>
          <a:lstStyle/>
          <a:p>
            <a:r>
              <a:rPr lang="en-US" altLang="en-US" sz="4000" u="sng" dirty="0"/>
              <a:t>Amritsar Massacre</a:t>
            </a:r>
            <a:r>
              <a:rPr lang="en-US" altLang="en-US" sz="4000" dirty="0"/>
              <a:t>  (Spring 1919)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0" y="838200"/>
            <a:ext cx="4495800" cy="2951163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Britain had earlier banned public protests: Britain issued the ban without informing most Indians!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838200"/>
            <a:ext cx="4495800" cy="2951163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British </a:t>
            </a:r>
            <a:r>
              <a:rPr lang="en-US" altLang="en-US" sz="2200" b="1" u="sng" dirty="0"/>
              <a:t>General Reginald Dyer</a:t>
            </a:r>
            <a:r>
              <a:rPr lang="en-US" altLang="en-US" sz="2200" dirty="0"/>
              <a:t> ordered his troops to fire on the unarmed crowd without warning 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0" y="3941763"/>
            <a:ext cx="4495800" cy="2916237"/>
          </a:xfrm>
        </p:spPr>
        <p:txBody>
          <a:bodyPr/>
          <a:lstStyle/>
          <a:p>
            <a:pPr marL="457200" indent="-457200"/>
            <a:r>
              <a:rPr lang="en-US" altLang="en-US" sz="2200" dirty="0"/>
              <a:t>Shooting lasted 10 minutes: 400 Indians Killed; 1200 wounded 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4648200" y="3941763"/>
            <a:ext cx="4495800" cy="2916237"/>
          </a:xfrm>
        </p:spPr>
        <p:txBody>
          <a:bodyPr/>
          <a:lstStyle/>
          <a:p>
            <a:pPr marL="457200" indent="-457200"/>
            <a:r>
              <a:rPr lang="en-US" altLang="en-US" sz="2400" dirty="0"/>
              <a:t>news of the massacre spread rapidly across India: Indians demanded independence </a:t>
            </a:r>
          </a:p>
        </p:txBody>
      </p:sp>
      <p:pic>
        <p:nvPicPr>
          <p:cNvPr id="101384" name="Picture 8" descr="AmritsarMassac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2005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5" name="Picture 9" descr="GenDy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6" name="Picture 10" descr="massgr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3657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0837" y="5638800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=K8gwgZPIi8E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/>
      <p:bldP spid="101381" grpId="0" build="p"/>
      <p:bldP spid="101382" grpId="0" build="p"/>
      <p:bldP spid="1013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7413"/>
          </a:xfrm>
        </p:spPr>
        <p:txBody>
          <a:bodyPr/>
          <a:lstStyle/>
          <a:p>
            <a:r>
              <a:rPr lang="en-US" altLang="en-US" u="sng"/>
              <a:t>Mohandas Gandhi</a:t>
            </a:r>
            <a:r>
              <a:rPr lang="en-US" altLang="en-US"/>
              <a:t> (1869-1948) 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495800" cy="6019800"/>
          </a:xfrm>
        </p:spPr>
        <p:txBody>
          <a:bodyPr/>
          <a:lstStyle/>
          <a:p>
            <a:pPr marL="533400" indent="-533400"/>
            <a:r>
              <a:rPr lang="en-US" altLang="en-US" sz="2600" b="1" u="sng" dirty="0"/>
              <a:t>Amritsar Massacre</a:t>
            </a:r>
            <a:r>
              <a:rPr lang="en-US" altLang="en-US" sz="2600" dirty="0"/>
              <a:t> set the stage for </a:t>
            </a:r>
            <a:r>
              <a:rPr lang="en-US" altLang="en-US" sz="2600" b="1" u="sng" dirty="0"/>
              <a:t>Mohandas Gandhi</a:t>
            </a:r>
            <a:r>
              <a:rPr lang="en-US" altLang="en-US" sz="2600" dirty="0"/>
              <a:t> to become leader of the Indian Independence Movement</a:t>
            </a:r>
            <a:r>
              <a:rPr lang="en-US" altLang="en-US" dirty="0"/>
              <a:t> </a:t>
            </a:r>
          </a:p>
          <a:p>
            <a:pPr marL="533400" indent="-533400"/>
            <a:r>
              <a:rPr lang="en-US" altLang="en-US" sz="2600" dirty="0"/>
              <a:t>his teachings blended ideas from all major world religions (especially </a:t>
            </a:r>
            <a:r>
              <a:rPr lang="en-US" altLang="en-US" sz="2600" u="sng" dirty="0"/>
              <a:t>Hinduism, Christianity, Islam</a:t>
            </a:r>
            <a:r>
              <a:rPr lang="en-US" altLang="en-US" sz="2600" dirty="0"/>
              <a:t>)</a:t>
            </a:r>
          </a:p>
          <a:p>
            <a:pPr marL="533400" indent="-533400"/>
            <a:endParaRPr lang="en-US" altLang="en-US" sz="2600" u="sng" dirty="0"/>
          </a:p>
          <a:p>
            <a:pPr marL="533400" indent="-533400"/>
            <a:endParaRPr lang="en-US" altLang="en-US" sz="2600" dirty="0"/>
          </a:p>
        </p:txBody>
      </p:sp>
      <p:pic>
        <p:nvPicPr>
          <p:cNvPr id="104455" name="Picture 7" descr="Gand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429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Gandh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2657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7" name="Picture 9" descr="hinduis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cro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0"/>
            <a:ext cx="1676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1" name="Picture 13" descr="cresc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0"/>
            <a:ext cx="1752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build="p"/>
    </p:bld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1970</TotalTime>
  <Words>705</Words>
  <Application>Microsoft Office PowerPoint</Application>
  <PresentationFormat>On-screen Show (4:3)</PresentationFormat>
  <Paragraphs>120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Maple</vt:lpstr>
      <vt:lpstr>Indians Rebel</vt:lpstr>
      <vt:lpstr>Sepoy Mutiny</vt:lpstr>
      <vt:lpstr>Sepoy Mutiny</vt:lpstr>
      <vt:lpstr>Sepoy Mutiny</vt:lpstr>
      <vt:lpstr>Turning Point </vt:lpstr>
      <vt:lpstr>World War I </vt:lpstr>
      <vt:lpstr>PowerPoint Presentation</vt:lpstr>
      <vt:lpstr>Amritsar Massacre  (Spring 1919)</vt:lpstr>
      <vt:lpstr>Mohandas Gandhi (1869-1948) </vt:lpstr>
      <vt:lpstr>Mohandas Gandhi (1869-1948)</vt:lpstr>
      <vt:lpstr>Mohandas Gandhi (1869-1948)</vt:lpstr>
      <vt:lpstr>Civil Disobedience</vt:lpstr>
      <vt:lpstr>Salt Acts 1930</vt:lpstr>
      <vt:lpstr>Salt March 1930</vt:lpstr>
      <vt:lpstr>Salt March 1930</vt:lpstr>
      <vt:lpstr>Great Britain Grants India Self-Rule</vt:lpstr>
      <vt:lpstr>Internal Conflict</vt:lpstr>
      <vt:lpstr>Exit Ticket I HAVE TO HAVE THIS FOR YOU TO LEAVE CLASS!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Imperialism in India</dc:title>
  <dc:creator>Norman C. Sauce III</dc:creator>
  <cp:lastModifiedBy>Peter Osadnick</cp:lastModifiedBy>
  <cp:revision>69</cp:revision>
  <dcterms:created xsi:type="dcterms:W3CDTF">2007-08-31T21:00:01Z</dcterms:created>
  <dcterms:modified xsi:type="dcterms:W3CDTF">2016-02-08T15:43:47Z</dcterms:modified>
</cp:coreProperties>
</file>