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6" r:id="rId2"/>
    <p:sldId id="257" r:id="rId3"/>
    <p:sldId id="422" r:id="rId4"/>
    <p:sldId id="271" r:id="rId5"/>
    <p:sldId id="412" r:id="rId6"/>
    <p:sldId id="258" r:id="rId7"/>
    <p:sldId id="400" r:id="rId8"/>
    <p:sldId id="272" r:id="rId9"/>
    <p:sldId id="398" r:id="rId10"/>
    <p:sldId id="259" r:id="rId11"/>
    <p:sldId id="378" r:id="rId12"/>
    <p:sldId id="561" r:id="rId13"/>
    <p:sldId id="560" r:id="rId14"/>
    <p:sldId id="260" r:id="rId15"/>
    <p:sldId id="277" r:id="rId16"/>
    <p:sldId id="268" r:id="rId17"/>
    <p:sldId id="559" r:id="rId18"/>
    <p:sldId id="562" r:id="rId19"/>
    <p:sldId id="564" r:id="rId20"/>
    <p:sldId id="566" r:id="rId21"/>
    <p:sldId id="567" r:id="rId22"/>
    <p:sldId id="568" r:id="rId23"/>
    <p:sldId id="569" r:id="rId24"/>
    <p:sldId id="570" r:id="rId25"/>
    <p:sldId id="571" r:id="rId26"/>
    <p:sldId id="572" r:id="rId27"/>
    <p:sldId id="565" r:id="rId28"/>
    <p:sldId id="264" r:id="rId29"/>
    <p:sldId id="273" r:id="rId30"/>
    <p:sldId id="265" r:id="rId31"/>
    <p:sldId id="279" r:id="rId32"/>
    <p:sldId id="270" r:id="rId33"/>
    <p:sldId id="563" r:id="rId34"/>
    <p:sldId id="573" r:id="rId35"/>
    <p:sldId id="574" r:id="rId36"/>
    <p:sldId id="283" r:id="rId37"/>
    <p:sldId id="284" r:id="rId38"/>
    <p:sldId id="261" r:id="rId39"/>
    <p:sldId id="274" r:id="rId40"/>
    <p:sldId id="575" r:id="rId41"/>
    <p:sldId id="576" r:id="rId42"/>
    <p:sldId id="578" r:id="rId43"/>
    <p:sldId id="580" r:id="rId44"/>
    <p:sldId id="579" r:id="rId45"/>
    <p:sldId id="577" r:id="rId46"/>
    <p:sldId id="581" r:id="rId47"/>
    <p:sldId id="585" r:id="rId48"/>
    <p:sldId id="402" r:id="rId49"/>
    <p:sldId id="278" r:id="rId50"/>
    <p:sldId id="583" r:id="rId51"/>
    <p:sldId id="582" r:id="rId52"/>
    <p:sldId id="403" r:id="rId53"/>
    <p:sldId id="584" r:id="rId54"/>
    <p:sldId id="587" r:id="rId55"/>
    <p:sldId id="588" r:id="rId56"/>
    <p:sldId id="404" r:id="rId57"/>
    <p:sldId id="405" r:id="rId58"/>
    <p:sldId id="406" r:id="rId59"/>
    <p:sldId id="409" r:id="rId60"/>
    <p:sldId id="262" r:id="rId61"/>
    <p:sldId id="407" r:id="rId62"/>
    <p:sldId id="589" r:id="rId63"/>
    <p:sldId id="266" r:id="rId64"/>
    <p:sldId id="586" r:id="rId65"/>
    <p:sldId id="408" r:id="rId66"/>
    <p:sldId id="595" r:id="rId67"/>
    <p:sldId id="410" r:id="rId68"/>
    <p:sldId id="304" r:id="rId69"/>
    <p:sldId id="287" r:id="rId70"/>
    <p:sldId id="596" r:id="rId71"/>
    <p:sldId id="597" r:id="rId72"/>
    <p:sldId id="288" r:id="rId73"/>
    <p:sldId id="289" r:id="rId74"/>
    <p:sldId id="290" r:id="rId75"/>
    <p:sldId id="291" r:id="rId76"/>
    <p:sldId id="604" r:id="rId77"/>
    <p:sldId id="598" r:id="rId78"/>
    <p:sldId id="605" r:id="rId79"/>
    <p:sldId id="292" r:id="rId80"/>
    <p:sldId id="293" r:id="rId81"/>
    <p:sldId id="294" r:id="rId82"/>
    <p:sldId id="295" r:id="rId83"/>
    <p:sldId id="590" r:id="rId84"/>
    <p:sldId id="297" r:id="rId85"/>
    <p:sldId id="591" r:id="rId86"/>
    <p:sldId id="299" r:id="rId87"/>
    <p:sldId id="300" r:id="rId88"/>
    <p:sldId id="301" r:id="rId89"/>
    <p:sldId id="302" r:id="rId90"/>
    <p:sldId id="296" r:id="rId91"/>
    <p:sldId id="298" r:id="rId92"/>
    <p:sldId id="592" r:id="rId93"/>
    <p:sldId id="593" r:id="rId94"/>
    <p:sldId id="306" r:id="rId95"/>
    <p:sldId id="594" r:id="rId96"/>
    <p:sldId id="310" r:id="rId97"/>
    <p:sldId id="606" r:id="rId98"/>
    <p:sldId id="607" r:id="rId99"/>
    <p:sldId id="411" r:id="rId100"/>
    <p:sldId id="608" r:id="rId101"/>
    <p:sldId id="602" r:id="rId102"/>
    <p:sldId id="347" r:id="rId103"/>
    <p:sldId id="609" r:id="rId104"/>
    <p:sldId id="389" r:id="rId105"/>
    <p:sldId id="326" r:id="rId106"/>
    <p:sldId id="390" r:id="rId107"/>
    <p:sldId id="600" r:id="rId108"/>
    <p:sldId id="601" r:id="rId109"/>
    <p:sldId id="345" r:id="rId110"/>
    <p:sldId id="599" r:id="rId111"/>
    <p:sldId id="348" r:id="rId112"/>
    <p:sldId id="391" r:id="rId113"/>
    <p:sldId id="349" r:id="rId114"/>
    <p:sldId id="610" r:id="rId115"/>
    <p:sldId id="394" r:id="rId116"/>
    <p:sldId id="603" r:id="rId117"/>
    <p:sldId id="357" r:id="rId118"/>
    <p:sldId id="361" r:id="rId119"/>
    <p:sldId id="362" r:id="rId120"/>
    <p:sldId id="413" r:id="rId121"/>
    <p:sldId id="358" r:id="rId122"/>
    <p:sldId id="365" r:id="rId123"/>
    <p:sldId id="363" r:id="rId124"/>
    <p:sldId id="611" r:id="rId125"/>
    <p:sldId id="531" r:id="rId126"/>
    <p:sldId id="532" r:id="rId127"/>
    <p:sldId id="414"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7B51-2978-4048-9C38-EC1BC1E6BB17}"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B55C4-F22C-4159-B6BE-F5357FD82A77}" type="slidenum">
              <a:rPr lang="en-US" smtClean="0"/>
              <a:t>‹#›</a:t>
            </a:fld>
            <a:endParaRPr lang="en-US"/>
          </a:p>
        </p:txBody>
      </p:sp>
    </p:spTree>
    <p:extLst>
      <p:ext uri="{BB962C8B-B14F-4D97-AF65-F5344CB8AC3E}">
        <p14:creationId xmlns:p14="http://schemas.microsoft.com/office/powerpoint/2010/main" val="308572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CAB9F7-72F5-4800-8A9B-669A5E33B8B8}" type="slidenum">
              <a:rPr lang="en-US" smtClean="0"/>
              <a:t>9</a:t>
            </a:fld>
            <a:endParaRPr lang="en-US"/>
          </a:p>
        </p:txBody>
      </p:sp>
    </p:spTree>
    <p:extLst>
      <p:ext uri="{BB962C8B-B14F-4D97-AF65-F5344CB8AC3E}">
        <p14:creationId xmlns:p14="http://schemas.microsoft.com/office/powerpoint/2010/main" val="240586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4bf10700d6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4bf10700d6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bf10700d6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4bf10700d6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4bf10700d6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4bf10700d6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bf10700d6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4bf10700d6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bf10700d6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bf10700d6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4bf10700d6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4bf10700d6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4bf10700d6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4bf10700d6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bf10700d6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bf10700d6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bf10700d6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4bf10700d6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4bf10700d6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4bf10700d6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CAB9F7-72F5-4800-8A9B-669A5E33B8B8}" type="slidenum">
              <a:rPr lang="en-US" smtClean="0"/>
              <a:t>16</a:t>
            </a:fld>
            <a:endParaRPr lang="en-US"/>
          </a:p>
        </p:txBody>
      </p:sp>
    </p:spTree>
    <p:extLst>
      <p:ext uri="{BB962C8B-B14F-4D97-AF65-F5344CB8AC3E}">
        <p14:creationId xmlns:p14="http://schemas.microsoft.com/office/powerpoint/2010/main" val="1713232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4bf10700d6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4bf10700d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4bf10700d6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4bf10700d6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4bf10700d6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4bf10700d6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bf10700d6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4bf10700d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4bf10700d6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4bf10700d6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bf10700d6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4bf10700d6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4bf10700d6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4bf10700d6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4bf10700d6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4bf10700d6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104</a:t>
            </a:fld>
            <a:endParaRPr lang="en-US"/>
          </a:p>
        </p:txBody>
      </p:sp>
    </p:spTree>
    <p:extLst>
      <p:ext uri="{BB962C8B-B14F-4D97-AF65-F5344CB8AC3E}">
        <p14:creationId xmlns:p14="http://schemas.microsoft.com/office/powerpoint/2010/main" val="2571489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106</a:t>
            </a:fld>
            <a:endParaRPr lang="en-US"/>
          </a:p>
        </p:txBody>
      </p:sp>
    </p:spTree>
    <p:extLst>
      <p:ext uri="{BB962C8B-B14F-4D97-AF65-F5344CB8AC3E}">
        <p14:creationId xmlns:p14="http://schemas.microsoft.com/office/powerpoint/2010/main" val="129277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CAB9F7-72F5-4800-8A9B-669A5E33B8B8}" type="slidenum">
              <a:rPr lang="en-US" smtClean="0"/>
              <a:t>19</a:t>
            </a:fld>
            <a:endParaRPr lang="en-US"/>
          </a:p>
        </p:txBody>
      </p:sp>
    </p:spTree>
    <p:extLst>
      <p:ext uri="{BB962C8B-B14F-4D97-AF65-F5344CB8AC3E}">
        <p14:creationId xmlns:p14="http://schemas.microsoft.com/office/powerpoint/2010/main" val="3132507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107</a:t>
            </a:fld>
            <a:endParaRPr lang="en-US"/>
          </a:p>
        </p:txBody>
      </p:sp>
    </p:spTree>
    <p:extLst>
      <p:ext uri="{BB962C8B-B14F-4D97-AF65-F5344CB8AC3E}">
        <p14:creationId xmlns:p14="http://schemas.microsoft.com/office/powerpoint/2010/main" val="755002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108</a:t>
            </a:fld>
            <a:endParaRPr lang="en-US"/>
          </a:p>
        </p:txBody>
      </p:sp>
    </p:spTree>
    <p:extLst>
      <p:ext uri="{BB962C8B-B14F-4D97-AF65-F5344CB8AC3E}">
        <p14:creationId xmlns:p14="http://schemas.microsoft.com/office/powerpoint/2010/main" val="2660604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110</a:t>
            </a:fld>
            <a:endParaRPr lang="en-US"/>
          </a:p>
        </p:txBody>
      </p:sp>
    </p:spTree>
    <p:extLst>
      <p:ext uri="{BB962C8B-B14F-4D97-AF65-F5344CB8AC3E}">
        <p14:creationId xmlns:p14="http://schemas.microsoft.com/office/powerpoint/2010/main" val="352600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112</a:t>
            </a:fld>
            <a:endParaRPr lang="en-US"/>
          </a:p>
        </p:txBody>
      </p:sp>
    </p:spTree>
    <p:extLst>
      <p:ext uri="{BB962C8B-B14F-4D97-AF65-F5344CB8AC3E}">
        <p14:creationId xmlns:p14="http://schemas.microsoft.com/office/powerpoint/2010/main" val="29685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429FD-F41E-454F-899A-28B7BAEDACEC}" type="slidenum">
              <a:rPr lang="en-US" smtClean="0"/>
              <a:t>123</a:t>
            </a:fld>
            <a:endParaRPr lang="en-US"/>
          </a:p>
        </p:txBody>
      </p:sp>
    </p:spTree>
    <p:extLst>
      <p:ext uri="{BB962C8B-B14F-4D97-AF65-F5344CB8AC3E}">
        <p14:creationId xmlns:p14="http://schemas.microsoft.com/office/powerpoint/2010/main" val="384490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bf10700d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4bf10700d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bf10700d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4bf10700d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bf10700d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4bf10700d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31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bf10700d6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4bf10700d6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bf10700d6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bf10700d6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4bf10700d6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4bf10700d6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9209-26D6-4B1A-B800-64A643A54E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ABD456-8CD4-4164-9769-0E5E12478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186F00-7995-4F79-9AEE-FA2F5AC41AF2}"/>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45662266-F8EB-4548-BDF9-AA0FC9792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9AFFD-B60A-43B6-B7E3-0E1A7A633603}"/>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403330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8F1A-FD10-44E0-86F9-72DDE87177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301ED-4853-4235-8E7D-61B1F08718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0ADC7-D05D-4133-92D1-EF943EECE9BB}"/>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AB384AFD-AA70-4A23-8A9C-5CA2DA803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851EE-E8BC-4DCD-8FA1-843C2E2E1611}"/>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1095855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24713-DFE4-4231-B73F-77463BF069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9CC679-1806-4384-B31E-3B8B16B40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C7744-A3A1-4DFB-965C-93CE29842DC3}"/>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988DAD5F-117B-4020-91F1-603C417C9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4B9B-102F-48E6-BEAB-A81487B9C50D}"/>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3739742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675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4" y="268288"/>
            <a:ext cx="10665884" cy="1250950"/>
          </a:xfrm>
        </p:spPr>
        <p:txBody>
          <a:bodyPr/>
          <a:lstStyle/>
          <a:p>
            <a:r>
              <a:rPr lang="en-US"/>
              <a:t>Click to edit Master title style</a:t>
            </a:r>
          </a:p>
        </p:txBody>
      </p:sp>
      <p:sp>
        <p:nvSpPr>
          <p:cNvPr id="3" name="Text Placeholder 2"/>
          <p:cNvSpPr>
            <a:spLocks noGrp="1"/>
          </p:cNvSpPr>
          <p:nvPr>
            <p:ph type="body" sz="half" idx="1"/>
          </p:nvPr>
        </p:nvSpPr>
        <p:spPr>
          <a:xfrm>
            <a:off x="755651" y="1752601"/>
            <a:ext cx="5230283"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752601"/>
            <a:ext cx="5232400"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ftr" idx="11"/>
          </p:nvPr>
        </p:nvSpPr>
        <p:spPr>
          <a:ln/>
        </p:spPr>
        <p:txBody>
          <a:bodyPr/>
          <a:lstStyle>
            <a:lvl1pPr>
              <a:defRPr/>
            </a:lvl1pPr>
          </a:lstStyle>
          <a:p>
            <a:pPr>
              <a:defRPr/>
            </a:pPr>
            <a:endParaRPr lang="en-US"/>
          </a:p>
        </p:txBody>
      </p:sp>
      <p:sp>
        <p:nvSpPr>
          <p:cNvPr id="7" name="Rectangle 7"/>
          <p:cNvSpPr>
            <a:spLocks noGrp="1" noChangeArrowheads="1"/>
          </p:cNvSpPr>
          <p:nvPr>
            <p:ph type="sldNum" idx="12"/>
          </p:nvPr>
        </p:nvSpPr>
        <p:spPr>
          <a:ln/>
        </p:spPr>
        <p:txBody>
          <a:bodyPr/>
          <a:lstStyle>
            <a:lvl1pPr>
              <a:defRPr/>
            </a:lvl1pPr>
          </a:lstStyle>
          <a:p>
            <a:pPr>
              <a:defRPr/>
            </a:pPr>
            <a:fld id="{1E524A5A-48DA-48A1-BD9D-8B92012EDD8C}" type="slidenum">
              <a:rPr lang="en-US"/>
              <a:pPr>
                <a:defRPr/>
              </a:pPr>
              <a:t>‹#›</a:t>
            </a:fld>
            <a:endParaRPr lang="en-US"/>
          </a:p>
        </p:txBody>
      </p:sp>
    </p:spTree>
    <p:extLst>
      <p:ext uri="{BB962C8B-B14F-4D97-AF65-F5344CB8AC3E}">
        <p14:creationId xmlns:p14="http://schemas.microsoft.com/office/powerpoint/2010/main" val="346668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E446-E267-43F6-B7D7-95139A2F6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A99B4-FEBF-4815-9BDF-0516C10071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1BF78-22B1-4C08-8DA3-0B442EC13D4F}"/>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B612FD20-E0C5-42F9-BF54-D046E2A4F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7C6FC-EFB9-4C30-87AB-02A09A96F2F2}"/>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259482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EE7FE-8D49-4806-B422-BE3A95EC0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46976-A29F-4B0B-B48F-68D48439A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6C003F-DBC4-4956-B7B5-85386F6659E8}"/>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902697C3-C007-40F6-93FC-345CD3903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F70B3-BCFC-4A82-864E-0FE7BBD2F86B}"/>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4121512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3C6A-A5C0-4A85-A441-76BAB87E5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E78D6-F4EB-4273-BF6F-5490FF701C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019AA6-0F3D-4942-AB88-44645FE847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3872C-31C4-43B2-BC7A-C5978E27F819}"/>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6" name="Footer Placeholder 5">
            <a:extLst>
              <a:ext uri="{FF2B5EF4-FFF2-40B4-BE49-F238E27FC236}">
                <a16:creationId xmlns:a16="http://schemas.microsoft.com/office/drawing/2014/main" id="{C203E1FE-2605-46E6-ABA4-68549C69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E4B97-5AAA-4BE5-9EFD-80AE53FFC77A}"/>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365651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5F7A-53CA-40C0-958C-21D5EFFBC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2B1D75-A370-4B88-948D-2D9A5DB9B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9A6D0-FF5C-4C38-BA35-21BA02FF97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C3533-5A65-47E6-A8B3-B643152048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DEB718-2986-4159-80FF-55617A2C2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A771A4-7476-4E5A-BD2E-40CF96A46036}"/>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8" name="Footer Placeholder 7">
            <a:extLst>
              <a:ext uri="{FF2B5EF4-FFF2-40B4-BE49-F238E27FC236}">
                <a16:creationId xmlns:a16="http://schemas.microsoft.com/office/drawing/2014/main" id="{30A51B7C-0799-4D58-9FF9-98164013A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7DFDD8-9181-4C42-987B-8505906F3356}"/>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9594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75A3-3774-41A4-83FF-720AAA6E37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83D05-D8D0-4632-82A5-5444897DF288}"/>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4" name="Footer Placeholder 3">
            <a:extLst>
              <a:ext uri="{FF2B5EF4-FFF2-40B4-BE49-F238E27FC236}">
                <a16:creationId xmlns:a16="http://schemas.microsoft.com/office/drawing/2014/main" id="{2EB97E07-BE22-47A9-9D08-2F0C881C28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318E1-564F-4BC1-94D0-E938676DCB11}"/>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68005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254F72-D288-45B4-B0CA-2F7C661D474D}"/>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3" name="Footer Placeholder 2">
            <a:extLst>
              <a:ext uri="{FF2B5EF4-FFF2-40B4-BE49-F238E27FC236}">
                <a16:creationId xmlns:a16="http://schemas.microsoft.com/office/drawing/2014/main" id="{FC1FD37A-1214-4B40-9F6B-BCCFA3490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9AD790-572D-4119-B10A-882B4A48CEB2}"/>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247661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3B65-7FFA-4258-B2AA-ACF82C8E5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7E0AA1-498F-4FE4-B686-3C2F2D70D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0030D-16DD-4EB1-9D28-CBC16430D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6B20D-D258-4475-92EB-CACF04B5A0D0}"/>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6" name="Footer Placeholder 5">
            <a:extLst>
              <a:ext uri="{FF2B5EF4-FFF2-40B4-BE49-F238E27FC236}">
                <a16:creationId xmlns:a16="http://schemas.microsoft.com/office/drawing/2014/main" id="{5F381837-552E-4BD7-93DF-4D8C4B8BC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B828A-354C-4732-9DCF-F8581FAB27D6}"/>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303130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6727-EDE3-40D8-8592-BE27C0438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727289-3FE6-46E8-9AAD-AEAAF4A8A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0DE0D-4157-4B5C-860B-B093CA23A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345A64-5C65-4B68-A189-8C532CB1AB87}"/>
              </a:ext>
            </a:extLst>
          </p:cNvPr>
          <p:cNvSpPr>
            <a:spLocks noGrp="1"/>
          </p:cNvSpPr>
          <p:nvPr>
            <p:ph type="dt" sz="half" idx="10"/>
          </p:nvPr>
        </p:nvSpPr>
        <p:spPr/>
        <p:txBody>
          <a:bodyPr/>
          <a:lstStyle/>
          <a:p>
            <a:fld id="{7C65507C-F7B2-46FA-9F1A-BA075781AE30}" type="datetimeFigureOut">
              <a:rPr lang="en-US" smtClean="0"/>
              <a:t>9/18/2023</a:t>
            </a:fld>
            <a:endParaRPr lang="en-US"/>
          </a:p>
        </p:txBody>
      </p:sp>
      <p:sp>
        <p:nvSpPr>
          <p:cNvPr id="6" name="Footer Placeholder 5">
            <a:extLst>
              <a:ext uri="{FF2B5EF4-FFF2-40B4-BE49-F238E27FC236}">
                <a16:creationId xmlns:a16="http://schemas.microsoft.com/office/drawing/2014/main" id="{AC2B4B65-E4B5-4FBB-9E70-F553808A1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C0795-5D98-4892-9A43-90574CE23F89}"/>
              </a:ext>
            </a:extLst>
          </p:cNvPr>
          <p:cNvSpPr>
            <a:spLocks noGrp="1"/>
          </p:cNvSpPr>
          <p:nvPr>
            <p:ph type="sldNum" sz="quarter" idx="12"/>
          </p:nvPr>
        </p:nvSpPr>
        <p:spPr/>
        <p:txBody>
          <a:bodyPr/>
          <a:lstStyle/>
          <a:p>
            <a:fld id="{615B82AC-A9EE-46DF-945A-17EF5019E82F}" type="slidenum">
              <a:rPr lang="en-US" smtClean="0"/>
              <a:t>‹#›</a:t>
            </a:fld>
            <a:endParaRPr lang="en-US"/>
          </a:p>
        </p:txBody>
      </p:sp>
    </p:spTree>
    <p:extLst>
      <p:ext uri="{BB962C8B-B14F-4D97-AF65-F5344CB8AC3E}">
        <p14:creationId xmlns:p14="http://schemas.microsoft.com/office/powerpoint/2010/main" val="274127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f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D23C6-7783-4EB0-A04C-9D587540A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5A515E-6F1F-44AF-9A87-6C1538683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DBF01-94AE-4CB1-9F87-008DDEB49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5507C-F7B2-46FA-9F1A-BA075781AE30}" type="datetimeFigureOut">
              <a:rPr lang="en-US" smtClean="0"/>
              <a:t>9/18/2023</a:t>
            </a:fld>
            <a:endParaRPr lang="en-US"/>
          </a:p>
        </p:txBody>
      </p:sp>
      <p:sp>
        <p:nvSpPr>
          <p:cNvPr id="5" name="Footer Placeholder 4">
            <a:extLst>
              <a:ext uri="{FF2B5EF4-FFF2-40B4-BE49-F238E27FC236}">
                <a16:creationId xmlns:a16="http://schemas.microsoft.com/office/drawing/2014/main" id="{CFACF00F-2F95-41B5-92A5-46E75236E0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8E7D77-DB5F-4425-9833-BB4AF8C3E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B82AC-A9EE-46DF-945A-17EF5019E82F}" type="slidenum">
              <a:rPr lang="en-US" smtClean="0"/>
              <a:t>‹#›</a:t>
            </a:fld>
            <a:endParaRPr lang="en-US"/>
          </a:p>
        </p:txBody>
      </p:sp>
    </p:spTree>
    <p:extLst>
      <p:ext uri="{BB962C8B-B14F-4D97-AF65-F5344CB8AC3E}">
        <p14:creationId xmlns:p14="http://schemas.microsoft.com/office/powerpoint/2010/main" val="23072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bing.com/videos/search?q=Laissez+Faire&amp;&amp;view=detail&amp;mid=EC520CEE48886FA0F61CEC520CEE48886FA0F61C&amp;&amp;FORM=VRDGAR" TargetMode="Externa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ws_K9Cxs-u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rShhKg7dnXE"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nbcnews.com/business/economy/inflation-rate-july-2023-how-high-low-will-interest-rates-rise-again-rcna99015"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g"/><Relationship Id="rId9" Type="http://schemas.openxmlformats.org/officeDocument/2006/relationships/image" Target="../media/image9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5.jpg"/></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bing.com/videos/search?q=Laissez+Faire&amp;&amp;view=detail&amp;mid=EC520CEE48886FA0F61CEC520CEE48886FA0F61C&amp;&amp;FORM=VRDGAR" TargetMode="Externa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91AA9-6BC0-4AEA-8AA8-D84A065604A9}"/>
              </a:ext>
            </a:extLst>
          </p:cNvPr>
          <p:cNvSpPr>
            <a:spLocks noGrp="1"/>
          </p:cNvSpPr>
          <p:nvPr>
            <p:ph type="ctrTitle"/>
          </p:nvPr>
        </p:nvSpPr>
        <p:spPr>
          <a:xfrm>
            <a:off x="1524000" y="1122364"/>
            <a:ext cx="9144000" cy="953180"/>
          </a:xfrm>
          <a:solidFill>
            <a:schemeClr val="accent6"/>
          </a:solidFill>
          <a:ln>
            <a:solidFill>
              <a:srgbClr val="FFC000"/>
            </a:solidFill>
          </a:ln>
        </p:spPr>
        <p:txBody>
          <a:bodyPr/>
          <a:lstStyle/>
          <a:p>
            <a:r>
              <a:rPr lang="en-US" dirty="0">
                <a:latin typeface="High Tower Text" panose="02040502050506030303" pitchFamily="18" charset="0"/>
              </a:rPr>
              <a:t>Microeconomics</a:t>
            </a:r>
          </a:p>
        </p:txBody>
      </p:sp>
      <p:sp>
        <p:nvSpPr>
          <p:cNvPr id="3" name="Subtitle 2">
            <a:extLst>
              <a:ext uri="{FF2B5EF4-FFF2-40B4-BE49-F238E27FC236}">
                <a16:creationId xmlns:a16="http://schemas.microsoft.com/office/drawing/2014/main" id="{64B8FB9C-192B-4F09-A5C1-6C35CCB77791}"/>
              </a:ext>
            </a:extLst>
          </p:cNvPr>
          <p:cNvSpPr>
            <a:spLocks noGrp="1"/>
          </p:cNvSpPr>
          <p:nvPr>
            <p:ph type="subTitle" idx="1"/>
          </p:nvPr>
        </p:nvSpPr>
        <p:spPr>
          <a:xfrm>
            <a:off x="1524000" y="3686628"/>
            <a:ext cx="9144000" cy="1095829"/>
          </a:xfrm>
          <a:solidFill>
            <a:schemeClr val="accent6"/>
          </a:solidFill>
          <a:ln>
            <a:solidFill>
              <a:srgbClr val="FFC000"/>
            </a:solidFill>
          </a:ln>
        </p:spPr>
        <p:txBody>
          <a:bodyPr>
            <a:normAutofit/>
          </a:bodyPr>
          <a:lstStyle/>
          <a:p>
            <a:r>
              <a:rPr lang="en-US" sz="4400" b="1" dirty="0">
                <a:latin typeface="High Tower Text" panose="02040502050506030303" pitchFamily="18" charset="0"/>
              </a:rPr>
              <a:t>Unit I</a:t>
            </a:r>
          </a:p>
        </p:txBody>
      </p:sp>
    </p:spTree>
    <p:extLst>
      <p:ext uri="{BB962C8B-B14F-4D97-AF65-F5344CB8AC3E}">
        <p14:creationId xmlns:p14="http://schemas.microsoft.com/office/powerpoint/2010/main" val="410187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334537" y="365125"/>
            <a:ext cx="11019263" cy="876821"/>
          </a:xfrm>
          <a:solidFill>
            <a:schemeClr val="bg1"/>
          </a:solidFill>
          <a:ln>
            <a:solidFill>
              <a:schemeClr val="accent6">
                <a:lumMod val="50000"/>
              </a:schemeClr>
            </a:solidFill>
          </a:ln>
        </p:spPr>
        <p:txBody>
          <a:bodyPr>
            <a:noAutofit/>
          </a:bodyPr>
          <a:lstStyle/>
          <a:p>
            <a:r>
              <a:rPr lang="en-US" sz="3200" b="1" dirty="0">
                <a:latin typeface="High Tower Text" panose="02040502050506030303" pitchFamily="18" charset="0"/>
              </a:rPr>
              <a:t>How do you know you are making the right choice?</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546410" y="1494263"/>
            <a:ext cx="10807390" cy="4682700"/>
          </a:xfrm>
          <a:solidFill>
            <a:schemeClr val="bg1"/>
          </a:solidFill>
        </p:spPr>
        <p:txBody>
          <a:bodyPr/>
          <a:lstStyle/>
          <a:p>
            <a:r>
              <a:rPr lang="en-US" dirty="0">
                <a:latin typeface="Times New Roman" panose="02020603050405020304" pitchFamily="18" charset="0"/>
                <a:cs typeface="Times New Roman" panose="02020603050405020304" pitchFamily="18" charset="0"/>
              </a:rPr>
              <a:t>Every choices has</a:t>
            </a:r>
            <a:r>
              <a:rPr lang="en-US" dirty="0">
                <a:solidFill>
                  <a:srgbClr val="C00000"/>
                </a:solidFill>
                <a:latin typeface="Times New Roman" panose="02020603050405020304" pitchFamily="18" charset="0"/>
                <a:cs typeface="Times New Roman" panose="02020603050405020304" pitchFamily="18" charset="0"/>
              </a:rPr>
              <a:t> </a:t>
            </a:r>
            <a:r>
              <a:rPr lang="en-US" b="1" u="sng" dirty="0">
                <a:solidFill>
                  <a:srgbClr val="C00000"/>
                </a:solidFill>
                <a:latin typeface="Times New Roman" panose="02020603050405020304" pitchFamily="18" charset="0"/>
                <a:cs typeface="Times New Roman" panose="02020603050405020304" pitchFamily="18" charset="0"/>
              </a:rPr>
              <a:t>trades-offs (what you get)</a:t>
            </a:r>
            <a:r>
              <a:rPr lang="en-US"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&amp; </a:t>
            </a:r>
            <a:r>
              <a:rPr lang="en-US" b="1" u="sng" dirty="0">
                <a:solidFill>
                  <a:srgbClr val="C00000"/>
                </a:solidFill>
                <a:latin typeface="Times New Roman" panose="02020603050405020304" pitchFamily="18" charset="0"/>
                <a:cs typeface="Times New Roman" panose="02020603050405020304" pitchFamily="18" charset="0"/>
              </a:rPr>
              <a:t>opportunity cost (what you give up)</a:t>
            </a:r>
          </a:p>
        </p:txBody>
      </p:sp>
      <p:pic>
        <p:nvPicPr>
          <p:cNvPr id="7" name="Picture 6" descr="A close up of a toy&#10;&#10;Description automatically generated">
            <a:extLst>
              <a:ext uri="{FF2B5EF4-FFF2-40B4-BE49-F238E27FC236}">
                <a16:creationId xmlns:a16="http://schemas.microsoft.com/office/drawing/2014/main" id="{76E49249-8A4F-44D8-9982-B2BFA5992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156" y="2061404"/>
            <a:ext cx="4153810" cy="3548418"/>
          </a:xfrm>
          <a:prstGeom prst="rect">
            <a:avLst/>
          </a:prstGeom>
          <a:ln>
            <a:solidFill>
              <a:schemeClr val="bg1">
                <a:lumMod val="50000"/>
              </a:schemeClr>
            </a:solidFill>
          </a:ln>
        </p:spPr>
      </p:pic>
      <p:sp>
        <p:nvSpPr>
          <p:cNvPr id="8" name="Rectangle 7">
            <a:extLst>
              <a:ext uri="{FF2B5EF4-FFF2-40B4-BE49-F238E27FC236}">
                <a16:creationId xmlns:a16="http://schemas.microsoft.com/office/drawing/2014/main" id="{D719F6CC-93F8-4A67-A14F-4563EECA5BFA}"/>
              </a:ext>
            </a:extLst>
          </p:cNvPr>
          <p:cNvSpPr/>
          <p:nvPr/>
        </p:nvSpPr>
        <p:spPr>
          <a:xfrm>
            <a:off x="225707" y="2408839"/>
            <a:ext cx="7294737" cy="102016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Scenario: Should the United States invest in the education of its youth or increase the size of the military?</a:t>
            </a:r>
          </a:p>
        </p:txBody>
      </p:sp>
      <p:pic>
        <p:nvPicPr>
          <p:cNvPr id="12" name="Picture 11" descr="A sculpture of a person&#10;&#10;Description automatically generated">
            <a:extLst>
              <a:ext uri="{FF2B5EF4-FFF2-40B4-BE49-F238E27FC236}">
                <a16:creationId xmlns:a16="http://schemas.microsoft.com/office/drawing/2014/main" id="{452248BE-2686-4D83-B2E1-61CF2BEA9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989" y="4117482"/>
            <a:ext cx="2131699" cy="2492509"/>
          </a:xfrm>
          <a:prstGeom prst="rect">
            <a:avLst/>
          </a:prstGeom>
        </p:spPr>
      </p:pic>
      <p:sp>
        <p:nvSpPr>
          <p:cNvPr id="13" name="Thought Bubble: Cloud 12">
            <a:extLst>
              <a:ext uri="{FF2B5EF4-FFF2-40B4-BE49-F238E27FC236}">
                <a16:creationId xmlns:a16="http://schemas.microsoft.com/office/drawing/2014/main" id="{1CDA973A-275C-4AE2-A28F-3CDC017348EA}"/>
              </a:ext>
            </a:extLst>
          </p:cNvPr>
          <p:cNvSpPr/>
          <p:nvPr/>
        </p:nvSpPr>
        <p:spPr>
          <a:xfrm>
            <a:off x="4636773" y="3177690"/>
            <a:ext cx="3661298" cy="1315845"/>
          </a:xfrm>
          <a:prstGeom prst="cloudCallout">
            <a:avLst>
              <a:gd name="adj1" fmla="val -51290"/>
              <a:gd name="adj2" fmla="val 470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What do I gain and What do I lose?????</a:t>
            </a:r>
          </a:p>
        </p:txBody>
      </p:sp>
      <p:sp>
        <p:nvSpPr>
          <p:cNvPr id="4" name="Rectangle 3">
            <a:extLst>
              <a:ext uri="{FF2B5EF4-FFF2-40B4-BE49-F238E27FC236}">
                <a16:creationId xmlns:a16="http://schemas.microsoft.com/office/drawing/2014/main" id="{197A3F1A-A982-6D41-97FD-3A6149ACA245}"/>
              </a:ext>
            </a:extLst>
          </p:cNvPr>
          <p:cNvSpPr/>
          <p:nvPr/>
        </p:nvSpPr>
        <p:spPr>
          <a:xfrm>
            <a:off x="5943600" y="5799909"/>
            <a:ext cx="5695406" cy="666205"/>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GUNS vs. BUTTER DEBATE</a:t>
            </a:r>
          </a:p>
        </p:txBody>
      </p:sp>
    </p:spTree>
    <p:extLst>
      <p:ext uri="{BB962C8B-B14F-4D97-AF65-F5344CB8AC3E}">
        <p14:creationId xmlns:p14="http://schemas.microsoft.com/office/powerpoint/2010/main" val="304972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5644-700E-48FA-B1ED-6D2BDFA79C17}"/>
              </a:ext>
            </a:extLst>
          </p:cNvPr>
          <p:cNvSpPr>
            <a:spLocks noGrp="1"/>
          </p:cNvSpPr>
          <p:nvPr>
            <p:ph type="title"/>
          </p:nvPr>
        </p:nvSpPr>
        <p:spPr>
          <a:xfrm>
            <a:off x="838200" y="365126"/>
            <a:ext cx="10515600" cy="675884"/>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Characteristics of Market Structures </a:t>
            </a:r>
          </a:p>
        </p:txBody>
      </p:sp>
      <p:sp>
        <p:nvSpPr>
          <p:cNvPr id="3" name="Content Placeholder 2">
            <a:extLst>
              <a:ext uri="{FF2B5EF4-FFF2-40B4-BE49-F238E27FC236}">
                <a16:creationId xmlns:a16="http://schemas.microsoft.com/office/drawing/2014/main" id="{1CA4FED6-8000-4E86-B47D-6BE80E2D1634}"/>
              </a:ext>
            </a:extLst>
          </p:cNvPr>
          <p:cNvSpPr>
            <a:spLocks noGrp="1"/>
          </p:cNvSpPr>
          <p:nvPr>
            <p:ph idx="1"/>
          </p:nvPr>
        </p:nvSpPr>
        <p:spPr>
          <a:xfrm>
            <a:off x="838200" y="1364566"/>
            <a:ext cx="10515600" cy="4812397"/>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following characteristics as one of the following market structures: </a:t>
            </a:r>
            <a:r>
              <a:rPr lang="en-US" sz="2400" b="1" dirty="0">
                <a:solidFill>
                  <a:srgbClr val="FF0000"/>
                </a:solidFill>
                <a:latin typeface="Times" panose="02020603050405020304" pitchFamily="18" charset="0"/>
                <a:cs typeface="Times" panose="02020603050405020304" pitchFamily="18" charset="0"/>
              </a:rPr>
              <a:t>M = Monopoly</a:t>
            </a:r>
            <a:r>
              <a:rPr lang="en-US" sz="2400" b="1"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O = Oligopoly</a:t>
            </a:r>
            <a:r>
              <a:rPr lang="en-US" sz="2400" b="1" dirty="0">
                <a:latin typeface="Times" panose="02020603050405020304" pitchFamily="18" charset="0"/>
                <a:cs typeface="Times" panose="02020603050405020304" pitchFamily="18" charset="0"/>
              </a:rPr>
              <a:t>, </a:t>
            </a:r>
            <a:r>
              <a:rPr lang="en-US" sz="2400" b="1" dirty="0">
                <a:solidFill>
                  <a:schemeClr val="accent6">
                    <a:lumMod val="50000"/>
                  </a:schemeClr>
                </a:solidFill>
                <a:latin typeface="Times" panose="02020603050405020304" pitchFamily="18" charset="0"/>
                <a:cs typeface="Times" panose="02020603050405020304" pitchFamily="18" charset="0"/>
              </a:rPr>
              <a:t>MC = Monopolistic</a:t>
            </a:r>
            <a:r>
              <a:rPr lang="en-US" sz="2400" b="1" dirty="0">
                <a:latin typeface="Times" panose="02020603050405020304" pitchFamily="18" charset="0"/>
                <a:cs typeface="Times" panose="02020603050405020304" pitchFamily="18" charset="0"/>
              </a:rPr>
              <a:t>, &amp; </a:t>
            </a:r>
            <a:r>
              <a:rPr lang="en-US" sz="2400" b="1" dirty="0">
                <a:solidFill>
                  <a:srgbClr val="7030A0"/>
                </a:solidFill>
                <a:latin typeface="Times" panose="02020603050405020304" pitchFamily="18" charset="0"/>
                <a:cs typeface="Times" panose="02020603050405020304" pitchFamily="18" charset="0"/>
              </a:rPr>
              <a:t>P = Perfect Competition</a:t>
            </a:r>
          </a:p>
          <a:p>
            <a:pPr marL="0" indent="0">
              <a:buNone/>
            </a:pPr>
            <a:r>
              <a:rPr lang="en-US" sz="2400" dirty="0">
                <a:latin typeface="Times" panose="02020603050405020304" pitchFamily="18" charset="0"/>
                <a:cs typeface="Times" panose="02020603050405020304" pitchFamily="18" charset="0"/>
              </a:rPr>
              <a:t>___ 1. Businesses have no control over their prices they charge</a:t>
            </a:r>
          </a:p>
          <a:p>
            <a:pPr marL="0" indent="0">
              <a:buNone/>
            </a:pPr>
            <a:r>
              <a:rPr lang="en-US" sz="2400" dirty="0">
                <a:latin typeface="Times" panose="02020603050405020304" pitchFamily="18" charset="0"/>
                <a:cs typeface="Times" panose="02020603050405020304" pitchFamily="18" charset="0"/>
              </a:rPr>
              <a:t>___ 2. Product sold in this market structure are very diverse (different colors or designs)</a:t>
            </a:r>
          </a:p>
          <a:p>
            <a:pPr marL="0" indent="0">
              <a:buNone/>
            </a:pPr>
            <a:r>
              <a:rPr lang="en-US" sz="2400" dirty="0">
                <a:latin typeface="Times" panose="02020603050405020304" pitchFamily="18" charset="0"/>
                <a:cs typeface="Times" panose="02020603050405020304" pitchFamily="18" charset="0"/>
              </a:rPr>
              <a:t>___ 3.  Only has three to four competitors</a:t>
            </a:r>
          </a:p>
          <a:p>
            <a:pPr marL="0" indent="0">
              <a:buNone/>
            </a:pPr>
            <a:r>
              <a:rPr lang="en-US" sz="2400" dirty="0">
                <a:latin typeface="Times" panose="02020603050405020304" pitchFamily="18" charset="0"/>
                <a:cs typeface="Times" panose="02020603050405020304" pitchFamily="18" charset="0"/>
              </a:rPr>
              <a:t>___ 4. Has complete control over the prices the business charges </a:t>
            </a:r>
          </a:p>
          <a:p>
            <a:pPr marL="0" indent="0">
              <a:buNone/>
            </a:pPr>
            <a:r>
              <a:rPr lang="en-US" sz="2400" dirty="0">
                <a:latin typeface="Times" panose="02020603050405020304" pitchFamily="18" charset="0"/>
                <a:cs typeface="Times" panose="02020603050405020304" pitchFamily="18" charset="0"/>
              </a:rPr>
              <a:t>___ 5. Products produce all look the same – (You cannot tell what business produced which product)</a:t>
            </a:r>
          </a:p>
          <a:p>
            <a:pPr marL="0" indent="0">
              <a:buNone/>
            </a:pPr>
            <a:r>
              <a:rPr lang="en-US" sz="2400" dirty="0">
                <a:latin typeface="Times" panose="02020603050405020304" pitchFamily="18" charset="0"/>
                <a:cs typeface="Times" panose="02020603050405020304" pitchFamily="18" charset="0"/>
              </a:rPr>
              <a:t>___ 6. Very difficult for a new business to start competing in this market structure. </a:t>
            </a:r>
          </a:p>
        </p:txBody>
      </p:sp>
    </p:spTree>
    <p:extLst>
      <p:ext uri="{BB962C8B-B14F-4D97-AF65-F5344CB8AC3E}">
        <p14:creationId xmlns:p14="http://schemas.microsoft.com/office/powerpoint/2010/main" val="4222849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220" y="1515909"/>
            <a:ext cx="10515600" cy="4351338"/>
          </a:xfrm>
          <a:solidFill>
            <a:schemeClr val="bg1"/>
          </a:solidFill>
        </p:spPr>
        <p:txBody>
          <a:bodyPr>
            <a:normAutofit/>
          </a:bodyPr>
          <a:lstStyle/>
          <a:p>
            <a:r>
              <a:rPr lang="en-US" sz="2400" b="1" u="sng" dirty="0">
                <a:solidFill>
                  <a:schemeClr val="accent6">
                    <a:lumMod val="50000"/>
                  </a:schemeClr>
                </a:solidFill>
                <a:latin typeface="Times New Roman" pitchFamily="18" charset="0"/>
                <a:cs typeface="Times New Roman" pitchFamily="18" charset="0"/>
              </a:rPr>
              <a:t>Traditional Economic Theory</a:t>
            </a:r>
            <a:r>
              <a:rPr lang="en-US" sz="2400" dirty="0">
                <a:solidFill>
                  <a:schemeClr val="accent6">
                    <a:lumMod val="50000"/>
                  </a:schemeClr>
                </a:solidFill>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hlinkClick r:id="rId2">
                  <a:extLst>
                    <a:ext uri="{A12FA001-AC4F-418D-AE19-62706E023703}">
                      <ahyp:hlinkClr xmlns:ahyp="http://schemas.microsoft.com/office/drawing/2018/hyperlinkcolor" val="tx"/>
                    </a:ext>
                  </a:extLst>
                </a:hlinkClick>
              </a:rPr>
              <a:t>LAISSEZ FAIRE</a:t>
            </a:r>
            <a:r>
              <a:rPr lang="en-US" sz="2400" b="1"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(Market Economy)</a:t>
            </a:r>
          </a:p>
          <a:p>
            <a:r>
              <a:rPr lang="en-US" sz="2400" dirty="0">
                <a:latin typeface="Times New Roman" pitchFamily="18" charset="0"/>
                <a:cs typeface="Times New Roman" pitchFamily="18" charset="0"/>
              </a:rPr>
              <a:t> Founder: </a:t>
            </a:r>
            <a:r>
              <a:rPr lang="en-US" sz="2400" b="1" i="1" u="sng" dirty="0">
                <a:solidFill>
                  <a:srgbClr val="FF0000"/>
                </a:solidFill>
                <a:latin typeface="Times New Roman" pitchFamily="18" charset="0"/>
                <a:cs typeface="Times New Roman" pitchFamily="18" charset="0"/>
              </a:rPr>
              <a:t>Adam Smith, “Wealth of Nations” </a:t>
            </a:r>
          </a:p>
          <a:p>
            <a:r>
              <a:rPr lang="en-US" sz="2400" dirty="0">
                <a:latin typeface="Times New Roman" pitchFamily="18" charset="0"/>
                <a:cs typeface="Times New Roman" pitchFamily="18" charset="0"/>
              </a:rPr>
              <a:t>Argument: the economy is controlled by four natural forces, which adjust to deal with market irregularity </a:t>
            </a:r>
          </a:p>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latin typeface="High Tower Text" panose="02040502050506030303" pitchFamily="18" charset="0"/>
              </a:rPr>
              <a:t>School of Economic thought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026" y="3465871"/>
            <a:ext cx="2905432" cy="3156155"/>
          </a:xfrm>
          <a:prstGeom prst="rect">
            <a:avLst/>
          </a:prstGeom>
          <a:solidFill>
            <a:schemeClr val="tx1"/>
          </a:solidFill>
          <a:ln>
            <a:solidFill>
              <a:schemeClr val="tx1"/>
            </a:solidFill>
          </a:ln>
        </p:spPr>
      </p:pic>
      <p:sp>
        <p:nvSpPr>
          <p:cNvPr id="2" name="Rectangle 1"/>
          <p:cNvSpPr/>
          <p:nvPr/>
        </p:nvSpPr>
        <p:spPr>
          <a:xfrm>
            <a:off x="486697" y="3569110"/>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itchFamily="18" charset="0"/>
                <a:cs typeface="Times New Roman" pitchFamily="18" charset="0"/>
              </a:rPr>
              <a:t>SUPPLY</a:t>
            </a:r>
          </a:p>
        </p:txBody>
      </p:sp>
      <p:sp>
        <p:nvSpPr>
          <p:cNvPr id="6" name="Rectangle 5"/>
          <p:cNvSpPr/>
          <p:nvPr/>
        </p:nvSpPr>
        <p:spPr>
          <a:xfrm>
            <a:off x="486697" y="4984954"/>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itchFamily="18" charset="0"/>
                <a:cs typeface="Times New Roman" pitchFamily="18" charset="0"/>
              </a:rPr>
              <a:t>DEMAND</a:t>
            </a:r>
          </a:p>
        </p:txBody>
      </p:sp>
      <p:sp>
        <p:nvSpPr>
          <p:cNvPr id="7" name="Rectangle 6"/>
          <p:cNvSpPr/>
          <p:nvPr/>
        </p:nvSpPr>
        <p:spPr>
          <a:xfrm>
            <a:off x="7718323" y="3569110"/>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itchFamily="18" charset="0"/>
                <a:cs typeface="Times New Roman" pitchFamily="18" charset="0"/>
              </a:rPr>
              <a:t>PRICE</a:t>
            </a:r>
          </a:p>
        </p:txBody>
      </p:sp>
      <p:sp>
        <p:nvSpPr>
          <p:cNvPr id="8" name="Rectangle 7"/>
          <p:cNvSpPr/>
          <p:nvPr/>
        </p:nvSpPr>
        <p:spPr>
          <a:xfrm>
            <a:off x="7718323" y="5063612"/>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itchFamily="18" charset="0"/>
                <a:cs typeface="Times New Roman" pitchFamily="18" charset="0"/>
              </a:rPr>
              <a:t>COMPETITION</a:t>
            </a:r>
          </a:p>
        </p:txBody>
      </p:sp>
      <p:pic>
        <p:nvPicPr>
          <p:cNvPr id="8196" name="Picture 4" descr="https://www.thefamouspeople.com/profiles/images/adam-smit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160" y="162234"/>
            <a:ext cx="1371600" cy="1353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28C8BC-4F6B-43C3-9803-38ACF9409D8D}"/>
              </a:ext>
            </a:extLst>
          </p:cNvPr>
          <p:cNvSpPr/>
          <p:nvPr/>
        </p:nvSpPr>
        <p:spPr>
          <a:xfrm>
            <a:off x="3982065" y="6210795"/>
            <a:ext cx="3499390" cy="429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The Invisible Hand </a:t>
            </a:r>
          </a:p>
        </p:txBody>
      </p:sp>
      <p:sp>
        <p:nvSpPr>
          <p:cNvPr id="9" name="Arrow: Right 8">
            <a:extLst>
              <a:ext uri="{FF2B5EF4-FFF2-40B4-BE49-F238E27FC236}">
                <a16:creationId xmlns:a16="http://schemas.microsoft.com/office/drawing/2014/main" id="{B732794A-DE3F-41CA-9186-646701818A85}"/>
              </a:ext>
            </a:extLst>
          </p:cNvPr>
          <p:cNvSpPr/>
          <p:nvPr/>
        </p:nvSpPr>
        <p:spPr>
          <a:xfrm>
            <a:off x="3823759" y="3792387"/>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A387E83-65D1-437F-802A-C4DD30652CA0}"/>
              </a:ext>
            </a:extLst>
          </p:cNvPr>
          <p:cNvSpPr/>
          <p:nvPr/>
        </p:nvSpPr>
        <p:spPr>
          <a:xfrm>
            <a:off x="3776577" y="5142051"/>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8F82A22-3B5B-4167-84BB-D75257F4DFE0}"/>
              </a:ext>
            </a:extLst>
          </p:cNvPr>
          <p:cNvSpPr/>
          <p:nvPr/>
        </p:nvSpPr>
        <p:spPr>
          <a:xfrm rot="10800000">
            <a:off x="7123918" y="3792386"/>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4034378-357C-495B-A0FA-D8A64745B53B}"/>
              </a:ext>
            </a:extLst>
          </p:cNvPr>
          <p:cNvSpPr/>
          <p:nvPr/>
        </p:nvSpPr>
        <p:spPr>
          <a:xfrm rot="10800000">
            <a:off x="7101444" y="5251272"/>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FB620A-EA5E-4ACE-AFAE-435AD5A98CE4}"/>
              </a:ext>
            </a:extLst>
          </p:cNvPr>
          <p:cNvSpPr/>
          <p:nvPr/>
        </p:nvSpPr>
        <p:spPr>
          <a:xfrm>
            <a:off x="4191000" y="2768673"/>
            <a:ext cx="3290455" cy="5520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Market Economy</a:t>
            </a:r>
          </a:p>
        </p:txBody>
      </p:sp>
      <p:sp>
        <p:nvSpPr>
          <p:cNvPr id="11" name="Speech Bubble: Oval 10">
            <a:extLst>
              <a:ext uri="{FF2B5EF4-FFF2-40B4-BE49-F238E27FC236}">
                <a16:creationId xmlns:a16="http://schemas.microsoft.com/office/drawing/2014/main" id="{9A5EDBC6-7239-4F00-A958-FB8E3789319F}"/>
              </a:ext>
            </a:extLst>
          </p:cNvPr>
          <p:cNvSpPr/>
          <p:nvPr/>
        </p:nvSpPr>
        <p:spPr>
          <a:xfrm>
            <a:off x="10302240" y="151425"/>
            <a:ext cx="1889760" cy="888487"/>
          </a:xfrm>
          <a:prstGeom prst="wedgeEllipseCallout">
            <a:avLst>
              <a:gd name="adj1" fmla="val -53647"/>
              <a:gd name="adj2" fmla="val 31212"/>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No Government???</a:t>
            </a:r>
          </a:p>
        </p:txBody>
      </p:sp>
    </p:spTree>
    <p:extLst>
      <p:ext uri="{BB962C8B-B14F-4D97-AF65-F5344CB8AC3E}">
        <p14:creationId xmlns:p14="http://schemas.microsoft.com/office/powerpoint/2010/main" val="32818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4026"/>
            <a:ext cx="10515600" cy="4692937"/>
          </a:xfrm>
          <a:solidFill>
            <a:schemeClr val="bg1"/>
          </a:solidFill>
          <a:ln>
            <a:solidFill>
              <a:srgbClr val="7030A0"/>
            </a:solidFill>
          </a:ln>
        </p:spPr>
        <p:txBody>
          <a:bodyPr>
            <a:normAutofit/>
          </a:bodyPr>
          <a:lstStyle/>
          <a:p>
            <a:r>
              <a:rPr lang="en-US" sz="2400" b="1" i="1" u="sng" dirty="0">
                <a:solidFill>
                  <a:srgbClr val="FF0000"/>
                </a:solidFill>
                <a:latin typeface="Times New Roman" pitchFamily="18" charset="0"/>
                <a:cs typeface="Times New Roman" pitchFamily="18" charset="0"/>
              </a:rPr>
              <a:t>Demand</a:t>
            </a:r>
            <a:r>
              <a:rPr lang="en-US" sz="2400" dirty="0">
                <a:latin typeface="Times New Roman" pitchFamily="18" charset="0"/>
                <a:cs typeface="Times New Roman" pitchFamily="18" charset="0"/>
              </a:rPr>
              <a:t> = consumers willingness to purchase</a:t>
            </a:r>
          </a:p>
          <a:p>
            <a:r>
              <a:rPr lang="en-US" sz="2400" dirty="0">
                <a:latin typeface="Times New Roman" pitchFamily="18" charset="0"/>
                <a:cs typeface="Times New Roman" pitchFamily="18" charset="0"/>
              </a:rPr>
              <a:t>Demand Curve Factors</a:t>
            </a:r>
          </a:p>
          <a:p>
            <a:pPr lvl="1"/>
            <a:r>
              <a:rPr lang="en-US" dirty="0">
                <a:latin typeface="Times New Roman" pitchFamily="18" charset="0"/>
                <a:cs typeface="Times New Roman" pitchFamily="18" charset="0"/>
              </a:rPr>
              <a:t>Driven by the price of the product</a:t>
            </a:r>
          </a:p>
          <a:p>
            <a:pPr lvl="1"/>
            <a:r>
              <a:rPr lang="en-US" b="1" i="1" u="sng" dirty="0">
                <a:solidFill>
                  <a:srgbClr val="FF0000"/>
                </a:solidFill>
                <a:latin typeface="Times New Roman" pitchFamily="18" charset="0"/>
                <a:cs typeface="Times New Roman" pitchFamily="18" charset="0"/>
              </a:rPr>
              <a:t>LAW of DEMAND</a:t>
            </a:r>
            <a:r>
              <a:rPr lang="en-US" dirty="0">
                <a:latin typeface="Times New Roman" pitchFamily="18" charset="0"/>
                <a:cs typeface="Times New Roman" pitchFamily="18" charset="0"/>
              </a:rPr>
              <a:t>: the demand curve</a:t>
            </a:r>
          </a:p>
          <a:p>
            <a:pPr marL="457200" lvl="1" indent="0">
              <a:buNone/>
            </a:pPr>
            <a:r>
              <a:rPr lang="en-US" dirty="0">
                <a:latin typeface="Times New Roman" pitchFamily="18" charset="0"/>
                <a:cs typeface="Times New Roman" pitchFamily="18" charset="0"/>
              </a:rPr>
              <a:t>   slopes downward (price &amp; demand move </a:t>
            </a:r>
          </a:p>
          <a:p>
            <a:pPr marL="457200" lvl="1" indent="0">
              <a:buNone/>
            </a:pPr>
            <a:r>
              <a:rPr lang="en-US" dirty="0">
                <a:latin typeface="Times New Roman" pitchFamily="18" charset="0"/>
                <a:cs typeface="Times New Roman" pitchFamily="18" charset="0"/>
              </a:rPr>
              <a:t>   in opposite directions)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DE-Man</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616" y="733269"/>
            <a:ext cx="4885544" cy="57424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584616" y="4302177"/>
            <a:ext cx="5891135" cy="1259174"/>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itchFamily="18" charset="0"/>
                <a:cs typeface="Times New Roman" pitchFamily="18" charset="0"/>
              </a:rPr>
              <a:t>Proof:</a:t>
            </a:r>
            <a:r>
              <a:rPr lang="en-US" sz="2400" dirty="0">
                <a:solidFill>
                  <a:schemeClr val="tx1"/>
                </a:solidFill>
                <a:latin typeface="Times New Roman" pitchFamily="18" charset="0"/>
                <a:cs typeface="Times New Roman" pitchFamily="18" charset="0"/>
              </a:rPr>
              <a:t> What happens to the demand of a product when the prices increases? </a:t>
            </a:r>
          </a:p>
        </p:txBody>
      </p:sp>
      <p:sp>
        <p:nvSpPr>
          <p:cNvPr id="6" name="Right Arrow 5"/>
          <p:cNvSpPr/>
          <p:nvPr/>
        </p:nvSpPr>
        <p:spPr>
          <a:xfrm>
            <a:off x="6056026" y="4706911"/>
            <a:ext cx="1169233" cy="569627"/>
          </a:xfrm>
          <a:prstGeom prst="rightArrow">
            <a:avLst/>
          </a:prstGeom>
          <a:solidFill>
            <a:srgbClr val="7030A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4615" y="5713752"/>
            <a:ext cx="5891135" cy="971862"/>
          </a:xfrm>
          <a:prstGeom prst="rect">
            <a:avLst/>
          </a:prstGeom>
          <a:solidFill>
            <a:schemeClr val="accent3">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itchFamily="18" charset="0"/>
                <a:cs typeface="Times New Roman" pitchFamily="18" charset="0"/>
              </a:rPr>
              <a:t>Demand proves the economic concept of </a:t>
            </a:r>
            <a:r>
              <a:rPr lang="en-US" sz="2400" b="1" i="1" u="sng" dirty="0">
                <a:solidFill>
                  <a:srgbClr val="FF0000"/>
                </a:solidFill>
                <a:latin typeface="Times New Roman" pitchFamily="18" charset="0"/>
                <a:cs typeface="Times New Roman" pitchFamily="18" charset="0"/>
              </a:rPr>
              <a:t>DIMINISHING MARGINAL UTILITY</a:t>
            </a:r>
            <a:endParaRPr lang="en-US" sz="2400" i="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7773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Plotting Demand</a:t>
            </a:r>
          </a:p>
          <a:p>
            <a:r>
              <a:rPr lang="en-US" sz="2200" dirty="0">
                <a:latin typeface="Times New Roman" panose="02020603050405020304" pitchFamily="18" charset="0"/>
                <a:cs typeface="Times New Roman" panose="02020603050405020304" pitchFamily="18" charset="0"/>
              </a:rPr>
              <a:t>Graphing Supply and Demand</a:t>
            </a:r>
          </a:p>
          <a:p>
            <a:r>
              <a:rPr lang="en-US" sz="2200" dirty="0">
                <a:latin typeface="Times New Roman" panose="02020603050405020304" pitchFamily="18" charset="0"/>
                <a:cs typeface="Times New Roman" panose="02020603050405020304" pitchFamily="18" charset="0"/>
              </a:rPr>
              <a:t>The curves of supply &amp; demand</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Unit I Test, Tuesday, September 19</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Current Events Journal Review Due Oct. </a:t>
            </a:r>
            <a:r>
              <a:rPr lang="en-US" sz="2200" b="1">
                <a:solidFill>
                  <a:schemeClr val="accent6">
                    <a:lumMod val="50000"/>
                  </a:schemeClr>
                </a:solidFill>
                <a:latin typeface="Times New Roman" panose="02020603050405020304" pitchFamily="18" charset="0"/>
                <a:cs typeface="Times New Roman" panose="02020603050405020304" pitchFamily="18" charset="0"/>
              </a:rPr>
              <a:t>25</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3699103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2" y="1334125"/>
            <a:ext cx="10515600" cy="4842838"/>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demand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Demand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p:nvPr/>
        </p:nvCxnSpPr>
        <p:spPr>
          <a:xfrm flipV="1">
            <a:off x="2346960" y="1950720"/>
            <a:ext cx="0" cy="364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p:nvPr/>
        </p:nvCxnSpPr>
        <p:spPr>
          <a:xfrm>
            <a:off x="2346960" y="5593080"/>
            <a:ext cx="5181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3227CC8-DC42-4AD9-BFD6-4B05D9978568}"/>
              </a:ext>
            </a:extLst>
          </p:cNvPr>
          <p:cNvSpPr/>
          <p:nvPr/>
        </p:nvSpPr>
        <p:spPr>
          <a:xfrm>
            <a:off x="259090" y="3048000"/>
            <a:ext cx="111251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Price</a:t>
            </a:r>
          </a:p>
        </p:txBody>
      </p:sp>
      <p:sp>
        <p:nvSpPr>
          <p:cNvPr id="13" name="Rectangle 12">
            <a:extLst>
              <a:ext uri="{FF2B5EF4-FFF2-40B4-BE49-F238E27FC236}">
                <a16:creationId xmlns:a16="http://schemas.microsoft.com/office/drawing/2014/main" id="{BF686FBD-E45A-41BC-9E38-EA18B00B3C64}"/>
              </a:ext>
            </a:extLst>
          </p:cNvPr>
          <p:cNvSpPr/>
          <p:nvPr/>
        </p:nvSpPr>
        <p:spPr>
          <a:xfrm>
            <a:off x="4198623" y="6130638"/>
            <a:ext cx="226313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Quantity </a:t>
            </a:r>
          </a:p>
        </p:txBody>
      </p:sp>
      <p:sp>
        <p:nvSpPr>
          <p:cNvPr id="12" name="Rectangle 11">
            <a:extLst>
              <a:ext uri="{FF2B5EF4-FFF2-40B4-BE49-F238E27FC236}">
                <a16:creationId xmlns:a16="http://schemas.microsoft.com/office/drawing/2014/main" id="{6451325F-40FE-4693-BAFF-8810B92FBD8A}"/>
              </a:ext>
            </a:extLst>
          </p:cNvPr>
          <p:cNvSpPr/>
          <p:nvPr/>
        </p:nvSpPr>
        <p:spPr>
          <a:xfrm>
            <a:off x="1695457" y="5568990"/>
            <a:ext cx="609593"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0</a:t>
            </a:r>
          </a:p>
        </p:txBody>
      </p:sp>
      <p:sp>
        <p:nvSpPr>
          <p:cNvPr id="15" name="Rectangle 14">
            <a:extLst>
              <a:ext uri="{FF2B5EF4-FFF2-40B4-BE49-F238E27FC236}">
                <a16:creationId xmlns:a16="http://schemas.microsoft.com/office/drawing/2014/main" id="{02CFE1DC-A5F4-4A02-A4A1-2873CBB9BAA2}"/>
              </a:ext>
            </a:extLst>
          </p:cNvPr>
          <p:cNvSpPr/>
          <p:nvPr/>
        </p:nvSpPr>
        <p:spPr>
          <a:xfrm>
            <a:off x="1455428" y="4765291"/>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a:t>
            </a:r>
          </a:p>
        </p:txBody>
      </p:sp>
      <p:sp>
        <p:nvSpPr>
          <p:cNvPr id="16" name="Rectangle 15">
            <a:extLst>
              <a:ext uri="{FF2B5EF4-FFF2-40B4-BE49-F238E27FC236}">
                <a16:creationId xmlns:a16="http://schemas.microsoft.com/office/drawing/2014/main" id="{D6594907-3CB7-4A6F-8875-CD56E9B2369D}"/>
              </a:ext>
            </a:extLst>
          </p:cNvPr>
          <p:cNvSpPr/>
          <p:nvPr/>
        </p:nvSpPr>
        <p:spPr>
          <a:xfrm>
            <a:off x="1424955" y="399370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$200</a:t>
            </a:r>
          </a:p>
        </p:txBody>
      </p:sp>
      <p:sp>
        <p:nvSpPr>
          <p:cNvPr id="17" name="Rectangle 16">
            <a:extLst>
              <a:ext uri="{FF2B5EF4-FFF2-40B4-BE49-F238E27FC236}">
                <a16:creationId xmlns:a16="http://schemas.microsoft.com/office/drawing/2014/main" id="{D98A1B01-4CFF-4A4F-9146-328164B6DAA0}"/>
              </a:ext>
            </a:extLst>
          </p:cNvPr>
          <p:cNvSpPr/>
          <p:nvPr/>
        </p:nvSpPr>
        <p:spPr>
          <a:xfrm>
            <a:off x="1428772" y="3284427"/>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$300</a:t>
            </a:r>
          </a:p>
        </p:txBody>
      </p:sp>
      <p:sp>
        <p:nvSpPr>
          <p:cNvPr id="18" name="Rectangle 17">
            <a:extLst>
              <a:ext uri="{FF2B5EF4-FFF2-40B4-BE49-F238E27FC236}">
                <a16:creationId xmlns:a16="http://schemas.microsoft.com/office/drawing/2014/main" id="{AB06FE36-E75D-4914-AC61-C7A86694DE1D}"/>
              </a:ext>
            </a:extLst>
          </p:cNvPr>
          <p:cNvSpPr/>
          <p:nvPr/>
        </p:nvSpPr>
        <p:spPr>
          <a:xfrm>
            <a:off x="1424955" y="254399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$400</a:t>
            </a:r>
          </a:p>
        </p:txBody>
      </p:sp>
      <p:sp>
        <p:nvSpPr>
          <p:cNvPr id="19" name="Rectangle 18">
            <a:extLst>
              <a:ext uri="{FF2B5EF4-FFF2-40B4-BE49-F238E27FC236}">
                <a16:creationId xmlns:a16="http://schemas.microsoft.com/office/drawing/2014/main" id="{EFED58D4-B997-42D4-9389-79424C561EA0}"/>
              </a:ext>
            </a:extLst>
          </p:cNvPr>
          <p:cNvSpPr/>
          <p:nvPr/>
        </p:nvSpPr>
        <p:spPr>
          <a:xfrm>
            <a:off x="1424955" y="19331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$500</a:t>
            </a:r>
          </a:p>
        </p:txBody>
      </p:sp>
      <p:sp>
        <p:nvSpPr>
          <p:cNvPr id="20" name="Rectangle 19">
            <a:extLst>
              <a:ext uri="{FF2B5EF4-FFF2-40B4-BE49-F238E27FC236}">
                <a16:creationId xmlns:a16="http://schemas.microsoft.com/office/drawing/2014/main" id="{FB48E8B9-A819-40A7-AEC0-71F5DB68617A}"/>
              </a:ext>
            </a:extLst>
          </p:cNvPr>
          <p:cNvSpPr/>
          <p:nvPr/>
        </p:nvSpPr>
        <p:spPr>
          <a:xfrm>
            <a:off x="2480304"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200</a:t>
            </a:r>
          </a:p>
        </p:txBody>
      </p:sp>
      <p:sp>
        <p:nvSpPr>
          <p:cNvPr id="21" name="Rectangle 20">
            <a:extLst>
              <a:ext uri="{FF2B5EF4-FFF2-40B4-BE49-F238E27FC236}">
                <a16:creationId xmlns:a16="http://schemas.microsoft.com/office/drawing/2014/main" id="{167E3263-E4DE-4731-BBEB-474F800B6DCF}"/>
              </a:ext>
            </a:extLst>
          </p:cNvPr>
          <p:cNvSpPr/>
          <p:nvPr/>
        </p:nvSpPr>
        <p:spPr>
          <a:xfrm>
            <a:off x="3478527"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400</a:t>
            </a:r>
          </a:p>
        </p:txBody>
      </p:sp>
      <p:sp>
        <p:nvSpPr>
          <p:cNvPr id="22" name="Rectangle 21">
            <a:extLst>
              <a:ext uri="{FF2B5EF4-FFF2-40B4-BE49-F238E27FC236}">
                <a16:creationId xmlns:a16="http://schemas.microsoft.com/office/drawing/2014/main" id="{92DE57AA-F79B-42FE-8B90-48EB02C31858}"/>
              </a:ext>
            </a:extLst>
          </p:cNvPr>
          <p:cNvSpPr/>
          <p:nvPr/>
        </p:nvSpPr>
        <p:spPr>
          <a:xfrm>
            <a:off x="4461493"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600</a:t>
            </a:r>
          </a:p>
        </p:txBody>
      </p:sp>
      <p:sp>
        <p:nvSpPr>
          <p:cNvPr id="23" name="Rectangle 22">
            <a:extLst>
              <a:ext uri="{FF2B5EF4-FFF2-40B4-BE49-F238E27FC236}">
                <a16:creationId xmlns:a16="http://schemas.microsoft.com/office/drawing/2014/main" id="{726A5B60-7430-4A36-A6BE-69A31FC0EC77}"/>
              </a:ext>
            </a:extLst>
          </p:cNvPr>
          <p:cNvSpPr/>
          <p:nvPr/>
        </p:nvSpPr>
        <p:spPr>
          <a:xfrm>
            <a:off x="5465426"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800</a:t>
            </a:r>
          </a:p>
        </p:txBody>
      </p:sp>
      <p:sp>
        <p:nvSpPr>
          <p:cNvPr id="24" name="Rectangle 23">
            <a:extLst>
              <a:ext uri="{FF2B5EF4-FFF2-40B4-BE49-F238E27FC236}">
                <a16:creationId xmlns:a16="http://schemas.microsoft.com/office/drawing/2014/main" id="{D9EFD32C-B7D0-4ED2-B065-F0BEB10DDC2F}"/>
              </a:ext>
            </a:extLst>
          </p:cNvPr>
          <p:cNvSpPr/>
          <p:nvPr/>
        </p:nvSpPr>
        <p:spPr>
          <a:xfrm>
            <a:off x="6469376" y="5681293"/>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1000</a:t>
            </a:r>
          </a:p>
        </p:txBody>
      </p:sp>
      <p:cxnSp>
        <p:nvCxnSpPr>
          <p:cNvPr id="25" name="Straight Connector 24">
            <a:extLst>
              <a:ext uri="{FF2B5EF4-FFF2-40B4-BE49-F238E27FC236}">
                <a16:creationId xmlns:a16="http://schemas.microsoft.com/office/drawing/2014/main" id="{1D7F224B-E32D-4602-AAE1-46CB2A0AC1F1}"/>
              </a:ext>
            </a:extLst>
          </p:cNvPr>
          <p:cNvCxnSpPr>
            <a:endCxn id="20" idx="0"/>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endCxn id="21" idx="0"/>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endCxn id="22" idx="0"/>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endCxn id="23" idx="0"/>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stCxn id="15" idx="3"/>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a:stCxn id="16" idx="3"/>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a:stCxn id="17" idx="3"/>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stCxn id="18" idx="3"/>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stCxn id="19" idx="3"/>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 name="Table 4">
            <a:extLst>
              <a:ext uri="{FF2B5EF4-FFF2-40B4-BE49-F238E27FC236}">
                <a16:creationId xmlns:a16="http://schemas.microsoft.com/office/drawing/2014/main" id="{3BD0ABB6-9E68-4081-B77D-892C21A99B1C}"/>
              </a:ext>
            </a:extLst>
          </p:cNvPr>
          <p:cNvGraphicFramePr>
            <a:graphicFrameLocks noGrp="1"/>
          </p:cNvGraphicFramePr>
          <p:nvPr>
            <p:extLst>
              <p:ext uri="{D42A27DB-BD31-4B8C-83A1-F6EECF244321}">
                <p14:modId xmlns:p14="http://schemas.microsoft.com/office/powerpoint/2010/main" val="1148797793"/>
              </p:ext>
            </p:extLst>
          </p:nvPr>
        </p:nvGraphicFramePr>
        <p:xfrm>
          <a:off x="5234020" y="1896664"/>
          <a:ext cx="4721496" cy="3108960"/>
        </p:xfrm>
        <a:graphic>
          <a:graphicData uri="http://schemas.openxmlformats.org/drawingml/2006/table">
            <a:tbl>
              <a:tblPr firstRow="1" bandRow="1">
                <a:tableStyleId>{5C22544A-7EE6-4342-B048-85BDC9FD1C3A}</a:tableStyleId>
              </a:tblPr>
              <a:tblGrid>
                <a:gridCol w="2360748">
                  <a:extLst>
                    <a:ext uri="{9D8B030D-6E8A-4147-A177-3AD203B41FA5}">
                      <a16:colId xmlns:a16="http://schemas.microsoft.com/office/drawing/2014/main" val="1899303350"/>
                    </a:ext>
                  </a:extLst>
                </a:gridCol>
                <a:gridCol w="2360748">
                  <a:extLst>
                    <a:ext uri="{9D8B030D-6E8A-4147-A177-3AD203B41FA5}">
                      <a16:colId xmlns:a16="http://schemas.microsoft.com/office/drawing/2014/main" val="2845076642"/>
                    </a:ext>
                  </a:extLst>
                </a:gridCol>
              </a:tblGrid>
              <a:tr h="370840">
                <a:tc>
                  <a:txBody>
                    <a:bodyPr/>
                    <a:lstStyle/>
                    <a:p>
                      <a:r>
                        <a:rPr lang="en-US" sz="2400" dirty="0"/>
                        <a:t>Price</a:t>
                      </a:r>
                    </a:p>
                  </a:txBody>
                  <a:tcPr/>
                </a:tc>
                <a:tc>
                  <a:txBody>
                    <a:bodyPr/>
                    <a:lstStyle/>
                    <a:p>
                      <a:r>
                        <a:rPr lang="en-US" sz="2400" dirty="0"/>
                        <a:t>Quantity Demanded</a:t>
                      </a:r>
                    </a:p>
                  </a:txBody>
                  <a:tcPr/>
                </a:tc>
                <a:extLst>
                  <a:ext uri="{0D108BD9-81ED-4DB2-BD59-A6C34878D82A}">
                    <a16:rowId xmlns:a16="http://schemas.microsoft.com/office/drawing/2014/main" val="3570924808"/>
                  </a:ext>
                </a:extLst>
              </a:tr>
              <a:tr h="370840">
                <a:tc>
                  <a:txBody>
                    <a:bodyPr/>
                    <a:lstStyle/>
                    <a:p>
                      <a:pPr algn="ctr"/>
                      <a:r>
                        <a:rPr lang="en-US" sz="2400" dirty="0"/>
                        <a:t>$100</a:t>
                      </a:r>
                    </a:p>
                  </a:txBody>
                  <a:tcPr/>
                </a:tc>
                <a:tc>
                  <a:txBody>
                    <a:bodyPr/>
                    <a:lstStyle/>
                    <a:p>
                      <a:pPr algn="ctr"/>
                      <a:r>
                        <a:rPr lang="en-US" sz="2400" dirty="0"/>
                        <a:t>952</a:t>
                      </a:r>
                    </a:p>
                  </a:txBody>
                  <a:tcPr/>
                </a:tc>
                <a:extLst>
                  <a:ext uri="{0D108BD9-81ED-4DB2-BD59-A6C34878D82A}">
                    <a16:rowId xmlns:a16="http://schemas.microsoft.com/office/drawing/2014/main" val="3737372793"/>
                  </a:ext>
                </a:extLst>
              </a:tr>
              <a:tr h="370840">
                <a:tc>
                  <a:txBody>
                    <a:bodyPr/>
                    <a:lstStyle/>
                    <a:p>
                      <a:pPr algn="ctr"/>
                      <a:r>
                        <a:rPr lang="en-US" sz="2400" dirty="0"/>
                        <a:t>$200</a:t>
                      </a:r>
                    </a:p>
                  </a:txBody>
                  <a:tcPr/>
                </a:tc>
                <a:tc>
                  <a:txBody>
                    <a:bodyPr/>
                    <a:lstStyle/>
                    <a:p>
                      <a:pPr algn="ctr"/>
                      <a:r>
                        <a:rPr lang="en-US" sz="2400" dirty="0"/>
                        <a:t>820</a:t>
                      </a:r>
                    </a:p>
                  </a:txBody>
                  <a:tcPr/>
                </a:tc>
                <a:extLst>
                  <a:ext uri="{0D108BD9-81ED-4DB2-BD59-A6C34878D82A}">
                    <a16:rowId xmlns:a16="http://schemas.microsoft.com/office/drawing/2014/main" val="2420517543"/>
                  </a:ext>
                </a:extLst>
              </a:tr>
              <a:tr h="370840">
                <a:tc>
                  <a:txBody>
                    <a:bodyPr/>
                    <a:lstStyle/>
                    <a:p>
                      <a:pPr algn="ctr"/>
                      <a:r>
                        <a:rPr lang="en-US" sz="2400" dirty="0"/>
                        <a:t>$300</a:t>
                      </a:r>
                    </a:p>
                  </a:txBody>
                  <a:tcPr/>
                </a:tc>
                <a:tc>
                  <a:txBody>
                    <a:bodyPr/>
                    <a:lstStyle/>
                    <a:p>
                      <a:pPr algn="ctr"/>
                      <a:r>
                        <a:rPr lang="en-US" sz="2400" dirty="0"/>
                        <a:t>659</a:t>
                      </a:r>
                    </a:p>
                  </a:txBody>
                  <a:tcPr/>
                </a:tc>
                <a:extLst>
                  <a:ext uri="{0D108BD9-81ED-4DB2-BD59-A6C34878D82A}">
                    <a16:rowId xmlns:a16="http://schemas.microsoft.com/office/drawing/2014/main" val="2998229801"/>
                  </a:ext>
                </a:extLst>
              </a:tr>
              <a:tr h="370840">
                <a:tc>
                  <a:txBody>
                    <a:bodyPr/>
                    <a:lstStyle/>
                    <a:p>
                      <a:pPr algn="ctr"/>
                      <a:r>
                        <a:rPr lang="en-US" sz="2400" dirty="0"/>
                        <a:t>$400</a:t>
                      </a:r>
                    </a:p>
                  </a:txBody>
                  <a:tcPr/>
                </a:tc>
                <a:tc>
                  <a:txBody>
                    <a:bodyPr/>
                    <a:lstStyle/>
                    <a:p>
                      <a:pPr algn="ctr"/>
                      <a:r>
                        <a:rPr lang="en-US" sz="2400" dirty="0"/>
                        <a:t>431</a:t>
                      </a:r>
                    </a:p>
                  </a:txBody>
                  <a:tcPr/>
                </a:tc>
                <a:extLst>
                  <a:ext uri="{0D108BD9-81ED-4DB2-BD59-A6C34878D82A}">
                    <a16:rowId xmlns:a16="http://schemas.microsoft.com/office/drawing/2014/main" val="230476161"/>
                  </a:ext>
                </a:extLst>
              </a:tr>
              <a:tr h="370840">
                <a:tc>
                  <a:txBody>
                    <a:bodyPr/>
                    <a:lstStyle/>
                    <a:p>
                      <a:pPr algn="ctr"/>
                      <a:r>
                        <a:rPr lang="en-US" sz="2400" dirty="0"/>
                        <a:t>$500</a:t>
                      </a:r>
                    </a:p>
                  </a:txBody>
                  <a:tcPr/>
                </a:tc>
                <a:tc>
                  <a:txBody>
                    <a:bodyPr/>
                    <a:lstStyle/>
                    <a:p>
                      <a:pPr algn="ctr"/>
                      <a:r>
                        <a:rPr lang="en-US" sz="2400" dirty="0"/>
                        <a:t>210</a:t>
                      </a:r>
                    </a:p>
                  </a:txBody>
                  <a:tcPr/>
                </a:tc>
                <a:extLst>
                  <a:ext uri="{0D108BD9-81ED-4DB2-BD59-A6C34878D82A}">
                    <a16:rowId xmlns:a16="http://schemas.microsoft.com/office/drawing/2014/main" val="582391903"/>
                  </a:ext>
                </a:extLst>
              </a:tr>
            </a:tbl>
          </a:graphicData>
        </a:graphic>
      </p:graphicFrame>
    </p:spTree>
    <p:extLst>
      <p:ext uri="{BB962C8B-B14F-4D97-AF65-F5344CB8AC3E}">
        <p14:creationId xmlns:p14="http://schemas.microsoft.com/office/powerpoint/2010/main" val="40678006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34125"/>
            <a:ext cx="10515600" cy="4842838"/>
          </a:xfrm>
          <a:solidFill>
            <a:schemeClr val="bg1"/>
          </a:solidFill>
          <a:ln>
            <a:solidFill>
              <a:srgbClr val="7030A0"/>
            </a:solidFill>
          </a:ln>
        </p:spPr>
        <p:txBody>
          <a:bodyPr>
            <a:normAutofit/>
          </a:bodyPr>
          <a:lstStyle/>
          <a:p>
            <a:r>
              <a:rPr lang="en-US" sz="2400" b="1" i="1" u="sng" dirty="0">
                <a:solidFill>
                  <a:srgbClr val="FF0000"/>
                </a:solidFill>
                <a:latin typeface="Times New Roman" pitchFamily="18" charset="0"/>
                <a:cs typeface="Times New Roman" pitchFamily="18" charset="0"/>
              </a:rPr>
              <a:t>SUPPLY</a:t>
            </a:r>
            <a:r>
              <a:rPr lang="en-US" sz="2400" dirty="0">
                <a:latin typeface="Times New Roman" pitchFamily="18" charset="0"/>
                <a:cs typeface="Times New Roman" pitchFamily="18" charset="0"/>
              </a:rPr>
              <a:t> = Business willingness to produce goods and services</a:t>
            </a:r>
          </a:p>
          <a:p>
            <a:r>
              <a:rPr lang="en-US" sz="2400" dirty="0">
                <a:latin typeface="Times New Roman" pitchFamily="18" charset="0"/>
                <a:cs typeface="Times New Roman" pitchFamily="18" charset="0"/>
              </a:rPr>
              <a:t>Supply Curve Factors </a:t>
            </a:r>
          </a:p>
          <a:p>
            <a:pPr lvl="1"/>
            <a:r>
              <a:rPr lang="en-US" dirty="0">
                <a:latin typeface="Times New Roman" pitchFamily="18" charset="0"/>
                <a:cs typeface="Times New Roman" pitchFamily="18" charset="0"/>
              </a:rPr>
              <a:t>Driven by </a:t>
            </a:r>
            <a:r>
              <a:rPr lang="en-US" b="1" i="1" u="sng" dirty="0">
                <a:solidFill>
                  <a:srgbClr val="FF0000"/>
                </a:solidFill>
                <a:latin typeface="Times New Roman" pitchFamily="18" charset="0"/>
                <a:cs typeface="Times New Roman" pitchFamily="18" charset="0"/>
              </a:rPr>
              <a:t>PROFIT MOTIVE</a:t>
            </a:r>
          </a:p>
          <a:p>
            <a:pPr lvl="1"/>
            <a:r>
              <a:rPr lang="en-US" b="1" i="1" u="sng" dirty="0">
                <a:solidFill>
                  <a:srgbClr val="FF0000"/>
                </a:solidFill>
                <a:latin typeface="Times New Roman" pitchFamily="18" charset="0"/>
                <a:cs typeface="Times New Roman" pitchFamily="18" charset="0"/>
              </a:rPr>
              <a:t>LAW of SUPPLY</a:t>
            </a:r>
            <a:r>
              <a:rPr lang="en-US" dirty="0">
                <a:latin typeface="Times New Roman" pitchFamily="18" charset="0"/>
                <a:cs typeface="Times New Roman" pitchFamily="18" charset="0"/>
              </a:rPr>
              <a:t>: supply curve slopes upward</a:t>
            </a:r>
          </a:p>
          <a:p>
            <a:pPr marL="457200" lvl="1" indent="0">
              <a:buNone/>
            </a:pPr>
            <a:r>
              <a:rPr lang="en-US" dirty="0">
                <a:latin typeface="Times New Roman" pitchFamily="18" charset="0"/>
                <a:cs typeface="Times New Roman" pitchFamily="18" charset="0"/>
              </a:rPr>
              <a:t>   (Price &amp; Quantity of Supply move in the same</a:t>
            </a:r>
          </a:p>
          <a:p>
            <a:pPr marL="457200" lvl="1" indent="0">
              <a:buNone/>
            </a:pPr>
            <a:r>
              <a:rPr lang="en-US" dirty="0">
                <a:latin typeface="Times New Roman" pitchFamily="18" charset="0"/>
                <a:cs typeface="Times New Roman" pitchFamily="18" charset="0"/>
              </a:rPr>
              <a:t>   direction)</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Supply</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523" y="2022059"/>
            <a:ext cx="4133746" cy="4618584"/>
          </a:xfrm>
          <a:prstGeom prst="rect">
            <a:avLst/>
          </a:prstGeom>
          <a:solidFill>
            <a:schemeClr val="accent2">
              <a:lumMod val="20000"/>
              <a:lumOff val="80000"/>
            </a:schemeClr>
          </a:solidFill>
          <a:ln>
            <a:solidFill>
              <a:schemeClr val="accent1"/>
            </a:solidFill>
          </a:ln>
        </p:spPr>
      </p:pic>
      <p:sp>
        <p:nvSpPr>
          <p:cNvPr id="5" name="Rectangle 4"/>
          <p:cNvSpPr/>
          <p:nvPr/>
        </p:nvSpPr>
        <p:spPr>
          <a:xfrm>
            <a:off x="1304143" y="3987384"/>
            <a:ext cx="5891135" cy="1259174"/>
          </a:xfrm>
          <a:prstGeom prst="rect">
            <a:avLst/>
          </a:prstGeom>
          <a:solidFill>
            <a:schemeClr val="bg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itchFamily="18" charset="0"/>
                <a:cs typeface="Times New Roman" pitchFamily="18" charset="0"/>
              </a:rPr>
              <a:t>Proof:</a:t>
            </a:r>
            <a:r>
              <a:rPr lang="en-US" sz="2400" dirty="0">
                <a:solidFill>
                  <a:schemeClr val="tx1"/>
                </a:solidFill>
                <a:latin typeface="Times New Roman" pitchFamily="18" charset="0"/>
                <a:cs typeface="Times New Roman" pitchFamily="18" charset="0"/>
              </a:rPr>
              <a:t> What happens to the supply of a product when the prices increases? </a:t>
            </a:r>
          </a:p>
        </p:txBody>
      </p:sp>
      <p:sp>
        <p:nvSpPr>
          <p:cNvPr id="6" name="Right Arrow 5"/>
          <p:cNvSpPr/>
          <p:nvPr/>
        </p:nvSpPr>
        <p:spPr>
          <a:xfrm>
            <a:off x="6910465" y="4331351"/>
            <a:ext cx="1169233" cy="569627"/>
          </a:xfrm>
          <a:prstGeom prst="rightArrow">
            <a:avLst/>
          </a:prstGeom>
          <a:solidFill>
            <a:srgbClr val="7030A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4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2" y="1334125"/>
            <a:ext cx="10515600" cy="4842838"/>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supply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Supply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p:nvPr/>
        </p:nvCxnSpPr>
        <p:spPr>
          <a:xfrm flipV="1">
            <a:off x="2346960" y="1950720"/>
            <a:ext cx="0" cy="364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p:nvPr/>
        </p:nvCxnSpPr>
        <p:spPr>
          <a:xfrm>
            <a:off x="2346960" y="5593080"/>
            <a:ext cx="5181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3227CC8-DC42-4AD9-BFD6-4B05D9978568}"/>
              </a:ext>
            </a:extLst>
          </p:cNvPr>
          <p:cNvSpPr/>
          <p:nvPr/>
        </p:nvSpPr>
        <p:spPr>
          <a:xfrm>
            <a:off x="259090" y="3048000"/>
            <a:ext cx="111251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Price</a:t>
            </a:r>
          </a:p>
        </p:txBody>
      </p:sp>
      <p:sp>
        <p:nvSpPr>
          <p:cNvPr id="13" name="Rectangle 12">
            <a:extLst>
              <a:ext uri="{FF2B5EF4-FFF2-40B4-BE49-F238E27FC236}">
                <a16:creationId xmlns:a16="http://schemas.microsoft.com/office/drawing/2014/main" id="{BF686FBD-E45A-41BC-9E38-EA18B00B3C64}"/>
              </a:ext>
            </a:extLst>
          </p:cNvPr>
          <p:cNvSpPr/>
          <p:nvPr/>
        </p:nvSpPr>
        <p:spPr>
          <a:xfrm>
            <a:off x="4198623" y="6130638"/>
            <a:ext cx="226313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Quantity </a:t>
            </a:r>
          </a:p>
        </p:txBody>
      </p:sp>
      <p:sp>
        <p:nvSpPr>
          <p:cNvPr id="12" name="Rectangle 11">
            <a:extLst>
              <a:ext uri="{FF2B5EF4-FFF2-40B4-BE49-F238E27FC236}">
                <a16:creationId xmlns:a16="http://schemas.microsoft.com/office/drawing/2014/main" id="{6451325F-40FE-4693-BAFF-8810B92FBD8A}"/>
              </a:ext>
            </a:extLst>
          </p:cNvPr>
          <p:cNvSpPr/>
          <p:nvPr/>
        </p:nvSpPr>
        <p:spPr>
          <a:xfrm>
            <a:off x="1695457" y="5568990"/>
            <a:ext cx="609593"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0</a:t>
            </a:r>
          </a:p>
        </p:txBody>
      </p:sp>
      <p:sp>
        <p:nvSpPr>
          <p:cNvPr id="15" name="Rectangle 14">
            <a:extLst>
              <a:ext uri="{FF2B5EF4-FFF2-40B4-BE49-F238E27FC236}">
                <a16:creationId xmlns:a16="http://schemas.microsoft.com/office/drawing/2014/main" id="{02CFE1DC-A5F4-4A02-A4A1-2873CBB9BAA2}"/>
              </a:ext>
            </a:extLst>
          </p:cNvPr>
          <p:cNvSpPr/>
          <p:nvPr/>
        </p:nvSpPr>
        <p:spPr>
          <a:xfrm>
            <a:off x="1455428" y="4765291"/>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a:t>
            </a:r>
          </a:p>
        </p:txBody>
      </p:sp>
      <p:sp>
        <p:nvSpPr>
          <p:cNvPr id="16" name="Rectangle 15">
            <a:extLst>
              <a:ext uri="{FF2B5EF4-FFF2-40B4-BE49-F238E27FC236}">
                <a16:creationId xmlns:a16="http://schemas.microsoft.com/office/drawing/2014/main" id="{D6594907-3CB7-4A6F-8875-CD56E9B2369D}"/>
              </a:ext>
            </a:extLst>
          </p:cNvPr>
          <p:cNvSpPr/>
          <p:nvPr/>
        </p:nvSpPr>
        <p:spPr>
          <a:xfrm>
            <a:off x="1424955" y="399370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$200</a:t>
            </a:r>
          </a:p>
        </p:txBody>
      </p:sp>
      <p:sp>
        <p:nvSpPr>
          <p:cNvPr id="17" name="Rectangle 16">
            <a:extLst>
              <a:ext uri="{FF2B5EF4-FFF2-40B4-BE49-F238E27FC236}">
                <a16:creationId xmlns:a16="http://schemas.microsoft.com/office/drawing/2014/main" id="{D98A1B01-4CFF-4A4F-9146-328164B6DAA0}"/>
              </a:ext>
            </a:extLst>
          </p:cNvPr>
          <p:cNvSpPr/>
          <p:nvPr/>
        </p:nvSpPr>
        <p:spPr>
          <a:xfrm>
            <a:off x="1428772" y="3284427"/>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$300</a:t>
            </a:r>
          </a:p>
        </p:txBody>
      </p:sp>
      <p:sp>
        <p:nvSpPr>
          <p:cNvPr id="18" name="Rectangle 17">
            <a:extLst>
              <a:ext uri="{FF2B5EF4-FFF2-40B4-BE49-F238E27FC236}">
                <a16:creationId xmlns:a16="http://schemas.microsoft.com/office/drawing/2014/main" id="{AB06FE36-E75D-4914-AC61-C7A86694DE1D}"/>
              </a:ext>
            </a:extLst>
          </p:cNvPr>
          <p:cNvSpPr/>
          <p:nvPr/>
        </p:nvSpPr>
        <p:spPr>
          <a:xfrm>
            <a:off x="1424955" y="254399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$400</a:t>
            </a:r>
          </a:p>
        </p:txBody>
      </p:sp>
      <p:sp>
        <p:nvSpPr>
          <p:cNvPr id="19" name="Rectangle 18">
            <a:extLst>
              <a:ext uri="{FF2B5EF4-FFF2-40B4-BE49-F238E27FC236}">
                <a16:creationId xmlns:a16="http://schemas.microsoft.com/office/drawing/2014/main" id="{EFED58D4-B997-42D4-9389-79424C561EA0}"/>
              </a:ext>
            </a:extLst>
          </p:cNvPr>
          <p:cNvSpPr/>
          <p:nvPr/>
        </p:nvSpPr>
        <p:spPr>
          <a:xfrm>
            <a:off x="1424955" y="19331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$500</a:t>
            </a:r>
          </a:p>
        </p:txBody>
      </p:sp>
      <p:sp>
        <p:nvSpPr>
          <p:cNvPr id="20" name="Rectangle 19">
            <a:extLst>
              <a:ext uri="{FF2B5EF4-FFF2-40B4-BE49-F238E27FC236}">
                <a16:creationId xmlns:a16="http://schemas.microsoft.com/office/drawing/2014/main" id="{FB48E8B9-A819-40A7-AEC0-71F5DB68617A}"/>
              </a:ext>
            </a:extLst>
          </p:cNvPr>
          <p:cNvSpPr/>
          <p:nvPr/>
        </p:nvSpPr>
        <p:spPr>
          <a:xfrm>
            <a:off x="2480304"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200</a:t>
            </a:r>
          </a:p>
        </p:txBody>
      </p:sp>
      <p:sp>
        <p:nvSpPr>
          <p:cNvPr id="21" name="Rectangle 20">
            <a:extLst>
              <a:ext uri="{FF2B5EF4-FFF2-40B4-BE49-F238E27FC236}">
                <a16:creationId xmlns:a16="http://schemas.microsoft.com/office/drawing/2014/main" id="{167E3263-E4DE-4731-BBEB-474F800B6DCF}"/>
              </a:ext>
            </a:extLst>
          </p:cNvPr>
          <p:cNvSpPr/>
          <p:nvPr/>
        </p:nvSpPr>
        <p:spPr>
          <a:xfrm>
            <a:off x="3478527"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400</a:t>
            </a:r>
          </a:p>
        </p:txBody>
      </p:sp>
      <p:sp>
        <p:nvSpPr>
          <p:cNvPr id="22" name="Rectangle 21">
            <a:extLst>
              <a:ext uri="{FF2B5EF4-FFF2-40B4-BE49-F238E27FC236}">
                <a16:creationId xmlns:a16="http://schemas.microsoft.com/office/drawing/2014/main" id="{92DE57AA-F79B-42FE-8B90-48EB02C31858}"/>
              </a:ext>
            </a:extLst>
          </p:cNvPr>
          <p:cNvSpPr/>
          <p:nvPr/>
        </p:nvSpPr>
        <p:spPr>
          <a:xfrm>
            <a:off x="4461493"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600</a:t>
            </a:r>
          </a:p>
        </p:txBody>
      </p:sp>
      <p:sp>
        <p:nvSpPr>
          <p:cNvPr id="23" name="Rectangle 22">
            <a:extLst>
              <a:ext uri="{FF2B5EF4-FFF2-40B4-BE49-F238E27FC236}">
                <a16:creationId xmlns:a16="http://schemas.microsoft.com/office/drawing/2014/main" id="{726A5B60-7430-4A36-A6BE-69A31FC0EC77}"/>
              </a:ext>
            </a:extLst>
          </p:cNvPr>
          <p:cNvSpPr/>
          <p:nvPr/>
        </p:nvSpPr>
        <p:spPr>
          <a:xfrm>
            <a:off x="5465426"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800</a:t>
            </a:r>
          </a:p>
        </p:txBody>
      </p:sp>
      <p:sp>
        <p:nvSpPr>
          <p:cNvPr id="24" name="Rectangle 23">
            <a:extLst>
              <a:ext uri="{FF2B5EF4-FFF2-40B4-BE49-F238E27FC236}">
                <a16:creationId xmlns:a16="http://schemas.microsoft.com/office/drawing/2014/main" id="{D9EFD32C-B7D0-4ED2-B065-F0BEB10DDC2F}"/>
              </a:ext>
            </a:extLst>
          </p:cNvPr>
          <p:cNvSpPr/>
          <p:nvPr/>
        </p:nvSpPr>
        <p:spPr>
          <a:xfrm>
            <a:off x="6469376" y="5681293"/>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1000</a:t>
            </a:r>
          </a:p>
        </p:txBody>
      </p:sp>
      <p:cxnSp>
        <p:nvCxnSpPr>
          <p:cNvPr id="25" name="Straight Connector 24">
            <a:extLst>
              <a:ext uri="{FF2B5EF4-FFF2-40B4-BE49-F238E27FC236}">
                <a16:creationId xmlns:a16="http://schemas.microsoft.com/office/drawing/2014/main" id="{1D7F224B-E32D-4602-AAE1-46CB2A0AC1F1}"/>
              </a:ext>
            </a:extLst>
          </p:cNvPr>
          <p:cNvCxnSpPr>
            <a:endCxn id="20" idx="0"/>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endCxn id="21" idx="0"/>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endCxn id="22" idx="0"/>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endCxn id="23" idx="0"/>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stCxn id="15" idx="3"/>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a:stCxn id="16" idx="3"/>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a:stCxn id="17" idx="3"/>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stCxn id="18" idx="3"/>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stCxn id="19" idx="3"/>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8" name="Table 9">
            <a:extLst>
              <a:ext uri="{FF2B5EF4-FFF2-40B4-BE49-F238E27FC236}">
                <a16:creationId xmlns:a16="http://schemas.microsoft.com/office/drawing/2014/main" id="{7552EE80-B9A7-423F-A779-C444840F36D3}"/>
              </a:ext>
            </a:extLst>
          </p:cNvPr>
          <p:cNvGraphicFramePr>
            <a:graphicFrameLocks noGrp="1"/>
          </p:cNvGraphicFramePr>
          <p:nvPr/>
        </p:nvGraphicFramePr>
        <p:xfrm>
          <a:off x="5403842" y="1807241"/>
          <a:ext cx="4479286" cy="2377440"/>
        </p:xfrm>
        <a:graphic>
          <a:graphicData uri="http://schemas.openxmlformats.org/drawingml/2006/table">
            <a:tbl>
              <a:tblPr firstRow="1" bandRow="1">
                <a:tableStyleId>{5C22544A-7EE6-4342-B048-85BDC9FD1C3A}</a:tableStyleId>
              </a:tblPr>
              <a:tblGrid>
                <a:gridCol w="2182493">
                  <a:extLst>
                    <a:ext uri="{9D8B030D-6E8A-4147-A177-3AD203B41FA5}">
                      <a16:colId xmlns:a16="http://schemas.microsoft.com/office/drawing/2014/main" val="4257898057"/>
                    </a:ext>
                  </a:extLst>
                </a:gridCol>
                <a:gridCol w="2296793">
                  <a:extLst>
                    <a:ext uri="{9D8B030D-6E8A-4147-A177-3AD203B41FA5}">
                      <a16:colId xmlns:a16="http://schemas.microsoft.com/office/drawing/2014/main" val="3795224848"/>
                    </a:ext>
                  </a:extLst>
                </a:gridCol>
              </a:tblGrid>
              <a:tr h="370840">
                <a:tc>
                  <a:txBody>
                    <a:bodyPr/>
                    <a:lstStyle/>
                    <a:p>
                      <a:pPr algn="ctr"/>
                      <a:r>
                        <a:rPr lang="en-US" sz="2000" dirty="0">
                          <a:latin typeface="Times" panose="02020603050405020304" pitchFamily="18" charset="0"/>
                          <a:cs typeface="Times" panose="02020603050405020304" pitchFamily="18" charset="0"/>
                        </a:rPr>
                        <a:t>Price</a:t>
                      </a:r>
                    </a:p>
                  </a:txBody>
                  <a:tcPr/>
                </a:tc>
                <a:tc>
                  <a:txBody>
                    <a:bodyPr/>
                    <a:lstStyle/>
                    <a:p>
                      <a:pPr algn="ctr"/>
                      <a:r>
                        <a:rPr lang="en-US" sz="2000" dirty="0">
                          <a:latin typeface="Times" panose="02020603050405020304" pitchFamily="18" charset="0"/>
                          <a:cs typeface="Times" panose="02020603050405020304" pitchFamily="18" charset="0"/>
                        </a:rPr>
                        <a:t>Quantity Supplied</a:t>
                      </a:r>
                    </a:p>
                  </a:txBody>
                  <a:tcPr/>
                </a:tc>
                <a:extLst>
                  <a:ext uri="{0D108BD9-81ED-4DB2-BD59-A6C34878D82A}">
                    <a16:rowId xmlns:a16="http://schemas.microsoft.com/office/drawing/2014/main" val="2902213761"/>
                  </a:ext>
                </a:extLst>
              </a:tr>
              <a:tr h="370840">
                <a:tc>
                  <a:txBody>
                    <a:bodyPr/>
                    <a:lstStyle/>
                    <a:p>
                      <a:pPr algn="ctr"/>
                      <a:r>
                        <a:rPr lang="en-US" sz="2000" dirty="0">
                          <a:latin typeface="Times" panose="02020603050405020304" pitchFamily="18" charset="0"/>
                          <a:cs typeface="Times" panose="02020603050405020304" pitchFamily="18" charset="0"/>
                        </a:rPr>
                        <a:t>$500</a:t>
                      </a:r>
                    </a:p>
                  </a:txBody>
                  <a:tcPr/>
                </a:tc>
                <a:tc>
                  <a:txBody>
                    <a:bodyPr/>
                    <a:lstStyle/>
                    <a:p>
                      <a:pPr algn="ctr"/>
                      <a:r>
                        <a:rPr lang="en-US" sz="2000" dirty="0">
                          <a:latin typeface="Times" panose="02020603050405020304" pitchFamily="18" charset="0"/>
                          <a:cs typeface="Times" panose="02020603050405020304" pitchFamily="18" charset="0"/>
                        </a:rPr>
                        <a:t>900</a:t>
                      </a:r>
                    </a:p>
                  </a:txBody>
                  <a:tcPr/>
                </a:tc>
                <a:extLst>
                  <a:ext uri="{0D108BD9-81ED-4DB2-BD59-A6C34878D82A}">
                    <a16:rowId xmlns:a16="http://schemas.microsoft.com/office/drawing/2014/main" val="1642586962"/>
                  </a:ext>
                </a:extLst>
              </a:tr>
              <a:tr h="370840">
                <a:tc>
                  <a:txBody>
                    <a:bodyPr/>
                    <a:lstStyle/>
                    <a:p>
                      <a:pPr algn="ctr"/>
                      <a:r>
                        <a:rPr lang="en-US" sz="2000" dirty="0">
                          <a:latin typeface="Times" panose="02020603050405020304" pitchFamily="18" charset="0"/>
                          <a:cs typeface="Times" panose="02020603050405020304" pitchFamily="18" charset="0"/>
                        </a:rPr>
                        <a:t>$400</a:t>
                      </a:r>
                    </a:p>
                  </a:txBody>
                  <a:tcPr/>
                </a:tc>
                <a:tc>
                  <a:txBody>
                    <a:bodyPr/>
                    <a:lstStyle/>
                    <a:p>
                      <a:pPr algn="ctr"/>
                      <a:r>
                        <a:rPr lang="en-US" sz="2000" dirty="0">
                          <a:latin typeface="Times" panose="02020603050405020304" pitchFamily="18" charset="0"/>
                          <a:cs typeface="Times" panose="02020603050405020304" pitchFamily="18" charset="0"/>
                        </a:rPr>
                        <a:t>700</a:t>
                      </a:r>
                    </a:p>
                  </a:txBody>
                  <a:tcPr/>
                </a:tc>
                <a:extLst>
                  <a:ext uri="{0D108BD9-81ED-4DB2-BD59-A6C34878D82A}">
                    <a16:rowId xmlns:a16="http://schemas.microsoft.com/office/drawing/2014/main" val="2167367574"/>
                  </a:ext>
                </a:extLst>
              </a:tr>
              <a:tr h="370840">
                <a:tc>
                  <a:txBody>
                    <a:bodyPr/>
                    <a:lstStyle/>
                    <a:p>
                      <a:pPr algn="ctr"/>
                      <a:r>
                        <a:rPr lang="en-US" sz="2000" dirty="0">
                          <a:latin typeface="Times" panose="02020603050405020304" pitchFamily="18" charset="0"/>
                          <a:cs typeface="Times" panose="02020603050405020304" pitchFamily="18" charset="0"/>
                        </a:rPr>
                        <a:t>$300</a:t>
                      </a:r>
                    </a:p>
                  </a:txBody>
                  <a:tcPr/>
                </a:tc>
                <a:tc>
                  <a:txBody>
                    <a:bodyPr/>
                    <a:lstStyle/>
                    <a:p>
                      <a:pPr algn="ctr"/>
                      <a:r>
                        <a:rPr lang="en-US" sz="2000" dirty="0">
                          <a:latin typeface="Times" panose="02020603050405020304" pitchFamily="18" charset="0"/>
                          <a:cs typeface="Times" panose="02020603050405020304" pitchFamily="18" charset="0"/>
                        </a:rPr>
                        <a:t>500</a:t>
                      </a:r>
                    </a:p>
                  </a:txBody>
                  <a:tcPr/>
                </a:tc>
                <a:extLst>
                  <a:ext uri="{0D108BD9-81ED-4DB2-BD59-A6C34878D82A}">
                    <a16:rowId xmlns:a16="http://schemas.microsoft.com/office/drawing/2014/main" val="1092809198"/>
                  </a:ext>
                </a:extLst>
              </a:tr>
              <a:tr h="370840">
                <a:tc>
                  <a:txBody>
                    <a:bodyPr/>
                    <a:lstStyle/>
                    <a:p>
                      <a:pPr algn="ctr"/>
                      <a:r>
                        <a:rPr lang="en-US" sz="2000" dirty="0">
                          <a:latin typeface="Times" panose="02020603050405020304" pitchFamily="18" charset="0"/>
                          <a:cs typeface="Times" panose="02020603050405020304" pitchFamily="18" charset="0"/>
                        </a:rPr>
                        <a:t>$200</a:t>
                      </a:r>
                    </a:p>
                  </a:txBody>
                  <a:tcPr/>
                </a:tc>
                <a:tc>
                  <a:txBody>
                    <a:bodyPr/>
                    <a:lstStyle/>
                    <a:p>
                      <a:pPr algn="ctr"/>
                      <a:r>
                        <a:rPr lang="en-US" sz="2000" dirty="0">
                          <a:latin typeface="Times" panose="02020603050405020304" pitchFamily="18" charset="0"/>
                          <a:cs typeface="Times" panose="02020603050405020304" pitchFamily="18" charset="0"/>
                        </a:rPr>
                        <a:t>300</a:t>
                      </a:r>
                    </a:p>
                  </a:txBody>
                  <a:tcPr/>
                </a:tc>
                <a:extLst>
                  <a:ext uri="{0D108BD9-81ED-4DB2-BD59-A6C34878D82A}">
                    <a16:rowId xmlns:a16="http://schemas.microsoft.com/office/drawing/2014/main" val="1053694776"/>
                  </a:ext>
                </a:extLst>
              </a:tr>
              <a:tr h="370840">
                <a:tc>
                  <a:txBody>
                    <a:bodyPr/>
                    <a:lstStyle/>
                    <a:p>
                      <a:pPr algn="ctr"/>
                      <a:r>
                        <a:rPr lang="en-US" sz="2000" dirty="0">
                          <a:latin typeface="Times" panose="02020603050405020304" pitchFamily="18" charset="0"/>
                          <a:cs typeface="Times" panose="02020603050405020304" pitchFamily="18" charset="0"/>
                        </a:rPr>
                        <a:t>$100</a:t>
                      </a:r>
                    </a:p>
                  </a:txBody>
                  <a:tcPr/>
                </a:tc>
                <a:tc>
                  <a:txBody>
                    <a:bodyPr/>
                    <a:lstStyle/>
                    <a:p>
                      <a:pPr algn="ctr"/>
                      <a:r>
                        <a:rPr lang="en-US" sz="2000" dirty="0">
                          <a:latin typeface="Times" panose="02020603050405020304" pitchFamily="18" charset="0"/>
                          <a:cs typeface="Times" panose="02020603050405020304" pitchFamily="18" charset="0"/>
                        </a:rPr>
                        <a:t>100</a:t>
                      </a:r>
                    </a:p>
                  </a:txBody>
                  <a:tcPr/>
                </a:tc>
                <a:extLst>
                  <a:ext uri="{0D108BD9-81ED-4DB2-BD59-A6C34878D82A}">
                    <a16:rowId xmlns:a16="http://schemas.microsoft.com/office/drawing/2014/main" val="1005884069"/>
                  </a:ext>
                </a:extLst>
              </a:tr>
            </a:tbl>
          </a:graphicData>
        </a:graphic>
      </p:graphicFrame>
      <p:sp>
        <p:nvSpPr>
          <p:cNvPr id="14" name="Rectangle 13">
            <a:extLst>
              <a:ext uri="{FF2B5EF4-FFF2-40B4-BE49-F238E27FC236}">
                <a16:creationId xmlns:a16="http://schemas.microsoft.com/office/drawing/2014/main" id="{AD497CAA-8A8B-4DF4-A39D-4A8F1E6C47A4}"/>
              </a:ext>
            </a:extLst>
          </p:cNvPr>
          <p:cNvSpPr/>
          <p:nvPr/>
        </p:nvSpPr>
        <p:spPr>
          <a:xfrm>
            <a:off x="3733800" y="4474977"/>
            <a:ext cx="7909558" cy="119192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1. What happens to the quantity supplied as price increases</a:t>
            </a:r>
          </a:p>
          <a:p>
            <a:r>
              <a:rPr lang="en-US" sz="2400" dirty="0">
                <a:solidFill>
                  <a:schemeClr val="bg1"/>
                </a:solidFill>
                <a:latin typeface="Times" panose="02020603050405020304" pitchFamily="18" charset="0"/>
                <a:cs typeface="Times" panose="02020603050405020304" pitchFamily="18" charset="0"/>
              </a:rPr>
              <a:t>2. Why will producers of goods and services produce more at higher prices than they will at lower prices?</a:t>
            </a:r>
          </a:p>
        </p:txBody>
      </p:sp>
    </p:spTree>
    <p:extLst>
      <p:ext uri="{BB962C8B-B14F-4D97-AF65-F5344CB8AC3E}">
        <p14:creationId xmlns:p14="http://schemas.microsoft.com/office/powerpoint/2010/main" val="24643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2" y="1334125"/>
            <a:ext cx="10515600" cy="4842838"/>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supply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Supply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p:nvPr/>
        </p:nvCxnSpPr>
        <p:spPr>
          <a:xfrm flipV="1">
            <a:off x="2346960" y="1950720"/>
            <a:ext cx="0" cy="364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p:nvPr/>
        </p:nvCxnSpPr>
        <p:spPr>
          <a:xfrm>
            <a:off x="2346960" y="5593080"/>
            <a:ext cx="5181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3227CC8-DC42-4AD9-BFD6-4B05D9978568}"/>
              </a:ext>
            </a:extLst>
          </p:cNvPr>
          <p:cNvSpPr/>
          <p:nvPr/>
        </p:nvSpPr>
        <p:spPr>
          <a:xfrm>
            <a:off x="259090" y="3048000"/>
            <a:ext cx="111251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Price</a:t>
            </a:r>
          </a:p>
        </p:txBody>
      </p:sp>
      <p:sp>
        <p:nvSpPr>
          <p:cNvPr id="13" name="Rectangle 12">
            <a:extLst>
              <a:ext uri="{FF2B5EF4-FFF2-40B4-BE49-F238E27FC236}">
                <a16:creationId xmlns:a16="http://schemas.microsoft.com/office/drawing/2014/main" id="{BF686FBD-E45A-41BC-9E38-EA18B00B3C64}"/>
              </a:ext>
            </a:extLst>
          </p:cNvPr>
          <p:cNvSpPr/>
          <p:nvPr/>
        </p:nvSpPr>
        <p:spPr>
          <a:xfrm>
            <a:off x="4198623" y="6130638"/>
            <a:ext cx="226313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Quantity </a:t>
            </a:r>
          </a:p>
        </p:txBody>
      </p:sp>
      <p:sp>
        <p:nvSpPr>
          <p:cNvPr id="12" name="Rectangle 11">
            <a:extLst>
              <a:ext uri="{FF2B5EF4-FFF2-40B4-BE49-F238E27FC236}">
                <a16:creationId xmlns:a16="http://schemas.microsoft.com/office/drawing/2014/main" id="{6451325F-40FE-4693-BAFF-8810B92FBD8A}"/>
              </a:ext>
            </a:extLst>
          </p:cNvPr>
          <p:cNvSpPr/>
          <p:nvPr/>
        </p:nvSpPr>
        <p:spPr>
          <a:xfrm>
            <a:off x="1695457" y="5568990"/>
            <a:ext cx="609593"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0</a:t>
            </a:r>
          </a:p>
        </p:txBody>
      </p:sp>
      <p:sp>
        <p:nvSpPr>
          <p:cNvPr id="15" name="Rectangle 14">
            <a:extLst>
              <a:ext uri="{FF2B5EF4-FFF2-40B4-BE49-F238E27FC236}">
                <a16:creationId xmlns:a16="http://schemas.microsoft.com/office/drawing/2014/main" id="{02CFE1DC-A5F4-4A02-A4A1-2873CBB9BAA2}"/>
              </a:ext>
            </a:extLst>
          </p:cNvPr>
          <p:cNvSpPr/>
          <p:nvPr/>
        </p:nvSpPr>
        <p:spPr>
          <a:xfrm>
            <a:off x="1455428" y="4765291"/>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a:t>
            </a:r>
          </a:p>
        </p:txBody>
      </p:sp>
      <p:sp>
        <p:nvSpPr>
          <p:cNvPr id="16" name="Rectangle 15">
            <a:extLst>
              <a:ext uri="{FF2B5EF4-FFF2-40B4-BE49-F238E27FC236}">
                <a16:creationId xmlns:a16="http://schemas.microsoft.com/office/drawing/2014/main" id="{D6594907-3CB7-4A6F-8875-CD56E9B2369D}"/>
              </a:ext>
            </a:extLst>
          </p:cNvPr>
          <p:cNvSpPr/>
          <p:nvPr/>
        </p:nvSpPr>
        <p:spPr>
          <a:xfrm>
            <a:off x="1424955" y="399370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a:t>
            </a:r>
          </a:p>
        </p:txBody>
      </p:sp>
      <p:sp>
        <p:nvSpPr>
          <p:cNvPr id="17" name="Rectangle 16">
            <a:extLst>
              <a:ext uri="{FF2B5EF4-FFF2-40B4-BE49-F238E27FC236}">
                <a16:creationId xmlns:a16="http://schemas.microsoft.com/office/drawing/2014/main" id="{D98A1B01-4CFF-4A4F-9146-328164B6DAA0}"/>
              </a:ext>
            </a:extLst>
          </p:cNvPr>
          <p:cNvSpPr/>
          <p:nvPr/>
        </p:nvSpPr>
        <p:spPr>
          <a:xfrm>
            <a:off x="1428772" y="3284427"/>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$60</a:t>
            </a:r>
          </a:p>
        </p:txBody>
      </p:sp>
      <p:sp>
        <p:nvSpPr>
          <p:cNvPr id="18" name="Rectangle 17">
            <a:extLst>
              <a:ext uri="{FF2B5EF4-FFF2-40B4-BE49-F238E27FC236}">
                <a16:creationId xmlns:a16="http://schemas.microsoft.com/office/drawing/2014/main" id="{AB06FE36-E75D-4914-AC61-C7A86694DE1D}"/>
              </a:ext>
            </a:extLst>
          </p:cNvPr>
          <p:cNvSpPr/>
          <p:nvPr/>
        </p:nvSpPr>
        <p:spPr>
          <a:xfrm>
            <a:off x="1424955" y="254399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$80</a:t>
            </a:r>
          </a:p>
        </p:txBody>
      </p:sp>
      <p:sp>
        <p:nvSpPr>
          <p:cNvPr id="19" name="Rectangle 18">
            <a:extLst>
              <a:ext uri="{FF2B5EF4-FFF2-40B4-BE49-F238E27FC236}">
                <a16:creationId xmlns:a16="http://schemas.microsoft.com/office/drawing/2014/main" id="{EFED58D4-B997-42D4-9389-79424C561EA0}"/>
              </a:ext>
            </a:extLst>
          </p:cNvPr>
          <p:cNvSpPr/>
          <p:nvPr/>
        </p:nvSpPr>
        <p:spPr>
          <a:xfrm>
            <a:off x="1424955" y="19331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a:t>
            </a:r>
          </a:p>
        </p:txBody>
      </p:sp>
      <p:sp>
        <p:nvSpPr>
          <p:cNvPr id="20" name="Rectangle 19">
            <a:extLst>
              <a:ext uri="{FF2B5EF4-FFF2-40B4-BE49-F238E27FC236}">
                <a16:creationId xmlns:a16="http://schemas.microsoft.com/office/drawing/2014/main" id="{FB48E8B9-A819-40A7-AEC0-71F5DB68617A}"/>
              </a:ext>
            </a:extLst>
          </p:cNvPr>
          <p:cNvSpPr/>
          <p:nvPr/>
        </p:nvSpPr>
        <p:spPr>
          <a:xfrm>
            <a:off x="2480304"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a:t>
            </a:r>
          </a:p>
        </p:txBody>
      </p:sp>
      <p:sp>
        <p:nvSpPr>
          <p:cNvPr id="21" name="Rectangle 20">
            <a:extLst>
              <a:ext uri="{FF2B5EF4-FFF2-40B4-BE49-F238E27FC236}">
                <a16:creationId xmlns:a16="http://schemas.microsoft.com/office/drawing/2014/main" id="{167E3263-E4DE-4731-BBEB-474F800B6DCF}"/>
              </a:ext>
            </a:extLst>
          </p:cNvPr>
          <p:cNvSpPr/>
          <p:nvPr/>
        </p:nvSpPr>
        <p:spPr>
          <a:xfrm>
            <a:off x="3478527"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a:t>
            </a:r>
          </a:p>
        </p:txBody>
      </p:sp>
      <p:sp>
        <p:nvSpPr>
          <p:cNvPr id="22" name="Rectangle 21">
            <a:extLst>
              <a:ext uri="{FF2B5EF4-FFF2-40B4-BE49-F238E27FC236}">
                <a16:creationId xmlns:a16="http://schemas.microsoft.com/office/drawing/2014/main" id="{92DE57AA-F79B-42FE-8B90-48EB02C31858}"/>
              </a:ext>
            </a:extLst>
          </p:cNvPr>
          <p:cNvSpPr/>
          <p:nvPr/>
        </p:nvSpPr>
        <p:spPr>
          <a:xfrm>
            <a:off x="4461493"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30</a:t>
            </a:r>
          </a:p>
        </p:txBody>
      </p:sp>
      <p:sp>
        <p:nvSpPr>
          <p:cNvPr id="23" name="Rectangle 22">
            <a:extLst>
              <a:ext uri="{FF2B5EF4-FFF2-40B4-BE49-F238E27FC236}">
                <a16:creationId xmlns:a16="http://schemas.microsoft.com/office/drawing/2014/main" id="{726A5B60-7430-4A36-A6BE-69A31FC0EC77}"/>
              </a:ext>
            </a:extLst>
          </p:cNvPr>
          <p:cNvSpPr/>
          <p:nvPr/>
        </p:nvSpPr>
        <p:spPr>
          <a:xfrm>
            <a:off x="5465426"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a:t>
            </a:r>
          </a:p>
        </p:txBody>
      </p:sp>
      <p:sp>
        <p:nvSpPr>
          <p:cNvPr id="24" name="Rectangle 23">
            <a:extLst>
              <a:ext uri="{FF2B5EF4-FFF2-40B4-BE49-F238E27FC236}">
                <a16:creationId xmlns:a16="http://schemas.microsoft.com/office/drawing/2014/main" id="{D9EFD32C-B7D0-4ED2-B065-F0BEB10DDC2F}"/>
              </a:ext>
            </a:extLst>
          </p:cNvPr>
          <p:cNvSpPr/>
          <p:nvPr/>
        </p:nvSpPr>
        <p:spPr>
          <a:xfrm>
            <a:off x="6469376" y="5681293"/>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50</a:t>
            </a:r>
          </a:p>
        </p:txBody>
      </p:sp>
      <p:cxnSp>
        <p:nvCxnSpPr>
          <p:cNvPr id="25" name="Straight Connector 24">
            <a:extLst>
              <a:ext uri="{FF2B5EF4-FFF2-40B4-BE49-F238E27FC236}">
                <a16:creationId xmlns:a16="http://schemas.microsoft.com/office/drawing/2014/main" id="{1D7F224B-E32D-4602-AAE1-46CB2A0AC1F1}"/>
              </a:ext>
            </a:extLst>
          </p:cNvPr>
          <p:cNvCxnSpPr>
            <a:endCxn id="20" idx="0"/>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endCxn id="21" idx="0"/>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endCxn id="22" idx="0"/>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endCxn id="23" idx="0"/>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stCxn id="15" idx="3"/>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a:stCxn id="16" idx="3"/>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a:stCxn id="17" idx="3"/>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stCxn id="18" idx="3"/>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stCxn id="19" idx="3"/>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 name="Table 4">
            <a:extLst>
              <a:ext uri="{FF2B5EF4-FFF2-40B4-BE49-F238E27FC236}">
                <a16:creationId xmlns:a16="http://schemas.microsoft.com/office/drawing/2014/main" id="{3D26DD02-D2F2-47FE-A024-46CCABF364D7}"/>
              </a:ext>
            </a:extLst>
          </p:cNvPr>
          <p:cNvGraphicFramePr>
            <a:graphicFrameLocks noGrp="1"/>
          </p:cNvGraphicFramePr>
          <p:nvPr/>
        </p:nvGraphicFramePr>
        <p:xfrm>
          <a:off x="7871446" y="1857084"/>
          <a:ext cx="4154808" cy="4663440"/>
        </p:xfrm>
        <a:graphic>
          <a:graphicData uri="http://schemas.openxmlformats.org/drawingml/2006/table">
            <a:tbl>
              <a:tblPr firstRow="1" bandRow="1">
                <a:tableStyleId>{5C22544A-7EE6-4342-B048-85BDC9FD1C3A}</a:tableStyleId>
              </a:tblPr>
              <a:tblGrid>
                <a:gridCol w="2077404">
                  <a:extLst>
                    <a:ext uri="{9D8B030D-6E8A-4147-A177-3AD203B41FA5}">
                      <a16:colId xmlns:a16="http://schemas.microsoft.com/office/drawing/2014/main" val="4691784"/>
                    </a:ext>
                  </a:extLst>
                </a:gridCol>
                <a:gridCol w="2077404">
                  <a:extLst>
                    <a:ext uri="{9D8B030D-6E8A-4147-A177-3AD203B41FA5}">
                      <a16:colId xmlns:a16="http://schemas.microsoft.com/office/drawing/2014/main" val="3883567981"/>
                    </a:ext>
                  </a:extLst>
                </a:gridCol>
              </a:tblGrid>
              <a:tr h="370840">
                <a:tc>
                  <a:txBody>
                    <a:bodyPr/>
                    <a:lstStyle/>
                    <a:p>
                      <a:pPr algn="ctr"/>
                      <a:r>
                        <a:rPr lang="en-US" sz="2000" dirty="0">
                          <a:latin typeface="Times" panose="02020603050405020304" pitchFamily="18" charset="0"/>
                          <a:cs typeface="Times" panose="02020603050405020304" pitchFamily="18" charset="0"/>
                        </a:rPr>
                        <a:t>Price</a:t>
                      </a:r>
                    </a:p>
                  </a:txBody>
                  <a:tcPr/>
                </a:tc>
                <a:tc>
                  <a:txBody>
                    <a:bodyPr/>
                    <a:lstStyle/>
                    <a:p>
                      <a:pPr algn="ctr"/>
                      <a:r>
                        <a:rPr lang="en-US" sz="2000" dirty="0">
                          <a:latin typeface="Times" panose="02020603050405020304" pitchFamily="18" charset="0"/>
                          <a:cs typeface="Times" panose="02020603050405020304" pitchFamily="18" charset="0"/>
                        </a:rPr>
                        <a:t>Quantity Supplied</a:t>
                      </a:r>
                    </a:p>
                  </a:txBody>
                  <a:tcPr/>
                </a:tc>
                <a:extLst>
                  <a:ext uri="{0D108BD9-81ED-4DB2-BD59-A6C34878D82A}">
                    <a16:rowId xmlns:a16="http://schemas.microsoft.com/office/drawing/2014/main" val="3286853012"/>
                  </a:ext>
                </a:extLst>
              </a:tr>
              <a:tr h="370840">
                <a:tc>
                  <a:txBody>
                    <a:bodyPr/>
                    <a:lstStyle/>
                    <a:p>
                      <a:pPr algn="ctr"/>
                      <a:r>
                        <a:rPr lang="en-US" sz="2000" dirty="0">
                          <a:latin typeface="Times" panose="02020603050405020304" pitchFamily="18" charset="0"/>
                          <a:cs typeface="Times" panose="02020603050405020304" pitchFamily="18" charset="0"/>
                        </a:rPr>
                        <a:t>$10</a:t>
                      </a:r>
                    </a:p>
                  </a:txBody>
                  <a:tcPr/>
                </a:tc>
                <a:tc>
                  <a:txBody>
                    <a:bodyPr/>
                    <a:lstStyle/>
                    <a:p>
                      <a:pPr algn="ctr"/>
                      <a:r>
                        <a:rPr lang="en-US" sz="2000" dirty="0">
                          <a:latin typeface="Times" panose="02020603050405020304" pitchFamily="18" charset="0"/>
                          <a:cs typeface="Times" panose="02020603050405020304" pitchFamily="18" charset="0"/>
                        </a:rPr>
                        <a:t>5</a:t>
                      </a:r>
                    </a:p>
                  </a:txBody>
                  <a:tcPr/>
                </a:tc>
                <a:extLst>
                  <a:ext uri="{0D108BD9-81ED-4DB2-BD59-A6C34878D82A}">
                    <a16:rowId xmlns:a16="http://schemas.microsoft.com/office/drawing/2014/main" val="2702713005"/>
                  </a:ext>
                </a:extLst>
              </a:tr>
              <a:tr h="370840">
                <a:tc>
                  <a:txBody>
                    <a:bodyPr/>
                    <a:lstStyle/>
                    <a:p>
                      <a:pPr algn="ctr"/>
                      <a:r>
                        <a:rPr lang="en-US" sz="2000" dirty="0">
                          <a:latin typeface="Times" panose="02020603050405020304" pitchFamily="18" charset="0"/>
                          <a:cs typeface="Times" panose="02020603050405020304" pitchFamily="18" charset="0"/>
                        </a:rPr>
                        <a:t>$20</a:t>
                      </a:r>
                    </a:p>
                  </a:txBody>
                  <a:tcPr/>
                </a:tc>
                <a:tc>
                  <a:txBody>
                    <a:bodyPr/>
                    <a:lstStyle/>
                    <a:p>
                      <a:pPr algn="ctr"/>
                      <a:r>
                        <a:rPr lang="en-US" sz="2000" dirty="0">
                          <a:latin typeface="Times" panose="02020603050405020304" pitchFamily="18" charset="0"/>
                          <a:cs typeface="Times" panose="02020603050405020304" pitchFamily="18" charset="0"/>
                        </a:rPr>
                        <a:t>10</a:t>
                      </a:r>
                    </a:p>
                  </a:txBody>
                  <a:tcPr/>
                </a:tc>
                <a:extLst>
                  <a:ext uri="{0D108BD9-81ED-4DB2-BD59-A6C34878D82A}">
                    <a16:rowId xmlns:a16="http://schemas.microsoft.com/office/drawing/2014/main" val="3535842378"/>
                  </a:ext>
                </a:extLst>
              </a:tr>
              <a:tr h="370840">
                <a:tc>
                  <a:txBody>
                    <a:bodyPr/>
                    <a:lstStyle/>
                    <a:p>
                      <a:pPr algn="ctr"/>
                      <a:r>
                        <a:rPr lang="en-US" sz="2000" dirty="0">
                          <a:latin typeface="Times" panose="02020603050405020304" pitchFamily="18" charset="0"/>
                          <a:cs typeface="Times" panose="02020603050405020304" pitchFamily="18" charset="0"/>
                        </a:rPr>
                        <a:t>$30</a:t>
                      </a:r>
                    </a:p>
                  </a:txBody>
                  <a:tcPr/>
                </a:tc>
                <a:tc>
                  <a:txBody>
                    <a:bodyPr/>
                    <a:lstStyle/>
                    <a:p>
                      <a:pPr algn="ctr"/>
                      <a:r>
                        <a:rPr lang="en-US" sz="2000" dirty="0">
                          <a:latin typeface="Times" panose="02020603050405020304" pitchFamily="18" charset="0"/>
                          <a:cs typeface="Times" panose="02020603050405020304" pitchFamily="18" charset="0"/>
                        </a:rPr>
                        <a:t>15</a:t>
                      </a:r>
                    </a:p>
                  </a:txBody>
                  <a:tcPr/>
                </a:tc>
                <a:extLst>
                  <a:ext uri="{0D108BD9-81ED-4DB2-BD59-A6C34878D82A}">
                    <a16:rowId xmlns:a16="http://schemas.microsoft.com/office/drawing/2014/main" val="1075952769"/>
                  </a:ext>
                </a:extLst>
              </a:tr>
              <a:tr h="370840">
                <a:tc>
                  <a:txBody>
                    <a:bodyPr/>
                    <a:lstStyle/>
                    <a:p>
                      <a:pPr algn="ctr"/>
                      <a:r>
                        <a:rPr lang="en-US" sz="2000" dirty="0">
                          <a:latin typeface="Times" panose="02020603050405020304" pitchFamily="18" charset="0"/>
                          <a:cs typeface="Times" panose="02020603050405020304" pitchFamily="18" charset="0"/>
                        </a:rPr>
                        <a:t>$40</a:t>
                      </a:r>
                    </a:p>
                  </a:txBody>
                  <a:tcPr/>
                </a:tc>
                <a:tc>
                  <a:txBody>
                    <a:bodyPr/>
                    <a:lstStyle/>
                    <a:p>
                      <a:pPr algn="ctr"/>
                      <a:r>
                        <a:rPr lang="en-US" sz="2000" dirty="0">
                          <a:latin typeface="Times" panose="02020603050405020304" pitchFamily="18" charset="0"/>
                          <a:cs typeface="Times" panose="02020603050405020304" pitchFamily="18" charset="0"/>
                        </a:rPr>
                        <a:t>20</a:t>
                      </a:r>
                    </a:p>
                  </a:txBody>
                  <a:tcPr/>
                </a:tc>
                <a:extLst>
                  <a:ext uri="{0D108BD9-81ED-4DB2-BD59-A6C34878D82A}">
                    <a16:rowId xmlns:a16="http://schemas.microsoft.com/office/drawing/2014/main" val="1934567842"/>
                  </a:ext>
                </a:extLst>
              </a:tr>
              <a:tr h="370840">
                <a:tc>
                  <a:txBody>
                    <a:bodyPr/>
                    <a:lstStyle/>
                    <a:p>
                      <a:pPr algn="ctr"/>
                      <a:r>
                        <a:rPr lang="en-US" sz="2000" dirty="0">
                          <a:latin typeface="Times" panose="02020603050405020304" pitchFamily="18" charset="0"/>
                          <a:cs typeface="Times" panose="02020603050405020304" pitchFamily="18" charset="0"/>
                        </a:rPr>
                        <a:t>$50</a:t>
                      </a:r>
                    </a:p>
                  </a:txBody>
                  <a:tcPr/>
                </a:tc>
                <a:tc>
                  <a:txBody>
                    <a:bodyPr/>
                    <a:lstStyle/>
                    <a:p>
                      <a:pPr algn="ctr"/>
                      <a:r>
                        <a:rPr lang="en-US" sz="2000" dirty="0">
                          <a:latin typeface="Times" panose="02020603050405020304" pitchFamily="18" charset="0"/>
                          <a:cs typeface="Times" panose="02020603050405020304" pitchFamily="18" charset="0"/>
                        </a:rPr>
                        <a:t>25</a:t>
                      </a:r>
                    </a:p>
                  </a:txBody>
                  <a:tcPr/>
                </a:tc>
                <a:extLst>
                  <a:ext uri="{0D108BD9-81ED-4DB2-BD59-A6C34878D82A}">
                    <a16:rowId xmlns:a16="http://schemas.microsoft.com/office/drawing/2014/main" val="2970500989"/>
                  </a:ext>
                </a:extLst>
              </a:tr>
              <a:tr h="370840">
                <a:tc>
                  <a:txBody>
                    <a:bodyPr/>
                    <a:lstStyle/>
                    <a:p>
                      <a:pPr algn="ctr"/>
                      <a:r>
                        <a:rPr lang="en-US" sz="2000" dirty="0">
                          <a:latin typeface="Times" panose="02020603050405020304" pitchFamily="18" charset="0"/>
                          <a:cs typeface="Times" panose="02020603050405020304" pitchFamily="18" charset="0"/>
                        </a:rPr>
                        <a:t>$60</a:t>
                      </a:r>
                    </a:p>
                  </a:txBody>
                  <a:tcPr/>
                </a:tc>
                <a:tc>
                  <a:txBody>
                    <a:bodyPr/>
                    <a:lstStyle/>
                    <a:p>
                      <a:pPr algn="ctr"/>
                      <a:r>
                        <a:rPr lang="en-US" sz="2000" dirty="0">
                          <a:latin typeface="Times" panose="02020603050405020304" pitchFamily="18" charset="0"/>
                          <a:cs typeface="Times" panose="02020603050405020304" pitchFamily="18" charset="0"/>
                        </a:rPr>
                        <a:t>30</a:t>
                      </a:r>
                    </a:p>
                  </a:txBody>
                  <a:tcPr/>
                </a:tc>
                <a:extLst>
                  <a:ext uri="{0D108BD9-81ED-4DB2-BD59-A6C34878D82A}">
                    <a16:rowId xmlns:a16="http://schemas.microsoft.com/office/drawing/2014/main" val="332704067"/>
                  </a:ext>
                </a:extLst>
              </a:tr>
              <a:tr h="370840">
                <a:tc>
                  <a:txBody>
                    <a:bodyPr/>
                    <a:lstStyle/>
                    <a:p>
                      <a:pPr algn="ctr"/>
                      <a:r>
                        <a:rPr lang="en-US" sz="2000" dirty="0">
                          <a:latin typeface="Times" panose="02020603050405020304" pitchFamily="18" charset="0"/>
                          <a:cs typeface="Times" panose="02020603050405020304" pitchFamily="18" charset="0"/>
                        </a:rPr>
                        <a:t>$70</a:t>
                      </a:r>
                    </a:p>
                  </a:txBody>
                  <a:tcPr/>
                </a:tc>
                <a:tc>
                  <a:txBody>
                    <a:bodyPr/>
                    <a:lstStyle/>
                    <a:p>
                      <a:pPr algn="ctr"/>
                      <a:r>
                        <a:rPr lang="en-US" sz="2000" dirty="0">
                          <a:latin typeface="Times" panose="02020603050405020304" pitchFamily="18" charset="0"/>
                          <a:cs typeface="Times" panose="02020603050405020304" pitchFamily="18" charset="0"/>
                        </a:rPr>
                        <a:t>35</a:t>
                      </a:r>
                    </a:p>
                  </a:txBody>
                  <a:tcPr/>
                </a:tc>
                <a:extLst>
                  <a:ext uri="{0D108BD9-81ED-4DB2-BD59-A6C34878D82A}">
                    <a16:rowId xmlns:a16="http://schemas.microsoft.com/office/drawing/2014/main" val="1056076731"/>
                  </a:ext>
                </a:extLst>
              </a:tr>
              <a:tr h="370840">
                <a:tc>
                  <a:txBody>
                    <a:bodyPr/>
                    <a:lstStyle/>
                    <a:p>
                      <a:pPr algn="ctr"/>
                      <a:r>
                        <a:rPr lang="en-US" sz="2000" dirty="0">
                          <a:latin typeface="Times" panose="02020603050405020304" pitchFamily="18" charset="0"/>
                          <a:cs typeface="Times" panose="02020603050405020304" pitchFamily="18" charset="0"/>
                        </a:rPr>
                        <a:t>$80</a:t>
                      </a:r>
                    </a:p>
                  </a:txBody>
                  <a:tcPr/>
                </a:tc>
                <a:tc>
                  <a:txBody>
                    <a:bodyPr/>
                    <a:lstStyle/>
                    <a:p>
                      <a:pPr algn="ctr"/>
                      <a:r>
                        <a:rPr lang="en-US" sz="2000" dirty="0">
                          <a:latin typeface="Times" panose="02020603050405020304" pitchFamily="18" charset="0"/>
                          <a:cs typeface="Times" panose="02020603050405020304" pitchFamily="18" charset="0"/>
                        </a:rPr>
                        <a:t>40</a:t>
                      </a:r>
                    </a:p>
                  </a:txBody>
                  <a:tcPr/>
                </a:tc>
                <a:extLst>
                  <a:ext uri="{0D108BD9-81ED-4DB2-BD59-A6C34878D82A}">
                    <a16:rowId xmlns:a16="http://schemas.microsoft.com/office/drawing/2014/main" val="3172071452"/>
                  </a:ext>
                </a:extLst>
              </a:tr>
              <a:tr h="370840">
                <a:tc>
                  <a:txBody>
                    <a:bodyPr/>
                    <a:lstStyle/>
                    <a:p>
                      <a:pPr algn="ctr"/>
                      <a:r>
                        <a:rPr lang="en-US" sz="2000" dirty="0">
                          <a:latin typeface="Times" panose="02020603050405020304" pitchFamily="18" charset="0"/>
                          <a:cs typeface="Times" panose="02020603050405020304" pitchFamily="18" charset="0"/>
                        </a:rPr>
                        <a:t>$90</a:t>
                      </a:r>
                    </a:p>
                  </a:txBody>
                  <a:tcPr/>
                </a:tc>
                <a:tc>
                  <a:txBody>
                    <a:bodyPr/>
                    <a:lstStyle/>
                    <a:p>
                      <a:pPr algn="ctr"/>
                      <a:r>
                        <a:rPr lang="en-US" sz="2000" dirty="0">
                          <a:latin typeface="Times" panose="02020603050405020304" pitchFamily="18" charset="0"/>
                          <a:cs typeface="Times" panose="02020603050405020304" pitchFamily="18" charset="0"/>
                        </a:rPr>
                        <a:t>45</a:t>
                      </a:r>
                    </a:p>
                  </a:txBody>
                  <a:tcPr/>
                </a:tc>
                <a:extLst>
                  <a:ext uri="{0D108BD9-81ED-4DB2-BD59-A6C34878D82A}">
                    <a16:rowId xmlns:a16="http://schemas.microsoft.com/office/drawing/2014/main" val="1028437712"/>
                  </a:ext>
                </a:extLst>
              </a:tr>
              <a:tr h="370840">
                <a:tc>
                  <a:txBody>
                    <a:bodyPr/>
                    <a:lstStyle/>
                    <a:p>
                      <a:pPr algn="ctr"/>
                      <a:r>
                        <a:rPr lang="en-US" sz="2000" dirty="0">
                          <a:latin typeface="Times" panose="02020603050405020304" pitchFamily="18" charset="0"/>
                          <a:cs typeface="Times" panose="02020603050405020304" pitchFamily="18" charset="0"/>
                        </a:rPr>
                        <a:t>$100</a:t>
                      </a:r>
                    </a:p>
                  </a:txBody>
                  <a:tcPr/>
                </a:tc>
                <a:tc>
                  <a:txBody>
                    <a:bodyPr/>
                    <a:lstStyle/>
                    <a:p>
                      <a:pPr algn="ctr"/>
                      <a:r>
                        <a:rPr lang="en-US" sz="2000" dirty="0">
                          <a:latin typeface="Times" panose="02020603050405020304" pitchFamily="18" charset="0"/>
                          <a:cs typeface="Times" panose="02020603050405020304" pitchFamily="18" charset="0"/>
                        </a:rPr>
                        <a:t>50</a:t>
                      </a:r>
                    </a:p>
                  </a:txBody>
                  <a:tcPr/>
                </a:tc>
                <a:extLst>
                  <a:ext uri="{0D108BD9-81ED-4DB2-BD59-A6C34878D82A}">
                    <a16:rowId xmlns:a16="http://schemas.microsoft.com/office/drawing/2014/main" val="1971880269"/>
                  </a:ext>
                </a:extLst>
              </a:tr>
            </a:tbl>
          </a:graphicData>
        </a:graphic>
      </p:graphicFrame>
    </p:spTree>
    <p:extLst>
      <p:ext uri="{BB962C8B-B14F-4D97-AF65-F5344CB8AC3E}">
        <p14:creationId xmlns:p14="http://schemas.microsoft.com/office/powerpoint/2010/main" val="2072951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2" y="1334125"/>
            <a:ext cx="10515600" cy="4842838"/>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supply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Demand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p:nvPr/>
        </p:nvCxnSpPr>
        <p:spPr>
          <a:xfrm flipV="1">
            <a:off x="2346960" y="1950720"/>
            <a:ext cx="0" cy="364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p:nvPr/>
        </p:nvCxnSpPr>
        <p:spPr>
          <a:xfrm>
            <a:off x="2346960" y="5593080"/>
            <a:ext cx="5181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3227CC8-DC42-4AD9-BFD6-4B05D9978568}"/>
              </a:ext>
            </a:extLst>
          </p:cNvPr>
          <p:cNvSpPr/>
          <p:nvPr/>
        </p:nvSpPr>
        <p:spPr>
          <a:xfrm>
            <a:off x="259090" y="3048000"/>
            <a:ext cx="111251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Price</a:t>
            </a:r>
          </a:p>
        </p:txBody>
      </p:sp>
      <p:sp>
        <p:nvSpPr>
          <p:cNvPr id="13" name="Rectangle 12">
            <a:extLst>
              <a:ext uri="{FF2B5EF4-FFF2-40B4-BE49-F238E27FC236}">
                <a16:creationId xmlns:a16="http://schemas.microsoft.com/office/drawing/2014/main" id="{BF686FBD-E45A-41BC-9E38-EA18B00B3C64}"/>
              </a:ext>
            </a:extLst>
          </p:cNvPr>
          <p:cNvSpPr/>
          <p:nvPr/>
        </p:nvSpPr>
        <p:spPr>
          <a:xfrm>
            <a:off x="4198623" y="6130638"/>
            <a:ext cx="226313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Quantity </a:t>
            </a:r>
          </a:p>
        </p:txBody>
      </p:sp>
      <p:sp>
        <p:nvSpPr>
          <p:cNvPr id="12" name="Rectangle 11">
            <a:extLst>
              <a:ext uri="{FF2B5EF4-FFF2-40B4-BE49-F238E27FC236}">
                <a16:creationId xmlns:a16="http://schemas.microsoft.com/office/drawing/2014/main" id="{6451325F-40FE-4693-BAFF-8810B92FBD8A}"/>
              </a:ext>
            </a:extLst>
          </p:cNvPr>
          <p:cNvSpPr/>
          <p:nvPr/>
        </p:nvSpPr>
        <p:spPr>
          <a:xfrm>
            <a:off x="1695457" y="5568990"/>
            <a:ext cx="609593"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0</a:t>
            </a:r>
          </a:p>
        </p:txBody>
      </p:sp>
      <p:sp>
        <p:nvSpPr>
          <p:cNvPr id="15" name="Rectangle 14">
            <a:extLst>
              <a:ext uri="{FF2B5EF4-FFF2-40B4-BE49-F238E27FC236}">
                <a16:creationId xmlns:a16="http://schemas.microsoft.com/office/drawing/2014/main" id="{02CFE1DC-A5F4-4A02-A4A1-2873CBB9BAA2}"/>
              </a:ext>
            </a:extLst>
          </p:cNvPr>
          <p:cNvSpPr/>
          <p:nvPr/>
        </p:nvSpPr>
        <p:spPr>
          <a:xfrm>
            <a:off x="1455428" y="4765291"/>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a:t>
            </a:r>
          </a:p>
        </p:txBody>
      </p:sp>
      <p:sp>
        <p:nvSpPr>
          <p:cNvPr id="16" name="Rectangle 15">
            <a:extLst>
              <a:ext uri="{FF2B5EF4-FFF2-40B4-BE49-F238E27FC236}">
                <a16:creationId xmlns:a16="http://schemas.microsoft.com/office/drawing/2014/main" id="{D6594907-3CB7-4A6F-8875-CD56E9B2369D}"/>
              </a:ext>
            </a:extLst>
          </p:cNvPr>
          <p:cNvSpPr/>
          <p:nvPr/>
        </p:nvSpPr>
        <p:spPr>
          <a:xfrm>
            <a:off x="1424955" y="399370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a:t>
            </a:r>
          </a:p>
        </p:txBody>
      </p:sp>
      <p:sp>
        <p:nvSpPr>
          <p:cNvPr id="17" name="Rectangle 16">
            <a:extLst>
              <a:ext uri="{FF2B5EF4-FFF2-40B4-BE49-F238E27FC236}">
                <a16:creationId xmlns:a16="http://schemas.microsoft.com/office/drawing/2014/main" id="{D98A1B01-4CFF-4A4F-9146-328164B6DAA0}"/>
              </a:ext>
            </a:extLst>
          </p:cNvPr>
          <p:cNvSpPr/>
          <p:nvPr/>
        </p:nvSpPr>
        <p:spPr>
          <a:xfrm>
            <a:off x="1428772" y="3284427"/>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$60</a:t>
            </a:r>
          </a:p>
        </p:txBody>
      </p:sp>
      <p:sp>
        <p:nvSpPr>
          <p:cNvPr id="18" name="Rectangle 17">
            <a:extLst>
              <a:ext uri="{FF2B5EF4-FFF2-40B4-BE49-F238E27FC236}">
                <a16:creationId xmlns:a16="http://schemas.microsoft.com/office/drawing/2014/main" id="{AB06FE36-E75D-4914-AC61-C7A86694DE1D}"/>
              </a:ext>
            </a:extLst>
          </p:cNvPr>
          <p:cNvSpPr/>
          <p:nvPr/>
        </p:nvSpPr>
        <p:spPr>
          <a:xfrm>
            <a:off x="1424955" y="254399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$80</a:t>
            </a:r>
          </a:p>
        </p:txBody>
      </p:sp>
      <p:sp>
        <p:nvSpPr>
          <p:cNvPr id="19" name="Rectangle 18">
            <a:extLst>
              <a:ext uri="{FF2B5EF4-FFF2-40B4-BE49-F238E27FC236}">
                <a16:creationId xmlns:a16="http://schemas.microsoft.com/office/drawing/2014/main" id="{EFED58D4-B997-42D4-9389-79424C561EA0}"/>
              </a:ext>
            </a:extLst>
          </p:cNvPr>
          <p:cNvSpPr/>
          <p:nvPr/>
        </p:nvSpPr>
        <p:spPr>
          <a:xfrm>
            <a:off x="1424955" y="19331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a:t>
            </a:r>
          </a:p>
        </p:txBody>
      </p:sp>
      <p:sp>
        <p:nvSpPr>
          <p:cNvPr id="20" name="Rectangle 19">
            <a:extLst>
              <a:ext uri="{FF2B5EF4-FFF2-40B4-BE49-F238E27FC236}">
                <a16:creationId xmlns:a16="http://schemas.microsoft.com/office/drawing/2014/main" id="{FB48E8B9-A819-40A7-AEC0-71F5DB68617A}"/>
              </a:ext>
            </a:extLst>
          </p:cNvPr>
          <p:cNvSpPr/>
          <p:nvPr/>
        </p:nvSpPr>
        <p:spPr>
          <a:xfrm>
            <a:off x="2480304"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a:t>
            </a:r>
          </a:p>
        </p:txBody>
      </p:sp>
      <p:sp>
        <p:nvSpPr>
          <p:cNvPr id="21" name="Rectangle 20">
            <a:extLst>
              <a:ext uri="{FF2B5EF4-FFF2-40B4-BE49-F238E27FC236}">
                <a16:creationId xmlns:a16="http://schemas.microsoft.com/office/drawing/2014/main" id="{167E3263-E4DE-4731-BBEB-474F800B6DCF}"/>
              </a:ext>
            </a:extLst>
          </p:cNvPr>
          <p:cNvSpPr/>
          <p:nvPr/>
        </p:nvSpPr>
        <p:spPr>
          <a:xfrm>
            <a:off x="3478527"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a:t>
            </a:r>
          </a:p>
        </p:txBody>
      </p:sp>
      <p:sp>
        <p:nvSpPr>
          <p:cNvPr id="22" name="Rectangle 21">
            <a:extLst>
              <a:ext uri="{FF2B5EF4-FFF2-40B4-BE49-F238E27FC236}">
                <a16:creationId xmlns:a16="http://schemas.microsoft.com/office/drawing/2014/main" id="{92DE57AA-F79B-42FE-8B90-48EB02C31858}"/>
              </a:ext>
            </a:extLst>
          </p:cNvPr>
          <p:cNvSpPr/>
          <p:nvPr/>
        </p:nvSpPr>
        <p:spPr>
          <a:xfrm>
            <a:off x="4461493"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30</a:t>
            </a:r>
          </a:p>
        </p:txBody>
      </p:sp>
      <p:sp>
        <p:nvSpPr>
          <p:cNvPr id="23" name="Rectangle 22">
            <a:extLst>
              <a:ext uri="{FF2B5EF4-FFF2-40B4-BE49-F238E27FC236}">
                <a16:creationId xmlns:a16="http://schemas.microsoft.com/office/drawing/2014/main" id="{726A5B60-7430-4A36-A6BE-69A31FC0EC77}"/>
              </a:ext>
            </a:extLst>
          </p:cNvPr>
          <p:cNvSpPr/>
          <p:nvPr/>
        </p:nvSpPr>
        <p:spPr>
          <a:xfrm>
            <a:off x="5465426"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a:t>
            </a:r>
          </a:p>
        </p:txBody>
      </p:sp>
      <p:sp>
        <p:nvSpPr>
          <p:cNvPr id="24" name="Rectangle 23">
            <a:extLst>
              <a:ext uri="{FF2B5EF4-FFF2-40B4-BE49-F238E27FC236}">
                <a16:creationId xmlns:a16="http://schemas.microsoft.com/office/drawing/2014/main" id="{D9EFD32C-B7D0-4ED2-B065-F0BEB10DDC2F}"/>
              </a:ext>
            </a:extLst>
          </p:cNvPr>
          <p:cNvSpPr/>
          <p:nvPr/>
        </p:nvSpPr>
        <p:spPr>
          <a:xfrm>
            <a:off x="6469376" y="5681293"/>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50</a:t>
            </a:r>
          </a:p>
        </p:txBody>
      </p:sp>
      <p:cxnSp>
        <p:nvCxnSpPr>
          <p:cNvPr id="25" name="Straight Connector 24">
            <a:extLst>
              <a:ext uri="{FF2B5EF4-FFF2-40B4-BE49-F238E27FC236}">
                <a16:creationId xmlns:a16="http://schemas.microsoft.com/office/drawing/2014/main" id="{1D7F224B-E32D-4602-AAE1-46CB2A0AC1F1}"/>
              </a:ext>
            </a:extLst>
          </p:cNvPr>
          <p:cNvCxnSpPr>
            <a:endCxn id="20" idx="0"/>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endCxn id="21" idx="0"/>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endCxn id="22" idx="0"/>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endCxn id="23" idx="0"/>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stCxn id="15" idx="3"/>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a:stCxn id="16" idx="3"/>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a:stCxn id="17" idx="3"/>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stCxn id="18" idx="3"/>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stCxn id="19" idx="3"/>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 name="Table 4">
            <a:extLst>
              <a:ext uri="{FF2B5EF4-FFF2-40B4-BE49-F238E27FC236}">
                <a16:creationId xmlns:a16="http://schemas.microsoft.com/office/drawing/2014/main" id="{3D26DD02-D2F2-47FE-A024-46CCABF364D7}"/>
              </a:ext>
            </a:extLst>
          </p:cNvPr>
          <p:cNvGraphicFramePr>
            <a:graphicFrameLocks noGrp="1"/>
          </p:cNvGraphicFramePr>
          <p:nvPr/>
        </p:nvGraphicFramePr>
        <p:xfrm>
          <a:off x="7871446" y="1857084"/>
          <a:ext cx="4154808" cy="4663440"/>
        </p:xfrm>
        <a:graphic>
          <a:graphicData uri="http://schemas.openxmlformats.org/drawingml/2006/table">
            <a:tbl>
              <a:tblPr firstRow="1" bandRow="1">
                <a:tableStyleId>{5C22544A-7EE6-4342-B048-85BDC9FD1C3A}</a:tableStyleId>
              </a:tblPr>
              <a:tblGrid>
                <a:gridCol w="2077404">
                  <a:extLst>
                    <a:ext uri="{9D8B030D-6E8A-4147-A177-3AD203B41FA5}">
                      <a16:colId xmlns:a16="http://schemas.microsoft.com/office/drawing/2014/main" val="4691784"/>
                    </a:ext>
                  </a:extLst>
                </a:gridCol>
                <a:gridCol w="2077404">
                  <a:extLst>
                    <a:ext uri="{9D8B030D-6E8A-4147-A177-3AD203B41FA5}">
                      <a16:colId xmlns:a16="http://schemas.microsoft.com/office/drawing/2014/main" val="3883567981"/>
                    </a:ext>
                  </a:extLst>
                </a:gridCol>
              </a:tblGrid>
              <a:tr h="370840">
                <a:tc>
                  <a:txBody>
                    <a:bodyPr/>
                    <a:lstStyle/>
                    <a:p>
                      <a:pPr algn="ctr"/>
                      <a:r>
                        <a:rPr lang="en-US" sz="2000" dirty="0">
                          <a:latin typeface="Times" panose="02020603050405020304" pitchFamily="18" charset="0"/>
                          <a:cs typeface="Times" panose="02020603050405020304" pitchFamily="18" charset="0"/>
                        </a:rPr>
                        <a:t>Price</a:t>
                      </a:r>
                    </a:p>
                  </a:txBody>
                  <a:tcPr/>
                </a:tc>
                <a:tc>
                  <a:txBody>
                    <a:bodyPr/>
                    <a:lstStyle/>
                    <a:p>
                      <a:pPr algn="ctr"/>
                      <a:r>
                        <a:rPr lang="en-US" sz="2000" dirty="0">
                          <a:latin typeface="Times" panose="02020603050405020304" pitchFamily="18" charset="0"/>
                          <a:cs typeface="Times" panose="02020603050405020304" pitchFamily="18" charset="0"/>
                        </a:rPr>
                        <a:t>Quantity Supplied</a:t>
                      </a:r>
                    </a:p>
                  </a:txBody>
                  <a:tcPr/>
                </a:tc>
                <a:extLst>
                  <a:ext uri="{0D108BD9-81ED-4DB2-BD59-A6C34878D82A}">
                    <a16:rowId xmlns:a16="http://schemas.microsoft.com/office/drawing/2014/main" val="3286853012"/>
                  </a:ext>
                </a:extLst>
              </a:tr>
              <a:tr h="370840">
                <a:tc>
                  <a:txBody>
                    <a:bodyPr/>
                    <a:lstStyle/>
                    <a:p>
                      <a:pPr algn="ctr"/>
                      <a:r>
                        <a:rPr lang="en-US" sz="2000" dirty="0">
                          <a:latin typeface="Times" panose="02020603050405020304" pitchFamily="18" charset="0"/>
                          <a:cs typeface="Times" panose="02020603050405020304" pitchFamily="18" charset="0"/>
                        </a:rPr>
                        <a:t>$10</a:t>
                      </a:r>
                    </a:p>
                  </a:txBody>
                  <a:tcPr/>
                </a:tc>
                <a:tc>
                  <a:txBody>
                    <a:bodyPr/>
                    <a:lstStyle/>
                    <a:p>
                      <a:pPr algn="ctr"/>
                      <a:r>
                        <a:rPr lang="en-US" sz="2000" dirty="0">
                          <a:latin typeface="Times" panose="02020603050405020304" pitchFamily="18" charset="0"/>
                          <a:cs typeface="Times" panose="02020603050405020304" pitchFamily="18" charset="0"/>
                        </a:rPr>
                        <a:t>50</a:t>
                      </a:r>
                    </a:p>
                  </a:txBody>
                  <a:tcPr/>
                </a:tc>
                <a:extLst>
                  <a:ext uri="{0D108BD9-81ED-4DB2-BD59-A6C34878D82A}">
                    <a16:rowId xmlns:a16="http://schemas.microsoft.com/office/drawing/2014/main" val="2702713005"/>
                  </a:ext>
                </a:extLst>
              </a:tr>
              <a:tr h="370840">
                <a:tc>
                  <a:txBody>
                    <a:bodyPr/>
                    <a:lstStyle/>
                    <a:p>
                      <a:pPr algn="ctr"/>
                      <a:r>
                        <a:rPr lang="en-US" sz="2000" dirty="0">
                          <a:latin typeface="Times" panose="02020603050405020304" pitchFamily="18" charset="0"/>
                          <a:cs typeface="Times" panose="02020603050405020304" pitchFamily="18" charset="0"/>
                        </a:rPr>
                        <a:t>$20</a:t>
                      </a:r>
                    </a:p>
                  </a:txBody>
                  <a:tcPr/>
                </a:tc>
                <a:tc>
                  <a:txBody>
                    <a:bodyPr/>
                    <a:lstStyle/>
                    <a:p>
                      <a:pPr algn="ctr"/>
                      <a:r>
                        <a:rPr lang="en-US" sz="2000" dirty="0">
                          <a:latin typeface="Times" panose="02020603050405020304" pitchFamily="18" charset="0"/>
                          <a:cs typeface="Times" panose="02020603050405020304" pitchFamily="18" charset="0"/>
                        </a:rPr>
                        <a:t>45</a:t>
                      </a:r>
                    </a:p>
                  </a:txBody>
                  <a:tcPr/>
                </a:tc>
                <a:extLst>
                  <a:ext uri="{0D108BD9-81ED-4DB2-BD59-A6C34878D82A}">
                    <a16:rowId xmlns:a16="http://schemas.microsoft.com/office/drawing/2014/main" val="3535842378"/>
                  </a:ext>
                </a:extLst>
              </a:tr>
              <a:tr h="370840">
                <a:tc>
                  <a:txBody>
                    <a:bodyPr/>
                    <a:lstStyle/>
                    <a:p>
                      <a:pPr algn="ctr"/>
                      <a:r>
                        <a:rPr lang="en-US" sz="2000" dirty="0">
                          <a:latin typeface="Times" panose="02020603050405020304" pitchFamily="18" charset="0"/>
                          <a:cs typeface="Times" panose="02020603050405020304" pitchFamily="18" charset="0"/>
                        </a:rPr>
                        <a:t>$30</a:t>
                      </a:r>
                    </a:p>
                  </a:txBody>
                  <a:tcPr/>
                </a:tc>
                <a:tc>
                  <a:txBody>
                    <a:bodyPr/>
                    <a:lstStyle/>
                    <a:p>
                      <a:pPr algn="ctr"/>
                      <a:r>
                        <a:rPr lang="en-US" sz="2000" dirty="0">
                          <a:latin typeface="Times" panose="02020603050405020304" pitchFamily="18" charset="0"/>
                          <a:cs typeface="Times" panose="02020603050405020304" pitchFamily="18" charset="0"/>
                        </a:rPr>
                        <a:t>40</a:t>
                      </a:r>
                    </a:p>
                  </a:txBody>
                  <a:tcPr/>
                </a:tc>
                <a:extLst>
                  <a:ext uri="{0D108BD9-81ED-4DB2-BD59-A6C34878D82A}">
                    <a16:rowId xmlns:a16="http://schemas.microsoft.com/office/drawing/2014/main" val="1075952769"/>
                  </a:ext>
                </a:extLst>
              </a:tr>
              <a:tr h="370840">
                <a:tc>
                  <a:txBody>
                    <a:bodyPr/>
                    <a:lstStyle/>
                    <a:p>
                      <a:pPr algn="ctr"/>
                      <a:r>
                        <a:rPr lang="en-US" sz="2000" dirty="0">
                          <a:latin typeface="Times" panose="02020603050405020304" pitchFamily="18" charset="0"/>
                          <a:cs typeface="Times" panose="02020603050405020304" pitchFamily="18" charset="0"/>
                        </a:rPr>
                        <a:t>$40</a:t>
                      </a:r>
                    </a:p>
                  </a:txBody>
                  <a:tcPr/>
                </a:tc>
                <a:tc>
                  <a:txBody>
                    <a:bodyPr/>
                    <a:lstStyle/>
                    <a:p>
                      <a:pPr algn="ctr"/>
                      <a:r>
                        <a:rPr lang="en-US" sz="2000" dirty="0">
                          <a:latin typeface="Times" panose="02020603050405020304" pitchFamily="18" charset="0"/>
                          <a:cs typeface="Times" panose="02020603050405020304" pitchFamily="18" charset="0"/>
                        </a:rPr>
                        <a:t>35</a:t>
                      </a:r>
                    </a:p>
                  </a:txBody>
                  <a:tcPr/>
                </a:tc>
                <a:extLst>
                  <a:ext uri="{0D108BD9-81ED-4DB2-BD59-A6C34878D82A}">
                    <a16:rowId xmlns:a16="http://schemas.microsoft.com/office/drawing/2014/main" val="1934567842"/>
                  </a:ext>
                </a:extLst>
              </a:tr>
              <a:tr h="370840">
                <a:tc>
                  <a:txBody>
                    <a:bodyPr/>
                    <a:lstStyle/>
                    <a:p>
                      <a:pPr algn="ctr"/>
                      <a:r>
                        <a:rPr lang="en-US" sz="2000" dirty="0">
                          <a:latin typeface="Times" panose="02020603050405020304" pitchFamily="18" charset="0"/>
                          <a:cs typeface="Times" panose="02020603050405020304" pitchFamily="18" charset="0"/>
                        </a:rPr>
                        <a:t>$50</a:t>
                      </a:r>
                    </a:p>
                  </a:txBody>
                  <a:tcPr/>
                </a:tc>
                <a:tc>
                  <a:txBody>
                    <a:bodyPr/>
                    <a:lstStyle/>
                    <a:p>
                      <a:pPr algn="ctr"/>
                      <a:r>
                        <a:rPr lang="en-US" sz="2000" dirty="0">
                          <a:latin typeface="Times" panose="02020603050405020304" pitchFamily="18" charset="0"/>
                          <a:cs typeface="Times" panose="02020603050405020304" pitchFamily="18" charset="0"/>
                        </a:rPr>
                        <a:t>30</a:t>
                      </a:r>
                    </a:p>
                  </a:txBody>
                  <a:tcPr/>
                </a:tc>
                <a:extLst>
                  <a:ext uri="{0D108BD9-81ED-4DB2-BD59-A6C34878D82A}">
                    <a16:rowId xmlns:a16="http://schemas.microsoft.com/office/drawing/2014/main" val="2970500989"/>
                  </a:ext>
                </a:extLst>
              </a:tr>
              <a:tr h="370840">
                <a:tc>
                  <a:txBody>
                    <a:bodyPr/>
                    <a:lstStyle/>
                    <a:p>
                      <a:pPr algn="ctr"/>
                      <a:r>
                        <a:rPr lang="en-US" sz="2000" dirty="0">
                          <a:latin typeface="Times" panose="02020603050405020304" pitchFamily="18" charset="0"/>
                          <a:cs typeface="Times" panose="02020603050405020304" pitchFamily="18" charset="0"/>
                        </a:rPr>
                        <a:t>$60</a:t>
                      </a:r>
                    </a:p>
                  </a:txBody>
                  <a:tcPr/>
                </a:tc>
                <a:tc>
                  <a:txBody>
                    <a:bodyPr/>
                    <a:lstStyle/>
                    <a:p>
                      <a:pPr algn="ctr"/>
                      <a:r>
                        <a:rPr lang="en-US" sz="2000" dirty="0">
                          <a:latin typeface="Times" panose="02020603050405020304" pitchFamily="18" charset="0"/>
                          <a:cs typeface="Times" panose="02020603050405020304" pitchFamily="18" charset="0"/>
                        </a:rPr>
                        <a:t>25</a:t>
                      </a:r>
                    </a:p>
                  </a:txBody>
                  <a:tcPr/>
                </a:tc>
                <a:extLst>
                  <a:ext uri="{0D108BD9-81ED-4DB2-BD59-A6C34878D82A}">
                    <a16:rowId xmlns:a16="http://schemas.microsoft.com/office/drawing/2014/main" val="332704067"/>
                  </a:ext>
                </a:extLst>
              </a:tr>
              <a:tr h="370840">
                <a:tc>
                  <a:txBody>
                    <a:bodyPr/>
                    <a:lstStyle/>
                    <a:p>
                      <a:pPr algn="ctr"/>
                      <a:r>
                        <a:rPr lang="en-US" sz="2000" dirty="0">
                          <a:latin typeface="Times" panose="02020603050405020304" pitchFamily="18" charset="0"/>
                          <a:cs typeface="Times" panose="02020603050405020304" pitchFamily="18" charset="0"/>
                        </a:rPr>
                        <a:t>$70</a:t>
                      </a:r>
                    </a:p>
                  </a:txBody>
                  <a:tcPr/>
                </a:tc>
                <a:tc>
                  <a:txBody>
                    <a:bodyPr/>
                    <a:lstStyle/>
                    <a:p>
                      <a:pPr algn="ctr"/>
                      <a:r>
                        <a:rPr lang="en-US" sz="2000" dirty="0">
                          <a:latin typeface="Times" panose="02020603050405020304" pitchFamily="18" charset="0"/>
                          <a:cs typeface="Times" panose="02020603050405020304" pitchFamily="18" charset="0"/>
                        </a:rPr>
                        <a:t>20</a:t>
                      </a:r>
                    </a:p>
                  </a:txBody>
                  <a:tcPr/>
                </a:tc>
                <a:extLst>
                  <a:ext uri="{0D108BD9-81ED-4DB2-BD59-A6C34878D82A}">
                    <a16:rowId xmlns:a16="http://schemas.microsoft.com/office/drawing/2014/main" val="1056076731"/>
                  </a:ext>
                </a:extLst>
              </a:tr>
              <a:tr h="370840">
                <a:tc>
                  <a:txBody>
                    <a:bodyPr/>
                    <a:lstStyle/>
                    <a:p>
                      <a:pPr algn="ctr"/>
                      <a:r>
                        <a:rPr lang="en-US" sz="2000" dirty="0">
                          <a:latin typeface="Times" panose="02020603050405020304" pitchFamily="18" charset="0"/>
                          <a:cs typeface="Times" panose="02020603050405020304" pitchFamily="18" charset="0"/>
                        </a:rPr>
                        <a:t>$80</a:t>
                      </a:r>
                    </a:p>
                  </a:txBody>
                  <a:tcPr/>
                </a:tc>
                <a:tc>
                  <a:txBody>
                    <a:bodyPr/>
                    <a:lstStyle/>
                    <a:p>
                      <a:pPr algn="ctr"/>
                      <a:r>
                        <a:rPr lang="en-US" sz="2000" dirty="0">
                          <a:latin typeface="Times" panose="02020603050405020304" pitchFamily="18" charset="0"/>
                          <a:cs typeface="Times" panose="02020603050405020304" pitchFamily="18" charset="0"/>
                        </a:rPr>
                        <a:t>15</a:t>
                      </a:r>
                    </a:p>
                  </a:txBody>
                  <a:tcPr/>
                </a:tc>
                <a:extLst>
                  <a:ext uri="{0D108BD9-81ED-4DB2-BD59-A6C34878D82A}">
                    <a16:rowId xmlns:a16="http://schemas.microsoft.com/office/drawing/2014/main" val="3172071452"/>
                  </a:ext>
                </a:extLst>
              </a:tr>
              <a:tr h="370840">
                <a:tc>
                  <a:txBody>
                    <a:bodyPr/>
                    <a:lstStyle/>
                    <a:p>
                      <a:pPr algn="ctr"/>
                      <a:r>
                        <a:rPr lang="en-US" sz="2000" dirty="0">
                          <a:latin typeface="Times" panose="02020603050405020304" pitchFamily="18" charset="0"/>
                          <a:cs typeface="Times" panose="02020603050405020304" pitchFamily="18" charset="0"/>
                        </a:rPr>
                        <a:t>$90</a:t>
                      </a:r>
                    </a:p>
                  </a:txBody>
                  <a:tcPr/>
                </a:tc>
                <a:tc>
                  <a:txBody>
                    <a:bodyPr/>
                    <a:lstStyle/>
                    <a:p>
                      <a:pPr algn="ctr"/>
                      <a:r>
                        <a:rPr lang="en-US" sz="2000" dirty="0">
                          <a:latin typeface="Times" panose="02020603050405020304" pitchFamily="18" charset="0"/>
                          <a:cs typeface="Times" panose="02020603050405020304" pitchFamily="18" charset="0"/>
                        </a:rPr>
                        <a:t>10</a:t>
                      </a:r>
                    </a:p>
                  </a:txBody>
                  <a:tcPr/>
                </a:tc>
                <a:extLst>
                  <a:ext uri="{0D108BD9-81ED-4DB2-BD59-A6C34878D82A}">
                    <a16:rowId xmlns:a16="http://schemas.microsoft.com/office/drawing/2014/main" val="1028437712"/>
                  </a:ext>
                </a:extLst>
              </a:tr>
              <a:tr h="370840">
                <a:tc>
                  <a:txBody>
                    <a:bodyPr/>
                    <a:lstStyle/>
                    <a:p>
                      <a:pPr algn="ctr"/>
                      <a:r>
                        <a:rPr lang="en-US" sz="2000" dirty="0">
                          <a:latin typeface="Times" panose="02020603050405020304" pitchFamily="18" charset="0"/>
                          <a:cs typeface="Times" panose="02020603050405020304" pitchFamily="18" charset="0"/>
                        </a:rPr>
                        <a:t>$100</a:t>
                      </a:r>
                    </a:p>
                  </a:txBody>
                  <a:tcPr/>
                </a:tc>
                <a:tc>
                  <a:txBody>
                    <a:bodyPr/>
                    <a:lstStyle/>
                    <a:p>
                      <a:pPr algn="ctr"/>
                      <a:r>
                        <a:rPr lang="en-US" sz="2000" dirty="0">
                          <a:latin typeface="Times" panose="02020603050405020304" pitchFamily="18" charset="0"/>
                          <a:cs typeface="Times" panose="02020603050405020304" pitchFamily="18" charset="0"/>
                        </a:rPr>
                        <a:t>5</a:t>
                      </a:r>
                    </a:p>
                  </a:txBody>
                  <a:tcPr/>
                </a:tc>
                <a:extLst>
                  <a:ext uri="{0D108BD9-81ED-4DB2-BD59-A6C34878D82A}">
                    <a16:rowId xmlns:a16="http://schemas.microsoft.com/office/drawing/2014/main" val="1971880269"/>
                  </a:ext>
                </a:extLst>
              </a:tr>
            </a:tbl>
          </a:graphicData>
        </a:graphic>
      </p:graphicFrame>
    </p:spTree>
    <p:extLst>
      <p:ext uri="{BB962C8B-B14F-4D97-AF65-F5344CB8AC3E}">
        <p14:creationId xmlns:p14="http://schemas.microsoft.com/office/powerpoint/2010/main" val="947270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189" y="1364105"/>
            <a:ext cx="10515600" cy="4812858"/>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Interactions of supply &amp; demand curves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SUPPLY &amp; DEMAND GRAPHS</a:t>
            </a:r>
          </a:p>
        </p:txBody>
      </p:sp>
      <p:sp>
        <p:nvSpPr>
          <p:cNvPr id="2" name="Rectangle 1"/>
          <p:cNvSpPr/>
          <p:nvPr/>
        </p:nvSpPr>
        <p:spPr>
          <a:xfrm>
            <a:off x="1514005" y="2113614"/>
            <a:ext cx="4092315" cy="1514007"/>
          </a:xfrm>
          <a:prstGeom prst="rect">
            <a:avLst/>
          </a:prstGeom>
          <a:solidFill>
            <a:schemeClr val="accent6">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Surplus:</a:t>
            </a:r>
            <a:r>
              <a:rPr lang="en-US" sz="2400" b="1" i="1"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Quantity supplied by businesses is greater than quantity demanded by consumers</a:t>
            </a:r>
          </a:p>
        </p:txBody>
      </p:sp>
      <p:pic>
        <p:nvPicPr>
          <p:cNvPr id="5124" name="Picture 4" descr="Image result for supply and Demand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703" y="2113613"/>
            <a:ext cx="5902586" cy="4557009"/>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5336497" y="2923081"/>
            <a:ext cx="2788171" cy="704539"/>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14004" y="5276538"/>
            <a:ext cx="4092315" cy="1079292"/>
          </a:xfrm>
          <a:prstGeom prst="rect">
            <a:avLst/>
          </a:prstGeom>
          <a:solidFill>
            <a:schemeClr val="accent6">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Shortage</a:t>
            </a:r>
            <a:r>
              <a:rPr lang="en-US" sz="2400" i="1" u="sng" dirty="0">
                <a:solidFill>
                  <a:srgbClr val="FFFF00"/>
                </a:solidFill>
                <a:latin typeface="Times New Roman" pitchFamily="18" charset="0"/>
                <a:cs typeface="Times New Roman" pitchFamily="18" charset="0"/>
              </a:rPr>
              <a:t>:</a:t>
            </a:r>
            <a:r>
              <a:rPr lang="en-US" sz="2400" i="1"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Quantity demanded by consumers is greater than quantity supplied by businesses</a:t>
            </a:r>
          </a:p>
        </p:txBody>
      </p:sp>
      <p:sp>
        <p:nvSpPr>
          <p:cNvPr id="10" name="Right Arrow 9"/>
          <p:cNvSpPr/>
          <p:nvPr/>
        </p:nvSpPr>
        <p:spPr>
          <a:xfrm>
            <a:off x="5336496" y="5331501"/>
            <a:ext cx="2788171" cy="704539"/>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57388" y="3852471"/>
            <a:ext cx="4092315" cy="1079292"/>
          </a:xfrm>
          <a:prstGeom prst="rect">
            <a:avLst/>
          </a:prstGeom>
          <a:solidFill>
            <a:schemeClr val="accent6">
              <a:lumMod val="5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Equilibrium Point:</a:t>
            </a:r>
            <a:r>
              <a:rPr lang="en-US" sz="2400" b="1" i="1"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quantity supplied = quantity demanded (profit)</a:t>
            </a:r>
          </a:p>
        </p:txBody>
      </p:sp>
      <p:sp>
        <p:nvSpPr>
          <p:cNvPr id="12" name="Right Arrow 11"/>
          <p:cNvSpPr/>
          <p:nvPr/>
        </p:nvSpPr>
        <p:spPr>
          <a:xfrm>
            <a:off x="5606319" y="4039847"/>
            <a:ext cx="2788171" cy="704539"/>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9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FCCE-17ED-4693-BDB4-D9E6AC791F60}"/>
              </a:ext>
            </a:extLst>
          </p:cNvPr>
          <p:cNvSpPr>
            <a:spLocks noGrp="1"/>
          </p:cNvSpPr>
          <p:nvPr>
            <p:ph type="title"/>
          </p:nvPr>
        </p:nvSpPr>
        <p:spPr>
          <a:xfrm>
            <a:off x="838200" y="365125"/>
            <a:ext cx="10515600" cy="732155"/>
          </a:xfrm>
          <a:solidFill>
            <a:schemeClr val="bg1"/>
          </a:solidFill>
          <a:ln>
            <a:solidFill>
              <a:schemeClr val="accent6">
                <a:lumMod val="50000"/>
              </a:schemeClr>
            </a:solidFill>
          </a:ln>
        </p:spPr>
        <p:txBody>
          <a:bodyPr/>
          <a:lstStyle/>
          <a:p>
            <a:r>
              <a:rPr lang="en-US" b="1" dirty="0">
                <a:latin typeface="High Tower Text" panose="02040502050506030303" pitchFamily="18" charset="0"/>
              </a:rPr>
              <a:t>To Choose or Not to Choose</a:t>
            </a:r>
          </a:p>
        </p:txBody>
      </p:sp>
      <p:sp>
        <p:nvSpPr>
          <p:cNvPr id="3" name="Content Placeholder 2">
            <a:extLst>
              <a:ext uri="{FF2B5EF4-FFF2-40B4-BE49-F238E27FC236}">
                <a16:creationId xmlns:a16="http://schemas.microsoft.com/office/drawing/2014/main" id="{3A23369B-0298-4A2E-B7C4-3DD203A67177}"/>
              </a:ext>
            </a:extLst>
          </p:cNvPr>
          <p:cNvSpPr>
            <a:spLocks noGrp="1"/>
          </p:cNvSpPr>
          <p:nvPr>
            <p:ph idx="1"/>
          </p:nvPr>
        </p:nvSpPr>
        <p:spPr>
          <a:xfrm>
            <a:off x="754377" y="1369219"/>
            <a:ext cx="10515600" cy="4759643"/>
          </a:xfrm>
          <a:solidFill>
            <a:schemeClr val="bg1"/>
          </a:solidFill>
          <a:ln>
            <a:solidFill>
              <a:srgbClr val="7030A0"/>
            </a:solidFill>
          </a:ln>
        </p:spPr>
        <p:txBody>
          <a:bodyPr>
            <a:normAutofit/>
          </a:bodyPr>
          <a:lstStyle/>
          <a:p>
            <a:r>
              <a:rPr lang="en-US" sz="2400" dirty="0">
                <a:latin typeface="Times" panose="02020603050405020304" pitchFamily="18" charset="0"/>
                <a:cs typeface="Times" panose="02020603050405020304" pitchFamily="18" charset="0"/>
              </a:rPr>
              <a:t>Every choice has TWO outcomes which are driven by scarcity </a:t>
            </a:r>
          </a:p>
        </p:txBody>
      </p:sp>
      <p:sp>
        <p:nvSpPr>
          <p:cNvPr id="4" name="Rectangle 3">
            <a:extLst>
              <a:ext uri="{FF2B5EF4-FFF2-40B4-BE49-F238E27FC236}">
                <a16:creationId xmlns:a16="http://schemas.microsoft.com/office/drawing/2014/main" id="{B6FA8DE6-4372-46DF-857C-7719D867359E}"/>
              </a:ext>
            </a:extLst>
          </p:cNvPr>
          <p:cNvSpPr/>
          <p:nvPr/>
        </p:nvSpPr>
        <p:spPr>
          <a:xfrm>
            <a:off x="411480" y="2012791"/>
            <a:ext cx="4739640" cy="1111409"/>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C00000"/>
                </a:solidFill>
                <a:latin typeface="Times" panose="02020603050405020304" pitchFamily="18" charset="0"/>
                <a:cs typeface="Times" panose="02020603050405020304" pitchFamily="18" charset="0"/>
              </a:rPr>
              <a:t>Trade-offs:</a:t>
            </a:r>
            <a:r>
              <a:rPr lang="en-US" sz="2400" b="1" dirty="0">
                <a:solidFill>
                  <a:srgbClr val="C00000"/>
                </a:solidFill>
                <a:latin typeface="Times" panose="02020603050405020304" pitchFamily="18" charset="0"/>
                <a:cs typeface="Times" panose="02020603050405020304" pitchFamily="18" charset="0"/>
              </a:rPr>
              <a:t> </a:t>
            </a:r>
            <a:r>
              <a:rPr lang="en-US" sz="2400" dirty="0">
                <a:solidFill>
                  <a:schemeClr val="tx1"/>
                </a:solidFill>
                <a:latin typeface="Times" panose="02020603050405020304" pitchFamily="18" charset="0"/>
                <a:cs typeface="Times" panose="02020603050405020304" pitchFamily="18" charset="0"/>
              </a:rPr>
              <a:t>what you gain or the advantages of what you chose </a:t>
            </a:r>
          </a:p>
        </p:txBody>
      </p:sp>
      <p:sp>
        <p:nvSpPr>
          <p:cNvPr id="5" name="Rectangle 4">
            <a:extLst>
              <a:ext uri="{FF2B5EF4-FFF2-40B4-BE49-F238E27FC236}">
                <a16:creationId xmlns:a16="http://schemas.microsoft.com/office/drawing/2014/main" id="{B1B6D3D9-F4EB-4795-9B7F-EDFDEE9B955E}"/>
              </a:ext>
            </a:extLst>
          </p:cNvPr>
          <p:cNvSpPr/>
          <p:nvPr/>
        </p:nvSpPr>
        <p:spPr>
          <a:xfrm>
            <a:off x="6797041" y="2029696"/>
            <a:ext cx="4739640" cy="1111409"/>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C00000"/>
                </a:solidFill>
                <a:latin typeface="Times" panose="02020603050405020304" pitchFamily="18" charset="0"/>
                <a:cs typeface="Times" panose="02020603050405020304" pitchFamily="18" charset="0"/>
              </a:rPr>
              <a:t>Opportunity Costs:</a:t>
            </a:r>
            <a:r>
              <a:rPr lang="en-US" sz="2400" b="1" dirty="0">
                <a:solidFill>
                  <a:srgbClr val="C00000"/>
                </a:solidFill>
                <a:latin typeface="Times" panose="02020603050405020304" pitchFamily="18" charset="0"/>
                <a:cs typeface="Times" panose="02020603050405020304" pitchFamily="18" charset="0"/>
              </a:rPr>
              <a:t> </a:t>
            </a:r>
            <a:r>
              <a:rPr lang="en-US" sz="2400" b="1" i="1" dirty="0">
                <a:solidFill>
                  <a:schemeClr val="tx1"/>
                </a:solidFill>
                <a:latin typeface="Times" panose="02020603050405020304" pitchFamily="18" charset="0"/>
                <a:cs typeface="Times" panose="02020603050405020304" pitchFamily="18" charset="0"/>
              </a:rPr>
              <a:t>Opportunity cost is an opportunity lost </a:t>
            </a:r>
            <a:r>
              <a:rPr lang="en-US" sz="2400" dirty="0">
                <a:solidFill>
                  <a:schemeClr val="tx1"/>
                </a:solidFill>
                <a:latin typeface="Times" panose="02020603050405020304" pitchFamily="18" charset="0"/>
                <a:cs typeface="Times" panose="02020603050405020304" pitchFamily="18" charset="0"/>
              </a:rPr>
              <a:t>– what you give up when you choose</a:t>
            </a:r>
          </a:p>
        </p:txBody>
      </p:sp>
      <p:cxnSp>
        <p:nvCxnSpPr>
          <p:cNvPr id="7" name="Straight Connector 6">
            <a:extLst>
              <a:ext uri="{FF2B5EF4-FFF2-40B4-BE49-F238E27FC236}">
                <a16:creationId xmlns:a16="http://schemas.microsoft.com/office/drawing/2014/main" id="{220829CD-1398-46EE-972D-2E5B90CA3F21}"/>
              </a:ext>
            </a:extLst>
          </p:cNvPr>
          <p:cNvCxnSpPr/>
          <p:nvPr/>
        </p:nvCxnSpPr>
        <p:spPr>
          <a:xfrm>
            <a:off x="5974080" y="2148840"/>
            <a:ext cx="0" cy="377952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F72D5A0-2356-4679-A1E1-E7AA3C5F7953}"/>
              </a:ext>
            </a:extLst>
          </p:cNvPr>
          <p:cNvCxnSpPr/>
          <p:nvPr/>
        </p:nvCxnSpPr>
        <p:spPr>
          <a:xfrm>
            <a:off x="411480" y="3429000"/>
            <a:ext cx="1115568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2A77753D-6D53-457C-93CD-F2B469484BC3}"/>
              </a:ext>
            </a:extLst>
          </p:cNvPr>
          <p:cNvSpPr/>
          <p:nvPr/>
        </p:nvSpPr>
        <p:spPr>
          <a:xfrm>
            <a:off x="3992880" y="3749041"/>
            <a:ext cx="4038594" cy="777237"/>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Education vs. Staying in bed</a:t>
            </a:r>
          </a:p>
        </p:txBody>
      </p:sp>
      <p:sp>
        <p:nvSpPr>
          <p:cNvPr id="11" name="Rectangle 10">
            <a:extLst>
              <a:ext uri="{FF2B5EF4-FFF2-40B4-BE49-F238E27FC236}">
                <a16:creationId xmlns:a16="http://schemas.microsoft.com/office/drawing/2014/main" id="{0609A70E-D55C-4FE5-9E60-F5849FE0F275}"/>
              </a:ext>
            </a:extLst>
          </p:cNvPr>
          <p:cNvSpPr/>
          <p:nvPr/>
        </p:nvSpPr>
        <p:spPr>
          <a:xfrm>
            <a:off x="3992880" y="4724403"/>
            <a:ext cx="4038594" cy="777237"/>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Exercising v. Playing a video game</a:t>
            </a:r>
          </a:p>
        </p:txBody>
      </p:sp>
      <p:pic>
        <p:nvPicPr>
          <p:cNvPr id="1026" name="Picture 2" descr="Make A Wise Choice - | Make a Meme">
            <a:extLst>
              <a:ext uri="{FF2B5EF4-FFF2-40B4-BE49-F238E27FC236}">
                <a16:creationId xmlns:a16="http://schemas.microsoft.com/office/drawing/2014/main" id="{23B726E8-7053-4D7D-8D95-11287D747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939" y="1876901"/>
            <a:ext cx="1478281" cy="175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2" y="1334125"/>
            <a:ext cx="10515600" cy="4842838"/>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supply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Supply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p:nvPr/>
        </p:nvCxnSpPr>
        <p:spPr>
          <a:xfrm flipV="1">
            <a:off x="2346960" y="1950720"/>
            <a:ext cx="0" cy="364236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p:nvPr/>
        </p:nvCxnSpPr>
        <p:spPr>
          <a:xfrm>
            <a:off x="2346960" y="5593080"/>
            <a:ext cx="5181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D7F224B-E32D-4602-AAE1-46CB2A0AC1F1}"/>
              </a:ext>
            </a:extLst>
          </p:cNvPr>
          <p:cNvCxnSpPr>
            <a:cxnSpLocks/>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cxnSpLocks/>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cxnSpLocks/>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cxnSpLocks/>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cxnSpLocks/>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cxnSpLocks/>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cxnSpLocks/>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D365B8EC-D7ED-4C08-AEBA-EF35FC5EBD21}"/>
              </a:ext>
            </a:extLst>
          </p:cNvPr>
          <p:cNvCxnSpPr/>
          <p:nvPr/>
        </p:nvCxnSpPr>
        <p:spPr>
          <a:xfrm flipV="1">
            <a:off x="2430780" y="2113721"/>
            <a:ext cx="4789176" cy="33500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6B51BB5-A221-47D2-B6A0-FD60F4F9DE3A}"/>
              </a:ext>
            </a:extLst>
          </p:cNvPr>
          <p:cNvCxnSpPr/>
          <p:nvPr/>
        </p:nvCxnSpPr>
        <p:spPr>
          <a:xfrm>
            <a:off x="2480304" y="1950720"/>
            <a:ext cx="4514856" cy="35541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C9E0902-799A-4152-8F45-F79BBCF47A7A}"/>
              </a:ext>
            </a:extLst>
          </p:cNvPr>
          <p:cNvSpPr/>
          <p:nvPr/>
        </p:nvSpPr>
        <p:spPr>
          <a:xfrm>
            <a:off x="7353299" y="1873082"/>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A</a:t>
            </a:r>
          </a:p>
        </p:txBody>
      </p:sp>
      <p:sp>
        <p:nvSpPr>
          <p:cNvPr id="36" name="Rectangle 35">
            <a:extLst>
              <a:ext uri="{FF2B5EF4-FFF2-40B4-BE49-F238E27FC236}">
                <a16:creationId xmlns:a16="http://schemas.microsoft.com/office/drawing/2014/main" id="{C35E98CB-590D-494D-88E8-CB53134D4518}"/>
              </a:ext>
            </a:extLst>
          </p:cNvPr>
          <p:cNvSpPr/>
          <p:nvPr/>
        </p:nvSpPr>
        <p:spPr>
          <a:xfrm>
            <a:off x="7170413" y="51455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B</a:t>
            </a:r>
          </a:p>
        </p:txBody>
      </p:sp>
      <p:sp>
        <p:nvSpPr>
          <p:cNvPr id="38" name="Rectangle 37">
            <a:extLst>
              <a:ext uri="{FF2B5EF4-FFF2-40B4-BE49-F238E27FC236}">
                <a16:creationId xmlns:a16="http://schemas.microsoft.com/office/drawing/2014/main" id="{1C96FAD1-8D19-4FA0-9C9B-6A97C491CCB4}"/>
              </a:ext>
            </a:extLst>
          </p:cNvPr>
          <p:cNvSpPr/>
          <p:nvPr/>
        </p:nvSpPr>
        <p:spPr>
          <a:xfrm>
            <a:off x="5463486" y="359664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C</a:t>
            </a:r>
          </a:p>
        </p:txBody>
      </p:sp>
      <p:sp>
        <p:nvSpPr>
          <p:cNvPr id="14" name="Arrow: Right 13">
            <a:extLst>
              <a:ext uri="{FF2B5EF4-FFF2-40B4-BE49-F238E27FC236}">
                <a16:creationId xmlns:a16="http://schemas.microsoft.com/office/drawing/2014/main" id="{E898E18C-A1F3-4916-9CB3-A3850F8E7CB0}"/>
              </a:ext>
            </a:extLst>
          </p:cNvPr>
          <p:cNvSpPr/>
          <p:nvPr/>
        </p:nvSpPr>
        <p:spPr>
          <a:xfrm rot="10800000">
            <a:off x="5084431" y="3688563"/>
            <a:ext cx="369547" cy="26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86C9F05-B436-410E-AF20-45020B5FC91D}"/>
              </a:ext>
            </a:extLst>
          </p:cNvPr>
          <p:cNvSpPr/>
          <p:nvPr/>
        </p:nvSpPr>
        <p:spPr>
          <a:xfrm>
            <a:off x="4333876" y="5801556"/>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D</a:t>
            </a:r>
          </a:p>
        </p:txBody>
      </p:sp>
      <p:sp>
        <p:nvSpPr>
          <p:cNvPr id="41" name="Rectangle 40">
            <a:extLst>
              <a:ext uri="{FF2B5EF4-FFF2-40B4-BE49-F238E27FC236}">
                <a16:creationId xmlns:a16="http://schemas.microsoft.com/office/drawing/2014/main" id="{74D4465F-F26A-4764-A360-A5DA0CFA90C8}"/>
              </a:ext>
            </a:extLst>
          </p:cNvPr>
          <p:cNvSpPr/>
          <p:nvPr/>
        </p:nvSpPr>
        <p:spPr>
          <a:xfrm>
            <a:off x="1268755" y="3274266"/>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E</a:t>
            </a:r>
          </a:p>
        </p:txBody>
      </p:sp>
    </p:spTree>
    <p:extLst>
      <p:ext uri="{BB962C8B-B14F-4D97-AF65-F5344CB8AC3E}">
        <p14:creationId xmlns:p14="http://schemas.microsoft.com/office/powerpoint/2010/main" val="3770845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6234" y="268288"/>
            <a:ext cx="10665884" cy="915935"/>
          </a:xfrm>
          <a:solidFill>
            <a:schemeClr val="bg1"/>
          </a:solidFill>
          <a:ln>
            <a:solidFill>
              <a:schemeClr val="accent6">
                <a:lumMod val="50000"/>
              </a:schemeClr>
            </a:solidFill>
          </a:ln>
        </p:spPr>
        <p:txBody>
          <a:bodyPr>
            <a:normAutofit/>
          </a:bodyPr>
          <a:lstStyle/>
          <a:p>
            <a:pPr eaLnBrk="1" hangingPunct="1"/>
            <a:r>
              <a:rPr lang="en-US" b="1" dirty="0">
                <a:solidFill>
                  <a:srgbClr val="002060"/>
                </a:solidFill>
                <a:latin typeface="High Tower Text" panose="02040502050506030303" pitchFamily="18" charset="0"/>
              </a:rPr>
              <a:t>Graph the Demand &amp; Supply schedule</a:t>
            </a:r>
          </a:p>
        </p:txBody>
      </p:sp>
      <p:sp>
        <p:nvSpPr>
          <p:cNvPr id="33795" name="Text Placeholder 2"/>
          <p:cNvSpPr>
            <a:spLocks noGrp="1"/>
          </p:cNvSpPr>
          <p:nvPr>
            <p:ph type="body" sz="half" idx="1"/>
          </p:nvPr>
        </p:nvSpPr>
        <p:spPr>
          <a:xfrm>
            <a:off x="304800" y="1752602"/>
            <a:ext cx="4671934" cy="2684488"/>
          </a:xfrm>
          <a:solidFill>
            <a:schemeClr val="accent6">
              <a:lumMod val="50000"/>
            </a:schemeClr>
          </a:solidFill>
          <a:ln>
            <a:solidFill>
              <a:srgbClr val="7030A0"/>
            </a:solidFill>
          </a:ln>
        </p:spPr>
        <p:txBody>
          <a:bodyPr>
            <a:normAutofit/>
          </a:bodyPr>
          <a:lstStyle/>
          <a:p>
            <a:pPr marL="0" indent="0" eaLnBrk="1" hangingPunct="1">
              <a:buNone/>
              <a:tabLst>
                <a:tab pos="0" algn="l"/>
              </a:tabLst>
            </a:pPr>
            <a:r>
              <a:rPr lang="en-US" dirty="0">
                <a:solidFill>
                  <a:schemeClr val="bg1"/>
                </a:solidFill>
                <a:latin typeface="Times New Roman" pitchFamily="18" charset="0"/>
                <a:cs typeface="Times New Roman" pitchFamily="18" charset="0"/>
              </a:rPr>
              <a:t>Graph the demand and supply schedule</a:t>
            </a:r>
          </a:p>
          <a:p>
            <a:pPr marL="0" indent="0" eaLnBrk="1" hangingPunct="1">
              <a:tabLst>
                <a:tab pos="0" algn="l"/>
              </a:tabLst>
            </a:pPr>
            <a:endParaRPr lang="en-US" dirty="0">
              <a:solidFill>
                <a:schemeClr val="bg1"/>
              </a:solidFill>
              <a:latin typeface="Times New Roman" pitchFamily="18" charset="0"/>
              <a:cs typeface="Times New Roman" pitchFamily="18" charset="0"/>
            </a:endParaRPr>
          </a:p>
          <a:p>
            <a:pPr marL="0" indent="0" eaLnBrk="1" hangingPunct="1">
              <a:tabLst>
                <a:tab pos="0" algn="l"/>
              </a:tabLst>
            </a:pPr>
            <a:r>
              <a:rPr lang="en-US" dirty="0">
                <a:solidFill>
                  <a:schemeClr val="bg1"/>
                </a:solidFill>
                <a:latin typeface="Times New Roman" pitchFamily="18" charset="0"/>
                <a:cs typeface="Times New Roman" pitchFamily="18" charset="0"/>
              </a:rPr>
              <a:t>What important information does graph tell us about the market for this product?</a:t>
            </a:r>
          </a:p>
        </p:txBody>
      </p:sp>
      <p:graphicFrame>
        <p:nvGraphicFramePr>
          <p:cNvPr id="5" name="Content Placeholder 4"/>
          <p:cNvGraphicFramePr>
            <a:graphicFrameLocks noGrp="1"/>
          </p:cNvGraphicFramePr>
          <p:nvPr>
            <p:ph sz="half" idx="2"/>
          </p:nvPr>
        </p:nvGraphicFramePr>
        <p:xfrm>
          <a:off x="5246556" y="1905000"/>
          <a:ext cx="6581376" cy="2743356"/>
        </p:xfrm>
        <a:graphic>
          <a:graphicData uri="http://schemas.openxmlformats.org/drawingml/2006/table">
            <a:tbl>
              <a:tblPr firstRow="1" bandRow="1">
                <a:tableStyleId>{5C22544A-7EE6-4342-B048-85BDC9FD1C3A}</a:tableStyleId>
              </a:tblPr>
              <a:tblGrid>
                <a:gridCol w="2193792">
                  <a:extLst>
                    <a:ext uri="{9D8B030D-6E8A-4147-A177-3AD203B41FA5}">
                      <a16:colId xmlns:a16="http://schemas.microsoft.com/office/drawing/2014/main" val="20000"/>
                    </a:ext>
                  </a:extLst>
                </a:gridCol>
                <a:gridCol w="2193792">
                  <a:extLst>
                    <a:ext uri="{9D8B030D-6E8A-4147-A177-3AD203B41FA5}">
                      <a16:colId xmlns:a16="http://schemas.microsoft.com/office/drawing/2014/main" val="20001"/>
                    </a:ext>
                  </a:extLst>
                </a:gridCol>
                <a:gridCol w="2193792">
                  <a:extLst>
                    <a:ext uri="{9D8B030D-6E8A-4147-A177-3AD203B41FA5}">
                      <a16:colId xmlns:a16="http://schemas.microsoft.com/office/drawing/2014/main" val="20002"/>
                    </a:ext>
                  </a:extLst>
                </a:gridCol>
              </a:tblGrid>
              <a:tr h="370946">
                <a:tc>
                  <a:txBody>
                    <a:bodyPr/>
                    <a:lstStyle/>
                    <a:p>
                      <a:r>
                        <a:rPr lang="en-US" sz="2400" dirty="0">
                          <a:latin typeface="Times New Roman" pitchFamily="18" charset="0"/>
                          <a:cs typeface="Times New Roman" pitchFamily="18" charset="0"/>
                        </a:rPr>
                        <a:t>Price</a:t>
                      </a:r>
                    </a:p>
                  </a:txBody>
                  <a:tcPr marL="121920" marR="121920" marT="45733" marB="45733"/>
                </a:tc>
                <a:tc>
                  <a:txBody>
                    <a:bodyPr/>
                    <a:lstStyle/>
                    <a:p>
                      <a:r>
                        <a:rPr lang="en-US" sz="2400" dirty="0">
                          <a:latin typeface="Times New Roman" pitchFamily="18" charset="0"/>
                          <a:cs typeface="Times New Roman" pitchFamily="18" charset="0"/>
                        </a:rPr>
                        <a:t>Demand</a:t>
                      </a:r>
                    </a:p>
                  </a:txBody>
                  <a:tcPr marL="121920" marR="121920" marT="45733" marB="45733"/>
                </a:tc>
                <a:tc>
                  <a:txBody>
                    <a:bodyPr/>
                    <a:lstStyle/>
                    <a:p>
                      <a:r>
                        <a:rPr lang="en-US" sz="2400" dirty="0">
                          <a:latin typeface="Times New Roman" pitchFamily="18" charset="0"/>
                          <a:cs typeface="Times New Roman" pitchFamily="18" charset="0"/>
                        </a:rPr>
                        <a:t>Supplied</a:t>
                      </a:r>
                    </a:p>
                  </a:txBody>
                  <a:tcPr marL="121920" marR="121920" marT="45733" marB="45733"/>
                </a:tc>
                <a:extLst>
                  <a:ext uri="{0D108BD9-81ED-4DB2-BD59-A6C34878D82A}">
                    <a16:rowId xmlns:a16="http://schemas.microsoft.com/office/drawing/2014/main" val="10000"/>
                  </a:ext>
                </a:extLst>
              </a:tr>
              <a:tr h="370946">
                <a:tc>
                  <a:txBody>
                    <a:bodyPr/>
                    <a:lstStyle/>
                    <a:p>
                      <a:r>
                        <a:rPr lang="en-US" sz="2400" dirty="0">
                          <a:latin typeface="Times New Roman" pitchFamily="18" charset="0"/>
                          <a:cs typeface="Times New Roman" pitchFamily="18" charset="0"/>
                        </a:rPr>
                        <a:t>$100</a:t>
                      </a:r>
                    </a:p>
                  </a:txBody>
                  <a:tcPr marL="121920" marR="121920" marT="45733" marB="45733"/>
                </a:tc>
                <a:tc>
                  <a:txBody>
                    <a:bodyPr/>
                    <a:lstStyle/>
                    <a:p>
                      <a:r>
                        <a:rPr lang="en-US" sz="2400" dirty="0">
                          <a:latin typeface="Times New Roman" pitchFamily="18" charset="0"/>
                          <a:cs typeface="Times New Roman" pitchFamily="18" charset="0"/>
                        </a:rPr>
                        <a:t>1357</a:t>
                      </a:r>
                    </a:p>
                  </a:txBody>
                  <a:tcPr marL="121920" marR="121920" marT="45733" marB="45733"/>
                </a:tc>
                <a:tc>
                  <a:txBody>
                    <a:bodyPr/>
                    <a:lstStyle/>
                    <a:p>
                      <a:r>
                        <a:rPr lang="en-US" sz="2400" dirty="0">
                          <a:latin typeface="Times New Roman" pitchFamily="18" charset="0"/>
                          <a:cs typeface="Times New Roman" pitchFamily="18" charset="0"/>
                        </a:rPr>
                        <a:t>128</a:t>
                      </a:r>
                    </a:p>
                  </a:txBody>
                  <a:tcPr marL="121920" marR="121920" marT="45733" marB="45733"/>
                </a:tc>
                <a:extLst>
                  <a:ext uri="{0D108BD9-81ED-4DB2-BD59-A6C34878D82A}">
                    <a16:rowId xmlns:a16="http://schemas.microsoft.com/office/drawing/2014/main" val="10001"/>
                  </a:ext>
                </a:extLst>
              </a:tr>
              <a:tr h="370946">
                <a:tc>
                  <a:txBody>
                    <a:bodyPr/>
                    <a:lstStyle/>
                    <a:p>
                      <a:r>
                        <a:rPr lang="en-US" sz="2400" dirty="0">
                          <a:latin typeface="Times New Roman" pitchFamily="18" charset="0"/>
                          <a:cs typeface="Times New Roman" pitchFamily="18" charset="0"/>
                        </a:rPr>
                        <a:t>$454</a:t>
                      </a:r>
                    </a:p>
                  </a:txBody>
                  <a:tcPr marL="121920" marR="121920" marT="45733" marB="45733"/>
                </a:tc>
                <a:tc>
                  <a:txBody>
                    <a:bodyPr/>
                    <a:lstStyle/>
                    <a:p>
                      <a:r>
                        <a:rPr lang="en-US" sz="2400" dirty="0">
                          <a:latin typeface="Times New Roman" pitchFamily="18" charset="0"/>
                          <a:cs typeface="Times New Roman" pitchFamily="18" charset="0"/>
                        </a:rPr>
                        <a:t>1078</a:t>
                      </a:r>
                    </a:p>
                  </a:txBody>
                  <a:tcPr marL="121920" marR="121920" marT="45733" marB="45733"/>
                </a:tc>
                <a:tc>
                  <a:txBody>
                    <a:bodyPr/>
                    <a:lstStyle/>
                    <a:p>
                      <a:r>
                        <a:rPr lang="en-US" sz="2400" dirty="0">
                          <a:latin typeface="Times New Roman" pitchFamily="18" charset="0"/>
                          <a:cs typeface="Times New Roman" pitchFamily="18" charset="0"/>
                        </a:rPr>
                        <a:t>304</a:t>
                      </a:r>
                    </a:p>
                  </a:txBody>
                  <a:tcPr marL="121920" marR="121920" marT="45733" marB="45733"/>
                </a:tc>
                <a:extLst>
                  <a:ext uri="{0D108BD9-81ED-4DB2-BD59-A6C34878D82A}">
                    <a16:rowId xmlns:a16="http://schemas.microsoft.com/office/drawing/2014/main" val="10002"/>
                  </a:ext>
                </a:extLst>
              </a:tr>
              <a:tr h="370946">
                <a:tc>
                  <a:txBody>
                    <a:bodyPr/>
                    <a:lstStyle/>
                    <a:p>
                      <a:r>
                        <a:rPr lang="en-US" sz="2400" dirty="0">
                          <a:latin typeface="Times New Roman" pitchFamily="18" charset="0"/>
                          <a:cs typeface="Times New Roman" pitchFamily="18" charset="0"/>
                        </a:rPr>
                        <a:t>$768</a:t>
                      </a:r>
                    </a:p>
                  </a:txBody>
                  <a:tcPr marL="121920" marR="121920" marT="45733" marB="45733"/>
                </a:tc>
                <a:tc>
                  <a:txBody>
                    <a:bodyPr/>
                    <a:lstStyle/>
                    <a:p>
                      <a:r>
                        <a:rPr lang="en-US" sz="2400" dirty="0">
                          <a:latin typeface="Times New Roman" pitchFamily="18" charset="0"/>
                          <a:cs typeface="Times New Roman" pitchFamily="18" charset="0"/>
                        </a:rPr>
                        <a:t>853</a:t>
                      </a:r>
                    </a:p>
                  </a:txBody>
                  <a:tcPr marL="121920" marR="121920" marT="45733" marB="45733"/>
                </a:tc>
                <a:tc>
                  <a:txBody>
                    <a:bodyPr/>
                    <a:lstStyle/>
                    <a:p>
                      <a:r>
                        <a:rPr lang="en-US" sz="2400" dirty="0">
                          <a:latin typeface="Times New Roman" pitchFamily="18" charset="0"/>
                          <a:cs typeface="Times New Roman" pitchFamily="18" charset="0"/>
                        </a:rPr>
                        <a:t>853</a:t>
                      </a:r>
                    </a:p>
                  </a:txBody>
                  <a:tcPr marL="121920" marR="121920" marT="45733" marB="45733"/>
                </a:tc>
                <a:extLst>
                  <a:ext uri="{0D108BD9-81ED-4DB2-BD59-A6C34878D82A}">
                    <a16:rowId xmlns:a16="http://schemas.microsoft.com/office/drawing/2014/main" val="10003"/>
                  </a:ext>
                </a:extLst>
              </a:tr>
              <a:tr h="370946">
                <a:tc>
                  <a:txBody>
                    <a:bodyPr/>
                    <a:lstStyle/>
                    <a:p>
                      <a:r>
                        <a:rPr lang="en-US" sz="2400" dirty="0">
                          <a:latin typeface="Times New Roman" pitchFamily="18" charset="0"/>
                          <a:cs typeface="Times New Roman" pitchFamily="18" charset="0"/>
                        </a:rPr>
                        <a:t>$1098</a:t>
                      </a:r>
                    </a:p>
                  </a:txBody>
                  <a:tcPr marL="121920" marR="121920" marT="45733" marB="45733"/>
                </a:tc>
                <a:tc>
                  <a:txBody>
                    <a:bodyPr/>
                    <a:lstStyle/>
                    <a:p>
                      <a:r>
                        <a:rPr lang="en-US" sz="2400" dirty="0">
                          <a:latin typeface="Times New Roman" pitchFamily="18" charset="0"/>
                          <a:cs typeface="Times New Roman" pitchFamily="18" charset="0"/>
                        </a:rPr>
                        <a:t>562</a:t>
                      </a:r>
                    </a:p>
                  </a:txBody>
                  <a:tcPr marL="121920" marR="121920" marT="45733" marB="45733"/>
                </a:tc>
                <a:tc>
                  <a:txBody>
                    <a:bodyPr/>
                    <a:lstStyle/>
                    <a:p>
                      <a:r>
                        <a:rPr lang="en-US" sz="2400" dirty="0">
                          <a:latin typeface="Times New Roman" pitchFamily="18" charset="0"/>
                          <a:cs typeface="Times New Roman" pitchFamily="18" charset="0"/>
                        </a:rPr>
                        <a:t>1062</a:t>
                      </a:r>
                    </a:p>
                  </a:txBody>
                  <a:tcPr marL="121920" marR="121920" marT="45733" marB="45733"/>
                </a:tc>
                <a:extLst>
                  <a:ext uri="{0D108BD9-81ED-4DB2-BD59-A6C34878D82A}">
                    <a16:rowId xmlns:a16="http://schemas.microsoft.com/office/drawing/2014/main" val="10004"/>
                  </a:ext>
                </a:extLst>
              </a:tr>
              <a:tr h="370946">
                <a:tc>
                  <a:txBody>
                    <a:bodyPr/>
                    <a:lstStyle/>
                    <a:p>
                      <a:r>
                        <a:rPr lang="en-US" sz="2400" dirty="0">
                          <a:latin typeface="Times New Roman" pitchFamily="18" charset="0"/>
                          <a:cs typeface="Times New Roman" pitchFamily="18" charset="0"/>
                        </a:rPr>
                        <a:t>$1395</a:t>
                      </a:r>
                    </a:p>
                  </a:txBody>
                  <a:tcPr marL="121920" marR="121920" marT="45733" marB="45733"/>
                </a:tc>
                <a:tc>
                  <a:txBody>
                    <a:bodyPr/>
                    <a:lstStyle/>
                    <a:p>
                      <a:r>
                        <a:rPr lang="en-US" sz="2400" dirty="0">
                          <a:latin typeface="Times New Roman" pitchFamily="18" charset="0"/>
                          <a:cs typeface="Times New Roman" pitchFamily="18" charset="0"/>
                        </a:rPr>
                        <a:t>234</a:t>
                      </a:r>
                    </a:p>
                  </a:txBody>
                  <a:tcPr marL="121920" marR="121920" marT="45733" marB="45733"/>
                </a:tc>
                <a:tc>
                  <a:txBody>
                    <a:bodyPr/>
                    <a:lstStyle/>
                    <a:p>
                      <a:r>
                        <a:rPr lang="en-US" sz="2400" dirty="0">
                          <a:latin typeface="Times New Roman" pitchFamily="18" charset="0"/>
                          <a:cs typeface="Times New Roman" pitchFamily="18" charset="0"/>
                        </a:rPr>
                        <a:t>1297</a:t>
                      </a:r>
                    </a:p>
                  </a:txBody>
                  <a:tcPr marL="121920" marR="121920" marT="45733" marB="45733"/>
                </a:tc>
                <a:extLst>
                  <a:ext uri="{0D108BD9-81ED-4DB2-BD59-A6C34878D82A}">
                    <a16:rowId xmlns:a16="http://schemas.microsoft.com/office/drawing/2014/main" val="10005"/>
                  </a:ext>
                </a:extLst>
              </a:tr>
            </a:tbl>
          </a:graphicData>
        </a:graphic>
      </p:graphicFrame>
      <p:sp>
        <p:nvSpPr>
          <p:cNvPr id="2" name="Rectangle 1"/>
          <p:cNvSpPr/>
          <p:nvPr/>
        </p:nvSpPr>
        <p:spPr>
          <a:xfrm>
            <a:off x="779489" y="4961744"/>
            <a:ext cx="10448144" cy="143905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RULES FOR SUPPLY &amp; DEMAND GRAPHS</a:t>
            </a:r>
          </a:p>
          <a:p>
            <a:pPr marL="342900" indent="-342900">
              <a:buFont typeface="Arial" pitchFamily="34" charset="0"/>
              <a:buChar char="•"/>
            </a:pPr>
            <a:r>
              <a:rPr lang="en-US" sz="2400" dirty="0">
                <a:latin typeface="Times New Roman" pitchFamily="18" charset="0"/>
                <a:cs typeface="Times New Roman" pitchFamily="18" charset="0"/>
              </a:rPr>
              <a:t>Price is on the Y AXIS</a:t>
            </a:r>
          </a:p>
          <a:p>
            <a:pPr marL="342900" indent="-342900">
              <a:buFont typeface="Arial" pitchFamily="34" charset="0"/>
              <a:buChar char="•"/>
            </a:pPr>
            <a:r>
              <a:rPr lang="en-US" sz="2400" dirty="0">
                <a:latin typeface="Times New Roman" pitchFamily="18" charset="0"/>
                <a:cs typeface="Times New Roman" pitchFamily="18" charset="0"/>
              </a:rPr>
              <a:t>Quantity is on the X AXIS</a:t>
            </a:r>
          </a:p>
        </p:txBody>
      </p:sp>
    </p:spTree>
    <p:extLst>
      <p:ext uri="{BB962C8B-B14F-4D97-AF65-F5344CB8AC3E}">
        <p14:creationId xmlns:p14="http://schemas.microsoft.com/office/powerpoint/2010/main" val="3644574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348" y="888951"/>
            <a:ext cx="10515600" cy="5516879"/>
          </a:xfrm>
          <a:solidFill>
            <a:schemeClr val="bg1"/>
          </a:solidFill>
          <a:ln>
            <a:solidFill>
              <a:srgbClr val="7030A0"/>
            </a:solidFill>
          </a:ln>
        </p:spPr>
        <p:txBody>
          <a:bodyPr>
            <a:normAutofit/>
          </a:bodyPr>
          <a:lstStyle/>
          <a:p>
            <a:r>
              <a:rPr lang="en-US" dirty="0">
                <a:latin typeface="Times New Roman" pitchFamily="18" charset="0"/>
                <a:cs typeface="Times New Roman" pitchFamily="18" charset="0"/>
              </a:rPr>
              <a:t>Plot the points on the graph to draw the demand &amp; supply curve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16690"/>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Demand &amp; Supply Curve Plotting </a:t>
            </a:r>
          </a:p>
        </p:txBody>
      </p:sp>
      <p:cxnSp>
        <p:nvCxnSpPr>
          <p:cNvPr id="7" name="Straight Arrow Connector 6">
            <a:extLst>
              <a:ext uri="{FF2B5EF4-FFF2-40B4-BE49-F238E27FC236}">
                <a16:creationId xmlns:a16="http://schemas.microsoft.com/office/drawing/2014/main" id="{86828A32-5E90-48FE-8AB8-6CC29593C30F}"/>
              </a:ext>
            </a:extLst>
          </p:cNvPr>
          <p:cNvCxnSpPr>
            <a:cxnSpLocks/>
          </p:cNvCxnSpPr>
          <p:nvPr/>
        </p:nvCxnSpPr>
        <p:spPr>
          <a:xfrm flipV="1">
            <a:off x="2346960" y="1432560"/>
            <a:ext cx="0" cy="41605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2AA96DB-A578-4A08-AB6F-BE24784E636A}"/>
              </a:ext>
            </a:extLst>
          </p:cNvPr>
          <p:cNvCxnSpPr>
            <a:cxnSpLocks/>
          </p:cNvCxnSpPr>
          <p:nvPr/>
        </p:nvCxnSpPr>
        <p:spPr>
          <a:xfrm>
            <a:off x="2346960" y="5593080"/>
            <a:ext cx="62179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3227CC8-DC42-4AD9-BFD6-4B05D9978568}"/>
              </a:ext>
            </a:extLst>
          </p:cNvPr>
          <p:cNvSpPr/>
          <p:nvPr/>
        </p:nvSpPr>
        <p:spPr>
          <a:xfrm>
            <a:off x="259090" y="3048000"/>
            <a:ext cx="111251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Price</a:t>
            </a:r>
          </a:p>
        </p:txBody>
      </p:sp>
      <p:sp>
        <p:nvSpPr>
          <p:cNvPr id="13" name="Rectangle 12">
            <a:extLst>
              <a:ext uri="{FF2B5EF4-FFF2-40B4-BE49-F238E27FC236}">
                <a16:creationId xmlns:a16="http://schemas.microsoft.com/office/drawing/2014/main" id="{BF686FBD-E45A-41BC-9E38-EA18B00B3C64}"/>
              </a:ext>
            </a:extLst>
          </p:cNvPr>
          <p:cNvSpPr/>
          <p:nvPr/>
        </p:nvSpPr>
        <p:spPr>
          <a:xfrm>
            <a:off x="4198623" y="6130638"/>
            <a:ext cx="2263137"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Quantity </a:t>
            </a:r>
          </a:p>
        </p:txBody>
      </p:sp>
      <p:sp>
        <p:nvSpPr>
          <p:cNvPr id="12" name="Rectangle 11">
            <a:extLst>
              <a:ext uri="{FF2B5EF4-FFF2-40B4-BE49-F238E27FC236}">
                <a16:creationId xmlns:a16="http://schemas.microsoft.com/office/drawing/2014/main" id="{6451325F-40FE-4693-BAFF-8810B92FBD8A}"/>
              </a:ext>
            </a:extLst>
          </p:cNvPr>
          <p:cNvSpPr/>
          <p:nvPr/>
        </p:nvSpPr>
        <p:spPr>
          <a:xfrm>
            <a:off x="1695457" y="5568990"/>
            <a:ext cx="609593"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0</a:t>
            </a:r>
          </a:p>
        </p:txBody>
      </p:sp>
      <p:sp>
        <p:nvSpPr>
          <p:cNvPr id="15" name="Rectangle 14">
            <a:extLst>
              <a:ext uri="{FF2B5EF4-FFF2-40B4-BE49-F238E27FC236}">
                <a16:creationId xmlns:a16="http://schemas.microsoft.com/office/drawing/2014/main" id="{02CFE1DC-A5F4-4A02-A4A1-2873CBB9BAA2}"/>
              </a:ext>
            </a:extLst>
          </p:cNvPr>
          <p:cNvSpPr/>
          <p:nvPr/>
        </p:nvSpPr>
        <p:spPr>
          <a:xfrm>
            <a:off x="1455428" y="4765291"/>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a:t>
            </a:r>
          </a:p>
        </p:txBody>
      </p:sp>
      <p:sp>
        <p:nvSpPr>
          <p:cNvPr id="16" name="Rectangle 15">
            <a:extLst>
              <a:ext uri="{FF2B5EF4-FFF2-40B4-BE49-F238E27FC236}">
                <a16:creationId xmlns:a16="http://schemas.microsoft.com/office/drawing/2014/main" id="{D6594907-3CB7-4A6F-8875-CD56E9B2369D}"/>
              </a:ext>
            </a:extLst>
          </p:cNvPr>
          <p:cNvSpPr/>
          <p:nvPr/>
        </p:nvSpPr>
        <p:spPr>
          <a:xfrm>
            <a:off x="1424955" y="3993700"/>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$300</a:t>
            </a:r>
          </a:p>
        </p:txBody>
      </p:sp>
      <p:sp>
        <p:nvSpPr>
          <p:cNvPr id="17" name="Rectangle 16">
            <a:extLst>
              <a:ext uri="{FF2B5EF4-FFF2-40B4-BE49-F238E27FC236}">
                <a16:creationId xmlns:a16="http://schemas.microsoft.com/office/drawing/2014/main" id="{D98A1B01-4CFF-4A4F-9146-328164B6DAA0}"/>
              </a:ext>
            </a:extLst>
          </p:cNvPr>
          <p:cNvSpPr/>
          <p:nvPr/>
        </p:nvSpPr>
        <p:spPr>
          <a:xfrm>
            <a:off x="1428772" y="3284427"/>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$500</a:t>
            </a:r>
          </a:p>
        </p:txBody>
      </p:sp>
      <p:sp>
        <p:nvSpPr>
          <p:cNvPr id="18" name="Rectangle 17">
            <a:extLst>
              <a:ext uri="{FF2B5EF4-FFF2-40B4-BE49-F238E27FC236}">
                <a16:creationId xmlns:a16="http://schemas.microsoft.com/office/drawing/2014/main" id="{AB06FE36-E75D-4914-AC61-C7A86694DE1D}"/>
              </a:ext>
            </a:extLst>
          </p:cNvPr>
          <p:cNvSpPr/>
          <p:nvPr/>
        </p:nvSpPr>
        <p:spPr>
          <a:xfrm>
            <a:off x="1424955" y="254399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$900</a:t>
            </a:r>
          </a:p>
        </p:txBody>
      </p:sp>
      <p:sp>
        <p:nvSpPr>
          <p:cNvPr id="19" name="Rectangle 18">
            <a:extLst>
              <a:ext uri="{FF2B5EF4-FFF2-40B4-BE49-F238E27FC236}">
                <a16:creationId xmlns:a16="http://schemas.microsoft.com/office/drawing/2014/main" id="{EFED58D4-B997-42D4-9389-79424C561EA0}"/>
              </a:ext>
            </a:extLst>
          </p:cNvPr>
          <p:cNvSpPr/>
          <p:nvPr/>
        </p:nvSpPr>
        <p:spPr>
          <a:xfrm>
            <a:off x="1264921" y="1933140"/>
            <a:ext cx="967746"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$1100</a:t>
            </a:r>
          </a:p>
        </p:txBody>
      </p:sp>
      <p:sp>
        <p:nvSpPr>
          <p:cNvPr id="20" name="Rectangle 19">
            <a:extLst>
              <a:ext uri="{FF2B5EF4-FFF2-40B4-BE49-F238E27FC236}">
                <a16:creationId xmlns:a16="http://schemas.microsoft.com/office/drawing/2014/main" id="{FB48E8B9-A819-40A7-AEC0-71F5DB68617A}"/>
              </a:ext>
            </a:extLst>
          </p:cNvPr>
          <p:cNvSpPr/>
          <p:nvPr/>
        </p:nvSpPr>
        <p:spPr>
          <a:xfrm>
            <a:off x="2480304"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200</a:t>
            </a:r>
          </a:p>
        </p:txBody>
      </p:sp>
      <p:sp>
        <p:nvSpPr>
          <p:cNvPr id="21" name="Rectangle 20">
            <a:extLst>
              <a:ext uri="{FF2B5EF4-FFF2-40B4-BE49-F238E27FC236}">
                <a16:creationId xmlns:a16="http://schemas.microsoft.com/office/drawing/2014/main" id="{167E3263-E4DE-4731-BBEB-474F800B6DCF}"/>
              </a:ext>
            </a:extLst>
          </p:cNvPr>
          <p:cNvSpPr/>
          <p:nvPr/>
        </p:nvSpPr>
        <p:spPr>
          <a:xfrm>
            <a:off x="3478527"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400</a:t>
            </a:r>
          </a:p>
        </p:txBody>
      </p:sp>
      <p:sp>
        <p:nvSpPr>
          <p:cNvPr id="22" name="Rectangle 21">
            <a:extLst>
              <a:ext uri="{FF2B5EF4-FFF2-40B4-BE49-F238E27FC236}">
                <a16:creationId xmlns:a16="http://schemas.microsoft.com/office/drawing/2014/main" id="{92DE57AA-F79B-42FE-8B90-48EB02C31858}"/>
              </a:ext>
            </a:extLst>
          </p:cNvPr>
          <p:cNvSpPr/>
          <p:nvPr/>
        </p:nvSpPr>
        <p:spPr>
          <a:xfrm>
            <a:off x="4461493"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600</a:t>
            </a:r>
          </a:p>
        </p:txBody>
      </p:sp>
      <p:sp>
        <p:nvSpPr>
          <p:cNvPr id="23" name="Rectangle 22">
            <a:extLst>
              <a:ext uri="{FF2B5EF4-FFF2-40B4-BE49-F238E27FC236}">
                <a16:creationId xmlns:a16="http://schemas.microsoft.com/office/drawing/2014/main" id="{726A5B60-7430-4A36-A6BE-69A31FC0EC77}"/>
              </a:ext>
            </a:extLst>
          </p:cNvPr>
          <p:cNvSpPr/>
          <p:nvPr/>
        </p:nvSpPr>
        <p:spPr>
          <a:xfrm>
            <a:off x="5465426"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800</a:t>
            </a:r>
          </a:p>
        </p:txBody>
      </p:sp>
      <p:sp>
        <p:nvSpPr>
          <p:cNvPr id="24" name="Rectangle 23">
            <a:extLst>
              <a:ext uri="{FF2B5EF4-FFF2-40B4-BE49-F238E27FC236}">
                <a16:creationId xmlns:a16="http://schemas.microsoft.com/office/drawing/2014/main" id="{D9EFD32C-B7D0-4ED2-B065-F0BEB10DDC2F}"/>
              </a:ext>
            </a:extLst>
          </p:cNvPr>
          <p:cNvSpPr/>
          <p:nvPr/>
        </p:nvSpPr>
        <p:spPr>
          <a:xfrm>
            <a:off x="6469376" y="5681293"/>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1000</a:t>
            </a:r>
          </a:p>
        </p:txBody>
      </p:sp>
      <p:cxnSp>
        <p:nvCxnSpPr>
          <p:cNvPr id="25" name="Straight Connector 24">
            <a:extLst>
              <a:ext uri="{FF2B5EF4-FFF2-40B4-BE49-F238E27FC236}">
                <a16:creationId xmlns:a16="http://schemas.microsoft.com/office/drawing/2014/main" id="{1D7F224B-E32D-4602-AAE1-46CB2A0AC1F1}"/>
              </a:ext>
            </a:extLst>
          </p:cNvPr>
          <p:cNvCxnSpPr>
            <a:endCxn id="20" idx="0"/>
          </p:cNvCxnSpPr>
          <p:nvPr/>
        </p:nvCxnSpPr>
        <p:spPr>
          <a:xfrm>
            <a:off x="2884160"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770ED2E-D8BC-452F-A3D4-11B2F1608831}"/>
              </a:ext>
            </a:extLst>
          </p:cNvPr>
          <p:cNvCxnSpPr>
            <a:endCxn id="21" idx="0"/>
          </p:cNvCxnSpPr>
          <p:nvPr/>
        </p:nvCxnSpPr>
        <p:spPr>
          <a:xfrm>
            <a:off x="3882383" y="5568990"/>
            <a:ext cx="0" cy="12669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5FF5400-B7C5-4370-9229-7007B2358263}"/>
              </a:ext>
            </a:extLst>
          </p:cNvPr>
          <p:cNvCxnSpPr>
            <a:endCxn id="22" idx="0"/>
          </p:cNvCxnSpPr>
          <p:nvPr/>
        </p:nvCxnSpPr>
        <p:spPr>
          <a:xfrm>
            <a:off x="4865349"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638DB9B-145B-43A7-A7D9-A9BACF80FD2A}"/>
              </a:ext>
            </a:extLst>
          </p:cNvPr>
          <p:cNvCxnSpPr>
            <a:endCxn id="23" idx="0"/>
          </p:cNvCxnSpPr>
          <p:nvPr/>
        </p:nvCxnSpPr>
        <p:spPr>
          <a:xfrm>
            <a:off x="5869282" y="5523875"/>
            <a:ext cx="0" cy="17181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E089387C-056A-439B-ADF4-C8F8BCE09086}"/>
              </a:ext>
            </a:extLst>
          </p:cNvPr>
          <p:cNvCxnSpPr/>
          <p:nvPr/>
        </p:nvCxnSpPr>
        <p:spPr>
          <a:xfrm>
            <a:off x="6873232" y="5523875"/>
            <a:ext cx="0" cy="157418"/>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9DDE224-6D2E-44D6-9DDE-E9E677A345EC}"/>
              </a:ext>
            </a:extLst>
          </p:cNvPr>
          <p:cNvCxnSpPr>
            <a:stCxn id="15" idx="3"/>
          </p:cNvCxnSpPr>
          <p:nvPr/>
        </p:nvCxnSpPr>
        <p:spPr>
          <a:xfrm>
            <a:off x="2263140" y="5005930"/>
            <a:ext cx="8382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43564E7-7828-4CB3-9F2D-4C8E7AEC47FD}"/>
              </a:ext>
            </a:extLst>
          </p:cNvPr>
          <p:cNvCxnSpPr>
            <a:cxnSpLocks/>
            <a:stCxn id="16" idx="3"/>
          </p:cNvCxnSpPr>
          <p:nvPr/>
        </p:nvCxnSpPr>
        <p:spPr>
          <a:xfrm>
            <a:off x="2232667" y="4234339"/>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6A29B51-B4B6-4225-B724-9E2A5F0837CD}"/>
              </a:ext>
            </a:extLst>
          </p:cNvPr>
          <p:cNvCxnSpPr>
            <a:cxnSpLocks/>
            <a:stCxn id="17" idx="3"/>
          </p:cNvCxnSpPr>
          <p:nvPr/>
        </p:nvCxnSpPr>
        <p:spPr>
          <a:xfrm>
            <a:off x="2236484" y="3525066"/>
            <a:ext cx="120001"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5808401C-E2DB-4222-9A27-4D2036726FAC}"/>
              </a:ext>
            </a:extLst>
          </p:cNvPr>
          <p:cNvCxnSpPr>
            <a:stCxn id="18" idx="3"/>
          </p:cNvCxnSpPr>
          <p:nvPr/>
        </p:nvCxnSpPr>
        <p:spPr>
          <a:xfrm>
            <a:off x="2232667" y="2784634"/>
            <a:ext cx="123818"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8D1AABF-9DD8-467E-ABAB-153780E7E24E}"/>
              </a:ext>
            </a:extLst>
          </p:cNvPr>
          <p:cNvCxnSpPr>
            <a:cxnSpLocks/>
            <a:stCxn id="19" idx="3"/>
          </p:cNvCxnSpPr>
          <p:nvPr/>
        </p:nvCxnSpPr>
        <p:spPr>
          <a:xfrm>
            <a:off x="2232667" y="2173779"/>
            <a:ext cx="123818" cy="0"/>
          </a:xfrm>
          <a:prstGeom prst="line">
            <a:avLst/>
          </a:prstGeom>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7E20DCC0-F8F7-4A37-B4FC-455FAC3E5BB0}"/>
              </a:ext>
            </a:extLst>
          </p:cNvPr>
          <p:cNvSpPr/>
          <p:nvPr/>
        </p:nvSpPr>
        <p:spPr>
          <a:xfrm>
            <a:off x="1242069" y="1410972"/>
            <a:ext cx="967746"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$1300</a:t>
            </a:r>
          </a:p>
        </p:txBody>
      </p:sp>
      <p:cxnSp>
        <p:nvCxnSpPr>
          <p:cNvPr id="8" name="Straight Connector 7">
            <a:extLst>
              <a:ext uri="{FF2B5EF4-FFF2-40B4-BE49-F238E27FC236}">
                <a16:creationId xmlns:a16="http://schemas.microsoft.com/office/drawing/2014/main" id="{C8090EF1-7B4C-41D1-BB71-809F9EAF9376}"/>
              </a:ext>
            </a:extLst>
          </p:cNvPr>
          <p:cNvCxnSpPr>
            <a:cxnSpLocks/>
            <a:stCxn id="32" idx="3"/>
          </p:cNvCxnSpPr>
          <p:nvPr/>
        </p:nvCxnSpPr>
        <p:spPr>
          <a:xfrm flipV="1">
            <a:off x="2209815" y="1645920"/>
            <a:ext cx="152385" cy="5691"/>
          </a:xfrm>
          <a:prstGeom prst="line">
            <a:avLst/>
          </a:prstGeom>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2374AE00-E401-4705-89D9-20DEE6F6DF13}"/>
              </a:ext>
            </a:extLst>
          </p:cNvPr>
          <p:cNvSpPr/>
          <p:nvPr/>
        </p:nvSpPr>
        <p:spPr>
          <a:xfrm>
            <a:off x="7410455" y="5695685"/>
            <a:ext cx="807712" cy="48127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1000</a:t>
            </a:r>
          </a:p>
        </p:txBody>
      </p:sp>
      <p:cxnSp>
        <p:nvCxnSpPr>
          <p:cNvPr id="30" name="Straight Connector 29">
            <a:extLst>
              <a:ext uri="{FF2B5EF4-FFF2-40B4-BE49-F238E27FC236}">
                <a16:creationId xmlns:a16="http://schemas.microsoft.com/office/drawing/2014/main" id="{B0423B2E-6B0D-4BB3-B372-7CCCCEC56CF8}"/>
              </a:ext>
            </a:extLst>
          </p:cNvPr>
          <p:cNvCxnSpPr>
            <a:cxnSpLocks/>
            <a:endCxn id="38" idx="0"/>
          </p:cNvCxnSpPr>
          <p:nvPr/>
        </p:nvCxnSpPr>
        <p:spPr>
          <a:xfrm flipH="1">
            <a:off x="7814311" y="5568990"/>
            <a:ext cx="7617" cy="126695"/>
          </a:xfrm>
          <a:prstGeom prst="line">
            <a:avLst/>
          </a:prstGeom>
        </p:spPr>
        <p:style>
          <a:lnRef idx="1">
            <a:schemeClr val="dk1"/>
          </a:lnRef>
          <a:fillRef idx="0">
            <a:schemeClr val="dk1"/>
          </a:fillRef>
          <a:effectRef idx="0">
            <a:schemeClr val="dk1"/>
          </a:effectRef>
          <a:fontRef idx="minor">
            <a:schemeClr val="tx1"/>
          </a:fontRef>
        </p:style>
      </p:cxnSp>
      <p:graphicFrame>
        <p:nvGraphicFramePr>
          <p:cNvPr id="41" name="Content Placeholder 4">
            <a:extLst>
              <a:ext uri="{FF2B5EF4-FFF2-40B4-BE49-F238E27FC236}">
                <a16:creationId xmlns:a16="http://schemas.microsoft.com/office/drawing/2014/main" id="{9DE99B6E-FB88-428F-A512-AF69EF317838}"/>
              </a:ext>
            </a:extLst>
          </p:cNvPr>
          <p:cNvGraphicFramePr>
            <a:graphicFrameLocks/>
          </p:cNvGraphicFramePr>
          <p:nvPr/>
        </p:nvGraphicFramePr>
        <p:xfrm>
          <a:off x="5246556" y="1905000"/>
          <a:ext cx="6581376" cy="2743356"/>
        </p:xfrm>
        <a:graphic>
          <a:graphicData uri="http://schemas.openxmlformats.org/drawingml/2006/table">
            <a:tbl>
              <a:tblPr firstRow="1" bandRow="1">
                <a:tableStyleId>{5C22544A-7EE6-4342-B048-85BDC9FD1C3A}</a:tableStyleId>
              </a:tblPr>
              <a:tblGrid>
                <a:gridCol w="2193792">
                  <a:extLst>
                    <a:ext uri="{9D8B030D-6E8A-4147-A177-3AD203B41FA5}">
                      <a16:colId xmlns:a16="http://schemas.microsoft.com/office/drawing/2014/main" val="20000"/>
                    </a:ext>
                  </a:extLst>
                </a:gridCol>
                <a:gridCol w="2193792">
                  <a:extLst>
                    <a:ext uri="{9D8B030D-6E8A-4147-A177-3AD203B41FA5}">
                      <a16:colId xmlns:a16="http://schemas.microsoft.com/office/drawing/2014/main" val="20001"/>
                    </a:ext>
                  </a:extLst>
                </a:gridCol>
                <a:gridCol w="2193792">
                  <a:extLst>
                    <a:ext uri="{9D8B030D-6E8A-4147-A177-3AD203B41FA5}">
                      <a16:colId xmlns:a16="http://schemas.microsoft.com/office/drawing/2014/main" val="20002"/>
                    </a:ext>
                  </a:extLst>
                </a:gridCol>
              </a:tblGrid>
              <a:tr h="370946">
                <a:tc>
                  <a:txBody>
                    <a:bodyPr/>
                    <a:lstStyle/>
                    <a:p>
                      <a:r>
                        <a:rPr lang="en-US" sz="2400" dirty="0">
                          <a:latin typeface="Times New Roman" pitchFamily="18" charset="0"/>
                          <a:cs typeface="Times New Roman" pitchFamily="18" charset="0"/>
                        </a:rPr>
                        <a:t>Price</a:t>
                      </a:r>
                    </a:p>
                  </a:txBody>
                  <a:tcPr marL="121920" marR="121920" marT="45733" marB="45733"/>
                </a:tc>
                <a:tc>
                  <a:txBody>
                    <a:bodyPr/>
                    <a:lstStyle/>
                    <a:p>
                      <a:r>
                        <a:rPr lang="en-US" sz="2400" dirty="0">
                          <a:latin typeface="Times New Roman" pitchFamily="18" charset="0"/>
                          <a:cs typeface="Times New Roman" pitchFamily="18" charset="0"/>
                        </a:rPr>
                        <a:t>Demand</a:t>
                      </a:r>
                    </a:p>
                  </a:txBody>
                  <a:tcPr marL="121920" marR="121920" marT="45733" marB="45733"/>
                </a:tc>
                <a:tc>
                  <a:txBody>
                    <a:bodyPr/>
                    <a:lstStyle/>
                    <a:p>
                      <a:r>
                        <a:rPr lang="en-US" sz="2400" dirty="0">
                          <a:latin typeface="Times New Roman" pitchFamily="18" charset="0"/>
                          <a:cs typeface="Times New Roman" pitchFamily="18" charset="0"/>
                        </a:rPr>
                        <a:t>Supplied</a:t>
                      </a:r>
                    </a:p>
                  </a:txBody>
                  <a:tcPr marL="121920" marR="121920" marT="45733" marB="45733"/>
                </a:tc>
                <a:extLst>
                  <a:ext uri="{0D108BD9-81ED-4DB2-BD59-A6C34878D82A}">
                    <a16:rowId xmlns:a16="http://schemas.microsoft.com/office/drawing/2014/main" val="10000"/>
                  </a:ext>
                </a:extLst>
              </a:tr>
              <a:tr h="370946">
                <a:tc>
                  <a:txBody>
                    <a:bodyPr/>
                    <a:lstStyle/>
                    <a:p>
                      <a:r>
                        <a:rPr lang="en-US" sz="2400" dirty="0">
                          <a:latin typeface="Times New Roman" pitchFamily="18" charset="0"/>
                          <a:cs typeface="Times New Roman" pitchFamily="18" charset="0"/>
                        </a:rPr>
                        <a:t>$100</a:t>
                      </a:r>
                    </a:p>
                  </a:txBody>
                  <a:tcPr marL="121920" marR="121920" marT="45733" marB="45733"/>
                </a:tc>
                <a:tc>
                  <a:txBody>
                    <a:bodyPr/>
                    <a:lstStyle/>
                    <a:p>
                      <a:r>
                        <a:rPr lang="en-US" sz="2400" dirty="0">
                          <a:latin typeface="Times New Roman" pitchFamily="18" charset="0"/>
                          <a:cs typeface="Times New Roman" pitchFamily="18" charset="0"/>
                        </a:rPr>
                        <a:t>1357</a:t>
                      </a:r>
                    </a:p>
                  </a:txBody>
                  <a:tcPr marL="121920" marR="121920" marT="45733" marB="45733"/>
                </a:tc>
                <a:tc>
                  <a:txBody>
                    <a:bodyPr/>
                    <a:lstStyle/>
                    <a:p>
                      <a:r>
                        <a:rPr lang="en-US" sz="2400" dirty="0">
                          <a:latin typeface="Times New Roman" pitchFamily="18" charset="0"/>
                          <a:cs typeface="Times New Roman" pitchFamily="18" charset="0"/>
                        </a:rPr>
                        <a:t>128</a:t>
                      </a:r>
                    </a:p>
                  </a:txBody>
                  <a:tcPr marL="121920" marR="121920" marT="45733" marB="45733"/>
                </a:tc>
                <a:extLst>
                  <a:ext uri="{0D108BD9-81ED-4DB2-BD59-A6C34878D82A}">
                    <a16:rowId xmlns:a16="http://schemas.microsoft.com/office/drawing/2014/main" val="10001"/>
                  </a:ext>
                </a:extLst>
              </a:tr>
              <a:tr h="370946">
                <a:tc>
                  <a:txBody>
                    <a:bodyPr/>
                    <a:lstStyle/>
                    <a:p>
                      <a:r>
                        <a:rPr lang="en-US" sz="2400" dirty="0">
                          <a:latin typeface="Times New Roman" pitchFamily="18" charset="0"/>
                          <a:cs typeface="Times New Roman" pitchFamily="18" charset="0"/>
                        </a:rPr>
                        <a:t>$454</a:t>
                      </a:r>
                    </a:p>
                  </a:txBody>
                  <a:tcPr marL="121920" marR="121920" marT="45733" marB="45733"/>
                </a:tc>
                <a:tc>
                  <a:txBody>
                    <a:bodyPr/>
                    <a:lstStyle/>
                    <a:p>
                      <a:r>
                        <a:rPr lang="en-US" sz="2400" dirty="0">
                          <a:latin typeface="Times New Roman" pitchFamily="18" charset="0"/>
                          <a:cs typeface="Times New Roman" pitchFamily="18" charset="0"/>
                        </a:rPr>
                        <a:t>1078</a:t>
                      </a:r>
                    </a:p>
                  </a:txBody>
                  <a:tcPr marL="121920" marR="121920" marT="45733" marB="45733"/>
                </a:tc>
                <a:tc>
                  <a:txBody>
                    <a:bodyPr/>
                    <a:lstStyle/>
                    <a:p>
                      <a:r>
                        <a:rPr lang="en-US" sz="2400" dirty="0">
                          <a:latin typeface="Times New Roman" pitchFamily="18" charset="0"/>
                          <a:cs typeface="Times New Roman" pitchFamily="18" charset="0"/>
                        </a:rPr>
                        <a:t>304</a:t>
                      </a:r>
                    </a:p>
                  </a:txBody>
                  <a:tcPr marL="121920" marR="121920" marT="45733" marB="45733"/>
                </a:tc>
                <a:extLst>
                  <a:ext uri="{0D108BD9-81ED-4DB2-BD59-A6C34878D82A}">
                    <a16:rowId xmlns:a16="http://schemas.microsoft.com/office/drawing/2014/main" val="10002"/>
                  </a:ext>
                </a:extLst>
              </a:tr>
              <a:tr h="370946">
                <a:tc>
                  <a:txBody>
                    <a:bodyPr/>
                    <a:lstStyle/>
                    <a:p>
                      <a:r>
                        <a:rPr lang="en-US" sz="2400" dirty="0">
                          <a:latin typeface="Times New Roman" pitchFamily="18" charset="0"/>
                          <a:cs typeface="Times New Roman" pitchFamily="18" charset="0"/>
                        </a:rPr>
                        <a:t>$768</a:t>
                      </a:r>
                    </a:p>
                  </a:txBody>
                  <a:tcPr marL="121920" marR="121920" marT="45733" marB="45733"/>
                </a:tc>
                <a:tc>
                  <a:txBody>
                    <a:bodyPr/>
                    <a:lstStyle/>
                    <a:p>
                      <a:r>
                        <a:rPr lang="en-US" sz="2400" dirty="0">
                          <a:latin typeface="Times New Roman" pitchFamily="18" charset="0"/>
                          <a:cs typeface="Times New Roman" pitchFamily="18" charset="0"/>
                        </a:rPr>
                        <a:t>853</a:t>
                      </a:r>
                    </a:p>
                  </a:txBody>
                  <a:tcPr marL="121920" marR="121920" marT="45733" marB="45733"/>
                </a:tc>
                <a:tc>
                  <a:txBody>
                    <a:bodyPr/>
                    <a:lstStyle/>
                    <a:p>
                      <a:r>
                        <a:rPr lang="en-US" sz="2400" dirty="0">
                          <a:latin typeface="Times New Roman" pitchFamily="18" charset="0"/>
                          <a:cs typeface="Times New Roman" pitchFamily="18" charset="0"/>
                        </a:rPr>
                        <a:t>853</a:t>
                      </a:r>
                    </a:p>
                  </a:txBody>
                  <a:tcPr marL="121920" marR="121920" marT="45733" marB="45733"/>
                </a:tc>
                <a:extLst>
                  <a:ext uri="{0D108BD9-81ED-4DB2-BD59-A6C34878D82A}">
                    <a16:rowId xmlns:a16="http://schemas.microsoft.com/office/drawing/2014/main" val="10003"/>
                  </a:ext>
                </a:extLst>
              </a:tr>
              <a:tr h="370946">
                <a:tc>
                  <a:txBody>
                    <a:bodyPr/>
                    <a:lstStyle/>
                    <a:p>
                      <a:r>
                        <a:rPr lang="en-US" sz="2400" dirty="0">
                          <a:latin typeface="Times New Roman" pitchFamily="18" charset="0"/>
                          <a:cs typeface="Times New Roman" pitchFamily="18" charset="0"/>
                        </a:rPr>
                        <a:t>$1098</a:t>
                      </a:r>
                    </a:p>
                  </a:txBody>
                  <a:tcPr marL="121920" marR="121920" marT="45733" marB="45733"/>
                </a:tc>
                <a:tc>
                  <a:txBody>
                    <a:bodyPr/>
                    <a:lstStyle/>
                    <a:p>
                      <a:r>
                        <a:rPr lang="en-US" sz="2400" dirty="0">
                          <a:latin typeface="Times New Roman" pitchFamily="18" charset="0"/>
                          <a:cs typeface="Times New Roman" pitchFamily="18" charset="0"/>
                        </a:rPr>
                        <a:t>562</a:t>
                      </a:r>
                    </a:p>
                  </a:txBody>
                  <a:tcPr marL="121920" marR="121920" marT="45733" marB="45733"/>
                </a:tc>
                <a:tc>
                  <a:txBody>
                    <a:bodyPr/>
                    <a:lstStyle/>
                    <a:p>
                      <a:r>
                        <a:rPr lang="en-US" sz="2400" dirty="0">
                          <a:latin typeface="Times New Roman" pitchFamily="18" charset="0"/>
                          <a:cs typeface="Times New Roman" pitchFamily="18" charset="0"/>
                        </a:rPr>
                        <a:t>1062</a:t>
                      </a:r>
                    </a:p>
                  </a:txBody>
                  <a:tcPr marL="121920" marR="121920" marT="45733" marB="45733"/>
                </a:tc>
                <a:extLst>
                  <a:ext uri="{0D108BD9-81ED-4DB2-BD59-A6C34878D82A}">
                    <a16:rowId xmlns:a16="http://schemas.microsoft.com/office/drawing/2014/main" val="10004"/>
                  </a:ext>
                </a:extLst>
              </a:tr>
              <a:tr h="370946">
                <a:tc>
                  <a:txBody>
                    <a:bodyPr/>
                    <a:lstStyle/>
                    <a:p>
                      <a:r>
                        <a:rPr lang="en-US" sz="2400" dirty="0">
                          <a:latin typeface="Times New Roman" pitchFamily="18" charset="0"/>
                          <a:cs typeface="Times New Roman" pitchFamily="18" charset="0"/>
                        </a:rPr>
                        <a:t>$1395</a:t>
                      </a:r>
                    </a:p>
                  </a:txBody>
                  <a:tcPr marL="121920" marR="121920" marT="45733" marB="45733"/>
                </a:tc>
                <a:tc>
                  <a:txBody>
                    <a:bodyPr/>
                    <a:lstStyle/>
                    <a:p>
                      <a:r>
                        <a:rPr lang="en-US" sz="2400" dirty="0">
                          <a:latin typeface="Times New Roman" pitchFamily="18" charset="0"/>
                          <a:cs typeface="Times New Roman" pitchFamily="18" charset="0"/>
                        </a:rPr>
                        <a:t>234</a:t>
                      </a:r>
                    </a:p>
                  </a:txBody>
                  <a:tcPr marL="121920" marR="121920" marT="45733" marB="45733"/>
                </a:tc>
                <a:tc>
                  <a:txBody>
                    <a:bodyPr/>
                    <a:lstStyle/>
                    <a:p>
                      <a:r>
                        <a:rPr lang="en-US" sz="2400" dirty="0">
                          <a:latin typeface="Times New Roman" pitchFamily="18" charset="0"/>
                          <a:cs typeface="Times New Roman" pitchFamily="18" charset="0"/>
                        </a:rPr>
                        <a:t>1297</a:t>
                      </a:r>
                    </a:p>
                  </a:txBody>
                  <a:tcPr marL="121920" marR="121920" marT="45733" marB="45733"/>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026536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6234" y="268288"/>
            <a:ext cx="10665884" cy="915935"/>
          </a:xfrm>
          <a:solidFill>
            <a:schemeClr val="bg1"/>
          </a:solidFill>
          <a:ln>
            <a:solidFill>
              <a:schemeClr val="accent6">
                <a:lumMod val="50000"/>
              </a:schemeClr>
            </a:solidFill>
          </a:ln>
        </p:spPr>
        <p:txBody>
          <a:bodyPr>
            <a:normAutofit/>
          </a:bodyPr>
          <a:lstStyle/>
          <a:p>
            <a:pPr eaLnBrk="1" hangingPunct="1"/>
            <a:r>
              <a:rPr lang="en-US" b="1" dirty="0">
                <a:solidFill>
                  <a:srgbClr val="002060"/>
                </a:solidFill>
                <a:latin typeface="High Tower Text" panose="02040502050506030303" pitchFamily="18" charset="0"/>
              </a:rPr>
              <a:t>Graph the Demand &amp; Supply schedule</a:t>
            </a:r>
          </a:p>
        </p:txBody>
      </p:sp>
      <p:sp>
        <p:nvSpPr>
          <p:cNvPr id="33795" name="Text Placeholder 2"/>
          <p:cNvSpPr>
            <a:spLocks noGrp="1"/>
          </p:cNvSpPr>
          <p:nvPr>
            <p:ph type="body" sz="half" idx="1"/>
          </p:nvPr>
        </p:nvSpPr>
        <p:spPr>
          <a:xfrm>
            <a:off x="304799" y="1484026"/>
            <a:ext cx="5791201" cy="3057994"/>
          </a:xfrm>
          <a:solidFill>
            <a:schemeClr val="accent6">
              <a:lumMod val="50000"/>
            </a:schemeClr>
          </a:solidFill>
          <a:ln>
            <a:solidFill>
              <a:srgbClr val="FF0000"/>
            </a:solidFill>
          </a:ln>
        </p:spPr>
        <p:txBody>
          <a:bodyPr>
            <a:normAutofit fontScale="92500" lnSpcReduction="20000"/>
          </a:bodyPr>
          <a:lstStyle/>
          <a:p>
            <a:pPr marL="0" indent="0" eaLnBrk="1" hangingPunct="1">
              <a:buNone/>
              <a:tabLst>
                <a:tab pos="0" algn="l"/>
              </a:tabLst>
            </a:pPr>
            <a:r>
              <a:rPr lang="en-US" dirty="0">
                <a:solidFill>
                  <a:schemeClr val="bg1"/>
                </a:solidFill>
                <a:latin typeface="Times New Roman" pitchFamily="18" charset="0"/>
                <a:cs typeface="Times New Roman" pitchFamily="18" charset="0"/>
              </a:rPr>
              <a:t>Graph the demand and supply schedule</a:t>
            </a:r>
          </a:p>
          <a:p>
            <a:pPr marL="0" indent="0" eaLnBrk="1" hangingPunct="1">
              <a:tabLst>
                <a:tab pos="0" algn="l"/>
              </a:tabLst>
            </a:pPr>
            <a:r>
              <a:rPr lang="en-US"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Identify the supply and demand line </a:t>
            </a:r>
          </a:p>
          <a:p>
            <a:pPr marL="0" indent="0" eaLnBrk="1" hangingPunct="1">
              <a:tabLst>
                <a:tab pos="0" algn="l"/>
              </a:tabLst>
            </a:pPr>
            <a:r>
              <a:rPr lang="en-US" b="1" dirty="0">
                <a:solidFill>
                  <a:schemeClr val="bg1"/>
                </a:solidFill>
                <a:latin typeface="Times New Roman" pitchFamily="18" charset="0"/>
                <a:cs typeface="Times New Roman" pitchFamily="18" charset="0"/>
              </a:rPr>
              <a:t> Explain why the price of the product should not be set at $120.</a:t>
            </a:r>
          </a:p>
          <a:p>
            <a:pPr marL="0" indent="0">
              <a:tabLst>
                <a:tab pos="0" algn="l"/>
              </a:tabLst>
            </a:pPr>
            <a:r>
              <a:rPr lang="en-US" b="1" dirty="0">
                <a:solidFill>
                  <a:schemeClr val="bg1"/>
                </a:solidFill>
                <a:latin typeface="Times New Roman" pitchFamily="18" charset="0"/>
                <a:cs typeface="Times New Roman" pitchFamily="18" charset="0"/>
              </a:rPr>
              <a:t> Explain why the price of the product should not be set at $800.</a:t>
            </a:r>
          </a:p>
          <a:p>
            <a:pPr marL="0" indent="0">
              <a:tabLst>
                <a:tab pos="0" algn="l"/>
              </a:tabLst>
            </a:pPr>
            <a:r>
              <a:rPr lang="en-US" b="1" dirty="0">
                <a:solidFill>
                  <a:schemeClr val="bg1"/>
                </a:solidFill>
                <a:latin typeface="Times New Roman" pitchFamily="18" charset="0"/>
                <a:cs typeface="Times New Roman" pitchFamily="18" charset="0"/>
              </a:rPr>
              <a:t> What is correct price for the product? Explain why?</a:t>
            </a:r>
          </a:p>
          <a:p>
            <a:pPr marL="0" indent="0" eaLnBrk="1" hangingPunct="1">
              <a:tabLst>
                <a:tab pos="0" algn="l"/>
              </a:tabLst>
            </a:pPr>
            <a:endParaRPr lang="en-US" dirty="0">
              <a:latin typeface="Times New Roman" pitchFamily="18" charset="0"/>
              <a:cs typeface="Times New Roman" pitchFamily="18" charset="0"/>
            </a:endParaRPr>
          </a:p>
          <a:p>
            <a:pPr marL="0" indent="0" eaLnBrk="1" hangingPunct="1">
              <a:tabLst>
                <a:tab pos="0" algn="l"/>
              </a:tabLst>
            </a:pPr>
            <a:endParaRPr lang="en-US"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sz="half" idx="2"/>
          </p:nvPr>
        </p:nvGraphicFramePr>
        <p:xfrm>
          <a:off x="6445770" y="1905000"/>
          <a:ext cx="5382162" cy="2745390"/>
        </p:xfrm>
        <a:graphic>
          <a:graphicData uri="http://schemas.openxmlformats.org/drawingml/2006/table">
            <a:tbl>
              <a:tblPr firstRow="1" bandRow="1">
                <a:tableStyleId>{5C22544A-7EE6-4342-B048-85BDC9FD1C3A}</a:tableStyleId>
              </a:tblPr>
              <a:tblGrid>
                <a:gridCol w="1794054">
                  <a:extLst>
                    <a:ext uri="{9D8B030D-6E8A-4147-A177-3AD203B41FA5}">
                      <a16:colId xmlns:a16="http://schemas.microsoft.com/office/drawing/2014/main" val="20000"/>
                    </a:ext>
                  </a:extLst>
                </a:gridCol>
                <a:gridCol w="1794054">
                  <a:extLst>
                    <a:ext uri="{9D8B030D-6E8A-4147-A177-3AD203B41FA5}">
                      <a16:colId xmlns:a16="http://schemas.microsoft.com/office/drawing/2014/main" val="20001"/>
                    </a:ext>
                  </a:extLst>
                </a:gridCol>
                <a:gridCol w="1794054">
                  <a:extLst>
                    <a:ext uri="{9D8B030D-6E8A-4147-A177-3AD203B41FA5}">
                      <a16:colId xmlns:a16="http://schemas.microsoft.com/office/drawing/2014/main" val="20002"/>
                    </a:ext>
                  </a:extLst>
                </a:gridCol>
              </a:tblGrid>
              <a:tr h="370946">
                <a:tc>
                  <a:txBody>
                    <a:bodyPr/>
                    <a:lstStyle/>
                    <a:p>
                      <a:r>
                        <a:rPr lang="en-US" sz="2400" dirty="0">
                          <a:latin typeface="Times New Roman" pitchFamily="18" charset="0"/>
                          <a:cs typeface="Times New Roman" pitchFamily="18" charset="0"/>
                        </a:rPr>
                        <a:t>Price</a:t>
                      </a:r>
                    </a:p>
                  </a:txBody>
                  <a:tcPr marL="121920" marR="121920" marT="45733" marB="45733"/>
                </a:tc>
                <a:tc>
                  <a:txBody>
                    <a:bodyPr/>
                    <a:lstStyle/>
                    <a:p>
                      <a:r>
                        <a:rPr lang="en-US" sz="2400" dirty="0">
                          <a:latin typeface="Times New Roman" pitchFamily="18" charset="0"/>
                          <a:cs typeface="Times New Roman" pitchFamily="18" charset="0"/>
                        </a:rPr>
                        <a:t>Demand</a:t>
                      </a:r>
                    </a:p>
                  </a:txBody>
                  <a:tcPr marL="121920" marR="121920" marT="45733" marB="45733"/>
                </a:tc>
                <a:tc>
                  <a:txBody>
                    <a:bodyPr/>
                    <a:lstStyle/>
                    <a:p>
                      <a:r>
                        <a:rPr lang="en-US" sz="2400" dirty="0">
                          <a:latin typeface="Times New Roman" pitchFamily="18" charset="0"/>
                          <a:cs typeface="Times New Roman" pitchFamily="18" charset="0"/>
                        </a:rPr>
                        <a:t>Supply</a:t>
                      </a:r>
                    </a:p>
                  </a:txBody>
                  <a:tcPr marL="121920" marR="121920" marT="45733" marB="45733"/>
                </a:tc>
                <a:extLst>
                  <a:ext uri="{0D108BD9-81ED-4DB2-BD59-A6C34878D82A}">
                    <a16:rowId xmlns:a16="http://schemas.microsoft.com/office/drawing/2014/main" val="10000"/>
                  </a:ext>
                </a:extLst>
              </a:tr>
              <a:tr h="370946">
                <a:tc>
                  <a:txBody>
                    <a:bodyPr/>
                    <a:lstStyle/>
                    <a:p>
                      <a:r>
                        <a:rPr lang="en-US" sz="2400" dirty="0">
                          <a:latin typeface="Times New Roman" pitchFamily="18" charset="0"/>
                          <a:cs typeface="Times New Roman" pitchFamily="18" charset="0"/>
                        </a:rPr>
                        <a:t>$120</a:t>
                      </a:r>
                    </a:p>
                  </a:txBody>
                  <a:tcPr marL="121920" marR="121920" marT="45733" marB="45733"/>
                </a:tc>
                <a:tc>
                  <a:txBody>
                    <a:bodyPr/>
                    <a:lstStyle/>
                    <a:p>
                      <a:r>
                        <a:rPr lang="en-US" sz="2400" dirty="0">
                          <a:latin typeface="Times New Roman" pitchFamily="18" charset="0"/>
                          <a:cs typeface="Times New Roman" pitchFamily="18" charset="0"/>
                        </a:rPr>
                        <a:t>1127</a:t>
                      </a:r>
                    </a:p>
                  </a:txBody>
                  <a:tcPr marL="121920" marR="121920" marT="45733" marB="45733"/>
                </a:tc>
                <a:tc>
                  <a:txBody>
                    <a:bodyPr/>
                    <a:lstStyle/>
                    <a:p>
                      <a:r>
                        <a:rPr lang="en-US" sz="2400" dirty="0">
                          <a:latin typeface="Times New Roman" pitchFamily="18" charset="0"/>
                          <a:cs typeface="Times New Roman" pitchFamily="18" charset="0"/>
                        </a:rPr>
                        <a:t>45</a:t>
                      </a:r>
                    </a:p>
                  </a:txBody>
                  <a:tcPr marL="121920" marR="121920" marT="45733" marB="45733"/>
                </a:tc>
                <a:extLst>
                  <a:ext uri="{0D108BD9-81ED-4DB2-BD59-A6C34878D82A}">
                    <a16:rowId xmlns:a16="http://schemas.microsoft.com/office/drawing/2014/main" val="10001"/>
                  </a:ext>
                </a:extLst>
              </a:tr>
              <a:tr h="459260">
                <a:tc>
                  <a:txBody>
                    <a:bodyPr/>
                    <a:lstStyle/>
                    <a:p>
                      <a:r>
                        <a:rPr lang="en-US" sz="2400" dirty="0">
                          <a:latin typeface="Times New Roman" pitchFamily="18" charset="0"/>
                          <a:cs typeface="Times New Roman" pitchFamily="18" charset="0"/>
                        </a:rPr>
                        <a:t>$255</a:t>
                      </a:r>
                    </a:p>
                  </a:txBody>
                  <a:tcPr marL="121920" marR="121920" marT="45733" marB="45733"/>
                </a:tc>
                <a:tc>
                  <a:txBody>
                    <a:bodyPr/>
                    <a:lstStyle/>
                    <a:p>
                      <a:r>
                        <a:rPr lang="en-US" sz="2400" dirty="0">
                          <a:latin typeface="Times New Roman" pitchFamily="18" charset="0"/>
                          <a:cs typeface="Times New Roman" pitchFamily="18" charset="0"/>
                        </a:rPr>
                        <a:t>956</a:t>
                      </a:r>
                    </a:p>
                  </a:txBody>
                  <a:tcPr marL="121920" marR="121920" marT="45733" marB="45733"/>
                </a:tc>
                <a:tc>
                  <a:txBody>
                    <a:bodyPr/>
                    <a:lstStyle/>
                    <a:p>
                      <a:r>
                        <a:rPr lang="en-US" sz="2400" dirty="0">
                          <a:latin typeface="Times New Roman" pitchFamily="18" charset="0"/>
                          <a:cs typeface="Times New Roman" pitchFamily="18" charset="0"/>
                        </a:rPr>
                        <a:t>110</a:t>
                      </a:r>
                    </a:p>
                  </a:txBody>
                  <a:tcPr marL="121920" marR="121920" marT="45733" marB="45733"/>
                </a:tc>
                <a:extLst>
                  <a:ext uri="{0D108BD9-81ED-4DB2-BD59-A6C34878D82A}">
                    <a16:rowId xmlns:a16="http://schemas.microsoft.com/office/drawing/2014/main" val="10002"/>
                  </a:ext>
                </a:extLst>
              </a:tr>
              <a:tr h="370946">
                <a:tc>
                  <a:txBody>
                    <a:bodyPr/>
                    <a:lstStyle/>
                    <a:p>
                      <a:r>
                        <a:rPr lang="en-US" sz="2400" dirty="0">
                          <a:latin typeface="Times New Roman" pitchFamily="18" charset="0"/>
                          <a:cs typeface="Times New Roman" pitchFamily="18" charset="0"/>
                        </a:rPr>
                        <a:t>$525</a:t>
                      </a:r>
                    </a:p>
                  </a:txBody>
                  <a:tcPr marL="121920" marR="121920" marT="45733" marB="45733"/>
                </a:tc>
                <a:tc>
                  <a:txBody>
                    <a:bodyPr/>
                    <a:lstStyle/>
                    <a:p>
                      <a:r>
                        <a:rPr lang="en-US" sz="2400" dirty="0">
                          <a:latin typeface="Times New Roman" pitchFamily="18" charset="0"/>
                          <a:cs typeface="Times New Roman" pitchFamily="18" charset="0"/>
                        </a:rPr>
                        <a:t>589</a:t>
                      </a:r>
                    </a:p>
                  </a:txBody>
                  <a:tcPr marL="121920" marR="121920" marT="45733" marB="45733"/>
                </a:tc>
                <a:tc>
                  <a:txBody>
                    <a:bodyPr/>
                    <a:lstStyle/>
                    <a:p>
                      <a:r>
                        <a:rPr lang="en-US" sz="2400" dirty="0">
                          <a:latin typeface="Times New Roman" pitchFamily="18" charset="0"/>
                          <a:cs typeface="Times New Roman" pitchFamily="18" charset="0"/>
                        </a:rPr>
                        <a:t>589</a:t>
                      </a:r>
                    </a:p>
                  </a:txBody>
                  <a:tcPr marL="121920" marR="121920" marT="45733" marB="45733"/>
                </a:tc>
                <a:extLst>
                  <a:ext uri="{0D108BD9-81ED-4DB2-BD59-A6C34878D82A}">
                    <a16:rowId xmlns:a16="http://schemas.microsoft.com/office/drawing/2014/main" val="10003"/>
                  </a:ext>
                </a:extLst>
              </a:tr>
              <a:tr h="370946">
                <a:tc>
                  <a:txBody>
                    <a:bodyPr/>
                    <a:lstStyle/>
                    <a:p>
                      <a:r>
                        <a:rPr lang="en-US" sz="2400" dirty="0">
                          <a:latin typeface="Times New Roman" pitchFamily="18" charset="0"/>
                          <a:cs typeface="Times New Roman" pitchFamily="18" charset="0"/>
                        </a:rPr>
                        <a:t>$875</a:t>
                      </a:r>
                    </a:p>
                  </a:txBody>
                  <a:tcPr marL="121920" marR="121920" marT="45733" marB="45733"/>
                </a:tc>
                <a:tc>
                  <a:txBody>
                    <a:bodyPr/>
                    <a:lstStyle/>
                    <a:p>
                      <a:r>
                        <a:rPr lang="en-US" sz="2400" dirty="0">
                          <a:latin typeface="Times New Roman" pitchFamily="18" charset="0"/>
                          <a:cs typeface="Times New Roman" pitchFamily="18" charset="0"/>
                        </a:rPr>
                        <a:t>190</a:t>
                      </a:r>
                    </a:p>
                  </a:txBody>
                  <a:tcPr marL="121920" marR="121920" marT="45733" marB="45733"/>
                </a:tc>
                <a:tc>
                  <a:txBody>
                    <a:bodyPr/>
                    <a:lstStyle/>
                    <a:p>
                      <a:r>
                        <a:rPr lang="en-US" sz="2400" dirty="0">
                          <a:latin typeface="Times New Roman" pitchFamily="18" charset="0"/>
                          <a:cs typeface="Times New Roman" pitchFamily="18" charset="0"/>
                        </a:rPr>
                        <a:t>749</a:t>
                      </a:r>
                    </a:p>
                  </a:txBody>
                  <a:tcPr marL="121920" marR="121920" marT="45733" marB="45733"/>
                </a:tc>
                <a:extLst>
                  <a:ext uri="{0D108BD9-81ED-4DB2-BD59-A6C34878D82A}">
                    <a16:rowId xmlns:a16="http://schemas.microsoft.com/office/drawing/2014/main" val="10004"/>
                  </a:ext>
                </a:extLst>
              </a:tr>
              <a:tr h="370946">
                <a:tc>
                  <a:txBody>
                    <a:bodyPr/>
                    <a:lstStyle/>
                    <a:p>
                      <a:r>
                        <a:rPr lang="en-US" sz="2400" dirty="0">
                          <a:latin typeface="Times New Roman" pitchFamily="18" charset="0"/>
                          <a:cs typeface="Times New Roman" pitchFamily="18" charset="0"/>
                        </a:rPr>
                        <a:t>$1000</a:t>
                      </a:r>
                    </a:p>
                  </a:txBody>
                  <a:tcPr marL="121920" marR="121920" marT="45733" marB="45733"/>
                </a:tc>
                <a:tc>
                  <a:txBody>
                    <a:bodyPr/>
                    <a:lstStyle/>
                    <a:p>
                      <a:r>
                        <a:rPr lang="en-US" sz="2400" dirty="0">
                          <a:latin typeface="Times New Roman" pitchFamily="18" charset="0"/>
                          <a:cs typeface="Times New Roman" pitchFamily="18" charset="0"/>
                        </a:rPr>
                        <a:t>50</a:t>
                      </a:r>
                    </a:p>
                  </a:txBody>
                  <a:tcPr marL="121920" marR="121920" marT="45733" marB="45733"/>
                </a:tc>
                <a:tc>
                  <a:txBody>
                    <a:bodyPr/>
                    <a:lstStyle/>
                    <a:p>
                      <a:r>
                        <a:rPr lang="en-US" sz="2400" dirty="0">
                          <a:latin typeface="Times New Roman" pitchFamily="18" charset="0"/>
                          <a:cs typeface="Times New Roman" pitchFamily="18" charset="0"/>
                        </a:rPr>
                        <a:t>1375</a:t>
                      </a:r>
                    </a:p>
                  </a:txBody>
                  <a:tcPr marL="121920" marR="121920" marT="45733" marB="45733"/>
                </a:tc>
                <a:extLst>
                  <a:ext uri="{0D108BD9-81ED-4DB2-BD59-A6C34878D82A}">
                    <a16:rowId xmlns:a16="http://schemas.microsoft.com/office/drawing/2014/main" val="10005"/>
                  </a:ext>
                </a:extLst>
              </a:tr>
            </a:tbl>
          </a:graphicData>
        </a:graphic>
      </p:graphicFrame>
      <p:sp>
        <p:nvSpPr>
          <p:cNvPr id="2" name="Rectangle 1"/>
          <p:cNvSpPr/>
          <p:nvPr/>
        </p:nvSpPr>
        <p:spPr>
          <a:xfrm>
            <a:off x="779489" y="4961744"/>
            <a:ext cx="10448144" cy="143905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RULES FOR SUPPLY &amp; DEMAND GRAPHS</a:t>
            </a:r>
          </a:p>
          <a:p>
            <a:pPr marL="342900" indent="-342900">
              <a:buFont typeface="Arial" pitchFamily="34" charset="0"/>
              <a:buChar char="•"/>
            </a:pPr>
            <a:r>
              <a:rPr lang="en-US" sz="2400" dirty="0">
                <a:latin typeface="Times New Roman" pitchFamily="18" charset="0"/>
                <a:cs typeface="Times New Roman" pitchFamily="18" charset="0"/>
              </a:rPr>
              <a:t>Price is on the Y AXIS</a:t>
            </a:r>
          </a:p>
          <a:p>
            <a:pPr marL="342900" indent="-342900">
              <a:buFont typeface="Arial" pitchFamily="34" charset="0"/>
              <a:buChar char="•"/>
            </a:pPr>
            <a:r>
              <a:rPr lang="en-US" sz="2400" dirty="0">
                <a:latin typeface="Times New Roman" pitchFamily="18" charset="0"/>
                <a:cs typeface="Times New Roman" pitchFamily="18" charset="0"/>
              </a:rPr>
              <a:t>Quantity is on the X AXIS</a:t>
            </a:r>
          </a:p>
        </p:txBody>
      </p:sp>
    </p:spTree>
    <p:extLst>
      <p:ext uri="{BB962C8B-B14F-4D97-AF65-F5344CB8AC3E}">
        <p14:creationId xmlns:p14="http://schemas.microsoft.com/office/powerpoint/2010/main" val="2777627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Plotting Supply &amp; Demand </a:t>
            </a:r>
          </a:p>
          <a:p>
            <a:r>
              <a:rPr lang="en-US" sz="2200" dirty="0">
                <a:latin typeface="Times New Roman" panose="02020603050405020304" pitchFamily="18" charset="0"/>
                <a:cs typeface="Times New Roman" panose="02020603050405020304" pitchFamily="18" charset="0"/>
              </a:rPr>
              <a:t>Determinants of Supply &amp; Demand</a:t>
            </a:r>
          </a:p>
          <a:p>
            <a:r>
              <a:rPr lang="en-US" sz="2200" dirty="0">
                <a:latin typeface="Times New Roman" panose="02020603050405020304" pitchFamily="18" charset="0"/>
                <a:cs typeface="Times New Roman" panose="02020603050405020304" pitchFamily="18" charset="0"/>
              </a:rPr>
              <a:t>Getting Shifty with Supply &amp; Demand</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Unit I Test, Friday, September 22</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Current Events Journal Review Due Oct. 25</a:t>
            </a: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9402102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6234" y="268288"/>
            <a:ext cx="10665884" cy="915935"/>
          </a:xfrm>
          <a:solidFill>
            <a:schemeClr val="bg1"/>
          </a:solidFill>
          <a:ln>
            <a:solidFill>
              <a:schemeClr val="accent6">
                <a:lumMod val="50000"/>
              </a:schemeClr>
            </a:solidFill>
          </a:ln>
        </p:spPr>
        <p:txBody>
          <a:bodyPr>
            <a:normAutofit/>
          </a:bodyPr>
          <a:lstStyle/>
          <a:p>
            <a:pPr eaLnBrk="1" hangingPunct="1"/>
            <a:r>
              <a:rPr lang="en-US" b="1" dirty="0">
                <a:solidFill>
                  <a:srgbClr val="002060"/>
                </a:solidFill>
                <a:latin typeface="High Tower Text" panose="02040502050506030303" pitchFamily="18" charset="0"/>
              </a:rPr>
              <a:t>Graph the Demand &amp; Supply schedule</a:t>
            </a:r>
          </a:p>
        </p:txBody>
      </p:sp>
      <p:sp>
        <p:nvSpPr>
          <p:cNvPr id="33795" name="Text Placeholder 2"/>
          <p:cNvSpPr>
            <a:spLocks noGrp="1"/>
          </p:cNvSpPr>
          <p:nvPr>
            <p:ph type="body" sz="half" idx="1"/>
          </p:nvPr>
        </p:nvSpPr>
        <p:spPr>
          <a:xfrm>
            <a:off x="304799" y="1484026"/>
            <a:ext cx="5698761" cy="3057994"/>
          </a:xfrm>
          <a:solidFill>
            <a:schemeClr val="accent6">
              <a:lumMod val="50000"/>
            </a:schemeClr>
          </a:solidFill>
          <a:ln>
            <a:solidFill>
              <a:srgbClr val="7030A0"/>
            </a:solidFill>
          </a:ln>
        </p:spPr>
        <p:txBody>
          <a:bodyPr>
            <a:normAutofit fontScale="92500" lnSpcReduction="20000"/>
          </a:bodyPr>
          <a:lstStyle/>
          <a:p>
            <a:pPr marL="0" indent="0" eaLnBrk="1" hangingPunct="1">
              <a:buNone/>
              <a:tabLst>
                <a:tab pos="0" algn="l"/>
              </a:tabLst>
            </a:pPr>
            <a:r>
              <a:rPr lang="en-US" dirty="0">
                <a:solidFill>
                  <a:schemeClr val="bg1"/>
                </a:solidFill>
                <a:latin typeface="Times New Roman" pitchFamily="18" charset="0"/>
                <a:cs typeface="Times New Roman" pitchFamily="18" charset="0"/>
              </a:rPr>
              <a:t>Graph the demand and supply schedule</a:t>
            </a:r>
          </a:p>
          <a:p>
            <a:pPr marL="0" indent="0" eaLnBrk="1" hangingPunct="1">
              <a:tabLst>
                <a:tab pos="0" algn="l"/>
              </a:tabLst>
            </a:pPr>
            <a:r>
              <a:rPr lang="en-US"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Identify the supply and demand line </a:t>
            </a:r>
          </a:p>
          <a:p>
            <a:pPr marL="0" indent="0" eaLnBrk="1" hangingPunct="1">
              <a:tabLst>
                <a:tab pos="0" algn="l"/>
              </a:tabLst>
            </a:pPr>
            <a:r>
              <a:rPr lang="en-US" b="1" dirty="0">
                <a:solidFill>
                  <a:schemeClr val="bg1"/>
                </a:solidFill>
                <a:latin typeface="Times New Roman" pitchFamily="18" charset="0"/>
                <a:cs typeface="Times New Roman" pitchFamily="18" charset="0"/>
              </a:rPr>
              <a:t> Explain why the price of the product should not be set at $120.</a:t>
            </a:r>
          </a:p>
          <a:p>
            <a:pPr marL="0" indent="0">
              <a:tabLst>
                <a:tab pos="0" algn="l"/>
              </a:tabLst>
            </a:pPr>
            <a:r>
              <a:rPr lang="en-US" b="1" dirty="0">
                <a:solidFill>
                  <a:schemeClr val="bg1"/>
                </a:solidFill>
                <a:latin typeface="Times New Roman" pitchFamily="18" charset="0"/>
                <a:cs typeface="Times New Roman" pitchFamily="18" charset="0"/>
              </a:rPr>
              <a:t> Explain why the price of the product should not be set at $800.</a:t>
            </a:r>
          </a:p>
          <a:p>
            <a:pPr marL="0" indent="0">
              <a:tabLst>
                <a:tab pos="0" algn="l"/>
              </a:tabLst>
            </a:pPr>
            <a:r>
              <a:rPr lang="en-US" b="1" dirty="0">
                <a:solidFill>
                  <a:schemeClr val="bg1"/>
                </a:solidFill>
                <a:latin typeface="Times New Roman" pitchFamily="18" charset="0"/>
                <a:cs typeface="Times New Roman" pitchFamily="18" charset="0"/>
              </a:rPr>
              <a:t> What is correct price for the product? Explain why?</a:t>
            </a:r>
          </a:p>
          <a:p>
            <a:pPr marL="0" indent="0" eaLnBrk="1" hangingPunct="1">
              <a:tabLst>
                <a:tab pos="0" algn="l"/>
              </a:tabLst>
            </a:pPr>
            <a:endParaRPr lang="en-US" dirty="0">
              <a:latin typeface="Times New Roman" pitchFamily="18" charset="0"/>
              <a:cs typeface="Times New Roman" pitchFamily="18" charset="0"/>
            </a:endParaRPr>
          </a:p>
          <a:p>
            <a:pPr marL="0" indent="0" eaLnBrk="1" hangingPunct="1">
              <a:tabLst>
                <a:tab pos="0" algn="l"/>
              </a:tabLst>
            </a:pPr>
            <a:endParaRPr lang="en-US"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sz="half" idx="2"/>
          </p:nvPr>
        </p:nvGraphicFramePr>
        <p:xfrm>
          <a:off x="6445770" y="1905000"/>
          <a:ext cx="5382162" cy="2745390"/>
        </p:xfrm>
        <a:graphic>
          <a:graphicData uri="http://schemas.openxmlformats.org/drawingml/2006/table">
            <a:tbl>
              <a:tblPr firstRow="1" bandRow="1">
                <a:tableStyleId>{5C22544A-7EE6-4342-B048-85BDC9FD1C3A}</a:tableStyleId>
              </a:tblPr>
              <a:tblGrid>
                <a:gridCol w="1794054">
                  <a:extLst>
                    <a:ext uri="{9D8B030D-6E8A-4147-A177-3AD203B41FA5}">
                      <a16:colId xmlns:a16="http://schemas.microsoft.com/office/drawing/2014/main" val="20000"/>
                    </a:ext>
                  </a:extLst>
                </a:gridCol>
                <a:gridCol w="1794054">
                  <a:extLst>
                    <a:ext uri="{9D8B030D-6E8A-4147-A177-3AD203B41FA5}">
                      <a16:colId xmlns:a16="http://schemas.microsoft.com/office/drawing/2014/main" val="20001"/>
                    </a:ext>
                  </a:extLst>
                </a:gridCol>
                <a:gridCol w="1794054">
                  <a:extLst>
                    <a:ext uri="{9D8B030D-6E8A-4147-A177-3AD203B41FA5}">
                      <a16:colId xmlns:a16="http://schemas.microsoft.com/office/drawing/2014/main" val="20002"/>
                    </a:ext>
                  </a:extLst>
                </a:gridCol>
              </a:tblGrid>
              <a:tr h="370946">
                <a:tc>
                  <a:txBody>
                    <a:bodyPr/>
                    <a:lstStyle/>
                    <a:p>
                      <a:r>
                        <a:rPr lang="en-US" sz="2400" dirty="0">
                          <a:latin typeface="Times New Roman" pitchFamily="18" charset="0"/>
                          <a:cs typeface="Times New Roman" pitchFamily="18" charset="0"/>
                        </a:rPr>
                        <a:t>Price</a:t>
                      </a:r>
                    </a:p>
                  </a:txBody>
                  <a:tcPr marL="121920" marR="121920" marT="45733" marB="45733"/>
                </a:tc>
                <a:tc>
                  <a:txBody>
                    <a:bodyPr/>
                    <a:lstStyle/>
                    <a:p>
                      <a:r>
                        <a:rPr lang="en-US" sz="2400" dirty="0">
                          <a:latin typeface="Times New Roman" pitchFamily="18" charset="0"/>
                          <a:cs typeface="Times New Roman" pitchFamily="18" charset="0"/>
                        </a:rPr>
                        <a:t>Demand</a:t>
                      </a:r>
                    </a:p>
                  </a:txBody>
                  <a:tcPr marL="121920" marR="121920" marT="45733" marB="45733"/>
                </a:tc>
                <a:tc>
                  <a:txBody>
                    <a:bodyPr/>
                    <a:lstStyle/>
                    <a:p>
                      <a:r>
                        <a:rPr lang="en-US" sz="2400" dirty="0">
                          <a:latin typeface="Times New Roman" pitchFamily="18" charset="0"/>
                          <a:cs typeface="Times New Roman" pitchFamily="18" charset="0"/>
                        </a:rPr>
                        <a:t>Supply</a:t>
                      </a:r>
                    </a:p>
                  </a:txBody>
                  <a:tcPr marL="121920" marR="121920" marT="45733" marB="45733"/>
                </a:tc>
                <a:extLst>
                  <a:ext uri="{0D108BD9-81ED-4DB2-BD59-A6C34878D82A}">
                    <a16:rowId xmlns:a16="http://schemas.microsoft.com/office/drawing/2014/main" val="10000"/>
                  </a:ext>
                </a:extLst>
              </a:tr>
              <a:tr h="370946">
                <a:tc>
                  <a:txBody>
                    <a:bodyPr/>
                    <a:lstStyle/>
                    <a:p>
                      <a:r>
                        <a:rPr lang="en-US" sz="2400" dirty="0">
                          <a:latin typeface="Times New Roman" pitchFamily="18" charset="0"/>
                          <a:cs typeface="Times New Roman" pitchFamily="18" charset="0"/>
                        </a:rPr>
                        <a:t>$120</a:t>
                      </a:r>
                    </a:p>
                  </a:txBody>
                  <a:tcPr marL="121920" marR="121920" marT="45733" marB="45733"/>
                </a:tc>
                <a:tc>
                  <a:txBody>
                    <a:bodyPr/>
                    <a:lstStyle/>
                    <a:p>
                      <a:r>
                        <a:rPr lang="en-US" sz="2400" dirty="0">
                          <a:latin typeface="Times New Roman" pitchFamily="18" charset="0"/>
                          <a:cs typeface="Times New Roman" pitchFamily="18" charset="0"/>
                        </a:rPr>
                        <a:t>1127</a:t>
                      </a:r>
                    </a:p>
                  </a:txBody>
                  <a:tcPr marL="121920" marR="121920" marT="45733" marB="45733"/>
                </a:tc>
                <a:tc>
                  <a:txBody>
                    <a:bodyPr/>
                    <a:lstStyle/>
                    <a:p>
                      <a:r>
                        <a:rPr lang="en-US" sz="2400" dirty="0">
                          <a:latin typeface="Times New Roman" pitchFamily="18" charset="0"/>
                          <a:cs typeface="Times New Roman" pitchFamily="18" charset="0"/>
                        </a:rPr>
                        <a:t>45</a:t>
                      </a:r>
                    </a:p>
                  </a:txBody>
                  <a:tcPr marL="121920" marR="121920" marT="45733" marB="45733"/>
                </a:tc>
                <a:extLst>
                  <a:ext uri="{0D108BD9-81ED-4DB2-BD59-A6C34878D82A}">
                    <a16:rowId xmlns:a16="http://schemas.microsoft.com/office/drawing/2014/main" val="10001"/>
                  </a:ext>
                </a:extLst>
              </a:tr>
              <a:tr h="459260">
                <a:tc>
                  <a:txBody>
                    <a:bodyPr/>
                    <a:lstStyle/>
                    <a:p>
                      <a:r>
                        <a:rPr lang="en-US" sz="2400" dirty="0">
                          <a:latin typeface="Times New Roman" pitchFamily="18" charset="0"/>
                          <a:cs typeface="Times New Roman" pitchFamily="18" charset="0"/>
                        </a:rPr>
                        <a:t>$255</a:t>
                      </a:r>
                    </a:p>
                  </a:txBody>
                  <a:tcPr marL="121920" marR="121920" marT="45733" marB="45733"/>
                </a:tc>
                <a:tc>
                  <a:txBody>
                    <a:bodyPr/>
                    <a:lstStyle/>
                    <a:p>
                      <a:r>
                        <a:rPr lang="en-US" sz="2400" dirty="0">
                          <a:latin typeface="Times New Roman" pitchFamily="18" charset="0"/>
                          <a:cs typeface="Times New Roman" pitchFamily="18" charset="0"/>
                        </a:rPr>
                        <a:t>956</a:t>
                      </a:r>
                    </a:p>
                  </a:txBody>
                  <a:tcPr marL="121920" marR="121920" marT="45733" marB="45733"/>
                </a:tc>
                <a:tc>
                  <a:txBody>
                    <a:bodyPr/>
                    <a:lstStyle/>
                    <a:p>
                      <a:r>
                        <a:rPr lang="en-US" sz="2400" dirty="0">
                          <a:latin typeface="Times New Roman" pitchFamily="18" charset="0"/>
                          <a:cs typeface="Times New Roman" pitchFamily="18" charset="0"/>
                        </a:rPr>
                        <a:t>110</a:t>
                      </a:r>
                    </a:p>
                  </a:txBody>
                  <a:tcPr marL="121920" marR="121920" marT="45733" marB="45733"/>
                </a:tc>
                <a:extLst>
                  <a:ext uri="{0D108BD9-81ED-4DB2-BD59-A6C34878D82A}">
                    <a16:rowId xmlns:a16="http://schemas.microsoft.com/office/drawing/2014/main" val="10002"/>
                  </a:ext>
                </a:extLst>
              </a:tr>
              <a:tr h="370946">
                <a:tc>
                  <a:txBody>
                    <a:bodyPr/>
                    <a:lstStyle/>
                    <a:p>
                      <a:r>
                        <a:rPr lang="en-US" sz="2400" dirty="0">
                          <a:latin typeface="Times New Roman" pitchFamily="18" charset="0"/>
                          <a:cs typeface="Times New Roman" pitchFamily="18" charset="0"/>
                        </a:rPr>
                        <a:t>$525</a:t>
                      </a:r>
                    </a:p>
                  </a:txBody>
                  <a:tcPr marL="121920" marR="121920" marT="45733" marB="45733"/>
                </a:tc>
                <a:tc>
                  <a:txBody>
                    <a:bodyPr/>
                    <a:lstStyle/>
                    <a:p>
                      <a:r>
                        <a:rPr lang="en-US" sz="2400" dirty="0">
                          <a:latin typeface="Times New Roman" pitchFamily="18" charset="0"/>
                          <a:cs typeface="Times New Roman" pitchFamily="18" charset="0"/>
                        </a:rPr>
                        <a:t>589</a:t>
                      </a:r>
                    </a:p>
                  </a:txBody>
                  <a:tcPr marL="121920" marR="121920" marT="45733" marB="45733"/>
                </a:tc>
                <a:tc>
                  <a:txBody>
                    <a:bodyPr/>
                    <a:lstStyle/>
                    <a:p>
                      <a:r>
                        <a:rPr lang="en-US" sz="2400" dirty="0">
                          <a:latin typeface="Times New Roman" pitchFamily="18" charset="0"/>
                          <a:cs typeface="Times New Roman" pitchFamily="18" charset="0"/>
                        </a:rPr>
                        <a:t>589</a:t>
                      </a:r>
                    </a:p>
                  </a:txBody>
                  <a:tcPr marL="121920" marR="121920" marT="45733" marB="45733"/>
                </a:tc>
                <a:extLst>
                  <a:ext uri="{0D108BD9-81ED-4DB2-BD59-A6C34878D82A}">
                    <a16:rowId xmlns:a16="http://schemas.microsoft.com/office/drawing/2014/main" val="10003"/>
                  </a:ext>
                </a:extLst>
              </a:tr>
              <a:tr h="370946">
                <a:tc>
                  <a:txBody>
                    <a:bodyPr/>
                    <a:lstStyle/>
                    <a:p>
                      <a:r>
                        <a:rPr lang="en-US" sz="2400" dirty="0">
                          <a:latin typeface="Times New Roman" pitchFamily="18" charset="0"/>
                          <a:cs typeface="Times New Roman" pitchFamily="18" charset="0"/>
                        </a:rPr>
                        <a:t>$875</a:t>
                      </a:r>
                    </a:p>
                  </a:txBody>
                  <a:tcPr marL="121920" marR="121920" marT="45733" marB="45733"/>
                </a:tc>
                <a:tc>
                  <a:txBody>
                    <a:bodyPr/>
                    <a:lstStyle/>
                    <a:p>
                      <a:r>
                        <a:rPr lang="en-US" sz="2400" dirty="0">
                          <a:latin typeface="Times New Roman" pitchFamily="18" charset="0"/>
                          <a:cs typeface="Times New Roman" pitchFamily="18" charset="0"/>
                        </a:rPr>
                        <a:t>190</a:t>
                      </a:r>
                    </a:p>
                  </a:txBody>
                  <a:tcPr marL="121920" marR="121920" marT="45733" marB="45733"/>
                </a:tc>
                <a:tc>
                  <a:txBody>
                    <a:bodyPr/>
                    <a:lstStyle/>
                    <a:p>
                      <a:r>
                        <a:rPr lang="en-US" sz="2400" dirty="0">
                          <a:latin typeface="Times New Roman" pitchFamily="18" charset="0"/>
                          <a:cs typeface="Times New Roman" pitchFamily="18" charset="0"/>
                        </a:rPr>
                        <a:t>749</a:t>
                      </a:r>
                    </a:p>
                  </a:txBody>
                  <a:tcPr marL="121920" marR="121920" marT="45733" marB="45733"/>
                </a:tc>
                <a:extLst>
                  <a:ext uri="{0D108BD9-81ED-4DB2-BD59-A6C34878D82A}">
                    <a16:rowId xmlns:a16="http://schemas.microsoft.com/office/drawing/2014/main" val="10004"/>
                  </a:ext>
                </a:extLst>
              </a:tr>
              <a:tr h="370946">
                <a:tc>
                  <a:txBody>
                    <a:bodyPr/>
                    <a:lstStyle/>
                    <a:p>
                      <a:r>
                        <a:rPr lang="en-US" sz="2400" dirty="0">
                          <a:latin typeface="Times New Roman" pitchFamily="18" charset="0"/>
                          <a:cs typeface="Times New Roman" pitchFamily="18" charset="0"/>
                        </a:rPr>
                        <a:t>$1000</a:t>
                      </a:r>
                    </a:p>
                  </a:txBody>
                  <a:tcPr marL="121920" marR="121920" marT="45733" marB="45733"/>
                </a:tc>
                <a:tc>
                  <a:txBody>
                    <a:bodyPr/>
                    <a:lstStyle/>
                    <a:p>
                      <a:r>
                        <a:rPr lang="en-US" sz="2400" dirty="0">
                          <a:latin typeface="Times New Roman" pitchFamily="18" charset="0"/>
                          <a:cs typeface="Times New Roman" pitchFamily="18" charset="0"/>
                        </a:rPr>
                        <a:t>50</a:t>
                      </a:r>
                    </a:p>
                  </a:txBody>
                  <a:tcPr marL="121920" marR="121920" marT="45733" marB="45733"/>
                </a:tc>
                <a:tc>
                  <a:txBody>
                    <a:bodyPr/>
                    <a:lstStyle/>
                    <a:p>
                      <a:r>
                        <a:rPr lang="en-US" sz="2400" dirty="0">
                          <a:latin typeface="Times New Roman" pitchFamily="18" charset="0"/>
                          <a:cs typeface="Times New Roman" pitchFamily="18" charset="0"/>
                        </a:rPr>
                        <a:t>1375</a:t>
                      </a:r>
                    </a:p>
                  </a:txBody>
                  <a:tcPr marL="121920" marR="121920" marT="45733" marB="45733"/>
                </a:tc>
                <a:extLst>
                  <a:ext uri="{0D108BD9-81ED-4DB2-BD59-A6C34878D82A}">
                    <a16:rowId xmlns:a16="http://schemas.microsoft.com/office/drawing/2014/main" val="10005"/>
                  </a:ext>
                </a:extLst>
              </a:tr>
            </a:tbl>
          </a:graphicData>
        </a:graphic>
      </p:graphicFrame>
      <p:sp>
        <p:nvSpPr>
          <p:cNvPr id="2" name="Rectangle 1"/>
          <p:cNvSpPr/>
          <p:nvPr/>
        </p:nvSpPr>
        <p:spPr>
          <a:xfrm>
            <a:off x="779489" y="4961744"/>
            <a:ext cx="10448144" cy="143905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RULES FOR SUPPLY &amp; DEMAND GRAPHS</a:t>
            </a:r>
          </a:p>
          <a:p>
            <a:pPr marL="342900" indent="-342900">
              <a:buFont typeface="Arial" pitchFamily="34" charset="0"/>
              <a:buChar char="•"/>
            </a:pPr>
            <a:r>
              <a:rPr lang="en-US" sz="2400" dirty="0">
                <a:latin typeface="Times New Roman" pitchFamily="18" charset="0"/>
                <a:cs typeface="Times New Roman" pitchFamily="18" charset="0"/>
              </a:rPr>
              <a:t>Price is on the Y AXIS</a:t>
            </a:r>
          </a:p>
          <a:p>
            <a:pPr marL="342900" indent="-342900">
              <a:buFont typeface="Arial" pitchFamily="34" charset="0"/>
              <a:buChar char="•"/>
            </a:pPr>
            <a:r>
              <a:rPr lang="en-US" sz="2400" dirty="0">
                <a:latin typeface="Times New Roman" pitchFamily="18" charset="0"/>
                <a:cs typeface="Times New Roman" pitchFamily="18" charset="0"/>
              </a:rPr>
              <a:t>Quantity is on the X AXIS</a:t>
            </a:r>
          </a:p>
        </p:txBody>
      </p:sp>
    </p:spTree>
    <p:extLst>
      <p:ext uri="{BB962C8B-B14F-4D97-AF65-F5344CB8AC3E}">
        <p14:creationId xmlns:p14="http://schemas.microsoft.com/office/powerpoint/2010/main" val="3959612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024" y="1341120"/>
            <a:ext cx="10780776" cy="4835843"/>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cause the  </a:t>
            </a:r>
            <a:r>
              <a:rPr lang="en-US" sz="2400" b="1" i="1" u="sng" dirty="0">
                <a:solidFill>
                  <a:srgbClr val="FF0000"/>
                </a:solidFill>
                <a:latin typeface="Times New Roman" pitchFamily="18" charset="0"/>
                <a:cs typeface="Times New Roman" pitchFamily="18" charset="0"/>
              </a:rPr>
              <a:t>DEMAND</a:t>
            </a:r>
            <a:r>
              <a:rPr lang="en-US" sz="2400" dirty="0">
                <a:latin typeface="Times New Roman" pitchFamily="18" charset="0"/>
                <a:cs typeface="Times New Roman" pitchFamily="18" charset="0"/>
              </a:rPr>
              <a:t> curve to shift or move</a:t>
            </a:r>
            <a:endParaRPr lang="en-US" sz="2400" i="1" dirty="0">
              <a:solidFill>
                <a:srgbClr val="FF0000"/>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Determinants of Demand </a:t>
            </a:r>
          </a:p>
        </p:txBody>
      </p:sp>
      <p:pic>
        <p:nvPicPr>
          <p:cNvPr id="5" name="Picture 4" descr="A screenshot of a cell phone&#10;&#10;Description automatically generated">
            <a:extLst>
              <a:ext uri="{FF2B5EF4-FFF2-40B4-BE49-F238E27FC236}">
                <a16:creationId xmlns:a16="http://schemas.microsoft.com/office/drawing/2014/main" id="{0F1E7BB9-29FD-43BA-8157-4646D801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739" y="1804515"/>
            <a:ext cx="10564504" cy="4835843"/>
          </a:xfrm>
          <a:prstGeom prst="rect">
            <a:avLst/>
          </a:prstGeom>
          <a:ln>
            <a:solidFill>
              <a:srgbClr val="7030A0"/>
            </a:solidFill>
          </a:ln>
        </p:spPr>
      </p:pic>
      <p:sp>
        <p:nvSpPr>
          <p:cNvPr id="6" name="Rectangle 5">
            <a:extLst>
              <a:ext uri="{FF2B5EF4-FFF2-40B4-BE49-F238E27FC236}">
                <a16:creationId xmlns:a16="http://schemas.microsoft.com/office/drawing/2014/main" id="{D7109719-F528-41A6-B4E7-5E1629240D74}"/>
              </a:ext>
            </a:extLst>
          </p:cNvPr>
          <p:cNvSpPr/>
          <p:nvPr/>
        </p:nvSpPr>
        <p:spPr>
          <a:xfrm>
            <a:off x="8138553" y="4052790"/>
            <a:ext cx="2549633" cy="899038"/>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 </a:t>
            </a:r>
            <a:r>
              <a:rPr lang="en-US" sz="2400" b="1" u="sng" dirty="0">
                <a:latin typeface="Times New Roman" panose="02020603050405020304" pitchFamily="18" charset="0"/>
                <a:cs typeface="Times New Roman" panose="02020603050405020304" pitchFamily="18" charset="0"/>
              </a:rPr>
              <a:t>Demand increases</a:t>
            </a:r>
          </a:p>
        </p:txBody>
      </p:sp>
      <p:sp>
        <p:nvSpPr>
          <p:cNvPr id="7" name="Arrow: Right 6">
            <a:extLst>
              <a:ext uri="{FF2B5EF4-FFF2-40B4-BE49-F238E27FC236}">
                <a16:creationId xmlns:a16="http://schemas.microsoft.com/office/drawing/2014/main" id="{EE8B89F7-342B-4EC7-A28D-6EE3ED6C9D0E}"/>
              </a:ext>
            </a:extLst>
          </p:cNvPr>
          <p:cNvSpPr/>
          <p:nvPr/>
        </p:nvSpPr>
        <p:spPr>
          <a:xfrm>
            <a:off x="6926640" y="4168264"/>
            <a:ext cx="780288" cy="2567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31352D-E619-498A-B36F-CD0C75AE6B72}"/>
              </a:ext>
            </a:extLst>
          </p:cNvPr>
          <p:cNvSpPr/>
          <p:nvPr/>
        </p:nvSpPr>
        <p:spPr>
          <a:xfrm>
            <a:off x="1814732" y="3924424"/>
            <a:ext cx="2886869"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 </a:t>
            </a:r>
            <a:r>
              <a:rPr lang="en-US" sz="2400" b="1" u="sng" dirty="0">
                <a:latin typeface="Times New Roman" panose="02020603050405020304" pitchFamily="18" charset="0"/>
                <a:cs typeface="Times New Roman" panose="02020603050405020304" pitchFamily="18" charset="0"/>
              </a:rPr>
              <a:t>Demand decreases</a:t>
            </a:r>
          </a:p>
        </p:txBody>
      </p:sp>
      <p:sp>
        <p:nvSpPr>
          <p:cNvPr id="11" name="Arrow: Right 10">
            <a:extLst>
              <a:ext uri="{FF2B5EF4-FFF2-40B4-BE49-F238E27FC236}">
                <a16:creationId xmlns:a16="http://schemas.microsoft.com/office/drawing/2014/main" id="{0870537D-AE6B-4F5F-A934-74DF9BC359FE}"/>
              </a:ext>
            </a:extLst>
          </p:cNvPr>
          <p:cNvSpPr/>
          <p:nvPr/>
        </p:nvSpPr>
        <p:spPr>
          <a:xfrm rot="10800000">
            <a:off x="5423977" y="4168264"/>
            <a:ext cx="780288" cy="256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0568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024" y="1341120"/>
            <a:ext cx="10780776" cy="4835843"/>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cause a shift in </a:t>
            </a:r>
            <a:r>
              <a:rPr lang="en-US" sz="2400" b="1" u="sng" dirty="0">
                <a:solidFill>
                  <a:srgbClr val="7030A0"/>
                </a:solidFill>
                <a:latin typeface="Times New Roman" pitchFamily="18" charset="0"/>
                <a:cs typeface="Times New Roman" pitchFamily="18" charset="0"/>
              </a:rPr>
              <a:t>DEMAND</a:t>
            </a:r>
            <a:r>
              <a:rPr lang="en-US" sz="2400" dirty="0">
                <a:latin typeface="Times New Roman" pitchFamily="18" charset="0"/>
                <a:cs typeface="Times New Roman" pitchFamily="18" charset="0"/>
              </a:rPr>
              <a:t>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Determinants of Demand </a:t>
            </a:r>
          </a:p>
        </p:txBody>
      </p:sp>
      <p:pic>
        <p:nvPicPr>
          <p:cNvPr id="5" name="Picture 4" descr="A screenshot of a cell phone&#10;&#10;Description automatically generated">
            <a:extLst>
              <a:ext uri="{FF2B5EF4-FFF2-40B4-BE49-F238E27FC236}">
                <a16:creationId xmlns:a16="http://schemas.microsoft.com/office/drawing/2014/main" id="{0F1E7BB9-29FD-43BA-8157-4646D801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460" y="1804514"/>
            <a:ext cx="7118444" cy="4835843"/>
          </a:xfrm>
          <a:prstGeom prst="rect">
            <a:avLst/>
          </a:prstGeom>
          <a:ln>
            <a:solidFill>
              <a:srgbClr val="7030A0"/>
            </a:solidFill>
          </a:ln>
        </p:spPr>
      </p:pic>
      <p:sp>
        <p:nvSpPr>
          <p:cNvPr id="6" name="Rectangle 5">
            <a:extLst>
              <a:ext uri="{FF2B5EF4-FFF2-40B4-BE49-F238E27FC236}">
                <a16:creationId xmlns:a16="http://schemas.microsoft.com/office/drawing/2014/main" id="{D7109719-F528-41A6-B4E7-5E1629240D74}"/>
              </a:ext>
            </a:extLst>
          </p:cNvPr>
          <p:cNvSpPr/>
          <p:nvPr/>
        </p:nvSpPr>
        <p:spPr>
          <a:xfrm>
            <a:off x="9388233" y="3924424"/>
            <a:ext cx="2549633" cy="744412"/>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 Demand increases</a:t>
            </a:r>
          </a:p>
        </p:txBody>
      </p:sp>
      <p:sp>
        <p:nvSpPr>
          <p:cNvPr id="7" name="Arrow: Right 6">
            <a:extLst>
              <a:ext uri="{FF2B5EF4-FFF2-40B4-BE49-F238E27FC236}">
                <a16:creationId xmlns:a16="http://schemas.microsoft.com/office/drawing/2014/main" id="{EE8B89F7-342B-4EC7-A28D-6EE3ED6C9D0E}"/>
              </a:ext>
            </a:extLst>
          </p:cNvPr>
          <p:cNvSpPr/>
          <p:nvPr/>
        </p:nvSpPr>
        <p:spPr>
          <a:xfrm>
            <a:off x="8439317" y="4155373"/>
            <a:ext cx="780288" cy="2567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31352D-E619-498A-B36F-CD0C75AE6B72}"/>
              </a:ext>
            </a:extLst>
          </p:cNvPr>
          <p:cNvSpPr/>
          <p:nvPr/>
        </p:nvSpPr>
        <p:spPr>
          <a:xfrm>
            <a:off x="4741460" y="3924424"/>
            <a:ext cx="2580312"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 Demand decreases</a:t>
            </a:r>
          </a:p>
        </p:txBody>
      </p:sp>
      <p:sp>
        <p:nvSpPr>
          <p:cNvPr id="11" name="Arrow: Right 10">
            <a:extLst>
              <a:ext uri="{FF2B5EF4-FFF2-40B4-BE49-F238E27FC236}">
                <a16:creationId xmlns:a16="http://schemas.microsoft.com/office/drawing/2014/main" id="{0870537D-AE6B-4F5F-A934-74DF9BC359FE}"/>
              </a:ext>
            </a:extLst>
          </p:cNvPr>
          <p:cNvSpPr/>
          <p:nvPr/>
        </p:nvSpPr>
        <p:spPr>
          <a:xfrm rot="10800000">
            <a:off x="7490401" y="4155372"/>
            <a:ext cx="780288" cy="256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640794-9582-4172-AA15-50F2E269D7F2}"/>
              </a:ext>
            </a:extLst>
          </p:cNvPr>
          <p:cNvSpPr/>
          <p:nvPr/>
        </p:nvSpPr>
        <p:spPr>
          <a:xfrm>
            <a:off x="206490" y="1814466"/>
            <a:ext cx="4382570" cy="483584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5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 in the number of consumers</a:t>
            </a:r>
          </a:p>
          <a:p>
            <a:pPr marL="468313" indent="-468313">
              <a:lnSpc>
                <a:spcPct val="90000"/>
              </a:lnSpc>
              <a:spcBef>
                <a:spcPts val="50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 Ex: More consumers = greater demand</a:t>
            </a:r>
          </a:p>
          <a:p>
            <a:pPr>
              <a:lnSpc>
                <a:spcPct val="90000"/>
              </a:lnSpc>
              <a:spcBef>
                <a:spcPts val="5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 in consumers expectations</a:t>
            </a:r>
          </a:p>
          <a:p>
            <a:pPr marL="468313" indent="-468313">
              <a:lnSpc>
                <a:spcPct val="90000"/>
              </a:lnSpc>
              <a:spcBef>
                <a:spcPts val="50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 Ex: If consumers think that prices will rise they will buy now and create more demand</a:t>
            </a:r>
          </a:p>
          <a:p>
            <a:pPr>
              <a:lnSpc>
                <a:spcPct val="90000"/>
              </a:lnSpc>
              <a:spcBef>
                <a:spcPts val="5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 in consumers tastes</a:t>
            </a:r>
          </a:p>
          <a:p>
            <a:pPr marL="468313" indent="-468313">
              <a:lnSpc>
                <a:spcPct val="90000"/>
              </a:lnSpc>
              <a:spcBef>
                <a:spcPts val="50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 Ex: People want IPODs instead of CDs</a:t>
            </a:r>
          </a:p>
        </p:txBody>
      </p:sp>
    </p:spTree>
    <p:extLst>
      <p:ext uri="{BB962C8B-B14F-4D97-AF65-F5344CB8AC3E}">
        <p14:creationId xmlns:p14="http://schemas.microsoft.com/office/powerpoint/2010/main" val="21439830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024" y="1106130"/>
            <a:ext cx="10780776" cy="5070833"/>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cause a shift in </a:t>
            </a:r>
            <a:r>
              <a:rPr lang="en-US" sz="2400" b="1" u="sng" dirty="0">
                <a:solidFill>
                  <a:srgbClr val="7030A0"/>
                </a:solidFill>
                <a:latin typeface="Times New Roman" pitchFamily="18" charset="0"/>
                <a:cs typeface="Times New Roman" pitchFamily="18" charset="0"/>
              </a:rPr>
              <a:t>DEMAND</a:t>
            </a:r>
            <a:r>
              <a:rPr lang="en-US" sz="2400" dirty="0">
                <a:latin typeface="Times New Roman" pitchFamily="18" charset="0"/>
                <a:cs typeface="Times New Roman" pitchFamily="18" charset="0"/>
              </a:rPr>
              <a:t>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05612" y="113864"/>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Determinants of Demand </a:t>
            </a:r>
          </a:p>
        </p:txBody>
      </p:sp>
      <p:pic>
        <p:nvPicPr>
          <p:cNvPr id="5" name="Picture 4" descr="A screenshot of a cell phone&#10;&#10;Description automatically generated">
            <a:extLst>
              <a:ext uri="{FF2B5EF4-FFF2-40B4-BE49-F238E27FC236}">
                <a16:creationId xmlns:a16="http://schemas.microsoft.com/office/drawing/2014/main" id="{0F1E7BB9-29FD-43BA-8157-4646D801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088" y="1804514"/>
            <a:ext cx="6949816" cy="4835843"/>
          </a:xfrm>
          <a:prstGeom prst="rect">
            <a:avLst/>
          </a:prstGeom>
          <a:ln>
            <a:solidFill>
              <a:srgbClr val="7030A0"/>
            </a:solidFill>
          </a:ln>
        </p:spPr>
      </p:pic>
      <p:sp>
        <p:nvSpPr>
          <p:cNvPr id="7" name="Arrow: Right 6">
            <a:extLst>
              <a:ext uri="{FF2B5EF4-FFF2-40B4-BE49-F238E27FC236}">
                <a16:creationId xmlns:a16="http://schemas.microsoft.com/office/drawing/2014/main" id="{EE8B89F7-342B-4EC7-A28D-6EE3ED6C9D0E}"/>
              </a:ext>
            </a:extLst>
          </p:cNvPr>
          <p:cNvSpPr/>
          <p:nvPr/>
        </p:nvSpPr>
        <p:spPr>
          <a:xfrm>
            <a:off x="8439317" y="4155373"/>
            <a:ext cx="780288" cy="25673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870537D-AE6B-4F5F-A934-74DF9BC359FE}"/>
              </a:ext>
            </a:extLst>
          </p:cNvPr>
          <p:cNvSpPr/>
          <p:nvPr/>
        </p:nvSpPr>
        <p:spPr>
          <a:xfrm rot="10800000">
            <a:off x="7490401" y="4155372"/>
            <a:ext cx="780288" cy="2567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640794-9582-4172-AA15-50F2E269D7F2}"/>
              </a:ext>
            </a:extLst>
          </p:cNvPr>
          <p:cNvSpPr/>
          <p:nvPr/>
        </p:nvSpPr>
        <p:spPr>
          <a:xfrm>
            <a:off x="206490" y="1569525"/>
            <a:ext cx="4534970" cy="507083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5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in substitutes</a:t>
            </a:r>
          </a:p>
          <a:p>
            <a:pPr marL="468313" indent="-468313">
              <a:spcBef>
                <a:spcPts val="55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If the price rises for chocolate chip cookies than consumers will buy sugar cookies</a:t>
            </a:r>
          </a:p>
          <a:p>
            <a:pPr>
              <a:spcBef>
                <a:spcPts val="5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in income</a:t>
            </a:r>
          </a:p>
          <a:p>
            <a:pPr marL="468313" indent="-468313">
              <a:spcBef>
                <a:spcPts val="55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When employees get Christmas bonuses they buy more</a:t>
            </a:r>
          </a:p>
          <a:p>
            <a:pPr>
              <a:spcBef>
                <a:spcPts val="5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in complimentary goods</a:t>
            </a:r>
          </a:p>
          <a:p>
            <a:pPr marL="342900" indent="-342900">
              <a:spcBef>
                <a:spcPts val="550"/>
              </a:spcBef>
              <a:buClr>
                <a:srgbClr val="CC0000"/>
              </a:buClr>
              <a:buSzPct val="65000"/>
              <a:buFont typeface="Wingdings" panose="05000000000000000000"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Peanut butter and jelly – if a change happens to one it will effect the other.</a:t>
            </a:r>
          </a:p>
        </p:txBody>
      </p:sp>
      <p:sp>
        <p:nvSpPr>
          <p:cNvPr id="13" name="Rectangle 12">
            <a:extLst>
              <a:ext uri="{FF2B5EF4-FFF2-40B4-BE49-F238E27FC236}">
                <a16:creationId xmlns:a16="http://schemas.microsoft.com/office/drawing/2014/main" id="{DC02F502-DD68-42F6-8AF6-2175E2C9BDB8}"/>
              </a:ext>
            </a:extLst>
          </p:cNvPr>
          <p:cNvSpPr/>
          <p:nvPr/>
        </p:nvSpPr>
        <p:spPr>
          <a:xfrm>
            <a:off x="4832126" y="3924424"/>
            <a:ext cx="2489646"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 Demand decreases</a:t>
            </a:r>
          </a:p>
        </p:txBody>
      </p:sp>
      <p:sp>
        <p:nvSpPr>
          <p:cNvPr id="14" name="Rectangle 13">
            <a:extLst>
              <a:ext uri="{FF2B5EF4-FFF2-40B4-BE49-F238E27FC236}">
                <a16:creationId xmlns:a16="http://schemas.microsoft.com/office/drawing/2014/main" id="{DCE114E0-7396-4E93-900F-8418701165CB}"/>
              </a:ext>
            </a:extLst>
          </p:cNvPr>
          <p:cNvSpPr/>
          <p:nvPr/>
        </p:nvSpPr>
        <p:spPr>
          <a:xfrm>
            <a:off x="9388233" y="3924424"/>
            <a:ext cx="2549633" cy="744412"/>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 Demand increases</a:t>
            </a:r>
          </a:p>
        </p:txBody>
      </p:sp>
    </p:spTree>
    <p:extLst>
      <p:ext uri="{BB962C8B-B14F-4D97-AF65-F5344CB8AC3E}">
        <p14:creationId xmlns:p14="http://schemas.microsoft.com/office/powerpoint/2010/main" val="7315876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912" y="1426464"/>
            <a:ext cx="10914888" cy="4750499"/>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Most goods &amp; service have elastic demand (change in price = change in quantity demanded)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Elasticity</a:t>
            </a:r>
          </a:p>
        </p:txBody>
      </p:sp>
      <p:pic>
        <p:nvPicPr>
          <p:cNvPr id="7" name="Picture 6" descr="A close up of a map&#10;&#10;Description automatically generated">
            <a:extLst>
              <a:ext uri="{FF2B5EF4-FFF2-40B4-BE49-F238E27FC236}">
                <a16:creationId xmlns:a16="http://schemas.microsoft.com/office/drawing/2014/main" id="{C225EFCB-6D67-407E-AB6A-CF1934F27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2218944"/>
            <a:ext cx="5035296" cy="4421414"/>
          </a:xfrm>
          <a:prstGeom prst="rect">
            <a:avLst/>
          </a:prstGeom>
        </p:spPr>
      </p:pic>
      <p:sp>
        <p:nvSpPr>
          <p:cNvPr id="8" name="Rectangle 7">
            <a:extLst>
              <a:ext uri="{FF2B5EF4-FFF2-40B4-BE49-F238E27FC236}">
                <a16:creationId xmlns:a16="http://schemas.microsoft.com/office/drawing/2014/main" id="{0D5D6F6B-D894-47D2-9077-10EB6584E7F0}"/>
              </a:ext>
            </a:extLst>
          </p:cNvPr>
          <p:cNvSpPr/>
          <p:nvPr/>
        </p:nvSpPr>
        <p:spPr>
          <a:xfrm>
            <a:off x="5730240" y="2060448"/>
            <a:ext cx="6169152" cy="232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Inelastic Demand</a:t>
            </a:r>
            <a:r>
              <a:rPr lang="en-US" sz="2400" dirty="0">
                <a:solidFill>
                  <a:schemeClr val="bg1"/>
                </a:solidFill>
                <a:latin typeface="Times New Roman" panose="02020603050405020304" pitchFamily="18" charset="0"/>
                <a:cs typeface="Times New Roman" panose="02020603050405020304" pitchFamily="18" charset="0"/>
              </a:rPr>
              <a:t>: Change in price will have little effect on the quantity demanded </a:t>
            </a:r>
          </a:p>
          <a:p>
            <a:r>
              <a:rPr lang="en-US" sz="2400" dirty="0">
                <a:solidFill>
                  <a:schemeClr val="bg1"/>
                </a:solidFill>
                <a:latin typeface="Times New Roman" panose="02020603050405020304" pitchFamily="18" charset="0"/>
                <a:cs typeface="Times New Roman" panose="02020603050405020304" pitchFamily="18" charset="0"/>
              </a:rPr>
              <a:t>Ex.</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Gas</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Cigarettes (addictive)</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NO Competition (Monopolies)</a:t>
            </a:r>
          </a:p>
        </p:txBody>
      </p:sp>
    </p:spTree>
    <p:extLst>
      <p:ext uri="{BB962C8B-B14F-4D97-AF65-F5344CB8AC3E}">
        <p14:creationId xmlns:p14="http://schemas.microsoft.com/office/powerpoint/2010/main" val="429347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Do You Know Economics </a:t>
            </a:r>
          </a:p>
          <a:p>
            <a:r>
              <a:rPr lang="en-US" sz="2200" dirty="0">
                <a:latin typeface="Times New Roman" panose="02020603050405020304" pitchFamily="18" charset="0"/>
                <a:cs typeface="Times New Roman" panose="02020603050405020304" pitchFamily="18" charset="0"/>
              </a:rPr>
              <a:t>Cost Benefit </a:t>
            </a:r>
          </a:p>
          <a:p>
            <a:r>
              <a:rPr lang="en-US" sz="2200" dirty="0">
                <a:latin typeface="Times New Roman" panose="02020603050405020304" pitchFamily="18" charset="0"/>
                <a:cs typeface="Times New Roman" panose="02020603050405020304" pitchFamily="18" charset="0"/>
              </a:rPr>
              <a:t>Dealing with Scarcity</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Get Syllabus Signed</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8802798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029" y="1269242"/>
            <a:ext cx="10515600" cy="5216902"/>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shift SUPPLY curves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Determinants of Supply</a:t>
            </a:r>
          </a:p>
        </p:txBody>
      </p:sp>
      <p:pic>
        <p:nvPicPr>
          <p:cNvPr id="7" name="Picture 6" descr="A close up of a map&#10;&#10;Description automatically generated">
            <a:extLst>
              <a:ext uri="{FF2B5EF4-FFF2-40B4-BE49-F238E27FC236}">
                <a16:creationId xmlns:a16="http://schemas.microsoft.com/office/drawing/2014/main" id="{45B8E6E3-E185-4509-97E3-C6B1CD8A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80" y="1828799"/>
            <a:ext cx="9311885" cy="4811559"/>
          </a:xfrm>
          <a:prstGeom prst="rect">
            <a:avLst/>
          </a:prstGeom>
          <a:ln>
            <a:solidFill>
              <a:srgbClr val="7030A0"/>
            </a:solidFill>
          </a:ln>
        </p:spPr>
      </p:pic>
      <p:sp>
        <p:nvSpPr>
          <p:cNvPr id="8" name="Arrow: Right 7">
            <a:extLst>
              <a:ext uri="{FF2B5EF4-FFF2-40B4-BE49-F238E27FC236}">
                <a16:creationId xmlns:a16="http://schemas.microsoft.com/office/drawing/2014/main" id="{2096F066-702C-4290-9A9E-9B5FF925B79F}"/>
              </a:ext>
            </a:extLst>
          </p:cNvPr>
          <p:cNvSpPr/>
          <p:nvPr/>
        </p:nvSpPr>
        <p:spPr>
          <a:xfrm>
            <a:off x="6654424" y="3484375"/>
            <a:ext cx="658368" cy="32918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980C056-8E88-49EA-A6BE-64DAE92032A8}"/>
              </a:ext>
            </a:extLst>
          </p:cNvPr>
          <p:cNvSpPr/>
          <p:nvPr/>
        </p:nvSpPr>
        <p:spPr>
          <a:xfrm rot="10800000">
            <a:off x="5437632" y="3429000"/>
            <a:ext cx="658368" cy="32918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8C47AF-B9CF-4E45-B54B-4E8BCC9BAC28}"/>
              </a:ext>
            </a:extLst>
          </p:cNvPr>
          <p:cNvSpPr/>
          <p:nvPr/>
        </p:nvSpPr>
        <p:spPr>
          <a:xfrm>
            <a:off x="2916298" y="3145410"/>
            <a:ext cx="2292096"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a:t>
            </a:r>
          </a:p>
          <a:p>
            <a:pPr algn="ctr"/>
            <a:r>
              <a:rPr lang="en-US" sz="2400" dirty="0">
                <a:latin typeface="Times New Roman" panose="02020603050405020304" pitchFamily="18" charset="0"/>
                <a:cs typeface="Times New Roman" panose="02020603050405020304" pitchFamily="18" charset="0"/>
              </a:rPr>
              <a:t>Supply decreases</a:t>
            </a:r>
          </a:p>
        </p:txBody>
      </p:sp>
      <p:sp>
        <p:nvSpPr>
          <p:cNvPr id="11" name="Rectangle 10">
            <a:extLst>
              <a:ext uri="{FF2B5EF4-FFF2-40B4-BE49-F238E27FC236}">
                <a16:creationId xmlns:a16="http://schemas.microsoft.com/office/drawing/2014/main" id="{72EFF2CF-C1E3-4E64-A10A-605DDFEA2436}"/>
              </a:ext>
            </a:extLst>
          </p:cNvPr>
          <p:cNvSpPr/>
          <p:nvPr/>
        </p:nvSpPr>
        <p:spPr>
          <a:xfrm>
            <a:off x="7612774" y="3166620"/>
            <a:ext cx="2292096" cy="744412"/>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a:t>
            </a:r>
          </a:p>
          <a:p>
            <a:pPr algn="ctr"/>
            <a:r>
              <a:rPr lang="en-US" sz="2400" dirty="0">
                <a:latin typeface="Times New Roman" panose="02020603050405020304" pitchFamily="18" charset="0"/>
                <a:cs typeface="Times New Roman" panose="02020603050405020304" pitchFamily="18" charset="0"/>
              </a:rPr>
              <a:t>Supply increases</a:t>
            </a:r>
          </a:p>
        </p:txBody>
      </p:sp>
    </p:spTree>
    <p:extLst>
      <p:ext uri="{BB962C8B-B14F-4D97-AF65-F5344CB8AC3E}">
        <p14:creationId xmlns:p14="http://schemas.microsoft.com/office/powerpoint/2010/main" val="5494560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29640"/>
            <a:ext cx="10515600" cy="5556504"/>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shift SUPPLY curves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675131" y="103057"/>
            <a:ext cx="10515600" cy="662031"/>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Determinants of Supply</a:t>
            </a:r>
          </a:p>
        </p:txBody>
      </p:sp>
      <p:pic>
        <p:nvPicPr>
          <p:cNvPr id="7" name="Picture 6" descr="A close up of a map&#10;&#10;Description automatically generated">
            <a:extLst>
              <a:ext uri="{FF2B5EF4-FFF2-40B4-BE49-F238E27FC236}">
                <a16:creationId xmlns:a16="http://schemas.microsoft.com/office/drawing/2014/main" id="{45B8E6E3-E185-4509-97E3-C6B1CD8A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017" y="1384428"/>
            <a:ext cx="6486389" cy="4811559"/>
          </a:xfrm>
          <a:prstGeom prst="rect">
            <a:avLst/>
          </a:prstGeom>
          <a:ln>
            <a:solidFill>
              <a:srgbClr val="7030A0"/>
            </a:solidFill>
          </a:ln>
        </p:spPr>
      </p:pic>
      <p:sp>
        <p:nvSpPr>
          <p:cNvPr id="8" name="Arrow: Right 7">
            <a:extLst>
              <a:ext uri="{FF2B5EF4-FFF2-40B4-BE49-F238E27FC236}">
                <a16:creationId xmlns:a16="http://schemas.microsoft.com/office/drawing/2014/main" id="{2096F066-702C-4290-9A9E-9B5FF925B79F}"/>
              </a:ext>
            </a:extLst>
          </p:cNvPr>
          <p:cNvSpPr/>
          <p:nvPr/>
        </p:nvSpPr>
        <p:spPr>
          <a:xfrm>
            <a:off x="8611926" y="3157602"/>
            <a:ext cx="658368" cy="32918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980C056-8E88-49EA-A6BE-64DAE92032A8}"/>
              </a:ext>
            </a:extLst>
          </p:cNvPr>
          <p:cNvSpPr/>
          <p:nvPr/>
        </p:nvSpPr>
        <p:spPr>
          <a:xfrm rot="10800000">
            <a:off x="7507970" y="3147017"/>
            <a:ext cx="658368" cy="32918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8C47AF-B9CF-4E45-B54B-4E8BCC9BAC28}"/>
              </a:ext>
            </a:extLst>
          </p:cNvPr>
          <p:cNvSpPr/>
          <p:nvPr/>
        </p:nvSpPr>
        <p:spPr>
          <a:xfrm>
            <a:off x="5147676" y="2949988"/>
            <a:ext cx="2292096"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a:t>
            </a:r>
          </a:p>
          <a:p>
            <a:pPr algn="ctr"/>
            <a:r>
              <a:rPr lang="en-US" sz="2400" dirty="0">
                <a:latin typeface="Times New Roman" panose="02020603050405020304" pitchFamily="18" charset="0"/>
                <a:cs typeface="Times New Roman" panose="02020603050405020304" pitchFamily="18" charset="0"/>
              </a:rPr>
              <a:t>Supply decreases</a:t>
            </a:r>
          </a:p>
        </p:txBody>
      </p:sp>
      <p:sp>
        <p:nvSpPr>
          <p:cNvPr id="11" name="Rectangle 10">
            <a:extLst>
              <a:ext uri="{FF2B5EF4-FFF2-40B4-BE49-F238E27FC236}">
                <a16:creationId xmlns:a16="http://schemas.microsoft.com/office/drawing/2014/main" id="{72EFF2CF-C1E3-4E64-A10A-605DDFEA2436}"/>
              </a:ext>
            </a:extLst>
          </p:cNvPr>
          <p:cNvSpPr/>
          <p:nvPr/>
        </p:nvSpPr>
        <p:spPr>
          <a:xfrm>
            <a:off x="9508112" y="2963480"/>
            <a:ext cx="2292096" cy="744412"/>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a:t>
            </a:r>
          </a:p>
          <a:p>
            <a:pPr algn="ctr"/>
            <a:r>
              <a:rPr lang="en-US" sz="2400" dirty="0">
                <a:latin typeface="Times New Roman" panose="02020603050405020304" pitchFamily="18" charset="0"/>
                <a:cs typeface="Times New Roman" panose="02020603050405020304" pitchFamily="18" charset="0"/>
              </a:rPr>
              <a:t>Supply increases</a:t>
            </a:r>
          </a:p>
        </p:txBody>
      </p:sp>
      <p:sp>
        <p:nvSpPr>
          <p:cNvPr id="12" name="Rectangle 11">
            <a:extLst>
              <a:ext uri="{FF2B5EF4-FFF2-40B4-BE49-F238E27FC236}">
                <a16:creationId xmlns:a16="http://schemas.microsoft.com/office/drawing/2014/main" id="{BE14DE6F-34E5-4FE0-AE13-C92CB37BECF5}"/>
              </a:ext>
            </a:extLst>
          </p:cNvPr>
          <p:cNvSpPr/>
          <p:nvPr/>
        </p:nvSpPr>
        <p:spPr>
          <a:xfrm>
            <a:off x="206489" y="1641098"/>
            <a:ext cx="4872989" cy="499926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to government policies </a:t>
            </a:r>
          </a:p>
          <a:p>
            <a:pPr marL="468313" indent="-468313">
              <a:lnSpc>
                <a:spcPct val="90000"/>
              </a:lnSpc>
              <a:spcBef>
                <a:spcPts val="65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New laws requiring businesses to pollute less has forced businesses to redo their production causing supplies to decrease</a:t>
            </a:r>
          </a:p>
          <a:p>
            <a:pPr>
              <a:lnSpc>
                <a:spcPct val="90000"/>
              </a:lnSpc>
              <a:spcBef>
                <a:spcPts val="6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in taxes or subsidies (government money paid to producers to get them to act)</a:t>
            </a:r>
          </a:p>
          <a:p>
            <a:pPr marL="468313" indent="-468313">
              <a:lnSpc>
                <a:spcPct val="90000"/>
              </a:lnSpc>
              <a:spcBef>
                <a:spcPts val="65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If the federal government pay a subsidy to farmers to grow less corn the supply of corn decreases</a:t>
            </a:r>
          </a:p>
          <a:p>
            <a:pPr>
              <a:lnSpc>
                <a:spcPct val="90000"/>
              </a:lnSpc>
              <a:spcBef>
                <a:spcPts val="65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 in competition</a:t>
            </a:r>
          </a:p>
          <a:p>
            <a:pPr marL="342900" indent="-342900">
              <a:lnSpc>
                <a:spcPct val="90000"/>
              </a:lnSpc>
              <a:spcBef>
                <a:spcPts val="650"/>
              </a:spcBef>
              <a:buClr>
                <a:srgbClr val="CC0000"/>
              </a:buClr>
              <a:buSzPct val="65000"/>
              <a:buFont typeface="Wingdings" panose="05000000000000000000"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More sellers more supply</a:t>
            </a:r>
          </a:p>
        </p:txBody>
      </p:sp>
    </p:spTree>
    <p:extLst>
      <p:ext uri="{BB962C8B-B14F-4D97-AF65-F5344CB8AC3E}">
        <p14:creationId xmlns:p14="http://schemas.microsoft.com/office/powerpoint/2010/main" val="10575650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2042"/>
            <a:ext cx="10515600" cy="5674102"/>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Factors that shift SUPPLY curves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544438"/>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Determinants of Supply</a:t>
            </a:r>
          </a:p>
        </p:txBody>
      </p:sp>
      <p:pic>
        <p:nvPicPr>
          <p:cNvPr id="7" name="Picture 6" descr="A close up of a map&#10;&#10;Description automatically generated">
            <a:extLst>
              <a:ext uri="{FF2B5EF4-FFF2-40B4-BE49-F238E27FC236}">
                <a16:creationId xmlns:a16="http://schemas.microsoft.com/office/drawing/2014/main" id="{45B8E6E3-E185-4509-97E3-C6B1CD8A7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780" y="1822455"/>
            <a:ext cx="6486389" cy="4811559"/>
          </a:xfrm>
          <a:prstGeom prst="rect">
            <a:avLst/>
          </a:prstGeom>
          <a:ln>
            <a:solidFill>
              <a:srgbClr val="7030A0"/>
            </a:solidFill>
          </a:ln>
        </p:spPr>
      </p:pic>
      <p:sp>
        <p:nvSpPr>
          <p:cNvPr id="8" name="Arrow: Right 7">
            <a:extLst>
              <a:ext uri="{FF2B5EF4-FFF2-40B4-BE49-F238E27FC236}">
                <a16:creationId xmlns:a16="http://schemas.microsoft.com/office/drawing/2014/main" id="{2096F066-702C-4290-9A9E-9B5FF925B79F}"/>
              </a:ext>
            </a:extLst>
          </p:cNvPr>
          <p:cNvSpPr/>
          <p:nvPr/>
        </p:nvSpPr>
        <p:spPr>
          <a:xfrm>
            <a:off x="9190239" y="3459520"/>
            <a:ext cx="658368" cy="32918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980C056-8E88-49EA-A6BE-64DAE92032A8}"/>
              </a:ext>
            </a:extLst>
          </p:cNvPr>
          <p:cNvSpPr/>
          <p:nvPr/>
        </p:nvSpPr>
        <p:spPr>
          <a:xfrm rot="10800000">
            <a:off x="8175596" y="3429000"/>
            <a:ext cx="658368" cy="32918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8C47AF-B9CF-4E45-B54B-4E8BCC9BAC28}"/>
              </a:ext>
            </a:extLst>
          </p:cNvPr>
          <p:cNvSpPr/>
          <p:nvPr/>
        </p:nvSpPr>
        <p:spPr>
          <a:xfrm>
            <a:off x="5808505" y="3114804"/>
            <a:ext cx="2292096" cy="744412"/>
          </a:xfrm>
          <a:prstGeom prst="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(Left Shift)</a:t>
            </a:r>
          </a:p>
          <a:p>
            <a:pPr algn="ctr"/>
            <a:r>
              <a:rPr lang="en-US" sz="2400" dirty="0">
                <a:latin typeface="Times New Roman" panose="02020603050405020304" pitchFamily="18" charset="0"/>
                <a:cs typeface="Times New Roman" panose="02020603050405020304" pitchFamily="18" charset="0"/>
              </a:rPr>
              <a:t>Supply decreases</a:t>
            </a:r>
          </a:p>
        </p:txBody>
      </p:sp>
      <p:sp>
        <p:nvSpPr>
          <p:cNvPr id="11" name="Rectangle 10">
            <a:extLst>
              <a:ext uri="{FF2B5EF4-FFF2-40B4-BE49-F238E27FC236}">
                <a16:creationId xmlns:a16="http://schemas.microsoft.com/office/drawing/2014/main" id="{72EFF2CF-C1E3-4E64-A10A-605DDFEA2436}"/>
              </a:ext>
            </a:extLst>
          </p:cNvPr>
          <p:cNvSpPr/>
          <p:nvPr/>
        </p:nvSpPr>
        <p:spPr>
          <a:xfrm>
            <a:off x="9830884" y="3142362"/>
            <a:ext cx="2292096" cy="744412"/>
          </a:xfrm>
          <a:prstGeom prst="rect">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(Right Shift)</a:t>
            </a:r>
          </a:p>
          <a:p>
            <a:pPr algn="ctr"/>
            <a:r>
              <a:rPr lang="en-US" sz="2400" dirty="0">
                <a:latin typeface="Times New Roman" panose="02020603050405020304" pitchFamily="18" charset="0"/>
                <a:cs typeface="Times New Roman" panose="02020603050405020304" pitchFamily="18" charset="0"/>
              </a:rPr>
              <a:t>Supply increases</a:t>
            </a:r>
          </a:p>
        </p:txBody>
      </p:sp>
      <p:sp>
        <p:nvSpPr>
          <p:cNvPr id="12" name="Rectangle 11">
            <a:extLst>
              <a:ext uri="{FF2B5EF4-FFF2-40B4-BE49-F238E27FC236}">
                <a16:creationId xmlns:a16="http://schemas.microsoft.com/office/drawing/2014/main" id="{BE14DE6F-34E5-4FE0-AE13-C92CB37BECF5}"/>
              </a:ext>
            </a:extLst>
          </p:cNvPr>
          <p:cNvSpPr/>
          <p:nvPr/>
        </p:nvSpPr>
        <p:spPr>
          <a:xfrm>
            <a:off x="225181" y="1183898"/>
            <a:ext cx="5430102" cy="448538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ts val="6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Changes in the cost of resources or inputs </a:t>
            </a:r>
          </a:p>
          <a:p>
            <a:pPr marL="468313" indent="-468313">
              <a:lnSpc>
                <a:spcPct val="90000"/>
              </a:lnSpc>
              <a:spcBef>
                <a:spcPts val="60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If the price of raw materials increases business will supply less</a:t>
            </a:r>
          </a:p>
          <a:p>
            <a:pPr>
              <a:lnSpc>
                <a:spcPct val="90000"/>
              </a:lnSpc>
              <a:spcBef>
                <a:spcPts val="6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Technology Advances</a:t>
            </a:r>
          </a:p>
          <a:p>
            <a:pPr marL="468313" indent="-468313">
              <a:lnSpc>
                <a:spcPct val="90000"/>
              </a:lnSpc>
              <a:spcBef>
                <a:spcPts val="600"/>
              </a:spcBef>
              <a:buClr>
                <a:srgbClr val="CC00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If a business can use a new machine to produce a good or service faster</a:t>
            </a:r>
          </a:p>
          <a:p>
            <a:pPr>
              <a:lnSpc>
                <a:spcPct val="90000"/>
              </a:lnSpc>
              <a:spcBef>
                <a:spcPts val="600"/>
              </a:spcBef>
              <a:buClr>
                <a:srgbClr val="CC0000"/>
              </a:buClr>
              <a:buSzPct val="65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b="1" dirty="0">
                <a:latin typeface="Times New Roman" panose="02020603050405020304" pitchFamily="18" charset="0"/>
                <a:cs typeface="Times New Roman" panose="02020603050405020304" pitchFamily="18" charset="0"/>
              </a:rPr>
              <a:t>Change in Sellers Expectations</a:t>
            </a:r>
          </a:p>
          <a:p>
            <a:pPr marL="342900" indent="-342900">
              <a:lnSpc>
                <a:spcPct val="90000"/>
              </a:lnSpc>
              <a:spcBef>
                <a:spcPts val="600"/>
              </a:spcBef>
              <a:buClr>
                <a:srgbClr val="CC0000"/>
              </a:buClr>
              <a:buSzPct val="65000"/>
              <a:buFont typeface="Wingdings" panose="05000000000000000000" pitchFamily="2" charset="2"/>
              <a:buChar char="q"/>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latin typeface="Times New Roman" panose="02020603050405020304" pitchFamily="18" charset="0"/>
                <a:cs typeface="Times New Roman" panose="02020603050405020304" pitchFamily="18" charset="0"/>
              </a:rPr>
              <a:t>Ex. Sellers expects higher prices in the future they will produce more now</a:t>
            </a:r>
          </a:p>
        </p:txBody>
      </p:sp>
    </p:spTree>
    <p:extLst>
      <p:ext uri="{BB962C8B-B14F-4D97-AF65-F5344CB8AC3E}">
        <p14:creationId xmlns:p14="http://schemas.microsoft.com/office/powerpoint/2010/main" val="19666766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6464"/>
            <a:ext cx="10515600" cy="5047488"/>
          </a:xfrm>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Supply inelasticity</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ELASTICTY</a:t>
            </a:r>
          </a:p>
        </p:txBody>
      </p:sp>
      <p:pic>
        <p:nvPicPr>
          <p:cNvPr id="5" name="Picture 4" descr="A screenshot of a cell phone&#10;&#10;Description automatically generated">
            <a:extLst>
              <a:ext uri="{FF2B5EF4-FFF2-40B4-BE49-F238E27FC236}">
                <a16:creationId xmlns:a16="http://schemas.microsoft.com/office/drawing/2014/main" id="{5AF5EB15-B456-43D8-8D4B-7F41829A2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 y="1921002"/>
            <a:ext cx="4088892" cy="4719356"/>
          </a:xfrm>
          <a:prstGeom prst="rect">
            <a:avLst/>
          </a:prstGeom>
          <a:ln>
            <a:solidFill>
              <a:srgbClr val="7030A0"/>
            </a:solidFill>
          </a:ln>
        </p:spPr>
      </p:pic>
      <p:sp>
        <p:nvSpPr>
          <p:cNvPr id="6" name="Rectangle 5">
            <a:extLst>
              <a:ext uri="{FF2B5EF4-FFF2-40B4-BE49-F238E27FC236}">
                <a16:creationId xmlns:a16="http://schemas.microsoft.com/office/drawing/2014/main" id="{8986BD12-3E55-41A3-BE94-48667B96BBDD}"/>
              </a:ext>
            </a:extLst>
          </p:cNvPr>
          <p:cNvSpPr/>
          <p:nvPr/>
        </p:nvSpPr>
        <p:spPr>
          <a:xfrm>
            <a:off x="5084064" y="1921002"/>
            <a:ext cx="6827520" cy="13098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Ex. - Price of rents falls by 20%; Q. Supply declines by 1%. </a:t>
            </a:r>
            <a:r>
              <a:rPr lang="en-US" sz="2400" b="1" dirty="0">
                <a:latin typeface="Times New Roman" panose="02020603050405020304" pitchFamily="18" charset="0"/>
                <a:cs typeface="Times New Roman" panose="02020603050405020304" pitchFamily="18" charset="0"/>
              </a:rPr>
              <a:t>Price elasticity of supply (PES) = 0.05 </a:t>
            </a:r>
          </a:p>
        </p:txBody>
      </p:sp>
      <p:sp>
        <p:nvSpPr>
          <p:cNvPr id="7" name="Rectangle 6">
            <a:extLst>
              <a:ext uri="{FF2B5EF4-FFF2-40B4-BE49-F238E27FC236}">
                <a16:creationId xmlns:a16="http://schemas.microsoft.com/office/drawing/2014/main" id="{C1CCEC8D-376C-4C3D-9D08-24BEE53872F4}"/>
              </a:ext>
            </a:extLst>
          </p:cNvPr>
          <p:cNvSpPr/>
          <p:nvPr/>
        </p:nvSpPr>
        <p:spPr>
          <a:xfrm>
            <a:off x="5053584" y="3399282"/>
            <a:ext cx="6888480" cy="1026414"/>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What is the reason why the supply of housing is inelastic in the scenario?</a:t>
            </a:r>
          </a:p>
        </p:txBody>
      </p:sp>
      <p:sp>
        <p:nvSpPr>
          <p:cNvPr id="8" name="Rectangle 7">
            <a:extLst>
              <a:ext uri="{FF2B5EF4-FFF2-40B4-BE49-F238E27FC236}">
                <a16:creationId xmlns:a16="http://schemas.microsoft.com/office/drawing/2014/main" id="{47129E8F-4552-4F4F-A279-FA6F249E8B38}"/>
              </a:ext>
            </a:extLst>
          </p:cNvPr>
          <p:cNvSpPr/>
          <p:nvPr/>
        </p:nvSpPr>
        <p:spPr>
          <a:xfrm>
            <a:off x="5053584" y="4560864"/>
            <a:ext cx="6888480" cy="1026414"/>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Not enough land to build more houses, but a high demand for houses = increase in price</a:t>
            </a:r>
          </a:p>
        </p:txBody>
      </p:sp>
    </p:spTree>
    <p:extLst>
      <p:ext uri="{BB962C8B-B14F-4D97-AF65-F5344CB8AC3E}">
        <p14:creationId xmlns:p14="http://schemas.microsoft.com/office/powerpoint/2010/main" val="33462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Supply &amp; Demand Determinants Scenarios</a:t>
            </a:r>
          </a:p>
          <a:p>
            <a:r>
              <a:rPr lang="en-US" sz="2200" dirty="0">
                <a:latin typeface="Times New Roman" panose="02020603050405020304" pitchFamily="18" charset="0"/>
                <a:cs typeface="Times New Roman" panose="02020603050405020304" pitchFamily="18" charset="0"/>
              </a:rPr>
              <a:t>Determinants assessment</a:t>
            </a:r>
          </a:p>
          <a:p>
            <a:r>
              <a:rPr lang="en-US" sz="2200" dirty="0">
                <a:latin typeface="Times New Roman" panose="02020603050405020304" pitchFamily="18" charset="0"/>
                <a:cs typeface="Times New Roman" panose="02020603050405020304" pitchFamily="18" charset="0"/>
              </a:rPr>
              <a:t>Micro Review</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Unit I Test, Friday, September 22</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Current Events Journal Review Due Oct. 25</a:t>
            </a: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27181724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accent1">
              <a:lumMod val="20000"/>
              <a:lumOff val="80000"/>
            </a:schemeClr>
          </a:solidFill>
          <a:ln>
            <a:solidFill>
              <a:srgbClr val="002060"/>
            </a:solidFill>
          </a:ln>
        </p:spPr>
        <p:txBody>
          <a:bodyPr>
            <a:normAutofit fontScale="90000"/>
          </a:bodyPr>
          <a:lstStyle/>
          <a:p>
            <a:r>
              <a:rPr lang="en-US" b="1" dirty="0">
                <a:solidFill>
                  <a:schemeClr val="tx1"/>
                </a:solidFill>
                <a:latin typeface="Angsana New" panose="02020603050405020304" pitchFamily="18" charset="-34"/>
                <a:cs typeface="Angsana New" panose="02020603050405020304" pitchFamily="18" charset="-34"/>
              </a:rPr>
              <a:t>Supply &amp; Demand Scenarios</a:t>
            </a:r>
          </a:p>
        </p:txBody>
      </p:sp>
      <p:sp>
        <p:nvSpPr>
          <p:cNvPr id="3" name="Content Placeholder 2">
            <a:extLst>
              <a:ext uri="{FF2B5EF4-FFF2-40B4-BE49-F238E27FC236}">
                <a16:creationId xmlns:a16="http://schemas.microsoft.com/office/drawing/2014/main" id="{4B47347A-0AEE-4B37-A88D-F9E2E19A0250}"/>
              </a:ext>
            </a:extLst>
          </p:cNvPr>
          <p:cNvSpPr>
            <a:spLocks noGrp="1"/>
          </p:cNvSpPr>
          <p:nvPr>
            <p:ph idx="1"/>
          </p:nvPr>
        </p:nvSpPr>
        <p:spPr>
          <a:xfrm>
            <a:off x="4079631" y="1037229"/>
            <a:ext cx="7809842" cy="4926843"/>
          </a:xfrm>
          <a:solidFill>
            <a:srgbClr val="C00000"/>
          </a:solidFill>
        </p:spPr>
        <p:txBody>
          <a:bodyPr>
            <a:normAutofit/>
          </a:bodyPr>
          <a:lstStyle/>
          <a:p>
            <a:pPr lvl="1"/>
            <a:r>
              <a:rPr lang="en-US" sz="2600" b="1" dirty="0">
                <a:solidFill>
                  <a:schemeClr val="bg1"/>
                </a:solidFill>
                <a:latin typeface="Times New Roman" pitchFamily="18" charset="0"/>
                <a:cs typeface="Times New Roman" pitchFamily="18" charset="0"/>
              </a:rPr>
              <a:t>Scenario A: </a:t>
            </a:r>
            <a:r>
              <a:rPr lang="en-US" sz="2600" dirty="0">
                <a:solidFill>
                  <a:schemeClr val="bg1"/>
                </a:solidFill>
                <a:latin typeface="Times New Roman" pitchFamily="18" charset="0"/>
                <a:cs typeface="Times New Roman" pitchFamily="18" charset="0"/>
              </a:rPr>
              <a:t>Apple is getting ready to release the I-phone 11 which has enhancements to the camera, as well as improved durability.  What will be the immediate effect to the equilibrium price and the supply of I-phone 8s.  Use a supply and demand graph to explain the answer to the question.</a:t>
            </a:r>
          </a:p>
          <a:p>
            <a:pPr lvl="1"/>
            <a:endParaRPr lang="en-US" sz="2600" dirty="0">
              <a:solidFill>
                <a:schemeClr val="bg1"/>
              </a:solidFill>
              <a:latin typeface="Times New Roman" pitchFamily="18" charset="0"/>
              <a:cs typeface="Times New Roman" pitchFamily="18" charset="0"/>
            </a:endParaRPr>
          </a:p>
          <a:p>
            <a:pPr lvl="1"/>
            <a:r>
              <a:rPr lang="en-US" sz="2600" b="1" dirty="0">
                <a:solidFill>
                  <a:schemeClr val="bg1"/>
                </a:solidFill>
                <a:latin typeface="Times New Roman" pitchFamily="18" charset="0"/>
                <a:cs typeface="Times New Roman" pitchFamily="18" charset="0"/>
              </a:rPr>
              <a:t>Scenario B: </a:t>
            </a:r>
            <a:r>
              <a:rPr lang="en-US" sz="2600" dirty="0">
                <a:solidFill>
                  <a:schemeClr val="bg1"/>
                </a:solidFill>
                <a:latin typeface="Times New Roman" pitchFamily="18" charset="0"/>
                <a:cs typeface="Times New Roman" pitchFamily="18" charset="0"/>
              </a:rPr>
              <a:t>In order to pay for rising federal deficit Congress passes a 20% rate hike in the amount of income taxes people in the middle class will pay.  How will this impact the market for consumer goods?  Use a supply and demand graph to explain the answer to the question.</a:t>
            </a:r>
          </a:p>
          <a:p>
            <a:endParaRPr lang="en-US" sz="2400" dirty="0">
              <a:latin typeface="Times New Roman" pitchFamily="18" charset="0"/>
              <a:cs typeface="Times New Roman" pitchFamily="18" charset="0"/>
            </a:endParaRPr>
          </a:p>
        </p:txBody>
      </p:sp>
      <p:pic>
        <p:nvPicPr>
          <p:cNvPr id="5" name="Picture 2" descr="Supply and Demand">
            <a:extLst>
              <a:ext uri="{FF2B5EF4-FFF2-40B4-BE49-F238E27FC236}">
                <a16:creationId xmlns:a16="http://schemas.microsoft.com/office/drawing/2014/main" id="{776B30E5-8D10-475A-8757-D7ED95C48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27" y="1344021"/>
            <a:ext cx="3473060" cy="44767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9871D08-7C37-4B4E-9A29-49897AFE4063}"/>
              </a:ext>
            </a:extLst>
          </p:cNvPr>
          <p:cNvSpPr/>
          <p:nvPr/>
        </p:nvSpPr>
        <p:spPr>
          <a:xfrm>
            <a:off x="731520" y="3428999"/>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a:t>
            </a:r>
          </a:p>
        </p:txBody>
      </p:sp>
      <p:sp>
        <p:nvSpPr>
          <p:cNvPr id="7" name="Rectangle 6">
            <a:extLst>
              <a:ext uri="{FF2B5EF4-FFF2-40B4-BE49-F238E27FC236}">
                <a16:creationId xmlns:a16="http://schemas.microsoft.com/office/drawing/2014/main" id="{0024F607-FF5A-4635-B20F-BA86CEDEDB80}"/>
              </a:ext>
            </a:extLst>
          </p:cNvPr>
          <p:cNvSpPr/>
          <p:nvPr/>
        </p:nvSpPr>
        <p:spPr>
          <a:xfrm>
            <a:off x="2572043" y="3412726"/>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a:t>
            </a:r>
          </a:p>
        </p:txBody>
      </p:sp>
      <p:sp>
        <p:nvSpPr>
          <p:cNvPr id="8" name="Rectangle 7">
            <a:extLst>
              <a:ext uri="{FF2B5EF4-FFF2-40B4-BE49-F238E27FC236}">
                <a16:creationId xmlns:a16="http://schemas.microsoft.com/office/drawing/2014/main" id="{AF9F7E1D-C195-4EDB-8B4E-DD626C10E952}"/>
              </a:ext>
            </a:extLst>
          </p:cNvPr>
          <p:cNvSpPr/>
          <p:nvPr/>
        </p:nvSpPr>
        <p:spPr>
          <a:xfrm>
            <a:off x="710418" y="5586895"/>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a:t>
            </a:r>
          </a:p>
        </p:txBody>
      </p:sp>
      <p:sp>
        <p:nvSpPr>
          <p:cNvPr id="9" name="Rectangle 8">
            <a:extLst>
              <a:ext uri="{FF2B5EF4-FFF2-40B4-BE49-F238E27FC236}">
                <a16:creationId xmlns:a16="http://schemas.microsoft.com/office/drawing/2014/main" id="{AF9C2DE4-62FE-4245-9FDC-DCF84ABCBB90}"/>
              </a:ext>
            </a:extLst>
          </p:cNvPr>
          <p:cNvSpPr/>
          <p:nvPr/>
        </p:nvSpPr>
        <p:spPr>
          <a:xfrm>
            <a:off x="2572042" y="5586894"/>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3363896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accent1">
              <a:lumMod val="20000"/>
              <a:lumOff val="80000"/>
            </a:schemeClr>
          </a:solidFill>
          <a:ln>
            <a:solidFill>
              <a:srgbClr val="002060"/>
            </a:solidFill>
          </a:ln>
        </p:spPr>
        <p:txBody>
          <a:bodyPr>
            <a:normAutofit fontScale="90000"/>
          </a:bodyPr>
          <a:lstStyle/>
          <a:p>
            <a:r>
              <a:rPr lang="en-US" b="1" dirty="0">
                <a:solidFill>
                  <a:schemeClr val="tx1"/>
                </a:solidFill>
                <a:latin typeface="Angsana New" panose="02020603050405020304" pitchFamily="18" charset="-34"/>
                <a:cs typeface="Angsana New" panose="02020603050405020304" pitchFamily="18" charset="-34"/>
              </a:rPr>
              <a:t>Supply &amp; Demand Scenarios</a:t>
            </a:r>
          </a:p>
        </p:txBody>
      </p:sp>
      <p:sp>
        <p:nvSpPr>
          <p:cNvPr id="3" name="Content Placeholder 2">
            <a:extLst>
              <a:ext uri="{FF2B5EF4-FFF2-40B4-BE49-F238E27FC236}">
                <a16:creationId xmlns:a16="http://schemas.microsoft.com/office/drawing/2014/main" id="{4B47347A-0AEE-4B37-A88D-F9E2E19A0250}"/>
              </a:ext>
            </a:extLst>
          </p:cNvPr>
          <p:cNvSpPr>
            <a:spLocks noGrp="1"/>
          </p:cNvSpPr>
          <p:nvPr>
            <p:ph idx="1"/>
          </p:nvPr>
        </p:nvSpPr>
        <p:spPr>
          <a:xfrm>
            <a:off x="3878826" y="1037229"/>
            <a:ext cx="8010647" cy="4926843"/>
          </a:xfrm>
          <a:solidFill>
            <a:srgbClr val="C00000"/>
          </a:solidFill>
        </p:spPr>
        <p:txBody>
          <a:bodyPr>
            <a:normAutofit lnSpcReduction="10000"/>
          </a:bodyPr>
          <a:lstStyle/>
          <a:p>
            <a:pPr lvl="1"/>
            <a:r>
              <a:rPr lang="en-US" sz="2600" b="1" dirty="0">
                <a:solidFill>
                  <a:schemeClr val="bg1"/>
                </a:solidFill>
                <a:latin typeface="Times New Roman" pitchFamily="18" charset="0"/>
                <a:cs typeface="Times New Roman" pitchFamily="18" charset="0"/>
              </a:rPr>
              <a:t>Scenario C: </a:t>
            </a:r>
            <a:r>
              <a:rPr lang="en-US" sz="2600" dirty="0">
                <a:solidFill>
                  <a:schemeClr val="bg1"/>
                </a:solidFill>
                <a:latin typeface="Times New Roman" pitchFamily="18" charset="0"/>
                <a:cs typeface="Times New Roman" pitchFamily="18" charset="0"/>
              </a:rPr>
              <a:t>Many Americans view President’s Day as an ideal time to replace household appliances because of the many sales that box stores, such as Best Buys, Lowes and Home Depot offer.  Use the a supply demand graph to determine how the market will shift on President’s Day in response to the sales offered.</a:t>
            </a:r>
          </a:p>
          <a:p>
            <a:pPr lvl="1"/>
            <a:endParaRPr lang="en-US" sz="2800" dirty="0">
              <a:solidFill>
                <a:schemeClr val="bg1"/>
              </a:solidFill>
              <a:latin typeface="Times New Roman" pitchFamily="18" charset="0"/>
              <a:cs typeface="Times New Roman" pitchFamily="18" charset="0"/>
            </a:endParaRPr>
          </a:p>
          <a:p>
            <a:pPr lvl="1"/>
            <a:r>
              <a:rPr lang="en-US" sz="2600" b="1" dirty="0">
                <a:solidFill>
                  <a:schemeClr val="bg1"/>
                </a:solidFill>
                <a:latin typeface="Times New Roman" pitchFamily="18" charset="0"/>
                <a:cs typeface="Times New Roman" pitchFamily="18" charset="0"/>
              </a:rPr>
              <a:t>Scenario D: </a:t>
            </a:r>
            <a:r>
              <a:rPr lang="en-US" sz="2600" dirty="0">
                <a:solidFill>
                  <a:schemeClr val="bg1"/>
                </a:solidFill>
                <a:latin typeface="Times New Roman" pitchFamily="18" charset="0"/>
                <a:cs typeface="Times New Roman" pitchFamily="18" charset="0"/>
              </a:rPr>
              <a:t>The federal government has mandated that by 2035 that all cars sold in the U.S. must have zero carbon emissions (no GAS).  Use a supply and demand graph to illustrate what will happen to the car production of gas powered cars in 2035 in response to the new regulation.</a:t>
            </a:r>
          </a:p>
          <a:p>
            <a:endParaRPr lang="en-US" sz="2400" dirty="0">
              <a:latin typeface="Times New Roman" pitchFamily="18" charset="0"/>
              <a:cs typeface="Times New Roman" pitchFamily="18" charset="0"/>
            </a:endParaRPr>
          </a:p>
        </p:txBody>
      </p:sp>
      <p:pic>
        <p:nvPicPr>
          <p:cNvPr id="1026" name="Picture 2" descr="Supply and Demand">
            <a:extLst>
              <a:ext uri="{FF2B5EF4-FFF2-40B4-BE49-F238E27FC236}">
                <a16:creationId xmlns:a16="http://schemas.microsoft.com/office/drawing/2014/main" id="{53C9E6D1-77EC-4A29-9A17-CC3D6CDDB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27" y="1344021"/>
            <a:ext cx="3473060" cy="44767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7C96E-91A9-4CA9-B58C-4D9BCFDF68E3}"/>
              </a:ext>
            </a:extLst>
          </p:cNvPr>
          <p:cNvSpPr/>
          <p:nvPr/>
        </p:nvSpPr>
        <p:spPr>
          <a:xfrm>
            <a:off x="731520" y="3428999"/>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A</a:t>
            </a:r>
          </a:p>
        </p:txBody>
      </p:sp>
      <p:sp>
        <p:nvSpPr>
          <p:cNvPr id="7" name="Rectangle 6">
            <a:extLst>
              <a:ext uri="{FF2B5EF4-FFF2-40B4-BE49-F238E27FC236}">
                <a16:creationId xmlns:a16="http://schemas.microsoft.com/office/drawing/2014/main" id="{0E821B4B-28A1-4B2B-96EF-CED72F48056C}"/>
              </a:ext>
            </a:extLst>
          </p:cNvPr>
          <p:cNvSpPr/>
          <p:nvPr/>
        </p:nvSpPr>
        <p:spPr>
          <a:xfrm>
            <a:off x="2501704" y="3437204"/>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a:t>
            </a:r>
          </a:p>
        </p:txBody>
      </p:sp>
      <p:sp>
        <p:nvSpPr>
          <p:cNvPr id="8" name="Rectangle 7">
            <a:extLst>
              <a:ext uri="{FF2B5EF4-FFF2-40B4-BE49-F238E27FC236}">
                <a16:creationId xmlns:a16="http://schemas.microsoft.com/office/drawing/2014/main" id="{A39F8D88-3823-46BD-A562-BF4D15E1A7D8}"/>
              </a:ext>
            </a:extLst>
          </p:cNvPr>
          <p:cNvSpPr/>
          <p:nvPr/>
        </p:nvSpPr>
        <p:spPr>
          <a:xfrm>
            <a:off x="731520" y="5708133"/>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a:t>
            </a:r>
          </a:p>
        </p:txBody>
      </p:sp>
      <p:sp>
        <p:nvSpPr>
          <p:cNvPr id="9" name="Rectangle 8">
            <a:extLst>
              <a:ext uri="{FF2B5EF4-FFF2-40B4-BE49-F238E27FC236}">
                <a16:creationId xmlns:a16="http://schemas.microsoft.com/office/drawing/2014/main" id="{27598284-1A2D-4095-BD10-CE4CE0358FDA}"/>
              </a:ext>
            </a:extLst>
          </p:cNvPr>
          <p:cNvSpPr/>
          <p:nvPr/>
        </p:nvSpPr>
        <p:spPr>
          <a:xfrm>
            <a:off x="2501703" y="5708132"/>
            <a:ext cx="773723" cy="467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4031076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Getting Shifty</a:t>
            </a:r>
          </a:p>
        </p:txBody>
      </p:sp>
      <p:pic>
        <p:nvPicPr>
          <p:cNvPr id="5" name="Content Placeholder 4">
            <a:extLst>
              <a:ext uri="{FF2B5EF4-FFF2-40B4-BE49-F238E27FC236}">
                <a16:creationId xmlns:a16="http://schemas.microsoft.com/office/drawing/2014/main" id="{938A0E2E-7112-49F9-BA54-967CBD1FC4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9243" y="777922"/>
            <a:ext cx="5573365" cy="5568286"/>
          </a:xfrm>
          <a:ln>
            <a:solidFill>
              <a:srgbClr val="7030A0"/>
            </a:solidFill>
          </a:ln>
        </p:spPr>
      </p:pic>
      <p:sp>
        <p:nvSpPr>
          <p:cNvPr id="6" name="Rectangle 5">
            <a:extLst>
              <a:ext uri="{FF2B5EF4-FFF2-40B4-BE49-F238E27FC236}">
                <a16:creationId xmlns:a16="http://schemas.microsoft.com/office/drawing/2014/main" id="{F32F9363-4A16-4EDF-BCAA-7F105CDFDA66}"/>
              </a:ext>
            </a:extLst>
          </p:cNvPr>
          <p:cNvSpPr/>
          <p:nvPr/>
        </p:nvSpPr>
        <p:spPr>
          <a:xfrm>
            <a:off x="438912" y="1189778"/>
            <a:ext cx="5573365" cy="2828544"/>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Shifting Supply &amp; Demand Curves</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Explain which curve would shift for each situation</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Which way would the curve shift in the situations below?</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How does that shift impact the equilibrium point for coffee? </a:t>
            </a:r>
          </a:p>
        </p:txBody>
      </p:sp>
      <p:sp>
        <p:nvSpPr>
          <p:cNvPr id="7" name="Rectangle 6">
            <a:extLst>
              <a:ext uri="{FF2B5EF4-FFF2-40B4-BE49-F238E27FC236}">
                <a16:creationId xmlns:a16="http://schemas.microsoft.com/office/drawing/2014/main" id="{9FB9B99F-F731-4E9C-99A8-E8DC60D88569}"/>
              </a:ext>
            </a:extLst>
          </p:cNvPr>
          <p:cNvSpPr/>
          <p:nvPr/>
        </p:nvSpPr>
        <p:spPr>
          <a:xfrm>
            <a:off x="438912" y="4112936"/>
            <a:ext cx="5573365" cy="888488"/>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Situation A: </a:t>
            </a:r>
            <a:r>
              <a:rPr lang="en-US" sz="2400" dirty="0">
                <a:latin typeface="Times New Roman" panose="02020603050405020304" pitchFamily="18" charset="0"/>
                <a:cs typeface="Times New Roman" panose="02020603050405020304" pitchFamily="18" charset="0"/>
              </a:rPr>
              <a:t>A blight (fungus) is killing coffee plants in South America</a:t>
            </a:r>
          </a:p>
        </p:txBody>
      </p:sp>
      <p:sp>
        <p:nvSpPr>
          <p:cNvPr id="10" name="Rectangle 9">
            <a:extLst>
              <a:ext uri="{FF2B5EF4-FFF2-40B4-BE49-F238E27FC236}">
                <a16:creationId xmlns:a16="http://schemas.microsoft.com/office/drawing/2014/main" id="{CB10EA9C-D96C-48FF-80C4-DCE219E55488}"/>
              </a:ext>
            </a:extLst>
          </p:cNvPr>
          <p:cNvSpPr/>
          <p:nvPr/>
        </p:nvSpPr>
        <p:spPr>
          <a:xfrm>
            <a:off x="438911" y="5104166"/>
            <a:ext cx="5573365" cy="1536192"/>
          </a:xfrm>
          <a:prstGeom prst="rect">
            <a:avLst/>
          </a:prstGeom>
          <a:solidFill>
            <a:schemeClr val="tx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Situation B: </a:t>
            </a:r>
            <a:r>
              <a:rPr lang="en-US" sz="2400" dirty="0">
                <a:latin typeface="Times New Roman" panose="02020603050405020304" pitchFamily="18" charset="0"/>
                <a:cs typeface="Times New Roman" panose="02020603050405020304" pitchFamily="18" charset="0"/>
              </a:rPr>
              <a:t>A new medical study states that drinking coffee increases a person’s chance of getting highly aggressive form of Cancer </a:t>
            </a:r>
          </a:p>
        </p:txBody>
      </p:sp>
    </p:spTree>
    <p:extLst>
      <p:ext uri="{BB962C8B-B14F-4D97-AF65-F5344CB8AC3E}">
        <p14:creationId xmlns:p14="http://schemas.microsoft.com/office/powerpoint/2010/main" val="9185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EA05-E909-4818-B75A-A6C954A2805A}"/>
              </a:ext>
            </a:extLst>
          </p:cNvPr>
          <p:cNvSpPr>
            <a:spLocks noGrp="1"/>
          </p:cNvSpPr>
          <p:nvPr>
            <p:ph type="title"/>
          </p:nvPr>
        </p:nvSpPr>
        <p:spPr>
          <a:xfrm>
            <a:off x="838200" y="365126"/>
            <a:ext cx="10515600" cy="774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Economic Basics</a:t>
            </a:r>
          </a:p>
        </p:txBody>
      </p:sp>
      <p:sp>
        <p:nvSpPr>
          <p:cNvPr id="3" name="Content Placeholder 2">
            <a:extLst>
              <a:ext uri="{FF2B5EF4-FFF2-40B4-BE49-F238E27FC236}">
                <a16:creationId xmlns:a16="http://schemas.microsoft.com/office/drawing/2014/main" id="{9DC54144-A9B7-4ADD-9ACB-1323C3CB2A3B}"/>
              </a:ext>
            </a:extLst>
          </p:cNvPr>
          <p:cNvSpPr>
            <a:spLocks noGrp="1"/>
          </p:cNvSpPr>
          <p:nvPr>
            <p:ph idx="1"/>
          </p:nvPr>
        </p:nvSpPr>
        <p:spPr>
          <a:xfrm>
            <a:off x="238539" y="1457739"/>
            <a:ext cx="7832035" cy="3684104"/>
          </a:xfrm>
          <a:solidFill>
            <a:schemeClr val="bg1"/>
          </a:solidFill>
          <a:ln>
            <a:solidFill>
              <a:schemeClr val="accent6">
                <a:lumMod val="50000"/>
              </a:schemeClr>
            </a:solidFill>
          </a:ln>
        </p:spPr>
        <p:txBody>
          <a:bodyPr/>
          <a:lstStyle/>
          <a:p>
            <a:pPr marL="0" indent="0">
              <a:buNone/>
            </a:pPr>
            <a:r>
              <a:rPr lang="en-US" dirty="0">
                <a:latin typeface="Times" panose="02020603050405020304" pitchFamily="18" charset="0"/>
                <a:cs typeface="Times" panose="02020603050405020304" pitchFamily="18" charset="0"/>
              </a:rPr>
              <a:t>Economic Basics</a:t>
            </a:r>
          </a:p>
          <a:p>
            <a:pPr marL="514350" indent="-514350">
              <a:buAutoNum type="arabicPeriod"/>
            </a:pPr>
            <a:r>
              <a:rPr lang="en-US" dirty="0">
                <a:latin typeface="Times" panose="02020603050405020304" pitchFamily="18" charset="0"/>
                <a:cs typeface="Times" panose="02020603050405020304" pitchFamily="18" charset="0"/>
              </a:rPr>
              <a:t>What causes individuals, businesses, and governments to make choices? </a:t>
            </a:r>
          </a:p>
          <a:p>
            <a:pPr marL="514350" indent="-514350">
              <a:buAutoNum type="arabicPeriod"/>
            </a:pPr>
            <a:r>
              <a:rPr lang="en-US" dirty="0">
                <a:latin typeface="Times" panose="02020603050405020304" pitchFamily="18" charset="0"/>
                <a:cs typeface="Times" panose="02020603050405020304" pitchFamily="18" charset="0"/>
              </a:rPr>
              <a:t>Explain the difference between a need and a want, and use an example of each?</a:t>
            </a:r>
          </a:p>
          <a:p>
            <a:pPr marL="514350" indent="-514350">
              <a:buAutoNum type="arabicPeriod"/>
            </a:pPr>
            <a:r>
              <a:rPr lang="en-US" dirty="0">
                <a:latin typeface="Times" panose="02020603050405020304" pitchFamily="18" charset="0"/>
                <a:cs typeface="Times" panose="02020603050405020304" pitchFamily="18" charset="0"/>
              </a:rPr>
              <a:t>What vocabulary term describes the next best thing you give up when you make a choice? </a:t>
            </a:r>
          </a:p>
        </p:txBody>
      </p:sp>
      <p:pic>
        <p:nvPicPr>
          <p:cNvPr id="1026" name="Picture 2" descr="Hey Mars | Creativity &gt; Anything">
            <a:extLst>
              <a:ext uri="{FF2B5EF4-FFF2-40B4-BE49-F238E27FC236}">
                <a16:creationId xmlns:a16="http://schemas.microsoft.com/office/drawing/2014/main" id="{BA705301-8444-4A5F-911F-AB2D96FDC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453" y="752406"/>
            <a:ext cx="3523008" cy="513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72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solidFill>
            <a:schemeClr val="bg1"/>
          </a:solidFill>
          <a:ln>
            <a:solidFill>
              <a:srgbClr val="7030A0"/>
            </a:solidFill>
          </a:ln>
        </p:spPr>
        <p:txBody>
          <a:bodyPr/>
          <a:lstStyle/>
          <a:p>
            <a:r>
              <a:rPr lang="en-US" b="1" dirty="0">
                <a:latin typeface="High Tower Text" panose="02040502050506030303" pitchFamily="18" charset="0"/>
              </a:rPr>
              <a:t>Solving the mystery of choice</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838200" y="1472540"/>
            <a:ext cx="10515600" cy="4645046"/>
          </a:xfrm>
          <a:solidFill>
            <a:schemeClr val="bg1"/>
          </a:solidFill>
          <a:ln>
            <a:solidFill>
              <a:srgbClr val="7030A0"/>
            </a:solidFill>
          </a:ln>
        </p:spPr>
        <p:txBody>
          <a:bodyPr/>
          <a:lstStyle/>
          <a:p>
            <a:r>
              <a:rPr lang="en-US" b="1" i="1" u="sng" dirty="0">
                <a:solidFill>
                  <a:srgbClr val="FF0000"/>
                </a:solidFill>
                <a:latin typeface="Times New Roman" panose="02020603050405020304" pitchFamily="18" charset="0"/>
                <a:cs typeface="Times New Roman" panose="02020603050405020304" pitchFamily="18" charset="0"/>
              </a:rPr>
              <a:t>Cost benefit analysis</a:t>
            </a:r>
            <a:r>
              <a:rPr lang="en-US" b="1" u="sng"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tool to evaluate the choices we make </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5" name="Picture 4" descr="A screenshot of a cell phone&#10;&#10;Description automatically generated">
            <a:extLst>
              <a:ext uri="{FF2B5EF4-FFF2-40B4-BE49-F238E27FC236}">
                <a16:creationId xmlns:a16="http://schemas.microsoft.com/office/drawing/2014/main" id="{88AD9B54-373E-458D-AA00-382D072CA9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50" y="2188361"/>
            <a:ext cx="3305336" cy="4278573"/>
          </a:xfrm>
          <a:prstGeom prst="rect">
            <a:avLst/>
          </a:prstGeom>
          <a:ln>
            <a:solidFill>
              <a:srgbClr val="7030A0"/>
            </a:solidFill>
          </a:ln>
        </p:spPr>
      </p:pic>
      <p:graphicFrame>
        <p:nvGraphicFramePr>
          <p:cNvPr id="6" name="Table 5">
            <a:extLst>
              <a:ext uri="{FF2B5EF4-FFF2-40B4-BE49-F238E27FC236}">
                <a16:creationId xmlns:a16="http://schemas.microsoft.com/office/drawing/2014/main" id="{C55FD610-D8C9-4B24-AEA4-E55EAD415FEA}"/>
              </a:ext>
            </a:extLst>
          </p:cNvPr>
          <p:cNvGraphicFramePr>
            <a:graphicFrameLocks noGrp="1"/>
          </p:cNvGraphicFramePr>
          <p:nvPr>
            <p:extLst>
              <p:ext uri="{D42A27DB-BD31-4B8C-83A1-F6EECF244321}">
                <p14:modId xmlns:p14="http://schemas.microsoft.com/office/powerpoint/2010/main" val="1598725139"/>
              </p:ext>
            </p:extLst>
          </p:nvPr>
        </p:nvGraphicFramePr>
        <p:xfrm>
          <a:off x="3883232" y="2188361"/>
          <a:ext cx="7903040" cy="4490735"/>
        </p:xfrm>
        <a:graphic>
          <a:graphicData uri="http://schemas.openxmlformats.org/drawingml/2006/table">
            <a:tbl>
              <a:tblPr firstRow="1" bandRow="1">
                <a:tableStyleId>{073A0DAA-6AF3-43AB-8588-CEC1D06C72B9}</a:tableStyleId>
              </a:tblPr>
              <a:tblGrid>
                <a:gridCol w="3674755">
                  <a:extLst>
                    <a:ext uri="{9D8B030D-6E8A-4147-A177-3AD203B41FA5}">
                      <a16:colId xmlns:a16="http://schemas.microsoft.com/office/drawing/2014/main" val="2025553881"/>
                    </a:ext>
                  </a:extLst>
                </a:gridCol>
                <a:gridCol w="4228285">
                  <a:extLst>
                    <a:ext uri="{9D8B030D-6E8A-4147-A177-3AD203B41FA5}">
                      <a16:colId xmlns:a16="http://schemas.microsoft.com/office/drawing/2014/main" val="2867459269"/>
                    </a:ext>
                  </a:extLst>
                </a:gridCol>
              </a:tblGrid>
              <a:tr h="799020">
                <a:tc>
                  <a:txBody>
                    <a:bodyPr/>
                    <a:lstStyle/>
                    <a:p>
                      <a:r>
                        <a:rPr lang="en-US" sz="2800" i="1" u="sng" dirty="0">
                          <a:latin typeface="Times New Roman" panose="02020603050405020304" pitchFamily="18" charset="0"/>
                          <a:cs typeface="Times New Roman" panose="02020603050405020304" pitchFamily="18" charset="0"/>
                        </a:rPr>
                        <a:t>Marginal Cost</a:t>
                      </a:r>
                    </a:p>
                  </a:txBody>
                  <a:tcPr/>
                </a:tc>
                <a:tc>
                  <a:txBody>
                    <a:bodyPr/>
                    <a:lstStyle/>
                    <a:p>
                      <a:r>
                        <a:rPr lang="en-US" sz="2800" i="1" u="sng" dirty="0">
                          <a:latin typeface="Times New Roman" panose="02020603050405020304" pitchFamily="18" charset="0"/>
                          <a:cs typeface="Times New Roman" panose="02020603050405020304" pitchFamily="18" charset="0"/>
                        </a:rPr>
                        <a:t>Marginal Benefit</a:t>
                      </a:r>
                    </a:p>
                  </a:txBody>
                  <a:tcPr/>
                </a:tc>
                <a:extLst>
                  <a:ext uri="{0D108BD9-81ED-4DB2-BD59-A6C34878D82A}">
                    <a16:rowId xmlns:a16="http://schemas.microsoft.com/office/drawing/2014/main" val="2588473217"/>
                  </a:ext>
                </a:extLst>
              </a:tr>
              <a:tr h="3691715">
                <a:tc>
                  <a:txBody>
                    <a:bodyPr/>
                    <a:lstStyle/>
                    <a:p>
                      <a:r>
                        <a:rPr lang="en-US" sz="2400" dirty="0">
                          <a:latin typeface="Times New Roman" panose="02020603050405020304" pitchFamily="18" charset="0"/>
                          <a:cs typeface="Times New Roman" panose="02020603050405020304" pitchFamily="18" charset="0"/>
                        </a:rPr>
                        <a:t>The COST to produce or do for just one more </a:t>
                      </a:r>
                      <a:r>
                        <a:rPr lang="en-US" sz="2400" dirty="0">
                          <a:solidFill>
                            <a:srgbClr val="C00000"/>
                          </a:solidFill>
                          <a:latin typeface="Times New Roman" panose="02020603050405020304" pitchFamily="18" charset="0"/>
                          <a:cs typeface="Times New Roman" panose="02020603050405020304" pitchFamily="18" charset="0"/>
                        </a:rPr>
                        <a:t>(DISADVANTAGE)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The BENEFIT to produce or do for just one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Times New Roman" panose="02020603050405020304" pitchFamily="18" charset="0"/>
                          <a:cs typeface="Times New Roman" panose="02020603050405020304" pitchFamily="18" charset="0"/>
                        </a:rPr>
                        <a:t>(ADVANTAGE)</a:t>
                      </a:r>
                    </a:p>
                  </a:txBody>
                  <a:tcPr/>
                </a:tc>
                <a:extLst>
                  <a:ext uri="{0D108BD9-81ED-4DB2-BD59-A6C34878D82A}">
                    <a16:rowId xmlns:a16="http://schemas.microsoft.com/office/drawing/2014/main" val="2406712102"/>
                  </a:ext>
                </a:extLst>
              </a:tr>
            </a:tbl>
          </a:graphicData>
        </a:graphic>
      </p:graphicFrame>
    </p:spTree>
    <p:extLst>
      <p:ext uri="{BB962C8B-B14F-4D97-AF65-F5344CB8AC3E}">
        <p14:creationId xmlns:p14="http://schemas.microsoft.com/office/powerpoint/2010/main" val="398435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1677"/>
          </a:xfrm>
          <a:solidFill>
            <a:schemeClr val="bg1"/>
          </a:solidFill>
          <a:ln>
            <a:solidFill>
              <a:srgbClr val="7030A0"/>
            </a:solidFill>
          </a:ln>
        </p:spPr>
        <p:txBody>
          <a:bodyPr/>
          <a:lstStyle/>
          <a:p>
            <a:r>
              <a:rPr lang="en-US" b="1" dirty="0">
                <a:latin typeface="High Tower Text" panose="02040502050506030303" pitchFamily="18" charset="0"/>
              </a:rPr>
              <a:t>The Cost to do business</a:t>
            </a:r>
          </a:p>
        </p:txBody>
      </p:sp>
      <p:sp>
        <p:nvSpPr>
          <p:cNvPr id="3" name="Content Placeholder 2"/>
          <p:cNvSpPr>
            <a:spLocks noGrp="1"/>
          </p:cNvSpPr>
          <p:nvPr>
            <p:ph idx="1"/>
          </p:nvPr>
        </p:nvSpPr>
        <p:spPr>
          <a:xfrm>
            <a:off x="838200" y="1271739"/>
            <a:ext cx="10515600" cy="4905224"/>
          </a:xfrm>
          <a:solidFill>
            <a:schemeClr val="bg1"/>
          </a:solidFill>
        </p:spPr>
        <p:txBody>
          <a:bodyPr/>
          <a:lstStyle/>
          <a:p>
            <a:r>
              <a:rPr lang="en-US" dirty="0">
                <a:latin typeface="Times" panose="02020603050405020304" pitchFamily="18" charset="0"/>
                <a:cs typeface="Times" panose="02020603050405020304" pitchFamily="18" charset="0"/>
              </a:rPr>
              <a:t>Evaluating Trade-offs &amp; Opportunity Costs</a:t>
            </a:r>
          </a:p>
        </p:txBody>
      </p:sp>
      <p:sp>
        <p:nvSpPr>
          <p:cNvPr id="5" name="Rectangle 4"/>
          <p:cNvSpPr/>
          <p:nvPr/>
        </p:nvSpPr>
        <p:spPr>
          <a:xfrm>
            <a:off x="2516415" y="1736883"/>
            <a:ext cx="7757652" cy="66169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itchFamily="18" charset="0"/>
                <a:cs typeface="Times New Roman" pitchFamily="18" charset="0"/>
              </a:rPr>
              <a:t>TOTAL COST</a:t>
            </a:r>
            <a:r>
              <a:rPr lang="en-US" sz="2400" b="1" i="1" dirty="0">
                <a:solidFill>
                  <a:srgbClr val="FFFF00"/>
                </a:solidFill>
                <a:latin typeface="Times New Roman" pitchFamily="18" charset="0"/>
                <a:cs typeface="Times New Roman" pitchFamily="18" charset="0"/>
              </a:rPr>
              <a:t> </a:t>
            </a:r>
            <a:r>
              <a:rPr lang="en-US" sz="2400" b="1" i="1" dirty="0">
                <a:solidFill>
                  <a:schemeClr val="bg1"/>
                </a:solidFill>
                <a:latin typeface="Times New Roman" pitchFamily="18" charset="0"/>
                <a:cs typeface="Times New Roman" pitchFamily="18" charset="0"/>
              </a:rPr>
              <a:t>= fixed cost + variable cost</a:t>
            </a:r>
          </a:p>
        </p:txBody>
      </p:sp>
      <p:sp>
        <p:nvSpPr>
          <p:cNvPr id="6" name="Rectangle 5"/>
          <p:cNvSpPr/>
          <p:nvPr/>
        </p:nvSpPr>
        <p:spPr>
          <a:xfrm>
            <a:off x="558474" y="2533515"/>
            <a:ext cx="4132498" cy="311191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FIXED COST</a:t>
            </a:r>
            <a:r>
              <a:rPr lang="en-US" sz="2400" b="1" i="1" dirty="0">
                <a:solidFill>
                  <a:srgbClr val="FFFF00"/>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(cost stays the same no whether you use it or not)</a:t>
            </a: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p:txBody>
      </p:sp>
      <p:sp>
        <p:nvSpPr>
          <p:cNvPr id="8" name="Rectangle 7"/>
          <p:cNvSpPr/>
          <p:nvPr/>
        </p:nvSpPr>
        <p:spPr>
          <a:xfrm>
            <a:off x="7501028" y="2550265"/>
            <a:ext cx="4132498" cy="311191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VARIABLE COST</a:t>
            </a:r>
            <a:r>
              <a:rPr lang="en-US" sz="2400" b="1" i="1" dirty="0">
                <a:solidFill>
                  <a:srgbClr val="FFFF00"/>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(cost increases the more you use it)</a:t>
            </a: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a:p>
            <a:endParaRPr lang="en-US" sz="2400" b="1" dirty="0">
              <a:solidFill>
                <a:schemeClr val="bg1"/>
              </a:solidFill>
              <a:latin typeface="Times New Roman" pitchFamily="18" charset="0"/>
              <a:cs typeface="Times New Roman" pitchFamily="18" charset="0"/>
            </a:endParaRP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1199" y="2749451"/>
            <a:ext cx="1907458" cy="2414944"/>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EDC7DC-FF39-4A9E-A7E7-26103290D1BB}"/>
              </a:ext>
            </a:extLst>
          </p:cNvPr>
          <p:cNvSpPr/>
          <p:nvPr/>
        </p:nvSpPr>
        <p:spPr>
          <a:xfrm>
            <a:off x="838200" y="3868615"/>
            <a:ext cx="3635326" cy="20960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dirty="0">
                <a:solidFill>
                  <a:schemeClr val="bg1"/>
                </a:solidFill>
                <a:latin typeface="Times New Roman" pitchFamily="18" charset="0"/>
                <a:cs typeface="Times New Roman" pitchFamily="18" charset="0"/>
              </a:rPr>
              <a:t>Stapler</a:t>
            </a:r>
          </a:p>
          <a:p>
            <a:pPr marL="342900" indent="-342900">
              <a:buFontTx/>
              <a:buChar char="-"/>
            </a:pPr>
            <a:r>
              <a:rPr lang="en-US" sz="2400" dirty="0">
                <a:solidFill>
                  <a:schemeClr val="bg1"/>
                </a:solidFill>
                <a:latin typeface="Times New Roman" pitchFamily="18" charset="0"/>
                <a:cs typeface="Times New Roman" pitchFamily="18" charset="0"/>
              </a:rPr>
              <a:t>Mortgage payment</a:t>
            </a:r>
          </a:p>
          <a:p>
            <a:pPr marL="342900" indent="-342900">
              <a:buFontTx/>
              <a:buChar char="-"/>
            </a:pPr>
            <a:r>
              <a:rPr lang="en-US" sz="2400" dirty="0">
                <a:solidFill>
                  <a:schemeClr val="bg1"/>
                </a:solidFill>
                <a:latin typeface="Times New Roman" pitchFamily="18" charset="0"/>
                <a:cs typeface="Times New Roman" pitchFamily="18" charset="0"/>
              </a:rPr>
              <a:t>Computer</a:t>
            </a:r>
          </a:p>
          <a:p>
            <a:pPr marL="342900" indent="-342900">
              <a:buFontTx/>
              <a:buChar char="-"/>
            </a:pPr>
            <a:r>
              <a:rPr lang="en-US" sz="2400" dirty="0">
                <a:solidFill>
                  <a:schemeClr val="bg1"/>
                </a:solidFill>
                <a:latin typeface="Times New Roman" pitchFamily="18" charset="0"/>
                <a:cs typeface="Times New Roman" pitchFamily="18" charset="0"/>
              </a:rPr>
              <a:t>Xbox</a:t>
            </a:r>
          </a:p>
          <a:p>
            <a:pPr marL="342900" indent="-342900">
              <a:buFontTx/>
              <a:buChar char="-"/>
            </a:pPr>
            <a:r>
              <a:rPr lang="en-US" sz="2400" dirty="0">
                <a:solidFill>
                  <a:schemeClr val="bg1"/>
                </a:solidFill>
                <a:latin typeface="Times New Roman" pitchFamily="18" charset="0"/>
                <a:cs typeface="Times New Roman" pitchFamily="18" charset="0"/>
              </a:rPr>
              <a:t>Fleet of trucks </a:t>
            </a:r>
          </a:p>
        </p:txBody>
      </p:sp>
      <p:sp>
        <p:nvSpPr>
          <p:cNvPr id="9" name="Rectangle 8">
            <a:extLst>
              <a:ext uri="{FF2B5EF4-FFF2-40B4-BE49-F238E27FC236}">
                <a16:creationId xmlns:a16="http://schemas.microsoft.com/office/drawing/2014/main" id="{588B928F-E686-4164-B964-36E671C3B3F8}"/>
              </a:ext>
            </a:extLst>
          </p:cNvPr>
          <p:cNvSpPr/>
          <p:nvPr/>
        </p:nvSpPr>
        <p:spPr>
          <a:xfrm>
            <a:off x="7749614" y="3483157"/>
            <a:ext cx="3635326" cy="20960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dirty="0">
                <a:solidFill>
                  <a:schemeClr val="bg1"/>
                </a:solidFill>
                <a:latin typeface="Times New Roman" pitchFamily="18" charset="0"/>
                <a:cs typeface="Times New Roman" pitchFamily="18" charset="0"/>
              </a:rPr>
              <a:t>Staples</a:t>
            </a:r>
          </a:p>
          <a:p>
            <a:pPr marL="342900" indent="-342900">
              <a:buFontTx/>
              <a:buChar char="-"/>
            </a:pPr>
            <a:r>
              <a:rPr lang="en-US" sz="2400" dirty="0">
                <a:solidFill>
                  <a:schemeClr val="bg1"/>
                </a:solidFill>
                <a:latin typeface="Times New Roman" pitchFamily="18" charset="0"/>
                <a:cs typeface="Times New Roman" pitchFamily="18" charset="0"/>
              </a:rPr>
              <a:t>Electricity</a:t>
            </a:r>
          </a:p>
          <a:p>
            <a:pPr marL="342900" indent="-342900">
              <a:buFontTx/>
              <a:buChar char="-"/>
            </a:pPr>
            <a:r>
              <a:rPr lang="en-US" sz="2400" dirty="0">
                <a:solidFill>
                  <a:schemeClr val="bg1"/>
                </a:solidFill>
                <a:latin typeface="Times New Roman" pitchFamily="18" charset="0"/>
                <a:cs typeface="Times New Roman" pitchFamily="18" charset="0"/>
              </a:rPr>
              <a:t>Gas</a:t>
            </a:r>
          </a:p>
          <a:p>
            <a:pPr marL="342900" indent="-342900">
              <a:buFontTx/>
              <a:buChar char="-"/>
            </a:pPr>
            <a:r>
              <a:rPr lang="en-US" sz="2400" dirty="0">
                <a:solidFill>
                  <a:schemeClr val="bg1"/>
                </a:solidFill>
                <a:latin typeface="Times New Roman" pitchFamily="18" charset="0"/>
                <a:cs typeface="Times New Roman" pitchFamily="18" charset="0"/>
              </a:rPr>
              <a:t>Copies</a:t>
            </a:r>
          </a:p>
          <a:p>
            <a:pPr marL="342900" indent="-342900">
              <a:buFontTx/>
              <a:buChar char="-"/>
            </a:pPr>
            <a:r>
              <a:rPr lang="en-US" sz="2400" dirty="0">
                <a:solidFill>
                  <a:schemeClr val="bg1"/>
                </a:solidFill>
                <a:latin typeface="Times New Roman" pitchFamily="18" charset="0"/>
                <a:cs typeface="Times New Roman" pitchFamily="18" charset="0"/>
              </a:rPr>
              <a:t>Laundry detergent</a:t>
            </a:r>
          </a:p>
        </p:txBody>
      </p:sp>
    </p:spTree>
    <p:extLst>
      <p:ext uri="{BB962C8B-B14F-4D97-AF65-F5344CB8AC3E}">
        <p14:creationId xmlns:p14="http://schemas.microsoft.com/office/powerpoint/2010/main" val="61986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49907" y="2484344"/>
            <a:ext cx="5831541" cy="4373656"/>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0" y="2689"/>
            <a:ext cx="7130670" cy="3469341"/>
          </a:xfrm>
          <a:prstGeom prst="rect">
            <a:avLst/>
          </a:prstGeom>
        </p:spPr>
      </p:pic>
      <p:pic>
        <p:nvPicPr>
          <p:cNvPr id="6" name="Picture 5"/>
          <p:cNvPicPr>
            <a:picLocks noChangeAspect="1"/>
          </p:cNvPicPr>
          <p:nvPr/>
        </p:nvPicPr>
        <p:blipFill>
          <a:blip r:embed="rId5"/>
          <a:stretch>
            <a:fillRect/>
          </a:stretch>
        </p:blipFill>
        <p:spPr>
          <a:xfrm>
            <a:off x="331418" y="3097462"/>
            <a:ext cx="5020512" cy="3760538"/>
          </a:xfrm>
          <a:prstGeom prst="rect">
            <a:avLst/>
          </a:prstGeom>
        </p:spPr>
      </p:pic>
      <p:sp>
        <p:nvSpPr>
          <p:cNvPr id="7" name="TextBox 6"/>
          <p:cNvSpPr txBox="1"/>
          <p:nvPr/>
        </p:nvSpPr>
        <p:spPr>
          <a:xfrm>
            <a:off x="6785113" y="147918"/>
            <a:ext cx="5406886" cy="2569934"/>
          </a:xfrm>
          <a:prstGeom prst="rect">
            <a:avLst/>
          </a:prstGeom>
          <a:solidFill>
            <a:schemeClr val="bg1"/>
          </a:solidFill>
          <a:ln>
            <a:solidFill>
              <a:srgbClr val="7030A0"/>
            </a:solid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-With your group- you must recreate one of these pictures using only the materials at your desk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 will have 3 minutes to plan- you may not touch the materials during the first 3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 will have 20 minutes to execute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-Your classwork grade will be determined on how well you do- compared to the other groups </a:t>
            </a:r>
          </a:p>
        </p:txBody>
      </p:sp>
      <p:sp>
        <p:nvSpPr>
          <p:cNvPr id="3" name="Rectangle 2">
            <a:extLst>
              <a:ext uri="{FF2B5EF4-FFF2-40B4-BE49-F238E27FC236}">
                <a16:creationId xmlns:a16="http://schemas.microsoft.com/office/drawing/2014/main" id="{BC0C7E06-B253-4F95-9C30-66DCF3AB2F23}"/>
              </a:ext>
            </a:extLst>
          </p:cNvPr>
          <p:cNvSpPr/>
          <p:nvPr/>
        </p:nvSpPr>
        <p:spPr>
          <a:xfrm>
            <a:off x="6659880" y="3810000"/>
            <a:ext cx="5200702" cy="19984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1</a:t>
            </a:r>
            <a:r>
              <a:rPr lang="en-US" sz="2400" baseline="30000" dirty="0">
                <a:solidFill>
                  <a:schemeClr val="tx1"/>
                </a:solidFill>
                <a:latin typeface="Times" panose="02020603050405020304" pitchFamily="18" charset="0"/>
                <a:cs typeface="Times" panose="02020603050405020304" pitchFamily="18" charset="0"/>
              </a:rPr>
              <a:t>st</a:t>
            </a:r>
            <a:r>
              <a:rPr lang="en-US" sz="2400" dirty="0">
                <a:solidFill>
                  <a:schemeClr val="tx1"/>
                </a:solidFill>
                <a:latin typeface="Times" panose="02020603050405020304" pitchFamily="18" charset="0"/>
                <a:cs typeface="Times" panose="02020603050405020304" pitchFamily="18" charset="0"/>
              </a:rPr>
              <a:t> place –grade: A</a:t>
            </a:r>
          </a:p>
          <a:p>
            <a:r>
              <a:rPr lang="en-US" sz="2400" dirty="0">
                <a:solidFill>
                  <a:schemeClr val="tx1"/>
                </a:solidFill>
                <a:latin typeface="Times" panose="02020603050405020304" pitchFamily="18" charset="0"/>
                <a:cs typeface="Times" panose="02020603050405020304" pitchFamily="18" charset="0"/>
              </a:rPr>
              <a:t>2</a:t>
            </a:r>
            <a:r>
              <a:rPr lang="en-US" sz="2400" baseline="30000" dirty="0">
                <a:solidFill>
                  <a:schemeClr val="tx1"/>
                </a:solidFill>
                <a:latin typeface="Times" panose="02020603050405020304" pitchFamily="18" charset="0"/>
                <a:cs typeface="Times" panose="02020603050405020304" pitchFamily="18" charset="0"/>
              </a:rPr>
              <a:t>nd</a:t>
            </a:r>
            <a:r>
              <a:rPr lang="en-US" sz="2400" dirty="0">
                <a:solidFill>
                  <a:schemeClr val="tx1"/>
                </a:solidFill>
                <a:latin typeface="Times" panose="02020603050405020304" pitchFamily="18" charset="0"/>
                <a:cs typeface="Times" panose="02020603050405020304" pitchFamily="18" charset="0"/>
              </a:rPr>
              <a:t> place (2 winners) – grade B</a:t>
            </a:r>
          </a:p>
          <a:p>
            <a:r>
              <a:rPr lang="en-US" sz="2400" dirty="0">
                <a:solidFill>
                  <a:schemeClr val="tx1"/>
                </a:solidFill>
                <a:latin typeface="Times" panose="02020603050405020304" pitchFamily="18" charset="0"/>
                <a:cs typeface="Times" panose="02020603050405020304" pitchFamily="18" charset="0"/>
              </a:rPr>
              <a:t>3</a:t>
            </a:r>
            <a:r>
              <a:rPr lang="en-US" sz="2400" baseline="30000" dirty="0">
                <a:solidFill>
                  <a:schemeClr val="tx1"/>
                </a:solidFill>
                <a:latin typeface="Times" panose="02020603050405020304" pitchFamily="18" charset="0"/>
                <a:cs typeface="Times" panose="02020603050405020304" pitchFamily="18" charset="0"/>
              </a:rPr>
              <a:t>rd</a:t>
            </a:r>
            <a:r>
              <a:rPr lang="en-US" sz="2400" dirty="0">
                <a:solidFill>
                  <a:schemeClr val="tx1"/>
                </a:solidFill>
                <a:latin typeface="Times" panose="02020603050405020304" pitchFamily="18" charset="0"/>
                <a:cs typeface="Times" panose="02020603050405020304" pitchFamily="18" charset="0"/>
              </a:rPr>
              <a:t> place (3 winners) – grade C</a:t>
            </a:r>
          </a:p>
          <a:p>
            <a:r>
              <a:rPr lang="en-US" sz="2400" dirty="0">
                <a:solidFill>
                  <a:schemeClr val="tx1"/>
                </a:solidFill>
                <a:latin typeface="Times" panose="02020603050405020304" pitchFamily="18" charset="0"/>
                <a:cs typeface="Times" panose="02020603050405020304" pitchFamily="18" charset="0"/>
              </a:rPr>
              <a:t>4</a:t>
            </a:r>
            <a:r>
              <a:rPr lang="en-US" sz="2400" baseline="30000" dirty="0">
                <a:solidFill>
                  <a:schemeClr val="tx1"/>
                </a:solidFill>
                <a:latin typeface="Times" panose="02020603050405020304" pitchFamily="18" charset="0"/>
                <a:cs typeface="Times" panose="02020603050405020304" pitchFamily="18" charset="0"/>
              </a:rPr>
              <a:t>th</a:t>
            </a:r>
            <a:r>
              <a:rPr lang="en-US" sz="2400" dirty="0">
                <a:solidFill>
                  <a:schemeClr val="tx1"/>
                </a:solidFill>
                <a:latin typeface="Times" panose="02020603050405020304" pitchFamily="18" charset="0"/>
                <a:cs typeface="Times" panose="02020603050405020304" pitchFamily="18" charset="0"/>
              </a:rPr>
              <a:t> place (2 winners) – grade D</a:t>
            </a:r>
          </a:p>
          <a:p>
            <a:r>
              <a:rPr lang="en-US" sz="2400" dirty="0">
                <a:solidFill>
                  <a:schemeClr val="tx1"/>
                </a:solidFill>
                <a:latin typeface="Times" panose="02020603050405020304" pitchFamily="18" charset="0"/>
                <a:cs typeface="Times" panose="02020603050405020304" pitchFamily="18" charset="0"/>
              </a:rPr>
              <a:t>5</a:t>
            </a:r>
            <a:r>
              <a:rPr lang="en-US" sz="2400" baseline="30000" dirty="0">
                <a:solidFill>
                  <a:schemeClr val="tx1"/>
                </a:solidFill>
                <a:latin typeface="Times" panose="02020603050405020304" pitchFamily="18" charset="0"/>
                <a:cs typeface="Times" panose="02020603050405020304" pitchFamily="18" charset="0"/>
              </a:rPr>
              <a:t>th</a:t>
            </a:r>
            <a:r>
              <a:rPr lang="en-US" sz="2400" dirty="0">
                <a:solidFill>
                  <a:schemeClr val="tx1"/>
                </a:solidFill>
                <a:latin typeface="Times" panose="02020603050405020304" pitchFamily="18" charset="0"/>
                <a:cs typeface="Times" panose="02020603050405020304" pitchFamily="18" charset="0"/>
              </a:rPr>
              <a:t> place (2 winners) – grade F</a:t>
            </a:r>
          </a:p>
        </p:txBody>
      </p:sp>
    </p:spTree>
    <p:extLst>
      <p:ext uri="{BB962C8B-B14F-4D97-AF65-F5344CB8AC3E}">
        <p14:creationId xmlns:p14="http://schemas.microsoft.com/office/powerpoint/2010/main" val="224013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0902-4141-4F47-ACCD-21F48FE346A9}"/>
              </a:ext>
            </a:extLst>
          </p:cNvPr>
          <p:cNvSpPr>
            <a:spLocks noGrp="1"/>
          </p:cNvSpPr>
          <p:nvPr>
            <p:ph type="title"/>
          </p:nvPr>
        </p:nvSpPr>
        <p:spPr>
          <a:xfrm>
            <a:off x="838200" y="365126"/>
            <a:ext cx="10515600" cy="872832"/>
          </a:xfrm>
          <a:solidFill>
            <a:schemeClr val="bg1"/>
          </a:solidFill>
          <a:ln>
            <a:solidFill>
              <a:schemeClr val="accent6">
                <a:lumMod val="50000"/>
              </a:schemeClr>
            </a:solidFill>
          </a:ln>
        </p:spPr>
        <p:txBody>
          <a:bodyPr/>
          <a:lstStyle/>
          <a:p>
            <a:r>
              <a:rPr lang="en-US" b="1" dirty="0">
                <a:latin typeface="High Tower Text" panose="02040502050506030303" pitchFamily="18" charset="0"/>
              </a:rPr>
              <a:t>What was the point? </a:t>
            </a:r>
          </a:p>
        </p:txBody>
      </p:sp>
      <p:sp>
        <p:nvSpPr>
          <p:cNvPr id="3" name="Content Placeholder 2">
            <a:extLst>
              <a:ext uri="{FF2B5EF4-FFF2-40B4-BE49-F238E27FC236}">
                <a16:creationId xmlns:a16="http://schemas.microsoft.com/office/drawing/2014/main" id="{BBFC5538-2DCB-4091-AAA2-11D20E821E8B}"/>
              </a:ext>
            </a:extLst>
          </p:cNvPr>
          <p:cNvSpPr>
            <a:spLocks noGrp="1"/>
          </p:cNvSpPr>
          <p:nvPr>
            <p:ph sz="quarter" idx="1"/>
          </p:nvPr>
        </p:nvSpPr>
        <p:spPr>
          <a:solidFill>
            <a:schemeClr val="bg1"/>
          </a:solidFill>
        </p:spPr>
        <p:txBody>
          <a:bodyPr/>
          <a:lstStyle/>
          <a:p>
            <a:r>
              <a:rPr lang="en-US" altLang="en-US" dirty="0">
                <a:latin typeface="Times" panose="02020603050405020304" pitchFamily="18" charset="0"/>
                <a:cs typeface="Times" panose="02020603050405020304" pitchFamily="18" charset="0"/>
              </a:rPr>
              <a:t>What were the scarce resources? ​There were several! </a:t>
            </a:r>
          </a:p>
          <a:p>
            <a:r>
              <a:rPr lang="en-US" altLang="en-US" dirty="0">
                <a:latin typeface="Times" panose="02020603050405020304" pitchFamily="18" charset="0"/>
                <a:cs typeface="Times" panose="02020603050405020304" pitchFamily="18" charset="0"/>
              </a:rPr>
              <a:t>What things were out of your control in this assignment? </a:t>
            </a:r>
          </a:p>
          <a:p>
            <a:r>
              <a:rPr lang="en-US" altLang="en-US" dirty="0">
                <a:latin typeface="Times" panose="02020603050405020304" pitchFamily="18" charset="0"/>
                <a:cs typeface="Times" panose="02020603050405020304" pitchFamily="18" charset="0"/>
              </a:rPr>
              <a:t>What were the resources that I, as the teacher, couldn’t control? </a:t>
            </a:r>
          </a:p>
          <a:p>
            <a:r>
              <a:rPr lang="en-US" dirty="0">
                <a:latin typeface="Times" panose="02020603050405020304" pitchFamily="18" charset="0"/>
                <a:cs typeface="Times" panose="02020603050405020304" pitchFamily="18" charset="0"/>
              </a:rPr>
              <a:t>If your groups represented different countries, what did you just learn about economics? </a:t>
            </a:r>
          </a:p>
          <a:p>
            <a:endParaRPr lang="en-US" altLang="en-US" dirty="0"/>
          </a:p>
          <a:p>
            <a:endParaRPr lang="en-US" dirty="0"/>
          </a:p>
        </p:txBody>
      </p:sp>
      <p:pic>
        <p:nvPicPr>
          <p:cNvPr id="2050" name="Picture 2" descr="Opening our eyes to the water scarcity problem | GreenBiz">
            <a:extLst>
              <a:ext uri="{FF2B5EF4-FFF2-40B4-BE49-F238E27FC236}">
                <a16:creationId xmlns:a16="http://schemas.microsoft.com/office/drawing/2014/main" id="{50185084-D6AB-4052-9D22-64819D3A0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103" y="4001294"/>
            <a:ext cx="7029036" cy="249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18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A Picture of Scarcity</a:t>
            </a:r>
          </a:p>
          <a:p>
            <a:r>
              <a:rPr lang="en-US" sz="2200" dirty="0">
                <a:latin typeface="Times New Roman" panose="02020603050405020304" pitchFamily="18" charset="0"/>
                <a:cs typeface="Times New Roman" panose="02020603050405020304" pitchFamily="18" charset="0"/>
              </a:rPr>
              <a:t>Understanding Chick-fila</a:t>
            </a:r>
          </a:p>
          <a:p>
            <a:r>
              <a:rPr lang="en-US" sz="2200" dirty="0">
                <a:latin typeface="Times New Roman" panose="02020603050405020304" pitchFamily="18" charset="0"/>
                <a:cs typeface="Times New Roman" panose="02020603050405020304" pitchFamily="18" charset="0"/>
              </a:rPr>
              <a:t>The FOPs of Business</a:t>
            </a:r>
          </a:p>
          <a:p>
            <a:r>
              <a:rPr lang="en-US" sz="2200" dirty="0">
                <a:latin typeface="Times New Roman" panose="02020603050405020304" pitchFamily="18" charset="0"/>
                <a:cs typeface="Times New Roman" panose="02020603050405020304" pitchFamily="18" charset="0"/>
              </a:rPr>
              <a:t>A Product you know</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Factors of Production Timeline</a:t>
            </a: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5111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49907" y="2484344"/>
            <a:ext cx="5831541" cy="4373656"/>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0" y="2689"/>
            <a:ext cx="7130670" cy="3469341"/>
          </a:xfrm>
          <a:prstGeom prst="rect">
            <a:avLst/>
          </a:prstGeom>
        </p:spPr>
      </p:pic>
      <p:pic>
        <p:nvPicPr>
          <p:cNvPr id="6" name="Picture 5"/>
          <p:cNvPicPr>
            <a:picLocks noChangeAspect="1"/>
          </p:cNvPicPr>
          <p:nvPr/>
        </p:nvPicPr>
        <p:blipFill>
          <a:blip r:embed="rId5"/>
          <a:stretch>
            <a:fillRect/>
          </a:stretch>
        </p:blipFill>
        <p:spPr>
          <a:xfrm>
            <a:off x="331418" y="3097462"/>
            <a:ext cx="5020512" cy="3760538"/>
          </a:xfrm>
          <a:prstGeom prst="rect">
            <a:avLst/>
          </a:prstGeom>
        </p:spPr>
      </p:pic>
      <p:sp>
        <p:nvSpPr>
          <p:cNvPr id="7" name="TextBox 6"/>
          <p:cNvSpPr txBox="1"/>
          <p:nvPr/>
        </p:nvSpPr>
        <p:spPr>
          <a:xfrm>
            <a:off x="6785113" y="147918"/>
            <a:ext cx="5406886" cy="2569934"/>
          </a:xfrm>
          <a:prstGeom prst="rect">
            <a:avLst/>
          </a:prstGeom>
          <a:solidFill>
            <a:schemeClr val="bg1"/>
          </a:solidFill>
          <a:ln>
            <a:solidFill>
              <a:srgbClr val="7030A0"/>
            </a:solidFill>
          </a:ln>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-With your group- you must recreate one of these pictures using only the materials at your desk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 will have 3 minutes to plan- you may not touch the materials during the first 3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 will have 20 minutes to execute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-Your classwork grade will be determined on how well you do- compared to the other groups </a:t>
            </a:r>
          </a:p>
        </p:txBody>
      </p:sp>
      <p:sp>
        <p:nvSpPr>
          <p:cNvPr id="3" name="Rectangle 2">
            <a:extLst>
              <a:ext uri="{FF2B5EF4-FFF2-40B4-BE49-F238E27FC236}">
                <a16:creationId xmlns:a16="http://schemas.microsoft.com/office/drawing/2014/main" id="{BC0C7E06-B253-4F95-9C30-66DCF3AB2F23}"/>
              </a:ext>
            </a:extLst>
          </p:cNvPr>
          <p:cNvSpPr/>
          <p:nvPr/>
        </p:nvSpPr>
        <p:spPr>
          <a:xfrm>
            <a:off x="6659880" y="3810000"/>
            <a:ext cx="5200702" cy="19984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1</a:t>
            </a:r>
            <a:r>
              <a:rPr lang="en-US" sz="2400" baseline="30000" dirty="0">
                <a:solidFill>
                  <a:schemeClr val="tx1"/>
                </a:solidFill>
                <a:latin typeface="Times" panose="02020603050405020304" pitchFamily="18" charset="0"/>
                <a:cs typeface="Times" panose="02020603050405020304" pitchFamily="18" charset="0"/>
              </a:rPr>
              <a:t>st</a:t>
            </a:r>
            <a:r>
              <a:rPr lang="en-US" sz="2400" dirty="0">
                <a:solidFill>
                  <a:schemeClr val="tx1"/>
                </a:solidFill>
                <a:latin typeface="Times" panose="02020603050405020304" pitchFamily="18" charset="0"/>
                <a:cs typeface="Times" panose="02020603050405020304" pitchFamily="18" charset="0"/>
              </a:rPr>
              <a:t> place –grade: A</a:t>
            </a:r>
          </a:p>
          <a:p>
            <a:r>
              <a:rPr lang="en-US" sz="2400" dirty="0">
                <a:solidFill>
                  <a:schemeClr val="tx1"/>
                </a:solidFill>
                <a:latin typeface="Times" panose="02020603050405020304" pitchFamily="18" charset="0"/>
                <a:cs typeface="Times" panose="02020603050405020304" pitchFamily="18" charset="0"/>
              </a:rPr>
              <a:t>2</a:t>
            </a:r>
            <a:r>
              <a:rPr lang="en-US" sz="2400" baseline="30000" dirty="0">
                <a:solidFill>
                  <a:schemeClr val="tx1"/>
                </a:solidFill>
                <a:latin typeface="Times" panose="02020603050405020304" pitchFamily="18" charset="0"/>
                <a:cs typeface="Times" panose="02020603050405020304" pitchFamily="18" charset="0"/>
              </a:rPr>
              <a:t>nd</a:t>
            </a:r>
            <a:r>
              <a:rPr lang="en-US" sz="2400" dirty="0">
                <a:solidFill>
                  <a:schemeClr val="tx1"/>
                </a:solidFill>
                <a:latin typeface="Times" panose="02020603050405020304" pitchFamily="18" charset="0"/>
                <a:cs typeface="Times" panose="02020603050405020304" pitchFamily="18" charset="0"/>
              </a:rPr>
              <a:t> place (2 winners) – grade B</a:t>
            </a:r>
          </a:p>
          <a:p>
            <a:r>
              <a:rPr lang="en-US" sz="2400" dirty="0">
                <a:solidFill>
                  <a:schemeClr val="tx1"/>
                </a:solidFill>
                <a:latin typeface="Times" panose="02020603050405020304" pitchFamily="18" charset="0"/>
                <a:cs typeface="Times" panose="02020603050405020304" pitchFamily="18" charset="0"/>
              </a:rPr>
              <a:t>3</a:t>
            </a:r>
            <a:r>
              <a:rPr lang="en-US" sz="2400" baseline="30000" dirty="0">
                <a:solidFill>
                  <a:schemeClr val="tx1"/>
                </a:solidFill>
                <a:latin typeface="Times" panose="02020603050405020304" pitchFamily="18" charset="0"/>
                <a:cs typeface="Times" panose="02020603050405020304" pitchFamily="18" charset="0"/>
              </a:rPr>
              <a:t>rd</a:t>
            </a:r>
            <a:r>
              <a:rPr lang="en-US" sz="2400" dirty="0">
                <a:solidFill>
                  <a:schemeClr val="tx1"/>
                </a:solidFill>
                <a:latin typeface="Times" panose="02020603050405020304" pitchFamily="18" charset="0"/>
                <a:cs typeface="Times" panose="02020603050405020304" pitchFamily="18" charset="0"/>
              </a:rPr>
              <a:t> place (3 winners) – grade C</a:t>
            </a:r>
          </a:p>
          <a:p>
            <a:r>
              <a:rPr lang="en-US" sz="2400" dirty="0">
                <a:solidFill>
                  <a:schemeClr val="tx1"/>
                </a:solidFill>
                <a:latin typeface="Times" panose="02020603050405020304" pitchFamily="18" charset="0"/>
                <a:cs typeface="Times" panose="02020603050405020304" pitchFamily="18" charset="0"/>
              </a:rPr>
              <a:t>4</a:t>
            </a:r>
            <a:r>
              <a:rPr lang="en-US" sz="2400" baseline="30000" dirty="0">
                <a:solidFill>
                  <a:schemeClr val="tx1"/>
                </a:solidFill>
                <a:latin typeface="Times" panose="02020603050405020304" pitchFamily="18" charset="0"/>
                <a:cs typeface="Times" panose="02020603050405020304" pitchFamily="18" charset="0"/>
              </a:rPr>
              <a:t>th</a:t>
            </a:r>
            <a:r>
              <a:rPr lang="en-US" sz="2400" dirty="0">
                <a:solidFill>
                  <a:schemeClr val="tx1"/>
                </a:solidFill>
                <a:latin typeface="Times" panose="02020603050405020304" pitchFamily="18" charset="0"/>
                <a:cs typeface="Times" panose="02020603050405020304" pitchFamily="18" charset="0"/>
              </a:rPr>
              <a:t> place (2 winners) – grade D</a:t>
            </a:r>
          </a:p>
          <a:p>
            <a:r>
              <a:rPr lang="en-US" sz="2400" dirty="0">
                <a:solidFill>
                  <a:schemeClr val="tx1"/>
                </a:solidFill>
                <a:latin typeface="Times" panose="02020603050405020304" pitchFamily="18" charset="0"/>
                <a:cs typeface="Times" panose="02020603050405020304" pitchFamily="18" charset="0"/>
              </a:rPr>
              <a:t>5</a:t>
            </a:r>
            <a:r>
              <a:rPr lang="en-US" sz="2400" baseline="30000" dirty="0">
                <a:solidFill>
                  <a:schemeClr val="tx1"/>
                </a:solidFill>
                <a:latin typeface="Times" panose="02020603050405020304" pitchFamily="18" charset="0"/>
                <a:cs typeface="Times" panose="02020603050405020304" pitchFamily="18" charset="0"/>
              </a:rPr>
              <a:t>th</a:t>
            </a:r>
            <a:r>
              <a:rPr lang="en-US" sz="2400" dirty="0">
                <a:solidFill>
                  <a:schemeClr val="tx1"/>
                </a:solidFill>
                <a:latin typeface="Times" panose="02020603050405020304" pitchFamily="18" charset="0"/>
                <a:cs typeface="Times" panose="02020603050405020304" pitchFamily="18" charset="0"/>
              </a:rPr>
              <a:t> place (2 winners) – grade F</a:t>
            </a:r>
          </a:p>
        </p:txBody>
      </p:sp>
    </p:spTree>
    <p:extLst>
      <p:ext uri="{BB962C8B-B14F-4D97-AF65-F5344CB8AC3E}">
        <p14:creationId xmlns:p14="http://schemas.microsoft.com/office/powerpoint/2010/main" val="1109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All bout you</a:t>
            </a:r>
          </a:p>
          <a:p>
            <a:r>
              <a:rPr lang="en-US" sz="2200" dirty="0">
                <a:latin typeface="Times New Roman" panose="02020603050405020304" pitchFamily="18" charset="0"/>
                <a:cs typeface="Times New Roman" panose="02020603050405020304" pitchFamily="18" charset="0"/>
              </a:rPr>
              <a:t>Syllabus</a:t>
            </a:r>
          </a:p>
          <a:p>
            <a:r>
              <a:rPr lang="en-US" sz="2200" dirty="0">
                <a:latin typeface="Times New Roman" panose="02020603050405020304" pitchFamily="18" charset="0"/>
                <a:cs typeface="Times New Roman" panose="02020603050405020304" pitchFamily="18" charset="0"/>
              </a:rPr>
              <a:t>Responding to Economic Conditions</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Get Syllabus Signed</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3958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200" y="1336431"/>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1</a:t>
            </a:r>
          </a:p>
        </p:txBody>
      </p:sp>
      <p:pic>
        <p:nvPicPr>
          <p:cNvPr id="5" name="Picture 4" descr="A piece of paper with a green ribbon&#10;&#10;Description automatically generated">
            <a:extLst>
              <a:ext uri="{FF2B5EF4-FFF2-40B4-BE49-F238E27FC236}">
                <a16:creationId xmlns:a16="http://schemas.microsoft.com/office/drawing/2014/main" id="{7216AD17-C1B0-40C2-B7CB-3FE1881A0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97300" y="-355832"/>
            <a:ext cx="4397400" cy="9144000"/>
          </a:xfrm>
          <a:prstGeom prst="rect">
            <a:avLst/>
          </a:prstGeom>
          <a:ln>
            <a:solidFill>
              <a:schemeClr val="accent6">
                <a:lumMod val="50000"/>
              </a:schemeClr>
            </a:solidFill>
          </a:ln>
        </p:spPr>
      </p:pic>
    </p:spTree>
    <p:extLst>
      <p:ext uri="{BB962C8B-B14F-4D97-AF65-F5344CB8AC3E}">
        <p14:creationId xmlns:p14="http://schemas.microsoft.com/office/powerpoint/2010/main" val="2483068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200" y="1336431"/>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1</a:t>
            </a:r>
          </a:p>
        </p:txBody>
      </p:sp>
      <p:pic>
        <p:nvPicPr>
          <p:cNvPr id="6" name="Picture 5" descr="A piece of paper on a table&#10;&#10;Description automatically generated">
            <a:extLst>
              <a:ext uri="{FF2B5EF4-FFF2-40B4-BE49-F238E27FC236}">
                <a16:creationId xmlns:a16="http://schemas.microsoft.com/office/drawing/2014/main" id="{6B28C666-8DAF-4398-9293-AB22564D3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933061" y="-384475"/>
            <a:ext cx="4682263" cy="9087725"/>
          </a:xfrm>
          <a:prstGeom prst="rect">
            <a:avLst/>
          </a:prstGeom>
          <a:ln>
            <a:solidFill>
              <a:schemeClr val="accent6">
                <a:lumMod val="50000"/>
              </a:schemeClr>
            </a:solidFill>
          </a:ln>
        </p:spPr>
      </p:pic>
    </p:spTree>
    <p:extLst>
      <p:ext uri="{BB962C8B-B14F-4D97-AF65-F5344CB8AC3E}">
        <p14:creationId xmlns:p14="http://schemas.microsoft.com/office/powerpoint/2010/main" val="172424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199" y="1333438"/>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3</a:t>
            </a:r>
          </a:p>
        </p:txBody>
      </p:sp>
      <p:pic>
        <p:nvPicPr>
          <p:cNvPr id="5" name="Picture 4" descr="A piece of paper with pencils on it&#10;&#10;Description automatically generated">
            <a:extLst>
              <a:ext uri="{FF2B5EF4-FFF2-40B4-BE49-F238E27FC236}">
                <a16:creationId xmlns:a16="http://schemas.microsoft.com/office/drawing/2014/main" id="{B0799A42-2A70-4886-BE5F-1BC69CFE0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580228" y="-471270"/>
            <a:ext cx="4656408" cy="9340947"/>
          </a:xfrm>
          <a:prstGeom prst="rect">
            <a:avLst/>
          </a:prstGeom>
          <a:ln>
            <a:solidFill>
              <a:schemeClr val="accent6">
                <a:lumMod val="50000"/>
              </a:schemeClr>
            </a:solidFill>
          </a:ln>
        </p:spPr>
      </p:pic>
    </p:spTree>
    <p:extLst>
      <p:ext uri="{BB962C8B-B14F-4D97-AF65-F5344CB8AC3E}">
        <p14:creationId xmlns:p14="http://schemas.microsoft.com/office/powerpoint/2010/main" val="4136823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199" y="1333438"/>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4</a:t>
            </a:r>
          </a:p>
        </p:txBody>
      </p:sp>
      <p:pic>
        <p:nvPicPr>
          <p:cNvPr id="2050" name="Picture 2">
            <a:extLst>
              <a:ext uri="{FF2B5EF4-FFF2-40B4-BE49-F238E27FC236}">
                <a16:creationId xmlns:a16="http://schemas.microsoft.com/office/drawing/2014/main" id="{07975F64-1DBF-4333-A658-47882D487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62784" y="10197219"/>
            <a:ext cx="6482276" cy="86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3FB85FC8-52DC-419F-9FAF-F95B32CD5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71105" y="-421070"/>
            <a:ext cx="4654359" cy="9270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3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199" y="1333438"/>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5</a:t>
            </a:r>
          </a:p>
        </p:txBody>
      </p:sp>
      <p:pic>
        <p:nvPicPr>
          <p:cNvPr id="2050" name="Picture 2">
            <a:extLst>
              <a:ext uri="{FF2B5EF4-FFF2-40B4-BE49-F238E27FC236}">
                <a16:creationId xmlns:a16="http://schemas.microsoft.com/office/drawing/2014/main" id="{07975F64-1DBF-4333-A658-47882D487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62784" y="10197219"/>
            <a:ext cx="6482276" cy="86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aper cut out of trees and sun&#10;&#10;Description automatically generated">
            <a:extLst>
              <a:ext uri="{FF2B5EF4-FFF2-40B4-BE49-F238E27FC236}">
                <a16:creationId xmlns:a16="http://schemas.microsoft.com/office/drawing/2014/main" id="{77927C58-1E45-4928-9887-4F4058BAC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810134" y="-443049"/>
            <a:ext cx="4638821" cy="9236344"/>
          </a:xfrm>
          <a:prstGeom prst="rect">
            <a:avLst/>
          </a:prstGeom>
        </p:spPr>
      </p:pic>
    </p:spTree>
    <p:extLst>
      <p:ext uri="{BB962C8B-B14F-4D97-AF65-F5344CB8AC3E}">
        <p14:creationId xmlns:p14="http://schemas.microsoft.com/office/powerpoint/2010/main" val="244171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199" y="1333438"/>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6</a:t>
            </a:r>
          </a:p>
        </p:txBody>
      </p:sp>
      <p:pic>
        <p:nvPicPr>
          <p:cNvPr id="3074" name="Picture 2">
            <a:extLst>
              <a:ext uri="{FF2B5EF4-FFF2-40B4-BE49-F238E27FC236}">
                <a16:creationId xmlns:a16="http://schemas.microsoft.com/office/drawing/2014/main" id="{1507BFA8-A374-4789-900A-945BD2568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35" y="1974578"/>
            <a:ext cx="9415008" cy="45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72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F44D-27F5-49A9-9DCB-D20840044206}"/>
              </a:ext>
            </a:extLst>
          </p:cNvPr>
          <p:cNvSpPr>
            <a:spLocks noGrp="1"/>
          </p:cNvSpPr>
          <p:nvPr>
            <p:ph type="title"/>
          </p:nvPr>
        </p:nvSpPr>
        <p:spPr>
          <a:xfrm>
            <a:off x="838200" y="182245"/>
            <a:ext cx="10515600" cy="830629"/>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Picture Recreations</a:t>
            </a:r>
          </a:p>
        </p:txBody>
      </p:sp>
      <p:sp>
        <p:nvSpPr>
          <p:cNvPr id="3" name="Content Placeholder 2">
            <a:extLst>
              <a:ext uri="{FF2B5EF4-FFF2-40B4-BE49-F238E27FC236}">
                <a16:creationId xmlns:a16="http://schemas.microsoft.com/office/drawing/2014/main" id="{3132C5BC-0066-4D1B-9566-357C182246F6}"/>
              </a:ext>
            </a:extLst>
          </p:cNvPr>
          <p:cNvSpPr>
            <a:spLocks noGrp="1"/>
          </p:cNvSpPr>
          <p:nvPr>
            <p:ph idx="1"/>
          </p:nvPr>
        </p:nvSpPr>
        <p:spPr>
          <a:xfrm>
            <a:off x="838199" y="1333438"/>
            <a:ext cx="10515600" cy="4840532"/>
          </a:xfrm>
          <a:solidFill>
            <a:schemeClr val="bg1"/>
          </a:solidFill>
        </p:spPr>
        <p:txBody>
          <a:bodyPr/>
          <a:lstStyle/>
          <a:p>
            <a:r>
              <a:rPr lang="en-US" dirty="0">
                <a:latin typeface="Times" panose="02020603050405020304" pitchFamily="18" charset="0"/>
                <a:cs typeface="Times" panose="02020603050405020304" pitchFamily="18" charset="0"/>
              </a:rPr>
              <a:t>Pick 7</a:t>
            </a:r>
          </a:p>
        </p:txBody>
      </p:sp>
      <p:pic>
        <p:nvPicPr>
          <p:cNvPr id="4098" name="Picture 2">
            <a:extLst>
              <a:ext uri="{FF2B5EF4-FFF2-40B4-BE49-F238E27FC236}">
                <a16:creationId xmlns:a16="http://schemas.microsoft.com/office/drawing/2014/main" id="{6B8E07BD-3EFC-4B31-ABF2-638BF6101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639" y="1744394"/>
            <a:ext cx="9180552" cy="481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7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0902-4141-4F47-ACCD-21F48FE346A9}"/>
              </a:ext>
            </a:extLst>
          </p:cNvPr>
          <p:cNvSpPr>
            <a:spLocks noGrp="1"/>
          </p:cNvSpPr>
          <p:nvPr>
            <p:ph type="title"/>
          </p:nvPr>
        </p:nvSpPr>
        <p:spPr>
          <a:xfrm>
            <a:off x="838200" y="365126"/>
            <a:ext cx="10515600" cy="872832"/>
          </a:xfrm>
          <a:solidFill>
            <a:schemeClr val="bg1"/>
          </a:solidFill>
          <a:ln>
            <a:solidFill>
              <a:schemeClr val="accent6">
                <a:lumMod val="50000"/>
              </a:schemeClr>
            </a:solidFill>
          </a:ln>
        </p:spPr>
        <p:txBody>
          <a:bodyPr/>
          <a:lstStyle/>
          <a:p>
            <a:r>
              <a:rPr lang="en-US" b="1" dirty="0">
                <a:latin typeface="High Tower Text" panose="02040502050506030303" pitchFamily="18" charset="0"/>
              </a:rPr>
              <a:t>What was the point? </a:t>
            </a:r>
          </a:p>
        </p:txBody>
      </p:sp>
      <p:sp>
        <p:nvSpPr>
          <p:cNvPr id="3" name="Content Placeholder 2">
            <a:extLst>
              <a:ext uri="{FF2B5EF4-FFF2-40B4-BE49-F238E27FC236}">
                <a16:creationId xmlns:a16="http://schemas.microsoft.com/office/drawing/2014/main" id="{BBFC5538-2DCB-4091-AAA2-11D20E821E8B}"/>
              </a:ext>
            </a:extLst>
          </p:cNvPr>
          <p:cNvSpPr>
            <a:spLocks noGrp="1"/>
          </p:cNvSpPr>
          <p:nvPr>
            <p:ph sz="quarter" idx="1"/>
          </p:nvPr>
        </p:nvSpPr>
        <p:spPr>
          <a:solidFill>
            <a:schemeClr val="bg1"/>
          </a:solidFill>
        </p:spPr>
        <p:txBody>
          <a:bodyPr/>
          <a:lstStyle/>
          <a:p>
            <a:r>
              <a:rPr lang="en-US" altLang="en-US" dirty="0">
                <a:latin typeface="Times" panose="02020603050405020304" pitchFamily="18" charset="0"/>
                <a:cs typeface="Times" panose="02020603050405020304" pitchFamily="18" charset="0"/>
              </a:rPr>
              <a:t>What were the scarce resources? ​There were several! </a:t>
            </a:r>
          </a:p>
          <a:p>
            <a:r>
              <a:rPr lang="en-US" altLang="en-US" dirty="0">
                <a:latin typeface="Times" panose="02020603050405020304" pitchFamily="18" charset="0"/>
                <a:cs typeface="Times" panose="02020603050405020304" pitchFamily="18" charset="0"/>
              </a:rPr>
              <a:t>What things were out of your control in this assignment? </a:t>
            </a:r>
          </a:p>
          <a:p>
            <a:r>
              <a:rPr lang="en-US" altLang="en-US" dirty="0">
                <a:latin typeface="Times" panose="02020603050405020304" pitchFamily="18" charset="0"/>
                <a:cs typeface="Times" panose="02020603050405020304" pitchFamily="18" charset="0"/>
              </a:rPr>
              <a:t>What were the resources that I, as the teacher, couldn’t control? </a:t>
            </a:r>
          </a:p>
          <a:p>
            <a:r>
              <a:rPr lang="en-US" dirty="0">
                <a:latin typeface="Times" panose="02020603050405020304" pitchFamily="18" charset="0"/>
                <a:cs typeface="Times" panose="02020603050405020304" pitchFamily="18" charset="0"/>
              </a:rPr>
              <a:t>If your groups represented different countries, what did you just learn about economics? </a:t>
            </a:r>
          </a:p>
          <a:p>
            <a:endParaRPr lang="en-US" altLang="en-US" dirty="0"/>
          </a:p>
          <a:p>
            <a:endParaRPr lang="en-US" dirty="0"/>
          </a:p>
        </p:txBody>
      </p:sp>
      <p:pic>
        <p:nvPicPr>
          <p:cNvPr id="2050" name="Picture 2" descr="Opening our eyes to the water scarcity problem | GreenBiz">
            <a:extLst>
              <a:ext uri="{FF2B5EF4-FFF2-40B4-BE49-F238E27FC236}">
                <a16:creationId xmlns:a16="http://schemas.microsoft.com/office/drawing/2014/main" id="{50185084-D6AB-4052-9D22-64819D3A0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103" y="4001294"/>
            <a:ext cx="7029036" cy="249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382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lstStyle/>
          <a:p>
            <a:r>
              <a:rPr lang="en-US" b="1" dirty="0">
                <a:solidFill>
                  <a:srgbClr val="002060"/>
                </a:solidFill>
                <a:latin typeface="High Tower Text" panose="02040502050506030303" pitchFamily="18" charset="0"/>
              </a:rPr>
              <a:t>These Questions Three</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779206" y="1710812"/>
            <a:ext cx="10515600" cy="4539892"/>
          </a:xfrm>
          <a:solidFill>
            <a:schemeClr val="bg1"/>
          </a:solidFill>
          <a:ln>
            <a:solidFill>
              <a:schemeClr val="accent6">
                <a:lumMod val="50000"/>
              </a:schemeClr>
            </a:solidFill>
          </a:ln>
        </p:spPr>
        <p:txBody>
          <a:bodyPr/>
          <a:lstStyle/>
          <a:p>
            <a:r>
              <a:rPr lang="en-US" dirty="0">
                <a:latin typeface="Times New Roman" pitchFamily="18" charset="0"/>
                <a:cs typeface="Times New Roman" pitchFamily="18" charset="0"/>
              </a:rPr>
              <a:t>Business answer three economic questions before they open their door </a:t>
            </a:r>
          </a:p>
          <a:p>
            <a:endParaRPr lang="en-US" dirty="0">
              <a:latin typeface="Times New Roman" pitchFamily="18" charset="0"/>
              <a:cs typeface="Times New Roman" pitchFamily="18" charset="0"/>
            </a:endParaRPr>
          </a:p>
        </p:txBody>
      </p:sp>
      <p:pic>
        <p:nvPicPr>
          <p:cNvPr id="3074" name="Picture 2" descr="Chick-fil-A | Gilbert Gateway Towne Center">
            <a:extLst>
              <a:ext uri="{FF2B5EF4-FFF2-40B4-BE49-F238E27FC236}">
                <a16:creationId xmlns:a16="http://schemas.microsoft.com/office/drawing/2014/main" id="{74A39100-3A26-4450-AFE1-D1B426EE7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80" y="2250358"/>
            <a:ext cx="5944258" cy="260647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25620" y="3932821"/>
            <a:ext cx="3914704" cy="18241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372665-8B3C-4370-AABC-2D227C18C8DE}"/>
              </a:ext>
            </a:extLst>
          </p:cNvPr>
          <p:cNvSpPr/>
          <p:nvPr/>
        </p:nvSpPr>
        <p:spPr>
          <a:xfrm>
            <a:off x="6096000" y="2441173"/>
            <a:ext cx="5889674" cy="13008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do you know about Chick-fil-A, and how they operate?</a:t>
            </a:r>
          </a:p>
        </p:txBody>
      </p:sp>
    </p:spTree>
    <p:extLst>
      <p:ext uri="{BB962C8B-B14F-4D97-AF65-F5344CB8AC3E}">
        <p14:creationId xmlns:p14="http://schemas.microsoft.com/office/powerpoint/2010/main" val="13621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A25F-7DC9-4C0C-B00A-D83E4975EB6A}"/>
              </a:ext>
            </a:extLst>
          </p:cNvPr>
          <p:cNvSpPr>
            <a:spLocks noGrp="1"/>
          </p:cNvSpPr>
          <p:nvPr>
            <p:ph type="title"/>
          </p:nvPr>
        </p:nvSpPr>
        <p:spPr>
          <a:xfrm>
            <a:off x="838200" y="365126"/>
            <a:ext cx="10515600" cy="796018"/>
          </a:xfrm>
          <a:solidFill>
            <a:schemeClr val="bg1"/>
          </a:solidFill>
          <a:ln>
            <a:solidFill>
              <a:schemeClr val="accent6"/>
            </a:solidFill>
          </a:ln>
        </p:spPr>
        <p:txBody>
          <a:bodyPr/>
          <a:lstStyle/>
          <a:p>
            <a:r>
              <a:rPr lang="en-US" b="1" dirty="0">
                <a:latin typeface="High Tower Text" panose="02040502050506030303" pitchFamily="18" charset="0"/>
              </a:rPr>
              <a:t>It’s Business </a:t>
            </a:r>
          </a:p>
        </p:txBody>
      </p:sp>
      <p:sp>
        <p:nvSpPr>
          <p:cNvPr id="3" name="Content Placeholder 2">
            <a:extLst>
              <a:ext uri="{FF2B5EF4-FFF2-40B4-BE49-F238E27FC236}">
                <a16:creationId xmlns:a16="http://schemas.microsoft.com/office/drawing/2014/main" id="{9DDB379C-8275-41C3-9C44-F345021EEE97}"/>
              </a:ext>
            </a:extLst>
          </p:cNvPr>
          <p:cNvSpPr>
            <a:spLocks noGrp="1"/>
          </p:cNvSpPr>
          <p:nvPr>
            <p:ph idx="1"/>
          </p:nvPr>
        </p:nvSpPr>
        <p:spPr>
          <a:xfrm>
            <a:off x="838200" y="1406769"/>
            <a:ext cx="10515600" cy="4770194"/>
          </a:xfrm>
          <a:solidFill>
            <a:schemeClr val="bg1"/>
          </a:solidFill>
          <a:ln>
            <a:solidFill>
              <a:schemeClr val="accent6"/>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t>
            </a:r>
            <a:r>
              <a:rPr lang="en-US" sz="2400" b="1" i="1" u="sng" dirty="0">
                <a:solidFill>
                  <a:srgbClr val="C00000"/>
                </a:solidFill>
                <a:latin typeface="Times New Roman" panose="02020603050405020304" pitchFamily="18" charset="0"/>
                <a:cs typeface="Times New Roman" panose="02020603050405020304" pitchFamily="18" charset="0"/>
              </a:rPr>
              <a:t>3 Basic Economic Questions</a:t>
            </a:r>
          </a:p>
        </p:txBody>
      </p:sp>
      <p:sp>
        <p:nvSpPr>
          <p:cNvPr id="4" name="Rectangle 3">
            <a:extLst>
              <a:ext uri="{FF2B5EF4-FFF2-40B4-BE49-F238E27FC236}">
                <a16:creationId xmlns:a16="http://schemas.microsoft.com/office/drawing/2014/main" id="{47D6B916-F573-4A12-8E43-8416ACFABA86}"/>
              </a:ext>
            </a:extLst>
          </p:cNvPr>
          <p:cNvSpPr/>
          <p:nvPr/>
        </p:nvSpPr>
        <p:spPr>
          <a:xfrm>
            <a:off x="331764" y="1946041"/>
            <a:ext cx="5365652" cy="148296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b="1" i="1" u="sng" dirty="0">
                <a:latin typeface="Times New Roman" panose="02020603050405020304" pitchFamily="18" charset="0"/>
                <a:cs typeface="Times New Roman" panose="02020603050405020304" pitchFamily="18" charset="0"/>
              </a:rPr>
              <a:t>What to produce?</a:t>
            </a:r>
          </a:p>
          <a:p>
            <a:pPr marL="342900" indent="-342900">
              <a:buFont typeface="+mj-lt"/>
              <a:buAutoNum type="arabicPeriod"/>
            </a:pPr>
            <a:r>
              <a:rPr lang="en-US" sz="2400" b="1" i="1" u="sng" dirty="0">
                <a:latin typeface="Times New Roman" panose="02020603050405020304" pitchFamily="18" charset="0"/>
                <a:cs typeface="Times New Roman" panose="02020603050405020304" pitchFamily="18" charset="0"/>
              </a:rPr>
              <a:t>How to produce?</a:t>
            </a:r>
          </a:p>
          <a:p>
            <a:pPr marL="342900" indent="-342900">
              <a:buFont typeface="+mj-lt"/>
              <a:buAutoNum type="arabicPeriod"/>
            </a:pPr>
            <a:r>
              <a:rPr lang="en-US" sz="2400" b="1" i="1" u="sng" dirty="0">
                <a:latin typeface="Times New Roman" panose="02020603050405020304" pitchFamily="18" charset="0"/>
                <a:cs typeface="Times New Roman" panose="02020603050405020304" pitchFamily="18" charset="0"/>
              </a:rPr>
              <a:t>For whom to produce for? </a:t>
            </a:r>
          </a:p>
        </p:txBody>
      </p:sp>
      <p:pic>
        <p:nvPicPr>
          <p:cNvPr id="4098" name="Picture 2" descr="Monty Python | GIFGlobe">
            <a:extLst>
              <a:ext uri="{FF2B5EF4-FFF2-40B4-BE49-F238E27FC236}">
                <a16:creationId xmlns:a16="http://schemas.microsoft.com/office/drawing/2014/main" id="{A3F45488-83CF-4FF2-B487-42D9DB043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358" y="2191666"/>
            <a:ext cx="2857500" cy="160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61B80B-B14E-49DD-B45E-772E2D85B765}"/>
              </a:ext>
            </a:extLst>
          </p:cNvPr>
          <p:cNvSpPr/>
          <p:nvPr/>
        </p:nvSpPr>
        <p:spPr>
          <a:xfrm>
            <a:off x="372501" y="4147698"/>
            <a:ext cx="6724357" cy="8581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Who gets to answer these questions?  The people or government or both????</a:t>
            </a:r>
          </a:p>
        </p:txBody>
      </p:sp>
      <p:pic>
        <p:nvPicPr>
          <p:cNvPr id="4100" name="Picture 4" descr="Fallout 4's New Character Building Video Asks If You're Smart Enough | Push  Square">
            <a:extLst>
              <a:ext uri="{FF2B5EF4-FFF2-40B4-BE49-F238E27FC236}">
                <a16:creationId xmlns:a16="http://schemas.microsoft.com/office/drawing/2014/main" id="{28839796-536C-4180-8B7A-C5187E3D8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400" y="1828800"/>
            <a:ext cx="2857500" cy="36224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BA0BE94D-F961-470F-87C5-A0E25F4CE2B7}"/>
              </a:ext>
            </a:extLst>
          </p:cNvPr>
          <p:cNvSpPr/>
          <p:nvPr/>
        </p:nvSpPr>
        <p:spPr>
          <a:xfrm>
            <a:off x="9098574" y="858129"/>
            <a:ext cx="3061042" cy="1702191"/>
          </a:xfrm>
          <a:prstGeom prst="wedgeEllipseCallout">
            <a:avLst>
              <a:gd name="adj1" fmla="val -46917"/>
              <a:gd name="adj2" fmla="val 600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DON’T FORGET ABOUT SCARCITY!</a:t>
            </a:r>
          </a:p>
        </p:txBody>
      </p:sp>
      <p:sp>
        <p:nvSpPr>
          <p:cNvPr id="7" name="Rectangle 6">
            <a:extLst>
              <a:ext uri="{FF2B5EF4-FFF2-40B4-BE49-F238E27FC236}">
                <a16:creationId xmlns:a16="http://schemas.microsoft.com/office/drawing/2014/main" id="{C52ED945-E03E-4374-872A-634B55DB359A}"/>
              </a:ext>
            </a:extLst>
          </p:cNvPr>
          <p:cNvSpPr/>
          <p:nvPr/>
        </p:nvSpPr>
        <p:spPr>
          <a:xfrm>
            <a:off x="3516923" y="4740812"/>
            <a:ext cx="4045634" cy="85813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Depends on the economic system</a:t>
            </a:r>
          </a:p>
        </p:txBody>
      </p:sp>
    </p:spTree>
    <p:extLst>
      <p:ext uri="{BB962C8B-B14F-4D97-AF65-F5344CB8AC3E}">
        <p14:creationId xmlns:p14="http://schemas.microsoft.com/office/powerpoint/2010/main" val="545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3343-8985-4513-83CB-FFC5B2E33B09}"/>
              </a:ext>
            </a:extLst>
          </p:cNvPr>
          <p:cNvSpPr>
            <a:spLocks noGrp="1"/>
          </p:cNvSpPr>
          <p:nvPr>
            <p:ph type="title"/>
          </p:nvPr>
        </p:nvSpPr>
        <p:spPr>
          <a:xfrm>
            <a:off x="492369" y="685801"/>
            <a:ext cx="11000936" cy="763171"/>
          </a:xfrm>
          <a:solidFill>
            <a:schemeClr val="tx1"/>
          </a:solidFill>
        </p:spPr>
        <p:txBody>
          <a:bodyPr>
            <a:normAutofit/>
          </a:bodyPr>
          <a:lstStyle/>
          <a:p>
            <a:r>
              <a:rPr lang="en-US" b="1" dirty="0">
                <a:solidFill>
                  <a:schemeClr val="bg1"/>
                </a:solidFill>
                <a:latin typeface="High Tower Text" panose="02040502050506030303" pitchFamily="18" charset="0"/>
              </a:rPr>
              <a:t>Parliamentary Procedure</a:t>
            </a:r>
          </a:p>
        </p:txBody>
      </p:sp>
      <p:sp>
        <p:nvSpPr>
          <p:cNvPr id="3" name="Content Placeholder 2">
            <a:extLst>
              <a:ext uri="{FF2B5EF4-FFF2-40B4-BE49-F238E27FC236}">
                <a16:creationId xmlns:a16="http://schemas.microsoft.com/office/drawing/2014/main" id="{77339A11-1E85-473A-AD0C-C91ED3192859}"/>
              </a:ext>
            </a:extLst>
          </p:cNvPr>
          <p:cNvSpPr>
            <a:spLocks noGrp="1"/>
          </p:cNvSpPr>
          <p:nvPr>
            <p:ph idx="1"/>
          </p:nvPr>
        </p:nvSpPr>
        <p:spPr>
          <a:xfrm>
            <a:off x="492369" y="1645920"/>
            <a:ext cx="11000936" cy="4656405"/>
          </a:xfrm>
          <a:solidFill>
            <a:schemeClr val="bg1"/>
          </a:solidFill>
          <a:ln>
            <a:solidFill>
              <a:srgbClr val="002060"/>
            </a:solidFill>
          </a:ln>
        </p:spPr>
        <p:txBody>
          <a:bodyPr/>
          <a:lstStyle/>
          <a:p>
            <a:r>
              <a:rPr lang="en-US" dirty="0">
                <a:latin typeface="Times" panose="02020603050405020304" pitchFamily="18" charset="0"/>
                <a:cs typeface="Times" panose="02020603050405020304" pitchFamily="18" charset="0"/>
              </a:rPr>
              <a:t>Class Syllabus – Expectations for Economics &amp; Personal Finance</a:t>
            </a:r>
          </a:p>
          <a:p>
            <a:r>
              <a:rPr lang="en-US" dirty="0">
                <a:latin typeface="Times" panose="02020603050405020304" pitchFamily="18" charset="0"/>
                <a:cs typeface="Times" panose="02020603050405020304" pitchFamily="18" charset="0"/>
              </a:rPr>
              <a:t>Getting updates about the class</a:t>
            </a:r>
          </a:p>
          <a:p>
            <a:r>
              <a:rPr lang="en-US" b="1" dirty="0">
                <a:latin typeface="Times" panose="02020603050405020304" pitchFamily="18" charset="0"/>
                <a:cs typeface="Times" panose="02020603050405020304" pitchFamily="18" charset="0"/>
              </a:rPr>
              <a:t>Join Remind 101</a:t>
            </a:r>
          </a:p>
          <a:p>
            <a:r>
              <a:rPr lang="en-US" b="1" dirty="0">
                <a:latin typeface="Times" panose="02020603050405020304" pitchFamily="18" charset="0"/>
                <a:cs typeface="Times" panose="02020603050405020304" pitchFamily="18" charset="0"/>
              </a:rPr>
              <a:t>Text </a:t>
            </a:r>
            <a:r>
              <a:rPr lang="en-US" b="1" i="1" dirty="0">
                <a:solidFill>
                  <a:srgbClr val="FF0000"/>
                </a:solidFill>
              </a:rPr>
              <a:t>@c64679 </a:t>
            </a:r>
            <a:r>
              <a:rPr lang="en-US" b="1" dirty="0">
                <a:latin typeface="Times" panose="02020603050405020304" pitchFamily="18" charset="0"/>
                <a:cs typeface="Times" panose="02020603050405020304" pitchFamily="18" charset="0"/>
              </a:rPr>
              <a:t>to</a:t>
            </a:r>
            <a:r>
              <a:rPr lang="en-US" b="1" i="1" dirty="0">
                <a:solidFill>
                  <a:srgbClr val="FF0000"/>
                </a:solidFill>
              </a:rPr>
              <a:t> 81010</a:t>
            </a:r>
            <a:endParaRPr lang="en-US" b="1" i="1" dirty="0">
              <a:solidFill>
                <a:srgbClr val="FF0000"/>
              </a:solidFill>
              <a:latin typeface="Times" panose="02020603050405020304" pitchFamily="18" charset="0"/>
              <a:cs typeface="Times" panose="02020603050405020304" pitchFamily="18" charset="0"/>
            </a:endParaRPr>
          </a:p>
        </p:txBody>
      </p:sp>
      <p:pic>
        <p:nvPicPr>
          <p:cNvPr id="4" name="Picture 2" descr="Schoolhouse Rock! Gifts &amp; Merchandise | Official ABC Shop | Tagged &quot;Women&quot;">
            <a:extLst>
              <a:ext uri="{FF2B5EF4-FFF2-40B4-BE49-F238E27FC236}">
                <a16:creationId xmlns:a16="http://schemas.microsoft.com/office/drawing/2014/main" id="{AD3FE768-8570-4085-87A2-C00737BC5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038" y="2357437"/>
            <a:ext cx="3553505" cy="38147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32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solidFill>
            <a:schemeClr val="bg1"/>
          </a:solidFill>
          <a:ln>
            <a:solidFill>
              <a:schemeClr val="accent6">
                <a:lumMod val="50000"/>
              </a:schemeClr>
            </a:solidFill>
          </a:ln>
        </p:spPr>
        <p:txBody>
          <a:bodyPr/>
          <a:lstStyle/>
          <a:p>
            <a:r>
              <a:rPr lang="en-US" b="1" dirty="0">
                <a:latin typeface="High Tower Text" panose="02040502050506030303" pitchFamily="18" charset="0"/>
              </a:rPr>
              <a:t>Breaking down this Business</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838200" y="1563329"/>
            <a:ext cx="10515600" cy="4613634"/>
          </a:xfrm>
          <a:solidFill>
            <a:schemeClr val="bg1"/>
          </a:solidFill>
          <a:ln>
            <a:solidFill>
              <a:srgbClr val="7030A0"/>
            </a:solidFill>
          </a:ln>
        </p:spPr>
        <p:txBody>
          <a:bodyPr/>
          <a:lstStyle/>
          <a:p>
            <a:pPr marL="0" indent="0" algn="ctr">
              <a:buNone/>
            </a:pPr>
            <a:endParaRPr lang="en-US" dirty="0">
              <a:latin typeface="Times New Roman" pitchFamily="18" charset="0"/>
              <a:cs typeface="Times New Roman" pitchFamily="18" charset="0"/>
            </a:endParaRPr>
          </a:p>
        </p:txBody>
      </p:sp>
      <p:sp>
        <p:nvSpPr>
          <p:cNvPr id="4" name="Rectangle 3"/>
          <p:cNvSpPr/>
          <p:nvPr/>
        </p:nvSpPr>
        <p:spPr>
          <a:xfrm>
            <a:off x="1404656" y="1463000"/>
            <a:ext cx="9382698" cy="923330"/>
          </a:xfrm>
          <a:prstGeom prst="rect">
            <a:avLst/>
          </a:prstGeom>
          <a:solidFill>
            <a:schemeClr val="bg2"/>
          </a:solidFill>
          <a:ln>
            <a:solidFill>
              <a:schemeClr val="accent6">
                <a:lumMod val="50000"/>
              </a:schemeClr>
            </a:solidFill>
          </a:ln>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askerville Old Face" pitchFamily="18" charset="0"/>
              </a:rPr>
              <a:t>FACTORS OF PRODUCTION</a:t>
            </a:r>
          </a:p>
        </p:txBody>
      </p:sp>
      <p:sp>
        <p:nvSpPr>
          <p:cNvPr id="5" name="Left-Right Arrow 4"/>
          <p:cNvSpPr/>
          <p:nvPr/>
        </p:nvSpPr>
        <p:spPr>
          <a:xfrm>
            <a:off x="1032387" y="2507225"/>
            <a:ext cx="10161639" cy="324465"/>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828797" y="2674373"/>
            <a:ext cx="324465" cy="501446"/>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576915" y="2674373"/>
            <a:ext cx="324465" cy="50144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457767" y="2644876"/>
            <a:ext cx="324465" cy="50144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0323871" y="2674373"/>
            <a:ext cx="324465" cy="50144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2276" y="3175819"/>
            <a:ext cx="2227008"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LAND (natural resources)</a:t>
            </a:r>
          </a:p>
        </p:txBody>
      </p:sp>
      <p:sp>
        <p:nvSpPr>
          <p:cNvPr id="11" name="Rectangle 10"/>
          <p:cNvSpPr/>
          <p:nvPr/>
        </p:nvSpPr>
        <p:spPr>
          <a:xfrm>
            <a:off x="3569108" y="3175819"/>
            <a:ext cx="2227008"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LABOR (employees)</a:t>
            </a:r>
          </a:p>
        </p:txBody>
      </p:sp>
      <p:sp>
        <p:nvSpPr>
          <p:cNvPr id="12" name="Rectangle 11"/>
          <p:cNvSpPr/>
          <p:nvPr/>
        </p:nvSpPr>
        <p:spPr>
          <a:xfrm>
            <a:off x="6300016" y="3175819"/>
            <a:ext cx="2568678"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CAPITAL (Tools &amp; Machines)</a:t>
            </a:r>
          </a:p>
        </p:txBody>
      </p:sp>
      <p:sp>
        <p:nvSpPr>
          <p:cNvPr id="13" name="Rectangle 12"/>
          <p:cNvSpPr/>
          <p:nvPr/>
        </p:nvSpPr>
        <p:spPr>
          <a:xfrm>
            <a:off x="9048133" y="3146322"/>
            <a:ext cx="2942306"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ENTREPRENEURS</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30" y="4321277"/>
            <a:ext cx="2476500" cy="2374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Image result for auto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899" y="4321277"/>
            <a:ext cx="2362200" cy="2374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9110" y="4321278"/>
            <a:ext cx="2227006" cy="2374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descr="Jay-Z's new album is now on Apple Music, but not Spotify | KSNV">
            <a:extLst>
              <a:ext uri="{FF2B5EF4-FFF2-40B4-BE49-F238E27FC236}">
                <a16:creationId xmlns:a16="http://schemas.microsoft.com/office/drawing/2014/main" id="{FD090855-2531-43AB-A682-66F85AF23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651" y="4279798"/>
            <a:ext cx="2227006" cy="2374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Oval Callout 13"/>
          <p:cNvSpPr/>
          <p:nvPr/>
        </p:nvSpPr>
        <p:spPr>
          <a:xfrm>
            <a:off x="10480692" y="3864077"/>
            <a:ext cx="1711308" cy="1076633"/>
          </a:xfrm>
          <a:prstGeom prst="wedgeEllipseCallout">
            <a:avLst>
              <a:gd name="adj1" fmla="val -41796"/>
              <a:gd name="adj2" fmla="val 921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Making Bank!!</a:t>
            </a:r>
          </a:p>
        </p:txBody>
      </p:sp>
    </p:spTree>
    <p:extLst>
      <p:ext uri="{BB962C8B-B14F-4D97-AF65-F5344CB8AC3E}">
        <p14:creationId xmlns:p14="http://schemas.microsoft.com/office/powerpoint/2010/main" val="335638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749709" y="350377"/>
            <a:ext cx="10515600" cy="876821"/>
          </a:xfrm>
          <a:solidFill>
            <a:schemeClr val="bg1"/>
          </a:solidFill>
          <a:ln>
            <a:solidFill>
              <a:schemeClr val="accent6">
                <a:lumMod val="50000"/>
              </a:schemeClr>
            </a:solidFill>
          </a:ln>
        </p:spPr>
        <p:txBody>
          <a:bodyPr/>
          <a:lstStyle/>
          <a:p>
            <a:r>
              <a:rPr lang="en-US" b="1" dirty="0">
                <a:latin typeface="High Tower Text" panose="02040502050506030303" pitchFamily="18" charset="0"/>
              </a:rPr>
              <a:t>Factors of Production Test</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3390314" y="1898345"/>
            <a:ext cx="8482137" cy="4122622"/>
          </a:xfrm>
          <a:solidFill>
            <a:schemeClr val="bg1"/>
          </a:solidFill>
          <a:ln>
            <a:solidFill>
              <a:srgbClr val="7030A0"/>
            </a:solidFill>
          </a:ln>
        </p:spPr>
        <p:txBody>
          <a:bodyPr/>
          <a:lstStyle/>
          <a:p>
            <a:pPr marL="0" indent="0">
              <a:buNone/>
            </a:pPr>
            <a:r>
              <a:rPr lang="en-US" b="1" dirty="0">
                <a:latin typeface="Times New Roman" pitchFamily="18" charset="0"/>
                <a:cs typeface="Times New Roman" pitchFamily="18" charset="0"/>
              </a:rPr>
              <a:t>LAND				LABOR	</a:t>
            </a:r>
          </a:p>
          <a:p>
            <a:pPr marL="0" indent="0">
              <a:buNone/>
            </a:pPr>
            <a:endParaRPr lang="en-US" b="1" dirty="0">
              <a:latin typeface="Times New Roman" pitchFamily="18" charset="0"/>
              <a:cs typeface="Times New Roman" pitchFamily="18" charset="0"/>
            </a:endParaRPr>
          </a:p>
          <a:p>
            <a:pPr marL="0" indent="0">
              <a:buNone/>
            </a:pPr>
            <a:endParaRPr lang="en-US" b="1" dirty="0">
              <a:latin typeface="Times New Roman" pitchFamily="18" charset="0"/>
              <a:cs typeface="Times New Roman" pitchFamily="18" charset="0"/>
            </a:endParaRPr>
          </a:p>
          <a:p>
            <a:pPr marL="0" indent="0">
              <a:buNone/>
            </a:pPr>
            <a:endParaRPr lang="en-US" b="1"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CAPITAL			       ENTREPRENEURSHIP</a:t>
            </a:r>
          </a:p>
        </p:txBody>
      </p:sp>
      <p:cxnSp>
        <p:nvCxnSpPr>
          <p:cNvPr id="5" name="Straight Connector 4"/>
          <p:cNvCxnSpPr>
            <a:cxnSpLocks/>
            <a:stCxn id="3" idx="0"/>
            <a:endCxn id="3" idx="2"/>
          </p:cNvCxnSpPr>
          <p:nvPr/>
        </p:nvCxnSpPr>
        <p:spPr>
          <a:xfrm>
            <a:off x="7631383" y="1898345"/>
            <a:ext cx="0" cy="4122622"/>
          </a:xfrm>
          <a:prstGeom prst="line">
            <a:avLst/>
          </a:prstGeom>
          <a:ln w="57150"/>
        </p:spPr>
        <p:style>
          <a:lnRef idx="1">
            <a:schemeClr val="dk1"/>
          </a:lnRef>
          <a:fillRef idx="0">
            <a:schemeClr val="dk1"/>
          </a:fillRef>
          <a:effectRef idx="0">
            <a:schemeClr val="dk1"/>
          </a:effectRef>
          <a:fontRef idx="minor">
            <a:schemeClr val="tx1"/>
          </a:fontRef>
        </p:style>
      </p:cxnSp>
      <p:cxnSp>
        <p:nvCxnSpPr>
          <p:cNvPr id="7" name="Straight Connector 6"/>
          <p:cNvCxnSpPr>
            <a:cxnSpLocks/>
          </p:cNvCxnSpPr>
          <p:nvPr/>
        </p:nvCxnSpPr>
        <p:spPr>
          <a:xfrm>
            <a:off x="3390314" y="3835375"/>
            <a:ext cx="8482138" cy="0"/>
          </a:xfrm>
          <a:prstGeom prst="line">
            <a:avLst/>
          </a:prstGeom>
          <a:ln w="5715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132AF02-9059-4413-BB7D-C2113D56A389}"/>
              </a:ext>
            </a:extLst>
          </p:cNvPr>
          <p:cNvSpPr/>
          <p:nvPr/>
        </p:nvSpPr>
        <p:spPr>
          <a:xfrm>
            <a:off x="1458313" y="1094710"/>
            <a:ext cx="3169957" cy="5816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McDonald’s </a:t>
            </a:r>
          </a:p>
        </p:txBody>
      </p:sp>
      <p:sp>
        <p:nvSpPr>
          <p:cNvPr id="13" name="Rectangle 12">
            <a:extLst>
              <a:ext uri="{FF2B5EF4-FFF2-40B4-BE49-F238E27FC236}">
                <a16:creationId xmlns:a16="http://schemas.microsoft.com/office/drawing/2014/main" id="{7EFFFBF9-6C93-4B6D-AB38-FDE13A09697E}"/>
              </a:ext>
            </a:extLst>
          </p:cNvPr>
          <p:cNvSpPr/>
          <p:nvPr/>
        </p:nvSpPr>
        <p:spPr>
          <a:xfrm>
            <a:off x="1458312" y="5572857"/>
            <a:ext cx="9806995" cy="731875"/>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anose="02020603050405020304" pitchFamily="18" charset="0"/>
                <a:cs typeface="Times New Roman" panose="02020603050405020304" pitchFamily="18" charset="0"/>
              </a:rPr>
              <a:t>Inputs</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Factors of production vs. </a:t>
            </a:r>
            <a:r>
              <a:rPr lang="en-US" sz="2400" b="1" i="1" u="sng" dirty="0">
                <a:solidFill>
                  <a:srgbClr val="FFFF00"/>
                </a:solidFill>
                <a:latin typeface="Times New Roman" panose="02020603050405020304" pitchFamily="18" charset="0"/>
                <a:cs typeface="Times New Roman" panose="02020603050405020304" pitchFamily="18" charset="0"/>
              </a:rPr>
              <a:t>Outputs</a:t>
            </a:r>
            <a:r>
              <a:rPr lang="en-US" sz="2400" dirty="0">
                <a:solidFill>
                  <a:schemeClr val="bg1"/>
                </a:solidFill>
                <a:latin typeface="Times New Roman" panose="02020603050405020304" pitchFamily="18" charset="0"/>
                <a:cs typeface="Times New Roman" panose="02020603050405020304" pitchFamily="18" charset="0"/>
              </a:rPr>
              <a:t> = the final product </a:t>
            </a:r>
          </a:p>
        </p:txBody>
      </p:sp>
      <p:pic>
        <p:nvPicPr>
          <p:cNvPr id="6" name="Picture 2" descr="Chick-fil-A, Inc. (@ChickfilA) / X">
            <a:extLst>
              <a:ext uri="{FF2B5EF4-FFF2-40B4-BE49-F238E27FC236}">
                <a16:creationId xmlns:a16="http://schemas.microsoft.com/office/drawing/2014/main" id="{82CE3C3B-4185-4D37-A034-C9D09EC53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83" y="285114"/>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20th Anniversary of the Eat Mor Chikin Cow Campaign | Chick-fil-A">
            <a:extLst>
              <a:ext uri="{FF2B5EF4-FFF2-40B4-BE49-F238E27FC236}">
                <a16:creationId xmlns:a16="http://schemas.microsoft.com/office/drawing/2014/main" id="{E11BE3FE-C3B5-433A-B474-6AC36AC5F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09" y="1898345"/>
            <a:ext cx="2466044" cy="344725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D257B388-F179-4408-80E2-50F963A9A260}"/>
              </a:ext>
            </a:extLst>
          </p:cNvPr>
          <p:cNvSpPr/>
          <p:nvPr/>
        </p:nvSpPr>
        <p:spPr>
          <a:xfrm>
            <a:off x="2359811" y="2343491"/>
            <a:ext cx="2545103" cy="581686"/>
          </a:xfrm>
          <a:prstGeom prst="wedgeEllipseCallout">
            <a:avLst>
              <a:gd name="adj1" fmla="val -55014"/>
              <a:gd name="adj2" fmla="val 16549"/>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RESOURCES!</a:t>
            </a:r>
          </a:p>
        </p:txBody>
      </p:sp>
    </p:spTree>
    <p:extLst>
      <p:ext uri="{BB962C8B-B14F-4D97-AF65-F5344CB8AC3E}">
        <p14:creationId xmlns:p14="http://schemas.microsoft.com/office/powerpoint/2010/main" val="420215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latin typeface="High Tower Text" panose="02040502050506030303" pitchFamily="18" charset="0"/>
              </a:rPr>
              <a:t>Frito-Lays Potato Chips </a:t>
            </a:r>
            <a:endParaRPr b="1" dirty="0">
              <a:latin typeface="High Tower Text" panose="02040502050506030303" pitchFamily="18" charset="0"/>
            </a:endParaRPr>
          </a:p>
        </p:txBody>
      </p:sp>
      <p:sp>
        <p:nvSpPr>
          <p:cNvPr id="150" name="Google Shape;150;p27"/>
          <p:cNvSpPr txBox="1">
            <a:spLocks noGrp="1"/>
          </p:cNvSpPr>
          <p:nvPr>
            <p:ph type="body" idx="1"/>
          </p:nvPr>
        </p:nvSpPr>
        <p:spPr>
          <a:xfrm>
            <a:off x="415600" y="1814286"/>
            <a:ext cx="11360800" cy="4277547"/>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marL="0" indent="0">
              <a:buNone/>
            </a:pPr>
            <a:r>
              <a:rPr lang="en" dirty="0">
                <a:latin typeface="Times New Roman" panose="02020603050405020304" pitchFamily="18" charset="0"/>
                <a:cs typeface="Times New Roman" panose="02020603050405020304" pitchFamily="18" charset="0"/>
              </a:rPr>
              <a:t>Watch the following video and list all of the FOPs you can for each category </a:t>
            </a:r>
            <a:endParaRPr dirty="0">
              <a:latin typeface="Times New Roman" panose="02020603050405020304" pitchFamily="18" charset="0"/>
              <a:cs typeface="Times New Roman" panose="02020603050405020304" pitchFamily="18" charset="0"/>
            </a:endParaRPr>
          </a:p>
          <a:p>
            <a:pPr>
              <a:spcBef>
                <a:spcPts val="1600"/>
              </a:spcBef>
              <a:buChar char="-"/>
            </a:pPr>
            <a:r>
              <a:rPr lang="en" sz="3200" u="sng" dirty="0">
                <a:solidFill>
                  <a:schemeClr val="hlink"/>
                </a:solidFill>
                <a:latin typeface="Times New Roman" panose="02020603050405020304" pitchFamily="18" charset="0"/>
                <a:ea typeface="Arial"/>
                <a:cs typeface="Times New Roman" panose="02020603050405020304" pitchFamily="18" charset="0"/>
                <a:sym typeface="Arial"/>
                <a:hlinkClick r:id="rId3"/>
              </a:rPr>
              <a:t>https://www.youtube.com/watch?v=ws_K9Cxs-uE</a:t>
            </a:r>
            <a:endParaRPr sz="3200" u="sng" dirty="0">
              <a:solidFill>
                <a:schemeClr val="hlink"/>
              </a:solidFill>
              <a:latin typeface="Times New Roman" panose="02020603050405020304" pitchFamily="18" charset="0"/>
              <a:ea typeface="Arial"/>
              <a:cs typeface="Times New Roman" panose="02020603050405020304" pitchFamily="18" charset="0"/>
              <a:sym typeface="Arial"/>
            </a:endParaRPr>
          </a:p>
          <a:p>
            <a:pPr indent="0">
              <a:spcAft>
                <a:spcPts val="1600"/>
              </a:spcAft>
              <a:buNone/>
            </a:pPr>
            <a:endParaRPr dirty="0"/>
          </a:p>
        </p:txBody>
      </p:sp>
      <p:pic>
        <p:nvPicPr>
          <p:cNvPr id="8194" name="Picture 2" descr="YARN | Chips! Chips! Chips! | PCU (1994) | Video gifs by quotes | 8ea79e97  | 紗">
            <a:extLst>
              <a:ext uri="{FF2B5EF4-FFF2-40B4-BE49-F238E27FC236}">
                <a16:creationId xmlns:a16="http://schemas.microsoft.com/office/drawing/2014/main" id="{B812BF86-EF2D-49C9-BCBB-DD544865D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635" y="3254204"/>
            <a:ext cx="2876550" cy="26040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Most Popular Chips You Need to Try — Eat This Not That">
            <a:extLst>
              <a:ext uri="{FF2B5EF4-FFF2-40B4-BE49-F238E27FC236}">
                <a16:creationId xmlns:a16="http://schemas.microsoft.com/office/drawing/2014/main" id="{676867F4-8A6D-484D-919B-10957B79BB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796" y="3435032"/>
            <a:ext cx="4237718" cy="3105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Do you know your FOPs </a:t>
            </a:r>
          </a:p>
          <a:p>
            <a:r>
              <a:rPr lang="en-US" sz="2200" dirty="0">
                <a:latin typeface="Times New Roman" panose="02020603050405020304" pitchFamily="18" charset="0"/>
                <a:cs typeface="Times New Roman" panose="02020603050405020304" pitchFamily="18" charset="0"/>
              </a:rPr>
              <a:t>Dealing with Scarcity</a:t>
            </a:r>
          </a:p>
          <a:p>
            <a:r>
              <a:rPr lang="en-US" sz="2200" dirty="0">
                <a:latin typeface="Times New Roman" panose="02020603050405020304" pitchFamily="18" charset="0"/>
                <a:cs typeface="Times New Roman" panose="02020603050405020304" pitchFamily="18" charset="0"/>
              </a:rPr>
              <a:t>FOPs Timeline</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FOPs Timeline</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3651163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Identifying FOPs</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770194"/>
          </a:xfrm>
          <a:solidFill>
            <a:schemeClr val="bg1"/>
          </a:solidFill>
          <a:ln>
            <a:solidFill>
              <a:schemeClr val="accent6">
                <a:lumMod val="50000"/>
              </a:schemeClr>
            </a:solidFill>
          </a:ln>
        </p:spPr>
        <p:txBody>
          <a:bodyPr>
            <a:normAutofit fontScale="92500" lnSpcReduction="10000"/>
          </a:bodyPr>
          <a:lstStyle/>
          <a:p>
            <a:r>
              <a:rPr lang="en-US" sz="2400" dirty="0">
                <a:latin typeface="Times" panose="02020603050405020304" pitchFamily="18" charset="0"/>
                <a:cs typeface="Times" panose="02020603050405020304" pitchFamily="18" charset="0"/>
              </a:rPr>
              <a:t>Identify the following Factors of Production – </a:t>
            </a:r>
            <a:r>
              <a:rPr lang="en-US" sz="2400" b="1" dirty="0">
                <a:solidFill>
                  <a:srgbClr val="002060"/>
                </a:solidFill>
                <a:latin typeface="Times" panose="02020603050405020304" pitchFamily="18" charset="0"/>
                <a:cs typeface="Times" panose="02020603050405020304" pitchFamily="18" charset="0"/>
              </a:rPr>
              <a:t>L = Land</a:t>
            </a:r>
            <a:r>
              <a:rPr lang="en-US" sz="2400" dirty="0">
                <a:latin typeface="Times" panose="02020603050405020304" pitchFamily="18" charset="0"/>
                <a:cs typeface="Times" panose="02020603050405020304" pitchFamily="18" charset="0"/>
              </a:rPr>
              <a:t>, </a:t>
            </a:r>
            <a:r>
              <a:rPr lang="en-US" sz="2400" b="1" dirty="0">
                <a:solidFill>
                  <a:srgbClr val="FF0000"/>
                </a:solidFill>
                <a:latin typeface="Times" panose="02020603050405020304" pitchFamily="18" charset="0"/>
                <a:cs typeface="Times" panose="02020603050405020304" pitchFamily="18" charset="0"/>
              </a:rPr>
              <a:t>LB = Labor</a:t>
            </a:r>
            <a:r>
              <a:rPr lang="en-US" sz="2400" dirty="0">
                <a:latin typeface="Times" panose="02020603050405020304" pitchFamily="18" charset="0"/>
                <a:cs typeface="Times" panose="02020603050405020304" pitchFamily="18" charset="0"/>
              </a:rPr>
              <a:t>, </a:t>
            </a:r>
            <a:r>
              <a:rPr lang="en-US" sz="2400" b="1" dirty="0">
                <a:solidFill>
                  <a:schemeClr val="accent6">
                    <a:lumMod val="50000"/>
                  </a:schemeClr>
                </a:solidFill>
                <a:latin typeface="Times" panose="02020603050405020304" pitchFamily="18" charset="0"/>
                <a:cs typeface="Times" panose="02020603050405020304" pitchFamily="18" charset="0"/>
              </a:rPr>
              <a:t>C = Capital</a:t>
            </a:r>
            <a:r>
              <a:rPr lang="en-US" sz="2400" dirty="0">
                <a:latin typeface="Times" panose="02020603050405020304" pitchFamily="18" charset="0"/>
                <a:cs typeface="Times" panose="02020603050405020304" pitchFamily="18" charset="0"/>
              </a:rPr>
              <a:t>, &amp; </a:t>
            </a:r>
            <a:r>
              <a:rPr lang="en-US" sz="2400" b="1" dirty="0">
                <a:solidFill>
                  <a:srgbClr val="7030A0"/>
                </a:solidFill>
                <a:latin typeface="Times" panose="02020603050405020304" pitchFamily="18" charset="0"/>
                <a:cs typeface="Times" panose="02020603050405020304" pitchFamily="18" charset="0"/>
              </a:rPr>
              <a:t>E = Entrepreneur</a:t>
            </a:r>
          </a:p>
          <a:p>
            <a:pPr marL="0" indent="0">
              <a:buNone/>
            </a:pPr>
            <a:r>
              <a:rPr lang="en-US" sz="2400" dirty="0">
                <a:latin typeface="Times" panose="02020603050405020304" pitchFamily="18" charset="0"/>
                <a:cs typeface="Times" panose="02020603050405020304" pitchFamily="18" charset="0"/>
              </a:rPr>
              <a:t>___ 1. A fleet of deliver trucks</a:t>
            </a:r>
          </a:p>
          <a:p>
            <a:pPr marL="0" indent="0">
              <a:buNone/>
            </a:pPr>
            <a:r>
              <a:rPr lang="en-US" sz="2400" dirty="0">
                <a:latin typeface="Times" panose="02020603050405020304" pitchFamily="18" charset="0"/>
                <a:cs typeface="Times" panose="02020603050405020304" pitchFamily="18" charset="0"/>
              </a:rPr>
              <a:t>___ 2. Steel for the construction of a building</a:t>
            </a:r>
          </a:p>
          <a:p>
            <a:pPr marL="0" indent="0">
              <a:buNone/>
            </a:pPr>
            <a:r>
              <a:rPr lang="en-US" sz="2400" dirty="0">
                <a:latin typeface="Times" panose="02020603050405020304" pitchFamily="18" charset="0"/>
                <a:cs typeface="Times" panose="02020603050405020304" pitchFamily="18" charset="0"/>
              </a:rPr>
              <a:t>___ 3. A factory worker who assemblies automobiles</a:t>
            </a:r>
          </a:p>
          <a:p>
            <a:pPr marL="0" indent="0">
              <a:buNone/>
            </a:pPr>
            <a:r>
              <a:rPr lang="en-US" sz="2400" dirty="0">
                <a:latin typeface="Times" panose="02020603050405020304" pitchFamily="18" charset="0"/>
                <a:cs typeface="Times" panose="02020603050405020304" pitchFamily="18" charset="0"/>
              </a:rPr>
              <a:t>___ 4. Chief executive of Nike corporation </a:t>
            </a:r>
          </a:p>
          <a:p>
            <a:pPr marL="0" indent="0">
              <a:buNone/>
            </a:pPr>
            <a:r>
              <a:rPr lang="en-US" sz="2400" dirty="0">
                <a:latin typeface="Times" panose="02020603050405020304" pitchFamily="18" charset="0"/>
                <a:cs typeface="Times" panose="02020603050405020304" pitchFamily="18" charset="0"/>
              </a:rPr>
              <a:t>___ 5. Knives, spatulas, and mixtures in a restaurants</a:t>
            </a:r>
          </a:p>
          <a:p>
            <a:pPr marL="0" indent="0">
              <a:buNone/>
            </a:pPr>
            <a:r>
              <a:rPr lang="en-US" sz="2400" dirty="0">
                <a:latin typeface="Times" panose="02020603050405020304" pitchFamily="18" charset="0"/>
                <a:cs typeface="Times" panose="02020603050405020304" pitchFamily="18" charset="0"/>
              </a:rPr>
              <a:t>___ 6. Lettuce, chicken, bun &amp; pickle at Chick-fila </a:t>
            </a:r>
          </a:p>
          <a:p>
            <a:pPr marL="0" indent="0">
              <a:buNone/>
            </a:pPr>
            <a:r>
              <a:rPr lang="en-US" sz="2400" dirty="0">
                <a:latin typeface="Times" panose="02020603050405020304" pitchFamily="18" charset="0"/>
                <a:cs typeface="Times" panose="02020603050405020304" pitchFamily="18" charset="0"/>
              </a:rPr>
              <a:t>___ 7. Cash register operator </a:t>
            </a:r>
          </a:p>
          <a:p>
            <a:pPr marL="0" indent="0">
              <a:buNone/>
            </a:pPr>
            <a:r>
              <a:rPr lang="en-US" sz="2400" dirty="0">
                <a:latin typeface="Times" panose="02020603050405020304" pitchFamily="18" charset="0"/>
                <a:cs typeface="Times" panose="02020603050405020304" pitchFamily="18" charset="0"/>
              </a:rPr>
              <a:t>___ 8. Wood for building homes </a:t>
            </a:r>
          </a:p>
          <a:p>
            <a:pPr marL="0" indent="0">
              <a:buNone/>
            </a:pPr>
            <a:r>
              <a:rPr lang="en-US" sz="2400" dirty="0">
                <a:latin typeface="Times" panose="02020603050405020304" pitchFamily="18" charset="0"/>
                <a:cs typeface="Times" panose="02020603050405020304" pitchFamily="18" charset="0"/>
              </a:rPr>
              <a:t>___ 9. An investor in a business </a:t>
            </a:r>
          </a:p>
          <a:p>
            <a:pPr marL="0" indent="0">
              <a:buNone/>
            </a:pPr>
            <a:r>
              <a:rPr lang="en-US" sz="2400" dirty="0">
                <a:latin typeface="Times" panose="02020603050405020304" pitchFamily="18" charset="0"/>
                <a:cs typeface="Times" panose="02020603050405020304" pitchFamily="18" charset="0"/>
              </a:rPr>
              <a:t>___ 10. Computers and copiers at an accountant firm</a:t>
            </a:r>
          </a:p>
        </p:txBody>
      </p:sp>
    </p:spTree>
    <p:extLst>
      <p:ext uri="{BB962C8B-B14F-4D97-AF65-F5344CB8AC3E}">
        <p14:creationId xmlns:p14="http://schemas.microsoft.com/office/powerpoint/2010/main" val="1805402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F2CF-62C4-4448-8D2D-59EB69E2521A}"/>
              </a:ext>
            </a:extLst>
          </p:cNvPr>
          <p:cNvSpPr>
            <a:spLocks noGrp="1"/>
          </p:cNvSpPr>
          <p:nvPr>
            <p:ph type="title"/>
          </p:nvPr>
        </p:nvSpPr>
        <p:spPr>
          <a:xfrm>
            <a:off x="838200" y="365125"/>
            <a:ext cx="10515600" cy="844697"/>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Investing in FOPS</a:t>
            </a:r>
          </a:p>
        </p:txBody>
      </p:sp>
      <p:sp>
        <p:nvSpPr>
          <p:cNvPr id="3" name="Content Placeholder 2">
            <a:extLst>
              <a:ext uri="{FF2B5EF4-FFF2-40B4-BE49-F238E27FC236}">
                <a16:creationId xmlns:a16="http://schemas.microsoft.com/office/drawing/2014/main" id="{5BEF1B80-D827-49A7-AF35-82B7F4B9682F}"/>
              </a:ext>
            </a:extLst>
          </p:cNvPr>
          <p:cNvSpPr>
            <a:spLocks noGrp="1"/>
          </p:cNvSpPr>
          <p:nvPr>
            <p:ph idx="1"/>
          </p:nvPr>
        </p:nvSpPr>
        <p:spPr>
          <a:xfrm>
            <a:off x="506437" y="1491175"/>
            <a:ext cx="11169748" cy="4685788"/>
          </a:xfrm>
          <a:solidFill>
            <a:schemeClr val="bg1"/>
          </a:solidFill>
          <a:ln>
            <a:solidFill>
              <a:schemeClr val="accent6">
                <a:lumMod val="50000"/>
              </a:schemeClr>
            </a:solidFill>
          </a:ln>
        </p:spPr>
        <p:txBody>
          <a:bodyPr>
            <a:normAutofit/>
          </a:bodyPr>
          <a:lstStyle/>
          <a:p>
            <a:r>
              <a:rPr lang="en-US" sz="2400" dirty="0">
                <a:latin typeface="Times" panose="02020603050405020304" pitchFamily="18" charset="0"/>
                <a:cs typeface="Times" panose="02020603050405020304" pitchFamily="18" charset="0"/>
              </a:rPr>
              <a:t>Why do entrepreneurs open a business? </a:t>
            </a:r>
          </a:p>
          <a:p>
            <a:endParaRPr lang="en-US" sz="2400" dirty="0">
              <a:latin typeface="Times" panose="02020603050405020304" pitchFamily="18" charset="0"/>
              <a:cs typeface="Times" panose="02020603050405020304" pitchFamily="18" charset="0"/>
            </a:endParaRPr>
          </a:p>
          <a:p>
            <a:r>
              <a:rPr lang="en-US" sz="2400" b="1" i="1" dirty="0">
                <a:solidFill>
                  <a:srgbClr val="C00000"/>
                </a:solidFill>
                <a:latin typeface="Times" panose="02020603050405020304" pitchFamily="18" charset="0"/>
                <a:cs typeface="Times" panose="02020603050405020304" pitchFamily="18" charset="0"/>
              </a:rPr>
              <a:t>INVESTING in BUSINESS </a:t>
            </a:r>
            <a:r>
              <a:rPr lang="en-US" sz="2400" dirty="0">
                <a:latin typeface="Times" panose="02020603050405020304" pitchFamily="18" charset="0"/>
                <a:cs typeface="Times" panose="02020603050405020304" pitchFamily="18" charset="0"/>
              </a:rPr>
              <a:t>(Buying Factors of Production)</a:t>
            </a:r>
          </a:p>
        </p:txBody>
      </p:sp>
      <p:sp>
        <p:nvSpPr>
          <p:cNvPr id="5" name="Rectangle 4">
            <a:extLst>
              <a:ext uri="{FF2B5EF4-FFF2-40B4-BE49-F238E27FC236}">
                <a16:creationId xmlns:a16="http://schemas.microsoft.com/office/drawing/2014/main" id="{95A84584-0EDC-47E8-9802-146314C6D8FA}"/>
              </a:ext>
            </a:extLst>
          </p:cNvPr>
          <p:cNvSpPr/>
          <p:nvPr/>
        </p:nvSpPr>
        <p:spPr>
          <a:xfrm>
            <a:off x="317695" y="2957051"/>
            <a:ext cx="2467708"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LAND (natural resources)</a:t>
            </a:r>
          </a:p>
        </p:txBody>
      </p:sp>
      <p:sp>
        <p:nvSpPr>
          <p:cNvPr id="6" name="Rectangle 5">
            <a:extLst>
              <a:ext uri="{FF2B5EF4-FFF2-40B4-BE49-F238E27FC236}">
                <a16:creationId xmlns:a16="http://schemas.microsoft.com/office/drawing/2014/main" id="{F3DD3D0F-70FD-40A2-B82B-2873D32FB640}"/>
              </a:ext>
            </a:extLst>
          </p:cNvPr>
          <p:cNvSpPr/>
          <p:nvPr/>
        </p:nvSpPr>
        <p:spPr>
          <a:xfrm>
            <a:off x="2974144" y="2957051"/>
            <a:ext cx="2467707"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LABOR (employees)</a:t>
            </a:r>
          </a:p>
        </p:txBody>
      </p:sp>
      <p:sp>
        <p:nvSpPr>
          <p:cNvPr id="7" name="Rectangle 6">
            <a:extLst>
              <a:ext uri="{FF2B5EF4-FFF2-40B4-BE49-F238E27FC236}">
                <a16:creationId xmlns:a16="http://schemas.microsoft.com/office/drawing/2014/main" id="{850A269F-EA71-4732-8B72-FCF5F123BCB5}"/>
              </a:ext>
            </a:extLst>
          </p:cNvPr>
          <p:cNvSpPr/>
          <p:nvPr/>
        </p:nvSpPr>
        <p:spPr>
          <a:xfrm>
            <a:off x="5630592" y="2957051"/>
            <a:ext cx="2711550"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CAPITAL (Tools &amp; Machines)</a:t>
            </a:r>
          </a:p>
        </p:txBody>
      </p:sp>
      <p:sp>
        <p:nvSpPr>
          <p:cNvPr id="8" name="Rectangle 7">
            <a:extLst>
              <a:ext uri="{FF2B5EF4-FFF2-40B4-BE49-F238E27FC236}">
                <a16:creationId xmlns:a16="http://schemas.microsoft.com/office/drawing/2014/main" id="{B34D5FC1-A70C-4091-9EAA-3B326C7B6CCF}"/>
              </a:ext>
            </a:extLst>
          </p:cNvPr>
          <p:cNvSpPr/>
          <p:nvPr/>
        </p:nvSpPr>
        <p:spPr>
          <a:xfrm>
            <a:off x="8538010" y="2957051"/>
            <a:ext cx="2942306" cy="94389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ENTREPRENEURS</a:t>
            </a:r>
          </a:p>
        </p:txBody>
      </p:sp>
      <p:pic>
        <p:nvPicPr>
          <p:cNvPr id="1026" name="Picture 2" descr="Profit motive">
            <a:extLst>
              <a:ext uri="{FF2B5EF4-FFF2-40B4-BE49-F238E27FC236}">
                <a16:creationId xmlns:a16="http://schemas.microsoft.com/office/drawing/2014/main" id="{0D2AF749-9C61-43E9-8B66-5A2E0CFB0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142" y="787473"/>
            <a:ext cx="2505075" cy="181927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B744934-B4FC-4A46-B009-B0A246A0A9DA}"/>
              </a:ext>
            </a:extLst>
          </p:cNvPr>
          <p:cNvSpPr/>
          <p:nvPr/>
        </p:nvSpPr>
        <p:spPr>
          <a:xfrm>
            <a:off x="5736194" y="1392702"/>
            <a:ext cx="2942306" cy="675193"/>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Times New Roman" pitchFamily="18" charset="0"/>
                <a:cs typeface="Times New Roman" pitchFamily="18" charset="0"/>
              </a:rPr>
              <a:t>PROFIT MOTIVE</a:t>
            </a:r>
          </a:p>
        </p:txBody>
      </p:sp>
      <p:sp>
        <p:nvSpPr>
          <p:cNvPr id="11" name="Rectangle 10">
            <a:extLst>
              <a:ext uri="{FF2B5EF4-FFF2-40B4-BE49-F238E27FC236}">
                <a16:creationId xmlns:a16="http://schemas.microsoft.com/office/drawing/2014/main" id="{5EB6EFDA-6A90-45EE-A867-BD5AF3F70019}"/>
              </a:ext>
            </a:extLst>
          </p:cNvPr>
          <p:cNvSpPr/>
          <p:nvPr/>
        </p:nvSpPr>
        <p:spPr>
          <a:xfrm>
            <a:off x="317695" y="4182301"/>
            <a:ext cx="2467708" cy="94389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cs typeface="Times New Roman" pitchFamily="18" charset="0"/>
              </a:rPr>
              <a:t>RENT</a:t>
            </a:r>
          </a:p>
        </p:txBody>
      </p:sp>
      <p:sp>
        <p:nvSpPr>
          <p:cNvPr id="12" name="Rectangle 11">
            <a:extLst>
              <a:ext uri="{FF2B5EF4-FFF2-40B4-BE49-F238E27FC236}">
                <a16:creationId xmlns:a16="http://schemas.microsoft.com/office/drawing/2014/main" id="{4C4FAF9A-85D1-46FB-AEAC-982E58355841}"/>
              </a:ext>
            </a:extLst>
          </p:cNvPr>
          <p:cNvSpPr/>
          <p:nvPr/>
        </p:nvSpPr>
        <p:spPr>
          <a:xfrm>
            <a:off x="2974144" y="4182301"/>
            <a:ext cx="2467708" cy="94389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cs typeface="Times New Roman" pitchFamily="18" charset="0"/>
              </a:rPr>
              <a:t>WAGES</a:t>
            </a:r>
          </a:p>
        </p:txBody>
      </p:sp>
      <p:sp>
        <p:nvSpPr>
          <p:cNvPr id="13" name="Rectangle 12">
            <a:extLst>
              <a:ext uri="{FF2B5EF4-FFF2-40B4-BE49-F238E27FC236}">
                <a16:creationId xmlns:a16="http://schemas.microsoft.com/office/drawing/2014/main" id="{0E2CF905-2067-45A5-A287-EE26D9C00226}"/>
              </a:ext>
            </a:extLst>
          </p:cNvPr>
          <p:cNvSpPr/>
          <p:nvPr/>
        </p:nvSpPr>
        <p:spPr>
          <a:xfrm>
            <a:off x="5756077" y="4182299"/>
            <a:ext cx="2467708" cy="94389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cs typeface="Times New Roman" pitchFamily="18" charset="0"/>
              </a:rPr>
              <a:t>INTEREST</a:t>
            </a:r>
          </a:p>
        </p:txBody>
      </p:sp>
      <p:sp>
        <p:nvSpPr>
          <p:cNvPr id="14" name="Rectangle 13">
            <a:extLst>
              <a:ext uri="{FF2B5EF4-FFF2-40B4-BE49-F238E27FC236}">
                <a16:creationId xmlns:a16="http://schemas.microsoft.com/office/drawing/2014/main" id="{BCBF6552-2F19-4006-AFCF-ABABC5DDDC1E}"/>
              </a:ext>
            </a:extLst>
          </p:cNvPr>
          <p:cNvSpPr/>
          <p:nvPr/>
        </p:nvSpPr>
        <p:spPr>
          <a:xfrm>
            <a:off x="8538010" y="4182299"/>
            <a:ext cx="2467708" cy="943897"/>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cs typeface="Times New Roman" pitchFamily="18" charset="0"/>
              </a:rPr>
              <a:t>PROFIT</a:t>
            </a:r>
          </a:p>
        </p:txBody>
      </p:sp>
      <p:sp>
        <p:nvSpPr>
          <p:cNvPr id="10" name="Arrow: Down 9">
            <a:extLst>
              <a:ext uri="{FF2B5EF4-FFF2-40B4-BE49-F238E27FC236}">
                <a16:creationId xmlns:a16="http://schemas.microsoft.com/office/drawing/2014/main" id="{3F22F6E7-BA45-47AA-B894-60C817BD913C}"/>
              </a:ext>
            </a:extLst>
          </p:cNvPr>
          <p:cNvSpPr/>
          <p:nvPr/>
        </p:nvSpPr>
        <p:spPr>
          <a:xfrm>
            <a:off x="1314449" y="3848874"/>
            <a:ext cx="474199" cy="34823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08F02572-46EA-4095-9DDB-1951E59DB294}"/>
              </a:ext>
            </a:extLst>
          </p:cNvPr>
          <p:cNvSpPr/>
          <p:nvPr/>
        </p:nvSpPr>
        <p:spPr>
          <a:xfrm>
            <a:off x="3970897" y="3834069"/>
            <a:ext cx="474199" cy="34823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0717854-CF5D-4343-9313-DC945E3C9771}"/>
              </a:ext>
            </a:extLst>
          </p:cNvPr>
          <p:cNvSpPr/>
          <p:nvPr/>
        </p:nvSpPr>
        <p:spPr>
          <a:xfrm>
            <a:off x="6738908" y="3848874"/>
            <a:ext cx="474199" cy="34823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4B932A32-3CAB-4506-8E9A-DF7390EF6183}"/>
              </a:ext>
            </a:extLst>
          </p:cNvPr>
          <p:cNvSpPr/>
          <p:nvPr/>
        </p:nvSpPr>
        <p:spPr>
          <a:xfrm>
            <a:off x="9535454" y="3819290"/>
            <a:ext cx="474199" cy="34823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allout 4 Beginner's Guide - Polygon">
            <a:extLst>
              <a:ext uri="{FF2B5EF4-FFF2-40B4-BE49-F238E27FC236}">
                <a16:creationId xmlns:a16="http://schemas.microsoft.com/office/drawing/2014/main" id="{5AEF15B4-D113-4B14-831C-44658FA59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5280971"/>
            <a:ext cx="2135944" cy="1421374"/>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0CF4155E-E131-47BC-9B07-2CD3431BC537}"/>
              </a:ext>
            </a:extLst>
          </p:cNvPr>
          <p:cNvSpPr/>
          <p:nvPr/>
        </p:nvSpPr>
        <p:spPr>
          <a:xfrm>
            <a:off x="2363371" y="5224669"/>
            <a:ext cx="4849735" cy="943896"/>
          </a:xfrm>
          <a:prstGeom prst="wedgeEllipseCallout">
            <a:avLst>
              <a:gd name="adj1" fmla="val -56547"/>
              <a:gd name="adj2" fmla="val 147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SO BE EFFICIENT WITH THOSE FACTORS OF PRODUCTION</a:t>
            </a:r>
          </a:p>
        </p:txBody>
      </p:sp>
    </p:spTree>
    <p:extLst>
      <p:ext uri="{BB962C8B-B14F-4D97-AF65-F5344CB8AC3E}">
        <p14:creationId xmlns:p14="http://schemas.microsoft.com/office/powerpoint/2010/main" val="8129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solidFill>
            <a:schemeClr val="bg1"/>
          </a:solidFill>
          <a:ln>
            <a:solidFill>
              <a:schemeClr val="accent6">
                <a:lumMod val="50000"/>
              </a:schemeClr>
            </a:solidFill>
          </a:ln>
        </p:spPr>
        <p:txBody>
          <a:bodyPr/>
          <a:lstStyle/>
          <a:p>
            <a:r>
              <a:rPr lang="en-US" b="1" dirty="0">
                <a:latin typeface="High Tower Text" panose="02040502050506030303" pitchFamily="18" charset="0"/>
              </a:rPr>
              <a:t>Efficiency = Profit</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882445" y="1607574"/>
            <a:ext cx="10515600" cy="4584137"/>
          </a:xfrm>
          <a:solidFill>
            <a:schemeClr val="bg1"/>
          </a:solidFill>
          <a:ln>
            <a:solidFill>
              <a:schemeClr val="accent6">
                <a:lumMod val="50000"/>
              </a:schemeClr>
            </a:solidFill>
          </a:ln>
        </p:spPr>
        <p:txBody>
          <a:bodyPr/>
          <a:lstStyle/>
          <a:p>
            <a:r>
              <a:rPr lang="en-US" b="1" i="1" u="sng" dirty="0">
                <a:solidFill>
                  <a:srgbClr val="C00000"/>
                </a:solidFill>
                <a:latin typeface="Times New Roman" pitchFamily="18" charset="0"/>
                <a:cs typeface="Times New Roman" pitchFamily="18" charset="0"/>
              </a:rPr>
              <a:t>Productivity</a:t>
            </a:r>
            <a:r>
              <a:rPr lang="en-US" dirty="0">
                <a:solidFill>
                  <a:srgbClr val="C00000"/>
                </a:solidFill>
                <a:latin typeface="Times New Roman" pitchFamily="18" charset="0"/>
                <a:cs typeface="Times New Roman" pitchFamily="18" charset="0"/>
              </a:rPr>
              <a:t> -</a:t>
            </a:r>
            <a:r>
              <a:rPr lang="en-US" dirty="0">
                <a:latin typeface="Times New Roman" pitchFamily="18" charset="0"/>
                <a:cs typeface="Times New Roman" pitchFamily="18" charset="0"/>
              </a:rPr>
              <a:t> producing goods and services through efficient use of the factors of production (</a:t>
            </a:r>
            <a:r>
              <a:rPr lang="en-US" i="1" dirty="0">
                <a:solidFill>
                  <a:srgbClr val="C00000"/>
                </a:solidFill>
                <a:latin typeface="Times" panose="02020603050405020304" pitchFamily="18" charset="0"/>
                <a:cs typeface="Times" panose="02020603050405020304" pitchFamily="18" charset="0"/>
              </a:rPr>
              <a:t>Why do businesses need to be efficient in their use of the factors of production?)</a:t>
            </a:r>
          </a:p>
          <a:p>
            <a:r>
              <a:rPr lang="en-US" i="1" dirty="0">
                <a:solidFill>
                  <a:srgbClr val="C00000"/>
                </a:solidFill>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534" y="2794488"/>
            <a:ext cx="4541236" cy="3567113"/>
          </a:xfrm>
          <a:prstGeom prst="rect">
            <a:avLst/>
          </a:prstGeom>
          <a:solidFill>
            <a:srgbClr val="7030A0"/>
          </a:solidFill>
          <a:ln>
            <a:noFill/>
          </a:ln>
        </p:spPr>
      </p:pic>
      <p:sp>
        <p:nvSpPr>
          <p:cNvPr id="8" name="Rectangle 7"/>
          <p:cNvSpPr/>
          <p:nvPr/>
        </p:nvSpPr>
        <p:spPr>
          <a:xfrm>
            <a:off x="5256911" y="2794488"/>
            <a:ext cx="6445045" cy="854952"/>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itchFamily="18" charset="0"/>
                <a:cs typeface="Times New Roman" pitchFamily="18" charset="0"/>
              </a:rPr>
              <a:t>Division of labor</a:t>
            </a:r>
            <a:r>
              <a:rPr lang="en-US" sz="2400" b="1" dirty="0">
                <a:solidFill>
                  <a:srgbClr val="FFFF00"/>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 assembly line</a:t>
            </a:r>
          </a:p>
        </p:txBody>
      </p:sp>
      <p:sp>
        <p:nvSpPr>
          <p:cNvPr id="10" name="Rectangle 9"/>
          <p:cNvSpPr/>
          <p:nvPr/>
        </p:nvSpPr>
        <p:spPr>
          <a:xfrm>
            <a:off x="5256910" y="3838296"/>
            <a:ext cx="6445045" cy="840658"/>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itchFamily="18" charset="0"/>
                <a:cs typeface="Times New Roman" pitchFamily="18" charset="0"/>
              </a:rPr>
              <a:t>Automation</a:t>
            </a:r>
            <a:r>
              <a:rPr lang="en-US" sz="2400" b="1" dirty="0">
                <a:solidFill>
                  <a:schemeClr val="bg1"/>
                </a:solidFill>
                <a:latin typeface="Times New Roman" pitchFamily="18" charset="0"/>
                <a:cs typeface="Times New Roman" pitchFamily="18" charset="0"/>
              </a:rPr>
              <a:t> = robots</a:t>
            </a:r>
          </a:p>
        </p:txBody>
      </p:sp>
      <p:sp>
        <p:nvSpPr>
          <p:cNvPr id="11" name="Rectangle 10"/>
          <p:cNvSpPr/>
          <p:nvPr/>
        </p:nvSpPr>
        <p:spPr>
          <a:xfrm>
            <a:off x="5256910" y="4848023"/>
            <a:ext cx="6445045" cy="840658"/>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itchFamily="18" charset="0"/>
                <a:cs typeface="Times New Roman" pitchFamily="18" charset="0"/>
              </a:rPr>
              <a:t>Specialization</a:t>
            </a:r>
            <a:r>
              <a:rPr lang="en-US" sz="2400" b="1" dirty="0">
                <a:solidFill>
                  <a:schemeClr val="bg1"/>
                </a:solidFill>
                <a:latin typeface="Times New Roman" pitchFamily="18" charset="0"/>
                <a:cs typeface="Times New Roman" pitchFamily="18" charset="0"/>
              </a:rPr>
              <a:t> = focus on what you do best (Nike = Athletics)</a:t>
            </a:r>
            <a:r>
              <a:rPr lang="en-US" sz="2400" b="1" dirty="0">
                <a:solidFill>
                  <a:schemeClr val="tx1">
                    <a:lumMod val="85000"/>
                    <a:lumOff val="15000"/>
                  </a:schemeClr>
                </a:solidFill>
                <a:latin typeface="Times New Roman" pitchFamily="18" charset="0"/>
                <a:cs typeface="Times New Roman" pitchFamily="18" charset="0"/>
              </a:rPr>
              <a:t> </a:t>
            </a:r>
          </a:p>
        </p:txBody>
      </p:sp>
      <p:sp>
        <p:nvSpPr>
          <p:cNvPr id="4" name="Rectangle 3">
            <a:extLst>
              <a:ext uri="{FF2B5EF4-FFF2-40B4-BE49-F238E27FC236}">
                <a16:creationId xmlns:a16="http://schemas.microsoft.com/office/drawing/2014/main" id="{6EA9EA53-92F7-4910-942C-347ED9C35581}"/>
              </a:ext>
            </a:extLst>
          </p:cNvPr>
          <p:cNvSpPr/>
          <p:nvPr/>
        </p:nvSpPr>
        <p:spPr>
          <a:xfrm>
            <a:off x="1236047" y="5782471"/>
            <a:ext cx="9719906" cy="709026"/>
          </a:xfrm>
          <a:prstGeom prst="rect">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What factor or term requires businesses to use efficiency techniques to get the most out of each factor of production? </a:t>
            </a:r>
          </a:p>
        </p:txBody>
      </p:sp>
      <p:sp>
        <p:nvSpPr>
          <p:cNvPr id="5" name="Rectangle 4">
            <a:extLst>
              <a:ext uri="{FF2B5EF4-FFF2-40B4-BE49-F238E27FC236}">
                <a16:creationId xmlns:a16="http://schemas.microsoft.com/office/drawing/2014/main" id="{41306DAB-B8C5-46DC-9D7F-36B8058D6D69}"/>
              </a:ext>
            </a:extLst>
          </p:cNvPr>
          <p:cNvSpPr/>
          <p:nvPr/>
        </p:nvSpPr>
        <p:spPr>
          <a:xfrm>
            <a:off x="6240193" y="6161011"/>
            <a:ext cx="2720927" cy="476412"/>
          </a:xfrm>
          <a:prstGeom prst="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panose="02020603050405020304" pitchFamily="18" charset="0"/>
                <a:cs typeface="Times" panose="02020603050405020304" pitchFamily="18" charset="0"/>
              </a:rPr>
              <a:t>SCARCITY</a:t>
            </a:r>
          </a:p>
        </p:txBody>
      </p:sp>
    </p:spTree>
    <p:extLst>
      <p:ext uri="{BB962C8B-B14F-4D97-AF65-F5344CB8AC3E}">
        <p14:creationId xmlns:p14="http://schemas.microsoft.com/office/powerpoint/2010/main" val="38660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Improving Your Best Asset</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882445" y="1607574"/>
            <a:ext cx="10515600" cy="4584137"/>
          </a:xfrm>
          <a:solidFill>
            <a:schemeClr val="bg1"/>
          </a:solidFill>
          <a:ln>
            <a:solidFill>
              <a:schemeClr val="accent6">
                <a:lumMod val="50000"/>
              </a:schemeClr>
            </a:solidFill>
          </a:ln>
        </p:spPr>
        <p:txBody>
          <a:bodyPr/>
          <a:lstStyle/>
          <a:p>
            <a:r>
              <a:rPr lang="en-US" b="1" i="1" u="sng" dirty="0">
                <a:solidFill>
                  <a:srgbClr val="C00000"/>
                </a:solidFill>
                <a:latin typeface="Times New Roman" pitchFamily="18" charset="0"/>
                <a:cs typeface="Times New Roman" pitchFamily="18" charset="0"/>
              </a:rPr>
              <a:t>Human Capital:</a:t>
            </a:r>
            <a:r>
              <a:rPr lang="en-US" b="1" dirty="0">
                <a:solidFill>
                  <a:srgbClr val="C00000"/>
                </a:solidFill>
                <a:latin typeface="Times New Roman" pitchFamily="18" charset="0"/>
                <a:cs typeface="Times New Roman" pitchFamily="18" charset="0"/>
              </a:rPr>
              <a:t> </a:t>
            </a:r>
            <a:r>
              <a:rPr lang="en-US" dirty="0">
                <a:latin typeface="Times New Roman" pitchFamily="18" charset="0"/>
                <a:cs typeface="Times New Roman" pitchFamily="18" charset="0"/>
              </a:rPr>
              <a:t>Improving your workforce to increase productivity</a:t>
            </a:r>
          </a:p>
          <a:p>
            <a:endParaRPr lang="en-US" dirty="0">
              <a:solidFill>
                <a:schemeClr val="bg1"/>
              </a:solidFill>
              <a:latin typeface="Times New Roman" pitchFamily="18" charset="0"/>
              <a:cs typeface="Times New Roman" pitchFamily="18" charset="0"/>
            </a:endParaRPr>
          </a:p>
          <a:p>
            <a:endParaRPr lang="en-US" dirty="0">
              <a:solidFill>
                <a:schemeClr val="bg1"/>
              </a:solidFill>
              <a:latin typeface="Times New Roman" pitchFamily="18" charset="0"/>
              <a:cs typeface="Times New Roman" pitchFamily="18" charset="0"/>
            </a:endParaRPr>
          </a:p>
          <a:p>
            <a:endParaRPr lang="en-US" dirty="0">
              <a:solidFill>
                <a:schemeClr val="bg1"/>
              </a:solidFill>
              <a:latin typeface="Times New Roman" pitchFamily="18" charset="0"/>
              <a:cs typeface="Times New Roman" pitchFamily="18" charset="0"/>
            </a:endParaRPr>
          </a:p>
          <a:p>
            <a:endParaRPr lang="en-US" dirty="0">
              <a:solidFill>
                <a:schemeClr val="bg1"/>
              </a:solidFill>
              <a:latin typeface="Times New Roman" pitchFamily="18" charset="0"/>
              <a:cs typeface="Times New Roman" pitchFamily="18" charset="0"/>
            </a:endParaRPr>
          </a:p>
          <a:p>
            <a:endParaRPr lang="en-US" dirty="0">
              <a:solidFill>
                <a:schemeClr val="bg1"/>
              </a:solidFill>
              <a:latin typeface="Times New Roman" pitchFamily="18" charset="0"/>
              <a:cs typeface="Times New Roman" pitchFamily="18" charset="0"/>
            </a:endParaRPr>
          </a:p>
          <a:p>
            <a:endParaRPr lang="en-US" dirty="0">
              <a:solidFill>
                <a:schemeClr val="bg1"/>
              </a:solidFill>
              <a:latin typeface="Times New Roman" pitchFamily="18" charset="0"/>
              <a:cs typeface="Times New Roman" pitchFamily="18" charset="0"/>
            </a:endParaRPr>
          </a:p>
          <a:p>
            <a:r>
              <a:rPr lang="en-US" dirty="0">
                <a:latin typeface="Times New Roman" pitchFamily="18" charset="0"/>
                <a:cs typeface="Times New Roman" pitchFamily="18" charset="0"/>
              </a:rPr>
              <a:t>Ex.</a:t>
            </a:r>
            <a:r>
              <a:rPr lang="en-US" b="1" dirty="0">
                <a:latin typeface="Times New Roman" pitchFamily="18" charset="0"/>
                <a:cs typeface="Times New Roman" pitchFamily="18" charset="0"/>
              </a:rPr>
              <a:t> </a:t>
            </a:r>
            <a:r>
              <a:rPr lang="en-US" b="1" dirty="0">
                <a:solidFill>
                  <a:srgbClr val="C00000"/>
                </a:solidFill>
                <a:latin typeface="Times New Roman" pitchFamily="18" charset="0"/>
                <a:cs typeface="Times New Roman" pitchFamily="18" charset="0"/>
                <a:hlinkClick r:id="rId2">
                  <a:extLst>
                    <a:ext uri="{A12FA001-AC4F-418D-AE19-62706E023703}">
                      <ahyp:hlinkClr xmlns:ahyp="http://schemas.microsoft.com/office/drawing/2018/hyperlinkcolor" val="tx"/>
                    </a:ext>
                  </a:extLst>
                </a:hlinkClick>
              </a:rPr>
              <a:t>SAS</a:t>
            </a:r>
            <a:r>
              <a:rPr lang="en-US" b="1" dirty="0">
                <a:solidFill>
                  <a:srgbClr val="C00000"/>
                </a:solidFill>
                <a:latin typeface="Times New Roman" pitchFamily="18" charset="0"/>
                <a:cs typeface="Times New Roman" pitchFamily="18" charset="0"/>
              </a:rPr>
              <a:t> </a:t>
            </a:r>
            <a:r>
              <a:rPr lang="en-US" dirty="0">
                <a:latin typeface="Times New Roman" pitchFamily="18" charset="0"/>
                <a:cs typeface="Times New Roman" pitchFamily="18" charset="0"/>
              </a:rPr>
              <a:t>– Treating their workers like ROYALTY</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5781" y="2068480"/>
            <a:ext cx="3627674" cy="33442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03" y="2271252"/>
            <a:ext cx="2142305" cy="214230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185" y="2669457"/>
            <a:ext cx="2266744" cy="214230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56" name="Picture 8" descr="Employee Benefits (via Sanborn Care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655" y="2164224"/>
            <a:ext cx="2381250" cy="203835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270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1979-B813-4589-9419-AEDF72F2B345}"/>
              </a:ext>
            </a:extLst>
          </p:cNvPr>
          <p:cNvSpPr>
            <a:spLocks noGrp="1"/>
          </p:cNvSpPr>
          <p:nvPr>
            <p:ph type="title"/>
          </p:nvPr>
        </p:nvSpPr>
        <p:spPr>
          <a:xfrm>
            <a:off x="838200" y="365125"/>
            <a:ext cx="10515600" cy="876821"/>
          </a:xfrm>
          <a:solidFill>
            <a:schemeClr val="bg1"/>
          </a:solidFill>
          <a:ln>
            <a:solidFill>
              <a:schemeClr val="accent6">
                <a:lumMod val="50000"/>
              </a:schemeClr>
            </a:solidFill>
          </a:ln>
        </p:spPr>
        <p:txBody>
          <a:bodyPr/>
          <a:lstStyle/>
          <a:p>
            <a:r>
              <a:rPr lang="en-US" b="1" dirty="0">
                <a:latin typeface="High Tower Text" panose="02040502050506030303" pitchFamily="18" charset="0"/>
              </a:rPr>
              <a:t>What is this Voodoo???</a:t>
            </a:r>
          </a:p>
        </p:txBody>
      </p:sp>
      <p:sp>
        <p:nvSpPr>
          <p:cNvPr id="3" name="Content Placeholder 2">
            <a:extLst>
              <a:ext uri="{FF2B5EF4-FFF2-40B4-BE49-F238E27FC236}">
                <a16:creationId xmlns:a16="http://schemas.microsoft.com/office/drawing/2014/main" id="{053B7A7A-9F60-4D73-B9DC-5E0C3A107813}"/>
              </a:ext>
            </a:extLst>
          </p:cNvPr>
          <p:cNvSpPr>
            <a:spLocks noGrp="1"/>
          </p:cNvSpPr>
          <p:nvPr>
            <p:ph idx="1"/>
          </p:nvPr>
        </p:nvSpPr>
        <p:spPr>
          <a:xfrm>
            <a:off x="838200" y="1445342"/>
            <a:ext cx="10515600" cy="4731621"/>
          </a:xfrm>
          <a:solidFill>
            <a:schemeClr val="bg1"/>
          </a:solidFill>
          <a:ln>
            <a:solidFill>
              <a:schemeClr val="accent6">
                <a:lumMod val="50000"/>
              </a:schemeClr>
            </a:solidFill>
          </a:ln>
        </p:spPr>
        <p:txBody>
          <a:bodyPr/>
          <a:lstStyle/>
          <a:p>
            <a:r>
              <a:rPr lang="en-US" dirty="0">
                <a:latin typeface="Times New Roman" pitchFamily="18" charset="0"/>
                <a:cs typeface="Times New Roman" pitchFamily="18" charset="0"/>
              </a:rPr>
              <a:t>The point where added resources does not add profit</a:t>
            </a:r>
          </a:p>
        </p:txBody>
      </p:sp>
      <p:sp>
        <p:nvSpPr>
          <p:cNvPr id="4" name="Rectangle 3">
            <a:extLst>
              <a:ext uri="{FF2B5EF4-FFF2-40B4-BE49-F238E27FC236}">
                <a16:creationId xmlns:a16="http://schemas.microsoft.com/office/drawing/2014/main" id="{2029B218-496F-47B0-9A31-8115D8E753E9}"/>
              </a:ext>
            </a:extLst>
          </p:cNvPr>
          <p:cNvSpPr/>
          <p:nvPr/>
        </p:nvSpPr>
        <p:spPr>
          <a:xfrm>
            <a:off x="4514628" y="5036316"/>
            <a:ext cx="6839172" cy="1040000"/>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chemeClr val="bg1"/>
                </a:solidFill>
                <a:latin typeface="Times New Roman" panose="02020603050405020304" pitchFamily="18" charset="0"/>
                <a:cs typeface="Times New Roman" panose="02020603050405020304" pitchFamily="18" charset="0"/>
              </a:rPr>
              <a:t>Diminishing marginal utility</a:t>
            </a:r>
            <a:r>
              <a:rPr lang="en-US" sz="2800" dirty="0">
                <a:solidFill>
                  <a:schemeClr val="bg1"/>
                </a:solidFill>
                <a:latin typeface="Times New Roman" panose="02020603050405020304" pitchFamily="18" charset="0"/>
                <a:cs typeface="Times New Roman" panose="02020603050405020304" pitchFamily="18" charset="0"/>
              </a:rPr>
              <a:t>: the point at which the cost outweighs the benefits</a:t>
            </a:r>
          </a:p>
        </p:txBody>
      </p:sp>
      <p:pic>
        <p:nvPicPr>
          <p:cNvPr id="5" name="Picture 4">
            <a:extLst>
              <a:ext uri="{FF2B5EF4-FFF2-40B4-BE49-F238E27FC236}">
                <a16:creationId xmlns:a16="http://schemas.microsoft.com/office/drawing/2014/main" id="{D602695E-D930-4D41-8C70-7A73D52C1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423" y="4588683"/>
            <a:ext cx="2412830" cy="1614160"/>
          </a:xfrm>
          <a:prstGeom prst="rect">
            <a:avLst/>
          </a:prstGeom>
          <a:ln>
            <a:solidFill>
              <a:schemeClr val="accent6">
                <a:lumMod val="50000"/>
              </a:schemeClr>
            </a:solidFill>
          </a:ln>
        </p:spPr>
      </p:pic>
      <p:sp>
        <p:nvSpPr>
          <p:cNvPr id="6" name="Rectangle 5">
            <a:extLst>
              <a:ext uri="{FF2B5EF4-FFF2-40B4-BE49-F238E27FC236}">
                <a16:creationId xmlns:a16="http://schemas.microsoft.com/office/drawing/2014/main" id="{224F2BA9-0CB7-43A6-8D9B-34D16568A8BE}"/>
              </a:ext>
            </a:extLst>
          </p:cNvPr>
          <p:cNvSpPr/>
          <p:nvPr/>
        </p:nvSpPr>
        <p:spPr>
          <a:xfrm>
            <a:off x="1081170" y="6076316"/>
            <a:ext cx="3305336" cy="3910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DANGER WILL ROBINSON</a:t>
            </a:r>
          </a:p>
        </p:txBody>
      </p:sp>
      <p:sp>
        <p:nvSpPr>
          <p:cNvPr id="7" name="Arrow: Right 11">
            <a:extLst>
              <a:ext uri="{FF2B5EF4-FFF2-40B4-BE49-F238E27FC236}">
                <a16:creationId xmlns:a16="http://schemas.microsoft.com/office/drawing/2014/main" id="{BD2CAD78-D465-42E2-BF64-1743111665D2}"/>
              </a:ext>
            </a:extLst>
          </p:cNvPr>
          <p:cNvSpPr/>
          <p:nvPr/>
        </p:nvSpPr>
        <p:spPr>
          <a:xfrm>
            <a:off x="3785380" y="5305744"/>
            <a:ext cx="866898" cy="416160"/>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ps.prenhall.com/wps/media/objects/1782/1825478/WPS_ch07OS3e_q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961" y="1961535"/>
            <a:ext cx="4052930" cy="294612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2737" y="1961535"/>
            <a:ext cx="4552183" cy="222700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heel(1)">
                                      <p:cBhvr>
                                        <p:cTn id="12"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A25F-7DC9-4C0C-B00A-D83E4975EB6A}"/>
              </a:ext>
            </a:extLst>
          </p:cNvPr>
          <p:cNvSpPr>
            <a:spLocks noGrp="1"/>
          </p:cNvSpPr>
          <p:nvPr>
            <p:ph type="title"/>
          </p:nvPr>
        </p:nvSpPr>
        <p:spPr>
          <a:xfrm>
            <a:off x="838200" y="365126"/>
            <a:ext cx="10515600" cy="796018"/>
          </a:xfrm>
          <a:solidFill>
            <a:schemeClr val="bg1"/>
          </a:solidFill>
          <a:ln>
            <a:solidFill>
              <a:schemeClr val="accent6"/>
            </a:solidFill>
          </a:ln>
        </p:spPr>
        <p:txBody>
          <a:bodyPr/>
          <a:lstStyle/>
          <a:p>
            <a:r>
              <a:rPr lang="en-US" b="1" dirty="0">
                <a:latin typeface="High Tower Text" panose="02040502050506030303" pitchFamily="18" charset="0"/>
              </a:rPr>
              <a:t>A Product of FOPs</a:t>
            </a:r>
          </a:p>
        </p:txBody>
      </p:sp>
      <p:sp>
        <p:nvSpPr>
          <p:cNvPr id="3" name="Content Placeholder 2">
            <a:extLst>
              <a:ext uri="{FF2B5EF4-FFF2-40B4-BE49-F238E27FC236}">
                <a16:creationId xmlns:a16="http://schemas.microsoft.com/office/drawing/2014/main" id="{9DDB379C-8275-41C3-9C44-F345021EEE97}"/>
              </a:ext>
            </a:extLst>
          </p:cNvPr>
          <p:cNvSpPr>
            <a:spLocks noGrp="1"/>
          </p:cNvSpPr>
          <p:nvPr>
            <p:ph idx="1"/>
          </p:nvPr>
        </p:nvSpPr>
        <p:spPr>
          <a:xfrm>
            <a:off x="838200" y="1406769"/>
            <a:ext cx="10515600" cy="4770194"/>
          </a:xfrm>
          <a:solidFill>
            <a:schemeClr val="bg1"/>
          </a:solidFill>
          <a:ln>
            <a:solidFill>
              <a:schemeClr val="accent6"/>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Select a product you use to develop a Factors of Production timeline</a:t>
            </a:r>
          </a:p>
          <a:p>
            <a:pPr>
              <a:buFontTx/>
              <a:buChar char="-"/>
            </a:pPr>
            <a:r>
              <a:rPr lang="en-US" sz="2400" dirty="0">
                <a:latin typeface="Times New Roman" panose="02020603050405020304" pitchFamily="18" charset="0"/>
                <a:cs typeface="Times New Roman" panose="02020603050405020304" pitchFamily="18" charset="0"/>
              </a:rPr>
              <a:t>Draw or insert an image of your product</a:t>
            </a:r>
          </a:p>
          <a:p>
            <a:pPr>
              <a:buFontTx/>
              <a:buChar char="-"/>
            </a:pPr>
            <a:r>
              <a:rPr lang="en-US" sz="2400" dirty="0">
                <a:latin typeface="Times New Roman" panose="02020603050405020304" pitchFamily="18" charset="0"/>
                <a:cs typeface="Times New Roman" panose="02020603050405020304" pitchFamily="18" charset="0"/>
              </a:rPr>
              <a:t>Create a timeline the illustrate how your product was developed (From ideal, to design, production, to sold to a consumer)</a:t>
            </a:r>
          </a:p>
          <a:p>
            <a:pPr>
              <a:buFontTx/>
              <a:buChar char="-"/>
            </a:pPr>
            <a:r>
              <a:rPr lang="en-US" sz="2400" dirty="0">
                <a:latin typeface="Times New Roman" panose="02020603050405020304" pitchFamily="18" charset="0"/>
                <a:cs typeface="Times New Roman" panose="02020603050405020304" pitchFamily="18" charset="0"/>
              </a:rPr>
              <a:t>Color code or highlight the factors of production that are used to produce the product</a:t>
            </a:r>
          </a:p>
        </p:txBody>
      </p:sp>
      <p:pic>
        <p:nvPicPr>
          <p:cNvPr id="1026" name="Picture 2" descr="Nike Air Max 270 Women's Shoes">
            <a:extLst>
              <a:ext uri="{FF2B5EF4-FFF2-40B4-BE49-F238E27FC236}">
                <a16:creationId xmlns:a16="http://schemas.microsoft.com/office/drawing/2014/main" id="{8B00AB90-918D-4128-9ADE-866C7E801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257" y="1288143"/>
            <a:ext cx="2042718" cy="203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mazon.com : FantasyDay All-in-one Makeup Set Holiday Gift | Full Makeup  Kit for Women Essential Starter Bundle Include Eyeshadow Palette Lipstick  Blush Cream Concealer Face Powder Eyeliner Mascara Lipgloss Brush : Beauty">
            <a:extLst>
              <a:ext uri="{FF2B5EF4-FFF2-40B4-BE49-F238E27FC236}">
                <a16:creationId xmlns:a16="http://schemas.microsoft.com/office/drawing/2014/main" id="{9E645A43-30C9-4207-A633-A6FAC0BC9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980" y="1279771"/>
            <a:ext cx="2143125" cy="203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traight Built-In Flex Jeans for Men | Old Navy">
            <a:extLst>
              <a:ext uri="{FF2B5EF4-FFF2-40B4-BE49-F238E27FC236}">
                <a16:creationId xmlns:a16="http://schemas.microsoft.com/office/drawing/2014/main" id="{3356EEE5-160C-497D-BEF9-827432FCE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323" y="1279770"/>
            <a:ext cx="2143125" cy="2032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Microsoft Xbox Series S - Walmart.com">
            <a:extLst>
              <a:ext uri="{FF2B5EF4-FFF2-40B4-BE49-F238E27FC236}">
                <a16:creationId xmlns:a16="http://schemas.microsoft.com/office/drawing/2014/main" id="{E285B6A5-EAF0-45ED-9DEB-7FAAB6A3E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115" y="1232581"/>
            <a:ext cx="2143125" cy="203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116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D4BE-4929-4E5F-BFB7-70E8CBDADB8F}"/>
              </a:ext>
            </a:extLst>
          </p:cNvPr>
          <p:cNvSpPr>
            <a:spLocks noGrp="1"/>
          </p:cNvSpPr>
          <p:nvPr>
            <p:ph type="title"/>
          </p:nvPr>
        </p:nvSpPr>
        <p:spPr>
          <a:xfrm>
            <a:off x="346210" y="348969"/>
            <a:ext cx="10879808" cy="740095"/>
          </a:xfrm>
          <a:solidFill>
            <a:schemeClr val="bg1"/>
          </a:solidFill>
          <a:ln>
            <a:solidFill>
              <a:schemeClr val="accent6"/>
            </a:solidFill>
          </a:ln>
        </p:spPr>
        <p:txBody>
          <a:bodyPr>
            <a:normAutofit/>
          </a:bodyPr>
          <a:lstStyle/>
          <a:p>
            <a:r>
              <a:rPr lang="en-US" b="1" dirty="0">
                <a:latin typeface="High Tower Text" panose="02040502050506030303" pitchFamily="18" charset="0"/>
              </a:rPr>
              <a:t>Population Growth </a:t>
            </a:r>
          </a:p>
        </p:txBody>
      </p:sp>
      <p:pic>
        <p:nvPicPr>
          <p:cNvPr id="5" name="Content Placeholder 4" descr="A close up of a map&#10;&#10;Description automatically generated">
            <a:extLst>
              <a:ext uri="{FF2B5EF4-FFF2-40B4-BE49-F238E27FC236}">
                <a16:creationId xmlns:a16="http://schemas.microsoft.com/office/drawing/2014/main" id="{1D8C669C-15EA-4C8A-923C-CF69382F53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579" y="1402688"/>
            <a:ext cx="10992841" cy="4351338"/>
          </a:xfrm>
        </p:spPr>
      </p:pic>
      <p:sp>
        <p:nvSpPr>
          <p:cNvPr id="3" name="Rectangle 2"/>
          <p:cNvSpPr/>
          <p:nvPr/>
        </p:nvSpPr>
        <p:spPr>
          <a:xfrm>
            <a:off x="825910" y="5455312"/>
            <a:ext cx="11061290" cy="825910"/>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How does the continuous growth of the U.S. population effect the us as a nation?</a:t>
            </a:r>
          </a:p>
        </p:txBody>
      </p:sp>
    </p:spTree>
    <p:extLst>
      <p:ext uri="{BB962C8B-B14F-4D97-AF65-F5344CB8AC3E}">
        <p14:creationId xmlns:p14="http://schemas.microsoft.com/office/powerpoint/2010/main" val="404106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Economics recall</a:t>
            </a:r>
          </a:p>
          <a:p>
            <a:r>
              <a:rPr lang="en-US" sz="2200" dirty="0">
                <a:latin typeface="Times New Roman" panose="02020603050405020304" pitchFamily="18" charset="0"/>
                <a:cs typeface="Times New Roman" panose="02020603050405020304" pitchFamily="18" charset="0"/>
              </a:rPr>
              <a:t>Econ in the news</a:t>
            </a:r>
          </a:p>
          <a:p>
            <a:r>
              <a:rPr lang="en-US" sz="2200" dirty="0">
                <a:latin typeface="Times New Roman" panose="02020603050405020304" pitchFamily="18" charset="0"/>
                <a:cs typeface="Times New Roman" panose="02020603050405020304" pitchFamily="18" charset="0"/>
              </a:rPr>
              <a:t>A summary of the news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Current events opinion </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015674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Economics Recall</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770194"/>
          </a:xfrm>
          <a:solidFill>
            <a:schemeClr val="bg1"/>
          </a:solidFill>
          <a:ln>
            <a:solidFill>
              <a:schemeClr val="accent6">
                <a:lumMod val="50000"/>
              </a:schemeClr>
            </a:solidFill>
          </a:ln>
        </p:spPr>
        <p:txBody>
          <a:bodyPr>
            <a:normAutofit/>
          </a:bodyPr>
          <a:lstStyle/>
          <a:p>
            <a:r>
              <a:rPr lang="en-US" sz="2400" dirty="0">
                <a:latin typeface="Times" panose="02020603050405020304" pitchFamily="18" charset="0"/>
                <a:cs typeface="Times" panose="02020603050405020304" pitchFamily="18" charset="0"/>
              </a:rPr>
              <a:t>Evaluate how well you know the basics of economics </a:t>
            </a:r>
          </a:p>
          <a:p>
            <a:pPr marL="457200" indent="-457200">
              <a:buFont typeface="+mj-lt"/>
              <a:buAutoNum type="arabicPeriod"/>
            </a:pPr>
            <a:r>
              <a:rPr lang="en-US" sz="2400" dirty="0">
                <a:latin typeface="Times" panose="02020603050405020304" pitchFamily="18" charset="0"/>
                <a:cs typeface="Times" panose="02020603050405020304" pitchFamily="18" charset="0"/>
              </a:rPr>
              <a:t>Why do nations, governments, businesses and individuals have to make choices?</a:t>
            </a:r>
          </a:p>
          <a:p>
            <a:pPr marL="457200" indent="-457200">
              <a:buFont typeface="+mj-lt"/>
              <a:buAutoNum type="arabicPeriod"/>
            </a:pPr>
            <a:r>
              <a:rPr lang="en-US" sz="2400" dirty="0">
                <a:latin typeface="Times" panose="02020603050405020304" pitchFamily="18" charset="0"/>
                <a:cs typeface="Times" panose="02020603050405020304" pitchFamily="18" charset="0"/>
              </a:rPr>
              <a:t>In the following situation which is the opportunity cost.  You spend $10 at Chick –fila instead of on going to the movie?</a:t>
            </a:r>
          </a:p>
          <a:p>
            <a:pPr marL="457200" indent="-457200">
              <a:buFont typeface="+mj-lt"/>
              <a:buAutoNum type="arabicPeriod"/>
            </a:pPr>
            <a:r>
              <a:rPr lang="en-US" sz="2400" dirty="0">
                <a:latin typeface="Times" panose="02020603050405020304" pitchFamily="18" charset="0"/>
                <a:cs typeface="Times" panose="02020603050405020304" pitchFamily="18" charset="0"/>
              </a:rPr>
              <a:t>Which factor of production is the rubber used to manufacture a tire? </a:t>
            </a:r>
          </a:p>
          <a:p>
            <a:pPr marL="457200" indent="-457200">
              <a:buFont typeface="+mj-lt"/>
              <a:buAutoNum type="arabicPeriod"/>
            </a:pPr>
            <a:r>
              <a:rPr lang="en-US" sz="2400" dirty="0">
                <a:latin typeface="Times" panose="02020603050405020304" pitchFamily="18" charset="0"/>
                <a:cs typeface="Times" panose="02020603050405020304" pitchFamily="18" charset="0"/>
              </a:rPr>
              <a:t>If a manufacture uses robots to assemble a product, which efficiency technique are they utilizing? </a:t>
            </a:r>
          </a:p>
          <a:p>
            <a:pPr marL="457200" indent="-457200">
              <a:buFont typeface="+mj-lt"/>
              <a:buAutoNum type="arabicPeriod"/>
            </a:pPr>
            <a:r>
              <a:rPr lang="en-US" sz="2400" dirty="0">
                <a:latin typeface="Times" panose="02020603050405020304" pitchFamily="18" charset="0"/>
                <a:cs typeface="Times" panose="02020603050405020304" pitchFamily="18" charset="0"/>
              </a:rPr>
              <a:t>What allows a business or individual to evaluate marginal benefits and marginal cost in determining whether to produce one more of a product?</a:t>
            </a:r>
          </a:p>
        </p:txBody>
      </p:sp>
    </p:spTree>
    <p:extLst>
      <p:ext uri="{BB962C8B-B14F-4D97-AF65-F5344CB8AC3E}">
        <p14:creationId xmlns:p14="http://schemas.microsoft.com/office/powerpoint/2010/main" val="3507971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This Just IN</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770194"/>
          </a:xfrm>
          <a:solidFill>
            <a:schemeClr val="bg1"/>
          </a:solidFill>
          <a:ln>
            <a:solidFill>
              <a:schemeClr val="accent6">
                <a:lumMod val="50000"/>
              </a:schemeClr>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Evaluate why mass media (news outlet) report on different factors of the U.S. and global economy. </a:t>
            </a:r>
          </a:p>
          <a:p>
            <a:pPr marL="0" indent="0">
              <a:buNone/>
            </a:pPr>
            <a:r>
              <a:rPr lang="en-US" sz="2400" dirty="0">
                <a:latin typeface="Times" panose="02020603050405020304" pitchFamily="18" charset="0"/>
                <a:cs typeface="Times" panose="02020603050405020304" pitchFamily="18" charset="0"/>
              </a:rPr>
              <a:t>- What is the importance to you?</a:t>
            </a:r>
          </a:p>
          <a:p>
            <a:pPr marL="0" indent="0">
              <a:buNone/>
            </a:pPr>
            <a:r>
              <a:rPr lang="en-US" sz="2400" dirty="0">
                <a:latin typeface="Times" panose="02020603050405020304" pitchFamily="18" charset="0"/>
                <a:cs typeface="Times" panose="02020603050405020304" pitchFamily="18" charset="0"/>
              </a:rPr>
              <a:t>- How can it help you as a consumer, investor, or business owner </a:t>
            </a:r>
          </a:p>
        </p:txBody>
      </p:sp>
      <p:pic>
        <p:nvPicPr>
          <p:cNvPr id="2050" name="Picture 2" descr="BREAKING NEWS THIS JUST IN - YouTube">
            <a:extLst>
              <a:ext uri="{FF2B5EF4-FFF2-40B4-BE49-F238E27FC236}">
                <a16:creationId xmlns:a16="http://schemas.microsoft.com/office/drawing/2014/main" id="{D5060EA2-811A-028F-7037-8803AFE9B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314" y="3123540"/>
            <a:ext cx="4633685" cy="32785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genda Setting Media Theory – Literary Theory and Criticism">
            <a:extLst>
              <a:ext uri="{FF2B5EF4-FFF2-40B4-BE49-F238E27FC236}">
                <a16:creationId xmlns:a16="http://schemas.microsoft.com/office/drawing/2014/main" id="{77D67570-6E25-0C21-B3B1-0A6ACC1DD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463" y="3123539"/>
            <a:ext cx="4786993" cy="327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75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Format matters</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770194"/>
          </a:xfrm>
          <a:solidFill>
            <a:schemeClr val="bg1"/>
          </a:solidFill>
          <a:ln>
            <a:solidFill>
              <a:schemeClr val="accent6">
                <a:lumMod val="50000"/>
              </a:schemeClr>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Setting up your current event journal writing</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6C63EAEC-0579-7A1F-ACF5-35D6174C269B}"/>
              </a:ext>
            </a:extLst>
          </p:cNvPr>
          <p:cNvSpPr/>
          <p:nvPr/>
        </p:nvSpPr>
        <p:spPr>
          <a:xfrm>
            <a:off x="1304641" y="1885071"/>
            <a:ext cx="9167751" cy="477019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dirty="0"/>
          </a:p>
          <a:p>
            <a:r>
              <a:rPr lang="en-US" sz="2400" dirty="0">
                <a:latin typeface="Times" panose="02020603050405020304" pitchFamily="18" charset="0"/>
                <a:cs typeface="Times" panose="02020603050405020304" pitchFamily="18" charset="0"/>
              </a:rPr>
              <a:t>Your Name:</a:t>
            </a:r>
          </a:p>
          <a:p>
            <a:r>
              <a:rPr lang="en-US" sz="2400" dirty="0">
                <a:latin typeface="Times" panose="02020603050405020304" pitchFamily="18" charset="0"/>
                <a:cs typeface="Times" panose="02020603050405020304" pitchFamily="18" charset="0"/>
              </a:rPr>
              <a:t>Date:</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URL (Web address) - </a:t>
            </a:r>
            <a:r>
              <a:rPr lang="en-US" sz="2400" dirty="0">
                <a:latin typeface="Times" panose="02020603050405020304" pitchFamily="18" charset="0"/>
                <a:cs typeface="Times" panose="02020603050405020304" pitchFamily="18" charset="0"/>
                <a:hlinkClick r:id="rId2"/>
              </a:rPr>
              <a:t>https://www.nbcnews.com/business/economy/inflation-rate-july-2023-how-high-low-will-interest-rates-rise-again-rcna99015</a:t>
            </a:r>
            <a:r>
              <a:rPr lang="en-US" sz="2400" dirty="0">
                <a:latin typeface="Times" panose="02020603050405020304" pitchFamily="18" charset="0"/>
                <a:cs typeface="Times" panose="02020603050405020304" pitchFamily="18" charset="0"/>
              </a:rPr>
              <a:t> </a:t>
            </a:r>
          </a:p>
          <a:p>
            <a:r>
              <a:rPr lang="en-US" sz="2400" dirty="0">
                <a:latin typeface="Times" panose="02020603050405020304" pitchFamily="18" charset="0"/>
                <a:cs typeface="Times" panose="02020603050405020304" pitchFamily="18" charset="0"/>
              </a:rPr>
              <a:t>Title: July Inflation Report Shows Consumer Prices Hit 3.2%</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Summary – 1 paragraph </a:t>
            </a: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Opinion – 1 paragraph</a:t>
            </a:r>
          </a:p>
          <a:p>
            <a:pPr algn="ct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Economic content connections - 1 paragraph</a:t>
            </a:r>
            <a:endParaRPr lang="en-US" dirty="0"/>
          </a:p>
          <a:p>
            <a:pPr algn="ctr"/>
            <a:endParaRPr lang="en-US" dirty="0"/>
          </a:p>
        </p:txBody>
      </p:sp>
    </p:spTree>
    <p:extLst>
      <p:ext uri="{BB962C8B-B14F-4D97-AF65-F5344CB8AC3E}">
        <p14:creationId xmlns:p14="http://schemas.microsoft.com/office/powerpoint/2010/main" val="2382011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Current Events </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770194"/>
          </a:xfrm>
          <a:solidFill>
            <a:schemeClr val="bg1"/>
          </a:solidFill>
          <a:ln>
            <a:solidFill>
              <a:schemeClr val="accent6">
                <a:lumMod val="50000"/>
              </a:schemeClr>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Tell me the the big FIVE</a:t>
            </a:r>
          </a:p>
        </p:txBody>
      </p:sp>
      <p:sp>
        <p:nvSpPr>
          <p:cNvPr id="4" name="Rectangle 3">
            <a:extLst>
              <a:ext uri="{FF2B5EF4-FFF2-40B4-BE49-F238E27FC236}">
                <a16:creationId xmlns:a16="http://schemas.microsoft.com/office/drawing/2014/main" id="{3281DEE7-7711-D4BA-CF57-43A7B271D86F}"/>
              </a:ext>
            </a:extLst>
          </p:cNvPr>
          <p:cNvSpPr/>
          <p:nvPr/>
        </p:nvSpPr>
        <p:spPr>
          <a:xfrm>
            <a:off x="546265" y="1876302"/>
            <a:ext cx="3158836" cy="2327563"/>
          </a:xfrm>
          <a:prstGeom prst="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Who or What?</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Where?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Why?</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How?</a:t>
            </a:r>
          </a:p>
        </p:txBody>
      </p:sp>
      <p:sp>
        <p:nvSpPr>
          <p:cNvPr id="5" name="Rectangle 4">
            <a:extLst>
              <a:ext uri="{FF2B5EF4-FFF2-40B4-BE49-F238E27FC236}">
                <a16:creationId xmlns:a16="http://schemas.microsoft.com/office/drawing/2014/main" id="{1F0DD093-A456-4F45-7A9C-70D54F004581}"/>
              </a:ext>
            </a:extLst>
          </p:cNvPr>
          <p:cNvSpPr/>
          <p:nvPr/>
        </p:nvSpPr>
        <p:spPr>
          <a:xfrm>
            <a:off x="1318161" y="4346370"/>
            <a:ext cx="9571512" cy="2208810"/>
          </a:xfrm>
          <a:prstGeom prst="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Writing a summary paragraph:</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in complete sentences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 short-hand words or text speak</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Use details from the news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 quoting the article </a:t>
            </a:r>
          </a:p>
        </p:txBody>
      </p:sp>
      <p:pic>
        <p:nvPicPr>
          <p:cNvPr id="1026" name="Picture 2" descr="How to Write a News Article | Grammarly">
            <a:extLst>
              <a:ext uri="{FF2B5EF4-FFF2-40B4-BE49-F238E27FC236}">
                <a16:creationId xmlns:a16="http://schemas.microsoft.com/office/drawing/2014/main" id="{7B2CCB5A-D9DA-5EC8-501F-4B31FCE87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271" y="841251"/>
            <a:ext cx="5978401" cy="328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61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Summary of an event </a:t>
            </a:r>
          </a:p>
          <a:p>
            <a:r>
              <a:rPr lang="en-US" sz="2200" dirty="0">
                <a:latin typeface="Times New Roman" panose="02020603050405020304" pitchFamily="18" charset="0"/>
                <a:cs typeface="Times New Roman" panose="02020603050405020304" pitchFamily="18" charset="0"/>
              </a:rPr>
              <a:t>Bag of Market Structures</a:t>
            </a:r>
          </a:p>
          <a:p>
            <a:r>
              <a:rPr lang="en-US" sz="2200" dirty="0">
                <a:latin typeface="Times New Roman" panose="02020603050405020304" pitchFamily="18" charset="0"/>
                <a:cs typeface="Times New Roman" panose="02020603050405020304" pitchFamily="18" charset="0"/>
              </a:rPr>
              <a:t>Identifying Market Structures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Current events opinion </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563200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004-AF10-40F9-A8CE-DAE47997623A}"/>
              </a:ext>
            </a:extLst>
          </p:cNvPr>
          <p:cNvSpPr>
            <a:spLocks noGrp="1"/>
          </p:cNvSpPr>
          <p:nvPr>
            <p:ph type="title"/>
          </p:nvPr>
        </p:nvSpPr>
        <p:spPr>
          <a:xfrm>
            <a:off x="838200" y="365125"/>
            <a:ext cx="10515600" cy="816561"/>
          </a:xfrm>
          <a:solidFill>
            <a:schemeClr val="bg1"/>
          </a:solidFill>
          <a:ln>
            <a:solidFill>
              <a:schemeClr val="accent6">
                <a:lumMod val="50000"/>
              </a:schemeClr>
            </a:solidFill>
          </a:ln>
        </p:spPr>
        <p:txBody>
          <a:bodyPr/>
          <a:lstStyle/>
          <a:p>
            <a:r>
              <a:rPr lang="en-US" dirty="0">
                <a:solidFill>
                  <a:srgbClr val="002060"/>
                </a:solidFill>
                <a:latin typeface="High Tower Text" panose="02040502050506030303" pitchFamily="18" charset="0"/>
              </a:rPr>
              <a:t>Format matters</a:t>
            </a:r>
          </a:p>
        </p:txBody>
      </p:sp>
      <p:sp>
        <p:nvSpPr>
          <p:cNvPr id="3" name="Content Placeholder 2">
            <a:extLst>
              <a:ext uri="{FF2B5EF4-FFF2-40B4-BE49-F238E27FC236}">
                <a16:creationId xmlns:a16="http://schemas.microsoft.com/office/drawing/2014/main" id="{136BF9D8-8D77-4440-B217-159F925C394D}"/>
              </a:ext>
            </a:extLst>
          </p:cNvPr>
          <p:cNvSpPr>
            <a:spLocks noGrp="1"/>
          </p:cNvSpPr>
          <p:nvPr>
            <p:ph idx="1"/>
          </p:nvPr>
        </p:nvSpPr>
        <p:spPr>
          <a:xfrm>
            <a:off x="838200" y="1406769"/>
            <a:ext cx="10515600" cy="4946530"/>
          </a:xfrm>
          <a:solidFill>
            <a:schemeClr val="bg1"/>
          </a:solidFill>
          <a:ln>
            <a:solidFill>
              <a:schemeClr val="accent6">
                <a:lumMod val="50000"/>
              </a:schemeClr>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Editing the summary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6C63EAEC-0579-7A1F-ACF5-35D6174C269B}"/>
              </a:ext>
            </a:extLst>
          </p:cNvPr>
          <p:cNvSpPr/>
          <p:nvPr/>
        </p:nvSpPr>
        <p:spPr>
          <a:xfrm>
            <a:off x="1543792" y="1891863"/>
            <a:ext cx="9167751" cy="374891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a:p>
            <a:pPr algn="ctr"/>
            <a:endParaRPr lang="en-US" dirty="0"/>
          </a:p>
          <a:p>
            <a:pPr algn="ctr"/>
            <a:endParaRPr lang="en-US" dirty="0"/>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Read summary:</a:t>
            </a:r>
          </a:p>
          <a:p>
            <a:r>
              <a:rPr lang="en-US" sz="2400" dirty="0">
                <a:latin typeface="Times New Roman" panose="02020603050405020304" pitchFamily="18" charset="0"/>
                <a:cs typeface="Times New Roman" panose="02020603050405020304" pitchFamily="18" charset="0"/>
              </a:rPr>
              <a:t>- underline or highlight the 5 summery points</a:t>
            </a:r>
          </a:p>
          <a:p>
            <a:pPr marL="915988" indent="-3175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Who/What</a:t>
            </a:r>
          </a:p>
          <a:p>
            <a:pPr marL="915988" indent="-3175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a:t>
            </a:r>
          </a:p>
          <a:p>
            <a:pPr marL="915988" indent="-3175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Where</a:t>
            </a:r>
          </a:p>
          <a:p>
            <a:pPr marL="915988" indent="-3175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Why</a:t>
            </a:r>
          </a:p>
          <a:p>
            <a:pPr marL="915988" indent="-3175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How</a:t>
            </a:r>
          </a:p>
          <a:p>
            <a:pPr marL="11113"/>
            <a:r>
              <a:rPr lang="en-US" sz="2400" dirty="0">
                <a:latin typeface="Times New Roman" panose="02020603050405020304" pitchFamily="18" charset="0"/>
                <a:cs typeface="Times New Roman" panose="02020603050405020304" pitchFamily="18" charset="0"/>
              </a:rPr>
              <a:t>- Look for spelling errors</a:t>
            </a:r>
          </a:p>
          <a:p>
            <a:pPr marL="11113"/>
            <a:r>
              <a:rPr lang="en-US" sz="2400" dirty="0">
                <a:latin typeface="Times New Roman" panose="02020603050405020304" pitchFamily="18" charset="0"/>
                <a:cs typeface="Times New Roman" panose="02020603050405020304" pitchFamily="18" charset="0"/>
              </a:rPr>
              <a:t>- If read something is sounds unclear – mark it UNC (unclear)</a:t>
            </a:r>
          </a:p>
          <a:p>
            <a:pPr marL="11113"/>
            <a:endParaRPr lang="en-US" sz="2400" dirty="0">
              <a:latin typeface="Times New Roman" panose="02020603050405020304" pitchFamily="18" charset="0"/>
              <a:cs typeface="Times New Roman" panose="02020603050405020304" pitchFamily="18" charset="0"/>
            </a:endParaRPr>
          </a:p>
          <a:p>
            <a:pPr marL="11113"/>
            <a:endParaRPr lang="en-US" sz="2400" dirty="0">
              <a:latin typeface="Times New Roman" panose="02020603050405020304" pitchFamily="18" charset="0"/>
              <a:cs typeface="Times New Roman" panose="02020603050405020304" pitchFamily="18" charset="0"/>
            </a:endParaRPr>
          </a:p>
          <a:p>
            <a:pPr marL="11113"/>
            <a:endParaRPr lang="en-US" sz="2400" dirty="0">
              <a:latin typeface="Times New Roman" panose="02020603050405020304" pitchFamily="18" charset="0"/>
              <a:cs typeface="Times New Roman" panose="02020603050405020304" pitchFamily="18" charset="0"/>
            </a:endParaRPr>
          </a:p>
          <a:p>
            <a:pPr marL="915988" indent="-3175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915988" indent="-3175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915988" indent="-3175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915988" indent="-3175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3074" name="Picture 2" descr="The editing process – how it REALLY works! – Phoebe Morgan">
            <a:extLst>
              <a:ext uri="{FF2B5EF4-FFF2-40B4-BE49-F238E27FC236}">
                <a16:creationId xmlns:a16="http://schemas.microsoft.com/office/drawing/2014/main" id="{A93E07B6-24DD-C616-34A5-6783E3753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707" y="1666780"/>
            <a:ext cx="4359564" cy="302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85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7C78-AB8E-43BF-BAF9-1BD47C5FE66B}"/>
              </a:ext>
            </a:extLst>
          </p:cNvPr>
          <p:cNvSpPr>
            <a:spLocks noGrp="1"/>
          </p:cNvSpPr>
          <p:nvPr>
            <p:ph type="title"/>
          </p:nvPr>
        </p:nvSpPr>
        <p:spPr>
          <a:xfrm>
            <a:off x="838200" y="365125"/>
            <a:ext cx="10515600" cy="915035"/>
          </a:xfrm>
          <a:solidFill>
            <a:schemeClr val="bg1"/>
          </a:solidFill>
          <a:ln>
            <a:solidFill>
              <a:srgbClr val="002060"/>
            </a:solidFill>
          </a:ln>
        </p:spPr>
        <p:txBody>
          <a:bodyPr/>
          <a:lstStyle/>
          <a:p>
            <a:r>
              <a:rPr lang="en-US" dirty="0">
                <a:solidFill>
                  <a:srgbClr val="002060"/>
                </a:solidFill>
                <a:latin typeface="High Tower Text" panose="02040502050506030303" pitchFamily="18" charset="0"/>
              </a:rPr>
              <a:t>Opinion portion</a:t>
            </a:r>
          </a:p>
        </p:txBody>
      </p:sp>
      <p:sp>
        <p:nvSpPr>
          <p:cNvPr id="3" name="Content Placeholder 2">
            <a:extLst>
              <a:ext uri="{FF2B5EF4-FFF2-40B4-BE49-F238E27FC236}">
                <a16:creationId xmlns:a16="http://schemas.microsoft.com/office/drawing/2014/main" id="{0AB536B3-BEDF-47F6-AEE9-9E86392C8A35}"/>
              </a:ext>
            </a:extLst>
          </p:cNvPr>
          <p:cNvSpPr>
            <a:spLocks noGrp="1"/>
          </p:cNvSpPr>
          <p:nvPr>
            <p:ph idx="1"/>
          </p:nvPr>
        </p:nvSpPr>
        <p:spPr>
          <a:xfrm>
            <a:off x="838200" y="1617785"/>
            <a:ext cx="10515600" cy="4559178"/>
          </a:xfrm>
          <a:solidFill>
            <a:schemeClr val="bg1"/>
          </a:solidFill>
        </p:spPr>
        <p:txBody>
          <a:bodyPr/>
          <a:lstStyle/>
          <a:p>
            <a:pPr marL="0" indent="0">
              <a:buNone/>
            </a:pPr>
            <a:r>
              <a:rPr lang="en-US" dirty="0">
                <a:latin typeface="Times" panose="02020603050405020304" pitchFamily="18" charset="0"/>
                <a:cs typeface="Times" panose="02020603050405020304" pitchFamily="18" charset="0"/>
              </a:rPr>
              <a:t>Current event journal</a:t>
            </a:r>
          </a:p>
          <a:p>
            <a:pPr marL="0" indent="0">
              <a:buNone/>
            </a:pPr>
            <a:endParaRPr lang="en-US" sz="400" dirty="0">
              <a:latin typeface="Times" panose="02020603050405020304" pitchFamily="18" charset="0"/>
              <a:cs typeface="Times" panose="02020603050405020304" pitchFamily="18" charset="0"/>
            </a:endParaRPr>
          </a:p>
          <a:p>
            <a:pPr marL="0" indent="0">
              <a:buNone/>
            </a:pPr>
            <a:r>
              <a:rPr lang="en-US" dirty="0">
                <a:latin typeface="Times" panose="02020603050405020304" pitchFamily="18" charset="0"/>
                <a:cs typeface="Times" panose="02020603050405020304" pitchFamily="18" charset="0"/>
              </a:rPr>
              <a:t>Paragraph 2: Opinion – write about what you think about the issue covered in the news article.</a:t>
            </a:r>
          </a:p>
          <a:p>
            <a:pPr marL="0" indent="0">
              <a:buNone/>
            </a:pPr>
            <a:r>
              <a:rPr lang="en-US" dirty="0">
                <a:latin typeface="Times" panose="02020603050405020304" pitchFamily="18" charset="0"/>
                <a:cs typeface="Times" panose="02020603050405020304" pitchFamily="18" charset="0"/>
              </a:rPr>
              <a:t>Topic – inflation – rising prices on food, shelter, and gas – evaluate whether the Federal Reserve should raise interest rates at their next meeting. </a:t>
            </a:r>
          </a:p>
          <a:p>
            <a:pPr marL="0" indent="0">
              <a:buNone/>
            </a:pPr>
            <a:r>
              <a:rPr lang="en-US" dirty="0">
                <a:latin typeface="Times" panose="02020603050405020304" pitchFamily="18" charset="0"/>
                <a:cs typeface="Times" panose="02020603050405020304" pitchFamily="18" charset="0"/>
              </a:rPr>
              <a:t>- Interest rates – effect the cost to borrow money (if the Federal Reserve raises interest rates and your want to borrow money to buy a car it cost you more money.) </a:t>
            </a:r>
          </a:p>
        </p:txBody>
      </p:sp>
    </p:spTree>
    <p:extLst>
      <p:ext uri="{BB962C8B-B14F-4D97-AF65-F5344CB8AC3E}">
        <p14:creationId xmlns:p14="http://schemas.microsoft.com/office/powerpoint/2010/main" val="1002113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779-CDD8-4FA3-8A58-F1A68F4BDD5A}"/>
              </a:ext>
            </a:extLst>
          </p:cNvPr>
          <p:cNvSpPr>
            <a:spLocks noGrp="1"/>
          </p:cNvSpPr>
          <p:nvPr>
            <p:ph type="ctrTitle"/>
          </p:nvPr>
        </p:nvSpPr>
        <p:spPr>
          <a:xfrm>
            <a:off x="1524000" y="1122363"/>
            <a:ext cx="9144000" cy="1925637"/>
          </a:xfrm>
          <a:solidFill>
            <a:schemeClr val="bg1"/>
          </a:solidFill>
          <a:ln>
            <a:solidFill>
              <a:schemeClr val="accent6">
                <a:lumMod val="50000"/>
              </a:schemeClr>
            </a:solidFill>
          </a:ln>
        </p:spPr>
        <p:txBody>
          <a:bodyPr/>
          <a:lstStyle/>
          <a:p>
            <a:r>
              <a:rPr lang="en-US" b="1" dirty="0">
                <a:latin typeface="Bauhaus 93" panose="04030905020B02020C02" pitchFamily="82" charset="0"/>
              </a:rPr>
              <a:t>Market Structures</a:t>
            </a:r>
          </a:p>
        </p:txBody>
      </p:sp>
    </p:spTree>
    <p:extLst>
      <p:ext uri="{BB962C8B-B14F-4D97-AF65-F5344CB8AC3E}">
        <p14:creationId xmlns:p14="http://schemas.microsoft.com/office/powerpoint/2010/main" val="1396771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latin typeface="High Tower Text" panose="02040502050506030303" pitchFamily="18" charset="0"/>
              </a:rPr>
              <a:t>What is a Market Structure? </a:t>
            </a:r>
            <a:endParaRPr b="1" dirty="0">
              <a:latin typeface="High Tower Text" panose="02040502050506030303" pitchFamily="18" charset="0"/>
            </a:endParaRPr>
          </a:p>
        </p:txBody>
      </p:sp>
      <p:sp>
        <p:nvSpPr>
          <p:cNvPr id="202" name="Google Shape;202;p35"/>
          <p:cNvSpPr txBox="1">
            <a:spLocks noGrp="1"/>
          </p:cNvSpPr>
          <p:nvPr>
            <p:ph type="body" idx="1"/>
          </p:nvPr>
        </p:nvSpPr>
        <p:spPr>
          <a:xfrm>
            <a:off x="415600" y="1654500"/>
            <a:ext cx="11360800" cy="45552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r>
              <a:rPr lang="en" b="1" u="sng" dirty="0">
                <a:solidFill>
                  <a:srgbClr val="C00000"/>
                </a:solidFill>
                <a:latin typeface="Times" panose="02020603050405020304" pitchFamily="18" charset="0"/>
                <a:cs typeface="Times" panose="02020603050405020304" pitchFamily="18" charset="0"/>
              </a:rPr>
              <a:t>Market Structures</a:t>
            </a:r>
            <a:r>
              <a:rPr lang="en" b="1" dirty="0">
                <a:solidFill>
                  <a:srgbClr val="C00000"/>
                </a:solidFill>
                <a:latin typeface="Times" panose="02020603050405020304" pitchFamily="18" charset="0"/>
                <a:cs typeface="Times" panose="02020603050405020304" pitchFamily="18" charset="0"/>
              </a:rPr>
              <a:t>: </a:t>
            </a:r>
            <a:r>
              <a:rPr lang="en" dirty="0">
                <a:latin typeface="Times" panose="02020603050405020304" pitchFamily="18" charset="0"/>
                <a:cs typeface="Times" panose="02020603050405020304" pitchFamily="18" charset="0"/>
              </a:rPr>
              <a:t>describes the nature of competition within a market for a product </a:t>
            </a:r>
            <a:endParaRPr dirty="0">
              <a:latin typeface="Times" panose="02020603050405020304" pitchFamily="18" charset="0"/>
              <a:cs typeface="Times" panose="02020603050405020304" pitchFamily="18" charset="0"/>
            </a:endParaRPr>
          </a:p>
        </p:txBody>
      </p:sp>
      <p:pic>
        <p:nvPicPr>
          <p:cNvPr id="203" name="Google Shape;203;p35"/>
          <p:cNvPicPr preferRelativeResize="0"/>
          <p:nvPr/>
        </p:nvPicPr>
        <p:blipFill>
          <a:blip r:embed="rId3">
            <a:alphaModFix/>
          </a:blip>
          <a:stretch>
            <a:fillRect/>
          </a:stretch>
        </p:blipFill>
        <p:spPr>
          <a:xfrm>
            <a:off x="2571750" y="2714171"/>
            <a:ext cx="8662307" cy="4013659"/>
          </a:xfrm>
          <a:prstGeom prst="rect">
            <a:avLst/>
          </a:prstGeom>
          <a:noFill/>
          <a:ln>
            <a:solidFill>
              <a:schemeClr val="accent6">
                <a:lumMod val="50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Econ. Scenarios</a:t>
            </a:r>
          </a:p>
          <a:p>
            <a:r>
              <a:rPr lang="en-US" sz="2200" dirty="0">
                <a:latin typeface="Times New Roman" panose="02020603050405020304" pitchFamily="18" charset="0"/>
                <a:cs typeface="Times New Roman" panose="02020603050405020304" pitchFamily="18" charset="0"/>
              </a:rPr>
              <a:t>What is this Voodoo </a:t>
            </a:r>
          </a:p>
          <a:p>
            <a:r>
              <a:rPr lang="en-US" sz="2200" dirty="0">
                <a:latin typeface="Times New Roman" panose="02020603050405020304" pitchFamily="18" charset="0"/>
                <a:cs typeface="Times New Roman" panose="02020603050405020304" pitchFamily="18" charset="0"/>
              </a:rPr>
              <a:t>Dealing with Scarcity</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r>
              <a:rPr lang="en-US" sz="2200" b="1" dirty="0">
                <a:latin typeface="Times New Roman" panose="02020603050405020304" pitchFamily="18" charset="0"/>
                <a:cs typeface="Times New Roman" panose="02020603050405020304" pitchFamily="18" charset="0"/>
              </a:rPr>
              <a:t>Get Syllabus Signed</a:t>
            </a:r>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855184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latin typeface="High Tower Text" panose="02040502050506030303" pitchFamily="18" charset="0"/>
              </a:rPr>
              <a:t>Market Structure Characteristics </a:t>
            </a:r>
            <a:endParaRPr b="1" dirty="0">
              <a:latin typeface="High Tower Text" panose="02040502050506030303" pitchFamily="18" charset="0"/>
            </a:endParaRPr>
          </a:p>
        </p:txBody>
      </p:sp>
      <p:sp>
        <p:nvSpPr>
          <p:cNvPr id="202" name="Google Shape;202;p35"/>
          <p:cNvSpPr txBox="1">
            <a:spLocks noGrp="1"/>
          </p:cNvSpPr>
          <p:nvPr>
            <p:ph type="body" idx="1"/>
          </p:nvPr>
        </p:nvSpPr>
        <p:spPr>
          <a:xfrm>
            <a:off x="415600" y="2850254"/>
            <a:ext cx="6914114" cy="3744814"/>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r>
              <a:rPr lang="en" b="1" i="1" u="sng" dirty="0">
                <a:solidFill>
                  <a:srgbClr val="7030A0"/>
                </a:solidFill>
                <a:latin typeface="Times" panose="02020603050405020304" pitchFamily="18" charset="0"/>
                <a:cs typeface="Times" panose="02020603050405020304" pitchFamily="18" charset="0"/>
              </a:rPr>
              <a:t>Barrier to Entry</a:t>
            </a:r>
            <a:r>
              <a:rPr lang="en" b="1" dirty="0">
                <a:solidFill>
                  <a:srgbClr val="7030A0"/>
                </a:solidFill>
                <a:latin typeface="Times" panose="02020603050405020304" pitchFamily="18" charset="0"/>
                <a:cs typeface="Times" panose="02020603050405020304" pitchFamily="18" charset="0"/>
              </a:rPr>
              <a:t>: </a:t>
            </a:r>
            <a:r>
              <a:rPr lang="en-US" dirty="0">
                <a:effectLst/>
                <a:latin typeface="Times New Roman" panose="02020603050405020304" pitchFamily="18" charset="0"/>
                <a:ea typeface="Calibri" panose="020F0502020204030204" pitchFamily="34" charset="0"/>
              </a:rPr>
              <a:t>how hard it is to open a business in the market for a product</a:t>
            </a:r>
          </a:p>
          <a:p>
            <a:r>
              <a:rPr lang="en-US" b="1" i="1" u="sng" dirty="0">
                <a:solidFill>
                  <a:srgbClr val="C00000"/>
                </a:solidFill>
                <a:latin typeface="Times New Roman" panose="02020603050405020304" pitchFamily="18" charset="0"/>
                <a:cs typeface="Times" panose="02020603050405020304" pitchFamily="18" charset="0"/>
              </a:rPr>
              <a:t>Competition:</a:t>
            </a:r>
            <a:r>
              <a:rPr lang="en-US" dirty="0">
                <a:solidFill>
                  <a:srgbClr val="C00000"/>
                </a:solidFill>
                <a:latin typeface="Times New Roman" panose="02020603050405020304" pitchFamily="18" charset="0"/>
                <a:cs typeface="Times" panose="02020603050405020304" pitchFamily="18" charset="0"/>
              </a:rPr>
              <a:t> </a:t>
            </a:r>
            <a:r>
              <a:rPr lang="en-US" dirty="0">
                <a:latin typeface="Times New Roman" panose="02020603050405020304" pitchFamily="18" charset="0"/>
                <a:cs typeface="Times" panose="02020603050405020304" pitchFamily="18" charset="0"/>
              </a:rPr>
              <a:t>how many businesses compete in the market for a product</a:t>
            </a:r>
            <a:endParaRPr lang="en-US" b="1" i="1" u="sng" dirty="0">
              <a:latin typeface="Times New Roman" panose="02020603050405020304" pitchFamily="18" charset="0"/>
              <a:cs typeface="Times" panose="02020603050405020304" pitchFamily="18" charset="0"/>
            </a:endParaRPr>
          </a:p>
          <a:p>
            <a:r>
              <a:rPr lang="en-US" b="1" i="1" u="sng" dirty="0">
                <a:solidFill>
                  <a:srgbClr val="C00000"/>
                </a:solidFill>
                <a:latin typeface="Times New Roman" panose="02020603050405020304" pitchFamily="18" charset="0"/>
                <a:cs typeface="Times" panose="02020603050405020304" pitchFamily="18" charset="0"/>
              </a:rPr>
              <a:t>Control over price:</a:t>
            </a:r>
            <a:r>
              <a:rPr lang="en-US" dirty="0">
                <a:solidFill>
                  <a:srgbClr val="C00000"/>
                </a:solidFill>
                <a:latin typeface="Times New Roman" panose="02020603050405020304" pitchFamily="18" charset="0"/>
                <a:cs typeface="Times" panose="02020603050405020304" pitchFamily="18" charset="0"/>
              </a:rPr>
              <a:t> </a:t>
            </a:r>
            <a:r>
              <a:rPr lang="en-US" dirty="0">
                <a:latin typeface="Times New Roman" panose="02020603050405020304" pitchFamily="18" charset="0"/>
                <a:cs typeface="Times" panose="02020603050405020304" pitchFamily="18" charset="0"/>
              </a:rPr>
              <a:t>how much say a business has in setting the price for a good</a:t>
            </a:r>
            <a:endParaRPr lang="en-US" b="1" i="1" u="sng" dirty="0">
              <a:latin typeface="Times" panose="02020603050405020304" pitchFamily="18" charset="0"/>
              <a:cs typeface="Times" panose="02020603050405020304" pitchFamily="18" charset="0"/>
            </a:endParaRPr>
          </a:p>
          <a:p>
            <a:r>
              <a:rPr lang="en-US" b="1" i="1" u="sng" dirty="0">
                <a:solidFill>
                  <a:srgbClr val="C00000"/>
                </a:solidFill>
                <a:latin typeface="Times New Roman" panose="02020603050405020304" pitchFamily="18" charset="0"/>
                <a:cs typeface="Times" panose="02020603050405020304" pitchFamily="18" charset="0"/>
              </a:rPr>
              <a:t>Diversity of product:</a:t>
            </a:r>
            <a:r>
              <a:rPr lang="en-US" dirty="0">
                <a:solidFill>
                  <a:srgbClr val="C00000"/>
                </a:solidFill>
                <a:latin typeface="Times New Roman" panose="02020603050405020304" pitchFamily="18" charset="0"/>
                <a:cs typeface="Times" panose="02020603050405020304" pitchFamily="18" charset="0"/>
              </a:rPr>
              <a:t> </a:t>
            </a:r>
            <a:r>
              <a:rPr lang="en-US" dirty="0">
                <a:latin typeface="Times New Roman" panose="02020603050405020304" pitchFamily="18" charset="0"/>
                <a:cs typeface="Times" panose="02020603050405020304" pitchFamily="18" charset="0"/>
              </a:rPr>
              <a:t>How different or similar the products sold in the market for a particular good or service</a:t>
            </a:r>
            <a:endParaRPr lang="en-US" b="1" i="1" u="sng" dirty="0">
              <a:latin typeface="Times New Roman" panose="02020603050405020304" pitchFamily="18" charset="0"/>
              <a:cs typeface="Times" panose="02020603050405020304" pitchFamily="18" charset="0"/>
            </a:endParaRPr>
          </a:p>
        </p:txBody>
      </p:sp>
      <p:pic>
        <p:nvPicPr>
          <p:cNvPr id="4098" name="Picture 2" descr="Types of Market Structures: Oligopoly, Monopoly, Perfect Competition etc.">
            <a:extLst>
              <a:ext uri="{FF2B5EF4-FFF2-40B4-BE49-F238E27FC236}">
                <a16:creationId xmlns:a16="http://schemas.microsoft.com/office/drawing/2014/main" id="{1A1B145E-4E7E-64E0-72C9-69413EC1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071" y="1602579"/>
            <a:ext cx="3898899" cy="4662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9AA5F5-643B-4ACE-89ED-28D7D3033677}"/>
              </a:ext>
            </a:extLst>
          </p:cNvPr>
          <p:cNvSpPr/>
          <p:nvPr/>
        </p:nvSpPr>
        <p:spPr>
          <a:xfrm>
            <a:off x="415600" y="1602579"/>
            <a:ext cx="7912474" cy="763600"/>
          </a:xfrm>
          <a:prstGeom prst="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b="1" i="1" u="sng" dirty="0">
                <a:solidFill>
                  <a:srgbClr val="C00000"/>
                </a:solidFill>
                <a:latin typeface="Times" panose="02020603050405020304" pitchFamily="18" charset="0"/>
                <a:cs typeface="Times" panose="02020603050405020304" pitchFamily="18" charset="0"/>
              </a:rPr>
              <a:t>Market</a:t>
            </a:r>
            <a:r>
              <a:rPr lang="en-US" sz="2400" dirty="0">
                <a:latin typeface="Times" panose="02020603050405020304" pitchFamily="18" charset="0"/>
                <a:cs typeface="Times" panose="02020603050405020304" pitchFamily="18" charset="0"/>
              </a:rPr>
              <a:t> – establishes the prices for a particular good or service.  (</a:t>
            </a:r>
            <a:r>
              <a:rPr lang="en-US" sz="2400" i="1" dirty="0">
                <a:solidFill>
                  <a:srgbClr val="002060"/>
                </a:solidFill>
                <a:latin typeface="Times" panose="02020603050405020304" pitchFamily="18" charset="0"/>
                <a:cs typeface="Times" panose="02020603050405020304" pitchFamily="18" charset="0"/>
              </a:rPr>
              <a:t>Based on a product – example </a:t>
            </a:r>
            <a:r>
              <a:rPr lang="en-US" sz="2400" b="1" i="1" dirty="0">
                <a:solidFill>
                  <a:srgbClr val="002060"/>
                </a:solidFill>
                <a:latin typeface="Times" panose="02020603050405020304" pitchFamily="18" charset="0"/>
                <a:cs typeface="Times" panose="02020603050405020304" pitchFamily="18" charset="0"/>
              </a:rPr>
              <a:t>Fast Food</a:t>
            </a:r>
            <a:r>
              <a:rPr lang="en-US" sz="24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4044952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chemeClr val="accent6">
                <a:lumMod val="50000"/>
              </a:schemeClr>
            </a:solidFill>
          </a:ln>
        </p:spPr>
        <p:txBody>
          <a:bodyPr>
            <a:normAutofit/>
          </a:bodyPr>
          <a:lstStyle/>
          <a:p>
            <a:r>
              <a:rPr lang="en-US" dirty="0">
                <a:solidFill>
                  <a:schemeClr val="tx1"/>
                </a:solidFill>
                <a:latin typeface="High Tower Text" panose="02040502050506030303" pitchFamily="18" charset="0"/>
                <a:cs typeface="Angsana New" panose="02020603050405020304" pitchFamily="18" charset="-34"/>
              </a:rPr>
              <a:t>Bag of Market Structures </a:t>
            </a:r>
          </a:p>
        </p:txBody>
      </p:sp>
      <p:sp>
        <p:nvSpPr>
          <p:cNvPr id="3" name="Content Placeholder 2">
            <a:extLst>
              <a:ext uri="{FF2B5EF4-FFF2-40B4-BE49-F238E27FC236}">
                <a16:creationId xmlns:a16="http://schemas.microsoft.com/office/drawing/2014/main" id="{4B47347A-0AEE-4B37-A88D-F9E2E19A0250}"/>
              </a:ext>
            </a:extLst>
          </p:cNvPr>
          <p:cNvSpPr>
            <a:spLocks noGrp="1"/>
          </p:cNvSpPr>
          <p:nvPr>
            <p:ph idx="1"/>
          </p:nvPr>
        </p:nvSpPr>
        <p:spPr>
          <a:xfrm>
            <a:off x="1066800" y="1221476"/>
            <a:ext cx="10058400" cy="4748200"/>
          </a:xfrm>
          <a:solidFill>
            <a:schemeClr val="bg1"/>
          </a:solidFill>
        </p:spPr>
        <p:txBody>
          <a:bodyPr>
            <a:normAutofit/>
          </a:bodyPr>
          <a:lstStyle/>
          <a:p>
            <a:r>
              <a:rPr lang="en-US" sz="2400" dirty="0">
                <a:latin typeface="Times New Roman" pitchFamily="18" charset="0"/>
                <a:cs typeface="Times New Roman" pitchFamily="18" charset="0"/>
              </a:rPr>
              <a:t>Evaluate the following products to determine which product competes in which market structure </a:t>
            </a:r>
          </a:p>
        </p:txBody>
      </p:sp>
      <p:pic>
        <p:nvPicPr>
          <p:cNvPr id="14" name="Picture 13" descr="NFL Facing Unending Series of Questions, Uncertain Answers">
            <a:extLst>
              <a:ext uri="{FF2B5EF4-FFF2-40B4-BE49-F238E27FC236}">
                <a16:creationId xmlns:a16="http://schemas.microsoft.com/office/drawing/2014/main" id="{508927C2-ADE4-72A8-762D-8F8ED6D2FF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444" y="1668805"/>
            <a:ext cx="2816679" cy="1585686"/>
          </a:xfrm>
          <a:prstGeom prst="rect">
            <a:avLst/>
          </a:prstGeom>
          <a:noFill/>
          <a:ln>
            <a:noFill/>
          </a:ln>
        </p:spPr>
      </p:pic>
      <p:sp>
        <p:nvSpPr>
          <p:cNvPr id="15" name="Rectangle 14">
            <a:extLst>
              <a:ext uri="{FF2B5EF4-FFF2-40B4-BE49-F238E27FC236}">
                <a16:creationId xmlns:a16="http://schemas.microsoft.com/office/drawing/2014/main" id="{BB344028-B02E-0755-4343-86D045323AFA}"/>
              </a:ext>
            </a:extLst>
          </p:cNvPr>
          <p:cNvSpPr/>
          <p:nvPr/>
        </p:nvSpPr>
        <p:spPr>
          <a:xfrm>
            <a:off x="420915" y="1973943"/>
            <a:ext cx="2641600" cy="740228"/>
          </a:xfrm>
          <a:prstGeom prst="rect">
            <a:avLst/>
          </a:prstGeom>
          <a:solidFill>
            <a:schemeClr val="accent6">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Oligopoly</a:t>
            </a:r>
          </a:p>
        </p:txBody>
      </p:sp>
      <p:sp>
        <p:nvSpPr>
          <p:cNvPr id="16" name="Rectangle 15">
            <a:extLst>
              <a:ext uri="{FF2B5EF4-FFF2-40B4-BE49-F238E27FC236}">
                <a16:creationId xmlns:a16="http://schemas.microsoft.com/office/drawing/2014/main" id="{D3703AB7-0790-EE35-4F63-85F335F85423}"/>
              </a:ext>
            </a:extLst>
          </p:cNvPr>
          <p:cNvSpPr/>
          <p:nvPr/>
        </p:nvSpPr>
        <p:spPr>
          <a:xfrm>
            <a:off x="420915" y="2877120"/>
            <a:ext cx="2641600" cy="740228"/>
          </a:xfrm>
          <a:prstGeom prst="rect">
            <a:avLst/>
          </a:prstGeom>
          <a:solidFill>
            <a:schemeClr val="accent6">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Monopoly</a:t>
            </a:r>
          </a:p>
        </p:txBody>
      </p:sp>
      <p:sp>
        <p:nvSpPr>
          <p:cNvPr id="17" name="Rectangle 16">
            <a:extLst>
              <a:ext uri="{FF2B5EF4-FFF2-40B4-BE49-F238E27FC236}">
                <a16:creationId xmlns:a16="http://schemas.microsoft.com/office/drawing/2014/main" id="{102A327C-BE15-F347-CD15-9E7BDDD654E2}"/>
              </a:ext>
            </a:extLst>
          </p:cNvPr>
          <p:cNvSpPr/>
          <p:nvPr/>
        </p:nvSpPr>
        <p:spPr>
          <a:xfrm>
            <a:off x="420915" y="3780297"/>
            <a:ext cx="2641600" cy="740228"/>
          </a:xfrm>
          <a:prstGeom prst="rect">
            <a:avLst/>
          </a:prstGeom>
          <a:solidFill>
            <a:schemeClr val="accent6">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Monopolistic</a:t>
            </a:r>
          </a:p>
        </p:txBody>
      </p:sp>
      <p:sp>
        <p:nvSpPr>
          <p:cNvPr id="18" name="Rectangle 17">
            <a:extLst>
              <a:ext uri="{FF2B5EF4-FFF2-40B4-BE49-F238E27FC236}">
                <a16:creationId xmlns:a16="http://schemas.microsoft.com/office/drawing/2014/main" id="{2EEE4B96-BA36-1A80-B061-ED5D46A7FB3A}"/>
              </a:ext>
            </a:extLst>
          </p:cNvPr>
          <p:cNvSpPr/>
          <p:nvPr/>
        </p:nvSpPr>
        <p:spPr>
          <a:xfrm>
            <a:off x="420915" y="4683474"/>
            <a:ext cx="2641600" cy="740228"/>
          </a:xfrm>
          <a:prstGeom prst="rect">
            <a:avLst/>
          </a:prstGeom>
          <a:solidFill>
            <a:schemeClr val="accent6">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Perfect Competition</a:t>
            </a:r>
          </a:p>
        </p:txBody>
      </p:sp>
      <p:sp>
        <p:nvSpPr>
          <p:cNvPr id="19" name="Rectangle 18">
            <a:extLst>
              <a:ext uri="{FF2B5EF4-FFF2-40B4-BE49-F238E27FC236}">
                <a16:creationId xmlns:a16="http://schemas.microsoft.com/office/drawing/2014/main" id="{5B470898-8183-D4AE-850D-AACAC4280914}"/>
              </a:ext>
            </a:extLst>
          </p:cNvPr>
          <p:cNvSpPr/>
          <p:nvPr/>
        </p:nvSpPr>
        <p:spPr>
          <a:xfrm>
            <a:off x="420915" y="5636524"/>
            <a:ext cx="2641600" cy="740228"/>
          </a:xfrm>
          <a:prstGeom prst="rect">
            <a:avLst/>
          </a:prstGeom>
          <a:solidFill>
            <a:schemeClr val="accent6">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Natural Monopoly</a:t>
            </a:r>
          </a:p>
        </p:txBody>
      </p:sp>
      <p:pic>
        <p:nvPicPr>
          <p:cNvPr id="20" name="Picture 19" descr="Duke Energy program lets residential customers buy renewable energy |  Charlotte Observer">
            <a:extLst>
              <a:ext uri="{FF2B5EF4-FFF2-40B4-BE49-F238E27FC236}">
                <a16:creationId xmlns:a16="http://schemas.microsoft.com/office/drawing/2014/main" id="{BC07656B-EDC2-DF35-F3AB-C06A834B8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2458" y="2067299"/>
            <a:ext cx="2716043" cy="1528277"/>
          </a:xfrm>
          <a:prstGeom prst="rect">
            <a:avLst/>
          </a:prstGeom>
          <a:noFill/>
          <a:ln>
            <a:noFill/>
          </a:ln>
        </p:spPr>
      </p:pic>
      <p:pic>
        <p:nvPicPr>
          <p:cNvPr id="21" name="Picture 20" descr="Vintage Levis 501 Jeans GRADE A MINUS Levi Denim 29 30 31 32 33 34 36 38 40  42 | eBay">
            <a:extLst>
              <a:ext uri="{FF2B5EF4-FFF2-40B4-BE49-F238E27FC236}">
                <a16:creationId xmlns:a16="http://schemas.microsoft.com/office/drawing/2014/main" id="{835E832A-A40A-93F5-9E83-6BDCA93C0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1442" y="3404297"/>
            <a:ext cx="2816678" cy="1585686"/>
          </a:xfrm>
          <a:prstGeom prst="rect">
            <a:avLst/>
          </a:prstGeom>
          <a:noFill/>
          <a:ln>
            <a:noFill/>
          </a:ln>
        </p:spPr>
      </p:pic>
      <p:pic>
        <p:nvPicPr>
          <p:cNvPr id="22" name="Picture 21">
            <a:extLst>
              <a:ext uri="{FF2B5EF4-FFF2-40B4-BE49-F238E27FC236}">
                <a16:creationId xmlns:a16="http://schemas.microsoft.com/office/drawing/2014/main" id="{D892F791-9EC3-CDD1-DD28-26897B13FD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2457" y="3816355"/>
            <a:ext cx="2716043" cy="1528277"/>
          </a:xfrm>
          <a:prstGeom prst="rect">
            <a:avLst/>
          </a:prstGeom>
          <a:noFill/>
        </p:spPr>
      </p:pic>
      <p:pic>
        <p:nvPicPr>
          <p:cNvPr id="23" name="Picture 22" descr="How to Store Apples - Best Tips for Storing Apples">
            <a:extLst>
              <a:ext uri="{FF2B5EF4-FFF2-40B4-BE49-F238E27FC236}">
                <a16:creationId xmlns:a16="http://schemas.microsoft.com/office/drawing/2014/main" id="{A13B7230-F21A-B0D2-C3EA-E99AC09A4E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81443" y="5157911"/>
            <a:ext cx="2816677" cy="1528277"/>
          </a:xfrm>
          <a:prstGeom prst="rect">
            <a:avLst/>
          </a:prstGeom>
          <a:noFill/>
          <a:ln>
            <a:noFill/>
          </a:ln>
        </p:spPr>
      </p:pic>
    </p:spTree>
    <p:extLst>
      <p:ext uri="{BB962C8B-B14F-4D97-AF65-F5344CB8AC3E}">
        <p14:creationId xmlns:p14="http://schemas.microsoft.com/office/powerpoint/2010/main" val="62391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chemeClr val="accent6">
                <a:lumMod val="50000"/>
              </a:schemeClr>
            </a:solidFill>
          </a:ln>
        </p:spPr>
        <p:txBody>
          <a:bodyPr>
            <a:normAutofit/>
          </a:bodyPr>
          <a:lstStyle/>
          <a:p>
            <a:r>
              <a:rPr lang="en-US" dirty="0">
                <a:solidFill>
                  <a:schemeClr val="tx1"/>
                </a:solidFill>
                <a:latin typeface="High Tower Text" panose="02040502050506030303" pitchFamily="18" charset="0"/>
                <a:cs typeface="Angsana New" panose="02020603050405020304" pitchFamily="18" charset="-34"/>
              </a:rPr>
              <a:t>Market Knowledge</a:t>
            </a:r>
          </a:p>
        </p:txBody>
      </p:sp>
      <p:sp>
        <p:nvSpPr>
          <p:cNvPr id="3" name="Content Placeholder 2">
            <a:extLst>
              <a:ext uri="{FF2B5EF4-FFF2-40B4-BE49-F238E27FC236}">
                <a16:creationId xmlns:a16="http://schemas.microsoft.com/office/drawing/2014/main" id="{4B47347A-0AEE-4B37-A88D-F9E2E19A0250}"/>
              </a:ext>
            </a:extLst>
          </p:cNvPr>
          <p:cNvSpPr>
            <a:spLocks noGrp="1"/>
          </p:cNvSpPr>
          <p:nvPr>
            <p:ph idx="1"/>
          </p:nvPr>
        </p:nvSpPr>
        <p:spPr>
          <a:xfrm>
            <a:off x="1066800" y="1221476"/>
            <a:ext cx="10058400" cy="4748200"/>
          </a:xfrm>
          <a:solidFill>
            <a:schemeClr val="bg1"/>
          </a:solidFill>
        </p:spPr>
        <p:txBody>
          <a:bodyPr>
            <a:normAutofit/>
          </a:bodyPr>
          <a:lstStyle/>
          <a:p>
            <a:r>
              <a:rPr lang="en-US" sz="2400" dirty="0">
                <a:latin typeface="Times New Roman" pitchFamily="18" charset="0"/>
                <a:cs typeface="Times New Roman" pitchFamily="18" charset="0"/>
              </a:rPr>
              <a:t>Top Producers </a:t>
            </a:r>
          </a:p>
        </p:txBody>
      </p:sp>
      <p:sp>
        <p:nvSpPr>
          <p:cNvPr id="4" name="Rectangle 3"/>
          <p:cNvSpPr/>
          <p:nvPr/>
        </p:nvSpPr>
        <p:spPr>
          <a:xfrm>
            <a:off x="191068" y="2606722"/>
            <a:ext cx="2091521" cy="30298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solidFill>
                <a:latin typeface="Times New Roman" pitchFamily="18" charset="0"/>
                <a:cs typeface="Times New Roman" pitchFamily="18" charset="0"/>
              </a:rPr>
              <a:t>NFL</a:t>
            </a:r>
          </a:p>
          <a:p>
            <a:r>
              <a:rPr lang="en-US" sz="2400" dirty="0">
                <a:solidFill>
                  <a:schemeClr val="bg2"/>
                </a:solidFill>
                <a:latin typeface="Times New Roman" pitchFamily="18" charset="0"/>
                <a:cs typeface="Times New Roman" pitchFamily="18" charset="0"/>
              </a:rPr>
              <a:t>1.</a:t>
            </a:r>
          </a:p>
          <a:p>
            <a:r>
              <a:rPr lang="en-US" sz="2400" dirty="0">
                <a:solidFill>
                  <a:schemeClr val="bg2"/>
                </a:solidFill>
                <a:latin typeface="Times New Roman" pitchFamily="18" charset="0"/>
                <a:cs typeface="Times New Roman" pitchFamily="18" charset="0"/>
              </a:rPr>
              <a:t>2.</a:t>
            </a:r>
          </a:p>
          <a:p>
            <a:r>
              <a:rPr lang="en-US" sz="2400" dirty="0">
                <a:solidFill>
                  <a:schemeClr val="bg2"/>
                </a:solidFill>
                <a:latin typeface="Times New Roman" pitchFamily="18" charset="0"/>
                <a:cs typeface="Times New Roman" pitchFamily="18" charset="0"/>
              </a:rPr>
              <a:t>3.</a:t>
            </a:r>
          </a:p>
          <a:p>
            <a:r>
              <a:rPr lang="en-US" sz="2400" dirty="0">
                <a:solidFill>
                  <a:schemeClr val="bg2"/>
                </a:solidFill>
                <a:latin typeface="Times New Roman" pitchFamily="18" charset="0"/>
                <a:cs typeface="Times New Roman" pitchFamily="18" charset="0"/>
              </a:rPr>
              <a:t>4.</a:t>
            </a:r>
          </a:p>
          <a:p>
            <a:r>
              <a:rPr lang="en-US" sz="2400" dirty="0">
                <a:solidFill>
                  <a:schemeClr val="bg2"/>
                </a:solidFill>
                <a:latin typeface="Times New Roman" pitchFamily="18" charset="0"/>
                <a:cs typeface="Times New Roman" pitchFamily="18" charset="0"/>
              </a:rPr>
              <a:t>5. </a:t>
            </a:r>
          </a:p>
        </p:txBody>
      </p:sp>
      <p:sp>
        <p:nvSpPr>
          <p:cNvPr id="5" name="Rectangle 4"/>
          <p:cNvSpPr/>
          <p:nvPr/>
        </p:nvSpPr>
        <p:spPr>
          <a:xfrm>
            <a:off x="2419066" y="1914098"/>
            <a:ext cx="2091522" cy="30298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solidFill>
                <a:latin typeface="Times New Roman" pitchFamily="18" charset="0"/>
                <a:cs typeface="Times New Roman" pitchFamily="18" charset="0"/>
              </a:rPr>
              <a:t>Apples</a:t>
            </a:r>
          </a:p>
          <a:p>
            <a:r>
              <a:rPr lang="en-US" sz="2400" dirty="0">
                <a:solidFill>
                  <a:schemeClr val="bg2"/>
                </a:solidFill>
                <a:latin typeface="Times New Roman" pitchFamily="18" charset="0"/>
                <a:cs typeface="Times New Roman" pitchFamily="18" charset="0"/>
              </a:rPr>
              <a:t>1.</a:t>
            </a:r>
          </a:p>
          <a:p>
            <a:r>
              <a:rPr lang="en-US" sz="2400" dirty="0">
                <a:solidFill>
                  <a:schemeClr val="bg2"/>
                </a:solidFill>
                <a:latin typeface="Times New Roman" pitchFamily="18" charset="0"/>
                <a:cs typeface="Times New Roman" pitchFamily="18" charset="0"/>
              </a:rPr>
              <a:t>2.</a:t>
            </a:r>
          </a:p>
          <a:p>
            <a:r>
              <a:rPr lang="en-US" sz="2400" dirty="0">
                <a:solidFill>
                  <a:schemeClr val="bg2"/>
                </a:solidFill>
                <a:latin typeface="Times New Roman" pitchFamily="18" charset="0"/>
                <a:cs typeface="Times New Roman" pitchFamily="18" charset="0"/>
              </a:rPr>
              <a:t>3.</a:t>
            </a:r>
          </a:p>
          <a:p>
            <a:r>
              <a:rPr lang="en-US" sz="2400" dirty="0">
                <a:solidFill>
                  <a:schemeClr val="bg2"/>
                </a:solidFill>
                <a:latin typeface="Times New Roman" pitchFamily="18" charset="0"/>
                <a:cs typeface="Times New Roman" pitchFamily="18" charset="0"/>
              </a:rPr>
              <a:t>4.</a:t>
            </a:r>
          </a:p>
          <a:p>
            <a:r>
              <a:rPr lang="en-US" sz="2400" dirty="0">
                <a:solidFill>
                  <a:schemeClr val="bg2"/>
                </a:solidFill>
                <a:latin typeface="Times New Roman" pitchFamily="18" charset="0"/>
                <a:cs typeface="Times New Roman" pitchFamily="18" charset="0"/>
              </a:rPr>
              <a:t>5. </a:t>
            </a:r>
          </a:p>
        </p:txBody>
      </p:sp>
      <p:sp>
        <p:nvSpPr>
          <p:cNvPr id="6" name="Rectangle 5"/>
          <p:cNvSpPr/>
          <p:nvPr/>
        </p:nvSpPr>
        <p:spPr>
          <a:xfrm>
            <a:off x="9142841" y="2243838"/>
            <a:ext cx="2091521" cy="30298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solidFill>
                <a:latin typeface="Times New Roman" pitchFamily="18" charset="0"/>
                <a:cs typeface="Times New Roman" pitchFamily="18" charset="0"/>
              </a:rPr>
              <a:t>Electricity</a:t>
            </a:r>
          </a:p>
          <a:p>
            <a:r>
              <a:rPr lang="en-US" sz="2400" dirty="0">
                <a:solidFill>
                  <a:schemeClr val="bg2"/>
                </a:solidFill>
                <a:latin typeface="Times New Roman" pitchFamily="18" charset="0"/>
                <a:cs typeface="Times New Roman" pitchFamily="18" charset="0"/>
              </a:rPr>
              <a:t>1.</a:t>
            </a:r>
          </a:p>
          <a:p>
            <a:r>
              <a:rPr lang="en-US" sz="2400" dirty="0">
                <a:solidFill>
                  <a:schemeClr val="bg2"/>
                </a:solidFill>
                <a:latin typeface="Times New Roman" pitchFamily="18" charset="0"/>
                <a:cs typeface="Times New Roman" pitchFamily="18" charset="0"/>
              </a:rPr>
              <a:t>2.</a:t>
            </a:r>
          </a:p>
          <a:p>
            <a:r>
              <a:rPr lang="en-US" sz="2400" dirty="0">
                <a:solidFill>
                  <a:schemeClr val="bg2"/>
                </a:solidFill>
                <a:latin typeface="Times New Roman" pitchFamily="18" charset="0"/>
                <a:cs typeface="Times New Roman" pitchFamily="18" charset="0"/>
              </a:rPr>
              <a:t>3.</a:t>
            </a:r>
          </a:p>
          <a:p>
            <a:r>
              <a:rPr lang="en-US" sz="2400" dirty="0">
                <a:solidFill>
                  <a:schemeClr val="bg2"/>
                </a:solidFill>
                <a:latin typeface="Times New Roman" pitchFamily="18" charset="0"/>
                <a:cs typeface="Times New Roman" pitchFamily="18" charset="0"/>
              </a:rPr>
              <a:t>4.</a:t>
            </a:r>
          </a:p>
          <a:p>
            <a:r>
              <a:rPr lang="en-US" sz="2400" dirty="0">
                <a:solidFill>
                  <a:schemeClr val="bg2"/>
                </a:solidFill>
                <a:latin typeface="Times New Roman" pitchFamily="18" charset="0"/>
                <a:cs typeface="Times New Roman" pitchFamily="18" charset="0"/>
              </a:rPr>
              <a:t>5. </a:t>
            </a:r>
          </a:p>
        </p:txBody>
      </p:sp>
      <p:sp>
        <p:nvSpPr>
          <p:cNvPr id="7" name="Rectangle 6"/>
          <p:cNvSpPr/>
          <p:nvPr/>
        </p:nvSpPr>
        <p:spPr>
          <a:xfrm>
            <a:off x="4650457" y="2606722"/>
            <a:ext cx="2091521" cy="30298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solidFill>
                <a:latin typeface="Times New Roman" pitchFamily="18" charset="0"/>
                <a:cs typeface="Times New Roman" pitchFamily="18" charset="0"/>
              </a:rPr>
              <a:t>Soft Drinks </a:t>
            </a:r>
          </a:p>
          <a:p>
            <a:r>
              <a:rPr lang="en-US" sz="2400" dirty="0">
                <a:solidFill>
                  <a:schemeClr val="bg2"/>
                </a:solidFill>
                <a:latin typeface="Times New Roman" pitchFamily="18" charset="0"/>
                <a:cs typeface="Times New Roman" pitchFamily="18" charset="0"/>
              </a:rPr>
              <a:t>1.</a:t>
            </a:r>
          </a:p>
          <a:p>
            <a:r>
              <a:rPr lang="en-US" sz="2400" dirty="0">
                <a:solidFill>
                  <a:schemeClr val="bg2"/>
                </a:solidFill>
                <a:latin typeface="Times New Roman" pitchFamily="18" charset="0"/>
                <a:cs typeface="Times New Roman" pitchFamily="18" charset="0"/>
              </a:rPr>
              <a:t>2.</a:t>
            </a:r>
          </a:p>
          <a:p>
            <a:r>
              <a:rPr lang="en-US" sz="2400" dirty="0">
                <a:solidFill>
                  <a:schemeClr val="bg2"/>
                </a:solidFill>
                <a:latin typeface="Times New Roman" pitchFamily="18" charset="0"/>
                <a:cs typeface="Times New Roman" pitchFamily="18" charset="0"/>
              </a:rPr>
              <a:t>3.</a:t>
            </a:r>
          </a:p>
          <a:p>
            <a:r>
              <a:rPr lang="en-US" sz="2400" dirty="0">
                <a:solidFill>
                  <a:schemeClr val="bg2"/>
                </a:solidFill>
                <a:latin typeface="Times New Roman" pitchFamily="18" charset="0"/>
                <a:cs typeface="Times New Roman" pitchFamily="18" charset="0"/>
              </a:rPr>
              <a:t>4.</a:t>
            </a:r>
          </a:p>
          <a:p>
            <a:r>
              <a:rPr lang="en-US" sz="2400" dirty="0">
                <a:solidFill>
                  <a:schemeClr val="bg2"/>
                </a:solidFill>
                <a:latin typeface="Times New Roman" pitchFamily="18" charset="0"/>
                <a:cs typeface="Times New Roman" pitchFamily="18" charset="0"/>
              </a:rPr>
              <a:t>5. </a:t>
            </a:r>
          </a:p>
        </p:txBody>
      </p:sp>
      <p:sp>
        <p:nvSpPr>
          <p:cNvPr id="8" name="Rectangle 7"/>
          <p:cNvSpPr/>
          <p:nvPr/>
        </p:nvSpPr>
        <p:spPr>
          <a:xfrm>
            <a:off x="6878456" y="5092198"/>
            <a:ext cx="2091521" cy="696035"/>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Monopolistic Competition</a:t>
            </a:r>
          </a:p>
        </p:txBody>
      </p:sp>
      <p:sp>
        <p:nvSpPr>
          <p:cNvPr id="9" name="Rectangle 8"/>
          <p:cNvSpPr/>
          <p:nvPr/>
        </p:nvSpPr>
        <p:spPr>
          <a:xfrm>
            <a:off x="2419066" y="5092199"/>
            <a:ext cx="2091521" cy="696035"/>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Perfect Competition</a:t>
            </a:r>
          </a:p>
        </p:txBody>
      </p:sp>
      <p:sp>
        <p:nvSpPr>
          <p:cNvPr id="10" name="Rectangle 9"/>
          <p:cNvSpPr/>
          <p:nvPr/>
        </p:nvSpPr>
        <p:spPr>
          <a:xfrm>
            <a:off x="154676" y="5788234"/>
            <a:ext cx="2091521" cy="696035"/>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Monopoly</a:t>
            </a:r>
          </a:p>
        </p:txBody>
      </p:sp>
      <p:sp>
        <p:nvSpPr>
          <p:cNvPr id="11" name="Rectangle 10"/>
          <p:cNvSpPr/>
          <p:nvPr/>
        </p:nvSpPr>
        <p:spPr>
          <a:xfrm>
            <a:off x="4584283" y="5788233"/>
            <a:ext cx="2091521" cy="696035"/>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Oligopoly </a:t>
            </a:r>
          </a:p>
        </p:txBody>
      </p:sp>
      <p:sp>
        <p:nvSpPr>
          <p:cNvPr id="12" name="Rectangle 11">
            <a:extLst>
              <a:ext uri="{FF2B5EF4-FFF2-40B4-BE49-F238E27FC236}">
                <a16:creationId xmlns:a16="http://schemas.microsoft.com/office/drawing/2014/main" id="{866CDC35-095A-B562-859F-E6E4C2979B4D}"/>
              </a:ext>
            </a:extLst>
          </p:cNvPr>
          <p:cNvSpPr/>
          <p:nvPr/>
        </p:nvSpPr>
        <p:spPr>
          <a:xfrm>
            <a:off x="6878456" y="1914097"/>
            <a:ext cx="2091521" cy="30298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2"/>
                </a:solidFill>
                <a:latin typeface="Times New Roman" pitchFamily="18" charset="0"/>
                <a:cs typeface="Times New Roman" pitchFamily="18" charset="0"/>
              </a:rPr>
              <a:t>Jeans</a:t>
            </a:r>
          </a:p>
          <a:p>
            <a:r>
              <a:rPr lang="en-US" sz="2400" dirty="0">
                <a:solidFill>
                  <a:schemeClr val="bg2"/>
                </a:solidFill>
                <a:latin typeface="Times New Roman" pitchFamily="18" charset="0"/>
                <a:cs typeface="Times New Roman" pitchFamily="18" charset="0"/>
              </a:rPr>
              <a:t>1.</a:t>
            </a:r>
          </a:p>
          <a:p>
            <a:r>
              <a:rPr lang="en-US" sz="2400" dirty="0">
                <a:solidFill>
                  <a:schemeClr val="bg2"/>
                </a:solidFill>
                <a:latin typeface="Times New Roman" pitchFamily="18" charset="0"/>
                <a:cs typeface="Times New Roman" pitchFamily="18" charset="0"/>
              </a:rPr>
              <a:t>2.</a:t>
            </a:r>
          </a:p>
          <a:p>
            <a:r>
              <a:rPr lang="en-US" sz="2400" dirty="0">
                <a:solidFill>
                  <a:schemeClr val="bg2"/>
                </a:solidFill>
                <a:latin typeface="Times New Roman" pitchFamily="18" charset="0"/>
                <a:cs typeface="Times New Roman" pitchFamily="18" charset="0"/>
              </a:rPr>
              <a:t>3.</a:t>
            </a:r>
          </a:p>
          <a:p>
            <a:r>
              <a:rPr lang="en-US" sz="2400" dirty="0">
                <a:solidFill>
                  <a:schemeClr val="bg2"/>
                </a:solidFill>
                <a:latin typeface="Times New Roman" pitchFamily="18" charset="0"/>
                <a:cs typeface="Times New Roman" pitchFamily="18" charset="0"/>
              </a:rPr>
              <a:t>4.</a:t>
            </a:r>
          </a:p>
          <a:p>
            <a:r>
              <a:rPr lang="en-US" sz="2400" dirty="0">
                <a:solidFill>
                  <a:schemeClr val="bg2"/>
                </a:solidFill>
                <a:latin typeface="Times New Roman" pitchFamily="18" charset="0"/>
                <a:cs typeface="Times New Roman" pitchFamily="18" charset="0"/>
              </a:rPr>
              <a:t>5. </a:t>
            </a:r>
          </a:p>
        </p:txBody>
      </p:sp>
      <p:sp>
        <p:nvSpPr>
          <p:cNvPr id="13" name="Rectangle 12">
            <a:extLst>
              <a:ext uri="{FF2B5EF4-FFF2-40B4-BE49-F238E27FC236}">
                <a16:creationId xmlns:a16="http://schemas.microsoft.com/office/drawing/2014/main" id="{0F081621-B241-089D-0B2B-8B20B9BDD747}"/>
              </a:ext>
            </a:extLst>
          </p:cNvPr>
          <p:cNvSpPr/>
          <p:nvPr/>
        </p:nvSpPr>
        <p:spPr>
          <a:xfrm>
            <a:off x="9116812" y="5440215"/>
            <a:ext cx="2091521" cy="696035"/>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Natural Monopoly</a:t>
            </a:r>
          </a:p>
        </p:txBody>
      </p:sp>
    </p:spTree>
    <p:extLst>
      <p:ext uri="{BB962C8B-B14F-4D97-AF65-F5344CB8AC3E}">
        <p14:creationId xmlns:p14="http://schemas.microsoft.com/office/powerpoint/2010/main" val="22277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Economics recall</a:t>
            </a:r>
          </a:p>
          <a:p>
            <a:r>
              <a:rPr lang="en-US" sz="2200" dirty="0">
                <a:latin typeface="Times New Roman" panose="02020603050405020304" pitchFamily="18" charset="0"/>
                <a:cs typeface="Times New Roman" panose="02020603050405020304" pitchFamily="18" charset="0"/>
              </a:rPr>
              <a:t>Market Structure Notes</a:t>
            </a:r>
          </a:p>
          <a:p>
            <a:r>
              <a:rPr lang="en-US" sz="2200" dirty="0">
                <a:latin typeface="Times New Roman" panose="02020603050405020304" pitchFamily="18" charset="0"/>
                <a:cs typeface="Times New Roman" panose="02020603050405020304" pitchFamily="18" charset="0"/>
              </a:rPr>
              <a:t>Market Structures in a Market Economy</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Study for Economics Quiz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Basics of Economic Quiz – Friday 9/8</a:t>
            </a: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1040066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9BCD-AC9B-4D06-A0EC-1C6791D1FD8E}"/>
              </a:ext>
            </a:extLst>
          </p:cNvPr>
          <p:cNvSpPr>
            <a:spLocks noGrp="1"/>
          </p:cNvSpPr>
          <p:nvPr>
            <p:ph type="title"/>
          </p:nvPr>
        </p:nvSpPr>
        <p:spPr>
          <a:xfrm>
            <a:off x="838200" y="267469"/>
            <a:ext cx="10515600" cy="77435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Market Structure Test </a:t>
            </a:r>
          </a:p>
        </p:txBody>
      </p:sp>
      <p:sp>
        <p:nvSpPr>
          <p:cNvPr id="3" name="Content Placeholder 2">
            <a:extLst>
              <a:ext uri="{FF2B5EF4-FFF2-40B4-BE49-F238E27FC236}">
                <a16:creationId xmlns:a16="http://schemas.microsoft.com/office/drawing/2014/main" id="{2C072145-C200-4E9C-93F7-D705EA3C16D1}"/>
              </a:ext>
            </a:extLst>
          </p:cNvPr>
          <p:cNvSpPr>
            <a:spLocks noGrp="1"/>
          </p:cNvSpPr>
          <p:nvPr>
            <p:ph idx="1"/>
          </p:nvPr>
        </p:nvSpPr>
        <p:spPr>
          <a:xfrm>
            <a:off x="838200" y="1280160"/>
            <a:ext cx="10515600" cy="489680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characteristics of the following product to determine which market structure it represents</a:t>
            </a: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19 Best Nike Shoes for Men in 2023: All the Red-Hot Sneakers to Buy From  the Swoosh | GQ">
            <a:extLst>
              <a:ext uri="{FF2B5EF4-FFF2-40B4-BE49-F238E27FC236}">
                <a16:creationId xmlns:a16="http://schemas.microsoft.com/office/drawing/2014/main" id="{2D93D414-C8B1-4D8E-979B-47A5ED73F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02" y="1912326"/>
            <a:ext cx="2857500" cy="3033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Spike Lee's 'She's Gotta Have It' Birthed the Original Sneakerhead |  Complex">
            <a:extLst>
              <a:ext uri="{FF2B5EF4-FFF2-40B4-BE49-F238E27FC236}">
                <a16:creationId xmlns:a16="http://schemas.microsoft.com/office/drawing/2014/main" id="{21C14D1B-EEE0-471D-BC32-3320F55AF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9" y="4158822"/>
            <a:ext cx="2752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B184FD9F-AD60-4F89-A68C-4BBB392BF25E}"/>
              </a:ext>
            </a:extLst>
          </p:cNvPr>
          <p:cNvSpPr/>
          <p:nvPr/>
        </p:nvSpPr>
        <p:spPr>
          <a:xfrm>
            <a:off x="1552395" y="3213304"/>
            <a:ext cx="2327237" cy="1030514"/>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It’s got to be the SHOES!</a:t>
            </a:r>
          </a:p>
        </p:txBody>
      </p:sp>
      <p:sp>
        <p:nvSpPr>
          <p:cNvPr id="5" name="Rectangle 4">
            <a:extLst>
              <a:ext uri="{FF2B5EF4-FFF2-40B4-BE49-F238E27FC236}">
                <a16:creationId xmlns:a16="http://schemas.microsoft.com/office/drawing/2014/main" id="{8A6DFF2B-B002-4925-8DBD-7E1C9E821BFD}"/>
              </a:ext>
            </a:extLst>
          </p:cNvPr>
          <p:cNvSpPr/>
          <p:nvPr/>
        </p:nvSpPr>
        <p:spPr>
          <a:xfrm>
            <a:off x="4121833" y="1737171"/>
            <a:ext cx="6274192" cy="235902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Barriers to entry: </a:t>
            </a:r>
          </a:p>
          <a:p>
            <a:pPr marL="342900" indent="-342900">
              <a:buFontTx/>
              <a:buChar char="-"/>
            </a:pPr>
            <a:r>
              <a:rPr lang="en-US" sz="2400" dirty="0">
                <a:latin typeface="Times" panose="02020603050405020304" pitchFamily="18" charset="0"/>
                <a:cs typeface="Times" panose="02020603050405020304" pitchFamily="18" charset="0"/>
              </a:rPr>
              <a:t>Closed - No other business allowed</a:t>
            </a:r>
          </a:p>
          <a:p>
            <a:pPr marL="342900" indent="-342900">
              <a:buFontTx/>
              <a:buChar char="-"/>
            </a:pPr>
            <a:r>
              <a:rPr lang="en-US" sz="2400" dirty="0">
                <a:latin typeface="Times" panose="02020603050405020304" pitchFamily="18" charset="0"/>
                <a:cs typeface="Times" panose="02020603050405020304" pitchFamily="18" charset="0"/>
              </a:rPr>
              <a:t>High - A Few business allowed </a:t>
            </a:r>
          </a:p>
          <a:p>
            <a:pPr marL="342900" indent="-342900">
              <a:buFontTx/>
              <a:buChar char="-"/>
            </a:pPr>
            <a:r>
              <a:rPr lang="en-US" sz="2400" dirty="0">
                <a:latin typeface="Times" panose="02020603050405020304" pitchFamily="18" charset="0"/>
                <a:cs typeface="Times" panose="02020603050405020304" pitchFamily="18" charset="0"/>
              </a:rPr>
              <a:t>Low - Many business allowed</a:t>
            </a:r>
          </a:p>
          <a:p>
            <a:pPr marL="342900" indent="-342900">
              <a:buFontTx/>
              <a:buChar char="-"/>
            </a:pPr>
            <a:r>
              <a:rPr lang="en-US" sz="2400" dirty="0">
                <a:latin typeface="Times" panose="02020603050405020304" pitchFamily="18" charset="0"/>
                <a:cs typeface="Times" panose="02020603050405020304" pitchFamily="18" charset="0"/>
              </a:rPr>
              <a:t>No Barrier – Anyone can open a business</a:t>
            </a:r>
          </a:p>
        </p:txBody>
      </p:sp>
      <p:sp>
        <p:nvSpPr>
          <p:cNvPr id="8" name="Rectangle 7">
            <a:extLst>
              <a:ext uri="{FF2B5EF4-FFF2-40B4-BE49-F238E27FC236}">
                <a16:creationId xmlns:a16="http://schemas.microsoft.com/office/drawing/2014/main" id="{1E25AA12-2065-4F25-A624-3DC15889AC4C}"/>
              </a:ext>
            </a:extLst>
          </p:cNvPr>
          <p:cNvSpPr/>
          <p:nvPr/>
        </p:nvSpPr>
        <p:spPr>
          <a:xfrm>
            <a:off x="4121833" y="4243818"/>
            <a:ext cx="6274192" cy="2390156"/>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Control over price: </a:t>
            </a:r>
          </a:p>
          <a:p>
            <a:pPr marL="342900" indent="-342900">
              <a:buFontTx/>
              <a:buChar char="-"/>
            </a:pPr>
            <a:r>
              <a:rPr lang="en-US" sz="2400" dirty="0">
                <a:latin typeface="Times" panose="02020603050405020304" pitchFamily="18" charset="0"/>
                <a:cs typeface="Times" panose="02020603050405020304" pitchFamily="18" charset="0"/>
              </a:rPr>
              <a:t>Total control – business sets the price</a:t>
            </a:r>
          </a:p>
          <a:p>
            <a:pPr marL="342900" indent="-342900">
              <a:buFontTx/>
              <a:buChar char="-"/>
            </a:pPr>
            <a:r>
              <a:rPr lang="en-US" sz="2400" dirty="0">
                <a:latin typeface="Times" panose="02020603050405020304" pitchFamily="18" charset="0"/>
                <a:cs typeface="Times" panose="02020603050405020304" pitchFamily="18" charset="0"/>
              </a:rPr>
              <a:t>A lot of control – A lot say in setting the price</a:t>
            </a:r>
          </a:p>
          <a:p>
            <a:pPr marL="342900" indent="-342900">
              <a:buFontTx/>
              <a:buChar char="-"/>
            </a:pPr>
            <a:r>
              <a:rPr lang="en-US" sz="2400" dirty="0">
                <a:latin typeface="Times" panose="02020603050405020304" pitchFamily="18" charset="0"/>
                <a:cs typeface="Times" panose="02020603050405020304" pitchFamily="18" charset="0"/>
              </a:rPr>
              <a:t>A little control – a little say in setting the price</a:t>
            </a:r>
          </a:p>
          <a:p>
            <a:pPr marL="342900" indent="-342900">
              <a:buFontTx/>
              <a:buChar char="-"/>
            </a:pPr>
            <a:r>
              <a:rPr lang="en-US" sz="2400" dirty="0">
                <a:latin typeface="Times" panose="02020603050405020304" pitchFamily="18" charset="0"/>
                <a:cs typeface="Times" panose="02020603050405020304" pitchFamily="18" charset="0"/>
              </a:rPr>
              <a:t>No control – No say in setting the price</a:t>
            </a:r>
          </a:p>
        </p:txBody>
      </p:sp>
    </p:spTree>
    <p:extLst>
      <p:ext uri="{BB962C8B-B14F-4D97-AF65-F5344CB8AC3E}">
        <p14:creationId xmlns:p14="http://schemas.microsoft.com/office/powerpoint/2010/main" val="3865169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9BCD-AC9B-4D06-A0EC-1C6791D1FD8E}"/>
              </a:ext>
            </a:extLst>
          </p:cNvPr>
          <p:cNvSpPr>
            <a:spLocks noGrp="1"/>
          </p:cNvSpPr>
          <p:nvPr>
            <p:ph type="title"/>
          </p:nvPr>
        </p:nvSpPr>
        <p:spPr>
          <a:xfrm>
            <a:off x="838200" y="267469"/>
            <a:ext cx="10515600" cy="774358"/>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Market Structure Test </a:t>
            </a:r>
          </a:p>
        </p:txBody>
      </p:sp>
      <p:sp>
        <p:nvSpPr>
          <p:cNvPr id="3" name="Content Placeholder 2">
            <a:extLst>
              <a:ext uri="{FF2B5EF4-FFF2-40B4-BE49-F238E27FC236}">
                <a16:creationId xmlns:a16="http://schemas.microsoft.com/office/drawing/2014/main" id="{2C072145-C200-4E9C-93F7-D705EA3C16D1}"/>
              </a:ext>
            </a:extLst>
          </p:cNvPr>
          <p:cNvSpPr>
            <a:spLocks noGrp="1"/>
          </p:cNvSpPr>
          <p:nvPr>
            <p:ph idx="1"/>
          </p:nvPr>
        </p:nvSpPr>
        <p:spPr>
          <a:xfrm>
            <a:off x="838200" y="1280160"/>
            <a:ext cx="10515600" cy="4896803"/>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characteristics of the following product to determine which market structure it represents</a:t>
            </a: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19 Best Nike Shoes for Men in 2023: All the Red-Hot Sneakers to Buy From  the Swoosh | GQ">
            <a:extLst>
              <a:ext uri="{FF2B5EF4-FFF2-40B4-BE49-F238E27FC236}">
                <a16:creationId xmlns:a16="http://schemas.microsoft.com/office/drawing/2014/main" id="{2D93D414-C8B1-4D8E-979B-47A5ED73F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02" y="1912326"/>
            <a:ext cx="2857500" cy="3033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Spike Lee's 'She's Gotta Have It' Birthed the Original Sneakerhead |  Complex">
            <a:extLst>
              <a:ext uri="{FF2B5EF4-FFF2-40B4-BE49-F238E27FC236}">
                <a16:creationId xmlns:a16="http://schemas.microsoft.com/office/drawing/2014/main" id="{21C14D1B-EEE0-471D-BC32-3320F55AF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9" y="4158822"/>
            <a:ext cx="2752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B184FD9F-AD60-4F89-A68C-4BBB392BF25E}"/>
              </a:ext>
            </a:extLst>
          </p:cNvPr>
          <p:cNvSpPr/>
          <p:nvPr/>
        </p:nvSpPr>
        <p:spPr>
          <a:xfrm>
            <a:off x="1552395" y="3213304"/>
            <a:ext cx="2327237" cy="1030514"/>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It’s got to be the SHOES!</a:t>
            </a:r>
          </a:p>
        </p:txBody>
      </p:sp>
      <p:sp>
        <p:nvSpPr>
          <p:cNvPr id="5" name="Rectangle 4">
            <a:extLst>
              <a:ext uri="{FF2B5EF4-FFF2-40B4-BE49-F238E27FC236}">
                <a16:creationId xmlns:a16="http://schemas.microsoft.com/office/drawing/2014/main" id="{8A6DFF2B-B002-4925-8DBD-7E1C9E821BFD}"/>
              </a:ext>
            </a:extLst>
          </p:cNvPr>
          <p:cNvSpPr/>
          <p:nvPr/>
        </p:nvSpPr>
        <p:spPr>
          <a:xfrm>
            <a:off x="4121833" y="1737171"/>
            <a:ext cx="6274192" cy="235902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Competition: </a:t>
            </a:r>
          </a:p>
          <a:p>
            <a:pPr marL="342900" indent="-342900">
              <a:buFontTx/>
              <a:buChar char="-"/>
            </a:pPr>
            <a:r>
              <a:rPr lang="en-US" sz="2400" dirty="0">
                <a:latin typeface="Times" panose="02020603050405020304" pitchFamily="18" charset="0"/>
                <a:cs typeface="Times" panose="02020603050405020304" pitchFamily="18" charset="0"/>
              </a:rPr>
              <a:t>None – Only one competitor</a:t>
            </a:r>
          </a:p>
          <a:p>
            <a:pPr marL="342900" indent="-342900">
              <a:buFontTx/>
              <a:buChar char="-"/>
            </a:pPr>
            <a:r>
              <a:rPr lang="en-US" sz="2400" dirty="0">
                <a:latin typeface="Times" panose="02020603050405020304" pitchFamily="18" charset="0"/>
                <a:cs typeface="Times" panose="02020603050405020304" pitchFamily="18" charset="0"/>
              </a:rPr>
              <a:t>Few - A few competitors</a:t>
            </a:r>
          </a:p>
          <a:p>
            <a:pPr marL="342900" indent="-342900">
              <a:buFontTx/>
              <a:buChar char="-"/>
            </a:pPr>
            <a:r>
              <a:rPr lang="en-US" sz="2400" dirty="0">
                <a:latin typeface="Times" panose="02020603050405020304" pitchFamily="18" charset="0"/>
                <a:cs typeface="Times" panose="02020603050405020304" pitchFamily="18" charset="0"/>
              </a:rPr>
              <a:t>Many – several competitors</a:t>
            </a:r>
          </a:p>
          <a:p>
            <a:pPr marL="342900" indent="-342900">
              <a:buFontTx/>
              <a:buChar char="-"/>
            </a:pPr>
            <a:r>
              <a:rPr lang="en-US" sz="2400" dirty="0">
                <a:latin typeface="Times" panose="02020603050405020304" pitchFamily="18" charset="0"/>
                <a:cs typeface="Times" panose="02020603050405020304" pitchFamily="18" charset="0"/>
              </a:rPr>
              <a:t>Everybody – Many competitors (open to anyone)</a:t>
            </a:r>
          </a:p>
        </p:txBody>
      </p:sp>
      <p:sp>
        <p:nvSpPr>
          <p:cNvPr id="8" name="Rectangle 7">
            <a:extLst>
              <a:ext uri="{FF2B5EF4-FFF2-40B4-BE49-F238E27FC236}">
                <a16:creationId xmlns:a16="http://schemas.microsoft.com/office/drawing/2014/main" id="{1E25AA12-2065-4F25-A624-3DC15889AC4C}"/>
              </a:ext>
            </a:extLst>
          </p:cNvPr>
          <p:cNvSpPr/>
          <p:nvPr/>
        </p:nvSpPr>
        <p:spPr>
          <a:xfrm>
            <a:off x="4121833" y="4243818"/>
            <a:ext cx="6274192" cy="2390156"/>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Diversity of products: </a:t>
            </a:r>
          </a:p>
          <a:p>
            <a:pPr marL="342900" indent="-342900">
              <a:buFontTx/>
              <a:buChar char="-"/>
            </a:pPr>
            <a:r>
              <a:rPr lang="en-US" sz="2400" dirty="0">
                <a:latin typeface="Times" panose="02020603050405020304" pitchFamily="18" charset="0"/>
                <a:cs typeface="Times" panose="02020603050405020304" pitchFamily="18" charset="0"/>
              </a:rPr>
              <a:t>No diversity – only one product</a:t>
            </a:r>
          </a:p>
          <a:p>
            <a:pPr marL="342900" indent="-342900">
              <a:buFontTx/>
              <a:buChar char="-"/>
            </a:pPr>
            <a:r>
              <a:rPr lang="en-US" sz="2400" dirty="0">
                <a:latin typeface="Times" panose="02020603050405020304" pitchFamily="18" charset="0"/>
                <a:cs typeface="Times" panose="02020603050405020304" pitchFamily="18" charset="0"/>
              </a:rPr>
              <a:t>A little diversity – a few differences</a:t>
            </a:r>
          </a:p>
          <a:p>
            <a:pPr marL="342900" indent="-342900">
              <a:buFontTx/>
              <a:buChar char="-"/>
            </a:pPr>
            <a:r>
              <a:rPr lang="en-US" sz="2400" dirty="0">
                <a:latin typeface="Times" panose="02020603050405020304" pitchFamily="18" charset="0"/>
                <a:cs typeface="Times" panose="02020603050405020304" pitchFamily="18" charset="0"/>
              </a:rPr>
              <a:t>A lot of diversity – products come in a variety</a:t>
            </a:r>
          </a:p>
          <a:p>
            <a:pPr marL="342900" indent="-342900">
              <a:buFontTx/>
              <a:buChar char="-"/>
            </a:pPr>
            <a:r>
              <a:rPr lang="en-US" sz="2400" dirty="0">
                <a:latin typeface="Times" panose="02020603050405020304" pitchFamily="18" charset="0"/>
                <a:cs typeface="Times" panose="02020603050405020304" pitchFamily="18" charset="0"/>
              </a:rPr>
              <a:t>All the products exact the same  – you cannot tell who made it </a:t>
            </a:r>
          </a:p>
        </p:txBody>
      </p:sp>
    </p:spTree>
    <p:extLst>
      <p:ext uri="{BB962C8B-B14F-4D97-AF65-F5344CB8AC3E}">
        <p14:creationId xmlns:p14="http://schemas.microsoft.com/office/powerpoint/2010/main" val="458479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chemeClr val="accent6">
                <a:lumMod val="50000"/>
              </a:schemeClr>
            </a:solidFill>
          </a:ln>
        </p:spPr>
        <p:txBody>
          <a:bodyPr>
            <a:normAutofit/>
          </a:bodyPr>
          <a:lstStyle/>
          <a:p>
            <a:r>
              <a:rPr lang="en-US" b="1" dirty="0">
                <a:solidFill>
                  <a:schemeClr val="tx1"/>
                </a:solidFill>
                <a:latin typeface="High Tower Text" panose="02040502050506030303" pitchFamily="18" charset="0"/>
                <a:cs typeface="Angsana New" panose="02020603050405020304" pitchFamily="18" charset="-34"/>
              </a:rPr>
              <a:t>Perfect Competition </a:t>
            </a:r>
          </a:p>
        </p:txBody>
      </p:sp>
      <p:pic>
        <p:nvPicPr>
          <p:cNvPr id="4" name="Content Placeholder 3">
            <a:extLst>
              <a:ext uri="{FF2B5EF4-FFF2-40B4-BE49-F238E27FC236}">
                <a16:creationId xmlns:a16="http://schemas.microsoft.com/office/drawing/2014/main" id="{F53A46CC-EA1B-4CBE-A6E2-A0445262D1C5}"/>
              </a:ext>
            </a:extLst>
          </p:cNvPr>
          <p:cNvPicPr>
            <a:picLocks noGrp="1" noChangeAspect="1"/>
          </p:cNvPicPr>
          <p:nvPr>
            <p:ph idx="1"/>
          </p:nvPr>
        </p:nvPicPr>
        <p:blipFill>
          <a:blip r:embed="rId2"/>
          <a:stretch>
            <a:fillRect/>
          </a:stretch>
        </p:blipFill>
        <p:spPr>
          <a:xfrm>
            <a:off x="790626" y="1394397"/>
            <a:ext cx="3412885" cy="2550490"/>
          </a:xfrm>
          <a:prstGeom prst="rect">
            <a:avLst/>
          </a:prstGeom>
        </p:spPr>
      </p:pic>
      <p:pic>
        <p:nvPicPr>
          <p:cNvPr id="5" name="Picture 4">
            <a:extLst>
              <a:ext uri="{FF2B5EF4-FFF2-40B4-BE49-F238E27FC236}">
                <a16:creationId xmlns:a16="http://schemas.microsoft.com/office/drawing/2014/main" id="{B3A4F3A5-32B9-4B38-941D-444BB8E0D27C}"/>
              </a:ext>
            </a:extLst>
          </p:cNvPr>
          <p:cNvPicPr>
            <a:picLocks noChangeAspect="1"/>
          </p:cNvPicPr>
          <p:nvPr/>
        </p:nvPicPr>
        <p:blipFill>
          <a:blip r:embed="rId3"/>
          <a:stretch>
            <a:fillRect/>
          </a:stretch>
        </p:blipFill>
        <p:spPr>
          <a:xfrm>
            <a:off x="1580436" y="3590214"/>
            <a:ext cx="3133090" cy="2550490"/>
          </a:xfrm>
          <a:prstGeom prst="rect">
            <a:avLst/>
          </a:prstGeom>
        </p:spPr>
      </p:pic>
      <p:sp>
        <p:nvSpPr>
          <p:cNvPr id="7" name="Rectangle 6">
            <a:extLst>
              <a:ext uri="{FF2B5EF4-FFF2-40B4-BE49-F238E27FC236}">
                <a16:creationId xmlns:a16="http://schemas.microsoft.com/office/drawing/2014/main" id="{E322685B-648E-48D6-BC71-ED8EBD1F3146}"/>
              </a:ext>
            </a:extLst>
          </p:cNvPr>
          <p:cNvSpPr/>
          <p:nvPr/>
        </p:nvSpPr>
        <p:spPr>
          <a:xfrm>
            <a:off x="4954136" y="1141946"/>
            <a:ext cx="6447237" cy="4612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Sell </a:t>
            </a:r>
            <a:r>
              <a:rPr lang="en-US" sz="2400" b="1" dirty="0">
                <a:solidFill>
                  <a:schemeClr val="tx1"/>
                </a:solidFill>
                <a:latin typeface="Times New Roman" panose="02020603050405020304" pitchFamily="18" charset="0"/>
                <a:cs typeface="Times New Roman" panose="02020603050405020304" pitchFamily="18" charset="0"/>
              </a:rPr>
              <a:t>homogenous (identical) products </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Everyone can compete</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Price is set by the buyer</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Each firm’s production level does NOT affect price</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No real barriers to entry (easy to open)</a:t>
            </a:r>
          </a:p>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Examples: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Agriculture: Strawberries, wheat, corn</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Gold </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Milk</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Stock market </a:t>
            </a: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BF161E-FC6A-49D6-97AB-9613A460523D}"/>
              </a:ext>
            </a:extLst>
          </p:cNvPr>
          <p:cNvPicPr>
            <a:picLocks noChangeAspect="1"/>
          </p:cNvPicPr>
          <p:nvPr/>
        </p:nvPicPr>
        <p:blipFill>
          <a:blip r:embed="rId4"/>
          <a:stretch>
            <a:fillRect/>
          </a:stretch>
        </p:blipFill>
        <p:spPr>
          <a:xfrm>
            <a:off x="9643740" y="4614203"/>
            <a:ext cx="2286910" cy="1957194"/>
          </a:xfrm>
          <a:prstGeom prst="rect">
            <a:avLst/>
          </a:prstGeom>
        </p:spPr>
      </p:pic>
    </p:spTree>
    <p:extLst>
      <p:ext uri="{BB962C8B-B14F-4D97-AF65-F5344CB8AC3E}">
        <p14:creationId xmlns:p14="http://schemas.microsoft.com/office/powerpoint/2010/main" val="2180023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714199" y="286603"/>
            <a:ext cx="10058400" cy="702305"/>
          </a:xfrm>
          <a:solidFill>
            <a:schemeClr val="bg1"/>
          </a:solidFill>
          <a:ln>
            <a:solidFill>
              <a:schemeClr val="accent6">
                <a:lumMod val="50000"/>
              </a:schemeClr>
            </a:solidFill>
          </a:ln>
        </p:spPr>
        <p:txBody>
          <a:bodyPr>
            <a:normAutofit/>
          </a:bodyPr>
          <a:lstStyle/>
          <a:p>
            <a:r>
              <a:rPr lang="en-US" dirty="0">
                <a:solidFill>
                  <a:schemeClr val="tx1"/>
                </a:solidFill>
                <a:latin typeface="High Tower Text" panose="02040502050506030303" pitchFamily="18" charset="0"/>
                <a:cs typeface="Angsana New" panose="02020603050405020304" pitchFamily="18" charset="-34"/>
              </a:rPr>
              <a:t>Monopolistic Competition </a:t>
            </a:r>
          </a:p>
        </p:txBody>
      </p:sp>
      <p:sp>
        <p:nvSpPr>
          <p:cNvPr id="7" name="Rectangle 6">
            <a:extLst>
              <a:ext uri="{FF2B5EF4-FFF2-40B4-BE49-F238E27FC236}">
                <a16:creationId xmlns:a16="http://schemas.microsoft.com/office/drawing/2014/main" id="{E322685B-648E-48D6-BC71-ED8EBD1F3146}"/>
              </a:ext>
            </a:extLst>
          </p:cNvPr>
          <p:cNvSpPr/>
          <p:nvPr/>
        </p:nvSpPr>
        <p:spPr>
          <a:xfrm>
            <a:off x="4954136" y="1141946"/>
            <a:ext cx="6447237" cy="4612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Many sellers that sell products that are </a:t>
            </a:r>
            <a:r>
              <a:rPr lang="en-US" sz="2400" b="1" i="1" dirty="0">
                <a:solidFill>
                  <a:srgbClr val="C00000"/>
                </a:solidFill>
                <a:latin typeface="Times New Roman" panose="02020603050405020304" pitchFamily="18" charset="0"/>
                <a:cs typeface="Times New Roman" panose="02020603050405020304" pitchFamily="18" charset="0"/>
              </a:rPr>
              <a:t>similar (not identical) </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 lot of competitors</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Differentiated products</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Slight control over price</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Few barriers to entry</a:t>
            </a:r>
          </a:p>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Examples: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Shoes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Watches</a:t>
            </a: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2" name="Content Placeholder 11" descr="A picture containing footwear, clothing&#10;&#10;Description automatically generated">
            <a:extLst>
              <a:ext uri="{FF2B5EF4-FFF2-40B4-BE49-F238E27FC236}">
                <a16:creationId xmlns:a16="http://schemas.microsoft.com/office/drawing/2014/main" id="{D1A60C19-324F-49C5-8A8F-A04925D41E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956" y="1141946"/>
            <a:ext cx="2486025" cy="1866900"/>
          </a:xfrm>
        </p:spPr>
      </p:pic>
      <p:pic>
        <p:nvPicPr>
          <p:cNvPr id="14" name="Picture 13" descr="A close up of a footwear&#10;&#10;Description automatically generated">
            <a:extLst>
              <a:ext uri="{FF2B5EF4-FFF2-40B4-BE49-F238E27FC236}">
                <a16:creationId xmlns:a16="http://schemas.microsoft.com/office/drawing/2014/main" id="{61744BDB-375A-4476-B352-C3AA3AEA5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27" y="3161884"/>
            <a:ext cx="2381250" cy="1866900"/>
          </a:xfrm>
          <a:prstGeom prst="rect">
            <a:avLst/>
          </a:prstGeom>
        </p:spPr>
      </p:pic>
      <p:pic>
        <p:nvPicPr>
          <p:cNvPr id="16" name="Picture 15" descr="A pair of red shoes&#10;&#10;Description automatically generated">
            <a:extLst>
              <a:ext uri="{FF2B5EF4-FFF2-40B4-BE49-F238E27FC236}">
                <a16:creationId xmlns:a16="http://schemas.microsoft.com/office/drawing/2014/main" id="{D7CD6623-A04F-4F7E-B3B6-6B63DAC600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99" y="5028783"/>
            <a:ext cx="2670445" cy="1745415"/>
          </a:xfrm>
          <a:prstGeom prst="rect">
            <a:avLst/>
          </a:prstGeom>
        </p:spPr>
      </p:pic>
      <p:pic>
        <p:nvPicPr>
          <p:cNvPr id="19" name="Picture 18" descr="A close up of a footwear&#10;&#10;Description automatically generated">
            <a:extLst>
              <a:ext uri="{FF2B5EF4-FFF2-40B4-BE49-F238E27FC236}">
                <a16:creationId xmlns:a16="http://schemas.microsoft.com/office/drawing/2014/main" id="{154D00D8-019E-46E8-9764-6B4272198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942" y="5352585"/>
            <a:ext cx="3048000" cy="1421613"/>
          </a:xfrm>
          <a:prstGeom prst="rect">
            <a:avLst/>
          </a:prstGeom>
        </p:spPr>
      </p:pic>
      <p:pic>
        <p:nvPicPr>
          <p:cNvPr id="2050" name="Picture 2" descr="The 20 Best Men's Dress Shoes in 2023">
            <a:extLst>
              <a:ext uri="{FF2B5EF4-FFF2-40B4-BE49-F238E27FC236}">
                <a16:creationId xmlns:a16="http://schemas.microsoft.com/office/drawing/2014/main" id="{4F96B652-DAC6-466C-9EAF-F35F5424B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136" y="5056922"/>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10 Best Comfortable Dress Shoes for Women of 2023">
            <a:extLst>
              <a:ext uri="{FF2B5EF4-FFF2-40B4-BE49-F238E27FC236}">
                <a16:creationId xmlns:a16="http://schemas.microsoft.com/office/drawing/2014/main" id="{C3F08BD0-3C9C-4090-8CC9-BA09300A25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7558" y="1821054"/>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52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chemeClr val="accent6">
                <a:lumMod val="50000"/>
              </a:schemeClr>
            </a:solidFill>
          </a:ln>
        </p:spPr>
        <p:txBody>
          <a:bodyPr>
            <a:normAutofit/>
          </a:bodyPr>
          <a:lstStyle/>
          <a:p>
            <a:r>
              <a:rPr lang="en-US" b="1" dirty="0">
                <a:solidFill>
                  <a:schemeClr val="tx1"/>
                </a:solidFill>
                <a:latin typeface="High Tower Text" panose="02040502050506030303" pitchFamily="18" charset="0"/>
                <a:cs typeface="Angsana New" panose="02020603050405020304" pitchFamily="18" charset="-34"/>
              </a:rPr>
              <a:t>Oligopoly</a:t>
            </a:r>
          </a:p>
        </p:txBody>
      </p:sp>
      <p:sp>
        <p:nvSpPr>
          <p:cNvPr id="7" name="Rectangle 6">
            <a:extLst>
              <a:ext uri="{FF2B5EF4-FFF2-40B4-BE49-F238E27FC236}">
                <a16:creationId xmlns:a16="http://schemas.microsoft.com/office/drawing/2014/main" id="{E322685B-648E-48D6-BC71-ED8EBD1F3146}"/>
              </a:ext>
            </a:extLst>
          </p:cNvPr>
          <p:cNvSpPr/>
          <p:nvPr/>
        </p:nvSpPr>
        <p:spPr>
          <a:xfrm>
            <a:off x="3178033" y="1244609"/>
            <a:ext cx="8095465" cy="39252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Market controlled by a few large profitable firms (</a:t>
            </a:r>
            <a:r>
              <a:rPr lang="en-US" sz="2400" b="1" dirty="0">
                <a:solidFill>
                  <a:srgbClr val="FF0000"/>
                </a:solidFill>
                <a:latin typeface="Times New Roman" panose="02020603050405020304" pitchFamily="18" charset="0"/>
                <a:cs typeface="Times New Roman" panose="02020603050405020304" pitchFamily="18" charset="0"/>
              </a:rPr>
              <a:t>3-4 firms control 70%-80% of the market</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accent4"/>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Only 3 to 4 competitors</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Little true price  competition</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Firms are interdependent</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Significant barriers to entry (</a:t>
            </a:r>
            <a:r>
              <a:rPr lang="en-US" sz="2400" b="1" dirty="0">
                <a:solidFill>
                  <a:srgbClr val="FF0000"/>
                </a:solidFill>
                <a:latin typeface="Times New Roman" panose="02020603050405020304" pitchFamily="18" charset="0"/>
                <a:cs typeface="Times New Roman" panose="02020603050405020304" pitchFamily="18" charset="0"/>
              </a:rPr>
              <a:t>start up cost are high</a:t>
            </a:r>
            <a:r>
              <a:rPr lang="en-US" sz="2400" dirty="0">
                <a:solidFill>
                  <a:schemeClr val="tx1"/>
                </a:solidFill>
                <a:latin typeface="Times New Roman" panose="02020603050405020304" pitchFamily="18" charset="0"/>
                <a:cs typeface="Times New Roman" panose="02020603050405020304" pitchFamily="18" charset="0"/>
              </a:rPr>
              <a:t>)</a:t>
            </a:r>
          </a:p>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Examples: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Airlines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Cereal</a:t>
            </a: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Image result for Airl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94" y="1361056"/>
            <a:ext cx="2390775" cy="157162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3" y="3207224"/>
            <a:ext cx="2390775" cy="1897039"/>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4098" name="Picture 2" descr="General Mills Cereal Mascots VS Kelloggs Cereal Mascots | Flickr">
            <a:extLst>
              <a:ext uri="{FF2B5EF4-FFF2-40B4-BE49-F238E27FC236}">
                <a16:creationId xmlns:a16="http://schemas.microsoft.com/office/drawing/2014/main" id="{CDDE11C3-BBAE-49A9-8C07-57429AE1B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480" y="3844389"/>
            <a:ext cx="4888523" cy="234539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94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latin typeface="High Tower Text" panose="02040502050506030303" pitchFamily="18" charset="0"/>
              </a:rPr>
              <a:t>Oligopoly Examples</a:t>
            </a:r>
            <a:endParaRPr b="1" dirty="0">
              <a:latin typeface="High Tower Text" panose="02040502050506030303" pitchFamily="18" charset="0"/>
            </a:endParaRPr>
          </a:p>
        </p:txBody>
      </p:sp>
      <p:sp>
        <p:nvSpPr>
          <p:cNvPr id="245" name="Google Shape;245;p41"/>
          <p:cNvSpPr txBox="1">
            <a:spLocks noGrp="1"/>
          </p:cNvSpPr>
          <p:nvPr>
            <p:ph type="body" idx="1"/>
          </p:nvPr>
        </p:nvSpPr>
        <p:spPr>
          <a:xfrm>
            <a:off x="415600" y="1536633"/>
            <a:ext cx="6522400" cy="4555200"/>
          </a:xfrm>
          <a:prstGeom prst="rect">
            <a:avLst/>
          </a:prstGeom>
          <a:solidFill>
            <a:schemeClr val="bg1"/>
          </a:solidFill>
        </p:spPr>
        <p:txBody>
          <a:bodyPr spcFirstLastPara="1" vert="horz" wrap="square" lIns="121900" tIns="121900" rIns="121900" bIns="121900" rtlCol="0" anchor="t" anchorCtr="0">
            <a:noAutofit/>
          </a:bodyPr>
          <a:lstStyle/>
          <a:p>
            <a:pPr indent="-482588">
              <a:buSzPts val="2100"/>
            </a:pPr>
            <a:r>
              <a:rPr lang="en" dirty="0">
                <a:latin typeface="Times" panose="02020603050405020304" pitchFamily="18" charset="0"/>
                <a:cs typeface="Times" panose="02020603050405020304" pitchFamily="18" charset="0"/>
              </a:rPr>
              <a:t>Kellogg’s, General Mills, Post, Quaker Oats- together they make more than 83% of cereal purchased in the U.S. </a:t>
            </a:r>
            <a:endParaRPr dirty="0">
              <a:latin typeface="Times" panose="02020603050405020304" pitchFamily="18" charset="0"/>
              <a:cs typeface="Times" panose="02020603050405020304" pitchFamily="18" charset="0"/>
            </a:endParaRPr>
          </a:p>
          <a:p>
            <a:pPr indent="-482588">
              <a:buSzPts val="2100"/>
            </a:pPr>
            <a:r>
              <a:rPr lang="en" dirty="0">
                <a:latin typeface="Times" panose="02020603050405020304" pitchFamily="18" charset="0"/>
                <a:cs typeface="Times" panose="02020603050405020304" pitchFamily="18" charset="0"/>
              </a:rPr>
              <a:t>General Motors, Ford, Toyota, Chrysler- 74% of cars sold in the U.S. are produced by these companies </a:t>
            </a:r>
            <a:endParaRPr dirty="0">
              <a:latin typeface="Times" panose="02020603050405020304" pitchFamily="18" charset="0"/>
              <a:cs typeface="Times" panose="02020603050405020304" pitchFamily="18" charset="0"/>
            </a:endParaRPr>
          </a:p>
          <a:p>
            <a:pPr indent="-482588">
              <a:buSzPts val="2100"/>
            </a:pPr>
            <a:r>
              <a:rPr lang="en" dirty="0">
                <a:latin typeface="Times" panose="02020603050405020304" pitchFamily="18" charset="0"/>
                <a:cs typeface="Times" panose="02020603050405020304" pitchFamily="18" charset="0"/>
              </a:rPr>
              <a:t>Coke and Pepsi make up 71% of the soda market in the U.S. </a:t>
            </a:r>
            <a:endParaRPr dirty="0">
              <a:latin typeface="Times" panose="02020603050405020304" pitchFamily="18" charset="0"/>
              <a:cs typeface="Times" panose="02020603050405020304" pitchFamily="18" charset="0"/>
            </a:endParaRPr>
          </a:p>
        </p:txBody>
      </p:sp>
      <p:pic>
        <p:nvPicPr>
          <p:cNvPr id="246" name="Google Shape;246;p41"/>
          <p:cNvPicPr preferRelativeResize="0"/>
          <p:nvPr/>
        </p:nvPicPr>
        <p:blipFill>
          <a:blip r:embed="rId3">
            <a:alphaModFix/>
          </a:blip>
          <a:stretch>
            <a:fillRect/>
          </a:stretch>
        </p:blipFill>
        <p:spPr>
          <a:xfrm>
            <a:off x="7005367" y="2003967"/>
            <a:ext cx="4942167" cy="37552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A25F-7DC9-4C0C-B00A-D83E4975EB6A}"/>
              </a:ext>
            </a:extLst>
          </p:cNvPr>
          <p:cNvSpPr>
            <a:spLocks noGrp="1"/>
          </p:cNvSpPr>
          <p:nvPr>
            <p:ph type="title"/>
          </p:nvPr>
        </p:nvSpPr>
        <p:spPr>
          <a:xfrm>
            <a:off x="838200" y="365126"/>
            <a:ext cx="10515600" cy="796018"/>
          </a:xfrm>
          <a:solidFill>
            <a:schemeClr val="bg1"/>
          </a:solidFill>
          <a:ln>
            <a:solidFill>
              <a:schemeClr val="accent6"/>
            </a:solidFill>
          </a:ln>
        </p:spPr>
        <p:txBody>
          <a:bodyPr/>
          <a:lstStyle/>
          <a:p>
            <a:r>
              <a:rPr lang="en-US" b="1" dirty="0">
                <a:latin typeface="High Tower Text" panose="02040502050506030303" pitchFamily="18" charset="0"/>
              </a:rPr>
              <a:t>Welcome to the VOODOO</a:t>
            </a:r>
          </a:p>
        </p:txBody>
      </p:sp>
      <p:sp>
        <p:nvSpPr>
          <p:cNvPr id="3" name="Content Placeholder 2">
            <a:extLst>
              <a:ext uri="{FF2B5EF4-FFF2-40B4-BE49-F238E27FC236}">
                <a16:creationId xmlns:a16="http://schemas.microsoft.com/office/drawing/2014/main" id="{9DDB379C-8275-41C3-9C44-F345021EEE97}"/>
              </a:ext>
            </a:extLst>
          </p:cNvPr>
          <p:cNvSpPr>
            <a:spLocks noGrp="1"/>
          </p:cNvSpPr>
          <p:nvPr>
            <p:ph idx="1"/>
          </p:nvPr>
        </p:nvSpPr>
        <p:spPr>
          <a:xfrm>
            <a:off x="838200" y="1406769"/>
            <a:ext cx="10515600" cy="4770194"/>
          </a:xfrm>
          <a:solidFill>
            <a:schemeClr val="bg1"/>
          </a:solidFill>
          <a:ln>
            <a:solidFill>
              <a:schemeClr val="accent6"/>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95B8153-897B-4339-956F-49856A843A95}"/>
              </a:ext>
            </a:extLst>
          </p:cNvPr>
          <p:cNvSpPr/>
          <p:nvPr/>
        </p:nvSpPr>
        <p:spPr>
          <a:xfrm>
            <a:off x="365760" y="1031523"/>
            <a:ext cx="5106572" cy="667032"/>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What is ECONOMICS?????</a:t>
            </a:r>
          </a:p>
        </p:txBody>
      </p:sp>
      <p:pic>
        <p:nvPicPr>
          <p:cNvPr id="1026" name="Picture 2" descr="Image of Tilted balance weight scale | Stock Image MXI19175">
            <a:extLst>
              <a:ext uri="{FF2B5EF4-FFF2-40B4-BE49-F238E27FC236}">
                <a16:creationId xmlns:a16="http://schemas.microsoft.com/office/drawing/2014/main" id="{15795CF3-5D99-4B0F-9E7B-651B3CD0B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066" y="1561131"/>
            <a:ext cx="3439886" cy="2673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385184A-C7FA-4A88-B452-C8887C61A7C9}"/>
              </a:ext>
            </a:extLst>
          </p:cNvPr>
          <p:cNvSpPr/>
          <p:nvPr/>
        </p:nvSpPr>
        <p:spPr>
          <a:xfrm>
            <a:off x="1111488" y="3203405"/>
            <a:ext cx="1814732" cy="520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Virtually unlimited wants</a:t>
            </a:r>
          </a:p>
        </p:txBody>
      </p:sp>
      <p:sp>
        <p:nvSpPr>
          <p:cNvPr id="8" name="Rectangle 7">
            <a:extLst>
              <a:ext uri="{FF2B5EF4-FFF2-40B4-BE49-F238E27FC236}">
                <a16:creationId xmlns:a16="http://schemas.microsoft.com/office/drawing/2014/main" id="{47FC5D24-F5A5-481A-902D-74235AED61B4}"/>
              </a:ext>
            </a:extLst>
          </p:cNvPr>
          <p:cNvSpPr/>
          <p:nvPr/>
        </p:nvSpPr>
        <p:spPr>
          <a:xfrm>
            <a:off x="3121409" y="2706485"/>
            <a:ext cx="1814732" cy="5205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Limited resources</a:t>
            </a:r>
          </a:p>
        </p:txBody>
      </p:sp>
      <p:sp>
        <p:nvSpPr>
          <p:cNvPr id="6" name="Rectangle 5">
            <a:extLst>
              <a:ext uri="{FF2B5EF4-FFF2-40B4-BE49-F238E27FC236}">
                <a16:creationId xmlns:a16="http://schemas.microsoft.com/office/drawing/2014/main" id="{ED5E05B1-6761-473E-992B-C7DF68FB9C26}"/>
              </a:ext>
            </a:extLst>
          </p:cNvPr>
          <p:cNvSpPr/>
          <p:nvPr/>
        </p:nvSpPr>
        <p:spPr>
          <a:xfrm>
            <a:off x="5131330" y="1767634"/>
            <a:ext cx="6849068" cy="117251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Scenario</a:t>
            </a:r>
            <a:r>
              <a:rPr lang="en-US" sz="2400" dirty="0">
                <a:solidFill>
                  <a:schemeClr val="bg1"/>
                </a:solidFill>
                <a:latin typeface="Times New Roman" panose="02020603050405020304" pitchFamily="18" charset="0"/>
                <a:cs typeface="Times New Roman" panose="02020603050405020304" pitchFamily="18" charset="0"/>
              </a:rPr>
              <a:t>: Gas reaches an all time high of $9.59 per gallon &amp; you earn $26,000 per year – How would this impact you?????</a:t>
            </a:r>
          </a:p>
        </p:txBody>
      </p:sp>
      <p:sp>
        <p:nvSpPr>
          <p:cNvPr id="9" name="Rectangle 8">
            <a:extLst>
              <a:ext uri="{FF2B5EF4-FFF2-40B4-BE49-F238E27FC236}">
                <a16:creationId xmlns:a16="http://schemas.microsoft.com/office/drawing/2014/main" id="{E58E4ABB-10F8-4122-85E0-4F15115DF3A0}"/>
              </a:ext>
            </a:extLst>
          </p:cNvPr>
          <p:cNvSpPr/>
          <p:nvPr/>
        </p:nvSpPr>
        <p:spPr>
          <a:xfrm>
            <a:off x="5221487" y="3039547"/>
            <a:ext cx="6457071" cy="2786930"/>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002060"/>
                </a:solidFill>
                <a:latin typeface="Times New Roman" panose="02020603050405020304" pitchFamily="18" charset="0"/>
                <a:cs typeface="Times New Roman" panose="02020603050405020304" pitchFamily="18" charset="0"/>
              </a:rPr>
              <a:t>Economics</a:t>
            </a:r>
            <a:r>
              <a:rPr lang="en-US" sz="2400" dirty="0">
                <a:solidFill>
                  <a:schemeClr val="tx1"/>
                </a:solidFill>
                <a:latin typeface="Times New Roman" panose="02020603050405020304" pitchFamily="18" charset="0"/>
                <a:cs typeface="Times New Roman" panose="02020603050405020304" pitchFamily="18" charset="0"/>
              </a:rPr>
              <a:t> = the study of choices because of </a:t>
            </a:r>
            <a:r>
              <a:rPr lang="en-US" sz="2400" b="1" i="1" dirty="0">
                <a:solidFill>
                  <a:schemeClr val="tx1"/>
                </a:solidFill>
                <a:latin typeface="Times New Roman" panose="02020603050405020304" pitchFamily="18" charset="0"/>
                <a:cs typeface="Times New Roman" panose="02020603050405020304" pitchFamily="18" charset="0"/>
              </a:rPr>
              <a:t>scarcity</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SCARCITY</a:t>
            </a:r>
            <a:r>
              <a:rPr lang="en-US" sz="2400" dirty="0">
                <a:solidFill>
                  <a:schemeClr val="tx1"/>
                </a:solidFill>
                <a:latin typeface="Times New Roman" panose="02020603050405020304" pitchFamily="18" charset="0"/>
                <a:cs typeface="Times New Roman" panose="02020603050405020304" pitchFamily="18" charset="0"/>
              </a:rPr>
              <a:t>: not enough resources to meet unlimited wants &amp; needs </a:t>
            </a:r>
          </a:p>
          <a:p>
            <a:pPr marL="342900" indent="-342900">
              <a:buFont typeface="Arial" panose="020B0604020202020204" pitchFamily="34" charset="0"/>
              <a:buChar char="•"/>
            </a:pPr>
            <a:r>
              <a:rPr lang="en-US" sz="2400" b="1" i="1" u="sng" dirty="0">
                <a:solidFill>
                  <a:srgbClr val="C00000"/>
                </a:solidFill>
                <a:latin typeface="Times New Roman" panose="02020603050405020304" pitchFamily="18" charset="0"/>
                <a:cs typeface="Times New Roman" panose="02020603050405020304" pitchFamily="18" charset="0"/>
              </a:rPr>
              <a:t>ECONOMY</a:t>
            </a:r>
            <a:r>
              <a:rPr lang="en-US" sz="2400" dirty="0">
                <a:solidFill>
                  <a:schemeClr val="tx1"/>
                </a:solidFill>
                <a:latin typeface="Times New Roman" panose="02020603050405020304" pitchFamily="18" charset="0"/>
                <a:cs typeface="Times New Roman" panose="02020603050405020304" pitchFamily="18" charset="0"/>
              </a:rPr>
              <a:t>: a system of dealing with production &amp; distribution of goods &amp; services in order to deal with scarcity </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106FD60-DC59-4233-BCFD-9369022EA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509" y="4433012"/>
            <a:ext cx="2667000" cy="2306939"/>
          </a:xfrm>
          <a:prstGeom prst="rect">
            <a:avLst/>
          </a:prstGeom>
        </p:spPr>
      </p:pic>
    </p:spTree>
    <p:extLst>
      <p:ext uri="{BB962C8B-B14F-4D97-AF65-F5344CB8AC3E}">
        <p14:creationId xmlns:p14="http://schemas.microsoft.com/office/powerpoint/2010/main" val="76528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rgbClr val="002060"/>
            </a:solidFill>
          </a:ln>
        </p:spPr>
        <p:txBody>
          <a:bodyPr>
            <a:normAutofit/>
          </a:bodyPr>
          <a:lstStyle/>
          <a:p>
            <a:r>
              <a:rPr lang="en-US" b="1" dirty="0">
                <a:solidFill>
                  <a:schemeClr val="tx1"/>
                </a:solidFill>
                <a:latin typeface="High Tower Text" panose="02040502050506030303" pitchFamily="18" charset="0"/>
                <a:cs typeface="Angsana New" panose="02020603050405020304" pitchFamily="18" charset="-34"/>
              </a:rPr>
              <a:t>PRICE CONTROLS</a:t>
            </a:r>
          </a:p>
        </p:txBody>
      </p:sp>
      <p:sp>
        <p:nvSpPr>
          <p:cNvPr id="7" name="Rectangle 6">
            <a:extLst>
              <a:ext uri="{FF2B5EF4-FFF2-40B4-BE49-F238E27FC236}">
                <a16:creationId xmlns:a16="http://schemas.microsoft.com/office/drawing/2014/main" id="{E322685B-648E-48D6-BC71-ED8EBD1F3146}"/>
              </a:ext>
            </a:extLst>
          </p:cNvPr>
          <p:cNvSpPr/>
          <p:nvPr/>
        </p:nvSpPr>
        <p:spPr>
          <a:xfrm>
            <a:off x="1255594" y="1141946"/>
            <a:ext cx="10145779" cy="4612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b="1" u="sng" dirty="0">
                <a:solidFill>
                  <a:srgbClr val="FF0000"/>
                </a:solidFill>
                <a:latin typeface="Times New Roman" panose="02020603050405020304" pitchFamily="18" charset="0"/>
                <a:cs typeface="Times New Roman" panose="02020603050405020304" pitchFamily="18" charset="0"/>
              </a:rPr>
              <a:t>Collusion:</a:t>
            </a:r>
            <a:r>
              <a:rPr lang="en-US" sz="2400" dirty="0">
                <a:solidFill>
                  <a:schemeClr val="tx1"/>
                </a:solidFill>
                <a:latin typeface="Times New Roman" panose="02020603050405020304" pitchFamily="18" charset="0"/>
                <a:cs typeface="Times New Roman" panose="02020603050405020304" pitchFamily="18" charset="0"/>
              </a:rPr>
              <a:t> Firms agree to set the price (illegal) – (</a:t>
            </a:r>
            <a:r>
              <a:rPr lang="en-US" sz="2400" b="1" u="sng" dirty="0">
                <a:solidFill>
                  <a:srgbClr val="FF0000"/>
                </a:solidFill>
                <a:latin typeface="Times New Roman" panose="02020603050405020304" pitchFamily="18" charset="0"/>
                <a:cs typeface="Times New Roman" panose="02020603050405020304" pitchFamily="18" charset="0"/>
              </a:rPr>
              <a:t>Cartels</a:t>
            </a:r>
            <a:r>
              <a:rPr lang="en-US" sz="2400" dirty="0">
                <a:solidFill>
                  <a:schemeClr val="tx1"/>
                </a:solidFill>
                <a:latin typeface="Times New Roman" panose="02020603050405020304" pitchFamily="18" charset="0"/>
                <a:cs typeface="Times New Roman" panose="02020603050405020304" pitchFamily="18" charset="0"/>
              </a:rPr>
              <a:t>)</a:t>
            </a:r>
          </a:p>
          <a:p>
            <a:r>
              <a:rPr lang="en-US" sz="2400" b="1" u="sng" dirty="0">
                <a:solidFill>
                  <a:srgbClr val="FF0000"/>
                </a:solidFill>
                <a:latin typeface="Times New Roman" panose="02020603050405020304" pitchFamily="18" charset="0"/>
                <a:cs typeface="Times New Roman" panose="02020603050405020304" pitchFamily="18" charset="0"/>
              </a:rPr>
              <a:t>Predatory Prices</a:t>
            </a:r>
            <a:r>
              <a:rPr lang="en-US" sz="2400" dirty="0">
                <a:solidFill>
                  <a:schemeClr val="tx1"/>
                </a:solidFill>
                <a:latin typeface="Times New Roman" panose="02020603050405020304" pitchFamily="18" charset="0"/>
                <a:cs typeface="Times New Roman" panose="02020603050405020304" pitchFamily="18" charset="0"/>
              </a:rPr>
              <a:t>: setting price below costs to force competitors out of the market (illegal)</a:t>
            </a: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052"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22" y="2576423"/>
            <a:ext cx="3733687" cy="34285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4.bp.blogspot.com/_ebb19tCopag/TMfJCaLLgwI/AAAAAAAACI8/EWq_wrQ7ezc/s1600/5-17-10_Mexican-drug-cartels-map_manufacturing_v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483" y="2103278"/>
            <a:ext cx="5300070" cy="37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23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3"/>
            <a:ext cx="10058400" cy="702305"/>
          </a:xfrm>
          <a:solidFill>
            <a:schemeClr val="bg1"/>
          </a:solidFill>
          <a:ln>
            <a:solidFill>
              <a:schemeClr val="accent6">
                <a:lumMod val="50000"/>
              </a:schemeClr>
            </a:solidFill>
          </a:ln>
        </p:spPr>
        <p:txBody>
          <a:bodyPr>
            <a:normAutofit/>
          </a:bodyPr>
          <a:lstStyle/>
          <a:p>
            <a:r>
              <a:rPr lang="en-US" b="1" dirty="0">
                <a:solidFill>
                  <a:schemeClr val="tx1"/>
                </a:solidFill>
                <a:latin typeface="High Tower Text" panose="02040502050506030303" pitchFamily="18" charset="0"/>
                <a:cs typeface="Angsana New" panose="02020603050405020304" pitchFamily="18" charset="-34"/>
              </a:rPr>
              <a:t>Monopoly</a:t>
            </a:r>
          </a:p>
        </p:txBody>
      </p:sp>
      <p:sp>
        <p:nvSpPr>
          <p:cNvPr id="7" name="Rectangle 6">
            <a:extLst>
              <a:ext uri="{FF2B5EF4-FFF2-40B4-BE49-F238E27FC236}">
                <a16:creationId xmlns:a16="http://schemas.microsoft.com/office/drawing/2014/main" id="{E322685B-648E-48D6-BC71-ED8EBD1F3146}"/>
              </a:ext>
            </a:extLst>
          </p:cNvPr>
          <p:cNvSpPr/>
          <p:nvPr/>
        </p:nvSpPr>
        <p:spPr>
          <a:xfrm>
            <a:off x="4259766" y="1141946"/>
            <a:ext cx="7141607" cy="4612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dirty="0">
                <a:solidFill>
                  <a:schemeClr val="tx1"/>
                </a:solidFill>
                <a:latin typeface="Times New Roman" panose="02020603050405020304" pitchFamily="18" charset="0"/>
                <a:cs typeface="Times New Roman" panose="02020603050405020304" pitchFamily="18" charset="0"/>
              </a:rPr>
              <a:t>Only ONE Firm</a:t>
            </a:r>
          </a:p>
          <a:p>
            <a:pPr marL="342900" indent="-342900">
              <a:buFont typeface="Arial"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Complete control over price</a:t>
            </a:r>
          </a:p>
          <a:p>
            <a:pPr marL="342900" indent="-342900">
              <a:buFont typeface="Arial" pitchFamily="34" charset="0"/>
              <a:buChar char="•"/>
            </a:pPr>
            <a:r>
              <a:rPr lang="en-US" sz="2400" dirty="0">
                <a:solidFill>
                  <a:schemeClr val="tx1"/>
                </a:solidFill>
                <a:latin typeface="Times New Roman" panose="02020603050405020304" pitchFamily="18" charset="0"/>
                <a:cs typeface="Times New Roman" panose="02020603050405020304" pitchFamily="18" charset="0"/>
              </a:rPr>
              <a:t>No competition (illegal)</a:t>
            </a:r>
          </a:p>
          <a:p>
            <a:pPr marL="342900" indent="-342900">
              <a:buFont typeface="Arial" pitchFamily="34" charset="0"/>
              <a:buChar char="•"/>
            </a:pPr>
            <a:r>
              <a:rPr lang="en-US" sz="2400" dirty="0">
                <a:solidFill>
                  <a:schemeClr val="tx1"/>
                </a:solidFill>
                <a:latin typeface="Times New Roman" panose="02020603050405020304" pitchFamily="18" charset="0"/>
                <a:cs typeface="Times New Roman" panose="02020603050405020304" pitchFamily="18" charset="0"/>
              </a:rPr>
              <a:t>Total barriers to entry</a:t>
            </a:r>
          </a:p>
          <a:p>
            <a:r>
              <a:rPr lang="en-US" sz="2400" b="1" dirty="0">
                <a:solidFill>
                  <a:schemeClr val="tx1"/>
                </a:solidFill>
                <a:latin typeface="Times New Roman" panose="02020603050405020304" pitchFamily="18" charset="0"/>
                <a:cs typeface="Times New Roman" panose="02020603050405020304" pitchFamily="18" charset="0"/>
              </a:rPr>
              <a:t>Examples:</a:t>
            </a:r>
          </a:p>
          <a:p>
            <a:pPr marL="1081088" indent="-388938">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Standard Oil Company (late 1800s)</a:t>
            </a:r>
          </a:p>
          <a:p>
            <a:r>
              <a:rPr lang="en-US" sz="2400" dirty="0">
                <a:solidFill>
                  <a:schemeClr val="tx1"/>
                </a:solidFill>
                <a:latin typeface="Times New Roman" panose="02020603050405020304" pitchFamily="18" charset="0"/>
                <a:cs typeface="Times New Roman" panose="02020603050405020304" pitchFamily="18" charset="0"/>
              </a:rPr>
              <a:t>Today – </a:t>
            </a:r>
            <a:r>
              <a:rPr lang="en-US" sz="2400" b="1" u="sng" dirty="0">
                <a:solidFill>
                  <a:srgbClr val="C00000"/>
                </a:solidFill>
                <a:latin typeface="Times New Roman" panose="02020603050405020304" pitchFamily="18" charset="0"/>
                <a:cs typeface="Times New Roman" panose="02020603050405020304" pitchFamily="18" charset="0"/>
              </a:rPr>
              <a:t>Natural Monopolies</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allowed</a:t>
            </a:r>
          </a:p>
          <a:p>
            <a:pPr marL="342900" indent="-342900">
              <a:buFont typeface="Arial" pitchFamily="34" charset="0"/>
              <a:buChar char="•"/>
            </a:pPr>
            <a:r>
              <a:rPr lang="en-US" sz="2400" dirty="0">
                <a:solidFill>
                  <a:schemeClr val="tx1"/>
                </a:solidFill>
                <a:latin typeface="Times New Roman" panose="02020603050405020304" pitchFamily="18" charset="0"/>
                <a:cs typeface="Times New Roman" panose="02020603050405020304" pitchFamily="18" charset="0"/>
              </a:rPr>
              <a:t>Efficiency of service </a:t>
            </a:r>
          </a:p>
          <a:p>
            <a:pPr marL="342900" indent="-342900">
              <a:buFont typeface="Arial" pitchFamily="34" charset="0"/>
              <a:buChar char="•"/>
            </a:pPr>
            <a:r>
              <a:rPr lang="en-US" sz="2400" dirty="0">
                <a:solidFill>
                  <a:schemeClr val="tx1"/>
                </a:solidFill>
                <a:latin typeface="Times New Roman" panose="02020603050405020304" pitchFamily="18" charset="0"/>
                <a:cs typeface="Times New Roman" panose="02020603050405020304" pitchFamily="18" charset="0"/>
              </a:rPr>
              <a:t>Don’t control price </a:t>
            </a:r>
          </a:p>
          <a:p>
            <a:pPr marL="342900" indent="-342900">
              <a:buFont typeface="Arial"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1" y="1419367"/>
            <a:ext cx="3800475" cy="4334662"/>
          </a:xfrm>
          <a:prstGeom prst="rect">
            <a:avLst/>
          </a:prstGeom>
          <a:solidFill>
            <a:srgbClr val="7030A0"/>
          </a:solidFill>
          <a:ln>
            <a:solidFill>
              <a:srgbClr val="002060"/>
            </a:solidFill>
          </a:ln>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973" y="3916906"/>
            <a:ext cx="4185550" cy="2765247"/>
          </a:xfrm>
          <a:prstGeom prst="rect">
            <a:avLst/>
          </a:prstGeom>
          <a:solidFill>
            <a:srgbClr val="7030A0"/>
          </a:solidFill>
          <a:ln>
            <a:solidFill>
              <a:srgbClr val="002060"/>
            </a:solidFill>
          </a:ln>
        </p:spPr>
      </p:pic>
      <p:sp>
        <p:nvSpPr>
          <p:cNvPr id="3" name="Rectangle 2">
            <a:extLst>
              <a:ext uri="{FF2B5EF4-FFF2-40B4-BE49-F238E27FC236}">
                <a16:creationId xmlns:a16="http://schemas.microsoft.com/office/drawing/2014/main" id="{82A0F028-2F74-4777-A043-73E055C452A3}"/>
              </a:ext>
            </a:extLst>
          </p:cNvPr>
          <p:cNvSpPr/>
          <p:nvPr/>
        </p:nvSpPr>
        <p:spPr>
          <a:xfrm>
            <a:off x="9530370" y="5814945"/>
            <a:ext cx="2475914" cy="75645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 LEGAL MONOPLY</a:t>
            </a:r>
          </a:p>
        </p:txBody>
      </p:sp>
    </p:spTree>
    <p:extLst>
      <p:ext uri="{BB962C8B-B14F-4D97-AF65-F5344CB8AC3E}">
        <p14:creationId xmlns:p14="http://schemas.microsoft.com/office/powerpoint/2010/main" val="172716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Econ Review</a:t>
            </a:r>
          </a:p>
          <a:p>
            <a:r>
              <a:rPr lang="en-US" sz="2200" dirty="0">
                <a:latin typeface="Times New Roman" panose="02020603050405020304" pitchFamily="18" charset="0"/>
                <a:cs typeface="Times New Roman" panose="02020603050405020304" pitchFamily="18" charset="0"/>
              </a:rPr>
              <a:t>Econ Basics Quiz</a:t>
            </a:r>
          </a:p>
          <a:p>
            <a:r>
              <a:rPr lang="en-US" sz="2200" dirty="0">
                <a:latin typeface="Times New Roman" panose="02020603050405020304" pitchFamily="18" charset="0"/>
                <a:cs typeface="Times New Roman" panose="02020603050405020304" pitchFamily="18" charset="0"/>
              </a:rPr>
              <a:t>Market Structures in a Market Economy</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Market Structures </a:t>
            </a: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3150324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38A-7663-4F58-B4AA-866B5AD2C61E}"/>
              </a:ext>
            </a:extLst>
          </p:cNvPr>
          <p:cNvSpPr>
            <a:spLocks noGrp="1"/>
          </p:cNvSpPr>
          <p:nvPr>
            <p:ph type="title"/>
          </p:nvPr>
        </p:nvSpPr>
        <p:spPr>
          <a:xfrm>
            <a:off x="1097280" y="286604"/>
            <a:ext cx="10058400" cy="535420"/>
          </a:xfrm>
          <a:solidFill>
            <a:schemeClr val="bg1"/>
          </a:solidFill>
          <a:ln>
            <a:solidFill>
              <a:schemeClr val="accent6">
                <a:lumMod val="50000"/>
              </a:schemeClr>
            </a:solidFill>
          </a:ln>
        </p:spPr>
        <p:txBody>
          <a:bodyPr>
            <a:normAutofit fontScale="90000"/>
          </a:bodyPr>
          <a:lstStyle/>
          <a:p>
            <a:r>
              <a:rPr lang="en-US" b="1" dirty="0">
                <a:latin typeface="High Tower Text" panose="02040502050506030303" pitchFamily="18" charset="0"/>
                <a:cs typeface="Angsana New" panose="02020603050405020304" pitchFamily="18" charset="-34"/>
              </a:rPr>
              <a:t>Conglomerates</a:t>
            </a:r>
            <a:r>
              <a:rPr lang="en-US" b="1" dirty="0">
                <a:solidFill>
                  <a:schemeClr val="tx1"/>
                </a:solidFill>
                <a:latin typeface="Angsana New" panose="02020603050405020304" pitchFamily="18" charset="-34"/>
                <a:cs typeface="Angsana New" panose="02020603050405020304" pitchFamily="18" charset="-34"/>
              </a:rPr>
              <a:t> </a:t>
            </a:r>
          </a:p>
        </p:txBody>
      </p:sp>
      <p:sp>
        <p:nvSpPr>
          <p:cNvPr id="7" name="Rectangle 6">
            <a:extLst>
              <a:ext uri="{FF2B5EF4-FFF2-40B4-BE49-F238E27FC236}">
                <a16:creationId xmlns:a16="http://schemas.microsoft.com/office/drawing/2014/main" id="{E322685B-648E-48D6-BC71-ED8EBD1F3146}"/>
              </a:ext>
            </a:extLst>
          </p:cNvPr>
          <p:cNvSpPr/>
          <p:nvPr/>
        </p:nvSpPr>
        <p:spPr>
          <a:xfrm>
            <a:off x="1918010" y="988908"/>
            <a:ext cx="9483363" cy="47651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r>
              <a:rPr lang="en-US" sz="2400" b="1" u="sng" dirty="0">
                <a:solidFill>
                  <a:srgbClr val="FF0000"/>
                </a:solidFill>
                <a:latin typeface="Times New Roman" panose="02020603050405020304" pitchFamily="18" charset="0"/>
                <a:cs typeface="Times New Roman" panose="02020603050405020304" pitchFamily="18" charset="0"/>
              </a:rPr>
              <a:t>Conglomerate</a:t>
            </a:r>
            <a:r>
              <a:rPr lang="en-US" sz="2400" dirty="0">
                <a:solidFill>
                  <a:schemeClr val="tx1"/>
                </a:solidFill>
                <a:latin typeface="Times New Roman" panose="02020603050405020304" pitchFamily="18" charset="0"/>
                <a:cs typeface="Times New Roman" panose="02020603050405020304" pitchFamily="18" charset="0"/>
              </a:rPr>
              <a:t>: A combination of business entities operated by one corporation that are similar or entirely different </a:t>
            </a: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245FBE8-7DD0-4634-8391-3448B3837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170" y="1802009"/>
            <a:ext cx="3948641" cy="1483778"/>
          </a:xfrm>
          <a:prstGeom prst="rect">
            <a:avLst/>
          </a:prstGeom>
          <a:ln>
            <a:solidFill>
              <a:srgbClr val="002060"/>
            </a:solidFill>
          </a:ln>
        </p:spPr>
      </p:pic>
      <p:pic>
        <p:nvPicPr>
          <p:cNvPr id="6" name="Picture 5" descr="A group of people walking in front of a castle&#10;&#10;Description automatically generated">
            <a:extLst>
              <a:ext uri="{FF2B5EF4-FFF2-40B4-BE49-F238E27FC236}">
                <a16:creationId xmlns:a16="http://schemas.microsoft.com/office/drawing/2014/main" id="{9B10C600-A5A4-4FE0-BEAF-782B61CA6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187" y="1668263"/>
            <a:ext cx="1826034" cy="2434712"/>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38599535-B5CE-4D59-B012-C029A9BF7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02" y="3566462"/>
            <a:ext cx="1206344" cy="1187593"/>
          </a:xfrm>
          <a:prstGeom prst="rect">
            <a:avLst/>
          </a:prstGeom>
          <a:ln>
            <a:solidFill>
              <a:srgbClr val="7030A0"/>
            </a:solidFill>
          </a:ln>
        </p:spPr>
      </p:pic>
      <p:pic>
        <p:nvPicPr>
          <p:cNvPr id="11" name="Picture 10">
            <a:extLst>
              <a:ext uri="{FF2B5EF4-FFF2-40B4-BE49-F238E27FC236}">
                <a16:creationId xmlns:a16="http://schemas.microsoft.com/office/drawing/2014/main" id="{FB2E5B62-A111-4B98-9DDE-639C9F8F2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3556" y="3572213"/>
            <a:ext cx="1206344" cy="1206344"/>
          </a:xfrm>
          <a:prstGeom prst="rect">
            <a:avLst/>
          </a:prstGeom>
          <a:ln>
            <a:solidFill>
              <a:srgbClr val="7030A0"/>
            </a:solidFill>
          </a:ln>
        </p:spPr>
      </p:pic>
      <p:pic>
        <p:nvPicPr>
          <p:cNvPr id="13" name="Picture 12">
            <a:extLst>
              <a:ext uri="{FF2B5EF4-FFF2-40B4-BE49-F238E27FC236}">
                <a16:creationId xmlns:a16="http://schemas.microsoft.com/office/drawing/2014/main" id="{1EBAEFDF-71C7-4E39-B8C3-E201EF651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33" y="4265773"/>
            <a:ext cx="2484166" cy="1336418"/>
          </a:xfrm>
          <a:prstGeom prst="rect">
            <a:avLst/>
          </a:prstGeom>
          <a:ln>
            <a:solidFill>
              <a:srgbClr val="7030A0"/>
            </a:solidFill>
          </a:ln>
        </p:spPr>
      </p:pic>
      <p:pic>
        <p:nvPicPr>
          <p:cNvPr id="15" name="Picture 14" descr="A picture containing clipart&#10;&#10;Description automatically generated">
            <a:extLst>
              <a:ext uri="{FF2B5EF4-FFF2-40B4-BE49-F238E27FC236}">
                <a16:creationId xmlns:a16="http://schemas.microsoft.com/office/drawing/2014/main" id="{7EAA3C58-9D94-4551-A2FE-7DF8870F5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772" y="2033701"/>
            <a:ext cx="2857500" cy="1600200"/>
          </a:xfrm>
          <a:prstGeom prst="rect">
            <a:avLst/>
          </a:prstGeom>
          <a:ln>
            <a:solidFill>
              <a:srgbClr val="7030A0"/>
            </a:solidFill>
          </a:ln>
        </p:spPr>
      </p:pic>
      <p:pic>
        <p:nvPicPr>
          <p:cNvPr id="17" name="Picture 16">
            <a:extLst>
              <a:ext uri="{FF2B5EF4-FFF2-40B4-BE49-F238E27FC236}">
                <a16:creationId xmlns:a16="http://schemas.microsoft.com/office/drawing/2014/main" id="{E4DF6548-2186-42EC-9670-567CE537C5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4463" y="4160259"/>
            <a:ext cx="3034745" cy="1931710"/>
          </a:xfrm>
          <a:prstGeom prst="rect">
            <a:avLst/>
          </a:prstGeom>
          <a:ln>
            <a:solidFill>
              <a:srgbClr val="7030A0"/>
            </a:solidFill>
          </a:ln>
        </p:spPr>
      </p:pic>
      <p:pic>
        <p:nvPicPr>
          <p:cNvPr id="19" name="Picture 18" descr="A close up of a sign&#10;&#10;Description automatically generated">
            <a:extLst>
              <a:ext uri="{FF2B5EF4-FFF2-40B4-BE49-F238E27FC236}">
                <a16:creationId xmlns:a16="http://schemas.microsoft.com/office/drawing/2014/main" id="{012274E7-8D4B-427E-8117-70DD1D42E3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320" y="5126114"/>
            <a:ext cx="3178098" cy="1483779"/>
          </a:xfrm>
          <a:prstGeom prst="rect">
            <a:avLst/>
          </a:prstGeom>
          <a:ln>
            <a:solidFill>
              <a:srgbClr val="7030A0"/>
            </a:solidFill>
          </a:ln>
        </p:spPr>
      </p:pic>
      <p:sp>
        <p:nvSpPr>
          <p:cNvPr id="20" name="Thought Bubble: Cloud 19">
            <a:extLst>
              <a:ext uri="{FF2B5EF4-FFF2-40B4-BE49-F238E27FC236}">
                <a16:creationId xmlns:a16="http://schemas.microsoft.com/office/drawing/2014/main" id="{0501CF40-3F11-4EA0-BEF5-28E716B1C3A6}"/>
              </a:ext>
            </a:extLst>
          </p:cNvPr>
          <p:cNvSpPr/>
          <p:nvPr/>
        </p:nvSpPr>
        <p:spPr>
          <a:xfrm>
            <a:off x="-12958" y="793905"/>
            <a:ext cx="1885686" cy="1483779"/>
          </a:xfrm>
          <a:prstGeom prst="cloudCallout">
            <a:avLst>
              <a:gd name="adj1" fmla="val 41854"/>
              <a:gd name="adj2" fmla="val 4972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Look at all the companies I own</a:t>
            </a:r>
          </a:p>
        </p:txBody>
      </p:sp>
    </p:spTree>
    <p:extLst>
      <p:ext uri="{BB962C8B-B14F-4D97-AF65-F5344CB8AC3E}">
        <p14:creationId xmlns:p14="http://schemas.microsoft.com/office/powerpoint/2010/main" val="393889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5644-700E-48FA-B1ED-6D2BDFA79C17}"/>
              </a:ext>
            </a:extLst>
          </p:cNvPr>
          <p:cNvSpPr>
            <a:spLocks noGrp="1"/>
          </p:cNvSpPr>
          <p:nvPr>
            <p:ph type="title"/>
          </p:nvPr>
        </p:nvSpPr>
        <p:spPr>
          <a:xfrm>
            <a:off x="838200" y="365126"/>
            <a:ext cx="10515600" cy="675884"/>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Characteristics of Market Structures </a:t>
            </a:r>
          </a:p>
        </p:txBody>
      </p:sp>
      <p:sp>
        <p:nvSpPr>
          <p:cNvPr id="3" name="Content Placeholder 2">
            <a:extLst>
              <a:ext uri="{FF2B5EF4-FFF2-40B4-BE49-F238E27FC236}">
                <a16:creationId xmlns:a16="http://schemas.microsoft.com/office/drawing/2014/main" id="{1CA4FED6-8000-4E86-B47D-6BE80E2D1634}"/>
              </a:ext>
            </a:extLst>
          </p:cNvPr>
          <p:cNvSpPr>
            <a:spLocks noGrp="1"/>
          </p:cNvSpPr>
          <p:nvPr>
            <p:ph idx="1"/>
          </p:nvPr>
        </p:nvSpPr>
        <p:spPr>
          <a:xfrm>
            <a:off x="838200" y="1364566"/>
            <a:ext cx="10515600" cy="4812397"/>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following characteristics as one of the following market structures: </a:t>
            </a:r>
            <a:r>
              <a:rPr lang="en-US" sz="2400" b="1" dirty="0">
                <a:solidFill>
                  <a:srgbClr val="FF0000"/>
                </a:solidFill>
                <a:latin typeface="Times" panose="02020603050405020304" pitchFamily="18" charset="0"/>
                <a:cs typeface="Times" panose="02020603050405020304" pitchFamily="18" charset="0"/>
              </a:rPr>
              <a:t>M = Monopoly</a:t>
            </a:r>
            <a:r>
              <a:rPr lang="en-US" sz="2400" b="1"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O = Oligopoly</a:t>
            </a:r>
            <a:r>
              <a:rPr lang="en-US" sz="2400" b="1" dirty="0">
                <a:latin typeface="Times" panose="02020603050405020304" pitchFamily="18" charset="0"/>
                <a:cs typeface="Times" panose="02020603050405020304" pitchFamily="18" charset="0"/>
              </a:rPr>
              <a:t>, </a:t>
            </a:r>
            <a:r>
              <a:rPr lang="en-US" sz="2400" b="1" dirty="0">
                <a:solidFill>
                  <a:schemeClr val="accent6">
                    <a:lumMod val="50000"/>
                  </a:schemeClr>
                </a:solidFill>
                <a:latin typeface="Times" panose="02020603050405020304" pitchFamily="18" charset="0"/>
                <a:cs typeface="Times" panose="02020603050405020304" pitchFamily="18" charset="0"/>
              </a:rPr>
              <a:t>MC = Monopolistic</a:t>
            </a:r>
            <a:r>
              <a:rPr lang="en-US" sz="2400" b="1" dirty="0">
                <a:latin typeface="Times" panose="02020603050405020304" pitchFamily="18" charset="0"/>
                <a:cs typeface="Times" panose="02020603050405020304" pitchFamily="18" charset="0"/>
              </a:rPr>
              <a:t>, &amp; </a:t>
            </a:r>
            <a:r>
              <a:rPr lang="en-US" sz="2400" b="1" dirty="0">
                <a:solidFill>
                  <a:srgbClr val="7030A0"/>
                </a:solidFill>
                <a:latin typeface="Times" panose="02020603050405020304" pitchFamily="18" charset="0"/>
                <a:cs typeface="Times" panose="02020603050405020304" pitchFamily="18" charset="0"/>
              </a:rPr>
              <a:t>P = Perfect Competition</a:t>
            </a:r>
          </a:p>
          <a:p>
            <a:pPr marL="0" indent="0">
              <a:buNone/>
            </a:pPr>
            <a:r>
              <a:rPr lang="en-US" sz="2400" dirty="0">
                <a:latin typeface="Times" panose="02020603050405020304" pitchFamily="18" charset="0"/>
                <a:cs typeface="Times" panose="02020603050405020304" pitchFamily="18" charset="0"/>
              </a:rPr>
              <a:t>___ 1. Businesses have no control over their prices they charge</a:t>
            </a:r>
          </a:p>
          <a:p>
            <a:pPr marL="0" indent="0">
              <a:buNone/>
            </a:pPr>
            <a:r>
              <a:rPr lang="en-US" sz="2400" dirty="0">
                <a:latin typeface="Times" panose="02020603050405020304" pitchFamily="18" charset="0"/>
                <a:cs typeface="Times" panose="02020603050405020304" pitchFamily="18" charset="0"/>
              </a:rPr>
              <a:t>___ 2. Product sold in this market structure are very diverse (different colors or designs)</a:t>
            </a:r>
          </a:p>
          <a:p>
            <a:pPr marL="0" indent="0">
              <a:buNone/>
            </a:pPr>
            <a:r>
              <a:rPr lang="en-US" sz="2400" dirty="0">
                <a:latin typeface="Times" panose="02020603050405020304" pitchFamily="18" charset="0"/>
                <a:cs typeface="Times" panose="02020603050405020304" pitchFamily="18" charset="0"/>
              </a:rPr>
              <a:t>___ 3.  Only has three to four competitors</a:t>
            </a:r>
          </a:p>
          <a:p>
            <a:pPr marL="0" indent="0">
              <a:buNone/>
            </a:pPr>
            <a:r>
              <a:rPr lang="en-US" sz="2400" dirty="0">
                <a:latin typeface="Times" panose="02020603050405020304" pitchFamily="18" charset="0"/>
                <a:cs typeface="Times" panose="02020603050405020304" pitchFamily="18" charset="0"/>
              </a:rPr>
              <a:t>___ 4. Has complete control over the prices the business charges </a:t>
            </a:r>
          </a:p>
          <a:p>
            <a:pPr marL="0" indent="0">
              <a:buNone/>
            </a:pPr>
            <a:r>
              <a:rPr lang="en-US" sz="2400" dirty="0">
                <a:latin typeface="Times" panose="02020603050405020304" pitchFamily="18" charset="0"/>
                <a:cs typeface="Times" panose="02020603050405020304" pitchFamily="18" charset="0"/>
              </a:rPr>
              <a:t>___ 5. Products produce all look the same – (You cannot tell what business produced which product)</a:t>
            </a:r>
          </a:p>
          <a:p>
            <a:pPr marL="0" indent="0">
              <a:buNone/>
            </a:pPr>
            <a:r>
              <a:rPr lang="en-US" sz="2400" dirty="0">
                <a:latin typeface="Times" panose="02020603050405020304" pitchFamily="18" charset="0"/>
                <a:cs typeface="Times" panose="02020603050405020304" pitchFamily="18" charset="0"/>
              </a:rPr>
              <a:t>___ 6. Very difficult for a new business to start competing in this market structure. </a:t>
            </a:r>
          </a:p>
        </p:txBody>
      </p:sp>
    </p:spTree>
    <p:extLst>
      <p:ext uri="{BB962C8B-B14F-4D97-AF65-F5344CB8AC3E}">
        <p14:creationId xmlns:p14="http://schemas.microsoft.com/office/powerpoint/2010/main" val="2270785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1B52-638C-48DF-9AE7-5F99A7A6B21C}"/>
              </a:ext>
            </a:extLst>
          </p:cNvPr>
          <p:cNvSpPr>
            <a:spLocks noGrp="1"/>
          </p:cNvSpPr>
          <p:nvPr>
            <p:ph type="title"/>
          </p:nvPr>
        </p:nvSpPr>
        <p:spPr>
          <a:xfrm>
            <a:off x="1097280" y="286603"/>
            <a:ext cx="10058400" cy="982639"/>
          </a:xfrm>
          <a:solidFill>
            <a:schemeClr val="accent1">
              <a:lumMod val="20000"/>
              <a:lumOff val="80000"/>
            </a:schemeClr>
          </a:solidFill>
          <a:ln>
            <a:solidFill>
              <a:schemeClr val="tx1"/>
            </a:solidFill>
          </a:ln>
        </p:spPr>
        <p:txBody>
          <a:bodyPr>
            <a:normAutofit/>
          </a:bodyPr>
          <a:lstStyle/>
          <a:p>
            <a:r>
              <a:rPr lang="en-US" b="1" dirty="0">
                <a:solidFill>
                  <a:schemeClr val="tx1"/>
                </a:solidFill>
                <a:latin typeface="Angsana New" panose="02020603050405020304" pitchFamily="18" charset="-34"/>
                <a:cs typeface="Angsana New" panose="02020603050405020304" pitchFamily="18" charset="-34"/>
              </a:rPr>
              <a:t>Truth in the Media – The Big 6 Control What You Know</a:t>
            </a:r>
          </a:p>
        </p:txBody>
      </p:sp>
      <p:pic>
        <p:nvPicPr>
          <p:cNvPr id="5" name="Content Placeholder 4" descr="A screenshot of a cell phone&#10;&#10;Description automatically generated">
            <a:extLst>
              <a:ext uri="{FF2B5EF4-FFF2-40B4-BE49-F238E27FC236}">
                <a16:creationId xmlns:a16="http://schemas.microsoft.com/office/drawing/2014/main" id="{63ADC73E-18C0-4CB7-9297-B0C23A151E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570" y="1583473"/>
            <a:ext cx="10658149" cy="4987924"/>
          </a:xfrm>
          <a:ln>
            <a:solidFill>
              <a:schemeClr val="tx1"/>
            </a:solidFill>
          </a:ln>
        </p:spPr>
      </p:pic>
    </p:spTree>
    <p:extLst>
      <p:ext uri="{BB962C8B-B14F-4D97-AF65-F5344CB8AC3E}">
        <p14:creationId xmlns:p14="http://schemas.microsoft.com/office/powerpoint/2010/main" val="3682788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Economic Systems Analysis </a:t>
            </a:r>
          </a:p>
          <a:p>
            <a:r>
              <a:rPr lang="en-US" sz="2200" dirty="0">
                <a:latin typeface="Times New Roman" panose="02020603050405020304" pitchFamily="18" charset="0"/>
                <a:cs typeface="Times New Roman" panose="02020603050405020304" pitchFamily="18" charset="0"/>
              </a:rPr>
              <a:t>Gummy Bears Economic Systems</a:t>
            </a:r>
          </a:p>
          <a:p>
            <a:r>
              <a:rPr lang="en-US" sz="2200" dirty="0">
                <a:latin typeface="Times New Roman" panose="02020603050405020304" pitchFamily="18" charset="0"/>
                <a:cs typeface="Times New Roman" panose="02020603050405020304" pitchFamily="18" charset="0"/>
              </a:rPr>
              <a:t>Characteristics of a System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Current Events Journal – write opinion piece </a:t>
            </a: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254217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779-CDD8-4FA3-8A58-F1A68F4BDD5A}"/>
              </a:ext>
            </a:extLst>
          </p:cNvPr>
          <p:cNvSpPr>
            <a:spLocks noGrp="1"/>
          </p:cNvSpPr>
          <p:nvPr>
            <p:ph type="ctrTitle"/>
          </p:nvPr>
        </p:nvSpPr>
        <p:spPr>
          <a:xfrm>
            <a:off x="1524000" y="1122363"/>
            <a:ext cx="9144000" cy="1925637"/>
          </a:xfrm>
          <a:solidFill>
            <a:schemeClr val="bg1"/>
          </a:solidFill>
          <a:ln>
            <a:solidFill>
              <a:schemeClr val="accent6">
                <a:lumMod val="50000"/>
              </a:schemeClr>
            </a:solidFill>
          </a:ln>
        </p:spPr>
        <p:txBody>
          <a:bodyPr/>
          <a:lstStyle/>
          <a:p>
            <a:r>
              <a:rPr lang="en-US" b="1" dirty="0">
                <a:latin typeface="Bauhaus 93" panose="04030905020B02020C02" pitchFamily="82" charset="0"/>
              </a:rPr>
              <a:t>Economic Systems</a:t>
            </a:r>
          </a:p>
        </p:txBody>
      </p:sp>
    </p:spTree>
    <p:extLst>
      <p:ext uri="{BB962C8B-B14F-4D97-AF65-F5344CB8AC3E}">
        <p14:creationId xmlns:p14="http://schemas.microsoft.com/office/powerpoint/2010/main" val="10941099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10515600" cy="4805363"/>
          </a:xfrm>
          <a:solidFill>
            <a:schemeClr val="bg1"/>
          </a:solidFill>
          <a:ln>
            <a:solidFill>
              <a:srgbClr val="7030A0"/>
            </a:solidFill>
          </a:ln>
        </p:spPr>
        <p:txBody>
          <a:bodyPr>
            <a:normAutofit/>
          </a:bodyPr>
          <a:lstStyle/>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90716"/>
          </a:xfrm>
          <a:solidFill>
            <a:schemeClr val="bg1"/>
          </a:solidFill>
          <a:ln>
            <a:solidFill>
              <a:srgbClr val="7030A0"/>
            </a:solidFill>
          </a:ln>
        </p:spPr>
        <p:txBody>
          <a:bodyPr>
            <a:normAutofit fontScale="90000"/>
          </a:bodyPr>
          <a:lstStyle/>
          <a:p>
            <a:r>
              <a:rPr lang="en-US" b="1" dirty="0">
                <a:latin typeface="High Tower Text" panose="02040502050506030303" pitchFamily="18" charset="0"/>
              </a:rPr>
              <a:t>Economic System </a:t>
            </a: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326" y="1170814"/>
            <a:ext cx="3299132" cy="1856819"/>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030" name="Picture 6"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963" y="3417526"/>
            <a:ext cx="2359664" cy="20224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38989" y="2806408"/>
            <a:ext cx="4055806" cy="4424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North Korea </a:t>
            </a:r>
          </a:p>
        </p:txBody>
      </p:sp>
      <p:sp>
        <p:nvSpPr>
          <p:cNvPr id="5" name="Rectangle 4"/>
          <p:cNvSpPr/>
          <p:nvPr/>
        </p:nvSpPr>
        <p:spPr>
          <a:xfrm>
            <a:off x="6828503" y="5678130"/>
            <a:ext cx="4719484" cy="8406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Command Economy (Socialism)</a:t>
            </a:r>
          </a:p>
        </p:txBody>
      </p:sp>
      <p:pic>
        <p:nvPicPr>
          <p:cNvPr id="1032" name="Picture 8"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383" y="1092513"/>
            <a:ext cx="3268281" cy="211927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6399181" y="3524865"/>
            <a:ext cx="3008671" cy="1578077"/>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GDP Annually: $17.4 million</a:t>
            </a:r>
          </a:p>
          <a:p>
            <a:r>
              <a:rPr lang="en-US" sz="2000" dirty="0">
                <a:solidFill>
                  <a:schemeClr val="bg1"/>
                </a:solidFill>
                <a:latin typeface="Times New Roman" pitchFamily="18" charset="0"/>
                <a:cs typeface="Times New Roman" pitchFamily="18" charset="0"/>
              </a:rPr>
              <a:t>GDP per Capita: $1800 per year</a:t>
            </a:r>
          </a:p>
        </p:txBody>
      </p:sp>
      <p:sp>
        <p:nvSpPr>
          <p:cNvPr id="11" name="Rectangle 10"/>
          <p:cNvSpPr/>
          <p:nvPr/>
        </p:nvSpPr>
        <p:spPr>
          <a:xfrm>
            <a:off x="255637" y="3524865"/>
            <a:ext cx="3008671" cy="157807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GDP Annually: $20.94  trillion</a:t>
            </a:r>
          </a:p>
          <a:p>
            <a:r>
              <a:rPr lang="en-US" sz="2000" dirty="0">
                <a:solidFill>
                  <a:schemeClr val="bg1"/>
                </a:solidFill>
                <a:latin typeface="Times New Roman" pitchFamily="18" charset="0"/>
                <a:cs typeface="Times New Roman" pitchFamily="18" charset="0"/>
              </a:rPr>
              <a:t>GDP per Capita: $63,543 per year</a:t>
            </a:r>
          </a:p>
        </p:txBody>
      </p:sp>
      <p:sp>
        <p:nvSpPr>
          <p:cNvPr id="12" name="Rectangle 11"/>
          <p:cNvSpPr/>
          <p:nvPr/>
        </p:nvSpPr>
        <p:spPr>
          <a:xfrm>
            <a:off x="447367" y="5678130"/>
            <a:ext cx="4719484" cy="84065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Market Economy (Capitalism)</a:t>
            </a:r>
          </a:p>
        </p:txBody>
      </p:sp>
      <p:sp>
        <p:nvSpPr>
          <p:cNvPr id="13" name="Rectangle 12"/>
          <p:cNvSpPr/>
          <p:nvPr/>
        </p:nvSpPr>
        <p:spPr>
          <a:xfrm>
            <a:off x="447367" y="2815539"/>
            <a:ext cx="4055806" cy="4424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United States</a:t>
            </a:r>
          </a:p>
        </p:txBody>
      </p:sp>
      <p:pic>
        <p:nvPicPr>
          <p:cNvPr id="1034" name="Picture 10"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021" y="3524865"/>
            <a:ext cx="2599327" cy="191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5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4"/>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dirty="0">
                <a:solidFill>
                  <a:srgbClr val="002060"/>
                </a:solidFill>
                <a:latin typeface="High Tower Text" panose="02040502050506030303" pitchFamily="18" charset="0"/>
              </a:rPr>
              <a:t>Dealing with Scarcity</a:t>
            </a:r>
            <a:endParaRPr dirty="0">
              <a:solidFill>
                <a:srgbClr val="002060"/>
              </a:solidFill>
              <a:latin typeface="High Tower Text" panose="02040502050506030303" pitchFamily="18" charset="0"/>
            </a:endParaRPr>
          </a:p>
        </p:txBody>
      </p:sp>
      <p:sp>
        <p:nvSpPr>
          <p:cNvPr id="265" name="Google Shape;265;p44"/>
          <p:cNvSpPr txBox="1">
            <a:spLocks noGrp="1"/>
          </p:cNvSpPr>
          <p:nvPr>
            <p:ph type="body" idx="1"/>
          </p:nvPr>
        </p:nvSpPr>
        <p:spPr>
          <a:xfrm>
            <a:off x="415600" y="1536633"/>
            <a:ext cx="11360800" cy="4555200"/>
          </a:xfrm>
          <a:prstGeom prst="rect">
            <a:avLst/>
          </a:prstGeom>
          <a:solidFill>
            <a:schemeClr val="bg1"/>
          </a:solidFill>
        </p:spPr>
        <p:txBody>
          <a:bodyPr spcFirstLastPara="1" vert="horz" wrap="square" lIns="121900" tIns="121900" rIns="121900" bIns="121900" rtlCol="0" anchor="t" anchorCtr="0">
            <a:normAutofit/>
          </a:bodyPr>
          <a:lstStyle/>
          <a:p>
            <a:r>
              <a:rPr lang="en" sz="2400" b="1" i="1" u="sng" dirty="0">
                <a:solidFill>
                  <a:srgbClr val="FF0000"/>
                </a:solidFill>
                <a:latin typeface="Times" panose="02020603050405020304" pitchFamily="18" charset="0"/>
                <a:cs typeface="Times" panose="02020603050405020304" pitchFamily="18" charset="0"/>
              </a:rPr>
              <a:t>Economic Systems:</a:t>
            </a:r>
            <a:r>
              <a:rPr lang="en" sz="2400" dirty="0">
                <a:solidFill>
                  <a:srgbClr val="FF0000"/>
                </a:solidFill>
                <a:latin typeface="Times" panose="02020603050405020304" pitchFamily="18" charset="0"/>
                <a:cs typeface="Times" panose="02020603050405020304" pitchFamily="18" charset="0"/>
              </a:rPr>
              <a:t> </a:t>
            </a:r>
            <a:r>
              <a:rPr lang="en" sz="2400" dirty="0">
                <a:latin typeface="Times" panose="02020603050405020304" pitchFamily="18" charset="0"/>
                <a:cs typeface="Times" panose="02020603050405020304" pitchFamily="18" charset="0"/>
              </a:rPr>
              <a:t>A structure that addresses what to produce and for whom to produce </a:t>
            </a:r>
            <a:endParaRPr sz="2400" dirty="0">
              <a:latin typeface="Times" panose="02020603050405020304" pitchFamily="18" charset="0"/>
              <a:cs typeface="Times" panose="02020603050405020304" pitchFamily="18" charset="0"/>
            </a:endParaRPr>
          </a:p>
        </p:txBody>
      </p:sp>
      <p:pic>
        <p:nvPicPr>
          <p:cNvPr id="266" name="Google Shape;266;p44"/>
          <p:cNvPicPr preferRelativeResize="0"/>
          <p:nvPr/>
        </p:nvPicPr>
        <p:blipFill>
          <a:blip r:embed="rId3">
            <a:alphaModFix/>
          </a:blip>
          <a:stretch>
            <a:fillRect/>
          </a:stretch>
        </p:blipFill>
        <p:spPr>
          <a:xfrm>
            <a:off x="883920" y="2377439"/>
            <a:ext cx="10424160" cy="4205799"/>
          </a:xfrm>
          <a:prstGeom prst="rect">
            <a:avLst/>
          </a:prstGeom>
          <a:noFill/>
          <a:ln>
            <a:solidFill>
              <a:srgbClr val="00206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C3CD-A56B-49A9-9293-4761A7CCF377}"/>
              </a:ext>
            </a:extLst>
          </p:cNvPr>
          <p:cNvSpPr>
            <a:spLocks noGrp="1"/>
          </p:cNvSpPr>
          <p:nvPr>
            <p:ph type="title"/>
          </p:nvPr>
        </p:nvSpPr>
        <p:spPr>
          <a:xfrm>
            <a:off x="838200" y="365125"/>
            <a:ext cx="10515600" cy="793115"/>
          </a:xfrm>
          <a:solidFill>
            <a:schemeClr val="bg1"/>
          </a:solidFill>
          <a:ln>
            <a:solidFill>
              <a:schemeClr val="accent6">
                <a:lumMod val="50000"/>
              </a:schemeClr>
            </a:solidFill>
          </a:ln>
        </p:spPr>
        <p:txBody>
          <a:bodyPr/>
          <a:lstStyle/>
          <a:p>
            <a:r>
              <a:rPr lang="en-US" b="1" dirty="0">
                <a:latin typeface="High Tower Text" panose="02040502050506030303" pitchFamily="18" charset="0"/>
              </a:rPr>
              <a:t>Focusing Our studies </a:t>
            </a:r>
          </a:p>
        </p:txBody>
      </p:sp>
      <p:sp>
        <p:nvSpPr>
          <p:cNvPr id="3" name="Content Placeholder 2">
            <a:extLst>
              <a:ext uri="{FF2B5EF4-FFF2-40B4-BE49-F238E27FC236}">
                <a16:creationId xmlns:a16="http://schemas.microsoft.com/office/drawing/2014/main" id="{41ECE42E-FA03-4DD6-AD59-8FBFC68D085A}"/>
              </a:ext>
            </a:extLst>
          </p:cNvPr>
          <p:cNvSpPr>
            <a:spLocks noGrp="1"/>
          </p:cNvSpPr>
          <p:nvPr>
            <p:ph idx="1"/>
          </p:nvPr>
        </p:nvSpPr>
        <p:spPr>
          <a:xfrm>
            <a:off x="457200" y="1493520"/>
            <a:ext cx="11247120" cy="4999355"/>
          </a:xfrm>
          <a:solidFill>
            <a:schemeClr val="bg1"/>
          </a:solidFill>
          <a:ln>
            <a:solidFill>
              <a:schemeClr val="accent6">
                <a:lumMod val="50000"/>
              </a:schemeClr>
            </a:solidFill>
          </a:ln>
        </p:spPr>
        <p:txBody>
          <a:bodyPr/>
          <a:lstStyle/>
          <a:p>
            <a:pPr marL="0" indent="0">
              <a:buNone/>
            </a:pPr>
            <a:r>
              <a:rPr lang="en-US" dirty="0">
                <a:latin typeface="Times" panose="02020603050405020304" pitchFamily="18" charset="0"/>
                <a:cs typeface="Times" panose="02020603050405020304" pitchFamily="18" charset="0"/>
              </a:rPr>
              <a:t>Economics: the study of how we make choices based on scarcity</a:t>
            </a:r>
          </a:p>
          <a:p>
            <a:r>
              <a:rPr lang="en-US" b="1" i="1" u="sng" dirty="0">
                <a:solidFill>
                  <a:srgbClr val="002060"/>
                </a:solidFill>
                <a:latin typeface="Times" panose="02020603050405020304" pitchFamily="18" charset="0"/>
                <a:cs typeface="Times" panose="02020603050405020304" pitchFamily="18" charset="0"/>
              </a:rPr>
              <a:t>Macroeconomics</a:t>
            </a:r>
            <a:r>
              <a:rPr lang="en-US" b="1" dirty="0">
                <a:solidFill>
                  <a:srgbClr val="002060"/>
                </a:solidFill>
                <a:latin typeface="Times" panose="02020603050405020304" pitchFamily="18" charset="0"/>
                <a:cs typeface="Times" panose="02020603050405020304" pitchFamily="18" charset="0"/>
              </a:rPr>
              <a:t>: </a:t>
            </a:r>
            <a:r>
              <a:rPr lang="en-US" dirty="0">
                <a:latin typeface="Times" panose="02020603050405020304" pitchFamily="18" charset="0"/>
                <a:cs typeface="Times" panose="02020603050405020304" pitchFamily="18" charset="0"/>
              </a:rPr>
              <a:t>examines how large groups make choices based on scarcity</a:t>
            </a:r>
          </a:p>
          <a:p>
            <a:r>
              <a:rPr lang="en-US" b="1" i="1" u="sng" dirty="0">
                <a:solidFill>
                  <a:srgbClr val="002060"/>
                </a:solidFill>
                <a:latin typeface="Times" panose="02020603050405020304" pitchFamily="18" charset="0"/>
                <a:cs typeface="Times" panose="02020603050405020304" pitchFamily="18" charset="0"/>
              </a:rPr>
              <a:t>Microeconomics</a:t>
            </a:r>
            <a:r>
              <a:rPr lang="en-US" b="1" dirty="0">
                <a:solidFill>
                  <a:srgbClr val="002060"/>
                </a:solidFill>
                <a:latin typeface="Times" panose="02020603050405020304" pitchFamily="18" charset="0"/>
                <a:cs typeface="Times" panose="02020603050405020304" pitchFamily="18" charset="0"/>
              </a:rPr>
              <a:t>: </a:t>
            </a:r>
            <a:r>
              <a:rPr lang="en-US" dirty="0">
                <a:latin typeface="Times" panose="02020603050405020304" pitchFamily="18" charset="0"/>
                <a:cs typeface="Times" panose="02020603050405020304" pitchFamily="18" charset="0"/>
              </a:rPr>
              <a:t>examines how individuals make choices based on scarcity</a:t>
            </a:r>
          </a:p>
        </p:txBody>
      </p:sp>
      <p:pic>
        <p:nvPicPr>
          <p:cNvPr id="2054" name="Picture 6" descr="How Yoda Changed Star Wars Forever in The Empire Strikes Back | Observer">
            <a:extLst>
              <a:ext uri="{FF2B5EF4-FFF2-40B4-BE49-F238E27FC236}">
                <a16:creationId xmlns:a16="http://schemas.microsoft.com/office/drawing/2014/main" id="{CD87EA29-55AD-4930-B024-173B4B1C1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785" y="4511040"/>
            <a:ext cx="2800350" cy="214883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9CCB4CED-7208-4D05-AD10-04B92962E92D}"/>
              </a:ext>
            </a:extLst>
          </p:cNvPr>
          <p:cNvSpPr/>
          <p:nvPr/>
        </p:nvSpPr>
        <p:spPr>
          <a:xfrm>
            <a:off x="2484120" y="3703320"/>
            <a:ext cx="3276600" cy="1143000"/>
          </a:xfrm>
          <a:prstGeom prst="cloudCallout">
            <a:avLst>
              <a:gd name="adj1" fmla="val -41763"/>
              <a:gd name="adj2" fmla="val 54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Bring order out of chaos, you do! </a:t>
            </a:r>
          </a:p>
        </p:txBody>
      </p:sp>
      <p:pic>
        <p:nvPicPr>
          <p:cNvPr id="2050" name="Picture 2" descr="Microeconomics Vs Macroeconomics with examples | Differences between  Microeconomics and Macroeconomics with examples-online education">
            <a:extLst>
              <a:ext uri="{FF2B5EF4-FFF2-40B4-BE49-F238E27FC236}">
                <a16:creationId xmlns:a16="http://schemas.microsoft.com/office/drawing/2014/main" id="{CB88CC0B-6684-49C2-A6FB-73167F403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5078080" cy="2712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94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76C6-5570-4999-B33F-44D756626911}"/>
              </a:ext>
            </a:extLst>
          </p:cNvPr>
          <p:cNvSpPr>
            <a:spLocks noGrp="1"/>
          </p:cNvSpPr>
          <p:nvPr>
            <p:ph type="title"/>
          </p:nvPr>
        </p:nvSpPr>
        <p:spPr>
          <a:xfrm>
            <a:off x="838200" y="365125"/>
            <a:ext cx="10515600" cy="915035"/>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Designs by Gummy Bears </a:t>
            </a:r>
          </a:p>
        </p:txBody>
      </p:sp>
      <p:sp>
        <p:nvSpPr>
          <p:cNvPr id="3" name="Content Placeholder 2">
            <a:extLst>
              <a:ext uri="{FF2B5EF4-FFF2-40B4-BE49-F238E27FC236}">
                <a16:creationId xmlns:a16="http://schemas.microsoft.com/office/drawing/2014/main" id="{B19C3624-3DD3-4D08-8EC7-23954F2C262D}"/>
              </a:ext>
            </a:extLst>
          </p:cNvPr>
          <p:cNvSpPr>
            <a:spLocks noGrp="1"/>
          </p:cNvSpPr>
          <p:nvPr>
            <p:ph idx="1"/>
          </p:nvPr>
        </p:nvSpPr>
        <p:spPr>
          <a:xfrm>
            <a:off x="281353" y="1491176"/>
            <a:ext cx="10734822" cy="4559178"/>
          </a:xfrm>
          <a:solidFill>
            <a:schemeClr val="bg1"/>
          </a:solidFill>
          <a:ln>
            <a:solidFill>
              <a:schemeClr val="accent6">
                <a:lumMod val="50000"/>
              </a:schemeClr>
            </a:solidFill>
          </a:ln>
        </p:spPr>
        <p:txBody>
          <a:bodyPr>
            <a:normAutofit lnSpcReduction="10000"/>
          </a:bodyPr>
          <a:lstStyle/>
          <a:p>
            <a:pPr marL="0" indent="0">
              <a:buNone/>
            </a:pPr>
            <a:r>
              <a:rPr lang="en-US" dirty="0">
                <a:latin typeface="Times" panose="02020603050405020304" pitchFamily="18" charset="0"/>
                <a:cs typeface="Times" panose="02020603050405020304" pitchFamily="18" charset="0"/>
              </a:rPr>
              <a:t>Representing an economic systems in Gummies </a:t>
            </a:r>
          </a:p>
          <a:p>
            <a:pPr marL="514350" indent="-514350">
              <a:buAutoNum type="arabicPeriod"/>
            </a:pPr>
            <a:r>
              <a:rPr lang="en-US" dirty="0">
                <a:latin typeface="Times" panose="02020603050405020304" pitchFamily="18" charset="0"/>
                <a:cs typeface="Times" panose="02020603050405020304" pitchFamily="18" charset="0"/>
              </a:rPr>
              <a:t>Read over your assigned economic system and complete the chart </a:t>
            </a:r>
          </a:p>
          <a:p>
            <a:pPr marL="514350" indent="-514350">
              <a:buAutoNum type="arabicPeriod"/>
            </a:pPr>
            <a:r>
              <a:rPr lang="en-US" dirty="0">
                <a:latin typeface="Times" panose="02020603050405020304" pitchFamily="18" charset="0"/>
                <a:cs typeface="Times" panose="02020603050405020304" pitchFamily="18" charset="0"/>
              </a:rPr>
              <a:t>Develop a model of how your economic system works using gummies</a:t>
            </a:r>
          </a:p>
          <a:p>
            <a:pPr marL="858838" indent="-341313"/>
            <a:r>
              <a:rPr lang="en-US" dirty="0">
                <a:latin typeface="Times" panose="02020603050405020304" pitchFamily="18" charset="0"/>
                <a:cs typeface="Times" panose="02020603050405020304" pitchFamily="18" charset="0"/>
              </a:rPr>
              <a:t>Put your names on the paper in the right-hand corner</a:t>
            </a:r>
          </a:p>
          <a:p>
            <a:pPr marL="858838" indent="-341313"/>
            <a:r>
              <a:rPr lang="en-US" dirty="0">
                <a:latin typeface="Times" panose="02020603050405020304" pitchFamily="18" charset="0"/>
                <a:cs typeface="Times" panose="02020603050405020304" pitchFamily="18" charset="0"/>
              </a:rPr>
              <a:t>Title – List the name of your economic systems at the top </a:t>
            </a:r>
          </a:p>
          <a:p>
            <a:pPr marL="858838" indent="-341313"/>
            <a:r>
              <a:rPr lang="en-US" dirty="0">
                <a:latin typeface="Times" panose="02020603050405020304" pitchFamily="18" charset="0"/>
                <a:cs typeface="Times" panose="02020603050405020304" pitchFamily="18" charset="0"/>
              </a:rPr>
              <a:t>Build your representation of the system</a:t>
            </a:r>
          </a:p>
          <a:p>
            <a:pPr marL="858838" indent="-341313"/>
            <a:r>
              <a:rPr lang="en-US" dirty="0">
                <a:latin typeface="Times" panose="02020603050405020304" pitchFamily="18" charset="0"/>
                <a:cs typeface="Times" panose="02020603050405020304" pitchFamily="18" charset="0"/>
              </a:rPr>
              <a:t>Identify at least two advantages and two disadvantages of the system and list them</a:t>
            </a:r>
          </a:p>
          <a:p>
            <a:pPr marL="858838" indent="-341313"/>
            <a:r>
              <a:rPr lang="en-US" dirty="0">
                <a:latin typeface="Times" panose="02020603050405020304" pitchFamily="18" charset="0"/>
                <a:cs typeface="Times" panose="02020603050405020304" pitchFamily="18" charset="0"/>
              </a:rPr>
              <a:t>Once you have completed your system model have Mr. Hultberg check you off and you will receive a reward</a:t>
            </a:r>
          </a:p>
          <a:p>
            <a:pPr marL="0" indent="0">
              <a:buNone/>
            </a:pPr>
            <a:endParaRPr lang="en-US" dirty="0">
              <a:latin typeface="Times" panose="02020603050405020304" pitchFamily="18" charset="0"/>
              <a:cs typeface="Times" panose="02020603050405020304" pitchFamily="18" charset="0"/>
            </a:endParaRPr>
          </a:p>
        </p:txBody>
      </p:sp>
      <p:pic>
        <p:nvPicPr>
          <p:cNvPr id="1026" name="Picture 2" descr="King Gummy Bear - Roblox">
            <a:extLst>
              <a:ext uri="{FF2B5EF4-FFF2-40B4-BE49-F238E27FC236}">
                <a16:creationId xmlns:a16="http://schemas.microsoft.com/office/drawing/2014/main" id="{0C0BD38D-8466-4958-B44C-4BDAA3728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5" y="2934214"/>
            <a:ext cx="1861772" cy="214312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86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GDP and Standard of Living </a:t>
            </a:r>
          </a:p>
          <a:p>
            <a:r>
              <a:rPr lang="en-US" sz="2200" dirty="0">
                <a:latin typeface="Times New Roman" panose="02020603050405020304" pitchFamily="18" charset="0"/>
                <a:cs typeface="Times New Roman" panose="02020603050405020304" pitchFamily="18" charset="0"/>
              </a:rPr>
              <a:t>Gummy Bears Economic Systems</a:t>
            </a:r>
          </a:p>
          <a:p>
            <a:r>
              <a:rPr lang="en-US" sz="2200" dirty="0">
                <a:latin typeface="Times New Roman" panose="02020603050405020304" pitchFamily="18" charset="0"/>
                <a:cs typeface="Times New Roman" panose="02020603050405020304" pitchFamily="18" charset="0"/>
              </a:rPr>
              <a:t>Know your Economic systems</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Current Events Journal – write opinion piece </a:t>
            </a: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488454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45"/>
          <p:cNvSpPr txBox="1">
            <a:spLocks noGrp="1"/>
          </p:cNvSpPr>
          <p:nvPr>
            <p:ph type="body" idx="1"/>
          </p:nvPr>
        </p:nvSpPr>
        <p:spPr>
          <a:xfrm>
            <a:off x="415599" y="1270036"/>
            <a:ext cx="6604178" cy="2655539"/>
          </a:xfrm>
          <a:prstGeom prst="rect">
            <a:avLst/>
          </a:prstGeom>
          <a:solidFill>
            <a:schemeClr val="bg1"/>
          </a:solidFill>
          <a:ln>
            <a:solidFill>
              <a:srgbClr val="002060"/>
            </a:solidFill>
          </a:ln>
        </p:spPr>
        <p:txBody>
          <a:bodyPr spcFirstLastPara="1" vert="horz" wrap="square" lIns="121900" tIns="121900" rIns="121900" bIns="121900" rtlCol="0" anchor="t" anchorCtr="0">
            <a:normAutofit/>
          </a:bodyPr>
          <a:lstStyle/>
          <a:p>
            <a:pPr marL="152396" indent="0">
              <a:buNone/>
            </a:pPr>
            <a:r>
              <a:rPr lang="en" b="1" i="1" u="sng" dirty="0">
                <a:solidFill>
                  <a:srgbClr val="FF0000"/>
                </a:solidFill>
                <a:latin typeface="Times" panose="02020603050405020304" pitchFamily="18" charset="0"/>
                <a:cs typeface="Times" panose="02020603050405020304" pitchFamily="18" charset="0"/>
              </a:rPr>
              <a:t>Gross Domestic Product (GDP)</a:t>
            </a:r>
            <a:r>
              <a:rPr lang="en" b="1" dirty="0">
                <a:latin typeface="Times" panose="02020603050405020304" pitchFamily="18" charset="0"/>
                <a:cs typeface="Times" panose="02020603050405020304" pitchFamily="18" charset="0"/>
              </a:rPr>
              <a:t> </a:t>
            </a:r>
            <a:r>
              <a:rPr lang="en" dirty="0">
                <a:latin typeface="Times" panose="02020603050405020304" pitchFamily="18" charset="0"/>
                <a:cs typeface="Times" panose="02020603050405020304" pitchFamily="18" charset="0"/>
              </a:rPr>
              <a:t>measure how much a nation can produce in 1 </a:t>
            </a:r>
            <a:r>
              <a:rPr lang="en-US" dirty="0">
                <a:latin typeface="Times" panose="02020603050405020304" pitchFamily="18" charset="0"/>
                <a:cs typeface="Times" panose="02020603050405020304" pitchFamily="18" charset="0"/>
              </a:rPr>
              <a:t>year's</a:t>
            </a:r>
            <a:r>
              <a:rPr lang="en" dirty="0">
                <a:latin typeface="Times" panose="02020603050405020304" pitchFamily="18" charset="0"/>
                <a:cs typeface="Times" panose="02020603050405020304" pitchFamily="18" charset="0"/>
              </a:rPr>
              <a:t> time</a:t>
            </a:r>
            <a:endParaRPr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Total value of all final goods &amp; services </a:t>
            </a:r>
            <a:endParaRPr dirty="0">
              <a:latin typeface="Times" panose="02020603050405020304" pitchFamily="18" charset="0"/>
              <a:cs typeface="Times" panose="02020603050405020304" pitchFamily="18" charset="0"/>
            </a:endParaRPr>
          </a:p>
          <a:p>
            <a:r>
              <a:rPr lang="en" dirty="0">
                <a:latin typeface="Times" panose="02020603050405020304" pitchFamily="18" charset="0"/>
                <a:cs typeface="Times" panose="02020603050405020304" pitchFamily="18" charset="0"/>
              </a:rPr>
              <a:t>This is used to measure the health of economies</a:t>
            </a:r>
            <a:endParaRPr dirty="0">
              <a:latin typeface="Times" panose="02020603050405020304" pitchFamily="18" charset="0"/>
              <a:cs typeface="Times" panose="02020603050405020304" pitchFamily="18" charset="0"/>
            </a:endParaRPr>
          </a:p>
        </p:txBody>
      </p:sp>
      <p:pic>
        <p:nvPicPr>
          <p:cNvPr id="273" name="Google Shape;273;p45"/>
          <p:cNvPicPr preferRelativeResize="0"/>
          <p:nvPr/>
        </p:nvPicPr>
        <p:blipFill>
          <a:blip r:embed="rId3">
            <a:alphaModFix/>
          </a:blip>
          <a:stretch>
            <a:fillRect/>
          </a:stretch>
        </p:blipFill>
        <p:spPr>
          <a:xfrm>
            <a:off x="7229861" y="0"/>
            <a:ext cx="4962144" cy="6858000"/>
          </a:xfrm>
          <a:prstGeom prst="rect">
            <a:avLst/>
          </a:prstGeom>
          <a:noFill/>
          <a:ln>
            <a:noFill/>
          </a:ln>
        </p:spPr>
      </p:pic>
      <p:sp>
        <p:nvSpPr>
          <p:cNvPr id="271" name="Google Shape;271;p45"/>
          <p:cNvSpPr txBox="1">
            <a:spLocks noGrp="1"/>
          </p:cNvSpPr>
          <p:nvPr>
            <p:ph type="title"/>
          </p:nvPr>
        </p:nvSpPr>
        <p:spPr>
          <a:xfrm>
            <a:off x="415599" y="253218"/>
            <a:ext cx="7223157"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Measuring the economy</a:t>
            </a:r>
            <a:endParaRPr b="1" dirty="0">
              <a:solidFill>
                <a:srgbClr val="002060"/>
              </a:solidFill>
              <a:latin typeface="High Tower Text" panose="02040502050506030303" pitchFamily="18" charset="0"/>
            </a:endParaRPr>
          </a:p>
        </p:txBody>
      </p:sp>
      <p:pic>
        <p:nvPicPr>
          <p:cNvPr id="2050" name="Picture 2" descr="Three different ways to calculate GDP |">
            <a:extLst>
              <a:ext uri="{FF2B5EF4-FFF2-40B4-BE49-F238E27FC236}">
                <a16:creationId xmlns:a16="http://schemas.microsoft.com/office/drawing/2014/main" id="{7850948A-8FAD-44DD-A397-F53E9C923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15" y="3699657"/>
            <a:ext cx="6062027" cy="290512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279" name="Google Shape;279;p4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280" name="Google Shape;280;p46"/>
          <p:cNvPicPr preferRelativeResize="0"/>
          <p:nvPr/>
        </p:nvPicPr>
        <p:blipFill>
          <a:blip r:embed="rId3">
            <a:alphaModFix/>
          </a:blip>
          <a:stretch>
            <a:fillRect/>
          </a:stretch>
        </p:blipFill>
        <p:spPr>
          <a:xfrm>
            <a:off x="415600" y="547493"/>
            <a:ext cx="11360800" cy="57630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Economic Health of a Nation </a:t>
            </a:r>
            <a:endParaRPr b="1" dirty="0">
              <a:solidFill>
                <a:srgbClr val="002060"/>
              </a:solidFill>
              <a:latin typeface="High Tower Text" panose="02040502050506030303" pitchFamily="18" charset="0"/>
            </a:endParaRPr>
          </a:p>
        </p:txBody>
      </p:sp>
      <p:sp>
        <p:nvSpPr>
          <p:cNvPr id="286" name="Google Shape;286;p47"/>
          <p:cNvSpPr txBox="1">
            <a:spLocks noGrp="1"/>
          </p:cNvSpPr>
          <p:nvPr>
            <p:ph type="body" idx="1"/>
          </p:nvPr>
        </p:nvSpPr>
        <p:spPr>
          <a:xfrm>
            <a:off x="415600" y="1536633"/>
            <a:ext cx="4901988" cy="1600462"/>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marL="152396" indent="0">
              <a:buNone/>
            </a:pPr>
            <a:r>
              <a:rPr lang="en" sz="2400" dirty="0">
                <a:latin typeface="Times" panose="02020603050405020304" pitchFamily="18" charset="0"/>
                <a:cs typeface="Times" panose="02020603050405020304" pitchFamily="18" charset="0"/>
              </a:rPr>
              <a:t>GDP indicates the </a:t>
            </a:r>
            <a:r>
              <a:rPr lang="en" sz="2400" b="1" i="1" u="sng" dirty="0">
                <a:solidFill>
                  <a:srgbClr val="FF0000"/>
                </a:solidFill>
                <a:latin typeface="Times" panose="02020603050405020304" pitchFamily="18" charset="0"/>
                <a:cs typeface="Times" panose="02020603050405020304" pitchFamily="18" charset="0"/>
              </a:rPr>
              <a:t>standard of living </a:t>
            </a:r>
            <a:r>
              <a:rPr lang="en" sz="2400" dirty="0">
                <a:latin typeface="Times" panose="02020603050405020304" pitchFamily="18" charset="0"/>
                <a:cs typeface="Times" panose="02020603050405020304" pitchFamily="18" charset="0"/>
              </a:rPr>
              <a:t>- the quality of life based on possessions of necessities and luxuries that make life easier </a:t>
            </a:r>
            <a:endParaRPr sz="2400" dirty="0">
              <a:latin typeface="Times" panose="02020603050405020304" pitchFamily="18" charset="0"/>
              <a:cs typeface="Times" panose="02020603050405020304" pitchFamily="18" charset="0"/>
            </a:endParaRPr>
          </a:p>
        </p:txBody>
      </p:sp>
      <p:pic>
        <p:nvPicPr>
          <p:cNvPr id="287" name="Google Shape;287;p47"/>
          <p:cNvPicPr preferRelativeResize="0"/>
          <p:nvPr/>
        </p:nvPicPr>
        <p:blipFill>
          <a:blip r:embed="rId3">
            <a:alphaModFix/>
          </a:blip>
          <a:stretch>
            <a:fillRect/>
          </a:stretch>
        </p:blipFill>
        <p:spPr>
          <a:xfrm>
            <a:off x="5500467" y="1356967"/>
            <a:ext cx="6578991" cy="4568223"/>
          </a:xfrm>
          <a:prstGeom prst="rect">
            <a:avLst/>
          </a:prstGeom>
          <a:noFill/>
          <a:ln>
            <a:solidFill>
              <a:schemeClr val="accent6">
                <a:lumMod val="50000"/>
              </a:schemeClr>
            </a:solidFill>
          </a:ln>
        </p:spPr>
      </p:pic>
      <p:sp>
        <p:nvSpPr>
          <p:cNvPr id="2" name="Rectangle 1">
            <a:extLst>
              <a:ext uri="{FF2B5EF4-FFF2-40B4-BE49-F238E27FC236}">
                <a16:creationId xmlns:a16="http://schemas.microsoft.com/office/drawing/2014/main" id="{9A0B4E99-4237-4D6D-967B-998D7801EEC1}"/>
              </a:ext>
            </a:extLst>
          </p:cNvPr>
          <p:cNvSpPr/>
          <p:nvPr/>
        </p:nvSpPr>
        <p:spPr>
          <a:xfrm>
            <a:off x="590843" y="3641078"/>
            <a:ext cx="5908431" cy="160046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Which economic system would create a higher standard of living?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Why is a higher standard of living important for a nation’s citizens?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Types of Economies </a:t>
            </a:r>
            <a:endParaRPr b="1" dirty="0">
              <a:solidFill>
                <a:srgbClr val="002060"/>
              </a:solidFill>
              <a:latin typeface="High Tower Text" panose="02040502050506030303" pitchFamily="18" charset="0"/>
            </a:endParaRPr>
          </a:p>
        </p:txBody>
      </p:sp>
      <p:sp>
        <p:nvSpPr>
          <p:cNvPr id="293" name="Google Shape;293;p48"/>
          <p:cNvSpPr txBox="1">
            <a:spLocks noGrp="1"/>
          </p:cNvSpPr>
          <p:nvPr>
            <p:ph type="body" idx="1"/>
          </p:nvPr>
        </p:nvSpPr>
        <p:spPr>
          <a:xfrm>
            <a:off x="415600" y="1536633"/>
            <a:ext cx="11360800" cy="45552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indent="-567252">
              <a:buSzPts val="3100"/>
            </a:pPr>
            <a:r>
              <a:rPr lang="en" sz="4133" dirty="0">
                <a:latin typeface="Times" panose="02020603050405020304" pitchFamily="18" charset="0"/>
                <a:cs typeface="Times" panose="02020603050405020304" pitchFamily="18" charset="0"/>
              </a:rPr>
              <a:t>There are four types of economies </a:t>
            </a:r>
            <a:endParaRPr sz="4133" dirty="0">
              <a:latin typeface="Times" panose="02020603050405020304" pitchFamily="18" charset="0"/>
              <a:cs typeface="Times" panose="02020603050405020304" pitchFamily="18" charset="0"/>
            </a:endParaRPr>
          </a:p>
          <a:p>
            <a:pPr lvl="1" indent="-533387">
              <a:buSzPts val="2700"/>
            </a:pPr>
            <a:r>
              <a:rPr lang="en" sz="3600" b="1" dirty="0">
                <a:solidFill>
                  <a:schemeClr val="accent6">
                    <a:lumMod val="50000"/>
                  </a:schemeClr>
                </a:solidFill>
                <a:latin typeface="Times" panose="02020603050405020304" pitchFamily="18" charset="0"/>
                <a:cs typeface="Times" panose="02020603050405020304" pitchFamily="18" charset="0"/>
              </a:rPr>
              <a:t>Traditional economies</a:t>
            </a:r>
            <a:endParaRPr sz="3600" b="1" dirty="0">
              <a:solidFill>
                <a:schemeClr val="accent6">
                  <a:lumMod val="50000"/>
                </a:schemeClr>
              </a:solidFill>
              <a:latin typeface="Times" panose="02020603050405020304" pitchFamily="18" charset="0"/>
              <a:cs typeface="Times" panose="02020603050405020304" pitchFamily="18" charset="0"/>
            </a:endParaRPr>
          </a:p>
          <a:p>
            <a:pPr lvl="1" indent="-533387">
              <a:buSzPts val="2700"/>
            </a:pPr>
            <a:r>
              <a:rPr lang="en" sz="3600" b="1" dirty="0">
                <a:solidFill>
                  <a:schemeClr val="accent6">
                    <a:lumMod val="50000"/>
                  </a:schemeClr>
                </a:solidFill>
                <a:latin typeface="Times" panose="02020603050405020304" pitchFamily="18" charset="0"/>
                <a:cs typeface="Times" panose="02020603050405020304" pitchFamily="18" charset="0"/>
              </a:rPr>
              <a:t>Command economies</a:t>
            </a:r>
            <a:endParaRPr sz="3600" b="1" dirty="0">
              <a:solidFill>
                <a:schemeClr val="accent6">
                  <a:lumMod val="50000"/>
                </a:schemeClr>
              </a:solidFill>
              <a:latin typeface="Times" panose="02020603050405020304" pitchFamily="18" charset="0"/>
              <a:cs typeface="Times" panose="02020603050405020304" pitchFamily="18" charset="0"/>
            </a:endParaRPr>
          </a:p>
          <a:p>
            <a:pPr lvl="1" indent="-533387">
              <a:buSzPts val="2700"/>
            </a:pPr>
            <a:r>
              <a:rPr lang="en" sz="3600" b="1" dirty="0">
                <a:solidFill>
                  <a:schemeClr val="accent6">
                    <a:lumMod val="50000"/>
                  </a:schemeClr>
                </a:solidFill>
                <a:latin typeface="Times" panose="02020603050405020304" pitchFamily="18" charset="0"/>
                <a:cs typeface="Times" panose="02020603050405020304" pitchFamily="18" charset="0"/>
              </a:rPr>
              <a:t>Mixed economies</a:t>
            </a:r>
            <a:endParaRPr sz="3600" b="1" dirty="0">
              <a:solidFill>
                <a:schemeClr val="accent6">
                  <a:lumMod val="50000"/>
                </a:schemeClr>
              </a:solidFill>
              <a:latin typeface="Times" panose="02020603050405020304" pitchFamily="18" charset="0"/>
              <a:cs typeface="Times" panose="02020603050405020304" pitchFamily="18" charset="0"/>
            </a:endParaRPr>
          </a:p>
          <a:p>
            <a:pPr lvl="1" indent="-533387">
              <a:buSzPts val="2700"/>
            </a:pPr>
            <a:r>
              <a:rPr lang="en" sz="3600" b="1" dirty="0">
                <a:solidFill>
                  <a:schemeClr val="accent6">
                    <a:lumMod val="50000"/>
                  </a:schemeClr>
                </a:solidFill>
                <a:latin typeface="Times" panose="02020603050405020304" pitchFamily="18" charset="0"/>
                <a:cs typeface="Times" panose="02020603050405020304" pitchFamily="18" charset="0"/>
              </a:rPr>
              <a:t>Market economies </a:t>
            </a:r>
            <a:endParaRPr sz="3600" b="1" dirty="0">
              <a:solidFill>
                <a:schemeClr val="accent6">
                  <a:lumMod val="50000"/>
                </a:schemeClr>
              </a:solidFill>
              <a:latin typeface="Times" panose="02020603050405020304" pitchFamily="18" charset="0"/>
              <a:cs typeface="Times" panose="02020603050405020304" pitchFamily="18" charset="0"/>
            </a:endParaRPr>
          </a:p>
        </p:txBody>
      </p:sp>
      <p:pic>
        <p:nvPicPr>
          <p:cNvPr id="294" name="Google Shape;294;p48"/>
          <p:cNvPicPr preferRelativeResize="0"/>
          <p:nvPr/>
        </p:nvPicPr>
        <p:blipFill>
          <a:blip r:embed="rId3">
            <a:alphaModFix/>
          </a:blip>
          <a:stretch>
            <a:fillRect/>
          </a:stretch>
        </p:blipFill>
        <p:spPr>
          <a:xfrm>
            <a:off x="6525469" y="2597940"/>
            <a:ext cx="5049200" cy="3128133"/>
          </a:xfrm>
          <a:prstGeom prst="rect">
            <a:avLst/>
          </a:prstGeom>
          <a:noFill/>
          <a:ln>
            <a:solidFill>
              <a:schemeClr val="accent6">
                <a:lumMod val="50000"/>
              </a:schemeClr>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76C6-5570-4999-B33F-44D756626911}"/>
              </a:ext>
            </a:extLst>
          </p:cNvPr>
          <p:cNvSpPr>
            <a:spLocks noGrp="1"/>
          </p:cNvSpPr>
          <p:nvPr>
            <p:ph type="title"/>
          </p:nvPr>
        </p:nvSpPr>
        <p:spPr>
          <a:xfrm>
            <a:off x="838200" y="365125"/>
            <a:ext cx="10515600" cy="915035"/>
          </a:xfrm>
          <a:solidFill>
            <a:schemeClr val="bg1"/>
          </a:solidFill>
          <a:ln>
            <a:solidFill>
              <a:schemeClr val="accent6">
                <a:lumMod val="50000"/>
              </a:schemeClr>
            </a:solidFill>
          </a:ln>
        </p:spPr>
        <p:txBody>
          <a:bodyPr/>
          <a:lstStyle/>
          <a:p>
            <a:r>
              <a:rPr lang="en-US" b="1" dirty="0">
                <a:solidFill>
                  <a:srgbClr val="002060"/>
                </a:solidFill>
                <a:latin typeface="High Tower Text" panose="02040502050506030303" pitchFamily="18" charset="0"/>
              </a:rPr>
              <a:t>Designs by Gummy Bears </a:t>
            </a:r>
          </a:p>
        </p:txBody>
      </p:sp>
      <p:sp>
        <p:nvSpPr>
          <p:cNvPr id="3" name="Content Placeholder 2">
            <a:extLst>
              <a:ext uri="{FF2B5EF4-FFF2-40B4-BE49-F238E27FC236}">
                <a16:creationId xmlns:a16="http://schemas.microsoft.com/office/drawing/2014/main" id="{B19C3624-3DD3-4D08-8EC7-23954F2C262D}"/>
              </a:ext>
            </a:extLst>
          </p:cNvPr>
          <p:cNvSpPr>
            <a:spLocks noGrp="1"/>
          </p:cNvSpPr>
          <p:nvPr>
            <p:ph idx="1"/>
          </p:nvPr>
        </p:nvSpPr>
        <p:spPr>
          <a:xfrm>
            <a:off x="281353" y="1491176"/>
            <a:ext cx="10734822" cy="4559178"/>
          </a:xfrm>
          <a:solidFill>
            <a:schemeClr val="bg1"/>
          </a:solidFill>
          <a:ln>
            <a:solidFill>
              <a:schemeClr val="accent6">
                <a:lumMod val="50000"/>
              </a:schemeClr>
            </a:solidFill>
          </a:ln>
        </p:spPr>
        <p:txBody>
          <a:bodyPr>
            <a:normAutofit lnSpcReduction="10000"/>
          </a:bodyPr>
          <a:lstStyle/>
          <a:p>
            <a:pPr marL="0" indent="0">
              <a:buNone/>
            </a:pPr>
            <a:r>
              <a:rPr lang="en-US" dirty="0">
                <a:latin typeface="Times" panose="02020603050405020304" pitchFamily="18" charset="0"/>
                <a:cs typeface="Times" panose="02020603050405020304" pitchFamily="18" charset="0"/>
              </a:rPr>
              <a:t>Representing an economic systems in Gummies </a:t>
            </a:r>
          </a:p>
          <a:p>
            <a:pPr marL="514350" indent="-514350">
              <a:buAutoNum type="arabicPeriod"/>
            </a:pPr>
            <a:r>
              <a:rPr lang="en-US" dirty="0">
                <a:latin typeface="Times" panose="02020603050405020304" pitchFamily="18" charset="0"/>
                <a:cs typeface="Times" panose="02020603050405020304" pitchFamily="18" charset="0"/>
              </a:rPr>
              <a:t>Read over your assigned economic system and complete the chart </a:t>
            </a:r>
          </a:p>
          <a:p>
            <a:pPr marL="514350" indent="-514350">
              <a:buAutoNum type="arabicPeriod"/>
            </a:pPr>
            <a:r>
              <a:rPr lang="en-US" dirty="0">
                <a:latin typeface="Times" panose="02020603050405020304" pitchFamily="18" charset="0"/>
                <a:cs typeface="Times" panose="02020603050405020304" pitchFamily="18" charset="0"/>
              </a:rPr>
              <a:t>Develop a model of how your economic system works using gummies</a:t>
            </a:r>
          </a:p>
          <a:p>
            <a:pPr marL="858838" indent="-341313"/>
            <a:r>
              <a:rPr lang="en-US" dirty="0">
                <a:latin typeface="Times" panose="02020603050405020304" pitchFamily="18" charset="0"/>
                <a:cs typeface="Times" panose="02020603050405020304" pitchFamily="18" charset="0"/>
              </a:rPr>
              <a:t>Put your names on the paper in the right-hand corner</a:t>
            </a:r>
          </a:p>
          <a:p>
            <a:pPr marL="858838" indent="-341313"/>
            <a:r>
              <a:rPr lang="en-US" dirty="0">
                <a:latin typeface="Times" panose="02020603050405020304" pitchFamily="18" charset="0"/>
                <a:cs typeface="Times" panose="02020603050405020304" pitchFamily="18" charset="0"/>
              </a:rPr>
              <a:t>Title – List the name of your economic systems at the top </a:t>
            </a:r>
          </a:p>
          <a:p>
            <a:pPr marL="858838" indent="-341313"/>
            <a:r>
              <a:rPr lang="en-US" dirty="0">
                <a:latin typeface="Times" panose="02020603050405020304" pitchFamily="18" charset="0"/>
                <a:cs typeface="Times" panose="02020603050405020304" pitchFamily="18" charset="0"/>
              </a:rPr>
              <a:t>Build your representation of the system</a:t>
            </a:r>
          </a:p>
          <a:p>
            <a:pPr marL="858838" indent="-341313"/>
            <a:r>
              <a:rPr lang="en-US" dirty="0">
                <a:latin typeface="Times" panose="02020603050405020304" pitchFamily="18" charset="0"/>
                <a:cs typeface="Times" panose="02020603050405020304" pitchFamily="18" charset="0"/>
              </a:rPr>
              <a:t>Identify at least two advantages and two disadvantages of the system and list them</a:t>
            </a:r>
          </a:p>
          <a:p>
            <a:pPr marL="858838" indent="-341313"/>
            <a:r>
              <a:rPr lang="en-US" dirty="0">
                <a:latin typeface="Times" panose="02020603050405020304" pitchFamily="18" charset="0"/>
                <a:cs typeface="Times" panose="02020603050405020304" pitchFamily="18" charset="0"/>
              </a:rPr>
              <a:t>Once you have completed your system model have Mr. Hultberg check you off and you will receive a reward</a:t>
            </a:r>
          </a:p>
          <a:p>
            <a:pPr marL="0" indent="0">
              <a:buNone/>
            </a:pPr>
            <a:endParaRPr lang="en-US" dirty="0">
              <a:latin typeface="Times" panose="02020603050405020304" pitchFamily="18" charset="0"/>
              <a:cs typeface="Times" panose="02020603050405020304" pitchFamily="18" charset="0"/>
            </a:endParaRPr>
          </a:p>
        </p:txBody>
      </p:sp>
      <p:pic>
        <p:nvPicPr>
          <p:cNvPr id="1026" name="Picture 2" descr="King Gummy Bear - Roblox">
            <a:extLst>
              <a:ext uri="{FF2B5EF4-FFF2-40B4-BE49-F238E27FC236}">
                <a16:creationId xmlns:a16="http://schemas.microsoft.com/office/drawing/2014/main" id="{0C0BD38D-8466-4958-B44C-4BDAA3728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75" y="2934214"/>
            <a:ext cx="1861772" cy="214312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45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B7DB-4B13-4D0A-ACF5-CD6735B3DB27}"/>
              </a:ext>
            </a:extLst>
          </p:cNvPr>
          <p:cNvSpPr>
            <a:spLocks noGrp="1"/>
          </p:cNvSpPr>
          <p:nvPr>
            <p:ph type="title"/>
          </p:nvPr>
        </p:nvSpPr>
        <p:spPr>
          <a:xfrm>
            <a:off x="415600" y="229623"/>
            <a:ext cx="11360800" cy="763600"/>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Knowing Your Economic Systems</a:t>
            </a:r>
          </a:p>
        </p:txBody>
      </p:sp>
      <p:sp>
        <p:nvSpPr>
          <p:cNvPr id="3" name="Text Placeholder 2">
            <a:extLst>
              <a:ext uri="{FF2B5EF4-FFF2-40B4-BE49-F238E27FC236}">
                <a16:creationId xmlns:a16="http://schemas.microsoft.com/office/drawing/2014/main" id="{667C19CE-C6D2-4B8A-897E-96F5E6018734}"/>
              </a:ext>
            </a:extLst>
          </p:cNvPr>
          <p:cNvSpPr>
            <a:spLocks noGrp="1"/>
          </p:cNvSpPr>
          <p:nvPr>
            <p:ph type="body" idx="1"/>
          </p:nvPr>
        </p:nvSpPr>
        <p:spPr>
          <a:xfrm>
            <a:off x="415600" y="1308295"/>
            <a:ext cx="11360800" cy="4783538"/>
          </a:xfrm>
          <a:solidFill>
            <a:schemeClr val="bg1"/>
          </a:solidFill>
          <a:ln>
            <a:solidFill>
              <a:srgbClr val="FF0000"/>
            </a:solidFill>
          </a:ln>
        </p:spPr>
        <p:txBody>
          <a:bodyPr>
            <a:normAutofit/>
          </a:bodyPr>
          <a:lstStyle/>
          <a:p>
            <a:pPr marL="152396" indent="0">
              <a:buNone/>
            </a:pPr>
            <a:r>
              <a:rPr lang="en-US" sz="2400" b="1" i="1" dirty="0">
                <a:latin typeface="Times" panose="02020603050405020304" pitchFamily="18" charset="0"/>
                <a:cs typeface="Times" panose="02020603050405020304" pitchFamily="18" charset="0"/>
              </a:rPr>
              <a:t>Identify the following statement as a characteristic of </a:t>
            </a:r>
            <a:r>
              <a:rPr lang="en-US" sz="2400" b="1" i="1" dirty="0">
                <a:solidFill>
                  <a:srgbClr val="7030A0"/>
                </a:solidFill>
                <a:latin typeface="Times" panose="02020603050405020304" pitchFamily="18" charset="0"/>
                <a:cs typeface="Times" panose="02020603050405020304" pitchFamily="18" charset="0"/>
              </a:rPr>
              <a:t>T – traditional economy</a:t>
            </a:r>
            <a:r>
              <a:rPr lang="en-US" sz="2400" b="1" i="1" dirty="0">
                <a:latin typeface="Times" panose="02020603050405020304" pitchFamily="18" charset="0"/>
                <a:cs typeface="Times" panose="02020603050405020304" pitchFamily="18" charset="0"/>
              </a:rPr>
              <a:t>, </a:t>
            </a:r>
            <a:r>
              <a:rPr lang="en-US" sz="2400" b="1" i="1" dirty="0">
                <a:solidFill>
                  <a:srgbClr val="002060"/>
                </a:solidFill>
                <a:latin typeface="Times" panose="02020603050405020304" pitchFamily="18" charset="0"/>
                <a:cs typeface="Times" panose="02020603050405020304" pitchFamily="18" charset="0"/>
              </a:rPr>
              <a:t>MA – market economy</a:t>
            </a:r>
            <a:r>
              <a:rPr lang="en-US" sz="2400" b="1" i="1" dirty="0">
                <a:latin typeface="Times" panose="02020603050405020304" pitchFamily="18" charset="0"/>
                <a:cs typeface="Times" panose="02020603050405020304" pitchFamily="18" charset="0"/>
              </a:rPr>
              <a:t>, </a:t>
            </a:r>
            <a:r>
              <a:rPr lang="en-US" sz="2400" b="1" i="1" dirty="0">
                <a:solidFill>
                  <a:schemeClr val="accent6">
                    <a:lumMod val="50000"/>
                  </a:schemeClr>
                </a:solidFill>
                <a:latin typeface="Times" panose="02020603050405020304" pitchFamily="18" charset="0"/>
                <a:cs typeface="Times" panose="02020603050405020304" pitchFamily="18" charset="0"/>
              </a:rPr>
              <a:t>MI – mixed economy</a:t>
            </a:r>
            <a:r>
              <a:rPr lang="en-US" sz="2400" b="1" i="1" dirty="0">
                <a:latin typeface="Times" panose="02020603050405020304" pitchFamily="18" charset="0"/>
                <a:cs typeface="Times" panose="02020603050405020304" pitchFamily="18" charset="0"/>
              </a:rPr>
              <a:t>, or </a:t>
            </a:r>
            <a:r>
              <a:rPr lang="en-US" sz="2400" b="1" i="1" dirty="0">
                <a:solidFill>
                  <a:srgbClr val="FF0000"/>
                </a:solidFill>
                <a:latin typeface="Times" panose="02020603050405020304" pitchFamily="18" charset="0"/>
                <a:cs typeface="Times" panose="02020603050405020304" pitchFamily="18" charset="0"/>
              </a:rPr>
              <a:t>C – command economy</a:t>
            </a:r>
            <a:endParaRPr lang="en-US" sz="2400" dirty="0">
              <a:latin typeface="Times" panose="02020603050405020304" pitchFamily="18" charset="0"/>
              <a:cs typeface="Times" panose="02020603050405020304" pitchFamily="18" charset="0"/>
            </a:endParaRPr>
          </a:p>
          <a:p>
            <a:pPr marL="152396" indent="0">
              <a:buNone/>
            </a:pPr>
            <a:r>
              <a:rPr lang="en-US" sz="2400" dirty="0">
                <a:latin typeface="Times" panose="02020603050405020304" pitchFamily="18" charset="0"/>
                <a:cs typeface="Times" panose="02020603050405020304" pitchFamily="18" charset="0"/>
              </a:rPr>
              <a:t>___ 1. Government owns all the businesses and the factor of productions </a:t>
            </a:r>
          </a:p>
          <a:p>
            <a:pPr marL="152396" indent="0">
              <a:buNone/>
            </a:pPr>
            <a:r>
              <a:rPr lang="en-US" sz="2400" dirty="0">
                <a:latin typeface="Times" panose="02020603050405020304" pitchFamily="18" charset="0"/>
                <a:cs typeface="Times" panose="02020603050405020304" pitchFamily="18" charset="0"/>
              </a:rPr>
              <a:t>___ 2. The family teaches you how to survive and get your needs</a:t>
            </a:r>
          </a:p>
          <a:p>
            <a:pPr marL="152396" indent="0">
              <a:buNone/>
            </a:pPr>
            <a:r>
              <a:rPr lang="en-US" sz="2400" dirty="0">
                <a:latin typeface="Times" panose="02020603050405020304" pitchFamily="18" charset="0"/>
                <a:cs typeface="Times" panose="02020603050405020304" pitchFamily="18" charset="0"/>
              </a:rPr>
              <a:t>___ 3. Government will own some of the resources, but businesses are owned by individuals.</a:t>
            </a:r>
          </a:p>
          <a:p>
            <a:pPr marL="152396" indent="0">
              <a:buNone/>
            </a:pPr>
            <a:r>
              <a:rPr lang="en-US" sz="2400" dirty="0">
                <a:latin typeface="Times" panose="02020603050405020304" pitchFamily="18" charset="0"/>
                <a:cs typeface="Times" panose="02020603050405020304" pitchFamily="18" charset="0"/>
              </a:rPr>
              <a:t>___ 4. The desire for profit will encourage individuals to open a business</a:t>
            </a:r>
          </a:p>
          <a:p>
            <a:pPr marL="152396" indent="0">
              <a:buNone/>
            </a:pPr>
            <a:r>
              <a:rPr lang="en-US" sz="2400" dirty="0">
                <a:latin typeface="Times" panose="02020603050405020304" pitchFamily="18" charset="0"/>
                <a:cs typeface="Times" panose="02020603050405020304" pitchFamily="18" charset="0"/>
              </a:rPr>
              <a:t>___ 5. Technology is not used in this system</a:t>
            </a:r>
          </a:p>
          <a:p>
            <a:pPr marL="152396" indent="0">
              <a:buNone/>
            </a:pPr>
            <a:r>
              <a:rPr lang="en-US" sz="2400" dirty="0">
                <a:latin typeface="Times" panose="02020603050405020304" pitchFamily="18" charset="0"/>
                <a:cs typeface="Times" panose="02020603050405020304" pitchFamily="18" charset="0"/>
              </a:rPr>
              <a:t>___ 6. Your business can fail, and no one will save it </a:t>
            </a:r>
          </a:p>
          <a:p>
            <a:pPr marL="152396" indent="0">
              <a:buNone/>
            </a:pPr>
            <a:r>
              <a:rPr lang="en-US" sz="2400" dirty="0">
                <a:latin typeface="Times" panose="02020603050405020304" pitchFamily="18" charset="0"/>
                <a:cs typeface="Times" panose="02020603050405020304" pitchFamily="18" charset="0"/>
              </a:rPr>
              <a:t>___ 7. Individuals do not get complete say in how things are produced </a:t>
            </a:r>
          </a:p>
          <a:p>
            <a:pPr marL="152396" indent="0">
              <a:buNone/>
            </a:pPr>
            <a:r>
              <a:rPr lang="en-US" sz="2400" dirty="0">
                <a:latin typeface="Times" panose="02020603050405020304" pitchFamily="18" charset="0"/>
                <a:cs typeface="Times" panose="02020603050405020304" pitchFamily="18" charset="0"/>
              </a:rPr>
              <a:t>___ 8. These economies often suffer from low quality products and shortages </a:t>
            </a:r>
          </a:p>
          <a:p>
            <a:pPr marL="152396" indent="0">
              <a:buNone/>
            </a:pPr>
            <a:r>
              <a:rPr lang="en-US" sz="2400" dirty="0">
                <a:latin typeface="Times" panose="02020603050405020304" pitchFamily="18" charset="0"/>
                <a:cs typeface="Times" panose="02020603050405020304" pitchFamily="18" charset="0"/>
              </a:rPr>
              <a:t>___ 9. Competition is important component of this economic system</a:t>
            </a:r>
          </a:p>
        </p:txBody>
      </p:sp>
    </p:spTree>
    <p:extLst>
      <p:ext uri="{BB962C8B-B14F-4D97-AF65-F5344CB8AC3E}">
        <p14:creationId xmlns:p14="http://schemas.microsoft.com/office/powerpoint/2010/main" val="1339213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5644-700E-48FA-B1ED-6D2BDFA79C17}"/>
              </a:ext>
            </a:extLst>
          </p:cNvPr>
          <p:cNvSpPr>
            <a:spLocks noGrp="1"/>
          </p:cNvSpPr>
          <p:nvPr>
            <p:ph type="title"/>
          </p:nvPr>
        </p:nvSpPr>
        <p:spPr>
          <a:xfrm>
            <a:off x="838200" y="365126"/>
            <a:ext cx="10515600" cy="675884"/>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Characteristics of Market Structures </a:t>
            </a:r>
          </a:p>
        </p:txBody>
      </p:sp>
      <p:sp>
        <p:nvSpPr>
          <p:cNvPr id="3" name="Content Placeholder 2">
            <a:extLst>
              <a:ext uri="{FF2B5EF4-FFF2-40B4-BE49-F238E27FC236}">
                <a16:creationId xmlns:a16="http://schemas.microsoft.com/office/drawing/2014/main" id="{1CA4FED6-8000-4E86-B47D-6BE80E2D1634}"/>
              </a:ext>
            </a:extLst>
          </p:cNvPr>
          <p:cNvSpPr>
            <a:spLocks noGrp="1"/>
          </p:cNvSpPr>
          <p:nvPr>
            <p:ph idx="1"/>
          </p:nvPr>
        </p:nvSpPr>
        <p:spPr>
          <a:xfrm>
            <a:off x="838200" y="1364566"/>
            <a:ext cx="10515600" cy="4812397"/>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Identify the following characteristics as one of the following market structures: </a:t>
            </a:r>
            <a:r>
              <a:rPr lang="en-US" sz="2400" b="1" dirty="0">
                <a:solidFill>
                  <a:srgbClr val="FF0000"/>
                </a:solidFill>
                <a:latin typeface="Times" panose="02020603050405020304" pitchFamily="18" charset="0"/>
                <a:cs typeface="Times" panose="02020603050405020304" pitchFamily="18" charset="0"/>
              </a:rPr>
              <a:t>M = Monopoly</a:t>
            </a:r>
            <a:r>
              <a:rPr lang="en-US" sz="2400" b="1" dirty="0">
                <a:latin typeface="Times" panose="02020603050405020304" pitchFamily="18" charset="0"/>
                <a:cs typeface="Times" panose="02020603050405020304" pitchFamily="18" charset="0"/>
              </a:rPr>
              <a:t>, </a:t>
            </a:r>
            <a:r>
              <a:rPr lang="en-US" sz="2400" b="1" dirty="0">
                <a:solidFill>
                  <a:srgbClr val="002060"/>
                </a:solidFill>
                <a:latin typeface="Times" panose="02020603050405020304" pitchFamily="18" charset="0"/>
                <a:cs typeface="Times" panose="02020603050405020304" pitchFamily="18" charset="0"/>
              </a:rPr>
              <a:t>O = Oligopoly</a:t>
            </a:r>
            <a:r>
              <a:rPr lang="en-US" sz="2400" b="1" dirty="0">
                <a:latin typeface="Times" panose="02020603050405020304" pitchFamily="18" charset="0"/>
                <a:cs typeface="Times" panose="02020603050405020304" pitchFamily="18" charset="0"/>
              </a:rPr>
              <a:t>, </a:t>
            </a:r>
            <a:r>
              <a:rPr lang="en-US" sz="2400" b="1" dirty="0">
                <a:solidFill>
                  <a:schemeClr val="accent6">
                    <a:lumMod val="50000"/>
                  </a:schemeClr>
                </a:solidFill>
                <a:latin typeface="Times" panose="02020603050405020304" pitchFamily="18" charset="0"/>
                <a:cs typeface="Times" panose="02020603050405020304" pitchFamily="18" charset="0"/>
              </a:rPr>
              <a:t>MC = Monopolistic</a:t>
            </a:r>
            <a:r>
              <a:rPr lang="en-US" sz="2400" b="1" dirty="0">
                <a:latin typeface="Times" panose="02020603050405020304" pitchFamily="18" charset="0"/>
                <a:cs typeface="Times" panose="02020603050405020304" pitchFamily="18" charset="0"/>
              </a:rPr>
              <a:t>, &amp; </a:t>
            </a:r>
            <a:r>
              <a:rPr lang="en-US" sz="2400" b="1" dirty="0">
                <a:solidFill>
                  <a:srgbClr val="7030A0"/>
                </a:solidFill>
                <a:latin typeface="Times" panose="02020603050405020304" pitchFamily="18" charset="0"/>
                <a:cs typeface="Times" panose="02020603050405020304" pitchFamily="18" charset="0"/>
              </a:rPr>
              <a:t>P = Perfect Competition</a:t>
            </a:r>
          </a:p>
          <a:p>
            <a:pPr marL="0" indent="0">
              <a:buNone/>
            </a:pPr>
            <a:r>
              <a:rPr lang="en-US" sz="2400" dirty="0">
                <a:latin typeface="Times" panose="02020603050405020304" pitchFamily="18" charset="0"/>
                <a:cs typeface="Times" panose="02020603050405020304" pitchFamily="18" charset="0"/>
              </a:rPr>
              <a:t>___ 1. Businesses have no control over their prices they charge</a:t>
            </a:r>
          </a:p>
          <a:p>
            <a:pPr marL="0" indent="0">
              <a:buNone/>
            </a:pPr>
            <a:r>
              <a:rPr lang="en-US" sz="2400" dirty="0">
                <a:latin typeface="Times" panose="02020603050405020304" pitchFamily="18" charset="0"/>
                <a:cs typeface="Times" panose="02020603050405020304" pitchFamily="18" charset="0"/>
              </a:rPr>
              <a:t>___ 2. Product sold in this market structure are very diverse (different colors or designs)</a:t>
            </a:r>
          </a:p>
          <a:p>
            <a:pPr marL="0" indent="0">
              <a:buNone/>
            </a:pPr>
            <a:r>
              <a:rPr lang="en-US" sz="2400" dirty="0">
                <a:latin typeface="Times" panose="02020603050405020304" pitchFamily="18" charset="0"/>
                <a:cs typeface="Times" panose="02020603050405020304" pitchFamily="18" charset="0"/>
              </a:rPr>
              <a:t>___ 3.  Only has three to four competitors</a:t>
            </a:r>
          </a:p>
          <a:p>
            <a:pPr marL="0" indent="0">
              <a:buNone/>
            </a:pPr>
            <a:r>
              <a:rPr lang="en-US" sz="2400" dirty="0">
                <a:latin typeface="Times" panose="02020603050405020304" pitchFamily="18" charset="0"/>
                <a:cs typeface="Times" panose="02020603050405020304" pitchFamily="18" charset="0"/>
              </a:rPr>
              <a:t>___ 4. Has complete control over the prices the business charges </a:t>
            </a:r>
          </a:p>
          <a:p>
            <a:pPr marL="0" indent="0">
              <a:buNone/>
            </a:pPr>
            <a:r>
              <a:rPr lang="en-US" sz="2400" dirty="0">
                <a:latin typeface="Times" panose="02020603050405020304" pitchFamily="18" charset="0"/>
                <a:cs typeface="Times" panose="02020603050405020304" pitchFamily="18" charset="0"/>
              </a:rPr>
              <a:t>___ 5. Products produce all look the same – (You cannot tell what business produced which product)</a:t>
            </a:r>
          </a:p>
          <a:p>
            <a:pPr marL="0" indent="0">
              <a:buNone/>
            </a:pPr>
            <a:r>
              <a:rPr lang="en-US" sz="2400" dirty="0">
                <a:latin typeface="Times" panose="02020603050405020304" pitchFamily="18" charset="0"/>
                <a:cs typeface="Times" panose="02020603050405020304" pitchFamily="18" charset="0"/>
              </a:rPr>
              <a:t>___ 6. Very difficult for a new business to start competing in this market structure. </a:t>
            </a:r>
          </a:p>
        </p:txBody>
      </p:sp>
    </p:spTree>
    <p:extLst>
      <p:ext uri="{BB962C8B-B14F-4D97-AF65-F5344CB8AC3E}">
        <p14:creationId xmlns:p14="http://schemas.microsoft.com/office/powerpoint/2010/main" val="3922820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9"/>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Traditional Economies </a:t>
            </a:r>
            <a:endParaRPr b="1" dirty="0">
              <a:solidFill>
                <a:srgbClr val="002060"/>
              </a:solidFill>
              <a:latin typeface="High Tower Text" panose="02040502050506030303" pitchFamily="18" charset="0"/>
            </a:endParaRPr>
          </a:p>
        </p:txBody>
      </p:sp>
      <p:sp>
        <p:nvSpPr>
          <p:cNvPr id="300" name="Google Shape;300;p49"/>
          <p:cNvSpPr txBox="1">
            <a:spLocks noGrp="1"/>
          </p:cNvSpPr>
          <p:nvPr>
            <p:ph type="body" idx="1"/>
          </p:nvPr>
        </p:nvSpPr>
        <p:spPr>
          <a:xfrm>
            <a:off x="415600" y="1536633"/>
            <a:ext cx="6034800" cy="2782149"/>
          </a:xfrm>
          <a:prstGeom prst="rect">
            <a:avLst/>
          </a:prstGeom>
          <a:solidFill>
            <a:schemeClr val="bg1"/>
          </a:solidFill>
        </p:spPr>
        <p:txBody>
          <a:bodyPr spcFirstLastPara="1" vert="horz" wrap="square" lIns="121900" tIns="121900" rIns="121900" bIns="121900" rtlCol="0" anchor="t" anchorCtr="0">
            <a:normAutofit lnSpcReduction="10000"/>
          </a:bodyPr>
          <a:lstStyle/>
          <a:p>
            <a:pPr marL="118531" indent="0">
              <a:buSzPts val="2200"/>
              <a:buNone/>
            </a:pPr>
            <a:r>
              <a:rPr lang="en" sz="2400" b="1" i="1" u="sng" dirty="0">
                <a:solidFill>
                  <a:srgbClr val="FF0000"/>
                </a:solidFill>
                <a:latin typeface="Times" panose="02020603050405020304" pitchFamily="18" charset="0"/>
                <a:cs typeface="Times" panose="02020603050405020304" pitchFamily="18" charset="0"/>
              </a:rPr>
              <a:t>Traditional Economy</a:t>
            </a:r>
          </a:p>
          <a:p>
            <a:pPr indent="-491054">
              <a:buSzPts val="2200"/>
            </a:pPr>
            <a:r>
              <a:rPr lang="en" sz="2400" dirty="0">
                <a:latin typeface="Times" panose="02020603050405020304" pitchFamily="18" charset="0"/>
                <a:cs typeface="Times" panose="02020603050405020304" pitchFamily="18" charset="0"/>
              </a:rPr>
              <a:t>Decisions about resources are made by habit, custom, superstition, or religious tradition</a:t>
            </a:r>
            <a:endParaRPr sz="2400" dirty="0">
              <a:latin typeface="Times" panose="02020603050405020304" pitchFamily="18" charset="0"/>
              <a:cs typeface="Times" panose="02020603050405020304" pitchFamily="18" charset="0"/>
            </a:endParaRPr>
          </a:p>
          <a:p>
            <a:pPr indent="-491054">
              <a:buSzPts val="2200"/>
            </a:pPr>
            <a:r>
              <a:rPr lang="en" sz="2400" b="1" i="1" u="sng" dirty="0">
                <a:solidFill>
                  <a:srgbClr val="FF0000"/>
                </a:solidFill>
                <a:latin typeface="Times" panose="02020603050405020304" pitchFamily="18" charset="0"/>
                <a:cs typeface="Times" panose="02020603050405020304" pitchFamily="18" charset="0"/>
              </a:rPr>
              <a:t>Family</a:t>
            </a:r>
            <a:r>
              <a:rPr lang="en" sz="2400" dirty="0">
                <a:latin typeface="Times" panose="02020603050405020304" pitchFamily="18" charset="0"/>
                <a:cs typeface="Times" panose="02020603050405020304" pitchFamily="18" charset="0"/>
              </a:rPr>
              <a:t> controls the factors of production</a:t>
            </a:r>
          </a:p>
          <a:p>
            <a:pPr indent="-491054">
              <a:buSzPts val="2200"/>
            </a:pPr>
            <a:r>
              <a:rPr lang="en" sz="2400" dirty="0">
                <a:latin typeface="Times" panose="02020603050405020304" pitchFamily="18" charset="0"/>
                <a:cs typeface="Times" panose="02020603050405020304" pitchFamily="18" charset="0"/>
              </a:rPr>
              <a:t>Trade and barter</a:t>
            </a:r>
            <a:endParaRPr sz="2400" dirty="0">
              <a:latin typeface="Times" panose="02020603050405020304" pitchFamily="18" charset="0"/>
              <a:cs typeface="Times" panose="02020603050405020304" pitchFamily="18" charset="0"/>
            </a:endParaRPr>
          </a:p>
          <a:p>
            <a:pPr indent="-491054">
              <a:buSzPts val="2200"/>
            </a:pPr>
            <a:r>
              <a:rPr lang="en" sz="2400" dirty="0">
                <a:latin typeface="Times" panose="02020603050405020304" pitchFamily="18" charset="0"/>
                <a:cs typeface="Times" panose="02020603050405020304" pitchFamily="18" charset="0"/>
              </a:rPr>
              <a:t>U.S. example- the Amish or developing nations </a:t>
            </a:r>
            <a:endParaRPr sz="2400" dirty="0">
              <a:latin typeface="Times" panose="02020603050405020304" pitchFamily="18" charset="0"/>
              <a:cs typeface="Times" panose="02020603050405020304" pitchFamily="18" charset="0"/>
            </a:endParaRPr>
          </a:p>
        </p:txBody>
      </p:sp>
      <p:pic>
        <p:nvPicPr>
          <p:cNvPr id="301" name="Google Shape;301;p49"/>
          <p:cNvPicPr preferRelativeResize="0"/>
          <p:nvPr/>
        </p:nvPicPr>
        <p:blipFill>
          <a:blip r:embed="rId3">
            <a:alphaModFix/>
          </a:blip>
          <a:stretch>
            <a:fillRect/>
          </a:stretch>
        </p:blipFill>
        <p:spPr>
          <a:xfrm>
            <a:off x="6808763" y="1536629"/>
            <a:ext cx="5383236" cy="2782149"/>
          </a:xfrm>
          <a:prstGeom prst="rect">
            <a:avLst/>
          </a:prstGeom>
          <a:noFill/>
          <a:ln>
            <a:noFill/>
          </a:ln>
        </p:spPr>
      </p:pic>
      <p:sp>
        <p:nvSpPr>
          <p:cNvPr id="5" name="Rectangle 4">
            <a:extLst>
              <a:ext uri="{FF2B5EF4-FFF2-40B4-BE49-F238E27FC236}">
                <a16:creationId xmlns:a16="http://schemas.microsoft.com/office/drawing/2014/main" id="{95ED291E-2750-4A0D-B926-C84CE0C69298}"/>
              </a:ext>
            </a:extLst>
          </p:cNvPr>
          <p:cNvSpPr/>
          <p:nvPr/>
        </p:nvSpPr>
        <p:spPr>
          <a:xfrm>
            <a:off x="806548" y="4572562"/>
            <a:ext cx="6431280" cy="731520"/>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DOES NOT USE TECHNOLOGY</a:t>
            </a:r>
          </a:p>
        </p:txBody>
      </p:sp>
      <p:pic>
        <p:nvPicPr>
          <p:cNvPr id="6" name="Picture 4" descr="See the source image">
            <a:extLst>
              <a:ext uri="{FF2B5EF4-FFF2-40B4-BE49-F238E27FC236}">
                <a16:creationId xmlns:a16="http://schemas.microsoft.com/office/drawing/2014/main" id="{66A10D6D-C967-4DD5-9276-9E0BEFF7D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482" y="4467083"/>
            <a:ext cx="4523490" cy="2299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A25F-7DC9-4C0C-B00A-D83E4975EB6A}"/>
              </a:ext>
            </a:extLst>
          </p:cNvPr>
          <p:cNvSpPr>
            <a:spLocks noGrp="1"/>
          </p:cNvSpPr>
          <p:nvPr>
            <p:ph type="title"/>
          </p:nvPr>
        </p:nvSpPr>
        <p:spPr>
          <a:xfrm>
            <a:off x="838200" y="365126"/>
            <a:ext cx="10515600" cy="796018"/>
          </a:xfrm>
          <a:solidFill>
            <a:schemeClr val="bg1"/>
          </a:solidFill>
          <a:ln>
            <a:solidFill>
              <a:schemeClr val="accent6"/>
            </a:solidFill>
          </a:ln>
        </p:spPr>
        <p:txBody>
          <a:bodyPr/>
          <a:lstStyle/>
          <a:p>
            <a:r>
              <a:rPr lang="en-US" b="1" dirty="0">
                <a:latin typeface="High Tower Text" panose="02040502050506030303" pitchFamily="18" charset="0"/>
              </a:rPr>
              <a:t>Resources – Need v. Wants  </a:t>
            </a:r>
          </a:p>
        </p:txBody>
      </p:sp>
      <p:sp>
        <p:nvSpPr>
          <p:cNvPr id="3" name="Content Placeholder 2">
            <a:extLst>
              <a:ext uri="{FF2B5EF4-FFF2-40B4-BE49-F238E27FC236}">
                <a16:creationId xmlns:a16="http://schemas.microsoft.com/office/drawing/2014/main" id="{9DDB379C-8275-41C3-9C44-F345021EEE97}"/>
              </a:ext>
            </a:extLst>
          </p:cNvPr>
          <p:cNvSpPr>
            <a:spLocks noGrp="1"/>
          </p:cNvSpPr>
          <p:nvPr>
            <p:ph idx="1"/>
          </p:nvPr>
        </p:nvSpPr>
        <p:spPr>
          <a:xfrm>
            <a:off x="838200" y="1352178"/>
            <a:ext cx="10515600" cy="4770194"/>
          </a:xfrm>
          <a:solidFill>
            <a:schemeClr val="bg1"/>
          </a:solidFill>
          <a:ln>
            <a:solidFill>
              <a:schemeClr val="accent6"/>
            </a:solidFill>
          </a:ln>
        </p:spPr>
        <p:txBody>
          <a:bodyPr>
            <a:normAutofit/>
          </a:bodyPr>
          <a:lstStyle/>
          <a:p>
            <a:pPr marL="0" indent="0">
              <a:buNone/>
            </a:pPr>
            <a:r>
              <a:rPr lang="en-US" sz="2400" b="1" i="1" u="sng" dirty="0">
                <a:solidFill>
                  <a:srgbClr val="002060"/>
                </a:solidFill>
                <a:latin typeface="Times New Roman" panose="02020603050405020304" pitchFamily="18" charset="0"/>
                <a:cs typeface="Times New Roman" panose="02020603050405020304" pitchFamily="18" charset="0"/>
              </a:rPr>
              <a:t>Resources</a:t>
            </a:r>
            <a:r>
              <a:rPr lang="en-US" sz="2400" dirty="0">
                <a:latin typeface="Times New Roman" panose="02020603050405020304" pitchFamily="18" charset="0"/>
                <a:cs typeface="Times New Roman" panose="02020603050405020304" pitchFamily="18" charset="0"/>
              </a:rPr>
              <a:t>: items used to make </a:t>
            </a:r>
            <a:r>
              <a:rPr lang="en-US" sz="2400" b="1" u="sng" dirty="0">
                <a:solidFill>
                  <a:srgbClr val="C00000"/>
                </a:solidFill>
                <a:latin typeface="Times New Roman" panose="02020603050405020304" pitchFamily="18" charset="0"/>
                <a:cs typeface="Times New Roman" panose="02020603050405020304" pitchFamily="18" charset="0"/>
              </a:rPr>
              <a:t>goods</a:t>
            </a:r>
            <a:r>
              <a:rPr lang="en-US" sz="2400" dirty="0">
                <a:latin typeface="Times New Roman" panose="02020603050405020304" pitchFamily="18" charset="0"/>
                <a:cs typeface="Times New Roman" panose="02020603050405020304" pitchFamily="18" charset="0"/>
              </a:rPr>
              <a:t> (</a:t>
            </a:r>
            <a:r>
              <a:rPr lang="en-US" sz="2400" i="1" dirty="0">
                <a:solidFill>
                  <a:srgbClr val="C00000"/>
                </a:solidFill>
                <a:latin typeface="Times New Roman" panose="02020603050405020304" pitchFamily="18" charset="0"/>
                <a:cs typeface="Times New Roman" panose="02020603050405020304" pitchFamily="18" charset="0"/>
              </a:rPr>
              <a:t>physical items</a:t>
            </a:r>
            <a:r>
              <a:rPr lang="en-US" sz="2400" dirty="0">
                <a:latin typeface="Times New Roman" panose="02020603050405020304" pitchFamily="18" charset="0"/>
                <a:cs typeface="Times New Roman" panose="02020603050405020304" pitchFamily="18" charset="0"/>
              </a:rPr>
              <a:t>) and </a:t>
            </a:r>
            <a:r>
              <a:rPr lang="en-US" sz="2400" b="1" i="1" u="sng" dirty="0">
                <a:solidFill>
                  <a:srgbClr val="C00000"/>
                </a:solidFill>
                <a:latin typeface="Times New Roman" panose="02020603050405020304" pitchFamily="18" charset="0"/>
                <a:cs typeface="Times New Roman" panose="02020603050405020304" pitchFamily="18" charset="0"/>
              </a:rPr>
              <a:t>services</a:t>
            </a:r>
            <a:r>
              <a:rPr lang="en-US" sz="2400" dirty="0">
                <a:latin typeface="Times New Roman" panose="02020603050405020304" pitchFamily="18" charset="0"/>
                <a:cs typeface="Times New Roman" panose="02020603050405020304" pitchFamily="18" charset="0"/>
              </a:rPr>
              <a:t> (</a:t>
            </a:r>
            <a:r>
              <a:rPr lang="en-US" sz="2400" i="1" dirty="0">
                <a:solidFill>
                  <a:srgbClr val="C00000"/>
                </a:solidFill>
                <a:latin typeface="Times New Roman" panose="02020603050405020304" pitchFamily="18" charset="0"/>
                <a:cs typeface="Times New Roman" panose="02020603050405020304" pitchFamily="18" charset="0"/>
              </a:rPr>
              <a:t>activities</a:t>
            </a:r>
            <a:r>
              <a:rPr lang="en-US" sz="2400" dirty="0">
                <a:latin typeface="Times New Roman" panose="02020603050405020304" pitchFamily="18" charset="0"/>
                <a:cs typeface="Times New Roman" panose="02020603050405020304" pitchFamily="18" charset="0"/>
              </a:rPr>
              <a:t>) to meet people’s needs &amp; wants </a:t>
            </a:r>
          </a:p>
        </p:txBody>
      </p:sp>
      <p:sp>
        <p:nvSpPr>
          <p:cNvPr id="4" name="Rectangle 3">
            <a:extLst>
              <a:ext uri="{FF2B5EF4-FFF2-40B4-BE49-F238E27FC236}">
                <a16:creationId xmlns:a16="http://schemas.microsoft.com/office/drawing/2014/main" id="{6D2CAA5B-692F-44F7-85A3-1A0AC9C773BA}"/>
              </a:ext>
            </a:extLst>
          </p:cNvPr>
          <p:cNvSpPr/>
          <p:nvPr/>
        </p:nvSpPr>
        <p:spPr>
          <a:xfrm>
            <a:off x="6025597" y="2194220"/>
            <a:ext cx="4557932" cy="33973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F1B7582-AA13-4082-829E-12A37EF17FCC}"/>
              </a:ext>
            </a:extLst>
          </p:cNvPr>
          <p:cNvSpPr/>
          <p:nvPr/>
        </p:nvSpPr>
        <p:spPr>
          <a:xfrm>
            <a:off x="590843" y="2194220"/>
            <a:ext cx="4664484" cy="159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Capital goods</a:t>
            </a:r>
            <a:r>
              <a:rPr lang="en-US" sz="2400" dirty="0">
                <a:latin typeface="Times New Roman" panose="02020603050405020304" pitchFamily="18" charset="0"/>
                <a:cs typeface="Times New Roman" panose="02020603050405020304" pitchFamily="18" charset="0"/>
              </a:rPr>
              <a:t>: used to make other goods </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Consumer goods</a:t>
            </a:r>
            <a:r>
              <a:rPr lang="en-US" sz="2400" dirty="0">
                <a:latin typeface="Times New Roman" panose="02020603050405020304" pitchFamily="18" charset="0"/>
                <a:cs typeface="Times New Roman" panose="02020603050405020304" pitchFamily="18" charset="0"/>
              </a:rPr>
              <a:t>: final products that are purchased</a:t>
            </a:r>
          </a:p>
        </p:txBody>
      </p:sp>
      <p:cxnSp>
        <p:nvCxnSpPr>
          <p:cNvPr id="6" name="Straight Connector 5">
            <a:extLst>
              <a:ext uri="{FF2B5EF4-FFF2-40B4-BE49-F238E27FC236}">
                <a16:creationId xmlns:a16="http://schemas.microsoft.com/office/drawing/2014/main" id="{B15D3D7E-D05E-4F97-8232-181B9BB22FCD}"/>
              </a:ext>
            </a:extLst>
          </p:cNvPr>
          <p:cNvCxnSpPr>
            <a:cxnSpLocks/>
          </p:cNvCxnSpPr>
          <p:nvPr/>
        </p:nvCxnSpPr>
        <p:spPr>
          <a:xfrm>
            <a:off x="6025597" y="2700997"/>
            <a:ext cx="455793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A193FF7-6CDE-48F0-9C8A-0AE33A553774}"/>
              </a:ext>
            </a:extLst>
          </p:cNvPr>
          <p:cNvCxnSpPr>
            <a:stCxn id="4" idx="0"/>
          </p:cNvCxnSpPr>
          <p:nvPr/>
        </p:nvCxnSpPr>
        <p:spPr>
          <a:xfrm>
            <a:off x="8304563" y="2194220"/>
            <a:ext cx="0" cy="3397348"/>
          </a:xfrm>
          <a:prstGeom prst="line">
            <a:avLst/>
          </a:prstGeom>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286FBAB3-8C69-4A63-8CC9-87AE91FC4FB2}"/>
              </a:ext>
            </a:extLst>
          </p:cNvPr>
          <p:cNvSpPr/>
          <p:nvPr/>
        </p:nvSpPr>
        <p:spPr>
          <a:xfrm>
            <a:off x="6201443" y="2243484"/>
            <a:ext cx="1927274" cy="4082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panose="02020603050405020304" pitchFamily="18" charset="0"/>
                <a:cs typeface="Times" panose="02020603050405020304" pitchFamily="18" charset="0"/>
              </a:rPr>
              <a:t>Needs</a:t>
            </a:r>
          </a:p>
        </p:txBody>
      </p:sp>
      <p:sp>
        <p:nvSpPr>
          <p:cNvPr id="17" name="Rectangle 16">
            <a:extLst>
              <a:ext uri="{FF2B5EF4-FFF2-40B4-BE49-F238E27FC236}">
                <a16:creationId xmlns:a16="http://schemas.microsoft.com/office/drawing/2014/main" id="{738C10EF-49A0-4CD6-A5AB-BB4F6B2F9936}"/>
              </a:ext>
            </a:extLst>
          </p:cNvPr>
          <p:cNvSpPr/>
          <p:nvPr/>
        </p:nvSpPr>
        <p:spPr>
          <a:xfrm>
            <a:off x="8515450" y="2250321"/>
            <a:ext cx="1927274" cy="4082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panose="02020603050405020304" pitchFamily="18" charset="0"/>
                <a:cs typeface="Times" panose="02020603050405020304" pitchFamily="18" charset="0"/>
              </a:rPr>
              <a:t>Wants</a:t>
            </a:r>
          </a:p>
        </p:txBody>
      </p:sp>
      <p:pic>
        <p:nvPicPr>
          <p:cNvPr id="14" name="Picture 13" descr="A person smiling for the camera&#10;&#10;Description automatically generated">
            <a:extLst>
              <a:ext uri="{FF2B5EF4-FFF2-40B4-BE49-F238E27FC236}">
                <a16:creationId xmlns:a16="http://schemas.microsoft.com/office/drawing/2014/main" id="{D818D47A-88F7-41BF-9664-7FCE69AF4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908" y="4245280"/>
            <a:ext cx="1871309" cy="1877092"/>
          </a:xfrm>
          <a:prstGeom prst="rect">
            <a:avLst/>
          </a:prstGeom>
          <a:ln>
            <a:solidFill>
              <a:schemeClr val="tx1"/>
            </a:solidFill>
          </a:ln>
        </p:spPr>
      </p:pic>
      <p:sp>
        <p:nvSpPr>
          <p:cNvPr id="7" name="Rectangle 6">
            <a:extLst>
              <a:ext uri="{FF2B5EF4-FFF2-40B4-BE49-F238E27FC236}">
                <a16:creationId xmlns:a16="http://schemas.microsoft.com/office/drawing/2014/main" id="{B934A263-A71C-48EF-B7DC-8C5D993D61AC}"/>
              </a:ext>
            </a:extLst>
          </p:cNvPr>
          <p:cNvSpPr/>
          <p:nvPr/>
        </p:nvSpPr>
        <p:spPr>
          <a:xfrm>
            <a:off x="5555046" y="2903781"/>
            <a:ext cx="2661594" cy="72216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Priority for survival</a:t>
            </a:r>
          </a:p>
        </p:txBody>
      </p:sp>
      <p:sp>
        <p:nvSpPr>
          <p:cNvPr id="13" name="Rectangle 12">
            <a:extLst>
              <a:ext uri="{FF2B5EF4-FFF2-40B4-BE49-F238E27FC236}">
                <a16:creationId xmlns:a16="http://schemas.microsoft.com/office/drawing/2014/main" id="{8D664502-1E5B-42C4-85E6-A28D043908AE}"/>
              </a:ext>
            </a:extLst>
          </p:cNvPr>
          <p:cNvSpPr/>
          <p:nvPr/>
        </p:nvSpPr>
        <p:spPr>
          <a:xfrm>
            <a:off x="8400779" y="2916818"/>
            <a:ext cx="2661594" cy="72216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Secondary – nice to have</a:t>
            </a:r>
          </a:p>
        </p:txBody>
      </p:sp>
    </p:spTree>
    <p:extLst>
      <p:ext uri="{BB962C8B-B14F-4D97-AF65-F5344CB8AC3E}">
        <p14:creationId xmlns:p14="http://schemas.microsoft.com/office/powerpoint/2010/main" val="4556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0"/>
          <p:cNvSpPr txBox="1">
            <a:spLocks noGrp="1"/>
          </p:cNvSpPr>
          <p:nvPr>
            <p:ph type="title"/>
          </p:nvPr>
        </p:nvSpPr>
        <p:spPr>
          <a:xfrm>
            <a:off x="415600" y="593367"/>
            <a:ext cx="11360800" cy="763600"/>
          </a:xfrm>
          <a:prstGeom prst="rect">
            <a:avLst/>
          </a:prstGeom>
          <a:solidFill>
            <a:schemeClr val="bg1"/>
          </a:solidFill>
          <a:ln>
            <a:solidFill>
              <a:srgbClr val="002060"/>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Traditional Economies</a:t>
            </a:r>
            <a:endParaRPr b="1" dirty="0">
              <a:solidFill>
                <a:srgbClr val="002060"/>
              </a:solidFill>
              <a:latin typeface="High Tower Text" panose="02040502050506030303" pitchFamily="18" charset="0"/>
            </a:endParaRPr>
          </a:p>
        </p:txBody>
      </p:sp>
      <p:sp>
        <p:nvSpPr>
          <p:cNvPr id="307" name="Google Shape;307;p50"/>
          <p:cNvSpPr txBox="1">
            <a:spLocks noGrp="1"/>
          </p:cNvSpPr>
          <p:nvPr>
            <p:ph type="body" idx="1"/>
          </p:nvPr>
        </p:nvSpPr>
        <p:spPr>
          <a:xfrm>
            <a:off x="120178" y="1606970"/>
            <a:ext cx="9530259" cy="4512475"/>
          </a:xfrm>
          <a:prstGeom prst="rect">
            <a:avLst/>
          </a:prstGeom>
          <a:solidFill>
            <a:schemeClr val="bg1"/>
          </a:solidFill>
          <a:ln>
            <a:solidFill>
              <a:srgbClr val="002060"/>
            </a:solidFill>
          </a:ln>
        </p:spPr>
        <p:txBody>
          <a:bodyPr spcFirstLastPara="1" vert="horz" wrap="square" lIns="121900" tIns="121900" rIns="121900" bIns="121900" rtlCol="0" anchor="t" anchorCtr="0">
            <a:noAutofit/>
          </a:bodyPr>
          <a:lstStyle/>
          <a:p>
            <a:pPr indent="-491054">
              <a:buSzPts val="2200"/>
            </a:pPr>
            <a:r>
              <a:rPr lang="en" sz="2400" dirty="0">
                <a:latin typeface="Times" panose="02020603050405020304" pitchFamily="18" charset="0"/>
                <a:cs typeface="Times" panose="02020603050405020304" pitchFamily="18" charset="0"/>
              </a:rPr>
              <a:t>Advantages</a:t>
            </a:r>
            <a:endParaRPr sz="2400"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Every person has a role to play so not many worries about unemployment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Doesn’t require technology- a simpler way of living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Can achieve a relatively equal distribution of goods and services </a:t>
            </a:r>
            <a:endParaRPr dirty="0">
              <a:latin typeface="Times" panose="02020603050405020304" pitchFamily="18" charset="0"/>
              <a:cs typeface="Times" panose="02020603050405020304" pitchFamily="18" charset="0"/>
            </a:endParaRPr>
          </a:p>
          <a:p>
            <a:pPr indent="-491054">
              <a:buSzPts val="2200"/>
            </a:pPr>
            <a:r>
              <a:rPr lang="en" sz="2400" dirty="0">
                <a:latin typeface="Times" panose="02020603050405020304" pitchFamily="18" charset="0"/>
                <a:cs typeface="Times" panose="02020603050405020304" pitchFamily="18" charset="0"/>
              </a:rPr>
              <a:t>Disadvantages</a:t>
            </a:r>
            <a:endParaRPr sz="2400"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Not a lot of economic growth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Low possibility of increasing the standard of living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Resisting technology can result in refusal to adopt new things that can improve living conditions- electricity, water purification, etc.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There is no economic mobility </a:t>
            </a:r>
            <a:endParaRPr dirty="0">
              <a:latin typeface="Times" panose="02020603050405020304" pitchFamily="18" charset="0"/>
              <a:cs typeface="Times" panose="02020603050405020304" pitchFamily="18" charset="0"/>
            </a:endParaRPr>
          </a:p>
          <a:p>
            <a:pPr lvl="1" indent="-457189">
              <a:buSzPts val="1800"/>
            </a:pPr>
            <a:r>
              <a:rPr lang="en" dirty="0">
                <a:latin typeface="Times" panose="02020603050405020304" pitchFamily="18" charset="0"/>
                <a:cs typeface="Times" panose="02020603050405020304" pitchFamily="18" charset="0"/>
              </a:rPr>
              <a:t>Typically these societies do not treat everyone equally- like women </a:t>
            </a:r>
            <a:endParaRPr dirty="0">
              <a:latin typeface="Times" panose="02020603050405020304" pitchFamily="18" charset="0"/>
              <a:cs typeface="Times" panose="02020603050405020304" pitchFamily="18" charset="0"/>
            </a:endParaRPr>
          </a:p>
        </p:txBody>
      </p:sp>
      <p:pic>
        <p:nvPicPr>
          <p:cNvPr id="4" name="Picture 2" descr="See the source image">
            <a:extLst>
              <a:ext uri="{FF2B5EF4-FFF2-40B4-BE49-F238E27FC236}">
                <a16:creationId xmlns:a16="http://schemas.microsoft.com/office/drawing/2014/main" id="{125D1B87-BEC9-4B35-8ACA-4C08F7240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218" y="1484025"/>
            <a:ext cx="2265130" cy="2778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282567" y="164999"/>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Command Economies </a:t>
            </a:r>
            <a:endParaRPr b="1" dirty="0">
              <a:solidFill>
                <a:srgbClr val="002060"/>
              </a:solidFill>
              <a:latin typeface="High Tower Text" panose="02040502050506030303" pitchFamily="18" charset="0"/>
            </a:endParaRPr>
          </a:p>
        </p:txBody>
      </p:sp>
      <p:sp>
        <p:nvSpPr>
          <p:cNvPr id="313" name="Google Shape;313;p51"/>
          <p:cNvSpPr txBox="1">
            <a:spLocks noGrp="1"/>
          </p:cNvSpPr>
          <p:nvPr>
            <p:ph type="body" idx="1"/>
          </p:nvPr>
        </p:nvSpPr>
        <p:spPr>
          <a:xfrm>
            <a:off x="282567" y="1157066"/>
            <a:ext cx="9480411" cy="4093699"/>
          </a:xfrm>
          <a:prstGeom prst="rect">
            <a:avLst/>
          </a:prstGeom>
          <a:solidFill>
            <a:schemeClr val="bg1"/>
          </a:solidFill>
          <a:ln>
            <a:solidFill>
              <a:srgbClr val="002060"/>
            </a:solidFill>
          </a:ln>
        </p:spPr>
        <p:txBody>
          <a:bodyPr spcFirstLastPara="1" vert="horz" wrap="square" lIns="121900" tIns="121900" rIns="121900" bIns="121900" rtlCol="0" anchor="t" anchorCtr="0">
            <a:normAutofit/>
          </a:bodyPr>
          <a:lstStyle/>
          <a:p>
            <a:pPr marL="139274" indent="0">
              <a:buSzPct val="100000"/>
              <a:buNone/>
            </a:pPr>
            <a:r>
              <a:rPr lang="en-US" sz="2400" b="1" i="1" u="sng" dirty="0">
                <a:solidFill>
                  <a:srgbClr val="FF0000"/>
                </a:solidFill>
                <a:latin typeface="Times" panose="02020603050405020304" pitchFamily="18" charset="0"/>
                <a:cs typeface="Times" panose="02020603050405020304" pitchFamily="18" charset="0"/>
              </a:rPr>
              <a:t>Command Economy</a:t>
            </a:r>
          </a:p>
          <a:p>
            <a:pPr indent="-470311">
              <a:buSzPct val="100000"/>
            </a:pPr>
            <a:r>
              <a:rPr lang="en-US" sz="2400" dirty="0">
                <a:latin typeface="Times" panose="02020603050405020304" pitchFamily="18" charset="0"/>
                <a:cs typeface="Times" panose="02020603050405020304" pitchFamily="18" charset="0"/>
              </a:rPr>
              <a:t>Government control economy – (Government controls factors of production</a:t>
            </a:r>
          </a:p>
          <a:p>
            <a:pPr indent="-470311">
              <a:buSzPct val="100000"/>
            </a:pPr>
            <a:r>
              <a:rPr lang="en-US" sz="2400" b="1" dirty="0">
                <a:latin typeface="Times" panose="02020603050405020304" pitchFamily="18" charset="0"/>
                <a:cs typeface="Times" panose="02020603050405020304" pitchFamily="18" charset="0"/>
              </a:rPr>
              <a:t>Communism-</a:t>
            </a:r>
            <a:r>
              <a:rPr lang="en-US" sz="2400" dirty="0">
                <a:latin typeface="Times" panose="02020603050405020304" pitchFamily="18" charset="0"/>
                <a:cs typeface="Times" panose="02020603050405020304" pitchFamily="18" charset="0"/>
              </a:rPr>
              <a:t> political-economic system under which all resources and businesses are publicly owned and controlled </a:t>
            </a:r>
          </a:p>
          <a:p>
            <a:pPr indent="-470311">
              <a:buSzPct val="100000"/>
            </a:pPr>
            <a:r>
              <a:rPr lang="en-US" sz="2400" dirty="0">
                <a:latin typeface="Times" panose="02020603050405020304" pitchFamily="18" charset="0"/>
                <a:cs typeface="Times" panose="02020603050405020304" pitchFamily="18" charset="0"/>
              </a:rPr>
              <a:t>Popular around the world until the 1980s</a:t>
            </a:r>
          </a:p>
          <a:p>
            <a:pPr lvl="1" indent="-441525">
              <a:buSzPct val="100000"/>
            </a:pPr>
            <a:r>
              <a:rPr lang="en-US" dirty="0">
                <a:latin typeface="Times" panose="02020603050405020304" pitchFamily="18" charset="0"/>
                <a:cs typeface="Times" panose="02020603050405020304" pitchFamily="18" charset="0"/>
              </a:rPr>
              <a:t>Examples: the Soviet Union, China, Poland, </a:t>
            </a:r>
          </a:p>
          <a:p>
            <a:pPr marL="777645" lvl="1" indent="0">
              <a:buSzPct val="100000"/>
              <a:buNone/>
            </a:pPr>
            <a:r>
              <a:rPr lang="en-US" dirty="0">
                <a:latin typeface="Times" panose="02020603050405020304" pitchFamily="18" charset="0"/>
                <a:cs typeface="Times" panose="02020603050405020304" pitchFamily="18" charset="0"/>
              </a:rPr>
              <a:t>East Germany</a:t>
            </a:r>
          </a:p>
        </p:txBody>
      </p:sp>
      <p:pic>
        <p:nvPicPr>
          <p:cNvPr id="314" name="Google Shape;314;p51"/>
          <p:cNvPicPr preferRelativeResize="0"/>
          <p:nvPr/>
        </p:nvPicPr>
        <p:blipFill>
          <a:blip r:embed="rId3">
            <a:alphaModFix/>
          </a:blip>
          <a:stretch>
            <a:fillRect/>
          </a:stretch>
        </p:blipFill>
        <p:spPr>
          <a:xfrm>
            <a:off x="562187" y="3938953"/>
            <a:ext cx="5400780" cy="2754047"/>
          </a:xfrm>
          <a:prstGeom prst="rect">
            <a:avLst/>
          </a:prstGeom>
          <a:noFill/>
          <a:ln>
            <a:noFill/>
          </a:ln>
        </p:spPr>
      </p:pic>
      <p:pic>
        <p:nvPicPr>
          <p:cNvPr id="5" name="Picture 2" descr="See the source image">
            <a:extLst>
              <a:ext uri="{FF2B5EF4-FFF2-40B4-BE49-F238E27FC236}">
                <a16:creationId xmlns:a16="http://schemas.microsoft.com/office/drawing/2014/main" id="{D6208E2A-E08E-43E9-99A4-2577F6E98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160" y="2630658"/>
            <a:ext cx="4219273" cy="379154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Command Economies </a:t>
            </a:r>
            <a:endParaRPr b="1" dirty="0">
              <a:solidFill>
                <a:srgbClr val="002060"/>
              </a:solidFill>
              <a:latin typeface="High Tower Text" panose="02040502050506030303" pitchFamily="18" charset="0"/>
            </a:endParaRPr>
          </a:p>
        </p:txBody>
      </p:sp>
      <p:sp>
        <p:nvSpPr>
          <p:cNvPr id="320" name="Google Shape;320;p52"/>
          <p:cNvSpPr txBox="1">
            <a:spLocks noGrp="1"/>
          </p:cNvSpPr>
          <p:nvPr>
            <p:ph type="body" idx="1"/>
          </p:nvPr>
        </p:nvSpPr>
        <p:spPr>
          <a:xfrm>
            <a:off x="415600" y="1536633"/>
            <a:ext cx="9727206" cy="4555200"/>
          </a:xfrm>
          <a:prstGeom prst="rect">
            <a:avLst/>
          </a:prstGeom>
          <a:solidFill>
            <a:schemeClr val="bg1"/>
          </a:solidFill>
        </p:spPr>
        <p:txBody>
          <a:bodyPr spcFirstLastPara="1" vert="horz" wrap="square" lIns="121900" tIns="121900" rIns="121900" bIns="121900" rtlCol="0" anchor="t" anchorCtr="0">
            <a:normAutofit/>
          </a:bodyPr>
          <a:lstStyle/>
          <a:p>
            <a:r>
              <a:rPr lang="en" sz="2400" dirty="0">
                <a:latin typeface="Times" panose="02020603050405020304" pitchFamily="18" charset="0"/>
                <a:cs typeface="Times" panose="02020603050405020304" pitchFamily="18" charset="0"/>
              </a:rPr>
              <a:t>Advantages – </a:t>
            </a:r>
            <a:r>
              <a:rPr lang="en" sz="2400" b="1" i="1" u="sng" dirty="0">
                <a:solidFill>
                  <a:srgbClr val="FF0000"/>
                </a:solidFill>
                <a:latin typeface="Times" panose="02020603050405020304" pitchFamily="18" charset="0"/>
                <a:cs typeface="Times" panose="02020603050405020304" pitchFamily="18" charset="0"/>
              </a:rPr>
              <a:t>Everybody is equal</a:t>
            </a:r>
            <a:endParaRPr sz="2400" b="1" i="1" u="sng" dirty="0">
              <a:solidFill>
                <a:srgbClr val="FF0000"/>
              </a:solidFill>
              <a:latin typeface="Times" panose="02020603050405020304" pitchFamily="18" charset="0"/>
              <a:cs typeface="Times" panose="02020603050405020304" pitchFamily="18" charset="0"/>
            </a:endParaRPr>
          </a:p>
          <a:p>
            <a:pPr lvl="1"/>
            <a:r>
              <a:rPr lang="en" dirty="0">
                <a:latin typeface="Times" panose="02020603050405020304" pitchFamily="18" charset="0"/>
                <a:cs typeface="Times" panose="02020603050405020304" pitchFamily="18" charset="0"/>
              </a:rPr>
              <a:t>Provide economic security </a:t>
            </a:r>
            <a:endParaRPr dirty="0">
              <a:latin typeface="Times" panose="02020603050405020304" pitchFamily="18" charset="0"/>
              <a:cs typeface="Times" panose="02020603050405020304" pitchFamily="18" charset="0"/>
            </a:endParaRPr>
          </a:p>
          <a:p>
            <a:pPr lvl="1"/>
            <a:r>
              <a:rPr lang="en" dirty="0">
                <a:latin typeface="Times" panose="02020603050405020304" pitchFamily="18" charset="0"/>
                <a:cs typeface="Times" panose="02020603050405020304" pitchFamily="18" charset="0"/>
              </a:rPr>
              <a:t>Guaranteed employment </a:t>
            </a:r>
            <a:endParaRPr dirty="0">
              <a:latin typeface="Times" panose="02020603050405020304" pitchFamily="18" charset="0"/>
              <a:cs typeface="Times" panose="02020603050405020304" pitchFamily="18" charset="0"/>
            </a:endParaRPr>
          </a:p>
          <a:p>
            <a:pPr lvl="1"/>
            <a:r>
              <a:rPr lang="en" dirty="0">
                <a:latin typeface="Times" panose="02020603050405020304" pitchFamily="18" charset="0"/>
                <a:cs typeface="Times" panose="02020603050405020304" pitchFamily="18" charset="0"/>
              </a:rPr>
              <a:t>No risk is taken by entrepreneur </a:t>
            </a:r>
            <a:endParaRPr dirty="0">
              <a:latin typeface="Times" panose="02020603050405020304" pitchFamily="18" charset="0"/>
              <a:cs typeface="Times" panose="02020603050405020304" pitchFamily="18" charset="0"/>
            </a:endParaRPr>
          </a:p>
          <a:p>
            <a:pPr lvl="1"/>
            <a:r>
              <a:rPr lang="en" dirty="0">
                <a:latin typeface="Times" panose="02020603050405020304" pitchFamily="18" charset="0"/>
                <a:cs typeface="Times" panose="02020603050405020304" pitchFamily="18" charset="0"/>
              </a:rPr>
              <a:t>Government provides- education, housing, medical care, etc. This can eliminate homelessness, illiteracy, and poverty </a:t>
            </a:r>
            <a:endParaRPr dirty="0">
              <a:latin typeface="Times" panose="02020603050405020304" pitchFamily="18" charset="0"/>
              <a:cs typeface="Times" panose="02020603050405020304" pitchFamily="18" charset="0"/>
            </a:endParaRPr>
          </a:p>
          <a:p>
            <a:r>
              <a:rPr lang="en" sz="2400" dirty="0">
                <a:latin typeface="Times" panose="02020603050405020304" pitchFamily="18" charset="0"/>
                <a:cs typeface="Times" panose="02020603050405020304" pitchFamily="18" charset="0"/>
              </a:rPr>
              <a:t>Disadvantaged </a:t>
            </a:r>
            <a:endParaRPr sz="2400" dirty="0">
              <a:latin typeface="Times" panose="02020603050405020304" pitchFamily="18" charset="0"/>
              <a:cs typeface="Times" panose="02020603050405020304" pitchFamily="18" charset="0"/>
            </a:endParaRPr>
          </a:p>
          <a:p>
            <a:pPr lvl="1"/>
            <a:r>
              <a:rPr lang="en" b="1" i="1" u="sng" dirty="0">
                <a:solidFill>
                  <a:srgbClr val="FF0000"/>
                </a:solidFill>
                <a:latin typeface="Times" panose="02020603050405020304" pitchFamily="18" charset="0"/>
                <a:cs typeface="Times" panose="02020603050405020304" pitchFamily="18" charset="0"/>
              </a:rPr>
              <a:t>No choices for consumers</a:t>
            </a:r>
          </a:p>
          <a:p>
            <a:pPr lvl="1"/>
            <a:r>
              <a:rPr lang="en" dirty="0">
                <a:latin typeface="Times" panose="02020603050405020304" pitchFamily="18" charset="0"/>
                <a:cs typeface="Times" panose="02020603050405020304" pitchFamily="18" charset="0"/>
              </a:rPr>
              <a:t>Can lead to shortages and rationing of goods, this can lead to underground markets </a:t>
            </a:r>
            <a:endParaRPr dirty="0">
              <a:latin typeface="Times" panose="02020603050405020304" pitchFamily="18" charset="0"/>
              <a:cs typeface="Times" panose="02020603050405020304" pitchFamily="18" charset="0"/>
            </a:endParaRPr>
          </a:p>
          <a:p>
            <a:pPr lvl="1"/>
            <a:r>
              <a:rPr lang="en" dirty="0">
                <a:latin typeface="Times" panose="02020603050405020304" pitchFamily="18" charset="0"/>
                <a:cs typeface="Times" panose="02020603050405020304" pitchFamily="18" charset="0"/>
              </a:rPr>
              <a:t>Low quality products due to lack of competition </a:t>
            </a:r>
            <a:endParaRPr dirty="0">
              <a:latin typeface="Times" panose="02020603050405020304" pitchFamily="18" charset="0"/>
              <a:cs typeface="Times"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26" name="Google Shape;326;p5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27" name="Google Shape;327;p53"/>
          <p:cNvPicPr preferRelativeResize="0"/>
          <p:nvPr/>
        </p:nvPicPr>
        <p:blipFill>
          <a:blip r:embed="rId3">
            <a:alphaModFix/>
          </a:blip>
          <a:stretch>
            <a:fillRect/>
          </a:stretch>
        </p:blipFill>
        <p:spPr>
          <a:xfrm>
            <a:off x="1806" y="1"/>
            <a:ext cx="12188391" cy="68580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54"/>
          <p:cNvSpPr txBox="1">
            <a:spLocks noGrp="1"/>
          </p:cNvSpPr>
          <p:nvPr>
            <p:ph type="body" idx="1"/>
          </p:nvPr>
        </p:nvSpPr>
        <p:spPr>
          <a:xfrm>
            <a:off x="134733" y="1536633"/>
            <a:ext cx="6955384" cy="2289779"/>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marL="84665" indent="0">
              <a:buSzPts val="2600"/>
              <a:buNone/>
            </a:pPr>
            <a:r>
              <a:rPr lang="en" sz="2400" b="1" i="1" u="sng" dirty="0">
                <a:solidFill>
                  <a:srgbClr val="FF0000"/>
                </a:solidFill>
                <a:latin typeface="Times" panose="02020603050405020304" pitchFamily="18" charset="0"/>
                <a:cs typeface="Times" panose="02020603050405020304" pitchFamily="18" charset="0"/>
              </a:rPr>
              <a:t>Karl Marx</a:t>
            </a:r>
          </a:p>
          <a:p>
            <a:pPr indent="-524920">
              <a:buSzPts val="2600"/>
            </a:pPr>
            <a:r>
              <a:rPr lang="en" sz="2400" dirty="0">
                <a:latin typeface="Times" panose="02020603050405020304" pitchFamily="18" charset="0"/>
                <a:cs typeface="Times" panose="02020603050405020304" pitchFamily="18" charset="0"/>
              </a:rPr>
              <a:t>19th century German economist</a:t>
            </a:r>
            <a:endParaRPr sz="2400" dirty="0">
              <a:latin typeface="Times" panose="02020603050405020304" pitchFamily="18" charset="0"/>
              <a:cs typeface="Times" panose="02020603050405020304" pitchFamily="18" charset="0"/>
            </a:endParaRPr>
          </a:p>
          <a:p>
            <a:pPr indent="-524920">
              <a:buSzPts val="2600"/>
            </a:pPr>
            <a:r>
              <a:rPr lang="en" sz="2400" dirty="0">
                <a:latin typeface="Times" panose="02020603050405020304" pitchFamily="18" charset="0"/>
                <a:cs typeface="Times" panose="02020603050405020304" pitchFamily="18" charset="0"/>
              </a:rPr>
              <a:t>Author of “Communist Manifesto” and “ Das Kapital” </a:t>
            </a:r>
            <a:endParaRPr sz="2400" dirty="0">
              <a:latin typeface="Times" panose="02020603050405020304" pitchFamily="18" charset="0"/>
              <a:cs typeface="Times" panose="02020603050405020304" pitchFamily="18" charset="0"/>
            </a:endParaRPr>
          </a:p>
          <a:p>
            <a:pPr lvl="1" indent="-491054">
              <a:buSzPts val="2200"/>
            </a:pPr>
            <a:r>
              <a:rPr lang="en" dirty="0">
                <a:latin typeface="Times" panose="02020603050405020304" pitchFamily="18" charset="0"/>
                <a:cs typeface="Times" panose="02020603050405020304" pitchFamily="18" charset="0"/>
              </a:rPr>
              <a:t>Government should control economy and distribute goods and services to the people</a:t>
            </a:r>
            <a:endParaRPr dirty="0">
              <a:latin typeface="Times" panose="02020603050405020304" pitchFamily="18" charset="0"/>
              <a:cs typeface="Times" panose="02020603050405020304" pitchFamily="18" charset="0"/>
            </a:endParaRPr>
          </a:p>
          <a:p>
            <a:pPr indent="0">
              <a:spcBef>
                <a:spcPts val="1600"/>
              </a:spcBef>
              <a:spcAft>
                <a:spcPts val="1600"/>
              </a:spcAft>
              <a:buNone/>
            </a:pPr>
            <a:endParaRPr dirty="0"/>
          </a:p>
        </p:txBody>
      </p:sp>
      <p:pic>
        <p:nvPicPr>
          <p:cNvPr id="334" name="Google Shape;334;p54"/>
          <p:cNvPicPr preferRelativeResize="0"/>
          <p:nvPr/>
        </p:nvPicPr>
        <p:blipFill>
          <a:blip r:embed="rId3">
            <a:alphaModFix/>
          </a:blip>
          <a:stretch>
            <a:fillRect/>
          </a:stretch>
        </p:blipFill>
        <p:spPr>
          <a:xfrm>
            <a:off x="7231075" y="0"/>
            <a:ext cx="4960917" cy="6858000"/>
          </a:xfrm>
          <a:prstGeom prst="rect">
            <a:avLst/>
          </a:prstGeom>
          <a:noFill/>
          <a:ln>
            <a:noFill/>
          </a:ln>
        </p:spPr>
      </p:pic>
      <p:sp>
        <p:nvSpPr>
          <p:cNvPr id="332" name="Google Shape;332;p54"/>
          <p:cNvSpPr txBox="1">
            <a:spLocks noGrp="1"/>
          </p:cNvSpPr>
          <p:nvPr>
            <p:ph type="title"/>
          </p:nvPr>
        </p:nvSpPr>
        <p:spPr>
          <a:xfrm>
            <a:off x="415599" y="593367"/>
            <a:ext cx="7406037"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Founder of Command Economy</a:t>
            </a:r>
            <a:endParaRPr b="1" dirty="0">
              <a:solidFill>
                <a:srgbClr val="002060"/>
              </a:solidFill>
              <a:latin typeface="High Tower Text" panose="02040502050506030303"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Market Economies </a:t>
            </a:r>
            <a:endParaRPr b="1" dirty="0">
              <a:solidFill>
                <a:srgbClr val="002060"/>
              </a:solidFill>
              <a:latin typeface="High Tower Text" panose="02040502050506030303" pitchFamily="18" charset="0"/>
            </a:endParaRPr>
          </a:p>
        </p:txBody>
      </p:sp>
      <p:sp>
        <p:nvSpPr>
          <p:cNvPr id="340" name="Google Shape;340;p55"/>
          <p:cNvSpPr txBox="1">
            <a:spLocks noGrp="1"/>
          </p:cNvSpPr>
          <p:nvPr>
            <p:ph type="body" idx="1"/>
          </p:nvPr>
        </p:nvSpPr>
        <p:spPr>
          <a:xfrm>
            <a:off x="415600" y="1564768"/>
            <a:ext cx="11360800" cy="4555200"/>
          </a:xfrm>
          <a:prstGeom prst="rect">
            <a:avLst/>
          </a:prstGeom>
          <a:solidFill>
            <a:schemeClr val="bg1"/>
          </a:solidFill>
        </p:spPr>
        <p:txBody>
          <a:bodyPr spcFirstLastPara="1" vert="horz" wrap="square" lIns="121900" tIns="121900" rIns="121900" bIns="121900" rtlCol="0" anchor="t" anchorCtr="0">
            <a:normAutofit/>
          </a:bodyPr>
          <a:lstStyle/>
          <a:p>
            <a:pPr marL="152396" indent="0">
              <a:buNone/>
            </a:pPr>
            <a:r>
              <a:rPr lang="en" b="1" i="1" u="sng" dirty="0">
                <a:solidFill>
                  <a:srgbClr val="FF0000"/>
                </a:solidFill>
                <a:latin typeface="Times" panose="02020603050405020304" pitchFamily="18" charset="0"/>
                <a:cs typeface="Times" panose="02020603050405020304" pitchFamily="18" charset="0"/>
              </a:rPr>
              <a:t>Market Economy</a:t>
            </a:r>
          </a:p>
          <a:p>
            <a:r>
              <a:rPr lang="en" dirty="0">
                <a:latin typeface="Times" panose="02020603050405020304" pitchFamily="18" charset="0"/>
                <a:cs typeface="Times" panose="02020603050405020304" pitchFamily="18" charset="0"/>
              </a:rPr>
              <a:t>Controlled by two factors</a:t>
            </a:r>
          </a:p>
          <a:p>
            <a:pPr marL="152396" indent="0">
              <a:buNone/>
            </a:pPr>
            <a:endParaRPr lang="en" dirty="0">
              <a:latin typeface="Times" panose="02020603050405020304" pitchFamily="18" charset="0"/>
              <a:cs typeface="Times" panose="02020603050405020304" pitchFamily="18" charset="0"/>
            </a:endParaRPr>
          </a:p>
        </p:txBody>
      </p:sp>
      <p:sp>
        <p:nvSpPr>
          <p:cNvPr id="2" name="Rectangle 1">
            <a:extLst>
              <a:ext uri="{FF2B5EF4-FFF2-40B4-BE49-F238E27FC236}">
                <a16:creationId xmlns:a16="http://schemas.microsoft.com/office/drawing/2014/main" id="{EB2B0803-6244-4568-96BA-E5F50E5894C0}"/>
              </a:ext>
            </a:extLst>
          </p:cNvPr>
          <p:cNvSpPr/>
          <p:nvPr/>
        </p:nvSpPr>
        <p:spPr>
          <a:xfrm>
            <a:off x="604911" y="2630658"/>
            <a:ext cx="5992837" cy="798342"/>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Capitalism</a:t>
            </a:r>
            <a:r>
              <a:rPr lang="en-US" sz="2400" dirty="0">
                <a:latin typeface="Times" panose="02020603050405020304" pitchFamily="18" charset="0"/>
                <a:cs typeface="Times" panose="02020603050405020304" pitchFamily="18" charset="0"/>
              </a:rPr>
              <a:t>: any individual can open a business</a:t>
            </a:r>
          </a:p>
        </p:txBody>
      </p:sp>
      <p:sp>
        <p:nvSpPr>
          <p:cNvPr id="5" name="Rectangle 4">
            <a:extLst>
              <a:ext uri="{FF2B5EF4-FFF2-40B4-BE49-F238E27FC236}">
                <a16:creationId xmlns:a16="http://schemas.microsoft.com/office/drawing/2014/main" id="{F470DBAC-D449-4838-9355-FCC4056DCC15}"/>
              </a:ext>
            </a:extLst>
          </p:cNvPr>
          <p:cNvSpPr/>
          <p:nvPr/>
        </p:nvSpPr>
        <p:spPr>
          <a:xfrm>
            <a:off x="604911" y="3504287"/>
            <a:ext cx="5992837" cy="798342"/>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Free Enterprise</a:t>
            </a:r>
            <a:r>
              <a:rPr lang="en-US" sz="2400" dirty="0">
                <a:latin typeface="Times" panose="02020603050405020304" pitchFamily="18" charset="0"/>
                <a:cs typeface="Times" panose="02020603050405020304" pitchFamily="18" charset="0"/>
              </a:rPr>
              <a:t>: business can complete with little to NO government inference</a:t>
            </a:r>
          </a:p>
        </p:txBody>
      </p:sp>
      <p:pic>
        <p:nvPicPr>
          <p:cNvPr id="6" name="Picture 5" descr="A drawing of a person wearing a costume&#10;&#10;Description automatically generated">
            <a:extLst>
              <a:ext uri="{FF2B5EF4-FFF2-40B4-BE49-F238E27FC236}">
                <a16:creationId xmlns:a16="http://schemas.microsoft.com/office/drawing/2014/main" id="{2FE0C2A2-4BD3-4F2D-9936-E29068879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7059" y="3989367"/>
            <a:ext cx="4800030" cy="2338401"/>
          </a:xfrm>
          <a:prstGeom prst="rect">
            <a:avLst/>
          </a:prstGeom>
        </p:spPr>
      </p:pic>
      <p:pic>
        <p:nvPicPr>
          <p:cNvPr id="7" name="Picture 6">
            <a:extLst>
              <a:ext uri="{FF2B5EF4-FFF2-40B4-BE49-F238E27FC236}">
                <a16:creationId xmlns:a16="http://schemas.microsoft.com/office/drawing/2014/main" id="{3B4E0DA7-B66B-4A2E-A03B-9CE5813CE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059" y="1671896"/>
            <a:ext cx="4607772" cy="1917524"/>
          </a:xfrm>
          <a:prstGeom prst="rect">
            <a:avLst/>
          </a:prstGeom>
        </p:spPr>
      </p:pic>
      <p:sp>
        <p:nvSpPr>
          <p:cNvPr id="8" name="Rectangle 7">
            <a:extLst>
              <a:ext uri="{FF2B5EF4-FFF2-40B4-BE49-F238E27FC236}">
                <a16:creationId xmlns:a16="http://schemas.microsoft.com/office/drawing/2014/main" id="{011313C6-FB4E-4586-BA91-771B368160AB}"/>
              </a:ext>
            </a:extLst>
          </p:cNvPr>
          <p:cNvSpPr/>
          <p:nvPr/>
        </p:nvSpPr>
        <p:spPr>
          <a:xfrm>
            <a:off x="604910" y="4557327"/>
            <a:ext cx="5992837" cy="798342"/>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panose="02020603050405020304" pitchFamily="18" charset="0"/>
                <a:cs typeface="Times" panose="02020603050405020304" pitchFamily="18" charset="0"/>
              </a:rPr>
              <a:t>Advantages:</a:t>
            </a:r>
            <a:r>
              <a:rPr lang="en-US" sz="2400" dirty="0">
                <a:solidFill>
                  <a:srgbClr val="FFFF00"/>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lots of choices </a:t>
            </a:r>
            <a:endParaRPr lang="en-US" sz="2400" dirty="0">
              <a:latin typeface="Times" panose="02020603050405020304" pitchFamily="18" charset="0"/>
              <a:cs typeface="Times"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46" name="Google Shape;346;p5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47" name="Google Shape;347;p56"/>
          <p:cNvPicPr preferRelativeResize="0"/>
          <p:nvPr/>
        </p:nvPicPr>
        <p:blipFill>
          <a:blip r:embed="rId3">
            <a:alphaModFix/>
          </a:blip>
          <a:stretch>
            <a:fillRect/>
          </a:stretch>
        </p:blipFill>
        <p:spPr>
          <a:xfrm>
            <a:off x="0" y="105341"/>
            <a:ext cx="12192000" cy="68516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7"/>
          <p:cNvSpPr txBox="1">
            <a:spLocks noGrp="1"/>
          </p:cNvSpPr>
          <p:nvPr>
            <p:ph type="title"/>
          </p:nvPr>
        </p:nvSpPr>
        <p:spPr>
          <a:xfrm>
            <a:off x="415600" y="379210"/>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sz="4000" dirty="0">
                <a:solidFill>
                  <a:srgbClr val="002060"/>
                </a:solidFill>
                <a:latin typeface="High Tower Text" panose="02040502050506030303" pitchFamily="18" charset="0"/>
              </a:rPr>
              <a:t>Top 10 countries with the most capitalist economies- 2021 </a:t>
            </a:r>
            <a:endParaRPr sz="4000" dirty="0">
              <a:solidFill>
                <a:srgbClr val="002060"/>
              </a:solidFill>
              <a:latin typeface="High Tower Text" panose="02040502050506030303" pitchFamily="18" charset="0"/>
            </a:endParaRPr>
          </a:p>
          <a:p>
            <a:endParaRPr dirty="0"/>
          </a:p>
        </p:txBody>
      </p:sp>
      <p:sp>
        <p:nvSpPr>
          <p:cNvPr id="353" name="Google Shape;353;p57"/>
          <p:cNvSpPr txBox="1">
            <a:spLocks noGrp="1"/>
          </p:cNvSpPr>
          <p:nvPr>
            <p:ph type="body" idx="1"/>
          </p:nvPr>
        </p:nvSpPr>
        <p:spPr>
          <a:xfrm>
            <a:off x="415600" y="1576366"/>
            <a:ext cx="11360800" cy="4902424"/>
          </a:xfrm>
          <a:prstGeom prst="rect">
            <a:avLst/>
          </a:prstGeom>
          <a:solidFill>
            <a:schemeClr val="bg1"/>
          </a:solidFill>
        </p:spPr>
        <p:txBody>
          <a:bodyPr spcFirstLastPara="1" vert="horz" wrap="square" lIns="121900" tIns="121900" rIns="121900" bIns="121900" rtlCol="0" anchor="t" anchorCtr="0">
            <a:normAutofit/>
          </a:bodyPr>
          <a:lstStyle/>
          <a:p>
            <a:pPr marL="0" indent="0">
              <a:buNone/>
            </a:pPr>
            <a:r>
              <a:rPr lang="en" dirty="0"/>
              <a:t>Heritage Index of Economic Freedom- </a:t>
            </a:r>
            <a:endParaRPr dirty="0"/>
          </a:p>
          <a:p>
            <a:pPr>
              <a:spcBef>
                <a:spcPts val="1600"/>
              </a:spcBef>
              <a:buAutoNum type="arabicPeriod"/>
            </a:pPr>
            <a:r>
              <a:rPr lang="en" dirty="0"/>
              <a:t>Singapore (89.7)</a:t>
            </a:r>
            <a:endParaRPr dirty="0"/>
          </a:p>
          <a:p>
            <a:pPr>
              <a:buAutoNum type="arabicPeriod"/>
            </a:pPr>
            <a:r>
              <a:rPr lang="en" dirty="0"/>
              <a:t>New Zealand (83.9)</a:t>
            </a:r>
            <a:endParaRPr dirty="0"/>
          </a:p>
          <a:p>
            <a:pPr>
              <a:buAutoNum type="arabicPeriod"/>
            </a:pPr>
            <a:r>
              <a:rPr lang="en" dirty="0"/>
              <a:t>Australia (82.4)</a:t>
            </a:r>
            <a:endParaRPr dirty="0"/>
          </a:p>
          <a:p>
            <a:pPr>
              <a:buAutoNum type="arabicPeriod"/>
            </a:pPr>
            <a:r>
              <a:rPr lang="en" dirty="0"/>
              <a:t>Switzerland (81.9)</a:t>
            </a:r>
            <a:endParaRPr dirty="0"/>
          </a:p>
          <a:p>
            <a:pPr>
              <a:buAutoNum type="arabicPeriod"/>
            </a:pPr>
            <a:r>
              <a:rPr lang="en" dirty="0"/>
              <a:t>Ireland (81.4)</a:t>
            </a:r>
            <a:endParaRPr dirty="0"/>
          </a:p>
          <a:p>
            <a:pPr>
              <a:buAutoNum type="arabicPeriod"/>
            </a:pPr>
            <a:r>
              <a:rPr lang="en" dirty="0"/>
              <a:t>Taiwan (78.6)</a:t>
            </a:r>
            <a:endParaRPr dirty="0"/>
          </a:p>
          <a:p>
            <a:pPr>
              <a:buAutoNum type="arabicPeriod"/>
            </a:pPr>
            <a:r>
              <a:rPr lang="en" dirty="0"/>
              <a:t>United Kingdom (78.4)</a:t>
            </a:r>
            <a:endParaRPr dirty="0"/>
          </a:p>
          <a:p>
            <a:pPr>
              <a:buAutoNum type="arabicPeriod"/>
            </a:pPr>
            <a:r>
              <a:rPr lang="en" dirty="0"/>
              <a:t>Estonia (78.2)</a:t>
            </a:r>
            <a:endParaRPr dirty="0"/>
          </a:p>
          <a:p>
            <a:pPr>
              <a:buAutoNum type="arabicPeriod"/>
            </a:pPr>
            <a:r>
              <a:rPr lang="en" dirty="0"/>
              <a:t>Canada (77.9)</a:t>
            </a:r>
            <a:endParaRPr dirty="0"/>
          </a:p>
          <a:p>
            <a:pPr>
              <a:buAutoNum type="arabicPeriod"/>
            </a:pPr>
            <a:r>
              <a:rPr lang="en" dirty="0"/>
              <a:t>Denmark (77.8)</a:t>
            </a:r>
            <a:endParaRPr dirty="0"/>
          </a:p>
          <a:p>
            <a:pPr marL="0" indent="0">
              <a:spcBef>
                <a:spcPts val="1600"/>
              </a:spcBef>
              <a:spcAft>
                <a:spcPts val="1600"/>
              </a:spcAft>
              <a:buNone/>
            </a:pPr>
            <a:endParaRPr dirty="0"/>
          </a:p>
        </p:txBody>
      </p:sp>
      <p:sp>
        <p:nvSpPr>
          <p:cNvPr id="354" name="Google Shape;354;p57"/>
          <p:cNvSpPr txBox="1"/>
          <p:nvPr/>
        </p:nvSpPr>
        <p:spPr>
          <a:xfrm>
            <a:off x="7183400" y="1795834"/>
            <a:ext cx="3838800" cy="1354176"/>
          </a:xfrm>
          <a:prstGeom prst="rect">
            <a:avLst/>
          </a:prstGeom>
          <a:noFill/>
          <a:ln>
            <a:noFill/>
          </a:ln>
        </p:spPr>
        <p:txBody>
          <a:bodyPr spcFirstLastPara="1" wrap="square" lIns="121900" tIns="121900" rIns="121900" bIns="121900" anchor="t" anchorCtr="0">
            <a:spAutoFit/>
          </a:bodyPr>
          <a:lstStyle/>
          <a:p>
            <a:pPr algn="ctr"/>
            <a:r>
              <a:rPr lang="en" sz="2400">
                <a:latin typeface="Proxima Nova"/>
                <a:ea typeface="Proxima Nova"/>
                <a:cs typeface="Proxima Nova"/>
                <a:sym typeface="Proxima Nova"/>
              </a:rPr>
              <a:t>The U.S. was ranked the lowest in our history, at number 20</a:t>
            </a:r>
            <a:endParaRPr sz="2400">
              <a:latin typeface="Proxima Nova"/>
              <a:ea typeface="Proxima Nova"/>
              <a:cs typeface="Proxima Nova"/>
              <a:sym typeface="Proxima Nova"/>
            </a:endParaRPr>
          </a:p>
        </p:txBody>
      </p:sp>
      <p:sp>
        <p:nvSpPr>
          <p:cNvPr id="355" name="Google Shape;355;p57"/>
          <p:cNvSpPr txBox="1"/>
          <p:nvPr/>
        </p:nvSpPr>
        <p:spPr>
          <a:xfrm>
            <a:off x="5288600" y="4184834"/>
            <a:ext cx="5733600" cy="1723508"/>
          </a:xfrm>
          <a:prstGeom prst="rect">
            <a:avLst/>
          </a:prstGeom>
          <a:noFill/>
          <a:ln>
            <a:noFill/>
          </a:ln>
        </p:spPr>
        <p:txBody>
          <a:bodyPr spcFirstLastPara="1" wrap="square" lIns="121900" tIns="121900" rIns="121900" bIns="121900" anchor="t" anchorCtr="0">
            <a:spAutoFit/>
          </a:bodyPr>
          <a:lstStyle/>
          <a:p>
            <a:pPr algn="ctr"/>
            <a:r>
              <a:rPr lang="en" sz="2400">
                <a:latin typeface="Proxima Nova"/>
                <a:ea typeface="Proxima Nova"/>
                <a:cs typeface="Proxima Nova"/>
                <a:sym typeface="Proxima Nova"/>
              </a:rPr>
              <a:t>Index of Economic Freedom for 2021 bases its ranking on nine variables, including​ a lack of corruption, low debt levels, and protection of property rights. </a:t>
            </a:r>
            <a:endParaRPr sz="2400">
              <a:latin typeface="Proxima Nova"/>
              <a:ea typeface="Proxima Nova"/>
              <a:cs typeface="Proxima Nova"/>
              <a:sym typeface="Proxima Nov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8"/>
          <p:cNvSpPr txBox="1">
            <a:spLocks noGrp="1"/>
          </p:cNvSpPr>
          <p:nvPr>
            <p:ph type="title"/>
          </p:nvPr>
        </p:nvSpPr>
        <p:spPr>
          <a:xfrm>
            <a:off x="415600" y="329836"/>
            <a:ext cx="11360800" cy="661183"/>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Market Economies </a:t>
            </a:r>
            <a:endParaRPr b="1" dirty="0">
              <a:solidFill>
                <a:srgbClr val="002060"/>
              </a:solidFill>
              <a:latin typeface="High Tower Text" panose="02040502050506030303" pitchFamily="18" charset="0"/>
            </a:endParaRPr>
          </a:p>
        </p:txBody>
      </p:sp>
      <p:sp>
        <p:nvSpPr>
          <p:cNvPr id="361" name="Google Shape;361;p58"/>
          <p:cNvSpPr txBox="1">
            <a:spLocks noGrp="1"/>
          </p:cNvSpPr>
          <p:nvPr>
            <p:ph type="body" idx="1"/>
          </p:nvPr>
        </p:nvSpPr>
        <p:spPr>
          <a:xfrm>
            <a:off x="115333" y="1463040"/>
            <a:ext cx="8600400" cy="488976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Autofit/>
          </a:bodyPr>
          <a:lstStyle/>
          <a:p>
            <a:pPr indent="-482588">
              <a:buSzPts val="2100"/>
            </a:pPr>
            <a:r>
              <a:rPr lang="en" sz="2400" b="1" dirty="0">
                <a:latin typeface="Times" panose="02020603050405020304" pitchFamily="18" charset="0"/>
                <a:cs typeface="Times" panose="02020603050405020304" pitchFamily="18" charset="0"/>
              </a:rPr>
              <a:t>Advantages-</a:t>
            </a:r>
            <a:r>
              <a:rPr lang="en" sz="2400" dirty="0">
                <a:latin typeface="Times" panose="02020603050405020304" pitchFamily="18" charset="0"/>
                <a:cs typeface="Times" panose="02020603050405020304" pitchFamily="18" charset="0"/>
              </a:rPr>
              <a:t> </a:t>
            </a:r>
            <a:endParaRPr sz="2400" dirty="0">
              <a:latin typeface="Times" panose="02020603050405020304" pitchFamily="18" charset="0"/>
              <a:cs typeface="Times" panose="02020603050405020304" pitchFamily="18" charset="0"/>
            </a:endParaRPr>
          </a:p>
          <a:p>
            <a:pPr lvl="1" indent="-448722">
              <a:buSzPts val="1700"/>
            </a:pPr>
            <a:r>
              <a:rPr lang="en" b="1" i="1" u="sng" dirty="0">
                <a:solidFill>
                  <a:srgbClr val="FF0000"/>
                </a:solidFill>
                <a:latin typeface="Times" panose="02020603050405020304" pitchFamily="18" charset="0"/>
                <a:cs typeface="Times" panose="02020603050405020304" pitchFamily="18" charset="0"/>
              </a:rPr>
              <a:t>These countries tend to have a higher standard of living </a:t>
            </a:r>
            <a:endParaRPr b="1" i="1" u="sng" dirty="0">
              <a:solidFill>
                <a:srgbClr val="FF0000"/>
              </a:solidFill>
              <a:latin typeface="Times" panose="02020603050405020304" pitchFamily="18" charset="0"/>
              <a:cs typeface="Times" panose="02020603050405020304" pitchFamily="18" charset="0"/>
            </a:endParaRPr>
          </a:p>
          <a:p>
            <a:pPr lvl="1" indent="-448722">
              <a:buSzPts val="1700"/>
            </a:pPr>
            <a:r>
              <a:rPr lang="en" b="1" i="1" u="sng" dirty="0">
                <a:solidFill>
                  <a:srgbClr val="FF0000"/>
                </a:solidFill>
                <a:latin typeface="Times" panose="02020603050405020304" pitchFamily="18" charset="0"/>
                <a:cs typeface="Times" panose="02020603050405020304" pitchFamily="18" charset="0"/>
              </a:rPr>
              <a:t>There are lots of consumer choices</a:t>
            </a:r>
            <a:endParaRPr b="1" i="1" u="sng" dirty="0">
              <a:solidFill>
                <a:srgbClr val="FF0000"/>
              </a:solidFill>
              <a:latin typeface="Times" panose="02020603050405020304" pitchFamily="18" charset="0"/>
              <a:cs typeface="Times" panose="02020603050405020304" pitchFamily="18" charset="0"/>
            </a:endParaRPr>
          </a:p>
          <a:p>
            <a:pPr lvl="1" indent="-448722">
              <a:buSzPts val="1700"/>
            </a:pPr>
            <a:r>
              <a:rPr lang="en" dirty="0">
                <a:latin typeface="Times" panose="02020603050405020304" pitchFamily="18" charset="0"/>
                <a:cs typeface="Times" panose="02020603050405020304" pitchFamily="18" charset="0"/>
              </a:rPr>
              <a:t>People have economic freedom and can start businesses </a:t>
            </a:r>
            <a:endParaRPr dirty="0">
              <a:latin typeface="Times" panose="02020603050405020304" pitchFamily="18" charset="0"/>
              <a:cs typeface="Times" panose="02020603050405020304" pitchFamily="18" charset="0"/>
            </a:endParaRPr>
          </a:p>
          <a:p>
            <a:pPr lvl="1" indent="-448722">
              <a:buSzPts val="1700"/>
            </a:pPr>
            <a:r>
              <a:rPr lang="en" dirty="0">
                <a:latin typeface="Times" panose="02020603050405020304" pitchFamily="18" charset="0"/>
                <a:cs typeface="Times" panose="02020603050405020304" pitchFamily="18" charset="0"/>
              </a:rPr>
              <a:t>Competition between producers results in better products for less </a:t>
            </a:r>
            <a:endParaRPr dirty="0">
              <a:latin typeface="Times" panose="02020603050405020304" pitchFamily="18" charset="0"/>
              <a:cs typeface="Times" panose="02020603050405020304" pitchFamily="18" charset="0"/>
            </a:endParaRPr>
          </a:p>
          <a:p>
            <a:pPr indent="-482588">
              <a:buSzPts val="2100"/>
            </a:pPr>
            <a:r>
              <a:rPr lang="en" sz="2400" b="1" dirty="0">
                <a:latin typeface="Times" panose="02020603050405020304" pitchFamily="18" charset="0"/>
                <a:cs typeface="Times" panose="02020603050405020304" pitchFamily="18" charset="0"/>
              </a:rPr>
              <a:t>Disadvantages-</a:t>
            </a:r>
            <a:r>
              <a:rPr lang="en" sz="2400" dirty="0">
                <a:latin typeface="Times" panose="02020603050405020304" pitchFamily="18" charset="0"/>
                <a:cs typeface="Times" panose="02020603050405020304" pitchFamily="18" charset="0"/>
              </a:rPr>
              <a:t> </a:t>
            </a:r>
            <a:endParaRPr sz="2400" dirty="0">
              <a:latin typeface="Times" panose="02020603050405020304" pitchFamily="18" charset="0"/>
              <a:cs typeface="Times" panose="02020603050405020304" pitchFamily="18" charset="0"/>
            </a:endParaRPr>
          </a:p>
          <a:p>
            <a:pPr lvl="1" indent="-448722">
              <a:buSzPts val="1700"/>
            </a:pPr>
            <a:r>
              <a:rPr lang="en" b="1" i="1" u="sng" dirty="0">
                <a:solidFill>
                  <a:srgbClr val="FF0000"/>
                </a:solidFill>
                <a:latin typeface="Times" panose="02020603050405020304" pitchFamily="18" charset="0"/>
                <a:cs typeface="Times" panose="02020603050405020304" pitchFamily="18" charset="0"/>
              </a:rPr>
              <a:t>Lack of equity and major gaps between social classes </a:t>
            </a:r>
            <a:endParaRPr b="1" i="1" u="sng" dirty="0">
              <a:solidFill>
                <a:srgbClr val="FF0000"/>
              </a:solidFill>
              <a:latin typeface="Times" panose="02020603050405020304" pitchFamily="18" charset="0"/>
              <a:cs typeface="Times" panose="02020603050405020304" pitchFamily="18" charset="0"/>
            </a:endParaRPr>
          </a:p>
          <a:p>
            <a:pPr lvl="1" indent="-448722">
              <a:buSzPts val="1700"/>
            </a:pPr>
            <a:r>
              <a:rPr lang="en" b="1" i="1" u="sng" dirty="0">
                <a:solidFill>
                  <a:srgbClr val="FF0000"/>
                </a:solidFill>
                <a:latin typeface="Times" panose="02020603050405020304" pitchFamily="18" charset="0"/>
                <a:cs typeface="Times" panose="02020603050405020304" pitchFamily="18" charset="0"/>
              </a:rPr>
              <a:t>Lack of job security </a:t>
            </a:r>
            <a:endParaRPr b="1" i="1" u="sng" dirty="0">
              <a:solidFill>
                <a:srgbClr val="FF0000"/>
              </a:solidFill>
              <a:latin typeface="Times" panose="02020603050405020304" pitchFamily="18" charset="0"/>
              <a:cs typeface="Times" panose="02020603050405020304" pitchFamily="18" charset="0"/>
            </a:endParaRPr>
          </a:p>
          <a:p>
            <a:pPr lvl="1" indent="-448722">
              <a:buSzPts val="1700"/>
            </a:pPr>
            <a:r>
              <a:rPr lang="en" dirty="0">
                <a:latin typeface="Times" panose="02020603050405020304" pitchFamily="18" charset="0"/>
                <a:cs typeface="Times" panose="02020603050405020304" pitchFamily="18" charset="0"/>
              </a:rPr>
              <a:t>No protections for consumers since products aren’t regulated </a:t>
            </a:r>
            <a:endParaRPr dirty="0">
              <a:latin typeface="Times" panose="02020603050405020304" pitchFamily="18" charset="0"/>
              <a:cs typeface="Times" panose="02020603050405020304" pitchFamily="18" charset="0"/>
            </a:endParaRPr>
          </a:p>
          <a:p>
            <a:pPr lvl="1" indent="-448722">
              <a:buSzPts val="1700"/>
            </a:pPr>
            <a:r>
              <a:rPr lang="en" dirty="0">
                <a:latin typeface="Times" panose="02020603050405020304" pitchFamily="18" charset="0"/>
                <a:cs typeface="Times" panose="02020603050405020304" pitchFamily="18" charset="0"/>
              </a:rPr>
              <a:t>No safety net exists, so if your business fails, you lose everything </a:t>
            </a:r>
            <a:endParaRPr dirty="0">
              <a:latin typeface="Times" panose="02020603050405020304" pitchFamily="18" charset="0"/>
              <a:cs typeface="Times" panose="02020603050405020304" pitchFamily="18" charset="0"/>
            </a:endParaRPr>
          </a:p>
        </p:txBody>
      </p:sp>
      <p:pic>
        <p:nvPicPr>
          <p:cNvPr id="362" name="Google Shape;362;p58"/>
          <p:cNvPicPr preferRelativeResize="0"/>
          <p:nvPr/>
        </p:nvPicPr>
        <p:blipFill>
          <a:blip r:embed="rId3">
            <a:alphaModFix/>
          </a:blip>
          <a:stretch>
            <a:fillRect/>
          </a:stretch>
        </p:blipFill>
        <p:spPr>
          <a:xfrm>
            <a:off x="8612000" y="518998"/>
            <a:ext cx="3678867" cy="472026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368" name="Google Shape;368;p5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69" name="Google Shape;369;p59"/>
          <p:cNvPicPr preferRelativeResize="0"/>
          <p:nvPr/>
        </p:nvPicPr>
        <p:blipFill>
          <a:blip r:embed="rId3">
            <a:alphaModFix/>
          </a:blip>
          <a:stretch>
            <a:fillRect/>
          </a:stretch>
        </p:blipFill>
        <p:spPr>
          <a:xfrm>
            <a:off x="283088" y="0"/>
            <a:ext cx="11625827"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209" y="1448790"/>
            <a:ext cx="10883591" cy="4728173"/>
          </a:xfrm>
          <a:solidFill>
            <a:schemeClr val="bg1"/>
          </a:solidFill>
          <a:ln>
            <a:solidFill>
              <a:srgbClr val="7030A0"/>
            </a:solidFill>
          </a:ln>
        </p:spPr>
        <p:txBody>
          <a:bodyPr vert="horz" lIns="0" tIns="45720" rIns="0" bIns="45720" rtlCol="0" anchor="t">
            <a:normAutofit/>
          </a:bodyPr>
          <a:lstStyle/>
          <a:p>
            <a:r>
              <a:rPr lang="en-US" dirty="0">
                <a:latin typeface="Times" panose="02020603050405020304" pitchFamily="18" charset="0"/>
                <a:cs typeface="Times" panose="02020603050405020304" pitchFamily="18" charset="0"/>
              </a:rPr>
              <a:t>Dealing with scarcity</a:t>
            </a:r>
          </a:p>
        </p:txBody>
      </p:sp>
      <p:sp>
        <p:nvSpPr>
          <p:cNvPr id="4" name="Title 1">
            <a:extLst>
              <a:ext uri="{FF2B5EF4-FFF2-40B4-BE49-F238E27FC236}">
                <a16:creationId xmlns:a16="http://schemas.microsoft.com/office/drawing/2014/main" id="{40ECADC1-A0C8-4BF8-AEF2-A947A29377BB}"/>
              </a:ext>
            </a:extLst>
          </p:cNvPr>
          <p:cNvSpPr txBox="1">
            <a:spLocks/>
          </p:cNvSpPr>
          <p:nvPr/>
        </p:nvSpPr>
        <p:spPr>
          <a:xfrm>
            <a:off x="259080" y="242626"/>
            <a:ext cx="10515600" cy="876821"/>
          </a:xfrm>
          <a:prstGeom prst="rect">
            <a:avLst/>
          </a:prstGeom>
          <a:solidFill>
            <a:schemeClr val="bg1"/>
          </a:solidFill>
          <a:ln>
            <a:solidFill>
              <a:schemeClr val="accent6">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I’ve got scarcity</a:t>
            </a:r>
          </a:p>
        </p:txBody>
      </p:sp>
      <p:pic>
        <p:nvPicPr>
          <p:cNvPr id="3074" name="Picture 2">
            <a:extLst>
              <a:ext uri="{FF2B5EF4-FFF2-40B4-BE49-F238E27FC236}">
                <a16:creationId xmlns:a16="http://schemas.microsoft.com/office/drawing/2014/main" id="{85FF6FDF-A2FA-4339-AE4E-86EB6EAEA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916" y="2419642"/>
            <a:ext cx="6427763" cy="33563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10 things you may not know about The Scream - British Museum Blog">
            <a:extLst>
              <a:ext uri="{FF2B5EF4-FFF2-40B4-BE49-F238E27FC236}">
                <a16:creationId xmlns:a16="http://schemas.microsoft.com/office/drawing/2014/main" id="{8B3B7528-E065-4042-AC73-AC1C6E902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130" y="186690"/>
            <a:ext cx="4232910" cy="211484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F0E5CDC5-4216-49CC-BCDD-33DE5263BBEA}"/>
              </a:ext>
            </a:extLst>
          </p:cNvPr>
          <p:cNvSpPr/>
          <p:nvPr/>
        </p:nvSpPr>
        <p:spPr>
          <a:xfrm>
            <a:off x="8778240" y="124516"/>
            <a:ext cx="3291840" cy="1206164"/>
          </a:xfrm>
          <a:prstGeom prst="wedgeEllipseCallout">
            <a:avLst>
              <a:gd name="adj1" fmla="val -43055"/>
              <a:gd name="adj2" fmla="val 53169"/>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How do I make the right CHOICE????</a:t>
            </a:r>
          </a:p>
        </p:txBody>
      </p:sp>
      <p:pic>
        <p:nvPicPr>
          <p:cNvPr id="2052" name="Picture 4" descr="Create meme &quot;Morpheus red or blue, Morpheus the matrix blue and red, red  and blue pill meme&quot; - Pictures - Meme-arsenal.com">
            <a:extLst>
              <a:ext uri="{FF2B5EF4-FFF2-40B4-BE49-F238E27FC236}">
                <a16:creationId xmlns:a16="http://schemas.microsoft.com/office/drawing/2014/main" id="{A537920F-54BE-4682-BDEA-0F80807CD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72" y="2567354"/>
            <a:ext cx="3319976" cy="3356317"/>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11F3EAB9-19FA-4E62-A14E-E573823B4269}"/>
              </a:ext>
            </a:extLst>
          </p:cNvPr>
          <p:cNvSpPr/>
          <p:nvPr/>
        </p:nvSpPr>
        <p:spPr>
          <a:xfrm>
            <a:off x="1414974" y="1962442"/>
            <a:ext cx="3235862" cy="914400"/>
          </a:xfrm>
          <a:prstGeom prst="wedgeEllipseCallout">
            <a:avLst>
              <a:gd name="adj1" fmla="val -24746"/>
              <a:gd name="adj2" fmla="val 84038"/>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 one hand I have choice A and the other choice B</a:t>
            </a:r>
          </a:p>
        </p:txBody>
      </p:sp>
    </p:spTree>
    <p:extLst>
      <p:ext uri="{BB962C8B-B14F-4D97-AF65-F5344CB8AC3E}">
        <p14:creationId xmlns:p14="http://schemas.microsoft.com/office/powerpoint/2010/main" val="20096540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220" y="1515909"/>
            <a:ext cx="10515600" cy="4351338"/>
          </a:xfrm>
          <a:solidFill>
            <a:schemeClr val="bg1"/>
          </a:solidFill>
        </p:spPr>
        <p:txBody>
          <a:bodyPr>
            <a:normAutofit/>
          </a:bodyPr>
          <a:lstStyle/>
          <a:p>
            <a:r>
              <a:rPr lang="en-US" sz="2400" b="1" dirty="0">
                <a:solidFill>
                  <a:srgbClr val="002060"/>
                </a:solidFill>
                <a:latin typeface="Times New Roman" pitchFamily="18" charset="0"/>
                <a:cs typeface="Times New Roman" pitchFamily="18" charset="0"/>
              </a:rPr>
              <a:t>Traditional Economic Theory</a:t>
            </a:r>
            <a:r>
              <a:rPr lang="en-US" sz="2400" dirty="0">
                <a:latin typeface="Times New Roman" pitchFamily="18" charset="0"/>
                <a:cs typeface="Times New Roman" pitchFamily="18" charset="0"/>
              </a:rPr>
              <a:t> – </a:t>
            </a:r>
            <a:r>
              <a:rPr lang="en-US" sz="2400" dirty="0">
                <a:latin typeface="Times New Roman" pitchFamily="18" charset="0"/>
                <a:cs typeface="Times New Roman" pitchFamily="18" charset="0"/>
                <a:hlinkClick r:id="rId2"/>
              </a:rPr>
              <a:t>LAISSEZ FAIRE</a:t>
            </a:r>
            <a:r>
              <a:rPr lang="en-US" sz="2400" dirty="0">
                <a:latin typeface="Times New Roman" pitchFamily="18" charset="0"/>
                <a:cs typeface="Times New Roman" pitchFamily="18" charset="0"/>
              </a:rPr>
              <a:t> (Market Economy)</a:t>
            </a:r>
          </a:p>
          <a:p>
            <a:r>
              <a:rPr lang="en-US" sz="2400" dirty="0">
                <a:latin typeface="Times New Roman" pitchFamily="18" charset="0"/>
                <a:cs typeface="Times New Roman" pitchFamily="18" charset="0"/>
              </a:rPr>
              <a:t> Founder: </a:t>
            </a:r>
            <a:r>
              <a:rPr lang="en-US" sz="2400" b="1" dirty="0">
                <a:solidFill>
                  <a:srgbClr val="002060"/>
                </a:solidFill>
                <a:latin typeface="Times New Roman" pitchFamily="18" charset="0"/>
                <a:cs typeface="Times New Roman" pitchFamily="18" charset="0"/>
              </a:rPr>
              <a:t>Adam Smith, “Wealth of Nations” </a:t>
            </a:r>
          </a:p>
          <a:p>
            <a:r>
              <a:rPr lang="en-US" sz="2400" dirty="0">
                <a:latin typeface="Times New Roman" pitchFamily="18" charset="0"/>
                <a:cs typeface="Times New Roman" pitchFamily="18" charset="0"/>
              </a:rPr>
              <a:t>Argument: the economy is controlled by four natural forces, which adjust to deal with market irregularity </a:t>
            </a:r>
          </a:p>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latin typeface="High Tower Text" panose="02040502050506030303" pitchFamily="18" charset="0"/>
              </a:rPr>
              <a:t>School of Economic thought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026" y="3465871"/>
            <a:ext cx="2905432" cy="3156155"/>
          </a:xfrm>
          <a:prstGeom prst="rect">
            <a:avLst/>
          </a:prstGeom>
          <a:solidFill>
            <a:schemeClr val="tx1"/>
          </a:solidFill>
          <a:ln>
            <a:solidFill>
              <a:schemeClr val="tx1"/>
            </a:solidFill>
          </a:ln>
        </p:spPr>
      </p:pic>
      <p:sp>
        <p:nvSpPr>
          <p:cNvPr id="2" name="Rectangle 1"/>
          <p:cNvSpPr/>
          <p:nvPr/>
        </p:nvSpPr>
        <p:spPr>
          <a:xfrm>
            <a:off x="486697" y="3569110"/>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SUPPLY</a:t>
            </a:r>
          </a:p>
        </p:txBody>
      </p:sp>
      <p:sp>
        <p:nvSpPr>
          <p:cNvPr id="6" name="Rectangle 5"/>
          <p:cNvSpPr/>
          <p:nvPr/>
        </p:nvSpPr>
        <p:spPr>
          <a:xfrm>
            <a:off x="486697" y="4984954"/>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DEMAND</a:t>
            </a:r>
          </a:p>
        </p:txBody>
      </p:sp>
      <p:sp>
        <p:nvSpPr>
          <p:cNvPr id="7" name="Rectangle 6"/>
          <p:cNvSpPr/>
          <p:nvPr/>
        </p:nvSpPr>
        <p:spPr>
          <a:xfrm>
            <a:off x="7718323" y="3569110"/>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PRICE</a:t>
            </a:r>
          </a:p>
        </p:txBody>
      </p:sp>
      <p:sp>
        <p:nvSpPr>
          <p:cNvPr id="8" name="Rectangle 7"/>
          <p:cNvSpPr/>
          <p:nvPr/>
        </p:nvSpPr>
        <p:spPr>
          <a:xfrm>
            <a:off x="7718323" y="5063612"/>
            <a:ext cx="3495368" cy="73741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COMPETITION</a:t>
            </a:r>
          </a:p>
        </p:txBody>
      </p:sp>
      <p:pic>
        <p:nvPicPr>
          <p:cNvPr id="8196" name="Picture 4" descr="https://www.thefamouspeople.com/profiles/images/adam-smit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160" y="162233"/>
            <a:ext cx="1371600" cy="14989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228C8BC-4F6B-43C3-9803-38ACF9409D8D}"/>
              </a:ext>
            </a:extLst>
          </p:cNvPr>
          <p:cNvSpPr/>
          <p:nvPr/>
        </p:nvSpPr>
        <p:spPr>
          <a:xfrm>
            <a:off x="3982065" y="6210795"/>
            <a:ext cx="3499390" cy="429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The Invisible Hand </a:t>
            </a:r>
          </a:p>
        </p:txBody>
      </p:sp>
      <p:sp>
        <p:nvSpPr>
          <p:cNvPr id="9" name="Arrow: Right 8">
            <a:extLst>
              <a:ext uri="{FF2B5EF4-FFF2-40B4-BE49-F238E27FC236}">
                <a16:creationId xmlns:a16="http://schemas.microsoft.com/office/drawing/2014/main" id="{B732794A-DE3F-41CA-9186-646701818A85}"/>
              </a:ext>
            </a:extLst>
          </p:cNvPr>
          <p:cNvSpPr/>
          <p:nvPr/>
        </p:nvSpPr>
        <p:spPr>
          <a:xfrm>
            <a:off x="3823759" y="3792387"/>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A387E83-65D1-437F-802A-C4DD30652CA0}"/>
              </a:ext>
            </a:extLst>
          </p:cNvPr>
          <p:cNvSpPr/>
          <p:nvPr/>
        </p:nvSpPr>
        <p:spPr>
          <a:xfrm>
            <a:off x="3776577" y="5142051"/>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8F82A22-3B5B-4167-84BB-D75257F4DFE0}"/>
              </a:ext>
            </a:extLst>
          </p:cNvPr>
          <p:cNvSpPr/>
          <p:nvPr/>
        </p:nvSpPr>
        <p:spPr>
          <a:xfrm rot="10800000">
            <a:off x="7123918" y="3792386"/>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4034378-357C-495B-A0FA-D8A64745B53B}"/>
              </a:ext>
            </a:extLst>
          </p:cNvPr>
          <p:cNvSpPr/>
          <p:nvPr/>
        </p:nvSpPr>
        <p:spPr>
          <a:xfrm rot="10800000">
            <a:off x="7101444" y="5251272"/>
            <a:ext cx="760021" cy="435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FB620A-EA5E-4ACE-AFAE-435AD5A98CE4}"/>
              </a:ext>
            </a:extLst>
          </p:cNvPr>
          <p:cNvSpPr/>
          <p:nvPr/>
        </p:nvSpPr>
        <p:spPr>
          <a:xfrm>
            <a:off x="4191000" y="2768673"/>
            <a:ext cx="3290455" cy="5520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Market Economy</a:t>
            </a:r>
          </a:p>
        </p:txBody>
      </p:sp>
      <p:sp>
        <p:nvSpPr>
          <p:cNvPr id="11" name="Speech Bubble: Oval 10">
            <a:extLst>
              <a:ext uri="{FF2B5EF4-FFF2-40B4-BE49-F238E27FC236}">
                <a16:creationId xmlns:a16="http://schemas.microsoft.com/office/drawing/2014/main" id="{9A5EDBC6-7239-4F00-A958-FB8E3789319F}"/>
              </a:ext>
            </a:extLst>
          </p:cNvPr>
          <p:cNvSpPr/>
          <p:nvPr/>
        </p:nvSpPr>
        <p:spPr>
          <a:xfrm>
            <a:off x="10302240" y="151425"/>
            <a:ext cx="1889760" cy="888487"/>
          </a:xfrm>
          <a:prstGeom prst="wedgeEllipseCallout">
            <a:avLst>
              <a:gd name="adj1" fmla="val -53647"/>
              <a:gd name="adj2" fmla="val 31212"/>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No Government???</a:t>
            </a:r>
          </a:p>
        </p:txBody>
      </p:sp>
    </p:spTree>
    <p:extLst>
      <p:ext uri="{BB962C8B-B14F-4D97-AF65-F5344CB8AC3E}">
        <p14:creationId xmlns:p14="http://schemas.microsoft.com/office/powerpoint/2010/main" val="229703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039"/>
            <a:ext cx="10515600" cy="4751924"/>
          </a:xfrm>
          <a:solidFill>
            <a:schemeClr val="bg1"/>
          </a:solidFill>
          <a:ln>
            <a:solidFill>
              <a:schemeClr val="tx1"/>
            </a:solidFill>
          </a:ln>
        </p:spPr>
        <p:txBody>
          <a:bodyPr>
            <a:normAutofit/>
          </a:bodyPr>
          <a:lstStyle/>
          <a:p>
            <a:pPr marL="0" indent="0">
              <a:buNone/>
            </a:pPr>
            <a:r>
              <a:rPr lang="en-US" sz="2400" dirty="0">
                <a:latin typeface="Times New Roman" pitchFamily="18" charset="0"/>
                <a:cs typeface="Times New Roman" pitchFamily="18" charset="0"/>
              </a:rPr>
              <a:t>Factors of the United States </a:t>
            </a:r>
            <a:r>
              <a:rPr lang="en-US" sz="2400" b="1" dirty="0">
                <a:latin typeface="Times New Roman" pitchFamily="18" charset="0"/>
                <a:cs typeface="Times New Roman" pitchFamily="18" charset="0"/>
              </a:rPr>
              <a:t>Market Economy </a:t>
            </a:r>
          </a:p>
          <a:p>
            <a:r>
              <a:rPr lang="en-US" sz="2400" b="1" dirty="0">
                <a:latin typeface="Times New Roman" pitchFamily="18" charset="0"/>
                <a:cs typeface="Times New Roman" pitchFamily="18" charset="0"/>
              </a:rPr>
              <a:t>Allows consumers access to goods and services at low prices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chemeClr val="accent6">
                <a:lumMod val="50000"/>
              </a:schemeClr>
            </a:solidFill>
          </a:ln>
        </p:spPr>
        <p:txBody>
          <a:bodyPr/>
          <a:lstStyle/>
          <a:p>
            <a:r>
              <a:rPr lang="en-US" b="1" dirty="0">
                <a:latin typeface="High Tower Text" panose="02040502050506030303" pitchFamily="18" charset="0"/>
              </a:rPr>
              <a:t>The Market Economy </a:t>
            </a:r>
          </a:p>
        </p:txBody>
      </p:sp>
      <p:sp>
        <p:nvSpPr>
          <p:cNvPr id="2" name="Rectangle 1">
            <a:extLst>
              <a:ext uri="{FF2B5EF4-FFF2-40B4-BE49-F238E27FC236}">
                <a16:creationId xmlns:a16="http://schemas.microsoft.com/office/drawing/2014/main" id="{D98EB0BF-27B9-46AA-ADDD-164CC12F454B}"/>
              </a:ext>
            </a:extLst>
          </p:cNvPr>
          <p:cNvSpPr/>
          <p:nvPr/>
        </p:nvSpPr>
        <p:spPr>
          <a:xfrm>
            <a:off x="431358" y="2628339"/>
            <a:ext cx="3586347" cy="191752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Capitalism</a:t>
            </a:r>
            <a:r>
              <a:rPr lang="en-US" sz="2400" dirty="0">
                <a:latin typeface="Times New Roman" panose="02020603050405020304" pitchFamily="18" charset="0"/>
                <a:cs typeface="Times New Roman" panose="02020603050405020304" pitchFamily="18" charset="0"/>
              </a:rPr>
              <a:t>: Individuals own the factors of production</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9" name="Picture 8" descr="A screenshot of a cell phone&#10;&#10;Description automatically generated">
            <a:extLst>
              <a:ext uri="{FF2B5EF4-FFF2-40B4-BE49-F238E27FC236}">
                <a16:creationId xmlns:a16="http://schemas.microsoft.com/office/drawing/2014/main" id="{5DEA7E72-8402-41AE-A810-0B2FFB79A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398" y="2458073"/>
            <a:ext cx="3930732" cy="2332328"/>
          </a:xfrm>
          <a:prstGeom prst="rect">
            <a:avLst/>
          </a:prstGeom>
        </p:spPr>
      </p:pic>
      <p:sp>
        <p:nvSpPr>
          <p:cNvPr id="10" name="Rectangle 9">
            <a:extLst>
              <a:ext uri="{FF2B5EF4-FFF2-40B4-BE49-F238E27FC236}">
                <a16:creationId xmlns:a16="http://schemas.microsoft.com/office/drawing/2014/main" id="{A06A214E-C30D-41A4-950F-2C5F842E5302}"/>
              </a:ext>
            </a:extLst>
          </p:cNvPr>
          <p:cNvSpPr/>
          <p:nvPr/>
        </p:nvSpPr>
        <p:spPr>
          <a:xfrm>
            <a:off x="8136659" y="2641917"/>
            <a:ext cx="3586347" cy="19476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Free Enterprise</a:t>
            </a:r>
            <a:r>
              <a:rPr lang="en-US" sz="2400" dirty="0">
                <a:latin typeface="Times New Roman" panose="02020603050405020304" pitchFamily="18" charset="0"/>
                <a:cs typeface="Times New Roman" panose="02020603050405020304" pitchFamily="18" charset="0"/>
              </a:rPr>
              <a:t>: COMPETITION cause prices to decrease</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12" name="Picture 11" descr="A drawing of a person wearing a costume&#10;&#10;Description automatically generated">
            <a:extLst>
              <a:ext uri="{FF2B5EF4-FFF2-40B4-BE49-F238E27FC236}">
                <a16:creationId xmlns:a16="http://schemas.microsoft.com/office/drawing/2014/main" id="{42F1C32D-514A-4DCC-A543-8AFD43C5D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81" y="3921376"/>
            <a:ext cx="3154713" cy="2072244"/>
          </a:xfrm>
          <a:prstGeom prst="rect">
            <a:avLst/>
          </a:prstGeom>
        </p:spPr>
      </p:pic>
      <p:pic>
        <p:nvPicPr>
          <p:cNvPr id="14" name="Picture 13">
            <a:extLst>
              <a:ext uri="{FF2B5EF4-FFF2-40B4-BE49-F238E27FC236}">
                <a16:creationId xmlns:a16="http://schemas.microsoft.com/office/drawing/2014/main" id="{792FDE67-3645-43EF-9E7A-4671C4062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05" y="3831639"/>
            <a:ext cx="2839769" cy="1917524"/>
          </a:xfrm>
          <a:prstGeom prst="rect">
            <a:avLst/>
          </a:prstGeom>
        </p:spPr>
      </p:pic>
      <p:sp>
        <p:nvSpPr>
          <p:cNvPr id="15" name="Arrow: Right 14">
            <a:extLst>
              <a:ext uri="{FF2B5EF4-FFF2-40B4-BE49-F238E27FC236}">
                <a16:creationId xmlns:a16="http://schemas.microsoft.com/office/drawing/2014/main" id="{2B5D97BA-80B8-463C-AB66-28B7E6AA5A45}"/>
              </a:ext>
            </a:extLst>
          </p:cNvPr>
          <p:cNvSpPr/>
          <p:nvPr/>
        </p:nvSpPr>
        <p:spPr>
          <a:xfrm rot="19669992">
            <a:off x="3422025" y="3966320"/>
            <a:ext cx="950026" cy="3538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FA3ED09-B421-4236-83DC-B5E499015C5B}"/>
              </a:ext>
            </a:extLst>
          </p:cNvPr>
          <p:cNvSpPr/>
          <p:nvPr/>
        </p:nvSpPr>
        <p:spPr>
          <a:xfrm rot="12681676">
            <a:off x="7535284" y="3869871"/>
            <a:ext cx="950026" cy="3538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8DE27F-A207-4FA7-8B0E-F087DC22BE00}"/>
              </a:ext>
            </a:extLst>
          </p:cNvPr>
          <p:cNvSpPr/>
          <p:nvPr/>
        </p:nvSpPr>
        <p:spPr>
          <a:xfrm>
            <a:off x="3656548" y="4963989"/>
            <a:ext cx="4542539" cy="6243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Government has a very limited role</a:t>
            </a:r>
          </a:p>
        </p:txBody>
      </p:sp>
    </p:spTree>
    <p:extLst>
      <p:ext uri="{BB962C8B-B14F-4D97-AF65-F5344CB8AC3E}">
        <p14:creationId xmlns:p14="http://schemas.microsoft.com/office/powerpoint/2010/main" val="19189137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dirty="0">
                <a:solidFill>
                  <a:srgbClr val="002060"/>
                </a:solidFill>
                <a:latin typeface="High Tower Text" panose="02040502050506030303" pitchFamily="18" charset="0"/>
              </a:rPr>
              <a:t>The Principles of Capitalism </a:t>
            </a:r>
            <a:endParaRPr dirty="0">
              <a:solidFill>
                <a:srgbClr val="002060"/>
              </a:solidFill>
              <a:latin typeface="High Tower Text" panose="02040502050506030303" pitchFamily="18" charset="0"/>
            </a:endParaRPr>
          </a:p>
        </p:txBody>
      </p:sp>
      <p:sp>
        <p:nvSpPr>
          <p:cNvPr id="382" name="Google Shape;382;p61"/>
          <p:cNvSpPr txBox="1">
            <a:spLocks noGrp="1"/>
          </p:cNvSpPr>
          <p:nvPr>
            <p:ph type="body" idx="1"/>
          </p:nvPr>
        </p:nvSpPr>
        <p:spPr>
          <a:xfrm>
            <a:off x="415600" y="1536633"/>
            <a:ext cx="11360800" cy="4555200"/>
          </a:xfrm>
          <a:prstGeom prst="rect">
            <a:avLst/>
          </a:prstGeom>
          <a:solidFill>
            <a:schemeClr val="bg1"/>
          </a:solidFill>
        </p:spPr>
        <p:txBody>
          <a:bodyPr spcFirstLastPara="1" vert="horz" wrap="square" lIns="121900" tIns="121900" rIns="121900" bIns="121900" rtlCol="0" anchor="t" anchorCtr="0">
            <a:normAutofit/>
          </a:bodyPr>
          <a:lstStyle/>
          <a:p>
            <a:pPr>
              <a:buAutoNum type="arabicPeriod"/>
            </a:pPr>
            <a:r>
              <a:rPr lang="en" b="1" dirty="0">
                <a:latin typeface="Times" panose="02020603050405020304" pitchFamily="18" charset="0"/>
                <a:cs typeface="Times" panose="02020603050405020304" pitchFamily="18" charset="0"/>
              </a:rPr>
              <a:t>Free enterprise-</a:t>
            </a:r>
            <a:r>
              <a:rPr lang="en" dirty="0">
                <a:latin typeface="Times" panose="02020603050405020304" pitchFamily="18" charset="0"/>
                <a:cs typeface="Times" panose="02020603050405020304" pitchFamily="18" charset="0"/>
              </a:rPr>
              <a:t> competition is allowed to flourish </a:t>
            </a:r>
            <a:endParaRPr dirty="0">
              <a:latin typeface="Times" panose="02020603050405020304" pitchFamily="18" charset="0"/>
              <a:cs typeface="Times" panose="02020603050405020304" pitchFamily="18" charset="0"/>
            </a:endParaRPr>
          </a:p>
          <a:p>
            <a:pPr>
              <a:buAutoNum type="arabicPeriod"/>
            </a:pPr>
            <a:r>
              <a:rPr lang="en" b="1" dirty="0">
                <a:latin typeface="Times" panose="02020603050405020304" pitchFamily="18" charset="0"/>
                <a:cs typeface="Times" panose="02020603050405020304" pitchFamily="18" charset="0"/>
              </a:rPr>
              <a:t>Free markets-</a:t>
            </a:r>
            <a:r>
              <a:rPr lang="en" dirty="0">
                <a:latin typeface="Times" panose="02020603050405020304" pitchFamily="18" charset="0"/>
                <a:cs typeface="Times" panose="02020603050405020304" pitchFamily="18" charset="0"/>
              </a:rPr>
              <a:t> where goods and services are sold</a:t>
            </a:r>
            <a:endParaRPr dirty="0">
              <a:latin typeface="Times" panose="02020603050405020304" pitchFamily="18" charset="0"/>
              <a:cs typeface="Times" panose="02020603050405020304" pitchFamily="18" charset="0"/>
            </a:endParaRPr>
          </a:p>
          <a:p>
            <a:pPr>
              <a:buAutoNum type="arabicPeriod"/>
            </a:pPr>
            <a:r>
              <a:rPr lang="en" b="1" dirty="0">
                <a:latin typeface="Times" panose="02020603050405020304" pitchFamily="18" charset="0"/>
                <a:cs typeface="Times" panose="02020603050405020304" pitchFamily="18" charset="0"/>
              </a:rPr>
              <a:t>Competition-</a:t>
            </a:r>
            <a:r>
              <a:rPr lang="en" dirty="0">
                <a:latin typeface="Times" panose="02020603050405020304" pitchFamily="18" charset="0"/>
                <a:cs typeface="Times" panose="02020603050405020304" pitchFamily="18" charset="0"/>
              </a:rPr>
              <a:t> more businesses means lower prices and higher quality </a:t>
            </a:r>
            <a:endParaRPr dirty="0">
              <a:latin typeface="Times" panose="02020603050405020304" pitchFamily="18" charset="0"/>
              <a:cs typeface="Times" panose="02020603050405020304" pitchFamily="18" charset="0"/>
            </a:endParaRPr>
          </a:p>
          <a:p>
            <a:pPr>
              <a:buAutoNum type="arabicPeriod"/>
            </a:pPr>
            <a:r>
              <a:rPr lang="en" b="1" dirty="0">
                <a:latin typeface="Times" panose="02020603050405020304" pitchFamily="18" charset="0"/>
                <a:cs typeface="Times" panose="02020603050405020304" pitchFamily="18" charset="0"/>
              </a:rPr>
              <a:t>Voluntary exchange- </a:t>
            </a:r>
            <a:r>
              <a:rPr lang="en" dirty="0">
                <a:latin typeface="Times" panose="02020603050405020304" pitchFamily="18" charset="0"/>
                <a:cs typeface="Times" panose="02020603050405020304" pitchFamily="18" charset="0"/>
              </a:rPr>
              <a:t>businesses and consumers must be free to buy or sell what they want </a:t>
            </a:r>
            <a:endParaRPr dirty="0">
              <a:latin typeface="Times" panose="02020603050405020304" pitchFamily="18" charset="0"/>
              <a:cs typeface="Times" panose="02020603050405020304" pitchFamily="18" charset="0"/>
            </a:endParaRPr>
          </a:p>
          <a:p>
            <a:pPr>
              <a:buAutoNum type="arabicPeriod"/>
            </a:pPr>
            <a:r>
              <a:rPr lang="en" b="1" dirty="0">
                <a:latin typeface="Times" panose="02020603050405020304" pitchFamily="18" charset="0"/>
                <a:cs typeface="Times" panose="02020603050405020304" pitchFamily="18" charset="0"/>
              </a:rPr>
              <a:t>Private property-</a:t>
            </a:r>
            <a:r>
              <a:rPr lang="en" dirty="0">
                <a:latin typeface="Times" panose="02020603050405020304" pitchFamily="18" charset="0"/>
                <a:cs typeface="Times" panose="02020603050405020304" pitchFamily="18" charset="0"/>
              </a:rPr>
              <a:t> owning things the government can’t control  </a:t>
            </a:r>
            <a:endParaRPr dirty="0">
              <a:latin typeface="Times" panose="02020603050405020304" pitchFamily="18" charset="0"/>
              <a:cs typeface="Times" panose="02020603050405020304" pitchFamily="18" charset="0"/>
            </a:endParaRPr>
          </a:p>
          <a:p>
            <a:pPr>
              <a:buAutoNum type="arabicPeriod"/>
            </a:pPr>
            <a:r>
              <a:rPr lang="en" b="1" dirty="0">
                <a:latin typeface="Times" panose="02020603050405020304" pitchFamily="18" charset="0"/>
                <a:cs typeface="Times" panose="02020603050405020304" pitchFamily="18" charset="0"/>
              </a:rPr>
              <a:t>Consumer sovereignty- </a:t>
            </a:r>
            <a:r>
              <a:rPr lang="en" dirty="0">
                <a:latin typeface="Times" panose="02020603050405020304" pitchFamily="18" charset="0"/>
                <a:cs typeface="Times" panose="02020603050405020304" pitchFamily="18" charset="0"/>
              </a:rPr>
              <a:t>consumers make free choices </a:t>
            </a:r>
            <a:endParaRPr dirty="0">
              <a:latin typeface="Times" panose="02020603050405020304" pitchFamily="18" charset="0"/>
              <a:cs typeface="Times"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280245" y="396420"/>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Autofit/>
          </a:bodyPr>
          <a:lstStyle/>
          <a:p>
            <a:r>
              <a:rPr lang="en" sz="4000" b="1" dirty="0">
                <a:solidFill>
                  <a:srgbClr val="002060"/>
                </a:solidFill>
                <a:latin typeface="High Tower Text" panose="02040502050506030303" pitchFamily="18" charset="0"/>
              </a:rPr>
              <a:t>Mixed Economies </a:t>
            </a:r>
            <a:endParaRPr sz="4000" b="1" dirty="0">
              <a:solidFill>
                <a:srgbClr val="002060"/>
              </a:solidFill>
              <a:latin typeface="High Tower Text" panose="02040502050506030303" pitchFamily="18" charset="0"/>
            </a:endParaRPr>
          </a:p>
        </p:txBody>
      </p:sp>
      <p:sp>
        <p:nvSpPr>
          <p:cNvPr id="388" name="Google Shape;388;p62"/>
          <p:cNvSpPr txBox="1">
            <a:spLocks noGrp="1"/>
          </p:cNvSpPr>
          <p:nvPr>
            <p:ph type="body" idx="1"/>
          </p:nvPr>
        </p:nvSpPr>
        <p:spPr>
          <a:xfrm>
            <a:off x="117866" y="1536633"/>
            <a:ext cx="5842779" cy="3485533"/>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indent="-465655">
              <a:buSzPts val="1900"/>
            </a:pPr>
            <a:r>
              <a:rPr lang="en" sz="2400" dirty="0">
                <a:latin typeface="Times" panose="02020603050405020304" pitchFamily="18" charset="0"/>
                <a:cs typeface="Times" panose="02020603050405020304" pitchFamily="18" charset="0"/>
              </a:rPr>
              <a:t>Combines elements of command, market, and traditional economies </a:t>
            </a:r>
            <a:endParaRPr sz="2400" dirty="0">
              <a:latin typeface="Times" panose="02020603050405020304" pitchFamily="18" charset="0"/>
              <a:cs typeface="Times" panose="02020603050405020304" pitchFamily="18" charset="0"/>
            </a:endParaRPr>
          </a:p>
          <a:p>
            <a:pPr indent="-465655">
              <a:buSzPts val="1900"/>
            </a:pPr>
            <a:r>
              <a:rPr lang="en" sz="2400" dirty="0">
                <a:latin typeface="Times" panose="02020603050405020304" pitchFamily="18" charset="0"/>
                <a:cs typeface="Times" panose="02020603050405020304" pitchFamily="18" charset="0"/>
              </a:rPr>
              <a:t>Most resources are still privately owned while the government makes key decisions about public services</a:t>
            </a:r>
            <a:endParaRPr sz="2400" dirty="0">
              <a:latin typeface="Times" panose="02020603050405020304" pitchFamily="18" charset="0"/>
              <a:cs typeface="Times" panose="02020603050405020304" pitchFamily="18" charset="0"/>
            </a:endParaRPr>
          </a:p>
          <a:p>
            <a:pPr indent="-465655">
              <a:buSzPts val="1900"/>
            </a:pPr>
            <a:r>
              <a:rPr lang="en" sz="2400" dirty="0">
                <a:latin typeface="Times" panose="02020603050405020304" pitchFamily="18" charset="0"/>
                <a:cs typeface="Times" panose="02020603050405020304" pitchFamily="18" charset="0"/>
              </a:rPr>
              <a:t>Government can own some key industries and manage social welfare programs </a:t>
            </a:r>
            <a:endParaRPr sz="2400" dirty="0">
              <a:latin typeface="Times" panose="02020603050405020304" pitchFamily="18" charset="0"/>
              <a:cs typeface="Times" panose="02020603050405020304" pitchFamily="18" charset="0"/>
            </a:endParaRPr>
          </a:p>
        </p:txBody>
      </p:sp>
      <p:pic>
        <p:nvPicPr>
          <p:cNvPr id="389" name="Google Shape;389;p62"/>
          <p:cNvPicPr preferRelativeResize="0"/>
          <p:nvPr/>
        </p:nvPicPr>
        <p:blipFill>
          <a:blip r:embed="rId3">
            <a:alphaModFix/>
          </a:blip>
          <a:stretch>
            <a:fillRect/>
          </a:stretch>
        </p:blipFill>
        <p:spPr>
          <a:xfrm>
            <a:off x="6095999" y="1536633"/>
            <a:ext cx="5842779" cy="4433067"/>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415600" y="593367"/>
            <a:ext cx="11360800" cy="763600"/>
          </a:xfrm>
          <a:prstGeom prst="rect">
            <a:avLst/>
          </a:prstGeom>
          <a:solidFill>
            <a:schemeClr val="bg1"/>
          </a:solidFill>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Mixed Economies</a:t>
            </a:r>
            <a:endParaRPr b="1" dirty="0">
              <a:solidFill>
                <a:srgbClr val="002060"/>
              </a:solidFill>
              <a:latin typeface="High Tower Text" panose="02040502050506030303" pitchFamily="18" charset="0"/>
            </a:endParaRPr>
          </a:p>
        </p:txBody>
      </p:sp>
      <p:sp>
        <p:nvSpPr>
          <p:cNvPr id="395" name="Google Shape;395;p63"/>
          <p:cNvSpPr txBox="1">
            <a:spLocks noGrp="1"/>
          </p:cNvSpPr>
          <p:nvPr>
            <p:ph type="body" idx="1"/>
          </p:nvPr>
        </p:nvSpPr>
        <p:spPr>
          <a:xfrm>
            <a:off x="415600" y="1536633"/>
            <a:ext cx="11360800" cy="45552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indent="-499521">
              <a:buSzPts val="2300"/>
            </a:pPr>
            <a:r>
              <a:rPr lang="en" sz="2400" dirty="0">
                <a:latin typeface="Times" panose="02020603050405020304" pitchFamily="18" charset="0"/>
                <a:cs typeface="Times" panose="02020603050405020304" pitchFamily="18" charset="0"/>
              </a:rPr>
              <a:t>Advantages- </a:t>
            </a:r>
            <a:endParaRPr sz="2400" dirty="0">
              <a:latin typeface="Times" panose="02020603050405020304" pitchFamily="18" charset="0"/>
              <a:cs typeface="Times" panose="02020603050405020304" pitchFamily="18" charset="0"/>
            </a:endParaRPr>
          </a:p>
          <a:p>
            <a:pPr lvl="1" indent="-465655">
              <a:buSzPts val="1900"/>
            </a:pPr>
            <a:r>
              <a:rPr lang="en" dirty="0">
                <a:latin typeface="Times" panose="02020603050405020304" pitchFamily="18" charset="0"/>
                <a:cs typeface="Times" panose="02020603050405020304" pitchFamily="18" charset="0"/>
              </a:rPr>
              <a:t>Consumers have lots of choices</a:t>
            </a:r>
            <a:endParaRPr dirty="0">
              <a:latin typeface="Times" panose="02020603050405020304" pitchFamily="18" charset="0"/>
              <a:cs typeface="Times" panose="02020603050405020304" pitchFamily="18" charset="0"/>
            </a:endParaRPr>
          </a:p>
          <a:p>
            <a:pPr lvl="1" indent="-465655">
              <a:buSzPts val="1900"/>
            </a:pPr>
            <a:r>
              <a:rPr lang="en" dirty="0">
                <a:latin typeface="Times" panose="02020603050405020304" pitchFamily="18" charset="0"/>
                <a:cs typeface="Times" panose="02020603050405020304" pitchFamily="18" charset="0"/>
              </a:rPr>
              <a:t>The government watches out for and protects the consumer </a:t>
            </a:r>
            <a:endParaRPr dirty="0">
              <a:latin typeface="Times" panose="02020603050405020304" pitchFamily="18" charset="0"/>
              <a:cs typeface="Times" panose="02020603050405020304" pitchFamily="18" charset="0"/>
            </a:endParaRPr>
          </a:p>
          <a:p>
            <a:pPr indent="-499521">
              <a:buSzPts val="2300"/>
            </a:pPr>
            <a:r>
              <a:rPr lang="en" sz="2400" dirty="0">
                <a:latin typeface="Times" panose="02020603050405020304" pitchFamily="18" charset="0"/>
                <a:cs typeface="Times" panose="02020603050405020304" pitchFamily="18" charset="0"/>
              </a:rPr>
              <a:t>Disadvantage-</a:t>
            </a:r>
            <a:endParaRPr sz="2400" dirty="0">
              <a:latin typeface="Times" panose="02020603050405020304" pitchFamily="18" charset="0"/>
              <a:cs typeface="Times" panose="02020603050405020304" pitchFamily="18" charset="0"/>
            </a:endParaRPr>
          </a:p>
          <a:p>
            <a:pPr lvl="1" indent="-465655">
              <a:buSzPts val="1900"/>
            </a:pPr>
            <a:r>
              <a:rPr lang="en" dirty="0">
                <a:latin typeface="Times" panose="02020603050405020304" pitchFamily="18" charset="0"/>
                <a:cs typeface="Times" panose="02020603050405020304" pitchFamily="18" charset="0"/>
              </a:rPr>
              <a:t>There is oversight and control over business- this can create divisions between those that support a free market, and those that don’t </a:t>
            </a:r>
            <a:endParaRPr dirty="0">
              <a:latin typeface="Times" panose="02020603050405020304" pitchFamily="18" charset="0"/>
              <a:cs typeface="Times"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415600" y="593367"/>
            <a:ext cx="11360800" cy="76360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fontScale="90000"/>
          </a:bodyPr>
          <a:lstStyle/>
          <a:p>
            <a:r>
              <a:rPr lang="en" b="1" dirty="0">
                <a:solidFill>
                  <a:srgbClr val="002060"/>
                </a:solidFill>
                <a:latin typeface="High Tower Text" panose="02040502050506030303" pitchFamily="18" charset="0"/>
              </a:rPr>
              <a:t>The Social Safety Net </a:t>
            </a:r>
            <a:endParaRPr b="1" dirty="0">
              <a:solidFill>
                <a:srgbClr val="002060"/>
              </a:solidFill>
              <a:latin typeface="High Tower Text" panose="02040502050506030303" pitchFamily="18" charset="0"/>
            </a:endParaRPr>
          </a:p>
        </p:txBody>
      </p:sp>
      <p:sp>
        <p:nvSpPr>
          <p:cNvPr id="401" name="Google Shape;401;p64"/>
          <p:cNvSpPr txBox="1">
            <a:spLocks noGrp="1"/>
          </p:cNvSpPr>
          <p:nvPr>
            <p:ph type="body" idx="1"/>
          </p:nvPr>
        </p:nvSpPr>
        <p:spPr>
          <a:xfrm>
            <a:off x="151567" y="1536633"/>
            <a:ext cx="6331600" cy="3809090"/>
          </a:xfrm>
          <a:prstGeom prst="rect">
            <a:avLst/>
          </a:prstGeom>
          <a:solidFill>
            <a:schemeClr val="bg1"/>
          </a:solidFill>
          <a:ln>
            <a:solidFill>
              <a:schemeClr val="accent6">
                <a:lumMod val="50000"/>
              </a:schemeClr>
            </a:solidFill>
          </a:ln>
        </p:spPr>
        <p:txBody>
          <a:bodyPr spcFirstLastPara="1" vert="horz" wrap="square" lIns="121900" tIns="121900" rIns="121900" bIns="121900" rtlCol="0" anchor="t" anchorCtr="0">
            <a:normAutofit/>
          </a:bodyPr>
          <a:lstStyle/>
          <a:p>
            <a:pPr indent="-478239">
              <a:buSzPct val="100000"/>
            </a:pPr>
            <a:r>
              <a:rPr lang="en" b="1" i="1" u="sng" dirty="0">
                <a:solidFill>
                  <a:srgbClr val="FF0000"/>
                </a:solidFill>
                <a:latin typeface="Times" panose="02020603050405020304" pitchFamily="18" charset="0"/>
                <a:cs typeface="Times" panose="02020603050405020304" pitchFamily="18" charset="0"/>
              </a:rPr>
              <a:t>Social Safety Net </a:t>
            </a:r>
            <a:r>
              <a:rPr lang="en" dirty="0">
                <a:latin typeface="Times" panose="02020603050405020304" pitchFamily="18" charset="0"/>
                <a:cs typeface="Times" panose="02020603050405020304" pitchFamily="18" charset="0"/>
              </a:rPr>
              <a:t>– “Mixed Economy” idea that says the government should NOT allow people to suffer in economic crisis (natural part of Capitalism’s “Business Cycle”), but provide security instead</a:t>
            </a:r>
            <a:endParaRPr dirty="0">
              <a:latin typeface="Times" panose="02020603050405020304" pitchFamily="18" charset="0"/>
              <a:cs typeface="Times" panose="02020603050405020304" pitchFamily="18" charset="0"/>
            </a:endParaRPr>
          </a:p>
          <a:p>
            <a:pPr lvl="1" indent="-485859">
              <a:buSzPct val="100000"/>
            </a:pPr>
            <a:r>
              <a:rPr lang="en" sz="2800" dirty="0">
                <a:latin typeface="Times" panose="02020603050405020304" pitchFamily="18" charset="0"/>
                <a:cs typeface="Times" panose="02020603050405020304" pitchFamily="18" charset="0"/>
              </a:rPr>
              <a:t>Social Security, Unemployment Insurance, etc.</a:t>
            </a:r>
            <a:endParaRPr sz="2800" dirty="0">
              <a:latin typeface="Times" panose="02020603050405020304" pitchFamily="18" charset="0"/>
              <a:cs typeface="Times" panose="02020603050405020304" pitchFamily="18" charset="0"/>
            </a:endParaRPr>
          </a:p>
          <a:p>
            <a:pPr indent="0">
              <a:spcBef>
                <a:spcPts val="1600"/>
              </a:spcBef>
              <a:spcAft>
                <a:spcPts val="1600"/>
              </a:spcAft>
              <a:buNone/>
            </a:pPr>
            <a:endParaRPr dirty="0"/>
          </a:p>
        </p:txBody>
      </p:sp>
      <p:pic>
        <p:nvPicPr>
          <p:cNvPr id="402" name="Google Shape;402;p64"/>
          <p:cNvPicPr preferRelativeResize="0"/>
          <p:nvPr/>
        </p:nvPicPr>
        <p:blipFill>
          <a:blip r:embed="rId3">
            <a:alphaModFix/>
          </a:blip>
          <a:stretch>
            <a:fillRect/>
          </a:stretch>
        </p:blipFill>
        <p:spPr>
          <a:xfrm>
            <a:off x="6483168" y="2974700"/>
            <a:ext cx="5505633" cy="3645275"/>
          </a:xfrm>
          <a:prstGeom prst="rect">
            <a:avLst/>
          </a:prstGeom>
          <a:noFill/>
          <a:ln>
            <a:noFill/>
          </a:ln>
        </p:spPr>
      </p:pic>
      <p:pic>
        <p:nvPicPr>
          <p:cNvPr id="403" name="Google Shape;403;p64"/>
          <p:cNvPicPr preferRelativeResize="0"/>
          <p:nvPr/>
        </p:nvPicPr>
        <p:blipFill>
          <a:blip r:embed="rId4">
            <a:alphaModFix/>
          </a:blip>
          <a:stretch>
            <a:fillRect/>
          </a:stretch>
        </p:blipFill>
        <p:spPr>
          <a:xfrm>
            <a:off x="8040248" y="84200"/>
            <a:ext cx="2391467" cy="272946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939019"/>
          </a:xfrm>
          <a:solidFill>
            <a:schemeClr val="bg1"/>
          </a:solidFill>
          <a:ln>
            <a:solidFill>
              <a:schemeClr val="accent6">
                <a:lumMod val="50000"/>
              </a:schemeClr>
            </a:solidFill>
          </a:ln>
        </p:spPr>
        <p:txBody>
          <a:bodyPr>
            <a:normAutofit/>
          </a:bodyPr>
          <a:lstStyle/>
          <a:p>
            <a:pPr eaLnBrk="1" fontAlgn="auto" hangingPunct="1">
              <a:spcAft>
                <a:spcPts val="0"/>
              </a:spcAft>
              <a:defRPr/>
            </a:pPr>
            <a:r>
              <a:rPr lang="en-US" sz="3600" b="1" dirty="0">
                <a:latin typeface="High Tower Text" panose="02040502050506030303" pitchFamily="18" charset="0"/>
              </a:rPr>
              <a:t>Eco Challenge – That’s Right! </a:t>
            </a:r>
            <a:r>
              <a:rPr lang="en-US" sz="3600" b="1" dirty="0" err="1">
                <a:latin typeface="High Tower Text" panose="02040502050506030303" pitchFamily="18" charset="0"/>
              </a:rPr>
              <a:t>Nomics</a:t>
            </a:r>
            <a:r>
              <a:rPr lang="en-US" sz="3600" b="1" dirty="0">
                <a:latin typeface="High Tower Text" panose="02040502050506030303" pitchFamily="18" charset="0"/>
              </a:rPr>
              <a:t> in the House  </a:t>
            </a:r>
          </a:p>
        </p:txBody>
      </p:sp>
      <p:sp>
        <p:nvSpPr>
          <p:cNvPr id="8" name="Content Placeholder 7"/>
          <p:cNvSpPr>
            <a:spLocks noGrp="1"/>
          </p:cNvSpPr>
          <p:nvPr>
            <p:ph idx="1"/>
          </p:nvPr>
        </p:nvSpPr>
        <p:spPr>
          <a:xfrm>
            <a:off x="838199" y="1825625"/>
            <a:ext cx="10880551" cy="4351338"/>
          </a:xfrm>
          <a:solidFill>
            <a:schemeClr val="bg1"/>
          </a:solidFill>
        </p:spPr>
        <p:txBody>
          <a:bodyPr rtlCol="0">
            <a:normAutofit/>
          </a:bodyPr>
          <a:lstStyle/>
          <a:p>
            <a:pPr marL="0" indent="0" eaLnBrk="1" fontAlgn="auto" hangingPunct="1">
              <a:spcAft>
                <a:spcPts val="0"/>
              </a:spcAft>
              <a:buNone/>
              <a:defRPr/>
            </a:pPr>
            <a:r>
              <a:rPr lang="en-US" sz="2400" b="1" dirty="0">
                <a:latin typeface="Times New Roman" pitchFamily="18" charset="0"/>
                <a:cs typeface="Times New Roman" pitchFamily="18" charset="0"/>
              </a:rPr>
              <a:t>Market	    Command		      Mixed		        Traditional</a:t>
            </a:r>
          </a:p>
          <a:p>
            <a:pPr marL="182880" indent="-182880" eaLnBrk="1" fontAlgn="auto" hangingPunct="1">
              <a:spcAft>
                <a:spcPts val="0"/>
              </a:spcAft>
              <a:defRPr/>
            </a:pPr>
            <a:endParaRPr lang="en-US" dirty="0"/>
          </a:p>
          <a:p>
            <a:pPr marL="0" indent="0" eaLnBrk="1" fontAlgn="auto" hangingPunct="1">
              <a:spcAft>
                <a:spcPts val="0"/>
              </a:spcAft>
              <a:buNone/>
              <a:defRPr/>
            </a:pPr>
            <a:endParaRPr lang="en-US" sz="2400" dirty="0">
              <a:latin typeface="Times New Roman" panose="02020603050405020304" pitchFamily="18" charset="0"/>
              <a:cs typeface="Times New Roman" panose="02020603050405020304" pitchFamily="18" charset="0"/>
            </a:endParaRPr>
          </a:p>
          <a:p>
            <a:pPr eaLnBrk="1" fontAlgn="auto" hangingPunct="1">
              <a:spcAft>
                <a:spcPts val="0"/>
              </a:spcAft>
              <a:buFontTx/>
              <a:buChar char="-"/>
              <a:defRPr/>
            </a:pPr>
            <a:r>
              <a:rPr lang="en-US" sz="2000" dirty="0">
                <a:latin typeface="Times New Roman" pitchFamily="18" charset="0"/>
                <a:cs typeface="Times New Roman" pitchFamily="18" charset="0"/>
              </a:rPr>
              <a:t>Individuals own the factors of production		- Does not utilize technology</a:t>
            </a:r>
          </a:p>
          <a:p>
            <a:pPr eaLnBrk="1" fontAlgn="auto" hangingPunct="1">
              <a:spcAft>
                <a:spcPts val="0"/>
              </a:spcAft>
              <a:buFontTx/>
              <a:buChar char="-"/>
              <a:defRPr/>
            </a:pPr>
            <a:r>
              <a:rPr lang="en-US" sz="2000" dirty="0">
                <a:latin typeface="Times New Roman" pitchFamily="18" charset="0"/>
                <a:cs typeface="Times New Roman" pitchFamily="18" charset="0"/>
              </a:rPr>
              <a:t>Government answers the 3 economic questions	- Government owns some factors of production</a:t>
            </a:r>
          </a:p>
          <a:p>
            <a:pPr eaLnBrk="1" fontAlgn="auto" hangingPunct="1">
              <a:spcAft>
                <a:spcPts val="0"/>
              </a:spcAft>
              <a:buFontTx/>
              <a:buChar char="-"/>
              <a:defRPr/>
            </a:pPr>
            <a:r>
              <a:rPr lang="en-US" sz="2000" dirty="0">
                <a:latin typeface="Times New Roman" pitchFamily="18" charset="0"/>
                <a:cs typeface="Times New Roman" pitchFamily="18" charset="0"/>
              </a:rPr>
              <a:t>Gives no incentives to innovate 			- Often suffers from shortages of goods	</a:t>
            </a:r>
          </a:p>
          <a:p>
            <a:pPr eaLnBrk="1" fontAlgn="auto" hangingPunct="1">
              <a:spcAft>
                <a:spcPts val="0"/>
              </a:spcAft>
              <a:buFontTx/>
              <a:buChar char="-"/>
              <a:defRPr/>
            </a:pPr>
            <a:r>
              <a:rPr lang="en-US" sz="2000" dirty="0">
                <a:latin typeface="Times New Roman" pitchFamily="18" charset="0"/>
                <a:cs typeface="Times New Roman" pitchFamily="18" charset="0"/>
              </a:rPr>
              <a:t>The process of production is taught by the family	- No one will save a failing business</a:t>
            </a:r>
          </a:p>
          <a:p>
            <a:pPr eaLnBrk="1" fontAlgn="auto" hangingPunct="1">
              <a:spcAft>
                <a:spcPts val="0"/>
              </a:spcAft>
              <a:buFontTx/>
              <a:buChar char="-"/>
              <a:defRPr/>
            </a:pPr>
            <a:r>
              <a:rPr lang="en-US" sz="2000" dirty="0">
                <a:latin typeface="Times New Roman" pitchFamily="18" charset="0"/>
                <a:cs typeface="Times New Roman" pitchFamily="18" charset="0"/>
              </a:rPr>
              <a:t>Allows for full equality				- Entrepreneurs answers the 3 economic questions</a:t>
            </a:r>
          </a:p>
          <a:p>
            <a:pPr eaLnBrk="1" fontAlgn="auto" hangingPunct="1">
              <a:spcAft>
                <a:spcPts val="0"/>
              </a:spcAft>
              <a:buFontTx/>
              <a:buChar char="-"/>
              <a:defRPr/>
            </a:pPr>
            <a:r>
              <a:rPr lang="en-US" sz="2000" dirty="0">
                <a:latin typeface="Times New Roman" pitchFamily="18" charset="0"/>
                <a:cs typeface="Times New Roman" pitchFamily="18" charset="0"/>
              </a:rPr>
              <a:t>Natural disasters would threaten the economy	- Encourage people to seek opportunity</a:t>
            </a:r>
          </a:p>
          <a:p>
            <a:pPr eaLnBrk="1" fontAlgn="auto" hangingPunct="1">
              <a:spcAft>
                <a:spcPts val="0"/>
              </a:spcAft>
              <a:buFontTx/>
              <a:buChar char="-"/>
              <a:defRPr/>
            </a:pPr>
            <a:r>
              <a:rPr lang="en-US" sz="2000" dirty="0">
                <a:latin typeface="Times New Roman" pitchFamily="18" charset="0"/>
                <a:cs typeface="Times New Roman" pitchFamily="18" charset="0"/>
              </a:rPr>
              <a:t>GDP </a:t>
            </a:r>
            <a:r>
              <a:rPr lang="en-US" sz="2000">
                <a:latin typeface="Times New Roman" pitchFamily="18" charset="0"/>
                <a:cs typeface="Times New Roman" pitchFamily="18" charset="0"/>
              </a:rPr>
              <a:t>per capita </a:t>
            </a:r>
            <a:r>
              <a:rPr lang="en-US" sz="2000" dirty="0">
                <a:latin typeface="Times New Roman" pitchFamily="18" charset="0"/>
                <a:cs typeface="Times New Roman" pitchFamily="18" charset="0"/>
              </a:rPr>
              <a:t>= $70 per year			- Government decides what job you will have</a:t>
            </a:r>
          </a:p>
          <a:p>
            <a:pPr eaLnBrk="1" fontAlgn="auto" hangingPunct="1">
              <a:spcAft>
                <a:spcPts val="0"/>
              </a:spcAft>
              <a:buFontTx/>
              <a:buChar char="-"/>
              <a:defRPr/>
            </a:pPr>
            <a:endParaRPr lang="en-US" sz="2000" dirty="0">
              <a:latin typeface="Times New Roman" pitchFamily="18" charset="0"/>
              <a:cs typeface="Times New Roman" pitchFamily="18" charset="0"/>
            </a:endParaRPr>
          </a:p>
        </p:txBody>
      </p:sp>
      <p:cxnSp>
        <p:nvCxnSpPr>
          <p:cNvPr id="10" name="Straight Connector 9"/>
          <p:cNvCxnSpPr/>
          <p:nvPr/>
        </p:nvCxnSpPr>
        <p:spPr>
          <a:xfrm>
            <a:off x="2743200" y="1752600"/>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1200" y="1752600"/>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36000" y="1752600"/>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079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EF8BAA-828B-4F4B-82A5-8A8AE919A3DB}"/>
              </a:ext>
            </a:extLst>
          </p:cNvPr>
          <p:cNvSpPr>
            <a:spLocks noGrp="1"/>
          </p:cNvSpPr>
          <p:nvPr>
            <p:ph idx="1"/>
          </p:nvPr>
        </p:nvSpPr>
        <p:spPr>
          <a:xfrm>
            <a:off x="449943" y="321296"/>
            <a:ext cx="11422743" cy="5855668"/>
          </a:xfrm>
          <a:solidFill>
            <a:schemeClr val="bg1"/>
          </a:solidFill>
          <a:ln>
            <a:solidFill>
              <a:schemeClr val="accent6"/>
            </a:solidFill>
          </a:ln>
        </p:spPr>
        <p:txBody>
          <a:bodyPr>
            <a:normAutofit lnSpcReduction="10000"/>
          </a:bodyPr>
          <a:lstStyle/>
          <a:p>
            <a:pPr marL="0" indent="0">
              <a:buNone/>
            </a:pPr>
            <a:r>
              <a:rPr lang="en-US" sz="2000" b="1" dirty="0">
                <a:latin typeface="Times New Roman" panose="02020603050405020304" pitchFamily="18" charset="0"/>
                <a:cs typeface="Times New Roman" panose="02020603050405020304" pitchFamily="18" charset="0"/>
              </a:rPr>
              <a:t>Essential Standards: </a:t>
            </a:r>
          </a:p>
          <a:p>
            <a:r>
              <a:rPr lang="en-US" sz="2000" b="1" i="1" dirty="0">
                <a:solidFill>
                  <a:schemeClr val="accent6">
                    <a:lumMod val="50000"/>
                  </a:schemeClr>
                </a:solidFill>
                <a:latin typeface="Times New Roman" panose="02020603050405020304" pitchFamily="18" charset="0"/>
                <a:cs typeface="Times New Roman" panose="02020603050405020304" pitchFamily="18" charset="0"/>
              </a:rPr>
              <a:t>EPF.E.1.1 </a:t>
            </a:r>
            <a:r>
              <a:rPr lang="en-US" sz="2000" dirty="0">
                <a:latin typeface="Times New Roman" panose="02020603050405020304" pitchFamily="18" charset="0"/>
                <a:cs typeface="Times New Roman" panose="02020603050405020304" pitchFamily="18" charset="0"/>
              </a:rPr>
              <a:t>Compare how individuals and governments utilize scarce resources in traditional, command, market, and mixed economies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allocation of resources influence individuals, businesses, and nations in different economic systems</a:t>
            </a:r>
          </a:p>
          <a:p>
            <a:pPr marL="0" indent="0">
              <a:buNone/>
            </a:pPr>
            <a:r>
              <a:rPr lang="en-US" sz="2200" b="1" i="1" dirty="0">
                <a:solidFill>
                  <a:schemeClr val="accent6">
                    <a:lumMod val="50000"/>
                  </a:schemeClr>
                </a:solidFill>
                <a:latin typeface="Times New Roman" panose="02020603050405020304" pitchFamily="18" charset="0"/>
                <a:cs typeface="Times New Roman" panose="02020603050405020304" pitchFamily="18" charset="0"/>
              </a:rPr>
              <a:t>Students can: </a:t>
            </a:r>
            <a:endParaRPr lang="en-US" sz="2200" dirty="0">
              <a:latin typeface="Times New Roman" panose="02020603050405020304" pitchFamily="18" charset="0"/>
              <a:cs typeface="Times New Roman" panose="02020603050405020304" pitchFamily="18" charset="0"/>
            </a:endParaRPr>
          </a:p>
          <a:p>
            <a:pPr marL="463550"/>
            <a:r>
              <a:rPr lang="en-US" sz="2200" dirty="0">
                <a:latin typeface="Times New Roman" panose="02020603050405020304" pitchFamily="18" charset="0"/>
                <a:cs typeface="Times New Roman" panose="02020603050405020304" pitchFamily="18" charset="0"/>
              </a:rPr>
              <a:t>Determine how scarcity causes individuals, businesses, and governments to make informed decisions.</a:t>
            </a:r>
          </a:p>
          <a:p>
            <a:pPr marL="463550"/>
            <a:r>
              <a:rPr lang="en-US" sz="2200" dirty="0">
                <a:latin typeface="Times New Roman" panose="02020603050405020304" pitchFamily="18" charset="0"/>
                <a:cs typeface="Times New Roman" panose="02020603050405020304" pitchFamily="18" charset="0"/>
              </a:rPr>
              <a:t>Demonstrate how different economic systems are shaped by scarcity </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Market Structures Rewind</a:t>
            </a:r>
          </a:p>
          <a:p>
            <a:r>
              <a:rPr lang="en-US" sz="2200" dirty="0">
                <a:latin typeface="Times New Roman" panose="02020603050405020304" pitchFamily="18" charset="0"/>
                <a:cs typeface="Times New Roman" panose="02020603050405020304" pitchFamily="18" charset="0"/>
              </a:rPr>
              <a:t>Graphing Supply and Demand</a:t>
            </a:r>
          </a:p>
          <a:p>
            <a:r>
              <a:rPr lang="en-US" sz="2200" dirty="0">
                <a:latin typeface="Times New Roman" panose="02020603050405020304" pitchFamily="18" charset="0"/>
                <a:cs typeface="Times New Roman" panose="02020603050405020304" pitchFamily="18" charset="0"/>
              </a:rPr>
              <a:t>The curves of supply &amp; demand</a:t>
            </a:r>
          </a:p>
          <a:p>
            <a:pPr marL="0" indent="0">
              <a:buNone/>
            </a:pPr>
            <a:r>
              <a:rPr lang="en-US" sz="2200" b="1" dirty="0">
                <a:solidFill>
                  <a:schemeClr val="accent6">
                    <a:lumMod val="50000"/>
                  </a:schemeClr>
                </a:solidFill>
                <a:latin typeface="Times New Roman" panose="02020603050405020304" pitchFamily="18" charset="0"/>
                <a:cs typeface="Times New Roman" panose="02020603050405020304" pitchFamily="18" charset="0"/>
              </a:rPr>
              <a:t>HOMEWORK: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Fix and return market structures  </a:t>
            </a:r>
          </a:p>
          <a:p>
            <a:r>
              <a:rPr lang="en-US" sz="2200" b="1" dirty="0">
                <a:solidFill>
                  <a:schemeClr val="accent6">
                    <a:lumMod val="50000"/>
                  </a:schemeClr>
                </a:solidFill>
                <a:latin typeface="Times New Roman" panose="02020603050405020304" pitchFamily="18" charset="0"/>
                <a:cs typeface="Times New Roman" panose="02020603050405020304" pitchFamily="18" charset="0"/>
              </a:rPr>
              <a:t>Unit I Test, Tuesday, September 19</a:t>
            </a:r>
          </a:p>
          <a:p>
            <a:endParaRPr lang="en-US" sz="22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A9CDB4-306E-4DD7-B7FE-C3982E3A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041" y="4034970"/>
            <a:ext cx="3869035" cy="2501735"/>
          </a:xfrm>
          <a:prstGeom prst="rect">
            <a:avLst/>
          </a:prstGeom>
        </p:spPr>
      </p:pic>
    </p:spTree>
    <p:extLst>
      <p:ext uri="{BB962C8B-B14F-4D97-AF65-F5344CB8AC3E}">
        <p14:creationId xmlns:p14="http://schemas.microsoft.com/office/powerpoint/2010/main" val="20281465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B7DB-4B13-4D0A-ACF5-CD6735B3DB27}"/>
              </a:ext>
            </a:extLst>
          </p:cNvPr>
          <p:cNvSpPr>
            <a:spLocks noGrp="1"/>
          </p:cNvSpPr>
          <p:nvPr>
            <p:ph type="title"/>
          </p:nvPr>
        </p:nvSpPr>
        <p:spPr>
          <a:xfrm>
            <a:off x="415600" y="229623"/>
            <a:ext cx="11360800" cy="763600"/>
          </a:xfrm>
          <a:solidFill>
            <a:schemeClr val="bg1"/>
          </a:solidFill>
          <a:ln>
            <a:solidFill>
              <a:schemeClr val="accent6">
                <a:lumMod val="50000"/>
              </a:schemeClr>
            </a:solidFill>
          </a:ln>
        </p:spPr>
        <p:txBody>
          <a:bodyPr>
            <a:normAutofit fontScale="90000"/>
          </a:bodyPr>
          <a:lstStyle/>
          <a:p>
            <a:r>
              <a:rPr lang="en-US" b="1" dirty="0">
                <a:solidFill>
                  <a:srgbClr val="002060"/>
                </a:solidFill>
                <a:latin typeface="High Tower Text" panose="02040502050506030303" pitchFamily="18" charset="0"/>
              </a:rPr>
              <a:t>Knowing Your Economic Systems</a:t>
            </a:r>
          </a:p>
        </p:txBody>
      </p:sp>
      <p:sp>
        <p:nvSpPr>
          <p:cNvPr id="3" name="Text Placeholder 2">
            <a:extLst>
              <a:ext uri="{FF2B5EF4-FFF2-40B4-BE49-F238E27FC236}">
                <a16:creationId xmlns:a16="http://schemas.microsoft.com/office/drawing/2014/main" id="{667C19CE-C6D2-4B8A-897E-96F5E6018734}"/>
              </a:ext>
            </a:extLst>
          </p:cNvPr>
          <p:cNvSpPr>
            <a:spLocks noGrp="1"/>
          </p:cNvSpPr>
          <p:nvPr>
            <p:ph type="body" idx="1"/>
          </p:nvPr>
        </p:nvSpPr>
        <p:spPr>
          <a:xfrm>
            <a:off x="415600" y="1308295"/>
            <a:ext cx="11360800" cy="4783538"/>
          </a:xfrm>
          <a:solidFill>
            <a:schemeClr val="bg1"/>
          </a:solidFill>
          <a:ln>
            <a:solidFill>
              <a:srgbClr val="FF0000"/>
            </a:solidFill>
          </a:ln>
        </p:spPr>
        <p:txBody>
          <a:bodyPr>
            <a:normAutofit/>
          </a:bodyPr>
          <a:lstStyle/>
          <a:p>
            <a:pPr marL="152396" indent="0">
              <a:buNone/>
            </a:pPr>
            <a:r>
              <a:rPr lang="en-US" sz="2400" b="1" i="1" dirty="0">
                <a:latin typeface="Times" panose="02020603050405020304" pitchFamily="18" charset="0"/>
                <a:cs typeface="Times" panose="02020603050405020304" pitchFamily="18" charset="0"/>
              </a:rPr>
              <a:t>Identify the following statement as a characteristic of </a:t>
            </a:r>
            <a:r>
              <a:rPr lang="en-US" sz="2400" b="1" i="1" dirty="0">
                <a:solidFill>
                  <a:srgbClr val="7030A0"/>
                </a:solidFill>
                <a:latin typeface="Times" panose="02020603050405020304" pitchFamily="18" charset="0"/>
                <a:cs typeface="Times" panose="02020603050405020304" pitchFamily="18" charset="0"/>
              </a:rPr>
              <a:t>T – traditional economy</a:t>
            </a:r>
            <a:r>
              <a:rPr lang="en-US" sz="2400" b="1" i="1" dirty="0">
                <a:latin typeface="Times" panose="02020603050405020304" pitchFamily="18" charset="0"/>
                <a:cs typeface="Times" panose="02020603050405020304" pitchFamily="18" charset="0"/>
              </a:rPr>
              <a:t>, </a:t>
            </a:r>
            <a:r>
              <a:rPr lang="en-US" sz="2400" b="1" i="1" dirty="0">
                <a:solidFill>
                  <a:srgbClr val="002060"/>
                </a:solidFill>
                <a:latin typeface="Times" panose="02020603050405020304" pitchFamily="18" charset="0"/>
                <a:cs typeface="Times" panose="02020603050405020304" pitchFamily="18" charset="0"/>
              </a:rPr>
              <a:t>MA – market economy</a:t>
            </a:r>
            <a:r>
              <a:rPr lang="en-US" sz="2400" b="1" i="1" dirty="0">
                <a:latin typeface="Times" panose="02020603050405020304" pitchFamily="18" charset="0"/>
                <a:cs typeface="Times" panose="02020603050405020304" pitchFamily="18" charset="0"/>
              </a:rPr>
              <a:t>, </a:t>
            </a:r>
            <a:r>
              <a:rPr lang="en-US" sz="2400" b="1" i="1" dirty="0">
                <a:solidFill>
                  <a:schemeClr val="accent6">
                    <a:lumMod val="50000"/>
                  </a:schemeClr>
                </a:solidFill>
                <a:latin typeface="Times" panose="02020603050405020304" pitchFamily="18" charset="0"/>
                <a:cs typeface="Times" panose="02020603050405020304" pitchFamily="18" charset="0"/>
              </a:rPr>
              <a:t>MI – mixed economy</a:t>
            </a:r>
            <a:r>
              <a:rPr lang="en-US" sz="2400" b="1" i="1" dirty="0">
                <a:latin typeface="Times" panose="02020603050405020304" pitchFamily="18" charset="0"/>
                <a:cs typeface="Times" panose="02020603050405020304" pitchFamily="18" charset="0"/>
              </a:rPr>
              <a:t>, or </a:t>
            </a:r>
            <a:r>
              <a:rPr lang="en-US" sz="2400" b="1" i="1" dirty="0">
                <a:solidFill>
                  <a:srgbClr val="FF0000"/>
                </a:solidFill>
                <a:latin typeface="Times" panose="02020603050405020304" pitchFamily="18" charset="0"/>
                <a:cs typeface="Times" panose="02020603050405020304" pitchFamily="18" charset="0"/>
              </a:rPr>
              <a:t>C – command economy</a:t>
            </a:r>
            <a:endParaRPr lang="en-US" sz="2400" dirty="0">
              <a:latin typeface="Times" panose="02020603050405020304" pitchFamily="18" charset="0"/>
              <a:cs typeface="Times" panose="02020603050405020304" pitchFamily="18" charset="0"/>
            </a:endParaRPr>
          </a:p>
          <a:p>
            <a:pPr marL="152396" indent="0">
              <a:buNone/>
            </a:pPr>
            <a:r>
              <a:rPr lang="en-US" sz="2400" dirty="0">
                <a:latin typeface="Times" panose="02020603050405020304" pitchFamily="18" charset="0"/>
                <a:cs typeface="Times" panose="02020603050405020304" pitchFamily="18" charset="0"/>
              </a:rPr>
              <a:t>___ 1. Government owns all the businesses and the factor of productions </a:t>
            </a:r>
          </a:p>
          <a:p>
            <a:pPr marL="152396" indent="0">
              <a:buNone/>
            </a:pPr>
            <a:r>
              <a:rPr lang="en-US" sz="2400" dirty="0">
                <a:latin typeface="Times" panose="02020603050405020304" pitchFamily="18" charset="0"/>
                <a:cs typeface="Times" panose="02020603050405020304" pitchFamily="18" charset="0"/>
              </a:rPr>
              <a:t>___ 2. The family teaches you how to survive and get your needs</a:t>
            </a:r>
          </a:p>
          <a:p>
            <a:pPr marL="152396" indent="0">
              <a:buNone/>
            </a:pPr>
            <a:r>
              <a:rPr lang="en-US" sz="2400" dirty="0">
                <a:latin typeface="Times" panose="02020603050405020304" pitchFamily="18" charset="0"/>
                <a:cs typeface="Times" panose="02020603050405020304" pitchFamily="18" charset="0"/>
              </a:rPr>
              <a:t>___ 3. Government will own some of the resources, but businesses are owned by individuals.</a:t>
            </a:r>
          </a:p>
          <a:p>
            <a:pPr marL="152396" indent="0">
              <a:buNone/>
            </a:pPr>
            <a:r>
              <a:rPr lang="en-US" sz="2400" dirty="0">
                <a:latin typeface="Times" panose="02020603050405020304" pitchFamily="18" charset="0"/>
                <a:cs typeface="Times" panose="02020603050405020304" pitchFamily="18" charset="0"/>
              </a:rPr>
              <a:t>___ 4. The desire for profit will encourage individuals to open a business</a:t>
            </a:r>
          </a:p>
          <a:p>
            <a:pPr marL="152396" indent="0">
              <a:buNone/>
            </a:pPr>
            <a:r>
              <a:rPr lang="en-US" sz="2400" dirty="0">
                <a:latin typeface="Times" panose="02020603050405020304" pitchFamily="18" charset="0"/>
                <a:cs typeface="Times" panose="02020603050405020304" pitchFamily="18" charset="0"/>
              </a:rPr>
              <a:t>___ 5. Technology is not used in this system</a:t>
            </a:r>
          </a:p>
          <a:p>
            <a:pPr marL="152396" indent="0">
              <a:buNone/>
            </a:pPr>
            <a:r>
              <a:rPr lang="en-US" sz="2400" dirty="0">
                <a:latin typeface="Times" panose="02020603050405020304" pitchFamily="18" charset="0"/>
                <a:cs typeface="Times" panose="02020603050405020304" pitchFamily="18" charset="0"/>
              </a:rPr>
              <a:t>___ 6. Your business can fail, and no one will save it </a:t>
            </a:r>
          </a:p>
          <a:p>
            <a:pPr marL="152396" indent="0">
              <a:buNone/>
            </a:pPr>
            <a:r>
              <a:rPr lang="en-US" sz="2400" dirty="0">
                <a:latin typeface="Times" panose="02020603050405020304" pitchFamily="18" charset="0"/>
                <a:cs typeface="Times" panose="02020603050405020304" pitchFamily="18" charset="0"/>
              </a:rPr>
              <a:t>___ 7. Individuals do not get complete say in how things are produced </a:t>
            </a:r>
          </a:p>
          <a:p>
            <a:pPr marL="152396" indent="0">
              <a:buNone/>
            </a:pPr>
            <a:r>
              <a:rPr lang="en-US" sz="2400" dirty="0">
                <a:latin typeface="Times" panose="02020603050405020304" pitchFamily="18" charset="0"/>
                <a:cs typeface="Times" panose="02020603050405020304" pitchFamily="18" charset="0"/>
              </a:rPr>
              <a:t>___ 8. These economies often suffer from low quality products and shortages </a:t>
            </a:r>
          </a:p>
          <a:p>
            <a:pPr marL="152396" indent="0">
              <a:buNone/>
            </a:pPr>
            <a:r>
              <a:rPr lang="en-US" sz="2400" dirty="0">
                <a:latin typeface="Times" panose="02020603050405020304" pitchFamily="18" charset="0"/>
                <a:cs typeface="Times" panose="02020603050405020304" pitchFamily="18" charset="0"/>
              </a:rPr>
              <a:t>___ 9. Competition is important component of this economic system</a:t>
            </a:r>
          </a:p>
        </p:txBody>
      </p:sp>
    </p:spTree>
    <p:extLst>
      <p:ext uri="{BB962C8B-B14F-4D97-AF65-F5344CB8AC3E}">
        <p14:creationId xmlns:p14="http://schemas.microsoft.com/office/powerpoint/2010/main" val="3803141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5D779-CDD8-4FA3-8A58-F1A68F4BDD5A}"/>
              </a:ext>
            </a:extLst>
          </p:cNvPr>
          <p:cNvSpPr>
            <a:spLocks noGrp="1"/>
          </p:cNvSpPr>
          <p:nvPr>
            <p:ph type="ctrTitle"/>
          </p:nvPr>
        </p:nvSpPr>
        <p:spPr>
          <a:xfrm>
            <a:off x="1524000" y="1122363"/>
            <a:ext cx="9144000" cy="1925637"/>
          </a:xfrm>
          <a:solidFill>
            <a:schemeClr val="bg1"/>
          </a:solidFill>
          <a:ln>
            <a:solidFill>
              <a:schemeClr val="accent6">
                <a:lumMod val="50000"/>
              </a:schemeClr>
            </a:solidFill>
          </a:ln>
        </p:spPr>
        <p:txBody>
          <a:bodyPr/>
          <a:lstStyle/>
          <a:p>
            <a:r>
              <a:rPr lang="en-US" b="1">
                <a:latin typeface="Bauhaus 93" panose="04030905020B02020C02" pitchFamily="82" charset="0"/>
              </a:rPr>
              <a:t>Supply &amp; Demand</a:t>
            </a:r>
            <a:endParaRPr lang="en-US" b="1" dirty="0">
              <a:latin typeface="Bauhaus 93" panose="04030905020B02020C02" pitchFamily="82" charset="0"/>
            </a:endParaRPr>
          </a:p>
        </p:txBody>
      </p:sp>
    </p:spTree>
    <p:extLst>
      <p:ext uri="{BB962C8B-B14F-4D97-AF65-F5344CB8AC3E}">
        <p14:creationId xmlns:p14="http://schemas.microsoft.com/office/powerpoint/2010/main" val="1247859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5790</TotalTime>
  <Words>7464</Words>
  <Application>Microsoft Office PowerPoint</Application>
  <PresentationFormat>Widescreen</PresentationFormat>
  <Paragraphs>1221</Paragraphs>
  <Slides>127</Slides>
  <Notes>34</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127</vt:i4>
      </vt:variant>
    </vt:vector>
  </HeadingPairs>
  <TitlesOfParts>
    <vt:vector size="139" baseType="lpstr">
      <vt:lpstr>Angsana New</vt:lpstr>
      <vt:lpstr>Arial</vt:lpstr>
      <vt:lpstr>Baskerville Old Face</vt:lpstr>
      <vt:lpstr>Bauhaus 93</vt:lpstr>
      <vt:lpstr>Calibri</vt:lpstr>
      <vt:lpstr>Calibri Light</vt:lpstr>
      <vt:lpstr>High Tower Text</vt:lpstr>
      <vt:lpstr>Proxima Nova</vt:lpstr>
      <vt:lpstr>Times</vt:lpstr>
      <vt:lpstr>Times New Roman</vt:lpstr>
      <vt:lpstr>Wingdings</vt:lpstr>
      <vt:lpstr>Office Theme</vt:lpstr>
      <vt:lpstr>Microeconomics</vt:lpstr>
      <vt:lpstr>PowerPoint Presentation</vt:lpstr>
      <vt:lpstr>Parliamentary Procedure</vt:lpstr>
      <vt:lpstr>Population Growth </vt:lpstr>
      <vt:lpstr>PowerPoint Presentation</vt:lpstr>
      <vt:lpstr>Welcome to the VOODOO</vt:lpstr>
      <vt:lpstr>Focusing Our studies </vt:lpstr>
      <vt:lpstr>Resources – Need v. Wants  </vt:lpstr>
      <vt:lpstr>PowerPoint Presentation</vt:lpstr>
      <vt:lpstr>How do you know you are making the right choice?</vt:lpstr>
      <vt:lpstr>To Choose or Not to Choose</vt:lpstr>
      <vt:lpstr>PowerPoint Presentation</vt:lpstr>
      <vt:lpstr>Economic Basics</vt:lpstr>
      <vt:lpstr>Solving the mystery of choice</vt:lpstr>
      <vt:lpstr>The Cost to do business</vt:lpstr>
      <vt:lpstr>PowerPoint Presentation</vt:lpstr>
      <vt:lpstr>What was the point? </vt:lpstr>
      <vt:lpstr>PowerPoint Presentation</vt:lpstr>
      <vt:lpstr>PowerPoint Presentation</vt:lpstr>
      <vt:lpstr>Picture Recreations</vt:lpstr>
      <vt:lpstr>Picture Recreations</vt:lpstr>
      <vt:lpstr>Picture Recreations</vt:lpstr>
      <vt:lpstr>Picture Recreations</vt:lpstr>
      <vt:lpstr>Picture Recreations</vt:lpstr>
      <vt:lpstr>Picture Recreations</vt:lpstr>
      <vt:lpstr>Picture Recreations</vt:lpstr>
      <vt:lpstr>What was the point? </vt:lpstr>
      <vt:lpstr>These Questions Three</vt:lpstr>
      <vt:lpstr>It’s Business </vt:lpstr>
      <vt:lpstr>Breaking down this Business</vt:lpstr>
      <vt:lpstr>Factors of Production Test</vt:lpstr>
      <vt:lpstr>Frito-Lays Potato Chips </vt:lpstr>
      <vt:lpstr>PowerPoint Presentation</vt:lpstr>
      <vt:lpstr>Identifying FOPs</vt:lpstr>
      <vt:lpstr>Investing in FOPS</vt:lpstr>
      <vt:lpstr>Efficiency = Profit</vt:lpstr>
      <vt:lpstr>Improving Your Best Asset</vt:lpstr>
      <vt:lpstr>What is this Voodoo???</vt:lpstr>
      <vt:lpstr>A Product of FOPs</vt:lpstr>
      <vt:lpstr>PowerPoint Presentation</vt:lpstr>
      <vt:lpstr>Economics Recall</vt:lpstr>
      <vt:lpstr>This Just IN</vt:lpstr>
      <vt:lpstr>Format matters</vt:lpstr>
      <vt:lpstr>Current Events </vt:lpstr>
      <vt:lpstr>PowerPoint Presentation</vt:lpstr>
      <vt:lpstr>Format matters</vt:lpstr>
      <vt:lpstr>Opinion portion</vt:lpstr>
      <vt:lpstr>Market Structures</vt:lpstr>
      <vt:lpstr>What is a Market Structure? </vt:lpstr>
      <vt:lpstr>Market Structure Characteristics </vt:lpstr>
      <vt:lpstr>Bag of Market Structures </vt:lpstr>
      <vt:lpstr>Market Knowledge</vt:lpstr>
      <vt:lpstr>PowerPoint Presentation</vt:lpstr>
      <vt:lpstr>Market Structure Test </vt:lpstr>
      <vt:lpstr>Market Structure Test </vt:lpstr>
      <vt:lpstr>Perfect Competition </vt:lpstr>
      <vt:lpstr>Monopolistic Competition </vt:lpstr>
      <vt:lpstr>Oligopoly</vt:lpstr>
      <vt:lpstr>Oligopoly Examples</vt:lpstr>
      <vt:lpstr>PRICE CONTROLS</vt:lpstr>
      <vt:lpstr>Monopoly</vt:lpstr>
      <vt:lpstr>PowerPoint Presentation</vt:lpstr>
      <vt:lpstr>Conglomerates </vt:lpstr>
      <vt:lpstr>Characteristics of Market Structures </vt:lpstr>
      <vt:lpstr>Truth in the Media – The Big 6 Control What You Know</vt:lpstr>
      <vt:lpstr>PowerPoint Presentation</vt:lpstr>
      <vt:lpstr>Economic Systems</vt:lpstr>
      <vt:lpstr>Economic System </vt:lpstr>
      <vt:lpstr>Dealing with Scarcity</vt:lpstr>
      <vt:lpstr>Designs by Gummy Bears </vt:lpstr>
      <vt:lpstr>PowerPoint Presentation</vt:lpstr>
      <vt:lpstr>Measuring the economy</vt:lpstr>
      <vt:lpstr>PowerPoint Presentation</vt:lpstr>
      <vt:lpstr>Economic Health of a Nation </vt:lpstr>
      <vt:lpstr>Types of Economies </vt:lpstr>
      <vt:lpstr>Designs by Gummy Bears </vt:lpstr>
      <vt:lpstr>Knowing Your Economic Systems</vt:lpstr>
      <vt:lpstr>Characteristics of Market Structures </vt:lpstr>
      <vt:lpstr>Traditional Economies </vt:lpstr>
      <vt:lpstr>Traditional Economies</vt:lpstr>
      <vt:lpstr>Command Economies </vt:lpstr>
      <vt:lpstr>Command Economies </vt:lpstr>
      <vt:lpstr>PowerPoint Presentation</vt:lpstr>
      <vt:lpstr>Founder of Command Economy</vt:lpstr>
      <vt:lpstr>Market Economies </vt:lpstr>
      <vt:lpstr>PowerPoint Presentation</vt:lpstr>
      <vt:lpstr>Top 10 countries with the most capitalist economies- 2021  </vt:lpstr>
      <vt:lpstr>Market Economies </vt:lpstr>
      <vt:lpstr>PowerPoint Presentation</vt:lpstr>
      <vt:lpstr>School of Economic thought</vt:lpstr>
      <vt:lpstr>The Market Economy </vt:lpstr>
      <vt:lpstr>The Principles of Capitalism </vt:lpstr>
      <vt:lpstr>Mixed Economies </vt:lpstr>
      <vt:lpstr>Mixed Economies</vt:lpstr>
      <vt:lpstr>The Social Safety Net </vt:lpstr>
      <vt:lpstr>Eco Challenge – That’s Right! Nomics in the House  </vt:lpstr>
      <vt:lpstr>PowerPoint Presentation</vt:lpstr>
      <vt:lpstr>Knowing Your Economic Systems</vt:lpstr>
      <vt:lpstr>Supply &amp; Demand</vt:lpstr>
      <vt:lpstr>Characteristics of Market Structures </vt:lpstr>
      <vt:lpstr>School of Economic thought</vt:lpstr>
      <vt:lpstr>DE-Man</vt:lpstr>
      <vt:lpstr>PowerPoint Presentation</vt:lpstr>
      <vt:lpstr>Demand Curve Plotting </vt:lpstr>
      <vt:lpstr>Supply</vt:lpstr>
      <vt:lpstr>Supply Curve Plotting </vt:lpstr>
      <vt:lpstr>Supply Curve Plotting </vt:lpstr>
      <vt:lpstr>Demand Curve Plotting </vt:lpstr>
      <vt:lpstr>SUPPLY &amp; DEMAND GRAPHS</vt:lpstr>
      <vt:lpstr>Supply Curve Plotting </vt:lpstr>
      <vt:lpstr>Graph the Demand &amp; Supply schedule</vt:lpstr>
      <vt:lpstr>Demand &amp; Supply Curve Plotting </vt:lpstr>
      <vt:lpstr>Graph the Demand &amp; Supply schedule</vt:lpstr>
      <vt:lpstr>PowerPoint Presentation</vt:lpstr>
      <vt:lpstr>Graph the Demand &amp; Supply schedule</vt:lpstr>
      <vt:lpstr>Determinants of Demand </vt:lpstr>
      <vt:lpstr>Determinants of Demand </vt:lpstr>
      <vt:lpstr>Determinants of Demand </vt:lpstr>
      <vt:lpstr>Elasticity</vt:lpstr>
      <vt:lpstr>Determinants of Supply</vt:lpstr>
      <vt:lpstr>Determinants of Supply</vt:lpstr>
      <vt:lpstr>Determinants of Supply</vt:lpstr>
      <vt:lpstr>ELASTICTY</vt:lpstr>
      <vt:lpstr>PowerPoint Presentation</vt:lpstr>
      <vt:lpstr>Supply &amp; Demand Scenarios</vt:lpstr>
      <vt:lpstr>Supply &amp; Demand Scenarios</vt:lpstr>
      <vt:lpstr>Getting Shifty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Microeconomics</dc:title>
  <dc:creator>Hultberg, Andrew P</dc:creator>
  <cp:lastModifiedBy>Hultberg, Andrew P</cp:lastModifiedBy>
  <cp:revision>94</cp:revision>
  <dcterms:created xsi:type="dcterms:W3CDTF">2023-06-09T15:37:32Z</dcterms:created>
  <dcterms:modified xsi:type="dcterms:W3CDTF">2023-09-18T12:17:21Z</dcterms:modified>
</cp:coreProperties>
</file>