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1" r:id="rId3"/>
    <p:sldId id="387" r:id="rId4"/>
    <p:sldId id="399" r:id="rId5"/>
    <p:sldId id="338" r:id="rId6"/>
    <p:sldId id="400" r:id="rId7"/>
    <p:sldId id="361" r:id="rId8"/>
    <p:sldId id="262" r:id="rId9"/>
    <p:sldId id="432" r:id="rId10"/>
    <p:sldId id="434" r:id="rId11"/>
    <p:sldId id="401" r:id="rId12"/>
    <p:sldId id="265" r:id="rId13"/>
    <p:sldId id="263" r:id="rId14"/>
    <p:sldId id="365" r:id="rId15"/>
    <p:sldId id="366" r:id="rId16"/>
    <p:sldId id="367" r:id="rId17"/>
    <p:sldId id="433" r:id="rId18"/>
    <p:sldId id="389" r:id="rId19"/>
    <p:sldId id="342" r:id="rId20"/>
    <p:sldId id="388" r:id="rId21"/>
    <p:sldId id="435" r:id="rId22"/>
    <p:sldId id="326" r:id="rId23"/>
    <p:sldId id="273" r:id="rId24"/>
    <p:sldId id="275" r:id="rId25"/>
    <p:sldId id="276" r:id="rId26"/>
    <p:sldId id="277" r:id="rId27"/>
    <p:sldId id="4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E94AC-915E-4AE5-ACFC-4734A0B7F7B0}" v="6" dt="2025-02-19T13:30:27.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3295" autoAdjust="0"/>
  </p:normalViewPr>
  <p:slideViewPr>
    <p:cSldViewPr snapToGrid="0">
      <p:cViewPr varScale="1">
        <p:scale>
          <a:sx n="61" d="100"/>
          <a:sy n="61" d="100"/>
        </p:scale>
        <p:origin x="10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ltberg, Andrew P" userId="219952e6-8622-438d-a633-5d1166986fbd" providerId="ADAL" clId="{1EEE94AC-915E-4AE5-ACFC-4734A0B7F7B0}"/>
    <pc:docChg chg="custSel addSld modSld">
      <pc:chgData name="Hultberg, Andrew P" userId="219952e6-8622-438d-a633-5d1166986fbd" providerId="ADAL" clId="{1EEE94AC-915E-4AE5-ACFC-4734A0B7F7B0}" dt="2025-02-19T13:32:20.415" v="372" actId="20577"/>
      <pc:docMkLst>
        <pc:docMk/>
      </pc:docMkLst>
      <pc:sldChg chg="modSp mod">
        <pc:chgData name="Hultberg, Andrew P" userId="219952e6-8622-438d-a633-5d1166986fbd" providerId="ADAL" clId="{1EEE94AC-915E-4AE5-ACFC-4734A0B7F7B0}" dt="2025-02-19T13:26:54.975" v="213" actId="115"/>
        <pc:sldMkLst>
          <pc:docMk/>
          <pc:sldMk cId="646430222" sldId="276"/>
        </pc:sldMkLst>
        <pc:spChg chg="mod">
          <ac:chgData name="Hultberg, Andrew P" userId="219952e6-8622-438d-a633-5d1166986fbd" providerId="ADAL" clId="{1EEE94AC-915E-4AE5-ACFC-4734A0B7F7B0}" dt="2025-02-19T13:26:54.975" v="213" actId="115"/>
          <ac:spMkLst>
            <pc:docMk/>
            <pc:sldMk cId="646430222" sldId="276"/>
            <ac:spMk id="3" creationId="{00000000-0000-0000-0000-000000000000}"/>
          </ac:spMkLst>
        </pc:spChg>
        <pc:picChg chg="mod">
          <ac:chgData name="Hultberg, Andrew P" userId="219952e6-8622-438d-a633-5d1166986fbd" providerId="ADAL" clId="{1EEE94AC-915E-4AE5-ACFC-4734A0B7F7B0}" dt="2025-02-19T13:26:41.914" v="199" actId="1076"/>
          <ac:picMkLst>
            <pc:docMk/>
            <pc:sldMk cId="646430222" sldId="276"/>
            <ac:picMk id="5" creationId="{7ED70306-A0D6-084C-B152-F50A591547D2}"/>
          </ac:picMkLst>
        </pc:picChg>
      </pc:sldChg>
      <pc:sldChg chg="modSp add mod">
        <pc:chgData name="Hultberg, Andrew P" userId="219952e6-8622-438d-a633-5d1166986fbd" providerId="ADAL" clId="{1EEE94AC-915E-4AE5-ACFC-4734A0B7F7B0}" dt="2025-02-19T13:30:03.379" v="245" actId="14100"/>
        <pc:sldMkLst>
          <pc:docMk/>
          <pc:sldMk cId="362145124" sldId="277"/>
        </pc:sldMkLst>
        <pc:spChg chg="mod">
          <ac:chgData name="Hultberg, Andrew P" userId="219952e6-8622-438d-a633-5d1166986fbd" providerId="ADAL" clId="{1EEE94AC-915E-4AE5-ACFC-4734A0B7F7B0}" dt="2025-02-19T13:27:36.224" v="220" actId="27636"/>
          <ac:spMkLst>
            <pc:docMk/>
            <pc:sldMk cId="362145124" sldId="277"/>
            <ac:spMk id="2" creationId="{00000000-0000-0000-0000-000000000000}"/>
          </ac:spMkLst>
        </pc:spChg>
        <pc:spChg chg="mod">
          <ac:chgData name="Hultberg, Andrew P" userId="219952e6-8622-438d-a633-5d1166986fbd" providerId="ADAL" clId="{1EEE94AC-915E-4AE5-ACFC-4734A0B7F7B0}" dt="2025-02-19T13:27:39.007" v="221" actId="14100"/>
          <ac:spMkLst>
            <pc:docMk/>
            <pc:sldMk cId="362145124" sldId="277"/>
            <ac:spMk id="3" creationId="{00000000-0000-0000-0000-000000000000}"/>
          </ac:spMkLst>
        </pc:spChg>
        <pc:spChg chg="mod">
          <ac:chgData name="Hultberg, Andrew P" userId="219952e6-8622-438d-a633-5d1166986fbd" providerId="ADAL" clId="{1EEE94AC-915E-4AE5-ACFC-4734A0B7F7B0}" dt="2025-02-19T13:29:07.072" v="235" actId="1076"/>
          <ac:spMkLst>
            <pc:docMk/>
            <pc:sldMk cId="362145124" sldId="277"/>
            <ac:spMk id="4" creationId="{00000000-0000-0000-0000-000000000000}"/>
          </ac:spMkLst>
        </pc:spChg>
        <pc:spChg chg="mod">
          <ac:chgData name="Hultberg, Andrew P" userId="219952e6-8622-438d-a633-5d1166986fbd" providerId="ADAL" clId="{1EEE94AC-915E-4AE5-ACFC-4734A0B7F7B0}" dt="2025-02-19T13:29:22.419" v="238" actId="1076"/>
          <ac:spMkLst>
            <pc:docMk/>
            <pc:sldMk cId="362145124" sldId="277"/>
            <ac:spMk id="5" creationId="{00000000-0000-0000-0000-000000000000}"/>
          </ac:spMkLst>
        </pc:spChg>
        <pc:spChg chg="mod ord">
          <ac:chgData name="Hultberg, Andrew P" userId="219952e6-8622-438d-a633-5d1166986fbd" providerId="ADAL" clId="{1EEE94AC-915E-4AE5-ACFC-4734A0B7F7B0}" dt="2025-02-19T13:29:58.198" v="244" actId="207"/>
          <ac:spMkLst>
            <pc:docMk/>
            <pc:sldMk cId="362145124" sldId="277"/>
            <ac:spMk id="6" creationId="{00000000-0000-0000-0000-000000000000}"/>
          </ac:spMkLst>
        </pc:spChg>
        <pc:spChg chg="mod ord">
          <ac:chgData name="Hultberg, Andrew P" userId="219952e6-8622-438d-a633-5d1166986fbd" providerId="ADAL" clId="{1EEE94AC-915E-4AE5-ACFC-4734A0B7F7B0}" dt="2025-02-19T13:29:54.990" v="243" actId="207"/>
          <ac:spMkLst>
            <pc:docMk/>
            <pc:sldMk cId="362145124" sldId="277"/>
            <ac:spMk id="8" creationId="{00000000-0000-0000-0000-000000000000}"/>
          </ac:spMkLst>
        </pc:spChg>
        <pc:picChg chg="mod">
          <ac:chgData name="Hultberg, Andrew P" userId="219952e6-8622-438d-a633-5d1166986fbd" providerId="ADAL" clId="{1EEE94AC-915E-4AE5-ACFC-4734A0B7F7B0}" dt="2025-02-19T13:28:42.210" v="231" actId="14100"/>
          <ac:picMkLst>
            <pc:docMk/>
            <pc:sldMk cId="362145124" sldId="277"/>
            <ac:picMk id="7" creationId="{C5F91C53-377E-A145-AEB4-FD9A851A8DE6}"/>
          </ac:picMkLst>
        </pc:picChg>
        <pc:picChg chg="mod">
          <ac:chgData name="Hultberg, Andrew P" userId="219952e6-8622-438d-a633-5d1166986fbd" providerId="ADAL" clId="{1EEE94AC-915E-4AE5-ACFC-4734A0B7F7B0}" dt="2025-02-19T13:28:04.600" v="226" actId="1076"/>
          <ac:picMkLst>
            <pc:docMk/>
            <pc:sldMk cId="362145124" sldId="277"/>
            <ac:picMk id="5122" creationId="{00000000-0000-0000-0000-000000000000}"/>
          </ac:picMkLst>
        </pc:picChg>
        <pc:picChg chg="mod">
          <ac:chgData name="Hultberg, Andrew P" userId="219952e6-8622-438d-a633-5d1166986fbd" providerId="ADAL" clId="{1EEE94AC-915E-4AE5-ACFC-4734A0B7F7B0}" dt="2025-02-19T13:30:03.379" v="245" actId="14100"/>
          <ac:picMkLst>
            <pc:docMk/>
            <pc:sldMk cId="362145124" sldId="277"/>
            <ac:picMk id="5124" creationId="{00000000-0000-0000-0000-000000000000}"/>
          </ac:picMkLst>
        </pc:picChg>
      </pc:sldChg>
      <pc:sldChg chg="modSp mod">
        <pc:chgData name="Hultberg, Andrew P" userId="219952e6-8622-438d-a633-5d1166986fbd" providerId="ADAL" clId="{1EEE94AC-915E-4AE5-ACFC-4734A0B7F7B0}" dt="2025-02-19T13:30:53.408" v="249" actId="255"/>
        <pc:sldMkLst>
          <pc:docMk/>
          <pc:sldMk cId="2578354939" sldId="326"/>
        </pc:sldMkLst>
        <pc:spChg chg="mod">
          <ac:chgData name="Hultberg, Andrew P" userId="219952e6-8622-438d-a633-5d1166986fbd" providerId="ADAL" clId="{1EEE94AC-915E-4AE5-ACFC-4734A0B7F7B0}" dt="2025-02-19T13:30:53.408" v="249" actId="255"/>
          <ac:spMkLst>
            <pc:docMk/>
            <pc:sldMk cId="2578354939" sldId="326"/>
            <ac:spMk id="5" creationId="{00000000-0000-0000-0000-000000000000}"/>
          </ac:spMkLst>
        </pc:spChg>
      </pc:sldChg>
      <pc:sldChg chg="modSp add mod">
        <pc:chgData name="Hultberg, Andrew P" userId="219952e6-8622-438d-a633-5d1166986fbd" providerId="ADAL" clId="{1EEE94AC-915E-4AE5-ACFC-4734A0B7F7B0}" dt="2025-02-19T13:30:35.961" v="248" actId="14100"/>
        <pc:sldMkLst>
          <pc:docMk/>
          <pc:sldMk cId="2965904983" sldId="411"/>
        </pc:sldMkLst>
        <pc:spChg chg="mod">
          <ac:chgData name="Hultberg, Andrew P" userId="219952e6-8622-438d-a633-5d1166986fbd" providerId="ADAL" clId="{1EEE94AC-915E-4AE5-ACFC-4734A0B7F7B0}" dt="2025-02-19T13:30:35.961" v="248" actId="14100"/>
          <ac:spMkLst>
            <pc:docMk/>
            <pc:sldMk cId="2965904983" sldId="411"/>
            <ac:spMk id="3" creationId="{67422DD4-05DD-DBEC-144D-3F99EAFBBDB7}"/>
          </ac:spMkLst>
        </pc:spChg>
      </pc:sldChg>
      <pc:sldChg chg="modSp mod">
        <pc:chgData name="Hultberg, Andrew P" userId="219952e6-8622-438d-a633-5d1166986fbd" providerId="ADAL" clId="{1EEE94AC-915E-4AE5-ACFC-4734A0B7F7B0}" dt="2025-02-19T13:32:20.415" v="372" actId="20577"/>
        <pc:sldMkLst>
          <pc:docMk/>
          <pc:sldMk cId="854712877" sldId="435"/>
        </pc:sldMkLst>
        <pc:spChg chg="mod">
          <ac:chgData name="Hultberg, Andrew P" userId="219952e6-8622-438d-a633-5d1166986fbd" providerId="ADAL" clId="{1EEE94AC-915E-4AE5-ACFC-4734A0B7F7B0}" dt="2025-02-19T13:32:20.415" v="372" actId="20577"/>
          <ac:spMkLst>
            <pc:docMk/>
            <pc:sldMk cId="854712877" sldId="435"/>
            <ac:spMk id="3" creationId="{89C6BD36-CD99-812B-8A93-7D3EC488A5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20C73-7F23-4BE4-820F-33954B5AB753}"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9E249-DC94-4700-BEC6-31DF459AB1C4}" type="slidenum">
              <a:rPr lang="en-US" smtClean="0"/>
              <a:t>‹#›</a:t>
            </a:fld>
            <a:endParaRPr lang="en-US"/>
          </a:p>
        </p:txBody>
      </p:sp>
    </p:spTree>
    <p:extLst>
      <p:ext uri="{BB962C8B-B14F-4D97-AF65-F5344CB8AC3E}">
        <p14:creationId xmlns:p14="http://schemas.microsoft.com/office/powerpoint/2010/main" val="420882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3C8110-2C1D-4863-AA75-434562B2D3D2}" type="slidenum">
              <a:rPr lang="en-US" smtClean="0"/>
              <a:t>9</a:t>
            </a:fld>
            <a:endParaRPr lang="en-US" dirty="0"/>
          </a:p>
        </p:txBody>
      </p:sp>
    </p:spTree>
    <p:extLst>
      <p:ext uri="{BB962C8B-B14F-4D97-AF65-F5344CB8AC3E}">
        <p14:creationId xmlns:p14="http://schemas.microsoft.com/office/powerpoint/2010/main" val="362364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CD31C-35C9-ABA6-7099-6F71F6B36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90283-E81A-C1C5-DEC9-75AC5CCD5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C3648-778F-7838-9B88-3209BBC789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3A16AD-9617-B8C2-1D49-39E10D1C534F}"/>
              </a:ext>
            </a:extLst>
          </p:cNvPr>
          <p:cNvSpPr>
            <a:spLocks noGrp="1"/>
          </p:cNvSpPr>
          <p:nvPr>
            <p:ph type="sldNum" sz="quarter" idx="5"/>
          </p:nvPr>
        </p:nvSpPr>
        <p:spPr/>
        <p:txBody>
          <a:bodyPr/>
          <a:lstStyle/>
          <a:p>
            <a:fld id="{D43C8110-2C1D-4863-AA75-434562B2D3D2}" type="slidenum">
              <a:rPr lang="en-US" smtClean="0"/>
              <a:t>17</a:t>
            </a:fld>
            <a:endParaRPr lang="en-US" dirty="0"/>
          </a:p>
        </p:txBody>
      </p:sp>
    </p:spTree>
    <p:extLst>
      <p:ext uri="{BB962C8B-B14F-4D97-AF65-F5344CB8AC3E}">
        <p14:creationId xmlns:p14="http://schemas.microsoft.com/office/powerpoint/2010/main" val="29432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27AB-1C38-30CA-2381-CBA0C04BA2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1C9FDE-E4DB-7FFD-B66B-3AA73BA91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B0ABB6-FDB0-20E4-47E2-FD5843B7B670}"/>
              </a:ext>
            </a:extLst>
          </p:cNvPr>
          <p:cNvSpPr>
            <a:spLocks noGrp="1"/>
          </p:cNvSpPr>
          <p:nvPr>
            <p:ph type="dt" sz="half" idx="10"/>
          </p:nvPr>
        </p:nvSpPr>
        <p:spPr/>
        <p:txBody>
          <a:bodyPr/>
          <a:lstStyle/>
          <a:p>
            <a:fld id="{0336A851-1920-4DA6-9691-B3949CEBE7B1}" type="datetimeFigureOut">
              <a:rPr lang="en-US" smtClean="0"/>
              <a:t>2/19/2025</a:t>
            </a:fld>
            <a:endParaRPr lang="en-US"/>
          </a:p>
        </p:txBody>
      </p:sp>
      <p:sp>
        <p:nvSpPr>
          <p:cNvPr id="5" name="Footer Placeholder 4">
            <a:extLst>
              <a:ext uri="{FF2B5EF4-FFF2-40B4-BE49-F238E27FC236}">
                <a16:creationId xmlns:a16="http://schemas.microsoft.com/office/drawing/2014/main" id="{7C6971B6-4129-B0B4-3190-5ADE7C0BC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23415-7680-7720-945E-A798B05739B0}"/>
              </a:ext>
            </a:extLst>
          </p:cNvPr>
          <p:cNvSpPr>
            <a:spLocks noGrp="1"/>
          </p:cNvSpPr>
          <p:nvPr>
            <p:ph type="sldNum" sz="quarter" idx="12"/>
          </p:nvPr>
        </p:nvSpPr>
        <p:spPr/>
        <p:txBody>
          <a:bodyPr/>
          <a:lstStyle/>
          <a:p>
            <a:fld id="{32118928-0D8A-431F-BAFB-EBDD549BFBA3}" type="slidenum">
              <a:rPr lang="en-US" smtClean="0"/>
              <a:t>‹#›</a:t>
            </a:fld>
            <a:endParaRPr lang="en-US"/>
          </a:p>
        </p:txBody>
      </p:sp>
    </p:spTree>
    <p:extLst>
      <p:ext uri="{BB962C8B-B14F-4D97-AF65-F5344CB8AC3E}">
        <p14:creationId xmlns:p14="http://schemas.microsoft.com/office/powerpoint/2010/main" val="282327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73D0-4422-B6B8-E603-DB9B77A3D4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AAB10E-2327-20DB-D4E5-2E8FD3C328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F123D-9E1C-B09A-0897-E385503F9CB5}"/>
              </a:ext>
            </a:extLst>
          </p:cNvPr>
          <p:cNvSpPr>
            <a:spLocks noGrp="1"/>
          </p:cNvSpPr>
          <p:nvPr>
            <p:ph type="dt" sz="half" idx="10"/>
          </p:nvPr>
        </p:nvSpPr>
        <p:spPr/>
        <p:txBody>
          <a:bodyPr/>
          <a:lstStyle/>
          <a:p>
            <a:fld id="{0336A851-1920-4DA6-9691-B3949CEBE7B1}" type="datetimeFigureOut">
              <a:rPr lang="en-US" smtClean="0"/>
              <a:t>2/19/2025</a:t>
            </a:fld>
            <a:endParaRPr lang="en-US"/>
          </a:p>
        </p:txBody>
      </p:sp>
      <p:sp>
        <p:nvSpPr>
          <p:cNvPr id="5" name="Footer Placeholder 4">
            <a:extLst>
              <a:ext uri="{FF2B5EF4-FFF2-40B4-BE49-F238E27FC236}">
                <a16:creationId xmlns:a16="http://schemas.microsoft.com/office/drawing/2014/main" id="{F0F2312C-7813-F7EE-5056-D566F95C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14DC8-F43A-6EF3-32C7-88576EBF893F}"/>
              </a:ext>
            </a:extLst>
          </p:cNvPr>
          <p:cNvSpPr>
            <a:spLocks noGrp="1"/>
          </p:cNvSpPr>
          <p:nvPr>
            <p:ph type="sldNum" sz="quarter" idx="12"/>
          </p:nvPr>
        </p:nvSpPr>
        <p:spPr/>
        <p:txBody>
          <a:bodyPr/>
          <a:lstStyle/>
          <a:p>
            <a:fld id="{32118928-0D8A-431F-BAFB-EBDD549BFBA3}" type="slidenum">
              <a:rPr lang="en-US" smtClean="0"/>
              <a:t>‹#›</a:t>
            </a:fld>
            <a:endParaRPr lang="en-US"/>
          </a:p>
        </p:txBody>
      </p:sp>
    </p:spTree>
    <p:extLst>
      <p:ext uri="{BB962C8B-B14F-4D97-AF65-F5344CB8AC3E}">
        <p14:creationId xmlns:p14="http://schemas.microsoft.com/office/powerpoint/2010/main" val="31907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8E90-E127-7190-2FF4-064D463F95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931AC1-5ECA-0835-F1A4-D5ED449884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DF20A-4957-C350-19B2-31F547A994EE}"/>
              </a:ext>
            </a:extLst>
          </p:cNvPr>
          <p:cNvSpPr>
            <a:spLocks noGrp="1"/>
          </p:cNvSpPr>
          <p:nvPr>
            <p:ph type="dt" sz="half" idx="10"/>
          </p:nvPr>
        </p:nvSpPr>
        <p:spPr/>
        <p:txBody>
          <a:bodyPr/>
          <a:lstStyle/>
          <a:p>
            <a:fld id="{0336A851-1920-4DA6-9691-B3949CEBE7B1}" type="datetimeFigureOut">
              <a:rPr lang="en-US" smtClean="0"/>
              <a:t>2/19/2025</a:t>
            </a:fld>
            <a:endParaRPr lang="en-US"/>
          </a:p>
        </p:txBody>
      </p:sp>
      <p:sp>
        <p:nvSpPr>
          <p:cNvPr id="5" name="Footer Placeholder 4">
            <a:extLst>
              <a:ext uri="{FF2B5EF4-FFF2-40B4-BE49-F238E27FC236}">
                <a16:creationId xmlns:a16="http://schemas.microsoft.com/office/drawing/2014/main" id="{89D6FA39-5229-766C-B725-08E2B1618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3E80D-E4C5-D969-0340-650FEDD692B6}"/>
              </a:ext>
            </a:extLst>
          </p:cNvPr>
          <p:cNvSpPr>
            <a:spLocks noGrp="1"/>
          </p:cNvSpPr>
          <p:nvPr>
            <p:ph type="sldNum" sz="quarter" idx="12"/>
          </p:nvPr>
        </p:nvSpPr>
        <p:spPr/>
        <p:txBody>
          <a:bodyPr/>
          <a:lstStyle/>
          <a:p>
            <a:fld id="{32118928-0D8A-431F-BAFB-EBDD549BFBA3}" type="slidenum">
              <a:rPr lang="en-US" smtClean="0"/>
              <a:t>‹#›</a:t>
            </a:fld>
            <a:endParaRPr lang="en-US"/>
          </a:p>
        </p:txBody>
      </p:sp>
    </p:spTree>
    <p:extLst>
      <p:ext uri="{BB962C8B-B14F-4D97-AF65-F5344CB8AC3E}">
        <p14:creationId xmlns:p14="http://schemas.microsoft.com/office/powerpoint/2010/main" val="348416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2C83-D263-C6EE-2B47-ADE6E6508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DFAACA-4730-49B3-3D60-4CC0EBE66A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C2F44-F8A7-77FA-5AFB-C266FCBAFD73}"/>
              </a:ext>
            </a:extLst>
          </p:cNvPr>
          <p:cNvSpPr>
            <a:spLocks noGrp="1"/>
          </p:cNvSpPr>
          <p:nvPr>
            <p:ph type="dt" sz="half" idx="10"/>
          </p:nvPr>
        </p:nvSpPr>
        <p:spPr/>
        <p:txBody>
          <a:bodyPr/>
          <a:lstStyle/>
          <a:p>
            <a:fld id="{0336A851-1920-4DA6-9691-B3949CEBE7B1}" type="datetimeFigureOut">
              <a:rPr lang="en-US" smtClean="0"/>
              <a:t>2/19/2025</a:t>
            </a:fld>
            <a:endParaRPr lang="en-US"/>
          </a:p>
        </p:txBody>
      </p:sp>
      <p:sp>
        <p:nvSpPr>
          <p:cNvPr id="5" name="Footer Placeholder 4">
            <a:extLst>
              <a:ext uri="{FF2B5EF4-FFF2-40B4-BE49-F238E27FC236}">
                <a16:creationId xmlns:a16="http://schemas.microsoft.com/office/drawing/2014/main" id="{291DBE99-A821-9593-66E5-92F558B8D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9FCEA-9561-0801-9B74-327E7227DBE9}"/>
              </a:ext>
            </a:extLst>
          </p:cNvPr>
          <p:cNvSpPr>
            <a:spLocks noGrp="1"/>
          </p:cNvSpPr>
          <p:nvPr>
            <p:ph type="sldNum" sz="quarter" idx="12"/>
          </p:nvPr>
        </p:nvSpPr>
        <p:spPr/>
        <p:txBody>
          <a:bodyPr/>
          <a:lstStyle/>
          <a:p>
            <a:fld id="{32118928-0D8A-431F-BAFB-EBDD549BFBA3}" type="slidenum">
              <a:rPr lang="en-US" smtClean="0"/>
              <a:t>‹#›</a:t>
            </a:fld>
            <a:endParaRPr lang="en-US"/>
          </a:p>
        </p:txBody>
      </p:sp>
    </p:spTree>
    <p:extLst>
      <p:ext uri="{BB962C8B-B14F-4D97-AF65-F5344CB8AC3E}">
        <p14:creationId xmlns:p14="http://schemas.microsoft.com/office/powerpoint/2010/main" val="202218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AB86-2184-2A38-1836-947FB5F078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7F514C-0E90-5050-5B0D-E5585BDA52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AE58EC-78A3-5D05-B780-87BC973DA299}"/>
              </a:ext>
            </a:extLst>
          </p:cNvPr>
          <p:cNvSpPr>
            <a:spLocks noGrp="1"/>
          </p:cNvSpPr>
          <p:nvPr>
            <p:ph type="dt" sz="half" idx="10"/>
          </p:nvPr>
        </p:nvSpPr>
        <p:spPr/>
        <p:txBody>
          <a:bodyPr/>
          <a:lstStyle/>
          <a:p>
            <a:fld id="{0336A851-1920-4DA6-9691-B3949CEBE7B1}" type="datetimeFigureOut">
              <a:rPr lang="en-US" smtClean="0"/>
              <a:t>2/19/2025</a:t>
            </a:fld>
            <a:endParaRPr lang="en-US"/>
          </a:p>
        </p:txBody>
      </p:sp>
      <p:sp>
        <p:nvSpPr>
          <p:cNvPr id="5" name="Footer Placeholder 4">
            <a:extLst>
              <a:ext uri="{FF2B5EF4-FFF2-40B4-BE49-F238E27FC236}">
                <a16:creationId xmlns:a16="http://schemas.microsoft.com/office/drawing/2014/main" id="{B2907AEC-4965-F266-1945-6026E3A89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F01AE-CAC3-9AB7-8116-72627A928C95}"/>
              </a:ext>
            </a:extLst>
          </p:cNvPr>
          <p:cNvSpPr>
            <a:spLocks noGrp="1"/>
          </p:cNvSpPr>
          <p:nvPr>
            <p:ph type="sldNum" sz="quarter" idx="12"/>
          </p:nvPr>
        </p:nvSpPr>
        <p:spPr/>
        <p:txBody>
          <a:bodyPr/>
          <a:lstStyle/>
          <a:p>
            <a:fld id="{32118928-0D8A-431F-BAFB-EBDD549BFBA3}" type="slidenum">
              <a:rPr lang="en-US" smtClean="0"/>
              <a:t>‹#›</a:t>
            </a:fld>
            <a:endParaRPr lang="en-US"/>
          </a:p>
        </p:txBody>
      </p:sp>
    </p:spTree>
    <p:extLst>
      <p:ext uri="{BB962C8B-B14F-4D97-AF65-F5344CB8AC3E}">
        <p14:creationId xmlns:p14="http://schemas.microsoft.com/office/powerpoint/2010/main" val="263217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C716-F17A-4053-7453-7A2DC4E6E1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4FEA6-9241-40A4-4894-60B6353DC4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87F5F-73F4-4E68-1686-111315B2C5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7F8FCF-D205-2584-F92D-96B990D4318D}"/>
              </a:ext>
            </a:extLst>
          </p:cNvPr>
          <p:cNvSpPr>
            <a:spLocks noGrp="1"/>
          </p:cNvSpPr>
          <p:nvPr>
            <p:ph type="dt" sz="half" idx="10"/>
          </p:nvPr>
        </p:nvSpPr>
        <p:spPr/>
        <p:txBody>
          <a:bodyPr/>
          <a:lstStyle/>
          <a:p>
            <a:fld id="{0336A851-1920-4DA6-9691-B3949CEBE7B1}" type="datetimeFigureOut">
              <a:rPr lang="en-US" smtClean="0"/>
              <a:t>2/19/2025</a:t>
            </a:fld>
            <a:endParaRPr lang="en-US"/>
          </a:p>
        </p:txBody>
      </p:sp>
      <p:sp>
        <p:nvSpPr>
          <p:cNvPr id="6" name="Footer Placeholder 5">
            <a:extLst>
              <a:ext uri="{FF2B5EF4-FFF2-40B4-BE49-F238E27FC236}">
                <a16:creationId xmlns:a16="http://schemas.microsoft.com/office/drawing/2014/main" id="{ECF7B18B-7DF6-8CB8-715D-988CCEAD0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1A6C07-8B2A-5289-F84E-7665EC9CE49F}"/>
              </a:ext>
            </a:extLst>
          </p:cNvPr>
          <p:cNvSpPr>
            <a:spLocks noGrp="1"/>
          </p:cNvSpPr>
          <p:nvPr>
            <p:ph type="sldNum" sz="quarter" idx="12"/>
          </p:nvPr>
        </p:nvSpPr>
        <p:spPr/>
        <p:txBody>
          <a:bodyPr/>
          <a:lstStyle/>
          <a:p>
            <a:fld id="{32118928-0D8A-431F-BAFB-EBDD549BFBA3}" type="slidenum">
              <a:rPr lang="en-US" smtClean="0"/>
              <a:t>‹#›</a:t>
            </a:fld>
            <a:endParaRPr lang="en-US"/>
          </a:p>
        </p:txBody>
      </p:sp>
    </p:spTree>
    <p:extLst>
      <p:ext uri="{BB962C8B-B14F-4D97-AF65-F5344CB8AC3E}">
        <p14:creationId xmlns:p14="http://schemas.microsoft.com/office/powerpoint/2010/main" val="217834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599F-73C3-F2B2-EE9E-5C61079B5F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3E8F7A-A772-64DE-37E6-3C7BEC048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02F58F-2A9C-F27D-3953-754E42F19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37663-D259-BF61-5384-1DD9F75A0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0330F1-986F-849F-F9E8-C288070D9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BC719-C092-A8FC-82F3-6C8ABBC4EAC2}"/>
              </a:ext>
            </a:extLst>
          </p:cNvPr>
          <p:cNvSpPr>
            <a:spLocks noGrp="1"/>
          </p:cNvSpPr>
          <p:nvPr>
            <p:ph type="dt" sz="half" idx="10"/>
          </p:nvPr>
        </p:nvSpPr>
        <p:spPr/>
        <p:txBody>
          <a:bodyPr/>
          <a:lstStyle/>
          <a:p>
            <a:fld id="{0336A851-1920-4DA6-9691-B3949CEBE7B1}" type="datetimeFigureOut">
              <a:rPr lang="en-US" smtClean="0"/>
              <a:t>2/19/2025</a:t>
            </a:fld>
            <a:endParaRPr lang="en-US"/>
          </a:p>
        </p:txBody>
      </p:sp>
      <p:sp>
        <p:nvSpPr>
          <p:cNvPr id="8" name="Footer Placeholder 7">
            <a:extLst>
              <a:ext uri="{FF2B5EF4-FFF2-40B4-BE49-F238E27FC236}">
                <a16:creationId xmlns:a16="http://schemas.microsoft.com/office/drawing/2014/main" id="{9EE0E865-26BD-6CB7-9153-A81DB02ABC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59BCBE-7BB3-D25A-0197-9E308F846FF8}"/>
              </a:ext>
            </a:extLst>
          </p:cNvPr>
          <p:cNvSpPr>
            <a:spLocks noGrp="1"/>
          </p:cNvSpPr>
          <p:nvPr>
            <p:ph type="sldNum" sz="quarter" idx="12"/>
          </p:nvPr>
        </p:nvSpPr>
        <p:spPr/>
        <p:txBody>
          <a:bodyPr/>
          <a:lstStyle/>
          <a:p>
            <a:fld id="{32118928-0D8A-431F-BAFB-EBDD549BFBA3}" type="slidenum">
              <a:rPr lang="en-US" smtClean="0"/>
              <a:t>‹#›</a:t>
            </a:fld>
            <a:endParaRPr lang="en-US"/>
          </a:p>
        </p:txBody>
      </p:sp>
    </p:spTree>
    <p:extLst>
      <p:ext uri="{BB962C8B-B14F-4D97-AF65-F5344CB8AC3E}">
        <p14:creationId xmlns:p14="http://schemas.microsoft.com/office/powerpoint/2010/main" val="312204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3D87-0011-85CD-C607-893FCC829A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473352-0262-4C03-8DA9-1B329F853E37}"/>
              </a:ext>
            </a:extLst>
          </p:cNvPr>
          <p:cNvSpPr>
            <a:spLocks noGrp="1"/>
          </p:cNvSpPr>
          <p:nvPr>
            <p:ph type="dt" sz="half" idx="10"/>
          </p:nvPr>
        </p:nvSpPr>
        <p:spPr/>
        <p:txBody>
          <a:bodyPr/>
          <a:lstStyle/>
          <a:p>
            <a:fld id="{0336A851-1920-4DA6-9691-B3949CEBE7B1}" type="datetimeFigureOut">
              <a:rPr lang="en-US" smtClean="0"/>
              <a:t>2/19/2025</a:t>
            </a:fld>
            <a:endParaRPr lang="en-US"/>
          </a:p>
        </p:txBody>
      </p:sp>
      <p:sp>
        <p:nvSpPr>
          <p:cNvPr id="4" name="Footer Placeholder 3">
            <a:extLst>
              <a:ext uri="{FF2B5EF4-FFF2-40B4-BE49-F238E27FC236}">
                <a16:creationId xmlns:a16="http://schemas.microsoft.com/office/drawing/2014/main" id="{702243AE-EEC7-6AD3-A5A4-F85C4AABE3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BBC40F-1AAF-A406-004F-AEBB1DECBCB1}"/>
              </a:ext>
            </a:extLst>
          </p:cNvPr>
          <p:cNvSpPr>
            <a:spLocks noGrp="1"/>
          </p:cNvSpPr>
          <p:nvPr>
            <p:ph type="sldNum" sz="quarter" idx="12"/>
          </p:nvPr>
        </p:nvSpPr>
        <p:spPr/>
        <p:txBody>
          <a:bodyPr/>
          <a:lstStyle/>
          <a:p>
            <a:fld id="{32118928-0D8A-431F-BAFB-EBDD549BFBA3}" type="slidenum">
              <a:rPr lang="en-US" smtClean="0"/>
              <a:t>‹#›</a:t>
            </a:fld>
            <a:endParaRPr lang="en-US"/>
          </a:p>
        </p:txBody>
      </p:sp>
    </p:spTree>
    <p:extLst>
      <p:ext uri="{BB962C8B-B14F-4D97-AF65-F5344CB8AC3E}">
        <p14:creationId xmlns:p14="http://schemas.microsoft.com/office/powerpoint/2010/main" val="357905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23FAF3-E033-3E42-64CD-CA6E94D4F642}"/>
              </a:ext>
            </a:extLst>
          </p:cNvPr>
          <p:cNvSpPr>
            <a:spLocks noGrp="1"/>
          </p:cNvSpPr>
          <p:nvPr>
            <p:ph type="dt" sz="half" idx="10"/>
          </p:nvPr>
        </p:nvSpPr>
        <p:spPr/>
        <p:txBody>
          <a:bodyPr/>
          <a:lstStyle/>
          <a:p>
            <a:fld id="{0336A851-1920-4DA6-9691-B3949CEBE7B1}" type="datetimeFigureOut">
              <a:rPr lang="en-US" smtClean="0"/>
              <a:t>2/19/2025</a:t>
            </a:fld>
            <a:endParaRPr lang="en-US"/>
          </a:p>
        </p:txBody>
      </p:sp>
      <p:sp>
        <p:nvSpPr>
          <p:cNvPr id="3" name="Footer Placeholder 2">
            <a:extLst>
              <a:ext uri="{FF2B5EF4-FFF2-40B4-BE49-F238E27FC236}">
                <a16:creationId xmlns:a16="http://schemas.microsoft.com/office/drawing/2014/main" id="{2AE11F67-4AA7-A2E2-F53B-82EBF7EB0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FFE4F0-F579-1805-7535-2511ADCB77D3}"/>
              </a:ext>
            </a:extLst>
          </p:cNvPr>
          <p:cNvSpPr>
            <a:spLocks noGrp="1"/>
          </p:cNvSpPr>
          <p:nvPr>
            <p:ph type="sldNum" sz="quarter" idx="12"/>
          </p:nvPr>
        </p:nvSpPr>
        <p:spPr/>
        <p:txBody>
          <a:bodyPr/>
          <a:lstStyle/>
          <a:p>
            <a:fld id="{32118928-0D8A-431F-BAFB-EBDD549BFBA3}" type="slidenum">
              <a:rPr lang="en-US" smtClean="0"/>
              <a:t>‹#›</a:t>
            </a:fld>
            <a:endParaRPr lang="en-US"/>
          </a:p>
        </p:txBody>
      </p:sp>
    </p:spTree>
    <p:extLst>
      <p:ext uri="{BB962C8B-B14F-4D97-AF65-F5344CB8AC3E}">
        <p14:creationId xmlns:p14="http://schemas.microsoft.com/office/powerpoint/2010/main" val="299534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C6ED-1274-7E4D-DF4E-B2C2B30C5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5AD39E-C0F2-5DA7-7621-4C08FCE84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0866EF-AFEC-D1FC-F8E2-7E0F7E26E0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04DDD-99FB-5921-AB86-CEB552A7F634}"/>
              </a:ext>
            </a:extLst>
          </p:cNvPr>
          <p:cNvSpPr>
            <a:spLocks noGrp="1"/>
          </p:cNvSpPr>
          <p:nvPr>
            <p:ph type="dt" sz="half" idx="10"/>
          </p:nvPr>
        </p:nvSpPr>
        <p:spPr/>
        <p:txBody>
          <a:bodyPr/>
          <a:lstStyle/>
          <a:p>
            <a:fld id="{0336A851-1920-4DA6-9691-B3949CEBE7B1}" type="datetimeFigureOut">
              <a:rPr lang="en-US" smtClean="0"/>
              <a:t>2/19/2025</a:t>
            </a:fld>
            <a:endParaRPr lang="en-US"/>
          </a:p>
        </p:txBody>
      </p:sp>
      <p:sp>
        <p:nvSpPr>
          <p:cNvPr id="6" name="Footer Placeholder 5">
            <a:extLst>
              <a:ext uri="{FF2B5EF4-FFF2-40B4-BE49-F238E27FC236}">
                <a16:creationId xmlns:a16="http://schemas.microsoft.com/office/drawing/2014/main" id="{FBE3CE12-20F7-34CE-DC82-434A76242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BD1B0-3A03-A99F-7D48-18B8259EF955}"/>
              </a:ext>
            </a:extLst>
          </p:cNvPr>
          <p:cNvSpPr>
            <a:spLocks noGrp="1"/>
          </p:cNvSpPr>
          <p:nvPr>
            <p:ph type="sldNum" sz="quarter" idx="12"/>
          </p:nvPr>
        </p:nvSpPr>
        <p:spPr/>
        <p:txBody>
          <a:bodyPr/>
          <a:lstStyle/>
          <a:p>
            <a:fld id="{32118928-0D8A-431F-BAFB-EBDD549BFBA3}" type="slidenum">
              <a:rPr lang="en-US" smtClean="0"/>
              <a:t>‹#›</a:t>
            </a:fld>
            <a:endParaRPr lang="en-US"/>
          </a:p>
        </p:txBody>
      </p:sp>
    </p:spTree>
    <p:extLst>
      <p:ext uri="{BB962C8B-B14F-4D97-AF65-F5344CB8AC3E}">
        <p14:creationId xmlns:p14="http://schemas.microsoft.com/office/powerpoint/2010/main" val="217612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D6A5-C191-254D-F45A-D8A589683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51894-88E4-4474-35D2-6F292982F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A4D37F-CF98-BE89-211D-84D254CF9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5C1FA-CCA0-96B6-A2A9-93CE92B379F1}"/>
              </a:ext>
            </a:extLst>
          </p:cNvPr>
          <p:cNvSpPr>
            <a:spLocks noGrp="1"/>
          </p:cNvSpPr>
          <p:nvPr>
            <p:ph type="dt" sz="half" idx="10"/>
          </p:nvPr>
        </p:nvSpPr>
        <p:spPr/>
        <p:txBody>
          <a:bodyPr/>
          <a:lstStyle/>
          <a:p>
            <a:fld id="{0336A851-1920-4DA6-9691-B3949CEBE7B1}" type="datetimeFigureOut">
              <a:rPr lang="en-US" smtClean="0"/>
              <a:t>2/19/2025</a:t>
            </a:fld>
            <a:endParaRPr lang="en-US"/>
          </a:p>
        </p:txBody>
      </p:sp>
      <p:sp>
        <p:nvSpPr>
          <p:cNvPr id="6" name="Footer Placeholder 5">
            <a:extLst>
              <a:ext uri="{FF2B5EF4-FFF2-40B4-BE49-F238E27FC236}">
                <a16:creationId xmlns:a16="http://schemas.microsoft.com/office/drawing/2014/main" id="{056FB2EA-FDC0-4589-B1F0-F28C3213C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0151-E22F-658F-57AC-5B1DC7E93E7B}"/>
              </a:ext>
            </a:extLst>
          </p:cNvPr>
          <p:cNvSpPr>
            <a:spLocks noGrp="1"/>
          </p:cNvSpPr>
          <p:nvPr>
            <p:ph type="sldNum" sz="quarter" idx="12"/>
          </p:nvPr>
        </p:nvSpPr>
        <p:spPr/>
        <p:txBody>
          <a:bodyPr/>
          <a:lstStyle/>
          <a:p>
            <a:fld id="{32118928-0D8A-431F-BAFB-EBDD549BFBA3}" type="slidenum">
              <a:rPr lang="en-US" smtClean="0"/>
              <a:t>‹#›</a:t>
            </a:fld>
            <a:endParaRPr lang="en-US"/>
          </a:p>
        </p:txBody>
      </p:sp>
    </p:spTree>
    <p:extLst>
      <p:ext uri="{BB962C8B-B14F-4D97-AF65-F5344CB8AC3E}">
        <p14:creationId xmlns:p14="http://schemas.microsoft.com/office/powerpoint/2010/main" val="344480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2BDCB-9512-A80E-8A2A-EF431581D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962334-74BA-B8E2-1EE3-A5718AC5D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60B65-2CE5-A9DB-1862-9367955B4F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36A851-1920-4DA6-9691-B3949CEBE7B1}" type="datetimeFigureOut">
              <a:rPr lang="en-US" smtClean="0"/>
              <a:t>2/19/2025</a:t>
            </a:fld>
            <a:endParaRPr lang="en-US"/>
          </a:p>
        </p:txBody>
      </p:sp>
      <p:sp>
        <p:nvSpPr>
          <p:cNvPr id="5" name="Footer Placeholder 4">
            <a:extLst>
              <a:ext uri="{FF2B5EF4-FFF2-40B4-BE49-F238E27FC236}">
                <a16:creationId xmlns:a16="http://schemas.microsoft.com/office/drawing/2014/main" id="{D8F60EC7-54FD-C15A-FE87-E8B8C51D9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30E8A9B-8AE6-7E0F-C2AD-AA0CF94EB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118928-0D8A-431F-BAFB-EBDD549BFBA3}" type="slidenum">
              <a:rPr lang="en-US" smtClean="0"/>
              <a:t>‹#›</a:t>
            </a:fld>
            <a:endParaRPr lang="en-US"/>
          </a:p>
        </p:txBody>
      </p:sp>
    </p:spTree>
    <p:extLst>
      <p:ext uri="{BB962C8B-B14F-4D97-AF65-F5344CB8AC3E}">
        <p14:creationId xmlns:p14="http://schemas.microsoft.com/office/powerpoint/2010/main" val="1471249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hyperlink" Target="https://www.cbsnews.com/video/supreme-court-releases-new-order-list-for-upcoming-cas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pbs.org/newshour/show/a-look-ahead-at-two-cases-before-the-supreme-court-this-wee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nn.com/videos/us/2023/12/19/exp-texas-immigration-bill-rosa-flores-121904aseg1-cnni-us.cnn" TargetMode="External"/><Relationship Id="rId2" Type="http://schemas.openxmlformats.org/officeDocument/2006/relationships/hyperlink" Target="https://www.youtube.com/watch?v=88F2VMk3Oy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457201"/>
            <a:ext cx="7772400" cy="1470025"/>
          </a:xfrm>
        </p:spPr>
        <p:txBody>
          <a:bodyPr>
            <a:normAutofit fontScale="90000"/>
          </a:bodyPr>
          <a:lstStyle/>
          <a:p>
            <a:r>
              <a:rPr lang="en-US" b="1" dirty="0">
                <a:solidFill>
                  <a:schemeClr val="tx2"/>
                </a:solidFill>
                <a:latin typeface="High Tower Text" pitchFamily="18" charset="0"/>
              </a:rPr>
              <a:t>Federal Judiciary Branch</a:t>
            </a:r>
          </a:p>
        </p:txBody>
      </p:sp>
      <p:sp>
        <p:nvSpPr>
          <p:cNvPr id="3" name="Subtitle 2"/>
          <p:cNvSpPr>
            <a:spLocks noGrp="1"/>
          </p:cNvSpPr>
          <p:nvPr>
            <p:ph type="subTitle" idx="1"/>
          </p:nvPr>
        </p:nvSpPr>
        <p:spPr>
          <a:xfrm>
            <a:off x="4800600" y="1752600"/>
            <a:ext cx="5334000" cy="1371600"/>
          </a:xfrm>
          <a:solidFill>
            <a:schemeClr val="bg1"/>
          </a:solidFill>
          <a:ln w="38100">
            <a:solidFill>
              <a:srgbClr val="002060"/>
            </a:solidFill>
          </a:ln>
        </p:spPr>
        <p:txBody>
          <a:bodyPr/>
          <a:lstStyle/>
          <a:p>
            <a:r>
              <a:rPr lang="en-US" b="1" dirty="0">
                <a:solidFill>
                  <a:srgbClr val="002060"/>
                </a:solidFill>
                <a:latin typeface="Baskerville Old Face" pitchFamily="18" charset="0"/>
              </a:rPr>
              <a:t>Unit IID – Branches of Government </a:t>
            </a:r>
          </a:p>
        </p:txBody>
      </p:sp>
      <p:pic>
        <p:nvPicPr>
          <p:cNvPr id="4" name="Picture 5" descr="supreme_court_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930" y="2895600"/>
            <a:ext cx="494982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76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3A9B9-EF82-7226-6B2D-9165DD07C9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FA791-AA11-D4E4-B866-4B24C3833DEE}"/>
              </a:ext>
            </a:extLst>
          </p:cNvPr>
          <p:cNvSpPr>
            <a:spLocks noGrp="1"/>
          </p:cNvSpPr>
          <p:nvPr>
            <p:ph idx="1"/>
          </p:nvPr>
        </p:nvSpPr>
        <p:spPr>
          <a:xfrm>
            <a:off x="573437" y="228600"/>
            <a:ext cx="11205275" cy="6477000"/>
          </a:xfrm>
          <a:solidFill>
            <a:schemeClr val="bg1"/>
          </a:solidFill>
          <a:ln w="28575">
            <a:solidFill>
              <a:srgbClr val="FF0000"/>
            </a:solidFill>
          </a:ln>
        </p:spPr>
        <p:txBody>
          <a:bodyPr>
            <a:normAutofit/>
          </a:bodyPr>
          <a:lstStyle/>
          <a:p>
            <a:pPr marL="0" indent="0">
              <a:buNone/>
            </a:pPr>
            <a:r>
              <a:rPr lang="en-US" sz="2400" dirty="0">
                <a:solidFill>
                  <a:srgbClr val="002060"/>
                </a:solidFill>
                <a:latin typeface="Times New Roman" panose="02020603050405020304" pitchFamily="18" charset="0"/>
                <a:cs typeface="Times New Roman" panose="02020603050405020304" pitchFamily="18" charset="0"/>
              </a:rPr>
              <a:t>Enduring Understanding 5.C: </a:t>
            </a:r>
            <a:r>
              <a:rPr lang="en-US" sz="2400" dirty="0">
                <a:latin typeface="Times New Roman" panose="02020603050405020304" pitchFamily="18" charset="0"/>
                <a:cs typeface="Times New Roman" panose="02020603050405020304" pitchFamily="18" charset="0"/>
              </a:rPr>
              <a:t>The design of the judicial branch protects the court’s independence as a branch of government, and the emergence and use of judicial review remains a powerful judicial practice</a:t>
            </a:r>
          </a:p>
          <a:p>
            <a:pPr marL="0" indent="0">
              <a:buNone/>
            </a:pPr>
            <a:r>
              <a:rPr lang="en-US" sz="2400" i="1" dirty="0">
                <a:solidFill>
                  <a:srgbClr val="002060"/>
                </a:solidFill>
                <a:latin typeface="Times New Roman" pitchFamily="18" charset="0"/>
                <a:cs typeface="Times New Roman" pitchFamily="18" charset="0"/>
              </a:rPr>
              <a:t>Essential Questions:</a:t>
            </a:r>
            <a:r>
              <a:rPr lang="en-US" sz="2400" dirty="0">
                <a:solidFill>
                  <a:srgbClr val="002060"/>
                </a:solidFill>
                <a:latin typeface="Times New Roman" pitchFamily="18" charset="0"/>
                <a:cs typeface="Times New Roman" pitchFamily="18" charset="0"/>
              </a:rPr>
              <a:t> </a:t>
            </a:r>
            <a:r>
              <a:rPr lang="en-US" sz="2400" dirty="0">
                <a:latin typeface="Times New Roman" pitchFamily="18" charset="0"/>
                <a:cs typeface="Times New Roman" pitchFamily="18" charset="0"/>
              </a:rPr>
              <a:t>Evaluate the role of the federal judiciary within the confines of our democratic institutions </a:t>
            </a:r>
          </a:p>
          <a:p>
            <a:pPr marL="0" indent="0">
              <a:buNone/>
            </a:pPr>
            <a:r>
              <a:rPr lang="en-US" sz="2400" i="1" dirty="0">
                <a:solidFill>
                  <a:srgbClr val="002060"/>
                </a:solidFill>
                <a:latin typeface="Times New Roman" pitchFamily="18" charset="0"/>
                <a:cs typeface="Times New Roman" pitchFamily="18" charset="0"/>
              </a:rPr>
              <a:t>Students can:</a:t>
            </a:r>
            <a:endParaRPr lang="en-US" sz="2400" dirty="0">
              <a:solidFill>
                <a:srgbClr val="002060"/>
              </a:solidFill>
              <a:latin typeface="Times New Roman" pitchFamily="18" charset="0"/>
              <a:cs typeface="Times New Roman" pitchFamily="18" charset="0"/>
            </a:endParaRPr>
          </a:p>
          <a:p>
            <a:pPr lvl="1"/>
            <a:r>
              <a:rPr lang="en-US" dirty="0">
                <a:latin typeface="Times New Roman" pitchFamily="18" charset="0"/>
                <a:cs typeface="Times New Roman" pitchFamily="18" charset="0"/>
              </a:rPr>
              <a:t>Evaluate how the judiciary branch works within the Madisonian Model to balance government authority with rights protected by the Constitution </a:t>
            </a:r>
          </a:p>
          <a:p>
            <a:pPr marL="0" lvl="1" indent="0">
              <a:buNone/>
            </a:pPr>
            <a:endParaRPr lang="en-US" sz="2000" b="1" dirty="0">
              <a:solidFill>
                <a:srgbClr val="C00000"/>
              </a:solidFill>
              <a:latin typeface="Times New Roman" pitchFamily="18" charset="0"/>
              <a:cs typeface="Times New Roman" pitchFamily="18" charset="0"/>
            </a:endParaRPr>
          </a:p>
          <a:p>
            <a:pPr marL="0" lvl="1" indent="0">
              <a:buNone/>
            </a:pPr>
            <a:r>
              <a:rPr lang="en-US" b="1" dirty="0">
                <a:solidFill>
                  <a:srgbClr val="C00000"/>
                </a:solidFill>
                <a:latin typeface="Times New Roman" pitchFamily="18" charset="0"/>
                <a:cs typeface="Times New Roman" pitchFamily="18" charset="0"/>
              </a:rPr>
              <a:t>Agenda</a:t>
            </a:r>
          </a:p>
          <a:p>
            <a:pPr marL="461963" lvl="1">
              <a:buFont typeface="Wingdings" pitchFamily="2" charset="2"/>
              <a:buChar char="Ø"/>
            </a:pPr>
            <a:r>
              <a:rPr lang="en-US" dirty="0">
                <a:solidFill>
                  <a:srgbClr val="FF0000"/>
                </a:solidFill>
                <a:latin typeface="Times New Roman" pitchFamily="18" charset="0"/>
                <a:cs typeface="Times New Roman" pitchFamily="18" charset="0"/>
              </a:rPr>
              <a:t>Article III True/False</a:t>
            </a:r>
          </a:p>
          <a:p>
            <a:pPr marL="461963" lvl="1">
              <a:buFont typeface="Wingdings" pitchFamily="2" charset="2"/>
              <a:buChar char="Ø"/>
            </a:pPr>
            <a:r>
              <a:rPr lang="en-US" dirty="0">
                <a:solidFill>
                  <a:srgbClr val="FF0000"/>
                </a:solidFill>
                <a:latin typeface="Times New Roman" pitchFamily="18" charset="0"/>
                <a:cs typeface="Times New Roman" pitchFamily="18" charset="0"/>
              </a:rPr>
              <a:t>A Three-Tiered System</a:t>
            </a:r>
          </a:p>
          <a:p>
            <a:pPr marL="461963" lvl="1">
              <a:buFont typeface="Wingdings" pitchFamily="2" charset="2"/>
              <a:buChar char="Ø"/>
            </a:pPr>
            <a:r>
              <a:rPr lang="en-US" dirty="0">
                <a:solidFill>
                  <a:srgbClr val="FF0000"/>
                </a:solidFill>
                <a:latin typeface="Times New Roman" pitchFamily="18" charset="0"/>
                <a:cs typeface="Times New Roman" pitchFamily="18" charset="0"/>
              </a:rPr>
              <a:t>Judiciary Critique</a:t>
            </a:r>
          </a:p>
          <a:p>
            <a:pPr marL="0" lvl="1" indent="0">
              <a:buNone/>
            </a:pPr>
            <a:endParaRPr lang="en-US" sz="400" b="1" dirty="0">
              <a:solidFill>
                <a:schemeClr val="tx2"/>
              </a:solidFill>
              <a:latin typeface="Times New Roman" pitchFamily="18" charset="0"/>
              <a:cs typeface="Times New Roman" pitchFamily="18" charset="0"/>
            </a:endParaRPr>
          </a:p>
          <a:p>
            <a:pPr marL="0" lvl="1" indent="0">
              <a:buNone/>
            </a:pPr>
            <a:r>
              <a:rPr lang="en-US" b="1" dirty="0">
                <a:solidFill>
                  <a:schemeClr val="tx2"/>
                </a:solidFill>
                <a:latin typeface="Times New Roman" pitchFamily="18" charset="0"/>
                <a:cs typeface="Times New Roman" pitchFamily="18" charset="0"/>
              </a:rPr>
              <a:t>Homework: The Weakest Branch Debate</a:t>
            </a:r>
          </a:p>
          <a:p>
            <a:pPr marL="461963" lvl="1">
              <a:buFont typeface="Wingdings" pitchFamily="2" charset="2"/>
              <a:buChar char="Ø"/>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319489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6008-4B10-F916-C527-CDBE172CDD86}"/>
              </a:ext>
            </a:extLst>
          </p:cNvPr>
          <p:cNvSpPr>
            <a:spLocks noGrp="1"/>
          </p:cNvSpPr>
          <p:nvPr>
            <p:ph type="title"/>
          </p:nvPr>
        </p:nvSpPr>
        <p:spPr>
          <a:xfrm>
            <a:off x="1981200" y="274638"/>
            <a:ext cx="8229600" cy="639762"/>
          </a:xfrm>
          <a:solidFill>
            <a:schemeClr val="bg1"/>
          </a:solidFill>
          <a:ln>
            <a:solidFill>
              <a:srgbClr val="002060"/>
            </a:solidFill>
          </a:ln>
        </p:spPr>
        <p:txBody>
          <a:bodyPr>
            <a:normAutofit fontScale="90000"/>
          </a:bodyPr>
          <a:lstStyle/>
          <a:p>
            <a:r>
              <a:rPr lang="en-US" b="1" dirty="0">
                <a:solidFill>
                  <a:srgbClr val="002060"/>
                </a:solidFill>
                <a:latin typeface="High Tower Text" panose="02040502050506030303" pitchFamily="18" charset="0"/>
              </a:rPr>
              <a:t>True/False of Article III</a:t>
            </a:r>
          </a:p>
        </p:txBody>
      </p:sp>
      <p:sp>
        <p:nvSpPr>
          <p:cNvPr id="3" name="Content Placeholder 2">
            <a:extLst>
              <a:ext uri="{FF2B5EF4-FFF2-40B4-BE49-F238E27FC236}">
                <a16:creationId xmlns:a16="http://schemas.microsoft.com/office/drawing/2014/main" id="{1EE1FB54-B1DF-F05B-00CE-C0822075D719}"/>
              </a:ext>
            </a:extLst>
          </p:cNvPr>
          <p:cNvSpPr>
            <a:spLocks noGrp="1"/>
          </p:cNvSpPr>
          <p:nvPr>
            <p:ph idx="1"/>
          </p:nvPr>
        </p:nvSpPr>
        <p:spPr>
          <a:xfrm>
            <a:off x="588936" y="1066801"/>
            <a:ext cx="11174278" cy="5272006"/>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Evaluate the following statements about Article III of the U.S. Constitution as either true or false </a:t>
            </a:r>
          </a:p>
          <a:p>
            <a:pPr marL="457200" indent="-457200">
              <a:buAutoNum type="arabicPeriod"/>
            </a:pPr>
            <a:r>
              <a:rPr lang="en-US" sz="2400" dirty="0">
                <a:latin typeface="Times" panose="02020603050405020304" pitchFamily="18" charset="0"/>
                <a:cs typeface="Times" panose="02020603050405020304" pitchFamily="18" charset="0"/>
              </a:rPr>
              <a:t>Article III tells us t</a:t>
            </a:r>
            <a:r>
              <a:rPr lang="en-US" sz="2400" dirty="0">
                <a:solidFill>
                  <a:srgbClr val="000000"/>
                </a:solidFill>
                <a:latin typeface="Times" panose="02020603050405020304" pitchFamily="18" charset="0"/>
                <a:cs typeface="Times" panose="02020603050405020304" pitchFamily="18" charset="0"/>
              </a:rPr>
              <a:t>hat the federal courts will hear cases arising under the U.S. Constitution.</a:t>
            </a:r>
          </a:p>
          <a:p>
            <a:pPr marL="457200" indent="-457200">
              <a:buAutoNum type="arabicPeriod"/>
            </a:pPr>
            <a:r>
              <a:rPr lang="en-US" sz="2400" dirty="0">
                <a:solidFill>
                  <a:srgbClr val="000000"/>
                </a:solidFill>
                <a:latin typeface="Times" panose="02020603050405020304" pitchFamily="18" charset="0"/>
                <a:cs typeface="Times" panose="02020603050405020304" pitchFamily="18" charset="0"/>
              </a:rPr>
              <a:t>Article III tells us the specific qualifications that judges must meet to get a job in the Federal courts, including age limits, citizenship requirements, and residency guidelines.</a:t>
            </a:r>
          </a:p>
          <a:p>
            <a:pPr marL="457200" indent="-457200">
              <a:buAutoNum type="arabicPeriod"/>
            </a:pPr>
            <a:r>
              <a:rPr lang="en-US" sz="2400" dirty="0">
                <a:solidFill>
                  <a:srgbClr val="000000"/>
                </a:solidFill>
                <a:latin typeface="Times" panose="02020603050405020304" pitchFamily="18" charset="0"/>
                <a:cs typeface="Times" panose="02020603050405020304" pitchFamily="18" charset="0"/>
              </a:rPr>
              <a:t>Article III defines the crime of treason and explains the process for finding someone guilty of this crime.</a:t>
            </a:r>
          </a:p>
          <a:p>
            <a:pPr marL="457200" indent="-457200">
              <a:buAutoNum type="arabicPeriod"/>
            </a:pPr>
            <a:r>
              <a:rPr lang="en-US" sz="2400" dirty="0">
                <a:solidFill>
                  <a:srgbClr val="000000"/>
                </a:solidFill>
                <a:latin typeface="Times" panose="02020603050405020304" pitchFamily="18" charset="0"/>
                <a:cs typeface="Times" panose="02020603050405020304" pitchFamily="18" charset="0"/>
              </a:rPr>
              <a:t>Article III tells us exactly how many inferior, or lower, courts there need to be.</a:t>
            </a:r>
          </a:p>
          <a:p>
            <a:pPr marL="457200" indent="-457200">
              <a:buAutoNum type="arabicPeriod"/>
            </a:pPr>
            <a:r>
              <a:rPr lang="en-US" sz="2400" dirty="0">
                <a:solidFill>
                  <a:srgbClr val="000000"/>
                </a:solidFill>
                <a:latin typeface="Times" panose="02020603050405020304" pitchFamily="18" charset="0"/>
                <a:cs typeface="Times" panose="02020603050405020304" pitchFamily="18" charset="0"/>
              </a:rPr>
              <a:t>Article III tells us that there will be one Supreme Court but doesn’t say how large or small that court will be.</a:t>
            </a:r>
            <a:endParaRPr lang="en-US"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9889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a:solidFill>
            <a:schemeClr val="bg1"/>
          </a:solidFill>
          <a:ln>
            <a:solidFill>
              <a:schemeClr val="tx2"/>
            </a:solidFill>
          </a:ln>
        </p:spPr>
        <p:txBody>
          <a:bodyPr/>
          <a:lstStyle/>
          <a:p>
            <a:r>
              <a:rPr lang="en-US" b="1" dirty="0">
                <a:solidFill>
                  <a:schemeClr val="tx2"/>
                </a:solidFill>
                <a:latin typeface="High Tower Text" pitchFamily="18" charset="0"/>
              </a:rPr>
              <a:t>Jurisdiction</a:t>
            </a:r>
          </a:p>
        </p:txBody>
      </p:sp>
      <p:sp>
        <p:nvSpPr>
          <p:cNvPr id="3" name="Content Placeholder 2"/>
          <p:cNvSpPr>
            <a:spLocks noGrp="1"/>
          </p:cNvSpPr>
          <p:nvPr>
            <p:ph idx="1"/>
          </p:nvPr>
        </p:nvSpPr>
        <p:spPr>
          <a:xfrm>
            <a:off x="838200" y="1503336"/>
            <a:ext cx="10515600" cy="4673627"/>
          </a:xfrm>
          <a:solidFill>
            <a:schemeClr val="bg1"/>
          </a:solidFill>
        </p:spPr>
        <p:txBody>
          <a:bodyPr>
            <a:normAutofit/>
          </a:bodyPr>
          <a:lstStyle/>
          <a:p>
            <a:r>
              <a:rPr lang="en-US" sz="2400" b="1" u="sng" dirty="0">
                <a:solidFill>
                  <a:srgbClr val="C00000"/>
                </a:solidFill>
                <a:latin typeface="Times New Roman" pitchFamily="18" charset="0"/>
                <a:cs typeface="Times New Roman" pitchFamily="18" charset="0"/>
              </a:rPr>
              <a:t>Jurisdiction</a:t>
            </a:r>
            <a:r>
              <a:rPr lang="en-US" sz="2400" b="1" dirty="0">
                <a:solidFill>
                  <a:srgbClr val="C00000"/>
                </a:solidFill>
                <a:latin typeface="Times New Roman" pitchFamily="18" charset="0"/>
                <a:cs typeface="Times New Roman" pitchFamily="18" charset="0"/>
              </a:rPr>
              <a:t> – </a:t>
            </a:r>
            <a:r>
              <a:rPr lang="en-US" sz="2400" dirty="0">
                <a:latin typeface="Times New Roman" pitchFamily="18" charset="0"/>
                <a:cs typeface="Times New Roman" pitchFamily="18" charset="0"/>
              </a:rPr>
              <a:t>the authority of a federal court to hear a case</a:t>
            </a:r>
          </a:p>
          <a:p>
            <a:r>
              <a:rPr lang="en-US" sz="2400" b="1" dirty="0">
                <a:solidFill>
                  <a:srgbClr val="C00000"/>
                </a:solidFill>
                <a:latin typeface="Times New Roman" pitchFamily="18" charset="0"/>
                <a:cs typeface="Times New Roman" pitchFamily="18" charset="0"/>
              </a:rPr>
              <a:t>Types of Federal Jurisdiction (impact how cases are handled)</a:t>
            </a:r>
          </a:p>
          <a:p>
            <a:pPr lvl="1"/>
            <a:r>
              <a:rPr lang="en-US" b="1" u="sng" dirty="0">
                <a:latin typeface="Times New Roman" pitchFamily="18" charset="0"/>
                <a:cs typeface="Times New Roman" pitchFamily="18" charset="0"/>
              </a:rPr>
              <a:t>Original</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first to hear </a:t>
            </a:r>
          </a:p>
          <a:p>
            <a:pPr lvl="1"/>
            <a:r>
              <a:rPr lang="en-US" b="1" u="sng" dirty="0">
                <a:latin typeface="Times New Roman" pitchFamily="18" charset="0"/>
                <a:cs typeface="Times New Roman" pitchFamily="18" charset="0"/>
              </a:rPr>
              <a:t>Appellate</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on appeal</a:t>
            </a:r>
          </a:p>
          <a:p>
            <a:pPr lvl="1"/>
            <a:r>
              <a:rPr lang="en-US" b="1" u="sng" dirty="0">
                <a:latin typeface="Times New Roman" pitchFamily="18" charset="0"/>
                <a:cs typeface="Times New Roman" pitchFamily="18" charset="0"/>
              </a:rPr>
              <a:t>Exclusive</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federal only</a:t>
            </a:r>
          </a:p>
          <a:p>
            <a:pPr lvl="1"/>
            <a:r>
              <a:rPr lang="en-US" b="1" u="sng" dirty="0">
                <a:latin typeface="Times New Roman" pitchFamily="18" charset="0"/>
                <a:cs typeface="Times New Roman" pitchFamily="18" charset="0"/>
              </a:rPr>
              <a:t>Concurrent</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both state </a:t>
            </a:r>
          </a:p>
          <a:p>
            <a:pPr marL="457200" lvl="1" indent="0">
              <a:buNone/>
            </a:pPr>
            <a:r>
              <a:rPr lang="en-US" dirty="0">
                <a:latin typeface="Times New Roman" pitchFamily="18" charset="0"/>
                <a:cs typeface="Times New Roman" pitchFamily="18" charset="0"/>
              </a:rPr>
              <a:t>&amp; federal</a:t>
            </a:r>
          </a:p>
          <a:p>
            <a:endParaRPr lang="en-US" sz="24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354183"/>
            <a:ext cx="4495800" cy="4017579"/>
          </a:xfrm>
          <a:prstGeom prst="rect">
            <a:avLst/>
          </a:prstGeom>
          <a:solidFill>
            <a:schemeClr val="bg1"/>
          </a:solidFill>
          <a:ln w="9525">
            <a:solidFill>
              <a:schemeClr val="tx1"/>
            </a:solidFill>
            <a:miter lim="800000"/>
            <a:headEnd/>
            <a:tailEnd/>
          </a:ln>
        </p:spPr>
      </p:pic>
      <p:sp>
        <p:nvSpPr>
          <p:cNvPr id="4" name="Rectangle 3">
            <a:extLst>
              <a:ext uri="{FF2B5EF4-FFF2-40B4-BE49-F238E27FC236}">
                <a16:creationId xmlns:a16="http://schemas.microsoft.com/office/drawing/2014/main" id="{69E6BFD2-4F74-09BB-0385-B61D7FCDFD2F}"/>
              </a:ext>
            </a:extLst>
          </p:cNvPr>
          <p:cNvSpPr/>
          <p:nvPr/>
        </p:nvSpPr>
        <p:spPr>
          <a:xfrm>
            <a:off x="568872" y="4776952"/>
            <a:ext cx="6053959" cy="100650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Why does the U.S. Constitution define the jurisdiction of the U.S. Supreme Court? </a:t>
            </a:r>
          </a:p>
        </p:txBody>
      </p:sp>
      <p:pic>
        <p:nvPicPr>
          <p:cNvPr id="1038" name="Picture 14" descr="Alexander Hamilton's Assault on Working ...">
            <a:extLst>
              <a:ext uri="{FF2B5EF4-FFF2-40B4-BE49-F238E27FC236}">
                <a16:creationId xmlns:a16="http://schemas.microsoft.com/office/drawing/2014/main" id="{0D149052-559F-3F96-4BAB-743BEC217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242" y="4983354"/>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Thought Bubble: Cloud 7">
            <a:extLst>
              <a:ext uri="{FF2B5EF4-FFF2-40B4-BE49-F238E27FC236}">
                <a16:creationId xmlns:a16="http://schemas.microsoft.com/office/drawing/2014/main" id="{50C81D96-252F-0FC9-E0AC-7C9BA1A5638E}"/>
              </a:ext>
            </a:extLst>
          </p:cNvPr>
          <p:cNvSpPr/>
          <p:nvPr/>
        </p:nvSpPr>
        <p:spPr>
          <a:xfrm>
            <a:off x="8115300" y="4445876"/>
            <a:ext cx="2517228" cy="734233"/>
          </a:xfrm>
          <a:prstGeom prst="cloudCallout">
            <a:avLst>
              <a:gd name="adj1" fmla="val -45885"/>
              <a:gd name="adj2" fmla="val 5820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Thinking like a founder!</a:t>
            </a:r>
          </a:p>
        </p:txBody>
      </p:sp>
    </p:spTree>
    <p:extLst>
      <p:ext uri="{BB962C8B-B14F-4D97-AF65-F5344CB8AC3E}">
        <p14:creationId xmlns:p14="http://schemas.microsoft.com/office/powerpoint/2010/main" val="68980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8"/>
                                        </p:tgtEl>
                                        <p:attrNameLst>
                                          <p:attrName>style.visibility</p:attrName>
                                        </p:attrNameLst>
                                      </p:cBhvr>
                                      <p:to>
                                        <p:strVal val="visible"/>
                                      </p:to>
                                    </p:set>
                                    <p:anim calcmode="lin" valueType="num">
                                      <p:cBhvr additive="base">
                                        <p:cTn id="13" dur="500" fill="hold"/>
                                        <p:tgtEl>
                                          <p:spTgt spid="1038"/>
                                        </p:tgtEl>
                                        <p:attrNameLst>
                                          <p:attrName>ppt_x</p:attrName>
                                        </p:attrNameLst>
                                      </p:cBhvr>
                                      <p:tavLst>
                                        <p:tav tm="0">
                                          <p:val>
                                            <p:strVal val="#ppt_x"/>
                                          </p:val>
                                        </p:tav>
                                        <p:tav tm="100000">
                                          <p:val>
                                            <p:strVal val="#ppt_x"/>
                                          </p:val>
                                        </p:tav>
                                      </p:tavLst>
                                    </p:anim>
                                    <p:anim calcmode="lin" valueType="num">
                                      <p:cBhvr additive="base">
                                        <p:cTn id="14"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a:solidFill>
            <a:schemeClr val="bg1"/>
          </a:solidFill>
          <a:ln>
            <a:solidFill>
              <a:schemeClr val="tx2"/>
            </a:solidFill>
          </a:ln>
        </p:spPr>
        <p:txBody>
          <a:bodyPr/>
          <a:lstStyle/>
          <a:p>
            <a:r>
              <a:rPr lang="en-US" b="1" dirty="0">
                <a:solidFill>
                  <a:schemeClr val="tx2"/>
                </a:solidFill>
                <a:latin typeface="High Tower Text" pitchFamily="18" charset="0"/>
              </a:rPr>
              <a:t>Federal Court Structure</a:t>
            </a:r>
          </a:p>
        </p:txBody>
      </p:sp>
      <p:sp>
        <p:nvSpPr>
          <p:cNvPr id="3" name="Content Placeholder 2"/>
          <p:cNvSpPr>
            <a:spLocks noGrp="1"/>
          </p:cNvSpPr>
          <p:nvPr>
            <p:ph idx="1"/>
          </p:nvPr>
        </p:nvSpPr>
        <p:spPr>
          <a:xfrm>
            <a:off x="542441" y="1371600"/>
            <a:ext cx="11484244" cy="5257800"/>
          </a:xfrm>
          <a:solidFill>
            <a:srgbClr val="C00000"/>
          </a:solidFill>
          <a:ln w="19050">
            <a:solidFill>
              <a:schemeClr val="bg1"/>
            </a:solidFill>
          </a:ln>
        </p:spPr>
        <p:txBody>
          <a:bodyPr>
            <a:normAutofit/>
          </a:bodyPr>
          <a:lstStyle/>
          <a:p>
            <a:endParaRPr lang="en-US" sz="2000" dirty="0">
              <a:solidFill>
                <a:schemeClr val="bg1"/>
              </a:solidFill>
              <a:latin typeface="Baskerville Old Face"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901" y="1148975"/>
            <a:ext cx="10750657" cy="548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9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4318-CCED-45B2-8E62-0E3474EC97B0}"/>
              </a:ext>
            </a:extLst>
          </p:cNvPr>
          <p:cNvSpPr>
            <a:spLocks noGrp="1"/>
          </p:cNvSpPr>
          <p:nvPr>
            <p:ph type="title"/>
          </p:nvPr>
        </p:nvSpPr>
        <p:spPr>
          <a:xfrm>
            <a:off x="1981200" y="274638"/>
            <a:ext cx="8229600" cy="639762"/>
          </a:xfrm>
          <a:solidFill>
            <a:schemeClr val="bg1"/>
          </a:solidFill>
          <a:ln>
            <a:solidFill>
              <a:schemeClr val="tx2"/>
            </a:solidFill>
          </a:ln>
        </p:spPr>
        <p:txBody>
          <a:bodyPr>
            <a:normAutofit fontScale="90000"/>
          </a:bodyPr>
          <a:lstStyle/>
          <a:p>
            <a:r>
              <a:rPr lang="en-US" b="1" dirty="0">
                <a:solidFill>
                  <a:srgbClr val="002060"/>
                </a:solidFill>
                <a:latin typeface="High Tower Text" panose="02040502050506030303" pitchFamily="18" charset="0"/>
              </a:rPr>
              <a:t>District Court – Accessible Justice</a:t>
            </a:r>
          </a:p>
        </p:txBody>
      </p:sp>
      <p:sp>
        <p:nvSpPr>
          <p:cNvPr id="3" name="Content Placeholder 2">
            <a:extLst>
              <a:ext uri="{FF2B5EF4-FFF2-40B4-BE49-F238E27FC236}">
                <a16:creationId xmlns:a16="http://schemas.microsoft.com/office/drawing/2014/main" id="{F729EFD9-F83F-47B9-895D-B15B462C6188}"/>
              </a:ext>
            </a:extLst>
          </p:cNvPr>
          <p:cNvSpPr>
            <a:spLocks noGrp="1"/>
          </p:cNvSpPr>
          <p:nvPr>
            <p:ph idx="1"/>
          </p:nvPr>
        </p:nvSpPr>
        <p:spPr>
          <a:xfrm>
            <a:off x="604434" y="1255364"/>
            <a:ext cx="11019295" cy="4917296"/>
          </a:xfrm>
          <a:solidFill>
            <a:schemeClr val="bg1"/>
          </a:solidFill>
          <a:ln>
            <a:solidFill>
              <a:schemeClr val="tx2"/>
            </a:solidFill>
          </a:ln>
        </p:spPr>
        <p:txBody>
          <a:bodyPr>
            <a:normAutofit/>
          </a:bodyPr>
          <a:lstStyle/>
          <a:p>
            <a:pPr marL="0" indent="0">
              <a:buNone/>
            </a:pPr>
            <a:r>
              <a:rPr lang="en-US" sz="2400" b="1" dirty="0">
                <a:solidFill>
                  <a:srgbClr val="002060"/>
                </a:solidFill>
                <a:latin typeface="Times" panose="02020603050405020304" pitchFamily="18" charset="0"/>
                <a:cs typeface="Times" panose="02020603050405020304" pitchFamily="18" charset="0"/>
              </a:rPr>
              <a:t>Judiciary Act of 1789 </a:t>
            </a:r>
            <a:r>
              <a:rPr lang="en-US" sz="2400" b="1"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creation of </a:t>
            </a:r>
            <a:r>
              <a:rPr lang="en-US" sz="2400" b="1" i="1" u="sng" dirty="0">
                <a:solidFill>
                  <a:srgbClr val="002060"/>
                </a:solidFill>
                <a:latin typeface="Times" panose="02020603050405020304" pitchFamily="18" charset="0"/>
                <a:cs typeface="Times" panose="02020603050405020304" pitchFamily="18" charset="0"/>
              </a:rPr>
              <a:t>DISTRICT COURTS</a:t>
            </a:r>
            <a:r>
              <a:rPr lang="en-US" sz="2400" dirty="0">
                <a:solidFill>
                  <a:srgbClr val="002060"/>
                </a:solidFill>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(one per state = accessible to the people)</a:t>
            </a:r>
          </a:p>
          <a:p>
            <a:pPr marL="0" indent="0">
              <a:buNone/>
            </a:pPr>
            <a:endParaRPr lang="en-US" sz="2400"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1189A0FE-C974-43CB-964B-4E662D851EFE}"/>
              </a:ext>
            </a:extLst>
          </p:cNvPr>
          <p:cNvSpPr/>
          <p:nvPr/>
        </p:nvSpPr>
        <p:spPr>
          <a:xfrm>
            <a:off x="836908" y="2362200"/>
            <a:ext cx="5563892" cy="358914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FFFF00"/>
              </a:solidFill>
              <a:latin typeface="Times" panose="02020603050405020304" pitchFamily="18" charset="0"/>
              <a:cs typeface="Times" panose="02020603050405020304" pitchFamily="18" charset="0"/>
            </a:endParaRPr>
          </a:p>
          <a:p>
            <a:r>
              <a:rPr lang="en-US" sz="2400" b="1" dirty="0">
                <a:solidFill>
                  <a:srgbClr val="FFFF00"/>
                </a:solidFill>
                <a:latin typeface="Times" panose="02020603050405020304" pitchFamily="18" charset="0"/>
                <a:cs typeface="Times" panose="02020603050405020304" pitchFamily="18" charset="0"/>
              </a:rPr>
              <a:t>Original Jurisdiction: </a:t>
            </a:r>
            <a:r>
              <a:rPr lang="en-US" sz="2400" dirty="0">
                <a:solidFill>
                  <a:schemeClr val="bg1"/>
                </a:solidFill>
                <a:latin typeface="Times" panose="02020603050405020304" pitchFamily="18" charset="0"/>
                <a:cs typeface="Times" panose="02020603050405020304" pitchFamily="18" charset="0"/>
              </a:rPr>
              <a:t>(</a:t>
            </a:r>
            <a:r>
              <a:rPr lang="en-US" sz="2400" i="1" dirty="0">
                <a:solidFill>
                  <a:schemeClr val="bg1"/>
                </a:solidFill>
                <a:latin typeface="Times" panose="02020603050405020304" pitchFamily="18" charset="0"/>
                <a:cs typeface="Times" panose="02020603050405020304" pitchFamily="18" charset="0"/>
              </a:rPr>
              <a:t>1</a:t>
            </a:r>
            <a:r>
              <a:rPr lang="en-US" sz="2400" i="1" baseline="30000" dirty="0">
                <a:solidFill>
                  <a:schemeClr val="bg1"/>
                </a:solidFill>
                <a:latin typeface="Times" panose="02020603050405020304" pitchFamily="18" charset="0"/>
                <a:cs typeface="Times" panose="02020603050405020304" pitchFamily="18" charset="0"/>
              </a:rPr>
              <a:t>st</a:t>
            </a:r>
            <a:r>
              <a:rPr lang="en-US" sz="2400" i="1" dirty="0">
                <a:solidFill>
                  <a:schemeClr val="bg1"/>
                </a:solidFill>
                <a:latin typeface="Times" panose="02020603050405020304" pitchFamily="18" charset="0"/>
                <a:cs typeface="Times" panose="02020603050405020304" pitchFamily="18" charset="0"/>
              </a:rPr>
              <a:t> to hear cases – trial courts</a:t>
            </a:r>
            <a:r>
              <a:rPr lang="en-US" sz="2400" dirty="0">
                <a:solidFill>
                  <a:schemeClr val="bg1"/>
                </a:solidFill>
                <a:latin typeface="Times" panose="02020603050405020304" pitchFamily="18" charset="0"/>
                <a:cs typeface="Times" panose="02020603050405020304" pitchFamily="18" charset="0"/>
              </a:rPr>
              <a:t>)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Efficiency – determines the facts of the case &amp; SCOTUS docket is limited</a:t>
            </a:r>
          </a:p>
          <a:p>
            <a:pPr marL="342900" indent="-342900">
              <a:buFont typeface="Arial" panose="020B0604020202020204" pitchFamily="34" charset="0"/>
              <a:buChar char="•"/>
            </a:pPr>
            <a:r>
              <a:rPr lang="en-US" sz="2400" b="1" dirty="0">
                <a:solidFill>
                  <a:srgbClr val="FFFF00"/>
                </a:solidFill>
                <a:latin typeface="Times" panose="02020603050405020304" pitchFamily="18" charset="0"/>
                <a:cs typeface="Times" panose="02020603050405020304" pitchFamily="18" charset="0"/>
              </a:rPr>
              <a:t>Original Jurisdiction Examples</a:t>
            </a:r>
          </a:p>
          <a:p>
            <a:pPr marL="800100" lvl="1" indent="-342900">
              <a:buFont typeface="Arial" panose="020B0604020202020204" pitchFamily="34" charset="0"/>
              <a:buChar char="•"/>
            </a:pPr>
            <a:r>
              <a:rPr lang="en-US" sz="2400" i="1" dirty="0">
                <a:solidFill>
                  <a:srgbClr val="FFFF00"/>
                </a:solidFill>
                <a:latin typeface="Times" panose="02020603050405020304" pitchFamily="18" charset="0"/>
                <a:cs typeface="Times" panose="02020603050405020304" pitchFamily="18" charset="0"/>
              </a:rPr>
              <a:t>Federal Law</a:t>
            </a:r>
          </a:p>
          <a:p>
            <a:pPr marL="800100" lvl="1" indent="-342900">
              <a:buFont typeface="Arial" panose="020B0604020202020204" pitchFamily="34" charset="0"/>
              <a:buChar char="•"/>
            </a:pPr>
            <a:r>
              <a:rPr lang="en-US" sz="2400" i="1" dirty="0">
                <a:solidFill>
                  <a:srgbClr val="FFFF00"/>
                </a:solidFill>
                <a:latin typeface="Times" panose="02020603050405020304" pitchFamily="18" charset="0"/>
                <a:cs typeface="Times" panose="02020603050405020304" pitchFamily="18" charset="0"/>
              </a:rPr>
              <a:t>Treaties</a:t>
            </a:r>
          </a:p>
          <a:p>
            <a:pPr marL="800100" lvl="1" indent="-342900">
              <a:buFont typeface="Arial" panose="020B0604020202020204" pitchFamily="34" charset="0"/>
              <a:buChar char="•"/>
            </a:pPr>
            <a:r>
              <a:rPr lang="en-US" sz="2400" i="1" dirty="0">
                <a:solidFill>
                  <a:srgbClr val="FFFF00"/>
                </a:solidFill>
                <a:latin typeface="Times" panose="02020603050405020304" pitchFamily="18" charset="0"/>
                <a:cs typeface="Times" panose="02020603050405020304" pitchFamily="18" charset="0"/>
              </a:rPr>
              <a:t>Constitution</a:t>
            </a:r>
          </a:p>
          <a:p>
            <a:pPr marL="800100" lvl="1" indent="-342900">
              <a:buFont typeface="Arial" panose="020B0604020202020204" pitchFamily="34" charset="0"/>
              <a:buChar char="•"/>
            </a:pPr>
            <a:r>
              <a:rPr lang="en-US" sz="2400" i="1" dirty="0">
                <a:solidFill>
                  <a:srgbClr val="FFFF00"/>
                </a:solidFill>
                <a:latin typeface="Times" panose="02020603050405020304" pitchFamily="18" charset="0"/>
                <a:cs typeface="Times" panose="02020603050405020304" pitchFamily="18" charset="0"/>
              </a:rPr>
              <a:t>Federal Gov. (Litigant)</a:t>
            </a:r>
          </a:p>
          <a:p>
            <a:pPr marL="342900" indent="-342900">
              <a:buFont typeface="Arial" panose="020B0604020202020204" pitchFamily="34" charset="0"/>
              <a:buChar char="•"/>
            </a:pPr>
            <a:endParaRPr lang="en-US" sz="2400" dirty="0">
              <a:solidFill>
                <a:schemeClr val="bg1"/>
              </a:solidFill>
              <a:latin typeface="Times" panose="02020603050405020304" pitchFamily="18" charset="0"/>
              <a:cs typeface="Times" panose="02020603050405020304" pitchFamily="18" charset="0"/>
            </a:endParaRPr>
          </a:p>
        </p:txBody>
      </p:sp>
      <p:pic>
        <p:nvPicPr>
          <p:cNvPr id="1028" name="Picture 4" descr="Federal Judicial Circuits | Federal Judicial Center">
            <a:extLst>
              <a:ext uri="{FF2B5EF4-FFF2-40B4-BE49-F238E27FC236}">
                <a16:creationId xmlns:a16="http://schemas.microsoft.com/office/drawing/2014/main" id="{4BC4C67D-10E9-49E4-AC7E-6496863CF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865" y="2038350"/>
            <a:ext cx="5344819" cy="2781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99E8A64-F630-4693-9AB7-1BA317344E49}"/>
              </a:ext>
            </a:extLst>
          </p:cNvPr>
          <p:cNvSpPr/>
          <p:nvPr/>
        </p:nvSpPr>
        <p:spPr>
          <a:xfrm>
            <a:off x="6529466" y="4432092"/>
            <a:ext cx="5058100" cy="21637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THE HAMMER </a:t>
            </a:r>
            <a:r>
              <a:rPr lang="en-US" sz="2400" dirty="0">
                <a:latin typeface="Times" panose="02020603050405020304" pitchFamily="18" charset="0"/>
                <a:cs typeface="Times" panose="02020603050405020304" pitchFamily="18" charset="0"/>
              </a:rPr>
              <a:t>– (</a:t>
            </a:r>
            <a:r>
              <a:rPr lang="en-US" sz="2400" i="1" dirty="0">
                <a:latin typeface="Times" panose="02020603050405020304" pitchFamily="18" charset="0"/>
                <a:cs typeface="Times" panose="02020603050405020304" pitchFamily="18" charset="0"/>
              </a:rPr>
              <a:t>District Courts</a:t>
            </a:r>
            <a:r>
              <a:rPr lang="en-US" sz="2400" dirty="0">
                <a:latin typeface="Times" panose="02020603050405020304" pitchFamily="18" charset="0"/>
                <a:cs typeface="Times" panose="02020603050405020304" pitchFamily="18" charset="0"/>
              </a:rPr>
              <a:t>)</a:t>
            </a:r>
          </a:p>
          <a:p>
            <a:r>
              <a:rPr lang="en-US" sz="2400" b="1" dirty="0">
                <a:latin typeface="Times" panose="02020603050405020304" pitchFamily="18" charset="0"/>
                <a:cs typeface="Times" panose="02020603050405020304" pitchFamily="18" charset="0"/>
              </a:rPr>
              <a:t>Judicial Stats: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94 courts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663 judges (Lifetime tenure)</a:t>
            </a:r>
          </a:p>
        </p:txBody>
      </p:sp>
    </p:spTree>
    <p:extLst>
      <p:ext uri="{BB962C8B-B14F-4D97-AF65-F5344CB8AC3E}">
        <p14:creationId xmlns:p14="http://schemas.microsoft.com/office/powerpoint/2010/main" val="237853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4318-CCED-45B2-8E62-0E3474EC97B0}"/>
              </a:ext>
            </a:extLst>
          </p:cNvPr>
          <p:cNvSpPr>
            <a:spLocks noGrp="1"/>
          </p:cNvSpPr>
          <p:nvPr>
            <p:ph type="title"/>
          </p:nvPr>
        </p:nvSpPr>
        <p:spPr>
          <a:xfrm>
            <a:off x="1981200" y="274638"/>
            <a:ext cx="8229600" cy="639762"/>
          </a:xfrm>
          <a:solidFill>
            <a:schemeClr val="bg1"/>
          </a:solidFill>
          <a:ln>
            <a:solidFill>
              <a:schemeClr val="tx2"/>
            </a:solidFill>
          </a:ln>
        </p:spPr>
        <p:txBody>
          <a:bodyPr>
            <a:normAutofit fontScale="90000"/>
          </a:bodyPr>
          <a:lstStyle/>
          <a:p>
            <a:r>
              <a:rPr lang="en-US" b="1" dirty="0">
                <a:solidFill>
                  <a:srgbClr val="002060"/>
                </a:solidFill>
                <a:latin typeface="High Tower Text" panose="02040502050506030303" pitchFamily="18" charset="0"/>
              </a:rPr>
              <a:t>Appellate Court – Clarify the Law</a:t>
            </a:r>
          </a:p>
        </p:txBody>
      </p:sp>
      <p:sp>
        <p:nvSpPr>
          <p:cNvPr id="3" name="Content Placeholder 2">
            <a:extLst>
              <a:ext uri="{FF2B5EF4-FFF2-40B4-BE49-F238E27FC236}">
                <a16:creationId xmlns:a16="http://schemas.microsoft.com/office/drawing/2014/main" id="{F729EFD9-F83F-47B9-895D-B15B462C6188}"/>
              </a:ext>
            </a:extLst>
          </p:cNvPr>
          <p:cNvSpPr>
            <a:spLocks noGrp="1"/>
          </p:cNvSpPr>
          <p:nvPr>
            <p:ph idx="1"/>
          </p:nvPr>
        </p:nvSpPr>
        <p:spPr>
          <a:xfrm>
            <a:off x="356461" y="1371601"/>
            <a:ext cx="11329261" cy="4754563"/>
          </a:xfrm>
          <a:solidFill>
            <a:schemeClr val="bg1"/>
          </a:solidFill>
          <a:ln>
            <a:solidFill>
              <a:schemeClr val="tx2"/>
            </a:solidFill>
          </a:ln>
        </p:spPr>
        <p:txBody>
          <a:bodyPr>
            <a:normAutofit/>
          </a:bodyPr>
          <a:lstStyle/>
          <a:p>
            <a:pPr marL="0" indent="0">
              <a:buNone/>
            </a:pPr>
            <a:r>
              <a:rPr lang="en-US" sz="2400" b="1" dirty="0">
                <a:solidFill>
                  <a:srgbClr val="002060"/>
                </a:solidFill>
                <a:latin typeface="Times" panose="02020603050405020304" pitchFamily="18" charset="0"/>
                <a:cs typeface="Times" panose="02020603050405020304" pitchFamily="18" charset="0"/>
              </a:rPr>
              <a:t>Evarts Act of 1891 </a:t>
            </a:r>
            <a:r>
              <a:rPr lang="en-US" sz="2400" b="1"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creation of </a:t>
            </a:r>
            <a:r>
              <a:rPr lang="en-US" sz="2400" b="1" i="1" u="sng" dirty="0">
                <a:solidFill>
                  <a:srgbClr val="002060"/>
                </a:solidFill>
                <a:latin typeface="Times" panose="02020603050405020304" pitchFamily="18" charset="0"/>
                <a:cs typeface="Times" panose="02020603050405020304" pitchFamily="18" charset="0"/>
              </a:rPr>
              <a:t>APELLATE COURTS</a:t>
            </a:r>
            <a:r>
              <a:rPr lang="en-US" sz="2400" dirty="0">
                <a:latin typeface="Times" panose="02020603050405020304" pitchFamily="18" charset="0"/>
                <a:cs typeface="Times" panose="02020603050405020304" pitchFamily="18" charset="0"/>
              </a:rPr>
              <a:t> (Established geographic circuits)</a:t>
            </a:r>
          </a:p>
          <a:p>
            <a:pPr marL="0" indent="0">
              <a:buNone/>
            </a:pPr>
            <a:endParaRPr lang="en-US" sz="2400"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1189A0FE-C974-43CB-964B-4E662D851EFE}"/>
              </a:ext>
            </a:extLst>
          </p:cNvPr>
          <p:cNvSpPr/>
          <p:nvPr/>
        </p:nvSpPr>
        <p:spPr>
          <a:xfrm>
            <a:off x="506278" y="2362200"/>
            <a:ext cx="5408747" cy="261937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FFFF00"/>
              </a:solidFill>
              <a:latin typeface="Times" panose="02020603050405020304" pitchFamily="18" charset="0"/>
              <a:cs typeface="Times" panose="02020603050405020304" pitchFamily="18" charset="0"/>
            </a:endParaRPr>
          </a:p>
          <a:p>
            <a:r>
              <a:rPr lang="en-US" sz="2400" b="1" dirty="0">
                <a:solidFill>
                  <a:srgbClr val="FFFF00"/>
                </a:solidFill>
                <a:latin typeface="Times" panose="02020603050405020304" pitchFamily="18" charset="0"/>
                <a:cs typeface="Times" panose="02020603050405020304" pitchFamily="18" charset="0"/>
              </a:rPr>
              <a:t>Appellate Jurisdiction: </a:t>
            </a:r>
            <a:r>
              <a:rPr lang="en-US" sz="2400" dirty="0">
                <a:solidFill>
                  <a:schemeClr val="bg1"/>
                </a:solidFill>
                <a:latin typeface="Times" panose="02020603050405020304" pitchFamily="18" charset="0"/>
                <a:cs typeface="Times" panose="02020603050405020304" pitchFamily="18" charset="0"/>
              </a:rPr>
              <a:t>(</a:t>
            </a:r>
            <a:r>
              <a:rPr lang="en-US" sz="2400" i="1" dirty="0">
                <a:solidFill>
                  <a:schemeClr val="bg1"/>
                </a:solidFill>
                <a:latin typeface="Times" panose="02020603050405020304" pitchFamily="18" charset="0"/>
                <a:cs typeface="Times" panose="02020603050405020304" pitchFamily="18" charset="0"/>
              </a:rPr>
              <a:t>Constitution Questions</a:t>
            </a:r>
            <a:r>
              <a:rPr lang="en-US" sz="2400" dirty="0">
                <a:solidFill>
                  <a:schemeClr val="bg1"/>
                </a:solidFill>
                <a:latin typeface="Times" panose="02020603050405020304" pitchFamily="18" charset="0"/>
                <a:cs typeface="Times" panose="02020603050405020304" pitchFamily="18" charset="0"/>
              </a:rPr>
              <a:t>)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Regions impact view of the Constitution (</a:t>
            </a:r>
            <a:r>
              <a:rPr lang="en-US" sz="2400" i="1" dirty="0">
                <a:solidFill>
                  <a:srgbClr val="FFFF00"/>
                </a:solidFill>
                <a:latin typeface="Times" panose="02020603050405020304" pitchFamily="18" charset="0"/>
                <a:cs typeface="Times" panose="02020603050405020304" pitchFamily="18" charset="0"/>
              </a:rPr>
              <a:t>Conservative v. Liberal or Activist v. Restraint</a:t>
            </a:r>
            <a:r>
              <a:rPr lang="en-US" sz="2400" dirty="0">
                <a:solidFill>
                  <a:schemeClr val="bg1"/>
                </a:solidFill>
                <a:latin typeface="Times" panose="02020603050405020304" pitchFamily="18" charset="0"/>
                <a:cs typeface="Times" panose="02020603050405020304" pitchFamily="18" charset="0"/>
              </a:rPr>
              <a:t>)</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Decisions – uphold, overturn, &amp; remand</a:t>
            </a:r>
          </a:p>
          <a:p>
            <a:pPr marL="342900" indent="-342900">
              <a:buFont typeface="Arial" panose="020B0604020202020204" pitchFamily="34" charset="0"/>
              <a:buChar char="•"/>
            </a:pPr>
            <a:endParaRPr lang="en-US" sz="2400" dirty="0">
              <a:solidFill>
                <a:schemeClr val="bg1"/>
              </a:solidFill>
              <a:latin typeface="Times" panose="02020603050405020304" pitchFamily="18" charset="0"/>
              <a:cs typeface="Times" panose="02020603050405020304" pitchFamily="18" charset="0"/>
            </a:endParaRPr>
          </a:p>
        </p:txBody>
      </p:sp>
      <p:pic>
        <p:nvPicPr>
          <p:cNvPr id="2050" name="Picture 2" descr="United States federal courts - Ballotpedia">
            <a:extLst>
              <a:ext uri="{FF2B5EF4-FFF2-40B4-BE49-F238E27FC236}">
                <a16:creationId xmlns:a16="http://schemas.microsoft.com/office/drawing/2014/main" id="{606A1AF8-3874-4158-84FE-819AE27B5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2181226"/>
            <a:ext cx="5868691" cy="261937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386CA94-00FF-44EB-A321-81A13DEE6C3A}"/>
              </a:ext>
            </a:extLst>
          </p:cNvPr>
          <p:cNvSpPr/>
          <p:nvPr/>
        </p:nvSpPr>
        <p:spPr>
          <a:xfrm>
            <a:off x="6247822" y="4602560"/>
            <a:ext cx="5105103" cy="172164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THE Clarifier </a:t>
            </a:r>
            <a:r>
              <a:rPr lang="en-US" sz="2400" dirty="0">
                <a:latin typeface="Times" panose="02020603050405020304" pitchFamily="18" charset="0"/>
                <a:cs typeface="Times" panose="02020603050405020304" pitchFamily="18" charset="0"/>
              </a:rPr>
              <a:t>– (</a:t>
            </a:r>
            <a:r>
              <a:rPr lang="en-US" sz="2400" i="1" dirty="0">
                <a:latin typeface="Times" panose="02020603050405020304" pitchFamily="18" charset="0"/>
                <a:cs typeface="Times" panose="02020603050405020304" pitchFamily="18" charset="0"/>
              </a:rPr>
              <a:t>Appellate Courts</a:t>
            </a:r>
            <a:r>
              <a:rPr lang="en-US" sz="2400" dirty="0">
                <a:latin typeface="Times" panose="02020603050405020304" pitchFamily="18" charset="0"/>
                <a:cs typeface="Times" panose="02020603050405020304" pitchFamily="18" charset="0"/>
              </a:rPr>
              <a:t>)</a:t>
            </a:r>
          </a:p>
          <a:p>
            <a:r>
              <a:rPr lang="en-US" sz="2400" b="1" dirty="0">
                <a:latin typeface="Times" panose="02020603050405020304" pitchFamily="18" charset="0"/>
                <a:cs typeface="Times" panose="02020603050405020304" pitchFamily="18" charset="0"/>
              </a:rPr>
              <a:t>Judicial Stats: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13 circuits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3 judge panels – (Lifetime tenure)</a:t>
            </a:r>
          </a:p>
        </p:txBody>
      </p:sp>
    </p:spTree>
    <p:extLst>
      <p:ext uri="{BB962C8B-B14F-4D97-AF65-F5344CB8AC3E}">
        <p14:creationId xmlns:p14="http://schemas.microsoft.com/office/powerpoint/2010/main" val="219712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4318-CCED-45B2-8E62-0E3474EC97B0}"/>
              </a:ext>
            </a:extLst>
          </p:cNvPr>
          <p:cNvSpPr>
            <a:spLocks noGrp="1"/>
          </p:cNvSpPr>
          <p:nvPr>
            <p:ph type="title"/>
          </p:nvPr>
        </p:nvSpPr>
        <p:spPr>
          <a:xfrm>
            <a:off x="1981200" y="274638"/>
            <a:ext cx="8229600" cy="639762"/>
          </a:xfrm>
          <a:solidFill>
            <a:schemeClr val="bg1"/>
          </a:solidFill>
          <a:ln>
            <a:solidFill>
              <a:schemeClr val="tx2"/>
            </a:solidFill>
          </a:ln>
        </p:spPr>
        <p:txBody>
          <a:bodyPr>
            <a:normAutofit fontScale="90000"/>
          </a:bodyPr>
          <a:lstStyle/>
          <a:p>
            <a:r>
              <a:rPr lang="en-US" b="1" dirty="0">
                <a:solidFill>
                  <a:srgbClr val="002060"/>
                </a:solidFill>
                <a:latin typeface="High Tower Text" panose="02040502050506030303" pitchFamily="18" charset="0"/>
              </a:rPr>
              <a:t>SCOTUS </a:t>
            </a:r>
          </a:p>
        </p:txBody>
      </p:sp>
      <p:sp>
        <p:nvSpPr>
          <p:cNvPr id="3" name="Content Placeholder 2">
            <a:extLst>
              <a:ext uri="{FF2B5EF4-FFF2-40B4-BE49-F238E27FC236}">
                <a16:creationId xmlns:a16="http://schemas.microsoft.com/office/drawing/2014/main" id="{F729EFD9-F83F-47B9-895D-B15B462C6188}"/>
              </a:ext>
            </a:extLst>
          </p:cNvPr>
          <p:cNvSpPr>
            <a:spLocks noGrp="1"/>
          </p:cNvSpPr>
          <p:nvPr>
            <p:ph idx="1"/>
          </p:nvPr>
        </p:nvSpPr>
        <p:spPr>
          <a:xfrm>
            <a:off x="418453" y="1371601"/>
            <a:ext cx="11515241" cy="4754563"/>
          </a:xfrm>
          <a:solidFill>
            <a:schemeClr val="bg1"/>
          </a:solidFill>
          <a:ln>
            <a:solidFill>
              <a:schemeClr val="tx2"/>
            </a:solidFill>
          </a:ln>
        </p:spPr>
        <p:txBody>
          <a:bodyPr>
            <a:normAutofit/>
          </a:bodyPr>
          <a:lstStyle/>
          <a:p>
            <a:pPr marL="0" indent="0">
              <a:buNone/>
            </a:pPr>
            <a:r>
              <a:rPr lang="en-US" sz="2400" b="1" dirty="0">
                <a:solidFill>
                  <a:srgbClr val="002060"/>
                </a:solidFill>
                <a:latin typeface="Times" panose="02020603050405020304" pitchFamily="18" charset="0"/>
                <a:cs typeface="Times" panose="02020603050405020304" pitchFamily="18" charset="0"/>
              </a:rPr>
              <a:t>Article III of the US Constitution – </a:t>
            </a:r>
            <a:r>
              <a:rPr lang="en-US" sz="2400" b="1" i="1" u="sng" dirty="0">
                <a:solidFill>
                  <a:srgbClr val="002060"/>
                </a:solidFill>
                <a:latin typeface="Times" panose="02020603050405020304" pitchFamily="18" charset="0"/>
                <a:cs typeface="Times" panose="02020603050405020304" pitchFamily="18" charset="0"/>
              </a:rPr>
              <a:t>1 SUPREME COURT </a:t>
            </a:r>
            <a:endParaRPr lang="en-US" sz="2400" i="1" u="sng"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1189A0FE-C974-43CB-964B-4E662D851EFE}"/>
              </a:ext>
            </a:extLst>
          </p:cNvPr>
          <p:cNvSpPr/>
          <p:nvPr/>
        </p:nvSpPr>
        <p:spPr>
          <a:xfrm>
            <a:off x="634139" y="2004312"/>
            <a:ext cx="5217601" cy="361543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FFFF00"/>
              </a:solidFill>
              <a:latin typeface="Times" panose="02020603050405020304" pitchFamily="18" charset="0"/>
              <a:cs typeface="Times" panose="02020603050405020304" pitchFamily="18" charset="0"/>
            </a:endParaRPr>
          </a:p>
          <a:p>
            <a:r>
              <a:rPr lang="en-US" sz="2400" b="1" dirty="0">
                <a:solidFill>
                  <a:srgbClr val="FFFF00"/>
                </a:solidFill>
                <a:latin typeface="Times" panose="02020603050405020304" pitchFamily="18" charset="0"/>
                <a:cs typeface="Times" panose="02020603050405020304" pitchFamily="18" charset="0"/>
              </a:rPr>
              <a:t>Appellate Jurisdiction: </a:t>
            </a:r>
            <a:r>
              <a:rPr lang="en-US" sz="2400" dirty="0">
                <a:solidFill>
                  <a:schemeClr val="bg1"/>
                </a:solidFill>
                <a:latin typeface="Times" panose="02020603050405020304" pitchFamily="18" charset="0"/>
                <a:cs typeface="Times" panose="02020603050405020304" pitchFamily="18" charset="0"/>
              </a:rPr>
              <a:t>(</a:t>
            </a:r>
            <a:r>
              <a:rPr lang="en-US" sz="2400" i="1" dirty="0">
                <a:solidFill>
                  <a:schemeClr val="bg1"/>
                </a:solidFill>
                <a:latin typeface="Times" panose="02020603050405020304" pitchFamily="18" charset="0"/>
                <a:cs typeface="Times" panose="02020603050405020304" pitchFamily="18" charset="0"/>
              </a:rPr>
              <a:t>Constitution Questions</a:t>
            </a:r>
            <a:r>
              <a:rPr lang="en-US" sz="2400" dirty="0">
                <a:solidFill>
                  <a:schemeClr val="bg1"/>
                </a:solidFill>
                <a:latin typeface="Times" panose="02020603050405020304" pitchFamily="18" charset="0"/>
                <a:cs typeface="Times" panose="02020603050405020304" pitchFamily="18" charset="0"/>
              </a:rPr>
              <a:t>) </a:t>
            </a:r>
          </a:p>
          <a:p>
            <a:pPr marL="342900" indent="-342900">
              <a:buFont typeface="Arial" panose="020B0604020202020204" pitchFamily="34" charset="0"/>
              <a:buChar char="•"/>
            </a:pPr>
            <a:r>
              <a:rPr lang="en-US" sz="2400" b="1" dirty="0">
                <a:solidFill>
                  <a:srgbClr val="FFFF00"/>
                </a:solidFill>
                <a:latin typeface="Times" panose="02020603050405020304" pitchFamily="18" charset="0"/>
                <a:cs typeface="Times" panose="02020603050405020304" pitchFamily="18" charset="0"/>
              </a:rPr>
              <a:t>Original jurisdiction </a:t>
            </a:r>
          </a:p>
          <a:p>
            <a:pPr marL="800100" lvl="1"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Cases – U.S. v. State</a:t>
            </a:r>
          </a:p>
          <a:p>
            <a:pPr marL="800100" lvl="1"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Cases involving more than two states</a:t>
            </a:r>
          </a:p>
          <a:p>
            <a:pPr marL="800100" lvl="1"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Cases involving foreign diplomats </a:t>
            </a:r>
          </a:p>
          <a:p>
            <a:pPr marL="800100" lvl="1"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Cases involving citizens of different states</a:t>
            </a:r>
          </a:p>
          <a:p>
            <a:pPr lvl="1"/>
            <a:endParaRPr lang="en-US" sz="2400" dirty="0">
              <a:solidFill>
                <a:schemeClr val="bg1"/>
              </a:solidFill>
              <a:latin typeface="Times" panose="02020603050405020304" pitchFamily="18" charset="0"/>
              <a:cs typeface="Times" panose="02020603050405020304" pitchFamily="18" charset="0"/>
            </a:endParaRPr>
          </a:p>
        </p:txBody>
      </p:sp>
      <p:sp>
        <p:nvSpPr>
          <p:cNvPr id="7" name="Rectangle 6">
            <a:extLst>
              <a:ext uri="{FF2B5EF4-FFF2-40B4-BE49-F238E27FC236}">
                <a16:creationId xmlns:a16="http://schemas.microsoft.com/office/drawing/2014/main" id="{B386CA94-00FF-44EB-A321-81A13DEE6C3A}"/>
              </a:ext>
            </a:extLst>
          </p:cNvPr>
          <p:cNvSpPr/>
          <p:nvPr/>
        </p:nvSpPr>
        <p:spPr>
          <a:xfrm>
            <a:off x="6239655" y="4381501"/>
            <a:ext cx="5318205" cy="203479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El </a:t>
            </a:r>
            <a:r>
              <a:rPr lang="en-US" sz="2400" b="1" u="sng" dirty="0" err="1">
                <a:latin typeface="Times" panose="02020603050405020304" pitchFamily="18" charset="0"/>
                <a:cs typeface="Times" panose="02020603050405020304" pitchFamily="18" charset="0"/>
              </a:rPr>
              <a:t>Supremo</a:t>
            </a:r>
            <a:r>
              <a:rPr lang="en-US" sz="2400" dirty="0">
                <a:latin typeface="Times" panose="02020603050405020304" pitchFamily="18" charset="0"/>
                <a:cs typeface="Times" panose="02020603050405020304" pitchFamily="18" charset="0"/>
              </a:rPr>
              <a:t>– (</a:t>
            </a:r>
            <a:r>
              <a:rPr lang="en-US" sz="2400" i="1" dirty="0">
                <a:latin typeface="Times" panose="02020603050405020304" pitchFamily="18" charset="0"/>
                <a:cs typeface="Times" panose="02020603050405020304" pitchFamily="18" charset="0"/>
              </a:rPr>
              <a:t>SCOTUS</a:t>
            </a:r>
            <a:r>
              <a:rPr lang="en-US" sz="2400" dirty="0">
                <a:latin typeface="Times" panose="02020603050405020304" pitchFamily="18" charset="0"/>
                <a:cs typeface="Times" panose="02020603050405020304" pitchFamily="18" charset="0"/>
              </a:rPr>
              <a:t>)</a:t>
            </a:r>
          </a:p>
          <a:p>
            <a:r>
              <a:rPr lang="en-US" sz="2400" b="1" dirty="0">
                <a:latin typeface="Times" panose="02020603050405020304" pitchFamily="18" charset="0"/>
                <a:cs typeface="Times" panose="02020603050405020304" pitchFamily="18" charset="0"/>
              </a:rPr>
              <a:t>Judicial Stats: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1 Court</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9 Justices – (Lifetime tenure)</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Power – </a:t>
            </a:r>
            <a:r>
              <a:rPr lang="en-US" sz="2400" b="1" u="sng" dirty="0">
                <a:solidFill>
                  <a:schemeClr val="bg1"/>
                </a:solidFill>
                <a:latin typeface="Times" panose="02020603050405020304" pitchFamily="18" charset="0"/>
                <a:cs typeface="Times" panose="02020603050405020304" pitchFamily="18" charset="0"/>
              </a:rPr>
              <a:t>Judicial Review</a:t>
            </a:r>
          </a:p>
        </p:txBody>
      </p:sp>
      <p:pic>
        <p:nvPicPr>
          <p:cNvPr id="3074" name="Picture 2" descr="Afternoon Briefs: SCOTUS lacks State of the Union majority; judge reverses  No More Deaths convictions">
            <a:extLst>
              <a:ext uri="{FF2B5EF4-FFF2-40B4-BE49-F238E27FC236}">
                <a16:creationId xmlns:a16="http://schemas.microsoft.com/office/drawing/2014/main" id="{7BA1EA3F-124C-4C57-AB34-7AA2D289F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6" y="1904999"/>
            <a:ext cx="4298521" cy="216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10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A3943-2056-0C6C-8CA4-04751C549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E66C3-0D9D-3919-391C-D80E9370E424}"/>
              </a:ext>
            </a:extLst>
          </p:cNvPr>
          <p:cNvSpPr>
            <a:spLocks noGrp="1"/>
          </p:cNvSpPr>
          <p:nvPr>
            <p:ph type="title"/>
          </p:nvPr>
        </p:nvSpPr>
        <p:spPr>
          <a:xfrm>
            <a:off x="1981200" y="274638"/>
            <a:ext cx="8229600" cy="792162"/>
          </a:xfrm>
          <a:solidFill>
            <a:schemeClr val="bg1"/>
          </a:solidFill>
          <a:ln>
            <a:solidFill>
              <a:schemeClr val="tx2"/>
            </a:solidFill>
          </a:ln>
        </p:spPr>
        <p:txBody>
          <a:bodyPr/>
          <a:lstStyle/>
          <a:p>
            <a:r>
              <a:rPr lang="en-US" b="1" dirty="0">
                <a:solidFill>
                  <a:schemeClr val="tx2"/>
                </a:solidFill>
                <a:latin typeface="High Tower Text" pitchFamily="18" charset="0"/>
              </a:rPr>
              <a:t>Judiciary Critique </a:t>
            </a:r>
          </a:p>
        </p:txBody>
      </p:sp>
      <p:sp>
        <p:nvSpPr>
          <p:cNvPr id="3" name="Content Placeholder 2">
            <a:extLst>
              <a:ext uri="{FF2B5EF4-FFF2-40B4-BE49-F238E27FC236}">
                <a16:creationId xmlns:a16="http://schemas.microsoft.com/office/drawing/2014/main" id="{39AEA55B-180C-81D8-F91E-B504A30BE392}"/>
              </a:ext>
            </a:extLst>
          </p:cNvPr>
          <p:cNvSpPr>
            <a:spLocks noGrp="1"/>
          </p:cNvSpPr>
          <p:nvPr>
            <p:ph idx="1"/>
          </p:nvPr>
        </p:nvSpPr>
        <p:spPr>
          <a:xfrm>
            <a:off x="567559" y="1371601"/>
            <a:ext cx="11035862" cy="4754563"/>
          </a:xfrm>
          <a:solidFill>
            <a:schemeClr val="bg1"/>
          </a:solidFill>
          <a:ln w="28575">
            <a:solidFill>
              <a:srgbClr val="FF0000"/>
            </a:solidFill>
          </a:ln>
        </p:spPr>
        <p:txBody>
          <a:bodyPr>
            <a:normAutofit/>
          </a:bodyPr>
          <a:lstStyle/>
          <a:p>
            <a:pPr marL="0" indent="0">
              <a:buNone/>
            </a:pPr>
            <a:r>
              <a:rPr lang="en-US" sz="2400" b="1" i="1" dirty="0">
                <a:solidFill>
                  <a:srgbClr val="002060"/>
                </a:solidFill>
                <a:latin typeface="Baskerville Old Face" pitchFamily="18" charset="0"/>
              </a:rPr>
              <a:t>Evaluate how effective were the Founders in constructing a federal judiciary in order to maintain a limited government </a:t>
            </a:r>
          </a:p>
        </p:txBody>
      </p:sp>
      <p:pic>
        <p:nvPicPr>
          <p:cNvPr id="1026" name="Picture 2" descr="Happy birthday James Madison, a ...">
            <a:extLst>
              <a:ext uri="{FF2B5EF4-FFF2-40B4-BE49-F238E27FC236}">
                <a16:creationId xmlns:a16="http://schemas.microsoft.com/office/drawing/2014/main" id="{5B75DA34-D502-EEA1-DF38-825A14FE1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2281238"/>
            <a:ext cx="1905000" cy="1985963"/>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2395658-371F-F27F-DBE3-23C1AB42142C}"/>
              </a:ext>
            </a:extLst>
          </p:cNvPr>
          <p:cNvSpPr/>
          <p:nvPr/>
        </p:nvSpPr>
        <p:spPr>
          <a:xfrm>
            <a:off x="3303724" y="2512218"/>
            <a:ext cx="2380281" cy="76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Article III</a:t>
            </a:r>
          </a:p>
        </p:txBody>
      </p:sp>
      <p:pic>
        <p:nvPicPr>
          <p:cNvPr id="1028" name="Picture 4" descr="Alexander Hamilton: The Forgotten ...">
            <a:extLst>
              <a:ext uri="{FF2B5EF4-FFF2-40B4-BE49-F238E27FC236}">
                <a16:creationId xmlns:a16="http://schemas.microsoft.com/office/drawing/2014/main" id="{231D0102-4163-85FB-354D-25C12677F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4449763"/>
            <a:ext cx="1905000" cy="19812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48E31D-8208-0736-E5D4-45214F71D422}"/>
              </a:ext>
            </a:extLst>
          </p:cNvPr>
          <p:cNvSpPr/>
          <p:nvPr/>
        </p:nvSpPr>
        <p:spPr>
          <a:xfrm>
            <a:off x="3303723" y="4689932"/>
            <a:ext cx="2380281" cy="76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Federalist 78</a:t>
            </a:r>
          </a:p>
        </p:txBody>
      </p:sp>
      <p:pic>
        <p:nvPicPr>
          <p:cNvPr id="1030" name="Picture 6" descr="Brutus I - The American Founding">
            <a:extLst>
              <a:ext uri="{FF2B5EF4-FFF2-40B4-BE49-F238E27FC236}">
                <a16:creationId xmlns:a16="http://schemas.microsoft.com/office/drawing/2014/main" id="{CDFE76CD-1AD0-BFA5-5455-720B49F7DB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1" y="2281238"/>
            <a:ext cx="1933575" cy="1985963"/>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BF6E7BC-13C8-3FF9-1948-FFC3C3F456C0}"/>
              </a:ext>
            </a:extLst>
          </p:cNvPr>
          <p:cNvSpPr/>
          <p:nvPr/>
        </p:nvSpPr>
        <p:spPr>
          <a:xfrm>
            <a:off x="7830520" y="2512218"/>
            <a:ext cx="2380281" cy="76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Brutus I</a:t>
            </a:r>
          </a:p>
        </p:txBody>
      </p:sp>
      <p:pic>
        <p:nvPicPr>
          <p:cNvPr id="1032" name="Picture 8" descr="John Marshall - Wikipedia">
            <a:extLst>
              <a:ext uri="{FF2B5EF4-FFF2-40B4-BE49-F238E27FC236}">
                <a16:creationId xmlns:a16="http://schemas.microsoft.com/office/drawing/2014/main" id="{69784BEE-2091-87AD-017D-7998071D0C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445001"/>
            <a:ext cx="1924050" cy="1985963"/>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45BAA2-CB3B-2970-E6DB-FF589AEB3BCE}"/>
              </a:ext>
            </a:extLst>
          </p:cNvPr>
          <p:cNvSpPr/>
          <p:nvPr/>
        </p:nvSpPr>
        <p:spPr>
          <a:xfrm>
            <a:off x="7830519" y="4689932"/>
            <a:ext cx="2380281" cy="76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Marbury v. Madison</a:t>
            </a:r>
          </a:p>
        </p:txBody>
      </p:sp>
    </p:spTree>
    <p:extLst>
      <p:ext uri="{BB962C8B-B14F-4D97-AF65-F5344CB8AC3E}">
        <p14:creationId xmlns:p14="http://schemas.microsoft.com/office/powerpoint/2010/main" val="402192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4318-CCED-45B2-8E62-0E3474EC97B0}"/>
              </a:ext>
            </a:extLst>
          </p:cNvPr>
          <p:cNvSpPr>
            <a:spLocks noGrp="1"/>
          </p:cNvSpPr>
          <p:nvPr>
            <p:ph type="title"/>
          </p:nvPr>
        </p:nvSpPr>
        <p:spPr>
          <a:xfrm>
            <a:off x="1981200" y="274638"/>
            <a:ext cx="8229600" cy="639762"/>
          </a:xfrm>
          <a:solidFill>
            <a:schemeClr val="bg1"/>
          </a:solidFill>
          <a:ln>
            <a:solidFill>
              <a:schemeClr val="tx2"/>
            </a:solidFill>
          </a:ln>
        </p:spPr>
        <p:txBody>
          <a:bodyPr>
            <a:noAutofit/>
          </a:bodyPr>
          <a:lstStyle/>
          <a:p>
            <a:r>
              <a:rPr lang="en-US" sz="3600" b="1" dirty="0">
                <a:solidFill>
                  <a:srgbClr val="002060"/>
                </a:solidFill>
                <a:latin typeface="High Tower Text" panose="02040502050506030303" pitchFamily="18" charset="0"/>
              </a:rPr>
              <a:t>Hamilton’s Raps on the Judiciary</a:t>
            </a:r>
          </a:p>
        </p:txBody>
      </p:sp>
      <p:sp>
        <p:nvSpPr>
          <p:cNvPr id="3" name="Content Placeholder 2">
            <a:extLst>
              <a:ext uri="{FF2B5EF4-FFF2-40B4-BE49-F238E27FC236}">
                <a16:creationId xmlns:a16="http://schemas.microsoft.com/office/drawing/2014/main" id="{F729EFD9-F83F-47B9-895D-B15B462C6188}"/>
              </a:ext>
            </a:extLst>
          </p:cNvPr>
          <p:cNvSpPr>
            <a:spLocks noGrp="1"/>
          </p:cNvSpPr>
          <p:nvPr>
            <p:ph idx="1"/>
          </p:nvPr>
        </p:nvSpPr>
        <p:spPr>
          <a:xfrm>
            <a:off x="604434" y="1371601"/>
            <a:ext cx="11065790" cy="4754563"/>
          </a:xfrm>
          <a:solidFill>
            <a:schemeClr val="bg1"/>
          </a:solidFill>
          <a:ln>
            <a:solidFill>
              <a:schemeClr val="tx2"/>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Annotate Alexander Hamilton’s defense of the design of the federal judiciary in </a:t>
            </a:r>
            <a:r>
              <a:rPr lang="en-US" sz="2400" b="1" u="sng" dirty="0">
                <a:solidFill>
                  <a:srgbClr val="FF0000"/>
                </a:solidFill>
                <a:latin typeface="Times" panose="02020603050405020304" pitchFamily="18" charset="0"/>
                <a:cs typeface="Times" panose="02020603050405020304" pitchFamily="18" charset="0"/>
              </a:rPr>
              <a:t>FEDERALIST 78</a:t>
            </a:r>
          </a:p>
          <a:p>
            <a:pPr marL="0" indent="0">
              <a:buNone/>
            </a:pPr>
            <a:endParaRPr lang="en-US" sz="2400" b="1" u="sng" dirty="0">
              <a:solidFill>
                <a:srgbClr val="FF0000"/>
              </a:solidFill>
              <a:latin typeface="Times" panose="02020603050405020304" pitchFamily="18" charset="0"/>
              <a:cs typeface="Times" panose="02020603050405020304" pitchFamily="18" charset="0"/>
            </a:endParaRPr>
          </a:p>
        </p:txBody>
      </p:sp>
      <p:pic>
        <p:nvPicPr>
          <p:cNvPr id="3076" name="Picture 4" descr="Hamilton' becomes 9th musical to win Pulitzer Prize | PBS NewsHour">
            <a:extLst>
              <a:ext uri="{FF2B5EF4-FFF2-40B4-BE49-F238E27FC236}">
                <a16:creationId xmlns:a16="http://schemas.microsoft.com/office/drawing/2014/main" id="{9C225609-0428-4B53-A3E6-62E6B0A42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038475"/>
            <a:ext cx="2590800" cy="26596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01C6655-54B6-4E92-BE90-CEDEBC1F6DCA}"/>
              </a:ext>
            </a:extLst>
          </p:cNvPr>
          <p:cNvSpPr/>
          <p:nvPr/>
        </p:nvSpPr>
        <p:spPr>
          <a:xfrm>
            <a:off x="821410" y="2377281"/>
            <a:ext cx="5579390" cy="33208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Consider the following:</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Why is the judiciary branch the weakest of three branches?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How does the judiciary promote consistence under the law?</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Why should the court NOT consider the views of the American public?</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How is SCOTUS shielded from public opinion?</a:t>
            </a:r>
          </a:p>
        </p:txBody>
      </p:sp>
      <p:sp>
        <p:nvSpPr>
          <p:cNvPr id="7" name="Speech Bubble: Oval 6">
            <a:extLst>
              <a:ext uri="{FF2B5EF4-FFF2-40B4-BE49-F238E27FC236}">
                <a16:creationId xmlns:a16="http://schemas.microsoft.com/office/drawing/2014/main" id="{FEE1F4EF-E6E0-4328-80D5-0FF294369391}"/>
              </a:ext>
            </a:extLst>
          </p:cNvPr>
          <p:cNvSpPr/>
          <p:nvPr/>
        </p:nvSpPr>
        <p:spPr>
          <a:xfrm>
            <a:off x="7239000" y="2057400"/>
            <a:ext cx="2819400" cy="1247774"/>
          </a:xfrm>
          <a:prstGeom prst="wedgeEllipseCallou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The Supreme Court</a:t>
            </a:r>
          </a:p>
          <a:p>
            <a:pPr algn="ctr"/>
            <a:r>
              <a:rPr lang="en-US" dirty="0">
                <a:latin typeface="Times" panose="02020603050405020304" pitchFamily="18" charset="0"/>
                <a:cs typeface="Times" panose="02020603050405020304" pitchFamily="18" charset="0"/>
              </a:rPr>
              <a:t>Doesn’t distort</a:t>
            </a:r>
          </a:p>
          <a:p>
            <a:pPr algn="ctr"/>
            <a:r>
              <a:rPr lang="en-US" dirty="0">
                <a:latin typeface="Times" panose="02020603050405020304" pitchFamily="18" charset="0"/>
                <a:cs typeface="Times" panose="02020603050405020304" pitchFamily="18" charset="0"/>
              </a:rPr>
              <a:t>A Constitutional Tort</a:t>
            </a:r>
          </a:p>
        </p:txBody>
      </p:sp>
    </p:spTree>
    <p:extLst>
      <p:ext uri="{BB962C8B-B14F-4D97-AF65-F5344CB8AC3E}">
        <p14:creationId xmlns:p14="http://schemas.microsoft.com/office/powerpoint/2010/main" val="750803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a:solidFill>
            <a:schemeClr val="bg1"/>
          </a:solidFill>
          <a:ln>
            <a:solidFill>
              <a:schemeClr val="tx2"/>
            </a:solidFill>
          </a:ln>
        </p:spPr>
        <p:txBody>
          <a:bodyPr/>
          <a:lstStyle/>
          <a:p>
            <a:r>
              <a:rPr lang="en-US" b="1" dirty="0">
                <a:solidFill>
                  <a:schemeClr val="tx2"/>
                </a:solidFill>
                <a:latin typeface="High Tower Text" pitchFamily="18" charset="0"/>
              </a:rPr>
              <a:t>Federal Court Structure</a:t>
            </a:r>
          </a:p>
        </p:txBody>
      </p:sp>
      <p:sp>
        <p:nvSpPr>
          <p:cNvPr id="3" name="Content Placeholder 2"/>
          <p:cNvSpPr>
            <a:spLocks noGrp="1"/>
          </p:cNvSpPr>
          <p:nvPr>
            <p:ph idx="1"/>
          </p:nvPr>
        </p:nvSpPr>
        <p:spPr>
          <a:xfrm>
            <a:off x="480447" y="1371601"/>
            <a:ext cx="11391255" cy="4754563"/>
          </a:xfrm>
          <a:solidFill>
            <a:schemeClr val="bg1"/>
          </a:solidFill>
          <a:ln>
            <a:solidFill>
              <a:schemeClr val="accent6">
                <a:lumMod val="50000"/>
              </a:schemeClr>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Article III Dissection </a:t>
            </a:r>
          </a:p>
        </p:txBody>
      </p:sp>
      <p:graphicFrame>
        <p:nvGraphicFramePr>
          <p:cNvPr id="4" name="Table 3">
            <a:extLst>
              <a:ext uri="{FF2B5EF4-FFF2-40B4-BE49-F238E27FC236}">
                <a16:creationId xmlns:a16="http://schemas.microsoft.com/office/drawing/2014/main" id="{66E6B11C-ECB2-409F-A7F7-E11AEBB6CE3C}"/>
              </a:ext>
            </a:extLst>
          </p:cNvPr>
          <p:cNvGraphicFramePr>
            <a:graphicFrameLocks noGrp="1"/>
          </p:cNvGraphicFramePr>
          <p:nvPr>
            <p:extLst>
              <p:ext uri="{D42A27DB-BD31-4B8C-83A1-F6EECF244321}">
                <p14:modId xmlns:p14="http://schemas.microsoft.com/office/powerpoint/2010/main" val="331552755"/>
              </p:ext>
            </p:extLst>
          </p:nvPr>
        </p:nvGraphicFramePr>
        <p:xfrm>
          <a:off x="1084881" y="1858963"/>
          <a:ext cx="10244380" cy="4572000"/>
        </p:xfrm>
        <a:graphic>
          <a:graphicData uri="http://schemas.openxmlformats.org/drawingml/2006/table">
            <a:tbl>
              <a:tblPr firstRow="1" bandRow="1">
                <a:tableStyleId>{5C22544A-7EE6-4342-B048-85BDC9FD1C3A}</a:tableStyleId>
              </a:tblPr>
              <a:tblGrid>
                <a:gridCol w="5122190">
                  <a:extLst>
                    <a:ext uri="{9D8B030D-6E8A-4147-A177-3AD203B41FA5}">
                      <a16:colId xmlns:a16="http://schemas.microsoft.com/office/drawing/2014/main" val="2039869166"/>
                    </a:ext>
                  </a:extLst>
                </a:gridCol>
                <a:gridCol w="5122190">
                  <a:extLst>
                    <a:ext uri="{9D8B030D-6E8A-4147-A177-3AD203B41FA5}">
                      <a16:colId xmlns:a16="http://schemas.microsoft.com/office/drawing/2014/main" val="2848894851"/>
                    </a:ext>
                  </a:extLst>
                </a:gridCol>
              </a:tblGrid>
              <a:tr h="370840">
                <a:tc>
                  <a:txBody>
                    <a:bodyPr/>
                    <a:lstStyle/>
                    <a:p>
                      <a:r>
                        <a:rPr lang="en-US" sz="2400" dirty="0">
                          <a:latin typeface="Times New Roman" panose="02020603050405020304" pitchFamily="18" charset="0"/>
                          <a:cs typeface="Times New Roman" panose="02020603050405020304" pitchFamily="18" charset="0"/>
                        </a:rPr>
                        <a:t>Ideas of the Founders</a:t>
                      </a:r>
                    </a:p>
                  </a:txBody>
                  <a:tcPr/>
                </a:tc>
                <a:tc>
                  <a:txBody>
                    <a:bodyPr/>
                    <a:lstStyle/>
                    <a:p>
                      <a:r>
                        <a:rPr lang="en-US" sz="2400" dirty="0">
                          <a:latin typeface="Times New Roman" panose="02020603050405020304" pitchFamily="18" charset="0"/>
                          <a:cs typeface="Times New Roman" panose="02020603050405020304" pitchFamily="18" charset="0"/>
                        </a:rPr>
                        <a:t>Evidence</a:t>
                      </a:r>
                    </a:p>
                  </a:txBody>
                  <a:tcPr/>
                </a:tc>
                <a:extLst>
                  <a:ext uri="{0D108BD9-81ED-4DB2-BD59-A6C34878D82A}">
                    <a16:rowId xmlns:a16="http://schemas.microsoft.com/office/drawing/2014/main" val="2128781775"/>
                  </a:ext>
                </a:extLst>
              </a:tr>
              <a:tr h="370840">
                <a:tc>
                  <a:txBody>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Checks &amp; Balances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84172028"/>
                  </a:ext>
                </a:extLst>
              </a:tr>
              <a:tr h="370840">
                <a:tc>
                  <a:txBody>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Separation of Powers </a:t>
                      </a: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95477005"/>
                  </a:ext>
                </a:extLst>
              </a:tr>
              <a:tr h="370840">
                <a:tc>
                  <a:txBody>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Blocking tyranny of the mob</a:t>
                      </a: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79442255"/>
                  </a:ext>
                </a:extLst>
              </a:tr>
              <a:tr h="370840">
                <a:tc>
                  <a:txBody>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Federalist viewpoint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3888619"/>
                  </a:ext>
                </a:extLst>
              </a:tr>
              <a:tr h="370840">
                <a:tc>
                  <a:txBody>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Anti-federalist counters</a:t>
                      </a: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7308607"/>
                  </a:ext>
                </a:extLst>
              </a:tr>
            </a:tbl>
          </a:graphicData>
        </a:graphic>
      </p:graphicFrame>
    </p:spTree>
    <p:extLst>
      <p:ext uri="{BB962C8B-B14F-4D97-AF65-F5344CB8AC3E}">
        <p14:creationId xmlns:p14="http://schemas.microsoft.com/office/powerpoint/2010/main" val="383428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437" y="228600"/>
            <a:ext cx="11205275" cy="6477000"/>
          </a:xfrm>
          <a:solidFill>
            <a:schemeClr val="bg1"/>
          </a:solidFill>
          <a:ln w="28575">
            <a:solidFill>
              <a:srgbClr val="FF0000"/>
            </a:solidFill>
          </a:ln>
        </p:spPr>
        <p:txBody>
          <a:bodyPr>
            <a:normAutofit/>
          </a:bodyPr>
          <a:lstStyle/>
          <a:p>
            <a:pPr marL="0" indent="0">
              <a:buNone/>
            </a:pPr>
            <a:r>
              <a:rPr lang="en-US" sz="2400" dirty="0">
                <a:solidFill>
                  <a:srgbClr val="002060"/>
                </a:solidFill>
                <a:latin typeface="Times New Roman" panose="02020603050405020304" pitchFamily="18" charset="0"/>
                <a:cs typeface="Times New Roman" panose="02020603050405020304" pitchFamily="18" charset="0"/>
              </a:rPr>
              <a:t>Enduring Understanding 5.C: </a:t>
            </a:r>
            <a:r>
              <a:rPr lang="en-US" sz="2400" dirty="0">
                <a:latin typeface="Times New Roman" panose="02020603050405020304" pitchFamily="18" charset="0"/>
                <a:cs typeface="Times New Roman" panose="02020603050405020304" pitchFamily="18" charset="0"/>
              </a:rPr>
              <a:t>The design of the judicial branch protects the court’s independence as a branch of government, and the emergence and use of judicial review remains a powerful judicial practice</a:t>
            </a:r>
          </a:p>
          <a:p>
            <a:pPr marL="0" indent="0">
              <a:buNone/>
            </a:pPr>
            <a:r>
              <a:rPr lang="en-US" sz="2400" i="1" dirty="0">
                <a:solidFill>
                  <a:srgbClr val="002060"/>
                </a:solidFill>
                <a:latin typeface="Times New Roman" pitchFamily="18" charset="0"/>
                <a:cs typeface="Times New Roman" pitchFamily="18" charset="0"/>
              </a:rPr>
              <a:t>Essential Questions:</a:t>
            </a:r>
            <a:r>
              <a:rPr lang="en-US" sz="2400" dirty="0">
                <a:solidFill>
                  <a:srgbClr val="002060"/>
                </a:solidFill>
                <a:latin typeface="Times New Roman" pitchFamily="18" charset="0"/>
                <a:cs typeface="Times New Roman" pitchFamily="18" charset="0"/>
              </a:rPr>
              <a:t> </a:t>
            </a:r>
            <a:r>
              <a:rPr lang="en-US" sz="2400" dirty="0">
                <a:latin typeface="Times New Roman" pitchFamily="18" charset="0"/>
                <a:cs typeface="Times New Roman" pitchFamily="18" charset="0"/>
              </a:rPr>
              <a:t>Evaluate the role of the federal judiciary within the confines of our democratic institutions </a:t>
            </a:r>
          </a:p>
          <a:p>
            <a:pPr marL="0" indent="0">
              <a:buNone/>
            </a:pPr>
            <a:r>
              <a:rPr lang="en-US" sz="2400" i="1" dirty="0">
                <a:solidFill>
                  <a:srgbClr val="002060"/>
                </a:solidFill>
                <a:latin typeface="Times New Roman" pitchFamily="18" charset="0"/>
                <a:cs typeface="Times New Roman" pitchFamily="18" charset="0"/>
              </a:rPr>
              <a:t>Students can:</a:t>
            </a:r>
            <a:endParaRPr lang="en-US" sz="2400" dirty="0">
              <a:solidFill>
                <a:srgbClr val="002060"/>
              </a:solidFill>
              <a:latin typeface="Times New Roman" pitchFamily="18" charset="0"/>
              <a:cs typeface="Times New Roman" pitchFamily="18" charset="0"/>
            </a:endParaRPr>
          </a:p>
          <a:p>
            <a:pPr lvl="1"/>
            <a:r>
              <a:rPr lang="en-US" dirty="0">
                <a:latin typeface="Times New Roman" pitchFamily="18" charset="0"/>
                <a:cs typeface="Times New Roman" pitchFamily="18" charset="0"/>
              </a:rPr>
              <a:t>Evaluate how the judiciary branch works within the Madisonian Model to balance government authority with rights protected by the Constitution </a:t>
            </a:r>
          </a:p>
          <a:p>
            <a:pPr marL="0" lvl="1" indent="0">
              <a:buNone/>
            </a:pPr>
            <a:endParaRPr lang="en-US" sz="2000" b="1" dirty="0">
              <a:solidFill>
                <a:srgbClr val="C00000"/>
              </a:solidFill>
              <a:latin typeface="Times New Roman" pitchFamily="18" charset="0"/>
              <a:cs typeface="Times New Roman" pitchFamily="18" charset="0"/>
            </a:endParaRPr>
          </a:p>
          <a:p>
            <a:pPr marL="0" lvl="1" indent="0">
              <a:buNone/>
            </a:pPr>
            <a:r>
              <a:rPr lang="en-US" b="1" dirty="0">
                <a:solidFill>
                  <a:srgbClr val="C00000"/>
                </a:solidFill>
                <a:latin typeface="Times New Roman" pitchFamily="18" charset="0"/>
                <a:cs typeface="Times New Roman" pitchFamily="18" charset="0"/>
              </a:rPr>
              <a:t>Agenda</a:t>
            </a:r>
          </a:p>
          <a:p>
            <a:pPr marL="461963" lvl="1">
              <a:buFont typeface="Wingdings" pitchFamily="2" charset="2"/>
              <a:buChar char="Ø"/>
            </a:pPr>
            <a:r>
              <a:rPr lang="en-US" dirty="0">
                <a:solidFill>
                  <a:srgbClr val="C00000"/>
                </a:solidFill>
                <a:latin typeface="Times New Roman" pitchFamily="18" charset="0"/>
                <a:cs typeface="Times New Roman" pitchFamily="18" charset="0"/>
              </a:rPr>
              <a:t>The Necessity of Article III</a:t>
            </a:r>
          </a:p>
          <a:p>
            <a:pPr marL="461963" lvl="1">
              <a:buFont typeface="Wingdings" pitchFamily="2" charset="2"/>
              <a:buChar char="Ø"/>
            </a:pPr>
            <a:r>
              <a:rPr lang="en-US" dirty="0">
                <a:solidFill>
                  <a:srgbClr val="C00000"/>
                </a:solidFill>
                <a:latin typeface="Times New Roman" pitchFamily="18" charset="0"/>
                <a:cs typeface="Times New Roman" pitchFamily="18" charset="0"/>
              </a:rPr>
              <a:t>Establishing a Judicia Branch </a:t>
            </a:r>
          </a:p>
          <a:p>
            <a:pPr marL="461963" lvl="1">
              <a:buFont typeface="Wingdings" pitchFamily="2" charset="2"/>
              <a:buChar char="Ø"/>
            </a:pPr>
            <a:r>
              <a:rPr lang="en-US" dirty="0">
                <a:solidFill>
                  <a:srgbClr val="C00000"/>
                </a:solidFill>
                <a:latin typeface="Times New Roman" pitchFamily="18" charset="0"/>
                <a:cs typeface="Times New Roman" pitchFamily="18" charset="0"/>
              </a:rPr>
              <a:t>Judiciary Critique</a:t>
            </a:r>
            <a:endParaRPr lang="en-US" dirty="0">
              <a:solidFill>
                <a:schemeClr val="tx2"/>
              </a:solidFill>
              <a:latin typeface="Times New Roman" pitchFamily="18" charset="0"/>
              <a:cs typeface="Times New Roman" pitchFamily="18" charset="0"/>
            </a:endParaRPr>
          </a:p>
          <a:p>
            <a:pPr marL="0" lvl="1" indent="0">
              <a:buNone/>
            </a:pPr>
            <a:endParaRPr lang="en-US" sz="400" b="1" dirty="0">
              <a:solidFill>
                <a:schemeClr val="tx2"/>
              </a:solidFill>
              <a:latin typeface="Times New Roman" pitchFamily="18" charset="0"/>
              <a:cs typeface="Times New Roman" pitchFamily="18" charset="0"/>
            </a:endParaRPr>
          </a:p>
          <a:p>
            <a:pPr marL="0" lvl="1" indent="0">
              <a:buNone/>
            </a:pPr>
            <a:r>
              <a:rPr lang="en-US" b="1" dirty="0">
                <a:solidFill>
                  <a:schemeClr val="tx2"/>
                </a:solidFill>
                <a:latin typeface="Times New Roman" pitchFamily="18" charset="0"/>
                <a:cs typeface="Times New Roman" pitchFamily="18" charset="0"/>
              </a:rPr>
              <a:t>Homework: No Homework</a:t>
            </a:r>
          </a:p>
          <a:p>
            <a:pPr marL="461963" lvl="1">
              <a:buFont typeface="Wingdings" pitchFamily="2" charset="2"/>
              <a:buChar char="Ø"/>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79288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solidFill>
            <a:schemeClr val="bg1"/>
          </a:solidFill>
          <a:ln>
            <a:solidFill>
              <a:schemeClr val="tx2"/>
            </a:solidFill>
          </a:ln>
        </p:spPr>
        <p:txBody>
          <a:bodyPr/>
          <a:lstStyle/>
          <a:p>
            <a:r>
              <a:rPr lang="en-US" b="1" dirty="0">
                <a:solidFill>
                  <a:schemeClr val="tx2"/>
                </a:solidFill>
                <a:latin typeface="High Tower Text" pitchFamily="18" charset="0"/>
              </a:rPr>
              <a:t>The hierarchy of the judiciary</a:t>
            </a:r>
          </a:p>
        </p:txBody>
      </p:sp>
      <p:sp>
        <p:nvSpPr>
          <p:cNvPr id="3" name="Content Placeholder 2"/>
          <p:cNvSpPr>
            <a:spLocks noGrp="1"/>
          </p:cNvSpPr>
          <p:nvPr>
            <p:ph idx="1"/>
          </p:nvPr>
        </p:nvSpPr>
        <p:spPr>
          <a:xfrm>
            <a:off x="709448" y="1371600"/>
            <a:ext cx="10736318" cy="5105400"/>
          </a:xfrm>
          <a:solidFill>
            <a:schemeClr val="bg1"/>
          </a:solidFill>
        </p:spPr>
        <p:txBody>
          <a:bodyPr>
            <a:normAutofit/>
          </a:bodyPr>
          <a:lstStyle/>
          <a:p>
            <a:pPr marL="0" lvl="1" indent="0">
              <a:buNone/>
            </a:pPr>
            <a:r>
              <a:rPr lang="en-US" dirty="0">
                <a:latin typeface="High Tower Text" pitchFamily="18" charset="0"/>
              </a:rPr>
              <a:t>Organize the following statements under the correct tier of the federal judiciary. </a:t>
            </a:r>
          </a:p>
        </p:txBody>
      </p:sp>
      <p:pic>
        <p:nvPicPr>
          <p:cNvPr id="2052" name="Picture 4" descr="Free Court Building Cliparts, Download Free Court Building Cliparts png  images, Free ClipArts on Clipart Library">
            <a:extLst>
              <a:ext uri="{FF2B5EF4-FFF2-40B4-BE49-F238E27FC236}">
                <a16:creationId xmlns:a16="http://schemas.microsoft.com/office/drawing/2014/main" id="{704E2DBA-6A67-4518-8025-69FDA90D9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81250"/>
            <a:ext cx="1254702" cy="1200150"/>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9" name="Picture 4" descr="Free Court Building Cliparts, Download Free Court Building Cliparts png  images, Free ClipArts on Clipart Library">
            <a:extLst>
              <a:ext uri="{FF2B5EF4-FFF2-40B4-BE49-F238E27FC236}">
                <a16:creationId xmlns:a16="http://schemas.microsoft.com/office/drawing/2014/main" id="{6A31A743-0CB5-435C-A9E9-7D4BFFF14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01" y="3209925"/>
            <a:ext cx="1254702" cy="1200150"/>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 name="Picture 4" descr="Free Court Building Cliparts, Download Free Court Building Cliparts png  images, Free ClipArts on Clipart Library">
            <a:extLst>
              <a:ext uri="{FF2B5EF4-FFF2-40B4-BE49-F238E27FC236}">
                <a16:creationId xmlns:a16="http://schemas.microsoft.com/office/drawing/2014/main" id="{158726D9-1E13-4F3A-BCEB-FB579BC2F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601" y="2385310"/>
            <a:ext cx="1254702" cy="1200150"/>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195F5A1-F82C-478D-B175-993247118B4A}"/>
              </a:ext>
            </a:extLst>
          </p:cNvPr>
          <p:cNvSpPr/>
          <p:nvPr/>
        </p:nvSpPr>
        <p:spPr>
          <a:xfrm>
            <a:off x="1981200" y="4564505"/>
            <a:ext cx="2514600" cy="51029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District Courts</a:t>
            </a:r>
          </a:p>
        </p:txBody>
      </p:sp>
      <p:pic>
        <p:nvPicPr>
          <p:cNvPr id="12" name="Picture 4" descr="Free Court Building Cliparts, Download Free Court Building Cliparts png  images, Free ClipArts on Clipart Library">
            <a:extLst>
              <a:ext uri="{FF2B5EF4-FFF2-40B4-BE49-F238E27FC236}">
                <a16:creationId xmlns:a16="http://schemas.microsoft.com/office/drawing/2014/main" id="{1E2AFB54-4A53-4FEF-80AF-B9DDD2477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298" y="2152650"/>
            <a:ext cx="1254702" cy="1428750"/>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3" name="Picture 4" descr="Free Court Building Cliparts, Download Free Court Building Cliparts png  images, Free ClipArts on Clipart Library">
            <a:extLst>
              <a:ext uri="{FF2B5EF4-FFF2-40B4-BE49-F238E27FC236}">
                <a16:creationId xmlns:a16="http://schemas.microsoft.com/office/drawing/2014/main" id="{344456FF-8AF5-496C-AD22-4EFD4789C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3699" y="2981325"/>
            <a:ext cx="1254702" cy="1428750"/>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B79D67B-06AC-4E70-9331-3CDE920BCDA4}"/>
              </a:ext>
            </a:extLst>
          </p:cNvPr>
          <p:cNvSpPr/>
          <p:nvPr/>
        </p:nvSpPr>
        <p:spPr>
          <a:xfrm>
            <a:off x="5057403" y="4563802"/>
            <a:ext cx="2514600" cy="51029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Appellate Courts</a:t>
            </a:r>
          </a:p>
        </p:txBody>
      </p:sp>
      <p:sp>
        <p:nvSpPr>
          <p:cNvPr id="15" name="Rectangle 14">
            <a:extLst>
              <a:ext uri="{FF2B5EF4-FFF2-40B4-BE49-F238E27FC236}">
                <a16:creationId xmlns:a16="http://schemas.microsoft.com/office/drawing/2014/main" id="{C7F0DC04-86AF-4539-8EDA-90AB3F86CD46}"/>
              </a:ext>
            </a:extLst>
          </p:cNvPr>
          <p:cNvSpPr/>
          <p:nvPr/>
        </p:nvSpPr>
        <p:spPr>
          <a:xfrm>
            <a:off x="8039101" y="4563802"/>
            <a:ext cx="2514600" cy="51029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Supreme Court</a:t>
            </a:r>
          </a:p>
        </p:txBody>
      </p:sp>
      <p:pic>
        <p:nvPicPr>
          <p:cNvPr id="17" name="Picture 4" descr="Free Court Building Cliparts, Download Free Court Building Cliparts png  images, Free ClipArts on Clipart Library">
            <a:extLst>
              <a:ext uri="{FF2B5EF4-FFF2-40B4-BE49-F238E27FC236}">
                <a16:creationId xmlns:a16="http://schemas.microsoft.com/office/drawing/2014/main" id="{654A3E52-9391-481A-B152-C25039ED3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2" y="2381250"/>
            <a:ext cx="2171699" cy="196757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2E69423-2803-4391-9080-50FF6E384D1B}"/>
              </a:ext>
            </a:extLst>
          </p:cNvPr>
          <p:cNvSpPr/>
          <p:nvPr/>
        </p:nvSpPr>
        <p:spPr>
          <a:xfrm>
            <a:off x="1103586" y="5257800"/>
            <a:ext cx="9884980" cy="151580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dirty="0">
                <a:solidFill>
                  <a:schemeClr val="bg1"/>
                </a:solidFill>
                <a:latin typeface="Times" panose="02020603050405020304" pitchFamily="18" charset="0"/>
                <a:cs typeface="Times" panose="02020603050405020304" pitchFamily="18" charset="0"/>
              </a:rPr>
              <a:t>Lifetime tenure		- Determine the facts of a case</a:t>
            </a:r>
          </a:p>
          <a:p>
            <a:pPr marL="342900" indent="-342900">
              <a:buFontTx/>
              <a:buChar char="-"/>
            </a:pPr>
            <a:r>
              <a:rPr lang="en-US" sz="2400" dirty="0">
                <a:solidFill>
                  <a:schemeClr val="bg1"/>
                </a:solidFill>
                <a:latin typeface="Times" panose="02020603050405020304" pitchFamily="18" charset="0"/>
                <a:cs typeface="Times" panose="02020603050405020304" pitchFamily="18" charset="0"/>
              </a:rPr>
              <a:t>Panel of judges		- Appeals heard on constitutional ???s</a:t>
            </a:r>
          </a:p>
          <a:p>
            <a:pPr marL="342900" indent="-342900">
              <a:buFontTx/>
              <a:buChar char="-"/>
            </a:pPr>
            <a:r>
              <a:rPr lang="en-US" sz="2400" dirty="0">
                <a:solidFill>
                  <a:schemeClr val="bg1"/>
                </a:solidFill>
                <a:latin typeface="Times" panose="02020603050405020304" pitchFamily="18" charset="0"/>
                <a:cs typeface="Times" panose="02020603050405020304" pitchFamily="18" charset="0"/>
              </a:rPr>
              <a:t>Judicial Review		- Jury trial </a:t>
            </a:r>
          </a:p>
          <a:p>
            <a:pPr marL="342900" indent="-342900">
              <a:buFontTx/>
              <a:buChar char="-"/>
            </a:pPr>
            <a:r>
              <a:rPr lang="en-US" sz="2400" dirty="0">
                <a:solidFill>
                  <a:schemeClr val="bg1"/>
                </a:solidFill>
                <a:latin typeface="Times" panose="02020603050405020304" pitchFamily="18" charset="0"/>
                <a:cs typeface="Times" panose="02020603050405020304" pitchFamily="18" charset="0"/>
              </a:rPr>
              <a:t>Set precedents		- Judges are appointed </a:t>
            </a:r>
          </a:p>
        </p:txBody>
      </p:sp>
    </p:spTree>
    <p:extLst>
      <p:ext uri="{BB962C8B-B14F-4D97-AF65-F5344CB8AC3E}">
        <p14:creationId xmlns:p14="http://schemas.microsoft.com/office/powerpoint/2010/main" val="179360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145E0-683E-2428-C415-7C09DEC291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6BD36-CD99-812B-8A93-7D3EC488A55F}"/>
              </a:ext>
            </a:extLst>
          </p:cNvPr>
          <p:cNvSpPr>
            <a:spLocks noGrp="1"/>
          </p:cNvSpPr>
          <p:nvPr>
            <p:ph idx="1"/>
          </p:nvPr>
        </p:nvSpPr>
        <p:spPr>
          <a:xfrm>
            <a:off x="573437" y="228600"/>
            <a:ext cx="11205275" cy="6477000"/>
          </a:xfrm>
          <a:solidFill>
            <a:schemeClr val="bg1"/>
          </a:solidFill>
          <a:ln w="28575">
            <a:solidFill>
              <a:srgbClr val="FF0000"/>
            </a:solidFill>
          </a:ln>
        </p:spPr>
        <p:txBody>
          <a:bodyPr>
            <a:normAutofit/>
          </a:bodyPr>
          <a:lstStyle/>
          <a:p>
            <a:pPr marL="0" indent="0">
              <a:buNone/>
            </a:pPr>
            <a:r>
              <a:rPr lang="en-US" sz="2400" dirty="0">
                <a:solidFill>
                  <a:srgbClr val="002060"/>
                </a:solidFill>
                <a:latin typeface="Times New Roman" panose="02020603050405020304" pitchFamily="18" charset="0"/>
                <a:cs typeface="Times New Roman" panose="02020603050405020304" pitchFamily="18" charset="0"/>
              </a:rPr>
              <a:t>Enduring Understanding 5.C: </a:t>
            </a:r>
            <a:r>
              <a:rPr lang="en-US" sz="2400" dirty="0">
                <a:latin typeface="Times New Roman" panose="02020603050405020304" pitchFamily="18" charset="0"/>
                <a:cs typeface="Times New Roman" panose="02020603050405020304" pitchFamily="18" charset="0"/>
              </a:rPr>
              <a:t>The design of the judicial branch protects the court’s independence as a branch of government, and the emergence and use of judicial review remains a powerful judicial practice</a:t>
            </a:r>
          </a:p>
          <a:p>
            <a:pPr marL="0" indent="0">
              <a:buNone/>
            </a:pPr>
            <a:r>
              <a:rPr lang="en-US" sz="2400" i="1" dirty="0">
                <a:solidFill>
                  <a:srgbClr val="002060"/>
                </a:solidFill>
                <a:latin typeface="Times New Roman" pitchFamily="18" charset="0"/>
                <a:cs typeface="Times New Roman" pitchFamily="18" charset="0"/>
              </a:rPr>
              <a:t>Essential Questions:</a:t>
            </a:r>
            <a:r>
              <a:rPr lang="en-US" sz="2400" dirty="0">
                <a:solidFill>
                  <a:srgbClr val="002060"/>
                </a:solidFill>
                <a:latin typeface="Times New Roman" pitchFamily="18" charset="0"/>
                <a:cs typeface="Times New Roman" pitchFamily="18" charset="0"/>
              </a:rPr>
              <a:t> </a:t>
            </a:r>
            <a:r>
              <a:rPr lang="en-US" sz="2400" dirty="0">
                <a:latin typeface="Times New Roman" pitchFamily="18" charset="0"/>
                <a:cs typeface="Times New Roman" pitchFamily="18" charset="0"/>
              </a:rPr>
              <a:t>Evaluate the role of the federal judiciary within the confines of our democratic institutions </a:t>
            </a:r>
          </a:p>
          <a:p>
            <a:pPr marL="0" indent="0">
              <a:buNone/>
            </a:pPr>
            <a:r>
              <a:rPr lang="en-US" sz="2400" i="1" dirty="0">
                <a:solidFill>
                  <a:srgbClr val="002060"/>
                </a:solidFill>
                <a:latin typeface="Times New Roman" pitchFamily="18" charset="0"/>
                <a:cs typeface="Times New Roman" pitchFamily="18" charset="0"/>
              </a:rPr>
              <a:t>Students can:</a:t>
            </a:r>
            <a:endParaRPr lang="en-US" sz="2400" dirty="0">
              <a:solidFill>
                <a:srgbClr val="002060"/>
              </a:solidFill>
              <a:latin typeface="Times New Roman" pitchFamily="18" charset="0"/>
              <a:cs typeface="Times New Roman" pitchFamily="18" charset="0"/>
            </a:endParaRPr>
          </a:p>
          <a:p>
            <a:pPr lvl="1"/>
            <a:r>
              <a:rPr lang="en-US" dirty="0">
                <a:latin typeface="Times New Roman" pitchFamily="18" charset="0"/>
                <a:cs typeface="Times New Roman" pitchFamily="18" charset="0"/>
              </a:rPr>
              <a:t>Evaluate how the judiciary branch works within the Madisonian Model to balance government authority with rights protected by the Constitution </a:t>
            </a:r>
          </a:p>
          <a:p>
            <a:pPr marL="0" lvl="1" indent="0">
              <a:buNone/>
            </a:pPr>
            <a:endParaRPr lang="en-US" sz="2000" b="1" dirty="0">
              <a:solidFill>
                <a:srgbClr val="C00000"/>
              </a:solidFill>
              <a:latin typeface="Times New Roman" pitchFamily="18" charset="0"/>
              <a:cs typeface="Times New Roman" pitchFamily="18" charset="0"/>
            </a:endParaRPr>
          </a:p>
          <a:p>
            <a:pPr marL="0" lvl="1" indent="0">
              <a:buNone/>
            </a:pPr>
            <a:r>
              <a:rPr lang="en-US" b="1" dirty="0">
                <a:solidFill>
                  <a:srgbClr val="C00000"/>
                </a:solidFill>
                <a:latin typeface="Times New Roman" pitchFamily="18" charset="0"/>
                <a:cs typeface="Times New Roman" pitchFamily="18" charset="0"/>
              </a:rPr>
              <a:t>Agenda</a:t>
            </a:r>
          </a:p>
          <a:p>
            <a:pPr marL="461963" lvl="1">
              <a:buFont typeface="Wingdings" pitchFamily="2" charset="2"/>
              <a:buChar char="Ø"/>
            </a:pPr>
            <a:r>
              <a:rPr lang="en-US" dirty="0">
                <a:solidFill>
                  <a:srgbClr val="FF0000"/>
                </a:solidFill>
                <a:latin typeface="Times New Roman" pitchFamily="18" charset="0"/>
                <a:cs typeface="Times New Roman" pitchFamily="18" charset="0"/>
              </a:rPr>
              <a:t>Political Football of Judicial Nominee</a:t>
            </a:r>
          </a:p>
          <a:p>
            <a:pPr marL="461963" lvl="1">
              <a:buFont typeface="Wingdings" pitchFamily="2" charset="2"/>
              <a:buChar char="Ø"/>
            </a:pPr>
            <a:r>
              <a:rPr lang="en-US" dirty="0">
                <a:solidFill>
                  <a:srgbClr val="FF0000"/>
                </a:solidFill>
                <a:latin typeface="Times New Roman" pitchFamily="18" charset="0"/>
                <a:cs typeface="Times New Roman" pitchFamily="18" charset="0"/>
              </a:rPr>
              <a:t>Don’t get Borked!</a:t>
            </a:r>
          </a:p>
          <a:p>
            <a:pPr marL="461963" lvl="1">
              <a:buFont typeface="Wingdings" pitchFamily="2" charset="2"/>
              <a:buChar char="Ø"/>
            </a:pPr>
            <a:r>
              <a:rPr lang="en-US" dirty="0">
                <a:solidFill>
                  <a:srgbClr val="FF0000"/>
                </a:solidFill>
                <a:latin typeface="Times New Roman" pitchFamily="18" charset="0"/>
                <a:cs typeface="Times New Roman" pitchFamily="18" charset="0"/>
              </a:rPr>
              <a:t>Judicial Autopsy</a:t>
            </a:r>
          </a:p>
          <a:p>
            <a:pPr marL="0" lvl="1" indent="0">
              <a:buNone/>
            </a:pPr>
            <a:endParaRPr lang="en-US" sz="400" b="1" dirty="0">
              <a:solidFill>
                <a:schemeClr val="tx2"/>
              </a:solidFill>
              <a:latin typeface="Times New Roman" pitchFamily="18" charset="0"/>
              <a:cs typeface="Times New Roman" pitchFamily="18" charset="0"/>
            </a:endParaRPr>
          </a:p>
          <a:p>
            <a:pPr marL="0" lvl="1" indent="0">
              <a:buNone/>
            </a:pPr>
            <a:r>
              <a:rPr lang="en-US" b="1" dirty="0">
                <a:solidFill>
                  <a:schemeClr val="tx2"/>
                </a:solidFill>
                <a:latin typeface="Times New Roman" pitchFamily="18" charset="0"/>
                <a:cs typeface="Times New Roman" pitchFamily="18" charset="0"/>
              </a:rPr>
              <a:t>Homework: </a:t>
            </a:r>
            <a:r>
              <a:rPr lang="en-US" b="1">
                <a:solidFill>
                  <a:schemeClr val="tx2"/>
                </a:solidFill>
                <a:latin typeface="Times New Roman" pitchFamily="18" charset="0"/>
                <a:cs typeface="Times New Roman" pitchFamily="18" charset="0"/>
              </a:rPr>
              <a:t>Judicial Autopsy </a:t>
            </a:r>
            <a:endParaRPr lang="en-US" b="1" dirty="0">
              <a:solidFill>
                <a:schemeClr val="tx2"/>
              </a:solidFill>
              <a:latin typeface="Times New Roman" pitchFamily="18" charset="0"/>
              <a:cs typeface="Times New Roman" pitchFamily="18" charset="0"/>
            </a:endParaRPr>
          </a:p>
          <a:p>
            <a:pPr marL="461963" lvl="1">
              <a:buFont typeface="Wingdings" pitchFamily="2" charset="2"/>
              <a:buChar char="Ø"/>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854712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a:solidFill>
            <a:schemeClr val="bg1"/>
          </a:solidFill>
          <a:ln>
            <a:solidFill>
              <a:srgbClr val="002060"/>
            </a:solidFill>
          </a:ln>
        </p:spPr>
        <p:txBody>
          <a:bodyPr/>
          <a:lstStyle/>
          <a:p>
            <a:r>
              <a:rPr lang="en-US" b="1" dirty="0">
                <a:solidFill>
                  <a:schemeClr val="tx2"/>
                </a:solidFill>
                <a:latin typeface="High Tower Text" panose="02040502050506030303" pitchFamily="18" charset="0"/>
              </a:rPr>
              <a:t>The Political Football</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324" y="1200529"/>
            <a:ext cx="5401499" cy="3371472"/>
          </a:xfrm>
          <a:ln>
            <a:solidFill>
              <a:srgbClr val="FF000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199" y="1200529"/>
            <a:ext cx="5604641" cy="3371472"/>
          </a:xfrm>
          <a:prstGeom prst="rect">
            <a:avLst/>
          </a:prstGeom>
          <a:ln>
            <a:solidFill>
              <a:srgbClr val="FF0000"/>
            </a:solidFill>
          </a:ln>
        </p:spPr>
      </p:pic>
      <p:sp>
        <p:nvSpPr>
          <p:cNvPr id="5" name="TextBox 4"/>
          <p:cNvSpPr txBox="1"/>
          <p:nvPr/>
        </p:nvSpPr>
        <p:spPr>
          <a:xfrm>
            <a:off x="583324" y="4679497"/>
            <a:ext cx="11193516" cy="1938992"/>
          </a:xfrm>
          <a:prstGeom prst="rect">
            <a:avLst/>
          </a:prstGeom>
          <a:solidFill>
            <a:schemeClr val="bg1"/>
          </a:solidFill>
          <a:ln>
            <a:solidFill>
              <a:schemeClr val="accent1"/>
            </a:solidFill>
          </a:ln>
        </p:spPr>
        <p:txBody>
          <a:bodyPr wrap="square" rtlCol="0">
            <a:spAutoFit/>
          </a:bodyPr>
          <a:lstStyle/>
          <a:p>
            <a:pPr marL="457200" indent="-457200">
              <a:buAutoNum type="arabicPeriod"/>
            </a:pPr>
            <a:r>
              <a:rPr lang="en-US" sz="2400" dirty="0">
                <a:latin typeface="Times New Roman" panose="02020603050405020304" pitchFamily="18" charset="0"/>
                <a:cs typeface="Times New Roman" panose="02020603050405020304" pitchFamily="18" charset="0"/>
              </a:rPr>
              <a:t>Identify and explain why judicial appointments create gridlock in in the federal government. </a:t>
            </a:r>
          </a:p>
          <a:p>
            <a:pPr marL="457200" indent="-457200">
              <a:buAutoNum type="arabicPeriod"/>
            </a:pPr>
            <a:r>
              <a:rPr lang="en-US" sz="2400" dirty="0">
                <a:latin typeface="Times New Roman" panose="02020603050405020304" pitchFamily="18" charset="0"/>
                <a:cs typeface="Times New Roman" panose="02020603050405020304" pitchFamily="18" charset="0"/>
              </a:rPr>
              <a:t>Explain two ways that federal court judges are protected from public opinion.</a:t>
            </a:r>
          </a:p>
          <a:p>
            <a:pPr marL="457200" indent="-457200">
              <a:buAutoNum type="arabicPeriod"/>
            </a:pPr>
            <a:r>
              <a:rPr lang="en-US" sz="2400" dirty="0">
                <a:latin typeface="Times New Roman" panose="02020603050405020304" pitchFamily="18" charset="0"/>
                <a:cs typeface="Times New Roman" panose="02020603050405020304" pitchFamily="18" charset="0"/>
              </a:rPr>
              <a:t>Why does the political ideology of a federal judge matter in the interpretation of the Constitution? </a:t>
            </a:r>
          </a:p>
        </p:txBody>
      </p:sp>
      <p:sp>
        <p:nvSpPr>
          <p:cNvPr id="3" name="Rectangle 2">
            <a:extLst>
              <a:ext uri="{FF2B5EF4-FFF2-40B4-BE49-F238E27FC236}">
                <a16:creationId xmlns:a16="http://schemas.microsoft.com/office/drawing/2014/main" id="{4AB79D07-C156-520E-4E09-50038A46B561}"/>
              </a:ext>
            </a:extLst>
          </p:cNvPr>
          <p:cNvSpPr/>
          <p:nvPr/>
        </p:nvSpPr>
        <p:spPr>
          <a:xfrm>
            <a:off x="2514600" y="1371600"/>
            <a:ext cx="4800600" cy="79216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High Tower Text" panose="02040502050506030303" pitchFamily="18" charset="0"/>
                <a:hlinkClick r:id="rId4">
                  <a:extLst>
                    <a:ext uri="{A12FA001-AC4F-418D-AE19-62706E023703}">
                      <ahyp:hlinkClr xmlns:ahyp="http://schemas.microsoft.com/office/drawing/2018/hyperlinkcolor" val="tx"/>
                    </a:ext>
                  </a:extLst>
                </a:hlinkClick>
              </a:rPr>
              <a:t>Controlling the Court </a:t>
            </a:r>
            <a:endParaRPr lang="en-US" sz="2400" b="1" dirty="0">
              <a:solidFill>
                <a:schemeClr val="bg1"/>
              </a:solidFill>
              <a:latin typeface="High Tower Text" panose="02040502050506030303" pitchFamily="18" charset="0"/>
            </a:endParaRPr>
          </a:p>
        </p:txBody>
      </p:sp>
    </p:spTree>
    <p:extLst>
      <p:ext uri="{BB962C8B-B14F-4D97-AF65-F5344CB8AC3E}">
        <p14:creationId xmlns:p14="http://schemas.microsoft.com/office/powerpoint/2010/main" val="2578354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4810"/>
            <a:ext cx="8229600" cy="868362"/>
          </a:xfrm>
          <a:solidFill>
            <a:schemeClr val="bg1"/>
          </a:solidFill>
          <a:ln>
            <a:solidFill>
              <a:schemeClr val="accent1"/>
            </a:solidFill>
          </a:ln>
        </p:spPr>
        <p:txBody>
          <a:bodyPr/>
          <a:lstStyle/>
          <a:p>
            <a:r>
              <a:rPr lang="en-US" b="1" dirty="0">
                <a:solidFill>
                  <a:schemeClr val="tx2"/>
                </a:solidFill>
                <a:latin typeface="Baskerville Old Face" panose="02020602080505020303" pitchFamily="18" charset="0"/>
              </a:rPr>
              <a:t>Judicial Appointments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759" y="1219200"/>
            <a:ext cx="10121462" cy="3276599"/>
          </a:xfrm>
          <a:ln>
            <a:solidFill>
              <a:schemeClr val="accent1"/>
            </a:solidFill>
          </a:ln>
        </p:spPr>
      </p:pic>
      <p:sp>
        <p:nvSpPr>
          <p:cNvPr id="8" name="TextBox 7"/>
          <p:cNvSpPr txBox="1"/>
          <p:nvPr/>
        </p:nvSpPr>
        <p:spPr>
          <a:xfrm>
            <a:off x="419100" y="4761827"/>
            <a:ext cx="10972800" cy="1569660"/>
          </a:xfrm>
          <a:prstGeom prst="rect">
            <a:avLst/>
          </a:prstGeom>
          <a:solidFill>
            <a:schemeClr val="bg1"/>
          </a:solidFill>
          <a:ln>
            <a:solidFill>
              <a:schemeClr val="accent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Legacy of Presidents on the federal judiciary </a:t>
            </a:r>
          </a:p>
          <a:p>
            <a:pPr marL="342900" indent="-342900">
              <a:buFont typeface="Arial" panose="020B0604020202020204" pitchFamily="34" charset="0"/>
              <a:buChar char="•"/>
            </a:pPr>
            <a:r>
              <a:rPr lang="en-US" sz="2400" b="1" u="sng" dirty="0">
                <a:solidFill>
                  <a:srgbClr val="002060"/>
                </a:solidFill>
                <a:latin typeface="Times New Roman" panose="02020603050405020304" pitchFamily="18" charset="0"/>
                <a:cs typeface="Times New Roman" panose="02020603050405020304" pitchFamily="18" charset="0"/>
              </a:rPr>
              <a:t>Judicial Activism</a:t>
            </a:r>
            <a:r>
              <a:rPr lang="en-US" sz="2400" dirty="0">
                <a:solidFill>
                  <a:srgbClr val="002060"/>
                </a:solidFill>
                <a:latin typeface="Times New Roman" panose="02020603050405020304" pitchFamily="18" charset="0"/>
                <a:cs typeface="Times New Roman" panose="02020603050405020304" pitchFamily="18" charset="0"/>
              </a:rPr>
              <a:t> (Constitution is interpretable) </a:t>
            </a:r>
            <a:r>
              <a:rPr lang="en-US" sz="2400" dirty="0">
                <a:latin typeface="Times New Roman" panose="02020603050405020304" pitchFamily="18" charset="0"/>
                <a:cs typeface="Times New Roman" panose="02020603050405020304" pitchFamily="18" charset="0"/>
              </a:rPr>
              <a:t>or </a:t>
            </a:r>
            <a:r>
              <a:rPr lang="en-US" sz="2400" b="1" u="sng" dirty="0">
                <a:solidFill>
                  <a:srgbClr val="C00000"/>
                </a:solidFill>
                <a:latin typeface="Times New Roman" panose="02020603050405020304" pitchFamily="18" charset="0"/>
                <a:cs typeface="Times New Roman" panose="02020603050405020304" pitchFamily="18" charset="0"/>
              </a:rPr>
              <a:t>Judicial Restraint</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the original intent</a:t>
            </a:r>
            <a:r>
              <a:rPr lang="en-US" sz="2400" b="1" dirty="0">
                <a:solidFill>
                  <a:srgbClr val="C00000"/>
                </a:solidFill>
                <a:latin typeface="Times New Roman" panose="02020603050405020304" pitchFamily="18" charset="0"/>
                <a:cs typeface="Times New Roman" panose="02020603050405020304" pitchFamily="18" charset="0"/>
              </a:rPr>
              <a:t>)</a:t>
            </a:r>
            <a:endParaRPr lang="en-US" sz="2400" b="1" u="sng" dirty="0">
              <a:solidFill>
                <a:srgbClr val="C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Judicial </a:t>
            </a:r>
            <a:r>
              <a:rPr lang="en-US" sz="2400" b="1" u="sng" dirty="0">
                <a:latin typeface="Times New Roman" panose="02020603050405020304" pitchFamily="18" charset="0"/>
                <a:cs typeface="Times New Roman" panose="02020603050405020304" pitchFamily="18" charset="0"/>
              </a:rPr>
              <a:t>precedents</a:t>
            </a:r>
            <a:r>
              <a:rPr lang="en-US" sz="2400" dirty="0">
                <a:latin typeface="Times New Roman" panose="02020603050405020304" pitchFamily="18" charset="0"/>
                <a:cs typeface="Times New Roman" panose="02020603050405020304" pitchFamily="18" charset="0"/>
              </a:rPr>
              <a:t> impact American society – (</a:t>
            </a:r>
            <a:r>
              <a:rPr lang="en-US" sz="2400" i="1" dirty="0">
                <a:solidFill>
                  <a:srgbClr val="C00000"/>
                </a:solidFill>
                <a:latin typeface="Times New Roman" panose="02020603050405020304" pitchFamily="18" charset="0"/>
                <a:cs typeface="Times New Roman" panose="02020603050405020304" pitchFamily="18" charset="0"/>
              </a:rPr>
              <a:t>uniformity of the law</a:t>
            </a:r>
            <a:r>
              <a:rPr lang="en-US" sz="2400" dirty="0">
                <a:latin typeface="Times New Roman" panose="02020603050405020304" pitchFamily="18" charset="0"/>
                <a:cs typeface="Times New Roman" panose="02020603050405020304" pitchFamily="18" charset="0"/>
              </a:rPr>
              <a:t>)</a:t>
            </a:r>
          </a:p>
        </p:txBody>
      </p:sp>
      <p:pic>
        <p:nvPicPr>
          <p:cNvPr id="5" name="Content Placeholder 3">
            <a:extLst>
              <a:ext uri="{FF2B5EF4-FFF2-40B4-BE49-F238E27FC236}">
                <a16:creationId xmlns:a16="http://schemas.microsoft.com/office/drawing/2014/main" id="{4B133051-79FE-5843-B005-ECDBD1F25C09}"/>
              </a:ext>
            </a:extLst>
          </p:cNvPr>
          <p:cNvPicPr>
            <a:picLocks noChangeAspect="1"/>
          </p:cNvPicPr>
          <p:nvPr/>
        </p:nvPicPr>
        <p:blipFill>
          <a:blip r:embed="rId3"/>
          <a:stretch>
            <a:fillRect/>
          </a:stretch>
        </p:blipFill>
        <p:spPr>
          <a:xfrm>
            <a:off x="2667000" y="1371600"/>
            <a:ext cx="6477000" cy="2971800"/>
          </a:xfrm>
          <a:prstGeom prst="rect">
            <a:avLst/>
          </a:prstGeom>
          <a:ln>
            <a:solidFill>
              <a:srgbClr val="002060"/>
            </a:solidFill>
          </a:ln>
        </p:spPr>
      </p:pic>
    </p:spTree>
    <p:extLst>
      <p:ext uri="{BB962C8B-B14F-4D97-AF65-F5344CB8AC3E}">
        <p14:creationId xmlns:p14="http://schemas.microsoft.com/office/powerpoint/2010/main" val="142102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708" y="122239"/>
            <a:ext cx="8229600" cy="636587"/>
          </a:xfrm>
          <a:solidFill>
            <a:schemeClr val="bg1"/>
          </a:solidFill>
          <a:ln>
            <a:solidFill>
              <a:schemeClr val="accent1"/>
            </a:solidFill>
          </a:ln>
        </p:spPr>
        <p:txBody>
          <a:bodyPr>
            <a:normAutofit fontScale="90000"/>
          </a:bodyPr>
          <a:lstStyle/>
          <a:p>
            <a:r>
              <a:rPr lang="en-US" dirty="0">
                <a:solidFill>
                  <a:schemeClr val="tx2"/>
                </a:solidFill>
                <a:latin typeface="Baskerville Old Face" panose="02020602080505020303" pitchFamily="18" charset="0"/>
              </a:rPr>
              <a:t>Appointment Process</a:t>
            </a:r>
          </a:p>
        </p:txBody>
      </p:sp>
      <p:sp>
        <p:nvSpPr>
          <p:cNvPr id="3" name="Content Placeholder 2"/>
          <p:cNvSpPr>
            <a:spLocks noGrp="1"/>
          </p:cNvSpPr>
          <p:nvPr>
            <p:ph idx="1"/>
          </p:nvPr>
        </p:nvSpPr>
        <p:spPr>
          <a:xfrm>
            <a:off x="252249" y="914401"/>
            <a:ext cx="11414230" cy="5211763"/>
          </a:xfrm>
          <a:solidFill>
            <a:schemeClr val="bg1"/>
          </a:solidFill>
        </p:spPr>
        <p:txBody>
          <a:bodyPr>
            <a:normAutofit/>
          </a:bodyPr>
          <a:lstStyle/>
          <a:p>
            <a:r>
              <a:rPr lang="en-US" sz="2400" dirty="0">
                <a:latin typeface="Times New Roman" panose="02020603050405020304" pitchFamily="18" charset="0"/>
                <a:cs typeface="Times New Roman" panose="02020603050405020304" pitchFamily="18" charset="0"/>
              </a:rPr>
              <a:t>U.S. Constitution: </a:t>
            </a:r>
            <a:r>
              <a:rPr lang="en-US" sz="2400" i="1" dirty="0">
                <a:solidFill>
                  <a:srgbClr val="002060"/>
                </a:solidFill>
                <a:latin typeface="Times New Roman" panose="02020603050405020304" pitchFamily="18" charset="0"/>
                <a:cs typeface="Times New Roman" panose="02020603050405020304" pitchFamily="18" charset="0"/>
              </a:rPr>
              <a:t>Appointed by the President with consent of Senate</a:t>
            </a:r>
          </a:p>
          <a:p>
            <a:r>
              <a:rPr lang="en-US" sz="2400" dirty="0">
                <a:latin typeface="Times New Roman" panose="02020603050405020304" pitchFamily="18" charset="0"/>
                <a:cs typeface="Times New Roman" panose="02020603050405020304" pitchFamily="18" charset="0"/>
              </a:rPr>
              <a:t>850 judges – all </a:t>
            </a:r>
            <a:r>
              <a:rPr lang="en-US" sz="2400" b="1" u="sng" dirty="0">
                <a:solidFill>
                  <a:srgbClr val="002060"/>
                </a:solidFill>
                <a:latin typeface="Times New Roman" panose="02020603050405020304" pitchFamily="18" charset="0"/>
                <a:cs typeface="Times New Roman" panose="02020603050405020304" pitchFamily="18" charset="0"/>
              </a:rPr>
              <a:t>serve for life</a:t>
            </a:r>
            <a:r>
              <a:rPr lang="en-US" sz="2400" dirty="0">
                <a:latin typeface="Times New Roman" panose="02020603050405020304" pitchFamily="18" charset="0"/>
                <a:cs typeface="Times New Roman" panose="02020603050405020304" pitchFamily="18" charset="0"/>
              </a:rPr>
              <a:t> (can be impeached for high crimes ONLY)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367" y="1871661"/>
            <a:ext cx="3410508" cy="4071938"/>
          </a:xfrm>
          <a:prstGeom prst="rect">
            <a:avLst/>
          </a:prstGeom>
          <a:noFill/>
          <a:ln w="127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Left-Right Arrow 3">
            <a:extLst>
              <a:ext uri="{FF2B5EF4-FFF2-40B4-BE49-F238E27FC236}">
                <a16:creationId xmlns:a16="http://schemas.microsoft.com/office/drawing/2014/main" id="{5BDDE164-2CB6-034A-9323-0A09CE448941}"/>
              </a:ext>
            </a:extLst>
          </p:cNvPr>
          <p:cNvSpPr/>
          <p:nvPr/>
        </p:nvSpPr>
        <p:spPr>
          <a:xfrm>
            <a:off x="1645508" y="4719241"/>
            <a:ext cx="48006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0C2A9E-5A7F-8444-9308-3EA812757579}"/>
              </a:ext>
            </a:extLst>
          </p:cNvPr>
          <p:cNvPicPr>
            <a:picLocks noChangeAspect="1"/>
          </p:cNvPicPr>
          <p:nvPr/>
        </p:nvPicPr>
        <p:blipFill>
          <a:blip r:embed="rId3"/>
          <a:stretch>
            <a:fillRect/>
          </a:stretch>
        </p:blipFill>
        <p:spPr>
          <a:xfrm>
            <a:off x="3661199" y="4522965"/>
            <a:ext cx="1155700" cy="1327150"/>
          </a:xfrm>
          <a:prstGeom prst="rect">
            <a:avLst/>
          </a:prstGeom>
        </p:spPr>
      </p:pic>
      <p:sp>
        <p:nvSpPr>
          <p:cNvPr id="6" name="Rectangle 5">
            <a:extLst>
              <a:ext uri="{FF2B5EF4-FFF2-40B4-BE49-F238E27FC236}">
                <a16:creationId xmlns:a16="http://schemas.microsoft.com/office/drawing/2014/main" id="{AB3B744A-D2BC-6D4C-AA25-1CF29FC96269}"/>
              </a:ext>
            </a:extLst>
          </p:cNvPr>
          <p:cNvSpPr/>
          <p:nvPr/>
        </p:nvSpPr>
        <p:spPr>
          <a:xfrm>
            <a:off x="1392833" y="5432084"/>
            <a:ext cx="1577632" cy="3508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pitchFamily="2" charset="0"/>
              </a:rPr>
              <a:t>Liberal</a:t>
            </a:r>
          </a:p>
        </p:txBody>
      </p:sp>
      <p:cxnSp>
        <p:nvCxnSpPr>
          <p:cNvPr id="9" name="Straight Connector 8">
            <a:extLst>
              <a:ext uri="{FF2B5EF4-FFF2-40B4-BE49-F238E27FC236}">
                <a16:creationId xmlns:a16="http://schemas.microsoft.com/office/drawing/2014/main" id="{8E3B3BC4-6ABF-1A4D-996E-5379465BB264}"/>
              </a:ext>
            </a:extLst>
          </p:cNvPr>
          <p:cNvCxnSpPr>
            <a:cxnSpLocks/>
          </p:cNvCxnSpPr>
          <p:nvPr/>
        </p:nvCxnSpPr>
        <p:spPr>
          <a:xfrm>
            <a:off x="2197841" y="4787559"/>
            <a:ext cx="0" cy="664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8C6132-F82B-A948-865D-422CF9D830AD}"/>
              </a:ext>
            </a:extLst>
          </p:cNvPr>
          <p:cNvCxnSpPr>
            <a:cxnSpLocks/>
          </p:cNvCxnSpPr>
          <p:nvPr/>
        </p:nvCxnSpPr>
        <p:spPr>
          <a:xfrm>
            <a:off x="5922579" y="4943133"/>
            <a:ext cx="0" cy="664369"/>
          </a:xfrm>
          <a:prstGeom prst="line">
            <a:avLst/>
          </a:prstGeom>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FB2BE984-58A6-574B-8CCA-60CDE5EE71A6}"/>
              </a:ext>
            </a:extLst>
          </p:cNvPr>
          <p:cNvSpPr/>
          <p:nvPr/>
        </p:nvSpPr>
        <p:spPr>
          <a:xfrm>
            <a:off x="5307184" y="5463381"/>
            <a:ext cx="1577632" cy="350837"/>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pitchFamily="2" charset="0"/>
              </a:rPr>
              <a:t>Conservative</a:t>
            </a:r>
          </a:p>
        </p:txBody>
      </p:sp>
      <p:sp>
        <p:nvSpPr>
          <p:cNvPr id="7" name="Rectangle 6">
            <a:extLst>
              <a:ext uri="{FF2B5EF4-FFF2-40B4-BE49-F238E27FC236}">
                <a16:creationId xmlns:a16="http://schemas.microsoft.com/office/drawing/2014/main" id="{6630FACF-E6D5-9848-B7BF-DB277A3B126F}"/>
              </a:ext>
            </a:extLst>
          </p:cNvPr>
          <p:cNvSpPr/>
          <p:nvPr/>
        </p:nvSpPr>
        <p:spPr>
          <a:xfrm>
            <a:off x="441434" y="1871661"/>
            <a:ext cx="7252138" cy="2516587"/>
          </a:xfrm>
          <a:prstGeom prst="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Process: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Dept. of Justice short list</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Nominees are vetted (</a:t>
            </a:r>
            <a:r>
              <a:rPr lang="en-US" sz="2200" i="1" dirty="0">
                <a:solidFill>
                  <a:srgbClr val="FFFF00"/>
                </a:solidFill>
                <a:latin typeface="Times New Roman" panose="02020603050405020304" pitchFamily="18" charset="0"/>
                <a:cs typeface="Times New Roman" panose="02020603050405020304" pitchFamily="18" charset="0"/>
              </a:rPr>
              <a:t>American Bar Association rating</a:t>
            </a:r>
            <a:r>
              <a:rPr lang="en-US" sz="2200" dirty="0">
                <a:solidFill>
                  <a:srgbClr val="FFFF00"/>
                </a:solidFill>
                <a:latin typeface="Times New Roman" panose="02020603050405020304" pitchFamily="18" charset="0"/>
                <a:cs typeface="Times New Roman" panose="02020603050405020304" pitchFamily="18" charset="0"/>
              </a:rPr>
              <a:t>, </a:t>
            </a:r>
            <a:r>
              <a:rPr lang="en-US" sz="2200" i="1" dirty="0">
                <a:solidFill>
                  <a:srgbClr val="FFFF00"/>
                </a:solidFill>
                <a:latin typeface="Times New Roman" panose="02020603050405020304" pitchFamily="18" charset="0"/>
                <a:cs typeface="Times New Roman" panose="02020603050405020304" pitchFamily="18" charset="0"/>
              </a:rPr>
              <a:t>background check, decisions read</a:t>
            </a:r>
            <a:r>
              <a:rPr lang="en-US" sz="22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Announcement (</a:t>
            </a:r>
            <a:r>
              <a:rPr lang="en-US" sz="2200" i="1" dirty="0">
                <a:solidFill>
                  <a:srgbClr val="FFFF00"/>
                </a:solidFill>
                <a:latin typeface="Times New Roman" panose="02020603050405020304" pitchFamily="18" charset="0"/>
                <a:cs typeface="Times New Roman" panose="02020603050405020304" pitchFamily="18" charset="0"/>
              </a:rPr>
              <a:t>interest groups litmus test – liberal or conservative</a:t>
            </a:r>
            <a:r>
              <a:rPr lang="en-US" sz="2200" dirty="0">
                <a:latin typeface="Times New Roman" panose="02020603050405020304" pitchFamily="18" charset="0"/>
                <a:cs typeface="Times New Roman" panose="02020603050405020304" pitchFamily="18" charset="0"/>
              </a:rPr>
              <a:t>)</a:t>
            </a:r>
          </a:p>
          <a:p>
            <a:pPr marL="393700" lvl="1" indent="-342900">
              <a:spcBef>
                <a:spcPts val="0"/>
              </a:spcBef>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Confirmation hearing </a:t>
            </a:r>
          </a:p>
        </p:txBody>
      </p:sp>
    </p:spTree>
    <p:extLst>
      <p:ext uri="{BB962C8B-B14F-4D97-AF65-F5344CB8AC3E}">
        <p14:creationId xmlns:p14="http://schemas.microsoft.com/office/powerpoint/2010/main" val="809402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9394"/>
          </a:xfrm>
          <a:solidFill>
            <a:schemeClr val="bg1"/>
          </a:solidFill>
          <a:ln>
            <a:solidFill>
              <a:schemeClr val="tx2"/>
            </a:solidFill>
          </a:ln>
        </p:spPr>
        <p:txBody>
          <a:bodyPr/>
          <a:lstStyle/>
          <a:p>
            <a:r>
              <a:rPr lang="en-US" dirty="0">
                <a:solidFill>
                  <a:schemeClr val="tx2"/>
                </a:solidFill>
                <a:latin typeface="Baskerville Old Face" panose="02020602080505020303" pitchFamily="18" charset="0"/>
              </a:rPr>
              <a:t>Court Appointment Differences</a:t>
            </a:r>
          </a:p>
        </p:txBody>
      </p:sp>
      <p:sp>
        <p:nvSpPr>
          <p:cNvPr id="3" name="Content Placeholder 2"/>
          <p:cNvSpPr>
            <a:spLocks noGrp="1"/>
          </p:cNvSpPr>
          <p:nvPr>
            <p:ph idx="1"/>
          </p:nvPr>
        </p:nvSpPr>
        <p:spPr>
          <a:xfrm>
            <a:off x="838200" y="1485900"/>
            <a:ext cx="10515600" cy="4691063"/>
          </a:xfrm>
          <a:solidFill>
            <a:schemeClr val="bg1"/>
          </a:solidFill>
        </p:spPr>
        <p:txBody>
          <a:bodyPr>
            <a:normAutofit/>
          </a:bodyPr>
          <a:lstStyle/>
          <a:p>
            <a:pPr marL="0" lvl="1" indent="0">
              <a:buNone/>
            </a:pPr>
            <a:r>
              <a:rPr lang="en-US" dirty="0">
                <a:latin typeface="Times New Roman" panose="02020603050405020304" pitchFamily="18" charset="0"/>
                <a:cs typeface="Times New Roman" panose="02020603050405020304" pitchFamily="18" charset="0"/>
              </a:rPr>
              <a:t>President seeking prior approval </a:t>
            </a:r>
          </a:p>
          <a:p>
            <a:pPr marL="342900" lvl="1" indent="-342900"/>
            <a:r>
              <a:rPr lang="en-US" b="1" u="sng" dirty="0">
                <a:solidFill>
                  <a:srgbClr val="002060"/>
                </a:solidFill>
                <a:latin typeface="Times New Roman" panose="02020603050405020304" pitchFamily="18" charset="0"/>
                <a:cs typeface="Times New Roman" panose="02020603050405020304" pitchFamily="18" charset="0"/>
              </a:rPr>
              <a:t>Senatorial courtesy</a:t>
            </a:r>
            <a:r>
              <a:rPr lang="en-US" dirty="0">
                <a:latin typeface="Times New Roman" panose="02020603050405020304" pitchFamily="18" charset="0"/>
                <a:cs typeface="Times New Roman" panose="02020603050405020304" pitchFamily="18" charset="0"/>
              </a:rPr>
              <a:t>: president getting feedback on potential</a:t>
            </a:r>
          </a:p>
          <a:p>
            <a:pPr marL="0" lvl="1" indent="0">
              <a:buNone/>
            </a:pPr>
            <a:r>
              <a:rPr lang="en-US" dirty="0">
                <a:latin typeface="Times New Roman" panose="02020603050405020304" pitchFamily="18" charset="0"/>
                <a:cs typeface="Times New Roman" panose="02020603050405020304" pitchFamily="18" charset="0"/>
              </a:rPr>
              <a:t>     nominees </a:t>
            </a:r>
          </a:p>
          <a:p>
            <a:pPr marL="342900" lvl="1" indent="-342900"/>
            <a:r>
              <a:rPr lang="en-US" b="1" u="sng" dirty="0">
                <a:solidFill>
                  <a:srgbClr val="002060"/>
                </a:solidFill>
                <a:latin typeface="Times New Roman" panose="02020603050405020304" pitchFamily="18" charset="0"/>
                <a:cs typeface="Times New Roman" panose="02020603050405020304" pitchFamily="18" charset="0"/>
              </a:rPr>
              <a:t>Blue slips</a:t>
            </a:r>
            <a:r>
              <a:rPr lang="en-US" dirty="0">
                <a:latin typeface="Times New Roman" panose="02020603050405020304" pitchFamily="18" charset="0"/>
                <a:cs typeface="Times New Roman" panose="02020603050405020304" pitchFamily="18" charset="0"/>
              </a:rPr>
              <a:t>: Senate feedback on nominees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229" y="3594948"/>
            <a:ext cx="6977987" cy="2324100"/>
          </a:xfrm>
          <a:prstGeom prst="rect">
            <a:avLst/>
          </a:prstGeom>
          <a:noFill/>
          <a:ln w="190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467601" y="3200400"/>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7ED70306-A0D6-084C-B152-F50A591547D2}"/>
              </a:ext>
            </a:extLst>
          </p:cNvPr>
          <p:cNvPicPr>
            <a:picLocks noChangeAspect="1"/>
          </p:cNvPicPr>
          <p:nvPr/>
        </p:nvPicPr>
        <p:blipFill>
          <a:blip r:embed="rId3"/>
          <a:stretch>
            <a:fillRect/>
          </a:stretch>
        </p:blipFill>
        <p:spPr>
          <a:xfrm>
            <a:off x="8757066" y="443018"/>
            <a:ext cx="2628264" cy="2674938"/>
          </a:xfrm>
          <a:prstGeom prst="rect">
            <a:avLst/>
          </a:prstGeom>
        </p:spPr>
      </p:pic>
      <p:sp>
        <p:nvSpPr>
          <p:cNvPr id="6" name="Rectangle 5">
            <a:extLst>
              <a:ext uri="{FF2B5EF4-FFF2-40B4-BE49-F238E27FC236}">
                <a16:creationId xmlns:a16="http://schemas.microsoft.com/office/drawing/2014/main" id="{1EED57FD-9FC9-8046-80CD-8CDA86CEA0E5}"/>
              </a:ext>
            </a:extLst>
          </p:cNvPr>
          <p:cNvSpPr/>
          <p:nvPr/>
        </p:nvSpPr>
        <p:spPr>
          <a:xfrm>
            <a:off x="9068950" y="2927866"/>
            <a:ext cx="259080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itchFamily="2" charset="0"/>
              </a:rPr>
              <a:t>Blue Slips</a:t>
            </a:r>
          </a:p>
        </p:txBody>
      </p:sp>
    </p:spTree>
    <p:extLst>
      <p:ext uri="{BB962C8B-B14F-4D97-AF65-F5344CB8AC3E}">
        <p14:creationId xmlns:p14="http://schemas.microsoft.com/office/powerpoint/2010/main" val="64643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3443"/>
          </a:xfrm>
          <a:solidFill>
            <a:schemeClr val="bg1"/>
          </a:solidFill>
          <a:ln>
            <a:solidFill>
              <a:srgbClr val="C00000"/>
            </a:solidFill>
          </a:ln>
        </p:spPr>
        <p:txBody>
          <a:bodyPr>
            <a:normAutofit fontScale="90000"/>
          </a:bodyPr>
          <a:lstStyle/>
          <a:p>
            <a:r>
              <a:rPr lang="en-US" dirty="0">
                <a:solidFill>
                  <a:schemeClr val="tx2"/>
                </a:solidFill>
                <a:latin typeface="Baskerville Old Face" panose="02020602080505020303" pitchFamily="18" charset="0"/>
              </a:rPr>
              <a:t>Liberal or Conservative</a:t>
            </a:r>
          </a:p>
        </p:txBody>
      </p:sp>
      <p:sp>
        <p:nvSpPr>
          <p:cNvPr id="3" name="Content Placeholder 2"/>
          <p:cNvSpPr>
            <a:spLocks noGrp="1"/>
          </p:cNvSpPr>
          <p:nvPr>
            <p:ph idx="1"/>
          </p:nvPr>
        </p:nvSpPr>
        <p:spPr>
          <a:xfrm>
            <a:off x="630621" y="1245477"/>
            <a:ext cx="10925503" cy="4880688"/>
          </a:xfrm>
          <a:solidFill>
            <a:schemeClr val="bg1"/>
          </a:solidFill>
        </p:spPr>
        <p:txBody>
          <a:bodyPr>
            <a:normAutofit lnSpcReduction="10000"/>
          </a:bodyPr>
          <a:lstStyle/>
          <a:p>
            <a:r>
              <a:rPr lang="en-US" sz="2400" dirty="0">
                <a:latin typeface="Times New Roman" panose="02020603050405020304" pitchFamily="18" charset="0"/>
                <a:cs typeface="Times New Roman" panose="02020603050405020304" pitchFamily="18" charset="0"/>
              </a:rPr>
              <a:t>Political ideology impacts judicial precedents (</a:t>
            </a:r>
            <a:r>
              <a:rPr lang="en-US" sz="2400" i="1" dirty="0">
                <a:latin typeface="Times New Roman" panose="02020603050405020304" pitchFamily="18" charset="0"/>
                <a:cs typeface="Times New Roman" panose="02020603050405020304" pitchFamily="18" charset="0"/>
              </a:rPr>
              <a:t>binding to the whole nation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Federal nomination rejection rate 20%</a:t>
            </a:r>
          </a:p>
          <a:p>
            <a:r>
              <a:rPr lang="en-US" sz="2600" dirty="0">
                <a:latin typeface="Times New Roman" panose="02020603050405020304" pitchFamily="18" charset="0"/>
                <a:cs typeface="Times New Roman" panose="02020603050405020304" pitchFamily="18" charset="0"/>
              </a:rPr>
              <a:t>Current Supreme Court – </a:t>
            </a:r>
            <a:r>
              <a:rPr lang="en-US" sz="2600" b="1" u="sng" dirty="0">
                <a:latin typeface="Times New Roman" panose="02020603050405020304" pitchFamily="18" charset="0"/>
                <a:cs typeface="Times New Roman" panose="02020603050405020304" pitchFamily="18" charset="0"/>
              </a:rPr>
              <a:t>6 Conservatives </a:t>
            </a:r>
            <a:r>
              <a:rPr lang="en-US" sz="2600" dirty="0">
                <a:latin typeface="Times New Roman" panose="02020603050405020304" pitchFamily="18" charset="0"/>
                <a:cs typeface="Times New Roman" panose="02020603050405020304" pitchFamily="18" charset="0"/>
              </a:rPr>
              <a:t>+ </a:t>
            </a:r>
            <a:r>
              <a:rPr lang="en-US" sz="2600" b="1" u="sng" dirty="0">
                <a:latin typeface="Times New Roman" panose="02020603050405020304" pitchFamily="18" charset="0"/>
                <a:cs typeface="Times New Roman" panose="02020603050405020304" pitchFamily="18" charset="0"/>
              </a:rPr>
              <a:t>3 Liberals </a:t>
            </a:r>
          </a:p>
          <a:p>
            <a:endParaRPr lang="en-US" sz="2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1" y="1961139"/>
            <a:ext cx="2711820" cy="201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7983" y="1770640"/>
            <a:ext cx="3467016" cy="29857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New Roman" panose="02020603050405020304" pitchFamily="18" charset="0"/>
                <a:cs typeface="Times New Roman" panose="02020603050405020304" pitchFamily="18" charset="0"/>
              </a:rPr>
              <a:t>Judicial Activism</a:t>
            </a:r>
            <a:r>
              <a:rPr lang="en-US" sz="2400" dirty="0">
                <a:solidFill>
                  <a:schemeClr val="bg1"/>
                </a:solidFill>
                <a:latin typeface="Times New Roman" panose="02020603050405020304" pitchFamily="18" charset="0"/>
                <a:cs typeface="Times New Roman" panose="02020603050405020304" pitchFamily="18" charset="0"/>
              </a:rPr>
              <a:t>: the court expands its power and makes laws with precedents – Ex. Roe v. Wade “privacy”</a:t>
            </a:r>
          </a:p>
          <a:p>
            <a:r>
              <a:rPr lang="en-US" sz="2400" dirty="0">
                <a:solidFill>
                  <a:schemeClr val="bg1"/>
                </a:solidFill>
                <a:latin typeface="Times New Roman" panose="02020603050405020304" pitchFamily="18" charset="0"/>
                <a:cs typeface="Times New Roman" panose="02020603050405020304" pitchFamily="18" charset="0"/>
              </a:rPr>
              <a:t>- Issue may not have the expertise &amp; violates separation of powers</a:t>
            </a:r>
          </a:p>
        </p:txBody>
      </p:sp>
      <p:sp>
        <p:nvSpPr>
          <p:cNvPr id="5" name="Rectangle 4"/>
          <p:cNvSpPr/>
          <p:nvPr/>
        </p:nvSpPr>
        <p:spPr>
          <a:xfrm>
            <a:off x="8076736" y="1770640"/>
            <a:ext cx="3712026" cy="298570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New Roman" panose="02020603050405020304" pitchFamily="18" charset="0"/>
                <a:cs typeface="Times New Roman" panose="02020603050405020304" pitchFamily="18" charset="0"/>
              </a:rPr>
              <a:t>Judicial Restraint</a:t>
            </a:r>
            <a:r>
              <a:rPr lang="en-US" sz="2400" dirty="0">
                <a:solidFill>
                  <a:schemeClr val="bg1"/>
                </a:solidFill>
                <a:latin typeface="Times New Roman" panose="02020603050405020304" pitchFamily="18" charset="0"/>
                <a:cs typeface="Times New Roman" panose="02020603050405020304" pitchFamily="18" charset="0"/>
              </a:rPr>
              <a:t>: follows the written word of the U.S. Constitution</a:t>
            </a:r>
          </a:p>
          <a:p>
            <a:pPr marL="285750" indent="-285750">
              <a:buFontTx/>
              <a:buChar char="-"/>
            </a:pPr>
            <a:r>
              <a:rPr lang="en-US" sz="2400" dirty="0">
                <a:solidFill>
                  <a:schemeClr val="bg1"/>
                </a:solidFill>
                <a:latin typeface="Times New Roman" panose="02020603050405020304" pitchFamily="18" charset="0"/>
                <a:cs typeface="Times New Roman" panose="02020603050405020304" pitchFamily="18" charset="0"/>
              </a:rPr>
              <a:t>Ex. Clinton v. NYC – No line-item veto</a:t>
            </a:r>
          </a:p>
          <a:p>
            <a:pPr marL="285750" indent="-285750">
              <a:buFontTx/>
              <a:buChar char="-"/>
            </a:pPr>
            <a:r>
              <a:rPr lang="en-US" sz="2400" dirty="0">
                <a:solidFill>
                  <a:schemeClr val="bg1"/>
                </a:solidFill>
                <a:latin typeface="Times New Roman" panose="02020603050405020304" pitchFamily="18" charset="0"/>
                <a:cs typeface="Times New Roman" panose="02020603050405020304" pitchFamily="18" charset="0"/>
              </a:rPr>
              <a:t>Issue: America is a society that adapts (Civil Rights)</a:t>
            </a:r>
          </a:p>
        </p:txBody>
      </p:sp>
      <p:pic>
        <p:nvPicPr>
          <p:cNvPr id="5124" name="Picture 4" descr="http://www.channelnewsasia.com/blob/2513800/1455406204000/us-supreme-court-justice-da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82" y="3586521"/>
            <a:ext cx="1466601" cy="1484475"/>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5F91C53-377E-A145-AEB4-FD9A851A8DE6}"/>
              </a:ext>
            </a:extLst>
          </p:cNvPr>
          <p:cNvPicPr>
            <a:picLocks noChangeAspect="1"/>
          </p:cNvPicPr>
          <p:nvPr/>
        </p:nvPicPr>
        <p:blipFill>
          <a:blip r:embed="rId4"/>
          <a:stretch>
            <a:fillRect/>
          </a:stretch>
        </p:blipFill>
        <p:spPr>
          <a:xfrm>
            <a:off x="3572147" y="3524445"/>
            <a:ext cx="1422400" cy="1484475"/>
          </a:xfrm>
          <a:prstGeom prst="rect">
            <a:avLst/>
          </a:prstGeom>
          <a:ln>
            <a:solidFill>
              <a:srgbClr val="002060"/>
            </a:solidFill>
          </a:ln>
        </p:spPr>
      </p:pic>
      <p:sp>
        <p:nvSpPr>
          <p:cNvPr id="6" name="Right Arrow 5"/>
          <p:cNvSpPr/>
          <p:nvPr/>
        </p:nvSpPr>
        <p:spPr>
          <a:xfrm rot="7819694">
            <a:off x="4313416" y="3339755"/>
            <a:ext cx="533400" cy="22847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531984">
            <a:off x="6722396" y="3360460"/>
            <a:ext cx="533400" cy="18767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45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E204-BC14-BC68-6401-C41F77EFD1A1}"/>
              </a:ext>
            </a:extLst>
          </p:cNvPr>
          <p:cNvSpPr>
            <a:spLocks noGrp="1"/>
          </p:cNvSpPr>
          <p:nvPr>
            <p:ph type="title"/>
          </p:nvPr>
        </p:nvSpPr>
        <p:spPr>
          <a:xfrm>
            <a:off x="1981200" y="274638"/>
            <a:ext cx="8229600" cy="639762"/>
          </a:xfrm>
          <a:solidFill>
            <a:schemeClr val="bg1"/>
          </a:solidFill>
          <a:ln>
            <a:solidFill>
              <a:srgbClr val="002060"/>
            </a:solidFill>
          </a:ln>
        </p:spPr>
        <p:txBody>
          <a:bodyPr>
            <a:normAutofit fontScale="90000"/>
          </a:bodyPr>
          <a:lstStyle/>
          <a:p>
            <a:r>
              <a:rPr lang="en-US" dirty="0">
                <a:solidFill>
                  <a:srgbClr val="002060"/>
                </a:solidFill>
                <a:latin typeface="High Tower Text" panose="02040502050506030303" pitchFamily="18" charset="0"/>
              </a:rPr>
              <a:t>Judicial Autopsy</a:t>
            </a:r>
          </a:p>
        </p:txBody>
      </p:sp>
      <p:sp>
        <p:nvSpPr>
          <p:cNvPr id="3" name="Content Placeholder 2">
            <a:extLst>
              <a:ext uri="{FF2B5EF4-FFF2-40B4-BE49-F238E27FC236}">
                <a16:creationId xmlns:a16="http://schemas.microsoft.com/office/drawing/2014/main" id="{67422DD4-05DD-DBEC-144D-3F99EAFBBDB7}"/>
              </a:ext>
            </a:extLst>
          </p:cNvPr>
          <p:cNvSpPr>
            <a:spLocks noGrp="1"/>
          </p:cNvSpPr>
          <p:nvPr>
            <p:ph idx="1"/>
          </p:nvPr>
        </p:nvSpPr>
        <p:spPr>
          <a:xfrm>
            <a:off x="819807" y="1143001"/>
            <a:ext cx="10846676" cy="4983163"/>
          </a:xfrm>
          <a:solidFill>
            <a:schemeClr val="bg1"/>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Analyze the Supreme Court nominee and evaluate his/her effect on the interpretation of the Constitution </a:t>
            </a:r>
          </a:p>
          <a:p>
            <a:pPr marL="0" indent="0">
              <a:buNone/>
            </a:pPr>
            <a:endParaRPr lang="en-US" sz="2400" dirty="0">
              <a:latin typeface="Times" panose="02020603050405020304" pitchFamily="18" charset="0"/>
              <a:cs typeface="Times" panose="02020603050405020304" pitchFamily="18" charset="0"/>
            </a:endParaRPr>
          </a:p>
        </p:txBody>
      </p:sp>
      <p:pic>
        <p:nvPicPr>
          <p:cNvPr id="1026" name="Picture 2" descr="Human Body Outline Images – Browse 950,476 Stock Photos, Vectors, and Video  | Adobe Stock">
            <a:extLst>
              <a:ext uri="{FF2B5EF4-FFF2-40B4-BE49-F238E27FC236}">
                <a16:creationId xmlns:a16="http://schemas.microsoft.com/office/drawing/2014/main" id="{EC8CCB25-1CDA-4168-9204-9E41602E0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7" y="2146273"/>
            <a:ext cx="2438400" cy="44196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descr="Key to getting things done in a closely held Congress: the committee system  | The Hill">
            <a:extLst>
              <a:ext uri="{FF2B5EF4-FFF2-40B4-BE49-F238E27FC236}">
                <a16:creationId xmlns:a16="http://schemas.microsoft.com/office/drawing/2014/main" id="{7F8F19EF-C90C-C2FF-5452-ACF5BDA5E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2" y="3462729"/>
            <a:ext cx="3962400" cy="213359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E12A19C8-8812-1F98-FFDE-3E898A6C9413}"/>
              </a:ext>
            </a:extLst>
          </p:cNvPr>
          <p:cNvSpPr/>
          <p:nvPr/>
        </p:nvSpPr>
        <p:spPr>
          <a:xfrm>
            <a:off x="8077200" y="3234128"/>
            <a:ext cx="2133600" cy="956872"/>
          </a:xfrm>
          <a:prstGeom prst="wedgeEllipseCallou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Is he Conservative or Liberal?</a:t>
            </a:r>
          </a:p>
        </p:txBody>
      </p:sp>
      <p:sp>
        <p:nvSpPr>
          <p:cNvPr id="5" name="Speech Bubble: Oval 4">
            <a:extLst>
              <a:ext uri="{FF2B5EF4-FFF2-40B4-BE49-F238E27FC236}">
                <a16:creationId xmlns:a16="http://schemas.microsoft.com/office/drawing/2014/main" id="{DFDB2770-5566-D564-D7B4-019A955656ED}"/>
              </a:ext>
            </a:extLst>
          </p:cNvPr>
          <p:cNvSpPr/>
          <p:nvPr/>
        </p:nvSpPr>
        <p:spPr>
          <a:xfrm>
            <a:off x="7391402" y="2277256"/>
            <a:ext cx="2133600" cy="956872"/>
          </a:xfrm>
          <a:prstGeom prst="wedgeEllipseCallou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Will my constituents like him?</a:t>
            </a:r>
          </a:p>
        </p:txBody>
      </p:sp>
      <p:sp>
        <p:nvSpPr>
          <p:cNvPr id="6" name="Speech Bubble: Oval 5">
            <a:extLst>
              <a:ext uri="{FF2B5EF4-FFF2-40B4-BE49-F238E27FC236}">
                <a16:creationId xmlns:a16="http://schemas.microsoft.com/office/drawing/2014/main" id="{266DF064-B260-53FF-24AA-6605E2EBF519}"/>
              </a:ext>
            </a:extLst>
          </p:cNvPr>
          <p:cNvSpPr/>
          <p:nvPr/>
        </p:nvSpPr>
        <p:spPr>
          <a:xfrm>
            <a:off x="5105402" y="3543924"/>
            <a:ext cx="2438400" cy="956872"/>
          </a:xfrm>
          <a:prstGeom prst="wedgeEllipseCallout">
            <a:avLst>
              <a:gd name="adj1" fmla="val 17106"/>
              <a:gd name="adj2" fmla="val 62500"/>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Will he protect right to choose or life?</a:t>
            </a:r>
          </a:p>
        </p:txBody>
      </p:sp>
      <p:sp>
        <p:nvSpPr>
          <p:cNvPr id="7" name="Speech Bubble: Oval 6">
            <a:extLst>
              <a:ext uri="{FF2B5EF4-FFF2-40B4-BE49-F238E27FC236}">
                <a16:creationId xmlns:a16="http://schemas.microsoft.com/office/drawing/2014/main" id="{BD841048-00D9-49EB-0A63-0318E1230360}"/>
              </a:ext>
            </a:extLst>
          </p:cNvPr>
          <p:cNvSpPr/>
          <p:nvPr/>
        </p:nvSpPr>
        <p:spPr>
          <a:xfrm>
            <a:off x="4648200" y="2357204"/>
            <a:ext cx="2609536" cy="956872"/>
          </a:xfrm>
          <a:prstGeom prst="wedgeEllipseCallout">
            <a:avLst>
              <a:gd name="adj1" fmla="val 51532"/>
              <a:gd name="adj2" fmla="val 79732"/>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What will my campaign supporters say?</a:t>
            </a:r>
          </a:p>
        </p:txBody>
      </p:sp>
      <p:pic>
        <p:nvPicPr>
          <p:cNvPr id="1030" name="Picture 6" descr="Heart symbol - Wikipedia">
            <a:extLst>
              <a:ext uri="{FF2B5EF4-FFF2-40B4-BE49-F238E27FC236}">
                <a16:creationId xmlns:a16="http://schemas.microsoft.com/office/drawing/2014/main" id="{BFDB9494-DD8E-FC15-2390-605475A69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841" y="2277256"/>
            <a:ext cx="1176728" cy="9568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Reject Stock Illustrations – 32,726 Reject Stock Illustrations, Vectors &amp;  Clipart - Dreamstime">
            <a:extLst>
              <a:ext uri="{FF2B5EF4-FFF2-40B4-BE49-F238E27FC236}">
                <a16:creationId xmlns:a16="http://schemas.microsoft.com/office/drawing/2014/main" id="{309BB021-98BD-0B95-63FA-A32D7E5D3F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932" y="2203735"/>
            <a:ext cx="1071562" cy="10715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F6F4CBD-D853-E757-0213-D51F229EC9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8594" y="3429001"/>
            <a:ext cx="957887" cy="9578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90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92F6-859A-4BC2-9E0C-3A111E1490F5}"/>
              </a:ext>
            </a:extLst>
          </p:cNvPr>
          <p:cNvSpPr>
            <a:spLocks noGrp="1"/>
          </p:cNvSpPr>
          <p:nvPr>
            <p:ph type="title"/>
          </p:nvPr>
        </p:nvSpPr>
        <p:spPr>
          <a:xfrm>
            <a:off x="1981200" y="274638"/>
            <a:ext cx="8229600" cy="792162"/>
          </a:xfrm>
          <a:solidFill>
            <a:schemeClr val="bg1"/>
          </a:solidFill>
          <a:ln>
            <a:solidFill>
              <a:schemeClr val="tx2">
                <a:lumMod val="50000"/>
              </a:schemeClr>
            </a:solidFill>
          </a:ln>
        </p:spPr>
        <p:txBody>
          <a:bodyPr/>
          <a:lstStyle/>
          <a:p>
            <a:r>
              <a:rPr lang="en-US" b="1" dirty="0">
                <a:solidFill>
                  <a:schemeClr val="tx2">
                    <a:lumMod val="50000"/>
                  </a:schemeClr>
                </a:solidFill>
                <a:latin typeface="High Tower Text" panose="02040502050506030303" pitchFamily="18" charset="0"/>
              </a:rPr>
              <a:t>The Judiciary Effect</a:t>
            </a:r>
          </a:p>
        </p:txBody>
      </p:sp>
      <p:sp>
        <p:nvSpPr>
          <p:cNvPr id="3" name="Content Placeholder 2">
            <a:extLst>
              <a:ext uri="{FF2B5EF4-FFF2-40B4-BE49-F238E27FC236}">
                <a16:creationId xmlns:a16="http://schemas.microsoft.com/office/drawing/2014/main" id="{4397ACB5-3A61-4C84-B41F-F46586F7A444}"/>
              </a:ext>
            </a:extLst>
          </p:cNvPr>
          <p:cNvSpPr>
            <a:spLocks noGrp="1"/>
          </p:cNvSpPr>
          <p:nvPr>
            <p:ph idx="1"/>
          </p:nvPr>
        </p:nvSpPr>
        <p:spPr>
          <a:xfrm>
            <a:off x="838200" y="1484912"/>
            <a:ext cx="10515600" cy="4692051"/>
          </a:xfrm>
          <a:solidFill>
            <a:schemeClr val="bg1"/>
          </a:solidFill>
          <a:ln>
            <a:solidFill>
              <a:schemeClr val="tx2">
                <a:lumMod val="50000"/>
              </a:schemeClr>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How does the Supreme Court of the United States (SCOTUS) impact the founders’ intent of the design U.S. Constitution? </a:t>
            </a:r>
          </a:p>
        </p:txBody>
      </p:sp>
      <p:pic>
        <p:nvPicPr>
          <p:cNvPr id="1026" name="Picture 2" descr="SCOTUS Arguments Today in SCOTUS 303 Creative Case; Case Could Have  Consequences for LGBTQ+ People and Other Vulnerable Groups - Human Rights  Campaign">
            <a:extLst>
              <a:ext uri="{FF2B5EF4-FFF2-40B4-BE49-F238E27FC236}">
                <a16:creationId xmlns:a16="http://schemas.microsoft.com/office/drawing/2014/main" id="{2D638750-DFE5-4744-9F5F-F9FB890F6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52712"/>
            <a:ext cx="3810000" cy="1995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ustices">
            <a:extLst>
              <a:ext uri="{FF2B5EF4-FFF2-40B4-BE49-F238E27FC236}">
                <a16:creationId xmlns:a16="http://schemas.microsoft.com/office/drawing/2014/main" id="{41751BB3-8889-4595-8DB6-D513B42D79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652712"/>
            <a:ext cx="3810000" cy="19954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3F0C18C-0BEA-43D0-850F-65821A39C218}"/>
              </a:ext>
            </a:extLst>
          </p:cNvPr>
          <p:cNvSpPr/>
          <p:nvPr/>
        </p:nvSpPr>
        <p:spPr>
          <a:xfrm>
            <a:off x="6743700" y="4800600"/>
            <a:ext cx="34290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The Power of the NINE</a:t>
            </a:r>
          </a:p>
        </p:txBody>
      </p:sp>
      <p:sp>
        <p:nvSpPr>
          <p:cNvPr id="7" name="Rectangle 6">
            <a:extLst>
              <a:ext uri="{FF2B5EF4-FFF2-40B4-BE49-F238E27FC236}">
                <a16:creationId xmlns:a16="http://schemas.microsoft.com/office/drawing/2014/main" id="{527B0861-DA0E-44A1-90B1-3991765C67DF}"/>
              </a:ext>
            </a:extLst>
          </p:cNvPr>
          <p:cNvSpPr/>
          <p:nvPr/>
        </p:nvSpPr>
        <p:spPr>
          <a:xfrm>
            <a:off x="2019300" y="4800600"/>
            <a:ext cx="34290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 Constitutional Court</a:t>
            </a:r>
          </a:p>
        </p:txBody>
      </p:sp>
      <p:sp>
        <p:nvSpPr>
          <p:cNvPr id="5" name="Rectangle 4">
            <a:extLst>
              <a:ext uri="{FF2B5EF4-FFF2-40B4-BE49-F238E27FC236}">
                <a16:creationId xmlns:a16="http://schemas.microsoft.com/office/drawing/2014/main" id="{AD0A16B7-2CC0-485C-8162-50011E11BB63}"/>
              </a:ext>
            </a:extLst>
          </p:cNvPr>
          <p:cNvSpPr/>
          <p:nvPr/>
        </p:nvSpPr>
        <p:spPr>
          <a:xfrm>
            <a:off x="1828800" y="5675912"/>
            <a:ext cx="6553200" cy="715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hlinkClick r:id="rId4">
                  <a:extLst>
                    <a:ext uri="{A12FA001-AC4F-418D-AE19-62706E023703}">
                      <ahyp:hlinkClr xmlns:ahyp="http://schemas.microsoft.com/office/drawing/2018/hyperlinkcolor" val="tx"/>
                    </a:ext>
                  </a:extLst>
                </a:hlinkClick>
              </a:rPr>
              <a:t>This week in SCOTUS history</a:t>
            </a:r>
            <a:endParaRPr lang="en-US" sz="2400"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1127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92F6-859A-4BC2-9E0C-3A111E1490F5}"/>
              </a:ext>
            </a:extLst>
          </p:cNvPr>
          <p:cNvSpPr>
            <a:spLocks noGrp="1"/>
          </p:cNvSpPr>
          <p:nvPr>
            <p:ph type="title"/>
          </p:nvPr>
        </p:nvSpPr>
        <p:spPr>
          <a:xfrm>
            <a:off x="1967459" y="121171"/>
            <a:ext cx="8229600" cy="610666"/>
          </a:xfrm>
          <a:solidFill>
            <a:schemeClr val="bg1"/>
          </a:solidFill>
          <a:ln>
            <a:solidFill>
              <a:schemeClr val="tx2">
                <a:lumMod val="50000"/>
              </a:schemeClr>
            </a:solidFill>
          </a:ln>
        </p:spPr>
        <p:txBody>
          <a:bodyPr>
            <a:normAutofit fontScale="90000"/>
          </a:bodyPr>
          <a:lstStyle/>
          <a:p>
            <a:r>
              <a:rPr lang="en-US" b="1" dirty="0">
                <a:solidFill>
                  <a:schemeClr val="tx2">
                    <a:lumMod val="50000"/>
                  </a:schemeClr>
                </a:solidFill>
                <a:latin typeface="High Tower Text" panose="02040502050506030303" pitchFamily="18" charset="0"/>
              </a:rPr>
              <a:t>The Judiciary Effect</a:t>
            </a:r>
          </a:p>
        </p:txBody>
      </p:sp>
      <p:sp>
        <p:nvSpPr>
          <p:cNvPr id="3" name="Content Placeholder 2">
            <a:extLst>
              <a:ext uri="{FF2B5EF4-FFF2-40B4-BE49-F238E27FC236}">
                <a16:creationId xmlns:a16="http://schemas.microsoft.com/office/drawing/2014/main" id="{4397ACB5-3A61-4C84-B41F-F46586F7A444}"/>
              </a:ext>
            </a:extLst>
          </p:cNvPr>
          <p:cNvSpPr>
            <a:spLocks noGrp="1"/>
          </p:cNvSpPr>
          <p:nvPr>
            <p:ph idx="1"/>
          </p:nvPr>
        </p:nvSpPr>
        <p:spPr>
          <a:xfrm>
            <a:off x="646385" y="838201"/>
            <a:ext cx="11340663" cy="5287963"/>
          </a:xfrm>
          <a:solidFill>
            <a:schemeClr val="bg1"/>
          </a:solidFill>
          <a:ln>
            <a:solidFill>
              <a:schemeClr val="tx2">
                <a:lumMod val="50000"/>
              </a:schemeClr>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Why is it important to have a federal judiciary? </a:t>
            </a:r>
          </a:p>
        </p:txBody>
      </p:sp>
      <p:sp>
        <p:nvSpPr>
          <p:cNvPr id="6" name="Rectangle 5">
            <a:extLst>
              <a:ext uri="{FF2B5EF4-FFF2-40B4-BE49-F238E27FC236}">
                <a16:creationId xmlns:a16="http://schemas.microsoft.com/office/drawing/2014/main" id="{B1C612E9-2D39-C5CF-3BC4-A9E0D95A5AAF}"/>
              </a:ext>
            </a:extLst>
          </p:cNvPr>
          <p:cNvSpPr/>
          <p:nvPr/>
        </p:nvSpPr>
        <p:spPr>
          <a:xfrm>
            <a:off x="204951" y="1397378"/>
            <a:ext cx="11524593" cy="21074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Times" panose="02020603050405020304" pitchFamily="18" charset="0"/>
                <a:cs typeface="Times" panose="02020603050405020304" pitchFamily="18" charset="0"/>
              </a:rPr>
              <a:t>No person shall be a Senator or Representative in Congress, or elector of President and Vice-President, or hold any office, civil or military, under the United States, or under any State, who, having previously taken an oath, as a member of Congress, or as an officer of the United States, or as a member of any State legislature, or as an executive or judicial officer of any State, to support the Constitution of the United States, shall have engaged in insurrection or rebellion against the same, or given aid or comfort to the enemies thereof. </a:t>
            </a:r>
          </a:p>
          <a:p>
            <a:r>
              <a:rPr lang="en-US" sz="2000" dirty="0">
                <a:solidFill>
                  <a:schemeClr val="bg1"/>
                </a:solidFill>
                <a:latin typeface="Times" panose="02020603050405020304" pitchFamily="18" charset="0"/>
                <a:cs typeface="Times" panose="02020603050405020304" pitchFamily="18" charset="0"/>
              </a:rPr>
              <a:t>	- 14</a:t>
            </a:r>
            <a:r>
              <a:rPr lang="en-US" sz="2000" baseline="30000" dirty="0">
                <a:solidFill>
                  <a:schemeClr val="bg1"/>
                </a:solidFill>
                <a:latin typeface="Times" panose="02020603050405020304" pitchFamily="18" charset="0"/>
                <a:cs typeface="Times" panose="02020603050405020304" pitchFamily="18" charset="0"/>
              </a:rPr>
              <a:t>th</a:t>
            </a:r>
            <a:r>
              <a:rPr lang="en-US" sz="2000" dirty="0">
                <a:solidFill>
                  <a:schemeClr val="bg1"/>
                </a:solidFill>
                <a:latin typeface="Times" panose="02020603050405020304" pitchFamily="18" charset="0"/>
                <a:cs typeface="Times" panose="02020603050405020304" pitchFamily="18" charset="0"/>
              </a:rPr>
              <a:t> Amendment, Section 3</a:t>
            </a:r>
          </a:p>
        </p:txBody>
      </p:sp>
      <p:sp>
        <p:nvSpPr>
          <p:cNvPr id="8" name="Rectangle 7">
            <a:extLst>
              <a:ext uri="{FF2B5EF4-FFF2-40B4-BE49-F238E27FC236}">
                <a16:creationId xmlns:a16="http://schemas.microsoft.com/office/drawing/2014/main" id="{8B7A4E3F-EBC0-BAFE-657B-1DAB9F0ABD89}"/>
              </a:ext>
            </a:extLst>
          </p:cNvPr>
          <p:cNvSpPr/>
          <p:nvPr/>
        </p:nvSpPr>
        <p:spPr>
          <a:xfrm>
            <a:off x="204951" y="3740496"/>
            <a:ext cx="11524593" cy="21074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Times" panose="02020603050405020304" pitchFamily="18" charset="0"/>
              <a:cs typeface="Times" panose="02020603050405020304" pitchFamily="18" charset="0"/>
            </a:endParaRPr>
          </a:p>
          <a:p>
            <a:r>
              <a:rPr lang="en-US" sz="2000" dirty="0">
                <a:solidFill>
                  <a:schemeClr val="bg1"/>
                </a:solidFill>
                <a:latin typeface="Times" panose="02020603050405020304" pitchFamily="18" charset="0"/>
                <a:cs typeface="Times" panose="02020603050405020304" pitchFamily="18" charset="0"/>
              </a:rPr>
              <a:t>[The Congress shall have Power . . . ] To make all Laws which shall be necessary and proper for carrying into Execution the foregoing Powers, and all other Powers vested by this Constitution in the Government of the United States, or in any Department or Officer thereof.</a:t>
            </a:r>
          </a:p>
          <a:p>
            <a:endParaRPr lang="en-US" sz="400" dirty="0">
              <a:solidFill>
                <a:schemeClr val="bg1"/>
              </a:solidFill>
              <a:latin typeface="Times" panose="02020603050405020304" pitchFamily="18" charset="0"/>
              <a:cs typeface="Times" panose="02020603050405020304" pitchFamily="18" charset="0"/>
            </a:endParaRPr>
          </a:p>
          <a:p>
            <a:r>
              <a:rPr lang="en-US" sz="2000" dirty="0">
                <a:solidFill>
                  <a:schemeClr val="bg1"/>
                </a:solidFill>
                <a:latin typeface="Times" panose="02020603050405020304" pitchFamily="18" charset="0"/>
                <a:cs typeface="Times" panose="02020603050405020304" pitchFamily="18" charset="0"/>
              </a:rPr>
              <a:t>To establish a uniform Rule of Naturalization</a:t>
            </a:r>
          </a:p>
          <a:p>
            <a:r>
              <a:rPr lang="en-US" sz="2000" dirty="0">
                <a:solidFill>
                  <a:schemeClr val="bg1"/>
                </a:solidFill>
                <a:latin typeface="Times" panose="02020603050405020304" pitchFamily="18" charset="0"/>
                <a:cs typeface="Times" panose="02020603050405020304" pitchFamily="18" charset="0"/>
              </a:rPr>
              <a:t>	- Article I, Section 8, U.S. Constitution </a:t>
            </a:r>
          </a:p>
          <a:p>
            <a:endParaRPr lang="en-US" dirty="0">
              <a:solidFill>
                <a:schemeClr val="bg1"/>
              </a:solidFill>
              <a:latin typeface="Times" panose="02020603050405020304" pitchFamily="18" charset="0"/>
              <a:cs typeface="Times" panose="02020603050405020304" pitchFamily="18" charset="0"/>
            </a:endParaRPr>
          </a:p>
        </p:txBody>
      </p:sp>
      <p:sp>
        <p:nvSpPr>
          <p:cNvPr id="9" name="Rectangle 8">
            <a:extLst>
              <a:ext uri="{FF2B5EF4-FFF2-40B4-BE49-F238E27FC236}">
                <a16:creationId xmlns:a16="http://schemas.microsoft.com/office/drawing/2014/main" id="{578C009D-2373-7C0F-2C6A-38C107D5C94E}"/>
              </a:ext>
            </a:extLst>
          </p:cNvPr>
          <p:cNvSpPr/>
          <p:nvPr/>
        </p:nvSpPr>
        <p:spPr>
          <a:xfrm>
            <a:off x="1881890" y="1355361"/>
            <a:ext cx="5280910" cy="854439"/>
          </a:xfrm>
          <a:prstGeom prst="rect">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hlinkClick r:id="rId2">
                  <a:extLst>
                    <a:ext uri="{A12FA001-AC4F-418D-AE19-62706E023703}">
                      <ahyp:hlinkClr xmlns:ahyp="http://schemas.microsoft.com/office/drawing/2018/hyperlinkcolor" val="tx"/>
                    </a:ext>
                  </a:extLst>
                </a:hlinkClick>
              </a:rPr>
              <a:t>Colorado Court Disqualifies Trump for Engaging in Insurrection</a:t>
            </a:r>
            <a:endParaRPr lang="en-US" sz="2400" dirty="0">
              <a:solidFill>
                <a:schemeClr val="bg1"/>
              </a:solidFill>
              <a:latin typeface="Times" panose="02020603050405020304" pitchFamily="18" charset="0"/>
              <a:cs typeface="Times" panose="02020603050405020304" pitchFamily="18" charset="0"/>
            </a:endParaRPr>
          </a:p>
        </p:txBody>
      </p:sp>
      <p:sp>
        <p:nvSpPr>
          <p:cNvPr id="10" name="Rectangle 9">
            <a:extLst>
              <a:ext uri="{FF2B5EF4-FFF2-40B4-BE49-F238E27FC236}">
                <a16:creationId xmlns:a16="http://schemas.microsoft.com/office/drawing/2014/main" id="{8A618A86-F2E9-8A25-AE34-B1655E2A3788}"/>
              </a:ext>
            </a:extLst>
          </p:cNvPr>
          <p:cNvSpPr/>
          <p:nvPr/>
        </p:nvSpPr>
        <p:spPr>
          <a:xfrm>
            <a:off x="4724400" y="5901172"/>
            <a:ext cx="5280910" cy="472734"/>
          </a:xfrm>
          <a:prstGeom prst="rect">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hlinkClick r:id="rId3">
                  <a:extLst>
                    <a:ext uri="{A12FA001-AC4F-418D-AE19-62706E023703}">
                      <ahyp:hlinkClr xmlns:ahyp="http://schemas.microsoft.com/office/drawing/2018/hyperlinkcolor" val="tx"/>
                    </a:ext>
                  </a:extLst>
                </a:hlinkClick>
              </a:rPr>
              <a:t>Texas Law on Immigration</a:t>
            </a:r>
            <a:endParaRPr lang="en-US" sz="2400"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5973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solidFill>
            <a:schemeClr val="bg1"/>
          </a:solidFill>
          <a:ln>
            <a:solidFill>
              <a:srgbClr val="002060"/>
            </a:solidFill>
          </a:ln>
        </p:spPr>
        <p:txBody>
          <a:bodyPr>
            <a:normAutofit/>
          </a:bodyPr>
          <a:lstStyle/>
          <a:p>
            <a:r>
              <a:rPr lang="en-US" b="1" dirty="0">
                <a:solidFill>
                  <a:schemeClr val="tx2"/>
                </a:solidFill>
                <a:latin typeface="High Tower Text" pitchFamily="18" charset="0"/>
              </a:rPr>
              <a:t>Factors of a Judiciary Branch</a:t>
            </a:r>
          </a:p>
        </p:txBody>
      </p:sp>
      <p:sp>
        <p:nvSpPr>
          <p:cNvPr id="3" name="Content Placeholder 2"/>
          <p:cNvSpPr>
            <a:spLocks noGrp="1"/>
          </p:cNvSpPr>
          <p:nvPr>
            <p:ph idx="1"/>
          </p:nvPr>
        </p:nvSpPr>
        <p:spPr>
          <a:xfrm>
            <a:off x="662151" y="3657599"/>
            <a:ext cx="11177751" cy="2925763"/>
          </a:xfrm>
          <a:solidFill>
            <a:schemeClr val="bg1"/>
          </a:solidFill>
          <a:ln>
            <a:solidFill>
              <a:schemeClr val="tx1"/>
            </a:solidFill>
          </a:ln>
        </p:spPr>
        <p:txBody>
          <a:bodyPr>
            <a:normAutofit/>
          </a:bodyPr>
          <a:lstStyle/>
          <a:p>
            <a:pPr marL="0" indent="0">
              <a:buNone/>
            </a:pPr>
            <a:r>
              <a:rPr lang="en-US" sz="2400" dirty="0">
                <a:solidFill>
                  <a:srgbClr val="002060"/>
                </a:solidFill>
                <a:latin typeface="Times New Roman" panose="02020603050405020304" pitchFamily="18" charset="0"/>
                <a:cs typeface="Times New Roman" panose="02020603050405020304" pitchFamily="18" charset="0"/>
              </a:rPr>
              <a:t>Why Article III:</a:t>
            </a:r>
          </a:p>
          <a:p>
            <a:r>
              <a:rPr lang="en-US" sz="2400" i="1" u="sng" dirty="0">
                <a:solidFill>
                  <a:srgbClr val="002060"/>
                </a:solidFill>
                <a:latin typeface="Times New Roman" panose="02020603050405020304" pitchFamily="18" charset="0"/>
                <a:cs typeface="Times New Roman" panose="02020603050405020304" pitchFamily="18" charset="0"/>
              </a:rPr>
              <a:t>Enlightenment ideas</a:t>
            </a:r>
            <a:r>
              <a:rPr lang="en-US" sz="2400" i="1"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a:t>
            </a:r>
            <a:r>
              <a:rPr lang="en-US" sz="2400" u="sng" dirty="0">
                <a:solidFill>
                  <a:srgbClr val="FF0000"/>
                </a:solidFill>
                <a:latin typeface="Times New Roman" panose="02020603050405020304" pitchFamily="18" charset="0"/>
                <a:cs typeface="Times New Roman" panose="02020603050405020304" pitchFamily="18" charset="0"/>
              </a:rPr>
              <a:t>weakest branch</a:t>
            </a:r>
            <a:r>
              <a:rPr lang="en-US" sz="2400" dirty="0">
                <a:latin typeface="Times New Roman" panose="02020603050405020304" pitchFamily="18" charset="0"/>
                <a:cs typeface="Times New Roman" panose="02020603050405020304" pitchFamily="18" charset="0"/>
              </a:rPr>
              <a:t> unless connected to another branch</a:t>
            </a:r>
          </a:p>
          <a:p>
            <a:r>
              <a:rPr lang="en-US" sz="2400" dirty="0">
                <a:latin typeface="Times New Roman" panose="02020603050405020304" pitchFamily="18" charset="0"/>
                <a:cs typeface="Times New Roman" panose="02020603050405020304" pitchFamily="18" charset="0"/>
              </a:rPr>
              <a:t>Major </a:t>
            </a:r>
            <a:r>
              <a:rPr lang="en-US" sz="2400" i="1" u="sng" dirty="0">
                <a:latin typeface="Times New Roman" panose="02020603050405020304" pitchFamily="18" charset="0"/>
                <a:cs typeface="Times New Roman" panose="02020603050405020304" pitchFamily="18" charset="0"/>
              </a:rPr>
              <a:t>failure</a:t>
            </a:r>
            <a:r>
              <a:rPr lang="en-US" sz="2400" dirty="0">
                <a:latin typeface="Times New Roman" panose="02020603050405020304" pitchFamily="18" charset="0"/>
                <a:cs typeface="Times New Roman" panose="02020603050405020304" pitchFamily="18" charset="0"/>
              </a:rPr>
              <a:t> of the </a:t>
            </a:r>
            <a:r>
              <a:rPr lang="en-US" sz="2400" b="1" dirty="0">
                <a:solidFill>
                  <a:srgbClr val="FF0000"/>
                </a:solidFill>
                <a:latin typeface="Times New Roman" panose="02020603050405020304" pitchFamily="18" charset="0"/>
                <a:cs typeface="Times New Roman" panose="02020603050405020304" pitchFamily="18" charset="0"/>
              </a:rPr>
              <a:t>Articles of the Confederation </a:t>
            </a:r>
          </a:p>
          <a:p>
            <a:pPr lvl="1"/>
            <a:r>
              <a:rPr lang="en-US" dirty="0">
                <a:latin typeface="Times New Roman" panose="02020603050405020304" pitchFamily="18" charset="0"/>
                <a:cs typeface="Times New Roman" panose="02020603050405020304" pitchFamily="18" charset="0"/>
              </a:rPr>
              <a:t>Can’t enforce laws (no courts to interpret the law)</a:t>
            </a:r>
          </a:p>
          <a:p>
            <a:pPr lvl="1"/>
            <a:r>
              <a:rPr lang="en-US" dirty="0">
                <a:latin typeface="Times New Roman" panose="02020603050405020304" pitchFamily="18" charset="0"/>
                <a:cs typeface="Times New Roman" panose="02020603050405020304" pitchFamily="18" charset="0"/>
              </a:rPr>
              <a:t>Can’t resolve disputes </a:t>
            </a:r>
          </a:p>
        </p:txBody>
      </p:sp>
      <p:sp>
        <p:nvSpPr>
          <p:cNvPr id="5" name="Rectangle 4">
            <a:extLst>
              <a:ext uri="{FF2B5EF4-FFF2-40B4-BE49-F238E27FC236}">
                <a16:creationId xmlns:a16="http://schemas.microsoft.com/office/drawing/2014/main" id="{124762A8-91DF-4911-8CC1-C22479A12576}"/>
              </a:ext>
            </a:extLst>
          </p:cNvPr>
          <p:cNvSpPr/>
          <p:nvPr/>
        </p:nvSpPr>
        <p:spPr>
          <a:xfrm>
            <a:off x="662151" y="1143000"/>
            <a:ext cx="11177751" cy="228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Times New Roman" panose="02020603050405020304" pitchFamily="18" charset="0"/>
                <a:cs typeface="Times New Roman" panose="02020603050405020304" pitchFamily="18" charset="0"/>
              </a:rPr>
              <a:t>Again, there is no liberty if the judiciary power be not separated from the legislative and executive. Were it joined with the legislative, the life and liberty of the subject would be exposed to arbitrary control; for the judge would be then the legislator. Were it joined to the executive power, the judge might behave with violence and oppression.</a:t>
            </a:r>
          </a:p>
          <a:p>
            <a:r>
              <a:rPr lang="en-US" sz="2200" dirty="0">
                <a:latin typeface="Times New Roman" panose="02020603050405020304" pitchFamily="18" charset="0"/>
                <a:cs typeface="Times New Roman" panose="02020603050405020304" pitchFamily="18" charset="0"/>
              </a:rPr>
              <a:t>	- </a:t>
            </a:r>
            <a:r>
              <a:rPr lang="en-US" sz="2200" b="1" dirty="0">
                <a:latin typeface="Times New Roman" panose="02020603050405020304" pitchFamily="18" charset="0"/>
                <a:cs typeface="Times New Roman" panose="02020603050405020304" pitchFamily="18" charset="0"/>
              </a:rPr>
              <a:t>Baron von Montesquieu, The Spirit of Laws, 1748</a:t>
            </a:r>
          </a:p>
        </p:txBody>
      </p:sp>
    </p:spTree>
    <p:extLst>
      <p:ext uri="{BB962C8B-B14F-4D97-AF65-F5344CB8AC3E}">
        <p14:creationId xmlns:p14="http://schemas.microsoft.com/office/powerpoint/2010/main" val="393404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351"/>
          </a:xfrm>
          <a:solidFill>
            <a:schemeClr val="bg1"/>
          </a:solidFill>
        </p:spPr>
        <p:txBody>
          <a:bodyPr/>
          <a:lstStyle/>
          <a:p>
            <a:r>
              <a:rPr lang="en-US" b="1" dirty="0">
                <a:solidFill>
                  <a:schemeClr val="tx2"/>
                </a:solidFill>
                <a:latin typeface="High Tower Text" pitchFamily="18" charset="0"/>
              </a:rPr>
              <a:t>Adversary System of Justice</a:t>
            </a:r>
          </a:p>
        </p:txBody>
      </p:sp>
      <p:sp>
        <p:nvSpPr>
          <p:cNvPr id="3" name="Content Placeholder 2"/>
          <p:cNvSpPr>
            <a:spLocks noGrp="1"/>
          </p:cNvSpPr>
          <p:nvPr>
            <p:ph idx="1"/>
          </p:nvPr>
        </p:nvSpPr>
        <p:spPr>
          <a:xfrm>
            <a:off x="567559" y="1568670"/>
            <a:ext cx="9795641" cy="4525963"/>
          </a:xfrm>
          <a:solidFill>
            <a:schemeClr val="bg1"/>
          </a:solidFill>
          <a:ln>
            <a:solidFill>
              <a:srgbClr val="002060"/>
            </a:solidFill>
          </a:ln>
        </p:spPr>
        <p:txBody>
          <a:bodyPr>
            <a:normAutofit/>
          </a:bodyPr>
          <a:lstStyle/>
          <a:p>
            <a:r>
              <a:rPr lang="en-US" sz="2400" b="1" u="sng" dirty="0">
                <a:solidFill>
                  <a:srgbClr val="002060"/>
                </a:solidFill>
                <a:latin typeface="High Tower Text" pitchFamily="18" charset="0"/>
              </a:rPr>
              <a:t>Adversary system of law</a:t>
            </a:r>
            <a:r>
              <a:rPr lang="en-US" sz="2400" b="1" dirty="0">
                <a:solidFill>
                  <a:srgbClr val="002060"/>
                </a:solidFill>
                <a:latin typeface="High Tower Text" pitchFamily="18" charset="0"/>
              </a:rPr>
              <a:t> </a:t>
            </a:r>
            <a:r>
              <a:rPr lang="en-US" sz="2400" dirty="0">
                <a:latin typeface="High Tower Text" pitchFamily="18" charset="0"/>
              </a:rPr>
              <a:t>= one v. one (defense v. prosecution)</a:t>
            </a:r>
          </a:p>
          <a:p>
            <a:r>
              <a:rPr lang="en-US" sz="2400" dirty="0">
                <a:latin typeface="High Tower Text" pitchFamily="18" charset="0"/>
              </a:rPr>
              <a:t>Other Participants: </a:t>
            </a:r>
          </a:p>
          <a:p>
            <a:pPr lvl="1"/>
            <a:r>
              <a:rPr lang="en-US" b="1" dirty="0">
                <a:solidFill>
                  <a:srgbClr val="FF0000"/>
                </a:solidFill>
                <a:latin typeface="High Tower Text" pitchFamily="18" charset="0"/>
              </a:rPr>
              <a:t>The American population</a:t>
            </a:r>
          </a:p>
          <a:p>
            <a:pPr lvl="1"/>
            <a:r>
              <a:rPr lang="en-US" b="1" dirty="0">
                <a:solidFill>
                  <a:srgbClr val="FF0000"/>
                </a:solidFill>
                <a:latin typeface="High Tower Text" pitchFamily="18" charset="0"/>
              </a:rPr>
              <a:t>Attorneys</a:t>
            </a:r>
          </a:p>
          <a:p>
            <a:pPr lvl="1"/>
            <a:r>
              <a:rPr lang="en-US" b="1" dirty="0">
                <a:solidFill>
                  <a:srgbClr val="FF0000"/>
                </a:solidFill>
                <a:latin typeface="High Tower Text" pitchFamily="18" charset="0"/>
              </a:rPr>
              <a:t>Interest Groups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09800"/>
            <a:ext cx="4038600" cy="4364450"/>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a:extLst>
              <a:ext uri="{FF2B5EF4-FFF2-40B4-BE49-F238E27FC236}">
                <a16:creationId xmlns:a16="http://schemas.microsoft.com/office/drawing/2014/main" id="{F3D27D4D-6A33-F443-9DF3-7024C3B8606B}"/>
              </a:ext>
            </a:extLst>
          </p:cNvPr>
          <p:cNvSpPr/>
          <p:nvPr/>
        </p:nvSpPr>
        <p:spPr>
          <a:xfrm>
            <a:off x="838200" y="4419600"/>
            <a:ext cx="56388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Why is the adversary system the ideal way to meet the goal of “establish justice”?</a:t>
            </a:r>
          </a:p>
        </p:txBody>
      </p:sp>
    </p:spTree>
    <p:extLst>
      <p:ext uri="{BB962C8B-B14F-4D97-AF65-F5344CB8AC3E}">
        <p14:creationId xmlns:p14="http://schemas.microsoft.com/office/powerpoint/2010/main" val="182717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9352"/>
            <a:ext cx="8229600" cy="615048"/>
          </a:xfrm>
          <a:solidFill>
            <a:schemeClr val="bg1"/>
          </a:solidFill>
        </p:spPr>
        <p:txBody>
          <a:bodyPr>
            <a:normAutofit fontScale="90000"/>
          </a:bodyPr>
          <a:lstStyle/>
          <a:p>
            <a:r>
              <a:rPr lang="en-US" b="1" dirty="0">
                <a:solidFill>
                  <a:schemeClr val="tx2"/>
                </a:solidFill>
                <a:latin typeface="High Tower Text" pitchFamily="18" charset="0"/>
              </a:rPr>
              <a:t>Dual Court System</a:t>
            </a:r>
          </a:p>
        </p:txBody>
      </p:sp>
      <p:sp>
        <p:nvSpPr>
          <p:cNvPr id="3" name="Content Placeholder 2"/>
          <p:cNvSpPr>
            <a:spLocks noGrp="1"/>
          </p:cNvSpPr>
          <p:nvPr>
            <p:ph idx="1"/>
          </p:nvPr>
        </p:nvSpPr>
        <p:spPr>
          <a:xfrm>
            <a:off x="551793" y="1190297"/>
            <a:ext cx="11051628" cy="4983163"/>
          </a:xfrm>
          <a:solidFill>
            <a:schemeClr val="bg1"/>
          </a:solidFill>
        </p:spPr>
        <p:txBody>
          <a:bodyPr>
            <a:normAutofit/>
          </a:bodyPr>
          <a:lstStyle/>
          <a:p>
            <a:pPr marL="0" indent="0">
              <a:buNone/>
            </a:pPr>
            <a:r>
              <a:rPr lang="en-US" sz="2400" dirty="0">
                <a:latin typeface="High Tower Text" pitchFamily="18" charset="0"/>
              </a:rPr>
              <a:t>Adjudication of the law through </a:t>
            </a:r>
            <a:r>
              <a:rPr lang="en-US" sz="2400" b="1" i="1" u="sng" dirty="0">
                <a:solidFill>
                  <a:srgbClr val="002060"/>
                </a:solidFill>
                <a:latin typeface="High Tower Text" pitchFamily="18" charset="0"/>
              </a:rPr>
              <a:t>judicial federalism </a:t>
            </a:r>
          </a:p>
          <a:p>
            <a:r>
              <a:rPr lang="en-US" sz="2400" b="1" u="sng" dirty="0">
                <a:latin typeface="High Tower Text" pitchFamily="18" charset="0"/>
              </a:rPr>
              <a:t>Jurisdiction determine by the legal issue </a:t>
            </a:r>
          </a:p>
        </p:txBody>
      </p:sp>
      <p:pic>
        <p:nvPicPr>
          <p:cNvPr id="5" name="Picture 4">
            <a:extLst>
              <a:ext uri="{FF2B5EF4-FFF2-40B4-BE49-F238E27FC236}">
                <a16:creationId xmlns:a16="http://schemas.microsoft.com/office/drawing/2014/main" id="{5135FBC3-44BE-4049-8579-A557510186FC}"/>
              </a:ext>
            </a:extLst>
          </p:cNvPr>
          <p:cNvPicPr>
            <a:picLocks noChangeAspect="1"/>
          </p:cNvPicPr>
          <p:nvPr/>
        </p:nvPicPr>
        <p:blipFill>
          <a:blip r:embed="rId2"/>
          <a:stretch>
            <a:fillRect/>
          </a:stretch>
        </p:blipFill>
        <p:spPr>
          <a:xfrm>
            <a:off x="2209800" y="2057400"/>
            <a:ext cx="7696200" cy="2743200"/>
          </a:xfrm>
          <a:prstGeom prst="rect">
            <a:avLst/>
          </a:prstGeom>
          <a:ln>
            <a:solidFill>
              <a:srgbClr val="002060"/>
            </a:solidFill>
          </a:ln>
        </p:spPr>
      </p:pic>
      <p:sp>
        <p:nvSpPr>
          <p:cNvPr id="6" name="Rectangle 5">
            <a:extLst>
              <a:ext uri="{FF2B5EF4-FFF2-40B4-BE49-F238E27FC236}">
                <a16:creationId xmlns:a16="http://schemas.microsoft.com/office/drawing/2014/main" id="{BE1B8694-264A-C644-B6B6-027A7595A878}"/>
              </a:ext>
            </a:extLst>
          </p:cNvPr>
          <p:cNvSpPr/>
          <p:nvPr/>
        </p:nvSpPr>
        <p:spPr>
          <a:xfrm>
            <a:off x="1981200" y="4912175"/>
            <a:ext cx="5791200" cy="17172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pitchFamily="2" charset="0"/>
              </a:rPr>
              <a:t>Exclusive jurisdiction</a:t>
            </a:r>
            <a:r>
              <a:rPr lang="en-US" sz="2400" b="1" dirty="0">
                <a:solidFill>
                  <a:schemeClr val="bg1"/>
                </a:solidFill>
                <a:latin typeface="Times" pitchFamily="2" charset="0"/>
              </a:rPr>
              <a:t>: (Federal ONLY!)</a:t>
            </a:r>
          </a:p>
          <a:p>
            <a:pPr marL="342900" indent="-342900">
              <a:buFont typeface="Arial" panose="020B0604020202020204" pitchFamily="34" charset="0"/>
              <a:buChar char="•"/>
            </a:pPr>
            <a:r>
              <a:rPr lang="en-US" sz="2400" dirty="0">
                <a:solidFill>
                  <a:schemeClr val="bg1"/>
                </a:solidFill>
                <a:latin typeface="Times" pitchFamily="2" charset="0"/>
              </a:rPr>
              <a:t>U.S. Constitutional questions</a:t>
            </a:r>
          </a:p>
          <a:p>
            <a:pPr marL="342900" indent="-342900">
              <a:buFont typeface="Arial" panose="020B0604020202020204" pitchFamily="34" charset="0"/>
              <a:buChar char="•"/>
            </a:pPr>
            <a:r>
              <a:rPr lang="en-US" sz="2400" dirty="0">
                <a:solidFill>
                  <a:schemeClr val="bg1"/>
                </a:solidFill>
                <a:latin typeface="Times" pitchFamily="2" charset="0"/>
              </a:rPr>
              <a:t>State v. State</a:t>
            </a:r>
          </a:p>
          <a:p>
            <a:pPr marL="342900" indent="-342900">
              <a:buFont typeface="Arial" panose="020B0604020202020204" pitchFamily="34" charset="0"/>
              <a:buChar char="•"/>
            </a:pPr>
            <a:r>
              <a:rPr lang="en-US" sz="2400" dirty="0">
                <a:solidFill>
                  <a:schemeClr val="bg1"/>
                </a:solidFill>
                <a:latin typeface="Times" pitchFamily="2" charset="0"/>
              </a:rPr>
              <a:t>Cases against states involving federal laws</a:t>
            </a:r>
          </a:p>
        </p:txBody>
      </p:sp>
      <p:pic>
        <p:nvPicPr>
          <p:cNvPr id="7" name="Picture 4" descr="Neubecker_statesrights.jpg">
            <a:extLst>
              <a:ext uri="{FF2B5EF4-FFF2-40B4-BE49-F238E27FC236}">
                <a16:creationId xmlns:a16="http://schemas.microsoft.com/office/drawing/2014/main" id="{2130BD8A-7A01-2546-B5FE-21B2DD63F2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226973"/>
            <a:ext cx="1905000" cy="2402427"/>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 name="Down Arrow 7">
            <a:extLst>
              <a:ext uri="{FF2B5EF4-FFF2-40B4-BE49-F238E27FC236}">
                <a16:creationId xmlns:a16="http://schemas.microsoft.com/office/drawing/2014/main" id="{1C657354-3499-9249-A5F0-2312C5FC9C2F}"/>
              </a:ext>
            </a:extLst>
          </p:cNvPr>
          <p:cNvSpPr/>
          <p:nvPr/>
        </p:nvSpPr>
        <p:spPr>
          <a:xfrm>
            <a:off x="4267200" y="4290218"/>
            <a:ext cx="533400" cy="762000"/>
          </a:xfrm>
          <a:prstGeom prst="downArrow">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69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a:solidFill>
            <a:schemeClr val="bg1"/>
          </a:solidFill>
          <a:ln>
            <a:solidFill>
              <a:schemeClr val="tx2"/>
            </a:solidFill>
          </a:ln>
        </p:spPr>
        <p:txBody>
          <a:bodyPr/>
          <a:lstStyle/>
          <a:p>
            <a:r>
              <a:rPr lang="en-US" b="1" dirty="0">
                <a:solidFill>
                  <a:schemeClr val="tx2"/>
                </a:solidFill>
                <a:latin typeface="High Tower Text" pitchFamily="18" charset="0"/>
              </a:rPr>
              <a:t>Federal Court Structure</a:t>
            </a:r>
          </a:p>
        </p:txBody>
      </p:sp>
      <p:sp>
        <p:nvSpPr>
          <p:cNvPr id="3" name="Content Placeholder 2"/>
          <p:cNvSpPr>
            <a:spLocks noGrp="1"/>
          </p:cNvSpPr>
          <p:nvPr>
            <p:ph idx="1"/>
          </p:nvPr>
        </p:nvSpPr>
        <p:spPr>
          <a:xfrm>
            <a:off x="394137" y="1371601"/>
            <a:ext cx="11004331" cy="4754563"/>
          </a:xfrm>
          <a:solidFill>
            <a:schemeClr val="bg1"/>
          </a:solidFill>
        </p:spPr>
        <p:txBody>
          <a:bodyPr>
            <a:normAutofit/>
          </a:bodyPr>
          <a:lstStyle/>
          <a:p>
            <a:r>
              <a:rPr lang="en-US" sz="2400" b="1" u="sng" dirty="0">
                <a:solidFill>
                  <a:schemeClr val="tx2"/>
                </a:solidFill>
                <a:latin typeface="Baskerville Old Face" pitchFamily="18" charset="0"/>
              </a:rPr>
              <a:t>Article III</a:t>
            </a:r>
            <a:r>
              <a:rPr lang="en-US" sz="2400" dirty="0">
                <a:latin typeface="Baskerville Old Face" pitchFamily="18" charset="0"/>
              </a:rPr>
              <a:t> of the U.S. Constitution: </a:t>
            </a:r>
            <a:r>
              <a:rPr lang="en-US" sz="2400" i="1" dirty="0">
                <a:solidFill>
                  <a:srgbClr val="FF0000"/>
                </a:solidFill>
                <a:latin typeface="Baskerville Old Face" pitchFamily="18" charset="0"/>
              </a:rPr>
              <a:t>Established a Supreme Court</a:t>
            </a:r>
          </a:p>
          <a:p>
            <a:r>
              <a:rPr lang="en-US" sz="2400" b="1" u="sng" dirty="0">
                <a:latin typeface="Baskerville Old Face" pitchFamily="18" charset="0"/>
              </a:rPr>
              <a:t>Congress</a:t>
            </a:r>
            <a:r>
              <a:rPr lang="en-US" sz="2400" dirty="0">
                <a:latin typeface="Baskerville Old Face" pitchFamily="18" charset="0"/>
              </a:rPr>
              <a:t> has the authority to establish lower federal courts and their jurisdiction</a:t>
            </a:r>
          </a:p>
          <a:p>
            <a:pPr lvl="1"/>
            <a:r>
              <a:rPr lang="en-US" sz="2000" b="1" i="1" dirty="0">
                <a:solidFill>
                  <a:srgbClr val="002060"/>
                </a:solidFill>
                <a:latin typeface="Baskerville Old Face" pitchFamily="18" charset="0"/>
              </a:rPr>
              <a:t>Judiciary Act 1789: District Courts</a:t>
            </a:r>
          </a:p>
          <a:p>
            <a:pPr lvl="1"/>
            <a:r>
              <a:rPr lang="en-US" sz="2000" b="1" i="1" dirty="0">
                <a:solidFill>
                  <a:srgbClr val="002060"/>
                </a:solidFill>
                <a:latin typeface="Baskerville Old Face" pitchFamily="18" charset="0"/>
              </a:rPr>
              <a:t>Evarts Act 1891: Appeals Courts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76600"/>
            <a:ext cx="4698124"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www.lexadin.nl/wlg/pics/maps/us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55" y="3778920"/>
            <a:ext cx="5633545" cy="2833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172CC7-29F6-F158-1681-67BED52DE979}"/>
              </a:ext>
            </a:extLst>
          </p:cNvPr>
          <p:cNvSpPr/>
          <p:nvPr/>
        </p:nvSpPr>
        <p:spPr>
          <a:xfrm>
            <a:off x="1828800" y="2209800"/>
            <a:ext cx="8382000" cy="1524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High Tower Text" panose="02040502050506030303" pitchFamily="18" charset="0"/>
              </a:rPr>
              <a:t>How does Article III allow Congress to limit the authority of the U.S. Supreme Court? </a:t>
            </a:r>
          </a:p>
        </p:txBody>
      </p:sp>
    </p:spTree>
    <p:extLst>
      <p:ext uri="{BB962C8B-B14F-4D97-AF65-F5344CB8AC3E}">
        <p14:creationId xmlns:p14="http://schemas.microsoft.com/office/powerpoint/2010/main" val="66117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5F86A-57BF-D2EA-72C3-C81B85D491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4035C-02CE-701F-E294-5D50EFEE4313}"/>
              </a:ext>
            </a:extLst>
          </p:cNvPr>
          <p:cNvSpPr>
            <a:spLocks noGrp="1"/>
          </p:cNvSpPr>
          <p:nvPr>
            <p:ph type="title"/>
          </p:nvPr>
        </p:nvSpPr>
        <p:spPr>
          <a:xfrm>
            <a:off x="1981200" y="274638"/>
            <a:ext cx="8229600" cy="792162"/>
          </a:xfrm>
          <a:solidFill>
            <a:schemeClr val="bg1"/>
          </a:solidFill>
          <a:ln>
            <a:solidFill>
              <a:schemeClr val="tx2"/>
            </a:solidFill>
          </a:ln>
        </p:spPr>
        <p:txBody>
          <a:bodyPr/>
          <a:lstStyle/>
          <a:p>
            <a:r>
              <a:rPr lang="en-US" b="1" dirty="0">
                <a:solidFill>
                  <a:schemeClr val="tx2"/>
                </a:solidFill>
                <a:latin typeface="High Tower Text" pitchFamily="18" charset="0"/>
              </a:rPr>
              <a:t>Judiciary Critique </a:t>
            </a:r>
          </a:p>
        </p:txBody>
      </p:sp>
      <p:sp>
        <p:nvSpPr>
          <p:cNvPr id="3" name="Content Placeholder 2">
            <a:extLst>
              <a:ext uri="{FF2B5EF4-FFF2-40B4-BE49-F238E27FC236}">
                <a16:creationId xmlns:a16="http://schemas.microsoft.com/office/drawing/2014/main" id="{DA320ACF-BD0C-DD51-B8B0-E3772803CEC2}"/>
              </a:ext>
            </a:extLst>
          </p:cNvPr>
          <p:cNvSpPr>
            <a:spLocks noGrp="1"/>
          </p:cNvSpPr>
          <p:nvPr>
            <p:ph idx="1"/>
          </p:nvPr>
        </p:nvSpPr>
        <p:spPr>
          <a:xfrm>
            <a:off x="567559" y="1371601"/>
            <a:ext cx="11035862" cy="4754563"/>
          </a:xfrm>
          <a:solidFill>
            <a:schemeClr val="bg1"/>
          </a:solidFill>
          <a:ln w="28575">
            <a:solidFill>
              <a:srgbClr val="FF0000"/>
            </a:solidFill>
          </a:ln>
        </p:spPr>
        <p:txBody>
          <a:bodyPr>
            <a:normAutofit/>
          </a:bodyPr>
          <a:lstStyle/>
          <a:p>
            <a:pPr marL="0" indent="0">
              <a:buNone/>
            </a:pPr>
            <a:r>
              <a:rPr lang="en-US" sz="2400" b="1" i="1" dirty="0">
                <a:solidFill>
                  <a:srgbClr val="002060"/>
                </a:solidFill>
                <a:latin typeface="Baskerville Old Face" pitchFamily="18" charset="0"/>
              </a:rPr>
              <a:t>Evaluate how effective were the Founders in constructing a federal judiciary in order to maintain a limited government </a:t>
            </a:r>
          </a:p>
        </p:txBody>
      </p:sp>
      <p:pic>
        <p:nvPicPr>
          <p:cNvPr id="1026" name="Picture 2" descr="Happy birthday James Madison, a ...">
            <a:extLst>
              <a:ext uri="{FF2B5EF4-FFF2-40B4-BE49-F238E27FC236}">
                <a16:creationId xmlns:a16="http://schemas.microsoft.com/office/drawing/2014/main" id="{31317779-0BB1-6D07-021F-3167B8934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2281238"/>
            <a:ext cx="1905000" cy="1985963"/>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6148686-1A42-25BC-1ADE-9B5F2BCDB8A2}"/>
              </a:ext>
            </a:extLst>
          </p:cNvPr>
          <p:cNvSpPr/>
          <p:nvPr/>
        </p:nvSpPr>
        <p:spPr>
          <a:xfrm>
            <a:off x="3303724" y="2512218"/>
            <a:ext cx="2380281" cy="76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Article III</a:t>
            </a:r>
          </a:p>
        </p:txBody>
      </p:sp>
      <p:pic>
        <p:nvPicPr>
          <p:cNvPr id="1028" name="Picture 4" descr="Alexander Hamilton: The Forgotten ...">
            <a:extLst>
              <a:ext uri="{FF2B5EF4-FFF2-40B4-BE49-F238E27FC236}">
                <a16:creationId xmlns:a16="http://schemas.microsoft.com/office/drawing/2014/main" id="{45F1E3E4-E91C-E352-B985-48A58D96C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4449763"/>
            <a:ext cx="1905000" cy="19812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21C35C4-8502-C837-C2CC-12A3B7BD3793}"/>
              </a:ext>
            </a:extLst>
          </p:cNvPr>
          <p:cNvSpPr/>
          <p:nvPr/>
        </p:nvSpPr>
        <p:spPr>
          <a:xfrm>
            <a:off x="3303723" y="4689932"/>
            <a:ext cx="2380281" cy="76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Federalist 78</a:t>
            </a:r>
          </a:p>
        </p:txBody>
      </p:sp>
      <p:pic>
        <p:nvPicPr>
          <p:cNvPr id="1030" name="Picture 6" descr="Brutus I - The American Founding">
            <a:extLst>
              <a:ext uri="{FF2B5EF4-FFF2-40B4-BE49-F238E27FC236}">
                <a16:creationId xmlns:a16="http://schemas.microsoft.com/office/drawing/2014/main" id="{FDC6A9B0-F2E1-4C8A-139F-D238948FC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1" y="2281238"/>
            <a:ext cx="1933575" cy="1985963"/>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BC32341-39CD-D4DC-C514-018B55013CAE}"/>
              </a:ext>
            </a:extLst>
          </p:cNvPr>
          <p:cNvSpPr/>
          <p:nvPr/>
        </p:nvSpPr>
        <p:spPr>
          <a:xfrm>
            <a:off x="7830520" y="2512218"/>
            <a:ext cx="2380281" cy="76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Brutus I</a:t>
            </a:r>
          </a:p>
        </p:txBody>
      </p:sp>
      <p:pic>
        <p:nvPicPr>
          <p:cNvPr id="1032" name="Picture 8" descr="John Marshall - Wikipedia">
            <a:extLst>
              <a:ext uri="{FF2B5EF4-FFF2-40B4-BE49-F238E27FC236}">
                <a16:creationId xmlns:a16="http://schemas.microsoft.com/office/drawing/2014/main" id="{32F90EBD-AFDD-CA75-A479-251058F50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445001"/>
            <a:ext cx="1924050" cy="1985963"/>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A928C71-7335-2E5B-EFC8-56105E0D4367}"/>
              </a:ext>
            </a:extLst>
          </p:cNvPr>
          <p:cNvSpPr/>
          <p:nvPr/>
        </p:nvSpPr>
        <p:spPr>
          <a:xfrm>
            <a:off x="7830519" y="4689932"/>
            <a:ext cx="2380281" cy="76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Marbury v. Madison</a:t>
            </a:r>
          </a:p>
        </p:txBody>
      </p:sp>
    </p:spTree>
    <p:extLst>
      <p:ext uri="{BB962C8B-B14F-4D97-AF65-F5344CB8AC3E}">
        <p14:creationId xmlns:p14="http://schemas.microsoft.com/office/powerpoint/2010/main" val="3772102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614</TotalTime>
  <Words>1782</Words>
  <Application>Microsoft Office PowerPoint</Application>
  <PresentationFormat>Widescreen</PresentationFormat>
  <Paragraphs>225</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Aptos Display</vt:lpstr>
      <vt:lpstr>Arial</vt:lpstr>
      <vt:lpstr>Baskerville Old Face</vt:lpstr>
      <vt:lpstr>High Tower Text</vt:lpstr>
      <vt:lpstr>Times</vt:lpstr>
      <vt:lpstr>Times New Roman</vt:lpstr>
      <vt:lpstr>Wingdings</vt:lpstr>
      <vt:lpstr>Office Theme</vt:lpstr>
      <vt:lpstr>Federal Judiciary Branch</vt:lpstr>
      <vt:lpstr>PowerPoint Presentation</vt:lpstr>
      <vt:lpstr>The Judiciary Effect</vt:lpstr>
      <vt:lpstr>The Judiciary Effect</vt:lpstr>
      <vt:lpstr>Factors of a Judiciary Branch</vt:lpstr>
      <vt:lpstr>Adversary System of Justice</vt:lpstr>
      <vt:lpstr>Dual Court System</vt:lpstr>
      <vt:lpstr>Federal Court Structure</vt:lpstr>
      <vt:lpstr>Judiciary Critique </vt:lpstr>
      <vt:lpstr>PowerPoint Presentation</vt:lpstr>
      <vt:lpstr>True/False of Article III</vt:lpstr>
      <vt:lpstr>Jurisdiction</vt:lpstr>
      <vt:lpstr>Federal Court Structure</vt:lpstr>
      <vt:lpstr>District Court – Accessible Justice</vt:lpstr>
      <vt:lpstr>Appellate Court – Clarify the Law</vt:lpstr>
      <vt:lpstr>SCOTUS </vt:lpstr>
      <vt:lpstr>Judiciary Critique </vt:lpstr>
      <vt:lpstr>Hamilton’s Raps on the Judiciary</vt:lpstr>
      <vt:lpstr>Federal Court Structure</vt:lpstr>
      <vt:lpstr>The hierarchy of the judiciary</vt:lpstr>
      <vt:lpstr>PowerPoint Presentation</vt:lpstr>
      <vt:lpstr>The Political Football</vt:lpstr>
      <vt:lpstr>Judicial Appointments</vt:lpstr>
      <vt:lpstr>Appointment Process</vt:lpstr>
      <vt:lpstr>Court Appointment Differences</vt:lpstr>
      <vt:lpstr>Liberal or Conservative</vt:lpstr>
      <vt:lpstr>Judicial Autopsy</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Hultberg, Andrew P</dc:creator>
  <cp:lastModifiedBy>Hultberg, Andrew P</cp:lastModifiedBy>
  <cp:revision>3</cp:revision>
  <dcterms:created xsi:type="dcterms:W3CDTF">2025-02-18T12:58:12Z</dcterms:created>
  <dcterms:modified xsi:type="dcterms:W3CDTF">2025-02-19T13:32:21Z</dcterms:modified>
</cp:coreProperties>
</file>