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6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47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2847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0952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9524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469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75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071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9233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286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524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6FA2B21-3FCD-4721-B95C-427943F61125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1138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0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pAWDWH5ve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6CFE2-0D08-425D-9607-24907E726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35A4F-A4D1-4872-B37F-77188FE57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Building in the Americas and Africa </a:t>
            </a:r>
            <a:r>
              <a:rPr lang="en-US" sz="2000" dirty="0"/>
              <a:t>1200-1450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C63B6-6230-485E-B8BF-BB70DE703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Topics 1.4 &amp; 1.5</a:t>
            </a:r>
          </a:p>
        </p:txBody>
      </p:sp>
    </p:spTree>
    <p:extLst>
      <p:ext uri="{BB962C8B-B14F-4D97-AF65-F5344CB8AC3E}">
        <p14:creationId xmlns:p14="http://schemas.microsoft.com/office/powerpoint/2010/main" val="1551844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20D8-60E2-47C4-95A0-A2B65728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		GOV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794D0-43D6-43AB-B16E-648D626FB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West: </a:t>
            </a:r>
            <a:r>
              <a:rPr lang="en-US" dirty="0"/>
              <a:t>Ghana-Mali-Songhai are the 3 gold-salt kingdoms</a:t>
            </a:r>
          </a:p>
          <a:p>
            <a:pPr marL="0" indent="0">
              <a:buNone/>
            </a:pPr>
            <a:r>
              <a:rPr lang="en-US" dirty="0"/>
              <a:t>Continuity: Mali ruled as our course begins in 1200, dominating the Trans-Saharan network</a:t>
            </a:r>
          </a:p>
          <a:p>
            <a:pPr marL="0" indent="0">
              <a:buNone/>
            </a:pPr>
            <a:r>
              <a:rPr lang="en-US" u="sng" dirty="0"/>
              <a:t>East: </a:t>
            </a:r>
            <a:r>
              <a:rPr lang="en-US" dirty="0"/>
              <a:t>the Zanj, or the Islamized trading cities along the Indian Ocean coast, were part of the IOTN in 1200.</a:t>
            </a:r>
          </a:p>
          <a:p>
            <a:pPr marL="0" indent="0">
              <a:buNone/>
            </a:pPr>
            <a:r>
              <a:rPr lang="en-US" dirty="0"/>
              <a:t>Great Zimbabwe: an interior Stone Walled city of 20,000, declined over time due to over-farming/ruining the environment</a:t>
            </a:r>
          </a:p>
          <a:p>
            <a:pPr marL="0" indent="0">
              <a:buNone/>
            </a:pPr>
            <a:r>
              <a:rPr lang="en-US" dirty="0"/>
              <a:t>Ethiopia: a Christian land remained along the Red Sea coast; known for its Rock Churches</a:t>
            </a:r>
          </a:p>
        </p:txBody>
      </p:sp>
      <p:pic>
        <p:nvPicPr>
          <p:cNvPr id="1026" name="Picture 2" descr="Image result for ethiopian rock church">
            <a:extLst>
              <a:ext uri="{FF2B5EF4-FFF2-40B4-BE49-F238E27FC236}">
                <a16:creationId xmlns:a16="http://schemas.microsoft.com/office/drawing/2014/main" id="{852B6B0E-5055-400F-AE7C-FC88585AC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315" y="5076254"/>
            <a:ext cx="2467982" cy="17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thiopian rock church">
            <a:extLst>
              <a:ext uri="{FF2B5EF4-FFF2-40B4-BE49-F238E27FC236}">
                <a16:creationId xmlns:a16="http://schemas.microsoft.com/office/drawing/2014/main" id="{F90ADFF7-6E9E-4B5C-8429-39EE8B58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13" y="5116748"/>
            <a:ext cx="2659973" cy="174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9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4A95-CFDA-4851-B0FD-56483362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      SOC &amp; CDI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DABE-BF16-4F19-B7CC-9A39296FD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SOC: organized around kinship, age and gender</a:t>
            </a:r>
          </a:p>
          <a:p>
            <a:pPr marL="0" indent="0">
              <a:buNone/>
            </a:pPr>
            <a:r>
              <a:rPr lang="en-US" dirty="0"/>
              <a:t>Patriarchy with some matrilineal tradition</a:t>
            </a:r>
          </a:p>
          <a:p>
            <a:pPr marL="0" indent="0">
              <a:buNone/>
            </a:pPr>
            <a:r>
              <a:rPr lang="en-US" dirty="0"/>
              <a:t>Slavery: tribal competition led to many POWs being enslaved locally, but the Trans-Saharan slave trade grew as Islamic merchants penetrated the Sub-Sahara</a:t>
            </a:r>
          </a:p>
          <a:p>
            <a:pPr marL="0" indent="0">
              <a:buNone/>
            </a:pPr>
            <a:r>
              <a:rPr lang="en-US" dirty="0"/>
              <a:t>CDI: </a:t>
            </a:r>
          </a:p>
          <a:p>
            <a:pPr marL="0" indent="0">
              <a:buNone/>
            </a:pPr>
            <a:r>
              <a:rPr lang="en-US" b="1" dirty="0"/>
              <a:t>Griot</a:t>
            </a:r>
            <a:r>
              <a:rPr lang="en-US" dirty="0"/>
              <a:t>: a story teller kept the history of their people.</a:t>
            </a:r>
          </a:p>
          <a:p>
            <a:pPr marL="0" indent="0">
              <a:buNone/>
            </a:pPr>
            <a:r>
              <a:rPr lang="en-US" dirty="0"/>
              <a:t>Change over time: as Islam grew traditional African customs blended with Islamic traditions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7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  <a:extLst/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1F27-4B57-4E18-BE20-382FE0AEC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886" y="280579"/>
            <a:ext cx="6544620" cy="5915940"/>
          </a:xfrm>
        </p:spPr>
        <p:txBody>
          <a:bodyPr anchor="ctr"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Gov: Cahokia-monumental “mound” built by Chiefs known as The Great Sun”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         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   </a:t>
            </a:r>
            <a:r>
              <a:rPr lang="en-US" sz="1800" dirty="0">
                <a:solidFill>
                  <a:schemeClr val="tx1"/>
                </a:solidFill>
              </a:rPr>
              <a:t>Chief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SOC:        </a:t>
            </a:r>
            <a:r>
              <a:rPr lang="en-US" sz="1800" dirty="0">
                <a:solidFill>
                  <a:schemeClr val="tx1"/>
                </a:solidFill>
              </a:rPr>
              <a:t>priests &amp; nobles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                                                               { power gap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                    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     Artisans/merchants/farmers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     slaves (P.O.W.s)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matrilineal society: tracing ancestry/social rank through mother’s 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B9E41-9AEA-48AE-919E-3DB7B28F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4572" y="313224"/>
            <a:ext cx="2481307" cy="4312402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/>
              <a:t>North Americans</a:t>
            </a:r>
            <a:r>
              <a:rPr lang="en-US" sz="2000" dirty="0"/>
              <a:t>: The Mississippian </a:t>
            </a:r>
          </a:p>
          <a:p>
            <a:pPr algn="l"/>
            <a:r>
              <a:rPr lang="en-US" sz="2000" dirty="0"/>
              <a:t>Chaco &amp; Mesa Verde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3B044C-DA1B-4C66-BBC6-B3BFDE832FCB}"/>
              </a:ext>
            </a:extLst>
          </p:cNvPr>
          <p:cNvCxnSpPr/>
          <p:nvPr/>
        </p:nvCxnSpPr>
        <p:spPr>
          <a:xfrm>
            <a:off x="2539358" y="2824483"/>
            <a:ext cx="0" cy="1738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8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94B80A-E0B2-4AD4-9F32-F1D2B716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Meso-America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050AB5-1B94-44FC-AEC7-6C21399F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The Maya</a:t>
            </a:r>
          </a:p>
          <a:p>
            <a:pPr marL="0" indent="0">
              <a:buNone/>
            </a:pPr>
            <a:r>
              <a:rPr lang="en-US" dirty="0"/>
              <a:t>GOV: organized as city-states, each ruled by their own king </a:t>
            </a:r>
          </a:p>
          <a:p>
            <a:pPr marL="0" indent="0">
              <a:buNone/>
            </a:pPr>
            <a:r>
              <a:rPr lang="en-US" dirty="0"/>
              <a:t>War was common between city-states to supply captives for human sacrifice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CDI: religion was nature gods (sun, rain, corn). Temple ceremonies appeased gods through captives being killed as offerings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TEC: priests used temples height to observe stars to make accurate calendars (for harvests)</a:t>
            </a:r>
          </a:p>
        </p:txBody>
      </p:sp>
      <p:pic>
        <p:nvPicPr>
          <p:cNvPr id="9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ED4B36EF-06A0-47D8-BACA-12AC591B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36" y="77821"/>
            <a:ext cx="5579483" cy="17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4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D3C9-0C1A-4DFF-B2F8-2B6AF465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00" y="279901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Corn-War connection: war brought POWs. </a:t>
            </a:r>
            <a:r>
              <a:rPr lang="en-US" dirty="0" err="1"/>
              <a:t>P.o.w.s</a:t>
            </a:r>
            <a:r>
              <a:rPr lang="en-US" dirty="0"/>
              <a:t> were sacrificed to appease the rain god. Rain god made rain to grow corn</a:t>
            </a:r>
          </a:p>
        </p:txBody>
      </p:sp>
      <p:pic>
        <p:nvPicPr>
          <p:cNvPr id="5" name="Content Placeholder 4" descr="A picture containing toy&#10;&#10;Description automatically generated">
            <a:extLst>
              <a:ext uri="{FF2B5EF4-FFF2-40B4-BE49-F238E27FC236}">
                <a16:creationId xmlns:a16="http://schemas.microsoft.com/office/drawing/2014/main" id="{688A257D-EFBF-471A-8BBC-155CB5E85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374" y="1853754"/>
            <a:ext cx="7324928" cy="419972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361DEF-23F2-4D33-82DD-1011C0582200}"/>
              </a:ext>
            </a:extLst>
          </p:cNvPr>
          <p:cNvSpPr/>
          <p:nvPr/>
        </p:nvSpPr>
        <p:spPr>
          <a:xfrm>
            <a:off x="411892" y="2665378"/>
            <a:ext cx="2146482" cy="2030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Note the heart offering to the skies </a:t>
            </a:r>
            <a:r>
              <a:rPr lang="en-US" dirty="0"/>
              <a:t>(rain god lived in skies)</a:t>
            </a:r>
          </a:p>
        </p:txBody>
      </p:sp>
    </p:spTree>
    <p:extLst>
      <p:ext uri="{BB962C8B-B14F-4D97-AF65-F5344CB8AC3E}">
        <p14:creationId xmlns:p14="http://schemas.microsoft.com/office/powerpoint/2010/main" val="238914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384B-80CE-435A-B3A7-945EEDC1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12/21/2012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The End of the world</a:t>
            </a:r>
            <a:br>
              <a:rPr lang="en-US" dirty="0"/>
            </a:br>
            <a:r>
              <a:rPr lang="en-US" dirty="0"/>
              <a:t>watch this video to answer the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6AAF-C5C6-4523-BA7E-05B0E0EC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328086"/>
            <a:ext cx="9603275" cy="213825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https://www.youtube.com/watch?v=0pAWDWH5ve0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85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7C27-A5CE-4A52-81F7-F0BB5B40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Meso-America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4F36E-D431-4884-9FE5-9BB11642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954358" cy="3450613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The Aztecs </a:t>
            </a:r>
            <a:r>
              <a:rPr lang="en-US" dirty="0"/>
              <a:t>(AKA “the </a:t>
            </a:r>
            <a:r>
              <a:rPr lang="en-US" dirty="0" err="1"/>
              <a:t>Mexicas</a:t>
            </a:r>
            <a:r>
              <a:rPr lang="en-US" dirty="0"/>
              <a:t>”)</a:t>
            </a:r>
          </a:p>
          <a:p>
            <a:pPr marL="0" indent="0">
              <a:buNone/>
            </a:pPr>
            <a:r>
              <a:rPr lang="en-US" dirty="0"/>
              <a:t>GOV: an empire ruled from Tenochtitlan, a city built on a lake by draining part of it for agriculture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Great Speaker </a:t>
            </a:r>
            <a:r>
              <a:rPr lang="en-US" dirty="0"/>
              <a:t>led a theocracy (rule by religious leaders)</a:t>
            </a:r>
          </a:p>
          <a:p>
            <a:pPr marL="0" indent="0">
              <a:buNone/>
            </a:pPr>
            <a:r>
              <a:rPr lang="en-US" dirty="0"/>
              <a:t>Tribute was forced from neighbors, creating a Tribute Empire</a:t>
            </a:r>
          </a:p>
          <a:p>
            <a:pPr marL="0" indent="0">
              <a:buNone/>
            </a:pPr>
            <a:r>
              <a:rPr lang="en-US" dirty="0"/>
              <a:t>TEC: built floating gardens called </a:t>
            </a:r>
            <a:r>
              <a:rPr lang="en-US" i="1" dirty="0"/>
              <a:t>chinampas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CDI: religion was similar to Mayans—human sacrifice to appease gods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7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8394-8C4A-4949-B57F-AAD856D4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American Andes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A0135-30A6-460D-925C-4DA88FA52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74322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The Inca</a:t>
            </a:r>
          </a:p>
          <a:p>
            <a:pPr marL="0" indent="0">
              <a:buNone/>
            </a:pPr>
            <a:r>
              <a:rPr lang="en-US" dirty="0"/>
              <a:t>GOV</a:t>
            </a:r>
            <a:r>
              <a:rPr lang="en-US" b="1" u="sng" dirty="0"/>
              <a:t>: </a:t>
            </a:r>
            <a:r>
              <a:rPr lang="en-US" dirty="0"/>
              <a:t>a large empire along the Pacific coast, in the highlands of the Andes mountains</a:t>
            </a:r>
          </a:p>
          <a:p>
            <a:pPr marL="0" indent="0">
              <a:buNone/>
            </a:pPr>
            <a:r>
              <a:rPr lang="en-US" dirty="0"/>
              <a:t>Was a tribute empire: MITA system required neighbors to send workers to work Incan lands for 8 days a month</a:t>
            </a:r>
          </a:p>
          <a:p>
            <a:pPr marL="0" indent="0">
              <a:buNone/>
            </a:pPr>
            <a:r>
              <a:rPr lang="en-US" dirty="0"/>
              <a:t>CDI: Religion similar to Aztecs, worshipped the sun god, </a:t>
            </a:r>
            <a:r>
              <a:rPr lang="en-US" b="1" dirty="0"/>
              <a:t>Inti</a:t>
            </a:r>
            <a:r>
              <a:rPr lang="en-US" dirty="0"/>
              <a:t> (and other things in nature “animism”)</a:t>
            </a:r>
          </a:p>
          <a:p>
            <a:pPr marL="0" indent="0">
              <a:buNone/>
            </a:pPr>
            <a:r>
              <a:rPr lang="en-US" b="1" dirty="0"/>
              <a:t>Temple of the Sun</a:t>
            </a:r>
            <a:r>
              <a:rPr lang="en-US" dirty="0"/>
              <a:t>-center of religion</a:t>
            </a:r>
          </a:p>
          <a:p>
            <a:pPr marL="0" indent="0">
              <a:buNone/>
            </a:pPr>
            <a:r>
              <a:rPr lang="en-US" b="1" dirty="0"/>
              <a:t>Royal Ancestor veneration</a:t>
            </a:r>
            <a:r>
              <a:rPr lang="en-US" dirty="0"/>
              <a:t>: like Egyptians, the Inca mummified their dead leaders, believing that a preserved body provided immortality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7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AA1F-35C9-4EED-A588-2195830D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84D0-F933-4B75-A596-0678EEBB3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TEC: </a:t>
            </a:r>
            <a:r>
              <a:rPr lang="en-US" dirty="0" err="1"/>
              <a:t>quipo</a:t>
            </a:r>
            <a:r>
              <a:rPr lang="en-US" dirty="0"/>
              <a:t> was knotted string used to keep count/records</a:t>
            </a:r>
          </a:p>
          <a:p>
            <a:r>
              <a:rPr lang="en-US" dirty="0" err="1"/>
              <a:t>Carpa</a:t>
            </a:r>
            <a:r>
              <a:rPr lang="en-US" dirty="0"/>
              <a:t> Nan was the massive road system through the Andes, 25,000 . Used by gov to military rule (no horses so there were runners to send messages)</a:t>
            </a:r>
          </a:p>
          <a:p>
            <a:endParaRPr lang="en-US" dirty="0"/>
          </a:p>
          <a:p>
            <a:r>
              <a:rPr lang="en-US" dirty="0" err="1"/>
              <a:t>Waru</a:t>
            </a:r>
            <a:r>
              <a:rPr lang="en-US" dirty="0"/>
              <a:t>– terraces cut into mountain side for farming fields</a:t>
            </a:r>
          </a:p>
        </p:txBody>
      </p:sp>
    </p:spTree>
    <p:extLst>
      <p:ext uri="{BB962C8B-B14F-4D97-AF65-F5344CB8AC3E}">
        <p14:creationId xmlns:p14="http://schemas.microsoft.com/office/powerpoint/2010/main" val="406610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D671-6FD8-4385-8AFD-182119CE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&amp;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7E47-1F6E-4215-BFE7-46EFEA759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Mississippians, Chaco, Mesa Verde, and the Mayans all abandoned their lands due to climate change (an extended dry spell).  Agriculture collapsed.</a:t>
            </a:r>
          </a:p>
          <a:p>
            <a:endParaRPr lang="en-US" dirty="0"/>
          </a:p>
          <a:p>
            <a:r>
              <a:rPr lang="en-US" dirty="0"/>
              <a:t>Aztecs declined due to 1) low TEC-no wheels or pack animals to help in agriculture  </a:t>
            </a:r>
          </a:p>
          <a:p>
            <a:r>
              <a:rPr lang="en-US" dirty="0"/>
              <a:t>2) expanding empire too far (overstretched)  3) arrival of Spanish (guns, germs, and steel)</a:t>
            </a:r>
          </a:p>
          <a:p>
            <a:endParaRPr lang="en-US" dirty="0"/>
          </a:p>
          <a:p>
            <a:r>
              <a:rPr lang="en-US" dirty="0"/>
              <a:t>Inca declined as a brutal civil war was occurring just as the Spanish arrived in 1532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485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2770</TotalTime>
  <Words>621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State Building in the Americas and Africa 1200-1450</vt:lpstr>
      <vt:lpstr>Gov: Cahokia-monumental “mound” built by Chiefs known as The Great Sun”                        Chief SOC:        priests &amp; nobles                                                                    { power gap                                 Artisans/merchants/farmers        slaves (P.O.W.s)  matrilineal society: tracing ancestry/social rank through mother’s family</vt:lpstr>
      <vt:lpstr>Meso-America</vt:lpstr>
      <vt:lpstr>Corn-War connection: war brought POWs. P.o.w.s were sacrificed to appease the rain god. Rain god made rain to grow corn</vt:lpstr>
      <vt:lpstr>12/21/2012  The End of the world watch this video to answer the questions</vt:lpstr>
      <vt:lpstr>Meso-America</vt:lpstr>
      <vt:lpstr>South American Andes</vt:lpstr>
      <vt:lpstr>PowerPoint Presentation</vt:lpstr>
      <vt:lpstr>Decline &amp; Fall</vt:lpstr>
      <vt:lpstr>Africa  GOV</vt:lpstr>
      <vt:lpstr>Africa      SOC &amp; CDI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Building in the Americas and Africa 1200-1450</dc:title>
  <dc:creator>Hill, Joseph F</dc:creator>
  <cp:lastModifiedBy>Hill, Joseph F</cp:lastModifiedBy>
  <cp:revision>17</cp:revision>
  <dcterms:created xsi:type="dcterms:W3CDTF">2019-09-11T19:18:24Z</dcterms:created>
  <dcterms:modified xsi:type="dcterms:W3CDTF">2019-09-13T17:28:34Z</dcterms:modified>
</cp:coreProperties>
</file>