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sldIdLst>
    <p:sldId id="256" r:id="rId2"/>
    <p:sldId id="539" r:id="rId3"/>
    <p:sldId id="563" r:id="rId4"/>
    <p:sldId id="564" r:id="rId5"/>
    <p:sldId id="284" r:id="rId6"/>
    <p:sldId id="285" r:id="rId7"/>
    <p:sldId id="286" r:id="rId8"/>
    <p:sldId id="534" r:id="rId9"/>
    <p:sldId id="294" r:id="rId10"/>
    <p:sldId id="288" r:id="rId11"/>
    <p:sldId id="535" r:id="rId12"/>
    <p:sldId id="296" r:id="rId13"/>
    <p:sldId id="295" r:id="rId14"/>
    <p:sldId id="289" r:id="rId15"/>
    <p:sldId id="536" r:id="rId16"/>
    <p:sldId id="530" r:id="rId17"/>
    <p:sldId id="537" r:id="rId18"/>
    <p:sldId id="287" r:id="rId19"/>
    <p:sldId id="298" r:id="rId20"/>
    <p:sldId id="565" r:id="rId21"/>
    <p:sldId id="566" r:id="rId22"/>
    <p:sldId id="567" r:id="rId23"/>
    <p:sldId id="568" r:id="rId24"/>
    <p:sldId id="569" r:id="rId25"/>
    <p:sldId id="540" r:id="rId26"/>
    <p:sldId id="570" r:id="rId27"/>
    <p:sldId id="306" r:id="rId28"/>
    <p:sldId id="541" r:id="rId29"/>
    <p:sldId id="305" r:id="rId30"/>
    <p:sldId id="542" r:id="rId31"/>
    <p:sldId id="274" r:id="rId32"/>
    <p:sldId id="275" r:id="rId33"/>
    <p:sldId id="276" r:id="rId34"/>
    <p:sldId id="309" r:id="rId35"/>
    <p:sldId id="310" r:id="rId36"/>
    <p:sldId id="543" r:id="rId37"/>
    <p:sldId id="571" r:id="rId38"/>
    <p:sldId id="572" r:id="rId39"/>
    <p:sldId id="313" r:id="rId40"/>
    <p:sldId id="315" r:id="rId41"/>
    <p:sldId id="316" r:id="rId42"/>
    <p:sldId id="317" r:id="rId43"/>
    <p:sldId id="545" r:id="rId44"/>
    <p:sldId id="573" r:id="rId45"/>
    <p:sldId id="551" r:id="rId46"/>
    <p:sldId id="546" r:id="rId47"/>
    <p:sldId id="544" r:id="rId48"/>
    <p:sldId id="552" r:id="rId49"/>
    <p:sldId id="553" r:id="rId50"/>
    <p:sldId id="554" r:id="rId51"/>
    <p:sldId id="574" r:id="rId52"/>
    <p:sldId id="557" r:id="rId53"/>
    <p:sldId id="320" r:id="rId54"/>
    <p:sldId id="321" r:id="rId55"/>
    <p:sldId id="329" r:id="rId56"/>
    <p:sldId id="322" r:id="rId57"/>
    <p:sldId id="577" r:id="rId58"/>
    <p:sldId id="578" r:id="rId59"/>
    <p:sldId id="581" r:id="rId60"/>
    <p:sldId id="555" r:id="rId61"/>
    <p:sldId id="558" r:id="rId62"/>
    <p:sldId id="559" r:id="rId63"/>
    <p:sldId id="579" r:id="rId64"/>
    <p:sldId id="580" r:id="rId65"/>
    <p:sldId id="556" r:id="rId66"/>
    <p:sldId id="560" r:id="rId67"/>
    <p:sldId id="331" r:id="rId68"/>
    <p:sldId id="582" r:id="rId69"/>
    <p:sldId id="592" r:id="rId70"/>
    <p:sldId id="593" r:id="rId71"/>
    <p:sldId id="562" r:id="rId72"/>
    <p:sldId id="333" r:id="rId73"/>
    <p:sldId id="336" r:id="rId74"/>
    <p:sldId id="334" r:id="rId75"/>
    <p:sldId id="337" r:id="rId76"/>
    <p:sldId id="594" r:id="rId77"/>
    <p:sldId id="575" r:id="rId78"/>
    <p:sldId id="351" r:id="rId79"/>
    <p:sldId id="352" r:id="rId80"/>
    <p:sldId id="576" r:id="rId81"/>
    <p:sldId id="356" r:id="rId82"/>
    <p:sldId id="348" r:id="rId83"/>
    <p:sldId id="605" r:id="rId84"/>
    <p:sldId id="606" r:id="rId85"/>
    <p:sldId id="607" r:id="rId86"/>
    <p:sldId id="583" r:id="rId87"/>
    <p:sldId id="561" r:id="rId88"/>
    <p:sldId id="584" r:id="rId89"/>
    <p:sldId id="585" r:id="rId90"/>
    <p:sldId id="586" r:id="rId91"/>
    <p:sldId id="587" r:id="rId92"/>
    <p:sldId id="588" r:id="rId93"/>
    <p:sldId id="589" r:id="rId94"/>
    <p:sldId id="590" r:id="rId95"/>
    <p:sldId id="608" r:id="rId96"/>
    <p:sldId id="609" r:id="rId97"/>
    <p:sldId id="610" r:id="rId98"/>
    <p:sldId id="611" r:id="rId99"/>
    <p:sldId id="591" r:id="rId100"/>
    <p:sldId id="293" r:id="rId101"/>
    <p:sldId id="300" r:id="rId102"/>
    <p:sldId id="595" r:id="rId103"/>
    <p:sldId id="291" r:id="rId104"/>
    <p:sldId id="299" r:id="rId105"/>
    <p:sldId id="302" r:id="rId106"/>
    <p:sldId id="612" r:id="rId107"/>
    <p:sldId id="596" r:id="rId108"/>
    <p:sldId id="613" r:id="rId109"/>
    <p:sldId id="597" r:id="rId110"/>
    <p:sldId id="323" r:id="rId111"/>
    <p:sldId id="325" r:id="rId112"/>
    <p:sldId id="598" r:id="rId113"/>
    <p:sldId id="599" r:id="rId114"/>
    <p:sldId id="600" r:id="rId115"/>
    <p:sldId id="601" r:id="rId116"/>
    <p:sldId id="602" r:id="rId117"/>
    <p:sldId id="324" r:id="rId118"/>
    <p:sldId id="621" r:id="rId119"/>
    <p:sldId id="622" r:id="rId120"/>
    <p:sldId id="603" r:id="rId121"/>
    <p:sldId id="624" r:id="rId122"/>
    <p:sldId id="604" r:id="rId123"/>
    <p:sldId id="623" r:id="rId124"/>
    <p:sldId id="616" r:id="rId125"/>
    <p:sldId id="614" r:id="rId126"/>
    <p:sldId id="615" r:id="rId127"/>
    <p:sldId id="618" r:id="rId128"/>
    <p:sldId id="617" r:id="rId129"/>
    <p:sldId id="384" r:id="rId130"/>
    <p:sldId id="388" r:id="rId131"/>
    <p:sldId id="385" r:id="rId132"/>
    <p:sldId id="625" r:id="rId133"/>
    <p:sldId id="387" r:id="rId134"/>
    <p:sldId id="620" r:id="rId135"/>
    <p:sldId id="619" r:id="rId136"/>
    <p:sldId id="626" r:id="rId137"/>
    <p:sldId id="628" r:id="rId138"/>
    <p:sldId id="629" r:id="rId139"/>
    <p:sldId id="627" r:id="rId140"/>
    <p:sldId id="630" r:id="rId141"/>
    <p:sldId id="654" r:id="rId142"/>
    <p:sldId id="655" r:id="rId143"/>
    <p:sldId id="633" r:id="rId144"/>
    <p:sldId id="657" r:id="rId145"/>
    <p:sldId id="631" r:id="rId146"/>
    <p:sldId id="632" r:id="rId147"/>
    <p:sldId id="634" r:id="rId148"/>
    <p:sldId id="636" r:id="rId149"/>
    <p:sldId id="637" r:id="rId150"/>
    <p:sldId id="635" r:id="rId151"/>
    <p:sldId id="638" r:id="rId152"/>
    <p:sldId id="639" r:id="rId153"/>
    <p:sldId id="640" r:id="rId154"/>
    <p:sldId id="641" r:id="rId155"/>
    <p:sldId id="642" r:id="rId156"/>
    <p:sldId id="643" r:id="rId157"/>
    <p:sldId id="646" r:id="rId158"/>
    <p:sldId id="656" r:id="rId159"/>
    <p:sldId id="658" r:id="rId160"/>
    <p:sldId id="660" r:id="rId161"/>
    <p:sldId id="659" r:id="rId162"/>
    <p:sldId id="661" r:id="rId163"/>
    <p:sldId id="662" r:id="rId164"/>
    <p:sldId id="663" r:id="rId165"/>
    <p:sldId id="645" r:id="rId166"/>
    <p:sldId id="647" r:id="rId167"/>
    <p:sldId id="644" r:id="rId168"/>
    <p:sldId id="648" r:id="rId169"/>
    <p:sldId id="649" r:id="rId170"/>
    <p:sldId id="650" r:id="rId171"/>
    <p:sldId id="651" r:id="rId172"/>
    <p:sldId id="653" r:id="rId173"/>
    <p:sldId id="652" r:id="rId1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1651" autoAdjust="0"/>
  </p:normalViewPr>
  <p:slideViewPr>
    <p:cSldViewPr snapToGrid="0">
      <p:cViewPr varScale="1">
        <p:scale>
          <a:sx n="62" d="100"/>
          <a:sy n="62"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viewProps" Target="view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2B6F7-80E4-49F3-BB85-904432EE78FA}"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56E66-A9E5-4191-9245-7ECB5D88A718}" type="slidenum">
              <a:rPr lang="en-US" smtClean="0"/>
              <a:t>‹#›</a:t>
            </a:fld>
            <a:endParaRPr lang="en-US"/>
          </a:p>
        </p:txBody>
      </p:sp>
    </p:spTree>
    <p:extLst>
      <p:ext uri="{BB962C8B-B14F-4D97-AF65-F5344CB8AC3E}">
        <p14:creationId xmlns:p14="http://schemas.microsoft.com/office/powerpoint/2010/main" val="891782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22</a:t>
            </a:fld>
            <a:endParaRPr lang="en-US"/>
          </a:p>
        </p:txBody>
      </p:sp>
    </p:spTree>
    <p:extLst>
      <p:ext uri="{BB962C8B-B14F-4D97-AF65-F5344CB8AC3E}">
        <p14:creationId xmlns:p14="http://schemas.microsoft.com/office/powerpoint/2010/main" val="203933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E429FD-F41E-454F-899A-28B7BAEDACEC}" type="slidenum">
              <a:rPr lang="en-US" smtClean="0"/>
              <a:t>117</a:t>
            </a:fld>
            <a:endParaRPr lang="en-US"/>
          </a:p>
        </p:txBody>
      </p:sp>
    </p:spTree>
    <p:extLst>
      <p:ext uri="{BB962C8B-B14F-4D97-AF65-F5344CB8AC3E}">
        <p14:creationId xmlns:p14="http://schemas.microsoft.com/office/powerpoint/2010/main" val="1607308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119</a:t>
            </a:fld>
            <a:endParaRPr lang="en-US"/>
          </a:p>
        </p:txBody>
      </p:sp>
    </p:spTree>
    <p:extLst>
      <p:ext uri="{BB962C8B-B14F-4D97-AF65-F5344CB8AC3E}">
        <p14:creationId xmlns:p14="http://schemas.microsoft.com/office/powerpoint/2010/main" val="202452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120</a:t>
            </a:fld>
            <a:endParaRPr lang="en-US"/>
          </a:p>
        </p:txBody>
      </p:sp>
    </p:spTree>
    <p:extLst>
      <p:ext uri="{BB962C8B-B14F-4D97-AF65-F5344CB8AC3E}">
        <p14:creationId xmlns:p14="http://schemas.microsoft.com/office/powerpoint/2010/main" val="178540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124</a:t>
            </a:fld>
            <a:endParaRPr lang="en-US"/>
          </a:p>
        </p:txBody>
      </p:sp>
    </p:spTree>
    <p:extLst>
      <p:ext uri="{BB962C8B-B14F-4D97-AF65-F5344CB8AC3E}">
        <p14:creationId xmlns:p14="http://schemas.microsoft.com/office/powerpoint/2010/main" val="112238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125</a:t>
            </a:fld>
            <a:endParaRPr lang="en-US"/>
          </a:p>
        </p:txBody>
      </p:sp>
    </p:spTree>
    <p:extLst>
      <p:ext uri="{BB962C8B-B14F-4D97-AF65-F5344CB8AC3E}">
        <p14:creationId xmlns:p14="http://schemas.microsoft.com/office/powerpoint/2010/main" val="159590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126</a:t>
            </a:fld>
            <a:endParaRPr lang="en-US"/>
          </a:p>
        </p:txBody>
      </p:sp>
    </p:spTree>
    <p:extLst>
      <p:ext uri="{BB962C8B-B14F-4D97-AF65-F5344CB8AC3E}">
        <p14:creationId xmlns:p14="http://schemas.microsoft.com/office/powerpoint/2010/main" val="801795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127</a:t>
            </a:fld>
            <a:endParaRPr lang="en-US"/>
          </a:p>
        </p:txBody>
      </p:sp>
    </p:spTree>
    <p:extLst>
      <p:ext uri="{BB962C8B-B14F-4D97-AF65-F5344CB8AC3E}">
        <p14:creationId xmlns:p14="http://schemas.microsoft.com/office/powerpoint/2010/main" val="4031728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128</a:t>
            </a:fld>
            <a:endParaRPr lang="en-US"/>
          </a:p>
        </p:txBody>
      </p:sp>
    </p:spTree>
    <p:extLst>
      <p:ext uri="{BB962C8B-B14F-4D97-AF65-F5344CB8AC3E}">
        <p14:creationId xmlns:p14="http://schemas.microsoft.com/office/powerpoint/2010/main" val="3887319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134</a:t>
            </a:fld>
            <a:endParaRPr lang="en-US"/>
          </a:p>
        </p:txBody>
      </p:sp>
    </p:spTree>
    <p:extLst>
      <p:ext uri="{BB962C8B-B14F-4D97-AF65-F5344CB8AC3E}">
        <p14:creationId xmlns:p14="http://schemas.microsoft.com/office/powerpoint/2010/main" val="3642063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135</a:t>
            </a:fld>
            <a:endParaRPr lang="en-US"/>
          </a:p>
        </p:txBody>
      </p:sp>
    </p:spTree>
    <p:extLst>
      <p:ext uri="{BB962C8B-B14F-4D97-AF65-F5344CB8AC3E}">
        <p14:creationId xmlns:p14="http://schemas.microsoft.com/office/powerpoint/2010/main" val="2864836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26</a:t>
            </a:fld>
            <a:endParaRPr lang="en-US"/>
          </a:p>
        </p:txBody>
      </p:sp>
    </p:spTree>
    <p:extLst>
      <p:ext uri="{BB962C8B-B14F-4D97-AF65-F5344CB8AC3E}">
        <p14:creationId xmlns:p14="http://schemas.microsoft.com/office/powerpoint/2010/main" val="1745136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136</a:t>
            </a:fld>
            <a:endParaRPr lang="en-US"/>
          </a:p>
        </p:txBody>
      </p:sp>
    </p:spTree>
    <p:extLst>
      <p:ext uri="{BB962C8B-B14F-4D97-AF65-F5344CB8AC3E}">
        <p14:creationId xmlns:p14="http://schemas.microsoft.com/office/powerpoint/2010/main" val="370438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137</a:t>
            </a:fld>
            <a:endParaRPr lang="en-US"/>
          </a:p>
        </p:txBody>
      </p:sp>
    </p:spTree>
    <p:extLst>
      <p:ext uri="{BB962C8B-B14F-4D97-AF65-F5344CB8AC3E}">
        <p14:creationId xmlns:p14="http://schemas.microsoft.com/office/powerpoint/2010/main" val="255205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138</a:t>
            </a:fld>
            <a:endParaRPr lang="en-US"/>
          </a:p>
        </p:txBody>
      </p:sp>
    </p:spTree>
    <p:extLst>
      <p:ext uri="{BB962C8B-B14F-4D97-AF65-F5344CB8AC3E}">
        <p14:creationId xmlns:p14="http://schemas.microsoft.com/office/powerpoint/2010/main" val="1044968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139</a:t>
            </a:fld>
            <a:endParaRPr lang="en-US"/>
          </a:p>
        </p:txBody>
      </p:sp>
    </p:spTree>
    <p:extLst>
      <p:ext uri="{BB962C8B-B14F-4D97-AF65-F5344CB8AC3E}">
        <p14:creationId xmlns:p14="http://schemas.microsoft.com/office/powerpoint/2010/main" val="1721186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140</a:t>
            </a:fld>
            <a:endParaRPr lang="en-US"/>
          </a:p>
        </p:txBody>
      </p:sp>
    </p:spTree>
    <p:extLst>
      <p:ext uri="{BB962C8B-B14F-4D97-AF65-F5344CB8AC3E}">
        <p14:creationId xmlns:p14="http://schemas.microsoft.com/office/powerpoint/2010/main" val="352194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141</a:t>
            </a:fld>
            <a:endParaRPr lang="en-US"/>
          </a:p>
        </p:txBody>
      </p:sp>
    </p:spTree>
    <p:extLst>
      <p:ext uri="{BB962C8B-B14F-4D97-AF65-F5344CB8AC3E}">
        <p14:creationId xmlns:p14="http://schemas.microsoft.com/office/powerpoint/2010/main" val="3734151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145</a:t>
            </a:fld>
            <a:endParaRPr lang="en-US"/>
          </a:p>
        </p:txBody>
      </p:sp>
    </p:spTree>
    <p:extLst>
      <p:ext uri="{BB962C8B-B14F-4D97-AF65-F5344CB8AC3E}">
        <p14:creationId xmlns:p14="http://schemas.microsoft.com/office/powerpoint/2010/main" val="2039198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146</a:t>
            </a:fld>
            <a:endParaRPr lang="en-US"/>
          </a:p>
        </p:txBody>
      </p:sp>
    </p:spTree>
    <p:extLst>
      <p:ext uri="{BB962C8B-B14F-4D97-AF65-F5344CB8AC3E}">
        <p14:creationId xmlns:p14="http://schemas.microsoft.com/office/powerpoint/2010/main" val="3087558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147</a:t>
            </a:fld>
            <a:endParaRPr lang="en-US"/>
          </a:p>
        </p:txBody>
      </p:sp>
    </p:spTree>
    <p:extLst>
      <p:ext uri="{BB962C8B-B14F-4D97-AF65-F5344CB8AC3E}">
        <p14:creationId xmlns:p14="http://schemas.microsoft.com/office/powerpoint/2010/main" val="351342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148</a:t>
            </a:fld>
            <a:endParaRPr lang="en-US"/>
          </a:p>
        </p:txBody>
      </p:sp>
    </p:spTree>
    <p:extLst>
      <p:ext uri="{BB962C8B-B14F-4D97-AF65-F5344CB8AC3E}">
        <p14:creationId xmlns:p14="http://schemas.microsoft.com/office/powerpoint/2010/main" val="53835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149</a:t>
            </a:fld>
            <a:endParaRPr lang="en-US"/>
          </a:p>
        </p:txBody>
      </p:sp>
    </p:spTree>
    <p:extLst>
      <p:ext uri="{BB962C8B-B14F-4D97-AF65-F5344CB8AC3E}">
        <p14:creationId xmlns:p14="http://schemas.microsoft.com/office/powerpoint/2010/main" val="3049760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150</a:t>
            </a:fld>
            <a:endParaRPr lang="en-US"/>
          </a:p>
        </p:txBody>
      </p:sp>
    </p:spTree>
    <p:extLst>
      <p:ext uri="{BB962C8B-B14F-4D97-AF65-F5344CB8AC3E}">
        <p14:creationId xmlns:p14="http://schemas.microsoft.com/office/powerpoint/2010/main" val="2500820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151</a:t>
            </a:fld>
            <a:endParaRPr lang="en-US"/>
          </a:p>
        </p:txBody>
      </p:sp>
    </p:spTree>
    <p:extLst>
      <p:ext uri="{BB962C8B-B14F-4D97-AF65-F5344CB8AC3E}">
        <p14:creationId xmlns:p14="http://schemas.microsoft.com/office/powerpoint/2010/main" val="1439558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152</a:t>
            </a:fld>
            <a:endParaRPr lang="en-US"/>
          </a:p>
        </p:txBody>
      </p:sp>
    </p:spTree>
    <p:extLst>
      <p:ext uri="{BB962C8B-B14F-4D97-AF65-F5344CB8AC3E}">
        <p14:creationId xmlns:p14="http://schemas.microsoft.com/office/powerpoint/2010/main" val="744213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153</a:t>
            </a:fld>
            <a:endParaRPr lang="en-US"/>
          </a:p>
        </p:txBody>
      </p:sp>
    </p:spTree>
    <p:extLst>
      <p:ext uri="{BB962C8B-B14F-4D97-AF65-F5344CB8AC3E}">
        <p14:creationId xmlns:p14="http://schemas.microsoft.com/office/powerpoint/2010/main" val="1773788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154</a:t>
            </a:fld>
            <a:endParaRPr lang="en-US"/>
          </a:p>
        </p:txBody>
      </p:sp>
    </p:spTree>
    <p:extLst>
      <p:ext uri="{BB962C8B-B14F-4D97-AF65-F5344CB8AC3E}">
        <p14:creationId xmlns:p14="http://schemas.microsoft.com/office/powerpoint/2010/main" val="224020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155</a:t>
            </a:fld>
            <a:endParaRPr lang="en-US"/>
          </a:p>
        </p:txBody>
      </p:sp>
    </p:spTree>
    <p:extLst>
      <p:ext uri="{BB962C8B-B14F-4D97-AF65-F5344CB8AC3E}">
        <p14:creationId xmlns:p14="http://schemas.microsoft.com/office/powerpoint/2010/main" val="32079062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156</a:t>
            </a:fld>
            <a:endParaRPr lang="en-US"/>
          </a:p>
        </p:txBody>
      </p:sp>
    </p:spTree>
    <p:extLst>
      <p:ext uri="{BB962C8B-B14F-4D97-AF65-F5344CB8AC3E}">
        <p14:creationId xmlns:p14="http://schemas.microsoft.com/office/powerpoint/2010/main" val="293395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157</a:t>
            </a:fld>
            <a:endParaRPr lang="en-US"/>
          </a:p>
        </p:txBody>
      </p:sp>
    </p:spTree>
    <p:extLst>
      <p:ext uri="{BB962C8B-B14F-4D97-AF65-F5344CB8AC3E}">
        <p14:creationId xmlns:p14="http://schemas.microsoft.com/office/powerpoint/2010/main" val="921505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158</a:t>
            </a:fld>
            <a:endParaRPr lang="en-US"/>
          </a:p>
        </p:txBody>
      </p:sp>
    </p:spTree>
    <p:extLst>
      <p:ext uri="{BB962C8B-B14F-4D97-AF65-F5344CB8AC3E}">
        <p14:creationId xmlns:p14="http://schemas.microsoft.com/office/powerpoint/2010/main" val="3916654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161</a:t>
            </a:fld>
            <a:endParaRPr lang="en-US"/>
          </a:p>
        </p:txBody>
      </p:sp>
    </p:spTree>
    <p:extLst>
      <p:ext uri="{BB962C8B-B14F-4D97-AF65-F5344CB8AC3E}">
        <p14:creationId xmlns:p14="http://schemas.microsoft.com/office/powerpoint/2010/main" val="2104772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162</a:t>
            </a:fld>
            <a:endParaRPr lang="en-US"/>
          </a:p>
        </p:txBody>
      </p:sp>
    </p:spTree>
    <p:extLst>
      <p:ext uri="{BB962C8B-B14F-4D97-AF65-F5344CB8AC3E}">
        <p14:creationId xmlns:p14="http://schemas.microsoft.com/office/powerpoint/2010/main" val="1633251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166</a:t>
            </a:fld>
            <a:endParaRPr lang="en-US"/>
          </a:p>
        </p:txBody>
      </p:sp>
    </p:spTree>
    <p:extLst>
      <p:ext uri="{BB962C8B-B14F-4D97-AF65-F5344CB8AC3E}">
        <p14:creationId xmlns:p14="http://schemas.microsoft.com/office/powerpoint/2010/main" val="22368303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167</a:t>
            </a:fld>
            <a:endParaRPr lang="en-US"/>
          </a:p>
        </p:txBody>
      </p:sp>
    </p:spTree>
    <p:extLst>
      <p:ext uri="{BB962C8B-B14F-4D97-AF65-F5344CB8AC3E}">
        <p14:creationId xmlns:p14="http://schemas.microsoft.com/office/powerpoint/2010/main" val="17115302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168</a:t>
            </a:fld>
            <a:endParaRPr lang="en-US"/>
          </a:p>
        </p:txBody>
      </p:sp>
    </p:spTree>
    <p:extLst>
      <p:ext uri="{BB962C8B-B14F-4D97-AF65-F5344CB8AC3E}">
        <p14:creationId xmlns:p14="http://schemas.microsoft.com/office/powerpoint/2010/main" val="869193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169</a:t>
            </a:fld>
            <a:endParaRPr lang="en-US"/>
          </a:p>
        </p:txBody>
      </p:sp>
    </p:spTree>
    <p:extLst>
      <p:ext uri="{BB962C8B-B14F-4D97-AF65-F5344CB8AC3E}">
        <p14:creationId xmlns:p14="http://schemas.microsoft.com/office/powerpoint/2010/main" val="20618769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170</a:t>
            </a:fld>
            <a:endParaRPr lang="en-US"/>
          </a:p>
        </p:txBody>
      </p:sp>
    </p:spTree>
    <p:extLst>
      <p:ext uri="{BB962C8B-B14F-4D97-AF65-F5344CB8AC3E}">
        <p14:creationId xmlns:p14="http://schemas.microsoft.com/office/powerpoint/2010/main" val="4336054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171</a:t>
            </a:fld>
            <a:endParaRPr lang="en-US"/>
          </a:p>
        </p:txBody>
      </p:sp>
    </p:spTree>
    <p:extLst>
      <p:ext uri="{BB962C8B-B14F-4D97-AF65-F5344CB8AC3E}">
        <p14:creationId xmlns:p14="http://schemas.microsoft.com/office/powerpoint/2010/main" val="7973720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172</a:t>
            </a:fld>
            <a:endParaRPr lang="en-US"/>
          </a:p>
        </p:txBody>
      </p:sp>
    </p:spTree>
    <p:extLst>
      <p:ext uri="{BB962C8B-B14F-4D97-AF65-F5344CB8AC3E}">
        <p14:creationId xmlns:p14="http://schemas.microsoft.com/office/powerpoint/2010/main" val="4009868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173</a:t>
            </a:fld>
            <a:endParaRPr lang="en-US"/>
          </a:p>
        </p:txBody>
      </p:sp>
    </p:spTree>
    <p:extLst>
      <p:ext uri="{BB962C8B-B14F-4D97-AF65-F5344CB8AC3E}">
        <p14:creationId xmlns:p14="http://schemas.microsoft.com/office/powerpoint/2010/main" val="20834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77</a:t>
            </a:fld>
            <a:endParaRPr lang="en-US"/>
          </a:p>
        </p:txBody>
      </p:sp>
    </p:spTree>
    <p:extLst>
      <p:ext uri="{BB962C8B-B14F-4D97-AF65-F5344CB8AC3E}">
        <p14:creationId xmlns:p14="http://schemas.microsoft.com/office/powerpoint/2010/main" val="230723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113</a:t>
            </a:fld>
            <a:endParaRPr lang="en-US"/>
          </a:p>
        </p:txBody>
      </p:sp>
    </p:spTree>
    <p:extLst>
      <p:ext uri="{BB962C8B-B14F-4D97-AF65-F5344CB8AC3E}">
        <p14:creationId xmlns:p14="http://schemas.microsoft.com/office/powerpoint/2010/main" val="11399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114</a:t>
            </a:fld>
            <a:endParaRPr lang="en-US"/>
          </a:p>
        </p:txBody>
      </p:sp>
    </p:spTree>
    <p:extLst>
      <p:ext uri="{BB962C8B-B14F-4D97-AF65-F5344CB8AC3E}">
        <p14:creationId xmlns:p14="http://schemas.microsoft.com/office/powerpoint/2010/main" val="343853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56E66-A9E5-4191-9245-7ECB5D88A718}" type="slidenum">
              <a:rPr lang="en-US" smtClean="0"/>
              <a:t>116</a:t>
            </a:fld>
            <a:endParaRPr lang="en-US"/>
          </a:p>
        </p:txBody>
      </p:sp>
    </p:spTree>
    <p:extLst>
      <p:ext uri="{BB962C8B-B14F-4D97-AF65-F5344CB8AC3E}">
        <p14:creationId xmlns:p14="http://schemas.microsoft.com/office/powerpoint/2010/main" val="103361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76BA-0489-4CD9-A029-F7ED48662A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C4D8D-9C43-45BC-9F84-179217214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3073F8-1373-4FE4-91E4-A3CC7E852DBB}"/>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77DCCCBF-D5AF-4290-B1EE-0EE74F2D1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9E234-8777-4EC6-AB44-78825E6BEE4E}"/>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11263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C0DA-67AA-49C2-871A-D5C88302A1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5F1E5F-4CF7-4C44-80AA-8A876BF185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B5E8D-3CE9-4CF6-9E6D-57213AAEBDE4}"/>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429AB3B5-5D70-4A6F-8816-7886BFDE7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339D99-4C8F-400E-86E0-638AA3CD378F}"/>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319404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DC009F-373B-4268-8A38-F70DC692E5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A9AFF-9C0C-4DE4-88CE-6B4152ED2F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5B824-8865-4DC2-B3D4-DCC4A0BE1675}"/>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CED277EE-0C33-4E72-8846-C0CA956D0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516EE-1CC1-41CB-97D9-44231D0AC817}"/>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29414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22585-2CA3-4498-9EA6-50A15E1F3E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01ABD8-FDE8-4209-9F8E-683D34260F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96D8-08AE-4046-ABE2-AD845437855F}"/>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81F84A54-815C-44E5-9CA6-E314CCB9C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F2734-C9A7-4F4A-84C8-192F54BC4CE1}"/>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98982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0E09C-C427-4F67-AA99-3FB88DA3E0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3499F2-6D65-4D1B-97FD-75AE58940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79BEED-735A-413C-89D1-1C94EE1D52E0}"/>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B4DF7B91-21B3-4764-B13D-880DCFF73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4B522-01A7-49FB-8184-C576365D18A9}"/>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323095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D79F5-956B-423F-8532-9F45EA859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96A543-5E79-4A33-9278-77C583670A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4C4D43-9196-45B5-8636-198AD9AFDD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4E214-7F41-4E1D-8EB3-C95F8CB721F3}"/>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6" name="Footer Placeholder 5">
            <a:extLst>
              <a:ext uri="{FF2B5EF4-FFF2-40B4-BE49-F238E27FC236}">
                <a16:creationId xmlns:a16="http://schemas.microsoft.com/office/drawing/2014/main" id="{275705E1-03E8-4176-BF57-FD81236C5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48817C-D85E-4EEB-BEF8-D5366B8A16D0}"/>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182341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1A34-63F5-44F8-BBE9-95067ABA78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FA9D49-A516-4115-8FA9-89EEE1CF2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64A177-20A5-4C45-9385-7B525DC6F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40656B-7E6D-4D62-86D5-1B923E1FDC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FB5B9F-A659-4495-A0A3-AF42EABD1A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6E9D84-6260-491E-B866-43A5B3C71B1C}"/>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8" name="Footer Placeholder 7">
            <a:extLst>
              <a:ext uri="{FF2B5EF4-FFF2-40B4-BE49-F238E27FC236}">
                <a16:creationId xmlns:a16="http://schemas.microsoft.com/office/drawing/2014/main" id="{47072364-BF01-4798-A1D7-96074E9BFB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E4B5AC-554C-498F-A9B2-6AD75F225621}"/>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140552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00878-70C4-4369-BD94-E4B0A94456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77339E-0D9B-4EE0-98D6-13D4095D10A2}"/>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4" name="Footer Placeholder 3">
            <a:extLst>
              <a:ext uri="{FF2B5EF4-FFF2-40B4-BE49-F238E27FC236}">
                <a16:creationId xmlns:a16="http://schemas.microsoft.com/office/drawing/2014/main" id="{48D7389D-8A9C-4F3C-A8DF-F8CAFAF449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B05F7-312C-4B61-8691-D5A7ADBC72D8}"/>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3117931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86CE8C-EF98-4774-A714-EBD9BAB034B7}"/>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3" name="Footer Placeholder 2">
            <a:extLst>
              <a:ext uri="{FF2B5EF4-FFF2-40B4-BE49-F238E27FC236}">
                <a16:creationId xmlns:a16="http://schemas.microsoft.com/office/drawing/2014/main" id="{190F2EB9-829B-4C9E-AFCA-60D1240F20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20DE5E-643F-4A51-9B8C-77C6E76B7EAA}"/>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1974285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0CA27-B458-4E04-BC6E-4422323CE3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6D2D92-F342-41B7-BA97-CFCC3B87A5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A33CC9-1077-4AF6-86C0-57E7459B1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2CE0E-E7D4-4492-8581-0376F29ACD38}"/>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6" name="Footer Placeholder 5">
            <a:extLst>
              <a:ext uri="{FF2B5EF4-FFF2-40B4-BE49-F238E27FC236}">
                <a16:creationId xmlns:a16="http://schemas.microsoft.com/office/drawing/2014/main" id="{6B9B763D-83B8-4A76-A287-D503A857C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DF46A-ECC0-4FC4-8C91-50BEF320BDD8}"/>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382030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886DA-664B-4873-97BC-F4D3230BDC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9D2DF3-87F7-4F19-A65F-237F4B16D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85E410-3CD6-4559-BD96-3F0346263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4D5346-F326-4C6C-9FBC-FF0335802D47}"/>
              </a:ext>
            </a:extLst>
          </p:cNvPr>
          <p:cNvSpPr>
            <a:spLocks noGrp="1"/>
          </p:cNvSpPr>
          <p:nvPr>
            <p:ph type="dt" sz="half" idx="10"/>
          </p:nvPr>
        </p:nvSpPr>
        <p:spPr/>
        <p:txBody>
          <a:bodyPr/>
          <a:lstStyle/>
          <a:p>
            <a:fld id="{33AA13C2-8653-49DA-89F2-7840D103E1F2}" type="datetimeFigureOut">
              <a:rPr lang="en-US" smtClean="0"/>
              <a:t>10/26/2023</a:t>
            </a:fld>
            <a:endParaRPr lang="en-US"/>
          </a:p>
        </p:txBody>
      </p:sp>
      <p:sp>
        <p:nvSpPr>
          <p:cNvPr id="6" name="Footer Placeholder 5">
            <a:extLst>
              <a:ext uri="{FF2B5EF4-FFF2-40B4-BE49-F238E27FC236}">
                <a16:creationId xmlns:a16="http://schemas.microsoft.com/office/drawing/2014/main" id="{05D07A02-6D9E-4616-9F85-2D2D692764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D74DE-9D71-4CEC-8577-B6EC90D383DE}"/>
              </a:ext>
            </a:extLst>
          </p:cNvPr>
          <p:cNvSpPr>
            <a:spLocks noGrp="1"/>
          </p:cNvSpPr>
          <p:nvPr>
            <p:ph type="sldNum" sz="quarter" idx="12"/>
          </p:nvPr>
        </p:nvSpPr>
        <p:spPr/>
        <p:txBody>
          <a:bodyPr/>
          <a:lstStyle/>
          <a:p>
            <a:fld id="{1A809A80-6F49-414F-9BD3-24C7C4599B60}" type="slidenum">
              <a:rPr lang="en-US" smtClean="0"/>
              <a:t>‹#›</a:t>
            </a:fld>
            <a:endParaRPr lang="en-US"/>
          </a:p>
        </p:txBody>
      </p:sp>
    </p:spTree>
    <p:extLst>
      <p:ext uri="{BB962C8B-B14F-4D97-AF65-F5344CB8AC3E}">
        <p14:creationId xmlns:p14="http://schemas.microsoft.com/office/powerpoint/2010/main" val="275093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f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3B517-6CE9-4834-B5B3-B6FE0CDEC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ADD2AE-2522-47DA-9424-84AB4FACA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631BC-D450-4DCC-97FF-B05BF14B71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A13C2-8653-49DA-89F2-7840D103E1F2}" type="datetimeFigureOut">
              <a:rPr lang="en-US" smtClean="0"/>
              <a:t>10/26/2023</a:t>
            </a:fld>
            <a:endParaRPr lang="en-US"/>
          </a:p>
        </p:txBody>
      </p:sp>
      <p:sp>
        <p:nvSpPr>
          <p:cNvPr id="5" name="Footer Placeholder 4">
            <a:extLst>
              <a:ext uri="{FF2B5EF4-FFF2-40B4-BE49-F238E27FC236}">
                <a16:creationId xmlns:a16="http://schemas.microsoft.com/office/drawing/2014/main" id="{3C49E496-3475-4EF5-AE7A-D0A2FEEB8F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085318-5117-4833-8E87-C02970724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09A80-6F49-414F-9BD3-24C7C4599B60}" type="slidenum">
              <a:rPr lang="en-US" smtClean="0"/>
              <a:t>‹#›</a:t>
            </a:fld>
            <a:endParaRPr lang="en-US"/>
          </a:p>
        </p:txBody>
      </p:sp>
    </p:spTree>
    <p:extLst>
      <p:ext uri="{BB962C8B-B14F-4D97-AF65-F5344CB8AC3E}">
        <p14:creationId xmlns:p14="http://schemas.microsoft.com/office/powerpoint/2010/main" val="3545856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 Id="rId4" Type="http://schemas.openxmlformats.org/officeDocument/2006/relationships/image" Target="../media/image113.jpg"/></Relationships>
</file>

<file path=ppt/slides/_rels/slide10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png"/><Relationship Id="rId4" Type="http://schemas.openxmlformats.org/officeDocument/2006/relationships/image" Target="../media/image133.jpeg"/></Relationships>
</file>

<file path=ppt/slides/_rels/slide11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4ERbC7JyCfU" TargetMode="External"/><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hyperlink" Target="https://ed.ted.com/lessons/the-life-cycle-of-a-t-shirt-angel-chang" TargetMode="External"/><Relationship Id="rId4" Type="http://schemas.openxmlformats.org/officeDocument/2006/relationships/image" Target="../media/image14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www.investopedia.com/terms/n/nafta.asp" TargetMode="External"/><Relationship Id="rId4" Type="http://schemas.openxmlformats.org/officeDocument/2006/relationships/image" Target="../media/image165.gif"/></Relationships>
</file>

<file path=ppt/slides/_rels/slide14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58H9a1_xmZ_dxM&amp;tbnid=vhPvbcTOdB7grM:&amp;ved=0CAUQjRw&amp;url=http://support.sas.com/mobileapps/mobilelearning/ncciu/maps/ncciu_map_agi_toba_exp_10.htm&amp;ei=JNprU8r-DIiwyAT4v4KYBQ&amp;bvm=bv.66330100,d.aWw&amp;psig=AFQjCNHY4wiFbEpTaXH-WojVMHesquma4A&amp;ust=1399663503127440"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jpg"/></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4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0.jpeg"/></Relationships>
</file>

<file path=ppt/slides/_rels/slide15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84.jpg"/><Relationship Id="rId7" Type="http://schemas.openxmlformats.org/officeDocument/2006/relationships/image" Target="../media/image186.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youtube.com/watch?v=yaQeVnN6pUc" TargetMode="External"/><Relationship Id="rId5" Type="http://schemas.openxmlformats.org/officeDocument/2006/relationships/image" Target="../media/image185.jpeg"/><Relationship Id="rId4" Type="http://schemas.openxmlformats.org/officeDocument/2006/relationships/hyperlink" Target="https://www.imdb.com/title/tt0379865/" TargetMode="External"/></Relationships>
</file>

<file path=ppt/slides/_rels/slide155.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4.jpg"/><Relationship Id="rId3" Type="http://schemas.openxmlformats.org/officeDocument/2006/relationships/hyperlink" Target="http://en.wikipedia.org/wiki/File:I_Know_What_You_Did_Last_Summer.jpg" TargetMode="External"/><Relationship Id="rId7" Type="http://schemas.openxmlformats.org/officeDocument/2006/relationships/image" Target="../media/image189.jpg"/><Relationship Id="rId12" Type="http://schemas.openxmlformats.org/officeDocument/2006/relationships/hyperlink" Target="http://en.wikipedia.org/wiki/File:Iron_Man_3_theatrical_poster.jpg"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en.wikipedia.org/wiki/File:Talladega_nights.jpg" TargetMode="External"/><Relationship Id="rId11" Type="http://schemas.openxmlformats.org/officeDocument/2006/relationships/image" Target="../media/image193.png"/><Relationship Id="rId5" Type="http://schemas.openxmlformats.org/officeDocument/2006/relationships/image" Target="../media/image188.png"/><Relationship Id="rId10" Type="http://schemas.openxmlformats.org/officeDocument/2006/relationships/image" Target="../media/image192.jpg"/><Relationship Id="rId4" Type="http://schemas.openxmlformats.org/officeDocument/2006/relationships/image" Target="../media/image187.jpg"/><Relationship Id="rId9" Type="http://schemas.openxmlformats.org/officeDocument/2006/relationships/image" Target="../media/image191.png"/></Relationships>
</file>

<file path=ppt/slides/_rels/slide1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5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6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jpeg"/></Relationships>
</file>

<file path=ppt/slides/_rels/slide16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jpeg"/></Relationships>
</file>

<file path=ppt/slides/_rels/slide16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7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nn.com/2023/09/20/business/fed-meeting-september-final/index.htm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hyperlink" Target="https://www.youtube.com/watch?v=QPKKQnijnsM"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chicagofed.org/utilities/about-us/what-we-do" TargetMode="External"/><Relationship Id="rId1" Type="http://schemas.openxmlformats.org/officeDocument/2006/relationships/slideLayout" Target="../slideLayouts/slideLayout2.xml"/><Relationship Id="rId4" Type="http://schemas.openxmlformats.org/officeDocument/2006/relationships/hyperlink" Target="https://www.chicagofed.org/education/money-museum/videos/what-we-do"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www.usdebtclock.org/" TargetMode="External"/><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s://usdebtclock.org/" TargetMode="External"/><Relationship Id="rId1" Type="http://schemas.openxmlformats.org/officeDocument/2006/relationships/slideLayout" Target="../slideLayouts/slideLayout2.xml"/><Relationship Id="rId4" Type="http://schemas.openxmlformats.org/officeDocument/2006/relationships/hyperlink" Target="https://www.youtube.com/watch?v=So2OQW6gR6I"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09B1-A228-4188-A1B8-0DD122C39F99}"/>
              </a:ext>
            </a:extLst>
          </p:cNvPr>
          <p:cNvSpPr>
            <a:spLocks noGrp="1"/>
          </p:cNvSpPr>
          <p:nvPr>
            <p:ph type="ctrTitle"/>
          </p:nvPr>
        </p:nvSpPr>
        <p:spPr>
          <a:xfrm>
            <a:off x="3414318" y="3094821"/>
            <a:ext cx="5856849" cy="955449"/>
          </a:xfrm>
          <a:solidFill>
            <a:schemeClr val="bg1"/>
          </a:solidFill>
          <a:ln>
            <a:solidFill>
              <a:srgbClr val="FFC000"/>
            </a:solidFill>
          </a:ln>
        </p:spPr>
        <p:txBody>
          <a:bodyPr/>
          <a:lstStyle/>
          <a:p>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Unit II </a:t>
            </a:r>
          </a:p>
        </p:txBody>
      </p:sp>
      <p:sp>
        <p:nvSpPr>
          <p:cNvPr id="3" name="Subtitle 2">
            <a:extLst>
              <a:ext uri="{FF2B5EF4-FFF2-40B4-BE49-F238E27FC236}">
                <a16:creationId xmlns:a16="http://schemas.microsoft.com/office/drawing/2014/main" id="{4554F8AB-2920-442C-95BD-1CC1EBC9409D}"/>
              </a:ext>
            </a:extLst>
          </p:cNvPr>
          <p:cNvSpPr>
            <a:spLocks noGrp="1"/>
          </p:cNvSpPr>
          <p:nvPr>
            <p:ph type="subTitle" idx="1"/>
          </p:nvPr>
        </p:nvSpPr>
        <p:spPr>
          <a:xfrm>
            <a:off x="1770743" y="1376475"/>
            <a:ext cx="9144000" cy="1282319"/>
          </a:xfrm>
          <a:solidFill>
            <a:schemeClr val="bg1"/>
          </a:solidFill>
          <a:ln>
            <a:solidFill>
              <a:srgbClr val="FFC000"/>
            </a:solidFill>
          </a:ln>
        </p:spPr>
        <p:txBody>
          <a:bodyPr>
            <a:normAutofit/>
          </a:bodyPr>
          <a:lstStyle/>
          <a:p>
            <a:r>
              <a:rPr lang="en-US" sz="66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Macroeconomics</a:t>
            </a:r>
          </a:p>
        </p:txBody>
      </p:sp>
    </p:spTree>
    <p:extLst>
      <p:ext uri="{BB962C8B-B14F-4D97-AF65-F5344CB8AC3E}">
        <p14:creationId xmlns:p14="http://schemas.microsoft.com/office/powerpoint/2010/main" val="3546506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Economic BAD Times</a:t>
            </a:r>
          </a:p>
        </p:txBody>
      </p:sp>
      <p:sp>
        <p:nvSpPr>
          <p:cNvPr id="3" name="Content Placeholder 2"/>
          <p:cNvSpPr>
            <a:spLocks noGrp="1"/>
          </p:cNvSpPr>
          <p:nvPr>
            <p:ph idx="1"/>
          </p:nvPr>
        </p:nvSpPr>
        <p:spPr>
          <a:xfrm>
            <a:off x="1097280" y="1491926"/>
            <a:ext cx="10058400" cy="4490668"/>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Contraction Phase </a:t>
            </a:r>
            <a:r>
              <a:rPr lang="en-US" sz="2400" dirty="0">
                <a:latin typeface="Times New Roman" pitchFamily="18" charset="0"/>
                <a:cs typeface="Times New Roman" pitchFamily="18" charset="0"/>
              </a:rPr>
              <a:t>- The economy is declining – BAD TIMES</a:t>
            </a:r>
          </a:p>
          <a:p>
            <a:endParaRPr lang="en-US" sz="2400" dirty="0">
              <a:latin typeface="Times New Roman" pitchFamily="18" charset="0"/>
              <a:cs typeface="Times New Roman" pitchFamily="18" charset="0"/>
            </a:endParaRPr>
          </a:p>
        </p:txBody>
      </p:sp>
      <p:sp>
        <p:nvSpPr>
          <p:cNvPr id="4" name="Rectangle 3"/>
          <p:cNvSpPr/>
          <p:nvPr/>
        </p:nvSpPr>
        <p:spPr>
          <a:xfrm>
            <a:off x="791570" y="2094930"/>
            <a:ext cx="5622877" cy="2115403"/>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solidFill>
                  <a:schemeClr val="bg1"/>
                </a:solidFill>
                <a:latin typeface="Times New Roman" pitchFamily="18" charset="0"/>
                <a:cs typeface="Times New Roman" pitchFamily="18" charset="0"/>
              </a:rPr>
              <a:t>Production rates are declining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Businesses laying off employees</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Consumer save $$$ (fear of loss of work)</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Stock market is Bearish</a:t>
            </a:r>
          </a:p>
        </p:txBody>
      </p:sp>
      <p:pic>
        <p:nvPicPr>
          <p:cNvPr id="614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563" y="2094930"/>
            <a:ext cx="4323466" cy="35968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165" y="4411286"/>
            <a:ext cx="3311929" cy="1861706"/>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3016155" y="3944203"/>
            <a:ext cx="3589361" cy="941696"/>
          </a:xfrm>
          <a:prstGeom prst="cloudCallout">
            <a:avLst>
              <a:gd name="adj1" fmla="val -44407"/>
              <a:gd name="adj2" fmla="val 65398"/>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itchFamily="18" charset="0"/>
                <a:cs typeface="Times New Roman" pitchFamily="18" charset="0"/>
              </a:rPr>
              <a:t>Recession migraine </a:t>
            </a:r>
          </a:p>
        </p:txBody>
      </p:sp>
    </p:spTree>
    <p:extLst>
      <p:ext uri="{BB962C8B-B14F-4D97-AF65-F5344CB8AC3E}">
        <p14:creationId xmlns:p14="http://schemas.microsoft.com/office/powerpoint/2010/main" val="37748336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1"/>
          </a:solidFill>
          <a:ln>
            <a:solidFill>
              <a:srgbClr val="7030A0"/>
            </a:solidFill>
          </a:ln>
        </p:spPr>
        <p:txBody>
          <a:bodyPr>
            <a:normAutofit/>
          </a:bodyPr>
          <a:lstStyle/>
          <a:p>
            <a:r>
              <a:rPr lang="en-US" sz="2400" dirty="0">
                <a:latin typeface="Times New Roman" pitchFamily="18" charset="0"/>
                <a:cs typeface="Times New Roman" pitchFamily="18" charset="0"/>
              </a:rPr>
              <a:t>Three functions of business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Its Business</a:t>
            </a:r>
          </a:p>
        </p:txBody>
      </p:sp>
      <p:pic>
        <p:nvPicPr>
          <p:cNvPr id="6146" name="Picture 2" descr="Image result for Factori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89" y="2429695"/>
            <a:ext cx="3490863" cy="29534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89936" y="5633883"/>
            <a:ext cx="3510116" cy="75216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Producers</a:t>
            </a:r>
          </a:p>
        </p:txBody>
      </p:sp>
      <p:pic>
        <p:nvPicPr>
          <p:cNvPr id="6148"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778" y="2429695"/>
            <a:ext cx="3638346" cy="295346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384778" y="5633883"/>
            <a:ext cx="3510116" cy="75216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Intermediaries</a:t>
            </a:r>
          </a:p>
        </p:txBody>
      </p:sp>
      <p:pic>
        <p:nvPicPr>
          <p:cNvPr id="6150"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611" y="2358616"/>
            <a:ext cx="3844822" cy="302454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371964" y="5633883"/>
            <a:ext cx="3510116" cy="75216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itchFamily="18" charset="0"/>
                <a:cs typeface="Times New Roman" pitchFamily="18" charset="0"/>
              </a:rPr>
              <a:t>Services</a:t>
            </a:r>
          </a:p>
        </p:txBody>
      </p:sp>
    </p:spTree>
    <p:extLst>
      <p:ext uri="{BB962C8B-B14F-4D97-AF65-F5344CB8AC3E}">
        <p14:creationId xmlns:p14="http://schemas.microsoft.com/office/powerpoint/2010/main" val="3765012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5342"/>
            <a:ext cx="10515600" cy="4731621"/>
          </a:xfrm>
          <a:solidFill>
            <a:schemeClr val="bg1"/>
          </a:solidFill>
        </p:spPr>
        <p:txBody>
          <a:bodyPr>
            <a:normAutofit/>
          </a:bodyPr>
          <a:lstStyle/>
          <a:p>
            <a:r>
              <a:rPr lang="en-US" sz="2400" b="1" dirty="0">
                <a:latin typeface="Times New Roman" pitchFamily="18" charset="0"/>
                <a:cs typeface="Times New Roman" pitchFamily="18" charset="0"/>
              </a:rPr>
              <a:t>Three main types of business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Business Forms</a:t>
            </a:r>
          </a:p>
        </p:txBody>
      </p:sp>
      <p:pic>
        <p:nvPicPr>
          <p:cNvPr id="9" name="Picture 8" descr="A close up of a sign&#10;&#10;Description automatically generated">
            <a:extLst>
              <a:ext uri="{FF2B5EF4-FFF2-40B4-BE49-F238E27FC236}">
                <a16:creationId xmlns:a16="http://schemas.microsoft.com/office/drawing/2014/main" id="{5016675C-6EB8-4D9B-A060-0A6598CC9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02" y="2319956"/>
            <a:ext cx="2423247" cy="2097665"/>
          </a:xfrm>
          <a:prstGeom prst="rect">
            <a:avLst/>
          </a:prstGeom>
          <a:solidFill>
            <a:srgbClr val="002060"/>
          </a:solidFill>
          <a:ln>
            <a:solidFill>
              <a:schemeClr val="tx1"/>
            </a:solidFill>
          </a:ln>
        </p:spPr>
      </p:pic>
      <p:sp>
        <p:nvSpPr>
          <p:cNvPr id="11" name="Rectangle 10">
            <a:extLst>
              <a:ext uri="{FF2B5EF4-FFF2-40B4-BE49-F238E27FC236}">
                <a16:creationId xmlns:a16="http://schemas.microsoft.com/office/drawing/2014/main" id="{7A4C5CCD-5B22-4DC6-94AB-B8C611A1A47C}"/>
              </a:ext>
            </a:extLst>
          </p:cNvPr>
          <p:cNvSpPr/>
          <p:nvPr/>
        </p:nvSpPr>
        <p:spPr>
          <a:xfrm>
            <a:off x="662586" y="4592487"/>
            <a:ext cx="3519278" cy="82017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Sole Proprietorship</a:t>
            </a:r>
            <a:r>
              <a:rPr lang="en-US" sz="2400" dirty="0">
                <a:solidFill>
                  <a:schemeClr val="bg1"/>
                </a:solidFill>
                <a:latin typeface="Times New Roman" panose="02020603050405020304" pitchFamily="18" charset="0"/>
                <a:cs typeface="Times New Roman" panose="02020603050405020304" pitchFamily="18" charset="0"/>
              </a:rPr>
              <a:t>: One Owner</a:t>
            </a:r>
          </a:p>
        </p:txBody>
      </p:sp>
      <p:pic>
        <p:nvPicPr>
          <p:cNvPr id="13" name="Picture 12">
            <a:extLst>
              <a:ext uri="{FF2B5EF4-FFF2-40B4-BE49-F238E27FC236}">
                <a16:creationId xmlns:a16="http://schemas.microsoft.com/office/drawing/2014/main" id="{67D7866B-6B1E-45EE-86FC-849AF3FF3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948" y="2348098"/>
            <a:ext cx="2836883" cy="2069523"/>
          </a:xfrm>
          <a:prstGeom prst="rect">
            <a:avLst/>
          </a:prstGeom>
          <a:ln>
            <a:solidFill>
              <a:schemeClr val="tx1"/>
            </a:solidFill>
          </a:ln>
        </p:spPr>
      </p:pic>
      <p:sp>
        <p:nvSpPr>
          <p:cNvPr id="14" name="Rectangle 13">
            <a:extLst>
              <a:ext uri="{FF2B5EF4-FFF2-40B4-BE49-F238E27FC236}">
                <a16:creationId xmlns:a16="http://schemas.microsoft.com/office/drawing/2014/main" id="{057BD5A7-BFBD-47FA-B9E3-E56D0565AE10}"/>
              </a:ext>
            </a:extLst>
          </p:cNvPr>
          <p:cNvSpPr/>
          <p:nvPr/>
        </p:nvSpPr>
        <p:spPr>
          <a:xfrm>
            <a:off x="4336361" y="4592487"/>
            <a:ext cx="3519278" cy="111954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Partnership</a:t>
            </a:r>
            <a:r>
              <a:rPr lang="en-US" sz="2400" dirty="0">
                <a:solidFill>
                  <a:schemeClr val="bg1"/>
                </a:solidFill>
                <a:latin typeface="Times New Roman" panose="02020603050405020304" pitchFamily="18" charset="0"/>
                <a:cs typeface="Times New Roman" panose="02020603050405020304" pitchFamily="18" charset="0"/>
              </a:rPr>
              <a:t>: two or more owners (legally defined roles)</a:t>
            </a:r>
          </a:p>
        </p:txBody>
      </p:sp>
      <p:pic>
        <p:nvPicPr>
          <p:cNvPr id="16" name="Picture 15" descr="A picture containing text, map&#10;&#10;Description automatically generated">
            <a:extLst>
              <a:ext uri="{FF2B5EF4-FFF2-40B4-BE49-F238E27FC236}">
                <a16:creationId xmlns:a16="http://schemas.microsoft.com/office/drawing/2014/main" id="{DC719262-94B1-493C-B473-532982A52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865" y="2319956"/>
            <a:ext cx="3006190" cy="2097665"/>
          </a:xfrm>
          <a:prstGeom prst="rect">
            <a:avLst/>
          </a:prstGeom>
          <a:ln>
            <a:solidFill>
              <a:schemeClr val="tx1"/>
            </a:solidFill>
          </a:ln>
        </p:spPr>
      </p:pic>
      <p:sp>
        <p:nvSpPr>
          <p:cNvPr id="19" name="Rectangle 18">
            <a:extLst>
              <a:ext uri="{FF2B5EF4-FFF2-40B4-BE49-F238E27FC236}">
                <a16:creationId xmlns:a16="http://schemas.microsoft.com/office/drawing/2014/main" id="{109C483F-4D23-43E9-8571-3FBB894C1265}"/>
              </a:ext>
            </a:extLst>
          </p:cNvPr>
          <p:cNvSpPr/>
          <p:nvPr/>
        </p:nvSpPr>
        <p:spPr>
          <a:xfrm>
            <a:off x="8010136" y="4575439"/>
            <a:ext cx="3519278" cy="111954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Corporations</a:t>
            </a:r>
            <a:r>
              <a:rPr lang="en-US" sz="2400" dirty="0">
                <a:solidFill>
                  <a:schemeClr val="bg1"/>
                </a:solidFill>
                <a:latin typeface="Times New Roman" panose="02020603050405020304" pitchFamily="18" charset="0"/>
                <a:cs typeface="Times New Roman" panose="02020603050405020304" pitchFamily="18" charset="0"/>
              </a:rPr>
              <a:t>: Large business with multiple owners (stockholders)</a:t>
            </a:r>
          </a:p>
        </p:txBody>
      </p:sp>
    </p:spTree>
    <p:extLst>
      <p:ext uri="{BB962C8B-B14F-4D97-AF65-F5344CB8AC3E}">
        <p14:creationId xmlns:p14="http://schemas.microsoft.com/office/powerpoint/2010/main" val="872564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5342"/>
            <a:ext cx="10515600" cy="4731621"/>
          </a:xfrm>
          <a:solidFill>
            <a:schemeClr val="bg1"/>
          </a:solidFill>
          <a:ln>
            <a:solidFill>
              <a:srgbClr val="FFC000"/>
            </a:solidFill>
          </a:ln>
        </p:spPr>
        <p:txBody>
          <a:bodyPr>
            <a:normAutofit/>
          </a:bodyPr>
          <a:lstStyle/>
          <a:p>
            <a:r>
              <a:rPr lang="en-US" sz="2400" dirty="0">
                <a:latin typeface="Times New Roman" pitchFamily="18" charset="0"/>
                <a:cs typeface="Times New Roman" pitchFamily="18" charset="0"/>
              </a:rPr>
              <a:t>The risk of opening a business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The Risk of Doing Business</a:t>
            </a:r>
          </a:p>
        </p:txBody>
      </p:sp>
      <p:sp>
        <p:nvSpPr>
          <p:cNvPr id="2" name="Rectangle 1"/>
          <p:cNvSpPr/>
          <p:nvPr/>
        </p:nvSpPr>
        <p:spPr>
          <a:xfrm>
            <a:off x="425661" y="2190135"/>
            <a:ext cx="4984955" cy="247772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dirty="0">
                <a:solidFill>
                  <a:srgbClr val="C00000"/>
                </a:solidFill>
                <a:latin typeface="Times New Roman" pitchFamily="18" charset="0"/>
                <a:cs typeface="Times New Roman" pitchFamily="18" charset="0"/>
              </a:rPr>
              <a:t>UNLIMITED LIABILITY</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Responsible for all debts and hazards of business</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Can cost you everything</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All other for-profit businesses</a:t>
            </a:r>
          </a:p>
        </p:txBody>
      </p:sp>
      <p:sp>
        <p:nvSpPr>
          <p:cNvPr id="5" name="Rectangle 4"/>
          <p:cNvSpPr/>
          <p:nvPr/>
        </p:nvSpPr>
        <p:spPr>
          <a:xfrm>
            <a:off x="7380753" y="2190135"/>
            <a:ext cx="4984955" cy="247772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u="sng" dirty="0">
                <a:solidFill>
                  <a:srgbClr val="C00000"/>
                </a:solidFill>
                <a:latin typeface="Times New Roman" pitchFamily="18" charset="0"/>
                <a:cs typeface="Times New Roman" pitchFamily="18" charset="0"/>
              </a:rPr>
              <a:t>LIMITED LIABILITY</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Responsible for the amount you invest in a business</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Risk: $$$ you put in</a:t>
            </a:r>
          </a:p>
          <a:p>
            <a:pPr marL="457200" indent="-457200">
              <a:buFont typeface="Arial" pitchFamily="34" charset="0"/>
              <a:buChar char="•"/>
            </a:pPr>
            <a:r>
              <a:rPr lang="en-US" sz="2800" b="1" dirty="0">
                <a:solidFill>
                  <a:schemeClr val="tx1"/>
                </a:solidFill>
                <a:latin typeface="Times New Roman" pitchFamily="18" charset="0"/>
                <a:cs typeface="Times New Roman" pitchFamily="18" charset="0"/>
              </a:rPr>
              <a:t>Corporations only</a:t>
            </a:r>
          </a:p>
        </p:txBody>
      </p:sp>
      <p:pic>
        <p:nvPicPr>
          <p:cNvPr id="717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15" y="2606675"/>
            <a:ext cx="2140993" cy="38100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44037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5342"/>
            <a:ext cx="10515600" cy="4731621"/>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NON-PROFITS (Tax id – 501C3)</a:t>
            </a:r>
          </a:p>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ODD Ball Business Forms</a:t>
            </a:r>
          </a:p>
        </p:txBody>
      </p:sp>
      <p:pic>
        <p:nvPicPr>
          <p:cNvPr id="5122"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902" y="1887793"/>
            <a:ext cx="4976183" cy="37671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45394" y="2256503"/>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All profits are used to support the charitable cause.</a:t>
            </a:r>
          </a:p>
        </p:txBody>
      </p:sp>
      <p:sp>
        <p:nvSpPr>
          <p:cNvPr id="6" name="Rectangle 5"/>
          <p:cNvSpPr/>
          <p:nvPr/>
        </p:nvSpPr>
        <p:spPr>
          <a:xfrm>
            <a:off x="5545393" y="3205316"/>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Tax EXEMPT</a:t>
            </a:r>
          </a:p>
        </p:txBody>
      </p:sp>
      <p:sp>
        <p:nvSpPr>
          <p:cNvPr id="7" name="Rectangle 6"/>
          <p:cNvSpPr/>
          <p:nvPr/>
        </p:nvSpPr>
        <p:spPr>
          <a:xfrm>
            <a:off x="5545394" y="4193458"/>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Examples: YMCA, Churches, United Way</a:t>
            </a:r>
          </a:p>
        </p:txBody>
      </p:sp>
      <p:pic>
        <p:nvPicPr>
          <p:cNvPr id="5124"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416" y="4591664"/>
            <a:ext cx="2670461" cy="213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9853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45342"/>
            <a:ext cx="10515600" cy="4731621"/>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COOPERATIVES</a:t>
            </a:r>
          </a:p>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7030A0"/>
            </a:solidFill>
          </a:ln>
        </p:spPr>
        <p:txBody>
          <a:bodyPr/>
          <a:lstStyle/>
          <a:p>
            <a:r>
              <a:rPr lang="en-US" b="1" dirty="0">
                <a:solidFill>
                  <a:schemeClr val="accent6">
                    <a:lumMod val="50000"/>
                  </a:schemeClr>
                </a:solidFill>
                <a:latin typeface="Berlin Sans FB" panose="020E0602020502020306" pitchFamily="34" charset="0"/>
              </a:rPr>
              <a:t>ODD Ball Business Forms</a:t>
            </a:r>
          </a:p>
        </p:txBody>
      </p:sp>
      <p:sp>
        <p:nvSpPr>
          <p:cNvPr id="2" name="Rectangle 1"/>
          <p:cNvSpPr/>
          <p:nvPr/>
        </p:nvSpPr>
        <p:spPr>
          <a:xfrm>
            <a:off x="5545394" y="2256503"/>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Owned by its members</a:t>
            </a:r>
          </a:p>
        </p:txBody>
      </p:sp>
      <p:sp>
        <p:nvSpPr>
          <p:cNvPr id="6" name="Rectangle 5"/>
          <p:cNvSpPr/>
          <p:nvPr/>
        </p:nvSpPr>
        <p:spPr>
          <a:xfrm>
            <a:off x="5545393" y="3205316"/>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Provide goods or services at low prices for its members </a:t>
            </a:r>
          </a:p>
        </p:txBody>
      </p:sp>
      <p:sp>
        <p:nvSpPr>
          <p:cNvPr id="7" name="Rectangle 6"/>
          <p:cNvSpPr/>
          <p:nvPr/>
        </p:nvSpPr>
        <p:spPr>
          <a:xfrm>
            <a:off x="5545394" y="4193458"/>
            <a:ext cx="6297561" cy="796413"/>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itchFamily="18" charset="0"/>
                <a:cs typeface="Times New Roman" pitchFamily="18" charset="0"/>
              </a:rPr>
              <a:t>Examples: State Employees Credit Union, American Electric Cooperatives </a:t>
            </a:r>
          </a:p>
        </p:txBody>
      </p:sp>
      <p:pic>
        <p:nvPicPr>
          <p:cNvPr id="8" name="Picture 7" descr="A drawing of a person&#10;&#10;Description automatically generated">
            <a:extLst>
              <a:ext uri="{FF2B5EF4-FFF2-40B4-BE49-F238E27FC236}">
                <a16:creationId xmlns:a16="http://schemas.microsoft.com/office/drawing/2014/main" id="{96E56DF9-CC5D-4A9D-B0A7-9E6BF0DDF8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154" y="5284252"/>
            <a:ext cx="11353800" cy="1393526"/>
          </a:xfrm>
          <a:prstGeom prst="rect">
            <a:avLst/>
          </a:prstGeom>
          <a:ln>
            <a:solidFill>
              <a:schemeClr val="tx1"/>
            </a:solidFill>
          </a:ln>
        </p:spPr>
      </p:pic>
      <p:pic>
        <p:nvPicPr>
          <p:cNvPr id="10" name="Picture 9" descr="A picture containing screenshot&#10;&#10;Description automatically generated">
            <a:extLst>
              <a:ext uri="{FF2B5EF4-FFF2-40B4-BE49-F238E27FC236}">
                <a16:creationId xmlns:a16="http://schemas.microsoft.com/office/drawing/2014/main" id="{C7747F0F-836F-4AF5-829E-3D650FAFC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810" y="1902468"/>
            <a:ext cx="4376428" cy="3087404"/>
          </a:xfrm>
          <a:prstGeom prst="rect">
            <a:avLst/>
          </a:prstGeom>
          <a:ln>
            <a:solidFill>
              <a:schemeClr val="tx1"/>
            </a:solidFill>
          </a:ln>
        </p:spPr>
      </p:pic>
    </p:spTree>
    <p:extLst>
      <p:ext uri="{BB962C8B-B14F-4D97-AF65-F5344CB8AC3E}">
        <p14:creationId xmlns:p14="http://schemas.microsoft.com/office/powerpoint/2010/main" val="27577267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DEE-36CD-43A4-90EE-5D54B096197C}"/>
              </a:ext>
            </a:extLst>
          </p:cNvPr>
          <p:cNvSpPr>
            <a:spLocks noGrp="1"/>
          </p:cNvSpPr>
          <p:nvPr>
            <p:ph type="title"/>
          </p:nvPr>
        </p:nvSpPr>
        <p:spPr>
          <a:xfrm>
            <a:off x="838200" y="365126"/>
            <a:ext cx="10515600" cy="774906"/>
          </a:xfrm>
          <a:solidFill>
            <a:schemeClr val="bg1"/>
          </a:solidFill>
          <a:ln>
            <a:solidFill>
              <a:srgbClr val="7030A0"/>
            </a:solidFill>
          </a:ln>
        </p:spPr>
        <p:txBody>
          <a:bodyPr/>
          <a:lstStyle/>
          <a:p>
            <a:r>
              <a:rPr lang="en-US" b="1" dirty="0">
                <a:solidFill>
                  <a:schemeClr val="accent6">
                    <a:lumMod val="50000"/>
                  </a:schemeClr>
                </a:solidFill>
                <a:latin typeface="Berlin Sans FB" panose="020E0602020502020306" pitchFamily="34" charset="0"/>
              </a:rPr>
              <a:t>Business Forms</a:t>
            </a:r>
          </a:p>
        </p:txBody>
      </p:sp>
      <p:sp>
        <p:nvSpPr>
          <p:cNvPr id="3" name="Content Placeholder 2">
            <a:extLst>
              <a:ext uri="{FF2B5EF4-FFF2-40B4-BE49-F238E27FC236}">
                <a16:creationId xmlns:a16="http://schemas.microsoft.com/office/drawing/2014/main" id="{E9E08214-45B9-4643-8B0A-8A3F41BCA6FE}"/>
              </a:ext>
            </a:extLst>
          </p:cNvPr>
          <p:cNvSpPr>
            <a:spLocks noGrp="1"/>
          </p:cNvSpPr>
          <p:nvPr>
            <p:ph idx="1"/>
          </p:nvPr>
        </p:nvSpPr>
        <p:spPr>
          <a:xfrm>
            <a:off x="838200" y="1448790"/>
            <a:ext cx="10515600" cy="4728173"/>
          </a:xfrm>
          <a:solidFill>
            <a:schemeClr val="bg1"/>
          </a:solidFill>
          <a:ln>
            <a:solidFill>
              <a:srgbClr val="7030A0"/>
            </a:solidFill>
          </a:ln>
        </p:spPr>
        <p:txBody>
          <a:bodyPr>
            <a:normAutofit lnSpcReduction="10000"/>
          </a:bodyPr>
          <a:lstStyle/>
          <a:p>
            <a:r>
              <a:rPr lang="en-US" sz="2400" dirty="0">
                <a:latin typeface="Times New Roman" panose="02020603050405020304" pitchFamily="18" charset="0"/>
                <a:cs typeface="Times New Roman" panose="02020603050405020304" pitchFamily="18" charset="0"/>
              </a:rPr>
              <a:t>Break Down Business Forms</a:t>
            </a:r>
          </a:p>
          <a:p>
            <a:r>
              <a:rPr lang="en-US" sz="2400" dirty="0">
                <a:latin typeface="Times New Roman" panose="02020603050405020304" pitchFamily="18" charset="0"/>
                <a:cs typeface="Times New Roman" panose="02020603050405020304" pitchFamily="18" charset="0"/>
              </a:rPr>
              <a:t>Assign everybody a form of business</a:t>
            </a:r>
          </a:p>
          <a:p>
            <a:r>
              <a:rPr lang="en-US" sz="2400" dirty="0">
                <a:latin typeface="Times New Roman" panose="02020603050405020304" pitchFamily="18" charset="0"/>
                <a:cs typeface="Times New Roman" panose="02020603050405020304" pitchFamily="18" charset="0"/>
              </a:rPr>
              <a:t>Break down the business form</a:t>
            </a:r>
          </a:p>
          <a:p>
            <a:pPr lvl="1"/>
            <a:r>
              <a:rPr lang="en-US" dirty="0">
                <a:latin typeface="Times New Roman" panose="02020603050405020304" pitchFamily="18" charset="0"/>
                <a:cs typeface="Times New Roman" panose="02020603050405020304" pitchFamily="18" charset="0"/>
              </a:rPr>
              <a:t>How many owners?</a:t>
            </a:r>
          </a:p>
          <a:p>
            <a:pPr lvl="1"/>
            <a:r>
              <a:rPr lang="en-US" dirty="0">
                <a:latin typeface="Times New Roman" panose="02020603050405020304" pitchFamily="18" charset="0"/>
                <a:cs typeface="Times New Roman" panose="02020603050405020304" pitchFamily="18" charset="0"/>
              </a:rPr>
              <a:t>How is the form setup?</a:t>
            </a:r>
          </a:p>
          <a:p>
            <a:pPr lvl="1"/>
            <a:r>
              <a:rPr lang="en-US" dirty="0">
                <a:latin typeface="Times New Roman" panose="02020603050405020304" pitchFamily="18" charset="0"/>
                <a:cs typeface="Times New Roman" panose="02020603050405020304" pitchFamily="18" charset="0"/>
              </a:rPr>
              <a:t>Advantages and Disadvantages (categorize your answers to these questions)</a:t>
            </a:r>
          </a:p>
          <a:p>
            <a:pPr lvl="2"/>
            <a:r>
              <a:rPr lang="en-US" dirty="0">
                <a:latin typeface="Times New Roman" panose="02020603050405020304" pitchFamily="18" charset="0"/>
                <a:cs typeface="Times New Roman" panose="02020603050405020304" pitchFamily="18" charset="0"/>
              </a:rPr>
              <a:t>How easy is it to raise capital to grow the business?</a:t>
            </a:r>
          </a:p>
          <a:p>
            <a:pPr lvl="2"/>
            <a:r>
              <a:rPr lang="en-US" dirty="0">
                <a:latin typeface="Times New Roman" panose="02020603050405020304" pitchFamily="18" charset="0"/>
                <a:cs typeface="Times New Roman" panose="02020603050405020304" pitchFamily="18" charset="0"/>
              </a:rPr>
              <a:t>Does it have limited or unlimited liability? (Explain what that means for the business form)</a:t>
            </a:r>
          </a:p>
          <a:p>
            <a:pPr lvl="2"/>
            <a:r>
              <a:rPr lang="en-US" dirty="0">
                <a:latin typeface="Times New Roman" panose="02020603050405020304" pitchFamily="18" charset="0"/>
                <a:cs typeface="Times New Roman" panose="02020603050405020304" pitchFamily="18" charset="0"/>
              </a:rPr>
              <a:t>How difficult is it to open? </a:t>
            </a:r>
          </a:p>
          <a:p>
            <a:pPr lvl="2"/>
            <a:r>
              <a:rPr lang="en-US" dirty="0">
                <a:latin typeface="Times New Roman" panose="02020603050405020304" pitchFamily="18" charset="0"/>
                <a:cs typeface="Times New Roman" panose="02020603050405020304" pitchFamily="18" charset="0"/>
              </a:rPr>
              <a:t>What are the requirements to open?</a:t>
            </a:r>
          </a:p>
          <a:p>
            <a:pPr lvl="2"/>
            <a:r>
              <a:rPr lang="en-US" dirty="0">
                <a:latin typeface="Times New Roman" panose="02020603050405020304" pitchFamily="18" charset="0"/>
                <a:cs typeface="Times New Roman" panose="02020603050405020304" pitchFamily="18" charset="0"/>
              </a:rPr>
              <a:t>Who gets the profits? </a:t>
            </a:r>
          </a:p>
          <a:p>
            <a:pPr lvl="2"/>
            <a:r>
              <a:rPr lang="en-US" dirty="0">
                <a:latin typeface="Times New Roman" panose="02020603050405020304" pitchFamily="18" charset="0"/>
                <a:cs typeface="Times New Roman" panose="02020603050405020304" pitchFamily="18" charset="0"/>
              </a:rPr>
              <a:t>Who makes the business decisions?</a:t>
            </a:r>
          </a:p>
          <a:p>
            <a:pPr lvl="2"/>
            <a:endParaRPr lang="en-US" dirty="0">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0138C81A-CC99-464F-B3B0-7231E3A48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81037"/>
            <a:ext cx="3174173" cy="1689479"/>
          </a:xfrm>
          <a:prstGeom prst="rect">
            <a:avLst/>
          </a:prstGeom>
          <a:ln>
            <a:solidFill>
              <a:schemeClr val="tx1"/>
            </a:solidFill>
          </a:ln>
        </p:spPr>
      </p:pic>
      <p:pic>
        <p:nvPicPr>
          <p:cNvPr id="9" name="Picture 8">
            <a:extLst>
              <a:ext uri="{FF2B5EF4-FFF2-40B4-BE49-F238E27FC236}">
                <a16:creationId xmlns:a16="http://schemas.microsoft.com/office/drawing/2014/main" id="{22A911B7-8A2E-4283-8631-DC9A90659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734" y="4593724"/>
            <a:ext cx="3611547" cy="1891998"/>
          </a:xfrm>
          <a:prstGeom prst="rect">
            <a:avLst/>
          </a:prstGeom>
          <a:ln>
            <a:solidFill>
              <a:schemeClr val="tx1"/>
            </a:solidFill>
          </a:ln>
        </p:spPr>
      </p:pic>
    </p:spTree>
    <p:extLst>
      <p:ext uri="{BB962C8B-B14F-4D97-AF65-F5344CB8AC3E}">
        <p14:creationId xmlns:p14="http://schemas.microsoft.com/office/powerpoint/2010/main" val="30740542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Types of Businesses Assessment</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Circular Flow of Economic Activity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Sweet Opportunities </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p:txBody>
      </p:sp>
    </p:spTree>
    <p:extLst>
      <p:ext uri="{BB962C8B-B14F-4D97-AF65-F5344CB8AC3E}">
        <p14:creationId xmlns:p14="http://schemas.microsoft.com/office/powerpoint/2010/main" val="10916345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BBCE0FA6-E202-4FED-9934-03529D8EAED1}"/>
              </a:ext>
            </a:extLst>
          </p:cNvPr>
          <p:cNvSpPr>
            <a:spLocks noGrp="1"/>
          </p:cNvSpPr>
          <p:nvPr>
            <p:ph type="title"/>
          </p:nvPr>
        </p:nvSpPr>
        <p:spPr>
          <a:xfrm>
            <a:off x="838200" y="365125"/>
            <a:ext cx="10515600" cy="869909"/>
          </a:xfrm>
          <a:solidFill>
            <a:schemeClr val="bg1"/>
          </a:solidFill>
          <a:ln>
            <a:solidFill>
              <a:srgbClr val="002060"/>
            </a:solidFill>
          </a:ln>
        </p:spPr>
        <p:txBody>
          <a:bodyPr/>
          <a:lstStyle/>
          <a:p>
            <a:r>
              <a:rPr lang="en-US" altLang="en-US" b="1" dirty="0">
                <a:solidFill>
                  <a:schemeClr val="accent6">
                    <a:lumMod val="50000"/>
                  </a:schemeClr>
                </a:solidFill>
                <a:latin typeface="Berlin Sans FB" panose="020E0602020502020306" pitchFamily="34" charset="0"/>
              </a:rPr>
              <a:t>What’s my business</a:t>
            </a:r>
          </a:p>
        </p:txBody>
      </p:sp>
      <p:sp>
        <p:nvSpPr>
          <p:cNvPr id="10243" name="Content Placeholder 4">
            <a:extLst>
              <a:ext uri="{FF2B5EF4-FFF2-40B4-BE49-F238E27FC236}">
                <a16:creationId xmlns:a16="http://schemas.microsoft.com/office/drawing/2014/main" id="{8E218D26-7599-4810-909E-871B9032602C}"/>
              </a:ext>
            </a:extLst>
          </p:cNvPr>
          <p:cNvSpPr>
            <a:spLocks noGrp="1"/>
          </p:cNvSpPr>
          <p:nvPr>
            <p:ph idx="1"/>
          </p:nvPr>
        </p:nvSpPr>
        <p:spPr>
          <a:xfrm>
            <a:off x="838200" y="1364566"/>
            <a:ext cx="10515600" cy="4812397"/>
          </a:xfrm>
          <a:solidFill>
            <a:schemeClr val="bg1"/>
          </a:solidFill>
        </p:spPr>
        <p:txBody>
          <a:bodyPr/>
          <a:lstStyle/>
          <a:p>
            <a:pPr marL="0" indent="0">
              <a:buNone/>
            </a:pPr>
            <a:r>
              <a:rPr lang="en-US" altLang="en-US" sz="2400" b="1" dirty="0">
                <a:latin typeface="Times New Roman" panose="02020603050405020304" pitchFamily="18" charset="0"/>
                <a:cs typeface="Times New Roman" panose="02020603050405020304" pitchFamily="18" charset="0"/>
              </a:rPr>
              <a:t>Identity type of business from the descriptor below (S) sole proprietorship, (P) partnership, (C) corporation, or (N) Non-profit</a:t>
            </a:r>
          </a:p>
          <a:p>
            <a:pPr marL="0" indent="0">
              <a:buNone/>
            </a:pPr>
            <a:r>
              <a:rPr lang="en-US" altLang="en-US" sz="2400" dirty="0">
                <a:latin typeface="Times New Roman" panose="02020603050405020304" pitchFamily="18" charset="0"/>
                <a:cs typeface="Times New Roman" panose="02020603050405020304" pitchFamily="18" charset="0"/>
              </a:rPr>
              <a:t>___ 1. Allowed to sell stock</a:t>
            </a:r>
          </a:p>
          <a:p>
            <a:pPr marL="0" indent="0">
              <a:buNone/>
            </a:pPr>
            <a:r>
              <a:rPr lang="en-US" altLang="en-US" sz="2400" dirty="0">
                <a:latin typeface="Times New Roman" panose="02020603050405020304" pitchFamily="18" charset="0"/>
                <a:cs typeface="Times New Roman" panose="02020603050405020304" pitchFamily="18" charset="0"/>
              </a:rPr>
              <a:t>___ 2. Has unlimited liability and owned by one business owner</a:t>
            </a:r>
          </a:p>
          <a:p>
            <a:pPr marL="0" indent="0">
              <a:buNone/>
            </a:pPr>
            <a:r>
              <a:rPr lang="en-US" altLang="en-US" sz="2400" dirty="0">
                <a:latin typeface="Times New Roman" panose="02020603050405020304" pitchFamily="18" charset="0"/>
                <a:cs typeface="Times New Roman" panose="02020603050405020304" pitchFamily="18" charset="0"/>
              </a:rPr>
              <a:t>___ 3. Tax-exempt</a:t>
            </a:r>
          </a:p>
          <a:p>
            <a:pPr marL="0" indent="0">
              <a:buNone/>
            </a:pPr>
            <a:r>
              <a:rPr lang="en-US" altLang="en-US" sz="2400" dirty="0">
                <a:latin typeface="Times New Roman" panose="02020603050405020304" pitchFamily="18" charset="0"/>
                <a:cs typeface="Times New Roman" panose="02020603050405020304" pitchFamily="18" charset="0"/>
              </a:rPr>
              <a:t>___ 4. Requires a lawyer to put together who is responsible for what in running the business</a:t>
            </a:r>
          </a:p>
          <a:p>
            <a:pPr marL="0" indent="0">
              <a:buNone/>
            </a:pPr>
            <a:r>
              <a:rPr lang="en-US" altLang="en-US" sz="2400" dirty="0">
                <a:latin typeface="Times New Roman" panose="02020603050405020304" pitchFamily="18" charset="0"/>
                <a:cs typeface="Times New Roman" panose="02020603050405020304" pitchFamily="18" charset="0"/>
              </a:rPr>
              <a:t>___ 5. Requires charter to establish the business’ legal rights</a:t>
            </a:r>
          </a:p>
          <a:p>
            <a:pPr marL="0" indent="0">
              <a:buNone/>
            </a:pPr>
            <a:r>
              <a:rPr lang="en-US" altLang="en-US" sz="2400" dirty="0">
                <a:latin typeface="Times New Roman" panose="02020603050405020304" pitchFamily="18" charset="0"/>
                <a:cs typeface="Times New Roman" panose="02020603050405020304" pitchFamily="18" charset="0"/>
              </a:rPr>
              <a:t>___ 6. This type of business comes with all the risk of ownership</a:t>
            </a:r>
          </a:p>
          <a:p>
            <a:pPr marL="0" indent="0">
              <a:buNone/>
            </a:pPr>
            <a:r>
              <a:rPr lang="en-US" altLang="en-US" sz="2400" dirty="0">
                <a:latin typeface="Times New Roman" panose="02020603050405020304" pitchFamily="18" charset="0"/>
                <a:cs typeface="Times New Roman" panose="02020603050405020304" pitchFamily="18" charset="0"/>
              </a:rPr>
              <a:t>___ 7. Most businesses are this type of business</a:t>
            </a:r>
          </a:p>
          <a:p>
            <a:pPr marL="0" indent="0">
              <a:buNone/>
            </a:pPr>
            <a:r>
              <a:rPr lang="en-US" altLang="en-US" sz="2400" dirty="0">
                <a:latin typeface="Times New Roman" panose="02020603050405020304" pitchFamily="18" charset="0"/>
                <a:cs typeface="Times New Roman" panose="02020603050405020304" pitchFamily="18" charset="0"/>
              </a:rPr>
              <a:t>___ 8. This type of business has limited liability</a:t>
            </a:r>
          </a:p>
          <a:p>
            <a:endParaRPr lang="en-US" altLang="en-US" sz="2000" dirty="0"/>
          </a:p>
          <a:p>
            <a:endParaRPr lang="en-US" altLang="en-US" b="1"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49C2-A35E-5C5D-E042-FC6D3BBA2CEB}"/>
              </a:ext>
            </a:extLst>
          </p:cNvPr>
          <p:cNvSpPr>
            <a:spLocks noGrp="1"/>
          </p:cNvSpPr>
          <p:nvPr>
            <p:ph type="title"/>
          </p:nvPr>
        </p:nvSpPr>
        <p:spPr>
          <a:xfrm>
            <a:off x="838200" y="365125"/>
            <a:ext cx="10515600" cy="77787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Sweet Opportunities </a:t>
            </a:r>
          </a:p>
        </p:txBody>
      </p:sp>
      <p:sp>
        <p:nvSpPr>
          <p:cNvPr id="3" name="Content Placeholder 2">
            <a:extLst>
              <a:ext uri="{FF2B5EF4-FFF2-40B4-BE49-F238E27FC236}">
                <a16:creationId xmlns:a16="http://schemas.microsoft.com/office/drawing/2014/main" id="{56A8FB3D-093A-B065-F4B7-387DC281011B}"/>
              </a:ext>
            </a:extLst>
          </p:cNvPr>
          <p:cNvSpPr>
            <a:spLocks noGrp="1"/>
          </p:cNvSpPr>
          <p:nvPr>
            <p:ph idx="1"/>
          </p:nvPr>
        </p:nvSpPr>
        <p:spPr>
          <a:xfrm>
            <a:off x="838200" y="1463040"/>
            <a:ext cx="10515600" cy="471392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Advise the following four clients on which type of business would be best for them to open in order to achieve their goals. </a:t>
            </a:r>
          </a:p>
          <a:p>
            <a:r>
              <a:rPr lang="en-US" sz="2400" dirty="0">
                <a:latin typeface="Times New Roman" panose="02020603050405020304" pitchFamily="18" charset="0"/>
                <a:cs typeface="Times New Roman" panose="02020603050405020304" pitchFamily="18" charset="0"/>
              </a:rPr>
              <a:t>Identify factors the owner does not want deal with in running a business</a:t>
            </a:r>
          </a:p>
          <a:p>
            <a:r>
              <a:rPr lang="en-US" sz="2400" dirty="0">
                <a:latin typeface="Times New Roman" panose="02020603050405020304" pitchFamily="18" charset="0"/>
                <a:cs typeface="Times New Roman" panose="02020603050405020304" pitchFamily="18" charset="0"/>
              </a:rPr>
              <a:t>Identify the type of business that works best with their demands</a:t>
            </a:r>
          </a:p>
          <a:p>
            <a:r>
              <a:rPr lang="en-US" sz="2400" dirty="0">
                <a:latin typeface="Times New Roman" panose="02020603050405020304" pitchFamily="18" charset="0"/>
                <a:cs typeface="Times New Roman" panose="02020603050405020304" pitchFamily="18" charset="0"/>
              </a:rPr>
              <a:t>Explain TWO ways the business type you’ve identified meets the owner’s desire.</a:t>
            </a:r>
          </a:p>
          <a:p>
            <a:r>
              <a:rPr lang="en-US" sz="2400" dirty="0">
                <a:latin typeface="Times New Roman" panose="02020603050405020304" pitchFamily="18" charset="0"/>
                <a:cs typeface="Times New Roman" panose="02020603050405020304" pitchFamily="18" charset="0"/>
              </a:rPr>
              <a:t>Explain ONE disadvantage of the business type that will affect how the business owner will have to operate his/her business.</a:t>
            </a:r>
          </a:p>
        </p:txBody>
      </p:sp>
      <p:pic>
        <p:nvPicPr>
          <p:cNvPr id="1026" name="Picture 2" descr="Fun Size Chocolate Candy Bars Assortment: 150-Piece Bag | Candy Warehouse">
            <a:extLst>
              <a:ext uri="{FF2B5EF4-FFF2-40B4-BE49-F238E27FC236}">
                <a16:creationId xmlns:a16="http://schemas.microsoft.com/office/drawing/2014/main" id="{F35E7961-3FC4-49B8-2D1D-25D3F8FDF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518" y="4003358"/>
            <a:ext cx="3479482" cy="24895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7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fontScale="90000"/>
          </a:bodyPr>
          <a:lstStyle/>
          <a:p>
            <a:r>
              <a:rPr lang="en-US" b="1" dirty="0">
                <a:solidFill>
                  <a:schemeClr val="accent6">
                    <a:lumMod val="75000"/>
                  </a:schemeClr>
                </a:solidFill>
                <a:latin typeface="Berlin Sans FB" panose="020E0602020502020306" pitchFamily="34" charset="0"/>
              </a:rPr>
              <a:t>Circular Flow of Economic Activity</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a:bodyPr>
          <a:lstStyle/>
          <a:p>
            <a:pPr marL="457200" lvl="0" indent="-330200" algn="ctr" rtl="0">
              <a:lnSpc>
                <a:spcPct val="100000"/>
              </a:lnSpc>
              <a:spcBef>
                <a:spcPts val="0"/>
              </a:spcBef>
              <a:spcAft>
                <a:spcPts val="0"/>
              </a:spcAft>
              <a:buSzPts val="1600"/>
              <a:buFont typeface="Roboto"/>
              <a:buNone/>
            </a:pPr>
            <a:r>
              <a:rPr lang="en-US" b="1" dirty="0">
                <a:solidFill>
                  <a:schemeClr val="accent6">
                    <a:lumMod val="50000"/>
                  </a:schemeClr>
                </a:solidFill>
                <a:latin typeface="Berlin Sans FB" panose="020E0602020502020306" pitchFamily="34" charset="0"/>
              </a:rPr>
              <a:t>Model of the </a:t>
            </a:r>
            <a:r>
              <a:rPr lang="en-US" b="1">
                <a:solidFill>
                  <a:schemeClr val="accent6">
                    <a:lumMod val="50000"/>
                  </a:schemeClr>
                </a:solidFill>
                <a:latin typeface="Berlin Sans FB" panose="020E0602020502020306" pitchFamily="34" charset="0"/>
              </a:rPr>
              <a:t>Market Economy of the U.S.</a:t>
            </a:r>
            <a:endParaRPr lang="en-US" b="1" dirty="0">
              <a:solidFill>
                <a:schemeClr val="accent6">
                  <a:lumMod val="50000"/>
                </a:schemeClr>
              </a:solidFill>
              <a:latin typeface="Berlin Sans FB" panose="020E0602020502020306" pitchFamily="34" charset="0"/>
            </a:endParaRPr>
          </a:p>
        </p:txBody>
      </p:sp>
      <p:pic>
        <p:nvPicPr>
          <p:cNvPr id="7170" name="Picture 2" descr="Econ: PPF and Circular Flow Review | Tamoclass">
            <a:extLst>
              <a:ext uri="{FF2B5EF4-FFF2-40B4-BE49-F238E27FC236}">
                <a16:creationId xmlns:a16="http://schemas.microsoft.com/office/drawing/2014/main" id="{70556F93-98C9-848D-8823-3900FD951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3597966"/>
            <a:ext cx="6986588" cy="2759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2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a:solidFill>
            <a:schemeClr val="accent1">
              <a:lumMod val="20000"/>
              <a:lumOff val="80000"/>
            </a:schemeClr>
          </a:solidFill>
          <a:ln>
            <a:solidFill>
              <a:srgbClr val="002060"/>
            </a:solidFill>
          </a:ln>
        </p:spPr>
        <p:txBody>
          <a:bodyPr/>
          <a:lstStyle/>
          <a:p>
            <a:r>
              <a:rPr lang="en-US" b="1" dirty="0">
                <a:solidFill>
                  <a:schemeClr val="accent6">
                    <a:lumMod val="50000"/>
                  </a:schemeClr>
                </a:solidFill>
                <a:latin typeface="Berlin Sans FB Demi" panose="020E0802020502020306" pitchFamily="34" charset="0"/>
              </a:rPr>
              <a:t>Measure Economic Performance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37" y="1337479"/>
            <a:ext cx="10877267" cy="4317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E0F02746-8912-4B8E-9D4A-BD100E5EC914}"/>
              </a:ext>
            </a:extLst>
          </p:cNvPr>
          <p:cNvSpPr/>
          <p:nvPr/>
        </p:nvSpPr>
        <p:spPr>
          <a:xfrm>
            <a:off x="9025051" y="1519834"/>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D. </a:t>
            </a:r>
          </a:p>
        </p:txBody>
      </p:sp>
      <p:sp>
        <p:nvSpPr>
          <p:cNvPr id="8" name="Rectangle 7">
            <a:extLst>
              <a:ext uri="{FF2B5EF4-FFF2-40B4-BE49-F238E27FC236}">
                <a16:creationId xmlns:a16="http://schemas.microsoft.com/office/drawing/2014/main" id="{23E55300-D38A-4E61-88B0-F72F88E16E97}"/>
              </a:ext>
            </a:extLst>
          </p:cNvPr>
          <p:cNvSpPr/>
          <p:nvPr/>
        </p:nvSpPr>
        <p:spPr>
          <a:xfrm>
            <a:off x="4246098" y="4783925"/>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C. </a:t>
            </a:r>
          </a:p>
        </p:txBody>
      </p:sp>
      <p:sp>
        <p:nvSpPr>
          <p:cNvPr id="9" name="Rectangle 8">
            <a:extLst>
              <a:ext uri="{FF2B5EF4-FFF2-40B4-BE49-F238E27FC236}">
                <a16:creationId xmlns:a16="http://schemas.microsoft.com/office/drawing/2014/main" id="{E360FD88-92A0-4DBF-A9F2-3BF9FF5900A6}"/>
              </a:ext>
            </a:extLst>
          </p:cNvPr>
          <p:cNvSpPr/>
          <p:nvPr/>
        </p:nvSpPr>
        <p:spPr>
          <a:xfrm>
            <a:off x="7115907" y="3263704"/>
            <a:ext cx="2574388" cy="52050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A. Expansion </a:t>
            </a:r>
          </a:p>
        </p:txBody>
      </p:sp>
      <p:sp>
        <p:nvSpPr>
          <p:cNvPr id="10" name="Rectangle 9">
            <a:extLst>
              <a:ext uri="{FF2B5EF4-FFF2-40B4-BE49-F238E27FC236}">
                <a16:creationId xmlns:a16="http://schemas.microsoft.com/office/drawing/2014/main" id="{C3296476-69C9-4559-8E81-3DB1414CE389}"/>
              </a:ext>
            </a:extLst>
          </p:cNvPr>
          <p:cNvSpPr/>
          <p:nvPr/>
        </p:nvSpPr>
        <p:spPr>
          <a:xfrm>
            <a:off x="518159" y="3784209"/>
            <a:ext cx="2574388" cy="52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anose="02020603050405020304" pitchFamily="18" charset="0"/>
                <a:cs typeface="Times New Roman" panose="02020603050405020304" pitchFamily="18" charset="0"/>
              </a:rPr>
              <a:t>B. Contraction</a:t>
            </a:r>
          </a:p>
        </p:txBody>
      </p:sp>
      <p:sp>
        <p:nvSpPr>
          <p:cNvPr id="7" name="Arrow: Right 6">
            <a:extLst>
              <a:ext uri="{FF2B5EF4-FFF2-40B4-BE49-F238E27FC236}">
                <a16:creationId xmlns:a16="http://schemas.microsoft.com/office/drawing/2014/main" id="{2BA810C1-BC23-4EF8-A80B-7EF90C5629D7}"/>
              </a:ext>
            </a:extLst>
          </p:cNvPr>
          <p:cNvSpPr/>
          <p:nvPr/>
        </p:nvSpPr>
        <p:spPr>
          <a:xfrm rot="20178071">
            <a:off x="3121548" y="3884529"/>
            <a:ext cx="633046"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40F7060-48C3-42EA-AE8C-786F852E55EB}"/>
              </a:ext>
            </a:extLst>
          </p:cNvPr>
          <p:cNvSpPr/>
          <p:nvPr/>
        </p:nvSpPr>
        <p:spPr>
          <a:xfrm rot="16036688">
            <a:off x="4631418" y="4473660"/>
            <a:ext cx="511393"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1B2F448-6F75-4F9E-9F84-B179DBB8531E}"/>
              </a:ext>
            </a:extLst>
          </p:cNvPr>
          <p:cNvSpPr/>
          <p:nvPr/>
        </p:nvSpPr>
        <p:spPr>
          <a:xfrm rot="11768203">
            <a:off x="6618320" y="3321003"/>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73C5516-9715-4FF1-B9C0-D63D25B5AA52}"/>
              </a:ext>
            </a:extLst>
          </p:cNvPr>
          <p:cNvSpPr/>
          <p:nvPr/>
        </p:nvSpPr>
        <p:spPr>
          <a:xfrm rot="9053571">
            <a:off x="8632266" y="1868081"/>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7497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666" y="1454046"/>
            <a:ext cx="10844134" cy="4722917"/>
          </a:xfrm>
          <a:solidFill>
            <a:schemeClr val="bg1"/>
          </a:solidFill>
          <a:ln>
            <a:solidFill>
              <a:srgbClr val="7030A0"/>
            </a:solidFill>
          </a:ln>
        </p:spPr>
        <p:txBody>
          <a:bodyPr>
            <a:normAutofit/>
          </a:bodyPr>
          <a:lstStyle/>
          <a:p>
            <a:r>
              <a:rPr lang="en-US" sz="2400" b="1" i="1" u="sng" dirty="0">
                <a:solidFill>
                  <a:srgbClr val="C00000"/>
                </a:solidFill>
                <a:latin typeface="Times New Roman" pitchFamily="18" charset="0"/>
                <a:cs typeface="Times New Roman" pitchFamily="18" charset="0"/>
              </a:rPr>
              <a:t>Circular Flow of Economic Activity</a:t>
            </a:r>
            <a:r>
              <a:rPr lang="en-US" sz="2400" dirty="0">
                <a:latin typeface="Times New Roman" pitchFamily="18" charset="0"/>
                <a:cs typeface="Times New Roman" pitchFamily="18" charset="0"/>
              </a:rPr>
              <a:t>: demonstrates the interaction between consumers, businesses, government, and trade to deal with scarcity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normAutofit/>
          </a:bodyPr>
          <a:lstStyle/>
          <a:p>
            <a:r>
              <a:rPr lang="en-US" sz="3200" b="1" dirty="0">
                <a:solidFill>
                  <a:schemeClr val="accent6">
                    <a:lumMod val="50000"/>
                  </a:schemeClr>
                </a:solidFill>
                <a:latin typeface="Berlin Sans FB" panose="020E0602020502020306" pitchFamily="34" charset="0"/>
              </a:rPr>
              <a:t>Circular Flow Model of a Market Economy</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9" y="2259013"/>
            <a:ext cx="10253271" cy="436664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0298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r>
              <a:rPr lang="en-US" sz="2400" dirty="0">
                <a:latin typeface="Times New Roman" pitchFamily="18" charset="0"/>
                <a:cs typeface="Times New Roman" pitchFamily="18" charset="0"/>
              </a:rPr>
              <a:t>Four Agents who interact in a circular flow of economic activity</a:t>
            </a:r>
          </a:p>
          <a:p>
            <a:endParaRPr lang="en-US" sz="2400" dirty="0">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Agents in the Circular Flow</a:t>
            </a:r>
          </a:p>
        </p:txBody>
      </p:sp>
      <p:sp>
        <p:nvSpPr>
          <p:cNvPr id="2" name="Rectangle 1"/>
          <p:cNvSpPr/>
          <p:nvPr/>
        </p:nvSpPr>
        <p:spPr>
          <a:xfrm>
            <a:off x="314793" y="2143593"/>
            <a:ext cx="5621312" cy="794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a:latin typeface="Times New Roman" pitchFamily="18" charset="0"/>
                <a:cs typeface="Times New Roman" pitchFamily="18" charset="0"/>
              </a:rPr>
              <a:t>CONSUMERS</a:t>
            </a:r>
          </a:p>
        </p:txBody>
      </p:sp>
      <p:sp>
        <p:nvSpPr>
          <p:cNvPr id="5" name="Rectangle 4"/>
          <p:cNvSpPr/>
          <p:nvPr/>
        </p:nvSpPr>
        <p:spPr>
          <a:xfrm>
            <a:off x="314793" y="3330314"/>
            <a:ext cx="5621312" cy="794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a:latin typeface="Times New Roman" pitchFamily="18" charset="0"/>
                <a:cs typeface="Times New Roman" pitchFamily="18" charset="0"/>
              </a:rPr>
              <a:t>BUSINESSES</a:t>
            </a:r>
          </a:p>
        </p:txBody>
      </p:sp>
      <p:sp>
        <p:nvSpPr>
          <p:cNvPr id="6" name="Rectangle 5"/>
          <p:cNvSpPr/>
          <p:nvPr/>
        </p:nvSpPr>
        <p:spPr>
          <a:xfrm>
            <a:off x="325411" y="4457719"/>
            <a:ext cx="5621312" cy="794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a:latin typeface="Times New Roman" pitchFamily="18" charset="0"/>
                <a:cs typeface="Times New Roman" pitchFamily="18" charset="0"/>
              </a:rPr>
              <a:t>GOVERNMENT</a:t>
            </a:r>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864" y="1917492"/>
            <a:ext cx="5491396" cy="406358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8E2B725-0E67-4AF8-8318-954B289801FC}"/>
              </a:ext>
            </a:extLst>
          </p:cNvPr>
          <p:cNvSpPr/>
          <p:nvPr/>
        </p:nvSpPr>
        <p:spPr>
          <a:xfrm>
            <a:off x="325411" y="5599841"/>
            <a:ext cx="5621312" cy="794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u="sng" dirty="0">
                <a:latin typeface="Times New Roman" pitchFamily="18" charset="0"/>
                <a:cs typeface="Times New Roman" pitchFamily="18" charset="0"/>
              </a:rPr>
              <a:t>FOREIGN COUNTRIES</a:t>
            </a:r>
          </a:p>
        </p:txBody>
      </p:sp>
    </p:spTree>
    <p:extLst>
      <p:ext uri="{BB962C8B-B14F-4D97-AF65-F5344CB8AC3E}">
        <p14:creationId xmlns:p14="http://schemas.microsoft.com/office/powerpoint/2010/main" val="1233126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Consumers 3 roles in the economy</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Consumer/Households</a:t>
            </a:r>
          </a:p>
        </p:txBody>
      </p:sp>
      <p:sp>
        <p:nvSpPr>
          <p:cNvPr id="2" name="Rectangle 1"/>
          <p:cNvSpPr/>
          <p:nvPr/>
        </p:nvSpPr>
        <p:spPr>
          <a:xfrm>
            <a:off x="838200" y="1890375"/>
            <a:ext cx="5621312" cy="13592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latin typeface="Times New Roman" pitchFamily="18" charset="0"/>
                <a:cs typeface="Times New Roman" pitchFamily="18" charset="0"/>
              </a:rPr>
              <a:t>Buy goods and services</a:t>
            </a:r>
          </a:p>
          <a:p>
            <a:pPr marL="342900" indent="-342900">
              <a:buFont typeface="Arial" panose="020B0604020202020204" pitchFamily="34" charset="0"/>
              <a:buChar char="•"/>
            </a:pPr>
            <a:r>
              <a:rPr lang="en-US" sz="2400" b="1" i="1" u="sng" dirty="0">
                <a:latin typeface="Times New Roman" pitchFamily="18" charset="0"/>
                <a:cs typeface="Times New Roman" pitchFamily="18" charset="0"/>
              </a:rPr>
              <a:t>Provide labor in exchange for wages </a:t>
            </a:r>
          </a:p>
          <a:p>
            <a:pPr marL="342900" indent="-342900">
              <a:buFont typeface="Arial" panose="020B0604020202020204" pitchFamily="34" charset="0"/>
              <a:buChar char="•"/>
            </a:pPr>
            <a:r>
              <a:rPr lang="en-US" sz="2400" b="1" i="1" u="sng" dirty="0">
                <a:latin typeface="Times New Roman" pitchFamily="18" charset="0"/>
                <a:cs typeface="Times New Roman" pitchFamily="18" charset="0"/>
              </a:rPr>
              <a:t>Citizens – pay taxes </a:t>
            </a:r>
          </a:p>
        </p:txBody>
      </p:sp>
      <p:pic>
        <p:nvPicPr>
          <p:cNvPr id="7" name="Google Shape;764;p85">
            <a:extLst>
              <a:ext uri="{FF2B5EF4-FFF2-40B4-BE49-F238E27FC236}">
                <a16:creationId xmlns:a16="http://schemas.microsoft.com/office/drawing/2014/main" id="{89B354DA-9EA0-5F50-6A3A-B3578128E69D}"/>
              </a:ext>
            </a:extLst>
          </p:cNvPr>
          <p:cNvPicPr preferRelativeResize="0"/>
          <p:nvPr/>
        </p:nvPicPr>
        <p:blipFill rotWithShape="1">
          <a:blip r:embed="rId2">
            <a:alphaModFix/>
          </a:blip>
          <a:srcRect/>
          <a:stretch/>
        </p:blipFill>
        <p:spPr>
          <a:xfrm>
            <a:off x="1535338" y="3527469"/>
            <a:ext cx="1840907" cy="2184014"/>
          </a:xfrm>
          <a:prstGeom prst="rect">
            <a:avLst/>
          </a:prstGeom>
          <a:noFill/>
          <a:ln>
            <a:noFill/>
          </a:ln>
        </p:spPr>
      </p:pic>
      <p:pic>
        <p:nvPicPr>
          <p:cNvPr id="9" name="Google Shape;765;p85">
            <a:extLst>
              <a:ext uri="{FF2B5EF4-FFF2-40B4-BE49-F238E27FC236}">
                <a16:creationId xmlns:a16="http://schemas.microsoft.com/office/drawing/2014/main" id="{4474DD55-E980-047A-FD1F-F5DF662AF514}"/>
              </a:ext>
            </a:extLst>
          </p:cNvPr>
          <p:cNvPicPr preferRelativeResize="0"/>
          <p:nvPr/>
        </p:nvPicPr>
        <p:blipFill rotWithShape="1">
          <a:blip r:embed="rId3">
            <a:alphaModFix/>
          </a:blip>
          <a:srcRect/>
          <a:stretch/>
        </p:blipFill>
        <p:spPr>
          <a:xfrm>
            <a:off x="3774780" y="3700955"/>
            <a:ext cx="1840906" cy="2010527"/>
          </a:xfrm>
          <a:prstGeom prst="rect">
            <a:avLst/>
          </a:prstGeom>
          <a:noFill/>
          <a:ln>
            <a:solidFill>
              <a:schemeClr val="tx1"/>
            </a:solidFill>
          </a:ln>
        </p:spPr>
      </p:pic>
      <p:pic>
        <p:nvPicPr>
          <p:cNvPr id="10" name="Google Shape;766;p85">
            <a:extLst>
              <a:ext uri="{FF2B5EF4-FFF2-40B4-BE49-F238E27FC236}">
                <a16:creationId xmlns:a16="http://schemas.microsoft.com/office/drawing/2014/main" id="{FA065F7A-D5EB-49E6-EDAB-7C49F42DE0BB}"/>
              </a:ext>
            </a:extLst>
          </p:cNvPr>
          <p:cNvPicPr preferRelativeResize="0"/>
          <p:nvPr/>
        </p:nvPicPr>
        <p:blipFill rotWithShape="1">
          <a:blip r:embed="rId4">
            <a:alphaModFix/>
          </a:blip>
          <a:srcRect/>
          <a:stretch/>
        </p:blipFill>
        <p:spPr>
          <a:xfrm>
            <a:off x="5925556" y="3700955"/>
            <a:ext cx="1685066" cy="2010527"/>
          </a:xfrm>
          <a:prstGeom prst="rect">
            <a:avLst/>
          </a:prstGeom>
          <a:noFill/>
          <a:ln>
            <a:solidFill>
              <a:schemeClr val="tx1"/>
            </a:solidFill>
          </a:ln>
        </p:spPr>
      </p:pic>
      <p:pic>
        <p:nvPicPr>
          <p:cNvPr id="1028" name="Picture 4" descr="Indian household savings drop in 2008-09 - Rediff.com">
            <a:extLst>
              <a:ext uri="{FF2B5EF4-FFF2-40B4-BE49-F238E27FC236}">
                <a16:creationId xmlns:a16="http://schemas.microsoft.com/office/drawing/2014/main" id="{B35F1782-5153-624C-9094-7C6FD401D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491" y="1700704"/>
            <a:ext cx="3080443" cy="3718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5336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Business in the Circular Flow</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Business Sector</a:t>
            </a:r>
          </a:p>
        </p:txBody>
      </p:sp>
      <p:sp>
        <p:nvSpPr>
          <p:cNvPr id="2" name="Rectangle 1"/>
          <p:cNvSpPr/>
          <p:nvPr/>
        </p:nvSpPr>
        <p:spPr>
          <a:xfrm>
            <a:off x="838200" y="1890375"/>
            <a:ext cx="5621312" cy="163709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00" lvl="0" indent="-342900" algn="l" rtl="0">
              <a:lnSpc>
                <a:spcPct val="100000"/>
              </a:lnSpc>
              <a:spcBef>
                <a:spcPts val="0"/>
              </a:spcBef>
              <a:spcAft>
                <a:spcPts val="0"/>
              </a:spcAft>
              <a:buSzPts val="1200"/>
              <a:buFont typeface="Arial" panose="020B0604020202020204" pitchFamily="34" charset="0"/>
              <a:buChar char="•"/>
            </a:pPr>
            <a:r>
              <a:rPr lang="en-US" sz="2400" b="1" i="1" u="sng" dirty="0">
                <a:latin typeface="Times New Roman" panose="02020603050405020304" pitchFamily="18" charset="0"/>
                <a:ea typeface="Oswald"/>
                <a:cs typeface="Times New Roman" panose="02020603050405020304" pitchFamily="18" charset="0"/>
                <a:sym typeface="Oswald"/>
              </a:rPr>
              <a:t>Provide goods and services in return for profit.</a:t>
            </a:r>
            <a:endParaRPr lang="en-US" sz="2400" b="1" i="1" u="sng" dirty="0">
              <a:latin typeface="Times New Roman" panose="02020603050405020304" pitchFamily="18" charset="0"/>
              <a:cs typeface="Times New Roman" panose="02020603050405020304" pitchFamily="18" charset="0"/>
            </a:endParaRPr>
          </a:p>
          <a:p>
            <a:pPr marL="495300" lvl="0" indent="-342900" algn="l" rtl="0">
              <a:lnSpc>
                <a:spcPct val="100000"/>
              </a:lnSpc>
              <a:spcBef>
                <a:spcPts val="0"/>
              </a:spcBef>
              <a:spcAft>
                <a:spcPts val="0"/>
              </a:spcAft>
              <a:buSzPts val="1200"/>
              <a:buFont typeface="Arial" panose="020B0604020202020204" pitchFamily="34" charset="0"/>
              <a:buChar char="•"/>
            </a:pPr>
            <a:r>
              <a:rPr lang="en-US" sz="2400" b="1" i="1" u="sng" dirty="0">
                <a:latin typeface="Times New Roman" panose="02020603050405020304" pitchFamily="18" charset="0"/>
                <a:ea typeface="Oswald"/>
                <a:cs typeface="Times New Roman" panose="02020603050405020304" pitchFamily="18" charset="0"/>
                <a:sym typeface="Oswald"/>
              </a:rPr>
              <a:t>Consumes FOPs from the factor market in exchange for money</a:t>
            </a:r>
          </a:p>
        </p:txBody>
      </p:sp>
      <p:pic>
        <p:nvPicPr>
          <p:cNvPr id="5" name="Google Shape;781;p87">
            <a:extLst>
              <a:ext uri="{FF2B5EF4-FFF2-40B4-BE49-F238E27FC236}">
                <a16:creationId xmlns:a16="http://schemas.microsoft.com/office/drawing/2014/main" id="{ECC3A666-3539-610D-8CE9-7F010CC7E6F2}"/>
              </a:ext>
            </a:extLst>
          </p:cNvPr>
          <p:cNvPicPr preferRelativeResize="0"/>
          <p:nvPr/>
        </p:nvPicPr>
        <p:blipFill rotWithShape="1">
          <a:blip r:embed="rId3">
            <a:alphaModFix/>
          </a:blip>
          <a:srcRect/>
          <a:stretch/>
        </p:blipFill>
        <p:spPr>
          <a:xfrm>
            <a:off x="8173027" y="1890375"/>
            <a:ext cx="2841976" cy="3356874"/>
          </a:xfrm>
          <a:prstGeom prst="rect">
            <a:avLst/>
          </a:prstGeom>
          <a:noFill/>
          <a:ln>
            <a:solidFill>
              <a:schemeClr val="tx1"/>
            </a:solidFill>
          </a:ln>
        </p:spPr>
      </p:pic>
      <p:pic>
        <p:nvPicPr>
          <p:cNvPr id="3074" name="Picture 2" descr="Manufacturing - Wikipedia">
            <a:extLst>
              <a:ext uri="{FF2B5EF4-FFF2-40B4-BE49-F238E27FC236}">
                <a16:creationId xmlns:a16="http://schemas.microsoft.com/office/drawing/2014/main" id="{931EAAD9-FEFC-7F2A-EE24-3FA4304A9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89" y="3858709"/>
            <a:ext cx="2260832" cy="19870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ll a Business | Find Business Buying &amp; Selling Tools!">
            <a:extLst>
              <a:ext uri="{FF2B5EF4-FFF2-40B4-BE49-F238E27FC236}">
                <a16:creationId xmlns:a16="http://schemas.microsoft.com/office/drawing/2014/main" id="{67D0D47D-5ADC-66D4-B909-A3E0BC7EB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8974" y="3808009"/>
            <a:ext cx="2543175" cy="20377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78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Role of the Government in the Market Economy</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Government Sector</a:t>
            </a:r>
          </a:p>
        </p:txBody>
      </p:sp>
      <p:sp>
        <p:nvSpPr>
          <p:cNvPr id="2" name="Rectangle 1"/>
          <p:cNvSpPr/>
          <p:nvPr/>
        </p:nvSpPr>
        <p:spPr>
          <a:xfrm>
            <a:off x="838200" y="1890374"/>
            <a:ext cx="5621312" cy="201052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304800" algn="l" rtl="0">
              <a:lnSpc>
                <a:spcPct val="100000"/>
              </a:lnSpc>
              <a:spcBef>
                <a:spcPts val="0"/>
              </a:spcBef>
              <a:spcAft>
                <a:spcPts val="0"/>
              </a:spcAft>
              <a:buSzPts val="1200"/>
              <a:buFont typeface="Noto Sans Symbols"/>
              <a:buChar char="❖"/>
            </a:pPr>
            <a:r>
              <a:rPr lang="en-US" sz="2400" b="1" i="1" u="sng" dirty="0">
                <a:latin typeface="Times New Roman" panose="02020603050405020304" pitchFamily="18" charset="0"/>
                <a:ea typeface="Oswald"/>
                <a:cs typeface="Times New Roman" panose="02020603050405020304" pitchFamily="18" charset="0"/>
                <a:sym typeface="Oswald"/>
              </a:rPr>
              <a:t>Provides legal framework for economic activity. </a:t>
            </a:r>
            <a:endParaRPr lang="en-US" sz="2400" b="1" i="1" u="sng" dirty="0">
              <a:latin typeface="Times New Roman" panose="02020603050405020304" pitchFamily="18" charset="0"/>
              <a:cs typeface="Times New Roman" panose="02020603050405020304" pitchFamily="18" charset="0"/>
            </a:endParaRPr>
          </a:p>
          <a:p>
            <a:pPr marL="457200" lvl="0" indent="-304800" algn="l" rtl="0">
              <a:lnSpc>
                <a:spcPct val="100000"/>
              </a:lnSpc>
              <a:spcBef>
                <a:spcPts val="0"/>
              </a:spcBef>
              <a:spcAft>
                <a:spcPts val="0"/>
              </a:spcAft>
              <a:buSzPts val="1200"/>
              <a:buFont typeface="Noto Sans Symbols"/>
              <a:buChar char="❖"/>
            </a:pPr>
            <a:r>
              <a:rPr lang="en-US" sz="2400" b="1" i="1" u="sng" dirty="0">
                <a:latin typeface="Times New Roman" panose="02020603050405020304" pitchFamily="18" charset="0"/>
                <a:ea typeface="Oswald"/>
                <a:cs typeface="Times New Roman" panose="02020603050405020304" pitchFamily="18" charset="0"/>
                <a:sym typeface="Oswald"/>
              </a:rPr>
              <a:t>Also, a producer and consumer.</a:t>
            </a:r>
            <a:endParaRPr lang="en-US" sz="2400" b="1" i="1" u="sng" dirty="0">
              <a:latin typeface="Times New Roman" panose="02020603050405020304" pitchFamily="18" charset="0"/>
              <a:cs typeface="Times New Roman" panose="02020603050405020304" pitchFamily="18" charset="0"/>
            </a:endParaRPr>
          </a:p>
          <a:p>
            <a:pPr marL="457200" lvl="0" indent="-304800" algn="l" rtl="0">
              <a:lnSpc>
                <a:spcPct val="100000"/>
              </a:lnSpc>
              <a:spcBef>
                <a:spcPts val="0"/>
              </a:spcBef>
              <a:spcAft>
                <a:spcPts val="0"/>
              </a:spcAft>
              <a:buSzPts val="1200"/>
              <a:buFont typeface="Noto Sans Symbols"/>
              <a:buChar char="❖"/>
            </a:pPr>
            <a:r>
              <a:rPr lang="en-US" sz="2400" b="1" i="1" u="sng" dirty="0">
                <a:latin typeface="Times New Roman" panose="02020603050405020304" pitchFamily="18" charset="0"/>
                <a:ea typeface="Oswald"/>
                <a:cs typeface="Times New Roman" panose="02020603050405020304" pitchFamily="18" charset="0"/>
                <a:sym typeface="Oswald"/>
              </a:rPr>
              <a:t>Gets tax money from business and consumer sector</a:t>
            </a:r>
            <a:endParaRPr lang="en-US" sz="2400" b="1" i="1" u="sng" dirty="0">
              <a:latin typeface="Times New Roman" panose="02020603050405020304" pitchFamily="18" charset="0"/>
              <a:cs typeface="Times New Roman" panose="02020603050405020304" pitchFamily="18" charset="0"/>
            </a:endParaRPr>
          </a:p>
        </p:txBody>
      </p:sp>
      <p:pic>
        <p:nvPicPr>
          <p:cNvPr id="5" name="Google Shape;796;p89" descr="C:\Documents and Settings\dennyj\Local Settings\Temporary Internet Files\Content.IE5\R28PSTJN\MP900401099[1].jpg">
            <a:extLst>
              <a:ext uri="{FF2B5EF4-FFF2-40B4-BE49-F238E27FC236}">
                <a16:creationId xmlns:a16="http://schemas.microsoft.com/office/drawing/2014/main" id="{F2D928A4-9832-FC78-19CD-327C1075317B}"/>
              </a:ext>
            </a:extLst>
          </p:cNvPr>
          <p:cNvPicPr preferRelativeResize="0"/>
          <p:nvPr/>
        </p:nvPicPr>
        <p:blipFill rotWithShape="1">
          <a:blip r:embed="rId3">
            <a:alphaModFix/>
          </a:blip>
          <a:srcRect/>
          <a:stretch/>
        </p:blipFill>
        <p:spPr>
          <a:xfrm>
            <a:off x="7360891" y="1761206"/>
            <a:ext cx="3404622" cy="2268862"/>
          </a:xfrm>
          <a:prstGeom prst="rect">
            <a:avLst/>
          </a:prstGeom>
          <a:solidFill>
            <a:srgbClr val="ECECEC"/>
          </a:solidFill>
          <a:ln w="88900" cap="sq" cmpd="sng">
            <a:solidFill>
              <a:schemeClr val="tx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050" name="Picture 2" descr="The military is growing, but some services are getting smaller">
            <a:extLst>
              <a:ext uri="{FF2B5EF4-FFF2-40B4-BE49-F238E27FC236}">
                <a16:creationId xmlns:a16="http://schemas.microsoft.com/office/drawing/2014/main" id="{84AA2368-447A-B71D-E21A-EF9EBB7A7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864" y="4167394"/>
            <a:ext cx="2619375" cy="1743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M1-1 Interstate Route Sign (3 digits) - Hall Signs">
            <a:extLst>
              <a:ext uri="{FF2B5EF4-FFF2-40B4-BE49-F238E27FC236}">
                <a16:creationId xmlns:a16="http://schemas.microsoft.com/office/drawing/2014/main" id="{694A1D27-3361-901C-0E1D-1028A9E94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832" y="4105426"/>
            <a:ext cx="2143125" cy="18050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Tax Levy | A 15-Minute Guide Towards Understanding">
            <a:extLst>
              <a:ext uri="{FF2B5EF4-FFF2-40B4-BE49-F238E27FC236}">
                <a16:creationId xmlns:a16="http://schemas.microsoft.com/office/drawing/2014/main" id="{543B21FF-649E-9247-AE75-9E41FD3C1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550" y="4288810"/>
            <a:ext cx="3171825" cy="1438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7484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FA572-F279-E3B8-229A-8CB8F77397C0}"/>
              </a:ext>
            </a:extLst>
          </p:cNvPr>
          <p:cNvSpPr>
            <a:spLocks noGrp="1"/>
          </p:cNvSpPr>
          <p:nvPr>
            <p:ph type="title"/>
          </p:nvPr>
        </p:nvSpPr>
        <p:spPr>
          <a:xfrm>
            <a:off x="838200" y="365126"/>
            <a:ext cx="10515600" cy="886900"/>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Circular Flow at Work</a:t>
            </a:r>
          </a:p>
        </p:txBody>
      </p:sp>
      <p:sp>
        <p:nvSpPr>
          <p:cNvPr id="3" name="Content Placeholder 2">
            <a:extLst>
              <a:ext uri="{FF2B5EF4-FFF2-40B4-BE49-F238E27FC236}">
                <a16:creationId xmlns:a16="http://schemas.microsoft.com/office/drawing/2014/main" id="{6CAF6F29-B2EA-13F8-4B48-F8022F81AAB0}"/>
              </a:ext>
            </a:extLst>
          </p:cNvPr>
          <p:cNvSpPr>
            <a:spLocks noGrp="1"/>
          </p:cNvSpPr>
          <p:nvPr>
            <p:ph idx="1"/>
          </p:nvPr>
        </p:nvSpPr>
        <p:spPr>
          <a:solidFill>
            <a:schemeClr val="bg1"/>
          </a:solidFill>
          <a:ln>
            <a:solidFill>
              <a:schemeClr val="tx1"/>
            </a:solidFill>
          </a:ln>
        </p:spPr>
        <p:txBody>
          <a:bodyPr/>
          <a:lstStyle/>
          <a:p>
            <a:pPr marL="609600" lvl="0" indent="-45720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ea typeface="Oswald"/>
                <a:cs typeface="Times New Roman" panose="02020603050405020304" pitchFamily="18" charset="0"/>
                <a:sym typeface="Oswald"/>
              </a:rPr>
              <a:t>You the </a:t>
            </a:r>
            <a:r>
              <a:rPr lang="en-US" b="1" dirty="0">
                <a:latin typeface="Times New Roman" panose="02020603050405020304" pitchFamily="18" charset="0"/>
                <a:ea typeface="Oswald"/>
                <a:cs typeface="Times New Roman" panose="02020603050405020304" pitchFamily="18" charset="0"/>
                <a:sym typeface="Oswald"/>
              </a:rPr>
              <a:t>individual (represents households) </a:t>
            </a:r>
            <a:r>
              <a:rPr lang="en-US" dirty="0">
                <a:latin typeface="Times New Roman" panose="02020603050405020304" pitchFamily="18" charset="0"/>
                <a:ea typeface="Oswald"/>
                <a:cs typeface="Times New Roman" panose="02020603050405020304" pitchFamily="18" charset="0"/>
                <a:sym typeface="Oswald"/>
              </a:rPr>
              <a:t>work at the Electrolux industrial factory in exchange for wages.</a:t>
            </a:r>
            <a:endParaRPr lang="en-US" dirty="0">
              <a:latin typeface="Times New Roman" panose="02020603050405020304" pitchFamily="18" charset="0"/>
              <a:cs typeface="Times New Roman" panose="02020603050405020304" pitchFamily="18" charset="0"/>
            </a:endParaRPr>
          </a:p>
          <a:p>
            <a:pPr marL="609600" lvl="0" indent="-45720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ea typeface="Oswald"/>
                <a:cs typeface="Times New Roman" panose="02020603050405020304" pitchFamily="18" charset="0"/>
                <a:sym typeface="Oswald"/>
              </a:rPr>
              <a:t>Electrolux is the </a:t>
            </a:r>
            <a:r>
              <a:rPr lang="en-US" b="1" dirty="0">
                <a:latin typeface="Times New Roman" panose="02020603050405020304" pitchFamily="18" charset="0"/>
                <a:ea typeface="Oswald"/>
                <a:cs typeface="Times New Roman" panose="02020603050405020304" pitchFamily="18" charset="0"/>
                <a:sym typeface="Oswald"/>
              </a:rPr>
              <a:t>Factor Market </a:t>
            </a:r>
            <a:r>
              <a:rPr lang="en-US" dirty="0">
                <a:latin typeface="Times New Roman" panose="02020603050405020304" pitchFamily="18" charset="0"/>
                <a:ea typeface="Oswald"/>
                <a:cs typeface="Times New Roman" panose="02020603050405020304" pitchFamily="18" charset="0"/>
                <a:sym typeface="Oswald"/>
              </a:rPr>
              <a:t>that sells ovens to Nestle.</a:t>
            </a:r>
            <a:endParaRPr lang="en-US" dirty="0">
              <a:latin typeface="Times New Roman" panose="02020603050405020304" pitchFamily="18" charset="0"/>
              <a:cs typeface="Times New Roman" panose="02020603050405020304" pitchFamily="18" charset="0"/>
            </a:endParaRPr>
          </a:p>
          <a:p>
            <a:pPr marL="609600" lvl="0" indent="-45720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ea typeface="Oswald"/>
                <a:cs typeface="Times New Roman" panose="02020603050405020304" pitchFamily="18" charset="0"/>
                <a:sym typeface="Oswald"/>
              </a:rPr>
              <a:t>Nestle is the </a:t>
            </a:r>
            <a:r>
              <a:rPr lang="en-US" b="1" dirty="0">
                <a:latin typeface="Times New Roman" panose="02020603050405020304" pitchFamily="18" charset="0"/>
                <a:ea typeface="Oswald"/>
                <a:cs typeface="Times New Roman" panose="02020603050405020304" pitchFamily="18" charset="0"/>
                <a:sym typeface="Oswald"/>
              </a:rPr>
              <a:t>Business</a:t>
            </a:r>
            <a:r>
              <a:rPr lang="en-US" dirty="0">
                <a:latin typeface="Times New Roman" panose="02020603050405020304" pitchFamily="18" charset="0"/>
                <a:ea typeface="Oswald"/>
                <a:cs typeface="Times New Roman" panose="02020603050405020304" pitchFamily="18" charset="0"/>
                <a:sym typeface="Oswald"/>
              </a:rPr>
              <a:t> that makes Willy Wonka Candy which it sells to Kroger.</a:t>
            </a:r>
            <a:endParaRPr lang="en-US" dirty="0">
              <a:latin typeface="Times New Roman" panose="02020603050405020304" pitchFamily="18" charset="0"/>
              <a:cs typeface="Times New Roman" panose="02020603050405020304" pitchFamily="18" charset="0"/>
            </a:endParaRPr>
          </a:p>
          <a:p>
            <a:pPr marL="609600" lvl="0" indent="-45720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ea typeface="Oswald"/>
                <a:cs typeface="Times New Roman" panose="02020603050405020304" pitchFamily="18" charset="0"/>
                <a:sym typeface="Oswald"/>
              </a:rPr>
              <a:t>Kroger is the </a:t>
            </a:r>
            <a:r>
              <a:rPr lang="en-US" b="1" dirty="0">
                <a:latin typeface="Times New Roman" panose="02020603050405020304" pitchFamily="18" charset="0"/>
                <a:ea typeface="Oswald"/>
                <a:cs typeface="Times New Roman" panose="02020603050405020304" pitchFamily="18" charset="0"/>
                <a:sym typeface="Oswald"/>
              </a:rPr>
              <a:t>Product Market </a:t>
            </a:r>
            <a:r>
              <a:rPr lang="en-US" dirty="0">
                <a:latin typeface="Times New Roman" panose="02020603050405020304" pitchFamily="18" charset="0"/>
                <a:ea typeface="Oswald"/>
                <a:cs typeface="Times New Roman" panose="02020603050405020304" pitchFamily="18" charset="0"/>
                <a:sym typeface="Oswald"/>
              </a:rPr>
              <a:t>where you purchase candy using your income.</a:t>
            </a:r>
            <a:endParaRPr lang="en-US" dirty="0">
              <a:latin typeface="Times New Roman" panose="02020603050405020304" pitchFamily="18" charset="0"/>
              <a:cs typeface="Times New Roman" panose="02020603050405020304" pitchFamily="18" charset="0"/>
            </a:endParaRPr>
          </a:p>
          <a:p>
            <a:endParaRPr lang="en-US" dirty="0"/>
          </a:p>
        </p:txBody>
      </p:sp>
      <p:pic>
        <p:nvPicPr>
          <p:cNvPr id="4098" name="Picture 2" descr="What is a Circular Flow Model? - Definition | Meaning | Example">
            <a:extLst>
              <a:ext uri="{FF2B5EF4-FFF2-40B4-BE49-F238E27FC236}">
                <a16:creationId xmlns:a16="http://schemas.microsoft.com/office/drawing/2014/main" id="{A1AE5FD1-9A35-0F70-D5D6-832AAC5EB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937" y="4444999"/>
            <a:ext cx="5191126" cy="2047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49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International trade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Foreign Sector</a:t>
            </a:r>
          </a:p>
        </p:txBody>
      </p:sp>
      <p:sp>
        <p:nvSpPr>
          <p:cNvPr id="2" name="Rectangle 1"/>
          <p:cNvSpPr/>
          <p:nvPr/>
        </p:nvSpPr>
        <p:spPr>
          <a:xfrm>
            <a:off x="838200" y="1890375"/>
            <a:ext cx="5621312" cy="275306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00" lvl="0" indent="-342900" algn="l" rtl="0">
              <a:lnSpc>
                <a:spcPct val="100000"/>
              </a:lnSpc>
              <a:spcBef>
                <a:spcPts val="0"/>
              </a:spcBef>
              <a:spcAft>
                <a:spcPts val="0"/>
              </a:spcAft>
              <a:buSzPts val="1200"/>
              <a:buFont typeface="Arial" panose="020B0604020202020204" pitchFamily="34" charset="0"/>
              <a:buChar char="•"/>
            </a:pPr>
            <a:r>
              <a:rPr lang="en-US" sz="2400" b="1" i="1" u="sng" dirty="0">
                <a:latin typeface="Times New Roman" panose="02020603050405020304" pitchFamily="18" charset="0"/>
                <a:ea typeface="Oswald"/>
                <a:cs typeface="Times New Roman" panose="02020603050405020304" pitchFamily="18" charset="0"/>
                <a:sym typeface="Oswald"/>
              </a:rPr>
              <a:t>Scarcity makes nations trade for resources, goods and services </a:t>
            </a:r>
          </a:p>
          <a:p>
            <a:pPr marL="495300" indent="-342900">
              <a:buSzPts val="1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Provides better, different, or cheaper goods and services and the resources we need to produce.</a:t>
            </a:r>
          </a:p>
          <a:p>
            <a:pPr marL="495300" indent="-342900">
              <a:buSzPts val="1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both sell and consume international items in exchange for money</a:t>
            </a:r>
            <a:endParaRPr lang="en-US" sz="1600" dirty="0">
              <a:latin typeface="Times New Roman" panose="02020603050405020304" pitchFamily="18" charset="0"/>
              <a:cs typeface="Times New Roman" panose="02020603050405020304" pitchFamily="18" charset="0"/>
            </a:endParaRPr>
          </a:p>
        </p:txBody>
      </p:sp>
      <p:pic>
        <p:nvPicPr>
          <p:cNvPr id="5122" name="Picture 2" descr="International Trade - Overview, Reasons, Comparative Advantage">
            <a:extLst>
              <a:ext uri="{FF2B5EF4-FFF2-40B4-BE49-F238E27FC236}">
                <a16:creationId xmlns:a16="http://schemas.microsoft.com/office/drawing/2014/main" id="{CBFEDE1F-E4D3-3DCD-2951-2CCFFDD1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3" y="1685925"/>
            <a:ext cx="3686175" cy="224313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4" name="Picture 4" descr="7 Strategies for International Trade">
            <a:extLst>
              <a:ext uri="{FF2B5EF4-FFF2-40B4-BE49-F238E27FC236}">
                <a16:creationId xmlns:a16="http://schemas.microsoft.com/office/drawing/2014/main" id="{4DEAB2F9-0118-1440-194B-A1425EB7F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6" y="4909689"/>
            <a:ext cx="2867025" cy="1600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126" name="Picture 6" descr="What is foreign trade and international trade">
            <a:extLst>
              <a:ext uri="{FF2B5EF4-FFF2-40B4-BE49-F238E27FC236}">
                <a16:creationId xmlns:a16="http://schemas.microsoft.com/office/drawing/2014/main" id="{0ED61822-8C12-F114-EE1D-888773E40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8066" y="4395006"/>
            <a:ext cx="2924296" cy="20478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4784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785" y="1521501"/>
            <a:ext cx="11507240" cy="4954250"/>
          </a:xfrm>
          <a:solidFill>
            <a:schemeClr val="bg1"/>
          </a:solidFill>
          <a:ln>
            <a:solidFill>
              <a:srgbClr val="002060"/>
            </a:solidFill>
          </a:ln>
        </p:spPr>
        <p:txBody>
          <a:bodyPr>
            <a:normAutofit/>
          </a:bodyPr>
          <a:lstStyle/>
          <a:p>
            <a:r>
              <a:rPr lang="en-US" sz="2400" b="1" dirty="0">
                <a:latin typeface="Times New Roman" pitchFamily="18" charset="0"/>
                <a:cs typeface="Times New Roman" pitchFamily="18" charset="0"/>
              </a:rPr>
              <a:t>Circular Flow of Economic Activity - Markets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Agents of the Circular Flow Model</a:t>
            </a:r>
          </a:p>
        </p:txBody>
      </p:sp>
      <p:sp>
        <p:nvSpPr>
          <p:cNvPr id="2" name="Rectangle 1"/>
          <p:cNvSpPr/>
          <p:nvPr/>
        </p:nvSpPr>
        <p:spPr>
          <a:xfrm>
            <a:off x="5726243" y="1963712"/>
            <a:ext cx="6235908" cy="151400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Product Market:</a:t>
            </a:r>
            <a:r>
              <a:rPr lang="en-US" sz="2400" b="1" i="1"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Businesses (supply) sells goods &amp; services to consumers (demand) (Consumer Sovereignty, &amp; voluntary exchange) </a:t>
            </a:r>
          </a:p>
        </p:txBody>
      </p:sp>
      <p:sp>
        <p:nvSpPr>
          <p:cNvPr id="5" name="Rectangle 4"/>
          <p:cNvSpPr/>
          <p:nvPr/>
        </p:nvSpPr>
        <p:spPr>
          <a:xfrm>
            <a:off x="5726243" y="3824991"/>
            <a:ext cx="6235908" cy="151400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Factor Market:</a:t>
            </a:r>
            <a:r>
              <a:rPr lang="en-US" sz="2400" b="1" i="1"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Consumers (supply) the factors of production (Land, Labor, &amp; Capital) for income to Businesses (Demand) </a:t>
            </a:r>
          </a:p>
        </p:txBody>
      </p:sp>
      <p:pic>
        <p:nvPicPr>
          <p:cNvPr id="4100" name="Picture 4" descr="Image result for Markets of a circular flow of economic a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57" y="3805005"/>
            <a:ext cx="4433550" cy="236594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 name="Right Arrow 5"/>
          <p:cNvSpPr/>
          <p:nvPr/>
        </p:nvSpPr>
        <p:spPr>
          <a:xfrm>
            <a:off x="5171607" y="4152275"/>
            <a:ext cx="554636" cy="7495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57" y="1875528"/>
            <a:ext cx="4433550" cy="16903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10" name="Right Arrow 9"/>
          <p:cNvSpPr/>
          <p:nvPr/>
        </p:nvSpPr>
        <p:spPr>
          <a:xfrm>
            <a:off x="5171607" y="2345960"/>
            <a:ext cx="554636" cy="74950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757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Following the Flow</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Transaction in a Circular Flow</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II Recall</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p:txBody>
      </p:sp>
    </p:spTree>
    <p:extLst>
      <p:ext uri="{BB962C8B-B14F-4D97-AF65-F5344CB8AC3E}">
        <p14:creationId xmlns:p14="http://schemas.microsoft.com/office/powerpoint/2010/main" val="36670239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4D01FA8-390C-BDBD-52D5-3C44F4FB60A9}"/>
              </a:ext>
            </a:extLst>
          </p:cNvPr>
          <p:cNvGraphicFramePr>
            <a:graphicFrameLocks noGrp="1"/>
          </p:cNvGraphicFramePr>
          <p:nvPr>
            <p:ph idx="1"/>
            <p:extLst>
              <p:ext uri="{D42A27DB-BD31-4B8C-83A1-F6EECF244321}">
                <p14:modId xmlns:p14="http://schemas.microsoft.com/office/powerpoint/2010/main" val="1269640877"/>
              </p:ext>
            </p:extLst>
          </p:nvPr>
        </p:nvGraphicFramePr>
        <p:xfrm>
          <a:off x="2636520" y="2656841"/>
          <a:ext cx="6416040" cy="2286000"/>
        </p:xfrm>
        <a:graphic>
          <a:graphicData uri="http://schemas.openxmlformats.org/drawingml/2006/table">
            <a:tbl>
              <a:tblPr firstRow="1" bandRow="1">
                <a:tableStyleId>{5C22544A-7EE6-4342-B048-85BDC9FD1C3A}</a:tableStyleId>
              </a:tblPr>
              <a:tblGrid>
                <a:gridCol w="3564466">
                  <a:extLst>
                    <a:ext uri="{9D8B030D-6E8A-4147-A177-3AD203B41FA5}">
                      <a16:colId xmlns:a16="http://schemas.microsoft.com/office/drawing/2014/main" val="1416433589"/>
                    </a:ext>
                  </a:extLst>
                </a:gridCol>
                <a:gridCol w="2851574">
                  <a:extLst>
                    <a:ext uri="{9D8B030D-6E8A-4147-A177-3AD203B41FA5}">
                      <a16:colId xmlns:a16="http://schemas.microsoft.com/office/drawing/2014/main" val="1922848943"/>
                    </a:ext>
                  </a:extLst>
                </a:gridCol>
              </a:tblGrid>
              <a:tr h="370840">
                <a:tc>
                  <a:txBody>
                    <a:bodyPr/>
                    <a:lstStyle/>
                    <a:p>
                      <a:r>
                        <a:rPr lang="en-US" sz="2000" dirty="0"/>
                        <a:t>Economic Resources Owned by Households</a:t>
                      </a:r>
                    </a:p>
                  </a:txBody>
                  <a:tcPr/>
                </a:tc>
                <a:tc>
                  <a:txBody>
                    <a:bodyPr/>
                    <a:lstStyle/>
                    <a:p>
                      <a:r>
                        <a:rPr lang="en-US" sz="2000" dirty="0"/>
                        <a:t>Income Type </a:t>
                      </a:r>
                    </a:p>
                  </a:txBody>
                  <a:tcPr/>
                </a:tc>
                <a:extLst>
                  <a:ext uri="{0D108BD9-81ED-4DB2-BD59-A6C34878D82A}">
                    <a16:rowId xmlns:a16="http://schemas.microsoft.com/office/drawing/2014/main" val="1795938176"/>
                  </a:ext>
                </a:extLst>
              </a:tr>
              <a:tr h="370840">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4126367186"/>
                  </a:ext>
                </a:extLst>
              </a:tr>
              <a:tr h="370840">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4155918154"/>
                  </a:ext>
                </a:extLst>
              </a:tr>
              <a:tr h="370840">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4114312251"/>
                  </a:ext>
                </a:extLst>
              </a:tr>
              <a:tr h="370840">
                <a:tc>
                  <a:txBody>
                    <a:bodyPr/>
                    <a:lstStyle/>
                    <a:p>
                      <a:endParaRPr lang="en-US" sz="2000" dirty="0"/>
                    </a:p>
                  </a:txBody>
                  <a:tcPr/>
                </a:tc>
                <a:tc>
                  <a:txBody>
                    <a:bodyPr/>
                    <a:lstStyle/>
                    <a:p>
                      <a:endParaRPr lang="en-US" sz="2000" dirty="0"/>
                    </a:p>
                  </a:txBody>
                  <a:tcPr/>
                </a:tc>
                <a:extLst>
                  <a:ext uri="{0D108BD9-81ED-4DB2-BD59-A6C34878D82A}">
                    <a16:rowId xmlns:a16="http://schemas.microsoft.com/office/drawing/2014/main" val="1842663188"/>
                  </a:ext>
                </a:extLst>
              </a:tr>
            </a:tbl>
          </a:graphicData>
        </a:graphic>
      </p:graphicFrame>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478607" y="64280"/>
            <a:ext cx="10515600" cy="678073"/>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Circular Flow Model</a:t>
            </a:r>
          </a:p>
        </p:txBody>
      </p:sp>
      <p:sp>
        <p:nvSpPr>
          <p:cNvPr id="2" name="Rectangle 1">
            <a:extLst>
              <a:ext uri="{FF2B5EF4-FFF2-40B4-BE49-F238E27FC236}">
                <a16:creationId xmlns:a16="http://schemas.microsoft.com/office/drawing/2014/main" id="{E2126633-2746-9849-4716-9EFD415B837D}"/>
              </a:ext>
            </a:extLst>
          </p:cNvPr>
          <p:cNvSpPr/>
          <p:nvPr/>
        </p:nvSpPr>
        <p:spPr>
          <a:xfrm>
            <a:off x="2865120" y="906714"/>
            <a:ext cx="5730240" cy="144024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2C8BC250-A878-3067-9F8C-D84E0B63F810}"/>
              </a:ext>
            </a:extLst>
          </p:cNvPr>
          <p:cNvSpPr/>
          <p:nvPr/>
        </p:nvSpPr>
        <p:spPr>
          <a:xfrm>
            <a:off x="2865120" y="5251413"/>
            <a:ext cx="5730240" cy="152105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House PNG Clip Art - Best WEB Clipart">
            <a:extLst>
              <a:ext uri="{FF2B5EF4-FFF2-40B4-BE49-F238E27FC236}">
                <a16:creationId xmlns:a16="http://schemas.microsoft.com/office/drawing/2014/main" id="{84DC076A-FD32-43B8-BD3A-73A4B13B1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4028" y="2656842"/>
            <a:ext cx="2190750" cy="2196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Presentation design elements - Vector clipart library">
            <a:extLst>
              <a:ext uri="{FF2B5EF4-FFF2-40B4-BE49-F238E27FC236}">
                <a16:creationId xmlns:a16="http://schemas.microsoft.com/office/drawing/2014/main" id="{C859BDED-615E-4AF6-835E-F6DFDF1CD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 y="2738857"/>
            <a:ext cx="2162175" cy="211455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Bent-Up 7">
            <a:extLst>
              <a:ext uri="{FF2B5EF4-FFF2-40B4-BE49-F238E27FC236}">
                <a16:creationId xmlns:a16="http://schemas.microsoft.com/office/drawing/2014/main" id="{44F6B86D-3DD3-5AA6-63B1-3681A457A485}"/>
              </a:ext>
            </a:extLst>
          </p:cNvPr>
          <p:cNvSpPr/>
          <p:nvPr/>
        </p:nvSpPr>
        <p:spPr>
          <a:xfrm rot="10800000">
            <a:off x="1359678" y="1583562"/>
            <a:ext cx="1524000" cy="1221165"/>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DB5588B3-8A27-50E6-9291-4DD57B461F7F}"/>
              </a:ext>
            </a:extLst>
          </p:cNvPr>
          <p:cNvSpPr/>
          <p:nvPr/>
        </p:nvSpPr>
        <p:spPr>
          <a:xfrm rot="5400000">
            <a:off x="1455419" y="4888684"/>
            <a:ext cx="1524000" cy="1221165"/>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Up 9">
            <a:extLst>
              <a:ext uri="{FF2B5EF4-FFF2-40B4-BE49-F238E27FC236}">
                <a16:creationId xmlns:a16="http://schemas.microsoft.com/office/drawing/2014/main" id="{BD795D07-CE18-9A9B-0C96-34873A38EC1E}"/>
              </a:ext>
            </a:extLst>
          </p:cNvPr>
          <p:cNvSpPr/>
          <p:nvPr/>
        </p:nvSpPr>
        <p:spPr>
          <a:xfrm>
            <a:off x="8502233" y="4564631"/>
            <a:ext cx="1524000" cy="1221165"/>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Bent-Up 10">
            <a:extLst>
              <a:ext uri="{FF2B5EF4-FFF2-40B4-BE49-F238E27FC236}">
                <a16:creationId xmlns:a16="http://schemas.microsoft.com/office/drawing/2014/main" id="{DCC550F1-51B1-991D-F1D5-F64E4FAD07B8}"/>
              </a:ext>
            </a:extLst>
          </p:cNvPr>
          <p:cNvSpPr/>
          <p:nvPr/>
        </p:nvSpPr>
        <p:spPr>
          <a:xfrm rot="16200000">
            <a:off x="8530645" y="1611974"/>
            <a:ext cx="1164342" cy="1221165"/>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Bent-Up 12">
            <a:extLst>
              <a:ext uri="{FF2B5EF4-FFF2-40B4-BE49-F238E27FC236}">
                <a16:creationId xmlns:a16="http://schemas.microsoft.com/office/drawing/2014/main" id="{CD150B00-C7C6-6EAA-B3CE-7C4BD55E10FE}"/>
              </a:ext>
            </a:extLst>
          </p:cNvPr>
          <p:cNvSpPr/>
          <p:nvPr/>
        </p:nvSpPr>
        <p:spPr>
          <a:xfrm rot="5400000" flipV="1">
            <a:off x="8851425" y="4478097"/>
            <a:ext cx="1786951" cy="2559572"/>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Bent-Up 14">
            <a:extLst>
              <a:ext uri="{FF2B5EF4-FFF2-40B4-BE49-F238E27FC236}">
                <a16:creationId xmlns:a16="http://schemas.microsoft.com/office/drawing/2014/main" id="{213AFB97-3F31-099D-0F44-F72600AE26EE}"/>
              </a:ext>
            </a:extLst>
          </p:cNvPr>
          <p:cNvSpPr/>
          <p:nvPr/>
        </p:nvSpPr>
        <p:spPr>
          <a:xfrm rot="10800000" flipV="1">
            <a:off x="405313" y="4737266"/>
            <a:ext cx="2555066" cy="1966701"/>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Up 15">
            <a:extLst>
              <a:ext uri="{FF2B5EF4-FFF2-40B4-BE49-F238E27FC236}">
                <a16:creationId xmlns:a16="http://schemas.microsoft.com/office/drawing/2014/main" id="{FB545ED5-184F-AED5-FD4A-AA9DA4481027}"/>
              </a:ext>
            </a:extLst>
          </p:cNvPr>
          <p:cNvSpPr/>
          <p:nvPr/>
        </p:nvSpPr>
        <p:spPr>
          <a:xfrm rot="16200000" flipV="1">
            <a:off x="736298" y="580645"/>
            <a:ext cx="2207995" cy="2240169"/>
          </a:xfrm>
          <a:prstGeom prst="bentUpArrow">
            <a:avLst>
              <a:gd name="adj1" fmla="val 16946"/>
              <a:gd name="adj2" fmla="val 25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Bent-Up 16">
            <a:extLst>
              <a:ext uri="{FF2B5EF4-FFF2-40B4-BE49-F238E27FC236}">
                <a16:creationId xmlns:a16="http://schemas.microsoft.com/office/drawing/2014/main" id="{86FE5558-986F-E007-065A-9A4D020F3C96}"/>
              </a:ext>
            </a:extLst>
          </p:cNvPr>
          <p:cNvSpPr/>
          <p:nvPr/>
        </p:nvSpPr>
        <p:spPr>
          <a:xfrm flipV="1">
            <a:off x="8502234" y="972272"/>
            <a:ext cx="2522454" cy="1831232"/>
          </a:xfrm>
          <a:prstGeom prst="bent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4FE5F3-6BA5-6A61-50A3-40D289CC009D}"/>
              </a:ext>
            </a:extLst>
          </p:cNvPr>
          <p:cNvSpPr/>
          <p:nvPr/>
        </p:nvSpPr>
        <p:spPr>
          <a:xfrm>
            <a:off x="3391037" y="2929359"/>
            <a:ext cx="4907005" cy="13874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18">
            <a:extLst>
              <a:ext uri="{FF2B5EF4-FFF2-40B4-BE49-F238E27FC236}">
                <a16:creationId xmlns:a16="http://schemas.microsoft.com/office/drawing/2014/main" id="{D9EEE224-F564-1B20-20AF-24CF555B3FCD}"/>
              </a:ext>
            </a:extLst>
          </p:cNvPr>
          <p:cNvSpPr/>
          <p:nvPr/>
        </p:nvSpPr>
        <p:spPr>
          <a:xfrm>
            <a:off x="61667" y="2908586"/>
            <a:ext cx="2484119" cy="4000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Business Sector</a:t>
            </a:r>
          </a:p>
        </p:txBody>
      </p:sp>
      <p:sp>
        <p:nvSpPr>
          <p:cNvPr id="20" name="Rectangle 19">
            <a:extLst>
              <a:ext uri="{FF2B5EF4-FFF2-40B4-BE49-F238E27FC236}">
                <a16:creationId xmlns:a16="http://schemas.microsoft.com/office/drawing/2014/main" id="{B879FD5F-5295-D1AF-19E0-0DC999ED3E77}"/>
              </a:ext>
            </a:extLst>
          </p:cNvPr>
          <p:cNvSpPr/>
          <p:nvPr/>
        </p:nvSpPr>
        <p:spPr>
          <a:xfrm>
            <a:off x="9055876" y="2880061"/>
            <a:ext cx="2484119" cy="4000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Consumer Sector</a:t>
            </a:r>
          </a:p>
        </p:txBody>
      </p:sp>
    </p:spTree>
    <p:extLst>
      <p:ext uri="{BB962C8B-B14F-4D97-AF65-F5344CB8AC3E}">
        <p14:creationId xmlns:p14="http://schemas.microsoft.com/office/powerpoint/2010/main" val="83376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CF9A-ACB9-4137-8BAA-F48099C5CB64}"/>
              </a:ext>
            </a:extLst>
          </p:cNvPr>
          <p:cNvSpPr>
            <a:spLocks noGrp="1"/>
          </p:cNvSpPr>
          <p:nvPr>
            <p:ph type="title"/>
          </p:nvPr>
        </p:nvSpPr>
        <p:spPr>
          <a:xfrm>
            <a:off x="1097280" y="286603"/>
            <a:ext cx="10058400" cy="861973"/>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Causing an economic slow down</a:t>
            </a:r>
          </a:p>
        </p:txBody>
      </p:sp>
      <p:pic>
        <p:nvPicPr>
          <p:cNvPr id="5" name="Content Placeholder 4" descr="A picture containing object, antenna&#10;&#10;Description automatically generated">
            <a:extLst>
              <a:ext uri="{FF2B5EF4-FFF2-40B4-BE49-F238E27FC236}">
                <a16:creationId xmlns:a16="http://schemas.microsoft.com/office/drawing/2014/main" id="{A09158BE-0D3F-4185-867F-BF8E1E3C9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248" y="1538869"/>
            <a:ext cx="5309064" cy="4326672"/>
          </a:xfrm>
        </p:spPr>
      </p:pic>
      <p:sp>
        <p:nvSpPr>
          <p:cNvPr id="6" name="Rectangle 5">
            <a:extLst>
              <a:ext uri="{FF2B5EF4-FFF2-40B4-BE49-F238E27FC236}">
                <a16:creationId xmlns:a16="http://schemas.microsoft.com/office/drawing/2014/main" id="{E2DA0227-A3CF-412D-AAE5-C6AC2C9421DC}"/>
              </a:ext>
            </a:extLst>
          </p:cNvPr>
          <p:cNvSpPr/>
          <p:nvPr/>
        </p:nvSpPr>
        <p:spPr>
          <a:xfrm>
            <a:off x="6936059" y="2698595"/>
            <a:ext cx="4661209" cy="196261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latin typeface="Times New Roman" panose="02020603050405020304" pitchFamily="18" charset="0"/>
                <a:cs typeface="Times New Roman" panose="02020603050405020304" pitchFamily="18" charset="0"/>
              </a:rPr>
              <a:t>Why would the government want to cause a contraction in the economy? </a:t>
            </a:r>
          </a:p>
          <a:p>
            <a:pPr marL="457200" indent="-457200">
              <a:buAutoNum type="arabicPeriod"/>
            </a:pPr>
            <a:r>
              <a:rPr lang="en-US" sz="2400" dirty="0">
                <a:latin typeface="Times New Roman" panose="02020603050405020304" pitchFamily="18" charset="0"/>
                <a:cs typeface="Times New Roman" panose="02020603050405020304" pitchFamily="18" charset="0"/>
              </a:rPr>
              <a:t>How can government cause the economy to contract?</a:t>
            </a:r>
          </a:p>
        </p:txBody>
      </p:sp>
    </p:spTree>
    <p:extLst>
      <p:ext uri="{BB962C8B-B14F-4D97-AF65-F5344CB8AC3E}">
        <p14:creationId xmlns:p14="http://schemas.microsoft.com/office/powerpoint/2010/main" val="31768803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sz="2400" b="1" dirty="0">
                <a:solidFill>
                  <a:srgbClr val="C00000"/>
                </a:solidFill>
                <a:latin typeface="Times New Roman" panose="02020603050405020304" pitchFamily="18" charset="0"/>
                <a:ea typeface="Oswald"/>
                <a:cs typeface="Times New Roman" panose="02020603050405020304" pitchFamily="18" charset="0"/>
                <a:sym typeface="Oswald"/>
              </a:rPr>
              <a:t>Identify the location on the circular flow model where the transaction takes place</a:t>
            </a: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1. The gov’t purchases a new submarine </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2. McDonalds buys beef for their hamburgers</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3. A shoe factory decides to increases production</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4. Sam receives his first paycheck</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5. Sam then purchases a new laptop</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6. The gov’t decides to increase taxes</a:t>
            </a:r>
            <a:endParaRPr lang="en-US" sz="3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r>
              <a:rPr lang="en-US" sz="3200" dirty="0">
                <a:latin typeface="Times New Roman" panose="02020603050405020304" pitchFamily="18" charset="0"/>
                <a:ea typeface="Oswald"/>
                <a:cs typeface="Times New Roman" panose="02020603050405020304" pitchFamily="18" charset="0"/>
                <a:sym typeface="Oswald"/>
              </a:rPr>
              <a:t>7. Identify what is taking place in each of the 4 “flows”? </a:t>
            </a:r>
            <a:endParaRPr lang="en-US" sz="32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Circular Flow Model Review</a:t>
            </a:r>
          </a:p>
        </p:txBody>
      </p:sp>
      <p:pic>
        <p:nvPicPr>
          <p:cNvPr id="6148" name="Picture 4" descr="Econ: PPF and Circular Flow Review | Tamoclass">
            <a:extLst>
              <a:ext uri="{FF2B5EF4-FFF2-40B4-BE49-F238E27FC236}">
                <a16:creationId xmlns:a16="http://schemas.microsoft.com/office/drawing/2014/main" id="{6E08DA45-7121-CF03-BFFD-56C5C6DA6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4562" y="2038349"/>
            <a:ext cx="2975487" cy="26765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333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Evaluate how and why nations trade </a:t>
            </a:r>
          </a:p>
          <a:p>
            <a:pPr marL="688975"/>
            <a:r>
              <a:rPr lang="en-US" sz="2000" dirty="0">
                <a:latin typeface="Times New Roman" panose="02020603050405020304" pitchFamily="18" charset="0"/>
                <a:cs typeface="Times New Roman" panose="02020603050405020304" pitchFamily="18" charset="0"/>
              </a:rPr>
              <a:t>Determine when nations should trade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Label Check</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Factors of Trade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Absolute v. Comparative Advantage </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p:txBody>
      </p:sp>
    </p:spTree>
    <p:extLst>
      <p:ext uri="{BB962C8B-B14F-4D97-AF65-F5344CB8AC3E}">
        <p14:creationId xmlns:p14="http://schemas.microsoft.com/office/powerpoint/2010/main" val="418101047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a:bodyPr>
          <a:lstStyle/>
          <a:p>
            <a:r>
              <a:rPr lang="en-US" b="1" dirty="0">
                <a:solidFill>
                  <a:schemeClr val="accent6">
                    <a:lumMod val="75000"/>
                  </a:schemeClr>
                </a:solidFill>
                <a:latin typeface="Berlin Sans FB" panose="020E0602020502020306" pitchFamily="34" charset="0"/>
              </a:rPr>
              <a:t>International Trade </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a:bodyPr>
          <a:lstStyle/>
          <a:p>
            <a:pPr marL="457200" lvl="0" indent="-330200" algn="ctr" rtl="0">
              <a:lnSpc>
                <a:spcPct val="100000"/>
              </a:lnSpc>
              <a:spcBef>
                <a:spcPts val="0"/>
              </a:spcBef>
              <a:spcAft>
                <a:spcPts val="0"/>
              </a:spcAft>
              <a:buSzPts val="1600"/>
              <a:buFont typeface="Roboto"/>
              <a:buNone/>
            </a:pPr>
            <a:r>
              <a:rPr lang="en-US" b="1" dirty="0">
                <a:solidFill>
                  <a:schemeClr val="accent6">
                    <a:lumMod val="50000"/>
                  </a:schemeClr>
                </a:solidFill>
                <a:latin typeface="Berlin Sans FB" panose="020E0602020502020306" pitchFamily="34" charset="0"/>
              </a:rPr>
              <a:t>A Global Economy</a:t>
            </a:r>
          </a:p>
        </p:txBody>
      </p:sp>
    </p:spTree>
    <p:extLst>
      <p:ext uri="{BB962C8B-B14F-4D97-AF65-F5344CB8AC3E}">
        <p14:creationId xmlns:p14="http://schemas.microsoft.com/office/powerpoint/2010/main" val="357395489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3E3E-DEC9-0F09-563B-B6FAA4AFC277}"/>
              </a:ext>
            </a:extLst>
          </p:cNvPr>
          <p:cNvSpPr>
            <a:spLocks noGrp="1"/>
          </p:cNvSpPr>
          <p:nvPr>
            <p:ph type="title"/>
          </p:nvPr>
        </p:nvSpPr>
        <p:spPr>
          <a:xfrm>
            <a:off x="838200" y="199170"/>
            <a:ext cx="10515600" cy="83883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Labels Tell the Story</a:t>
            </a:r>
          </a:p>
        </p:txBody>
      </p:sp>
      <p:sp>
        <p:nvSpPr>
          <p:cNvPr id="3" name="Content Placeholder 2">
            <a:extLst>
              <a:ext uri="{FF2B5EF4-FFF2-40B4-BE49-F238E27FC236}">
                <a16:creationId xmlns:a16="http://schemas.microsoft.com/office/drawing/2014/main" id="{7F0F44FE-956A-2CAA-833E-203629D88A0F}"/>
              </a:ext>
            </a:extLst>
          </p:cNvPr>
          <p:cNvSpPr>
            <a:spLocks noGrp="1"/>
          </p:cNvSpPr>
          <p:nvPr>
            <p:ph idx="1"/>
          </p:nvPr>
        </p:nvSpPr>
        <p:spPr>
          <a:xfrm>
            <a:off x="457200" y="1210408"/>
            <a:ext cx="10896600" cy="4966555"/>
          </a:xfrm>
          <a:solidFill>
            <a:schemeClr val="bg1"/>
          </a:solidFill>
        </p:spPr>
        <p:txBody>
          <a:bodyPr/>
          <a:lstStyle/>
          <a:p>
            <a:r>
              <a:rPr lang="en-US" dirty="0">
                <a:latin typeface="Times New Roman" panose="02020603050405020304" pitchFamily="18" charset="0"/>
                <a:cs typeface="Times New Roman" panose="02020603050405020304" pitchFamily="18" charset="0"/>
              </a:rPr>
              <a:t>Partner up in groups of threes</a:t>
            </a:r>
          </a:p>
          <a:p>
            <a:r>
              <a:rPr lang="en-US" dirty="0">
                <a:latin typeface="Times New Roman" panose="02020603050405020304" pitchFamily="18" charset="0"/>
                <a:cs typeface="Times New Roman" panose="02020603050405020304" pitchFamily="18" charset="0"/>
              </a:rPr>
              <a:t>Check the labels on t-shirts, jackets, shoes, lunchboxes, and bookbags</a:t>
            </a:r>
          </a:p>
          <a:p>
            <a:pPr marL="0" indent="0">
              <a:buNone/>
            </a:pPr>
            <a:endParaRPr lang="en-US" dirty="0">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0FD46928-A1B4-B13F-12B1-ADFF6BA7CE8E}"/>
              </a:ext>
            </a:extLst>
          </p:cNvPr>
          <p:cNvGraphicFramePr>
            <a:graphicFrameLocks noGrp="1"/>
          </p:cNvGraphicFramePr>
          <p:nvPr>
            <p:extLst>
              <p:ext uri="{D42A27DB-BD31-4B8C-83A1-F6EECF244321}">
                <p14:modId xmlns:p14="http://schemas.microsoft.com/office/powerpoint/2010/main" val="1928349575"/>
              </p:ext>
            </p:extLst>
          </p:nvPr>
        </p:nvGraphicFramePr>
        <p:xfrm>
          <a:off x="1071880" y="2316542"/>
          <a:ext cx="8128000" cy="1828800"/>
        </p:xfrm>
        <a:graphic>
          <a:graphicData uri="http://schemas.openxmlformats.org/drawingml/2006/table">
            <a:tbl>
              <a:tblPr firstRow="1" bandRow="1">
                <a:tableStyleId>{5C22544A-7EE6-4342-B048-85BDC9FD1C3A}</a:tableStyleId>
              </a:tblPr>
              <a:tblGrid>
                <a:gridCol w="3103880">
                  <a:extLst>
                    <a:ext uri="{9D8B030D-6E8A-4147-A177-3AD203B41FA5}">
                      <a16:colId xmlns:a16="http://schemas.microsoft.com/office/drawing/2014/main" val="1947907445"/>
                    </a:ext>
                  </a:extLst>
                </a:gridCol>
                <a:gridCol w="5024120">
                  <a:extLst>
                    <a:ext uri="{9D8B030D-6E8A-4147-A177-3AD203B41FA5}">
                      <a16:colId xmlns:a16="http://schemas.microsoft.com/office/drawing/2014/main" val="1711909008"/>
                    </a:ext>
                  </a:extLst>
                </a:gridCol>
              </a:tblGrid>
              <a:tr h="370840">
                <a:tc>
                  <a:txBody>
                    <a:bodyPr/>
                    <a:lstStyle/>
                    <a:p>
                      <a:r>
                        <a:rPr lang="en-US" sz="2400" dirty="0">
                          <a:latin typeface="Times New Roman" panose="02020603050405020304" pitchFamily="18" charset="0"/>
                          <a:cs typeface="Times New Roman" panose="02020603050405020304" pitchFamily="18" charset="0"/>
                        </a:rPr>
                        <a:t>Region of the World</a:t>
                      </a:r>
                    </a:p>
                  </a:txBody>
                  <a:tcPr/>
                </a:tc>
                <a:tc>
                  <a:txBody>
                    <a:bodyPr/>
                    <a:lstStyle/>
                    <a:p>
                      <a:pPr algn="ctr"/>
                      <a:r>
                        <a:rPr lang="en-US" sz="2400" dirty="0">
                          <a:latin typeface="Times New Roman" panose="02020603050405020304" pitchFamily="18" charset="0"/>
                          <a:cs typeface="Times New Roman" panose="02020603050405020304" pitchFamily="18" charset="0"/>
                        </a:rPr>
                        <a:t>Number of items</a:t>
                      </a:r>
                    </a:p>
                  </a:txBody>
                  <a:tcPr/>
                </a:tc>
                <a:extLst>
                  <a:ext uri="{0D108BD9-81ED-4DB2-BD59-A6C34878D82A}">
                    <a16:rowId xmlns:a16="http://schemas.microsoft.com/office/drawing/2014/main" val="2322374003"/>
                  </a:ext>
                </a:extLst>
              </a:tr>
              <a:tr h="370840">
                <a:tc>
                  <a:txBody>
                    <a:bodyPr/>
                    <a:lstStyle/>
                    <a:p>
                      <a:r>
                        <a:rPr lang="en-US" sz="2400" dirty="0">
                          <a:latin typeface="Times New Roman" panose="02020603050405020304" pitchFamily="18" charset="0"/>
                          <a:cs typeface="Times New Roman" panose="02020603050405020304" pitchFamily="18" charset="0"/>
                        </a:rPr>
                        <a:t>United States</a:t>
                      </a:r>
                    </a:p>
                  </a:txBody>
                  <a:tcPr/>
                </a:tc>
                <a:tc>
                  <a:txBody>
                    <a:bodyPr/>
                    <a:lstStyle/>
                    <a:p>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53762104"/>
                  </a:ext>
                </a:extLst>
              </a:tr>
              <a:tr h="370840">
                <a:tc>
                  <a:txBody>
                    <a:bodyPr/>
                    <a:lstStyle/>
                    <a:p>
                      <a:r>
                        <a:rPr lang="en-US" sz="2400" dirty="0">
                          <a:latin typeface="Times New Roman" panose="02020603050405020304" pitchFamily="18" charset="0"/>
                          <a:cs typeface="Times New Roman" panose="02020603050405020304" pitchFamily="18" charset="0"/>
                        </a:rPr>
                        <a:t>South America</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3513498"/>
                  </a:ext>
                </a:extLst>
              </a:tr>
              <a:tr h="370840">
                <a:tc>
                  <a:txBody>
                    <a:bodyPr/>
                    <a:lstStyle/>
                    <a:p>
                      <a:r>
                        <a:rPr lang="en-US" sz="2400" dirty="0">
                          <a:latin typeface="Times New Roman" panose="02020603050405020304" pitchFamily="18" charset="0"/>
                          <a:cs typeface="Times New Roman" panose="02020603050405020304" pitchFamily="18" charset="0"/>
                        </a:rPr>
                        <a:t>Asia </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7750871"/>
                  </a:ext>
                </a:extLst>
              </a:tr>
            </a:tbl>
          </a:graphicData>
        </a:graphic>
      </p:graphicFrame>
      <p:pic>
        <p:nvPicPr>
          <p:cNvPr id="6" name="Picture 4" descr="Milton Friedman: A Birthday Appreciation | AIER">
            <a:extLst>
              <a:ext uri="{FF2B5EF4-FFF2-40B4-BE49-F238E27FC236}">
                <a16:creationId xmlns:a16="http://schemas.microsoft.com/office/drawing/2014/main" id="{794DA439-5D42-5B97-0735-C77EAD163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161" y="5145943"/>
            <a:ext cx="2952750" cy="155257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C32AE21-C6E4-3B33-6B0E-1436CA822960}"/>
              </a:ext>
            </a:extLst>
          </p:cNvPr>
          <p:cNvSpPr/>
          <p:nvPr/>
        </p:nvSpPr>
        <p:spPr>
          <a:xfrm>
            <a:off x="2204971" y="4214478"/>
            <a:ext cx="2286940" cy="1131472"/>
          </a:xfrm>
          <a:prstGeom prst="wedgeRoundRectCallout">
            <a:avLst>
              <a:gd name="adj1" fmla="val -32631"/>
              <a:gd name="adj2" fmla="val 677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panose="02020603050405020304" pitchFamily="18" charset="0"/>
                <a:cs typeface="Times" panose="02020603050405020304" pitchFamily="18" charset="0"/>
              </a:rPr>
              <a:t>Remember, no one nation knows how to make a pencil!</a:t>
            </a:r>
          </a:p>
        </p:txBody>
      </p:sp>
      <p:sp>
        <p:nvSpPr>
          <p:cNvPr id="8" name="Rectangle 7">
            <a:extLst>
              <a:ext uri="{FF2B5EF4-FFF2-40B4-BE49-F238E27FC236}">
                <a16:creationId xmlns:a16="http://schemas.microsoft.com/office/drawing/2014/main" id="{28A29C6C-8437-3A60-BAC9-B793676A84F2}"/>
              </a:ext>
            </a:extLst>
          </p:cNvPr>
          <p:cNvSpPr/>
          <p:nvPr/>
        </p:nvSpPr>
        <p:spPr>
          <a:xfrm>
            <a:off x="2940570" y="5926962"/>
            <a:ext cx="3155430" cy="59017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The Pencil Lesson</a:t>
            </a:r>
            <a:endParaRPr lang="en-US" sz="2400" b="1" dirty="0">
              <a:solidFill>
                <a:schemeClr val="bg1"/>
              </a:solidFill>
              <a:latin typeface="Times" panose="02020603050405020304" pitchFamily="18" charset="0"/>
              <a:cs typeface="Times" panose="02020603050405020304" pitchFamily="18" charset="0"/>
            </a:endParaRPr>
          </a:p>
        </p:txBody>
      </p:sp>
      <p:pic>
        <p:nvPicPr>
          <p:cNvPr id="1026" name="Picture 2" descr="BOSS - Three-pack of cotton underwear T-shirts with branding">
            <a:extLst>
              <a:ext uri="{FF2B5EF4-FFF2-40B4-BE49-F238E27FC236}">
                <a16:creationId xmlns:a16="http://schemas.microsoft.com/office/drawing/2014/main" id="{8E699360-BDB6-C07F-CB8B-405C312E9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2540" y="4390708"/>
            <a:ext cx="2268889" cy="226812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CC155B7-8A06-92BD-33A4-B3EED5EE7198}"/>
              </a:ext>
            </a:extLst>
          </p:cNvPr>
          <p:cNvSpPr/>
          <p:nvPr/>
        </p:nvSpPr>
        <p:spPr>
          <a:xfrm>
            <a:off x="8716091" y="5516880"/>
            <a:ext cx="3155430" cy="72088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The Life Cycle of a T-shirt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19192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sz="2400" dirty="0">
                <a:latin typeface="Times New Roman" panose="02020603050405020304" pitchFamily="18" charset="0"/>
                <a:cs typeface="Times New Roman" panose="02020603050405020304" pitchFamily="18" charset="0"/>
              </a:rPr>
              <a:t>#1 Factor for why nations trade: </a:t>
            </a:r>
            <a:r>
              <a:rPr lang="en-US" sz="2400" b="1" i="1" u="sng" dirty="0">
                <a:solidFill>
                  <a:srgbClr val="C00000"/>
                </a:solidFill>
                <a:latin typeface="Times New Roman" panose="02020603050405020304" pitchFamily="18" charset="0"/>
                <a:cs typeface="Times New Roman" panose="02020603050405020304" pitchFamily="18" charset="0"/>
              </a:rPr>
              <a:t>SCARCITY</a:t>
            </a:r>
          </a:p>
          <a:p>
            <a:pPr marL="0" lvl="0" indent="0" algn="l" rtl="0">
              <a:lnSpc>
                <a:spcPct val="100000"/>
              </a:lnSpc>
              <a:spcBef>
                <a:spcPts val="0"/>
              </a:spcBef>
              <a:spcAft>
                <a:spcPts val="0"/>
              </a:spcAft>
              <a:buSzPts val="1200"/>
              <a:buNone/>
            </a:pP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Why Nations Trade</a:t>
            </a:r>
          </a:p>
        </p:txBody>
      </p:sp>
      <p:sp>
        <p:nvSpPr>
          <p:cNvPr id="2" name="Rectangle 1">
            <a:extLst>
              <a:ext uri="{FF2B5EF4-FFF2-40B4-BE49-F238E27FC236}">
                <a16:creationId xmlns:a16="http://schemas.microsoft.com/office/drawing/2014/main" id="{2A8D97A1-61D5-2C5D-EAF9-A26720D4D4F7}"/>
              </a:ext>
            </a:extLst>
          </p:cNvPr>
          <p:cNvSpPr/>
          <p:nvPr/>
        </p:nvSpPr>
        <p:spPr>
          <a:xfrm>
            <a:off x="441960" y="1996440"/>
            <a:ext cx="5212080" cy="385572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anose="02020603050405020304" pitchFamily="18" charset="0"/>
                <a:cs typeface="Times New Roman" panose="02020603050405020304" pitchFamily="18" charset="0"/>
              </a:rPr>
              <a:t>Trade Influences the Globe</a:t>
            </a:r>
          </a:p>
          <a:p>
            <a:pPr marL="342900" indent="-342900">
              <a:buFont typeface="Arial" panose="020B0604020202020204" pitchFamily="34" charset="0"/>
              <a:buChar char="•"/>
            </a:pPr>
            <a:r>
              <a:rPr lang="en-US" sz="2400" b="1" u="sng" dirty="0">
                <a:solidFill>
                  <a:srgbClr val="FFC000"/>
                </a:solidFill>
                <a:latin typeface="Times New Roman" panose="02020603050405020304" pitchFamily="18" charset="0"/>
                <a:cs typeface="Times New Roman" panose="02020603050405020304" pitchFamily="18" charset="0"/>
              </a:rPr>
              <a:t>GLOBALIZATION</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is the increasing connectivity of the world, this has made trade more beneficial</a:t>
            </a:r>
          </a:p>
          <a:p>
            <a:pPr marL="342900" indent="-342900">
              <a:buFont typeface="Arial" panose="020B0604020202020204" pitchFamily="34" charset="0"/>
              <a:buChar char="•"/>
            </a:pPr>
            <a:r>
              <a:rPr lang="en-US" sz="2400" b="1" dirty="0">
                <a:latin typeface="Times New Roman" panose="02020603050405020304" pitchFamily="18" charset="0"/>
                <a:ea typeface="Oswald"/>
                <a:cs typeface="Times New Roman" panose="02020603050405020304" pitchFamily="18" charset="0"/>
                <a:sym typeface="Oswald"/>
              </a:rPr>
              <a:t>Benefits of Trade</a:t>
            </a:r>
          </a:p>
          <a:p>
            <a:pPr marL="800100" lvl="1" indent="-3429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Increase choices</a:t>
            </a:r>
          </a:p>
          <a:p>
            <a:pPr marL="800100" lvl="1" indent="-3429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Greater potential for growth for companies</a:t>
            </a:r>
          </a:p>
          <a:p>
            <a:pPr marL="800100" lvl="1" indent="-3429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Cheaper goods due to </a:t>
            </a:r>
            <a:r>
              <a:rPr lang="en-US" sz="2400" b="1" i="1" u="sng" dirty="0">
                <a:solidFill>
                  <a:srgbClr val="FFC000"/>
                </a:solidFill>
                <a:latin typeface="Times New Roman" panose="02020603050405020304" pitchFamily="18" charset="0"/>
                <a:ea typeface="Oswald"/>
                <a:cs typeface="Times New Roman" panose="02020603050405020304" pitchFamily="18" charset="0"/>
                <a:sym typeface="Oswald"/>
              </a:rPr>
              <a:t>SPECIALIZATION </a:t>
            </a:r>
            <a:endParaRPr lang="en-US" sz="2400" b="1" i="1" u="sng" dirty="0">
              <a:solidFill>
                <a:srgbClr val="FFC000"/>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59121CE1-8DCC-49A0-B75E-99FF871DD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962" y="927592"/>
            <a:ext cx="5401475" cy="5712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See the source image">
            <a:extLst>
              <a:ext uri="{FF2B5EF4-FFF2-40B4-BE49-F238E27FC236}">
                <a16:creationId xmlns:a16="http://schemas.microsoft.com/office/drawing/2014/main" id="{A2D224F0-7EDA-8307-4549-362A8D5EB8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5731" y="2404016"/>
            <a:ext cx="2340592" cy="204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Trade influence on the U.S. </a:t>
            </a:r>
          </a:p>
          <a:p>
            <a:pPr marL="0" lvl="0" indent="0" algn="l" rtl="0">
              <a:lnSpc>
                <a:spcPct val="100000"/>
              </a:lnSpc>
              <a:spcBef>
                <a:spcPts val="0"/>
              </a:spcBef>
              <a:spcAft>
                <a:spcPts val="0"/>
              </a:spcAft>
              <a:buSzPts val="1200"/>
              <a:buNone/>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Terms of Trade </a:t>
            </a:r>
          </a:p>
        </p:txBody>
      </p:sp>
      <p:pic>
        <p:nvPicPr>
          <p:cNvPr id="1026" name="Picture 2" descr="U.S. Imports vs. Exports: Components and Statistics">
            <a:extLst>
              <a:ext uri="{FF2B5EF4-FFF2-40B4-BE49-F238E27FC236}">
                <a16:creationId xmlns:a16="http://schemas.microsoft.com/office/drawing/2014/main" id="{F32EDCE7-3876-5A83-C16A-03CA81EF3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0719"/>
            <a:ext cx="4524728" cy="455916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368AA8-4E5F-8B68-498E-76A4C1CD1937}"/>
              </a:ext>
            </a:extLst>
          </p:cNvPr>
          <p:cNvSpPr/>
          <p:nvPr/>
        </p:nvSpPr>
        <p:spPr>
          <a:xfrm>
            <a:off x="5505573" y="2438400"/>
            <a:ext cx="6305427" cy="2407920"/>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Exports v. Imports</a:t>
            </a:r>
          </a:p>
          <a:p>
            <a:pPr marL="342900" indent="-342900">
              <a:buFont typeface="Arial" panose="020B0604020202020204" pitchFamily="34" charset="0"/>
              <a:buChar char="•"/>
            </a:pPr>
            <a:r>
              <a:rPr lang="en-US" sz="2800" b="1" i="1" u="sng" dirty="0">
                <a:solidFill>
                  <a:srgbClr val="FFFF00"/>
                </a:solidFill>
                <a:latin typeface="Times New Roman" panose="02020603050405020304" pitchFamily="18" charset="0"/>
                <a:cs typeface="Times New Roman" panose="02020603050405020304" pitchFamily="18" charset="0"/>
              </a:rPr>
              <a:t>EXPORTS</a:t>
            </a:r>
            <a:r>
              <a:rPr lang="en-US" sz="2800" dirty="0">
                <a:latin typeface="Times New Roman" panose="02020603050405020304" pitchFamily="18" charset="0"/>
                <a:cs typeface="Times New Roman" panose="02020603050405020304" pitchFamily="18" charset="0"/>
              </a:rPr>
              <a:t>: goods &amp; services we sell to other countries</a:t>
            </a:r>
          </a:p>
          <a:p>
            <a:pPr marL="342900" indent="-342900">
              <a:buFont typeface="Arial" panose="020B0604020202020204" pitchFamily="34" charset="0"/>
              <a:buChar char="•"/>
            </a:pPr>
            <a:r>
              <a:rPr lang="en-US" sz="2800" b="1" i="1" u="sng" dirty="0">
                <a:solidFill>
                  <a:srgbClr val="FFFF00"/>
                </a:solidFill>
                <a:latin typeface="Times New Roman" panose="02020603050405020304" pitchFamily="18" charset="0"/>
                <a:cs typeface="Times New Roman" panose="02020603050405020304" pitchFamily="18" charset="0"/>
              </a:rPr>
              <a:t>IMPORTS</a:t>
            </a:r>
            <a:r>
              <a:rPr lang="en-US" sz="2800" dirty="0">
                <a:latin typeface="Times New Roman" panose="02020603050405020304" pitchFamily="18" charset="0"/>
                <a:cs typeface="Times New Roman" panose="02020603050405020304" pitchFamily="18" charset="0"/>
              </a:rPr>
              <a:t>: goods &amp; services we buy from other countries </a:t>
            </a:r>
          </a:p>
        </p:txBody>
      </p:sp>
    </p:spTree>
    <p:extLst>
      <p:ext uri="{BB962C8B-B14F-4D97-AF65-F5344CB8AC3E}">
        <p14:creationId xmlns:p14="http://schemas.microsoft.com/office/powerpoint/2010/main" val="41319976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solidFill>
                  <a:srgbClr val="C00000"/>
                </a:solidFill>
                <a:latin typeface="Times New Roman" panose="02020603050405020304" pitchFamily="18" charset="0"/>
                <a:cs typeface="Times New Roman" panose="02020603050405020304" pitchFamily="18" charset="0"/>
              </a:rPr>
              <a:t>Favorable v. Unfavorable Balance of Trade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Trade has VALUE</a:t>
            </a:r>
          </a:p>
        </p:txBody>
      </p:sp>
      <p:pic>
        <p:nvPicPr>
          <p:cNvPr id="2" name="Picture 4" descr="U.S. International Trade in Goods and Services, January 2022 | U.S. Bureau  of Economic Analysis (BEA)">
            <a:extLst>
              <a:ext uri="{FF2B5EF4-FFF2-40B4-BE49-F238E27FC236}">
                <a16:creationId xmlns:a16="http://schemas.microsoft.com/office/drawing/2014/main" id="{C3414132-A6B0-27F9-F08B-67D51C6C1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51981"/>
            <a:ext cx="5669280" cy="390017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29BDCCB-0574-56CD-3A93-E5153C19CDBD}"/>
              </a:ext>
            </a:extLst>
          </p:cNvPr>
          <p:cNvSpPr/>
          <p:nvPr/>
        </p:nvSpPr>
        <p:spPr>
          <a:xfrm>
            <a:off x="5886573" y="2276709"/>
            <a:ext cx="6305427" cy="2874411"/>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BALANCE OF TRADE</a:t>
            </a:r>
            <a:r>
              <a:rPr lang="en-US" sz="2400" dirty="0">
                <a:latin typeface="Times New Roman" panose="02020603050405020304" pitchFamily="18" charset="0"/>
                <a:cs typeface="Times New Roman" panose="02020603050405020304" pitchFamily="18" charset="0"/>
              </a:rPr>
              <a:t>: the difference between the value of a nation’s exports and the value of its imports </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TRADE SURPLUS</a:t>
            </a:r>
            <a:r>
              <a:rPr lang="en-US" sz="2400" dirty="0">
                <a:latin typeface="Times New Roman" panose="02020603050405020304" pitchFamily="18" charset="0"/>
                <a:cs typeface="Times New Roman" panose="02020603050405020304" pitchFamily="18" charset="0"/>
              </a:rPr>
              <a:t>: When a country exports more than it imports </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TRADE DEFICIT</a:t>
            </a:r>
            <a:r>
              <a:rPr lang="en-US" sz="2400" dirty="0">
                <a:latin typeface="Times New Roman" panose="02020603050405020304" pitchFamily="18" charset="0"/>
                <a:cs typeface="Times New Roman" panose="02020603050405020304" pitchFamily="18" charset="0"/>
              </a:rPr>
              <a:t>: When a country imports more than it exports</a:t>
            </a:r>
          </a:p>
        </p:txBody>
      </p:sp>
    </p:spTree>
    <p:extLst>
      <p:ext uri="{BB962C8B-B14F-4D97-AF65-F5344CB8AC3E}">
        <p14:creationId xmlns:p14="http://schemas.microsoft.com/office/powerpoint/2010/main" val="38715886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936" y="1366868"/>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Trade connects all nations of the World </a:t>
            </a:r>
          </a:p>
          <a:p>
            <a:pPr marL="0" indent="0">
              <a:lnSpc>
                <a:spcPct val="100000"/>
              </a:lnSpc>
              <a:spcBef>
                <a:spcPts val="0"/>
              </a:spcBef>
              <a:buSzPts val="1200"/>
              <a:buNone/>
            </a:pPr>
            <a:r>
              <a:rPr lang="en-US" b="1" i="1" u="sng" dirty="0">
                <a:solidFill>
                  <a:srgbClr val="C00000"/>
                </a:solidFill>
                <a:latin typeface="Times New Roman" panose="02020603050405020304" pitchFamily="18" charset="0"/>
                <a:cs typeface="Times New Roman" panose="02020603050405020304" pitchFamily="18" charset="0"/>
              </a:rPr>
              <a:t>INTERDEPENDENCE:</a:t>
            </a:r>
            <a:r>
              <a:rPr lang="en-US" b="1" i="1"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business, regions, &amp; nations where they are dependent for supply of resources (</a:t>
            </a:r>
            <a:r>
              <a:rPr lang="en-US" b="1" i="1" u="sng" dirty="0">
                <a:solidFill>
                  <a:srgbClr val="002060"/>
                </a:solidFill>
                <a:latin typeface="Times New Roman" panose="02020603050405020304" pitchFamily="18" charset="0"/>
                <a:cs typeface="Times New Roman" panose="02020603050405020304" pitchFamily="18" charset="0"/>
              </a:rPr>
              <a:t>factors of production</a:t>
            </a:r>
            <a:r>
              <a:rPr lang="en-US" dirty="0">
                <a:latin typeface="Times New Roman" panose="02020603050405020304" pitchFamily="18" charset="0"/>
                <a:cs typeface="Times New Roman" panose="02020603050405020304" pitchFamily="18" charset="0"/>
              </a:rPr>
              <a:t>) to produce goods and services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It’s ALL Connected </a:t>
            </a:r>
          </a:p>
        </p:txBody>
      </p:sp>
      <p:pic>
        <p:nvPicPr>
          <p:cNvPr id="2050" name="Picture 2" descr="What is global interdependence? - Market Business News">
            <a:extLst>
              <a:ext uri="{FF2B5EF4-FFF2-40B4-BE49-F238E27FC236}">
                <a16:creationId xmlns:a16="http://schemas.microsoft.com/office/drawing/2014/main" id="{8666FF27-960C-1205-EABB-990504317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038" y="2973704"/>
            <a:ext cx="4755001" cy="231671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5DE8BBE-56BA-CAF6-8F51-8A445AC90FB8}"/>
              </a:ext>
            </a:extLst>
          </p:cNvPr>
          <p:cNvSpPr/>
          <p:nvPr/>
        </p:nvSpPr>
        <p:spPr>
          <a:xfrm>
            <a:off x="304800" y="3339582"/>
            <a:ext cx="5242560" cy="79248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What happens in ONE nation impacts all nations. </a:t>
            </a:r>
          </a:p>
        </p:txBody>
      </p:sp>
      <p:pic>
        <p:nvPicPr>
          <p:cNvPr id="2052" name="Picture 4" descr="Ukraine's counteroffensive against Russia in maps — latest updates">
            <a:extLst>
              <a:ext uri="{FF2B5EF4-FFF2-40B4-BE49-F238E27FC236}">
                <a16:creationId xmlns:a16="http://schemas.microsoft.com/office/drawing/2014/main" id="{3FB9E227-5261-06E7-F159-2888592FF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54412"/>
            <a:ext cx="2847975" cy="1600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4" name="Picture 6" descr="Israel and Hamas at war: Latest news | Reuters">
            <a:extLst>
              <a:ext uri="{FF2B5EF4-FFF2-40B4-BE49-F238E27FC236}">
                <a16:creationId xmlns:a16="http://schemas.microsoft.com/office/drawing/2014/main" id="{1C52A9EF-7EBB-01DC-5BA0-AB52FAEDA4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588" y="4354413"/>
            <a:ext cx="2756412" cy="1600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F2860FC-D308-2A55-6D62-DDD2B0B551B2}"/>
              </a:ext>
            </a:extLst>
          </p:cNvPr>
          <p:cNvSpPr/>
          <p:nvPr/>
        </p:nvSpPr>
        <p:spPr>
          <a:xfrm>
            <a:off x="570936" y="6059333"/>
            <a:ext cx="4968240" cy="5355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War in Ukraine &amp; Israel</a:t>
            </a:r>
          </a:p>
        </p:txBody>
      </p:sp>
    </p:spTree>
    <p:extLst>
      <p:ext uri="{BB962C8B-B14F-4D97-AF65-F5344CB8AC3E}">
        <p14:creationId xmlns:p14="http://schemas.microsoft.com/office/powerpoint/2010/main" val="7051824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659"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Countries </a:t>
            </a:r>
            <a:r>
              <a:rPr lang="en-US" b="1" i="1" u="sng" dirty="0">
                <a:solidFill>
                  <a:srgbClr val="C00000"/>
                </a:solidFill>
                <a:latin typeface="Times New Roman" panose="02020603050405020304" pitchFamily="18" charset="0"/>
                <a:cs typeface="Times New Roman" panose="02020603050405020304" pitchFamily="18" charset="0"/>
              </a:rPr>
              <a:t>specialize</a:t>
            </a:r>
            <a:r>
              <a:rPr lang="en-US" dirty="0">
                <a:latin typeface="Times New Roman" panose="02020603050405020304" pitchFamily="18" charset="0"/>
                <a:cs typeface="Times New Roman" panose="02020603050405020304" pitchFamily="18" charset="0"/>
              </a:rPr>
              <a:t> in goods or services that they can produce efficiently</a:t>
            </a:r>
          </a:p>
          <a:p>
            <a:pPr marL="0" lvl="0" indent="0" algn="l" rtl="0">
              <a:lnSpc>
                <a:spcPct val="100000"/>
              </a:lnSpc>
              <a:spcBef>
                <a:spcPts val="0"/>
              </a:spcBef>
              <a:spcAft>
                <a:spcPts val="0"/>
              </a:spcAft>
              <a:buSzPts val="1200"/>
              <a:buNone/>
            </a:pP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To Trade or Not To Trade?</a:t>
            </a:r>
          </a:p>
        </p:txBody>
      </p:sp>
      <p:sp>
        <p:nvSpPr>
          <p:cNvPr id="2" name="Rectangle 1">
            <a:extLst>
              <a:ext uri="{FF2B5EF4-FFF2-40B4-BE49-F238E27FC236}">
                <a16:creationId xmlns:a16="http://schemas.microsoft.com/office/drawing/2014/main" id="{359718AF-E934-E523-3448-11BF0AD01041}"/>
              </a:ext>
            </a:extLst>
          </p:cNvPr>
          <p:cNvSpPr/>
          <p:nvPr/>
        </p:nvSpPr>
        <p:spPr>
          <a:xfrm>
            <a:off x="365760" y="2087880"/>
            <a:ext cx="6842760" cy="3331064"/>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bg1"/>
                </a:solidFill>
                <a:latin typeface="Times New Roman" panose="02020603050405020304" pitchFamily="18" charset="0"/>
                <a:cs typeface="Times New Roman" panose="02020603050405020304" pitchFamily="18" charset="0"/>
              </a:rPr>
              <a:t>Evaluating whether nations should trade:</a:t>
            </a:r>
          </a:p>
          <a:p>
            <a:pPr marL="342900" indent="-342900">
              <a:buFont typeface="Arial" panose="020B0604020202020204" pitchFamily="34" charset="0"/>
              <a:buChar char="•"/>
            </a:pPr>
            <a:r>
              <a:rPr lang="en-US" sz="2600" b="1" i="1" u="sng" dirty="0">
                <a:solidFill>
                  <a:srgbClr val="FFFF00"/>
                </a:solidFill>
                <a:latin typeface="Times New Roman" pitchFamily="18" charset="0"/>
                <a:cs typeface="Times New Roman" pitchFamily="18" charset="0"/>
              </a:rPr>
              <a:t>ABSOLUTE ADVANTAGE</a:t>
            </a:r>
            <a:r>
              <a:rPr lang="en-US" sz="2600" dirty="0">
                <a:solidFill>
                  <a:schemeClr val="bg1"/>
                </a:solidFill>
                <a:latin typeface="Times New Roman" pitchFamily="18" charset="0"/>
                <a:cs typeface="Times New Roman" pitchFamily="18" charset="0"/>
              </a:rPr>
              <a:t>: </a:t>
            </a:r>
            <a:r>
              <a:rPr lang="en-US" sz="2600" dirty="0">
                <a:latin typeface="Times New Roman" pitchFamily="18" charset="0"/>
                <a:cs typeface="Times New Roman" pitchFamily="18" charset="0"/>
              </a:rPr>
              <a:t>the ability to produce a greater amount of goods or services with the same number of resources as a competitor. </a:t>
            </a:r>
            <a:endParaRPr lang="en-US" sz="26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600" b="1" i="1" u="sng" dirty="0">
                <a:solidFill>
                  <a:srgbClr val="FFFF00"/>
                </a:solidFill>
                <a:latin typeface="Times New Roman" panose="02020603050405020304" pitchFamily="18" charset="0"/>
                <a:cs typeface="Times New Roman" panose="02020603050405020304" pitchFamily="18" charset="0"/>
              </a:rPr>
              <a:t>COMPARATIVE ADVANTAGE</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a:latin typeface="Times New Roman" pitchFamily="18" charset="0"/>
                <a:cs typeface="Times New Roman" pitchFamily="18" charset="0"/>
              </a:rPr>
              <a:t>the ability to produce goods and services at lower </a:t>
            </a:r>
            <a:r>
              <a:rPr lang="en-US" sz="2600" b="1" i="1" u="sng" dirty="0">
                <a:solidFill>
                  <a:srgbClr val="FFFF00"/>
                </a:solidFill>
                <a:latin typeface="Times New Roman" pitchFamily="18" charset="0"/>
                <a:cs typeface="Times New Roman" pitchFamily="18" charset="0"/>
              </a:rPr>
              <a:t>opportunity cost</a:t>
            </a:r>
            <a:r>
              <a:rPr lang="en-US" sz="2600" b="1" i="1" dirty="0">
                <a:solidFill>
                  <a:srgbClr val="002060"/>
                </a:solidFill>
                <a:latin typeface="Times New Roman" pitchFamily="18" charset="0"/>
                <a:cs typeface="Times New Roman" pitchFamily="18" charset="0"/>
              </a:rPr>
              <a:t> </a:t>
            </a:r>
            <a:r>
              <a:rPr lang="en-US" sz="2600" dirty="0">
                <a:latin typeface="Times New Roman" pitchFamily="18" charset="0"/>
                <a:cs typeface="Times New Roman" pitchFamily="18" charset="0"/>
              </a:rPr>
              <a:t>than a trade partner.</a:t>
            </a:r>
          </a:p>
        </p:txBody>
      </p:sp>
      <p:pic>
        <p:nvPicPr>
          <p:cNvPr id="5" name="Google Shape;908;g280d18b491c_1_20">
            <a:extLst>
              <a:ext uri="{FF2B5EF4-FFF2-40B4-BE49-F238E27FC236}">
                <a16:creationId xmlns:a16="http://schemas.microsoft.com/office/drawing/2014/main" id="{B358654A-8AB1-1627-C04A-93FF8F2F0766}"/>
              </a:ext>
            </a:extLst>
          </p:cNvPr>
          <p:cNvPicPr preferRelativeResize="0"/>
          <p:nvPr/>
        </p:nvPicPr>
        <p:blipFill>
          <a:blip r:embed="rId3">
            <a:alphaModFix/>
          </a:blip>
          <a:stretch>
            <a:fillRect/>
          </a:stretch>
        </p:blipFill>
        <p:spPr>
          <a:xfrm>
            <a:off x="7955063" y="2087880"/>
            <a:ext cx="3590925" cy="3566160"/>
          </a:xfrm>
          <a:prstGeom prst="rect">
            <a:avLst/>
          </a:prstGeom>
          <a:noFill/>
          <a:ln>
            <a:noFill/>
          </a:ln>
        </p:spPr>
      </p:pic>
    </p:spTree>
    <p:extLst>
      <p:ext uri="{BB962C8B-B14F-4D97-AF65-F5344CB8AC3E}">
        <p14:creationId xmlns:p14="http://schemas.microsoft.com/office/powerpoint/2010/main" val="29754225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Want to Trade</a:t>
            </a:r>
          </a:p>
        </p:txBody>
      </p:sp>
      <p:sp>
        <p:nvSpPr>
          <p:cNvPr id="3" name="Content Placeholder 2"/>
          <p:cNvSpPr>
            <a:spLocks noGrp="1"/>
          </p:cNvSpPr>
          <p:nvPr>
            <p:ph idx="1"/>
          </p:nvPr>
        </p:nvSpPr>
        <p:spPr>
          <a:xfrm>
            <a:off x="563880" y="1432560"/>
            <a:ext cx="11231880" cy="4436533"/>
          </a:xfrm>
          <a:solidFill>
            <a:schemeClr val="bg1"/>
          </a:solidFill>
        </p:spPr>
        <p:txBody>
          <a:bodyPr>
            <a:normAutofit/>
          </a:bodyPr>
          <a:lstStyle/>
          <a:p>
            <a:r>
              <a:rPr lang="en-US" sz="2800" b="1" dirty="0">
                <a:solidFill>
                  <a:srgbClr val="C00000"/>
                </a:solidFill>
                <a:latin typeface="Garamond" pitchFamily="18" charset="0"/>
              </a:rPr>
              <a:t>Absolute Advantage practice</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r>
              <a:rPr lang="en-US" sz="2800" b="1" dirty="0">
                <a:solidFill>
                  <a:srgbClr val="C00000"/>
                </a:solidFill>
                <a:latin typeface="Garamond" pitchFamily="18" charset="0"/>
              </a:rPr>
              <a:t>Brazil’s absolute advantage _____________________</a:t>
            </a:r>
          </a:p>
          <a:p>
            <a:r>
              <a:rPr lang="en-US" sz="2800" b="1" dirty="0">
                <a:solidFill>
                  <a:srgbClr val="C00000"/>
                </a:solidFill>
                <a:latin typeface="Garamond" pitchFamily="18" charset="0"/>
              </a:rPr>
              <a:t>U.S. absolute advantage _______________________</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2207809"/>
            <a:ext cx="9540240" cy="1872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5694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Freeform 2">
            <a:extLst>
              <a:ext uri="{FF2B5EF4-FFF2-40B4-BE49-F238E27FC236}">
                <a16:creationId xmlns:a16="http://schemas.microsoft.com/office/drawing/2014/main" id="{5FB63E52-40B3-4C0E-9320-D9D92F8090D8}"/>
              </a:ext>
            </a:extLst>
          </p:cNvPr>
          <p:cNvSpPr>
            <a:spLocks/>
          </p:cNvSpPr>
          <p:nvPr/>
        </p:nvSpPr>
        <p:spPr bwMode="auto">
          <a:xfrm>
            <a:off x="2362200" y="1524000"/>
            <a:ext cx="7696200" cy="3733800"/>
          </a:xfrm>
          <a:custGeom>
            <a:avLst/>
            <a:gdLst>
              <a:gd name="T0" fmla="*/ 0 w 3456"/>
              <a:gd name="T1" fmla="*/ 2147483647 h 1920"/>
              <a:gd name="T2" fmla="*/ 2147483647 w 3456"/>
              <a:gd name="T3" fmla="*/ 2147483647 h 1920"/>
              <a:gd name="T4" fmla="*/ 2147483647 w 3456"/>
              <a:gd name="T5" fmla="*/ 2147483647 h 1920"/>
              <a:gd name="T6" fmla="*/ 2147483647 w 3456"/>
              <a:gd name="T7" fmla="*/ 0 h 1920"/>
              <a:gd name="T8" fmla="*/ 0 60000 65536"/>
              <a:gd name="T9" fmla="*/ 0 60000 65536"/>
              <a:gd name="T10" fmla="*/ 0 60000 65536"/>
              <a:gd name="T11" fmla="*/ 0 60000 65536"/>
              <a:gd name="T12" fmla="*/ 0 w 3456"/>
              <a:gd name="T13" fmla="*/ 0 h 1920"/>
              <a:gd name="T14" fmla="*/ 3456 w 3456"/>
              <a:gd name="T15" fmla="*/ 1920 h 1920"/>
            </a:gdLst>
            <a:ahLst/>
            <a:cxnLst>
              <a:cxn ang="T8">
                <a:pos x="T0" y="T1"/>
              </a:cxn>
              <a:cxn ang="T9">
                <a:pos x="T2" y="T3"/>
              </a:cxn>
              <a:cxn ang="T10">
                <a:pos x="T4" y="T5"/>
              </a:cxn>
              <a:cxn ang="T11">
                <a:pos x="T6" y="T7"/>
              </a:cxn>
            </a:cxnLst>
            <a:rect l="T12" t="T13" r="T14" b="T15"/>
            <a:pathLst>
              <a:path w="3456" h="1920">
                <a:moveTo>
                  <a:pt x="0" y="1920"/>
                </a:moveTo>
                <a:cubicBezTo>
                  <a:pt x="432" y="1132"/>
                  <a:pt x="864" y="344"/>
                  <a:pt x="1248" y="240"/>
                </a:cubicBezTo>
                <a:cubicBezTo>
                  <a:pt x="1632" y="136"/>
                  <a:pt x="1936" y="1336"/>
                  <a:pt x="2304" y="1296"/>
                </a:cubicBezTo>
                <a:cubicBezTo>
                  <a:pt x="2672" y="1256"/>
                  <a:pt x="3264" y="216"/>
                  <a:pt x="3456" y="0"/>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06" name="Line 3">
            <a:extLst>
              <a:ext uri="{FF2B5EF4-FFF2-40B4-BE49-F238E27FC236}">
                <a16:creationId xmlns:a16="http://schemas.microsoft.com/office/drawing/2014/main" id="{31285D4E-7FB7-4714-93A2-AE25118270DB}"/>
              </a:ext>
            </a:extLst>
          </p:cNvPr>
          <p:cNvSpPr>
            <a:spLocks noChangeShapeType="1"/>
          </p:cNvSpPr>
          <p:nvPr/>
        </p:nvSpPr>
        <p:spPr bwMode="auto">
          <a:xfrm flipV="1">
            <a:off x="1905000" y="457200"/>
            <a:ext cx="0" cy="5791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7" name="Line 4">
            <a:extLst>
              <a:ext uri="{FF2B5EF4-FFF2-40B4-BE49-F238E27FC236}">
                <a16:creationId xmlns:a16="http://schemas.microsoft.com/office/drawing/2014/main" id="{880A0CCC-4E2B-4359-890C-EEBC14EB0AF6}"/>
              </a:ext>
            </a:extLst>
          </p:cNvPr>
          <p:cNvSpPr>
            <a:spLocks noChangeShapeType="1"/>
          </p:cNvSpPr>
          <p:nvPr/>
        </p:nvSpPr>
        <p:spPr bwMode="auto">
          <a:xfrm>
            <a:off x="1905000" y="6248400"/>
            <a:ext cx="800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8" name="Line 5">
            <a:extLst>
              <a:ext uri="{FF2B5EF4-FFF2-40B4-BE49-F238E27FC236}">
                <a16:creationId xmlns:a16="http://schemas.microsoft.com/office/drawing/2014/main" id="{BBBA4888-EAEA-4164-8011-9D43E45CEFB9}"/>
              </a:ext>
            </a:extLst>
          </p:cNvPr>
          <p:cNvSpPr>
            <a:spLocks noChangeShapeType="1"/>
          </p:cNvSpPr>
          <p:nvPr/>
        </p:nvSpPr>
        <p:spPr bwMode="auto">
          <a:xfrm>
            <a:off x="2286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09" name="Line 6">
            <a:extLst>
              <a:ext uri="{FF2B5EF4-FFF2-40B4-BE49-F238E27FC236}">
                <a16:creationId xmlns:a16="http://schemas.microsoft.com/office/drawing/2014/main" id="{E672DF63-4B94-45C8-97DE-B4414676ADBE}"/>
              </a:ext>
            </a:extLst>
          </p:cNvPr>
          <p:cNvSpPr>
            <a:spLocks noChangeShapeType="1"/>
          </p:cNvSpPr>
          <p:nvPr/>
        </p:nvSpPr>
        <p:spPr bwMode="auto">
          <a:xfrm>
            <a:off x="3048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0" name="Line 7">
            <a:extLst>
              <a:ext uri="{FF2B5EF4-FFF2-40B4-BE49-F238E27FC236}">
                <a16:creationId xmlns:a16="http://schemas.microsoft.com/office/drawing/2014/main" id="{E1854737-94EB-400E-989A-61B401F8C70F}"/>
              </a:ext>
            </a:extLst>
          </p:cNvPr>
          <p:cNvSpPr>
            <a:spLocks noChangeShapeType="1"/>
          </p:cNvSpPr>
          <p:nvPr/>
        </p:nvSpPr>
        <p:spPr bwMode="auto">
          <a:xfrm>
            <a:off x="90678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1" name="Line 8">
            <a:extLst>
              <a:ext uri="{FF2B5EF4-FFF2-40B4-BE49-F238E27FC236}">
                <a16:creationId xmlns:a16="http://schemas.microsoft.com/office/drawing/2014/main" id="{BD8F5974-068C-4830-A137-719AE47300CF}"/>
              </a:ext>
            </a:extLst>
          </p:cNvPr>
          <p:cNvSpPr>
            <a:spLocks noChangeShapeType="1"/>
          </p:cNvSpPr>
          <p:nvPr/>
        </p:nvSpPr>
        <p:spPr bwMode="auto">
          <a:xfrm>
            <a:off x="83058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2" name="Line 9">
            <a:extLst>
              <a:ext uri="{FF2B5EF4-FFF2-40B4-BE49-F238E27FC236}">
                <a16:creationId xmlns:a16="http://schemas.microsoft.com/office/drawing/2014/main" id="{DC7F0A63-2468-45F0-81B4-88C022510BF2}"/>
              </a:ext>
            </a:extLst>
          </p:cNvPr>
          <p:cNvSpPr>
            <a:spLocks noChangeShapeType="1"/>
          </p:cNvSpPr>
          <p:nvPr/>
        </p:nvSpPr>
        <p:spPr bwMode="auto">
          <a:xfrm>
            <a:off x="7620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3" name="Line 10">
            <a:extLst>
              <a:ext uri="{FF2B5EF4-FFF2-40B4-BE49-F238E27FC236}">
                <a16:creationId xmlns:a16="http://schemas.microsoft.com/office/drawing/2014/main" id="{8A29AD54-53C8-46F9-9FFF-EE9E3614FA69}"/>
              </a:ext>
            </a:extLst>
          </p:cNvPr>
          <p:cNvSpPr>
            <a:spLocks noChangeShapeType="1"/>
          </p:cNvSpPr>
          <p:nvPr/>
        </p:nvSpPr>
        <p:spPr bwMode="auto">
          <a:xfrm>
            <a:off x="6858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4" name="Line 11">
            <a:extLst>
              <a:ext uri="{FF2B5EF4-FFF2-40B4-BE49-F238E27FC236}">
                <a16:creationId xmlns:a16="http://schemas.microsoft.com/office/drawing/2014/main" id="{FBE5CAFA-F087-46F4-97F4-1B89636399BB}"/>
              </a:ext>
            </a:extLst>
          </p:cNvPr>
          <p:cNvSpPr>
            <a:spLocks noChangeShapeType="1"/>
          </p:cNvSpPr>
          <p:nvPr/>
        </p:nvSpPr>
        <p:spPr bwMode="auto">
          <a:xfrm>
            <a:off x="98298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5" name="Line 12">
            <a:extLst>
              <a:ext uri="{FF2B5EF4-FFF2-40B4-BE49-F238E27FC236}">
                <a16:creationId xmlns:a16="http://schemas.microsoft.com/office/drawing/2014/main" id="{81B37311-6DEF-4DEF-BD7E-8CF9F234FCEC}"/>
              </a:ext>
            </a:extLst>
          </p:cNvPr>
          <p:cNvSpPr>
            <a:spLocks noChangeShapeType="1"/>
          </p:cNvSpPr>
          <p:nvPr/>
        </p:nvSpPr>
        <p:spPr bwMode="auto">
          <a:xfrm>
            <a:off x="6096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6" name="Line 13">
            <a:extLst>
              <a:ext uri="{FF2B5EF4-FFF2-40B4-BE49-F238E27FC236}">
                <a16:creationId xmlns:a16="http://schemas.microsoft.com/office/drawing/2014/main" id="{9FCE5EA4-A277-4351-834F-C7BC7ACC7AC2}"/>
              </a:ext>
            </a:extLst>
          </p:cNvPr>
          <p:cNvSpPr>
            <a:spLocks noChangeShapeType="1"/>
          </p:cNvSpPr>
          <p:nvPr/>
        </p:nvSpPr>
        <p:spPr bwMode="auto">
          <a:xfrm>
            <a:off x="5334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7" name="Line 14">
            <a:extLst>
              <a:ext uri="{FF2B5EF4-FFF2-40B4-BE49-F238E27FC236}">
                <a16:creationId xmlns:a16="http://schemas.microsoft.com/office/drawing/2014/main" id="{875C071E-953D-4AAD-BFB5-F0A89CEE8B5E}"/>
              </a:ext>
            </a:extLst>
          </p:cNvPr>
          <p:cNvSpPr>
            <a:spLocks noChangeShapeType="1"/>
          </p:cNvSpPr>
          <p:nvPr/>
        </p:nvSpPr>
        <p:spPr bwMode="auto">
          <a:xfrm>
            <a:off x="4572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8" name="Line 15">
            <a:extLst>
              <a:ext uri="{FF2B5EF4-FFF2-40B4-BE49-F238E27FC236}">
                <a16:creationId xmlns:a16="http://schemas.microsoft.com/office/drawing/2014/main" id="{760B8D51-4C3B-4441-AC85-96659F6E54B8}"/>
              </a:ext>
            </a:extLst>
          </p:cNvPr>
          <p:cNvSpPr>
            <a:spLocks noChangeShapeType="1"/>
          </p:cNvSpPr>
          <p:nvPr/>
        </p:nvSpPr>
        <p:spPr bwMode="auto">
          <a:xfrm>
            <a:off x="3810000" y="60960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19" name="Line 16">
            <a:extLst>
              <a:ext uri="{FF2B5EF4-FFF2-40B4-BE49-F238E27FC236}">
                <a16:creationId xmlns:a16="http://schemas.microsoft.com/office/drawing/2014/main" id="{FA3BBBE9-B57D-4238-8A2A-6287A904D3BF}"/>
              </a:ext>
            </a:extLst>
          </p:cNvPr>
          <p:cNvSpPr>
            <a:spLocks noChangeShapeType="1"/>
          </p:cNvSpPr>
          <p:nvPr/>
        </p:nvSpPr>
        <p:spPr bwMode="auto">
          <a:xfrm>
            <a:off x="5181600" y="18288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0" name="Line 17">
            <a:extLst>
              <a:ext uri="{FF2B5EF4-FFF2-40B4-BE49-F238E27FC236}">
                <a16:creationId xmlns:a16="http://schemas.microsoft.com/office/drawing/2014/main" id="{0CAEF2A6-E028-4559-A32F-D395929E9F39}"/>
              </a:ext>
            </a:extLst>
          </p:cNvPr>
          <p:cNvSpPr>
            <a:spLocks noChangeShapeType="1"/>
          </p:cNvSpPr>
          <p:nvPr/>
        </p:nvSpPr>
        <p:spPr bwMode="auto">
          <a:xfrm>
            <a:off x="7467600" y="38862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21" name="Line 18">
            <a:extLst>
              <a:ext uri="{FF2B5EF4-FFF2-40B4-BE49-F238E27FC236}">
                <a16:creationId xmlns:a16="http://schemas.microsoft.com/office/drawing/2014/main" id="{32BC53E5-943E-4840-9D1B-B08EA3E73CC1}"/>
              </a:ext>
            </a:extLst>
          </p:cNvPr>
          <p:cNvSpPr>
            <a:spLocks noChangeShapeType="1"/>
          </p:cNvSpPr>
          <p:nvPr/>
        </p:nvSpPr>
        <p:spPr bwMode="auto">
          <a:xfrm flipV="1">
            <a:off x="2362200" y="1295400"/>
            <a:ext cx="7010400" cy="39624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5" name="Text Box 19">
            <a:extLst>
              <a:ext uri="{FF2B5EF4-FFF2-40B4-BE49-F238E27FC236}">
                <a16:creationId xmlns:a16="http://schemas.microsoft.com/office/drawing/2014/main" id="{8E92EBF6-7276-482C-B26A-B0E3F4CAA948}"/>
              </a:ext>
            </a:extLst>
          </p:cNvPr>
          <p:cNvSpPr txBox="1">
            <a:spLocks noChangeArrowheads="1"/>
          </p:cNvSpPr>
          <p:nvPr/>
        </p:nvSpPr>
        <p:spPr bwMode="auto">
          <a:xfrm>
            <a:off x="2057400" y="2514600"/>
            <a:ext cx="2209800" cy="45720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400" b="1" dirty="0">
                <a:solidFill>
                  <a:schemeClr val="accent1">
                    <a:lumMod val="50000"/>
                  </a:schemeClr>
                </a:solidFill>
                <a:latin typeface="+mn-lt"/>
              </a:rPr>
              <a:t>Expansionary</a:t>
            </a:r>
          </a:p>
        </p:txBody>
      </p:sp>
      <p:sp>
        <p:nvSpPr>
          <p:cNvPr id="9236" name="Text Box 20">
            <a:extLst>
              <a:ext uri="{FF2B5EF4-FFF2-40B4-BE49-F238E27FC236}">
                <a16:creationId xmlns:a16="http://schemas.microsoft.com/office/drawing/2014/main" id="{F2956367-3CA0-4A7C-8B3B-6A5F844234A8}"/>
              </a:ext>
            </a:extLst>
          </p:cNvPr>
          <p:cNvSpPr txBox="1">
            <a:spLocks noChangeArrowheads="1"/>
          </p:cNvSpPr>
          <p:nvPr/>
        </p:nvSpPr>
        <p:spPr bwMode="auto">
          <a:xfrm>
            <a:off x="8610600" y="3140075"/>
            <a:ext cx="2209800" cy="45720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400" b="1" dirty="0">
                <a:solidFill>
                  <a:srgbClr val="405B03"/>
                </a:solidFill>
                <a:latin typeface="+mn-lt"/>
              </a:rPr>
              <a:t>Expansionary</a:t>
            </a:r>
          </a:p>
        </p:txBody>
      </p:sp>
      <p:sp>
        <p:nvSpPr>
          <p:cNvPr id="9237" name="Text Box 21">
            <a:extLst>
              <a:ext uri="{FF2B5EF4-FFF2-40B4-BE49-F238E27FC236}">
                <a16:creationId xmlns:a16="http://schemas.microsoft.com/office/drawing/2014/main" id="{BBD7B091-165B-40FD-8777-101CFA627B8A}"/>
              </a:ext>
            </a:extLst>
          </p:cNvPr>
          <p:cNvSpPr txBox="1">
            <a:spLocks noChangeArrowheads="1"/>
          </p:cNvSpPr>
          <p:nvPr/>
        </p:nvSpPr>
        <p:spPr bwMode="auto">
          <a:xfrm>
            <a:off x="4191000" y="14478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dirty="0">
                <a:latin typeface="+mn-lt"/>
              </a:rPr>
              <a:t>Peak</a:t>
            </a:r>
          </a:p>
        </p:txBody>
      </p:sp>
      <p:sp>
        <p:nvSpPr>
          <p:cNvPr id="9238" name="Text Box 22">
            <a:extLst>
              <a:ext uri="{FF2B5EF4-FFF2-40B4-BE49-F238E27FC236}">
                <a16:creationId xmlns:a16="http://schemas.microsoft.com/office/drawing/2014/main" id="{5A3DBF13-AF95-4FDF-9C28-D30F6E614459}"/>
              </a:ext>
            </a:extLst>
          </p:cNvPr>
          <p:cNvSpPr txBox="1">
            <a:spLocks noChangeArrowheads="1"/>
          </p:cNvSpPr>
          <p:nvPr/>
        </p:nvSpPr>
        <p:spPr bwMode="auto">
          <a:xfrm>
            <a:off x="6477000" y="4114800"/>
            <a:ext cx="2057400" cy="45720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b="1" dirty="0">
                <a:solidFill>
                  <a:srgbClr val="800000"/>
                </a:solidFill>
                <a:latin typeface="+mn-lt"/>
              </a:rPr>
              <a:t>Trough</a:t>
            </a:r>
          </a:p>
        </p:txBody>
      </p:sp>
      <p:sp>
        <p:nvSpPr>
          <p:cNvPr id="9239" name="Text Box 23">
            <a:extLst>
              <a:ext uri="{FF2B5EF4-FFF2-40B4-BE49-F238E27FC236}">
                <a16:creationId xmlns:a16="http://schemas.microsoft.com/office/drawing/2014/main" id="{BC97F48C-B74D-45D8-ADA7-FD55A5187EC4}"/>
              </a:ext>
            </a:extLst>
          </p:cNvPr>
          <p:cNvSpPr txBox="1">
            <a:spLocks noChangeArrowheads="1"/>
          </p:cNvSpPr>
          <p:nvPr/>
        </p:nvSpPr>
        <p:spPr bwMode="auto">
          <a:xfrm rot="19830676">
            <a:off x="1447800" y="35814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400" dirty="0">
                <a:latin typeface="+mn-lt"/>
              </a:rPr>
              <a:t>Long-run trend of real GDP</a:t>
            </a:r>
          </a:p>
        </p:txBody>
      </p:sp>
      <p:sp>
        <p:nvSpPr>
          <p:cNvPr id="9240" name="Text Box 24">
            <a:extLst>
              <a:ext uri="{FF2B5EF4-FFF2-40B4-BE49-F238E27FC236}">
                <a16:creationId xmlns:a16="http://schemas.microsoft.com/office/drawing/2014/main" id="{2E4A29A9-B71D-4C8B-8617-2BFD143AF28E}"/>
              </a:ext>
            </a:extLst>
          </p:cNvPr>
          <p:cNvSpPr txBox="1">
            <a:spLocks noChangeArrowheads="1"/>
          </p:cNvSpPr>
          <p:nvPr/>
        </p:nvSpPr>
        <p:spPr bwMode="auto">
          <a:xfrm>
            <a:off x="5867400" y="1981200"/>
            <a:ext cx="2286000" cy="457200"/>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400" b="1" dirty="0">
                <a:solidFill>
                  <a:srgbClr val="800000"/>
                </a:solidFill>
                <a:latin typeface="+mn-lt"/>
              </a:rPr>
              <a:t>Contractionary</a:t>
            </a:r>
          </a:p>
        </p:txBody>
      </p:sp>
      <p:sp>
        <p:nvSpPr>
          <p:cNvPr id="4121" name="Text Box 25">
            <a:extLst>
              <a:ext uri="{FF2B5EF4-FFF2-40B4-BE49-F238E27FC236}">
                <a16:creationId xmlns:a16="http://schemas.microsoft.com/office/drawing/2014/main" id="{DAB58252-6649-405D-B4E2-BA6056EB5515}"/>
              </a:ext>
            </a:extLst>
          </p:cNvPr>
          <p:cNvSpPr txBox="1">
            <a:spLocks noChangeArrowheads="1"/>
          </p:cNvSpPr>
          <p:nvPr/>
        </p:nvSpPr>
        <p:spPr bwMode="auto">
          <a:xfrm>
            <a:off x="1714500" y="762269"/>
            <a:ext cx="2971800" cy="1015663"/>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800000"/>
                </a:solidFill>
                <a:latin typeface="+mn-lt"/>
              </a:rPr>
              <a:t>- Inflation</a:t>
            </a:r>
          </a:p>
          <a:p>
            <a:pPr eaLnBrk="1" hangingPunct="1">
              <a:defRPr/>
            </a:pPr>
            <a:r>
              <a:rPr lang="en-US" sz="2000" b="1" dirty="0">
                <a:solidFill>
                  <a:srgbClr val="800000"/>
                </a:solidFill>
                <a:latin typeface="+mn-lt"/>
              </a:rPr>
              <a:t>- Interest rates are high</a:t>
            </a:r>
          </a:p>
          <a:p>
            <a:pPr eaLnBrk="1" hangingPunct="1">
              <a:defRPr/>
            </a:pPr>
            <a:r>
              <a:rPr lang="en-US" sz="2000" b="1" dirty="0">
                <a:solidFill>
                  <a:srgbClr val="800000"/>
                </a:solidFill>
                <a:latin typeface="+mn-lt"/>
              </a:rPr>
              <a:t>- Low unemployment  4%</a:t>
            </a:r>
          </a:p>
        </p:txBody>
      </p:sp>
      <p:sp>
        <p:nvSpPr>
          <p:cNvPr id="4123" name="Text Box 27">
            <a:extLst>
              <a:ext uri="{FF2B5EF4-FFF2-40B4-BE49-F238E27FC236}">
                <a16:creationId xmlns:a16="http://schemas.microsoft.com/office/drawing/2014/main" id="{CFDC828B-03C9-418C-BB59-4E9B588ABB81}"/>
              </a:ext>
            </a:extLst>
          </p:cNvPr>
          <p:cNvSpPr txBox="1">
            <a:spLocks noChangeArrowheads="1"/>
          </p:cNvSpPr>
          <p:nvPr/>
        </p:nvSpPr>
        <p:spPr bwMode="auto">
          <a:xfrm>
            <a:off x="6477000" y="4724401"/>
            <a:ext cx="4191000" cy="1015663"/>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800000"/>
                </a:solidFill>
                <a:latin typeface="+mn-lt"/>
              </a:rPr>
              <a:t>- Deflation</a:t>
            </a:r>
          </a:p>
          <a:p>
            <a:pPr eaLnBrk="1" hangingPunct="1">
              <a:defRPr/>
            </a:pPr>
            <a:r>
              <a:rPr lang="en-US" sz="2000" b="1" dirty="0">
                <a:solidFill>
                  <a:srgbClr val="800000"/>
                </a:solidFill>
                <a:latin typeface="+mn-lt"/>
              </a:rPr>
              <a:t>- Interest rates are low</a:t>
            </a:r>
          </a:p>
          <a:p>
            <a:pPr eaLnBrk="1" hangingPunct="1">
              <a:defRPr/>
            </a:pPr>
            <a:r>
              <a:rPr lang="en-US" sz="2000" b="1" dirty="0">
                <a:solidFill>
                  <a:srgbClr val="800000"/>
                </a:solidFill>
                <a:latin typeface="+mn-lt"/>
              </a:rPr>
              <a:t>- High unemployment +6%</a:t>
            </a:r>
          </a:p>
        </p:txBody>
      </p:sp>
      <p:sp>
        <p:nvSpPr>
          <p:cNvPr id="27" name="Text Box 28">
            <a:extLst>
              <a:ext uri="{FF2B5EF4-FFF2-40B4-BE49-F238E27FC236}">
                <a16:creationId xmlns:a16="http://schemas.microsoft.com/office/drawing/2014/main" id="{19790C42-3F58-4F65-BD78-536A2F29A8FB}"/>
              </a:ext>
            </a:extLst>
          </p:cNvPr>
          <p:cNvSpPr txBox="1">
            <a:spLocks noChangeArrowheads="1"/>
          </p:cNvSpPr>
          <p:nvPr/>
        </p:nvSpPr>
        <p:spPr bwMode="auto">
          <a:xfrm>
            <a:off x="3254132" y="3364133"/>
            <a:ext cx="3200400" cy="1569660"/>
          </a:xfrm>
          <a:prstGeom prst="rect">
            <a:avLst/>
          </a:prstGeom>
          <a:solidFill>
            <a:schemeClr val="tx1"/>
          </a:solidFill>
          <a:ln w="9525">
            <a:solidFill>
              <a:schemeClr val="tx2"/>
            </a:solid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defRPr/>
            </a:pPr>
            <a:r>
              <a:rPr lang="en-US" sz="2400" dirty="0">
                <a:solidFill>
                  <a:schemeClr val="bg1"/>
                </a:solidFill>
                <a:latin typeface="Times New Roman" panose="02020603050405020304" pitchFamily="18" charset="0"/>
                <a:cs typeface="Times New Roman" panose="02020603050405020304" pitchFamily="18" charset="0"/>
              </a:rPr>
              <a:t>A </a:t>
            </a:r>
            <a:r>
              <a:rPr lang="en-US" sz="2400" b="1" u="sng" dirty="0">
                <a:solidFill>
                  <a:schemeClr val="bg1"/>
                </a:solidFill>
                <a:latin typeface="Times New Roman" panose="02020603050405020304" pitchFamily="18" charset="0"/>
                <a:cs typeface="Times New Roman" panose="02020603050405020304" pitchFamily="18" charset="0"/>
              </a:rPr>
              <a:t>recession</a:t>
            </a:r>
            <a:r>
              <a:rPr lang="en-US" sz="2400" dirty="0">
                <a:solidFill>
                  <a:schemeClr val="bg1"/>
                </a:solidFill>
                <a:latin typeface="Times New Roman" panose="02020603050405020304" pitchFamily="18" charset="0"/>
                <a:cs typeface="Times New Roman" panose="02020603050405020304" pitchFamily="18" charset="0"/>
              </a:rPr>
              <a:t> occurs when real GDP falls for </a:t>
            </a:r>
            <a:r>
              <a:rPr lang="en-US" sz="2400" u="sng" dirty="0">
                <a:solidFill>
                  <a:schemeClr val="bg1"/>
                </a:solidFill>
                <a:latin typeface="Times New Roman" panose="02020603050405020304" pitchFamily="18" charset="0"/>
                <a:cs typeface="Times New Roman" panose="02020603050405020304" pitchFamily="18" charset="0"/>
              </a:rPr>
              <a:t>two</a:t>
            </a:r>
            <a:r>
              <a:rPr lang="en-US" sz="2400" dirty="0">
                <a:solidFill>
                  <a:schemeClr val="bg1"/>
                </a:solidFill>
                <a:latin typeface="Times New Roman" panose="02020603050405020304" pitchFamily="18" charset="0"/>
                <a:cs typeface="Times New Roman" panose="02020603050405020304" pitchFamily="18" charset="0"/>
              </a:rPr>
              <a:t> consecutive quarters.</a:t>
            </a:r>
          </a:p>
        </p:txBody>
      </p:sp>
      <p:sp>
        <p:nvSpPr>
          <p:cNvPr id="2" name="Arrow: Right 1">
            <a:extLst>
              <a:ext uri="{FF2B5EF4-FFF2-40B4-BE49-F238E27FC236}">
                <a16:creationId xmlns:a16="http://schemas.microsoft.com/office/drawing/2014/main" id="{C1161B98-791E-17D0-72EE-0AF51D097D4E}"/>
              </a:ext>
            </a:extLst>
          </p:cNvPr>
          <p:cNvSpPr/>
          <p:nvPr/>
        </p:nvSpPr>
        <p:spPr>
          <a:xfrm rot="19283380" flipV="1">
            <a:off x="6100166" y="3217450"/>
            <a:ext cx="458284" cy="396874"/>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21"/>
                                        </p:tgtEl>
                                        <p:attrNameLst>
                                          <p:attrName>style.visibility</p:attrName>
                                        </p:attrNameLst>
                                      </p:cBhvr>
                                      <p:to>
                                        <p:strVal val="visible"/>
                                      </p:to>
                                    </p:set>
                                    <p:animEffect transition="in" filter="blinds(horizontal)">
                                      <p:cBhvr>
                                        <p:cTn id="7" dur="500"/>
                                        <p:tgtEl>
                                          <p:spTgt spid="41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23"/>
                                        </p:tgtEl>
                                        <p:attrNameLst>
                                          <p:attrName>style.visibility</p:attrName>
                                        </p:attrNameLst>
                                      </p:cBhvr>
                                      <p:to>
                                        <p:strVal val="visible"/>
                                      </p:to>
                                    </p:set>
                                    <p:animEffect transition="in" filter="blinds(horizontal)">
                                      <p:cBhvr>
                                        <p:cTn id="12" dur="500"/>
                                        <p:tgtEl>
                                          <p:spTgt spid="4123"/>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1" grpId="0" animBg="1"/>
      <p:bldP spid="4123" grpId="0" animBg="1"/>
      <p:bldP spid="2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Want to Trade</a:t>
            </a:r>
          </a:p>
        </p:txBody>
      </p:sp>
      <p:sp>
        <p:nvSpPr>
          <p:cNvPr id="3" name="Content Placeholder 2"/>
          <p:cNvSpPr>
            <a:spLocks noGrp="1"/>
          </p:cNvSpPr>
          <p:nvPr>
            <p:ph idx="1"/>
          </p:nvPr>
        </p:nvSpPr>
        <p:spPr>
          <a:xfrm>
            <a:off x="1097280" y="1487606"/>
            <a:ext cx="10058400" cy="4558629"/>
          </a:xfrm>
          <a:solidFill>
            <a:schemeClr val="bg1"/>
          </a:solidFill>
        </p:spPr>
        <p:txBody>
          <a:bodyPr>
            <a:normAutofit lnSpcReduction="10000"/>
          </a:bodyPr>
          <a:lstStyle/>
          <a:p>
            <a:r>
              <a:rPr lang="en-US" sz="2800" b="1" dirty="0">
                <a:solidFill>
                  <a:srgbClr val="C00000"/>
                </a:solidFill>
                <a:latin typeface="Garamond" pitchFamily="18" charset="0"/>
              </a:rPr>
              <a:t>Comparative Advantage practice </a:t>
            </a:r>
          </a:p>
          <a:p>
            <a:r>
              <a:rPr lang="en-US" sz="2800" b="1" dirty="0">
                <a:solidFill>
                  <a:srgbClr val="C00000"/>
                </a:solidFill>
                <a:latin typeface="Garamond" pitchFamily="18" charset="0"/>
              </a:rPr>
              <a:t>INPUT CHART</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r>
              <a:rPr lang="en-US" sz="2800" b="1" dirty="0">
                <a:solidFill>
                  <a:srgbClr val="C00000"/>
                </a:solidFill>
                <a:latin typeface="Garamond" pitchFamily="18" charset="0"/>
              </a:rPr>
              <a:t>United States should produce ______</a:t>
            </a:r>
          </a:p>
          <a:p>
            <a:r>
              <a:rPr lang="en-US" sz="2800" b="1" dirty="0">
                <a:solidFill>
                  <a:srgbClr val="C00000"/>
                </a:solidFill>
                <a:latin typeface="Garamond" pitchFamily="18" charset="0"/>
              </a:rPr>
              <a:t>Chile should produce _______</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p:txBody>
      </p:sp>
      <p:pic>
        <p:nvPicPr>
          <p:cNvPr id="5" name="Picture 4" descr="A screen shot of a computer&#10;&#10;Description automatically generated">
            <a:extLst>
              <a:ext uri="{FF2B5EF4-FFF2-40B4-BE49-F238E27FC236}">
                <a16:creationId xmlns:a16="http://schemas.microsoft.com/office/drawing/2014/main" id="{D729B9D3-0A15-42E9-9513-D5A17F901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956" y="1310464"/>
            <a:ext cx="4270584" cy="5029376"/>
          </a:xfrm>
          <a:prstGeom prst="rect">
            <a:avLst/>
          </a:prstGeom>
          <a:solidFill>
            <a:schemeClr val="bg1"/>
          </a:solidFill>
          <a:ln>
            <a:solidFill>
              <a:srgbClr val="002060"/>
            </a:solidFill>
          </a:ln>
        </p:spPr>
      </p:pic>
      <p:pic>
        <p:nvPicPr>
          <p:cNvPr id="6" name="Picture 5">
            <a:extLst>
              <a:ext uri="{FF2B5EF4-FFF2-40B4-BE49-F238E27FC236}">
                <a16:creationId xmlns:a16="http://schemas.microsoft.com/office/drawing/2014/main" id="{FAA874B1-2B6A-467B-BAD0-EEF0FA16CDE2}"/>
              </a:ext>
            </a:extLst>
          </p:cNvPr>
          <p:cNvPicPr>
            <a:picLocks noChangeAspect="1"/>
          </p:cNvPicPr>
          <p:nvPr/>
        </p:nvPicPr>
        <p:blipFill>
          <a:blip r:embed="rId3"/>
          <a:stretch>
            <a:fillRect/>
          </a:stretch>
        </p:blipFill>
        <p:spPr>
          <a:xfrm>
            <a:off x="810135" y="2330605"/>
            <a:ext cx="6337797" cy="2486722"/>
          </a:xfrm>
          <a:prstGeom prst="rect">
            <a:avLst/>
          </a:prstGeom>
        </p:spPr>
      </p:pic>
    </p:spTree>
    <p:extLst>
      <p:ext uri="{BB962C8B-B14F-4D97-AF65-F5344CB8AC3E}">
        <p14:creationId xmlns:p14="http://schemas.microsoft.com/office/powerpoint/2010/main" val="163830973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bg1"/>
          </a:solidFill>
          <a:ln>
            <a:solidFill>
              <a:srgbClr val="002060"/>
            </a:solidFill>
          </a:ln>
        </p:spPr>
        <p:txBody>
          <a:bodyPr/>
          <a:lstStyle/>
          <a:p>
            <a:r>
              <a:rPr lang="en-US" b="1" dirty="0" err="1">
                <a:solidFill>
                  <a:schemeClr val="accent6">
                    <a:lumMod val="50000"/>
                  </a:schemeClr>
                </a:solidFill>
                <a:latin typeface="Berlin Sans FB" panose="020E0602020502020306" pitchFamily="34" charset="0"/>
              </a:rPr>
              <a:t>Wanna</a:t>
            </a:r>
            <a:r>
              <a:rPr lang="en-US" b="1" dirty="0">
                <a:solidFill>
                  <a:schemeClr val="accent6">
                    <a:lumMod val="50000"/>
                  </a:schemeClr>
                </a:solidFill>
                <a:latin typeface="Berlin Sans FB" panose="020E0602020502020306" pitchFamily="34" charset="0"/>
              </a:rPr>
              <a:t> Trade</a:t>
            </a:r>
          </a:p>
        </p:txBody>
      </p:sp>
      <p:sp>
        <p:nvSpPr>
          <p:cNvPr id="3" name="Content Placeholder 2"/>
          <p:cNvSpPr>
            <a:spLocks noGrp="1"/>
          </p:cNvSpPr>
          <p:nvPr>
            <p:ph idx="1"/>
          </p:nvPr>
        </p:nvSpPr>
        <p:spPr>
          <a:xfrm>
            <a:off x="1097280" y="1487606"/>
            <a:ext cx="10058400" cy="4558629"/>
          </a:xfrm>
          <a:solidFill>
            <a:schemeClr val="bg1"/>
          </a:solidFill>
        </p:spPr>
        <p:txBody>
          <a:bodyPr>
            <a:normAutofit/>
          </a:bodyPr>
          <a:lstStyle/>
          <a:p>
            <a:r>
              <a:rPr lang="en-US" sz="2800" b="1" dirty="0">
                <a:solidFill>
                  <a:srgbClr val="C00000"/>
                </a:solidFill>
                <a:latin typeface="Garamond" pitchFamily="18" charset="0"/>
              </a:rPr>
              <a:t>Comparative Advantage practice – output chart</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r>
              <a:rPr lang="en-US" sz="2800" b="1" dirty="0">
                <a:solidFill>
                  <a:srgbClr val="C00000"/>
                </a:solidFill>
                <a:latin typeface="Garamond" pitchFamily="18" charset="0"/>
              </a:rPr>
              <a:t>United States should produce ______</a:t>
            </a:r>
          </a:p>
          <a:p>
            <a:r>
              <a:rPr lang="en-US" sz="2800" b="1" dirty="0">
                <a:solidFill>
                  <a:srgbClr val="C00000"/>
                </a:solidFill>
                <a:latin typeface="Garamond" pitchFamily="18" charset="0"/>
              </a:rPr>
              <a:t>Chile should produce _______</a:t>
            </a: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a:p>
            <a:endParaRPr lang="en-US" sz="2800" b="1" dirty="0">
              <a:solidFill>
                <a:srgbClr val="C00000"/>
              </a:solidFill>
              <a:latin typeface="Garamond" pitchFamily="18" charset="0"/>
            </a:endParaRPr>
          </a:p>
        </p:txBody>
      </p:sp>
      <p:graphicFrame>
        <p:nvGraphicFramePr>
          <p:cNvPr id="4" name="Table 3">
            <a:extLst>
              <a:ext uri="{FF2B5EF4-FFF2-40B4-BE49-F238E27FC236}">
                <a16:creationId xmlns:a16="http://schemas.microsoft.com/office/drawing/2014/main" id="{D2926F96-D9D0-40B8-AE06-26B5F38EAF00}"/>
              </a:ext>
            </a:extLst>
          </p:cNvPr>
          <p:cNvGraphicFramePr>
            <a:graphicFrameLocks noGrp="1"/>
          </p:cNvGraphicFramePr>
          <p:nvPr/>
        </p:nvGraphicFramePr>
        <p:xfrm>
          <a:off x="947854" y="2158173"/>
          <a:ext cx="10058401" cy="2424978"/>
        </p:xfrm>
        <a:graphic>
          <a:graphicData uri="http://schemas.openxmlformats.org/drawingml/2006/table">
            <a:tbl>
              <a:tblPr firstRow="1" bandRow="1">
                <a:tableStyleId>{5C22544A-7EE6-4342-B048-85BDC9FD1C3A}</a:tableStyleId>
              </a:tblPr>
              <a:tblGrid>
                <a:gridCol w="3352801">
                  <a:extLst>
                    <a:ext uri="{9D8B030D-6E8A-4147-A177-3AD203B41FA5}">
                      <a16:colId xmlns:a16="http://schemas.microsoft.com/office/drawing/2014/main" val="381751243"/>
                    </a:ext>
                  </a:extLst>
                </a:gridCol>
                <a:gridCol w="3352800">
                  <a:extLst>
                    <a:ext uri="{9D8B030D-6E8A-4147-A177-3AD203B41FA5}">
                      <a16:colId xmlns:a16="http://schemas.microsoft.com/office/drawing/2014/main" val="1793482931"/>
                    </a:ext>
                  </a:extLst>
                </a:gridCol>
                <a:gridCol w="3352800">
                  <a:extLst>
                    <a:ext uri="{9D8B030D-6E8A-4147-A177-3AD203B41FA5}">
                      <a16:colId xmlns:a16="http://schemas.microsoft.com/office/drawing/2014/main" val="375499569"/>
                    </a:ext>
                  </a:extLst>
                </a:gridCol>
              </a:tblGrid>
              <a:tr h="808326">
                <a:tc>
                  <a:txBody>
                    <a:bodyPr/>
                    <a:lstStyle/>
                    <a:p>
                      <a:endParaRPr lang="en-US" dirty="0"/>
                    </a:p>
                  </a:txBody>
                  <a:tcPr/>
                </a:tc>
                <a:tc>
                  <a:txBody>
                    <a:bodyPr/>
                    <a:lstStyle/>
                    <a:p>
                      <a:r>
                        <a:rPr lang="en-US" sz="2400" dirty="0"/>
                        <a:t>Pizza production per day</a:t>
                      </a:r>
                    </a:p>
                  </a:txBody>
                  <a:tcPr/>
                </a:tc>
                <a:tc>
                  <a:txBody>
                    <a:bodyPr/>
                    <a:lstStyle/>
                    <a:p>
                      <a:r>
                        <a:rPr lang="en-US" sz="2400" dirty="0"/>
                        <a:t>Salad production per day</a:t>
                      </a:r>
                    </a:p>
                  </a:txBody>
                  <a:tcPr/>
                </a:tc>
                <a:extLst>
                  <a:ext uri="{0D108BD9-81ED-4DB2-BD59-A6C34878D82A}">
                    <a16:rowId xmlns:a16="http://schemas.microsoft.com/office/drawing/2014/main" val="122474736"/>
                  </a:ext>
                </a:extLst>
              </a:tr>
              <a:tr h="808326">
                <a:tc>
                  <a:txBody>
                    <a:bodyPr/>
                    <a:lstStyle/>
                    <a:p>
                      <a:r>
                        <a:rPr lang="en-US" sz="2400" dirty="0"/>
                        <a:t>United States</a:t>
                      </a: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1473177854"/>
                  </a:ext>
                </a:extLst>
              </a:tr>
              <a:tr h="808326">
                <a:tc>
                  <a:txBody>
                    <a:bodyPr/>
                    <a:lstStyle/>
                    <a:p>
                      <a:r>
                        <a:rPr lang="en-US" sz="2400" dirty="0"/>
                        <a:t>Chile</a:t>
                      </a:r>
                    </a:p>
                  </a:txBody>
                  <a:tcPr/>
                </a:tc>
                <a:tc>
                  <a:txBody>
                    <a:bodyPr/>
                    <a:lstStyle/>
                    <a:p>
                      <a:endParaRPr lang="en-US" sz="2400"/>
                    </a:p>
                  </a:txBody>
                  <a:tcPr/>
                </a:tc>
                <a:tc>
                  <a:txBody>
                    <a:bodyPr/>
                    <a:lstStyle/>
                    <a:p>
                      <a:endParaRPr lang="en-US" sz="2400" dirty="0"/>
                    </a:p>
                  </a:txBody>
                  <a:tcPr/>
                </a:tc>
                <a:extLst>
                  <a:ext uri="{0D108BD9-81ED-4DB2-BD59-A6C34878D82A}">
                    <a16:rowId xmlns:a16="http://schemas.microsoft.com/office/drawing/2014/main" val="1769628494"/>
                  </a:ext>
                </a:extLst>
              </a:tr>
            </a:tbl>
          </a:graphicData>
        </a:graphic>
      </p:graphicFrame>
    </p:spTree>
    <p:extLst>
      <p:ext uri="{BB962C8B-B14F-4D97-AF65-F5344CB8AC3E}">
        <p14:creationId xmlns:p14="http://schemas.microsoft.com/office/powerpoint/2010/main" val="200180503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Evaluate how and why nations trade </a:t>
            </a:r>
          </a:p>
          <a:p>
            <a:pPr marL="688975"/>
            <a:r>
              <a:rPr lang="en-US" sz="2000" dirty="0">
                <a:latin typeface="Times New Roman" panose="02020603050405020304" pitchFamily="18" charset="0"/>
                <a:cs typeface="Times New Roman" panose="02020603050405020304" pitchFamily="18" charset="0"/>
              </a:rPr>
              <a:t>Determine when nations should trade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Comparative v. Absolute Advantage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Protectionism v. Free Trade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Trade Sanctions to Shape Foreign Diplomacy</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II Test, Tuesday, Oct. 31</a:t>
            </a:r>
          </a:p>
        </p:txBody>
      </p:sp>
    </p:spTree>
    <p:extLst>
      <p:ext uri="{BB962C8B-B14F-4D97-AF65-F5344CB8AC3E}">
        <p14:creationId xmlns:p14="http://schemas.microsoft.com/office/powerpoint/2010/main" val="45592424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73457"/>
          </a:xfrm>
          <a:solidFill>
            <a:schemeClr val="accent1">
              <a:lumMod val="20000"/>
              <a:lumOff val="80000"/>
            </a:schemeClr>
          </a:solidFill>
          <a:ln>
            <a:solidFill>
              <a:srgbClr val="002060"/>
            </a:solidFill>
          </a:ln>
        </p:spPr>
        <p:txBody>
          <a:bodyPr/>
          <a:lstStyle/>
          <a:p>
            <a:r>
              <a:rPr lang="en-US" dirty="0"/>
              <a:t>Calculating a Comparative Advantage</a:t>
            </a:r>
          </a:p>
        </p:txBody>
      </p:sp>
      <p:sp>
        <p:nvSpPr>
          <p:cNvPr id="3" name="Content Placeholder 2"/>
          <p:cNvSpPr>
            <a:spLocks noGrp="1"/>
          </p:cNvSpPr>
          <p:nvPr>
            <p:ph idx="1"/>
          </p:nvPr>
        </p:nvSpPr>
        <p:spPr>
          <a:xfrm>
            <a:off x="895818" y="1720978"/>
            <a:ext cx="10259862" cy="4558629"/>
          </a:xfrm>
          <a:solidFill>
            <a:schemeClr val="bg1"/>
          </a:solidFill>
        </p:spPr>
        <p:txBody>
          <a:bodyPr>
            <a:normAutofit/>
          </a:bodyPr>
          <a:lstStyle/>
          <a:p>
            <a:endParaRPr lang="en-US" sz="2800" b="1" dirty="0">
              <a:solidFill>
                <a:srgbClr val="C00000"/>
              </a:solidFill>
              <a:latin typeface="Garamond" pitchFamily="18" charset="0"/>
            </a:endParaRPr>
          </a:p>
          <a:p>
            <a:pPr marL="0" indent="0">
              <a:buNone/>
            </a:pPr>
            <a:endParaRPr lang="en-US" sz="2800" b="1" dirty="0">
              <a:solidFill>
                <a:srgbClr val="C00000"/>
              </a:solidFill>
              <a:latin typeface="Garamond" pitchFamily="18" charset="0"/>
            </a:endParaRPr>
          </a:p>
          <a:p>
            <a:pPr lvl="0"/>
            <a:r>
              <a:rPr lang="en-US" sz="2400" dirty="0">
                <a:solidFill>
                  <a:schemeClr val="tx1"/>
                </a:solidFill>
                <a:latin typeface="Times New Roman" panose="02020603050405020304" pitchFamily="18" charset="0"/>
                <a:cs typeface="Times New Roman" panose="02020603050405020304" pitchFamily="18" charset="0"/>
              </a:rPr>
              <a:t>United States OC for making 1 car =_____</a:t>
            </a:r>
          </a:p>
          <a:p>
            <a:pPr lvl="0"/>
            <a:r>
              <a:rPr lang="en-US" sz="2400" dirty="0">
                <a:solidFill>
                  <a:schemeClr val="tx1"/>
                </a:solidFill>
                <a:latin typeface="Times New Roman" panose="02020603050405020304" pitchFamily="18" charset="0"/>
                <a:cs typeface="Times New Roman" panose="02020603050405020304" pitchFamily="18" charset="0"/>
              </a:rPr>
              <a:t>China OC for making 1 car =_____</a:t>
            </a:r>
          </a:p>
          <a:p>
            <a:pPr lvl="0"/>
            <a:r>
              <a:rPr lang="en-US" sz="2400" dirty="0">
                <a:solidFill>
                  <a:schemeClr val="tx1"/>
                </a:solidFill>
                <a:latin typeface="Times New Roman" panose="02020603050405020304" pitchFamily="18" charset="0"/>
                <a:cs typeface="Times New Roman" panose="02020603050405020304" pitchFamily="18" charset="0"/>
              </a:rPr>
              <a:t>What should United States produce?</a:t>
            </a:r>
          </a:p>
          <a:p>
            <a:pPr lvl="0"/>
            <a:r>
              <a:rPr lang="en-US" sz="2400" dirty="0">
                <a:solidFill>
                  <a:schemeClr val="tx1"/>
                </a:solidFill>
                <a:latin typeface="Times New Roman" panose="02020603050405020304" pitchFamily="18" charset="0"/>
                <a:cs typeface="Times New Roman" panose="02020603050405020304" pitchFamily="18" charset="0"/>
              </a:rPr>
              <a:t>United States OC for making 1 phone =_____</a:t>
            </a:r>
          </a:p>
          <a:p>
            <a:pPr lvl="0"/>
            <a:r>
              <a:rPr lang="en-US" sz="2400" dirty="0">
                <a:solidFill>
                  <a:schemeClr val="tx1"/>
                </a:solidFill>
                <a:latin typeface="Times New Roman" panose="02020603050405020304" pitchFamily="18" charset="0"/>
                <a:cs typeface="Times New Roman" panose="02020603050405020304" pitchFamily="18" charset="0"/>
              </a:rPr>
              <a:t>China OC for making 1 phone =_____</a:t>
            </a:r>
          </a:p>
          <a:p>
            <a:pPr lvl="0"/>
            <a:r>
              <a:rPr lang="en-US" sz="2400" dirty="0">
                <a:solidFill>
                  <a:schemeClr val="tx1"/>
                </a:solidFill>
                <a:latin typeface="Times New Roman" panose="02020603050405020304" pitchFamily="18" charset="0"/>
                <a:cs typeface="Times New Roman" panose="02020603050405020304" pitchFamily="18" charset="0"/>
              </a:rPr>
              <a:t>What should China produce?</a:t>
            </a:r>
          </a:p>
          <a:p>
            <a:endParaRPr lang="en-US" sz="2800" b="1" dirty="0">
              <a:solidFill>
                <a:srgbClr val="C00000"/>
              </a:solidFill>
              <a:latin typeface="Garamond" pitchFamily="18" charset="0"/>
            </a:endParaRPr>
          </a:p>
        </p:txBody>
      </p:sp>
      <p:graphicFrame>
        <p:nvGraphicFramePr>
          <p:cNvPr id="7" name="Table 6">
            <a:extLst>
              <a:ext uri="{FF2B5EF4-FFF2-40B4-BE49-F238E27FC236}">
                <a16:creationId xmlns:a16="http://schemas.microsoft.com/office/drawing/2014/main" id="{9207FEC9-CCCB-47F2-9B61-2C695E0F07CF}"/>
              </a:ext>
            </a:extLst>
          </p:cNvPr>
          <p:cNvGraphicFramePr>
            <a:graphicFrameLocks noGrp="1"/>
          </p:cNvGraphicFramePr>
          <p:nvPr/>
        </p:nvGraphicFramePr>
        <p:xfrm>
          <a:off x="423746" y="1352293"/>
          <a:ext cx="10872436" cy="1371600"/>
        </p:xfrm>
        <a:graphic>
          <a:graphicData uri="http://schemas.openxmlformats.org/drawingml/2006/table">
            <a:tbl>
              <a:tblPr firstRow="1" bandRow="1">
                <a:tableStyleId>{00A15C55-8517-42AA-B614-E9B94910E393}</a:tableStyleId>
              </a:tblPr>
              <a:tblGrid>
                <a:gridCol w="2718109">
                  <a:extLst>
                    <a:ext uri="{9D8B030D-6E8A-4147-A177-3AD203B41FA5}">
                      <a16:colId xmlns:a16="http://schemas.microsoft.com/office/drawing/2014/main" val="2320165778"/>
                    </a:ext>
                  </a:extLst>
                </a:gridCol>
                <a:gridCol w="2718109">
                  <a:extLst>
                    <a:ext uri="{9D8B030D-6E8A-4147-A177-3AD203B41FA5}">
                      <a16:colId xmlns:a16="http://schemas.microsoft.com/office/drawing/2014/main" val="189993315"/>
                    </a:ext>
                  </a:extLst>
                </a:gridCol>
                <a:gridCol w="2718109">
                  <a:extLst>
                    <a:ext uri="{9D8B030D-6E8A-4147-A177-3AD203B41FA5}">
                      <a16:colId xmlns:a16="http://schemas.microsoft.com/office/drawing/2014/main" val="2800694994"/>
                    </a:ext>
                  </a:extLst>
                </a:gridCol>
                <a:gridCol w="2718109">
                  <a:extLst>
                    <a:ext uri="{9D8B030D-6E8A-4147-A177-3AD203B41FA5}">
                      <a16:colId xmlns:a16="http://schemas.microsoft.com/office/drawing/2014/main" val="1486236789"/>
                    </a:ext>
                  </a:extLst>
                </a:gridCol>
              </a:tblGrid>
              <a:tr h="370840">
                <a:tc>
                  <a:txBody>
                    <a:bodyPr/>
                    <a:lstStyle/>
                    <a:p>
                      <a:r>
                        <a:rPr lang="en-US" sz="2400" dirty="0">
                          <a:latin typeface="Times New Roman" panose="02020603050405020304" pitchFamily="18" charset="0"/>
                          <a:cs typeface="Times New Roman" panose="02020603050405020304" pitchFamily="18" charset="0"/>
                        </a:rPr>
                        <a:t>Nation</a:t>
                      </a:r>
                    </a:p>
                  </a:txBody>
                  <a:tcPr/>
                </a:tc>
                <a:tc>
                  <a:txBody>
                    <a:bodyPr/>
                    <a:lstStyle/>
                    <a:p>
                      <a:r>
                        <a:rPr lang="en-US" sz="2400" dirty="0">
                          <a:latin typeface="Times New Roman" panose="02020603050405020304" pitchFamily="18" charset="0"/>
                          <a:cs typeface="Times New Roman" panose="02020603050405020304" pitchFamily="18" charset="0"/>
                        </a:rPr>
                        <a:t>Car </a:t>
                      </a:r>
                    </a:p>
                  </a:txBody>
                  <a:tcPr/>
                </a:tc>
                <a:tc>
                  <a:txBody>
                    <a:bodyPr/>
                    <a:lstStyle/>
                    <a:p>
                      <a:r>
                        <a:rPr lang="en-US" sz="2400" dirty="0">
                          <a:latin typeface="Times New Roman" panose="02020603050405020304" pitchFamily="18" charset="0"/>
                          <a:cs typeface="Times New Roman" panose="02020603050405020304" pitchFamily="18" charset="0"/>
                        </a:rPr>
                        <a:t>Phones</a:t>
                      </a:r>
                    </a:p>
                  </a:txBody>
                  <a:tcPr/>
                </a:tc>
                <a:tc>
                  <a:txBody>
                    <a:bodyPr/>
                    <a:lstStyle/>
                    <a:p>
                      <a:r>
                        <a:rPr lang="en-US" sz="2400" dirty="0">
                          <a:latin typeface="Times New Roman" panose="02020603050405020304" pitchFamily="18" charset="0"/>
                          <a:cs typeface="Times New Roman" panose="02020603050405020304" pitchFamily="18" charset="0"/>
                        </a:rPr>
                        <a:t>Opportunity Cost</a:t>
                      </a:r>
                    </a:p>
                  </a:txBody>
                  <a:tcPr/>
                </a:tc>
                <a:extLst>
                  <a:ext uri="{0D108BD9-81ED-4DB2-BD59-A6C34878D82A}">
                    <a16:rowId xmlns:a16="http://schemas.microsoft.com/office/drawing/2014/main" val="4100562835"/>
                  </a:ext>
                </a:extLst>
              </a:tr>
              <a:tr h="370840">
                <a:tc>
                  <a:txBody>
                    <a:bodyPr/>
                    <a:lstStyle/>
                    <a:p>
                      <a:r>
                        <a:rPr lang="en-US" sz="2400" dirty="0">
                          <a:latin typeface="Times New Roman" panose="02020603050405020304" pitchFamily="18" charset="0"/>
                          <a:cs typeface="Times New Roman" panose="02020603050405020304" pitchFamily="18" charset="0"/>
                        </a:rPr>
                        <a:t>United States</a:t>
                      </a:r>
                    </a:p>
                  </a:txBody>
                  <a:tcPr/>
                </a:tc>
                <a:tc>
                  <a:txBody>
                    <a:bodyPr/>
                    <a:lstStyle/>
                    <a:p>
                      <a:pPr algn="ctr"/>
                      <a:r>
                        <a:rPr lang="en-US" sz="2400" dirty="0">
                          <a:latin typeface="Times New Roman" panose="02020603050405020304" pitchFamily="18" charset="0"/>
                          <a:cs typeface="Times New Roman" panose="02020603050405020304" pitchFamily="18" charset="0"/>
                        </a:rPr>
                        <a:t>80</a:t>
                      </a:r>
                    </a:p>
                  </a:txBody>
                  <a:tcPr/>
                </a:tc>
                <a:tc>
                  <a:txBody>
                    <a:bodyPr/>
                    <a:lstStyle/>
                    <a:p>
                      <a:pPr algn="ctr"/>
                      <a:r>
                        <a:rPr lang="en-US" sz="2400" dirty="0">
                          <a:latin typeface="Times New Roman" panose="02020603050405020304" pitchFamily="18" charset="0"/>
                          <a:cs typeface="Times New Roman" panose="02020603050405020304" pitchFamily="18" charset="0"/>
                        </a:rPr>
                        <a:t>20</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2589309"/>
                  </a:ext>
                </a:extLst>
              </a:tr>
              <a:tr h="370840">
                <a:tc>
                  <a:txBody>
                    <a:bodyPr/>
                    <a:lstStyle/>
                    <a:p>
                      <a:r>
                        <a:rPr lang="en-US" sz="2400" dirty="0">
                          <a:latin typeface="Times New Roman" panose="02020603050405020304" pitchFamily="18" charset="0"/>
                          <a:cs typeface="Times New Roman" panose="02020603050405020304" pitchFamily="18" charset="0"/>
                        </a:rPr>
                        <a:t>China</a:t>
                      </a:r>
                    </a:p>
                  </a:txBody>
                  <a:tcPr/>
                </a:tc>
                <a:tc>
                  <a:txBody>
                    <a:bodyPr/>
                    <a:lstStyle/>
                    <a:p>
                      <a:pPr algn="ctr"/>
                      <a:r>
                        <a:rPr lang="en-US" sz="2400" dirty="0">
                          <a:latin typeface="Times New Roman" panose="02020603050405020304" pitchFamily="18" charset="0"/>
                          <a:cs typeface="Times New Roman" panose="02020603050405020304" pitchFamily="18" charset="0"/>
                        </a:rPr>
                        <a:t>60</a:t>
                      </a:r>
                    </a:p>
                  </a:txBody>
                  <a:tcPr/>
                </a:tc>
                <a:tc>
                  <a:txBody>
                    <a:bodyPr/>
                    <a:lstStyle/>
                    <a:p>
                      <a:pPr algn="ctr"/>
                      <a:r>
                        <a:rPr lang="en-US" sz="2400" dirty="0">
                          <a:latin typeface="Times New Roman" panose="02020603050405020304" pitchFamily="18" charset="0"/>
                          <a:cs typeface="Times New Roman" panose="02020603050405020304" pitchFamily="18" charset="0"/>
                        </a:rPr>
                        <a:t>100</a:t>
                      </a:r>
                    </a:p>
                  </a:txBody>
                  <a:tcPr/>
                </a:tc>
                <a:tc>
                  <a:txBody>
                    <a:bodyPr/>
                    <a:lstStyle/>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79555540"/>
                  </a:ext>
                </a:extLst>
              </a:tr>
            </a:tbl>
          </a:graphicData>
        </a:graphic>
      </p:graphicFrame>
      <p:sp>
        <p:nvSpPr>
          <p:cNvPr id="8" name="Rectangle 7">
            <a:extLst>
              <a:ext uri="{FF2B5EF4-FFF2-40B4-BE49-F238E27FC236}">
                <a16:creationId xmlns:a16="http://schemas.microsoft.com/office/drawing/2014/main" id="{8F2E77E2-2152-42C3-B761-4AF37E96F942}"/>
              </a:ext>
            </a:extLst>
          </p:cNvPr>
          <p:cNvSpPr/>
          <p:nvPr/>
        </p:nvSpPr>
        <p:spPr>
          <a:xfrm>
            <a:off x="7237141" y="3428999"/>
            <a:ext cx="4616605" cy="1929161"/>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How does calculating the comparative advantage for producing goods further support why nations should trade?</a:t>
            </a:r>
          </a:p>
        </p:txBody>
      </p:sp>
    </p:spTree>
    <p:extLst>
      <p:ext uri="{BB962C8B-B14F-4D97-AF65-F5344CB8AC3E}">
        <p14:creationId xmlns:p14="http://schemas.microsoft.com/office/powerpoint/2010/main" val="67864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082040"/>
            <a:ext cx="10814154" cy="5094923"/>
          </a:xfrm>
          <a:solidFill>
            <a:schemeClr val="bg1"/>
          </a:solidFill>
          <a:ln>
            <a:solidFill>
              <a:srgbClr val="002060"/>
            </a:solidFill>
          </a:ln>
        </p:spPr>
        <p:txBody>
          <a:bodyPr>
            <a:normAutofit/>
          </a:bodyPr>
          <a:lstStyle/>
          <a:p>
            <a:pPr marL="0" indent="0">
              <a:lnSpc>
                <a:spcPct val="100000"/>
              </a:lnSpc>
              <a:spcBef>
                <a:spcPts val="0"/>
              </a:spcBef>
              <a:buSzPts val="1200"/>
              <a:buNone/>
            </a:pPr>
            <a:r>
              <a:rPr lang="en-US" sz="2400" b="1" i="1" u="sng" dirty="0">
                <a:solidFill>
                  <a:srgbClr val="C00000"/>
                </a:solidFill>
                <a:latin typeface="Times New Roman" panose="02020603050405020304" pitchFamily="18" charset="0"/>
                <a:cs typeface="Times New Roman" panose="02020603050405020304" pitchFamily="18" charset="0"/>
              </a:rPr>
              <a:t>Protectionist viewpoint</a:t>
            </a:r>
            <a:r>
              <a:rPr lang="en-US" sz="2400" b="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limit competition for products domestically, allowing local businesses to succeed by creating higher prices for imported goods. </a:t>
            </a:r>
          </a:p>
          <a:p>
            <a:pPr marL="0" indent="0">
              <a:lnSpc>
                <a:spcPct val="100000"/>
              </a:lnSpc>
              <a:spcBef>
                <a:spcPts val="0"/>
              </a:spcBef>
              <a:buSzPts val="1200"/>
              <a:buNone/>
            </a:pPr>
            <a:endParaRPr lang="en-US" sz="1200" b="1" dirty="0">
              <a:solidFill>
                <a:srgbClr val="C00000"/>
              </a:solidFill>
              <a:latin typeface="Times New Roman" panose="02020603050405020304" pitchFamily="18" charset="0"/>
              <a:cs typeface="Times New Roman" panose="02020603050405020304" pitchFamily="18" charset="0"/>
            </a:endParaRPr>
          </a:p>
          <a:p>
            <a:pPr marL="0" indent="0">
              <a:lnSpc>
                <a:spcPct val="100000"/>
              </a:lnSpc>
              <a:spcBef>
                <a:spcPts val="0"/>
              </a:spcBef>
              <a:buSzPts val="1200"/>
              <a:buNone/>
            </a:pPr>
            <a:r>
              <a:rPr lang="en-US" sz="2400" b="1" dirty="0">
                <a:latin typeface="Times New Roman" panose="02020603050405020304" pitchFamily="18" charset="0"/>
                <a:cs typeface="Times New Roman" panose="02020603050405020304" pitchFamily="18" charset="0"/>
              </a:rPr>
              <a:t>Barriers to Trade</a:t>
            </a:r>
          </a:p>
          <a:p>
            <a:pPr marL="579438" indent="-350838">
              <a:lnSpc>
                <a:spcPct val="100000"/>
              </a:lnSpc>
              <a:spcBef>
                <a:spcPts val="0"/>
              </a:spcBef>
              <a:buSzPts val="1200"/>
              <a:buFont typeface="Wingdings" panose="05000000000000000000" pitchFamily="2" charset="2"/>
              <a:buChar char="§"/>
            </a:pPr>
            <a:r>
              <a:rPr lang="en-US" sz="2400" b="1" i="1" u="sng" dirty="0">
                <a:solidFill>
                  <a:srgbClr val="C00000"/>
                </a:solidFill>
                <a:latin typeface="Times New Roman" panose="02020603050405020304" pitchFamily="18" charset="0"/>
                <a:cs typeface="Times New Roman" panose="02020603050405020304" pitchFamily="18" charset="0"/>
              </a:rPr>
              <a:t>Tariffs</a:t>
            </a:r>
          </a:p>
          <a:p>
            <a:pPr marL="579438" indent="-350838">
              <a:lnSpc>
                <a:spcPct val="100000"/>
              </a:lnSpc>
              <a:spcBef>
                <a:spcPts val="0"/>
              </a:spcBef>
              <a:buSzPts val="1200"/>
              <a:buFont typeface="Wingdings" panose="05000000000000000000" pitchFamily="2" charset="2"/>
              <a:buChar char="§"/>
            </a:pPr>
            <a:r>
              <a:rPr lang="en-US" sz="2400" b="1" i="1" u="sng" dirty="0">
                <a:solidFill>
                  <a:srgbClr val="C00000"/>
                </a:solidFill>
                <a:latin typeface="Times New Roman" panose="02020603050405020304" pitchFamily="18" charset="0"/>
                <a:cs typeface="Times New Roman" panose="02020603050405020304" pitchFamily="18" charset="0"/>
              </a:rPr>
              <a:t>Embargoes</a:t>
            </a:r>
          </a:p>
          <a:p>
            <a:pPr marL="579438" indent="-350838">
              <a:lnSpc>
                <a:spcPct val="100000"/>
              </a:lnSpc>
              <a:spcBef>
                <a:spcPts val="0"/>
              </a:spcBef>
              <a:buSzPts val="1200"/>
              <a:buFont typeface="Wingdings" panose="05000000000000000000" pitchFamily="2" charset="2"/>
              <a:buChar char="§"/>
            </a:pPr>
            <a:r>
              <a:rPr lang="en-US" sz="2400" b="1" i="1" u="sng" dirty="0">
                <a:solidFill>
                  <a:srgbClr val="C00000"/>
                </a:solidFill>
                <a:latin typeface="Times New Roman" panose="02020603050405020304" pitchFamily="18" charset="0"/>
                <a:cs typeface="Times New Roman" panose="02020603050405020304" pitchFamily="18" charset="0"/>
              </a:rPr>
              <a:t>Quotas</a:t>
            </a:r>
          </a:p>
          <a:p>
            <a:pPr marL="579438" indent="-350838">
              <a:lnSpc>
                <a:spcPct val="100000"/>
              </a:lnSpc>
              <a:spcBef>
                <a:spcPts val="0"/>
              </a:spcBef>
              <a:buSzPts val="1200"/>
              <a:buFont typeface="Wingdings" panose="05000000000000000000" pitchFamily="2" charset="2"/>
              <a:buChar char="§"/>
            </a:pPr>
            <a:r>
              <a:rPr lang="en-US" sz="2400" b="1" i="1" u="sng" dirty="0">
                <a:solidFill>
                  <a:srgbClr val="C00000"/>
                </a:solidFill>
                <a:latin typeface="Times New Roman" panose="02020603050405020304" pitchFamily="18" charset="0"/>
                <a:cs typeface="Times New Roman" panose="02020603050405020304" pitchFamily="18" charset="0"/>
              </a:rPr>
              <a:t>Product Standards</a:t>
            </a:r>
            <a:endParaRPr lang="en-US" sz="2400" b="1" i="1" u="sng"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200"/>
              <a:buNone/>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81518"/>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Preventing Trade</a:t>
            </a:r>
          </a:p>
        </p:txBody>
      </p:sp>
      <p:pic>
        <p:nvPicPr>
          <p:cNvPr id="1026" name="Picture 2" descr="Technical measures: the not so visible barriers to trade - Beyond Borders">
            <a:extLst>
              <a:ext uri="{FF2B5EF4-FFF2-40B4-BE49-F238E27FC236}">
                <a16:creationId xmlns:a16="http://schemas.microsoft.com/office/drawing/2014/main" id="{6D653922-E3D2-AF38-6BD7-AC5A9CC94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518" y="2000250"/>
            <a:ext cx="6557962" cy="2175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n-tariff barriers that make difficult entering into the Chinese market">
            <a:extLst>
              <a:ext uri="{FF2B5EF4-FFF2-40B4-BE49-F238E27FC236}">
                <a16:creationId xmlns:a16="http://schemas.microsoft.com/office/drawing/2014/main" id="{77380C61-6720-6CFF-BC48-2C90F947B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8298" y="4343400"/>
            <a:ext cx="5715000" cy="229695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072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9675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Economic pressure</a:t>
            </a:r>
          </a:p>
        </p:txBody>
      </p:sp>
      <p:pic>
        <p:nvPicPr>
          <p:cNvPr id="2" name="Google Shape;942;g2820ceb1b03_0_16">
            <a:extLst>
              <a:ext uri="{FF2B5EF4-FFF2-40B4-BE49-F238E27FC236}">
                <a16:creationId xmlns:a16="http://schemas.microsoft.com/office/drawing/2014/main" id="{6C529A69-EC22-A2B3-343E-2E2A35C9263A}"/>
              </a:ext>
            </a:extLst>
          </p:cNvPr>
          <p:cNvPicPr preferRelativeResize="0">
            <a:picLocks noGrp="1"/>
          </p:cNvPicPr>
          <p:nvPr>
            <p:ph idx="1"/>
          </p:nvPr>
        </p:nvPicPr>
        <p:blipFill>
          <a:blip r:embed="rId3">
            <a:alphaModFix/>
          </a:blip>
          <a:stretch>
            <a:fillRect/>
          </a:stretch>
        </p:blipFill>
        <p:spPr>
          <a:xfrm>
            <a:off x="297180" y="1082041"/>
            <a:ext cx="11597640" cy="5558318"/>
          </a:xfrm>
          <a:prstGeom prst="rect">
            <a:avLst/>
          </a:prstGeom>
          <a:noFill/>
          <a:ln>
            <a:noFill/>
          </a:ln>
        </p:spPr>
      </p:pic>
    </p:spTree>
    <p:extLst>
      <p:ext uri="{BB962C8B-B14F-4D97-AF65-F5344CB8AC3E}">
        <p14:creationId xmlns:p14="http://schemas.microsoft.com/office/powerpoint/2010/main" val="2995891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051560"/>
            <a:ext cx="10814154" cy="5125403"/>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Tariffs</a:t>
            </a:r>
            <a:r>
              <a:rPr lang="en-US"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tax on an imported good</a:t>
            </a:r>
          </a:p>
          <a:p>
            <a:pPr marL="854075" indent="-396875">
              <a:lnSpc>
                <a:spcPct val="100000"/>
              </a:lnSpc>
              <a:spcBef>
                <a:spcPts val="0"/>
              </a:spcBef>
              <a:buSzPts val="1200"/>
            </a:pPr>
            <a:r>
              <a:rPr lang="en-US" dirty="0">
                <a:latin typeface="Times New Roman" panose="02020603050405020304" pitchFamily="18" charset="0"/>
                <a:cs typeface="Times New Roman" panose="02020603050405020304" pitchFamily="18" charset="0"/>
              </a:rPr>
              <a:t>Done to product a domestic producer</a:t>
            </a:r>
          </a:p>
          <a:p>
            <a:pPr marL="854075" indent="-396875">
              <a:lnSpc>
                <a:spcPct val="100000"/>
              </a:lnSpc>
              <a:spcBef>
                <a:spcPts val="0"/>
              </a:spcBef>
              <a:buSzPts val="1200"/>
            </a:pPr>
            <a:r>
              <a:rPr lang="en-US" dirty="0">
                <a:latin typeface="Times New Roman" panose="02020603050405020304" pitchFamily="18" charset="0"/>
                <a:cs typeface="Times New Roman" panose="02020603050405020304" pitchFamily="18" charset="0"/>
              </a:rPr>
              <a:t>Hurts consumers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35798"/>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Trade Barrier</a:t>
            </a:r>
          </a:p>
        </p:txBody>
      </p:sp>
      <p:pic>
        <p:nvPicPr>
          <p:cNvPr id="2" name="Google Shape;956;g2820ceb1b03_0_23">
            <a:extLst>
              <a:ext uri="{FF2B5EF4-FFF2-40B4-BE49-F238E27FC236}">
                <a16:creationId xmlns:a16="http://schemas.microsoft.com/office/drawing/2014/main" id="{1635CC51-3EA6-2C31-37D1-0999A393467D}"/>
              </a:ext>
            </a:extLst>
          </p:cNvPr>
          <p:cNvPicPr preferRelativeResize="0"/>
          <p:nvPr/>
        </p:nvPicPr>
        <p:blipFill>
          <a:blip r:embed="rId3">
            <a:alphaModFix/>
          </a:blip>
          <a:stretch>
            <a:fillRect/>
          </a:stretch>
        </p:blipFill>
        <p:spPr>
          <a:xfrm>
            <a:off x="4596478" y="2046943"/>
            <a:ext cx="5644800" cy="3628097"/>
          </a:xfrm>
          <a:prstGeom prst="rect">
            <a:avLst/>
          </a:prstGeom>
          <a:noFill/>
          <a:ln>
            <a:solidFill>
              <a:srgbClr val="002060"/>
            </a:solidFill>
          </a:ln>
        </p:spPr>
      </p:pic>
    </p:spTree>
    <p:extLst>
      <p:ext uri="{BB962C8B-B14F-4D97-AF65-F5344CB8AC3E}">
        <p14:creationId xmlns:p14="http://schemas.microsoft.com/office/powerpoint/2010/main" val="83674183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051560"/>
            <a:ext cx="6196434" cy="5125403"/>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Embargo</a:t>
            </a:r>
            <a:r>
              <a:rPr lang="en-US" dirty="0">
                <a:solidFill>
                  <a:srgbClr val="C0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 complete ban on trade</a:t>
            </a:r>
          </a:p>
          <a:p>
            <a:pPr marL="914400" lvl="1" indent="-342900" algn="l" rtl="0">
              <a:spcBef>
                <a:spcPts val="0"/>
              </a:spcBef>
              <a:spcAft>
                <a:spcPts val="0"/>
              </a:spcAft>
              <a:buSzPts val="1800"/>
              <a:buFont typeface="Oswald"/>
              <a:buChar char="➢"/>
            </a:pPr>
            <a:r>
              <a:rPr lang="en-US" dirty="0">
                <a:latin typeface="Times" panose="02020603050405020304" pitchFamily="18" charset="0"/>
                <a:ea typeface="Oswald"/>
                <a:cs typeface="Times" panose="02020603050405020304" pitchFamily="18" charset="0"/>
                <a:sym typeface="Oswald"/>
              </a:rPr>
              <a:t>Usually done to punish a country </a:t>
            </a:r>
          </a:p>
          <a:p>
            <a:pPr marL="914400" lvl="1" indent="-342900" algn="l" rtl="0">
              <a:spcBef>
                <a:spcPts val="0"/>
              </a:spcBef>
              <a:spcAft>
                <a:spcPts val="0"/>
              </a:spcAft>
              <a:buSzPts val="1800"/>
              <a:buFont typeface="Oswald"/>
              <a:buChar char="➢"/>
            </a:pPr>
            <a:r>
              <a:rPr lang="en-US" dirty="0">
                <a:solidFill>
                  <a:srgbClr val="002060"/>
                </a:solidFill>
                <a:latin typeface="Times" panose="02020603050405020304" pitchFamily="18" charset="0"/>
                <a:ea typeface="Oswald"/>
                <a:cs typeface="Times" panose="02020603050405020304" pitchFamily="18" charset="0"/>
                <a:sym typeface="Oswald"/>
              </a:rPr>
              <a:t>Ex- the U.S. and Cuba</a:t>
            </a:r>
          </a:p>
          <a:p>
            <a:pPr marL="1371600" lvl="2" indent="-342900" algn="l" rtl="0">
              <a:spcBef>
                <a:spcPts val="0"/>
              </a:spcBef>
              <a:spcAft>
                <a:spcPts val="0"/>
              </a:spcAft>
              <a:buSzPts val="1800"/>
              <a:buFont typeface="Oswald"/>
              <a:buChar char="■"/>
            </a:pPr>
            <a:r>
              <a:rPr lang="en-US" sz="2400" dirty="0">
                <a:solidFill>
                  <a:srgbClr val="002060"/>
                </a:solidFill>
                <a:latin typeface="Times" panose="02020603050405020304" pitchFamily="18" charset="0"/>
                <a:ea typeface="Oswald"/>
                <a:cs typeface="Times" panose="02020603050405020304" pitchFamily="18" charset="0"/>
                <a:sym typeface="Oswald"/>
              </a:rPr>
              <a:t>The U.S. implemented an embargo on Cuba in the 1960s after Fidel Castro's coup and installment of a communist regime.</a:t>
            </a:r>
          </a:p>
          <a:p>
            <a:pPr marL="1371600" lvl="2" indent="-342900" algn="l" rtl="0">
              <a:spcBef>
                <a:spcPts val="0"/>
              </a:spcBef>
              <a:spcAft>
                <a:spcPts val="0"/>
              </a:spcAft>
              <a:buSzPts val="1800"/>
              <a:buFont typeface="Oswald"/>
              <a:buChar char="■"/>
            </a:pPr>
            <a:r>
              <a:rPr lang="en-US" sz="2400" dirty="0">
                <a:solidFill>
                  <a:srgbClr val="002060"/>
                </a:solidFill>
                <a:latin typeface="Times" panose="02020603050405020304" pitchFamily="18" charset="0"/>
                <a:ea typeface="Oswald"/>
                <a:cs typeface="Times" panose="02020603050405020304" pitchFamily="18" charset="0"/>
                <a:sym typeface="Oswald"/>
              </a:rPr>
              <a:t>In 2015 Obama began rolling back those trade restrictions, but they have never been fully lifted for various reasons </a:t>
            </a:r>
          </a:p>
          <a:p>
            <a:pPr marL="1371600" lvl="2" indent="-342900" algn="l" rtl="0">
              <a:spcBef>
                <a:spcPts val="0"/>
              </a:spcBef>
              <a:spcAft>
                <a:spcPts val="0"/>
              </a:spcAft>
              <a:buSzPts val="1800"/>
              <a:buFont typeface="Oswald"/>
              <a:buChar char="■"/>
            </a:pPr>
            <a:r>
              <a:rPr lang="en-US" sz="2400" dirty="0">
                <a:solidFill>
                  <a:srgbClr val="002060"/>
                </a:solidFill>
                <a:latin typeface="Times" panose="02020603050405020304" pitchFamily="18" charset="0"/>
                <a:ea typeface="Oswald"/>
                <a:cs typeface="Times" panose="02020603050405020304" pitchFamily="18" charset="0"/>
                <a:sym typeface="Oswald"/>
              </a:rPr>
              <a:t>97% of the world’s governments oppose the US sanction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35798"/>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Trade Barrier</a:t>
            </a:r>
          </a:p>
        </p:txBody>
      </p:sp>
      <p:pic>
        <p:nvPicPr>
          <p:cNvPr id="5" name="Google Shape;963;g2820ceb1b03_0_37">
            <a:extLst>
              <a:ext uri="{FF2B5EF4-FFF2-40B4-BE49-F238E27FC236}">
                <a16:creationId xmlns:a16="http://schemas.microsoft.com/office/drawing/2014/main" id="{9FC8CC5A-3165-52BC-E8D3-2B747CE66292}"/>
              </a:ext>
            </a:extLst>
          </p:cNvPr>
          <p:cNvPicPr preferRelativeResize="0"/>
          <p:nvPr/>
        </p:nvPicPr>
        <p:blipFill>
          <a:blip r:embed="rId3">
            <a:alphaModFix/>
          </a:blip>
          <a:stretch>
            <a:fillRect/>
          </a:stretch>
        </p:blipFill>
        <p:spPr>
          <a:xfrm>
            <a:off x="7010400" y="1310640"/>
            <a:ext cx="4641954" cy="4608389"/>
          </a:xfrm>
          <a:prstGeom prst="rect">
            <a:avLst/>
          </a:prstGeom>
          <a:noFill/>
          <a:ln>
            <a:solidFill>
              <a:srgbClr val="002060"/>
            </a:solidFill>
          </a:ln>
        </p:spPr>
      </p:pic>
    </p:spTree>
    <p:extLst>
      <p:ext uri="{BB962C8B-B14F-4D97-AF65-F5344CB8AC3E}">
        <p14:creationId xmlns:p14="http://schemas.microsoft.com/office/powerpoint/2010/main" val="15267520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051560"/>
            <a:ext cx="7674714" cy="5125403"/>
          </a:xfrm>
          <a:solidFill>
            <a:schemeClr val="bg1"/>
          </a:solidFill>
          <a:ln>
            <a:solidFill>
              <a:srgbClr val="002060"/>
            </a:solidFill>
          </a:ln>
        </p:spPr>
        <p:txBody>
          <a:bodyPr>
            <a:normAutofit/>
          </a:bodyPr>
          <a:lstStyle/>
          <a:p>
            <a:pPr marL="457200" lvl="0" indent="-342900" algn="l" rtl="0">
              <a:spcBef>
                <a:spcPts val="0"/>
              </a:spcBef>
              <a:spcAft>
                <a:spcPts val="0"/>
              </a:spcAft>
              <a:buSzPts val="1800"/>
              <a:buFont typeface="Oswald"/>
              <a:buChar char="❖"/>
            </a:pPr>
            <a:r>
              <a:rPr lang="en-US" b="1" i="1" u="sng" dirty="0">
                <a:solidFill>
                  <a:srgbClr val="C00000"/>
                </a:solidFill>
                <a:latin typeface="Times New Roman" panose="02020603050405020304" pitchFamily="18" charset="0"/>
                <a:cs typeface="Times New Roman" panose="02020603050405020304" pitchFamily="18" charset="0"/>
              </a:rPr>
              <a:t>Import Quota</a:t>
            </a:r>
            <a:r>
              <a:rPr lang="en-US" dirty="0">
                <a:solidFill>
                  <a:srgbClr val="C00000"/>
                </a:solidFill>
                <a:latin typeface="Times New Roman" panose="02020603050405020304" pitchFamily="18" charset="0"/>
                <a:cs typeface="Times New Roman" panose="02020603050405020304" pitchFamily="18" charset="0"/>
              </a:rPr>
              <a:t>: </a:t>
            </a:r>
            <a:r>
              <a:rPr lang="en-US" dirty="0">
                <a:latin typeface="Times" panose="02020603050405020304" pitchFamily="18" charset="0"/>
                <a:ea typeface="Oswald"/>
                <a:cs typeface="Times" panose="02020603050405020304" pitchFamily="18" charset="0"/>
                <a:sym typeface="Oswald"/>
              </a:rPr>
              <a:t>limits on the amounts of imports and exports that will be allowed </a:t>
            </a:r>
          </a:p>
          <a:p>
            <a:pPr marL="914400" lvl="1" indent="-342900" algn="l" rtl="0">
              <a:spcBef>
                <a:spcPts val="0"/>
              </a:spcBef>
              <a:spcAft>
                <a:spcPts val="0"/>
              </a:spcAft>
              <a:buSzPts val="1800"/>
              <a:buFont typeface="Oswald"/>
              <a:buChar char="➢"/>
            </a:pPr>
            <a:r>
              <a:rPr lang="en-US" sz="2800" dirty="0">
                <a:solidFill>
                  <a:srgbClr val="002060"/>
                </a:solidFill>
                <a:latin typeface="Times" panose="02020603050405020304" pitchFamily="18" charset="0"/>
                <a:ea typeface="Oswald"/>
                <a:cs typeface="Times" panose="02020603050405020304" pitchFamily="18" charset="0"/>
                <a:sym typeface="Oswald"/>
              </a:rPr>
              <a:t>Ex- in the 1970s we put quotes on the number of Japanese made cars that could be sold within the U.S.</a:t>
            </a:r>
          </a:p>
          <a:p>
            <a:pPr marL="457200" lvl="0" indent="-342900" algn="l" rtl="0">
              <a:spcBef>
                <a:spcPts val="0"/>
              </a:spcBef>
              <a:spcAft>
                <a:spcPts val="0"/>
              </a:spcAft>
              <a:buSzPts val="1800"/>
              <a:buFont typeface="Oswald"/>
              <a:buChar char="❖"/>
            </a:pPr>
            <a:r>
              <a:rPr lang="en-US" b="1" i="1" u="sng" dirty="0">
                <a:solidFill>
                  <a:srgbClr val="C00000"/>
                </a:solidFill>
                <a:latin typeface="Times" panose="02020603050405020304" pitchFamily="18" charset="0"/>
                <a:ea typeface="Oswald"/>
                <a:cs typeface="Times" panose="02020603050405020304" pitchFamily="18" charset="0"/>
                <a:sym typeface="Oswald"/>
              </a:rPr>
              <a:t>Product Standards:</a:t>
            </a:r>
            <a:r>
              <a:rPr lang="en-US" b="1" i="1" dirty="0">
                <a:solidFill>
                  <a:srgbClr val="C00000"/>
                </a:solidFill>
                <a:latin typeface="Times" panose="02020603050405020304" pitchFamily="18" charset="0"/>
                <a:ea typeface="Oswald"/>
                <a:cs typeface="Times" panose="02020603050405020304" pitchFamily="18" charset="0"/>
                <a:sym typeface="Oswald"/>
              </a:rPr>
              <a:t> </a:t>
            </a:r>
            <a:r>
              <a:rPr lang="en-US" dirty="0">
                <a:latin typeface="Times" panose="02020603050405020304" pitchFamily="18" charset="0"/>
                <a:ea typeface="Oswald"/>
                <a:cs typeface="Times" panose="02020603050405020304" pitchFamily="18" charset="0"/>
                <a:sym typeface="Oswald"/>
              </a:rPr>
              <a:t>countries have certain laws that regulate the way things can be sold and what those items can contain </a:t>
            </a:r>
          </a:p>
          <a:p>
            <a:pPr marL="914400" lvl="1" indent="-342900" algn="l" rtl="0">
              <a:spcBef>
                <a:spcPts val="0"/>
              </a:spcBef>
              <a:spcAft>
                <a:spcPts val="0"/>
              </a:spcAft>
              <a:buSzPts val="1800"/>
              <a:buFont typeface="Oswald"/>
              <a:buChar char="➢"/>
            </a:pPr>
            <a:r>
              <a:rPr lang="en-US" sz="2800" dirty="0">
                <a:solidFill>
                  <a:srgbClr val="002060"/>
                </a:solidFill>
                <a:latin typeface="Times" panose="02020603050405020304" pitchFamily="18" charset="0"/>
                <a:ea typeface="Oswald"/>
                <a:cs typeface="Times" panose="02020603050405020304" pitchFamily="18" charset="0"/>
                <a:sym typeface="Oswald"/>
              </a:rPr>
              <a:t>Ex- the U.S. does not allow toys to be sold that contain lead paint, China violated this </a:t>
            </a:r>
          </a:p>
          <a:p>
            <a:pPr marL="1371600" lvl="2" indent="-342900" algn="l" rtl="0">
              <a:spcBef>
                <a:spcPts val="0"/>
              </a:spcBef>
              <a:spcAft>
                <a:spcPts val="0"/>
              </a:spcAft>
              <a:buSzPts val="1800"/>
              <a:buFont typeface="Oswald"/>
              <a:buChar char="■"/>
            </a:pPr>
            <a:r>
              <a:rPr lang="en-US" sz="2800" dirty="0">
                <a:solidFill>
                  <a:srgbClr val="002060"/>
                </a:solidFill>
                <a:latin typeface="Times" panose="02020603050405020304" pitchFamily="18" charset="0"/>
                <a:ea typeface="Oswald"/>
                <a:cs typeface="Times" panose="02020603050405020304" pitchFamily="18" charset="0"/>
                <a:sym typeface="Oswald"/>
              </a:rPr>
              <a:t>In 2007 more than 21 million toys made in China were recalled</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635798"/>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Trade Barrier</a:t>
            </a:r>
          </a:p>
        </p:txBody>
      </p:sp>
      <p:pic>
        <p:nvPicPr>
          <p:cNvPr id="5" name="Google Shape;970;g2820ceb1b03_0_44">
            <a:extLst>
              <a:ext uri="{FF2B5EF4-FFF2-40B4-BE49-F238E27FC236}">
                <a16:creationId xmlns:a16="http://schemas.microsoft.com/office/drawing/2014/main" id="{56444C75-6889-586E-42E6-86D3F0CA4827}"/>
              </a:ext>
            </a:extLst>
          </p:cNvPr>
          <p:cNvPicPr preferRelativeResize="0"/>
          <p:nvPr/>
        </p:nvPicPr>
        <p:blipFill>
          <a:blip r:embed="rId3">
            <a:alphaModFix/>
          </a:blip>
          <a:stretch>
            <a:fillRect/>
          </a:stretch>
        </p:blipFill>
        <p:spPr>
          <a:xfrm>
            <a:off x="8510142" y="1051560"/>
            <a:ext cx="3270377" cy="5349240"/>
          </a:xfrm>
          <a:prstGeom prst="rect">
            <a:avLst/>
          </a:prstGeom>
          <a:noFill/>
          <a:ln>
            <a:noFill/>
          </a:ln>
        </p:spPr>
      </p:pic>
    </p:spTree>
    <p:extLst>
      <p:ext uri="{BB962C8B-B14F-4D97-AF65-F5344CB8AC3E}">
        <p14:creationId xmlns:p14="http://schemas.microsoft.com/office/powerpoint/2010/main" val="19856789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indent="0">
              <a:lnSpc>
                <a:spcPct val="100000"/>
              </a:lnSpc>
              <a:spcBef>
                <a:spcPts val="0"/>
              </a:spcBef>
              <a:buSzPts val="1200"/>
              <a:buNone/>
            </a:pPr>
            <a:r>
              <a:rPr lang="en-US" sz="2800" b="1" i="1" u="sng" dirty="0">
                <a:solidFill>
                  <a:srgbClr val="C00000"/>
                </a:solidFill>
                <a:latin typeface="Times" panose="02020603050405020304" pitchFamily="18" charset="0"/>
                <a:cs typeface="Times" panose="02020603050405020304" pitchFamily="18" charset="0"/>
              </a:rPr>
              <a:t>Free trade prospective</a:t>
            </a:r>
            <a:r>
              <a:rPr lang="en-US" sz="2800" b="1" dirty="0">
                <a:solidFill>
                  <a:srgbClr val="C00000"/>
                </a:solidFill>
                <a:latin typeface="Garamond" pitchFamily="18" charset="0"/>
              </a:rPr>
              <a:t>: </a:t>
            </a:r>
            <a:r>
              <a:rPr lang="en-US" dirty="0">
                <a:solidFill>
                  <a:schemeClr val="tx1"/>
                </a:solidFill>
                <a:latin typeface="Times New Roman" pitchFamily="18" charset="0"/>
                <a:cs typeface="Times New Roman" pitchFamily="18" charset="0"/>
              </a:rPr>
              <a:t>remove all barriers to trade and all resources and finish goods cross borders freely</a:t>
            </a:r>
          </a:p>
          <a:p>
            <a:pPr>
              <a:lnSpc>
                <a:spcPct val="100000"/>
              </a:lnSpc>
              <a:spcBef>
                <a:spcPts val="0"/>
              </a:spcBef>
              <a:buSzPts val="1200"/>
            </a:pPr>
            <a:r>
              <a:rPr lang="en-US" sz="2400" b="1" i="1" u="sng" dirty="0">
                <a:solidFill>
                  <a:srgbClr val="C00000"/>
                </a:solidFill>
                <a:latin typeface="Times New Roman" panose="02020603050405020304" pitchFamily="18" charset="0"/>
                <a:cs typeface="Times New Roman" panose="02020603050405020304" pitchFamily="18" charset="0"/>
              </a:rPr>
              <a:t>Trade Blocs</a:t>
            </a:r>
            <a:r>
              <a:rPr lang="en-US" sz="24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agreements made between a group of nations to promote free trade</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Ex. NAFTA, European Union</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Free Trade Zone</a:t>
            </a:r>
          </a:p>
        </p:txBody>
      </p:sp>
      <p:pic>
        <p:nvPicPr>
          <p:cNvPr id="2" name="Picture 2">
            <a:extLst>
              <a:ext uri="{FF2B5EF4-FFF2-40B4-BE49-F238E27FC236}">
                <a16:creationId xmlns:a16="http://schemas.microsoft.com/office/drawing/2014/main" id="{0E2EF52C-2E5C-3848-4D93-C3AFCF6AC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34" y="3313022"/>
            <a:ext cx="6726006" cy="33273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8999F2AB-CAD9-6080-DA67-55F8EC9F9215}"/>
              </a:ext>
            </a:extLst>
          </p:cNvPr>
          <p:cNvSpPr/>
          <p:nvPr/>
        </p:nvSpPr>
        <p:spPr>
          <a:xfrm>
            <a:off x="686536" y="3645084"/>
            <a:ext cx="3985146" cy="66536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GATT</a:t>
            </a:r>
            <a:r>
              <a:rPr lang="en-US" sz="2400" dirty="0">
                <a:latin typeface="Times New Roman" pitchFamily="18" charset="0"/>
                <a:cs typeface="Times New Roman" pitchFamily="18" charset="0"/>
              </a:rPr>
              <a:t>: General Agreement on Trade &amp; Tariffs</a:t>
            </a:r>
          </a:p>
        </p:txBody>
      </p:sp>
      <p:sp>
        <p:nvSpPr>
          <p:cNvPr id="7" name="Rectangle 6">
            <a:extLst>
              <a:ext uri="{FF2B5EF4-FFF2-40B4-BE49-F238E27FC236}">
                <a16:creationId xmlns:a16="http://schemas.microsoft.com/office/drawing/2014/main" id="{EDAB0063-DA7A-B662-5CAA-BC5F46EAD6B8}"/>
              </a:ext>
            </a:extLst>
          </p:cNvPr>
          <p:cNvSpPr/>
          <p:nvPr/>
        </p:nvSpPr>
        <p:spPr>
          <a:xfrm>
            <a:off x="686536" y="4345059"/>
            <a:ext cx="3985146" cy="6550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NAFTA</a:t>
            </a:r>
            <a:r>
              <a:rPr lang="en-US" sz="2400" dirty="0">
                <a:latin typeface="Times New Roman" pitchFamily="18" charset="0"/>
                <a:cs typeface="Times New Roman" pitchFamily="18" charset="0"/>
              </a:rPr>
              <a:t>: North American Free Trade Agreement</a:t>
            </a:r>
          </a:p>
        </p:txBody>
      </p:sp>
      <p:sp>
        <p:nvSpPr>
          <p:cNvPr id="8" name="Rectangle 7">
            <a:extLst>
              <a:ext uri="{FF2B5EF4-FFF2-40B4-BE49-F238E27FC236}">
                <a16:creationId xmlns:a16="http://schemas.microsoft.com/office/drawing/2014/main" id="{B725057C-54F1-8FD8-CC32-F21730C9331B}"/>
              </a:ext>
            </a:extLst>
          </p:cNvPr>
          <p:cNvSpPr/>
          <p:nvPr/>
        </p:nvSpPr>
        <p:spPr>
          <a:xfrm>
            <a:off x="686536" y="5135999"/>
            <a:ext cx="3985146" cy="655092"/>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New Roman" pitchFamily="18" charset="0"/>
                <a:cs typeface="Times New Roman" pitchFamily="18" charset="0"/>
              </a:rPr>
              <a:t>CAFTA</a:t>
            </a:r>
            <a:r>
              <a:rPr lang="en-US" sz="2400" dirty="0">
                <a:latin typeface="Times New Roman" pitchFamily="18" charset="0"/>
                <a:cs typeface="Times New Roman" pitchFamily="18" charset="0"/>
              </a:rPr>
              <a:t>: Central American Free Trade Agreement</a:t>
            </a:r>
          </a:p>
        </p:txBody>
      </p:sp>
    </p:spTree>
    <p:extLst>
      <p:ext uri="{BB962C8B-B14F-4D97-AF65-F5344CB8AC3E}">
        <p14:creationId xmlns:p14="http://schemas.microsoft.com/office/powerpoint/2010/main" val="56114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5">
              <a:lumMod val="20000"/>
              <a:lumOff val="80000"/>
            </a:schemeClr>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Trough Phase</a:t>
            </a:r>
          </a:p>
        </p:txBody>
      </p:sp>
      <p:sp>
        <p:nvSpPr>
          <p:cNvPr id="3" name="Content Placeholder 2"/>
          <p:cNvSpPr>
            <a:spLocks noGrp="1"/>
          </p:cNvSpPr>
          <p:nvPr>
            <p:ph idx="1"/>
          </p:nvPr>
        </p:nvSpPr>
        <p:spPr>
          <a:xfrm>
            <a:off x="1097280" y="1491926"/>
            <a:ext cx="10058400" cy="4490668"/>
          </a:xfrm>
          <a:solidFill>
            <a:schemeClr val="bg1"/>
          </a:solidFill>
        </p:spPr>
        <p:txBody>
          <a:bodyPr>
            <a:normAutofit/>
          </a:bodyPr>
          <a:lstStyle/>
          <a:p>
            <a:r>
              <a:rPr lang="en-US" sz="2400" dirty="0">
                <a:latin typeface="Times New Roman" pitchFamily="18" charset="0"/>
                <a:cs typeface="Times New Roman" pitchFamily="18" charset="0"/>
              </a:rPr>
              <a:t>The economy bottoms out and begins a cycle of growth </a:t>
            </a:r>
          </a:p>
          <a:p>
            <a:endParaRPr lang="en-US" sz="2400" dirty="0">
              <a:latin typeface="Times New Roman" pitchFamily="18" charset="0"/>
              <a:cs typeface="Times New Roman" pitchFamily="18" charset="0"/>
            </a:endParaRPr>
          </a:p>
        </p:txBody>
      </p:sp>
      <p:sp>
        <p:nvSpPr>
          <p:cNvPr id="4" name="Rectangle 3"/>
          <p:cNvSpPr/>
          <p:nvPr/>
        </p:nvSpPr>
        <p:spPr>
          <a:xfrm>
            <a:off x="6264322" y="2094930"/>
            <a:ext cx="5622877" cy="2115403"/>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TOUGH PHASE:</a:t>
            </a:r>
            <a:r>
              <a:rPr lang="en-US" sz="2400" b="1" i="1" dirty="0">
                <a:solidFill>
                  <a:srgbClr val="FFFF00"/>
                </a:solidFill>
                <a:latin typeface="Times New Roman" pitchFamily="18" charset="0"/>
                <a:cs typeface="Times New Roman" pitchFamily="18" charset="0"/>
              </a:rPr>
              <a:t> </a:t>
            </a:r>
            <a:r>
              <a:rPr lang="en-US" sz="2400" dirty="0">
                <a:latin typeface="Times New Roman" pitchFamily="18" charset="0"/>
                <a:cs typeface="Times New Roman" pitchFamily="18" charset="0"/>
              </a:rPr>
              <a:t>- Price, demand, supply, and competition have adjusted to get rid of economic dead weight (weak businesses, surplus goods and services, and consumers want fewer products)</a:t>
            </a:r>
            <a:endParaRPr lang="en-US" sz="2400" b="1" u="sng" dirty="0">
              <a:latin typeface="Times New Roman" pitchFamily="18" charset="0"/>
              <a:cs typeface="Times New Roman" pitchFamily="18" charset="0"/>
            </a:endParaRPr>
          </a:p>
        </p:txBody>
      </p:sp>
      <p:pic>
        <p:nvPicPr>
          <p:cNvPr id="7" name="Picture 11" descr="opportun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635" y="4048836"/>
            <a:ext cx="4286250" cy="2362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15" y="1943811"/>
            <a:ext cx="4533900" cy="382464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1529698">
            <a:off x="3265563" y="4746197"/>
            <a:ext cx="1160060" cy="365646"/>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543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NAFTA/USMCA</a:t>
            </a:r>
            <a:r>
              <a:rPr lang="en-US" dirty="0">
                <a:latin typeface="Times New Roman" panose="02020603050405020304" pitchFamily="18" charset="0"/>
                <a:cs typeface="Times New Roman" panose="02020603050405020304" pitchFamily="18" charset="0"/>
              </a:rPr>
              <a:t>: (1994) – ended trade barriers between the U.S., Canada, &amp; Mexico</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Renegotiated in 2020</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American Free Trade Zone</a:t>
            </a:r>
          </a:p>
        </p:txBody>
      </p:sp>
      <p:pic>
        <p:nvPicPr>
          <p:cNvPr id="2050" name="Picture 2" descr="NAFTA's Impact on the U.S. Economy: What Are the Facts? - Knowledge at  Wharton">
            <a:extLst>
              <a:ext uri="{FF2B5EF4-FFF2-40B4-BE49-F238E27FC236}">
                <a16:creationId xmlns:a16="http://schemas.microsoft.com/office/drawing/2014/main" id="{F413785C-443E-19C9-2FD7-2B6E614C2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62" y="2165033"/>
            <a:ext cx="6144578" cy="287940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2052" name="Picture 4" descr="Now That TPP Is off the Table, What's Next for NAFTA? | Epicenter">
            <a:extLst>
              <a:ext uri="{FF2B5EF4-FFF2-40B4-BE49-F238E27FC236}">
                <a16:creationId xmlns:a16="http://schemas.microsoft.com/office/drawing/2014/main" id="{5C9426E2-9FB4-001A-901A-274ED274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913870"/>
            <a:ext cx="3989070" cy="37264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87FEB95-4C44-A1AB-19C9-C58ECDCF6151}"/>
              </a:ext>
            </a:extLst>
          </p:cNvPr>
          <p:cNvSpPr/>
          <p:nvPr/>
        </p:nvSpPr>
        <p:spPr>
          <a:xfrm>
            <a:off x="4968240" y="4648200"/>
            <a:ext cx="6144578" cy="7707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solidFill>
                  <a:schemeClr val="bg1"/>
                </a:solidFill>
                <a:latin typeface="Times" panose="02020603050405020304" pitchFamily="18" charset="0"/>
                <a:cs typeface="Times" panose="02020603050405020304" pitchFamily="18" charset="0"/>
                <a:hlinkClick r:id="rId5">
                  <a:extLst>
                    <a:ext uri="{A12FA001-AC4F-418D-AE19-62706E023703}">
                      <ahyp:hlinkClr xmlns:ahyp="http://schemas.microsoft.com/office/drawing/2018/hyperlinkcolor" val="tx"/>
                    </a:ext>
                  </a:extLst>
                </a:hlinkClick>
              </a:rPr>
              <a:t>NAFTA impact</a:t>
            </a:r>
            <a:endParaRPr lang="en-US" sz="2800" b="1"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0416387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latin typeface="Times New Roman" panose="02020603050405020304" pitchFamily="18" charset="0"/>
                <a:cs typeface="Times New Roman" panose="02020603050405020304" pitchFamily="18" charset="0"/>
              </a:rPr>
              <a:t>The United States currently blocks trade from the following countries </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Trade Sanctions Foreign Policy</a:t>
            </a:r>
          </a:p>
        </p:txBody>
      </p:sp>
      <p:pic>
        <p:nvPicPr>
          <p:cNvPr id="1026" name="Picture 2" descr="Flag of Cuba | History, Design &amp; Meaning | Britannica">
            <a:extLst>
              <a:ext uri="{FF2B5EF4-FFF2-40B4-BE49-F238E27FC236}">
                <a16:creationId xmlns:a16="http://schemas.microsoft.com/office/drawing/2014/main" id="{7B0AAD99-ECF6-4060-1DDA-D30369F8B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Iran | History, Meaning &amp; Symbolism | Britannica">
            <a:extLst>
              <a:ext uri="{FF2B5EF4-FFF2-40B4-BE49-F238E27FC236}">
                <a16:creationId xmlns:a16="http://schemas.microsoft.com/office/drawing/2014/main" id="{E15192E2-0FE9-7B46-520E-A448841E3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550" y="2160319"/>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North Korea | Meaning, Colors &amp; History | Britannica">
            <a:extLst>
              <a:ext uri="{FF2B5EF4-FFF2-40B4-BE49-F238E27FC236}">
                <a16:creationId xmlns:a16="http://schemas.microsoft.com/office/drawing/2014/main" id="{B8B72178-5146-3E76-0D9F-0B7495569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875"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209C8BB-E55E-46CC-9F26-30B3549E904B}"/>
              </a:ext>
            </a:extLst>
          </p:cNvPr>
          <p:cNvSpPr/>
          <p:nvPr/>
        </p:nvSpPr>
        <p:spPr>
          <a:xfrm>
            <a:off x="1167054" y="3890945"/>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Cuba</a:t>
            </a:r>
          </a:p>
        </p:txBody>
      </p:sp>
      <p:sp>
        <p:nvSpPr>
          <p:cNvPr id="6" name="Rectangle 5">
            <a:extLst>
              <a:ext uri="{FF2B5EF4-FFF2-40B4-BE49-F238E27FC236}">
                <a16:creationId xmlns:a16="http://schemas.microsoft.com/office/drawing/2014/main" id="{13427200-0293-6F00-F5DD-0D651821DE1F}"/>
              </a:ext>
            </a:extLst>
          </p:cNvPr>
          <p:cNvSpPr/>
          <p:nvPr/>
        </p:nvSpPr>
        <p:spPr>
          <a:xfrm>
            <a:off x="4761102" y="3911887"/>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3BD97040-E06E-9C33-5949-1AE398FED8FB}"/>
              </a:ext>
            </a:extLst>
          </p:cNvPr>
          <p:cNvSpPr/>
          <p:nvPr/>
        </p:nvSpPr>
        <p:spPr>
          <a:xfrm>
            <a:off x="8417729" y="3896389"/>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North Korea</a:t>
            </a:r>
          </a:p>
        </p:txBody>
      </p:sp>
      <p:sp>
        <p:nvSpPr>
          <p:cNvPr id="8" name="Rectangle 7">
            <a:extLst>
              <a:ext uri="{FF2B5EF4-FFF2-40B4-BE49-F238E27FC236}">
                <a16:creationId xmlns:a16="http://schemas.microsoft.com/office/drawing/2014/main" id="{AE0C2665-F04B-6499-D35E-86010A836714}"/>
              </a:ext>
            </a:extLst>
          </p:cNvPr>
          <p:cNvSpPr/>
          <p:nvPr/>
        </p:nvSpPr>
        <p:spPr>
          <a:xfrm>
            <a:off x="991892" y="4744782"/>
            <a:ext cx="9391972" cy="1895576"/>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For Each Country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why these nations have been placed under trade sanctions.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Determine the impact of those sanctions on the country.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how effective trade sanctions are as a tool of foreign diplomacy. </a:t>
            </a:r>
          </a:p>
        </p:txBody>
      </p:sp>
    </p:spTree>
    <p:extLst>
      <p:ext uri="{BB962C8B-B14F-4D97-AF65-F5344CB8AC3E}">
        <p14:creationId xmlns:p14="http://schemas.microsoft.com/office/powerpoint/2010/main" val="280383138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Evaluate how and why nations trade </a:t>
            </a:r>
          </a:p>
          <a:p>
            <a:pPr marL="688975"/>
            <a:r>
              <a:rPr lang="en-US" sz="2000" dirty="0">
                <a:latin typeface="Times New Roman" panose="02020603050405020304" pitchFamily="18" charset="0"/>
                <a:cs typeface="Times New Roman" panose="02020603050405020304" pitchFamily="18" charset="0"/>
              </a:rPr>
              <a:t>Determine when nations should trade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Lingo of Trade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NC economy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Trade Sanctions to Shape Foreign Diplomacy / Retesting/Make up Quizzes</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II Test, Tuesday, Oct. 31</a:t>
            </a:r>
          </a:p>
        </p:txBody>
      </p:sp>
    </p:spTree>
    <p:extLst>
      <p:ext uri="{BB962C8B-B14F-4D97-AF65-F5344CB8AC3E}">
        <p14:creationId xmlns:p14="http://schemas.microsoft.com/office/powerpoint/2010/main" val="10132121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a:bodyPr>
          <a:lstStyle/>
          <a:p>
            <a:r>
              <a:rPr lang="en-US" b="1" dirty="0">
                <a:solidFill>
                  <a:schemeClr val="accent6">
                    <a:lumMod val="75000"/>
                  </a:schemeClr>
                </a:solidFill>
                <a:latin typeface="Berlin Sans FB" panose="020E0602020502020306" pitchFamily="34" charset="0"/>
              </a:rPr>
              <a:t>NC ECONOMY</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a:bodyPr>
          <a:lstStyle/>
          <a:p>
            <a:pPr marL="457200" lvl="0" indent="-330200" algn="ctr" rtl="0">
              <a:lnSpc>
                <a:spcPct val="100000"/>
              </a:lnSpc>
              <a:spcBef>
                <a:spcPts val="0"/>
              </a:spcBef>
              <a:spcAft>
                <a:spcPts val="0"/>
              </a:spcAft>
              <a:buSzPts val="1600"/>
              <a:buFont typeface="Roboto"/>
              <a:buNone/>
            </a:pPr>
            <a:r>
              <a:rPr lang="en-US" b="1" dirty="0">
                <a:solidFill>
                  <a:schemeClr val="accent6">
                    <a:lumMod val="50000"/>
                  </a:schemeClr>
                </a:solidFill>
                <a:latin typeface="Berlin Sans FB" panose="020E0602020502020306" pitchFamily="34" charset="0"/>
              </a:rPr>
              <a:t>Home grown goodness in our own backyard</a:t>
            </a:r>
          </a:p>
        </p:txBody>
      </p:sp>
    </p:spTree>
    <p:extLst>
      <p:ext uri="{BB962C8B-B14F-4D97-AF65-F5344CB8AC3E}">
        <p14:creationId xmlns:p14="http://schemas.microsoft.com/office/powerpoint/2010/main" val="315870921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D87D-7BBA-8E00-E650-AD8F56F32D8E}"/>
              </a:ext>
            </a:extLst>
          </p:cNvPr>
          <p:cNvSpPr>
            <a:spLocks noGrp="1"/>
          </p:cNvSpPr>
          <p:nvPr>
            <p:ph type="title"/>
          </p:nvPr>
        </p:nvSpPr>
        <p:spPr>
          <a:xfrm>
            <a:off x="838200" y="365126"/>
            <a:ext cx="10515600" cy="70425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Trade Lingo</a:t>
            </a:r>
          </a:p>
        </p:txBody>
      </p:sp>
      <p:sp>
        <p:nvSpPr>
          <p:cNvPr id="3" name="Content Placeholder 2">
            <a:extLst>
              <a:ext uri="{FF2B5EF4-FFF2-40B4-BE49-F238E27FC236}">
                <a16:creationId xmlns:a16="http://schemas.microsoft.com/office/drawing/2014/main" id="{0C474F59-C0F6-2642-8D8D-2E1C938D9AF9}"/>
              </a:ext>
            </a:extLst>
          </p:cNvPr>
          <p:cNvSpPr>
            <a:spLocks noGrp="1"/>
          </p:cNvSpPr>
          <p:nvPr>
            <p:ph idx="1"/>
          </p:nvPr>
        </p:nvSpPr>
        <p:spPr>
          <a:xfrm>
            <a:off x="838200" y="1255363"/>
            <a:ext cx="10515600" cy="4921600"/>
          </a:xfrm>
          <a:solidFill>
            <a:schemeClr val="bg1"/>
          </a:solidFill>
        </p:spPr>
        <p:txBody>
          <a:bodyPr/>
          <a:lstStyle/>
          <a:p>
            <a:r>
              <a:rPr lang="en-US" dirty="0">
                <a:latin typeface="Times" panose="02020603050405020304" pitchFamily="18" charset="0"/>
                <a:cs typeface="Times" panose="02020603050405020304" pitchFamily="18" charset="0"/>
              </a:rPr>
              <a:t>Review major ideas of trade</a:t>
            </a:r>
          </a:p>
          <a:p>
            <a:pPr marL="514350" indent="-514350">
              <a:buFont typeface="+mj-lt"/>
              <a:buAutoNum type="arabicPeriod"/>
            </a:pPr>
            <a:r>
              <a:rPr lang="en-US" dirty="0">
                <a:latin typeface="Times" panose="02020603050405020304" pitchFamily="18" charset="0"/>
                <a:cs typeface="Times" panose="02020603050405020304" pitchFamily="18" charset="0"/>
              </a:rPr>
              <a:t>What is the major reason nation’s trade with one another?</a:t>
            </a:r>
          </a:p>
          <a:p>
            <a:pPr marL="514350" indent="-514350">
              <a:buFont typeface="+mj-lt"/>
              <a:buAutoNum type="arabicPeriod"/>
            </a:pPr>
            <a:r>
              <a:rPr lang="en-US" dirty="0">
                <a:latin typeface="Times" panose="02020603050405020304" pitchFamily="18" charset="0"/>
                <a:cs typeface="Times" panose="02020603050405020304" pitchFamily="18" charset="0"/>
              </a:rPr>
              <a:t>What must a nation do to achieve a favorable balance of trade? </a:t>
            </a:r>
          </a:p>
          <a:p>
            <a:pPr marL="514350" indent="-514350">
              <a:buFont typeface="+mj-lt"/>
              <a:buAutoNum type="arabicPeriod"/>
            </a:pPr>
            <a:r>
              <a:rPr lang="en-US" dirty="0">
                <a:latin typeface="Times" panose="02020603050405020304" pitchFamily="18" charset="0"/>
                <a:cs typeface="Times" panose="02020603050405020304" pitchFamily="18" charset="0"/>
              </a:rPr>
              <a:t>What term describes a nation’s ability to produce goods and services with a lower opportunity cost than another nation?  </a:t>
            </a:r>
          </a:p>
          <a:p>
            <a:pPr marL="514350" indent="-514350">
              <a:buFont typeface="+mj-lt"/>
              <a:buAutoNum type="arabicPeriod"/>
            </a:pPr>
            <a:r>
              <a:rPr lang="en-US" dirty="0">
                <a:latin typeface="Times" panose="02020603050405020304" pitchFamily="18" charset="0"/>
                <a:cs typeface="Times" panose="02020603050405020304" pitchFamily="18" charset="0"/>
              </a:rPr>
              <a:t>What type of protectionist policy is being instituted if a nation bans the use of lead paint on products imported to a nation? </a:t>
            </a:r>
          </a:p>
          <a:p>
            <a:pPr marL="514350" indent="-514350">
              <a:buFont typeface="+mj-lt"/>
              <a:buAutoNum type="arabicPeriod"/>
            </a:pPr>
            <a:r>
              <a:rPr lang="en-US" dirty="0">
                <a:latin typeface="Times" panose="02020603050405020304" pitchFamily="18" charset="0"/>
                <a:cs typeface="Times" panose="02020603050405020304" pitchFamily="18" charset="0"/>
              </a:rPr>
              <a:t>What does free trade zones remove to promote trade between countries?</a:t>
            </a:r>
          </a:p>
          <a:p>
            <a:pPr marL="514350" indent="-514350">
              <a:buFont typeface="+mj-lt"/>
              <a:buAutoNum type="arabicPeriod"/>
            </a:pPr>
            <a:r>
              <a:rPr lang="en-US" dirty="0">
                <a:latin typeface="Times" panose="02020603050405020304" pitchFamily="18" charset="0"/>
                <a:cs typeface="Times" panose="02020603050405020304" pitchFamily="18" charset="0"/>
              </a:rPr>
              <a:t>What trade bloc does the United States belong to?  </a:t>
            </a:r>
          </a:p>
          <a:p>
            <a:pPr marL="514350" indent="-514350">
              <a:buFont typeface="+mj-lt"/>
              <a:buAutoNum type="arabicPeriod"/>
            </a:pPr>
            <a:endParaRPr lang="en-US"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911029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sz="2400" dirty="0">
                <a:latin typeface="Times New Roman" panose="02020603050405020304" pitchFamily="18" charset="0"/>
                <a:cs typeface="Times New Roman" panose="02020603050405020304" pitchFamily="18" charset="0"/>
              </a:rPr>
              <a:t>NC economy is based on a variety of industries that trade domestically and internationally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Build Blocks of NC</a:t>
            </a:r>
          </a:p>
        </p:txBody>
      </p:sp>
      <p:sp>
        <p:nvSpPr>
          <p:cNvPr id="2" name="Rectangle 1">
            <a:extLst>
              <a:ext uri="{FF2B5EF4-FFF2-40B4-BE49-F238E27FC236}">
                <a16:creationId xmlns:a16="http://schemas.microsoft.com/office/drawing/2014/main" id="{A50B559D-E19D-F08F-5087-79CED3EFD5E2}"/>
              </a:ext>
            </a:extLst>
          </p:cNvPr>
          <p:cNvSpPr/>
          <p:nvPr/>
        </p:nvSpPr>
        <p:spPr>
          <a:xfrm>
            <a:off x="720213" y="2372202"/>
            <a:ext cx="4949067" cy="39319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Times" panose="02020603050405020304" pitchFamily="18" charset="0"/>
                <a:cs typeface="Times" panose="02020603050405020304" pitchFamily="18" charset="0"/>
              </a:rPr>
              <a:t>NC Top Industries</a:t>
            </a:r>
          </a:p>
          <a:p>
            <a:pPr marL="457200" indent="-457200">
              <a:buFont typeface="Arial" panose="020B0604020202020204" pitchFamily="34" charset="0"/>
              <a:buChar char="•"/>
            </a:pPr>
            <a:r>
              <a:rPr lang="en-US" sz="2800" b="1" i="1" u="sng" dirty="0">
                <a:solidFill>
                  <a:srgbClr val="FFC000"/>
                </a:solidFill>
                <a:latin typeface="Times" panose="02020603050405020304" pitchFamily="18" charset="0"/>
                <a:cs typeface="Times" panose="02020603050405020304" pitchFamily="18" charset="0"/>
              </a:rPr>
              <a:t>Agriculture (hogs, tobacco, blueberries)</a:t>
            </a:r>
          </a:p>
          <a:p>
            <a:pPr marL="457200" indent="-457200">
              <a:buFont typeface="Arial" panose="020B0604020202020204" pitchFamily="34" charset="0"/>
              <a:buChar char="•"/>
            </a:pPr>
            <a:r>
              <a:rPr lang="en-US" sz="2800" b="1" i="1" u="sng" dirty="0">
                <a:solidFill>
                  <a:srgbClr val="FFC000"/>
                </a:solidFill>
                <a:latin typeface="Times" panose="02020603050405020304" pitchFamily="18" charset="0"/>
                <a:cs typeface="Times" panose="02020603050405020304" pitchFamily="18" charset="0"/>
              </a:rPr>
              <a:t>Film industry</a:t>
            </a:r>
          </a:p>
          <a:p>
            <a:pPr marL="457200" indent="-457200">
              <a:buFont typeface="Arial" panose="020B0604020202020204" pitchFamily="34" charset="0"/>
              <a:buChar char="•"/>
            </a:pPr>
            <a:r>
              <a:rPr lang="en-US" sz="2800" b="1" i="1" u="sng" dirty="0">
                <a:solidFill>
                  <a:srgbClr val="FFC000"/>
                </a:solidFill>
                <a:latin typeface="Times" panose="02020603050405020304" pitchFamily="18" charset="0"/>
                <a:cs typeface="Times" panose="02020603050405020304" pitchFamily="18" charset="0"/>
              </a:rPr>
              <a:t>Textiles</a:t>
            </a:r>
          </a:p>
          <a:p>
            <a:pPr marL="457200" indent="-457200">
              <a:buFont typeface="Arial" panose="020B0604020202020204" pitchFamily="34" charset="0"/>
              <a:buChar char="•"/>
            </a:pPr>
            <a:r>
              <a:rPr lang="en-US" sz="2800" b="1" i="1" u="sng" dirty="0">
                <a:solidFill>
                  <a:srgbClr val="FFC000"/>
                </a:solidFill>
                <a:latin typeface="Times" panose="02020603050405020304" pitchFamily="18" charset="0"/>
                <a:cs typeface="Times" panose="02020603050405020304" pitchFamily="18" charset="0"/>
              </a:rPr>
              <a:t>Furniture</a:t>
            </a:r>
          </a:p>
          <a:p>
            <a:pPr marL="457200" indent="-457200">
              <a:buFont typeface="Arial" panose="020B0604020202020204" pitchFamily="34" charset="0"/>
              <a:buChar char="•"/>
            </a:pPr>
            <a:r>
              <a:rPr lang="en-US" sz="2800" b="1" i="1" u="sng" dirty="0">
                <a:solidFill>
                  <a:srgbClr val="FFC000"/>
                </a:solidFill>
                <a:latin typeface="Times" panose="02020603050405020304" pitchFamily="18" charset="0"/>
                <a:cs typeface="Times" panose="02020603050405020304" pitchFamily="18" charset="0"/>
              </a:rPr>
              <a:t>Financial services (Bank of America) </a:t>
            </a:r>
          </a:p>
          <a:p>
            <a:pPr algn="ctr"/>
            <a:endParaRPr lang="en-US" sz="2400" dirty="0">
              <a:latin typeface="Times" panose="02020603050405020304" pitchFamily="18" charset="0"/>
              <a:cs typeface="Times" panose="02020603050405020304" pitchFamily="18" charset="0"/>
            </a:endParaRPr>
          </a:p>
        </p:txBody>
      </p:sp>
      <p:pic>
        <p:nvPicPr>
          <p:cNvPr id="3074" name="Picture 2" descr="How has North Carolina's Economy changed since 1990? | NC Commerce">
            <a:extLst>
              <a:ext uri="{FF2B5EF4-FFF2-40B4-BE49-F238E27FC236}">
                <a16:creationId xmlns:a16="http://schemas.microsoft.com/office/drawing/2014/main" id="{227E0513-9E96-FDA1-AD50-D261504DF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013" y="2067402"/>
            <a:ext cx="5924427" cy="38142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1619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NC Agriculture Industry</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19% of NC Economy</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20% of NC employment</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Most common farmed commodities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Farming in NC</a:t>
            </a:r>
          </a:p>
        </p:txBody>
      </p:sp>
      <p:pic>
        <p:nvPicPr>
          <p:cNvPr id="4098" name="Picture 2" descr="NC Farm Bureau on X: &quot;Did you know that agriculture is North Carolina's #1  industry? N.C. agriculture isn't just a big deal in the state, but in the  nation! #NCFarmBureau @FeedTheDialogue @NCAgriculture">
            <a:extLst>
              <a:ext uri="{FF2B5EF4-FFF2-40B4-BE49-F238E27FC236}">
                <a16:creationId xmlns:a16="http://schemas.microsoft.com/office/drawing/2014/main" id="{5BD04347-61B8-F4C8-22C4-F53835C8E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2230" y="681037"/>
            <a:ext cx="5349557" cy="527868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14A8674-52B7-D007-4A8D-CF15C3BA7231}"/>
              </a:ext>
            </a:extLst>
          </p:cNvPr>
          <p:cNvSpPr/>
          <p:nvPr/>
        </p:nvSpPr>
        <p:spPr>
          <a:xfrm>
            <a:off x="991598" y="3257428"/>
            <a:ext cx="4678680" cy="21615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2800" dirty="0">
                <a:latin typeface="Times" panose="02020603050405020304" pitchFamily="18" charset="0"/>
                <a:cs typeface="Times" panose="02020603050405020304" pitchFamily="18" charset="0"/>
              </a:rPr>
              <a:t>Hogs</a:t>
            </a:r>
          </a:p>
          <a:p>
            <a:pPr marL="285750" indent="-285750">
              <a:buFont typeface="Arial" panose="020B0604020202020204" pitchFamily="34" charset="0"/>
              <a:buChar char="•"/>
            </a:pPr>
            <a:r>
              <a:rPr lang="en-US" sz="2800" dirty="0">
                <a:latin typeface="Times" panose="02020603050405020304" pitchFamily="18" charset="0"/>
                <a:cs typeface="Times" panose="02020603050405020304" pitchFamily="18" charset="0"/>
              </a:rPr>
              <a:t>Sweet potatoes</a:t>
            </a:r>
          </a:p>
          <a:p>
            <a:pPr marL="285750" indent="-285750">
              <a:buFont typeface="Arial" panose="020B0604020202020204" pitchFamily="34" charset="0"/>
              <a:buChar char="•"/>
            </a:pPr>
            <a:r>
              <a:rPr lang="en-US" sz="2800" dirty="0">
                <a:latin typeface="Times" panose="02020603050405020304" pitchFamily="18" charset="0"/>
                <a:cs typeface="Times" panose="02020603050405020304" pitchFamily="18" charset="0"/>
              </a:rPr>
              <a:t>Tobacco</a:t>
            </a:r>
          </a:p>
          <a:p>
            <a:pPr marL="285750" indent="-285750">
              <a:buFont typeface="Arial" panose="020B0604020202020204" pitchFamily="34" charset="0"/>
              <a:buChar char="•"/>
            </a:pPr>
            <a:r>
              <a:rPr lang="en-US" sz="2800" dirty="0">
                <a:latin typeface="Times" panose="02020603050405020304" pitchFamily="18" charset="0"/>
                <a:cs typeface="Times" panose="02020603050405020304" pitchFamily="18" charset="0"/>
              </a:rPr>
              <a:t>Soybeans</a:t>
            </a:r>
          </a:p>
          <a:p>
            <a:pPr marL="285750" indent="-285750">
              <a:buFont typeface="Arial" panose="020B0604020202020204" pitchFamily="34" charset="0"/>
              <a:buChar char="•"/>
            </a:pPr>
            <a:r>
              <a:rPr lang="en-US" sz="2800" dirty="0">
                <a:latin typeface="Times" panose="02020603050405020304" pitchFamily="18" charset="0"/>
                <a:cs typeface="Times" panose="02020603050405020304" pitchFamily="18" charset="0"/>
              </a:rPr>
              <a:t>Christmas Trees</a:t>
            </a:r>
          </a:p>
        </p:txBody>
      </p:sp>
    </p:spTree>
    <p:extLst>
      <p:ext uri="{BB962C8B-B14F-4D97-AF65-F5344CB8AC3E}">
        <p14:creationId xmlns:p14="http://schemas.microsoft.com/office/powerpoint/2010/main" val="97654586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sz="2400" dirty="0">
                <a:latin typeface="Times New Roman" panose="02020603050405020304" pitchFamily="18" charset="0"/>
                <a:cs typeface="Times New Roman" panose="02020603050405020304" pitchFamily="18" charset="0"/>
              </a:rPr>
              <a:t>Cash Crops of NC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Tobacco</a:t>
            </a:r>
          </a:p>
        </p:txBody>
      </p:sp>
      <p:pic>
        <p:nvPicPr>
          <p:cNvPr id="2" name="Google Shape;1017;p103">
            <a:hlinkClick r:id="rId3"/>
            <a:extLst>
              <a:ext uri="{FF2B5EF4-FFF2-40B4-BE49-F238E27FC236}">
                <a16:creationId xmlns:a16="http://schemas.microsoft.com/office/drawing/2014/main" id="{B8167B6B-5276-AF47-80B2-29F1E9E4EB5D}"/>
              </a:ext>
            </a:extLst>
          </p:cNvPr>
          <p:cNvPicPr preferRelativeResize="0"/>
          <p:nvPr/>
        </p:nvPicPr>
        <p:blipFill rotWithShape="1">
          <a:blip r:embed="rId4">
            <a:alphaModFix/>
          </a:blip>
          <a:srcRect/>
          <a:stretch/>
        </p:blipFill>
        <p:spPr>
          <a:xfrm>
            <a:off x="378175" y="1958402"/>
            <a:ext cx="5824505" cy="2705038"/>
          </a:xfrm>
          <a:prstGeom prst="rect">
            <a:avLst/>
          </a:prstGeom>
          <a:noFill/>
          <a:ln>
            <a:solidFill>
              <a:srgbClr val="002060"/>
            </a:solidFill>
          </a:ln>
        </p:spPr>
      </p:pic>
      <p:pic>
        <p:nvPicPr>
          <p:cNvPr id="5" name="Google Shape;1016;p103">
            <a:extLst>
              <a:ext uri="{FF2B5EF4-FFF2-40B4-BE49-F238E27FC236}">
                <a16:creationId xmlns:a16="http://schemas.microsoft.com/office/drawing/2014/main" id="{3795714B-1AF4-0BC6-E8ED-900736960DE5}"/>
              </a:ext>
            </a:extLst>
          </p:cNvPr>
          <p:cNvPicPr preferRelativeResize="0"/>
          <p:nvPr/>
        </p:nvPicPr>
        <p:blipFill rotWithShape="1">
          <a:blip r:embed="rId5">
            <a:alphaModFix/>
          </a:blip>
          <a:srcRect/>
          <a:stretch/>
        </p:blipFill>
        <p:spPr>
          <a:xfrm>
            <a:off x="6893798" y="1748618"/>
            <a:ext cx="4143375" cy="4891739"/>
          </a:xfrm>
          <a:prstGeom prst="rect">
            <a:avLst/>
          </a:prstGeom>
          <a:noFill/>
          <a:ln>
            <a:solidFill>
              <a:srgbClr val="002060"/>
            </a:solidFill>
          </a:ln>
        </p:spPr>
      </p:pic>
    </p:spTree>
    <p:extLst>
      <p:ext uri="{BB962C8B-B14F-4D97-AF65-F5344CB8AC3E}">
        <p14:creationId xmlns:p14="http://schemas.microsoft.com/office/powerpoint/2010/main" val="3174476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Hogs</a:t>
            </a:r>
          </a:p>
        </p:txBody>
      </p:sp>
      <p:pic>
        <p:nvPicPr>
          <p:cNvPr id="2" name="Google Shape;1024;p104">
            <a:extLst>
              <a:ext uri="{FF2B5EF4-FFF2-40B4-BE49-F238E27FC236}">
                <a16:creationId xmlns:a16="http://schemas.microsoft.com/office/drawing/2014/main" id="{CF3BE7D9-2F58-7DD0-9AAD-6CD465256F42}"/>
              </a:ext>
            </a:extLst>
          </p:cNvPr>
          <p:cNvPicPr preferRelativeResize="0">
            <a:picLocks noGrp="1"/>
          </p:cNvPicPr>
          <p:nvPr>
            <p:ph idx="1"/>
          </p:nvPr>
        </p:nvPicPr>
        <p:blipFill rotWithShape="1">
          <a:blip r:embed="rId3">
            <a:alphaModFix/>
          </a:blip>
          <a:srcRect/>
          <a:stretch/>
        </p:blipFill>
        <p:spPr>
          <a:xfrm>
            <a:off x="720212" y="1447800"/>
            <a:ext cx="8408547" cy="5192558"/>
          </a:xfrm>
          <a:prstGeom prst="rect">
            <a:avLst/>
          </a:prstGeom>
          <a:noFill/>
          <a:ln>
            <a:noFill/>
          </a:ln>
        </p:spPr>
      </p:pic>
      <p:pic>
        <p:nvPicPr>
          <p:cNvPr id="5" name="Google Shape;1025;p104">
            <a:extLst>
              <a:ext uri="{FF2B5EF4-FFF2-40B4-BE49-F238E27FC236}">
                <a16:creationId xmlns:a16="http://schemas.microsoft.com/office/drawing/2014/main" id="{85312F13-06DC-DE0B-8512-18553C0D5EFE}"/>
              </a:ext>
            </a:extLst>
          </p:cNvPr>
          <p:cNvPicPr preferRelativeResize="0"/>
          <p:nvPr/>
        </p:nvPicPr>
        <p:blipFill rotWithShape="1">
          <a:blip r:embed="rId4">
            <a:alphaModFix/>
          </a:blip>
          <a:srcRect/>
          <a:stretch/>
        </p:blipFill>
        <p:spPr>
          <a:xfrm>
            <a:off x="8534400" y="3429000"/>
            <a:ext cx="3169920" cy="2682240"/>
          </a:xfrm>
          <a:prstGeom prst="rect">
            <a:avLst/>
          </a:prstGeom>
          <a:noFill/>
          <a:ln>
            <a:noFill/>
          </a:ln>
        </p:spPr>
      </p:pic>
    </p:spTree>
    <p:extLst>
      <p:ext uri="{BB962C8B-B14F-4D97-AF65-F5344CB8AC3E}">
        <p14:creationId xmlns:p14="http://schemas.microsoft.com/office/powerpoint/2010/main" val="19242375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Christmas Tree Farming</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Merry Christmas</a:t>
            </a:r>
          </a:p>
        </p:txBody>
      </p:sp>
      <p:pic>
        <p:nvPicPr>
          <p:cNvPr id="2" name="Google Shape;1033;p105">
            <a:extLst>
              <a:ext uri="{FF2B5EF4-FFF2-40B4-BE49-F238E27FC236}">
                <a16:creationId xmlns:a16="http://schemas.microsoft.com/office/drawing/2014/main" id="{A6E2465A-B0A0-EBB7-FBAD-4C239C566D33}"/>
              </a:ext>
            </a:extLst>
          </p:cNvPr>
          <p:cNvPicPr preferRelativeResize="0"/>
          <p:nvPr/>
        </p:nvPicPr>
        <p:blipFill rotWithShape="1">
          <a:blip r:embed="rId3">
            <a:alphaModFix/>
          </a:blip>
          <a:srcRect/>
          <a:stretch/>
        </p:blipFill>
        <p:spPr>
          <a:xfrm>
            <a:off x="720212" y="2171540"/>
            <a:ext cx="4034667" cy="4468818"/>
          </a:xfrm>
          <a:prstGeom prst="rect">
            <a:avLst/>
          </a:prstGeom>
          <a:noFill/>
          <a:ln>
            <a:solidFill>
              <a:srgbClr val="002060"/>
            </a:solidFill>
          </a:ln>
        </p:spPr>
      </p:pic>
      <p:pic>
        <p:nvPicPr>
          <p:cNvPr id="5" name="Google Shape;1032;p105">
            <a:extLst>
              <a:ext uri="{FF2B5EF4-FFF2-40B4-BE49-F238E27FC236}">
                <a16:creationId xmlns:a16="http://schemas.microsoft.com/office/drawing/2014/main" id="{F322EAB2-4AAF-117E-D772-8CD015849018}"/>
              </a:ext>
            </a:extLst>
          </p:cNvPr>
          <p:cNvPicPr preferRelativeResize="0"/>
          <p:nvPr/>
        </p:nvPicPr>
        <p:blipFill rotWithShape="1">
          <a:blip r:embed="rId4">
            <a:alphaModFix/>
          </a:blip>
          <a:srcRect/>
          <a:stretch/>
        </p:blipFill>
        <p:spPr>
          <a:xfrm>
            <a:off x="5119894" y="1995007"/>
            <a:ext cx="6675865" cy="4413654"/>
          </a:xfrm>
          <a:prstGeom prst="rect">
            <a:avLst/>
          </a:prstGeom>
          <a:noFill/>
          <a:ln>
            <a:solidFill>
              <a:srgbClr val="002060"/>
            </a:solidFill>
          </a:ln>
        </p:spPr>
      </p:pic>
    </p:spTree>
    <p:extLst>
      <p:ext uri="{BB962C8B-B14F-4D97-AF65-F5344CB8AC3E}">
        <p14:creationId xmlns:p14="http://schemas.microsoft.com/office/powerpoint/2010/main" val="357033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a:solidFill>
            <a:schemeClr val="accent1">
              <a:lumMod val="20000"/>
              <a:lumOff val="80000"/>
            </a:schemeClr>
          </a:solidFill>
          <a:ln>
            <a:solidFill>
              <a:srgbClr val="002060"/>
            </a:solidFill>
          </a:ln>
        </p:spPr>
        <p:txBody>
          <a:bodyPr/>
          <a:lstStyle/>
          <a:p>
            <a:r>
              <a:rPr lang="en-US" b="1" dirty="0">
                <a:latin typeface="Berlin Sans FB" panose="020E0602020502020306" pitchFamily="34" charset="0"/>
              </a:rPr>
              <a:t>Measure Economic Performance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37" y="1337479"/>
            <a:ext cx="10877267" cy="4317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E0F02746-8912-4B8E-9D4A-BD100E5EC914}"/>
              </a:ext>
            </a:extLst>
          </p:cNvPr>
          <p:cNvSpPr/>
          <p:nvPr/>
        </p:nvSpPr>
        <p:spPr>
          <a:xfrm>
            <a:off x="9025051" y="1519834"/>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D. </a:t>
            </a:r>
          </a:p>
        </p:txBody>
      </p:sp>
      <p:sp>
        <p:nvSpPr>
          <p:cNvPr id="8" name="Rectangle 7">
            <a:extLst>
              <a:ext uri="{FF2B5EF4-FFF2-40B4-BE49-F238E27FC236}">
                <a16:creationId xmlns:a16="http://schemas.microsoft.com/office/drawing/2014/main" id="{23E55300-D38A-4E61-88B0-F72F88E16E97}"/>
              </a:ext>
            </a:extLst>
          </p:cNvPr>
          <p:cNvSpPr/>
          <p:nvPr/>
        </p:nvSpPr>
        <p:spPr>
          <a:xfrm>
            <a:off x="4426636" y="4953650"/>
            <a:ext cx="2574388" cy="52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anose="02020603050405020304" pitchFamily="18" charset="0"/>
                <a:cs typeface="Times New Roman" panose="02020603050405020304" pitchFamily="18" charset="0"/>
              </a:rPr>
              <a:t>C. Trough</a:t>
            </a:r>
          </a:p>
        </p:txBody>
      </p:sp>
      <p:sp>
        <p:nvSpPr>
          <p:cNvPr id="9" name="Rectangle 8">
            <a:extLst>
              <a:ext uri="{FF2B5EF4-FFF2-40B4-BE49-F238E27FC236}">
                <a16:creationId xmlns:a16="http://schemas.microsoft.com/office/drawing/2014/main" id="{E360FD88-92A0-4DBF-A9F2-3BF9FF5900A6}"/>
              </a:ext>
            </a:extLst>
          </p:cNvPr>
          <p:cNvSpPr/>
          <p:nvPr/>
        </p:nvSpPr>
        <p:spPr>
          <a:xfrm>
            <a:off x="7115907" y="3263704"/>
            <a:ext cx="2574388" cy="52050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A. Expansion</a:t>
            </a:r>
          </a:p>
        </p:txBody>
      </p:sp>
      <p:sp>
        <p:nvSpPr>
          <p:cNvPr id="10" name="Rectangle 9">
            <a:extLst>
              <a:ext uri="{FF2B5EF4-FFF2-40B4-BE49-F238E27FC236}">
                <a16:creationId xmlns:a16="http://schemas.microsoft.com/office/drawing/2014/main" id="{C3296476-69C9-4559-8E81-3DB1414CE389}"/>
              </a:ext>
            </a:extLst>
          </p:cNvPr>
          <p:cNvSpPr/>
          <p:nvPr/>
        </p:nvSpPr>
        <p:spPr>
          <a:xfrm>
            <a:off x="518159" y="3784209"/>
            <a:ext cx="2574388" cy="52050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B. Contraction </a:t>
            </a:r>
          </a:p>
        </p:txBody>
      </p:sp>
      <p:sp>
        <p:nvSpPr>
          <p:cNvPr id="7" name="Arrow: Right 6">
            <a:extLst>
              <a:ext uri="{FF2B5EF4-FFF2-40B4-BE49-F238E27FC236}">
                <a16:creationId xmlns:a16="http://schemas.microsoft.com/office/drawing/2014/main" id="{2BA810C1-BC23-4EF8-A80B-7EF90C5629D7}"/>
              </a:ext>
            </a:extLst>
          </p:cNvPr>
          <p:cNvSpPr/>
          <p:nvPr/>
        </p:nvSpPr>
        <p:spPr>
          <a:xfrm rot="20178071">
            <a:off x="2820273" y="3774432"/>
            <a:ext cx="633046"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40F7060-48C3-42EA-AE8C-786F852E55EB}"/>
              </a:ext>
            </a:extLst>
          </p:cNvPr>
          <p:cNvSpPr/>
          <p:nvPr/>
        </p:nvSpPr>
        <p:spPr>
          <a:xfrm rot="16036688">
            <a:off x="4631418" y="4473660"/>
            <a:ext cx="511393"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1B2F448-6F75-4F9E-9F84-B179DBB8531E}"/>
              </a:ext>
            </a:extLst>
          </p:cNvPr>
          <p:cNvSpPr/>
          <p:nvPr/>
        </p:nvSpPr>
        <p:spPr>
          <a:xfrm rot="11768203">
            <a:off x="6618320" y="3321003"/>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73C5516-9715-4FF1-B9C0-D63D25B5AA52}"/>
              </a:ext>
            </a:extLst>
          </p:cNvPr>
          <p:cNvSpPr/>
          <p:nvPr/>
        </p:nvSpPr>
        <p:spPr>
          <a:xfrm rot="9053571">
            <a:off x="8632266" y="1868081"/>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78576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Soybeans &amp; Cotton</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Other Cash Crops</a:t>
            </a:r>
          </a:p>
        </p:txBody>
      </p:sp>
      <p:pic>
        <p:nvPicPr>
          <p:cNvPr id="2" name="Google Shape;1041;p106">
            <a:extLst>
              <a:ext uri="{FF2B5EF4-FFF2-40B4-BE49-F238E27FC236}">
                <a16:creationId xmlns:a16="http://schemas.microsoft.com/office/drawing/2014/main" id="{B1F68BE3-9C04-9BD8-B2EB-EE62A9553BB1}"/>
              </a:ext>
            </a:extLst>
          </p:cNvPr>
          <p:cNvPicPr preferRelativeResize="0"/>
          <p:nvPr/>
        </p:nvPicPr>
        <p:blipFill rotWithShape="1">
          <a:blip r:embed="rId3">
            <a:alphaModFix/>
          </a:blip>
          <a:srcRect/>
          <a:stretch/>
        </p:blipFill>
        <p:spPr>
          <a:xfrm>
            <a:off x="198120" y="2072453"/>
            <a:ext cx="5240935" cy="4567905"/>
          </a:xfrm>
          <a:prstGeom prst="rect">
            <a:avLst/>
          </a:prstGeom>
          <a:noFill/>
          <a:ln>
            <a:solidFill>
              <a:srgbClr val="002060"/>
            </a:solidFill>
          </a:ln>
        </p:spPr>
      </p:pic>
      <p:pic>
        <p:nvPicPr>
          <p:cNvPr id="5" name="Google Shape;1040;p106">
            <a:extLst>
              <a:ext uri="{FF2B5EF4-FFF2-40B4-BE49-F238E27FC236}">
                <a16:creationId xmlns:a16="http://schemas.microsoft.com/office/drawing/2014/main" id="{9FA86251-318C-7ECA-D349-3FDB8FE7F267}"/>
              </a:ext>
            </a:extLst>
          </p:cNvPr>
          <p:cNvPicPr preferRelativeResize="0"/>
          <p:nvPr/>
        </p:nvPicPr>
        <p:blipFill rotWithShape="1">
          <a:blip r:embed="rId4">
            <a:alphaModFix/>
          </a:blip>
          <a:srcRect/>
          <a:stretch/>
        </p:blipFill>
        <p:spPr>
          <a:xfrm>
            <a:off x="5679414" y="1219923"/>
            <a:ext cx="5434027" cy="5135157"/>
          </a:xfrm>
          <a:prstGeom prst="rect">
            <a:avLst/>
          </a:prstGeom>
          <a:noFill/>
          <a:ln>
            <a:solidFill>
              <a:srgbClr val="002060"/>
            </a:solidFill>
          </a:ln>
        </p:spPr>
      </p:pic>
    </p:spTree>
    <p:extLst>
      <p:ext uri="{BB962C8B-B14F-4D97-AF65-F5344CB8AC3E}">
        <p14:creationId xmlns:p14="http://schemas.microsoft.com/office/powerpoint/2010/main" val="751838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NC Textiles </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1920s NC was centered of the textile industry</a:t>
            </a:r>
          </a:p>
          <a:p>
            <a:pPr>
              <a:lnSpc>
                <a:spcPct val="100000"/>
              </a:lnSpc>
              <a:spcBef>
                <a:spcPts val="0"/>
              </a:spcBef>
              <a:buSzPts val="1200"/>
            </a:pPr>
            <a:r>
              <a:rPr lang="en-US" sz="2800" dirty="0">
                <a:latin typeface="Times" panose="02020603050405020304" pitchFamily="18" charset="0"/>
                <a:ea typeface="Oswald"/>
                <a:cs typeface="Times" panose="02020603050405020304" pitchFamily="18" charset="0"/>
                <a:sym typeface="Oswald"/>
              </a:rPr>
              <a:t>NC currently exports over 1 billion dollars in textile goods globally each year (</a:t>
            </a:r>
            <a:r>
              <a:rPr lang="en-US" sz="2800" b="1" i="1" dirty="0">
                <a:solidFill>
                  <a:srgbClr val="C00000"/>
                </a:solidFill>
                <a:latin typeface="Times" panose="02020603050405020304" pitchFamily="18" charset="0"/>
                <a:ea typeface="Oswald"/>
                <a:cs typeface="Times" panose="02020603050405020304" pitchFamily="18" charset="0"/>
                <a:sym typeface="Oswald"/>
              </a:rPr>
              <a:t>20% of the U.S. Market</a:t>
            </a:r>
            <a:r>
              <a:rPr lang="en-US" sz="2800" dirty="0">
                <a:latin typeface="Times" panose="02020603050405020304" pitchFamily="18" charset="0"/>
                <a:ea typeface="Oswald"/>
                <a:cs typeface="Times" panose="02020603050405020304" pitchFamily="18" charset="0"/>
                <a:sym typeface="Oswald"/>
              </a:rPr>
              <a:t>)</a:t>
            </a:r>
            <a:endParaRPr lang="en-US" dirty="0">
              <a:latin typeface="Times" panose="02020603050405020304" pitchFamily="18" charset="0"/>
              <a:cs typeface="Times"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Textiles</a:t>
            </a:r>
          </a:p>
        </p:txBody>
      </p:sp>
      <p:pic>
        <p:nvPicPr>
          <p:cNvPr id="2" name="Google Shape;1048;p107">
            <a:extLst>
              <a:ext uri="{FF2B5EF4-FFF2-40B4-BE49-F238E27FC236}">
                <a16:creationId xmlns:a16="http://schemas.microsoft.com/office/drawing/2014/main" id="{C108E098-52C4-D157-F34F-DD35466CD7FB}"/>
              </a:ext>
            </a:extLst>
          </p:cNvPr>
          <p:cNvPicPr preferRelativeResize="0"/>
          <p:nvPr/>
        </p:nvPicPr>
        <p:blipFill rotWithShape="1">
          <a:blip r:embed="rId3">
            <a:alphaModFix/>
          </a:blip>
          <a:srcRect/>
          <a:stretch/>
        </p:blipFill>
        <p:spPr>
          <a:xfrm>
            <a:off x="5534027" y="2936827"/>
            <a:ext cx="5366655" cy="3573062"/>
          </a:xfrm>
          <a:prstGeom prst="rect">
            <a:avLst/>
          </a:prstGeom>
          <a:noFill/>
          <a:ln>
            <a:noFill/>
          </a:ln>
        </p:spPr>
      </p:pic>
      <p:pic>
        <p:nvPicPr>
          <p:cNvPr id="5122" name="Picture 2" descr="Still Standing – The real story of North Carolina's textiles industry">
            <a:extLst>
              <a:ext uri="{FF2B5EF4-FFF2-40B4-BE49-F238E27FC236}">
                <a16:creationId xmlns:a16="http://schemas.microsoft.com/office/drawing/2014/main" id="{704B954D-228A-B4B8-0AF3-9FBBF24D3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33" y="3429000"/>
            <a:ext cx="402077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4024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Textile impact on the US Economy</a:t>
            </a:r>
          </a:p>
        </p:txBody>
      </p:sp>
      <p:pic>
        <p:nvPicPr>
          <p:cNvPr id="2" name="Google Shape;1055;p108" descr="Textile, Apparel, and Furnishings Workers, All Other">
            <a:extLst>
              <a:ext uri="{FF2B5EF4-FFF2-40B4-BE49-F238E27FC236}">
                <a16:creationId xmlns:a16="http://schemas.microsoft.com/office/drawing/2014/main" id="{4E003301-E409-B582-6EE9-1DFC46ECAA70}"/>
              </a:ext>
            </a:extLst>
          </p:cNvPr>
          <p:cNvPicPr preferRelativeResize="0">
            <a:picLocks noGrp="1"/>
          </p:cNvPicPr>
          <p:nvPr>
            <p:ph idx="1"/>
          </p:nvPr>
        </p:nvPicPr>
        <p:blipFill rotWithShape="1">
          <a:blip r:embed="rId3">
            <a:alphaModFix/>
          </a:blip>
          <a:srcRect/>
          <a:stretch/>
        </p:blipFill>
        <p:spPr>
          <a:xfrm>
            <a:off x="974089" y="1377314"/>
            <a:ext cx="10515600" cy="4977765"/>
          </a:xfrm>
          <a:prstGeom prst="rect">
            <a:avLst/>
          </a:prstGeom>
          <a:noFill/>
          <a:ln>
            <a:solidFill>
              <a:srgbClr val="002060"/>
            </a:solidFill>
          </a:ln>
        </p:spPr>
      </p:pic>
    </p:spTree>
    <p:extLst>
      <p:ext uri="{BB962C8B-B14F-4D97-AF65-F5344CB8AC3E}">
        <p14:creationId xmlns:p14="http://schemas.microsoft.com/office/powerpoint/2010/main" val="412254427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Furniture Industry</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1900s High Point the furniture capital of the world</a:t>
            </a:r>
          </a:p>
          <a:p>
            <a:pPr>
              <a:lnSpc>
                <a:spcPct val="100000"/>
              </a:lnSpc>
              <a:spcBef>
                <a:spcPts val="0"/>
              </a:spcBef>
              <a:buSzPts val="1200"/>
            </a:pPr>
            <a:r>
              <a:rPr lang="en-US" dirty="0">
                <a:latin typeface="Times New Roman" panose="02020603050405020304" pitchFamily="18" charset="0"/>
                <a:cs typeface="Times New Roman" panose="02020603050405020304" pitchFamily="18" charset="0"/>
              </a:rPr>
              <a:t>Foreign competition and outsourcing weakened NC furniture industry</a:t>
            </a:r>
          </a:p>
          <a:p>
            <a:pPr>
              <a:lnSpc>
                <a:spcPct val="100000"/>
              </a:lnSpc>
              <a:spcBef>
                <a:spcPts val="0"/>
              </a:spcBef>
              <a:buSzPts val="1200"/>
            </a:pPr>
            <a:r>
              <a:rPr lang="en-US" b="1" i="1" u="sng" dirty="0">
                <a:solidFill>
                  <a:srgbClr val="C00000"/>
                </a:solidFill>
                <a:latin typeface="Times New Roman" panose="02020603050405020304" pitchFamily="18" charset="0"/>
                <a:cs typeface="Times New Roman" panose="02020603050405020304" pitchFamily="18" charset="0"/>
              </a:rPr>
              <a:t>High Point Furniture Market (bi-annual event)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NC is not IKEA</a:t>
            </a:r>
          </a:p>
        </p:txBody>
      </p:sp>
      <p:sp>
        <p:nvSpPr>
          <p:cNvPr id="2" name="Rectangle 1">
            <a:extLst>
              <a:ext uri="{FF2B5EF4-FFF2-40B4-BE49-F238E27FC236}">
                <a16:creationId xmlns:a16="http://schemas.microsoft.com/office/drawing/2014/main" id="{C6A6582F-B18B-8DF3-4D37-0F558CA5E8FC}"/>
              </a:ext>
            </a:extLst>
          </p:cNvPr>
          <p:cNvSpPr/>
          <p:nvPr/>
        </p:nvSpPr>
        <p:spPr>
          <a:xfrm>
            <a:off x="1158240" y="3261360"/>
            <a:ext cx="5928360" cy="640080"/>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latin typeface="Times" panose="02020603050405020304" pitchFamily="18" charset="0"/>
                <a:cs typeface="Times" panose="02020603050405020304" pitchFamily="18" charset="0"/>
              </a:rPr>
              <a:t>$6 Billion impact on NC economy</a:t>
            </a:r>
          </a:p>
        </p:txBody>
      </p:sp>
      <p:pic>
        <p:nvPicPr>
          <p:cNvPr id="5" name="Google Shape;1062;p109">
            <a:extLst>
              <a:ext uri="{FF2B5EF4-FFF2-40B4-BE49-F238E27FC236}">
                <a16:creationId xmlns:a16="http://schemas.microsoft.com/office/drawing/2014/main" id="{ED405D42-AC95-FEA9-E61B-67AAFCCD1009}"/>
              </a:ext>
            </a:extLst>
          </p:cNvPr>
          <p:cNvPicPr preferRelativeResize="0"/>
          <p:nvPr/>
        </p:nvPicPr>
        <p:blipFill rotWithShape="1">
          <a:blip r:embed="rId3">
            <a:alphaModFix/>
          </a:blip>
          <a:srcRect l="39614" t="6082" r="17579" b="16490"/>
          <a:stretch/>
        </p:blipFill>
        <p:spPr>
          <a:xfrm>
            <a:off x="7906429" y="2875547"/>
            <a:ext cx="3669632" cy="3764811"/>
          </a:xfrm>
          <a:prstGeom prst="rect">
            <a:avLst/>
          </a:prstGeom>
          <a:noFill/>
          <a:ln>
            <a:noFill/>
          </a:ln>
        </p:spPr>
      </p:pic>
      <p:pic>
        <p:nvPicPr>
          <p:cNvPr id="6146" name="Picture 2" descr="High Point, The Hostess with the Most-est for Market - High Point Discovered">
            <a:extLst>
              <a:ext uri="{FF2B5EF4-FFF2-40B4-BE49-F238E27FC236}">
                <a16:creationId xmlns:a16="http://schemas.microsoft.com/office/drawing/2014/main" id="{E59D9A06-21E1-2924-238F-A3F6ED572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570" y="4033388"/>
            <a:ext cx="4491990" cy="26069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01640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NC Film Commission (1980)</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838200" y="236793"/>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You Seen NC in the Movies </a:t>
            </a:r>
          </a:p>
        </p:txBody>
      </p:sp>
      <p:sp>
        <p:nvSpPr>
          <p:cNvPr id="2" name="Rectangle 1">
            <a:extLst>
              <a:ext uri="{FF2B5EF4-FFF2-40B4-BE49-F238E27FC236}">
                <a16:creationId xmlns:a16="http://schemas.microsoft.com/office/drawing/2014/main" id="{AF86C9B1-8D65-58C7-149B-5A8604DEB13E}"/>
              </a:ext>
            </a:extLst>
          </p:cNvPr>
          <p:cNvSpPr/>
          <p:nvPr/>
        </p:nvSpPr>
        <p:spPr>
          <a:xfrm>
            <a:off x="838200" y="2133600"/>
            <a:ext cx="4480560" cy="3489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Why Film in NC</a:t>
            </a:r>
          </a:p>
          <a:p>
            <a:pPr marL="457200"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Tax break &amp; incentives</a:t>
            </a:r>
          </a:p>
          <a:p>
            <a:pPr marL="457200"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No charge for property use</a:t>
            </a:r>
          </a:p>
          <a:p>
            <a:pPr marL="457200" indent="-457200">
              <a:buFont typeface="Arial" panose="020B0604020202020204" pitchFamily="34" charset="0"/>
              <a:buChar char="•"/>
            </a:pPr>
            <a:r>
              <a:rPr lang="en-US" sz="2800" dirty="0">
                <a:latin typeface="Times" panose="02020603050405020304" pitchFamily="18" charset="0"/>
                <a:cs typeface="Times" panose="02020603050405020304" pitchFamily="18" charset="0"/>
              </a:rPr>
              <a:t>NC has various terrains (Mountains, Piedmont, Coastal)</a:t>
            </a:r>
          </a:p>
        </p:txBody>
      </p:sp>
      <p:pic>
        <p:nvPicPr>
          <p:cNvPr id="5" name="Google Shape;1069;p110" descr="http://cdn-media.backstage.com/files/media/uploads/zinnia/NCFilm-logo.jpg.300x162_q100.jpg">
            <a:extLst>
              <a:ext uri="{FF2B5EF4-FFF2-40B4-BE49-F238E27FC236}">
                <a16:creationId xmlns:a16="http://schemas.microsoft.com/office/drawing/2014/main" id="{3413097A-811C-CB8A-109F-25D9E8D43EA6}"/>
              </a:ext>
            </a:extLst>
          </p:cNvPr>
          <p:cNvPicPr preferRelativeResize="0"/>
          <p:nvPr/>
        </p:nvPicPr>
        <p:blipFill rotWithShape="1">
          <a:blip r:embed="rId3">
            <a:alphaModFix/>
          </a:blip>
          <a:srcRect/>
          <a:stretch/>
        </p:blipFill>
        <p:spPr>
          <a:xfrm>
            <a:off x="5853721" y="1393336"/>
            <a:ext cx="5239437" cy="253236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170" name="Picture 2" descr="Amazon.com: Leatherheads (Widescreen) : George Clooney, Renee Zellweger,  John Krasinski, Jonathan Pryce, George Clooney, Grant Heslov, Casey Silver,  Duncan Brantley, Rick Reilly: Movies &amp; TV">
            <a:hlinkClick r:id="rId4"/>
            <a:extLst>
              <a:ext uri="{FF2B5EF4-FFF2-40B4-BE49-F238E27FC236}">
                <a16:creationId xmlns:a16="http://schemas.microsoft.com/office/drawing/2014/main" id="{C4AF9DD9-0B31-4B2B-437B-D8A802E1C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808009"/>
            <a:ext cx="2377440" cy="27451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Wanderings - Killarney Traynor">
            <a:hlinkClick r:id="rId6"/>
            <a:extLst>
              <a:ext uri="{FF2B5EF4-FFF2-40B4-BE49-F238E27FC236}">
                <a16:creationId xmlns:a16="http://schemas.microsoft.com/office/drawing/2014/main" id="{4C17FDF1-F50F-9F5C-54F3-977651CB89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5718" y="3779519"/>
            <a:ext cx="2377439" cy="274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09659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22569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Set your streaming service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NC Famous Films</a:t>
            </a:r>
          </a:p>
        </p:txBody>
      </p:sp>
      <p:pic>
        <p:nvPicPr>
          <p:cNvPr id="2" name="Google Shape;1076;p111">
            <a:hlinkClick r:id="rId3"/>
            <a:extLst>
              <a:ext uri="{FF2B5EF4-FFF2-40B4-BE49-F238E27FC236}">
                <a16:creationId xmlns:a16="http://schemas.microsoft.com/office/drawing/2014/main" id="{DADE5891-887E-5E8D-99FB-59AFEA1E3FB3}"/>
              </a:ext>
            </a:extLst>
          </p:cNvPr>
          <p:cNvPicPr preferRelativeResize="0"/>
          <p:nvPr/>
        </p:nvPicPr>
        <p:blipFill rotWithShape="1">
          <a:blip r:embed="rId4">
            <a:alphaModFix/>
          </a:blip>
          <a:srcRect/>
          <a:stretch/>
        </p:blipFill>
        <p:spPr>
          <a:xfrm>
            <a:off x="838200" y="1713965"/>
            <a:ext cx="2270760" cy="2289914"/>
          </a:xfrm>
          <a:prstGeom prst="rect">
            <a:avLst/>
          </a:prstGeom>
          <a:noFill/>
          <a:ln>
            <a:solidFill>
              <a:schemeClr val="tx1"/>
            </a:solidFill>
          </a:ln>
        </p:spPr>
      </p:pic>
      <p:pic>
        <p:nvPicPr>
          <p:cNvPr id="5" name="Google Shape;1082;p111">
            <a:extLst>
              <a:ext uri="{FF2B5EF4-FFF2-40B4-BE49-F238E27FC236}">
                <a16:creationId xmlns:a16="http://schemas.microsoft.com/office/drawing/2014/main" id="{11A48406-44BA-A56B-FA6D-AE6C8C14A13C}"/>
              </a:ext>
            </a:extLst>
          </p:cNvPr>
          <p:cNvPicPr preferRelativeResize="0"/>
          <p:nvPr/>
        </p:nvPicPr>
        <p:blipFill rotWithShape="1">
          <a:blip r:embed="rId5">
            <a:alphaModFix/>
          </a:blip>
          <a:srcRect/>
          <a:stretch/>
        </p:blipFill>
        <p:spPr>
          <a:xfrm>
            <a:off x="3299749" y="1713965"/>
            <a:ext cx="1973291" cy="2417233"/>
          </a:xfrm>
          <a:prstGeom prst="rect">
            <a:avLst/>
          </a:prstGeom>
          <a:noFill/>
          <a:ln>
            <a:solidFill>
              <a:schemeClr val="tx1"/>
            </a:solidFill>
          </a:ln>
        </p:spPr>
      </p:pic>
      <p:pic>
        <p:nvPicPr>
          <p:cNvPr id="6" name="Google Shape;1079;p111">
            <a:hlinkClick r:id="rId6"/>
            <a:extLst>
              <a:ext uri="{FF2B5EF4-FFF2-40B4-BE49-F238E27FC236}">
                <a16:creationId xmlns:a16="http://schemas.microsoft.com/office/drawing/2014/main" id="{14DD59C6-0B2B-968F-3540-5EAA8E428815}"/>
              </a:ext>
            </a:extLst>
          </p:cNvPr>
          <p:cNvPicPr preferRelativeResize="0"/>
          <p:nvPr/>
        </p:nvPicPr>
        <p:blipFill rotWithShape="1">
          <a:blip r:embed="rId7">
            <a:alphaModFix/>
          </a:blip>
          <a:srcRect/>
          <a:stretch/>
        </p:blipFill>
        <p:spPr>
          <a:xfrm>
            <a:off x="5588368" y="1561059"/>
            <a:ext cx="2284409" cy="2572647"/>
          </a:xfrm>
          <a:prstGeom prst="rect">
            <a:avLst/>
          </a:prstGeom>
          <a:noFill/>
          <a:ln>
            <a:solidFill>
              <a:schemeClr val="tx1"/>
            </a:solidFill>
          </a:ln>
        </p:spPr>
      </p:pic>
      <p:pic>
        <p:nvPicPr>
          <p:cNvPr id="7" name="Google Shape;1083;p111">
            <a:extLst>
              <a:ext uri="{FF2B5EF4-FFF2-40B4-BE49-F238E27FC236}">
                <a16:creationId xmlns:a16="http://schemas.microsoft.com/office/drawing/2014/main" id="{84AC8DB6-3983-2B29-7925-B107B77328A1}"/>
              </a:ext>
            </a:extLst>
          </p:cNvPr>
          <p:cNvPicPr preferRelativeResize="0"/>
          <p:nvPr/>
        </p:nvPicPr>
        <p:blipFill rotWithShape="1">
          <a:blip r:embed="rId8">
            <a:alphaModFix/>
          </a:blip>
          <a:srcRect/>
          <a:stretch/>
        </p:blipFill>
        <p:spPr>
          <a:xfrm>
            <a:off x="8310101" y="1561059"/>
            <a:ext cx="1812926" cy="2730425"/>
          </a:xfrm>
          <a:prstGeom prst="rect">
            <a:avLst/>
          </a:prstGeom>
          <a:noFill/>
          <a:ln>
            <a:noFill/>
          </a:ln>
        </p:spPr>
      </p:pic>
      <p:pic>
        <p:nvPicPr>
          <p:cNvPr id="8" name="Google Shape;1080;p111">
            <a:extLst>
              <a:ext uri="{FF2B5EF4-FFF2-40B4-BE49-F238E27FC236}">
                <a16:creationId xmlns:a16="http://schemas.microsoft.com/office/drawing/2014/main" id="{3D09D234-3653-92CB-52F6-78A283375D63}"/>
              </a:ext>
            </a:extLst>
          </p:cNvPr>
          <p:cNvPicPr preferRelativeResize="0"/>
          <p:nvPr/>
        </p:nvPicPr>
        <p:blipFill rotWithShape="1">
          <a:blip r:embed="rId9">
            <a:alphaModFix/>
          </a:blip>
          <a:srcRect/>
          <a:stretch/>
        </p:blipFill>
        <p:spPr>
          <a:xfrm>
            <a:off x="916970" y="4134348"/>
            <a:ext cx="1945455" cy="2506010"/>
          </a:xfrm>
          <a:prstGeom prst="rect">
            <a:avLst/>
          </a:prstGeom>
          <a:noFill/>
          <a:ln>
            <a:solidFill>
              <a:schemeClr val="tx1"/>
            </a:solidFill>
          </a:ln>
        </p:spPr>
      </p:pic>
      <p:pic>
        <p:nvPicPr>
          <p:cNvPr id="9" name="Google Shape;1077;p111">
            <a:extLst>
              <a:ext uri="{FF2B5EF4-FFF2-40B4-BE49-F238E27FC236}">
                <a16:creationId xmlns:a16="http://schemas.microsoft.com/office/drawing/2014/main" id="{13D11B90-49AD-8D5A-0E2D-A1B8D4F067E5}"/>
              </a:ext>
            </a:extLst>
          </p:cNvPr>
          <p:cNvPicPr preferRelativeResize="0"/>
          <p:nvPr/>
        </p:nvPicPr>
        <p:blipFill rotWithShape="1">
          <a:blip r:embed="rId10">
            <a:alphaModFix/>
          </a:blip>
          <a:srcRect/>
          <a:stretch/>
        </p:blipFill>
        <p:spPr>
          <a:xfrm>
            <a:off x="3066006" y="4248548"/>
            <a:ext cx="2207034" cy="2417674"/>
          </a:xfrm>
          <a:prstGeom prst="rect">
            <a:avLst/>
          </a:prstGeom>
          <a:noFill/>
          <a:ln>
            <a:noFill/>
          </a:ln>
        </p:spPr>
      </p:pic>
      <p:pic>
        <p:nvPicPr>
          <p:cNvPr id="10" name="Google Shape;1081;p111">
            <a:extLst>
              <a:ext uri="{FF2B5EF4-FFF2-40B4-BE49-F238E27FC236}">
                <a16:creationId xmlns:a16="http://schemas.microsoft.com/office/drawing/2014/main" id="{F1B846BC-B5A0-2C56-EC2E-688678609D44}"/>
              </a:ext>
            </a:extLst>
          </p:cNvPr>
          <p:cNvPicPr preferRelativeResize="0"/>
          <p:nvPr/>
        </p:nvPicPr>
        <p:blipFill rotWithShape="1">
          <a:blip r:embed="rId11">
            <a:alphaModFix/>
          </a:blip>
          <a:srcRect/>
          <a:stretch/>
        </p:blipFill>
        <p:spPr>
          <a:xfrm>
            <a:off x="5476621" y="4494384"/>
            <a:ext cx="3176587" cy="1785937"/>
          </a:xfrm>
          <a:prstGeom prst="rect">
            <a:avLst/>
          </a:prstGeom>
          <a:noFill/>
          <a:ln>
            <a:noFill/>
          </a:ln>
        </p:spPr>
      </p:pic>
      <p:pic>
        <p:nvPicPr>
          <p:cNvPr id="11" name="Google Shape;1078;p111">
            <a:hlinkClick r:id="rId12"/>
            <a:extLst>
              <a:ext uri="{FF2B5EF4-FFF2-40B4-BE49-F238E27FC236}">
                <a16:creationId xmlns:a16="http://schemas.microsoft.com/office/drawing/2014/main" id="{35122BD4-59C1-A18F-77DF-F94F93F63E77}"/>
              </a:ext>
            </a:extLst>
          </p:cNvPr>
          <p:cNvPicPr preferRelativeResize="0"/>
          <p:nvPr/>
        </p:nvPicPr>
        <p:blipFill rotWithShape="1">
          <a:blip r:embed="rId13">
            <a:alphaModFix/>
          </a:blip>
          <a:srcRect/>
          <a:stretch/>
        </p:blipFill>
        <p:spPr>
          <a:xfrm>
            <a:off x="8856789" y="4399666"/>
            <a:ext cx="2085531" cy="2240692"/>
          </a:xfrm>
          <a:prstGeom prst="rect">
            <a:avLst/>
          </a:prstGeom>
          <a:noFill/>
          <a:ln>
            <a:noFill/>
          </a:ln>
        </p:spPr>
      </p:pic>
    </p:spTree>
    <p:extLst>
      <p:ext uri="{BB962C8B-B14F-4D97-AF65-F5344CB8AC3E}">
        <p14:creationId xmlns:p14="http://schemas.microsoft.com/office/powerpoint/2010/main" val="726574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4992474" cy="4737907"/>
          </a:xfrm>
          <a:solidFill>
            <a:schemeClr val="bg1"/>
          </a:solidFill>
          <a:ln>
            <a:solidFill>
              <a:srgbClr val="002060"/>
            </a:solidFill>
          </a:ln>
        </p:spPr>
        <p:txBody>
          <a:bodyPr>
            <a:normAutofit/>
          </a:bodyPr>
          <a:lstStyle/>
          <a:p>
            <a:pPr marL="0" indent="0">
              <a:lnSpc>
                <a:spcPct val="100000"/>
              </a:lnSpc>
              <a:spcBef>
                <a:spcPts val="0"/>
              </a:spcBef>
              <a:buSzPts val="1200"/>
              <a:buNone/>
            </a:pPr>
            <a:r>
              <a:rPr lang="en-US" b="1" i="1" u="sng" dirty="0">
                <a:solidFill>
                  <a:srgbClr val="C00000"/>
                </a:solidFill>
                <a:latin typeface="Times" panose="02020603050405020304" pitchFamily="18" charset="0"/>
                <a:ea typeface="Oswald"/>
                <a:cs typeface="Times" panose="02020603050405020304" pitchFamily="18" charset="0"/>
                <a:sym typeface="Oswald"/>
              </a:rPr>
              <a:t>Financial Services</a:t>
            </a:r>
            <a:r>
              <a:rPr lang="en-US" dirty="0">
                <a:latin typeface="Times" panose="02020603050405020304" pitchFamily="18" charset="0"/>
                <a:ea typeface="Oswald"/>
                <a:cs typeface="Times" panose="02020603050405020304" pitchFamily="18" charset="0"/>
                <a:sym typeface="Oswald"/>
              </a:rPr>
              <a:t>: Charlotte has become a major U.S. financial center and is the 2</a:t>
            </a:r>
            <a:r>
              <a:rPr lang="en-US" baseline="30000" dirty="0">
                <a:latin typeface="Times" panose="02020603050405020304" pitchFamily="18" charset="0"/>
                <a:ea typeface="Oswald"/>
                <a:cs typeface="Times" panose="02020603050405020304" pitchFamily="18" charset="0"/>
                <a:sym typeface="Oswald"/>
              </a:rPr>
              <a:t>nd</a:t>
            </a:r>
            <a:r>
              <a:rPr lang="en-US" dirty="0">
                <a:latin typeface="Times" panose="02020603050405020304" pitchFamily="18" charset="0"/>
                <a:ea typeface="Oswald"/>
                <a:cs typeface="Times" panose="02020603050405020304" pitchFamily="18" charset="0"/>
                <a:sym typeface="Oswald"/>
              </a:rPr>
              <a:t> largest banking center, following NY </a:t>
            </a:r>
            <a:endParaRPr lang="en-US" dirty="0">
              <a:latin typeface="Times" panose="02020603050405020304" pitchFamily="18" charset="0"/>
              <a:cs typeface="Times" panose="02020603050405020304" pitchFamily="18" charset="0"/>
            </a:endParaRPr>
          </a:p>
          <a:p>
            <a:pPr marL="0" lvl="0" indent="0" algn="l" rtl="0">
              <a:lnSpc>
                <a:spcPct val="100000"/>
              </a:lnSpc>
              <a:spcBef>
                <a:spcPts val="0"/>
              </a:spcBef>
              <a:spcAft>
                <a:spcPts val="0"/>
              </a:spcAft>
              <a:buSzPts val="1200"/>
              <a:buNone/>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Take it to the Bank</a:t>
            </a:r>
          </a:p>
        </p:txBody>
      </p:sp>
      <p:pic>
        <p:nvPicPr>
          <p:cNvPr id="2" name="Google Shape;1091;p112">
            <a:extLst>
              <a:ext uri="{FF2B5EF4-FFF2-40B4-BE49-F238E27FC236}">
                <a16:creationId xmlns:a16="http://schemas.microsoft.com/office/drawing/2014/main" id="{83030A8E-D17F-FA59-78D9-6173BC8AF5BC}"/>
              </a:ext>
            </a:extLst>
          </p:cNvPr>
          <p:cNvPicPr preferRelativeResize="0"/>
          <p:nvPr/>
        </p:nvPicPr>
        <p:blipFill rotWithShape="1">
          <a:blip r:embed="rId3">
            <a:alphaModFix/>
          </a:blip>
          <a:srcRect/>
          <a:stretch/>
        </p:blipFill>
        <p:spPr>
          <a:xfrm>
            <a:off x="838200" y="3485679"/>
            <a:ext cx="5257800" cy="3154679"/>
          </a:xfrm>
          <a:prstGeom prst="rect">
            <a:avLst/>
          </a:prstGeom>
          <a:noFill/>
          <a:ln>
            <a:noFill/>
          </a:ln>
        </p:spPr>
      </p:pic>
      <p:pic>
        <p:nvPicPr>
          <p:cNvPr id="5" name="Google Shape;1090;p112">
            <a:extLst>
              <a:ext uri="{FF2B5EF4-FFF2-40B4-BE49-F238E27FC236}">
                <a16:creationId xmlns:a16="http://schemas.microsoft.com/office/drawing/2014/main" id="{042697E6-53C6-D29F-60CA-F65DBA931FA1}"/>
              </a:ext>
            </a:extLst>
          </p:cNvPr>
          <p:cNvPicPr preferRelativeResize="0"/>
          <p:nvPr/>
        </p:nvPicPr>
        <p:blipFill rotWithShape="1">
          <a:blip r:embed="rId4">
            <a:alphaModFix/>
          </a:blip>
          <a:srcRect/>
          <a:stretch/>
        </p:blipFill>
        <p:spPr>
          <a:xfrm>
            <a:off x="6537960" y="1554480"/>
            <a:ext cx="5257800" cy="4206239"/>
          </a:xfrm>
          <a:prstGeom prst="rect">
            <a:avLst/>
          </a:prstGeom>
          <a:noFill/>
          <a:ln>
            <a:solidFill>
              <a:schemeClr val="tx1"/>
            </a:solidFill>
          </a:ln>
        </p:spPr>
      </p:pic>
    </p:spTree>
    <p:extLst>
      <p:ext uri="{BB962C8B-B14F-4D97-AF65-F5344CB8AC3E}">
        <p14:creationId xmlns:p14="http://schemas.microsoft.com/office/powerpoint/2010/main" val="3424661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BANKING</a:t>
            </a:r>
          </a:p>
        </p:txBody>
      </p:sp>
      <p:pic>
        <p:nvPicPr>
          <p:cNvPr id="2" name="Google Shape;1097;p113">
            <a:extLst>
              <a:ext uri="{FF2B5EF4-FFF2-40B4-BE49-F238E27FC236}">
                <a16:creationId xmlns:a16="http://schemas.microsoft.com/office/drawing/2014/main" id="{3E12E67E-5867-1FFC-18FA-E19998DAE992}"/>
              </a:ext>
            </a:extLst>
          </p:cNvPr>
          <p:cNvPicPr preferRelativeResize="0"/>
          <p:nvPr/>
        </p:nvPicPr>
        <p:blipFill rotWithShape="1">
          <a:blip r:embed="rId3">
            <a:alphaModFix/>
          </a:blip>
          <a:srcRect/>
          <a:stretch/>
        </p:blipFill>
        <p:spPr>
          <a:xfrm>
            <a:off x="720213" y="1277912"/>
            <a:ext cx="11136507" cy="5143500"/>
          </a:xfrm>
          <a:prstGeom prst="rect">
            <a:avLst/>
          </a:prstGeom>
          <a:noFill/>
          <a:ln>
            <a:solidFill>
              <a:schemeClr val="tx1"/>
            </a:solidFill>
          </a:ln>
        </p:spPr>
      </p:pic>
    </p:spTree>
    <p:extLst>
      <p:ext uri="{BB962C8B-B14F-4D97-AF65-F5344CB8AC3E}">
        <p14:creationId xmlns:p14="http://schemas.microsoft.com/office/powerpoint/2010/main" val="7954346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latin typeface="Times New Roman" panose="02020603050405020304" pitchFamily="18" charset="0"/>
                <a:cs typeface="Times New Roman" panose="02020603050405020304" pitchFamily="18" charset="0"/>
              </a:rPr>
              <a:t>The United States currently blocks trade from the following countries </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Trade Sanctions Foreign Policy</a:t>
            </a:r>
          </a:p>
        </p:txBody>
      </p:sp>
      <p:pic>
        <p:nvPicPr>
          <p:cNvPr id="1026" name="Picture 2" descr="Flag of Cuba | History, Design &amp; Meaning | Britannica">
            <a:extLst>
              <a:ext uri="{FF2B5EF4-FFF2-40B4-BE49-F238E27FC236}">
                <a16:creationId xmlns:a16="http://schemas.microsoft.com/office/drawing/2014/main" id="{7B0AAD99-ECF6-4060-1DDA-D30369F8B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Iran | History, Meaning &amp; Symbolism | Britannica">
            <a:extLst>
              <a:ext uri="{FF2B5EF4-FFF2-40B4-BE49-F238E27FC236}">
                <a16:creationId xmlns:a16="http://schemas.microsoft.com/office/drawing/2014/main" id="{E15192E2-0FE9-7B46-520E-A448841E3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550" y="2160319"/>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North Korea | Meaning, Colors &amp; History | Britannica">
            <a:extLst>
              <a:ext uri="{FF2B5EF4-FFF2-40B4-BE49-F238E27FC236}">
                <a16:creationId xmlns:a16="http://schemas.microsoft.com/office/drawing/2014/main" id="{B8B72178-5146-3E76-0D9F-0B7495569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875"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209C8BB-E55E-46CC-9F26-30B3549E904B}"/>
              </a:ext>
            </a:extLst>
          </p:cNvPr>
          <p:cNvSpPr/>
          <p:nvPr/>
        </p:nvSpPr>
        <p:spPr>
          <a:xfrm>
            <a:off x="1167054" y="3890945"/>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Cuba</a:t>
            </a:r>
          </a:p>
        </p:txBody>
      </p:sp>
      <p:sp>
        <p:nvSpPr>
          <p:cNvPr id="6" name="Rectangle 5">
            <a:extLst>
              <a:ext uri="{FF2B5EF4-FFF2-40B4-BE49-F238E27FC236}">
                <a16:creationId xmlns:a16="http://schemas.microsoft.com/office/drawing/2014/main" id="{13427200-0293-6F00-F5DD-0D651821DE1F}"/>
              </a:ext>
            </a:extLst>
          </p:cNvPr>
          <p:cNvSpPr/>
          <p:nvPr/>
        </p:nvSpPr>
        <p:spPr>
          <a:xfrm>
            <a:off x="4761102" y="3911887"/>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3BD97040-E06E-9C33-5949-1AE398FED8FB}"/>
              </a:ext>
            </a:extLst>
          </p:cNvPr>
          <p:cNvSpPr/>
          <p:nvPr/>
        </p:nvSpPr>
        <p:spPr>
          <a:xfrm>
            <a:off x="8417729" y="3896389"/>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North Korea</a:t>
            </a:r>
          </a:p>
        </p:txBody>
      </p:sp>
      <p:sp>
        <p:nvSpPr>
          <p:cNvPr id="8" name="Rectangle 7">
            <a:extLst>
              <a:ext uri="{FF2B5EF4-FFF2-40B4-BE49-F238E27FC236}">
                <a16:creationId xmlns:a16="http://schemas.microsoft.com/office/drawing/2014/main" id="{AE0C2665-F04B-6499-D35E-86010A836714}"/>
              </a:ext>
            </a:extLst>
          </p:cNvPr>
          <p:cNvSpPr/>
          <p:nvPr/>
        </p:nvSpPr>
        <p:spPr>
          <a:xfrm>
            <a:off x="991892" y="4744782"/>
            <a:ext cx="9391972" cy="1895576"/>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For Each Country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why these nations have been placed under trade sanctions.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Determine the impact of those sanctions on the country.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how effective trade sanctions are as a tool of foreign diplomacy. </a:t>
            </a:r>
          </a:p>
        </p:txBody>
      </p:sp>
    </p:spTree>
    <p:extLst>
      <p:ext uri="{BB962C8B-B14F-4D97-AF65-F5344CB8AC3E}">
        <p14:creationId xmlns:p14="http://schemas.microsoft.com/office/powerpoint/2010/main" val="361359944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Evaluate how and why nations trade </a:t>
            </a:r>
          </a:p>
          <a:p>
            <a:pPr marL="688975"/>
            <a:r>
              <a:rPr lang="en-US" sz="2000" dirty="0">
                <a:latin typeface="Times New Roman" panose="02020603050405020304" pitchFamily="18" charset="0"/>
                <a:cs typeface="Times New Roman" panose="02020603050405020304" pitchFamily="18" charset="0"/>
              </a:rPr>
              <a:t>Determine when nations should trade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Macro Practice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Trade Sanctions to Shape Foreign Diplomacy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NC Economy opportunities </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Make up missing assignments from the 1</a:t>
            </a:r>
            <a:r>
              <a:rPr lang="en-US" sz="2400" b="1" baseline="30000" dirty="0">
                <a:solidFill>
                  <a:srgbClr val="002060"/>
                </a:solidFill>
                <a:latin typeface="Times New Roman" panose="02020603050405020304" pitchFamily="18" charset="0"/>
                <a:cs typeface="Times New Roman" panose="02020603050405020304" pitchFamily="18" charset="0"/>
              </a:rPr>
              <a:t>st</a:t>
            </a:r>
            <a:r>
              <a:rPr lang="en-US" sz="2400" b="1" dirty="0">
                <a:solidFill>
                  <a:srgbClr val="002060"/>
                </a:solidFill>
                <a:latin typeface="Times New Roman" panose="02020603050405020304" pitchFamily="18" charset="0"/>
                <a:cs typeface="Times New Roman" panose="02020603050405020304" pitchFamily="18" charset="0"/>
              </a:rPr>
              <a:t> Quarter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II Test, Tuesday, Oct. 31</a:t>
            </a:r>
          </a:p>
        </p:txBody>
      </p:sp>
    </p:spTree>
    <p:extLst>
      <p:ext uri="{BB962C8B-B14F-4D97-AF65-F5344CB8AC3E}">
        <p14:creationId xmlns:p14="http://schemas.microsoft.com/office/powerpoint/2010/main" val="211312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dirty="0"/>
              <a:t>Peak Phase</a:t>
            </a:r>
          </a:p>
        </p:txBody>
      </p:sp>
      <p:sp>
        <p:nvSpPr>
          <p:cNvPr id="3" name="Content Placeholder 2"/>
          <p:cNvSpPr>
            <a:spLocks noGrp="1"/>
          </p:cNvSpPr>
          <p:nvPr>
            <p:ph idx="1"/>
          </p:nvPr>
        </p:nvSpPr>
        <p:spPr>
          <a:xfrm>
            <a:off x="1097280" y="1491926"/>
            <a:ext cx="10058400" cy="4490668"/>
          </a:xfrm>
          <a:solidFill>
            <a:schemeClr val="bg1"/>
          </a:solidFill>
        </p:spPr>
        <p:txBody>
          <a:bodyPr>
            <a:normAutofit/>
          </a:bodyPr>
          <a:lstStyle/>
          <a:p>
            <a:r>
              <a:rPr lang="en-US" sz="2400" dirty="0">
                <a:latin typeface="Times New Roman" pitchFamily="18" charset="0"/>
                <a:cs typeface="Times New Roman" pitchFamily="18" charset="0"/>
              </a:rPr>
              <a:t>The economy tops out and begins a cycle of contraction</a:t>
            </a:r>
          </a:p>
          <a:p>
            <a:endParaRPr lang="en-US" sz="2400" dirty="0">
              <a:latin typeface="Times New Roman" pitchFamily="18" charset="0"/>
              <a:cs typeface="Times New Roman" pitchFamily="18" charset="0"/>
            </a:endParaRPr>
          </a:p>
        </p:txBody>
      </p:sp>
      <p:sp>
        <p:nvSpPr>
          <p:cNvPr id="4" name="Rectangle 3"/>
          <p:cNvSpPr/>
          <p:nvPr/>
        </p:nvSpPr>
        <p:spPr>
          <a:xfrm>
            <a:off x="6126480" y="1999986"/>
            <a:ext cx="5622877" cy="2387130"/>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PEAK PHASE</a:t>
            </a:r>
            <a:r>
              <a:rPr lang="en-US" sz="2400" dirty="0">
                <a:solidFill>
                  <a:srgbClr val="FFFF00"/>
                </a:solidFill>
                <a:latin typeface="Times New Roman" pitchFamily="18" charset="0"/>
                <a:cs typeface="Times New Roman" pitchFamily="18" charset="0"/>
              </a:rPr>
              <a:t>: </a:t>
            </a:r>
            <a:r>
              <a:rPr lang="en-US" sz="2400" dirty="0">
                <a:latin typeface="Times New Roman" pitchFamily="18" charset="0"/>
                <a:cs typeface="Times New Roman" pitchFamily="18" charset="0"/>
              </a:rPr>
              <a:t>The economy is cannot expand to provide more jobs or expand production.</a:t>
            </a:r>
          </a:p>
          <a:p>
            <a:pPr marL="342900" indent="-342900">
              <a:buFont typeface="Arial" panose="020B0604020202020204" pitchFamily="34" charset="0"/>
              <a:buChar char="•"/>
            </a:pPr>
            <a:r>
              <a:rPr lang="en-US" sz="2400" dirty="0">
                <a:latin typeface="Times New Roman" pitchFamily="18" charset="0"/>
                <a:cs typeface="Times New Roman" pitchFamily="18" charset="0"/>
              </a:rPr>
              <a:t>The economy is responding to an issue (ex. Housing market crashes)</a:t>
            </a:r>
          </a:p>
          <a:p>
            <a:pPr marL="342900" indent="-342900">
              <a:buFont typeface="Arial" panose="020B0604020202020204" pitchFamily="34" charset="0"/>
              <a:buChar char="•"/>
            </a:pPr>
            <a:r>
              <a:rPr lang="en-US" sz="2400" dirty="0">
                <a:latin typeface="Times New Roman" pitchFamily="18" charset="0"/>
                <a:cs typeface="Times New Roman" pitchFamily="18" charset="0"/>
              </a:rPr>
              <a:t>The economy will start decline </a:t>
            </a:r>
            <a:endParaRPr lang="en-US" sz="2400" b="1" u="sng" dirty="0">
              <a:latin typeface="Times New Roman" pitchFamily="18" charset="0"/>
              <a:cs typeface="Times New Roman" pitchFamily="18" charset="0"/>
            </a:endParaRPr>
          </a:p>
        </p:txBody>
      </p:sp>
      <p:pic>
        <p:nvPicPr>
          <p:cNvPr id="5122"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23" y="2013178"/>
            <a:ext cx="4533900" cy="382464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11529698">
            <a:off x="2637524" y="2945262"/>
            <a:ext cx="1160060" cy="365646"/>
          </a:xfrm>
          <a:prstGeom prst="right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rying Face Images, Stock Photos &amp; Vectors | Shutterstock">
            <a:extLst>
              <a:ext uri="{FF2B5EF4-FFF2-40B4-BE49-F238E27FC236}">
                <a16:creationId xmlns:a16="http://schemas.microsoft.com/office/drawing/2014/main" id="{DC74DB28-42DB-4F33-B4E9-198EDD74B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830" y="4268984"/>
            <a:ext cx="2333625" cy="19621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694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7F40-B161-627A-441B-856D9AB828C5}"/>
              </a:ext>
            </a:extLst>
          </p:cNvPr>
          <p:cNvSpPr>
            <a:spLocks noGrp="1"/>
          </p:cNvSpPr>
          <p:nvPr>
            <p:ph type="title"/>
          </p:nvPr>
        </p:nvSpPr>
        <p:spPr>
          <a:xfrm>
            <a:off x="838200" y="259165"/>
            <a:ext cx="10515600" cy="670733"/>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Macro Practice</a:t>
            </a:r>
          </a:p>
        </p:txBody>
      </p:sp>
      <p:sp>
        <p:nvSpPr>
          <p:cNvPr id="3" name="Content Placeholder 2">
            <a:extLst>
              <a:ext uri="{FF2B5EF4-FFF2-40B4-BE49-F238E27FC236}">
                <a16:creationId xmlns:a16="http://schemas.microsoft.com/office/drawing/2014/main" id="{8DFE18A1-E4CA-AAB3-A112-E4A6F86D69DC}"/>
              </a:ext>
            </a:extLst>
          </p:cNvPr>
          <p:cNvSpPr>
            <a:spLocks noGrp="1"/>
          </p:cNvSpPr>
          <p:nvPr>
            <p:ph idx="1"/>
          </p:nvPr>
        </p:nvSpPr>
        <p:spPr>
          <a:xfrm>
            <a:off x="838200" y="1131376"/>
            <a:ext cx="10515600" cy="5467459"/>
          </a:xfrm>
          <a:solidFill>
            <a:schemeClr val="bg1"/>
          </a:solidFill>
          <a:ln>
            <a:solidFill>
              <a:srgbClr val="00206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Test your skills at Macro economics</a:t>
            </a:r>
          </a:p>
          <a:p>
            <a:pPr marL="514350" indent="-514350">
              <a:buFont typeface="+mj-lt"/>
              <a:buAutoNum type="arabicPeriod"/>
            </a:pPr>
            <a:r>
              <a:rPr lang="en-US" sz="2400" dirty="0">
                <a:latin typeface="Times" panose="02020603050405020304" pitchFamily="18" charset="0"/>
                <a:cs typeface="Times" panose="02020603050405020304" pitchFamily="18" charset="0"/>
              </a:rPr>
              <a:t>Identify the phase of the business cycle for the following examples:</a:t>
            </a:r>
          </a:p>
          <a:p>
            <a:pPr marL="514350" indent="-514350">
              <a:buAutoNum type="alphaUcPeriod"/>
            </a:pPr>
            <a:r>
              <a:rPr lang="en-US" sz="2400" dirty="0">
                <a:latin typeface="Times" panose="02020603050405020304" pitchFamily="18" charset="0"/>
                <a:cs typeface="Times" panose="02020603050405020304" pitchFamily="18" charset="0"/>
              </a:rPr>
              <a:t>The unemployment rate has continued to climb over the past three months</a:t>
            </a:r>
          </a:p>
          <a:p>
            <a:pPr marL="514350" indent="-514350">
              <a:buAutoNum type="alphaUcPeriod"/>
            </a:pPr>
            <a:r>
              <a:rPr lang="en-US" sz="2400" dirty="0">
                <a:latin typeface="Times" panose="02020603050405020304" pitchFamily="18" charset="0"/>
                <a:cs typeface="Times" panose="02020603050405020304" pitchFamily="18" charset="0"/>
              </a:rPr>
              <a:t>The Federal Reserve has raised interest rates in response to rising prices because of high demand</a:t>
            </a:r>
          </a:p>
          <a:p>
            <a:pPr marL="514350" indent="-514350">
              <a:buAutoNum type="alphaUcPeriod"/>
            </a:pPr>
            <a:r>
              <a:rPr lang="en-US" sz="2400" dirty="0">
                <a:latin typeface="Times" panose="02020603050405020304" pitchFamily="18" charset="0"/>
                <a:cs typeface="Times" panose="02020603050405020304" pitchFamily="18" charset="0"/>
              </a:rPr>
              <a:t>The stock market has changed from a bear market to a bull market and unemployment has stopped increasing. </a:t>
            </a:r>
          </a:p>
          <a:p>
            <a:pPr marL="0" indent="0">
              <a:buNone/>
            </a:pPr>
            <a:endParaRPr lang="en-US" sz="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2. How should the Federal Reserve react to the following economic situation?</a:t>
            </a:r>
          </a:p>
          <a:p>
            <a:r>
              <a:rPr lang="en-US" sz="2400" dirty="0">
                <a:latin typeface="Times" panose="02020603050405020304" pitchFamily="18" charset="0"/>
                <a:cs typeface="Times" panose="02020603050405020304" pitchFamily="18" charset="0"/>
              </a:rPr>
              <a:t>The CPI has measured another jump in prices.  Many consumers are paying more for groceries, clothing, and entertainment. </a:t>
            </a:r>
          </a:p>
          <a:p>
            <a:r>
              <a:rPr lang="en-US" sz="2400" dirty="0">
                <a:latin typeface="Times" panose="02020603050405020304" pitchFamily="18" charset="0"/>
                <a:cs typeface="Times" panose="02020603050405020304" pitchFamily="18" charset="0"/>
              </a:rPr>
              <a:t>What is the economic problem?</a:t>
            </a:r>
          </a:p>
          <a:p>
            <a:r>
              <a:rPr lang="en-US" sz="2400" dirty="0">
                <a:latin typeface="Times" panose="02020603050405020304" pitchFamily="18" charset="0"/>
                <a:cs typeface="Times" panose="02020603050405020304" pitchFamily="18" charset="0"/>
              </a:rPr>
              <a:t>What policy needs to be adjusted?  Is it contractionary or expansionary?</a:t>
            </a:r>
          </a:p>
          <a:p>
            <a:r>
              <a:rPr lang="en-US" sz="2400" dirty="0">
                <a:latin typeface="Times" panose="02020603050405020304" pitchFamily="18" charset="0"/>
                <a:cs typeface="Times" panose="02020603050405020304" pitchFamily="18" charset="0"/>
              </a:rPr>
              <a:t>What adjustments need to be made (identify all the adjustments)</a:t>
            </a:r>
          </a:p>
        </p:txBody>
      </p:sp>
    </p:spTree>
    <p:extLst>
      <p:ext uri="{BB962C8B-B14F-4D97-AF65-F5344CB8AC3E}">
        <p14:creationId xmlns:p14="http://schemas.microsoft.com/office/powerpoint/2010/main" val="2419911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latin typeface="Times New Roman" panose="02020603050405020304" pitchFamily="18" charset="0"/>
                <a:cs typeface="Times New Roman" panose="02020603050405020304" pitchFamily="18" charset="0"/>
              </a:rPr>
              <a:t>The United States currently blocks trade from the following countries </a:t>
            </a:r>
            <a:endParaRPr lang="en-US"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Trade Sanctions Foreign Policy</a:t>
            </a:r>
          </a:p>
        </p:txBody>
      </p:sp>
      <p:pic>
        <p:nvPicPr>
          <p:cNvPr id="1026" name="Picture 2" descr="Flag of Cuba | History, Design &amp; Meaning | Britannica">
            <a:extLst>
              <a:ext uri="{FF2B5EF4-FFF2-40B4-BE49-F238E27FC236}">
                <a16:creationId xmlns:a16="http://schemas.microsoft.com/office/drawing/2014/main" id="{7B0AAD99-ECF6-4060-1DDA-D30369F8B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Iran | History, Meaning &amp; Symbolism | Britannica">
            <a:extLst>
              <a:ext uri="{FF2B5EF4-FFF2-40B4-BE49-F238E27FC236}">
                <a16:creationId xmlns:a16="http://schemas.microsoft.com/office/drawing/2014/main" id="{E15192E2-0FE9-7B46-520E-A448841E3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3550" y="2160319"/>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North Korea | Meaning, Colors &amp; History | Britannica">
            <a:extLst>
              <a:ext uri="{FF2B5EF4-FFF2-40B4-BE49-F238E27FC236}">
                <a16:creationId xmlns:a16="http://schemas.microsoft.com/office/drawing/2014/main" id="{B8B72178-5146-3E76-0D9F-0B7495569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8875" y="2160319"/>
            <a:ext cx="3028950" cy="1619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209C8BB-E55E-46CC-9F26-30B3549E904B}"/>
              </a:ext>
            </a:extLst>
          </p:cNvPr>
          <p:cNvSpPr/>
          <p:nvPr/>
        </p:nvSpPr>
        <p:spPr>
          <a:xfrm>
            <a:off x="1167054" y="3890945"/>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Cuba</a:t>
            </a:r>
          </a:p>
        </p:txBody>
      </p:sp>
      <p:sp>
        <p:nvSpPr>
          <p:cNvPr id="6" name="Rectangle 5">
            <a:extLst>
              <a:ext uri="{FF2B5EF4-FFF2-40B4-BE49-F238E27FC236}">
                <a16:creationId xmlns:a16="http://schemas.microsoft.com/office/drawing/2014/main" id="{13427200-0293-6F00-F5DD-0D651821DE1F}"/>
              </a:ext>
            </a:extLst>
          </p:cNvPr>
          <p:cNvSpPr/>
          <p:nvPr/>
        </p:nvSpPr>
        <p:spPr>
          <a:xfrm>
            <a:off x="4761102" y="3911887"/>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Iran</a:t>
            </a:r>
          </a:p>
        </p:txBody>
      </p:sp>
      <p:sp>
        <p:nvSpPr>
          <p:cNvPr id="7" name="Rectangle 6">
            <a:extLst>
              <a:ext uri="{FF2B5EF4-FFF2-40B4-BE49-F238E27FC236}">
                <a16:creationId xmlns:a16="http://schemas.microsoft.com/office/drawing/2014/main" id="{3BD97040-E06E-9C33-5949-1AE398FED8FB}"/>
              </a:ext>
            </a:extLst>
          </p:cNvPr>
          <p:cNvSpPr/>
          <p:nvPr/>
        </p:nvSpPr>
        <p:spPr>
          <a:xfrm>
            <a:off x="8417729" y="3896389"/>
            <a:ext cx="2371241" cy="466967"/>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North Korea</a:t>
            </a:r>
          </a:p>
        </p:txBody>
      </p:sp>
      <p:sp>
        <p:nvSpPr>
          <p:cNvPr id="8" name="Rectangle 7">
            <a:extLst>
              <a:ext uri="{FF2B5EF4-FFF2-40B4-BE49-F238E27FC236}">
                <a16:creationId xmlns:a16="http://schemas.microsoft.com/office/drawing/2014/main" id="{AE0C2665-F04B-6499-D35E-86010A836714}"/>
              </a:ext>
            </a:extLst>
          </p:cNvPr>
          <p:cNvSpPr/>
          <p:nvPr/>
        </p:nvSpPr>
        <p:spPr>
          <a:xfrm>
            <a:off x="991892" y="4744782"/>
            <a:ext cx="9391972" cy="1895576"/>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For Each Country </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why these nations have been placed under trade sanctions.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Determine the impact of those sanctions on the country.</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Evaluate how effective trade sanctions are as a tool of foreign diplomacy. </a:t>
            </a:r>
          </a:p>
        </p:txBody>
      </p:sp>
    </p:spTree>
    <p:extLst>
      <p:ext uri="{BB962C8B-B14F-4D97-AF65-F5344CB8AC3E}">
        <p14:creationId xmlns:p14="http://schemas.microsoft.com/office/powerpoint/2010/main" val="238447169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latin typeface="Times New Roman" panose="02020603050405020304" pitchFamily="18" charset="0"/>
                <a:cs typeface="Times New Roman" panose="02020603050405020304" pitchFamily="18" charset="0"/>
              </a:rPr>
              <a:t>Three Opportunities in NC economy</a:t>
            </a:r>
          </a:p>
          <a:p>
            <a:pPr lvl="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Examine three new opportunities in the NC economy and the prospects for future employment </a:t>
            </a:r>
          </a:p>
          <a:p>
            <a:pPr lvl="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Choose three new categories in the NC economy we did not cover in class </a:t>
            </a:r>
          </a:p>
          <a:p>
            <a:pPr lvl="0" algn="l" rtl="0">
              <a:lnSpc>
                <a:spcPct val="100000"/>
              </a:lnSpc>
              <a:spcBef>
                <a:spcPts val="0"/>
              </a:spcBef>
              <a:spcAft>
                <a:spcPts val="0"/>
              </a:spcAft>
              <a:buSzPts val="1200"/>
              <a:buFont typeface="Courier New" panose="02070309020205020404" pitchFamily="49" charset="0"/>
              <a:buChar char="o"/>
            </a:pPr>
            <a:r>
              <a:rPr lang="en-US" dirty="0">
                <a:latin typeface="Times New Roman" panose="02020603050405020304" pitchFamily="18" charset="0"/>
                <a:cs typeface="Times New Roman" panose="02020603050405020304" pitchFamily="18" charset="0"/>
              </a:rPr>
              <a:t>Research and find why there is great potential in the job market in NC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NC Economic Opportunities </a:t>
            </a:r>
          </a:p>
        </p:txBody>
      </p:sp>
      <p:pic>
        <p:nvPicPr>
          <p:cNvPr id="2" name="Picture 2" descr="Now Hiring for Summer Positions! | Economy Exterminators">
            <a:extLst>
              <a:ext uri="{FF2B5EF4-FFF2-40B4-BE49-F238E27FC236}">
                <a16:creationId xmlns:a16="http://schemas.microsoft.com/office/drawing/2014/main" id="{74B7CDA1-BD88-2680-1D14-DF36C809C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665" y="4091795"/>
            <a:ext cx="2619375" cy="17430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 name="Picture 4" descr="NC Economy - the economy and north Carolina">
            <a:extLst>
              <a:ext uri="{FF2B5EF4-FFF2-40B4-BE49-F238E27FC236}">
                <a16:creationId xmlns:a16="http://schemas.microsoft.com/office/drawing/2014/main" id="{557294D5-BA45-DC00-0E46-F85A2AC0B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38" y="4387070"/>
            <a:ext cx="3162300" cy="1447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4766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Evaluate how and why nations trade </a:t>
            </a:r>
          </a:p>
          <a:p>
            <a:pPr marL="688975"/>
            <a:r>
              <a:rPr lang="en-US" sz="2000" dirty="0">
                <a:latin typeface="Times New Roman" panose="02020603050405020304" pitchFamily="18" charset="0"/>
                <a:cs typeface="Times New Roman" panose="02020603050405020304" pitchFamily="18" charset="0"/>
              </a:rPr>
              <a:t>Determine when nations should trade </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Macro Practice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Labor Unions – fight for the working class</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Role of Labor Unions Today </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Make up missing assignments from the 1</a:t>
            </a:r>
            <a:r>
              <a:rPr lang="en-US" sz="2400" b="1" baseline="30000" dirty="0">
                <a:solidFill>
                  <a:srgbClr val="002060"/>
                </a:solidFill>
                <a:latin typeface="Times New Roman" panose="02020603050405020304" pitchFamily="18" charset="0"/>
                <a:cs typeface="Times New Roman" panose="02020603050405020304" pitchFamily="18" charset="0"/>
              </a:rPr>
              <a:t>st</a:t>
            </a:r>
            <a:r>
              <a:rPr lang="en-US" sz="2400" b="1" dirty="0">
                <a:solidFill>
                  <a:srgbClr val="002060"/>
                </a:solidFill>
                <a:latin typeface="Times New Roman" panose="02020603050405020304" pitchFamily="18" charset="0"/>
                <a:cs typeface="Times New Roman" panose="02020603050405020304" pitchFamily="18" charset="0"/>
              </a:rPr>
              <a:t> Quarter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II Test, Tuesday, Oct. 31</a:t>
            </a:r>
          </a:p>
        </p:txBody>
      </p:sp>
    </p:spTree>
    <p:extLst>
      <p:ext uri="{BB962C8B-B14F-4D97-AF65-F5344CB8AC3E}">
        <p14:creationId xmlns:p14="http://schemas.microsoft.com/office/powerpoint/2010/main" val="152001522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F7F40-B161-627A-441B-856D9AB828C5}"/>
              </a:ext>
            </a:extLst>
          </p:cNvPr>
          <p:cNvSpPr>
            <a:spLocks noGrp="1"/>
          </p:cNvSpPr>
          <p:nvPr>
            <p:ph type="title"/>
          </p:nvPr>
        </p:nvSpPr>
        <p:spPr>
          <a:xfrm>
            <a:off x="838200" y="259165"/>
            <a:ext cx="10515600" cy="670733"/>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Macro Practice</a:t>
            </a:r>
          </a:p>
        </p:txBody>
      </p:sp>
      <p:sp>
        <p:nvSpPr>
          <p:cNvPr id="3" name="Content Placeholder 2">
            <a:extLst>
              <a:ext uri="{FF2B5EF4-FFF2-40B4-BE49-F238E27FC236}">
                <a16:creationId xmlns:a16="http://schemas.microsoft.com/office/drawing/2014/main" id="{8DFE18A1-E4CA-AAB3-A112-E4A6F86D69DC}"/>
              </a:ext>
            </a:extLst>
          </p:cNvPr>
          <p:cNvSpPr>
            <a:spLocks noGrp="1"/>
          </p:cNvSpPr>
          <p:nvPr>
            <p:ph idx="1"/>
          </p:nvPr>
        </p:nvSpPr>
        <p:spPr>
          <a:xfrm>
            <a:off x="838200" y="1131376"/>
            <a:ext cx="10515600" cy="5467459"/>
          </a:xfrm>
          <a:solidFill>
            <a:schemeClr val="bg1"/>
          </a:solidFill>
          <a:ln>
            <a:solidFill>
              <a:srgbClr val="002060"/>
            </a:solidFill>
          </a:ln>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Test your skills at Macro economics</a:t>
            </a:r>
          </a:p>
          <a:p>
            <a:pPr marL="514350" indent="-514350">
              <a:buFont typeface="+mj-lt"/>
              <a:buAutoNum type="arabicPeriod"/>
            </a:pPr>
            <a:r>
              <a:rPr lang="en-US" sz="2400" dirty="0">
                <a:latin typeface="Times" panose="02020603050405020304" pitchFamily="18" charset="0"/>
                <a:cs typeface="Times" panose="02020603050405020304" pitchFamily="18" charset="0"/>
              </a:rPr>
              <a:t>Identify the types of unemployment</a:t>
            </a:r>
          </a:p>
          <a:p>
            <a:pPr marL="514350" indent="-514350">
              <a:buAutoNum type="alphaUcPeriod"/>
            </a:pPr>
            <a:r>
              <a:rPr lang="en-US" sz="2400" dirty="0">
                <a:latin typeface="Times" panose="02020603050405020304" pitchFamily="18" charset="0"/>
                <a:cs typeface="Times" panose="02020603050405020304" pitchFamily="18" charset="0"/>
              </a:rPr>
              <a:t>A textile worker in NC after the textiles were outsourced to overseas nations, sch as Bangladesh</a:t>
            </a:r>
          </a:p>
          <a:p>
            <a:pPr marL="514350" indent="-514350">
              <a:buAutoNum type="alphaUcPeriod"/>
            </a:pPr>
            <a:r>
              <a:rPr lang="en-US" sz="2400" dirty="0">
                <a:latin typeface="Times" panose="02020603050405020304" pitchFamily="18" charset="0"/>
                <a:cs typeface="Times" panose="02020603050405020304" pitchFamily="18" charset="0"/>
              </a:rPr>
              <a:t>A lifeguard at a lake resort after the summer ends </a:t>
            </a:r>
          </a:p>
          <a:p>
            <a:pPr marL="514350" indent="-514350">
              <a:buAutoNum type="alphaUcPeriod"/>
            </a:pPr>
            <a:r>
              <a:rPr lang="en-US" sz="2400" dirty="0">
                <a:latin typeface="Times" panose="02020603050405020304" pitchFamily="18" charset="0"/>
                <a:cs typeface="Times" panose="02020603050405020304" pitchFamily="18" charset="0"/>
              </a:rPr>
              <a:t>A person who temporarily leaves to job force to get his/her MBA</a:t>
            </a:r>
          </a:p>
          <a:p>
            <a:pPr marL="514350" indent="-514350">
              <a:buAutoNum type="alphaUcPeriod"/>
            </a:pPr>
            <a:r>
              <a:rPr lang="en-US" sz="2400" dirty="0">
                <a:latin typeface="Times" panose="02020603050405020304" pitchFamily="18" charset="0"/>
                <a:cs typeface="Times" panose="02020603050405020304" pitchFamily="18" charset="0"/>
              </a:rPr>
              <a:t>A mass increase in unemployment since the economy is </a:t>
            </a:r>
          </a:p>
          <a:p>
            <a:pPr marL="0" indent="0">
              <a:buNone/>
            </a:pPr>
            <a:endParaRPr lang="en-US" sz="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2. How should the U.S. Government react to the following economic situation?</a:t>
            </a:r>
          </a:p>
          <a:p>
            <a:r>
              <a:rPr lang="en-US" sz="2400" dirty="0">
                <a:latin typeface="Times" panose="02020603050405020304" pitchFamily="18" charset="0"/>
                <a:cs typeface="Times" panose="02020603050405020304" pitchFamily="18" charset="0"/>
              </a:rPr>
              <a:t>Due to the failure of online (internet businesses) the economy is seeing mass lay-offs.  Real GDP has fallen for six </a:t>
            </a:r>
            <a:r>
              <a:rPr lang="en-US" sz="2400">
                <a:latin typeface="Times" panose="02020603050405020304" pitchFamily="18" charset="0"/>
                <a:cs typeface="Times" panose="02020603050405020304" pitchFamily="18" charset="0"/>
              </a:rPr>
              <a:t>months straight.  </a:t>
            </a:r>
            <a:endParaRPr lang="en-US" sz="2400" dirty="0">
              <a:latin typeface="Times" panose="02020603050405020304" pitchFamily="18" charset="0"/>
              <a:cs typeface="Times" panose="02020603050405020304" pitchFamily="18" charset="0"/>
            </a:endParaRPr>
          </a:p>
          <a:p>
            <a:r>
              <a:rPr lang="en-US" sz="2400" dirty="0">
                <a:latin typeface="Times" panose="02020603050405020304" pitchFamily="18" charset="0"/>
                <a:cs typeface="Times" panose="02020603050405020304" pitchFamily="18" charset="0"/>
              </a:rPr>
              <a:t>What is the economic problem?</a:t>
            </a:r>
          </a:p>
          <a:p>
            <a:r>
              <a:rPr lang="en-US" sz="2400" dirty="0">
                <a:latin typeface="Times" panose="02020603050405020304" pitchFamily="18" charset="0"/>
                <a:cs typeface="Times" panose="02020603050405020304" pitchFamily="18" charset="0"/>
              </a:rPr>
              <a:t>What policy needs to be adjusted?  Is it contractionary or expansionary?</a:t>
            </a:r>
          </a:p>
          <a:p>
            <a:r>
              <a:rPr lang="en-US" sz="2400" dirty="0">
                <a:latin typeface="Times" panose="02020603050405020304" pitchFamily="18" charset="0"/>
                <a:cs typeface="Times" panose="02020603050405020304" pitchFamily="18" charset="0"/>
              </a:rPr>
              <a:t>What adjustments need to be made (identify all the adjustments)</a:t>
            </a:r>
          </a:p>
        </p:txBody>
      </p:sp>
    </p:spTree>
    <p:extLst>
      <p:ext uri="{BB962C8B-B14F-4D97-AF65-F5344CB8AC3E}">
        <p14:creationId xmlns:p14="http://schemas.microsoft.com/office/powerpoint/2010/main" val="13190350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a:bodyPr>
          <a:lstStyle/>
          <a:p>
            <a:r>
              <a:rPr lang="en-US" b="1" dirty="0">
                <a:solidFill>
                  <a:schemeClr val="accent6">
                    <a:lumMod val="75000"/>
                  </a:schemeClr>
                </a:solidFill>
                <a:latin typeface="Berlin Sans FB" panose="020E0602020502020306" pitchFamily="34" charset="0"/>
              </a:rPr>
              <a:t>LABOR UNIONS</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fontScale="92500" lnSpcReduction="20000"/>
          </a:bodyPr>
          <a:lstStyle/>
          <a:p>
            <a:pPr marL="457200" lvl="0" indent="-330200" algn="ctr" rtl="0">
              <a:lnSpc>
                <a:spcPct val="100000"/>
              </a:lnSpc>
              <a:spcBef>
                <a:spcPts val="0"/>
              </a:spcBef>
              <a:spcAft>
                <a:spcPts val="0"/>
              </a:spcAft>
              <a:buSzPts val="1600"/>
              <a:buFont typeface="Roboto"/>
              <a:buNone/>
            </a:pPr>
            <a:r>
              <a:rPr lang="en-US" sz="2400" b="1" dirty="0">
                <a:solidFill>
                  <a:schemeClr val="accent6">
                    <a:lumMod val="50000"/>
                  </a:schemeClr>
                </a:solidFill>
                <a:latin typeface="Berlin Sans FB" panose="020E0602020502020306" pitchFamily="34" charset="0"/>
              </a:rPr>
              <a:t>Or, get out your </a:t>
            </a:r>
            <a:r>
              <a:rPr lang="en-US" sz="2400" b="1" dirty="0" err="1">
                <a:solidFill>
                  <a:schemeClr val="accent6">
                    <a:lumMod val="50000"/>
                  </a:schemeClr>
                </a:solidFill>
                <a:latin typeface="Berlin Sans FB" panose="020E0602020502020306" pitchFamily="34" charset="0"/>
              </a:rPr>
              <a:t>throwin</a:t>
            </a:r>
            <a:r>
              <a:rPr lang="en-US" sz="2400" b="1" dirty="0">
                <a:solidFill>
                  <a:schemeClr val="accent6">
                    <a:lumMod val="50000"/>
                  </a:schemeClr>
                </a:solidFill>
                <a:latin typeface="Berlin Sans FB" panose="020E0602020502020306" pitchFamily="34" charset="0"/>
              </a:rPr>
              <a:t>’ bricks. We won’t take this abuse much longer</a:t>
            </a:r>
            <a:endParaRPr lang="en-US" b="1" dirty="0">
              <a:solidFill>
                <a:schemeClr val="accent6">
                  <a:lumMod val="50000"/>
                </a:schemeClr>
              </a:solidFill>
              <a:latin typeface="Berlin Sans FB" panose="020E0602020502020306" pitchFamily="34" charset="0"/>
            </a:endParaRPr>
          </a:p>
        </p:txBody>
      </p:sp>
    </p:spTree>
    <p:extLst>
      <p:ext uri="{BB962C8B-B14F-4D97-AF65-F5344CB8AC3E}">
        <p14:creationId xmlns:p14="http://schemas.microsoft.com/office/powerpoint/2010/main" val="313567091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i="1" u="sng" dirty="0">
                <a:solidFill>
                  <a:srgbClr val="C00000"/>
                </a:solidFill>
                <a:latin typeface="Times New Roman" panose="02020603050405020304" pitchFamily="18" charset="0"/>
                <a:cs typeface="Times New Roman" panose="02020603050405020304" pitchFamily="18" charset="0"/>
              </a:rPr>
              <a:t>Labor Unions</a:t>
            </a:r>
            <a:r>
              <a:rPr lang="en-US" dirty="0">
                <a:latin typeface="Times New Roman" panose="02020603050405020304" pitchFamily="18" charset="0"/>
                <a:cs typeface="Times New Roman" panose="02020603050405020304" pitchFamily="18" charset="0"/>
              </a:rPr>
              <a:t>: a group who fights for the interest of workers</a:t>
            </a:r>
          </a:p>
          <a:p>
            <a:pPr>
              <a:lnSpc>
                <a:spcPct val="100000"/>
              </a:lnSpc>
              <a:spcBef>
                <a:spcPts val="0"/>
              </a:spcBef>
              <a:buSzPts val="1200"/>
            </a:pPr>
            <a:r>
              <a:rPr lang="en-US" b="1" i="1" u="sng" dirty="0">
                <a:solidFill>
                  <a:srgbClr val="C00000"/>
                </a:solidFill>
                <a:latin typeface="Times New Roman" panose="02020603050405020304" pitchFamily="18" charset="0"/>
                <a:cs typeface="Times New Roman" panose="02020603050405020304" pitchFamily="18" charset="0"/>
              </a:rPr>
              <a:t>Higher pay</a:t>
            </a:r>
          </a:p>
          <a:p>
            <a:pPr>
              <a:lnSpc>
                <a:spcPct val="100000"/>
              </a:lnSpc>
              <a:spcBef>
                <a:spcPts val="0"/>
              </a:spcBef>
              <a:buSzPts val="1200"/>
            </a:pPr>
            <a:r>
              <a:rPr lang="en-US" b="1" i="1" u="sng" dirty="0">
                <a:solidFill>
                  <a:srgbClr val="C00000"/>
                </a:solidFill>
                <a:latin typeface="Times New Roman" panose="02020603050405020304" pitchFamily="18" charset="0"/>
                <a:cs typeface="Times New Roman" panose="02020603050405020304" pitchFamily="18" charset="0"/>
              </a:rPr>
              <a:t>Benefits</a:t>
            </a:r>
          </a:p>
          <a:p>
            <a:pPr>
              <a:lnSpc>
                <a:spcPct val="100000"/>
              </a:lnSpc>
              <a:spcBef>
                <a:spcPts val="0"/>
              </a:spcBef>
              <a:buSzPts val="1200"/>
            </a:pPr>
            <a:r>
              <a:rPr lang="en-US" b="1" i="1" u="sng" dirty="0">
                <a:solidFill>
                  <a:srgbClr val="C00000"/>
                </a:solidFill>
                <a:latin typeface="Times New Roman" panose="02020603050405020304" pitchFamily="18" charset="0"/>
                <a:cs typeface="Times New Roman" panose="02020603050405020304" pitchFamily="18" charset="0"/>
              </a:rPr>
              <a:t>Workplace safety</a:t>
            </a:r>
          </a:p>
          <a:p>
            <a:pPr>
              <a:lnSpc>
                <a:spcPct val="100000"/>
              </a:lnSpc>
              <a:spcBef>
                <a:spcPts val="0"/>
              </a:spcBef>
              <a:buSzPts val="1200"/>
            </a:pPr>
            <a:r>
              <a:rPr lang="en-US" b="1" i="1" u="sng" dirty="0">
                <a:solidFill>
                  <a:srgbClr val="C00000"/>
                </a:solidFill>
                <a:latin typeface="Times New Roman" panose="02020603050405020304" pitchFamily="18" charset="0"/>
                <a:cs typeface="Times New Roman" panose="02020603050405020304" pitchFamily="18" charset="0"/>
              </a:rPr>
              <a:t>Guarantee jobs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You Got to Fight</a:t>
            </a:r>
          </a:p>
        </p:txBody>
      </p:sp>
      <p:sp>
        <p:nvSpPr>
          <p:cNvPr id="2" name="Rectangle 1">
            <a:extLst>
              <a:ext uri="{FF2B5EF4-FFF2-40B4-BE49-F238E27FC236}">
                <a16:creationId xmlns:a16="http://schemas.microsoft.com/office/drawing/2014/main" id="{A21B9899-7868-9749-8C1B-E12561FE88D2}"/>
              </a:ext>
            </a:extLst>
          </p:cNvPr>
          <p:cNvSpPr/>
          <p:nvPr/>
        </p:nvSpPr>
        <p:spPr>
          <a:xfrm>
            <a:off x="234846" y="3836498"/>
            <a:ext cx="7372227" cy="888488"/>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Times" panose="02020603050405020304" pitchFamily="18" charset="0"/>
                <a:cs typeface="Times" panose="02020603050405020304" pitchFamily="18" charset="0"/>
              </a:rPr>
              <a:t>Power: </a:t>
            </a:r>
            <a:r>
              <a:rPr lang="en-US" sz="2800" b="1" i="1" u="sng" dirty="0">
                <a:solidFill>
                  <a:srgbClr val="FFFF00"/>
                </a:solidFill>
                <a:latin typeface="Times" panose="02020603050405020304" pitchFamily="18" charset="0"/>
                <a:cs typeface="Times" panose="02020603050405020304" pitchFamily="18" charset="0"/>
              </a:rPr>
              <a:t>Collective bargaining</a:t>
            </a:r>
            <a:r>
              <a:rPr lang="en-US" sz="2800" dirty="0">
                <a:latin typeface="Times" panose="02020603050405020304" pitchFamily="18" charset="0"/>
                <a:cs typeface="Times" panose="02020603050405020304" pitchFamily="18" charset="0"/>
              </a:rPr>
              <a:t> – the ability to negotiate labor contracts for a group</a:t>
            </a:r>
            <a:endParaRPr lang="en-US" sz="2800" b="1" i="1" u="sng" dirty="0">
              <a:latin typeface="Times" panose="02020603050405020304" pitchFamily="18" charset="0"/>
              <a:cs typeface="Times" panose="02020603050405020304" pitchFamily="18" charset="0"/>
            </a:endParaRPr>
          </a:p>
        </p:txBody>
      </p:sp>
      <p:pic>
        <p:nvPicPr>
          <p:cNvPr id="5" name="Google Shape;1110;g280d18b491c_2_62">
            <a:extLst>
              <a:ext uri="{FF2B5EF4-FFF2-40B4-BE49-F238E27FC236}">
                <a16:creationId xmlns:a16="http://schemas.microsoft.com/office/drawing/2014/main" id="{C8FB5885-573A-6CCF-8D03-EC1CE6BDAEC6}"/>
              </a:ext>
            </a:extLst>
          </p:cNvPr>
          <p:cNvPicPr preferRelativeResize="0"/>
          <p:nvPr/>
        </p:nvPicPr>
        <p:blipFill>
          <a:blip r:embed="rId3">
            <a:alphaModFix/>
          </a:blip>
          <a:stretch>
            <a:fillRect/>
          </a:stretch>
        </p:blipFill>
        <p:spPr>
          <a:xfrm>
            <a:off x="7911873" y="1844040"/>
            <a:ext cx="3855389" cy="4737907"/>
          </a:xfrm>
          <a:prstGeom prst="rect">
            <a:avLst/>
          </a:prstGeom>
          <a:noFill/>
          <a:ln>
            <a:noFill/>
          </a:ln>
        </p:spPr>
      </p:pic>
      <p:pic>
        <p:nvPicPr>
          <p:cNvPr id="8194" name="Picture 2" descr="Five Lessons from the History of Public Sector Unions | Labor Notes">
            <a:extLst>
              <a:ext uri="{FF2B5EF4-FFF2-40B4-BE49-F238E27FC236}">
                <a16:creationId xmlns:a16="http://schemas.microsoft.com/office/drawing/2014/main" id="{05AFC1B0-F731-8DBD-6CDC-EC488A78E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4" y="4893554"/>
            <a:ext cx="5114925" cy="174680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AW strikes: Union's Fain says 'more to be won' despite record offers">
            <a:extLst>
              <a:ext uri="{FF2B5EF4-FFF2-40B4-BE49-F238E27FC236}">
                <a16:creationId xmlns:a16="http://schemas.microsoft.com/office/drawing/2014/main" id="{42BFEBE8-D5F1-1A2C-51B3-8A43730110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0959" y="1903372"/>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Two types of Union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Types of Union</a:t>
            </a:r>
          </a:p>
        </p:txBody>
      </p:sp>
      <p:sp>
        <p:nvSpPr>
          <p:cNvPr id="2" name="Rectangle 1">
            <a:extLst>
              <a:ext uri="{FF2B5EF4-FFF2-40B4-BE49-F238E27FC236}">
                <a16:creationId xmlns:a16="http://schemas.microsoft.com/office/drawing/2014/main" id="{F5022A37-2BEA-A9C0-DB05-9ACE0D094CFA}"/>
              </a:ext>
            </a:extLst>
          </p:cNvPr>
          <p:cNvSpPr/>
          <p:nvPr/>
        </p:nvSpPr>
        <p:spPr>
          <a:xfrm>
            <a:off x="853440" y="2026920"/>
            <a:ext cx="5791200" cy="207264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31800" algn="l" rtl="0">
              <a:spcBef>
                <a:spcPts val="800"/>
              </a:spcBef>
              <a:spcAft>
                <a:spcPts val="0"/>
              </a:spcAft>
              <a:buClr>
                <a:srgbClr val="FFFFFF"/>
              </a:buClr>
              <a:buSzPts val="3200"/>
              <a:buFont typeface="Oswald"/>
              <a:buChar char="❖"/>
            </a:pPr>
            <a:r>
              <a:rPr lang="en-US" sz="3200" b="1" dirty="0">
                <a:solidFill>
                  <a:srgbClr val="FFFFFF"/>
                </a:solidFill>
                <a:latin typeface="Times" panose="02020603050405020304" pitchFamily="18" charset="0"/>
                <a:ea typeface="Oswald"/>
                <a:cs typeface="Times" panose="02020603050405020304" pitchFamily="18" charset="0"/>
                <a:sym typeface="Oswald"/>
              </a:rPr>
              <a:t>Craft/Trade Unions</a:t>
            </a:r>
          </a:p>
          <a:p>
            <a:pPr marL="914400" lvl="1" indent="-406400" algn="l" rtl="0">
              <a:spcBef>
                <a:spcPts val="0"/>
              </a:spcBef>
              <a:spcAft>
                <a:spcPts val="0"/>
              </a:spcAft>
              <a:buClr>
                <a:srgbClr val="FFFFFF"/>
              </a:buClr>
              <a:buSzPts val="28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Workers who perform the same skills</a:t>
            </a:r>
          </a:p>
          <a:p>
            <a:pPr marL="914400" lvl="1" indent="-406400" algn="l" rtl="0">
              <a:spcBef>
                <a:spcPts val="0"/>
              </a:spcBef>
              <a:spcAft>
                <a:spcPts val="0"/>
              </a:spcAft>
              <a:buClr>
                <a:srgbClr val="FFFFFF"/>
              </a:buClr>
              <a:buSzPts val="28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Ex: newspaper writers</a:t>
            </a:r>
          </a:p>
        </p:txBody>
      </p:sp>
      <p:sp>
        <p:nvSpPr>
          <p:cNvPr id="5" name="Rectangle 4">
            <a:extLst>
              <a:ext uri="{FF2B5EF4-FFF2-40B4-BE49-F238E27FC236}">
                <a16:creationId xmlns:a16="http://schemas.microsoft.com/office/drawing/2014/main" id="{8206EA9F-2A6B-AB7C-E9EF-C65365ADFB3A}"/>
              </a:ext>
            </a:extLst>
          </p:cNvPr>
          <p:cNvSpPr/>
          <p:nvPr/>
        </p:nvSpPr>
        <p:spPr>
          <a:xfrm>
            <a:off x="838200" y="4382624"/>
            <a:ext cx="5791200" cy="207264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31800" algn="l" rtl="0">
              <a:spcBef>
                <a:spcPts val="0"/>
              </a:spcBef>
              <a:spcAft>
                <a:spcPts val="0"/>
              </a:spcAft>
              <a:buClr>
                <a:srgbClr val="FFFFFF"/>
              </a:buClr>
              <a:buSzPts val="3200"/>
              <a:buFont typeface="Oswald"/>
              <a:buChar char="❖"/>
            </a:pPr>
            <a:r>
              <a:rPr lang="en-US" sz="3200" b="1" dirty="0">
                <a:solidFill>
                  <a:srgbClr val="FFFFFF"/>
                </a:solidFill>
                <a:latin typeface="Times" panose="02020603050405020304" pitchFamily="18" charset="0"/>
                <a:ea typeface="Oswald"/>
                <a:cs typeface="Times" panose="02020603050405020304" pitchFamily="18" charset="0"/>
                <a:sym typeface="Oswald"/>
              </a:rPr>
              <a:t>Industrial Unions</a:t>
            </a:r>
          </a:p>
          <a:p>
            <a:pPr marL="914400" lvl="1" indent="-406400" algn="l" rtl="0">
              <a:spcBef>
                <a:spcPts val="0"/>
              </a:spcBef>
              <a:spcAft>
                <a:spcPts val="0"/>
              </a:spcAft>
              <a:buClr>
                <a:srgbClr val="FFFFFF"/>
              </a:buClr>
              <a:buSzPts val="28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Different types of workers from the same industry</a:t>
            </a:r>
          </a:p>
          <a:p>
            <a:pPr marL="914400" lvl="1" indent="-406400" algn="l" rtl="0">
              <a:spcBef>
                <a:spcPts val="0"/>
              </a:spcBef>
              <a:spcAft>
                <a:spcPts val="0"/>
              </a:spcAft>
              <a:buClr>
                <a:srgbClr val="FFFFFF"/>
              </a:buClr>
              <a:buSzPts val="28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EX: United Auto Workers</a:t>
            </a:r>
          </a:p>
        </p:txBody>
      </p:sp>
      <p:pic>
        <p:nvPicPr>
          <p:cNvPr id="9218" name="Picture 2" descr="The Union Craft House">
            <a:extLst>
              <a:ext uri="{FF2B5EF4-FFF2-40B4-BE49-F238E27FC236}">
                <a16:creationId xmlns:a16="http://schemas.microsoft.com/office/drawing/2014/main" id="{193223F7-AB26-B884-34AE-779A01859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154" y="661886"/>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220" name="Picture 4" descr="Awards &amp; T-Shirts Specialists, Inc. - Your Source for USA Union Made  Promotional Products, Awards, and Apparel">
            <a:extLst>
              <a:ext uri="{FF2B5EF4-FFF2-40B4-BE49-F238E27FC236}">
                <a16:creationId xmlns:a16="http://schemas.microsoft.com/office/drawing/2014/main" id="{829DA016-9864-B5ED-AFF6-E5B3DB5FB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0189" y="1733448"/>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222" name="Picture 6" descr="International Brotherhood of Teamsters - Wikipedia">
            <a:extLst>
              <a:ext uri="{FF2B5EF4-FFF2-40B4-BE49-F238E27FC236}">
                <a16:creationId xmlns:a16="http://schemas.microsoft.com/office/drawing/2014/main" id="{C72AE5CF-1D93-C847-98C8-19C657D662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149" y="3429000"/>
            <a:ext cx="1924050" cy="238125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9224" name="Picture 8" descr="AFL-CIO - Wikipedia">
            <a:extLst>
              <a:ext uri="{FF2B5EF4-FFF2-40B4-BE49-F238E27FC236}">
                <a16:creationId xmlns:a16="http://schemas.microsoft.com/office/drawing/2014/main" id="{C28B20B1-0220-9587-9024-E02630C86D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9229" y="4312139"/>
            <a:ext cx="2143125" cy="214312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73289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Union Power</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Union Tactics </a:t>
            </a:r>
          </a:p>
        </p:txBody>
      </p:sp>
      <p:sp>
        <p:nvSpPr>
          <p:cNvPr id="2" name="Rectangle 1">
            <a:extLst>
              <a:ext uri="{FF2B5EF4-FFF2-40B4-BE49-F238E27FC236}">
                <a16:creationId xmlns:a16="http://schemas.microsoft.com/office/drawing/2014/main" id="{F8AB3E21-61DB-A5BA-C4F6-B3458F58B606}"/>
              </a:ext>
            </a:extLst>
          </p:cNvPr>
          <p:cNvSpPr/>
          <p:nvPr/>
        </p:nvSpPr>
        <p:spPr>
          <a:xfrm>
            <a:off x="720213" y="2057400"/>
            <a:ext cx="5784954" cy="429339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368300" algn="l" rtl="0">
              <a:spcBef>
                <a:spcPts val="800"/>
              </a:spcBef>
              <a:spcAft>
                <a:spcPts val="0"/>
              </a:spcAft>
              <a:buSzPts val="2200"/>
              <a:buFont typeface="Arial"/>
              <a:buChar char="❖"/>
            </a:pPr>
            <a:r>
              <a:rPr lang="en-US" sz="2800" b="1" i="1" u="sng" dirty="0">
                <a:solidFill>
                  <a:srgbClr val="FFFFFF"/>
                </a:solidFill>
                <a:latin typeface="Times" panose="02020603050405020304" pitchFamily="18" charset="0"/>
                <a:ea typeface="Oswald"/>
                <a:cs typeface="Times" panose="02020603050405020304" pitchFamily="18" charset="0"/>
                <a:sym typeface="Oswald"/>
              </a:rPr>
              <a:t>Collective Bargaining </a:t>
            </a:r>
            <a:r>
              <a:rPr lang="en-US" sz="2800" dirty="0">
                <a:solidFill>
                  <a:srgbClr val="FFFFFF"/>
                </a:solidFill>
                <a:latin typeface="Times" panose="02020603050405020304" pitchFamily="18" charset="0"/>
                <a:ea typeface="Oswald"/>
                <a:cs typeface="Times" panose="02020603050405020304" pitchFamily="18" charset="0"/>
                <a:sym typeface="Oswald"/>
              </a:rPr>
              <a:t>– officials from union and company meet to discuss new contracts</a:t>
            </a:r>
          </a:p>
          <a:p>
            <a:pPr marL="457200" lvl="0" indent="-368300" algn="l" rtl="0">
              <a:spcBef>
                <a:spcPts val="0"/>
              </a:spcBef>
              <a:spcAft>
                <a:spcPts val="0"/>
              </a:spcAft>
              <a:buSzPts val="2200"/>
              <a:buFont typeface="Arial"/>
              <a:buChar char="❖"/>
            </a:pPr>
            <a:r>
              <a:rPr lang="en-US" sz="2800" b="1" u="sng" dirty="0">
                <a:solidFill>
                  <a:srgbClr val="FFFFFF"/>
                </a:solidFill>
                <a:latin typeface="Times" panose="02020603050405020304" pitchFamily="18" charset="0"/>
                <a:ea typeface="Oswald"/>
                <a:cs typeface="Times" panose="02020603050405020304" pitchFamily="18" charset="0"/>
                <a:sym typeface="Oswald"/>
              </a:rPr>
              <a:t>Mediation</a:t>
            </a:r>
            <a:r>
              <a:rPr lang="en-US" sz="2800" b="1" dirty="0">
                <a:solidFill>
                  <a:srgbClr val="FFFFFF"/>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3rd party is brought in to help reach compromise</a:t>
            </a:r>
          </a:p>
          <a:p>
            <a:pPr marL="457200" lvl="0" indent="-368300" algn="l" rtl="0">
              <a:spcBef>
                <a:spcPts val="0"/>
              </a:spcBef>
              <a:spcAft>
                <a:spcPts val="0"/>
              </a:spcAft>
              <a:buSzPts val="2200"/>
              <a:buFont typeface="Arial"/>
              <a:buChar char="❖"/>
            </a:pPr>
            <a:r>
              <a:rPr lang="en-US" sz="2800" b="1" i="1" u="sng" dirty="0">
                <a:solidFill>
                  <a:srgbClr val="FFFFFF"/>
                </a:solidFill>
                <a:latin typeface="Times" panose="02020603050405020304" pitchFamily="18" charset="0"/>
                <a:ea typeface="Oswald"/>
                <a:cs typeface="Times" panose="02020603050405020304" pitchFamily="18" charset="0"/>
                <a:sym typeface="Oswald"/>
              </a:rPr>
              <a:t>Arbitration</a:t>
            </a:r>
            <a:r>
              <a:rPr lang="en-US" sz="2800" dirty="0">
                <a:solidFill>
                  <a:srgbClr val="FFFFFF"/>
                </a:solidFill>
                <a:latin typeface="Times" panose="02020603050405020304" pitchFamily="18" charset="0"/>
                <a:ea typeface="Oswald"/>
                <a:cs typeface="Times" panose="02020603050405020304" pitchFamily="18" charset="0"/>
                <a:sym typeface="Oswald"/>
              </a:rPr>
              <a:t> – 3</a:t>
            </a:r>
            <a:r>
              <a:rPr lang="en-US" sz="2800" baseline="30000" dirty="0">
                <a:solidFill>
                  <a:srgbClr val="FFFFFF"/>
                </a:solidFill>
                <a:latin typeface="Times" panose="02020603050405020304" pitchFamily="18" charset="0"/>
                <a:ea typeface="Oswald"/>
                <a:cs typeface="Times" panose="02020603050405020304" pitchFamily="18" charset="0"/>
                <a:sym typeface="Oswald"/>
              </a:rPr>
              <a:t>rd</a:t>
            </a:r>
            <a:r>
              <a:rPr lang="en-US" sz="2800" dirty="0">
                <a:solidFill>
                  <a:srgbClr val="FFFFFF"/>
                </a:solidFill>
                <a:latin typeface="Times" panose="02020603050405020304" pitchFamily="18" charset="0"/>
                <a:ea typeface="Oswald"/>
                <a:cs typeface="Times" panose="02020603050405020304" pitchFamily="18" charset="0"/>
                <a:sym typeface="Oswald"/>
              </a:rPr>
              <a:t> party listens to both sides and comes up with solution which both sides agree to accept</a:t>
            </a:r>
          </a:p>
        </p:txBody>
      </p:sp>
      <p:pic>
        <p:nvPicPr>
          <p:cNvPr id="5" name="Google Shape;1129;g280d18b491c_2_80">
            <a:extLst>
              <a:ext uri="{FF2B5EF4-FFF2-40B4-BE49-F238E27FC236}">
                <a16:creationId xmlns:a16="http://schemas.microsoft.com/office/drawing/2014/main" id="{A54AFE57-C9BB-71B6-4C74-C3CCDE84DB5E}"/>
              </a:ext>
            </a:extLst>
          </p:cNvPr>
          <p:cNvPicPr preferRelativeResize="0"/>
          <p:nvPr/>
        </p:nvPicPr>
        <p:blipFill>
          <a:blip r:embed="rId3">
            <a:alphaModFix/>
          </a:blip>
          <a:stretch>
            <a:fillRect/>
          </a:stretch>
        </p:blipFill>
        <p:spPr>
          <a:xfrm>
            <a:off x="6948300" y="1662138"/>
            <a:ext cx="4862699" cy="2733625"/>
          </a:xfrm>
          <a:prstGeom prst="rect">
            <a:avLst/>
          </a:prstGeom>
          <a:noFill/>
          <a:ln>
            <a:noFill/>
          </a:ln>
        </p:spPr>
      </p:pic>
      <p:sp>
        <p:nvSpPr>
          <p:cNvPr id="6" name="Google Shape;1130;g280d18b491c_2_80">
            <a:extLst>
              <a:ext uri="{FF2B5EF4-FFF2-40B4-BE49-F238E27FC236}">
                <a16:creationId xmlns:a16="http://schemas.microsoft.com/office/drawing/2014/main" id="{215C8A1A-F8E7-759B-8F68-E773F886CE3B}"/>
              </a:ext>
            </a:extLst>
          </p:cNvPr>
          <p:cNvSpPr txBox="1"/>
          <p:nvPr/>
        </p:nvSpPr>
        <p:spPr>
          <a:xfrm>
            <a:off x="7418453" y="4728689"/>
            <a:ext cx="4392545" cy="1671356"/>
          </a:xfrm>
          <a:prstGeom prst="rect">
            <a:avLst/>
          </a:prstGeom>
          <a:solidFill>
            <a:srgbClr val="002060"/>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dirty="0">
                <a:solidFill>
                  <a:schemeClr val="lt1"/>
                </a:solidFill>
                <a:latin typeface="Roboto"/>
                <a:ea typeface="Roboto"/>
                <a:cs typeface="Roboto"/>
                <a:sym typeface="Roboto"/>
              </a:rPr>
              <a:t>Former UAW President Gary Jones, left, and Bill Ford, executive chairman of Ford Motor, shake hands at Ford World Headquarters to begin negotiations for a new contract, July 15, 2019.</a:t>
            </a:r>
            <a:endParaRPr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3567518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Tougher Tactics to win against industrial owners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Unions Playing Hard Ball</a:t>
            </a:r>
          </a:p>
        </p:txBody>
      </p:sp>
      <p:sp>
        <p:nvSpPr>
          <p:cNvPr id="2" name="Rectangle 1">
            <a:extLst>
              <a:ext uri="{FF2B5EF4-FFF2-40B4-BE49-F238E27FC236}">
                <a16:creationId xmlns:a16="http://schemas.microsoft.com/office/drawing/2014/main" id="{B0AB1EA6-5D42-16BC-5E3E-B44A1844E2C4}"/>
              </a:ext>
            </a:extLst>
          </p:cNvPr>
          <p:cNvSpPr/>
          <p:nvPr/>
        </p:nvSpPr>
        <p:spPr>
          <a:xfrm>
            <a:off x="720213" y="1983783"/>
            <a:ext cx="5541102" cy="69742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06400" algn="l" rtl="0">
              <a:spcBef>
                <a:spcPts val="800"/>
              </a:spcBef>
              <a:spcAft>
                <a:spcPts val="0"/>
              </a:spcAft>
              <a:buClr>
                <a:srgbClr val="FFFFFF"/>
              </a:buClr>
              <a:buSzPts val="2800"/>
              <a:buFont typeface="Oswald"/>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Strike</a:t>
            </a:r>
            <a:r>
              <a:rPr lang="en-US" sz="2800" b="1" i="1"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absolute refusal to work</a:t>
            </a:r>
          </a:p>
        </p:txBody>
      </p:sp>
      <p:sp>
        <p:nvSpPr>
          <p:cNvPr id="5" name="Rectangle 4">
            <a:extLst>
              <a:ext uri="{FF2B5EF4-FFF2-40B4-BE49-F238E27FC236}">
                <a16:creationId xmlns:a16="http://schemas.microsoft.com/office/drawing/2014/main" id="{3D667660-6463-00A7-3E05-AA89F828E05D}"/>
              </a:ext>
            </a:extLst>
          </p:cNvPr>
          <p:cNvSpPr/>
          <p:nvPr/>
        </p:nvSpPr>
        <p:spPr>
          <a:xfrm>
            <a:off x="720213" y="2877222"/>
            <a:ext cx="5541102" cy="129957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06400" algn="l" rtl="0">
              <a:spcBef>
                <a:spcPts val="800"/>
              </a:spcBef>
              <a:spcAft>
                <a:spcPts val="0"/>
              </a:spcAft>
              <a:buClr>
                <a:srgbClr val="FFFFFF"/>
              </a:buClr>
              <a:buSzPts val="2800"/>
              <a:buFont typeface="Oswald"/>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Boycott</a:t>
            </a:r>
            <a:r>
              <a:rPr lang="en-US" sz="2800" b="1" i="1"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encourage the public not to purchase the company’s goods &amp; services</a:t>
            </a:r>
          </a:p>
        </p:txBody>
      </p:sp>
      <p:sp>
        <p:nvSpPr>
          <p:cNvPr id="6" name="Rectangle 5">
            <a:extLst>
              <a:ext uri="{FF2B5EF4-FFF2-40B4-BE49-F238E27FC236}">
                <a16:creationId xmlns:a16="http://schemas.microsoft.com/office/drawing/2014/main" id="{46EDDDF2-30E3-9F1B-1E73-D50738D165A3}"/>
              </a:ext>
            </a:extLst>
          </p:cNvPr>
          <p:cNvSpPr/>
          <p:nvPr/>
        </p:nvSpPr>
        <p:spPr>
          <a:xfrm>
            <a:off x="720213" y="4372808"/>
            <a:ext cx="5541102" cy="129957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06400" algn="l" rtl="0">
              <a:spcBef>
                <a:spcPts val="800"/>
              </a:spcBef>
              <a:spcAft>
                <a:spcPts val="0"/>
              </a:spcAft>
              <a:buClr>
                <a:srgbClr val="FFFFFF"/>
              </a:buClr>
              <a:buSzPts val="2800"/>
              <a:buFont typeface="Oswald"/>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Picketing</a:t>
            </a:r>
            <a:r>
              <a:rPr lang="en-US" sz="2800" b="1" i="1"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drawing attention by lining up/preventing worker access</a:t>
            </a:r>
          </a:p>
        </p:txBody>
      </p:sp>
      <p:pic>
        <p:nvPicPr>
          <p:cNvPr id="7" name="Google Shape;1137;g280d18b491c_2_86">
            <a:extLst>
              <a:ext uri="{FF2B5EF4-FFF2-40B4-BE49-F238E27FC236}">
                <a16:creationId xmlns:a16="http://schemas.microsoft.com/office/drawing/2014/main" id="{BC9F523A-0E3D-653F-F3EF-B1D3433A01E9}"/>
              </a:ext>
            </a:extLst>
          </p:cNvPr>
          <p:cNvPicPr preferRelativeResize="0"/>
          <p:nvPr/>
        </p:nvPicPr>
        <p:blipFill>
          <a:blip r:embed="rId3">
            <a:alphaModFix/>
          </a:blip>
          <a:stretch>
            <a:fillRect/>
          </a:stretch>
        </p:blipFill>
        <p:spPr>
          <a:xfrm>
            <a:off x="6595208" y="2051239"/>
            <a:ext cx="4424699" cy="3318532"/>
          </a:xfrm>
          <a:prstGeom prst="rect">
            <a:avLst/>
          </a:prstGeom>
          <a:noFill/>
          <a:ln>
            <a:noFill/>
          </a:ln>
        </p:spPr>
      </p:pic>
    </p:spTree>
    <p:extLst>
      <p:ext uri="{BB962C8B-B14F-4D97-AF65-F5344CB8AC3E}">
        <p14:creationId xmlns:p14="http://schemas.microsoft.com/office/powerpoint/2010/main" val="1319702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a:solidFill>
            <a:schemeClr val="accent1">
              <a:lumMod val="20000"/>
              <a:lumOff val="80000"/>
            </a:schemeClr>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Measure Economic Performance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37" y="1337479"/>
            <a:ext cx="10877267" cy="4317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E0F02746-8912-4B8E-9D4A-BD100E5EC914}"/>
              </a:ext>
            </a:extLst>
          </p:cNvPr>
          <p:cNvSpPr/>
          <p:nvPr/>
        </p:nvSpPr>
        <p:spPr>
          <a:xfrm>
            <a:off x="9025051" y="1519834"/>
            <a:ext cx="2574388" cy="5205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anose="02020603050405020304" pitchFamily="18" charset="0"/>
                <a:cs typeface="Times New Roman" panose="02020603050405020304" pitchFamily="18" charset="0"/>
              </a:rPr>
              <a:t>D. Peak</a:t>
            </a:r>
          </a:p>
        </p:txBody>
      </p:sp>
      <p:sp>
        <p:nvSpPr>
          <p:cNvPr id="8" name="Rectangle 7">
            <a:extLst>
              <a:ext uri="{FF2B5EF4-FFF2-40B4-BE49-F238E27FC236}">
                <a16:creationId xmlns:a16="http://schemas.microsoft.com/office/drawing/2014/main" id="{23E55300-D38A-4E61-88B0-F72F88E16E97}"/>
              </a:ext>
            </a:extLst>
          </p:cNvPr>
          <p:cNvSpPr/>
          <p:nvPr/>
        </p:nvSpPr>
        <p:spPr>
          <a:xfrm>
            <a:off x="4166585" y="4783925"/>
            <a:ext cx="2574388" cy="5205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C. Tough </a:t>
            </a:r>
          </a:p>
        </p:txBody>
      </p:sp>
      <p:sp>
        <p:nvSpPr>
          <p:cNvPr id="9" name="Rectangle 8">
            <a:extLst>
              <a:ext uri="{FF2B5EF4-FFF2-40B4-BE49-F238E27FC236}">
                <a16:creationId xmlns:a16="http://schemas.microsoft.com/office/drawing/2014/main" id="{E360FD88-92A0-4DBF-A9F2-3BF9FF5900A6}"/>
              </a:ext>
            </a:extLst>
          </p:cNvPr>
          <p:cNvSpPr/>
          <p:nvPr/>
        </p:nvSpPr>
        <p:spPr>
          <a:xfrm>
            <a:off x="7115907" y="3263704"/>
            <a:ext cx="2574388" cy="5205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A. Expansion </a:t>
            </a:r>
          </a:p>
        </p:txBody>
      </p:sp>
      <p:sp>
        <p:nvSpPr>
          <p:cNvPr id="10" name="Rectangle 9">
            <a:extLst>
              <a:ext uri="{FF2B5EF4-FFF2-40B4-BE49-F238E27FC236}">
                <a16:creationId xmlns:a16="http://schemas.microsoft.com/office/drawing/2014/main" id="{C3296476-69C9-4559-8E81-3DB1414CE389}"/>
              </a:ext>
            </a:extLst>
          </p:cNvPr>
          <p:cNvSpPr/>
          <p:nvPr/>
        </p:nvSpPr>
        <p:spPr>
          <a:xfrm>
            <a:off x="562408" y="3784209"/>
            <a:ext cx="2574388" cy="5205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B. Contraction </a:t>
            </a:r>
          </a:p>
        </p:txBody>
      </p:sp>
      <p:sp>
        <p:nvSpPr>
          <p:cNvPr id="7" name="Arrow: Right 6">
            <a:extLst>
              <a:ext uri="{FF2B5EF4-FFF2-40B4-BE49-F238E27FC236}">
                <a16:creationId xmlns:a16="http://schemas.microsoft.com/office/drawing/2014/main" id="{2BA810C1-BC23-4EF8-A80B-7EF90C5629D7}"/>
              </a:ext>
            </a:extLst>
          </p:cNvPr>
          <p:cNvSpPr/>
          <p:nvPr/>
        </p:nvSpPr>
        <p:spPr>
          <a:xfrm rot="20178071">
            <a:off x="2820273" y="3774432"/>
            <a:ext cx="633046"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40F7060-48C3-42EA-AE8C-786F852E55EB}"/>
              </a:ext>
            </a:extLst>
          </p:cNvPr>
          <p:cNvSpPr/>
          <p:nvPr/>
        </p:nvSpPr>
        <p:spPr>
          <a:xfrm rot="16036688">
            <a:off x="4631418" y="4473660"/>
            <a:ext cx="511393"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1B2F448-6F75-4F9E-9F84-B179DBB8531E}"/>
              </a:ext>
            </a:extLst>
          </p:cNvPr>
          <p:cNvSpPr/>
          <p:nvPr/>
        </p:nvSpPr>
        <p:spPr>
          <a:xfrm rot="11768203">
            <a:off x="6618320" y="3321003"/>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73C5516-9715-4FF1-B9C0-D63D25B5AA52}"/>
              </a:ext>
            </a:extLst>
          </p:cNvPr>
          <p:cNvSpPr/>
          <p:nvPr/>
        </p:nvSpPr>
        <p:spPr>
          <a:xfrm rot="9053571">
            <a:off x="8632266" y="1868081"/>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60940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Writers Guide of America Writers’ Strike</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What NO NEW TV SHOWS</a:t>
            </a:r>
          </a:p>
        </p:txBody>
      </p:sp>
      <p:pic>
        <p:nvPicPr>
          <p:cNvPr id="2" name="Google Shape;1145;g28228759a4d_0_67">
            <a:extLst>
              <a:ext uri="{FF2B5EF4-FFF2-40B4-BE49-F238E27FC236}">
                <a16:creationId xmlns:a16="http://schemas.microsoft.com/office/drawing/2014/main" id="{347CB949-B1FC-BCFA-63EA-172DD4DEAD6A}"/>
              </a:ext>
            </a:extLst>
          </p:cNvPr>
          <p:cNvPicPr preferRelativeResize="0"/>
          <p:nvPr/>
        </p:nvPicPr>
        <p:blipFill>
          <a:blip r:embed="rId3">
            <a:alphaModFix/>
          </a:blip>
          <a:stretch>
            <a:fillRect/>
          </a:stretch>
        </p:blipFill>
        <p:spPr>
          <a:xfrm>
            <a:off x="1216035" y="2190286"/>
            <a:ext cx="5253600" cy="3683571"/>
          </a:xfrm>
          <a:prstGeom prst="rect">
            <a:avLst/>
          </a:prstGeom>
          <a:noFill/>
          <a:ln>
            <a:noFill/>
          </a:ln>
        </p:spPr>
      </p:pic>
      <p:pic>
        <p:nvPicPr>
          <p:cNvPr id="5" name="Google Shape;1144;g28228759a4d_0_67">
            <a:extLst>
              <a:ext uri="{FF2B5EF4-FFF2-40B4-BE49-F238E27FC236}">
                <a16:creationId xmlns:a16="http://schemas.microsoft.com/office/drawing/2014/main" id="{01D61D2C-0B2E-87AE-0572-EA29E5417FC2}"/>
              </a:ext>
            </a:extLst>
          </p:cNvPr>
          <p:cNvPicPr preferRelativeResize="0"/>
          <p:nvPr/>
        </p:nvPicPr>
        <p:blipFill>
          <a:blip r:embed="rId4">
            <a:alphaModFix/>
          </a:blip>
          <a:stretch>
            <a:fillRect/>
          </a:stretch>
        </p:blipFill>
        <p:spPr>
          <a:xfrm>
            <a:off x="7146024" y="1689223"/>
            <a:ext cx="4416975" cy="3456214"/>
          </a:xfrm>
          <a:prstGeom prst="rect">
            <a:avLst/>
          </a:prstGeom>
          <a:noFill/>
          <a:ln>
            <a:noFill/>
          </a:ln>
        </p:spPr>
      </p:pic>
    </p:spTree>
    <p:extLst>
      <p:ext uri="{BB962C8B-B14F-4D97-AF65-F5344CB8AC3E}">
        <p14:creationId xmlns:p14="http://schemas.microsoft.com/office/powerpoint/2010/main" val="11114242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Tactics of Company Owners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Employers Strikes Back</a:t>
            </a:r>
          </a:p>
        </p:txBody>
      </p:sp>
      <p:sp>
        <p:nvSpPr>
          <p:cNvPr id="2" name="Rectangle 1">
            <a:extLst>
              <a:ext uri="{FF2B5EF4-FFF2-40B4-BE49-F238E27FC236}">
                <a16:creationId xmlns:a16="http://schemas.microsoft.com/office/drawing/2014/main" id="{0D1999BC-CD19-2EAC-B7F1-1FE9DB60B6BD}"/>
              </a:ext>
            </a:extLst>
          </p:cNvPr>
          <p:cNvSpPr/>
          <p:nvPr/>
        </p:nvSpPr>
        <p:spPr>
          <a:xfrm>
            <a:off x="720212" y="1983782"/>
            <a:ext cx="6796466" cy="1797804"/>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368300" algn="l" rtl="0">
              <a:spcBef>
                <a:spcPts val="800"/>
              </a:spcBef>
              <a:spcAft>
                <a:spcPts val="0"/>
              </a:spcAft>
              <a:buClr>
                <a:srgbClr val="FFFFFF"/>
              </a:buClr>
              <a:buSzPts val="2200"/>
              <a:buFont typeface="Oswald"/>
              <a:buChar char="❖"/>
            </a:pPr>
            <a:endParaRPr lang="en-US" sz="2800" b="1" i="1" u="sng" dirty="0">
              <a:solidFill>
                <a:srgbClr val="FFFF00"/>
              </a:solidFill>
              <a:latin typeface="Times" panose="02020603050405020304" pitchFamily="18" charset="0"/>
              <a:ea typeface="Oswald"/>
              <a:cs typeface="Times" panose="02020603050405020304" pitchFamily="18" charset="0"/>
              <a:sym typeface="Oswald"/>
            </a:endParaRPr>
          </a:p>
          <a:p>
            <a:pPr marL="457200" lvl="0" indent="-368300" algn="l" rtl="0">
              <a:spcBef>
                <a:spcPts val="800"/>
              </a:spcBef>
              <a:spcAft>
                <a:spcPts val="0"/>
              </a:spcAft>
              <a:buClr>
                <a:srgbClr val="FFFFFF"/>
              </a:buClr>
              <a:buSzPts val="2200"/>
              <a:buFont typeface="Oswald"/>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Injunctions</a:t>
            </a:r>
            <a:r>
              <a:rPr lang="en-US" sz="2800" b="1" i="1"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legal order to halt a specific activity</a:t>
            </a:r>
          </a:p>
          <a:p>
            <a:pPr marL="914400" lvl="1" indent="-368300" algn="l" rtl="0">
              <a:spcBef>
                <a:spcPts val="0"/>
              </a:spcBef>
              <a:spcAft>
                <a:spcPts val="0"/>
              </a:spcAft>
              <a:buClr>
                <a:srgbClr val="FFFFFF"/>
              </a:buClr>
              <a:buSzPts val="22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Can be used to prevent picketing/striking</a:t>
            </a:r>
          </a:p>
          <a:p>
            <a:pPr marL="457200" lvl="0" indent="-406400" algn="l" rtl="0">
              <a:spcBef>
                <a:spcPts val="800"/>
              </a:spcBef>
              <a:spcAft>
                <a:spcPts val="0"/>
              </a:spcAft>
              <a:buClr>
                <a:srgbClr val="FFFFFF"/>
              </a:buClr>
              <a:buSzPts val="2800"/>
              <a:buFont typeface="Oswald"/>
              <a:buChar char="❖"/>
            </a:pPr>
            <a:endParaRPr lang="en-US" sz="2800" dirty="0">
              <a:solidFill>
                <a:srgbClr val="FFFFFF"/>
              </a:solidFill>
              <a:latin typeface="Times" panose="02020603050405020304" pitchFamily="18" charset="0"/>
              <a:ea typeface="Oswald"/>
              <a:cs typeface="Times" panose="02020603050405020304" pitchFamily="18" charset="0"/>
              <a:sym typeface="Oswald"/>
            </a:endParaRPr>
          </a:p>
        </p:txBody>
      </p:sp>
      <p:sp>
        <p:nvSpPr>
          <p:cNvPr id="5" name="Rectangle 4">
            <a:extLst>
              <a:ext uri="{FF2B5EF4-FFF2-40B4-BE49-F238E27FC236}">
                <a16:creationId xmlns:a16="http://schemas.microsoft.com/office/drawing/2014/main" id="{11832C83-052F-E7A8-590C-76509AD047E4}"/>
              </a:ext>
            </a:extLst>
          </p:cNvPr>
          <p:cNvSpPr/>
          <p:nvPr/>
        </p:nvSpPr>
        <p:spPr>
          <a:xfrm>
            <a:off x="720212" y="4080372"/>
            <a:ext cx="6796466" cy="2304930"/>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368300" algn="l" rtl="0">
              <a:spcBef>
                <a:spcPts val="800"/>
              </a:spcBef>
              <a:spcAft>
                <a:spcPts val="0"/>
              </a:spcAft>
              <a:buClr>
                <a:srgbClr val="FFFFFF"/>
              </a:buClr>
              <a:buSzPts val="2200"/>
              <a:buFont typeface="Oswald"/>
              <a:buChar char="❖"/>
            </a:pPr>
            <a:endParaRPr lang="en-US" sz="2800" b="1" i="1" u="sng" dirty="0">
              <a:solidFill>
                <a:srgbClr val="FFFF00"/>
              </a:solidFill>
              <a:latin typeface="Times" panose="02020603050405020304" pitchFamily="18" charset="0"/>
              <a:ea typeface="Oswald"/>
              <a:cs typeface="Times" panose="02020603050405020304" pitchFamily="18" charset="0"/>
              <a:sym typeface="Oswald"/>
            </a:endParaRPr>
          </a:p>
          <a:p>
            <a:pPr marL="457200" lvl="0" indent="-368300" algn="l" rtl="0">
              <a:spcBef>
                <a:spcPts val="0"/>
              </a:spcBef>
              <a:spcAft>
                <a:spcPts val="0"/>
              </a:spcAft>
              <a:buClr>
                <a:srgbClr val="FFFFFF"/>
              </a:buClr>
              <a:buSzPts val="2200"/>
              <a:buFont typeface="Oswald"/>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Lockout</a:t>
            </a:r>
            <a:r>
              <a:rPr lang="en-US" sz="2800" b="1"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“reverse strike” – company prevents workers from entering building until they accept contract terms</a:t>
            </a:r>
          </a:p>
          <a:p>
            <a:pPr marL="914400" lvl="1" indent="-368300" algn="l" rtl="0">
              <a:spcBef>
                <a:spcPts val="0"/>
              </a:spcBef>
              <a:spcAft>
                <a:spcPts val="0"/>
              </a:spcAft>
              <a:buClr>
                <a:srgbClr val="FFFFFF"/>
              </a:buClr>
              <a:buSzPts val="2200"/>
              <a:buFont typeface="Oswald"/>
              <a:buChar char="➢"/>
            </a:pPr>
            <a:r>
              <a:rPr lang="en-US" sz="2800" dirty="0">
                <a:solidFill>
                  <a:srgbClr val="FFFFFF"/>
                </a:solidFill>
                <a:latin typeface="Times" panose="02020603050405020304" pitchFamily="18" charset="0"/>
                <a:ea typeface="Oswald"/>
                <a:cs typeface="Times" panose="02020603050405020304" pitchFamily="18" charset="0"/>
                <a:sym typeface="Oswald"/>
              </a:rPr>
              <a:t>MLB 2021, NFL 2011, NBA 2011, NHL 2013</a:t>
            </a:r>
          </a:p>
          <a:p>
            <a:pPr marL="457200" lvl="0" indent="-406400" algn="l" rtl="0">
              <a:spcBef>
                <a:spcPts val="800"/>
              </a:spcBef>
              <a:spcAft>
                <a:spcPts val="0"/>
              </a:spcAft>
              <a:buClr>
                <a:srgbClr val="FFFFFF"/>
              </a:buClr>
              <a:buSzPts val="2800"/>
              <a:buFont typeface="Oswald"/>
              <a:buChar char="❖"/>
            </a:pPr>
            <a:endParaRPr lang="en-US" sz="2800" dirty="0">
              <a:solidFill>
                <a:srgbClr val="FFFFFF"/>
              </a:solidFill>
              <a:latin typeface="Times" panose="02020603050405020304" pitchFamily="18" charset="0"/>
              <a:ea typeface="Oswald"/>
              <a:cs typeface="Times" panose="02020603050405020304" pitchFamily="18" charset="0"/>
              <a:sym typeface="Oswald"/>
            </a:endParaRPr>
          </a:p>
        </p:txBody>
      </p:sp>
      <p:pic>
        <p:nvPicPr>
          <p:cNvPr id="6" name="Google Shape;1152;g28228759a4d_0_60">
            <a:extLst>
              <a:ext uri="{FF2B5EF4-FFF2-40B4-BE49-F238E27FC236}">
                <a16:creationId xmlns:a16="http://schemas.microsoft.com/office/drawing/2014/main" id="{B7AFD038-17A3-721F-DF57-3D730FFBAB4F}"/>
              </a:ext>
            </a:extLst>
          </p:cNvPr>
          <p:cNvPicPr preferRelativeResize="0"/>
          <p:nvPr/>
        </p:nvPicPr>
        <p:blipFill>
          <a:blip r:embed="rId3">
            <a:alphaModFix/>
          </a:blip>
          <a:stretch>
            <a:fillRect/>
          </a:stretch>
        </p:blipFill>
        <p:spPr>
          <a:xfrm>
            <a:off x="7697244" y="1983782"/>
            <a:ext cx="4345050" cy="3750591"/>
          </a:xfrm>
          <a:prstGeom prst="rect">
            <a:avLst/>
          </a:prstGeom>
          <a:noFill/>
          <a:ln>
            <a:noFill/>
          </a:ln>
        </p:spPr>
      </p:pic>
    </p:spTree>
    <p:extLst>
      <p:ext uri="{BB962C8B-B14F-4D97-AF65-F5344CB8AC3E}">
        <p14:creationId xmlns:p14="http://schemas.microsoft.com/office/powerpoint/2010/main" val="192031777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646" y="1439056"/>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b="1" dirty="0">
                <a:solidFill>
                  <a:srgbClr val="C00000"/>
                </a:solidFill>
                <a:latin typeface="Times New Roman" panose="02020603050405020304" pitchFamily="18" charset="0"/>
                <a:cs typeface="Times New Roman" panose="02020603050405020304" pitchFamily="18" charset="0"/>
              </a:rPr>
              <a:t>Labor Union Arrangements</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720213" y="217642"/>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Labor Arrangements</a:t>
            </a:r>
          </a:p>
        </p:txBody>
      </p:sp>
      <p:sp>
        <p:nvSpPr>
          <p:cNvPr id="2" name="Rectangle 1">
            <a:extLst>
              <a:ext uri="{FF2B5EF4-FFF2-40B4-BE49-F238E27FC236}">
                <a16:creationId xmlns:a16="http://schemas.microsoft.com/office/drawing/2014/main" id="{117213AB-181F-BFAF-D393-76B631925E7D}"/>
              </a:ext>
            </a:extLst>
          </p:cNvPr>
          <p:cNvSpPr/>
          <p:nvPr/>
        </p:nvSpPr>
        <p:spPr>
          <a:xfrm>
            <a:off x="960895" y="2014779"/>
            <a:ext cx="4990454" cy="45907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457200" lvl="0" indent="-381000" algn="l" rtl="0">
              <a:spcBef>
                <a:spcPts val="800"/>
              </a:spcBef>
              <a:spcAft>
                <a:spcPts val="0"/>
              </a:spcAft>
              <a:buClr>
                <a:srgbClr val="FFFFFF"/>
              </a:buClr>
              <a:buSzPts val="2400"/>
              <a:buFont typeface="Arial"/>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Closed Shop </a:t>
            </a:r>
            <a:r>
              <a:rPr lang="en-US" sz="2800" dirty="0">
                <a:solidFill>
                  <a:srgbClr val="FFFFFF"/>
                </a:solidFill>
                <a:latin typeface="Times" panose="02020603050405020304" pitchFamily="18" charset="0"/>
                <a:ea typeface="Oswald"/>
                <a:cs typeface="Times" panose="02020603050405020304" pitchFamily="18" charset="0"/>
                <a:sym typeface="Oswald"/>
              </a:rPr>
              <a:t>– workers must join union before hired (now illegal)</a:t>
            </a:r>
          </a:p>
          <a:p>
            <a:pPr marL="457200" lvl="0" indent="-381000" algn="l" rtl="0">
              <a:spcBef>
                <a:spcPts val="0"/>
              </a:spcBef>
              <a:spcAft>
                <a:spcPts val="0"/>
              </a:spcAft>
              <a:buClr>
                <a:srgbClr val="FFFFFF"/>
              </a:buClr>
              <a:buSzPts val="2400"/>
              <a:buFont typeface="Arial"/>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Union Shops</a:t>
            </a:r>
            <a:r>
              <a:rPr lang="en-US" sz="2800" i="1" u="sng"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hired with flexibility in joining after start date</a:t>
            </a:r>
          </a:p>
          <a:p>
            <a:pPr marL="457200" lvl="0" indent="-381000" algn="l" rtl="0">
              <a:spcBef>
                <a:spcPts val="0"/>
              </a:spcBef>
              <a:spcAft>
                <a:spcPts val="0"/>
              </a:spcAft>
              <a:buClr>
                <a:srgbClr val="FFFFFF"/>
              </a:buClr>
              <a:buSzPts val="2400"/>
              <a:buFont typeface="Arial"/>
              <a:buChar char="❖"/>
            </a:pPr>
            <a:r>
              <a:rPr lang="en-US" sz="2800" b="1" i="1" u="sng" dirty="0">
                <a:solidFill>
                  <a:srgbClr val="FFFF00"/>
                </a:solidFill>
                <a:latin typeface="Times" panose="02020603050405020304" pitchFamily="18" charset="0"/>
                <a:ea typeface="Oswald"/>
                <a:cs typeface="Times" panose="02020603050405020304" pitchFamily="18" charset="0"/>
                <a:sym typeface="Oswald"/>
              </a:rPr>
              <a:t>Modified Union Shop</a:t>
            </a:r>
            <a:r>
              <a:rPr lang="en-US" sz="2800" i="1" u="sng" dirty="0">
                <a:solidFill>
                  <a:srgbClr val="FFFF00"/>
                </a:solidFill>
                <a:latin typeface="Times" panose="02020603050405020304" pitchFamily="18" charset="0"/>
                <a:ea typeface="Oswald"/>
                <a:cs typeface="Times" panose="02020603050405020304" pitchFamily="18" charset="0"/>
                <a:sym typeface="Oswald"/>
              </a:rPr>
              <a:t> </a:t>
            </a:r>
            <a:r>
              <a:rPr lang="en-US" sz="2800" dirty="0">
                <a:solidFill>
                  <a:srgbClr val="FFFFFF"/>
                </a:solidFill>
                <a:latin typeface="Times" panose="02020603050405020304" pitchFamily="18" charset="0"/>
                <a:ea typeface="Oswald"/>
                <a:cs typeface="Times" panose="02020603050405020304" pitchFamily="18" charset="0"/>
                <a:sym typeface="Oswald"/>
              </a:rPr>
              <a:t>– workers don’t HAVE to join, but must remain in union once joining</a:t>
            </a:r>
            <a:endParaRPr lang="en-US" sz="2800" dirty="0">
              <a:latin typeface="Times" panose="02020603050405020304" pitchFamily="18" charset="0"/>
              <a:cs typeface="Times" panose="02020603050405020304" pitchFamily="18" charset="0"/>
            </a:endParaRPr>
          </a:p>
        </p:txBody>
      </p:sp>
      <p:pic>
        <p:nvPicPr>
          <p:cNvPr id="5" name="Google Shape;1159;g280d18b491c_2_92">
            <a:extLst>
              <a:ext uri="{FF2B5EF4-FFF2-40B4-BE49-F238E27FC236}">
                <a16:creationId xmlns:a16="http://schemas.microsoft.com/office/drawing/2014/main" id="{6EC02DCD-832B-AC44-0CB4-4309E8A453D6}"/>
              </a:ext>
            </a:extLst>
          </p:cNvPr>
          <p:cNvPicPr preferRelativeResize="0"/>
          <p:nvPr/>
        </p:nvPicPr>
        <p:blipFill>
          <a:blip r:embed="rId3">
            <a:alphaModFix/>
          </a:blip>
          <a:stretch>
            <a:fillRect/>
          </a:stretch>
        </p:blipFill>
        <p:spPr>
          <a:xfrm>
            <a:off x="6416779" y="2014779"/>
            <a:ext cx="5235575" cy="3890075"/>
          </a:xfrm>
          <a:prstGeom prst="rect">
            <a:avLst/>
          </a:prstGeom>
          <a:noFill/>
          <a:ln>
            <a:solidFill>
              <a:srgbClr val="002060"/>
            </a:solidFill>
          </a:ln>
        </p:spPr>
      </p:pic>
      <p:sp>
        <p:nvSpPr>
          <p:cNvPr id="6" name="Rectangle 5">
            <a:extLst>
              <a:ext uri="{FF2B5EF4-FFF2-40B4-BE49-F238E27FC236}">
                <a16:creationId xmlns:a16="http://schemas.microsoft.com/office/drawing/2014/main" id="{60DFED09-777F-7CBD-33F4-BD144A772A11}"/>
              </a:ext>
            </a:extLst>
          </p:cNvPr>
          <p:cNvSpPr/>
          <p:nvPr/>
        </p:nvSpPr>
        <p:spPr>
          <a:xfrm>
            <a:off x="6784595" y="5602637"/>
            <a:ext cx="4990454" cy="6044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anose="02020603050405020304" pitchFamily="18" charset="0"/>
                <a:cs typeface="Times" panose="02020603050405020304" pitchFamily="18" charset="0"/>
              </a:rPr>
              <a:t>You don’t have to join a union</a:t>
            </a:r>
          </a:p>
        </p:txBody>
      </p:sp>
    </p:spTree>
    <p:extLst>
      <p:ext uri="{BB962C8B-B14F-4D97-AF65-F5344CB8AC3E}">
        <p14:creationId xmlns:p14="http://schemas.microsoft.com/office/powerpoint/2010/main" val="168068953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943" y="1361564"/>
            <a:ext cx="10814154" cy="4737907"/>
          </a:xfrm>
          <a:solidFill>
            <a:schemeClr val="bg1"/>
          </a:solidFill>
          <a:ln>
            <a:solidFill>
              <a:srgbClr val="002060"/>
            </a:solidFill>
          </a:ln>
        </p:spPr>
        <p:txBody>
          <a:bodyPr>
            <a:normAutofit/>
          </a:bodyPr>
          <a:lstStyle/>
          <a:p>
            <a:pPr marL="0" lvl="0" indent="0" algn="l" rtl="0">
              <a:lnSpc>
                <a:spcPct val="100000"/>
              </a:lnSpc>
              <a:spcBef>
                <a:spcPts val="0"/>
              </a:spcBef>
              <a:spcAft>
                <a:spcPts val="0"/>
              </a:spcAft>
              <a:buSzPts val="1200"/>
              <a:buNone/>
            </a:pPr>
            <a:r>
              <a:rPr lang="en-US" dirty="0">
                <a:latin typeface="Times New Roman" panose="02020603050405020304" pitchFamily="18" charset="0"/>
                <a:cs typeface="Times New Roman" panose="02020603050405020304" pitchFamily="18" charset="0"/>
              </a:rPr>
              <a:t>Legal guidelines for the right to organize a union </a:t>
            </a:r>
          </a:p>
        </p:txBody>
      </p:sp>
      <p:sp>
        <p:nvSpPr>
          <p:cNvPr id="4" name="Title 1">
            <a:extLst>
              <a:ext uri="{FF2B5EF4-FFF2-40B4-BE49-F238E27FC236}">
                <a16:creationId xmlns:a16="http://schemas.microsoft.com/office/drawing/2014/main" id="{7DC71979-B813-4589-9419-AEDF72F2B345}"/>
              </a:ext>
            </a:extLst>
          </p:cNvPr>
          <p:cNvSpPr>
            <a:spLocks noGrp="1"/>
          </p:cNvSpPr>
          <p:nvPr>
            <p:ph type="title"/>
          </p:nvPr>
        </p:nvSpPr>
        <p:spPr>
          <a:xfrm>
            <a:off x="658220" y="236793"/>
            <a:ext cx="10515600" cy="88848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Legislation </a:t>
            </a:r>
          </a:p>
        </p:txBody>
      </p:sp>
      <p:sp>
        <p:nvSpPr>
          <p:cNvPr id="2" name="Google Shape;1165;g280d18b491c_2_100">
            <a:extLst>
              <a:ext uri="{FF2B5EF4-FFF2-40B4-BE49-F238E27FC236}">
                <a16:creationId xmlns:a16="http://schemas.microsoft.com/office/drawing/2014/main" id="{95F74601-783C-A91D-D5B6-A766B4532E53}"/>
              </a:ext>
            </a:extLst>
          </p:cNvPr>
          <p:cNvSpPr txBox="1">
            <a:spLocks/>
          </p:cNvSpPr>
          <p:nvPr/>
        </p:nvSpPr>
        <p:spPr>
          <a:xfrm>
            <a:off x="170482" y="2049467"/>
            <a:ext cx="7857640" cy="3886384"/>
          </a:xfrm>
          <a:prstGeom prst="rect">
            <a:avLst/>
          </a:prstGeom>
          <a:solidFill>
            <a:srgbClr val="002060"/>
          </a:solidFill>
          <a:ln>
            <a:solidFill>
              <a:srgbClr val="C00000"/>
            </a:solidFill>
          </a:ln>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87350">
              <a:spcBef>
                <a:spcPts val="700"/>
              </a:spcBef>
              <a:buClr>
                <a:srgbClr val="FFFFFF"/>
              </a:buClr>
              <a:buSzPts val="2500"/>
              <a:buFont typeface="Oswald"/>
              <a:buChar char="❖"/>
            </a:pPr>
            <a:r>
              <a:rPr lang="en-US" b="1" i="1" u="sng" dirty="0">
                <a:solidFill>
                  <a:srgbClr val="FFFF00"/>
                </a:solidFill>
                <a:latin typeface="Times" panose="02020603050405020304" pitchFamily="18" charset="0"/>
                <a:ea typeface="Oswald"/>
                <a:cs typeface="Times" panose="02020603050405020304" pitchFamily="18" charset="0"/>
                <a:sym typeface="Oswald"/>
              </a:rPr>
              <a:t>Clayton Act (1914) </a:t>
            </a:r>
            <a:r>
              <a:rPr lang="en-US" dirty="0">
                <a:solidFill>
                  <a:srgbClr val="FFFFFF"/>
                </a:solidFill>
                <a:latin typeface="Times" panose="02020603050405020304" pitchFamily="18" charset="0"/>
                <a:ea typeface="Oswald"/>
                <a:cs typeface="Times" panose="02020603050405020304" pitchFamily="18" charset="0"/>
                <a:sym typeface="Oswald"/>
              </a:rPr>
              <a:t>– gave legal support to peaceful strikes and boycotts</a:t>
            </a:r>
          </a:p>
          <a:p>
            <a:pPr marL="457200" indent="-387350">
              <a:spcBef>
                <a:spcPts val="0"/>
              </a:spcBef>
              <a:buClr>
                <a:srgbClr val="FFFFFF"/>
              </a:buClr>
              <a:buSzPts val="2500"/>
              <a:buFont typeface="Oswald"/>
              <a:buChar char="❖"/>
            </a:pPr>
            <a:r>
              <a:rPr lang="en-US" b="1" i="1" u="sng" dirty="0">
                <a:solidFill>
                  <a:srgbClr val="FFFF00"/>
                </a:solidFill>
                <a:latin typeface="Times" panose="02020603050405020304" pitchFamily="18" charset="0"/>
                <a:ea typeface="Oswald"/>
                <a:cs typeface="Times" panose="02020603050405020304" pitchFamily="18" charset="0"/>
                <a:sym typeface="Oswald"/>
              </a:rPr>
              <a:t>Taft-Hartley Act (1947) </a:t>
            </a:r>
            <a:r>
              <a:rPr lang="en-US" dirty="0">
                <a:solidFill>
                  <a:srgbClr val="FFFFFF"/>
                </a:solidFill>
                <a:latin typeface="Times" panose="02020603050405020304" pitchFamily="18" charset="0"/>
                <a:ea typeface="Oswald"/>
                <a:cs typeface="Times" panose="02020603050405020304" pitchFamily="18" charset="0"/>
                <a:sym typeface="Oswald"/>
              </a:rPr>
              <a:t>– declared closed shops illegal</a:t>
            </a:r>
          </a:p>
          <a:p>
            <a:pPr marL="457200" indent="-387350">
              <a:spcBef>
                <a:spcPts val="0"/>
              </a:spcBef>
              <a:buClr>
                <a:srgbClr val="FFFFFF"/>
              </a:buClr>
              <a:buSzPts val="2500"/>
              <a:buFont typeface="Oswald"/>
              <a:buChar char="❖"/>
            </a:pPr>
            <a:r>
              <a:rPr lang="en-US" b="1" i="1" u="sng" dirty="0">
                <a:solidFill>
                  <a:srgbClr val="FFFF00"/>
                </a:solidFill>
                <a:latin typeface="Times" panose="02020603050405020304" pitchFamily="18" charset="0"/>
                <a:ea typeface="Oswald"/>
                <a:cs typeface="Times" panose="02020603050405020304" pitchFamily="18" charset="0"/>
                <a:sym typeface="Oswald"/>
              </a:rPr>
              <a:t>Right-to-Work </a:t>
            </a:r>
            <a:r>
              <a:rPr lang="en-US" i="1" u="sng" dirty="0">
                <a:solidFill>
                  <a:srgbClr val="FFFF00"/>
                </a:solidFill>
                <a:latin typeface="Times" panose="02020603050405020304" pitchFamily="18" charset="0"/>
                <a:ea typeface="Oswald"/>
                <a:cs typeface="Times" panose="02020603050405020304" pitchFamily="18" charset="0"/>
                <a:sym typeface="Oswald"/>
              </a:rPr>
              <a:t>Laws</a:t>
            </a:r>
            <a:r>
              <a:rPr lang="en-US" dirty="0">
                <a:solidFill>
                  <a:srgbClr val="FFFFFF"/>
                </a:solidFill>
                <a:latin typeface="Times" panose="02020603050405020304" pitchFamily="18" charset="0"/>
                <a:ea typeface="Oswald"/>
                <a:cs typeface="Times" panose="02020603050405020304" pitchFamily="18" charset="0"/>
                <a:sym typeface="Oswald"/>
              </a:rPr>
              <a:t> – prevent mandatory union membership  (22 states, including NC)</a:t>
            </a:r>
          </a:p>
          <a:p>
            <a:pPr marL="457200" indent="-387350">
              <a:spcBef>
                <a:spcPts val="0"/>
              </a:spcBef>
              <a:buClr>
                <a:srgbClr val="FFFFFF"/>
              </a:buClr>
              <a:buSzPts val="2500"/>
              <a:buFont typeface="Oswald"/>
              <a:buChar char="❖"/>
            </a:pPr>
            <a:r>
              <a:rPr lang="en-US" b="1" i="1" u="sng" dirty="0">
                <a:solidFill>
                  <a:srgbClr val="FFFF00"/>
                </a:solidFill>
                <a:latin typeface="Times" panose="02020603050405020304" pitchFamily="18" charset="0"/>
                <a:ea typeface="Oswald"/>
                <a:cs typeface="Times" panose="02020603050405020304" pitchFamily="18" charset="0"/>
                <a:sym typeface="Oswald"/>
              </a:rPr>
              <a:t>National Labor Relations Board (NLRB) </a:t>
            </a:r>
            <a:r>
              <a:rPr lang="en-US" dirty="0">
                <a:solidFill>
                  <a:srgbClr val="FFFFFF"/>
                </a:solidFill>
                <a:latin typeface="Times" panose="02020603050405020304" pitchFamily="18" charset="0"/>
                <a:ea typeface="Oswald"/>
                <a:cs typeface="Times" panose="02020603050405020304" pitchFamily="18" charset="0"/>
                <a:sym typeface="Oswald"/>
              </a:rPr>
              <a:t>– makes sure that unions are brought into workplace only if majority of workers request it.</a:t>
            </a:r>
          </a:p>
          <a:p>
            <a:pPr marL="0" indent="0">
              <a:spcBef>
                <a:spcPts val="0"/>
              </a:spcBef>
              <a:buFont typeface="Arial" panose="020B0604020202020204" pitchFamily="34" charset="0"/>
              <a:buNone/>
            </a:pPr>
            <a:endParaRPr lang="en-US" sz="1300" dirty="0"/>
          </a:p>
        </p:txBody>
      </p:sp>
      <p:pic>
        <p:nvPicPr>
          <p:cNvPr id="5" name="Google Shape;1166;g280d18b491c_2_100">
            <a:extLst>
              <a:ext uri="{FF2B5EF4-FFF2-40B4-BE49-F238E27FC236}">
                <a16:creationId xmlns:a16="http://schemas.microsoft.com/office/drawing/2014/main" id="{DEB2738E-7E2A-792B-14BB-D1868A6AD470}"/>
              </a:ext>
            </a:extLst>
          </p:cNvPr>
          <p:cNvPicPr preferRelativeResize="0"/>
          <p:nvPr/>
        </p:nvPicPr>
        <p:blipFill>
          <a:blip r:embed="rId3">
            <a:alphaModFix/>
          </a:blip>
          <a:stretch>
            <a:fillRect/>
          </a:stretch>
        </p:blipFill>
        <p:spPr>
          <a:xfrm>
            <a:off x="8286590" y="1816015"/>
            <a:ext cx="3396467" cy="4805192"/>
          </a:xfrm>
          <a:prstGeom prst="rect">
            <a:avLst/>
          </a:prstGeom>
          <a:noFill/>
          <a:ln>
            <a:noFill/>
          </a:ln>
        </p:spPr>
      </p:pic>
    </p:spTree>
    <p:extLst>
      <p:ext uri="{BB962C8B-B14F-4D97-AF65-F5344CB8AC3E}">
        <p14:creationId xmlns:p14="http://schemas.microsoft.com/office/powerpoint/2010/main" val="1181048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Peak Phase</a:t>
            </a:r>
          </a:p>
        </p:txBody>
      </p:sp>
      <p:sp>
        <p:nvSpPr>
          <p:cNvPr id="3" name="Content Placeholder 2"/>
          <p:cNvSpPr>
            <a:spLocks noGrp="1"/>
          </p:cNvSpPr>
          <p:nvPr>
            <p:ph idx="1"/>
          </p:nvPr>
        </p:nvSpPr>
        <p:spPr>
          <a:xfrm>
            <a:off x="1097280" y="1491926"/>
            <a:ext cx="10058400" cy="4490668"/>
          </a:xfrm>
          <a:solidFill>
            <a:schemeClr val="bg1"/>
          </a:solidFill>
        </p:spPr>
        <p:txBody>
          <a:bodyPr>
            <a:normAutofit/>
          </a:bodyPr>
          <a:lstStyle/>
          <a:p>
            <a:r>
              <a:rPr lang="en-US" sz="2400" dirty="0">
                <a:latin typeface="Times New Roman" pitchFamily="18" charset="0"/>
                <a:cs typeface="Times New Roman" pitchFamily="18" charset="0"/>
              </a:rPr>
              <a:t>End of the economic growth</a:t>
            </a:r>
          </a:p>
          <a:p>
            <a:r>
              <a:rPr lang="en-US" sz="2400" dirty="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p:sp>
        <p:nvSpPr>
          <p:cNvPr id="4" name="Rectangle 3"/>
          <p:cNvSpPr/>
          <p:nvPr/>
        </p:nvSpPr>
        <p:spPr>
          <a:xfrm>
            <a:off x="5254388" y="784745"/>
            <a:ext cx="5622877" cy="3323231"/>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latin typeface="Times New Roman" pitchFamily="18" charset="0"/>
                <a:cs typeface="Times New Roman" pitchFamily="18" charset="0"/>
              </a:rPr>
              <a:t>The economy has hit max production</a:t>
            </a:r>
          </a:p>
          <a:p>
            <a:pPr marL="342900" indent="-342900">
              <a:buFont typeface="Arial" pitchFamily="34" charset="0"/>
              <a:buChar char="•"/>
            </a:pPr>
            <a:r>
              <a:rPr lang="en-US" sz="2400" dirty="0">
                <a:latin typeface="Times New Roman" pitchFamily="18" charset="0"/>
                <a:cs typeface="Times New Roman" pitchFamily="18" charset="0"/>
              </a:rPr>
              <a:t>There is no more growth or jobs </a:t>
            </a:r>
          </a:p>
          <a:p>
            <a:pPr marL="342900" indent="-342900">
              <a:buFont typeface="Arial" pitchFamily="34" charset="0"/>
              <a:buChar char="•"/>
            </a:pPr>
            <a:r>
              <a:rPr lang="en-US" sz="2400" dirty="0">
                <a:latin typeface="Times New Roman" pitchFamily="18" charset="0"/>
                <a:cs typeface="Times New Roman" pitchFamily="18" charset="0"/>
              </a:rPr>
              <a:t>Once the economy has hit its high point it must start to decline and contract</a:t>
            </a:r>
          </a:p>
          <a:p>
            <a:pPr marL="342900" indent="-342900">
              <a:buFont typeface="Arial" pitchFamily="34" charset="0"/>
              <a:buChar char="•"/>
            </a:pPr>
            <a:r>
              <a:rPr lang="en-US" sz="2400" dirty="0">
                <a:latin typeface="Times New Roman" pitchFamily="18" charset="0"/>
                <a:cs typeface="Times New Roman" pitchFamily="18" charset="0"/>
              </a:rPr>
              <a:t>We never know what is going to cause economic slow down until it has happened (housing market or too many .coms)</a:t>
            </a:r>
          </a:p>
        </p:txBody>
      </p:sp>
      <p:pic>
        <p:nvPicPr>
          <p:cNvPr id="717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20" y="2101707"/>
            <a:ext cx="4524375" cy="3889659"/>
          </a:xfrm>
          <a:prstGeom prst="rect">
            <a:avLst/>
          </a:prstGeom>
          <a:noFill/>
          <a:extLst>
            <a:ext uri="{909E8E84-426E-40DD-AFC4-6F175D3DCCD1}">
              <a14:hiddenFill xmlns:a14="http://schemas.microsoft.com/office/drawing/2010/main">
                <a:solidFill>
                  <a:srgbClr val="FFFFFF"/>
                </a:solidFill>
              </a14:hiddenFill>
            </a:ext>
          </a:extLst>
        </p:spPr>
      </p:pic>
      <p:sp>
        <p:nvSpPr>
          <p:cNvPr id="5" name="Down Arrow 4"/>
          <p:cNvSpPr/>
          <p:nvPr/>
        </p:nvSpPr>
        <p:spPr>
          <a:xfrm rot="3077065">
            <a:off x="2307833" y="2347553"/>
            <a:ext cx="504967" cy="777923"/>
          </a:xfrm>
          <a:prstGeom prst="down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0788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automatically generated">
            <a:extLst>
              <a:ext uri="{FF2B5EF4-FFF2-40B4-BE49-F238E27FC236}">
                <a16:creationId xmlns:a16="http://schemas.microsoft.com/office/drawing/2014/main" id="{E7746ED2-E004-44A3-9A6D-94D14B6D2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20" y="967409"/>
            <a:ext cx="10167582" cy="3286120"/>
          </a:xfrm>
          <a:prstGeom prst="rect">
            <a:avLst/>
          </a:prstGeom>
          <a:ln>
            <a:solidFill>
              <a:schemeClr val="tx1"/>
            </a:solidFill>
          </a:ln>
        </p:spPr>
      </p:pic>
      <p:sp>
        <p:nvSpPr>
          <p:cNvPr id="8" name="Rectangle 7">
            <a:extLst>
              <a:ext uri="{FF2B5EF4-FFF2-40B4-BE49-F238E27FC236}">
                <a16:creationId xmlns:a16="http://schemas.microsoft.com/office/drawing/2014/main" id="{F335E21C-6725-4932-98F1-04F9D0CF6520}"/>
              </a:ext>
            </a:extLst>
          </p:cNvPr>
          <p:cNvSpPr/>
          <p:nvPr/>
        </p:nvSpPr>
        <p:spPr>
          <a:xfrm>
            <a:off x="700585" y="3935896"/>
            <a:ext cx="10790830" cy="270275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Which phase of the economy is represented by the following indicators: </a:t>
            </a:r>
            <a:r>
              <a:rPr lang="en-US" sz="2400" b="1" dirty="0">
                <a:solidFill>
                  <a:srgbClr val="FF0000"/>
                </a:solidFill>
                <a:latin typeface="Times New Roman" panose="02020603050405020304" pitchFamily="18" charset="0"/>
                <a:cs typeface="Times New Roman" panose="02020603050405020304" pitchFamily="18" charset="0"/>
              </a:rPr>
              <a:t>C = Contraction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a:solidFill>
                  <a:srgbClr val="7030A0"/>
                </a:solidFill>
                <a:latin typeface="Times New Roman" panose="02020603050405020304" pitchFamily="18" charset="0"/>
                <a:cs typeface="Times New Roman" panose="02020603050405020304" pitchFamily="18" charset="0"/>
              </a:rPr>
              <a:t>T = Tough</a:t>
            </a:r>
            <a:r>
              <a:rPr lang="en-US" sz="2400" b="1" dirty="0">
                <a:solidFill>
                  <a:schemeClr val="tx1"/>
                </a:solidFill>
                <a:latin typeface="Times New Roman" panose="02020603050405020304" pitchFamily="18" charset="0"/>
                <a:cs typeface="Times New Roman" panose="02020603050405020304" pitchFamily="18" charset="0"/>
              </a:rPr>
              <a:t>, E = Expansion, or </a:t>
            </a:r>
            <a:r>
              <a:rPr lang="en-US" sz="2400" b="1" dirty="0">
                <a:solidFill>
                  <a:srgbClr val="002060"/>
                </a:solidFill>
                <a:latin typeface="Times New Roman" panose="02020603050405020304" pitchFamily="18" charset="0"/>
                <a:cs typeface="Times New Roman" panose="02020603050405020304" pitchFamily="18" charset="0"/>
              </a:rPr>
              <a:t>P = Peak</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Automobile report profit losses for the fourth quarter in row </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Unemployment rate rises 7.5% during 2007</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The President proposes a tax refund of $400 for every married couple and another $400 for every child</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Gas prices are rapidly rising as result of the OPEC oil embargo</a:t>
            </a:r>
          </a:p>
        </p:txBody>
      </p:sp>
      <p:sp>
        <p:nvSpPr>
          <p:cNvPr id="2" name="Title 1">
            <a:extLst>
              <a:ext uri="{FF2B5EF4-FFF2-40B4-BE49-F238E27FC236}">
                <a16:creationId xmlns:a16="http://schemas.microsoft.com/office/drawing/2014/main" id="{DCD284DF-2305-EB54-5A46-772E6AAAE637}"/>
              </a:ext>
            </a:extLst>
          </p:cNvPr>
          <p:cNvSpPr txBox="1">
            <a:spLocks/>
          </p:cNvSpPr>
          <p:nvPr/>
        </p:nvSpPr>
        <p:spPr>
          <a:xfrm>
            <a:off x="805733" y="219354"/>
            <a:ext cx="11001954" cy="680806"/>
          </a:xfrm>
          <a:prstGeom prst="rect">
            <a:avLst/>
          </a:prstGeom>
          <a:solidFill>
            <a:schemeClr val="accent1">
              <a:lumMod val="20000"/>
              <a:lumOff val="80000"/>
            </a:schemeClr>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6">
                    <a:lumMod val="50000"/>
                  </a:schemeClr>
                </a:solidFill>
                <a:latin typeface="Berlin Sans FB" panose="020E0602020502020306" pitchFamily="34" charset="0"/>
              </a:rPr>
              <a:t>Reading the Trail Blazes of the Economy</a:t>
            </a:r>
          </a:p>
        </p:txBody>
      </p:sp>
    </p:spTree>
    <p:extLst>
      <p:ext uri="{BB962C8B-B14F-4D97-AF65-F5344CB8AC3E}">
        <p14:creationId xmlns:p14="http://schemas.microsoft.com/office/powerpoint/2010/main" val="2461248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 challenge questions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Phase of the U.S. </a:t>
            </a:r>
            <a:r>
              <a:rPr lang="en-US" sz="2400" b="1" dirty="0" err="1">
                <a:solidFill>
                  <a:schemeClr val="accent6">
                    <a:lumMod val="50000"/>
                  </a:schemeClr>
                </a:solidFill>
                <a:latin typeface="Times New Roman" panose="02020603050405020304" pitchFamily="18" charset="0"/>
                <a:cs typeface="Times New Roman" panose="02020603050405020304" pitchFamily="18" charset="0"/>
              </a:rPr>
              <a:t>Ecocnomy</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Study for Unit I Test </a:t>
            </a:r>
          </a:p>
        </p:txBody>
      </p:sp>
    </p:spTree>
    <p:extLst>
      <p:ext uri="{BB962C8B-B14F-4D97-AF65-F5344CB8AC3E}">
        <p14:creationId xmlns:p14="http://schemas.microsoft.com/office/powerpoint/2010/main" val="3183082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Diagnosing Economic Phases</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Cartoons of the economic phases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What Phase is it?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Cartoons of the economic phases due Friday, September 29</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1211816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automatically generated">
            <a:extLst>
              <a:ext uri="{FF2B5EF4-FFF2-40B4-BE49-F238E27FC236}">
                <a16:creationId xmlns:a16="http://schemas.microsoft.com/office/drawing/2014/main" id="{E7746ED2-E004-44A3-9A6D-94D14B6D2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020" y="967409"/>
            <a:ext cx="10167582" cy="3286120"/>
          </a:xfrm>
          <a:prstGeom prst="rect">
            <a:avLst/>
          </a:prstGeom>
          <a:ln>
            <a:solidFill>
              <a:schemeClr val="tx1"/>
            </a:solidFill>
          </a:ln>
        </p:spPr>
      </p:pic>
      <p:sp>
        <p:nvSpPr>
          <p:cNvPr id="8" name="Rectangle 7">
            <a:extLst>
              <a:ext uri="{FF2B5EF4-FFF2-40B4-BE49-F238E27FC236}">
                <a16:creationId xmlns:a16="http://schemas.microsoft.com/office/drawing/2014/main" id="{F335E21C-6725-4932-98F1-04F9D0CF6520}"/>
              </a:ext>
            </a:extLst>
          </p:cNvPr>
          <p:cNvSpPr/>
          <p:nvPr/>
        </p:nvSpPr>
        <p:spPr>
          <a:xfrm>
            <a:off x="700585" y="3935896"/>
            <a:ext cx="10790830" cy="270275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Choose a partner </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Write the one phase of the business cycle on each of the index cards</a:t>
            </a:r>
          </a:p>
          <a:p>
            <a:pPr marL="800100" lvl="1"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Expansion			- Peak	</a:t>
            </a:r>
          </a:p>
          <a:p>
            <a:pPr marL="800100" lvl="1" indent="-342900">
              <a:buFont typeface="Arial" panose="020B0604020202020204" pitchFamily="34" charset="0"/>
              <a:buChar char="•"/>
            </a:pPr>
            <a:r>
              <a:rPr lang="en-US" sz="2400" b="1" dirty="0">
                <a:solidFill>
                  <a:schemeClr val="tx1"/>
                </a:solidFill>
                <a:latin typeface="Times New Roman" panose="02020603050405020304" pitchFamily="18" charset="0"/>
                <a:cs typeface="Times New Roman" panose="02020603050405020304" pitchFamily="18" charset="0"/>
              </a:rPr>
              <a:t>Contraction 			- Trough</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Read each scenario and discuss your answer with your partner</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Place an X in the box of the correct phase of the business cycle</a:t>
            </a:r>
          </a:p>
          <a:p>
            <a:pPr marL="342900" indent="-342900">
              <a:buFont typeface="Arial" panose="020B0604020202020204" pitchFamily="34" charset="0"/>
              <a:buChar char="•"/>
            </a:pPr>
            <a:r>
              <a:rPr lang="en-US" sz="2400" dirty="0">
                <a:solidFill>
                  <a:schemeClr val="tx1"/>
                </a:solidFill>
                <a:latin typeface="Times New Roman" panose="02020603050405020304" pitchFamily="18" charset="0"/>
                <a:cs typeface="Times New Roman" panose="02020603050405020304" pitchFamily="18" charset="0"/>
              </a:rPr>
              <a:t>Hold up the corresponding index card when the teacher calls for it </a:t>
            </a:r>
          </a:p>
        </p:txBody>
      </p:sp>
      <p:sp>
        <p:nvSpPr>
          <p:cNvPr id="2" name="Title 1">
            <a:extLst>
              <a:ext uri="{FF2B5EF4-FFF2-40B4-BE49-F238E27FC236}">
                <a16:creationId xmlns:a16="http://schemas.microsoft.com/office/drawing/2014/main" id="{DCD284DF-2305-EB54-5A46-772E6AAAE637}"/>
              </a:ext>
            </a:extLst>
          </p:cNvPr>
          <p:cNvSpPr txBox="1">
            <a:spLocks/>
          </p:cNvSpPr>
          <p:nvPr/>
        </p:nvSpPr>
        <p:spPr>
          <a:xfrm>
            <a:off x="805733" y="219354"/>
            <a:ext cx="11001954" cy="680806"/>
          </a:xfrm>
          <a:prstGeom prst="rect">
            <a:avLst/>
          </a:prstGeom>
          <a:solidFill>
            <a:schemeClr val="accent1">
              <a:lumMod val="20000"/>
              <a:lumOff val="80000"/>
            </a:schemeClr>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6">
                    <a:lumMod val="50000"/>
                  </a:schemeClr>
                </a:solidFill>
                <a:latin typeface="Berlin Sans FB" panose="020E0602020502020306" pitchFamily="34" charset="0"/>
              </a:rPr>
              <a:t>Reading the Trail Blazes of the Economy</a:t>
            </a:r>
          </a:p>
        </p:txBody>
      </p:sp>
    </p:spTree>
    <p:extLst>
      <p:ext uri="{BB962C8B-B14F-4D97-AF65-F5344CB8AC3E}">
        <p14:creationId xmlns:p14="http://schemas.microsoft.com/office/powerpoint/2010/main" val="1179239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35E21C-6725-4932-98F1-04F9D0CF6520}"/>
              </a:ext>
            </a:extLst>
          </p:cNvPr>
          <p:cNvSpPr/>
          <p:nvPr/>
        </p:nvSpPr>
        <p:spPr>
          <a:xfrm>
            <a:off x="700585" y="1097280"/>
            <a:ext cx="10790830" cy="554136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Design a comic strip made up of three to four cells that illustrates the scenario</a:t>
            </a:r>
          </a:p>
          <a:p>
            <a:pPr marL="342900" indent="-342900">
              <a:buFont typeface="Arial" panose="020B0604020202020204" pitchFamily="34" charset="0"/>
              <a:buChar char="•"/>
            </a:pPr>
            <a:r>
              <a:rPr lang="en-US" sz="2400">
                <a:solidFill>
                  <a:schemeClr val="tx1"/>
                </a:solidFill>
                <a:latin typeface="Times New Roman" panose="02020603050405020304" pitchFamily="18" charset="0"/>
                <a:cs typeface="Times New Roman" panose="02020603050405020304" pitchFamily="18" charset="0"/>
              </a:rPr>
              <a:t>Highlight the phase of the business cycle of each scenario</a:t>
            </a:r>
          </a:p>
          <a:p>
            <a:pPr marL="342900" indent="-342900">
              <a:buFont typeface="Arial" panose="020B0604020202020204" pitchFamily="34" charset="0"/>
              <a:buChar char="•"/>
            </a:pPr>
            <a:r>
              <a:rPr lang="en-US" sz="2400">
                <a:solidFill>
                  <a:schemeClr val="tx1"/>
                </a:solidFill>
                <a:latin typeface="Times New Roman" panose="02020603050405020304" pitchFamily="18" charset="0"/>
                <a:cs typeface="Times New Roman" panose="02020603050405020304" pitchFamily="18" charset="0"/>
              </a:rPr>
              <a:t>Use text blurbs to create dialog </a:t>
            </a: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a:solidFill>
                <a:schemeClr val="tx1"/>
              </a:solidFill>
              <a:latin typeface="Times New Roman" panose="02020603050405020304" pitchFamily="18" charset="0"/>
              <a:cs typeface="Times New Roman" panose="02020603050405020304" pitchFamily="18" charset="0"/>
            </a:endParaRPr>
          </a:p>
          <a:p>
            <a:endParaRPr lang="en-US" sz="2400">
              <a:solidFill>
                <a:schemeClr val="tx1"/>
              </a:solidFill>
              <a:latin typeface="Times New Roman" panose="02020603050405020304" pitchFamily="18" charset="0"/>
              <a:cs typeface="Times New Roman" panose="02020603050405020304" pitchFamily="18" charset="0"/>
            </a:endParaRPr>
          </a:p>
          <a:p>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DCD284DF-2305-EB54-5A46-772E6AAAE637}"/>
              </a:ext>
            </a:extLst>
          </p:cNvPr>
          <p:cNvSpPr txBox="1">
            <a:spLocks/>
          </p:cNvSpPr>
          <p:nvPr/>
        </p:nvSpPr>
        <p:spPr>
          <a:xfrm>
            <a:off x="805733" y="219354"/>
            <a:ext cx="11001954" cy="680806"/>
          </a:xfrm>
          <a:prstGeom prst="rect">
            <a:avLst/>
          </a:prstGeom>
          <a:solidFill>
            <a:schemeClr val="accent1">
              <a:lumMod val="20000"/>
              <a:lumOff val="80000"/>
            </a:schemeClr>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6">
                    <a:lumMod val="50000"/>
                  </a:schemeClr>
                </a:solidFill>
                <a:latin typeface="Berlin Sans FB" panose="020E0602020502020306" pitchFamily="34" charset="0"/>
              </a:rPr>
              <a:t>Business Cycle Comic</a:t>
            </a:r>
            <a:endParaRPr lang="en-US" b="1" dirty="0">
              <a:solidFill>
                <a:schemeClr val="accent6">
                  <a:lumMod val="50000"/>
                </a:schemeClr>
              </a:solidFill>
              <a:latin typeface="Berlin Sans FB" panose="020E0602020502020306" pitchFamily="34" charset="0"/>
            </a:endParaRPr>
          </a:p>
        </p:txBody>
      </p:sp>
      <p:pic>
        <p:nvPicPr>
          <p:cNvPr id="1028" name="Picture 4" descr="What Superheroes Know About Economics - Smithsonian Associates">
            <a:extLst>
              <a:ext uri="{FF2B5EF4-FFF2-40B4-BE49-F238E27FC236}">
                <a16:creationId xmlns:a16="http://schemas.microsoft.com/office/drawing/2014/main" id="{43633F65-17CD-B66C-50C3-CD6296FA4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091" y="2314574"/>
            <a:ext cx="2057400" cy="2820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9 Clever Comics about Money by Various Cartoonists - The Micawber Principle">
            <a:extLst>
              <a:ext uri="{FF2B5EF4-FFF2-40B4-BE49-F238E27FC236}">
                <a16:creationId xmlns:a16="http://schemas.microsoft.com/office/drawing/2014/main" id="{5D82897F-6A58-49F0-2501-DAB9714AF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841" y="1943100"/>
            <a:ext cx="431482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sing Comic Books To Teach Financial Literacy">
            <a:extLst>
              <a:ext uri="{FF2B5EF4-FFF2-40B4-BE49-F238E27FC236}">
                <a16:creationId xmlns:a16="http://schemas.microsoft.com/office/drawing/2014/main" id="{FA11E287-F0E1-F43E-9FD6-36337D149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100" y="2314574"/>
            <a:ext cx="2714625" cy="359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118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What Phase is it?</a:t>
            </a:r>
          </a:p>
        </p:txBody>
      </p:sp>
      <p:sp>
        <p:nvSpPr>
          <p:cNvPr id="3" name="Content Placeholder 2"/>
          <p:cNvSpPr>
            <a:spLocks noGrp="1"/>
          </p:cNvSpPr>
          <p:nvPr>
            <p:ph idx="1"/>
          </p:nvPr>
        </p:nvSpPr>
        <p:spPr>
          <a:xfrm>
            <a:off x="1097280" y="1491925"/>
            <a:ext cx="10058400" cy="4965145"/>
          </a:xfrm>
          <a:solidFill>
            <a:schemeClr val="bg1"/>
          </a:solidFill>
        </p:spPr>
        <p:txBody>
          <a:bodyPr>
            <a:normAutofit lnSpcReduction="10000"/>
          </a:bodyPr>
          <a:lstStyle/>
          <a:p>
            <a:pPr marL="0" indent="0">
              <a:buNone/>
            </a:pPr>
            <a:r>
              <a:rPr lang="en-US" sz="2400" b="1" dirty="0">
                <a:effectLst/>
                <a:latin typeface="Times New Roman" panose="02020603050405020304" pitchFamily="18" charset="0"/>
                <a:ea typeface="Calibri" panose="020F0502020204030204" pitchFamily="34" charset="0"/>
              </a:rPr>
              <a:t>Scenario 1: </a:t>
            </a:r>
            <a:r>
              <a:rPr lang="en-US" sz="2400" dirty="0">
                <a:effectLst/>
                <a:latin typeface="Times New Roman" panose="02020603050405020304" pitchFamily="18" charset="0"/>
                <a:ea typeface="Calibri" panose="020F0502020204030204" pitchFamily="34" charset="0"/>
              </a:rPr>
              <a:t>Taylor has been thinking about buying a new surfboard and has been saving the money from her part-time job for the last couple of years. She finally has enough to get the surfboard but when she visits the store, she discovers that the prices of surfboards have gone up by 10% over the past two years.</a:t>
            </a:r>
          </a:p>
          <a:p>
            <a:pPr marL="0" indent="0">
              <a:buNone/>
            </a:pPr>
            <a:endParaRPr lang="en-US" sz="1800" dirty="0">
              <a:latin typeface="Times New Roman" panose="02020603050405020304" pitchFamily="18" charset="0"/>
              <a:cs typeface="Times New Roman" pitchFamily="18" charset="0"/>
            </a:endParaRPr>
          </a:p>
          <a:p>
            <a:pPr marL="0" indent="0">
              <a:buNone/>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Scenario 3: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Bhakti owns a chain of bakeries. Over the past few years, sales have been getting lower and lower – she recently had to close one of her stores and let the employees go. If sales don’t increase, Bhakti is worried that she might have to close more stores.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New Roman" pitchFamily="18" charset="0"/>
              <a:cs typeface="Times New Roman" pitchFamily="18" charset="0"/>
            </a:endParaRPr>
          </a:p>
          <a:p>
            <a:pPr marL="0" indent="0">
              <a:buNone/>
            </a:pPr>
            <a:r>
              <a:rPr lang="en-US" sz="2400" b="1" dirty="0">
                <a:latin typeface="Times New Roman" pitchFamily="18" charset="0"/>
                <a:cs typeface="Times New Roman" pitchFamily="18" charset="0"/>
              </a:rPr>
              <a:t>Scenario 5: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Bhakti owns a chain of bakeries. Over the past few years, sales have been getting lower and lower – she recently had to close one of her stores and let the employees go. If sales don’t increase, Bhakti is worried that she might have to close more stores.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680970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Current Economic Forecast</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An Indication of Economic Performance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Who is unemployed?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Cartoons of the economic phases due Friday, September 29</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757522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1122363"/>
            <a:ext cx="9144000" cy="1198806"/>
          </a:xfrm>
          <a:solidFill>
            <a:schemeClr val="bg1"/>
          </a:solidFill>
          <a:ln>
            <a:solidFill>
              <a:srgbClr val="C00000"/>
            </a:solidFill>
          </a:ln>
        </p:spPr>
        <p:txBody>
          <a:bodyPr/>
          <a:lstStyle/>
          <a:p>
            <a:r>
              <a:rPr lang="en-US" b="1" dirty="0">
                <a:solidFill>
                  <a:schemeClr val="accent6">
                    <a:lumMod val="75000"/>
                  </a:schemeClr>
                </a:solidFill>
                <a:latin typeface="Berlin Sans FB" panose="020E0602020502020306" pitchFamily="34" charset="0"/>
              </a:rPr>
              <a:t>Economic Indicators</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144000" cy="638658"/>
          </a:xfrm>
          <a:solidFill>
            <a:schemeClr val="bg1"/>
          </a:solidFill>
          <a:ln>
            <a:solidFill>
              <a:srgbClr val="C00000"/>
            </a:solidFill>
          </a:ln>
        </p:spPr>
        <p:txBody>
          <a:bodyPr>
            <a:normAutofit/>
          </a:bodyPr>
          <a:lstStyle/>
          <a:p>
            <a:r>
              <a:rPr lang="en-US" sz="2800" b="1" dirty="0">
                <a:solidFill>
                  <a:schemeClr val="accent6">
                    <a:lumMod val="75000"/>
                  </a:schemeClr>
                </a:solidFill>
                <a:latin typeface="Berlin Sans FB" panose="020E0602020502020306" pitchFamily="34" charset="0"/>
              </a:rPr>
              <a:t>Markers of Economic Performance </a:t>
            </a:r>
          </a:p>
        </p:txBody>
      </p:sp>
    </p:spTree>
    <p:extLst>
      <p:ext uri="{BB962C8B-B14F-4D97-AF65-F5344CB8AC3E}">
        <p14:creationId xmlns:p14="http://schemas.microsoft.com/office/powerpoint/2010/main" val="1992680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38B67-89F5-B3EC-8A2A-B1E7109362FA}"/>
              </a:ext>
            </a:extLst>
          </p:cNvPr>
          <p:cNvSpPr>
            <a:spLocks noGrp="1"/>
          </p:cNvSpPr>
          <p:nvPr>
            <p:ph type="title"/>
          </p:nvPr>
        </p:nvSpPr>
        <p:spPr>
          <a:xfrm>
            <a:off x="838200" y="365125"/>
            <a:ext cx="10515600" cy="73215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Economic Watch</a:t>
            </a:r>
          </a:p>
        </p:txBody>
      </p:sp>
      <p:sp>
        <p:nvSpPr>
          <p:cNvPr id="3" name="Content Placeholder 2">
            <a:extLst>
              <a:ext uri="{FF2B5EF4-FFF2-40B4-BE49-F238E27FC236}">
                <a16:creationId xmlns:a16="http://schemas.microsoft.com/office/drawing/2014/main" id="{1D8C119F-B853-013A-F3B8-7B1B96D3D547}"/>
              </a:ext>
            </a:extLst>
          </p:cNvPr>
          <p:cNvSpPr>
            <a:spLocks noGrp="1"/>
          </p:cNvSpPr>
          <p:nvPr>
            <p:ph idx="1"/>
          </p:nvPr>
        </p:nvSpPr>
        <p:spPr>
          <a:xfrm>
            <a:off x="838200" y="1420837"/>
            <a:ext cx="10515600" cy="4756126"/>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What the economic data says about the forecast for the U.S. economy? </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8" name="Picture 4" descr="What Drives Rising Inflation? (Updated) | Econofact">
            <a:extLst>
              <a:ext uri="{FF2B5EF4-FFF2-40B4-BE49-F238E27FC236}">
                <a16:creationId xmlns:a16="http://schemas.microsoft.com/office/drawing/2014/main" id="{932F0CBF-319A-7585-0487-D906DCFFB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50" y="1896281"/>
            <a:ext cx="6439705" cy="33791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DAA49F-5257-8CB5-72B4-3250C454C86D}"/>
              </a:ext>
            </a:extLst>
          </p:cNvPr>
          <p:cNvSpPr/>
          <p:nvPr/>
        </p:nvSpPr>
        <p:spPr>
          <a:xfrm>
            <a:off x="1631853" y="5444197"/>
            <a:ext cx="4464148" cy="5064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CNN – Market Watch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C19FC84-85D5-26EA-7745-298BB6A9350D}"/>
              </a:ext>
            </a:extLst>
          </p:cNvPr>
          <p:cNvSpPr/>
          <p:nvPr/>
        </p:nvSpPr>
        <p:spPr>
          <a:xfrm>
            <a:off x="7484012" y="2180492"/>
            <a:ext cx="4149970" cy="3256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What phase of the economy is our current economy?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How will inflation impact our economic future? </a:t>
            </a:r>
          </a:p>
        </p:txBody>
      </p:sp>
    </p:spTree>
    <p:extLst>
      <p:ext uri="{BB962C8B-B14F-4D97-AF65-F5344CB8AC3E}">
        <p14:creationId xmlns:p14="http://schemas.microsoft.com/office/powerpoint/2010/main" val="1801726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accent1">
              <a:lumMod val="20000"/>
              <a:lumOff val="80000"/>
            </a:schemeClr>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Indications of the Business Cycle</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Economic Indicators</a:t>
            </a:r>
            <a:r>
              <a:rPr lang="en-US" sz="2400"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various data measurements that are used to determine the health of the U.S. economy.</a:t>
            </a:r>
          </a:p>
        </p:txBody>
      </p:sp>
      <p:sp>
        <p:nvSpPr>
          <p:cNvPr id="4" name="Rectangle 3">
            <a:extLst>
              <a:ext uri="{FF2B5EF4-FFF2-40B4-BE49-F238E27FC236}">
                <a16:creationId xmlns:a16="http://schemas.microsoft.com/office/drawing/2014/main" id="{409E8DE0-BC52-41E6-9B43-F9D67AB654A3}"/>
              </a:ext>
            </a:extLst>
          </p:cNvPr>
          <p:cNvSpPr/>
          <p:nvPr/>
        </p:nvSpPr>
        <p:spPr>
          <a:xfrm>
            <a:off x="306092" y="2123176"/>
            <a:ext cx="4360127" cy="245536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Leading Indicators</a:t>
            </a:r>
            <a:r>
              <a:rPr lang="en-US" sz="2400" dirty="0">
                <a:latin typeface="Times New Roman" panose="02020603050405020304" pitchFamily="18" charset="0"/>
                <a:cs typeface="Times New Roman" panose="02020603050405020304" pitchFamily="18" charset="0"/>
              </a:rPr>
              <a:t>: fast changing (early warning signs)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Stock Market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Consumer goods orders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Capital good orders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Application for unemployment </a:t>
            </a:r>
          </a:p>
        </p:txBody>
      </p:sp>
      <p:sp>
        <p:nvSpPr>
          <p:cNvPr id="5" name="Rectangle 4">
            <a:extLst>
              <a:ext uri="{FF2B5EF4-FFF2-40B4-BE49-F238E27FC236}">
                <a16:creationId xmlns:a16="http://schemas.microsoft.com/office/drawing/2014/main" id="{09AB9DD6-D9D3-4A8F-A6B7-24BEE9D5CFA7}"/>
              </a:ext>
            </a:extLst>
          </p:cNvPr>
          <p:cNvSpPr/>
          <p:nvPr/>
        </p:nvSpPr>
        <p:spPr>
          <a:xfrm>
            <a:off x="7525781" y="2123176"/>
            <a:ext cx="4360127" cy="245536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FF00"/>
                </a:solidFill>
                <a:latin typeface="Times New Roman" panose="02020603050405020304" pitchFamily="18" charset="0"/>
                <a:cs typeface="Times New Roman" panose="02020603050405020304" pitchFamily="18" charset="0"/>
              </a:rPr>
              <a:t>Lagging Indicators</a:t>
            </a:r>
            <a:r>
              <a:rPr lang="en-US" sz="2400" dirty="0">
                <a:latin typeface="Times New Roman" panose="02020603050405020304" pitchFamily="18" charset="0"/>
                <a:cs typeface="Times New Roman" panose="02020603050405020304" pitchFamily="18" charset="0"/>
              </a:rPr>
              <a:t>: slow changing (long term effects)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Unemployment rate</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Corporate profits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GDP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Income &amp; Wages</a:t>
            </a:r>
          </a:p>
        </p:txBody>
      </p:sp>
      <p:pic>
        <p:nvPicPr>
          <p:cNvPr id="1028" name="Picture 4" descr="Measuring the size of the economy: gross domestic product (article) | Khan  Academy">
            <a:extLst>
              <a:ext uri="{FF2B5EF4-FFF2-40B4-BE49-F238E27FC236}">
                <a16:creationId xmlns:a16="http://schemas.microsoft.com/office/drawing/2014/main" id="{E88FDC9D-CCFF-F212-22FA-EC1132905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0" y="2123176"/>
            <a:ext cx="2667000" cy="3391828"/>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415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accent1">
              <a:lumMod val="20000"/>
              <a:lumOff val="80000"/>
            </a:schemeClr>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Productions of a Nation</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097280" y="1356248"/>
            <a:ext cx="7344355"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Gross Domestic Product</a:t>
            </a:r>
            <a:r>
              <a:rPr lang="en-US" sz="2400" i="1" dirty="0">
                <a:solidFill>
                  <a:srgbClr val="C00000"/>
                </a:solidFill>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GDP</a:t>
            </a:r>
            <a:r>
              <a:rPr lang="en-US" sz="2400"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measures the </a:t>
            </a:r>
            <a:r>
              <a:rPr lang="en-US" sz="2400" b="1" dirty="0">
                <a:latin typeface="Times New Roman" panose="02020603050405020304" pitchFamily="18" charset="0"/>
                <a:cs typeface="Times New Roman" panose="02020603050405020304" pitchFamily="18" charset="0"/>
              </a:rPr>
              <a:t>DOLLAR</a:t>
            </a:r>
            <a:r>
              <a:rPr lang="en-US" sz="2400" dirty="0">
                <a:latin typeface="Times New Roman" panose="02020603050405020304" pitchFamily="18" charset="0"/>
                <a:cs typeface="Times New Roman" panose="02020603050405020304" pitchFamily="18" charset="0"/>
              </a:rPr>
              <a:t> value of all </a:t>
            </a:r>
            <a:r>
              <a:rPr lang="en-US" sz="2400" b="1" dirty="0">
                <a:latin typeface="Times New Roman" panose="02020603050405020304" pitchFamily="18" charset="0"/>
                <a:cs typeface="Times New Roman" panose="02020603050405020304" pitchFamily="18" charset="0"/>
              </a:rPr>
              <a:t>FINAL</a:t>
            </a:r>
            <a:r>
              <a:rPr lang="en-US" sz="2400" dirty="0">
                <a:latin typeface="Times New Roman" panose="02020603050405020304" pitchFamily="18" charset="0"/>
                <a:cs typeface="Times New Roman" panose="02020603050405020304" pitchFamily="18" charset="0"/>
              </a:rPr>
              <a:t> goods &amp; services produced in one year’s time.</a:t>
            </a:r>
          </a:p>
          <a:p>
            <a:r>
              <a:rPr lang="en-US" sz="2400" b="1" i="1" u="sng" dirty="0">
                <a:solidFill>
                  <a:srgbClr val="C00000"/>
                </a:solidFill>
                <a:latin typeface="Times New Roman" panose="02020603050405020304" pitchFamily="18" charset="0"/>
                <a:ea typeface="Oswald"/>
                <a:cs typeface="Times New Roman" panose="02020603050405020304" pitchFamily="18" charset="0"/>
                <a:sym typeface="Oswald"/>
              </a:rPr>
              <a:t>Per Capita GDP</a:t>
            </a:r>
            <a:r>
              <a:rPr lang="en-US" sz="2400" dirty="0">
                <a:latin typeface="Times New Roman" panose="02020603050405020304" pitchFamily="18" charset="0"/>
                <a:ea typeface="Oswald"/>
                <a:cs typeface="Times New Roman" panose="02020603050405020304" pitchFamily="18" charset="0"/>
                <a:sym typeface="Oswald"/>
              </a:rPr>
              <a:t>: A nations GDP divided by its population</a:t>
            </a:r>
            <a:endParaRPr lang="en-US" sz="1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EB3536C-9BC3-8DBF-4F35-B29B3A09250E}"/>
              </a:ext>
            </a:extLst>
          </p:cNvPr>
          <p:cNvSpPr/>
          <p:nvPr/>
        </p:nvSpPr>
        <p:spPr>
          <a:xfrm>
            <a:off x="638754" y="3429000"/>
            <a:ext cx="5031850" cy="817368"/>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Times New Roman" panose="02020603050405020304" pitchFamily="18" charset="0"/>
                <a:cs typeface="Times New Roman" panose="02020603050405020304" pitchFamily="18" charset="0"/>
              </a:rPr>
              <a:t>GDP</a:t>
            </a:r>
            <a:r>
              <a:rPr lang="en-US" sz="2400" dirty="0">
                <a:solidFill>
                  <a:schemeClr val="bg1"/>
                </a:solidFill>
                <a:latin typeface="Times New Roman" panose="02020603050405020304" pitchFamily="18" charset="0"/>
                <a:cs typeface="Times New Roman" panose="02020603050405020304" pitchFamily="18" charset="0"/>
              </a:rPr>
              <a:t> = Consumption + Investments + Government Spending + Net Exports</a:t>
            </a:r>
          </a:p>
        </p:txBody>
      </p:sp>
      <p:pic>
        <p:nvPicPr>
          <p:cNvPr id="7" name="Google Shape;144;p14">
            <a:extLst>
              <a:ext uri="{FF2B5EF4-FFF2-40B4-BE49-F238E27FC236}">
                <a16:creationId xmlns:a16="http://schemas.microsoft.com/office/drawing/2014/main" id="{699CFBE8-2C84-2D09-678C-D1E3AACD9271}"/>
              </a:ext>
            </a:extLst>
          </p:cNvPr>
          <p:cNvPicPr preferRelativeResize="0"/>
          <p:nvPr/>
        </p:nvPicPr>
        <p:blipFill rotWithShape="1">
          <a:blip r:embed="rId2">
            <a:alphaModFix/>
          </a:blip>
          <a:srcRect/>
          <a:stretch/>
        </p:blipFill>
        <p:spPr>
          <a:xfrm>
            <a:off x="7390177" y="488648"/>
            <a:ext cx="4725623" cy="6041309"/>
          </a:xfrm>
          <a:prstGeom prst="rect">
            <a:avLst/>
          </a:prstGeom>
          <a:noFill/>
          <a:ln>
            <a:noFill/>
          </a:ln>
        </p:spPr>
      </p:pic>
      <p:pic>
        <p:nvPicPr>
          <p:cNvPr id="5122" name="Picture 2" descr="Editorial Cartoon: Strong GDP Growth - Austin Daily Herald | Austin Daily  Herald">
            <a:extLst>
              <a:ext uri="{FF2B5EF4-FFF2-40B4-BE49-F238E27FC236}">
                <a16:creationId xmlns:a16="http://schemas.microsoft.com/office/drawing/2014/main" id="{3B55024D-04EF-55FB-5E35-4B18C4BD53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7" y="4518895"/>
            <a:ext cx="2543175" cy="1800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4" descr="Cartoon of the Day: #GDP Stink Bomb">
            <a:extLst>
              <a:ext uri="{FF2B5EF4-FFF2-40B4-BE49-F238E27FC236}">
                <a16:creationId xmlns:a16="http://schemas.microsoft.com/office/drawing/2014/main" id="{147F89E3-CD5A-F8B7-15E3-7C1393206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652" y="4469493"/>
            <a:ext cx="2543175" cy="18496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47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B237-1F64-49CE-9062-529D9AC271A0}"/>
              </a:ext>
            </a:extLst>
          </p:cNvPr>
          <p:cNvSpPr>
            <a:spLocks noGrp="1"/>
          </p:cNvSpPr>
          <p:nvPr>
            <p:ph type="title"/>
          </p:nvPr>
        </p:nvSpPr>
        <p:spPr>
          <a:xfrm>
            <a:off x="1097280" y="286603"/>
            <a:ext cx="10058400" cy="772763"/>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Current GDP Readings </a:t>
            </a:r>
          </a:p>
        </p:txBody>
      </p:sp>
      <p:pic>
        <p:nvPicPr>
          <p:cNvPr id="1026" name="Picture 2" descr="See the source image">
            <a:extLst>
              <a:ext uri="{FF2B5EF4-FFF2-40B4-BE49-F238E27FC236}">
                <a16:creationId xmlns:a16="http://schemas.microsoft.com/office/drawing/2014/main" id="{58A4CEA0-5CE5-447C-838F-E496EE14DE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2444" y="1471961"/>
            <a:ext cx="6954220" cy="397233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E795325-8F81-478D-96BD-0C8A8E280F60}"/>
              </a:ext>
            </a:extLst>
          </p:cNvPr>
          <p:cNvSpPr/>
          <p:nvPr/>
        </p:nvSpPr>
        <p:spPr>
          <a:xfrm>
            <a:off x="999471" y="1721312"/>
            <a:ext cx="5127009" cy="682388"/>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$20.49 Trillion – GDP 2018</a:t>
            </a:r>
          </a:p>
        </p:txBody>
      </p:sp>
      <p:sp>
        <p:nvSpPr>
          <p:cNvPr id="6" name="Rectangle 5">
            <a:extLst>
              <a:ext uri="{FF2B5EF4-FFF2-40B4-BE49-F238E27FC236}">
                <a16:creationId xmlns:a16="http://schemas.microsoft.com/office/drawing/2014/main" id="{EF8C0303-E970-4F7B-9CE6-D4821772C098}"/>
              </a:ext>
            </a:extLst>
          </p:cNvPr>
          <p:cNvSpPr/>
          <p:nvPr/>
        </p:nvSpPr>
        <p:spPr>
          <a:xfrm>
            <a:off x="999471" y="2576270"/>
            <a:ext cx="5127009" cy="682388"/>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$54,541.70 – GDP per capita 2018</a:t>
            </a:r>
          </a:p>
        </p:txBody>
      </p:sp>
      <p:sp>
        <p:nvSpPr>
          <p:cNvPr id="7" name="Rectangle 6">
            <a:extLst>
              <a:ext uri="{FF2B5EF4-FFF2-40B4-BE49-F238E27FC236}">
                <a16:creationId xmlns:a16="http://schemas.microsoft.com/office/drawing/2014/main" id="{55C86FB1-4C8E-43CD-8F60-270445FC50BF}"/>
              </a:ext>
            </a:extLst>
          </p:cNvPr>
          <p:cNvSpPr/>
          <p:nvPr/>
        </p:nvSpPr>
        <p:spPr>
          <a:xfrm>
            <a:off x="422581" y="3627561"/>
            <a:ext cx="5127009" cy="682388"/>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$17,998 Trillion – REAL GDP 2018</a:t>
            </a:r>
          </a:p>
        </p:txBody>
      </p:sp>
      <p:sp>
        <p:nvSpPr>
          <p:cNvPr id="5" name="Rectangle 4">
            <a:extLst>
              <a:ext uri="{FF2B5EF4-FFF2-40B4-BE49-F238E27FC236}">
                <a16:creationId xmlns:a16="http://schemas.microsoft.com/office/drawing/2014/main" id="{329AB3EA-DD38-4335-9AE5-C9CDE520D559}"/>
              </a:ext>
            </a:extLst>
          </p:cNvPr>
          <p:cNvSpPr/>
          <p:nvPr/>
        </p:nvSpPr>
        <p:spPr>
          <a:xfrm>
            <a:off x="611085" y="4754059"/>
            <a:ext cx="10969829" cy="564087"/>
          </a:xfrm>
          <a:prstGeom prst="rect">
            <a:avLst/>
          </a:prstGeom>
          <a:solidFill>
            <a:schemeClr val="bg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1. Why is there a difference between GDP and Real GDP?</a:t>
            </a:r>
          </a:p>
        </p:txBody>
      </p:sp>
      <p:sp>
        <p:nvSpPr>
          <p:cNvPr id="3" name="Rectangle 2">
            <a:extLst>
              <a:ext uri="{FF2B5EF4-FFF2-40B4-BE49-F238E27FC236}">
                <a16:creationId xmlns:a16="http://schemas.microsoft.com/office/drawing/2014/main" id="{BA01ED63-4AEC-FBA6-A9C1-B2E020B60EC6}"/>
              </a:ext>
            </a:extLst>
          </p:cNvPr>
          <p:cNvSpPr/>
          <p:nvPr/>
        </p:nvSpPr>
        <p:spPr>
          <a:xfrm>
            <a:off x="705336" y="5417130"/>
            <a:ext cx="9628772" cy="6891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b="1" i="1" u="sng" dirty="0">
                <a:solidFill>
                  <a:srgbClr val="C00000"/>
                </a:solidFill>
                <a:latin typeface="Times New Roman" panose="02020603050405020304" pitchFamily="18" charset="0"/>
                <a:cs typeface="Times New Roman" panose="02020603050405020304" pitchFamily="18" charset="0"/>
              </a:rPr>
              <a:t>Real GDP:</a:t>
            </a:r>
            <a:r>
              <a:rPr lang="en-US" altLang="en-US" sz="2400" b="1" i="1" dirty="0">
                <a:solidFill>
                  <a:srgbClr val="C00000"/>
                </a:solidFill>
                <a:latin typeface="Times New Roman" panose="02020603050405020304" pitchFamily="18" charset="0"/>
                <a:cs typeface="Times New Roman" panose="02020603050405020304" pitchFamily="18" charset="0"/>
              </a:rPr>
              <a:t> </a:t>
            </a:r>
            <a:r>
              <a:rPr lang="en-US" altLang="en-US" sz="2400" dirty="0">
                <a:solidFill>
                  <a:schemeClr val="tx1"/>
                </a:solidFill>
                <a:latin typeface="Times New Roman" panose="02020603050405020304" pitchFamily="18" charset="0"/>
                <a:cs typeface="Times New Roman" panose="02020603050405020304" pitchFamily="18" charset="0"/>
              </a:rPr>
              <a:t>measure production, but removes price distortion (</a:t>
            </a:r>
            <a:r>
              <a:rPr lang="en-US" altLang="en-US" sz="2400" b="1" i="1" dirty="0">
                <a:solidFill>
                  <a:srgbClr val="C00000"/>
                </a:solidFill>
                <a:latin typeface="Times New Roman" panose="02020603050405020304" pitchFamily="18" charset="0"/>
                <a:cs typeface="Times New Roman" panose="02020603050405020304" pitchFamily="18" charset="0"/>
              </a:rPr>
              <a:t>inflation</a:t>
            </a:r>
            <a:r>
              <a:rPr lang="en-US" altLang="en-US"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endParaRPr>
          </a:p>
        </p:txBody>
      </p:sp>
      <p:pic>
        <p:nvPicPr>
          <p:cNvPr id="6146" name="Picture 2" descr="Dollar banknote Free Stock Photos, Images, and Pictures of Dollar banknote">
            <a:extLst>
              <a:ext uri="{FF2B5EF4-FFF2-40B4-BE49-F238E27FC236}">
                <a16:creationId xmlns:a16="http://schemas.microsoft.com/office/drawing/2014/main" id="{EEF78BFC-71F4-0E8F-949C-91C18C18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348" y="115835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C7F922F2-2FA4-3A5A-A324-2F22D79BAE99}"/>
              </a:ext>
            </a:extLst>
          </p:cNvPr>
          <p:cNvSpPr/>
          <p:nvPr/>
        </p:nvSpPr>
        <p:spPr>
          <a:xfrm>
            <a:off x="8009554" y="185530"/>
            <a:ext cx="2324554" cy="1286431"/>
          </a:xfrm>
          <a:prstGeom prst="cloudCallout">
            <a:avLst>
              <a:gd name="adj1" fmla="val -41579"/>
              <a:gd name="adj2" fmla="val 5528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I don’t lie, I distort!</a:t>
            </a:r>
          </a:p>
        </p:txBody>
      </p:sp>
    </p:spTree>
    <p:extLst>
      <p:ext uri="{BB962C8B-B14F-4D97-AF65-F5344CB8AC3E}">
        <p14:creationId xmlns:p14="http://schemas.microsoft.com/office/powerpoint/2010/main" val="4102805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Reading the Economic Wave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Phase of the U.S. Economy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Cartoons of the economic phases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Cartoons of the economic phases due Friday, September 29</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3970317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accent1">
              <a:lumMod val="20000"/>
              <a:lumOff val="80000"/>
            </a:schemeClr>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You Got a JOB!!!!!</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097280" y="1329744"/>
            <a:ext cx="10058400" cy="4497492"/>
          </a:xfrm>
          <a:solidFill>
            <a:schemeClr val="bg1"/>
          </a:solidFill>
        </p:spPr>
        <p:txBody>
          <a:bodyPr>
            <a:normAutofit/>
          </a:bodyPr>
          <a:lstStyle/>
          <a:p>
            <a:pPr marL="0" indent="0">
              <a:buNone/>
            </a:pPr>
            <a:r>
              <a:rPr lang="en-US" sz="2400" b="1" i="1" dirty="0">
                <a:solidFill>
                  <a:srgbClr val="C00000"/>
                </a:solidFill>
                <a:latin typeface="Times New Roman" panose="02020603050405020304" pitchFamily="18" charset="0"/>
                <a:cs typeface="Times New Roman" panose="02020603050405020304" pitchFamily="18" charset="0"/>
              </a:rPr>
              <a:t>Natural unemployment rate </a:t>
            </a:r>
            <a:r>
              <a:rPr lang="en-US" sz="2400" dirty="0">
                <a:latin typeface="Times New Roman" panose="02020603050405020304" pitchFamily="18" charset="0"/>
                <a:cs typeface="Times New Roman" panose="02020603050405020304" pitchFamily="18" charset="0"/>
              </a:rPr>
              <a:t>– there will always be a percentage of the population that will be unemployed (</a:t>
            </a:r>
            <a:r>
              <a:rPr lang="en-US" sz="2400" i="1" dirty="0">
                <a:solidFill>
                  <a:srgbClr val="002060"/>
                </a:solidFill>
                <a:latin typeface="Times New Roman" panose="02020603050405020304" pitchFamily="18" charset="0"/>
                <a:cs typeface="Times New Roman" panose="02020603050405020304" pitchFamily="18" charset="0"/>
              </a:rPr>
              <a:t>anything under 5% is considered normal</a:t>
            </a:r>
            <a:r>
              <a:rPr lang="en-US" sz="2400" dirty="0">
                <a:latin typeface="Times New Roman" panose="02020603050405020304" pitchFamily="18" charset="0"/>
                <a:cs typeface="Times New Roman" panose="02020603050405020304" pitchFamily="18" charset="0"/>
              </a:rPr>
              <a:t>) </a:t>
            </a:r>
          </a:p>
        </p:txBody>
      </p:sp>
      <p:pic>
        <p:nvPicPr>
          <p:cNvPr id="4098" name="Picture 2" descr="Monthly unemployment rate U.S. 2023 | Statista">
            <a:extLst>
              <a:ext uri="{FF2B5EF4-FFF2-40B4-BE49-F238E27FC236}">
                <a16:creationId xmlns:a16="http://schemas.microsoft.com/office/drawing/2014/main" id="{1BE866F9-7399-4533-A8CE-F9F2058B2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32" y="2198638"/>
            <a:ext cx="5147750" cy="3854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444F71-9CBB-E763-80E1-31AE2C425591}"/>
              </a:ext>
            </a:extLst>
          </p:cNvPr>
          <p:cNvSpPr/>
          <p:nvPr/>
        </p:nvSpPr>
        <p:spPr>
          <a:xfrm>
            <a:off x="5010989" y="2136904"/>
            <a:ext cx="5798828" cy="151490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Bureau of Labor Statistics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Measurement</a:t>
            </a:r>
            <a:r>
              <a:rPr lang="en-US" sz="2400" b="1" dirty="0">
                <a:solidFill>
                  <a:schemeClr val="bg1"/>
                </a:solidFill>
                <a:latin typeface="Times New Roman" pitchFamily="18" charset="0"/>
                <a:cs typeface="Times New Roman" pitchFamily="18" charset="0"/>
              </a:rPr>
              <a:t>: </a:t>
            </a:r>
            <a:r>
              <a:rPr lang="en-US" sz="2400" b="1" i="1" u="sng" dirty="0">
                <a:solidFill>
                  <a:srgbClr val="FFFF00"/>
                </a:solidFill>
                <a:latin typeface="Times New Roman" pitchFamily="18" charset="0"/>
                <a:cs typeface="Times New Roman" pitchFamily="18" charset="0"/>
              </a:rPr>
              <a:t>Civilian Labor Force</a:t>
            </a:r>
            <a:r>
              <a:rPr lang="en-US" sz="2400" b="1" i="1" dirty="0">
                <a:solidFill>
                  <a:srgbClr val="FFFF00"/>
                </a:solidFill>
                <a:latin typeface="Times New Roman" pitchFamily="18" charset="0"/>
                <a:cs typeface="Times New Roman" pitchFamily="18" charset="0"/>
              </a:rPr>
              <a:t> </a:t>
            </a:r>
            <a:r>
              <a:rPr lang="en-US" sz="2400" b="1" dirty="0">
                <a:solidFill>
                  <a:schemeClr val="bg1"/>
                </a:solidFill>
                <a:latin typeface="Times New Roman" pitchFamily="18" charset="0"/>
                <a:cs typeface="Times New Roman" pitchFamily="18" charset="0"/>
              </a:rPr>
              <a:t>– </a:t>
            </a:r>
            <a:r>
              <a:rPr lang="en-US" sz="2400" i="1" dirty="0">
                <a:solidFill>
                  <a:schemeClr val="bg1"/>
                </a:solidFill>
                <a:latin typeface="Times New Roman" pitchFamily="18" charset="0"/>
                <a:cs typeface="Times New Roman" pitchFamily="18" charset="0"/>
              </a:rPr>
              <a:t>anyone 16 years old or older actively seeking employment </a:t>
            </a:r>
          </a:p>
        </p:txBody>
      </p:sp>
      <p:sp>
        <p:nvSpPr>
          <p:cNvPr id="5" name="Rectangle 4">
            <a:extLst>
              <a:ext uri="{FF2B5EF4-FFF2-40B4-BE49-F238E27FC236}">
                <a16:creationId xmlns:a16="http://schemas.microsoft.com/office/drawing/2014/main" id="{88C33E29-EC61-9E80-51AB-5C9BF02FDA9C}"/>
              </a:ext>
            </a:extLst>
          </p:cNvPr>
          <p:cNvSpPr/>
          <p:nvPr/>
        </p:nvSpPr>
        <p:spPr>
          <a:xfrm>
            <a:off x="1693733" y="5747158"/>
            <a:ext cx="3339548" cy="61169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U.S. Unemployment Rate: 3.8% = 6.4 Million Americans</a:t>
            </a:r>
          </a:p>
        </p:txBody>
      </p:sp>
      <p:sp>
        <p:nvSpPr>
          <p:cNvPr id="6" name="Rectangle 5">
            <a:extLst>
              <a:ext uri="{FF2B5EF4-FFF2-40B4-BE49-F238E27FC236}">
                <a16:creationId xmlns:a16="http://schemas.microsoft.com/office/drawing/2014/main" id="{7E633A84-EFC7-3A66-925A-CC973190F867}"/>
              </a:ext>
            </a:extLst>
          </p:cNvPr>
          <p:cNvSpPr/>
          <p:nvPr/>
        </p:nvSpPr>
        <p:spPr>
          <a:xfrm>
            <a:off x="5776216" y="4003535"/>
            <a:ext cx="5525873" cy="81736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C00000"/>
              </a:solidFill>
              <a:latin typeface="Times New Roman" pitchFamily="18" charset="0"/>
              <a:cs typeface="Times New Roman" pitchFamily="18" charset="0"/>
            </a:endParaRPr>
          </a:p>
          <a:p>
            <a:r>
              <a:rPr lang="en-US" sz="2400" b="1" i="1" u="sng" dirty="0">
                <a:solidFill>
                  <a:srgbClr val="C00000"/>
                </a:solidFill>
                <a:latin typeface="Times New Roman" pitchFamily="18" charset="0"/>
                <a:cs typeface="Times New Roman" pitchFamily="18" charset="0"/>
              </a:rPr>
              <a:t>Formula</a:t>
            </a:r>
            <a:r>
              <a:rPr lang="en-US" sz="2400" b="1" dirty="0">
                <a:solidFill>
                  <a:srgbClr val="002060"/>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Unemployment Rate = </a:t>
            </a:r>
            <a:r>
              <a:rPr lang="en-US" sz="2400" b="1" u="sng" dirty="0">
                <a:solidFill>
                  <a:srgbClr val="C00000"/>
                </a:solidFill>
                <a:latin typeface="Times New Roman" pitchFamily="18" charset="0"/>
                <a:cs typeface="Times New Roman" pitchFamily="18" charset="0"/>
              </a:rPr>
              <a:t>Number of Unemployed / Total Labor Force</a:t>
            </a:r>
          </a:p>
          <a:p>
            <a:endParaRPr lang="en-US" sz="2400" b="1" dirty="0">
              <a:solidFill>
                <a:srgbClr val="002060"/>
              </a:solidFill>
              <a:latin typeface="Times New Roman" pitchFamily="18" charset="0"/>
              <a:cs typeface="Times New Roman" pitchFamily="18" charset="0"/>
            </a:endParaRPr>
          </a:p>
        </p:txBody>
      </p:sp>
      <p:pic>
        <p:nvPicPr>
          <p:cNvPr id="4100" name="Picture 4" descr="Editorial Cartoon: Jobless | Opinion | tribstar.com">
            <a:extLst>
              <a:ext uri="{FF2B5EF4-FFF2-40B4-BE49-F238E27FC236}">
                <a16:creationId xmlns:a16="http://schemas.microsoft.com/office/drawing/2014/main" id="{08EE2161-D50B-8819-F542-C0452BF1B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555" y="2534270"/>
            <a:ext cx="2486025" cy="18383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15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9"/>
          <p:cNvPicPr preferRelativeResize="0"/>
          <p:nvPr/>
        </p:nvPicPr>
        <p:blipFill rotWithShape="1">
          <a:blip r:embed="rId3">
            <a:alphaModFix/>
          </a:blip>
          <a:srcRect/>
          <a:stretch/>
        </p:blipFill>
        <p:spPr>
          <a:xfrm>
            <a:off x="145774" y="0"/>
            <a:ext cx="11860695" cy="6858000"/>
          </a:xfrm>
          <a:prstGeom prst="rect">
            <a:avLst/>
          </a:prstGeom>
          <a:noFill/>
          <a:ln>
            <a:noFill/>
          </a:ln>
        </p:spPr>
      </p:pic>
      <p:sp>
        <p:nvSpPr>
          <p:cNvPr id="176" name="Google Shape;176;p19"/>
          <p:cNvSpPr txBox="1">
            <a:spLocks noGrp="1"/>
          </p:cNvSpPr>
          <p:nvPr>
            <p:ph type="title" idx="4294967295"/>
          </p:nvPr>
        </p:nvSpPr>
        <p:spPr>
          <a:xfrm>
            <a:off x="0" y="0"/>
            <a:ext cx="8229600" cy="609600"/>
          </a:xfrm>
          <a:prstGeom prst="rect">
            <a:avLst/>
          </a:prstGeom>
          <a:noFill/>
          <a:ln>
            <a:noFill/>
          </a:ln>
        </p:spPr>
        <p:txBody>
          <a:bodyPr spcFirstLastPara="1" vert="horz" wrap="square" lIns="121900" tIns="121900" rIns="121900" bIns="121900" rtlCol="0" anchor="t" anchorCtr="0">
            <a:noAutofit/>
          </a:bodyPr>
          <a:lstStyle/>
          <a:p>
            <a:pPr algn="ctr">
              <a:lnSpc>
                <a:spcPct val="100000"/>
              </a:lnSpc>
              <a:spcBef>
                <a:spcPts val="0"/>
              </a:spcBef>
              <a:buSzPts val="2800"/>
            </a:pPr>
            <a:r>
              <a:rPr lang="en-US" sz="2800">
                <a:solidFill>
                  <a:schemeClr val="lt1"/>
                </a:solidFill>
              </a:rPr>
              <a:t>Unemployment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a:spLocks noGrp="1"/>
          </p:cNvSpPr>
          <p:nvPr>
            <p:ph type="title" idx="4294967295"/>
          </p:nvPr>
        </p:nvSpPr>
        <p:spPr>
          <a:xfrm>
            <a:off x="1524000" y="274639"/>
            <a:ext cx="8229600" cy="1143000"/>
          </a:xfrm>
          <a:prstGeom prst="rect">
            <a:avLst/>
          </a:prstGeom>
          <a:noFill/>
          <a:ln>
            <a:noFill/>
          </a:ln>
        </p:spPr>
        <p:txBody>
          <a:bodyPr spcFirstLastPara="1" vert="horz" wrap="square" lIns="121900" tIns="121900" rIns="121900" bIns="121900" rtlCol="0" anchor="t" anchorCtr="0">
            <a:noAutofit/>
          </a:bodyPr>
          <a:lstStyle/>
          <a:p>
            <a:pPr>
              <a:lnSpc>
                <a:spcPct val="100000"/>
              </a:lnSpc>
              <a:spcBef>
                <a:spcPts val="0"/>
              </a:spcBef>
              <a:buSzPts val="2800"/>
            </a:pPr>
            <a:r>
              <a:rPr lang="en-US"/>
              <a:t>Unemployment</a:t>
            </a:r>
            <a:endParaRPr/>
          </a:p>
        </p:txBody>
      </p:sp>
      <p:pic>
        <p:nvPicPr>
          <p:cNvPr id="182" name="Google Shape;182;p20"/>
          <p:cNvPicPr preferRelativeResize="0"/>
          <p:nvPr/>
        </p:nvPicPr>
        <p:blipFill rotWithShape="1">
          <a:blip r:embed="rId3">
            <a:alphaModFix/>
          </a:blip>
          <a:srcRect/>
          <a:stretch/>
        </p:blipFill>
        <p:spPr>
          <a:xfrm>
            <a:off x="145774" y="0"/>
            <a:ext cx="12046226" cy="685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1" descr="Local Area Unemployment Statistics Home Page"/>
          <p:cNvPicPr preferRelativeResize="0"/>
          <p:nvPr/>
        </p:nvPicPr>
        <p:blipFill rotWithShape="1">
          <a:blip r:embed="rId3">
            <a:alphaModFix/>
          </a:blip>
          <a:srcRect/>
          <a:stretch/>
        </p:blipFill>
        <p:spPr>
          <a:xfrm>
            <a:off x="145775" y="0"/>
            <a:ext cx="11940208"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E815-CA0B-4982-8CD6-5ABCDC77C44F}"/>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Unemployment Data</a:t>
            </a:r>
          </a:p>
        </p:txBody>
      </p:sp>
      <p:sp>
        <p:nvSpPr>
          <p:cNvPr id="4" name="Rectangle 3"/>
          <p:cNvSpPr/>
          <p:nvPr/>
        </p:nvSpPr>
        <p:spPr>
          <a:xfrm>
            <a:off x="956813" y="1392071"/>
            <a:ext cx="5798828" cy="65509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itchFamily="18" charset="0"/>
                <a:cs typeface="Times New Roman" pitchFamily="18" charset="0"/>
              </a:rPr>
              <a:t>Civil Labor Force: Unemployment Types</a:t>
            </a:r>
            <a:endParaRPr lang="en-US" sz="2400" dirty="0">
              <a:solidFill>
                <a:schemeClr val="accent1">
                  <a:lumMod val="40000"/>
                  <a:lumOff val="60000"/>
                </a:schemeClr>
              </a:solidFill>
              <a:latin typeface="Times New Roman" pitchFamily="18" charset="0"/>
              <a:cs typeface="Times New Roman" pitchFamily="18" charset="0"/>
            </a:endParaRPr>
          </a:p>
        </p:txBody>
      </p:sp>
      <p:sp>
        <p:nvSpPr>
          <p:cNvPr id="7" name="Rectangle 6"/>
          <p:cNvSpPr/>
          <p:nvPr/>
        </p:nvSpPr>
        <p:spPr>
          <a:xfrm>
            <a:off x="951005" y="3770843"/>
            <a:ext cx="5102793" cy="655092"/>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Seasonal unemployment</a:t>
            </a:r>
          </a:p>
        </p:txBody>
      </p:sp>
      <p:sp>
        <p:nvSpPr>
          <p:cNvPr id="8" name="Rectangle 7"/>
          <p:cNvSpPr/>
          <p:nvPr/>
        </p:nvSpPr>
        <p:spPr>
          <a:xfrm>
            <a:off x="951005" y="4533087"/>
            <a:ext cx="5102793" cy="655092"/>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Structural unemployment</a:t>
            </a:r>
          </a:p>
        </p:txBody>
      </p:sp>
      <p:sp>
        <p:nvSpPr>
          <p:cNvPr id="9" name="Rectangle 8"/>
          <p:cNvSpPr/>
          <p:nvPr/>
        </p:nvSpPr>
        <p:spPr>
          <a:xfrm>
            <a:off x="951006" y="2965290"/>
            <a:ext cx="5102793" cy="655092"/>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Frictional unemployment</a:t>
            </a:r>
          </a:p>
        </p:txBody>
      </p:sp>
      <p:sp>
        <p:nvSpPr>
          <p:cNvPr id="10" name="Rectangle 9"/>
          <p:cNvSpPr/>
          <p:nvPr/>
        </p:nvSpPr>
        <p:spPr>
          <a:xfrm>
            <a:off x="956813" y="2205056"/>
            <a:ext cx="5102793" cy="655092"/>
          </a:xfrm>
          <a:prstGeom prst="rect">
            <a:avLst/>
          </a:prstGeom>
          <a:solidFill>
            <a:schemeClr val="accent4">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Cyclical unemployment</a:t>
            </a:r>
          </a:p>
        </p:txBody>
      </p:sp>
      <p:pic>
        <p:nvPicPr>
          <p:cNvPr id="11" name="Picture 7" descr="unemployment-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8403" y="734278"/>
            <a:ext cx="4504898" cy="44928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28812" y="5465929"/>
            <a:ext cx="10849971" cy="709683"/>
          </a:xfrm>
          <a:prstGeom prst="rect">
            <a:avLst/>
          </a:prstGeom>
          <a:solidFill>
            <a:srgbClr val="C00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itchFamily="18" charset="0"/>
                <a:cs typeface="Times New Roman" pitchFamily="18" charset="0"/>
              </a:rPr>
              <a:t>DOES NOT</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Consider </a:t>
            </a:r>
            <a:r>
              <a:rPr lang="en-US" sz="2400" b="1" u="sng" dirty="0">
                <a:latin typeface="Times New Roman" pitchFamily="18" charset="0"/>
                <a:cs typeface="Times New Roman" pitchFamily="18" charset="0"/>
              </a:rPr>
              <a:t>under-employment</a:t>
            </a:r>
            <a:r>
              <a:rPr lang="en-US" sz="2400" dirty="0">
                <a:latin typeface="Times New Roman" pitchFamily="18" charset="0"/>
                <a:cs typeface="Times New Roman" pitchFamily="18" charset="0"/>
              </a:rPr>
              <a:t> (people overqualified for the job they have)</a:t>
            </a:r>
          </a:p>
        </p:txBody>
      </p:sp>
    </p:spTree>
    <p:extLst>
      <p:ext uri="{BB962C8B-B14F-4D97-AF65-F5344CB8AC3E}">
        <p14:creationId xmlns:p14="http://schemas.microsoft.com/office/powerpoint/2010/main" val="432694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E815-CA0B-4982-8CD6-5ABCDC77C44F}"/>
              </a:ext>
            </a:extLst>
          </p:cNvPr>
          <p:cNvSpPr>
            <a:spLocks noGrp="1"/>
          </p:cNvSpPr>
          <p:nvPr>
            <p:ph type="title"/>
          </p:nvPr>
        </p:nvSpPr>
        <p:spPr>
          <a:xfrm>
            <a:off x="1097280" y="161779"/>
            <a:ext cx="10058400" cy="684069"/>
          </a:xfrm>
          <a:solidFill>
            <a:schemeClr val="bg1"/>
          </a:solidFill>
          <a:ln>
            <a:solidFill>
              <a:schemeClr val="tx1"/>
            </a:solidFill>
          </a:ln>
        </p:spPr>
        <p:txBody>
          <a:bodyPr>
            <a:normAutofit fontScale="90000"/>
          </a:bodyPr>
          <a:lstStyle/>
          <a:p>
            <a:r>
              <a:rPr lang="en-US" b="1" dirty="0">
                <a:solidFill>
                  <a:schemeClr val="accent6">
                    <a:lumMod val="50000"/>
                  </a:schemeClr>
                </a:solidFill>
                <a:latin typeface="Berlin Sans FB" panose="020E0602020502020306" pitchFamily="34" charset="0"/>
              </a:rPr>
              <a:t>The Seekers of Jobs</a:t>
            </a:r>
          </a:p>
        </p:txBody>
      </p:sp>
      <p:sp>
        <p:nvSpPr>
          <p:cNvPr id="7" name="Rectangle 6"/>
          <p:cNvSpPr/>
          <p:nvPr/>
        </p:nvSpPr>
        <p:spPr>
          <a:xfrm>
            <a:off x="393338" y="3944900"/>
            <a:ext cx="5102792" cy="28643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itchFamily="18" charset="0"/>
                <a:cs typeface="Times New Roman" pitchFamily="18" charset="0"/>
              </a:rPr>
              <a:t>Seasonal unemployment</a:t>
            </a: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p:txBody>
      </p:sp>
      <p:sp>
        <p:nvSpPr>
          <p:cNvPr id="8" name="Rectangle 7"/>
          <p:cNvSpPr/>
          <p:nvPr/>
        </p:nvSpPr>
        <p:spPr>
          <a:xfrm>
            <a:off x="6126480" y="3905728"/>
            <a:ext cx="5488746" cy="28643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itchFamily="18" charset="0"/>
                <a:cs typeface="Times New Roman" pitchFamily="18" charset="0"/>
              </a:rPr>
              <a:t>Structural unemployment</a:t>
            </a:r>
          </a:p>
          <a:p>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p:txBody>
      </p:sp>
      <p:sp>
        <p:nvSpPr>
          <p:cNvPr id="9" name="Rectangle 8"/>
          <p:cNvSpPr/>
          <p:nvPr/>
        </p:nvSpPr>
        <p:spPr>
          <a:xfrm>
            <a:off x="6126480" y="970672"/>
            <a:ext cx="5320443" cy="2676274"/>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002060"/>
              </a:solidFill>
              <a:latin typeface="Times New Roman" pitchFamily="18" charset="0"/>
              <a:cs typeface="Times New Roman" pitchFamily="18" charset="0"/>
            </a:endParaRPr>
          </a:p>
          <a:p>
            <a:r>
              <a:rPr lang="en-US" sz="2400" b="1" i="1" u="sng" dirty="0">
                <a:solidFill>
                  <a:srgbClr val="C00000"/>
                </a:solidFill>
                <a:latin typeface="Times New Roman" pitchFamily="18" charset="0"/>
                <a:cs typeface="Times New Roman" pitchFamily="18" charset="0"/>
              </a:rPr>
              <a:t>Frictional unemployment</a:t>
            </a: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p:txBody>
      </p:sp>
      <p:sp>
        <p:nvSpPr>
          <p:cNvPr id="10" name="Rectangle 9"/>
          <p:cNvSpPr/>
          <p:nvPr/>
        </p:nvSpPr>
        <p:spPr>
          <a:xfrm>
            <a:off x="393337" y="970671"/>
            <a:ext cx="5102793" cy="26382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itchFamily="18" charset="0"/>
                <a:cs typeface="Times New Roman" pitchFamily="18" charset="0"/>
              </a:rPr>
              <a:t>Cyclical unemployment</a:t>
            </a:r>
          </a:p>
          <a:p>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a:p>
            <a:pPr algn="ctr"/>
            <a:endParaRPr lang="en-US" sz="2400" b="1" dirty="0">
              <a:solidFill>
                <a:srgbClr val="002060"/>
              </a:solidFill>
              <a:latin typeface="Times New Roman" pitchFamily="18" charset="0"/>
              <a:cs typeface="Times New Roman" pitchFamily="18" charset="0"/>
            </a:endParaRP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74" y="4524369"/>
            <a:ext cx="2418217" cy="1353744"/>
          </a:xfrm>
          <a:prstGeom prst="rect">
            <a:avLst/>
          </a:prstGeom>
          <a:solidFill>
            <a:schemeClr val="bg1"/>
          </a:solidFill>
          <a:ln>
            <a:solidFill>
              <a:schemeClr val="tx1"/>
            </a:solidFill>
          </a:ln>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289" y="4487147"/>
            <a:ext cx="2906972" cy="125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315" y="1498745"/>
            <a:ext cx="4277104" cy="16162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867" y="1419675"/>
            <a:ext cx="4326340" cy="172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FA1DA3E-DCD2-4B49-A219-6B8377B26FDF}"/>
              </a:ext>
            </a:extLst>
          </p:cNvPr>
          <p:cNvSpPr/>
          <p:nvPr/>
        </p:nvSpPr>
        <p:spPr>
          <a:xfrm>
            <a:off x="6200073" y="3092776"/>
            <a:ext cx="5877200" cy="6932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Temporarily unemployed by </a:t>
            </a:r>
            <a:r>
              <a:rPr lang="en-US" sz="2400" u="sng" dirty="0">
                <a:solidFill>
                  <a:srgbClr val="FFFF00"/>
                </a:solidFill>
                <a:latin typeface="Times New Roman" panose="02020603050405020304" pitchFamily="18" charset="0"/>
                <a:cs typeface="Times New Roman" panose="02020603050405020304" pitchFamily="18" charset="0"/>
              </a:rPr>
              <a:t>choice</a:t>
            </a:r>
            <a:r>
              <a:rPr lang="en-US" sz="2400" dirty="0">
                <a:solidFill>
                  <a:schemeClr val="bg1"/>
                </a:solidFill>
                <a:latin typeface="Times New Roman" panose="02020603050405020304" pitchFamily="18" charset="0"/>
                <a:cs typeface="Times New Roman" panose="02020603050405020304" pitchFamily="18" charset="0"/>
              </a:rPr>
              <a:t> or leaving for another job</a:t>
            </a:r>
          </a:p>
        </p:txBody>
      </p:sp>
      <p:sp>
        <p:nvSpPr>
          <p:cNvPr id="12" name="Rectangle 11">
            <a:extLst>
              <a:ext uri="{FF2B5EF4-FFF2-40B4-BE49-F238E27FC236}">
                <a16:creationId xmlns:a16="http://schemas.microsoft.com/office/drawing/2014/main" id="{FB8E0F2F-8EF3-444B-A645-4A8E11CC65BB}"/>
              </a:ext>
            </a:extLst>
          </p:cNvPr>
          <p:cNvSpPr/>
          <p:nvPr/>
        </p:nvSpPr>
        <p:spPr>
          <a:xfrm>
            <a:off x="576774" y="3115003"/>
            <a:ext cx="5320443" cy="6932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Unemployment that follows the </a:t>
            </a:r>
            <a:r>
              <a:rPr lang="en-US" sz="2400" b="1" i="1" u="sng" dirty="0">
                <a:solidFill>
                  <a:schemeClr val="bg1"/>
                </a:solidFill>
                <a:latin typeface="Times New Roman" panose="02020603050405020304" pitchFamily="18" charset="0"/>
                <a:cs typeface="Times New Roman" panose="02020603050405020304" pitchFamily="18" charset="0"/>
              </a:rPr>
              <a:t>business cycle</a:t>
            </a:r>
          </a:p>
        </p:txBody>
      </p:sp>
      <p:sp>
        <p:nvSpPr>
          <p:cNvPr id="13" name="Rectangle 12">
            <a:extLst>
              <a:ext uri="{FF2B5EF4-FFF2-40B4-BE49-F238E27FC236}">
                <a16:creationId xmlns:a16="http://schemas.microsoft.com/office/drawing/2014/main" id="{41491F9B-BF5A-42F1-9E65-9C0D1625C314}"/>
              </a:ext>
            </a:extLst>
          </p:cNvPr>
          <p:cNvSpPr/>
          <p:nvPr/>
        </p:nvSpPr>
        <p:spPr>
          <a:xfrm>
            <a:off x="6303289" y="6024312"/>
            <a:ext cx="5143634" cy="6488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Job skills don’t match the job market</a:t>
            </a:r>
          </a:p>
        </p:txBody>
      </p:sp>
      <p:sp>
        <p:nvSpPr>
          <p:cNvPr id="4" name="Rectangle 3">
            <a:extLst>
              <a:ext uri="{FF2B5EF4-FFF2-40B4-BE49-F238E27FC236}">
                <a16:creationId xmlns:a16="http://schemas.microsoft.com/office/drawing/2014/main" id="{13AED806-62D0-8FEA-5E3A-56C72B127EAC}"/>
              </a:ext>
            </a:extLst>
          </p:cNvPr>
          <p:cNvSpPr/>
          <p:nvPr/>
        </p:nvSpPr>
        <p:spPr>
          <a:xfrm>
            <a:off x="576774" y="6024313"/>
            <a:ext cx="5320443" cy="6488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Jobs only available during certain times of the year </a:t>
            </a:r>
          </a:p>
        </p:txBody>
      </p:sp>
      <p:pic>
        <p:nvPicPr>
          <p:cNvPr id="5" name="Google Shape;217;p25" descr="http://images.onset.freedom.com/ocregister/article/lddxt2-b78731580z.120101213131532000g34s967p.2.jpg">
            <a:extLst>
              <a:ext uri="{FF2B5EF4-FFF2-40B4-BE49-F238E27FC236}">
                <a16:creationId xmlns:a16="http://schemas.microsoft.com/office/drawing/2014/main" id="{ECDA0D1F-70B7-57AB-B5A5-0D52F8ECD2DC}"/>
              </a:ext>
            </a:extLst>
          </p:cNvPr>
          <p:cNvPicPr preferRelativeResize="0"/>
          <p:nvPr/>
        </p:nvPicPr>
        <p:blipFill rotWithShape="1">
          <a:blip r:embed="rId6">
            <a:alphaModFix/>
          </a:blip>
          <a:srcRect/>
          <a:stretch/>
        </p:blipFill>
        <p:spPr>
          <a:xfrm>
            <a:off x="3937103" y="4057962"/>
            <a:ext cx="1327948" cy="1561898"/>
          </a:xfrm>
          <a:prstGeom prst="rect">
            <a:avLst/>
          </a:prstGeom>
          <a:solidFill>
            <a:srgbClr val="ECECEC"/>
          </a:solidFill>
          <a:ln w="88900" cap="sq" cmpd="sng">
            <a:solidFill>
              <a:schemeClr val="tx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170" name="Picture 2" descr="In the Age of AI, Can a Terminator Scenario Actually Happen? | Blog -  BairesDev">
            <a:extLst>
              <a:ext uri="{FF2B5EF4-FFF2-40B4-BE49-F238E27FC236}">
                <a16:creationId xmlns:a16="http://schemas.microsoft.com/office/drawing/2014/main" id="{B1CF0702-9CAE-0014-4E13-F993DA99E2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05667" y="4292052"/>
            <a:ext cx="1909559" cy="1270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999CF81-D18B-1152-17F0-AB54C531889C}"/>
              </a:ext>
            </a:extLst>
          </p:cNvPr>
          <p:cNvSpPr/>
          <p:nvPr/>
        </p:nvSpPr>
        <p:spPr>
          <a:xfrm>
            <a:off x="9388293" y="5367682"/>
            <a:ext cx="2058630" cy="50435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Automation</a:t>
            </a:r>
          </a:p>
        </p:txBody>
      </p:sp>
      <p:sp>
        <p:nvSpPr>
          <p:cNvPr id="11" name="Thought Bubble: Cloud 10">
            <a:extLst>
              <a:ext uri="{FF2B5EF4-FFF2-40B4-BE49-F238E27FC236}">
                <a16:creationId xmlns:a16="http://schemas.microsoft.com/office/drawing/2014/main" id="{80337B1E-3F27-18CA-618B-634F2375B0A8}"/>
              </a:ext>
            </a:extLst>
          </p:cNvPr>
          <p:cNvSpPr/>
          <p:nvPr/>
        </p:nvSpPr>
        <p:spPr>
          <a:xfrm>
            <a:off x="9705668" y="3866217"/>
            <a:ext cx="2253492" cy="648831"/>
          </a:xfrm>
          <a:prstGeom prst="cloudCallout">
            <a:avLst>
              <a:gd name="adj1" fmla="val 6218"/>
              <a:gd name="adj2" fmla="val 625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You’ve been terminated</a:t>
            </a:r>
          </a:p>
        </p:txBody>
      </p:sp>
    </p:spTree>
    <p:extLst>
      <p:ext uri="{BB962C8B-B14F-4D97-AF65-F5344CB8AC3E}">
        <p14:creationId xmlns:p14="http://schemas.microsoft.com/office/powerpoint/2010/main" val="1023173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Are You Overqualified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097280" y="1342996"/>
            <a:ext cx="10058400" cy="4497492"/>
          </a:xfrm>
          <a:solidFill>
            <a:schemeClr val="bg1"/>
          </a:solidFill>
        </p:spPr>
        <p:txBody>
          <a:bodyPr>
            <a:normAutofit/>
          </a:bodyPr>
          <a:lstStyle/>
          <a:p>
            <a:pPr marL="152400" lvl="0" indent="0" algn="l" rtl="0">
              <a:lnSpc>
                <a:spcPct val="100000"/>
              </a:lnSpc>
              <a:spcBef>
                <a:spcPts val="0"/>
              </a:spcBef>
              <a:spcAft>
                <a:spcPts val="0"/>
              </a:spcAft>
              <a:buSzPts val="1200"/>
              <a:buNone/>
            </a:pPr>
            <a:r>
              <a:rPr lang="en-US" sz="2400" b="1" i="1" u="sng" dirty="0">
                <a:solidFill>
                  <a:srgbClr val="C00000"/>
                </a:solidFill>
                <a:latin typeface="Times New Roman" panose="02020603050405020304" pitchFamily="18" charset="0"/>
                <a:cs typeface="Times New Roman" panose="02020603050405020304" pitchFamily="18" charset="0"/>
              </a:rPr>
              <a:t>Underemployment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Getting part time work when looking for full time work </a:t>
            </a:r>
            <a:endParaRPr lang="en-US" sz="1100" dirty="0">
              <a:latin typeface="Times New Roman" panose="02020603050405020304" pitchFamily="18" charset="0"/>
              <a:cs typeface="Times New Roman" panose="02020603050405020304" pitchFamily="18" charset="0"/>
            </a:endParaRPr>
          </a:p>
          <a:p>
            <a:pPr marL="495300" indent="-342900">
              <a:lnSpc>
                <a:spcPct val="100000"/>
              </a:lnSpc>
              <a:spcBef>
                <a:spcPts val="0"/>
              </a:spcBef>
              <a:buSzPts val="1200"/>
            </a:pPr>
            <a:r>
              <a:rPr lang="en-US" sz="2400" dirty="0">
                <a:latin typeface="Times New Roman" panose="02020603050405020304" pitchFamily="18" charset="0"/>
                <a:ea typeface="Oswald"/>
                <a:cs typeface="Times New Roman" panose="02020603050405020304" pitchFamily="18" charset="0"/>
                <a:sym typeface="Oswald"/>
              </a:rPr>
              <a:t>Over-qualification- skills and education beyond the job requirements </a:t>
            </a:r>
            <a:endParaRPr lang="en-US" sz="1100" dirty="0">
              <a:latin typeface="Times New Roman" panose="02020603050405020304" pitchFamily="18" charset="0"/>
              <a:cs typeface="Times New Roman" panose="02020603050405020304" pitchFamily="18" charset="0"/>
            </a:endParaRPr>
          </a:p>
          <a:p>
            <a:r>
              <a:rPr lang="en-US" sz="2400" dirty="0">
                <a:solidFill>
                  <a:srgbClr val="C00000"/>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4" name="Google Shape;233;p27">
            <a:extLst>
              <a:ext uri="{FF2B5EF4-FFF2-40B4-BE49-F238E27FC236}">
                <a16:creationId xmlns:a16="http://schemas.microsoft.com/office/drawing/2014/main" id="{93A8B9FF-15F4-E20F-BCC1-E5083DE48217}"/>
              </a:ext>
            </a:extLst>
          </p:cNvPr>
          <p:cNvPicPr preferRelativeResize="0"/>
          <p:nvPr/>
        </p:nvPicPr>
        <p:blipFill rotWithShape="1">
          <a:blip r:embed="rId2">
            <a:alphaModFix/>
          </a:blip>
          <a:srcRect/>
          <a:stretch/>
        </p:blipFill>
        <p:spPr>
          <a:xfrm>
            <a:off x="832212" y="2336219"/>
            <a:ext cx="7172099" cy="3178785"/>
          </a:xfrm>
          <a:prstGeom prst="rect">
            <a:avLst/>
          </a:prstGeom>
          <a:noFill/>
          <a:ln>
            <a:solidFill>
              <a:schemeClr val="tx1"/>
            </a:solidFill>
          </a:ln>
        </p:spPr>
      </p:pic>
    </p:spTree>
    <p:extLst>
      <p:ext uri="{BB962C8B-B14F-4D97-AF65-F5344CB8AC3E}">
        <p14:creationId xmlns:p14="http://schemas.microsoft.com/office/powerpoint/2010/main" val="2836070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Who is unemployed</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Horror of Rising Prices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Comics of the Business Cycle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Cartoons of the economic phases due Monday, October 2</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3871856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F83A-DF1E-3616-BABB-74A812A7CDB4}"/>
              </a:ext>
            </a:extLst>
          </p:cNvPr>
          <p:cNvSpPr>
            <a:spLocks noGrp="1"/>
          </p:cNvSpPr>
          <p:nvPr>
            <p:ph type="title"/>
          </p:nvPr>
        </p:nvSpPr>
        <p:spPr>
          <a:xfrm>
            <a:off x="838200" y="365125"/>
            <a:ext cx="10515600" cy="802493"/>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Types of Unemployment</a:t>
            </a:r>
          </a:p>
        </p:txBody>
      </p:sp>
      <p:sp>
        <p:nvSpPr>
          <p:cNvPr id="3" name="Content Placeholder 2">
            <a:extLst>
              <a:ext uri="{FF2B5EF4-FFF2-40B4-BE49-F238E27FC236}">
                <a16:creationId xmlns:a16="http://schemas.microsoft.com/office/drawing/2014/main" id="{1A09A328-7F83-C851-3C3E-8305C0A7E51A}"/>
              </a:ext>
            </a:extLst>
          </p:cNvPr>
          <p:cNvSpPr>
            <a:spLocks noGrp="1"/>
          </p:cNvSpPr>
          <p:nvPr>
            <p:ph idx="1"/>
          </p:nvPr>
        </p:nvSpPr>
        <p:spPr>
          <a:xfrm>
            <a:off x="295422" y="1463040"/>
            <a:ext cx="11577710" cy="4713923"/>
          </a:xfrm>
          <a:solidFill>
            <a:schemeClr val="bg1"/>
          </a:solidFill>
          <a:ln>
            <a:solidFill>
              <a:srgbClr val="002060"/>
            </a:solidFill>
          </a:ln>
        </p:spPr>
        <p:txBody>
          <a:bodyPr>
            <a:normAutofit lnSpcReduction="10000"/>
          </a:bodyPr>
          <a:lstStyle/>
          <a:p>
            <a:r>
              <a:rPr lang="en-US" sz="2400" dirty="0">
                <a:latin typeface="Times New Roman" panose="02020603050405020304" pitchFamily="18" charset="0"/>
                <a:cs typeface="Times New Roman" panose="02020603050405020304" pitchFamily="18" charset="0"/>
              </a:rPr>
              <a:t>Identify the following types of unemployment</a:t>
            </a:r>
          </a:p>
          <a:p>
            <a:pPr marL="0" indent="0">
              <a:buNone/>
            </a:pP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a:solidFill>
                  <a:schemeClr val="accent6">
                    <a:lumMod val="50000"/>
                  </a:schemeClr>
                </a:solidFill>
                <a:latin typeface="Times New Roman" panose="02020603050405020304" pitchFamily="18" charset="0"/>
                <a:cs typeface="Times New Roman" panose="02020603050405020304" pitchFamily="18" charset="0"/>
              </a:rPr>
              <a:t>F = Frictional</a:t>
            </a:r>
            <a:r>
              <a:rPr lang="en-US" sz="2400" b="1" dirty="0">
                <a:latin typeface="Times New Roman" panose="02020603050405020304" pitchFamily="18" charset="0"/>
                <a:cs typeface="Times New Roman" panose="02020603050405020304" pitchFamily="18" charset="0"/>
              </a:rPr>
              <a:t>	- S = Structural 	- </a:t>
            </a:r>
            <a:r>
              <a:rPr lang="en-US" sz="2400" b="1" dirty="0">
                <a:solidFill>
                  <a:srgbClr val="002060"/>
                </a:solidFill>
                <a:latin typeface="Times New Roman" panose="02020603050405020304" pitchFamily="18" charset="0"/>
                <a:cs typeface="Times New Roman" panose="02020603050405020304" pitchFamily="18" charset="0"/>
              </a:rPr>
              <a:t>C = Cyclical</a:t>
            </a:r>
            <a:r>
              <a:rPr lang="en-US" sz="2400" b="1" dirty="0">
                <a:latin typeface="Times New Roman" panose="02020603050405020304" pitchFamily="18" charset="0"/>
                <a:cs typeface="Times New Roman" panose="02020603050405020304" pitchFamily="18" charset="0"/>
              </a:rPr>
              <a:t>		- </a:t>
            </a:r>
            <a:r>
              <a:rPr lang="en-US" sz="2400" b="1" dirty="0">
                <a:solidFill>
                  <a:srgbClr val="FF0000"/>
                </a:solidFill>
                <a:latin typeface="Times New Roman" panose="02020603050405020304" pitchFamily="18" charset="0"/>
                <a:cs typeface="Times New Roman" panose="02020603050405020304" pitchFamily="18" charset="0"/>
              </a:rPr>
              <a:t>SE = Seasonal</a:t>
            </a:r>
          </a:p>
          <a:p>
            <a:pPr marL="0" indent="0">
              <a:buNone/>
            </a:pPr>
            <a:r>
              <a:rPr lang="en-US" sz="2400" dirty="0">
                <a:latin typeface="Times New Roman" panose="02020603050405020304" pitchFamily="18" charset="0"/>
                <a:cs typeface="Times New Roman" panose="02020603050405020304" pitchFamily="18" charset="0"/>
              </a:rPr>
              <a:t>__ 1. The closing of Christmas tree lots after Christmas Eve</a:t>
            </a:r>
          </a:p>
          <a:p>
            <a:pPr marL="0" indent="0">
              <a:buNone/>
            </a:pPr>
            <a:r>
              <a:rPr lang="en-US" sz="2400" dirty="0">
                <a:latin typeface="Times New Roman" panose="02020603050405020304" pitchFamily="18" charset="0"/>
                <a:cs typeface="Times New Roman" panose="02020603050405020304" pitchFamily="18" charset="0"/>
              </a:rPr>
              <a:t>__ 2. The closing of textile mills in NC and moving them to Latin America</a:t>
            </a:r>
          </a:p>
          <a:p>
            <a:pPr marL="0" indent="0">
              <a:buNone/>
            </a:pPr>
            <a:r>
              <a:rPr lang="en-US" sz="2400" dirty="0">
                <a:latin typeface="Times New Roman" panose="02020603050405020304" pitchFamily="18" charset="0"/>
                <a:cs typeface="Times New Roman" panose="02020603050405020304" pitchFamily="18" charset="0"/>
              </a:rPr>
              <a:t>__ 3. A person who leaves his/her job to get a Masters of Business Administration (MBA)</a:t>
            </a:r>
          </a:p>
          <a:p>
            <a:pPr marL="0" indent="0">
              <a:buNone/>
            </a:pPr>
            <a:r>
              <a:rPr lang="en-US" sz="2400" dirty="0">
                <a:latin typeface="Times New Roman" panose="02020603050405020304" pitchFamily="18" charset="0"/>
                <a:cs typeface="Times New Roman" panose="02020603050405020304" pitchFamily="18" charset="0"/>
              </a:rPr>
              <a:t>__ 4. The growth of unemployment because of a recession in the economy</a:t>
            </a:r>
          </a:p>
          <a:p>
            <a:pPr marL="0" indent="0">
              <a:buNone/>
            </a:pPr>
            <a:r>
              <a:rPr lang="en-US" sz="2400" dirty="0">
                <a:latin typeface="Times New Roman" panose="02020603050405020304" pitchFamily="18" charset="0"/>
                <a:cs typeface="Times New Roman" panose="02020603050405020304" pitchFamily="18" charset="0"/>
              </a:rPr>
              <a:t>__ 5. The use of automation allows a factory or business to have fewer employees</a:t>
            </a:r>
          </a:p>
          <a:p>
            <a:pPr marL="0" indent="0">
              <a:buNone/>
            </a:pPr>
            <a:r>
              <a:rPr lang="en-US" sz="2400" dirty="0">
                <a:latin typeface="Times New Roman" panose="02020603050405020304" pitchFamily="18" charset="0"/>
                <a:cs typeface="Times New Roman" panose="02020603050405020304" pitchFamily="18" charset="0"/>
              </a:rPr>
              <a:t>__ 6. The closing of waterparks every labor day </a:t>
            </a:r>
          </a:p>
          <a:p>
            <a:pPr marL="0" indent="0">
              <a:buNone/>
            </a:pPr>
            <a:r>
              <a:rPr lang="en-US" sz="2400" dirty="0">
                <a:latin typeface="Times New Roman" panose="02020603050405020304" pitchFamily="18" charset="0"/>
                <a:cs typeface="Times New Roman" panose="02020603050405020304" pitchFamily="18" charset="0"/>
              </a:rPr>
              <a:t>__ 7. Retailers letting go of workers because their sales have decreased</a:t>
            </a:r>
          </a:p>
          <a:p>
            <a:pPr marL="0" indent="0">
              <a:buNone/>
            </a:pPr>
            <a:r>
              <a:rPr lang="en-US" sz="2400" dirty="0">
                <a:latin typeface="Times New Roman" panose="02020603050405020304" pitchFamily="18" charset="0"/>
                <a:cs typeface="Times New Roman" panose="02020603050405020304" pitchFamily="18" charset="0"/>
              </a:rPr>
              <a:t>__ 8. People leaving their job to relocate to another part of the country and look for a new job.</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812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5292-E420-40C3-8AE6-ACD60557A28A}"/>
              </a:ext>
            </a:extLst>
          </p:cNvPr>
          <p:cNvSpPr>
            <a:spLocks noGrp="1"/>
          </p:cNvSpPr>
          <p:nvPr>
            <p:ph type="title"/>
          </p:nvPr>
        </p:nvSpPr>
        <p:spPr>
          <a:xfrm>
            <a:off x="703385" y="286603"/>
            <a:ext cx="10452295" cy="917729"/>
          </a:xfrm>
          <a:solidFill>
            <a:schemeClr val="bg1"/>
          </a:solidFill>
          <a:ln>
            <a:solidFill>
              <a:srgbClr val="002060"/>
            </a:solidFill>
          </a:ln>
        </p:spPr>
        <p:txBody>
          <a:bodyPr>
            <a:normAutofit fontScale="90000"/>
          </a:bodyPr>
          <a:lstStyle/>
          <a:p>
            <a:r>
              <a:rPr lang="en-US" b="1" dirty="0">
                <a:solidFill>
                  <a:schemeClr val="accent6">
                    <a:lumMod val="50000"/>
                  </a:schemeClr>
                </a:solidFill>
                <a:latin typeface="Berlin Sans FB" panose="020E0602020502020306" pitchFamily="34" charset="0"/>
              </a:rPr>
              <a:t>Like Aaron Burr, I’m dropping </a:t>
            </a:r>
            <a:r>
              <a:rPr lang="en-US" b="1" dirty="0" err="1">
                <a:solidFill>
                  <a:schemeClr val="accent6">
                    <a:lumMod val="50000"/>
                  </a:schemeClr>
                </a:solidFill>
                <a:latin typeface="Berlin Sans FB" panose="020E0602020502020306" pitchFamily="34" charset="0"/>
              </a:rPr>
              <a:t>Hamiltons</a:t>
            </a:r>
            <a:endParaRPr lang="en-US" b="1" dirty="0">
              <a:solidFill>
                <a:schemeClr val="accent6">
                  <a:lumMod val="50000"/>
                </a:schemeClr>
              </a:solidFill>
              <a:latin typeface="Berlin Sans FB" panose="020E0602020502020306" pitchFamily="34" charset="0"/>
            </a:endParaRPr>
          </a:p>
        </p:txBody>
      </p:sp>
      <p:sp>
        <p:nvSpPr>
          <p:cNvPr id="3" name="Content Placeholder 2">
            <a:extLst>
              <a:ext uri="{FF2B5EF4-FFF2-40B4-BE49-F238E27FC236}">
                <a16:creationId xmlns:a16="http://schemas.microsoft.com/office/drawing/2014/main" id="{07662B36-F50D-4322-865B-084DB0F98399}"/>
              </a:ext>
            </a:extLst>
          </p:cNvPr>
          <p:cNvSpPr>
            <a:spLocks noGrp="1"/>
          </p:cNvSpPr>
          <p:nvPr>
            <p:ph idx="1"/>
          </p:nvPr>
        </p:nvSpPr>
        <p:spPr>
          <a:xfrm>
            <a:off x="1097280" y="1538869"/>
            <a:ext cx="10058400" cy="4330224"/>
          </a:xfrm>
          <a:solidFill>
            <a:schemeClr val="bg1"/>
          </a:solidFill>
        </p:spPr>
        <p:txBody>
          <a:bodyPr/>
          <a:lstStyle/>
          <a:p>
            <a:r>
              <a:rPr lang="en-US" sz="2400" b="1" u="sng" dirty="0">
                <a:solidFill>
                  <a:schemeClr val="accent6">
                    <a:lumMod val="50000"/>
                  </a:schemeClr>
                </a:solidFill>
                <a:latin typeface="Times New Roman" panose="02020603050405020304" pitchFamily="18" charset="0"/>
                <a:cs typeface="Times New Roman" panose="02020603050405020304" pitchFamily="18" charset="0"/>
              </a:rPr>
              <a:t>Fiat Money:</a:t>
            </a:r>
            <a:r>
              <a:rPr lang="en-US" sz="2400" dirty="0">
                <a:latin typeface="Times New Roman" panose="02020603050405020304" pitchFamily="18" charset="0"/>
                <a:cs typeface="Times New Roman" panose="02020603050405020304" pitchFamily="18" charset="0"/>
              </a:rPr>
              <a:t> paper money made legal by government law (Value = depends on the strength of the economy)</a:t>
            </a:r>
          </a:p>
          <a:p>
            <a:r>
              <a:rPr lang="en-US" sz="2400" b="1" i="1" dirty="0">
                <a:solidFill>
                  <a:schemeClr val="accent6">
                    <a:lumMod val="50000"/>
                  </a:schemeClr>
                </a:solidFill>
                <a:latin typeface="Times New Roman" panose="02020603050405020304" pitchFamily="18" charset="0"/>
                <a:cs typeface="Times New Roman" panose="02020603050405020304" pitchFamily="18" charset="0"/>
              </a:rPr>
              <a:t>What is the purpose of money?</a:t>
            </a:r>
          </a:p>
          <a:p>
            <a:endParaRPr lang="en-US" dirty="0">
              <a:latin typeface="Times New Roman" panose="02020603050405020304" pitchFamily="18" charset="0"/>
              <a:cs typeface="Times New Roman" panose="02020603050405020304" pitchFamily="18" charset="0"/>
            </a:endParaRPr>
          </a:p>
        </p:txBody>
      </p:sp>
      <p:pic>
        <p:nvPicPr>
          <p:cNvPr id="5" name="Picture 4" descr="A close up of a newspaper&#10;&#10;Description automatically generated">
            <a:extLst>
              <a:ext uri="{FF2B5EF4-FFF2-40B4-BE49-F238E27FC236}">
                <a16:creationId xmlns:a16="http://schemas.microsoft.com/office/drawing/2014/main" id="{A31DC30B-8D42-4546-990E-FB0B4D288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4814" y="2208371"/>
            <a:ext cx="5932117" cy="3434145"/>
          </a:xfrm>
          <a:prstGeom prst="rect">
            <a:avLst/>
          </a:prstGeom>
        </p:spPr>
      </p:pic>
      <p:sp>
        <p:nvSpPr>
          <p:cNvPr id="6" name="Rectangle 5">
            <a:extLst>
              <a:ext uri="{FF2B5EF4-FFF2-40B4-BE49-F238E27FC236}">
                <a16:creationId xmlns:a16="http://schemas.microsoft.com/office/drawing/2014/main" id="{35122C4A-B2B1-4B87-9B74-AAE5B5C7076F}"/>
              </a:ext>
            </a:extLst>
          </p:cNvPr>
          <p:cNvSpPr/>
          <p:nvPr/>
        </p:nvSpPr>
        <p:spPr>
          <a:xfrm>
            <a:off x="956503" y="3995549"/>
            <a:ext cx="4667535" cy="9177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Stores value</a:t>
            </a:r>
          </a:p>
        </p:txBody>
      </p:sp>
      <p:sp>
        <p:nvSpPr>
          <p:cNvPr id="7" name="Rectangle 6">
            <a:extLst>
              <a:ext uri="{FF2B5EF4-FFF2-40B4-BE49-F238E27FC236}">
                <a16:creationId xmlns:a16="http://schemas.microsoft.com/office/drawing/2014/main" id="{0DAD1B0A-A1D5-4749-B432-979094574D57}"/>
              </a:ext>
            </a:extLst>
          </p:cNvPr>
          <p:cNvSpPr/>
          <p:nvPr/>
        </p:nvSpPr>
        <p:spPr>
          <a:xfrm>
            <a:off x="956502" y="2910551"/>
            <a:ext cx="4667535" cy="9177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Medium of exchange</a:t>
            </a:r>
          </a:p>
        </p:txBody>
      </p:sp>
      <p:sp>
        <p:nvSpPr>
          <p:cNvPr id="8" name="Rectangle 7">
            <a:extLst>
              <a:ext uri="{FF2B5EF4-FFF2-40B4-BE49-F238E27FC236}">
                <a16:creationId xmlns:a16="http://schemas.microsoft.com/office/drawing/2014/main" id="{7B23D381-3198-408F-B814-E3177CE3466C}"/>
              </a:ext>
            </a:extLst>
          </p:cNvPr>
          <p:cNvSpPr/>
          <p:nvPr/>
        </p:nvSpPr>
        <p:spPr>
          <a:xfrm>
            <a:off x="956503" y="5080547"/>
            <a:ext cx="4667535" cy="91772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Measures worth or value</a:t>
            </a:r>
          </a:p>
        </p:txBody>
      </p:sp>
    </p:spTree>
    <p:extLst>
      <p:ext uri="{BB962C8B-B14F-4D97-AF65-F5344CB8AC3E}">
        <p14:creationId xmlns:p14="http://schemas.microsoft.com/office/powerpoint/2010/main" val="39239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D023-2486-CA76-E3B9-5276C3ACF48A}"/>
              </a:ext>
            </a:extLst>
          </p:cNvPr>
          <p:cNvSpPr>
            <a:spLocks noGrp="1"/>
          </p:cNvSpPr>
          <p:nvPr>
            <p:ph type="title"/>
          </p:nvPr>
        </p:nvSpPr>
        <p:spPr>
          <a:xfrm>
            <a:off x="838200" y="365126"/>
            <a:ext cx="10515600" cy="872832"/>
          </a:xfrm>
          <a:solidFill>
            <a:schemeClr val="bg1"/>
          </a:solidFill>
          <a:ln>
            <a:solidFill>
              <a:schemeClr val="tx1">
                <a:lumMod val="95000"/>
                <a:lumOff val="5000"/>
              </a:schemeClr>
            </a:solidFill>
          </a:ln>
        </p:spPr>
        <p:txBody>
          <a:bodyPr/>
          <a:lstStyle/>
          <a:p>
            <a:r>
              <a:rPr lang="en-US" b="1" dirty="0">
                <a:solidFill>
                  <a:schemeClr val="accent6">
                    <a:lumMod val="50000"/>
                  </a:schemeClr>
                </a:solidFill>
                <a:latin typeface="Berlin Sans FB" panose="020E0602020502020306" pitchFamily="34" charset="0"/>
              </a:rPr>
              <a:t>Reading the Economic Wave</a:t>
            </a:r>
          </a:p>
        </p:txBody>
      </p:sp>
      <p:sp>
        <p:nvSpPr>
          <p:cNvPr id="3" name="Content Placeholder 2">
            <a:extLst>
              <a:ext uri="{FF2B5EF4-FFF2-40B4-BE49-F238E27FC236}">
                <a16:creationId xmlns:a16="http://schemas.microsoft.com/office/drawing/2014/main" id="{16A379A7-91EA-E0F7-501A-7CE4B97CAF55}"/>
              </a:ext>
            </a:extLst>
          </p:cNvPr>
          <p:cNvSpPr>
            <a:spLocks noGrp="1"/>
          </p:cNvSpPr>
          <p:nvPr>
            <p:ph idx="1"/>
          </p:nvPr>
        </p:nvSpPr>
        <p:spPr>
          <a:xfrm>
            <a:off x="838200" y="1533378"/>
            <a:ext cx="10515600" cy="4959496"/>
          </a:xfrm>
          <a:solidFill>
            <a:schemeClr val="bg1"/>
          </a:solidFill>
          <a:ln>
            <a:solidFill>
              <a:schemeClr val="tx1">
                <a:lumMod val="95000"/>
                <a:lumOff val="5000"/>
              </a:schemeClr>
            </a:solidFill>
          </a:ln>
        </p:spPr>
        <p:txBody>
          <a:bodyPr/>
          <a:lstStyle/>
          <a:p>
            <a:pPr marL="0" indent="0">
              <a:buNone/>
            </a:pPr>
            <a:r>
              <a:rPr lang="en-US" sz="2400" dirty="0">
                <a:latin typeface="Times New Roman" panose="02020603050405020304" pitchFamily="18" charset="0"/>
                <a:cs typeface="Times New Roman" panose="02020603050405020304" pitchFamily="18" charset="0"/>
              </a:rPr>
              <a:t>How would the following situations impact American consumers and job seekers?</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Many manufacturers are closing, as a result of cheaper labor prices in Mexico, Malaysia, and China. Many small towns are losing small retailers and housing prices in the area are continuously falling.</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Due to the OPEC limiting the supply of oil gas prices have begun to climb dramatically.  Many grocery stores and retail stores are raising prices to cover the increased cost of shipping.</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American businesses are seeing banner years in their profit margins.  Because of this many corporations are investing in new opportunities to expand their businesses and purchasing new equipment.  </a:t>
            </a:r>
          </a:p>
        </p:txBody>
      </p:sp>
    </p:spTree>
    <p:extLst>
      <p:ext uri="{BB962C8B-B14F-4D97-AF65-F5344CB8AC3E}">
        <p14:creationId xmlns:p14="http://schemas.microsoft.com/office/powerpoint/2010/main" val="29863916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5292-E420-40C3-8AE6-ACD60557A28A}"/>
              </a:ext>
            </a:extLst>
          </p:cNvPr>
          <p:cNvSpPr>
            <a:spLocks noGrp="1"/>
          </p:cNvSpPr>
          <p:nvPr>
            <p:ph type="title"/>
          </p:nvPr>
        </p:nvSpPr>
        <p:spPr>
          <a:xfrm>
            <a:off x="1097280" y="286603"/>
            <a:ext cx="10058400" cy="917729"/>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VALUE of $$$$</a:t>
            </a:r>
          </a:p>
        </p:txBody>
      </p:sp>
      <p:sp>
        <p:nvSpPr>
          <p:cNvPr id="3" name="Content Placeholder 2">
            <a:extLst>
              <a:ext uri="{FF2B5EF4-FFF2-40B4-BE49-F238E27FC236}">
                <a16:creationId xmlns:a16="http://schemas.microsoft.com/office/drawing/2014/main" id="{07662B36-F50D-4322-865B-084DB0F98399}"/>
              </a:ext>
            </a:extLst>
          </p:cNvPr>
          <p:cNvSpPr>
            <a:spLocks noGrp="1"/>
          </p:cNvSpPr>
          <p:nvPr>
            <p:ph idx="1"/>
          </p:nvPr>
        </p:nvSpPr>
        <p:spPr>
          <a:xfrm>
            <a:off x="635620" y="1538869"/>
            <a:ext cx="10520060" cy="4330224"/>
          </a:xfrm>
          <a:solidFill>
            <a:schemeClr val="bg1"/>
          </a:solidFill>
          <a:ln>
            <a:solidFill>
              <a:schemeClr val="accent6">
                <a:lumMod val="20000"/>
                <a:lumOff val="80000"/>
              </a:schemeClr>
            </a:solidFill>
          </a:ln>
        </p:spPr>
        <p:txBody>
          <a:bodyPr/>
          <a:lstStyle/>
          <a:p>
            <a:r>
              <a:rPr lang="en-US" sz="2400" b="1" u="sng" dirty="0">
                <a:solidFill>
                  <a:schemeClr val="accent6">
                    <a:lumMod val="50000"/>
                  </a:schemeClr>
                </a:solidFill>
                <a:latin typeface="Times New Roman" panose="02020603050405020304" pitchFamily="18" charset="0"/>
                <a:cs typeface="Times New Roman" panose="02020603050405020304" pitchFamily="18" charset="0"/>
              </a:rPr>
              <a:t>Money has value because we accept it, but what is its ability to purchase</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CB94FC4-0015-4E2D-AE3C-7AF580D5D558}"/>
              </a:ext>
            </a:extLst>
          </p:cNvPr>
          <p:cNvSpPr/>
          <p:nvPr/>
        </p:nvSpPr>
        <p:spPr>
          <a:xfrm>
            <a:off x="635620" y="2077678"/>
            <a:ext cx="4824761" cy="4125952"/>
          </a:xfrm>
          <a:prstGeom prst="rect">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en-US" sz="3200" b="1" dirty="0">
                <a:latin typeface="Times New Roman" panose="02020603050405020304" pitchFamily="18" charset="0"/>
                <a:cs typeface="Times New Roman" panose="02020603050405020304" pitchFamily="18" charset="0"/>
              </a:rPr>
              <a:t>Hershey Bar</a:t>
            </a:r>
          </a:p>
          <a:p>
            <a:pPr algn="ctr">
              <a:lnSpc>
                <a:spcPct val="90000"/>
              </a:lnSpc>
            </a:pPr>
            <a:r>
              <a:rPr lang="en-US" altLang="en-US" sz="3200" b="1" dirty="0">
                <a:latin typeface="Times New Roman" panose="02020603050405020304" pitchFamily="18" charset="0"/>
                <a:cs typeface="Times New Roman" panose="02020603050405020304" pitchFamily="18" charset="0"/>
              </a:rPr>
              <a:t>1908		.02</a:t>
            </a:r>
          </a:p>
          <a:p>
            <a:pPr algn="ctr">
              <a:lnSpc>
                <a:spcPct val="90000"/>
              </a:lnSpc>
            </a:pPr>
            <a:r>
              <a:rPr lang="en-US" altLang="en-US" sz="3200" b="1" dirty="0">
                <a:latin typeface="Times New Roman" panose="02020603050405020304" pitchFamily="18" charset="0"/>
                <a:cs typeface="Times New Roman" panose="02020603050405020304" pitchFamily="18" charset="0"/>
              </a:rPr>
              <a:t>1936		.05</a:t>
            </a:r>
          </a:p>
          <a:p>
            <a:pPr algn="ctr">
              <a:lnSpc>
                <a:spcPct val="90000"/>
              </a:lnSpc>
            </a:pPr>
            <a:r>
              <a:rPr lang="en-US" altLang="en-US" sz="3200" b="1" dirty="0">
                <a:latin typeface="Times New Roman" panose="02020603050405020304" pitchFamily="18" charset="0"/>
                <a:cs typeface="Times New Roman" panose="02020603050405020304" pitchFamily="18" charset="0"/>
              </a:rPr>
              <a:t>1955		.08</a:t>
            </a:r>
          </a:p>
          <a:p>
            <a:pPr algn="ctr">
              <a:lnSpc>
                <a:spcPct val="90000"/>
              </a:lnSpc>
            </a:pPr>
            <a:r>
              <a:rPr lang="en-US" altLang="en-US" sz="3200" b="1" dirty="0">
                <a:latin typeface="Times New Roman" panose="02020603050405020304" pitchFamily="18" charset="0"/>
                <a:cs typeface="Times New Roman" panose="02020603050405020304" pitchFamily="18" charset="0"/>
              </a:rPr>
              <a:t>1970		.15</a:t>
            </a:r>
          </a:p>
          <a:p>
            <a:pPr algn="ctr">
              <a:lnSpc>
                <a:spcPct val="90000"/>
              </a:lnSpc>
            </a:pPr>
            <a:r>
              <a:rPr lang="en-US" altLang="en-US" sz="3200" b="1" dirty="0">
                <a:latin typeface="Times New Roman" panose="02020603050405020304" pitchFamily="18" charset="0"/>
                <a:cs typeface="Times New Roman" panose="02020603050405020304" pitchFamily="18" charset="0"/>
              </a:rPr>
              <a:t>1986		.40</a:t>
            </a:r>
          </a:p>
          <a:p>
            <a:pPr algn="ctr">
              <a:lnSpc>
                <a:spcPct val="90000"/>
              </a:lnSpc>
            </a:pPr>
            <a:r>
              <a:rPr lang="en-US" altLang="en-US" sz="3200" b="1" dirty="0">
                <a:latin typeface="Times New Roman" panose="02020603050405020304" pitchFamily="18" charset="0"/>
                <a:cs typeface="Times New Roman" panose="02020603050405020304" pitchFamily="18" charset="0"/>
              </a:rPr>
              <a:t>1995		.65</a:t>
            </a:r>
          </a:p>
          <a:p>
            <a:pPr algn="ctr">
              <a:lnSpc>
                <a:spcPct val="90000"/>
              </a:lnSpc>
            </a:pPr>
            <a:r>
              <a:rPr lang="en-US" altLang="en-US" sz="3200" b="1" dirty="0">
                <a:latin typeface="Times New Roman" panose="02020603050405020304" pitchFamily="18" charset="0"/>
                <a:cs typeface="Times New Roman" panose="02020603050405020304" pitchFamily="18" charset="0"/>
              </a:rPr>
              <a:t>2004		.80</a:t>
            </a:r>
          </a:p>
          <a:p>
            <a:pPr algn="ctr">
              <a:lnSpc>
                <a:spcPct val="90000"/>
              </a:lnSpc>
            </a:pPr>
            <a:r>
              <a:rPr lang="en-US" altLang="en-US" sz="3200" b="1" dirty="0">
                <a:latin typeface="Times New Roman" panose="02020603050405020304" pitchFamily="18" charset="0"/>
                <a:cs typeface="Times New Roman" panose="02020603050405020304" pitchFamily="18" charset="0"/>
              </a:rPr>
              <a:t> 2015	1.08</a:t>
            </a:r>
            <a:endParaRPr lang="en-US" sz="3200" dirty="0">
              <a:latin typeface="Times New Roman" panose="02020603050405020304" pitchFamily="18" charset="0"/>
              <a:cs typeface="Times New Roman" panose="02020603050405020304" pitchFamily="18" charset="0"/>
            </a:endParaRPr>
          </a:p>
        </p:txBody>
      </p:sp>
      <p:pic>
        <p:nvPicPr>
          <p:cNvPr id="10" name="Picture 9" descr="A picture containing man, window, front, mirror&#10;&#10;Description automatically generated">
            <a:extLst>
              <a:ext uri="{FF2B5EF4-FFF2-40B4-BE49-F238E27FC236}">
                <a16:creationId xmlns:a16="http://schemas.microsoft.com/office/drawing/2014/main" id="{97ED3228-781B-4D86-B12F-B28A0E1E2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9161" y="2238607"/>
            <a:ext cx="4572000" cy="3749597"/>
          </a:xfrm>
          <a:prstGeom prst="rect">
            <a:avLst/>
          </a:prstGeom>
        </p:spPr>
      </p:pic>
      <p:sp>
        <p:nvSpPr>
          <p:cNvPr id="11" name="Speech Bubble: Rectangle with Corners Rounded 10">
            <a:extLst>
              <a:ext uri="{FF2B5EF4-FFF2-40B4-BE49-F238E27FC236}">
                <a16:creationId xmlns:a16="http://schemas.microsoft.com/office/drawing/2014/main" id="{5B27A3DB-98A5-48DB-9680-C663C4EA4767}"/>
              </a:ext>
            </a:extLst>
          </p:cNvPr>
          <p:cNvSpPr/>
          <p:nvPr/>
        </p:nvSpPr>
        <p:spPr>
          <a:xfrm>
            <a:off x="8274205" y="2077678"/>
            <a:ext cx="2631688" cy="1351322"/>
          </a:xfrm>
          <a:prstGeom prst="wedgeRoundRectCallout">
            <a:avLst>
              <a:gd name="adj1" fmla="val -44061"/>
              <a:gd name="adj2" fmla="val 61675"/>
              <a:gd name="adj3" fmla="val 16667"/>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Back in my day, Hershey bars cost a NICKEL</a:t>
            </a:r>
          </a:p>
        </p:txBody>
      </p:sp>
      <p:sp>
        <p:nvSpPr>
          <p:cNvPr id="12" name="Rectangle 11">
            <a:extLst>
              <a:ext uri="{FF2B5EF4-FFF2-40B4-BE49-F238E27FC236}">
                <a16:creationId xmlns:a16="http://schemas.microsoft.com/office/drawing/2014/main" id="{6502139F-6042-4049-AEE3-016B18A0F9E6}"/>
              </a:ext>
            </a:extLst>
          </p:cNvPr>
          <p:cNvSpPr/>
          <p:nvPr/>
        </p:nvSpPr>
        <p:spPr>
          <a:xfrm>
            <a:off x="5620215" y="5787483"/>
            <a:ext cx="3668751" cy="620419"/>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cs typeface="Times New Roman" panose="02020603050405020304" pitchFamily="18" charset="0"/>
              </a:rPr>
              <a:t>Creeping inflation</a:t>
            </a:r>
          </a:p>
        </p:txBody>
      </p:sp>
    </p:spTree>
    <p:extLst>
      <p:ext uri="{BB962C8B-B14F-4D97-AF65-F5344CB8AC3E}">
        <p14:creationId xmlns:p14="http://schemas.microsoft.com/office/powerpoint/2010/main" val="4018793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5292-E420-40C3-8AE6-ACD60557A28A}"/>
              </a:ext>
            </a:extLst>
          </p:cNvPr>
          <p:cNvSpPr>
            <a:spLocks noGrp="1"/>
          </p:cNvSpPr>
          <p:nvPr>
            <p:ph type="title"/>
          </p:nvPr>
        </p:nvSpPr>
        <p:spPr>
          <a:xfrm>
            <a:off x="1097280" y="286603"/>
            <a:ext cx="10058400" cy="76109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PRICES BE RAGING</a:t>
            </a:r>
          </a:p>
        </p:txBody>
      </p:sp>
      <p:sp>
        <p:nvSpPr>
          <p:cNvPr id="3" name="Content Placeholder 2">
            <a:extLst>
              <a:ext uri="{FF2B5EF4-FFF2-40B4-BE49-F238E27FC236}">
                <a16:creationId xmlns:a16="http://schemas.microsoft.com/office/drawing/2014/main" id="{07662B36-F50D-4322-865B-084DB0F98399}"/>
              </a:ext>
            </a:extLst>
          </p:cNvPr>
          <p:cNvSpPr>
            <a:spLocks noGrp="1"/>
          </p:cNvSpPr>
          <p:nvPr>
            <p:ph idx="1"/>
          </p:nvPr>
        </p:nvSpPr>
        <p:spPr>
          <a:xfrm>
            <a:off x="635620" y="1480078"/>
            <a:ext cx="10520060" cy="4330224"/>
          </a:xfrm>
          <a:solidFill>
            <a:schemeClr val="bg1"/>
          </a:solidFill>
          <a:ln>
            <a:solidFill>
              <a:schemeClr val="accent6">
                <a:lumMod val="20000"/>
                <a:lumOff val="80000"/>
              </a:schemeClr>
            </a:solidFill>
          </a:ln>
        </p:spPr>
        <p:txBody>
          <a:bodyPr/>
          <a:lstStyle/>
          <a:p>
            <a:r>
              <a:rPr lang="en-US" sz="2400" b="1" u="sng" dirty="0">
                <a:solidFill>
                  <a:schemeClr val="accent6">
                    <a:lumMod val="50000"/>
                  </a:schemeClr>
                </a:solidFill>
                <a:latin typeface="Times New Roman" panose="02020603050405020304" pitchFamily="18" charset="0"/>
                <a:cs typeface="Times New Roman" panose="02020603050405020304" pitchFamily="18" charset="0"/>
              </a:rPr>
              <a:t>Inflation</a:t>
            </a:r>
            <a:r>
              <a:rPr lang="en-US" sz="2400" dirty="0">
                <a:latin typeface="Times New Roman" panose="02020603050405020304" pitchFamily="18" charset="0"/>
                <a:cs typeface="Times New Roman" panose="02020603050405020304" pitchFamily="18" charset="0"/>
              </a:rPr>
              <a:t>: Persistent rise in price so that outpaces people's income</a:t>
            </a:r>
          </a:p>
          <a:p>
            <a:pPr marL="803275" indent="-3810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Measured by the </a:t>
            </a:r>
            <a:r>
              <a:rPr 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Consumer Price Index (CPI)</a:t>
            </a:r>
          </a:p>
          <a:p>
            <a:pPr marL="803275" indent="-381000">
              <a:buFont typeface="Wingdings" panose="05000000000000000000" pitchFamily="2" charset="2"/>
              <a:buChar char="§"/>
            </a:pPr>
            <a:r>
              <a:rPr lang="en-US" sz="2400"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Factors causing inflation</a:t>
            </a:r>
          </a:p>
          <a:p>
            <a:pPr marL="422275" indent="0">
              <a:buNone/>
            </a:pPr>
            <a:endParaRPr lang="en-US" b="1" dirty="0">
              <a:solidFill>
                <a:schemeClr val="accent6">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descr="Screen Shot 2015-05-06 at 7.41.21 AM.png">
            <a:extLst>
              <a:ext uri="{FF2B5EF4-FFF2-40B4-BE49-F238E27FC236}">
                <a16:creationId xmlns:a16="http://schemas.microsoft.com/office/drawing/2014/main" id="{6A23FF3A-7649-4C9C-8ADF-37C5A4541B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49376" y="2007220"/>
            <a:ext cx="3829327" cy="4145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B1F0A-04A7-4129-9D7F-1559D36853F8}"/>
              </a:ext>
            </a:extLst>
          </p:cNvPr>
          <p:cNvSpPr/>
          <p:nvPr/>
        </p:nvSpPr>
        <p:spPr>
          <a:xfrm>
            <a:off x="853443" y="3057067"/>
            <a:ext cx="6534615" cy="730405"/>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DEMAND PULL THEORY</a:t>
            </a:r>
            <a:r>
              <a:rPr lang="en-US" sz="2400" dirty="0">
                <a:solidFill>
                  <a:schemeClr val="bg1"/>
                </a:solidFill>
                <a:latin typeface="Times New Roman" panose="02020603050405020304" pitchFamily="18" charset="0"/>
                <a:cs typeface="Times New Roman" panose="02020603050405020304" pitchFamily="18" charset="0"/>
              </a:rPr>
              <a:t>: Demand is greater than supply causes price to rise </a:t>
            </a:r>
          </a:p>
        </p:txBody>
      </p:sp>
      <p:sp>
        <p:nvSpPr>
          <p:cNvPr id="9" name="Rectangle 8">
            <a:extLst>
              <a:ext uri="{FF2B5EF4-FFF2-40B4-BE49-F238E27FC236}">
                <a16:creationId xmlns:a16="http://schemas.microsoft.com/office/drawing/2014/main" id="{3773301A-C810-4EC7-AAB4-D395F3F73C7B}"/>
              </a:ext>
            </a:extLst>
          </p:cNvPr>
          <p:cNvSpPr/>
          <p:nvPr/>
        </p:nvSpPr>
        <p:spPr>
          <a:xfrm>
            <a:off x="853443" y="4063218"/>
            <a:ext cx="6534615" cy="1160985"/>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COST PUSH THEORY</a:t>
            </a:r>
            <a:r>
              <a:rPr lang="en-US" sz="2400" dirty="0">
                <a:solidFill>
                  <a:schemeClr val="bg1"/>
                </a:solidFill>
                <a:latin typeface="Times New Roman" panose="02020603050405020304" pitchFamily="18" charset="0"/>
                <a:cs typeface="Times New Roman" panose="02020603050405020304" pitchFamily="18" charset="0"/>
              </a:rPr>
              <a:t>: cost to produce products rises causing price to rise (Ex. Minimum Wage)</a:t>
            </a:r>
          </a:p>
        </p:txBody>
      </p:sp>
    </p:spTree>
    <p:extLst>
      <p:ext uri="{BB962C8B-B14F-4D97-AF65-F5344CB8AC3E}">
        <p14:creationId xmlns:p14="http://schemas.microsoft.com/office/powerpoint/2010/main" val="337815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5292-E420-40C3-8AE6-ACD60557A28A}"/>
              </a:ext>
            </a:extLst>
          </p:cNvPr>
          <p:cNvSpPr>
            <a:spLocks noGrp="1"/>
          </p:cNvSpPr>
          <p:nvPr>
            <p:ph type="title"/>
          </p:nvPr>
        </p:nvSpPr>
        <p:spPr>
          <a:xfrm>
            <a:off x="1097280" y="286603"/>
            <a:ext cx="10058400" cy="917729"/>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When it get’s UGLY</a:t>
            </a:r>
          </a:p>
        </p:txBody>
      </p:sp>
      <p:pic>
        <p:nvPicPr>
          <p:cNvPr id="6" name="Content Placeholder 5" descr="A group of people posing for the camera&#10;&#10;Description automatically generated">
            <a:extLst>
              <a:ext uri="{FF2B5EF4-FFF2-40B4-BE49-F238E27FC236}">
                <a16:creationId xmlns:a16="http://schemas.microsoft.com/office/drawing/2014/main" id="{13192E93-E2F9-4D4A-A8E5-2CB1B317C62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7280" y="1348948"/>
            <a:ext cx="4159573" cy="4330700"/>
          </a:xfrm>
          <a:solidFill>
            <a:schemeClr val="bg1"/>
          </a:solidFill>
          <a:ln>
            <a:solidFill>
              <a:schemeClr val="accent6">
                <a:lumMod val="20000"/>
                <a:lumOff val="80000"/>
              </a:schemeClr>
            </a:solidFill>
          </a:ln>
        </p:spPr>
      </p:pic>
      <p:sp>
        <p:nvSpPr>
          <p:cNvPr id="8" name="Rectangle 7">
            <a:extLst>
              <a:ext uri="{FF2B5EF4-FFF2-40B4-BE49-F238E27FC236}">
                <a16:creationId xmlns:a16="http://schemas.microsoft.com/office/drawing/2014/main" id="{71CFA4C7-18D4-4761-A68B-5B8277A4FDC1}"/>
              </a:ext>
            </a:extLst>
          </p:cNvPr>
          <p:cNvSpPr/>
          <p:nvPr/>
        </p:nvSpPr>
        <p:spPr>
          <a:xfrm>
            <a:off x="365993" y="5498816"/>
            <a:ext cx="5540991" cy="917729"/>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Hyper-inflation:</a:t>
            </a:r>
            <a:r>
              <a:rPr lang="en-US" sz="2400" dirty="0">
                <a:latin typeface="Times New Roman" panose="02020603050405020304" pitchFamily="18" charset="0"/>
                <a:cs typeface="Times New Roman" panose="02020603050405020304" pitchFamily="18" charset="0"/>
              </a:rPr>
              <a:t> too much money in the economy (</a:t>
            </a:r>
            <a:r>
              <a:rPr lang="en-US" sz="2400" b="1" dirty="0">
                <a:solidFill>
                  <a:srgbClr val="FFC000"/>
                </a:solidFill>
                <a:latin typeface="Times New Roman" panose="02020603050405020304" pitchFamily="18" charset="0"/>
                <a:cs typeface="Times New Roman" panose="02020603050405020304" pitchFamily="18" charset="0"/>
              </a:rPr>
              <a:t>Quantity theory inflation</a:t>
            </a:r>
            <a:r>
              <a:rPr lang="en-US" sz="2400" dirty="0">
                <a:latin typeface="Times New Roman" panose="02020603050405020304" pitchFamily="18" charset="0"/>
                <a:cs typeface="Times New Roman" panose="02020603050405020304" pitchFamily="18" charset="0"/>
              </a:rPr>
              <a:t>)</a:t>
            </a:r>
          </a:p>
        </p:txBody>
      </p:sp>
      <p:pic>
        <p:nvPicPr>
          <p:cNvPr id="11" name="Picture 10" descr="A picture containing text, book&#10;&#10;Description automatically generated">
            <a:extLst>
              <a:ext uri="{FF2B5EF4-FFF2-40B4-BE49-F238E27FC236}">
                <a16:creationId xmlns:a16="http://schemas.microsoft.com/office/drawing/2014/main" id="{67C4F59D-0841-4042-9B82-93BE5E1E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778" y="1359183"/>
            <a:ext cx="4857750" cy="3963443"/>
          </a:xfrm>
          <a:prstGeom prst="rect">
            <a:avLst/>
          </a:prstGeom>
        </p:spPr>
      </p:pic>
      <p:sp>
        <p:nvSpPr>
          <p:cNvPr id="12" name="Rectangle 11">
            <a:extLst>
              <a:ext uri="{FF2B5EF4-FFF2-40B4-BE49-F238E27FC236}">
                <a16:creationId xmlns:a16="http://schemas.microsoft.com/office/drawing/2014/main" id="{B3D459B0-BB40-4526-970A-1906DA9F2DCD}"/>
              </a:ext>
            </a:extLst>
          </p:cNvPr>
          <p:cNvSpPr/>
          <p:nvPr/>
        </p:nvSpPr>
        <p:spPr>
          <a:xfrm>
            <a:off x="6126480" y="5171637"/>
            <a:ext cx="5540991" cy="1244908"/>
          </a:xfrm>
          <a:prstGeom prst="rect">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latin typeface="Times New Roman" panose="02020603050405020304" pitchFamily="18" charset="0"/>
                <a:cs typeface="Times New Roman" panose="02020603050405020304" pitchFamily="18" charset="0"/>
              </a:rPr>
              <a:t>Stagflation</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prices are rising but the economy is in contraction (</a:t>
            </a:r>
            <a:r>
              <a:rPr lang="en-US" sz="2400" b="1" dirty="0">
                <a:solidFill>
                  <a:srgbClr val="FFC000"/>
                </a:solidFill>
                <a:latin typeface="Times New Roman" panose="02020603050405020304" pitchFamily="18" charset="0"/>
                <a:cs typeface="Times New Roman" panose="02020603050405020304" pitchFamily="18" charset="0"/>
              </a:rPr>
              <a:t>Cost Push theory inflation</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87071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Other Important Indicators</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92050" y="1364974"/>
            <a:ext cx="10058400" cy="4497492"/>
          </a:xfrm>
          <a:solidFill>
            <a:schemeClr val="bg1"/>
          </a:solidFill>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8A50CDD-823B-06DF-2605-1D29F6EF85B5}"/>
              </a:ext>
            </a:extLst>
          </p:cNvPr>
          <p:cNvSpPr/>
          <p:nvPr/>
        </p:nvSpPr>
        <p:spPr>
          <a:xfrm>
            <a:off x="384313" y="1421703"/>
            <a:ext cx="3869635" cy="346834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Interest rates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Stock prices</a:t>
            </a:r>
            <a:endParaRPr lang="en-US" sz="2400"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Bull market</a:t>
            </a:r>
            <a:endParaRPr lang="en-US" sz="2400"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Bear market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Business profits</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Consumer spending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Housing construction</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Industrial activity  </a:t>
            </a:r>
            <a:endParaRPr lang="en-US" sz="2400"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pic>
        <p:nvPicPr>
          <p:cNvPr id="5" name="Google Shape;271;p32">
            <a:extLst>
              <a:ext uri="{FF2B5EF4-FFF2-40B4-BE49-F238E27FC236}">
                <a16:creationId xmlns:a16="http://schemas.microsoft.com/office/drawing/2014/main" id="{900741D8-7F87-978D-624E-3078F248692D}"/>
              </a:ext>
            </a:extLst>
          </p:cNvPr>
          <p:cNvPicPr preferRelativeResize="0"/>
          <p:nvPr/>
        </p:nvPicPr>
        <p:blipFill rotWithShape="1">
          <a:blip r:embed="rId2">
            <a:alphaModFix/>
          </a:blip>
          <a:srcRect/>
          <a:stretch/>
        </p:blipFill>
        <p:spPr>
          <a:xfrm>
            <a:off x="4532355" y="1927141"/>
            <a:ext cx="3219843" cy="1686579"/>
          </a:xfrm>
          <a:prstGeom prst="rect">
            <a:avLst/>
          </a:prstGeom>
          <a:noFill/>
          <a:ln>
            <a:solidFill>
              <a:schemeClr val="tx1"/>
            </a:solidFill>
          </a:ln>
        </p:spPr>
      </p:pic>
      <p:pic>
        <p:nvPicPr>
          <p:cNvPr id="6" name="Google Shape;269;p32">
            <a:extLst>
              <a:ext uri="{FF2B5EF4-FFF2-40B4-BE49-F238E27FC236}">
                <a16:creationId xmlns:a16="http://schemas.microsoft.com/office/drawing/2014/main" id="{11B84518-E17B-4242-4730-79B59AAEFB26}"/>
              </a:ext>
            </a:extLst>
          </p:cNvPr>
          <p:cNvPicPr preferRelativeResize="0"/>
          <p:nvPr/>
        </p:nvPicPr>
        <p:blipFill rotWithShape="1">
          <a:blip r:embed="rId3">
            <a:alphaModFix/>
          </a:blip>
          <a:srcRect/>
          <a:stretch/>
        </p:blipFill>
        <p:spPr>
          <a:xfrm>
            <a:off x="8309015" y="1592008"/>
            <a:ext cx="3219842" cy="1458269"/>
          </a:xfrm>
          <a:prstGeom prst="rect">
            <a:avLst/>
          </a:prstGeom>
          <a:noFill/>
          <a:ln>
            <a:solidFill>
              <a:schemeClr val="tx1"/>
            </a:solidFill>
          </a:ln>
        </p:spPr>
      </p:pic>
      <p:pic>
        <p:nvPicPr>
          <p:cNvPr id="7" name="Google Shape;272;p32">
            <a:extLst>
              <a:ext uri="{FF2B5EF4-FFF2-40B4-BE49-F238E27FC236}">
                <a16:creationId xmlns:a16="http://schemas.microsoft.com/office/drawing/2014/main" id="{ECF6A4B8-1F59-CC64-D744-0D2D0DEEA19E}"/>
              </a:ext>
            </a:extLst>
          </p:cNvPr>
          <p:cNvPicPr preferRelativeResize="0"/>
          <p:nvPr/>
        </p:nvPicPr>
        <p:blipFill rotWithShape="1">
          <a:blip r:embed="rId4">
            <a:alphaModFix/>
          </a:blip>
          <a:srcRect/>
          <a:stretch/>
        </p:blipFill>
        <p:spPr>
          <a:xfrm>
            <a:off x="4750729" y="3934342"/>
            <a:ext cx="3219843" cy="1607502"/>
          </a:xfrm>
          <a:prstGeom prst="rect">
            <a:avLst/>
          </a:prstGeom>
          <a:noFill/>
          <a:ln>
            <a:solidFill>
              <a:schemeClr val="tx1"/>
            </a:solidFill>
          </a:ln>
        </p:spPr>
      </p:pic>
      <p:pic>
        <p:nvPicPr>
          <p:cNvPr id="8" name="Google Shape;270;p32">
            <a:extLst>
              <a:ext uri="{FF2B5EF4-FFF2-40B4-BE49-F238E27FC236}">
                <a16:creationId xmlns:a16="http://schemas.microsoft.com/office/drawing/2014/main" id="{DA06262A-70B9-B1D3-8FF5-D53F209F98B2}"/>
              </a:ext>
            </a:extLst>
          </p:cNvPr>
          <p:cNvPicPr preferRelativeResize="0"/>
          <p:nvPr/>
        </p:nvPicPr>
        <p:blipFill rotWithShape="1">
          <a:blip r:embed="rId5">
            <a:alphaModFix/>
          </a:blip>
          <a:srcRect/>
          <a:stretch/>
        </p:blipFill>
        <p:spPr>
          <a:xfrm>
            <a:off x="8169813" y="3440699"/>
            <a:ext cx="3219842" cy="1607502"/>
          </a:xfrm>
          <a:prstGeom prst="rect">
            <a:avLst/>
          </a:prstGeom>
          <a:noFill/>
          <a:ln>
            <a:solidFill>
              <a:schemeClr val="tx1"/>
            </a:solidFill>
          </a:ln>
        </p:spPr>
      </p:pic>
    </p:spTree>
    <p:extLst>
      <p:ext uri="{BB962C8B-B14F-4D97-AF65-F5344CB8AC3E}">
        <p14:creationId xmlns:p14="http://schemas.microsoft.com/office/powerpoint/2010/main" val="26926822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It is just a phase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Theories of Government intervention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Indicators of economic phases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28102031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6FDB-37B0-4A04-9A95-E53262EB13C8}"/>
              </a:ext>
            </a:extLst>
          </p:cNvPr>
          <p:cNvSpPr>
            <a:spLocks noGrp="1"/>
          </p:cNvSpPr>
          <p:nvPr>
            <p:ph type="title"/>
          </p:nvPr>
        </p:nvSpPr>
        <p:spPr>
          <a:xfrm>
            <a:off x="1097280" y="286603"/>
            <a:ext cx="10058400" cy="795065"/>
          </a:xfrm>
          <a:solidFill>
            <a:schemeClr val="accent1">
              <a:lumMod val="20000"/>
              <a:lumOff val="80000"/>
            </a:schemeClr>
          </a:solidFill>
          <a:ln>
            <a:solidFill>
              <a:schemeClr val="accent6">
                <a:lumMod val="75000"/>
              </a:schemeClr>
            </a:solidFill>
          </a:ln>
        </p:spPr>
        <p:txBody>
          <a:bodyPr/>
          <a:lstStyle/>
          <a:p>
            <a:r>
              <a:rPr lang="en-US" b="1" dirty="0">
                <a:solidFill>
                  <a:schemeClr val="accent6">
                    <a:lumMod val="50000"/>
                  </a:schemeClr>
                </a:solidFill>
                <a:latin typeface="Berlin Sans FB" panose="020E0602020502020306" pitchFamily="34" charset="0"/>
              </a:rPr>
              <a:t>Diagnosing the Economy</a:t>
            </a:r>
          </a:p>
        </p:txBody>
      </p:sp>
      <p:sp>
        <p:nvSpPr>
          <p:cNvPr id="6" name="Content Placeholder 5">
            <a:extLst>
              <a:ext uri="{FF2B5EF4-FFF2-40B4-BE49-F238E27FC236}">
                <a16:creationId xmlns:a16="http://schemas.microsoft.com/office/drawing/2014/main" id="{EC3A2FD8-5A5E-4142-B5CC-62DC492DF0C4}"/>
              </a:ext>
            </a:extLst>
          </p:cNvPr>
          <p:cNvSpPr>
            <a:spLocks noGrp="1"/>
          </p:cNvSpPr>
          <p:nvPr>
            <p:ph idx="1"/>
          </p:nvPr>
        </p:nvSpPr>
        <p:spPr>
          <a:xfrm>
            <a:off x="1036320" y="1336431"/>
            <a:ext cx="10058400" cy="4532661"/>
          </a:xfrm>
          <a:solidFill>
            <a:schemeClr val="bg1"/>
          </a:solidFill>
          <a:ln>
            <a:solidFill>
              <a:srgbClr val="002060"/>
            </a:solidFill>
          </a:ln>
        </p:spPr>
        <p:txBody>
          <a:bodyPr>
            <a:normAutofit/>
          </a:bodyPr>
          <a:lstStyle/>
          <a:p>
            <a:pPr marL="0" indent="0">
              <a:buNone/>
            </a:pPr>
            <a:r>
              <a:rPr lang="en-US" sz="2400" dirty="0">
                <a:solidFill>
                  <a:schemeClr val="tx1"/>
                </a:solidFill>
                <a:latin typeface="Times New Roman" panose="02020603050405020304" pitchFamily="18" charset="0"/>
                <a:cs typeface="Times New Roman" panose="02020603050405020304" pitchFamily="18" charset="0"/>
              </a:rPr>
              <a:t>Identify the phase of the business cycle and the issue within the economy</a:t>
            </a:r>
          </a:p>
          <a:p>
            <a:r>
              <a:rPr lang="en-US" sz="2400" dirty="0">
                <a:solidFill>
                  <a:schemeClr val="tx1"/>
                </a:solidFill>
                <a:latin typeface="Times New Roman" panose="02020603050405020304" pitchFamily="18" charset="0"/>
                <a:cs typeface="Times New Roman" panose="02020603050405020304" pitchFamily="18" charset="0"/>
              </a:rPr>
              <a:t>1. The civil labor force is registering a high jobless rate in the in response to real GDP falling for ten straight months in row.  Retailers are closing stories and manufacturers are cutting their capital orders.</a:t>
            </a:r>
          </a:p>
          <a:p>
            <a:r>
              <a:rPr lang="en-US" sz="2400" dirty="0">
                <a:solidFill>
                  <a:schemeClr val="tx1"/>
                </a:solidFill>
                <a:latin typeface="Times New Roman" panose="02020603050405020304" pitchFamily="18" charset="0"/>
                <a:cs typeface="Times New Roman" panose="02020603050405020304" pitchFamily="18" charset="0"/>
              </a:rPr>
              <a:t>2. The consumer price index is recording record high price change despite an increasing unemployment rate.  Many have argued that the embargo placed on the United States by OPEC is adding much instability in the economy. </a:t>
            </a:r>
          </a:p>
          <a:p>
            <a:r>
              <a:rPr lang="en-US" sz="2400" dirty="0">
                <a:solidFill>
                  <a:schemeClr val="tx1"/>
                </a:solidFill>
                <a:latin typeface="Times New Roman" panose="02020603050405020304" pitchFamily="18" charset="0"/>
                <a:cs typeface="Times New Roman" panose="02020603050405020304" pitchFamily="18" charset="0"/>
              </a:rPr>
              <a:t>3. US economy has had one of the lowest employment rates in history, but stock investors are getting bearish on the future.  Many businesses are raising prices because they cannot meet consumers’ desire for their products.   </a:t>
            </a:r>
          </a:p>
        </p:txBody>
      </p:sp>
    </p:spTree>
    <p:extLst>
      <p:ext uri="{BB962C8B-B14F-4D97-AF65-F5344CB8AC3E}">
        <p14:creationId xmlns:p14="http://schemas.microsoft.com/office/powerpoint/2010/main" val="2665284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1122363"/>
            <a:ext cx="9144000" cy="1198806"/>
          </a:xfrm>
          <a:solidFill>
            <a:schemeClr val="bg1"/>
          </a:solidFill>
          <a:ln>
            <a:solidFill>
              <a:srgbClr val="C00000"/>
            </a:solidFill>
          </a:ln>
        </p:spPr>
        <p:txBody>
          <a:bodyPr/>
          <a:lstStyle/>
          <a:p>
            <a:r>
              <a:rPr lang="en-US" b="1" dirty="0">
                <a:solidFill>
                  <a:schemeClr val="accent6">
                    <a:lumMod val="75000"/>
                  </a:schemeClr>
                </a:solidFill>
                <a:latin typeface="Berlin Sans FB" panose="020E0602020502020306" pitchFamily="34" charset="0"/>
              </a:rPr>
              <a:t>Economic Theory</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144000" cy="638658"/>
          </a:xfrm>
          <a:solidFill>
            <a:schemeClr val="bg1"/>
          </a:solidFill>
          <a:ln>
            <a:solidFill>
              <a:srgbClr val="C00000"/>
            </a:solidFill>
          </a:ln>
        </p:spPr>
        <p:txBody>
          <a:bodyPr>
            <a:normAutofit/>
          </a:bodyPr>
          <a:lstStyle/>
          <a:p>
            <a:r>
              <a:rPr lang="en-US" sz="2800" b="1" dirty="0">
                <a:solidFill>
                  <a:schemeClr val="accent6">
                    <a:lumMod val="75000"/>
                  </a:schemeClr>
                </a:solidFill>
                <a:latin typeface="Berlin Sans FB" panose="020E0602020502020306" pitchFamily="34" charset="0"/>
              </a:rPr>
              <a:t>Government Role in the Boom &amp; Bust Cycle</a:t>
            </a:r>
          </a:p>
        </p:txBody>
      </p:sp>
    </p:spTree>
    <p:extLst>
      <p:ext uri="{BB962C8B-B14F-4D97-AF65-F5344CB8AC3E}">
        <p14:creationId xmlns:p14="http://schemas.microsoft.com/office/powerpoint/2010/main" val="2617160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Stimulate Supply</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Supply-side Economic Theory</a:t>
            </a:r>
            <a:r>
              <a:rPr lang="en-US" sz="2400" i="1" dirty="0">
                <a:solidFill>
                  <a:srgbClr val="C00000"/>
                </a:solidFill>
                <a:latin typeface="Times New Roman" panose="02020603050405020304" pitchFamily="18" charset="0"/>
                <a:cs typeface="Times New Roman" panose="02020603050405020304" pitchFamily="18" charset="0"/>
              </a:rPr>
              <a:t>: (trickle down or Reaganomics) </a:t>
            </a:r>
            <a:r>
              <a:rPr lang="en-US" sz="2400" b="1" i="1" u="sng" dirty="0">
                <a:solidFill>
                  <a:srgbClr val="002060"/>
                </a:solidFill>
                <a:latin typeface="Times New Roman" panose="02020603050405020304" pitchFamily="18" charset="0"/>
                <a:cs typeface="Times New Roman" panose="02020603050405020304" pitchFamily="18" charset="0"/>
              </a:rPr>
              <a:t>lower taxes </a:t>
            </a:r>
            <a:r>
              <a:rPr lang="en-US" sz="2400" dirty="0">
                <a:latin typeface="Times New Roman" panose="02020603050405020304" pitchFamily="18" charset="0"/>
                <a:cs typeface="Times New Roman" panose="02020603050405020304" pitchFamily="18" charset="0"/>
              </a:rPr>
              <a:t>(especially for the wealthy) will cause investment in new businesses 	creating JOBS! JOBS! …..</a:t>
            </a:r>
          </a:p>
        </p:txBody>
      </p:sp>
      <p:sp>
        <p:nvSpPr>
          <p:cNvPr id="4" name="Arrow: Right 3">
            <a:extLst>
              <a:ext uri="{FF2B5EF4-FFF2-40B4-BE49-F238E27FC236}">
                <a16:creationId xmlns:a16="http://schemas.microsoft.com/office/drawing/2014/main" id="{3D1477AB-6190-E8CE-1118-A64A1342099F}"/>
              </a:ext>
            </a:extLst>
          </p:cNvPr>
          <p:cNvSpPr/>
          <p:nvPr/>
        </p:nvSpPr>
        <p:spPr>
          <a:xfrm>
            <a:off x="1470991" y="2100470"/>
            <a:ext cx="622852" cy="278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284;p34">
            <a:extLst>
              <a:ext uri="{FF2B5EF4-FFF2-40B4-BE49-F238E27FC236}">
                <a16:creationId xmlns:a16="http://schemas.microsoft.com/office/drawing/2014/main" id="{D1B23DCA-0C3B-3E49-A0D5-F3AE3BB20751}"/>
              </a:ext>
            </a:extLst>
          </p:cNvPr>
          <p:cNvPicPr preferRelativeResize="0"/>
          <p:nvPr/>
        </p:nvPicPr>
        <p:blipFill rotWithShape="1">
          <a:blip r:embed="rId2">
            <a:alphaModFix/>
          </a:blip>
          <a:srcRect/>
          <a:stretch/>
        </p:blipFill>
        <p:spPr>
          <a:xfrm>
            <a:off x="781879" y="2588725"/>
            <a:ext cx="2955234" cy="2926279"/>
          </a:xfrm>
          <a:prstGeom prst="rect">
            <a:avLst/>
          </a:prstGeom>
          <a:noFill/>
          <a:ln>
            <a:noFill/>
          </a:ln>
        </p:spPr>
      </p:pic>
      <p:sp>
        <p:nvSpPr>
          <p:cNvPr id="6" name="Thought Bubble: Cloud 5">
            <a:extLst>
              <a:ext uri="{FF2B5EF4-FFF2-40B4-BE49-F238E27FC236}">
                <a16:creationId xmlns:a16="http://schemas.microsoft.com/office/drawing/2014/main" id="{ED04D0F8-83AA-63E6-1353-4CBA69D28668}"/>
              </a:ext>
            </a:extLst>
          </p:cNvPr>
          <p:cNvSpPr/>
          <p:nvPr/>
        </p:nvSpPr>
        <p:spPr>
          <a:xfrm>
            <a:off x="2862470" y="2491409"/>
            <a:ext cx="2425147" cy="937591"/>
          </a:xfrm>
          <a:prstGeom prst="cloudCallout">
            <a:avLst>
              <a:gd name="adj1" fmla="val -46397"/>
              <a:gd name="adj2" fmla="val 5543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New Roman" panose="02020603050405020304" pitchFamily="18" charset="0"/>
                <a:cs typeface="Times New Roman" panose="02020603050405020304" pitchFamily="18" charset="0"/>
              </a:rPr>
              <a:t>What if we cut taxes? </a:t>
            </a:r>
          </a:p>
        </p:txBody>
      </p:sp>
      <p:pic>
        <p:nvPicPr>
          <p:cNvPr id="2050" name="Picture 2" descr="Trickle down economics - Economics Help">
            <a:extLst>
              <a:ext uri="{FF2B5EF4-FFF2-40B4-BE49-F238E27FC236}">
                <a16:creationId xmlns:a16="http://schemas.microsoft.com/office/drawing/2014/main" id="{F0EAD44A-137D-FDB3-9185-950895EE6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151" y="2131916"/>
            <a:ext cx="3936956" cy="42953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0A79A82-89D6-5DA7-B2E5-3D4050FD3EB5}"/>
              </a:ext>
            </a:extLst>
          </p:cNvPr>
          <p:cNvSpPr/>
          <p:nvPr/>
        </p:nvSpPr>
        <p:spPr>
          <a:xfrm>
            <a:off x="4547850" y="3407668"/>
            <a:ext cx="4112448" cy="116974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Money “</a:t>
            </a:r>
            <a:r>
              <a:rPr lang="en-US" sz="2400" b="1" i="1" dirty="0">
                <a:solidFill>
                  <a:schemeClr val="bg1"/>
                </a:solidFill>
                <a:latin typeface="Times New Roman" panose="02020603050405020304" pitchFamily="18" charset="0"/>
                <a:cs typeface="Times New Roman" panose="02020603050405020304" pitchFamily="18" charset="0"/>
              </a:rPr>
              <a:t>trickles down”</a:t>
            </a:r>
            <a:r>
              <a:rPr lang="en-US" sz="2400" dirty="0">
                <a:solidFill>
                  <a:schemeClr val="bg1"/>
                </a:solidFill>
                <a:latin typeface="Times New Roman" panose="02020603050405020304" pitchFamily="18" charset="0"/>
                <a:cs typeface="Times New Roman" panose="02020603050405020304" pitchFamily="18" charset="0"/>
              </a:rPr>
              <a:t> from wealthy to the poor &amp; middle class </a:t>
            </a:r>
          </a:p>
        </p:txBody>
      </p:sp>
    </p:spTree>
    <p:extLst>
      <p:ext uri="{BB962C8B-B14F-4D97-AF65-F5344CB8AC3E}">
        <p14:creationId xmlns:p14="http://schemas.microsoft.com/office/powerpoint/2010/main" val="2254720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Critique of Reaganomics</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Weaknesses of Supply Side Economics </a:t>
            </a:r>
          </a:p>
        </p:txBody>
      </p:sp>
      <p:sp>
        <p:nvSpPr>
          <p:cNvPr id="5" name="Rectangle 4">
            <a:extLst>
              <a:ext uri="{FF2B5EF4-FFF2-40B4-BE49-F238E27FC236}">
                <a16:creationId xmlns:a16="http://schemas.microsoft.com/office/drawing/2014/main" id="{22D607DC-53E0-96A9-2B6D-31C0725C6271}"/>
              </a:ext>
            </a:extLst>
          </p:cNvPr>
          <p:cNvSpPr/>
          <p:nvPr/>
        </p:nvSpPr>
        <p:spPr>
          <a:xfrm>
            <a:off x="647114" y="1955410"/>
            <a:ext cx="4515729" cy="2222696"/>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Growth of wealthy of inequality</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Businesses don’t have to invest the money</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Government has less revenue = cuts to government programs  </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6" name="Google Shape;291;p35">
            <a:extLst>
              <a:ext uri="{FF2B5EF4-FFF2-40B4-BE49-F238E27FC236}">
                <a16:creationId xmlns:a16="http://schemas.microsoft.com/office/drawing/2014/main" id="{7242191E-70C7-8A0A-4BAA-55705A740ED1}"/>
              </a:ext>
            </a:extLst>
          </p:cNvPr>
          <p:cNvPicPr preferRelativeResize="0"/>
          <p:nvPr/>
        </p:nvPicPr>
        <p:blipFill rotWithShape="1">
          <a:blip r:embed="rId2">
            <a:alphaModFix/>
          </a:blip>
          <a:srcRect/>
          <a:stretch/>
        </p:blipFill>
        <p:spPr>
          <a:xfrm>
            <a:off x="5514099" y="1918974"/>
            <a:ext cx="4515728" cy="4313014"/>
          </a:xfrm>
          <a:prstGeom prst="rect">
            <a:avLst/>
          </a:prstGeom>
          <a:noFill/>
          <a:ln>
            <a:noFill/>
          </a:ln>
        </p:spPr>
      </p:pic>
      <p:pic>
        <p:nvPicPr>
          <p:cNvPr id="10242" name="Picture 2" descr="Reagan: Address to the Nation on the Soviet Attack on a Korean Civilian  Airliner - War on the Rocks">
            <a:extLst>
              <a:ext uri="{FF2B5EF4-FFF2-40B4-BE49-F238E27FC236}">
                <a16:creationId xmlns:a16="http://schemas.microsoft.com/office/drawing/2014/main" id="{DE5BE8BF-194E-866A-0CC8-369311112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085" y="2772592"/>
            <a:ext cx="2324801" cy="1405513"/>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9C65CFB1-3AD7-F108-BE8B-8E7FC541F7E0}"/>
              </a:ext>
            </a:extLst>
          </p:cNvPr>
          <p:cNvSpPr/>
          <p:nvPr/>
        </p:nvSpPr>
        <p:spPr>
          <a:xfrm>
            <a:off x="10564837" y="1772529"/>
            <a:ext cx="1350498" cy="1237957"/>
          </a:xfrm>
          <a:prstGeom prst="cloudCallout">
            <a:avLst>
              <a:gd name="adj1" fmla="val -38541"/>
              <a:gd name="adj2" fmla="val 57955"/>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New Roman" panose="02020603050405020304" pitchFamily="18" charset="0"/>
                <a:cs typeface="Times New Roman" panose="02020603050405020304" pitchFamily="18" charset="0"/>
              </a:rPr>
              <a:t>?#%&amp;&amp;?</a:t>
            </a:r>
          </a:p>
        </p:txBody>
      </p:sp>
      <p:sp>
        <p:nvSpPr>
          <p:cNvPr id="4" name="Rectangle 3">
            <a:extLst>
              <a:ext uri="{FF2B5EF4-FFF2-40B4-BE49-F238E27FC236}">
                <a16:creationId xmlns:a16="http://schemas.microsoft.com/office/drawing/2014/main" id="{A063EFBA-FEB0-CF5A-40DA-13BF8390D13D}"/>
              </a:ext>
            </a:extLst>
          </p:cNvPr>
          <p:cNvSpPr/>
          <p:nvPr/>
        </p:nvSpPr>
        <p:spPr>
          <a:xfrm>
            <a:off x="553564" y="4636378"/>
            <a:ext cx="4702828" cy="6335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hlinkClick r:id="rId4"/>
              </a:rPr>
              <a:t>Wealth Inequality in the U.S.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0173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Let’s Raise Demand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pPr marL="0" indent="0">
              <a:buNone/>
            </a:pPr>
            <a:r>
              <a:rPr lang="en-US" sz="2400" b="1" i="1" u="sng" dirty="0">
                <a:solidFill>
                  <a:srgbClr val="C00000"/>
                </a:solidFill>
                <a:latin typeface="Times New Roman" panose="02020603050405020304" pitchFamily="18" charset="0"/>
                <a:cs typeface="Times New Roman" panose="02020603050405020304" pitchFamily="18" charset="0"/>
              </a:rPr>
              <a:t>Keynesian Economic Theory:</a:t>
            </a:r>
            <a:r>
              <a:rPr lang="en-US" sz="2400" dirty="0">
                <a:latin typeface="Times New Roman" panose="02020603050405020304" pitchFamily="18" charset="0"/>
                <a:cs typeface="Times New Roman" panose="02020603050405020304" pitchFamily="18" charset="0"/>
              </a:rPr>
              <a:t> (Demand-side theory) </a:t>
            </a:r>
          </a:p>
          <a:p>
            <a:r>
              <a:rPr lang="en-US" sz="2400" dirty="0">
                <a:solidFill>
                  <a:schemeClr val="tx1"/>
                </a:solidFill>
                <a:latin typeface="Times New Roman" panose="02020603050405020304" pitchFamily="18" charset="0"/>
                <a:cs typeface="Times New Roman" panose="02020603050405020304" pitchFamily="18" charset="0"/>
              </a:rPr>
              <a:t>Government should create demand through deficit spending and government programs, as well as tax cuts for the middle class</a:t>
            </a:r>
            <a:endParaRPr lang="en-US" sz="2400" b="1" i="1" u="sng" dirty="0">
              <a:solidFill>
                <a:srgbClr val="C00000"/>
              </a:solidFill>
              <a:latin typeface="Times New Roman" panose="02020603050405020304" pitchFamily="18" charset="0"/>
              <a:cs typeface="Times New Roman" panose="02020603050405020304" pitchFamily="18" charset="0"/>
            </a:endParaRPr>
          </a:p>
        </p:txBody>
      </p:sp>
      <p:pic>
        <p:nvPicPr>
          <p:cNvPr id="9218" name="Picture 2" descr="Economist John Maynard Keynes - Biography, Theories and Books">
            <a:extLst>
              <a:ext uri="{FF2B5EF4-FFF2-40B4-BE49-F238E27FC236}">
                <a16:creationId xmlns:a16="http://schemas.microsoft.com/office/drawing/2014/main" id="{3E0F7BF1-F4C5-679C-321F-C047B556F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283" y="2562489"/>
            <a:ext cx="2451002" cy="2886104"/>
          </a:xfrm>
          <a:prstGeom prst="rect">
            <a:avLst/>
          </a:prstGeom>
          <a:noFill/>
          <a:extLst>
            <a:ext uri="{909E8E84-426E-40DD-AFC4-6F175D3DCCD1}">
              <a14:hiddenFill xmlns:a14="http://schemas.microsoft.com/office/drawing/2010/main">
                <a:solidFill>
                  <a:srgbClr val="FFFFFF"/>
                </a:solidFill>
              </a14:hiddenFill>
            </a:ext>
          </a:extLst>
        </p:spPr>
      </p:pic>
      <p:sp>
        <p:nvSpPr>
          <p:cNvPr id="4" name="Thought Bubble: Cloud 3">
            <a:extLst>
              <a:ext uri="{FF2B5EF4-FFF2-40B4-BE49-F238E27FC236}">
                <a16:creationId xmlns:a16="http://schemas.microsoft.com/office/drawing/2014/main" id="{ACD8BCEC-7199-9B03-1B11-1CD3E2A6566D}"/>
              </a:ext>
            </a:extLst>
          </p:cNvPr>
          <p:cNvSpPr/>
          <p:nvPr/>
        </p:nvSpPr>
        <p:spPr>
          <a:xfrm>
            <a:off x="2250831" y="2496227"/>
            <a:ext cx="3108960" cy="1434904"/>
          </a:xfrm>
          <a:prstGeom prst="cloudCallout">
            <a:avLst>
              <a:gd name="adj1" fmla="val -65178"/>
              <a:gd name="adj2" fmla="val -1617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How about we let government spend to promote demand?</a:t>
            </a:r>
          </a:p>
        </p:txBody>
      </p:sp>
      <p:sp>
        <p:nvSpPr>
          <p:cNvPr id="5" name="Rectangle 4">
            <a:extLst>
              <a:ext uri="{FF2B5EF4-FFF2-40B4-BE49-F238E27FC236}">
                <a16:creationId xmlns:a16="http://schemas.microsoft.com/office/drawing/2014/main" id="{BEDB2876-E036-AD30-A4FC-2DEB8A11413E}"/>
              </a:ext>
            </a:extLst>
          </p:cNvPr>
          <p:cNvSpPr/>
          <p:nvPr/>
        </p:nvSpPr>
        <p:spPr>
          <a:xfrm>
            <a:off x="789550" y="4994158"/>
            <a:ext cx="3219536" cy="5208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John Maynard Keynes</a:t>
            </a:r>
          </a:p>
        </p:txBody>
      </p:sp>
      <p:sp>
        <p:nvSpPr>
          <p:cNvPr id="6" name="Rectangle 5">
            <a:extLst>
              <a:ext uri="{FF2B5EF4-FFF2-40B4-BE49-F238E27FC236}">
                <a16:creationId xmlns:a16="http://schemas.microsoft.com/office/drawing/2014/main" id="{0C4D0E00-9F5A-D84C-0F46-800407D086C2}"/>
              </a:ext>
            </a:extLst>
          </p:cNvPr>
          <p:cNvSpPr/>
          <p:nvPr/>
        </p:nvSpPr>
        <p:spPr>
          <a:xfrm>
            <a:off x="5359791" y="2569959"/>
            <a:ext cx="4553450" cy="20435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Criticism: </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Creates debt (raise gov. spending and lower taxes)</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Causes inflation (too much $ in the economy) </a:t>
            </a:r>
          </a:p>
        </p:txBody>
      </p:sp>
      <p:pic>
        <p:nvPicPr>
          <p:cNvPr id="7" name="Google Shape;305;p37">
            <a:extLst>
              <a:ext uri="{FF2B5EF4-FFF2-40B4-BE49-F238E27FC236}">
                <a16:creationId xmlns:a16="http://schemas.microsoft.com/office/drawing/2014/main" id="{AA9B9D55-1A74-D798-C2E4-C9F3231D18FB}"/>
              </a:ext>
            </a:extLst>
          </p:cNvPr>
          <p:cNvPicPr preferRelativeResize="0"/>
          <p:nvPr/>
        </p:nvPicPr>
        <p:blipFill rotWithShape="1">
          <a:blip r:embed="rId3">
            <a:alphaModFix/>
          </a:blip>
          <a:srcRect/>
          <a:stretch/>
        </p:blipFill>
        <p:spPr>
          <a:xfrm>
            <a:off x="8182915" y="4210172"/>
            <a:ext cx="3597801" cy="2243797"/>
          </a:xfrm>
          <a:prstGeom prst="rect">
            <a:avLst/>
          </a:prstGeom>
          <a:noFill/>
          <a:ln>
            <a:noFill/>
          </a:ln>
        </p:spPr>
      </p:pic>
    </p:spTree>
    <p:extLst>
      <p:ext uri="{BB962C8B-B14F-4D97-AF65-F5344CB8AC3E}">
        <p14:creationId xmlns:p14="http://schemas.microsoft.com/office/powerpoint/2010/main" val="35759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82388"/>
          </a:xfrm>
          <a:solidFill>
            <a:schemeClr val="accent1">
              <a:lumMod val="20000"/>
              <a:lumOff val="80000"/>
            </a:schemeClr>
          </a:solidFill>
          <a:ln>
            <a:solidFill>
              <a:srgbClr val="002060"/>
            </a:solidFill>
          </a:ln>
        </p:spPr>
        <p:txBody>
          <a:bodyPr>
            <a:normAutofit fontScale="90000"/>
          </a:bodyPr>
          <a:lstStyle/>
          <a:p>
            <a:r>
              <a:rPr lang="en-US" b="1" dirty="0">
                <a:solidFill>
                  <a:schemeClr val="accent6">
                    <a:lumMod val="50000"/>
                  </a:schemeClr>
                </a:solidFill>
                <a:latin typeface="Berlin Sans FB Demi" panose="020E0802020502020306" pitchFamily="34" charset="0"/>
                <a:ea typeface="Open Sans" panose="020B0606030504020204" pitchFamily="34" charset="0"/>
                <a:cs typeface="Open Sans" panose="020B0606030504020204" pitchFamily="34" charset="0"/>
              </a:rPr>
              <a:t>Performance of the Economy</a:t>
            </a:r>
          </a:p>
        </p:txBody>
      </p:sp>
      <p:sp>
        <p:nvSpPr>
          <p:cNvPr id="3" name="Content Placeholder 2"/>
          <p:cNvSpPr>
            <a:spLocks noGrp="1"/>
          </p:cNvSpPr>
          <p:nvPr>
            <p:ph idx="1"/>
          </p:nvPr>
        </p:nvSpPr>
        <p:spPr>
          <a:xfrm>
            <a:off x="1097280" y="1201003"/>
            <a:ext cx="10058400" cy="4668089"/>
          </a:xfrm>
          <a:solidFill>
            <a:schemeClr val="bg1"/>
          </a:solidFill>
          <a:ln>
            <a:solidFill>
              <a:srgbClr val="002060"/>
            </a:solidFill>
          </a:ln>
        </p:spPr>
        <p:txBody>
          <a:bodyPr>
            <a:normAutofit/>
          </a:bodyPr>
          <a:lstStyle/>
          <a:p>
            <a:r>
              <a:rPr lang="en-US" sz="2400" b="1" i="1" u="sng" dirty="0">
                <a:solidFill>
                  <a:srgbClr val="C00000"/>
                </a:solidFill>
                <a:latin typeface="Times New Roman" pitchFamily="18" charset="0"/>
                <a:cs typeface="Times New Roman" pitchFamily="18" charset="0"/>
              </a:rPr>
              <a:t>Business Cycle</a:t>
            </a:r>
            <a:r>
              <a:rPr lang="en-US" sz="2400" dirty="0">
                <a:latin typeface="Times New Roman" pitchFamily="18" charset="0"/>
                <a:cs typeface="Times New Roman" pitchFamily="18" charset="0"/>
              </a:rPr>
              <a:t>: An economist model for evaluating the health of the U.S. market economy</a:t>
            </a:r>
          </a:p>
          <a:p>
            <a:pPr marL="341313" indent="-341313">
              <a:buFont typeface="Wingdings" pitchFamily="2" charset="2"/>
              <a:buChar char="Ø"/>
            </a:pPr>
            <a:r>
              <a:rPr lang="en-US" sz="2400" dirty="0">
                <a:latin typeface="Times New Roman" pitchFamily="18" charset="0"/>
                <a:cs typeface="Times New Roman" pitchFamily="18" charset="0"/>
              </a:rPr>
              <a:t>Reading the economy</a:t>
            </a:r>
          </a:p>
        </p:txBody>
      </p:sp>
      <p:sp>
        <p:nvSpPr>
          <p:cNvPr id="4" name="Rectangle 3"/>
          <p:cNvSpPr/>
          <p:nvPr/>
        </p:nvSpPr>
        <p:spPr>
          <a:xfrm>
            <a:off x="1500488" y="2421909"/>
            <a:ext cx="4053385" cy="2852382"/>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a:p>
            <a:r>
              <a:rPr lang="en-US" sz="2400" b="1" i="1" u="sng" dirty="0">
                <a:solidFill>
                  <a:srgbClr val="FFFF00"/>
                </a:solidFill>
                <a:latin typeface="Times New Roman" pitchFamily="18" charset="0"/>
                <a:cs typeface="Times New Roman" pitchFamily="18" charset="0"/>
              </a:rPr>
              <a:t>Economic indicators</a:t>
            </a:r>
            <a:r>
              <a:rPr lang="en-US" sz="2400" dirty="0">
                <a:solidFill>
                  <a:srgbClr val="FFFF00"/>
                </a:solidFill>
                <a:latin typeface="Times New Roman" pitchFamily="18" charset="0"/>
                <a:cs typeface="Times New Roman" pitchFamily="18" charset="0"/>
              </a:rPr>
              <a:t> </a:t>
            </a:r>
            <a:r>
              <a:rPr lang="en-US" sz="2400" dirty="0">
                <a:solidFill>
                  <a:schemeClr val="bg1"/>
                </a:solidFill>
                <a:latin typeface="Times New Roman" pitchFamily="18" charset="0"/>
                <a:cs typeface="Times New Roman" pitchFamily="18" charset="0"/>
              </a:rPr>
              <a:t>are benchmark that tell the economic health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Employment</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Gross Domestic Product</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Stock Market </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Purchases of Capital Goods</a:t>
            </a:r>
          </a:p>
          <a:p>
            <a:endParaRPr lang="en-US" sz="2400" dirty="0">
              <a:solidFill>
                <a:schemeClr val="bg1"/>
              </a:solidFill>
              <a:latin typeface="Times New Roman" pitchFamily="18" charset="0"/>
              <a:cs typeface="Times New Roman" pitchFamily="18" charset="0"/>
            </a:endParaRPr>
          </a:p>
          <a:p>
            <a:endParaRPr lang="en-US" sz="2400" dirty="0">
              <a:solidFill>
                <a:schemeClr val="bg1"/>
              </a:solidFill>
              <a:latin typeface="Times New Roman" pitchFamily="18" charset="0"/>
              <a:cs typeface="Times New Roman" pitchFamily="18" charset="0"/>
            </a:endParaRPr>
          </a:p>
        </p:txBody>
      </p:sp>
      <p:pic>
        <p:nvPicPr>
          <p:cNvPr id="6" name="Picture 10" descr="Market-Emotions-Cycle%20Resiz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8789" y="1600200"/>
            <a:ext cx="4371975" cy="4495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28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It’s the CLASSIC</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208564" y="1357064"/>
            <a:ext cx="10058400" cy="4497492"/>
          </a:xfrm>
          <a:solidFill>
            <a:schemeClr val="bg1"/>
          </a:solidFill>
        </p:spPr>
        <p:txBody>
          <a:bodyPr>
            <a:normAutofit/>
          </a:bodyPr>
          <a:lstStyle/>
          <a:p>
            <a:pPr marL="0" indent="0">
              <a:buNone/>
            </a:pPr>
            <a:r>
              <a:rPr lang="en-US" sz="2400" b="1" i="1" u="sng" dirty="0">
                <a:solidFill>
                  <a:srgbClr val="C00000"/>
                </a:solidFill>
                <a:latin typeface="Times New Roman" panose="02020603050405020304" pitchFamily="18" charset="0"/>
                <a:cs typeface="Times New Roman" panose="02020603050405020304" pitchFamily="18" charset="0"/>
              </a:rPr>
              <a:t>Classical Theory:</a:t>
            </a:r>
            <a:r>
              <a:rPr lang="en-US" sz="2400" b="1" dirty="0">
                <a:solidFill>
                  <a:srgbClr val="C00000"/>
                </a:solidFill>
                <a:latin typeface="Times New Roman" panose="02020603050405020304" pitchFamily="18" charset="0"/>
                <a:cs typeface="Times New Roman" panose="02020603050405020304" pitchFamily="18" charset="0"/>
              </a:rPr>
              <a:t> (Laissez faire) </a:t>
            </a:r>
            <a:r>
              <a:rPr lang="en-US" sz="2400" dirty="0">
                <a:latin typeface="Times New Roman" panose="02020603050405020304" pitchFamily="18" charset="0"/>
                <a:ea typeface="Oswald"/>
                <a:cs typeface="Times New Roman" panose="02020603050405020304" pitchFamily="18" charset="0"/>
                <a:sym typeface="Oswald"/>
              </a:rPr>
              <a:t>advocates government non-intervention. (DO NOTHING)</a:t>
            </a:r>
          </a:p>
          <a:p>
            <a:r>
              <a:rPr lang="en-US" sz="2400" dirty="0">
                <a:latin typeface="Times New Roman" panose="02020603050405020304" pitchFamily="18" charset="0"/>
                <a:cs typeface="Times New Roman" panose="02020603050405020304" pitchFamily="18" charset="0"/>
                <a:sym typeface="Oswald"/>
              </a:rPr>
              <a:t>Allow supply, demand, price, and competition adjust (Natural forces of the market system)</a:t>
            </a:r>
            <a:endParaRPr lang="en-US" sz="2400" dirty="0">
              <a:latin typeface="Times New Roman" panose="02020603050405020304" pitchFamily="18" charset="0"/>
              <a:cs typeface="Times New Roman" panose="02020603050405020304" pitchFamily="18" charset="0"/>
            </a:endParaRPr>
          </a:p>
        </p:txBody>
      </p:sp>
      <p:pic>
        <p:nvPicPr>
          <p:cNvPr id="8194" name="Picture 2" descr="Adam Smith: Father of Economics - ( Adam Smith Life Story)">
            <a:extLst>
              <a:ext uri="{FF2B5EF4-FFF2-40B4-BE49-F238E27FC236}">
                <a16:creationId xmlns:a16="http://schemas.microsoft.com/office/drawing/2014/main" id="{679DABC1-C862-C3DE-F465-EC92CEDB6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65" y="3074890"/>
            <a:ext cx="2614318" cy="33962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7268AB8-BD87-25A1-C0F4-B4055E642BB1}"/>
              </a:ext>
            </a:extLst>
          </p:cNvPr>
          <p:cNvSpPr/>
          <p:nvPr/>
        </p:nvSpPr>
        <p:spPr>
          <a:xfrm>
            <a:off x="5421112" y="2588455"/>
            <a:ext cx="3755591" cy="30907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Criticism</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If there are no rules businesses can unintentionally hurt (negative externality)</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Wealth inequality</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Monopolies can exist</a:t>
            </a:r>
          </a:p>
        </p:txBody>
      </p:sp>
      <p:sp>
        <p:nvSpPr>
          <p:cNvPr id="4" name="Thought Bubble: Cloud 3">
            <a:extLst>
              <a:ext uri="{FF2B5EF4-FFF2-40B4-BE49-F238E27FC236}">
                <a16:creationId xmlns:a16="http://schemas.microsoft.com/office/drawing/2014/main" id="{2BBB3031-7F36-CCA3-6943-5C9F3C63EBBD}"/>
              </a:ext>
            </a:extLst>
          </p:cNvPr>
          <p:cNvSpPr/>
          <p:nvPr/>
        </p:nvSpPr>
        <p:spPr>
          <a:xfrm>
            <a:off x="3007004" y="2835865"/>
            <a:ext cx="2437193" cy="1609525"/>
          </a:xfrm>
          <a:prstGeom prst="cloudCallout">
            <a:avLst>
              <a:gd name="adj1" fmla="val -65558"/>
              <a:gd name="adj2" fmla="val -542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latin typeface="Times New Roman" panose="02020603050405020304" pitchFamily="18" charset="0"/>
                <a:cs typeface="Times New Roman" panose="02020603050405020304" pitchFamily="18" charset="0"/>
              </a:rPr>
              <a:t>Do nothing and let chips fall as they will!!!</a:t>
            </a:r>
          </a:p>
        </p:txBody>
      </p:sp>
      <p:pic>
        <p:nvPicPr>
          <p:cNvPr id="6" name="Google Shape;319;p39">
            <a:extLst>
              <a:ext uri="{FF2B5EF4-FFF2-40B4-BE49-F238E27FC236}">
                <a16:creationId xmlns:a16="http://schemas.microsoft.com/office/drawing/2014/main" id="{716D8045-1A2C-7C78-D252-84BF71CB907A}"/>
              </a:ext>
            </a:extLst>
          </p:cNvPr>
          <p:cNvPicPr preferRelativeResize="0"/>
          <p:nvPr/>
        </p:nvPicPr>
        <p:blipFill rotWithShape="1">
          <a:blip r:embed="rId3">
            <a:alphaModFix/>
          </a:blip>
          <a:srcRect/>
          <a:stretch/>
        </p:blipFill>
        <p:spPr>
          <a:xfrm>
            <a:off x="8872192" y="2683264"/>
            <a:ext cx="2887143" cy="3787874"/>
          </a:xfrm>
          <a:prstGeom prst="rect">
            <a:avLst/>
          </a:prstGeom>
          <a:noFill/>
          <a:ln>
            <a:noFill/>
          </a:ln>
        </p:spPr>
      </p:pic>
      <p:sp>
        <p:nvSpPr>
          <p:cNvPr id="7" name="Rectangle 6">
            <a:extLst>
              <a:ext uri="{FF2B5EF4-FFF2-40B4-BE49-F238E27FC236}">
                <a16:creationId xmlns:a16="http://schemas.microsoft.com/office/drawing/2014/main" id="{C303332A-147A-E710-1889-DBC7C2FB068D}"/>
              </a:ext>
            </a:extLst>
          </p:cNvPr>
          <p:cNvSpPr/>
          <p:nvPr/>
        </p:nvSpPr>
        <p:spPr>
          <a:xfrm>
            <a:off x="8284613" y="6079512"/>
            <a:ext cx="3264962" cy="602642"/>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Gilded Age 1865 - 1900</a:t>
            </a:r>
          </a:p>
        </p:txBody>
      </p:sp>
      <p:sp>
        <p:nvSpPr>
          <p:cNvPr id="8" name="Rectangle 7">
            <a:extLst>
              <a:ext uri="{FF2B5EF4-FFF2-40B4-BE49-F238E27FC236}">
                <a16:creationId xmlns:a16="http://schemas.microsoft.com/office/drawing/2014/main" id="{5B31098C-BA4D-0971-E945-74890EAA06B2}"/>
              </a:ext>
            </a:extLst>
          </p:cNvPr>
          <p:cNvSpPr/>
          <p:nvPr/>
        </p:nvSpPr>
        <p:spPr>
          <a:xfrm>
            <a:off x="1130283" y="5333710"/>
            <a:ext cx="3219536" cy="52084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Times New Roman" panose="02020603050405020304" pitchFamily="18" charset="0"/>
                <a:cs typeface="Times New Roman" panose="02020603050405020304" pitchFamily="18" charset="0"/>
              </a:rPr>
              <a:t>Adam Smith</a:t>
            </a:r>
          </a:p>
        </p:txBody>
      </p:sp>
    </p:spTree>
    <p:extLst>
      <p:ext uri="{BB962C8B-B14F-4D97-AF65-F5344CB8AC3E}">
        <p14:creationId xmlns:p14="http://schemas.microsoft.com/office/powerpoint/2010/main" val="339352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Federal Reserve’s Economic Roll</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Fed’s Influence</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 reteach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p:txBody>
      </p:sp>
    </p:spTree>
    <p:extLst>
      <p:ext uri="{BB962C8B-B14F-4D97-AF65-F5344CB8AC3E}">
        <p14:creationId xmlns:p14="http://schemas.microsoft.com/office/powerpoint/2010/main" val="3347065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1122363"/>
            <a:ext cx="9144000" cy="1198806"/>
          </a:xfrm>
          <a:solidFill>
            <a:schemeClr val="bg1"/>
          </a:solidFill>
          <a:ln>
            <a:solidFill>
              <a:srgbClr val="C00000"/>
            </a:solidFill>
          </a:ln>
        </p:spPr>
        <p:txBody>
          <a:bodyPr/>
          <a:lstStyle/>
          <a:p>
            <a:r>
              <a:rPr lang="en-US" b="1" dirty="0">
                <a:solidFill>
                  <a:schemeClr val="accent6">
                    <a:lumMod val="75000"/>
                  </a:schemeClr>
                </a:solidFill>
                <a:latin typeface="Berlin Sans FB" panose="020E0602020502020306" pitchFamily="34" charset="0"/>
              </a:rPr>
              <a:t>Monetary Policy </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144000" cy="638658"/>
          </a:xfrm>
          <a:solidFill>
            <a:schemeClr val="bg1"/>
          </a:solidFill>
          <a:ln>
            <a:solidFill>
              <a:srgbClr val="C00000"/>
            </a:solidFill>
          </a:ln>
        </p:spPr>
        <p:txBody>
          <a:bodyPr>
            <a:normAutofit/>
          </a:bodyPr>
          <a:lstStyle/>
          <a:p>
            <a:r>
              <a:rPr lang="en-US" sz="2800" b="1" dirty="0">
                <a:solidFill>
                  <a:schemeClr val="accent6">
                    <a:lumMod val="75000"/>
                  </a:schemeClr>
                </a:solidFill>
                <a:latin typeface="Berlin Sans FB" panose="020E0602020502020306" pitchFamily="34" charset="0"/>
              </a:rPr>
              <a:t>The Federal Reserve Stimulates the U.S. Economy</a:t>
            </a:r>
          </a:p>
        </p:txBody>
      </p:sp>
    </p:spTree>
    <p:extLst>
      <p:ext uri="{BB962C8B-B14F-4D97-AF65-F5344CB8AC3E}">
        <p14:creationId xmlns:p14="http://schemas.microsoft.com/office/powerpoint/2010/main" val="13636517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FC09-315B-4B5E-8FCF-3C1EAA05CC2C}"/>
              </a:ext>
            </a:extLst>
          </p:cNvPr>
          <p:cNvSpPr>
            <a:spLocks noGrp="1"/>
          </p:cNvSpPr>
          <p:nvPr>
            <p:ph type="title"/>
          </p:nvPr>
        </p:nvSpPr>
        <p:spPr>
          <a:xfrm>
            <a:off x="1097280" y="286604"/>
            <a:ext cx="10058400" cy="795064"/>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Getting into the economy</a:t>
            </a:r>
          </a:p>
        </p:txBody>
      </p:sp>
      <p:sp>
        <p:nvSpPr>
          <p:cNvPr id="3" name="Content Placeholder 2">
            <a:extLst>
              <a:ext uri="{FF2B5EF4-FFF2-40B4-BE49-F238E27FC236}">
                <a16:creationId xmlns:a16="http://schemas.microsoft.com/office/drawing/2014/main" id="{06AF20CA-6615-4F6C-9E19-84E9D86AD230}"/>
              </a:ext>
            </a:extLst>
          </p:cNvPr>
          <p:cNvSpPr>
            <a:spLocks noGrp="1"/>
          </p:cNvSpPr>
          <p:nvPr>
            <p:ph idx="1"/>
          </p:nvPr>
        </p:nvSpPr>
        <p:spPr>
          <a:xfrm>
            <a:off x="1097280" y="1379699"/>
            <a:ext cx="10701525" cy="4475190"/>
          </a:xfrm>
          <a:solidFill>
            <a:schemeClr val="bg1"/>
          </a:solidFill>
        </p:spPr>
        <p:txBody>
          <a:bodyPr>
            <a:normAutofit/>
          </a:bodyPr>
          <a:lstStyle/>
          <a:p>
            <a:r>
              <a:rPr lang="en-US" sz="2400" b="1" u="sng" dirty="0">
                <a:solidFill>
                  <a:srgbClr val="C00000"/>
                </a:solidFill>
                <a:latin typeface="Times New Roman" panose="02020603050405020304" pitchFamily="18" charset="0"/>
                <a:cs typeface="Times New Roman" panose="02020603050405020304" pitchFamily="18" charset="0"/>
              </a:rPr>
              <a:t>Federal Reserve</a:t>
            </a:r>
            <a:r>
              <a:rPr lang="en-US" sz="2400" dirty="0">
                <a:latin typeface="Times New Roman" panose="02020603050405020304" pitchFamily="18" charset="0"/>
                <a:cs typeface="Times New Roman" panose="02020603050405020304" pitchFamily="18" charset="0"/>
              </a:rPr>
              <a:t>: provides price stabilization and oversight in dealing with banking</a:t>
            </a:r>
          </a:p>
        </p:txBody>
      </p:sp>
      <p:pic>
        <p:nvPicPr>
          <p:cNvPr id="1026" name="Picture 2" descr="See the source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983" y="2343582"/>
            <a:ext cx="6050697" cy="2913892"/>
          </a:xfrm>
          <a:prstGeom prst="rect">
            <a:avLst/>
          </a:prstGeom>
          <a:solidFill>
            <a:srgbClr val="002060"/>
          </a:solidFill>
        </p:spPr>
      </p:pic>
      <p:sp>
        <p:nvSpPr>
          <p:cNvPr id="4" name="Rectangle 3"/>
          <p:cNvSpPr/>
          <p:nvPr/>
        </p:nvSpPr>
        <p:spPr>
          <a:xfrm>
            <a:off x="559558" y="2292823"/>
            <a:ext cx="4203511" cy="251810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Created in 1913:</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Establish to deal with economic panics of the 1800s</a:t>
            </a:r>
          </a:p>
          <a:p>
            <a:pPr marL="342900" indent="-342900">
              <a:buFont typeface="Wingdings" pitchFamily="2" charset="2"/>
              <a:buChar char="§"/>
            </a:pPr>
            <a:r>
              <a:rPr lang="en-US" sz="2400" dirty="0">
                <a:solidFill>
                  <a:schemeClr val="bg1"/>
                </a:solidFill>
                <a:latin typeface="Times New Roman" pitchFamily="18" charset="0"/>
                <a:cs typeface="Times New Roman" pitchFamily="18" charset="0"/>
              </a:rPr>
              <a:t>Created 12 Reserve Banks &amp; Board of Governors</a:t>
            </a:r>
          </a:p>
        </p:txBody>
      </p:sp>
      <p:sp>
        <p:nvSpPr>
          <p:cNvPr id="6" name="Rectangle 5"/>
          <p:cNvSpPr/>
          <p:nvPr/>
        </p:nvSpPr>
        <p:spPr>
          <a:xfrm>
            <a:off x="1146412" y="5854889"/>
            <a:ext cx="9676263" cy="602182"/>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New Roman" pitchFamily="18" charset="0"/>
                <a:cs typeface="Times New Roman" pitchFamily="18" charset="0"/>
              </a:rPr>
              <a:t>Independent Agency</a:t>
            </a:r>
            <a:r>
              <a:rPr lang="en-US" sz="2400" dirty="0">
                <a:latin typeface="Times New Roman" pitchFamily="18" charset="0"/>
                <a:cs typeface="Times New Roman" pitchFamily="18" charset="0"/>
              </a:rPr>
              <a:t>: reports to Congress instead of the President</a:t>
            </a:r>
          </a:p>
        </p:txBody>
      </p:sp>
      <p:sp>
        <p:nvSpPr>
          <p:cNvPr id="5" name="Rectangle 4">
            <a:extLst>
              <a:ext uri="{FF2B5EF4-FFF2-40B4-BE49-F238E27FC236}">
                <a16:creationId xmlns:a16="http://schemas.microsoft.com/office/drawing/2014/main" id="{B304D1F9-B28D-49FF-8A9D-1E9FF4BF8049}"/>
              </a:ext>
            </a:extLst>
          </p:cNvPr>
          <p:cNvSpPr/>
          <p:nvPr/>
        </p:nvSpPr>
        <p:spPr>
          <a:xfrm>
            <a:off x="5430644" y="5330283"/>
            <a:ext cx="5597912" cy="36799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Chicago Federal Reserve Bank Link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3357EEF-A62C-4A62-A4DC-C740C8AEE3BD}"/>
              </a:ext>
            </a:extLst>
          </p:cNvPr>
          <p:cNvSpPr/>
          <p:nvPr/>
        </p:nvSpPr>
        <p:spPr>
          <a:xfrm>
            <a:off x="476376" y="2166933"/>
            <a:ext cx="11239247" cy="903849"/>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2400" dirty="0">
                <a:solidFill>
                  <a:schemeClr val="bg1"/>
                </a:solidFill>
                <a:latin typeface="Times New Roman" panose="02020603050405020304" pitchFamily="18" charset="0"/>
                <a:cs typeface="Times New Roman" panose="02020603050405020304" pitchFamily="18" charset="0"/>
              </a:rPr>
              <a:t>How does the Federal Reserve make the economy expand and contract? </a:t>
            </a:r>
          </a:p>
        </p:txBody>
      </p:sp>
      <p:sp>
        <p:nvSpPr>
          <p:cNvPr id="9" name="Rectangle 8">
            <a:extLst>
              <a:ext uri="{FF2B5EF4-FFF2-40B4-BE49-F238E27FC236}">
                <a16:creationId xmlns:a16="http://schemas.microsoft.com/office/drawing/2014/main" id="{A4E6A5E6-9581-4423-BB88-C5CD9C951374}"/>
              </a:ext>
            </a:extLst>
          </p:cNvPr>
          <p:cNvSpPr/>
          <p:nvPr/>
        </p:nvSpPr>
        <p:spPr>
          <a:xfrm>
            <a:off x="476376" y="3228937"/>
            <a:ext cx="11239247" cy="903849"/>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2. How does the federal reserve system create consumer confidence in banks? </a:t>
            </a:r>
          </a:p>
        </p:txBody>
      </p:sp>
      <p:sp>
        <p:nvSpPr>
          <p:cNvPr id="10" name="Rectangle 9">
            <a:extLst>
              <a:ext uri="{FF2B5EF4-FFF2-40B4-BE49-F238E27FC236}">
                <a16:creationId xmlns:a16="http://schemas.microsoft.com/office/drawing/2014/main" id="{A0F3B519-4546-4B07-8C6F-7E9157FCFC2A}"/>
              </a:ext>
            </a:extLst>
          </p:cNvPr>
          <p:cNvSpPr/>
          <p:nvPr/>
        </p:nvSpPr>
        <p:spPr>
          <a:xfrm>
            <a:off x="476376" y="4305152"/>
            <a:ext cx="11239247" cy="903849"/>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3. How does the federal reserve system support the security of payments made by consumers? </a:t>
            </a:r>
          </a:p>
        </p:txBody>
      </p:sp>
    </p:spTree>
    <p:extLst>
      <p:ext uri="{BB962C8B-B14F-4D97-AF65-F5344CB8AC3E}">
        <p14:creationId xmlns:p14="http://schemas.microsoft.com/office/powerpoint/2010/main" val="242686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AFC09-315B-4B5E-8FCF-3C1EAA05CC2C}"/>
              </a:ext>
            </a:extLst>
          </p:cNvPr>
          <p:cNvSpPr>
            <a:spLocks noGrp="1"/>
          </p:cNvSpPr>
          <p:nvPr>
            <p:ph type="title"/>
          </p:nvPr>
        </p:nvSpPr>
        <p:spPr>
          <a:xfrm>
            <a:off x="1066800" y="319207"/>
            <a:ext cx="10058400" cy="795064"/>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Fed Functions </a:t>
            </a:r>
          </a:p>
        </p:txBody>
      </p:sp>
      <p:sp>
        <p:nvSpPr>
          <p:cNvPr id="3" name="Content Placeholder 2">
            <a:extLst>
              <a:ext uri="{FF2B5EF4-FFF2-40B4-BE49-F238E27FC236}">
                <a16:creationId xmlns:a16="http://schemas.microsoft.com/office/drawing/2014/main" id="{06AF20CA-6615-4F6C-9E19-84E9D86AD230}"/>
              </a:ext>
            </a:extLst>
          </p:cNvPr>
          <p:cNvSpPr>
            <a:spLocks noGrp="1"/>
          </p:cNvSpPr>
          <p:nvPr>
            <p:ph idx="1"/>
          </p:nvPr>
        </p:nvSpPr>
        <p:spPr>
          <a:xfrm>
            <a:off x="723331" y="1380255"/>
            <a:ext cx="11019203" cy="4475190"/>
          </a:xfrm>
          <a:solidFill>
            <a:schemeClr val="bg1"/>
          </a:solidFill>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Federal Reserve Functions: </a:t>
            </a:r>
          </a:p>
          <a:p>
            <a:endParaRPr lang="en-US" sz="2400"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01835" y="1249295"/>
            <a:ext cx="5694129" cy="38927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696036" y="1924334"/>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Regulate &amp; Supervise financial institutions </a:t>
            </a:r>
          </a:p>
        </p:txBody>
      </p:sp>
      <p:sp>
        <p:nvSpPr>
          <p:cNvPr id="9" name="Rectangle 8"/>
          <p:cNvSpPr/>
          <p:nvPr/>
        </p:nvSpPr>
        <p:spPr>
          <a:xfrm>
            <a:off x="696036" y="2799907"/>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Operating the nation’s payment system</a:t>
            </a:r>
          </a:p>
        </p:txBody>
      </p:sp>
      <p:sp>
        <p:nvSpPr>
          <p:cNvPr id="10" name="Rectangle 9"/>
          <p:cNvSpPr/>
          <p:nvPr/>
        </p:nvSpPr>
        <p:spPr>
          <a:xfrm>
            <a:off x="696036" y="3728113"/>
            <a:ext cx="4653886" cy="791570"/>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Establish and implement the monetary policy</a:t>
            </a:r>
          </a:p>
        </p:txBody>
      </p:sp>
    </p:spTree>
    <p:extLst>
      <p:ext uri="{BB962C8B-B14F-4D97-AF65-F5344CB8AC3E}">
        <p14:creationId xmlns:p14="http://schemas.microsoft.com/office/powerpoint/2010/main" val="810054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DB8-E236-46E0-8983-C7F8375C0F86}"/>
              </a:ext>
            </a:extLst>
          </p:cNvPr>
          <p:cNvSpPr>
            <a:spLocks noGrp="1"/>
          </p:cNvSpPr>
          <p:nvPr>
            <p:ph type="title"/>
          </p:nvPr>
        </p:nvSpPr>
        <p:spPr>
          <a:xfrm>
            <a:off x="1097280" y="286603"/>
            <a:ext cx="10058400" cy="828519"/>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Economists at Work</a:t>
            </a:r>
          </a:p>
        </p:txBody>
      </p:sp>
      <p:sp>
        <p:nvSpPr>
          <p:cNvPr id="3" name="Content Placeholder 2">
            <a:extLst>
              <a:ext uri="{FF2B5EF4-FFF2-40B4-BE49-F238E27FC236}">
                <a16:creationId xmlns:a16="http://schemas.microsoft.com/office/drawing/2014/main" id="{E83B81F8-42B2-4F5B-8BBE-F986A5F8E146}"/>
              </a:ext>
            </a:extLst>
          </p:cNvPr>
          <p:cNvSpPr>
            <a:spLocks noGrp="1"/>
          </p:cNvSpPr>
          <p:nvPr>
            <p:ph idx="1"/>
          </p:nvPr>
        </p:nvSpPr>
        <p:spPr>
          <a:xfrm>
            <a:off x="291154" y="1674055"/>
            <a:ext cx="10864526" cy="4195037"/>
          </a:xfrm>
          <a:solidFill>
            <a:schemeClr val="bg1"/>
          </a:solidFill>
          <a:ln>
            <a:solidFill>
              <a:srgbClr val="002060"/>
            </a:solidFill>
          </a:ln>
        </p:spPr>
        <p:txBody>
          <a:bodyPr/>
          <a:lstStyle/>
          <a:p>
            <a:pPr marL="0" indent="0">
              <a:buNone/>
            </a:pPr>
            <a:r>
              <a:rPr lang="en-US" sz="2400" dirty="0">
                <a:latin typeface="Times New Roman" panose="02020603050405020304" pitchFamily="18" charset="0"/>
                <a:cs typeface="Times New Roman" panose="02020603050405020304" pitchFamily="18" charset="0"/>
              </a:rPr>
              <a:t>Stimulating the economy:</a:t>
            </a:r>
          </a:p>
          <a:p>
            <a:pPr>
              <a:spcBef>
                <a:spcPts val="0"/>
              </a:spcBef>
              <a:spcAft>
                <a:spcPts val="0"/>
              </a:spcAft>
            </a:pPr>
            <a:r>
              <a:rPr lang="en-US" sz="2400" b="1" u="sng" dirty="0">
                <a:solidFill>
                  <a:srgbClr val="C00000"/>
                </a:solidFill>
                <a:latin typeface="Times New Roman" panose="02020603050405020304" pitchFamily="18" charset="0"/>
                <a:cs typeface="Times New Roman" panose="02020603050405020304" pitchFamily="18" charset="0"/>
              </a:rPr>
              <a:t>Federal Open Market Committee</a:t>
            </a:r>
            <a:r>
              <a:rPr lang="en-US" sz="2400" dirty="0">
                <a:latin typeface="Times New Roman" panose="02020603050405020304" pitchFamily="18" charset="0"/>
                <a:cs typeface="Times New Roman" panose="02020603050405020304" pitchFamily="18" charset="0"/>
              </a:rPr>
              <a:t>: Board of Governors </a:t>
            </a:r>
          </a:p>
          <a:p>
            <a:pPr>
              <a:spcBef>
                <a:spcPts val="0"/>
              </a:spcBef>
              <a:spcAft>
                <a:spcPts val="0"/>
              </a:spcAft>
            </a:pPr>
            <a:r>
              <a:rPr lang="en-US" sz="2400" dirty="0">
                <a:latin typeface="Times New Roman" panose="02020603050405020304" pitchFamily="18" charset="0"/>
                <a:cs typeface="Times New Roman" panose="02020603050405020304" pitchFamily="18" charset="0"/>
              </a:rPr>
              <a:t>&amp; 12 Bank Presidents</a:t>
            </a:r>
          </a:p>
          <a:p>
            <a:pPr>
              <a:spcBef>
                <a:spcPts val="0"/>
              </a:spcBef>
              <a:spcAft>
                <a:spcPts val="0"/>
              </a:spcAft>
            </a:pPr>
            <a:endParaRPr lang="en-US" dirty="0">
              <a:latin typeface="Times New Roman" panose="02020603050405020304" pitchFamily="18" charset="0"/>
              <a:cs typeface="Times New Roman" panose="02020603050405020304" pitchFamily="18" charset="0"/>
            </a:endParaRPr>
          </a:p>
          <a:p>
            <a:pPr>
              <a:spcBef>
                <a:spcPts val="0"/>
              </a:spcBef>
              <a:spcAft>
                <a:spcPts val="0"/>
              </a:spcAft>
            </a:pPr>
            <a:endParaRPr lang="en-US" dirty="0">
              <a:latin typeface="Times New Roman" panose="02020603050405020304" pitchFamily="18" charset="0"/>
              <a:cs typeface="Times New Roman" panose="02020603050405020304" pitchFamily="18" charset="0"/>
            </a:endParaRPr>
          </a:p>
        </p:txBody>
      </p:sp>
      <p:pic>
        <p:nvPicPr>
          <p:cNvPr id="5" name="Picture 4" descr="A close up of text on a white background&#10;&#10;Description automatically generated">
            <a:extLst>
              <a:ext uri="{FF2B5EF4-FFF2-40B4-BE49-F238E27FC236}">
                <a16:creationId xmlns:a16="http://schemas.microsoft.com/office/drawing/2014/main" id="{C48D3E40-A4EB-4D79-8CA7-0BF422E3F2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005" y="700862"/>
            <a:ext cx="3586841" cy="5777003"/>
          </a:xfrm>
          <a:prstGeom prst="rect">
            <a:avLst/>
          </a:prstGeom>
          <a:ln>
            <a:solidFill>
              <a:srgbClr val="002060"/>
            </a:solidFill>
          </a:ln>
        </p:spPr>
      </p:pic>
      <p:sp>
        <p:nvSpPr>
          <p:cNvPr id="6" name="Rectangle 5">
            <a:extLst>
              <a:ext uri="{FF2B5EF4-FFF2-40B4-BE49-F238E27FC236}">
                <a16:creationId xmlns:a16="http://schemas.microsoft.com/office/drawing/2014/main" id="{E678F981-E0A4-4366-AF73-6DD2E85AE218}"/>
              </a:ext>
            </a:extLst>
          </p:cNvPr>
          <p:cNvSpPr/>
          <p:nvPr/>
        </p:nvSpPr>
        <p:spPr>
          <a:xfrm>
            <a:off x="855349" y="2732049"/>
            <a:ext cx="6045293" cy="696951"/>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latin typeface="Times New Roman" panose="02020603050405020304" pitchFamily="18" charset="0"/>
                <a:cs typeface="Times New Roman" panose="02020603050405020304" pitchFamily="18" charset="0"/>
              </a:rPr>
              <a:t>MONETARY POLICY</a:t>
            </a:r>
          </a:p>
        </p:txBody>
      </p:sp>
      <p:pic>
        <p:nvPicPr>
          <p:cNvPr id="4" name="Google Shape;344;p43" descr="frsmap">
            <a:extLst>
              <a:ext uri="{FF2B5EF4-FFF2-40B4-BE49-F238E27FC236}">
                <a16:creationId xmlns:a16="http://schemas.microsoft.com/office/drawing/2014/main" id="{7AE83DA7-8C02-F5DD-29A3-5659A0051A8E}"/>
              </a:ext>
            </a:extLst>
          </p:cNvPr>
          <p:cNvPicPr preferRelativeResize="0"/>
          <p:nvPr/>
        </p:nvPicPr>
        <p:blipFill rotWithShape="1">
          <a:blip r:embed="rId3">
            <a:alphaModFix/>
          </a:blip>
          <a:srcRect/>
          <a:stretch/>
        </p:blipFill>
        <p:spPr>
          <a:xfrm>
            <a:off x="855349" y="3644439"/>
            <a:ext cx="6530189" cy="3079012"/>
          </a:xfrm>
          <a:prstGeom prst="rect">
            <a:avLst/>
          </a:prstGeom>
          <a:solidFill>
            <a:schemeClr val="accent3">
              <a:lumMod val="20000"/>
              <a:lumOff val="80000"/>
            </a:schemeClr>
          </a:solidFill>
          <a:ln>
            <a:solidFill>
              <a:schemeClr val="tx1"/>
            </a:solidFill>
          </a:ln>
        </p:spPr>
      </p:pic>
    </p:spTree>
    <p:extLst>
      <p:ext uri="{BB962C8B-B14F-4D97-AF65-F5344CB8AC3E}">
        <p14:creationId xmlns:p14="http://schemas.microsoft.com/office/powerpoint/2010/main" val="4879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9683"/>
          </a:xfrm>
          <a:solidFill>
            <a:schemeClr val="bg1"/>
          </a:solidFill>
          <a:ln>
            <a:solidFill>
              <a:srgbClr val="002060"/>
            </a:solidFill>
          </a:ln>
        </p:spPr>
        <p:txBody>
          <a:bodyPr>
            <a:normAutofit/>
          </a:bodyPr>
          <a:lstStyle/>
          <a:p>
            <a:r>
              <a:rPr lang="en-US" b="1" dirty="0">
                <a:solidFill>
                  <a:schemeClr val="accent6">
                    <a:lumMod val="50000"/>
                  </a:schemeClr>
                </a:solidFill>
                <a:latin typeface="Berlin Sans FB" panose="020E0602020502020306" pitchFamily="34" charset="0"/>
              </a:rPr>
              <a:t>Tool Time </a:t>
            </a:r>
          </a:p>
        </p:txBody>
      </p:sp>
      <p:sp>
        <p:nvSpPr>
          <p:cNvPr id="3" name="Content Placeholder 2"/>
          <p:cNvSpPr>
            <a:spLocks noGrp="1"/>
          </p:cNvSpPr>
          <p:nvPr>
            <p:ph idx="1"/>
          </p:nvPr>
        </p:nvSpPr>
        <p:spPr>
          <a:xfrm>
            <a:off x="506437" y="1139412"/>
            <a:ext cx="10690186" cy="4668089"/>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The Federal Reserve Monetary Policy TOOLS</a:t>
            </a:r>
            <a:r>
              <a:rPr lang="en-US" sz="2400" i="1" u="sng" dirty="0">
                <a:solidFill>
                  <a:srgbClr val="C00000"/>
                </a:solidFill>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p:sp>
        <p:nvSpPr>
          <p:cNvPr id="4" name="Rectangle 3"/>
          <p:cNvSpPr/>
          <p:nvPr/>
        </p:nvSpPr>
        <p:spPr>
          <a:xfrm>
            <a:off x="777923" y="1733265"/>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Discount Rate</a:t>
            </a:r>
            <a:r>
              <a:rPr lang="en-US" sz="2400" b="1" dirty="0">
                <a:solidFill>
                  <a:schemeClr val="accent6">
                    <a:lumMod val="50000"/>
                  </a:schemeClr>
                </a:solidFill>
                <a:latin typeface="Times New Roman" pitchFamily="18" charset="0"/>
                <a:cs typeface="Times New Roman" pitchFamily="18" charset="0"/>
              </a:rPr>
              <a:t>:</a:t>
            </a:r>
            <a:r>
              <a:rPr lang="en-US" sz="2400" dirty="0">
                <a:solidFill>
                  <a:schemeClr val="bg1"/>
                </a:solidFill>
                <a:latin typeface="Times New Roman" pitchFamily="18" charset="0"/>
                <a:cs typeface="Times New Roman" pitchFamily="18" charset="0"/>
              </a:rPr>
              <a:t> the prime interest rates the Federal Reserve charges banks to borrow from it</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684" y="463976"/>
            <a:ext cx="4162425" cy="53435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7923" y="2827361"/>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Open Market Operations</a:t>
            </a:r>
            <a:r>
              <a:rPr lang="en-US" sz="2400" dirty="0">
                <a:solidFill>
                  <a:schemeClr val="bg1"/>
                </a:solidFill>
                <a:latin typeface="Times New Roman" pitchFamily="18" charset="0"/>
                <a:cs typeface="Times New Roman" pitchFamily="18" charset="0"/>
              </a:rPr>
              <a:t>: the buying &amp; selling of bonds to put $ into or out of the economy</a:t>
            </a:r>
          </a:p>
        </p:txBody>
      </p:sp>
      <p:sp>
        <p:nvSpPr>
          <p:cNvPr id="7" name="Rectangle 6"/>
          <p:cNvSpPr/>
          <p:nvPr/>
        </p:nvSpPr>
        <p:spPr>
          <a:xfrm>
            <a:off x="777923" y="3921457"/>
            <a:ext cx="6250674" cy="941696"/>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itchFamily="18" charset="0"/>
                <a:cs typeface="Times New Roman" pitchFamily="18" charset="0"/>
              </a:rPr>
              <a:t>Reserve Requirement</a:t>
            </a:r>
            <a:r>
              <a:rPr lang="en-US" sz="2400" dirty="0">
                <a:solidFill>
                  <a:schemeClr val="bg1"/>
                </a:solidFill>
                <a:latin typeface="Times New Roman" pitchFamily="18" charset="0"/>
                <a:cs typeface="Times New Roman" pitchFamily="18" charset="0"/>
              </a:rPr>
              <a:t>: the amount of extra $$$ member banks must keep on hand at all times</a:t>
            </a:r>
          </a:p>
        </p:txBody>
      </p:sp>
    </p:spTree>
    <p:extLst>
      <p:ext uri="{BB962C8B-B14F-4D97-AF65-F5344CB8AC3E}">
        <p14:creationId xmlns:p14="http://schemas.microsoft.com/office/powerpoint/2010/main" val="294322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 Reteach – shifters</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Monetary Policy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The Power of the Federal Reserve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 retest – Tuesday, October 10</a:t>
            </a:r>
          </a:p>
        </p:txBody>
      </p:sp>
    </p:spTree>
    <p:extLst>
      <p:ext uri="{BB962C8B-B14F-4D97-AF65-F5344CB8AC3E}">
        <p14:creationId xmlns:p14="http://schemas.microsoft.com/office/powerpoint/2010/main" val="2509917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0C5E-EE53-9F73-6A62-0259D01452B9}"/>
              </a:ext>
            </a:extLst>
          </p:cNvPr>
          <p:cNvSpPr>
            <a:spLocks noGrp="1"/>
          </p:cNvSpPr>
          <p:nvPr>
            <p:ph type="title"/>
          </p:nvPr>
        </p:nvSpPr>
        <p:spPr>
          <a:xfrm>
            <a:off x="838200" y="365126"/>
            <a:ext cx="10515600" cy="704020"/>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Supply &amp; Demand</a:t>
            </a:r>
          </a:p>
        </p:txBody>
      </p:sp>
      <p:sp>
        <p:nvSpPr>
          <p:cNvPr id="3" name="Content Placeholder 2">
            <a:extLst>
              <a:ext uri="{FF2B5EF4-FFF2-40B4-BE49-F238E27FC236}">
                <a16:creationId xmlns:a16="http://schemas.microsoft.com/office/drawing/2014/main" id="{8BABC4CC-2A5D-1143-FA7A-1BD4DC371E6E}"/>
              </a:ext>
            </a:extLst>
          </p:cNvPr>
          <p:cNvSpPr>
            <a:spLocks noGrp="1"/>
          </p:cNvSpPr>
          <p:nvPr>
            <p:ph idx="1"/>
          </p:nvPr>
        </p:nvSpPr>
        <p:spPr>
          <a:xfrm>
            <a:off x="838200" y="1364566"/>
            <a:ext cx="10515600" cy="4812397"/>
          </a:xfrm>
          <a:solidFill>
            <a:schemeClr val="bg1"/>
          </a:solidFill>
        </p:spPr>
        <p:txBody>
          <a:bodyPr/>
          <a:lstStyle/>
          <a:p>
            <a:r>
              <a:rPr lang="en-US" dirty="0">
                <a:latin typeface="Times New Roman" panose="02020603050405020304" pitchFamily="18" charset="0"/>
                <a:cs typeface="Times New Roman" panose="02020603050405020304" pitchFamily="18" charset="0"/>
              </a:rPr>
              <a:t>Draw the Supply &amp; Demand Graph</a:t>
            </a:r>
          </a:p>
        </p:txBody>
      </p:sp>
      <p:graphicFrame>
        <p:nvGraphicFramePr>
          <p:cNvPr id="4" name="Table 3">
            <a:extLst>
              <a:ext uri="{FF2B5EF4-FFF2-40B4-BE49-F238E27FC236}">
                <a16:creationId xmlns:a16="http://schemas.microsoft.com/office/drawing/2014/main" id="{894E4803-614C-7870-38A7-4C9C9983D36C}"/>
              </a:ext>
            </a:extLst>
          </p:cNvPr>
          <p:cNvGraphicFramePr>
            <a:graphicFrameLocks noGrp="1"/>
          </p:cNvGraphicFramePr>
          <p:nvPr>
            <p:extLst>
              <p:ext uri="{D42A27DB-BD31-4B8C-83A1-F6EECF244321}">
                <p14:modId xmlns:p14="http://schemas.microsoft.com/office/powerpoint/2010/main" val="299638372"/>
              </p:ext>
            </p:extLst>
          </p:nvPr>
        </p:nvGraphicFramePr>
        <p:xfrm>
          <a:off x="459960" y="1878012"/>
          <a:ext cx="5124915" cy="3311335"/>
        </p:xfrm>
        <a:graphic>
          <a:graphicData uri="http://schemas.openxmlformats.org/drawingml/2006/table">
            <a:tbl>
              <a:tblPr firstRow="1" firstCol="1" bandRow="1">
                <a:tableStyleId>{5C22544A-7EE6-4342-B048-85BDC9FD1C3A}</a:tableStyleId>
              </a:tblPr>
              <a:tblGrid>
                <a:gridCol w="1643841">
                  <a:extLst>
                    <a:ext uri="{9D8B030D-6E8A-4147-A177-3AD203B41FA5}">
                      <a16:colId xmlns:a16="http://schemas.microsoft.com/office/drawing/2014/main" val="3221721699"/>
                    </a:ext>
                  </a:extLst>
                </a:gridCol>
                <a:gridCol w="1740537">
                  <a:extLst>
                    <a:ext uri="{9D8B030D-6E8A-4147-A177-3AD203B41FA5}">
                      <a16:colId xmlns:a16="http://schemas.microsoft.com/office/drawing/2014/main" val="205489438"/>
                    </a:ext>
                  </a:extLst>
                </a:gridCol>
                <a:gridCol w="1740537">
                  <a:extLst>
                    <a:ext uri="{9D8B030D-6E8A-4147-A177-3AD203B41FA5}">
                      <a16:colId xmlns:a16="http://schemas.microsoft.com/office/drawing/2014/main" val="1602124067"/>
                    </a:ext>
                  </a:extLst>
                </a:gridCol>
              </a:tblGrid>
              <a:tr h="0">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Price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Quantity of Demand</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Quantity of Supply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7447025"/>
                  </a:ext>
                </a:extLst>
              </a:tr>
              <a:tr h="0">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500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200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5016744"/>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$20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250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2160868"/>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$30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300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3119374"/>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350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350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3176594"/>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300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4473661"/>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$60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250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450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9747787"/>
                  </a:ext>
                </a:extLst>
              </a:tr>
              <a:tr h="0">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$70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a:effectLst/>
                          <a:latin typeface="Times New Roman" panose="02020603050405020304" pitchFamily="18" charset="0"/>
                          <a:cs typeface="Times New Roman" panose="02020603050405020304" pitchFamily="18" charset="0"/>
                        </a:rPr>
                        <a:t>200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latin typeface="Times New Roman" panose="02020603050405020304" pitchFamily="18" charset="0"/>
                          <a:cs typeface="Times New Roman" panose="02020603050405020304" pitchFamily="18" charset="0"/>
                        </a:rPr>
                        <a:t>500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8203172"/>
                  </a:ext>
                </a:extLst>
              </a:tr>
            </a:tbl>
          </a:graphicData>
        </a:graphic>
      </p:graphicFrame>
      <p:cxnSp>
        <p:nvCxnSpPr>
          <p:cNvPr id="8" name="Straight Arrow Connector 7">
            <a:extLst>
              <a:ext uri="{FF2B5EF4-FFF2-40B4-BE49-F238E27FC236}">
                <a16:creationId xmlns:a16="http://schemas.microsoft.com/office/drawing/2014/main" id="{09BAC66C-66FA-1D42-7154-78EF246452A9}"/>
              </a:ext>
            </a:extLst>
          </p:cNvPr>
          <p:cNvCxnSpPr/>
          <p:nvPr/>
        </p:nvCxnSpPr>
        <p:spPr>
          <a:xfrm flipV="1">
            <a:off x="6499274" y="1878012"/>
            <a:ext cx="0" cy="38897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C8DEBDCD-591F-C18B-F31C-9E415D737476}"/>
              </a:ext>
            </a:extLst>
          </p:cNvPr>
          <p:cNvCxnSpPr/>
          <p:nvPr/>
        </p:nvCxnSpPr>
        <p:spPr>
          <a:xfrm>
            <a:off x="6499274" y="5753686"/>
            <a:ext cx="4698609"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8020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0C5E-EE53-9F73-6A62-0259D01452B9}"/>
              </a:ext>
            </a:extLst>
          </p:cNvPr>
          <p:cNvSpPr>
            <a:spLocks noGrp="1"/>
          </p:cNvSpPr>
          <p:nvPr>
            <p:ph type="title"/>
          </p:nvPr>
        </p:nvSpPr>
        <p:spPr>
          <a:xfrm>
            <a:off x="838200" y="365126"/>
            <a:ext cx="10515600" cy="704020"/>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Supply &amp; Demand Shifters</a:t>
            </a:r>
          </a:p>
        </p:txBody>
      </p:sp>
      <p:sp>
        <p:nvSpPr>
          <p:cNvPr id="3" name="Content Placeholder 2">
            <a:extLst>
              <a:ext uri="{FF2B5EF4-FFF2-40B4-BE49-F238E27FC236}">
                <a16:creationId xmlns:a16="http://schemas.microsoft.com/office/drawing/2014/main" id="{8BABC4CC-2A5D-1143-FA7A-1BD4DC371E6E}"/>
              </a:ext>
            </a:extLst>
          </p:cNvPr>
          <p:cNvSpPr>
            <a:spLocks noGrp="1"/>
          </p:cNvSpPr>
          <p:nvPr>
            <p:ph idx="1"/>
          </p:nvPr>
        </p:nvSpPr>
        <p:spPr>
          <a:xfrm>
            <a:off x="838200" y="1364566"/>
            <a:ext cx="10515600" cy="4812397"/>
          </a:xfrm>
          <a:solidFill>
            <a:schemeClr val="bg1"/>
          </a:solidFill>
        </p:spPr>
        <p:txBody>
          <a:bodyPr/>
          <a:lstStyle/>
          <a:p>
            <a:pPr marL="0" indent="0">
              <a:buNone/>
            </a:pPr>
            <a:r>
              <a:rPr lang="en-US" dirty="0">
                <a:latin typeface="Times New Roman" panose="02020603050405020304" pitchFamily="18" charset="0"/>
                <a:cs typeface="Times New Roman" panose="02020603050405020304" pitchFamily="18" charset="0"/>
              </a:rPr>
              <a:t>Shifts in supply and demand</a:t>
            </a:r>
          </a:p>
          <a:p>
            <a:r>
              <a:rPr lang="en-US" dirty="0">
                <a:latin typeface="Times New Roman" panose="02020603050405020304" pitchFamily="18" charset="0"/>
                <a:cs typeface="Times New Roman" panose="02020603050405020304" pitchFamily="18" charset="0"/>
              </a:rPr>
              <a:t>Supply = producers, businesses, manufactures,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Demand = consumers, buying,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a:t>
            </a:r>
          </a:p>
        </p:txBody>
      </p:sp>
      <p:pic>
        <p:nvPicPr>
          <p:cNvPr id="1032" name="Picture 8" descr="What Does a Downward Shift in the Supply Curve Mean?">
            <a:extLst>
              <a:ext uri="{FF2B5EF4-FFF2-40B4-BE49-F238E27FC236}">
                <a16:creationId xmlns:a16="http://schemas.microsoft.com/office/drawing/2014/main" id="{5CE5E7A1-7F5E-D7C2-E476-1C81A1E2E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163" y="2600325"/>
            <a:ext cx="4147771" cy="40114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What is Shift in Demand Curve? Examples &amp; Factors">
            <a:extLst>
              <a:ext uri="{FF2B5EF4-FFF2-40B4-BE49-F238E27FC236}">
                <a16:creationId xmlns:a16="http://schemas.microsoft.com/office/drawing/2014/main" id="{7F20D9E3-3B9A-6C36-6E0C-25C5A78C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66" y="2843945"/>
            <a:ext cx="4904934" cy="3767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9164F1A-3AB9-F32A-85A2-383EE563A4D7}"/>
              </a:ext>
            </a:extLst>
          </p:cNvPr>
          <p:cNvSpPr/>
          <p:nvPr/>
        </p:nvSpPr>
        <p:spPr>
          <a:xfrm>
            <a:off x="4908453" y="2941906"/>
            <a:ext cx="3080825" cy="974188"/>
          </a:xfrm>
          <a:prstGeom prst="rect">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Shift right = increase</a:t>
            </a:r>
          </a:p>
          <a:p>
            <a:pPr algn="ctr"/>
            <a:r>
              <a:rPr lang="en-US" sz="2400" dirty="0">
                <a:latin typeface="Times New Roman" panose="02020603050405020304" pitchFamily="18" charset="0"/>
                <a:cs typeface="Times New Roman" panose="02020603050405020304" pitchFamily="18" charset="0"/>
              </a:rPr>
              <a:t>Shift left = decrease</a:t>
            </a:r>
          </a:p>
        </p:txBody>
      </p:sp>
    </p:spTree>
    <p:extLst>
      <p:ext uri="{BB962C8B-B14F-4D97-AF65-F5344CB8AC3E}">
        <p14:creationId xmlns:p14="http://schemas.microsoft.com/office/powerpoint/2010/main" val="1887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Phases of the Economy</a:t>
            </a:r>
          </a:p>
        </p:txBody>
      </p:sp>
      <p:sp>
        <p:nvSpPr>
          <p:cNvPr id="3" name="Content Placeholder 2"/>
          <p:cNvSpPr>
            <a:spLocks noGrp="1"/>
          </p:cNvSpPr>
          <p:nvPr>
            <p:ph idx="1"/>
          </p:nvPr>
        </p:nvSpPr>
        <p:spPr>
          <a:xfrm>
            <a:off x="1097280" y="1378425"/>
            <a:ext cx="10058400" cy="4490668"/>
          </a:xfrm>
          <a:solidFill>
            <a:schemeClr val="bg1"/>
          </a:solidFill>
          <a:ln>
            <a:solidFill>
              <a:srgbClr val="002060"/>
            </a:solidFill>
          </a:ln>
        </p:spPr>
        <p:txBody>
          <a:bodyPr>
            <a:normAutofit/>
          </a:bodyPr>
          <a:lstStyle/>
          <a:p>
            <a:r>
              <a:rPr lang="en-US" sz="2400" b="1" i="1" u="sng" dirty="0">
                <a:solidFill>
                  <a:srgbClr val="FF0000"/>
                </a:solidFill>
                <a:latin typeface="Times New Roman" pitchFamily="18" charset="0"/>
                <a:cs typeface="Times New Roman" pitchFamily="18" charset="0"/>
              </a:rPr>
              <a:t>Issue</a:t>
            </a:r>
            <a:r>
              <a:rPr lang="en-US" sz="2400" dirty="0">
                <a:latin typeface="Times New Roman" pitchFamily="18" charset="0"/>
                <a:cs typeface="Times New Roman" pitchFamily="18" charset="0"/>
              </a:rPr>
              <a:t>: The </a:t>
            </a:r>
            <a:r>
              <a:rPr lang="en-US" sz="2400" b="1" u="sng" dirty="0">
                <a:solidFill>
                  <a:srgbClr val="002060"/>
                </a:solidFill>
                <a:latin typeface="Times New Roman" pitchFamily="18" charset="0"/>
                <a:cs typeface="Times New Roman" pitchFamily="18" charset="0"/>
              </a:rPr>
              <a:t>Business Cycle</a:t>
            </a:r>
            <a:r>
              <a:rPr lang="en-US" sz="2400" b="1" dirty="0">
                <a:solidFill>
                  <a:srgbClr val="002060"/>
                </a:solidFill>
                <a:latin typeface="Times New Roman" pitchFamily="18" charset="0"/>
                <a:cs typeface="Times New Roman" pitchFamily="18" charset="0"/>
              </a:rPr>
              <a:t> </a:t>
            </a:r>
            <a:r>
              <a:rPr lang="en-US" sz="2400" dirty="0">
                <a:latin typeface="Times New Roman" pitchFamily="18" charset="0"/>
                <a:cs typeface="Times New Roman" pitchFamily="18" charset="0"/>
              </a:rPr>
              <a:t>is a prediction model (Economists can only guess when the economy will transition from one phase to the next)</a:t>
            </a:r>
          </a:p>
          <a:p>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299" y="2251881"/>
            <a:ext cx="10126638" cy="36488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38828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Keep it in Reserve</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Adjusting the reserve requirement</a:t>
            </a:r>
          </a:p>
          <a:p>
            <a:r>
              <a:rPr lang="en-US" sz="2400" dirty="0">
                <a:latin typeface="Times New Roman" panose="02020603050405020304" pitchFamily="18" charset="0"/>
                <a:cs typeface="Times New Roman" panose="02020603050405020304" pitchFamily="18" charset="0"/>
              </a:rPr>
              <a:t>The amount of money banks must keep </a:t>
            </a:r>
          </a:p>
          <a:p>
            <a:pPr marL="0" indent="0">
              <a:buNone/>
            </a:pPr>
            <a:r>
              <a:rPr lang="en-US" sz="2400" dirty="0">
                <a:latin typeface="Times New Roman" panose="02020603050405020304" pitchFamily="18" charset="0"/>
                <a:cs typeface="Times New Roman" panose="02020603050405020304" pitchFamily="18" charset="0"/>
              </a:rPr>
              <a:t>    on hand to cover deposits </a:t>
            </a:r>
          </a:p>
        </p:txBody>
      </p:sp>
      <p:sp>
        <p:nvSpPr>
          <p:cNvPr id="4" name="Rectangle 3">
            <a:extLst>
              <a:ext uri="{FF2B5EF4-FFF2-40B4-BE49-F238E27FC236}">
                <a16:creationId xmlns:a16="http://schemas.microsoft.com/office/drawing/2014/main" id="{7A6CDEF9-50B5-8D03-F949-6DA6427F01B0}"/>
              </a:ext>
            </a:extLst>
          </p:cNvPr>
          <p:cNvSpPr/>
          <p:nvPr/>
        </p:nvSpPr>
        <p:spPr>
          <a:xfrm>
            <a:off x="699292" y="2751993"/>
            <a:ext cx="5430129" cy="30808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Banks are required to keep a certain amount of money in their banks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If a bank goes below the requirement they must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Borrow from each other </a:t>
            </a:r>
            <a:endParaRPr lang="en-US" sz="2400"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Borrow from the Fed. (the Fed. Charges a higher interest rate)</a:t>
            </a:r>
            <a:endParaRPr lang="en-US" sz="2400" dirty="0">
              <a:latin typeface="Times New Roman" panose="02020603050405020304" pitchFamily="18" charset="0"/>
              <a:cs typeface="Times New Roman" panose="02020603050405020304" pitchFamily="18" charset="0"/>
            </a:endParaRPr>
          </a:p>
        </p:txBody>
      </p:sp>
      <p:pic>
        <p:nvPicPr>
          <p:cNvPr id="5" name="Google Shape;379;p48">
            <a:extLst>
              <a:ext uri="{FF2B5EF4-FFF2-40B4-BE49-F238E27FC236}">
                <a16:creationId xmlns:a16="http://schemas.microsoft.com/office/drawing/2014/main" id="{2B3D4419-4451-F286-8309-7605933C1B93}"/>
              </a:ext>
            </a:extLst>
          </p:cNvPr>
          <p:cNvPicPr preferRelativeResize="0"/>
          <p:nvPr/>
        </p:nvPicPr>
        <p:blipFill rotWithShape="1">
          <a:blip r:embed="rId2">
            <a:alphaModFix/>
          </a:blip>
          <a:srcRect/>
          <a:stretch/>
        </p:blipFill>
        <p:spPr>
          <a:xfrm>
            <a:off x="6351635" y="565059"/>
            <a:ext cx="4688072" cy="4217956"/>
          </a:xfrm>
          <a:prstGeom prst="rect">
            <a:avLst/>
          </a:prstGeom>
          <a:noFill/>
          <a:ln>
            <a:noFill/>
          </a:ln>
        </p:spPr>
      </p:pic>
      <p:sp>
        <p:nvSpPr>
          <p:cNvPr id="7" name="TextBox 6">
            <a:extLst>
              <a:ext uri="{FF2B5EF4-FFF2-40B4-BE49-F238E27FC236}">
                <a16:creationId xmlns:a16="http://schemas.microsoft.com/office/drawing/2014/main" id="{5C231F06-3423-B335-39E0-DAB8685F26A5}"/>
              </a:ext>
            </a:extLst>
          </p:cNvPr>
          <p:cNvSpPr txBox="1"/>
          <p:nvPr/>
        </p:nvSpPr>
        <p:spPr>
          <a:xfrm>
            <a:off x="6582422" y="4988586"/>
            <a:ext cx="5719774" cy="707886"/>
          </a:xfrm>
          <a:prstGeom prst="rect">
            <a:avLst/>
          </a:prstGeom>
          <a:solidFill>
            <a:schemeClr val="tx1"/>
          </a:solidFill>
        </p:spPr>
        <p:txBody>
          <a:bodyPr wrap="square">
            <a:spAutoFit/>
          </a:bodyPr>
          <a:lstStyle/>
          <a:p>
            <a:pPr marL="0" marR="0" lvl="0" indent="0" algn="ctr" rtl="0">
              <a:lnSpc>
                <a:spcPct val="100000"/>
              </a:lnSpc>
              <a:spcBef>
                <a:spcPts val="0"/>
              </a:spcBef>
              <a:spcAft>
                <a:spcPts val="0"/>
              </a:spcAft>
              <a:buNone/>
            </a:pPr>
            <a:r>
              <a:rPr lang="en-US" sz="2000" b="0" i="0" u="none" strike="noStrike" cap="none" dirty="0">
                <a:solidFill>
                  <a:schemeClr val="lt1"/>
                </a:solidFill>
                <a:latin typeface="Times New Roman" panose="02020603050405020304" pitchFamily="18" charset="0"/>
                <a:ea typeface="Arial"/>
                <a:cs typeface="Times New Roman" panose="02020603050405020304" pitchFamily="18" charset="0"/>
                <a:sym typeface="Arial"/>
              </a:rPr>
              <a:t>Currently, the marginal reserve requirement equals </a:t>
            </a:r>
            <a:r>
              <a:rPr lang="en-US" sz="2000" b="1" i="0" u="none" strike="noStrike" cap="none" dirty="0">
                <a:solidFill>
                  <a:schemeClr val="lt1"/>
                </a:solidFill>
                <a:latin typeface="Times New Roman" panose="02020603050405020304" pitchFamily="18" charset="0"/>
                <a:ea typeface="Arial"/>
                <a:cs typeface="Times New Roman" panose="02020603050405020304" pitchFamily="18" charset="0"/>
                <a:sym typeface="Arial"/>
              </a:rPr>
              <a:t>10 percent of a bank's demand and checking deposits</a:t>
            </a:r>
            <a:r>
              <a:rPr lang="en-US" sz="2000" b="0" i="0" u="none" strike="noStrike" cap="none" dirty="0">
                <a:solidFill>
                  <a:schemeClr val="lt1"/>
                </a:solidFill>
                <a:latin typeface="Times New Roman" panose="02020603050405020304" pitchFamily="18" charset="0"/>
                <a:ea typeface="Arial"/>
                <a:cs typeface="Times New Roman" panose="02020603050405020304" pitchFamily="18" charset="0"/>
                <a:sym typeface="Arial"/>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527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To Lend or To Save</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Interest Rates</a:t>
            </a:r>
            <a:r>
              <a:rPr lang="en-US" sz="2400"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fee to borrow money from the bank and credit cards</a:t>
            </a:r>
          </a:p>
          <a:p>
            <a:r>
              <a:rPr lang="en-US" sz="2400" b="1" i="1" u="sng" dirty="0">
                <a:solidFill>
                  <a:srgbClr val="C00000"/>
                </a:solidFill>
                <a:latin typeface="Times New Roman" panose="02020603050405020304" pitchFamily="18" charset="0"/>
                <a:cs typeface="Times New Roman" panose="02020603050405020304" pitchFamily="18" charset="0"/>
              </a:rPr>
              <a:t>Discount rate</a:t>
            </a:r>
            <a:r>
              <a:rPr lang="en-US" sz="2400" dirty="0">
                <a:latin typeface="Times New Roman" panose="02020603050405020304" pitchFamily="18" charset="0"/>
                <a:cs typeface="Times New Roman" panose="02020603050405020304" pitchFamily="18" charset="0"/>
              </a:rPr>
              <a:t>: the prime rate that the Federal Reserves charges banks to borrow money</a:t>
            </a:r>
          </a:p>
        </p:txBody>
      </p:sp>
      <p:sp>
        <p:nvSpPr>
          <p:cNvPr id="4" name="Rectangle 3">
            <a:extLst>
              <a:ext uri="{FF2B5EF4-FFF2-40B4-BE49-F238E27FC236}">
                <a16:creationId xmlns:a16="http://schemas.microsoft.com/office/drawing/2014/main" id="{698422CB-AB06-7D2E-FC4D-8995A7ACDD34}"/>
              </a:ext>
            </a:extLst>
          </p:cNvPr>
          <p:cNvSpPr/>
          <p:nvPr/>
        </p:nvSpPr>
        <p:spPr>
          <a:xfrm>
            <a:off x="764345" y="2518117"/>
            <a:ext cx="5331655" cy="40532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Federal Funds Rate (FFR)</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Money banks lend each other (called “overnight rate”)</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FFR = 2% as of 04/08, .25% as of 12/2011, 5.33% as of 9/23</a:t>
            </a:r>
            <a:endParaRPr lang="en-US" dirty="0">
              <a:latin typeface="Times New Roman" panose="02020603050405020304" pitchFamily="18" charset="0"/>
              <a:cs typeface="Times New Roman" panose="02020603050405020304" pitchFamily="18" charset="0"/>
            </a:endParaRPr>
          </a:p>
          <a:p>
            <a:pPr marL="323850" lvl="0"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Discount Rate (DR)</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Money the Fed lends banks if they get into trouble</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DR: 2.25% as of 4/08</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DR: .75% as of 12/2011</a:t>
            </a:r>
            <a:endParaRPr lang="en-US" dirty="0">
              <a:latin typeface="Times New Roman" panose="02020603050405020304" pitchFamily="18" charset="0"/>
              <a:cs typeface="Times New Roman" panose="02020603050405020304" pitchFamily="18" charset="0"/>
            </a:endParaRPr>
          </a:p>
          <a:p>
            <a:pPr marL="781050" lvl="1" indent="-171450" algn="l" rtl="0">
              <a:lnSpc>
                <a:spcPct val="100000"/>
              </a:lnSpc>
              <a:spcBef>
                <a:spcPts val="0"/>
              </a:spcBef>
              <a:spcAft>
                <a:spcPts val="0"/>
              </a:spcAft>
              <a:buSzPts val="1200"/>
              <a:buFont typeface="Noto Sans Symbols"/>
              <a:buChar char="❖"/>
            </a:pPr>
            <a:r>
              <a:rPr lang="en-US" sz="2400" dirty="0">
                <a:latin typeface="Times New Roman" panose="02020603050405020304" pitchFamily="18" charset="0"/>
                <a:ea typeface="Oswald"/>
                <a:cs typeface="Times New Roman" panose="02020603050405020304" pitchFamily="18" charset="0"/>
                <a:sym typeface="Oswald"/>
              </a:rPr>
              <a:t>DR: 5.5% as of 2023</a:t>
            </a:r>
            <a:endParaRPr lang="en-US" dirty="0">
              <a:latin typeface="Times New Roman" panose="02020603050405020304" pitchFamily="18" charset="0"/>
              <a:cs typeface="Times New Roman" panose="02020603050405020304" pitchFamily="18" charset="0"/>
            </a:endParaRPr>
          </a:p>
        </p:txBody>
      </p:sp>
      <p:pic>
        <p:nvPicPr>
          <p:cNvPr id="15362" name="Picture 2" descr="Here's how the Fed sets interest rates and how that rate has changed over  the last four decades">
            <a:extLst>
              <a:ext uri="{FF2B5EF4-FFF2-40B4-BE49-F238E27FC236}">
                <a16:creationId xmlns:a16="http://schemas.microsoft.com/office/drawing/2014/main" id="{BAF555EF-8F9A-01C7-0425-EC99A3DC5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948" y="2561762"/>
            <a:ext cx="5197025" cy="3458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066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Buy/Sell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Open Market Operations</a:t>
            </a:r>
          </a:p>
          <a:p>
            <a:r>
              <a:rPr lang="en-US" sz="2400" b="1" i="1" u="sng" dirty="0">
                <a:latin typeface="Times New Roman" panose="02020603050405020304" pitchFamily="18" charset="0"/>
                <a:cs typeface="Times New Roman" panose="02020603050405020304" pitchFamily="18" charset="0"/>
              </a:rPr>
              <a:t>Buying selling of government bonds &amp; securities </a:t>
            </a:r>
            <a:endParaRPr lang="en-US" sz="2400" i="1" u="sng"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50834809-67D8-5EFA-A79D-A6EE1F8508BF}"/>
              </a:ext>
            </a:extLst>
          </p:cNvPr>
          <p:cNvSpPr/>
          <p:nvPr/>
        </p:nvSpPr>
        <p:spPr>
          <a:xfrm>
            <a:off x="477078" y="2475914"/>
            <a:ext cx="6613039" cy="372793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152400" lvl="0" algn="l" rtl="0">
              <a:lnSpc>
                <a:spcPct val="100000"/>
              </a:lnSpc>
              <a:spcBef>
                <a:spcPts val="0"/>
              </a:spcBef>
              <a:spcAft>
                <a:spcPts val="0"/>
              </a:spcAft>
              <a:buSzPts val="1200"/>
            </a:pPr>
            <a:r>
              <a:rPr lang="en-US" sz="2400" b="1" u="sng" dirty="0">
                <a:solidFill>
                  <a:srgbClr val="FFFF00"/>
                </a:solidFill>
                <a:latin typeface="Times New Roman" panose="02020603050405020304" pitchFamily="18" charset="0"/>
                <a:ea typeface="Oswald"/>
                <a:cs typeface="Times New Roman" panose="02020603050405020304" pitchFamily="18" charset="0"/>
                <a:sym typeface="Oswald"/>
              </a:rPr>
              <a:t>Bonds</a:t>
            </a:r>
            <a:r>
              <a:rPr lang="en-US" sz="2400" dirty="0">
                <a:latin typeface="Times New Roman" panose="02020603050405020304" pitchFamily="18" charset="0"/>
                <a:ea typeface="Oswald"/>
                <a:cs typeface="Times New Roman" panose="02020603050405020304" pitchFamily="18" charset="0"/>
                <a:sym typeface="Oswald"/>
              </a:rPr>
              <a:t> = government debt (IOU – lending to the government)</a:t>
            </a:r>
          </a:p>
          <a:p>
            <a:pPr marL="495300" lvl="0" indent="-342900" algn="l" rtl="0">
              <a:lnSpc>
                <a:spcPct val="100000"/>
              </a:lnSpc>
              <a:spcBef>
                <a:spcPts val="0"/>
              </a:spcBef>
              <a:spcAft>
                <a:spcPts val="0"/>
              </a:spcAft>
              <a:buSzPts val="1200"/>
              <a:buFont typeface="Arial" panose="020B0604020202020204" pitchFamily="34" charset="0"/>
              <a:buChar char="•"/>
            </a:pPr>
            <a:r>
              <a:rPr lang="en-US" sz="2400" i="1" dirty="0">
                <a:solidFill>
                  <a:srgbClr val="FFFF00"/>
                </a:solidFill>
                <a:latin typeface="Times New Roman" panose="02020603050405020304" pitchFamily="18" charset="0"/>
                <a:ea typeface="Oswald"/>
                <a:cs typeface="Times New Roman" panose="02020603050405020304" pitchFamily="18" charset="0"/>
                <a:sym typeface="Oswald"/>
              </a:rPr>
              <a:t>Government use the $ to fund special projects or run the day-to-day operations</a:t>
            </a:r>
          </a:p>
          <a:p>
            <a:pPr marL="495300" lvl="0" indent="-342900" algn="l" rtl="0">
              <a:lnSpc>
                <a:spcPct val="100000"/>
              </a:lnSpc>
              <a:spcBef>
                <a:spcPts val="0"/>
              </a:spcBef>
              <a:spcAft>
                <a:spcPts val="0"/>
              </a:spcAft>
              <a:buSzPts val="12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Different types of bonds</a:t>
            </a:r>
            <a:r>
              <a:rPr lang="en-US" sz="2400" dirty="0">
                <a:latin typeface="Times New Roman" panose="02020603050405020304" pitchFamily="18" charset="0"/>
                <a:cs typeface="Times New Roman" panose="02020603050405020304" pitchFamily="18" charset="0"/>
                <a:sym typeface="Oswald"/>
              </a:rPr>
              <a:t> (</a:t>
            </a:r>
            <a:r>
              <a:rPr lang="en-US" sz="2400" dirty="0">
                <a:latin typeface="Times New Roman" panose="02020603050405020304" pitchFamily="18" charset="0"/>
                <a:ea typeface="Oswald"/>
                <a:cs typeface="Times New Roman" panose="02020603050405020304" pitchFamily="18" charset="0"/>
                <a:sym typeface="Oswald"/>
              </a:rPr>
              <a:t>Example: U.S. treasury EE bonds. If these are held for 20 years, they double in value. So, if you purchase one in 2023 at a $10,000 face value, in 2043 if will be worth $20,000)</a:t>
            </a:r>
            <a:endParaRPr lang="en-US" sz="2400" dirty="0">
              <a:latin typeface="Times New Roman" panose="02020603050405020304" pitchFamily="18" charset="0"/>
              <a:cs typeface="Times New Roman" panose="02020603050405020304" pitchFamily="18" charset="0"/>
            </a:endParaRPr>
          </a:p>
        </p:txBody>
      </p:sp>
      <p:pic>
        <p:nvPicPr>
          <p:cNvPr id="14338" name="Picture 2" descr="For Employers — TreasuryDirect">
            <a:extLst>
              <a:ext uri="{FF2B5EF4-FFF2-40B4-BE49-F238E27FC236}">
                <a16:creationId xmlns:a16="http://schemas.microsoft.com/office/drawing/2014/main" id="{2B2C54BA-E5F6-992F-089D-229A43C2A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32" y="1811215"/>
            <a:ext cx="3949589" cy="236689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U.S. savings bonds seen making a comeback">
            <a:extLst>
              <a:ext uri="{FF2B5EF4-FFF2-40B4-BE49-F238E27FC236}">
                <a16:creationId xmlns:a16="http://schemas.microsoft.com/office/drawing/2014/main" id="{9E4AC9CC-19EE-77C9-52DF-AED77E03B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1153" y="4287913"/>
            <a:ext cx="4183767" cy="218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638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EE17-8D03-A337-9F92-EB71B9CE68A5}"/>
              </a:ext>
            </a:extLst>
          </p:cNvPr>
          <p:cNvSpPr>
            <a:spLocks noGrp="1"/>
          </p:cNvSpPr>
          <p:nvPr>
            <p:ph type="title"/>
          </p:nvPr>
        </p:nvSpPr>
        <p:spPr>
          <a:xfrm>
            <a:off x="838200" y="365125"/>
            <a:ext cx="10515600" cy="830629"/>
          </a:xfrm>
          <a:solidFill>
            <a:schemeClr val="bg1"/>
          </a:solidFill>
          <a:ln>
            <a:solidFill>
              <a:schemeClr val="tx1"/>
            </a:solidFill>
          </a:ln>
        </p:spPr>
        <p:txBody>
          <a:bodyPr/>
          <a:lstStyle/>
          <a:p>
            <a:r>
              <a:rPr lang="en-US" b="1" dirty="0">
                <a:solidFill>
                  <a:schemeClr val="accent6">
                    <a:lumMod val="50000"/>
                  </a:schemeClr>
                </a:solidFill>
                <a:latin typeface="Berlin Sans FB" panose="020E0602020502020306" pitchFamily="34" charset="0"/>
              </a:rPr>
              <a:t>Federal Reserve Stimulation </a:t>
            </a:r>
          </a:p>
        </p:txBody>
      </p:sp>
      <p:sp>
        <p:nvSpPr>
          <p:cNvPr id="3" name="Content Placeholder 2">
            <a:extLst>
              <a:ext uri="{FF2B5EF4-FFF2-40B4-BE49-F238E27FC236}">
                <a16:creationId xmlns:a16="http://schemas.microsoft.com/office/drawing/2014/main" id="{49AFFA7F-CABB-7C06-521C-839176BF76F5}"/>
              </a:ext>
            </a:extLst>
          </p:cNvPr>
          <p:cNvSpPr>
            <a:spLocks noGrp="1"/>
          </p:cNvSpPr>
          <p:nvPr>
            <p:ph idx="1"/>
          </p:nvPr>
        </p:nvSpPr>
        <p:spPr>
          <a:xfrm>
            <a:off x="838200" y="1392702"/>
            <a:ext cx="10515600" cy="4784261"/>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Investigate how the Federal Reserve can influence the U.S. Economy and cause it to expand or contract. </a:t>
            </a:r>
          </a:p>
        </p:txBody>
      </p:sp>
      <p:pic>
        <p:nvPicPr>
          <p:cNvPr id="2050" name="Picture 2" descr="Here's a powerful position at the Fed you likely don't know about -  Marketplace">
            <a:extLst>
              <a:ext uri="{FF2B5EF4-FFF2-40B4-BE49-F238E27FC236}">
                <a16:creationId xmlns:a16="http://schemas.microsoft.com/office/drawing/2014/main" id="{622847C4-E620-8C50-8024-E4CB83D57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866" y="2237788"/>
            <a:ext cx="4773857" cy="26014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7052BF4-0D14-EF55-6A67-A6419C163A3F}"/>
              </a:ext>
            </a:extLst>
          </p:cNvPr>
          <p:cNvSpPr/>
          <p:nvPr/>
        </p:nvSpPr>
        <p:spPr>
          <a:xfrm>
            <a:off x="5500468" y="2110154"/>
            <a:ext cx="6119666" cy="10128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Use the links on the assignment to answer the questions. </a:t>
            </a:r>
          </a:p>
        </p:txBody>
      </p:sp>
      <p:sp>
        <p:nvSpPr>
          <p:cNvPr id="5" name="Rectangle 4">
            <a:extLst>
              <a:ext uri="{FF2B5EF4-FFF2-40B4-BE49-F238E27FC236}">
                <a16:creationId xmlns:a16="http://schemas.microsoft.com/office/drawing/2014/main" id="{7D13EBD7-0A17-6345-D3E2-4FC803DFCD9F}"/>
              </a:ext>
            </a:extLst>
          </p:cNvPr>
          <p:cNvSpPr/>
          <p:nvPr/>
        </p:nvSpPr>
        <p:spPr>
          <a:xfrm>
            <a:off x="1488832" y="4143558"/>
            <a:ext cx="10356166" cy="1012874"/>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Which phase of the business cycle should the Federal Reserve use expansionary monetary policy?  </a:t>
            </a:r>
          </a:p>
        </p:txBody>
      </p:sp>
      <p:sp>
        <p:nvSpPr>
          <p:cNvPr id="6" name="Rectangle 5">
            <a:extLst>
              <a:ext uri="{FF2B5EF4-FFF2-40B4-BE49-F238E27FC236}">
                <a16:creationId xmlns:a16="http://schemas.microsoft.com/office/drawing/2014/main" id="{B0879CD5-F923-47BA-21AB-EBD12623A244}"/>
              </a:ext>
            </a:extLst>
          </p:cNvPr>
          <p:cNvSpPr/>
          <p:nvPr/>
        </p:nvSpPr>
        <p:spPr>
          <a:xfrm>
            <a:off x="1488832" y="5353378"/>
            <a:ext cx="10356166" cy="1012874"/>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Which phase of the business cycle should the Federal Reserve use contractionary monetary policy?  </a:t>
            </a:r>
          </a:p>
        </p:txBody>
      </p:sp>
    </p:spTree>
    <p:extLst>
      <p:ext uri="{BB962C8B-B14F-4D97-AF65-F5344CB8AC3E}">
        <p14:creationId xmlns:p14="http://schemas.microsoft.com/office/powerpoint/2010/main" val="364875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 Reteach –basics of economics</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Monetary policy guidelines</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Monetary </a:t>
            </a:r>
            <a:r>
              <a:rPr lang="en-US" sz="2400" b="1">
                <a:solidFill>
                  <a:schemeClr val="accent6">
                    <a:lumMod val="50000"/>
                  </a:schemeClr>
                </a:solidFill>
                <a:latin typeface="Times New Roman" panose="02020603050405020304" pitchFamily="18" charset="0"/>
                <a:cs typeface="Times New Roman" panose="02020603050405020304" pitchFamily="18" charset="0"/>
              </a:rPr>
              <a:t>policy practice</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#1 due October 25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 retest – Tuesday, October 10</a:t>
            </a:r>
          </a:p>
        </p:txBody>
      </p:sp>
    </p:spTree>
    <p:extLst>
      <p:ext uri="{BB962C8B-B14F-4D97-AF65-F5344CB8AC3E}">
        <p14:creationId xmlns:p14="http://schemas.microsoft.com/office/powerpoint/2010/main" val="33539318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Let’s Expand the Economy</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628357" y="1275211"/>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Expansionary Monetary Policy: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goal is to make the economy grow by encouraging spending</a:t>
            </a:r>
          </a:p>
        </p:txBody>
      </p:sp>
      <p:sp>
        <p:nvSpPr>
          <p:cNvPr id="4" name="Rectangle 3">
            <a:extLst>
              <a:ext uri="{FF2B5EF4-FFF2-40B4-BE49-F238E27FC236}">
                <a16:creationId xmlns:a16="http://schemas.microsoft.com/office/drawing/2014/main" id="{9FADA6A2-D8AE-8D13-5A34-ABBE843FA125}"/>
              </a:ext>
            </a:extLst>
          </p:cNvPr>
          <p:cNvSpPr/>
          <p:nvPr/>
        </p:nvSpPr>
        <p:spPr>
          <a:xfrm>
            <a:off x="1505243" y="2110154"/>
            <a:ext cx="5598942" cy="2827606"/>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Open market operations </a:t>
            </a:r>
            <a:r>
              <a:rPr lang="en-US" sz="2400" dirty="0">
                <a:solidFill>
                  <a:schemeClr val="bg1"/>
                </a:solidFill>
                <a:latin typeface="Times New Roman" panose="02020603050405020304" pitchFamily="18" charset="0"/>
                <a:cs typeface="Times New Roman" panose="02020603050405020304" pitchFamily="18" charset="0"/>
              </a:rPr>
              <a:t>– buy back bonds</a:t>
            </a:r>
          </a:p>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Reserve requirement </a:t>
            </a:r>
            <a:r>
              <a:rPr lang="en-US" sz="2400" dirty="0">
                <a:solidFill>
                  <a:schemeClr val="bg1"/>
                </a:solidFill>
                <a:latin typeface="Times New Roman" panose="02020603050405020304" pitchFamily="18" charset="0"/>
                <a:cs typeface="Times New Roman" panose="02020603050405020304" pitchFamily="18" charset="0"/>
              </a:rPr>
              <a:t>– lower the amount (encourage more lending by banks)</a:t>
            </a:r>
          </a:p>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Discount rate </a:t>
            </a:r>
            <a:r>
              <a:rPr lang="en-US" sz="2400" dirty="0">
                <a:solidFill>
                  <a:schemeClr val="bg1"/>
                </a:solidFill>
                <a:latin typeface="Times New Roman" panose="02020603050405020304" pitchFamily="18" charset="0"/>
                <a:cs typeface="Times New Roman" panose="02020603050405020304" pitchFamily="18" charset="0"/>
              </a:rPr>
              <a:t>– lower the prime rate (encourage spending)</a:t>
            </a:r>
          </a:p>
        </p:txBody>
      </p:sp>
      <p:sp>
        <p:nvSpPr>
          <p:cNvPr id="5" name="Rectangle 4">
            <a:extLst>
              <a:ext uri="{FF2B5EF4-FFF2-40B4-BE49-F238E27FC236}">
                <a16:creationId xmlns:a16="http://schemas.microsoft.com/office/drawing/2014/main" id="{53D0EF0A-726E-1DA9-3D71-40C67B30E50F}"/>
              </a:ext>
            </a:extLst>
          </p:cNvPr>
          <p:cNvSpPr/>
          <p:nvPr/>
        </p:nvSpPr>
        <p:spPr>
          <a:xfrm>
            <a:off x="2110154" y="5106572"/>
            <a:ext cx="4712677" cy="598346"/>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PUT $$$$ into the ECONOMY</a:t>
            </a:r>
          </a:p>
        </p:txBody>
      </p:sp>
      <p:pic>
        <p:nvPicPr>
          <p:cNvPr id="12290" name="Picture 2" descr="Happy Businessman Throwing Money, Stock Video - Envato Elements">
            <a:extLst>
              <a:ext uri="{FF2B5EF4-FFF2-40B4-BE49-F238E27FC236}">
                <a16:creationId xmlns:a16="http://schemas.microsoft.com/office/drawing/2014/main" id="{A3FBD25C-8F23-8AD9-6A00-EAF7A21DD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135" y="1920240"/>
            <a:ext cx="3698545" cy="217345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2292" name="Picture 4" descr="Show Me The Money,&quot; but not like Jerry Maguire.">
            <a:extLst>
              <a:ext uri="{FF2B5EF4-FFF2-40B4-BE49-F238E27FC236}">
                <a16:creationId xmlns:a16="http://schemas.microsoft.com/office/drawing/2014/main" id="{EA757D58-F053-5F87-FF4A-74FE5BFB8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1071" y="4262266"/>
            <a:ext cx="3543300"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BDB2EBC0-AC36-F7E0-1F68-A74BBEC00802}"/>
              </a:ext>
            </a:extLst>
          </p:cNvPr>
          <p:cNvSpPr/>
          <p:nvPr/>
        </p:nvSpPr>
        <p:spPr>
          <a:xfrm>
            <a:off x="3758419" y="4869975"/>
            <a:ext cx="1026941" cy="28135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42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Save that Money for a Rainy Day</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097280" y="1403462"/>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Contractionary Monetary Policy:</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goal is to make the economy shrink by encouraging savings</a:t>
            </a:r>
          </a:p>
        </p:txBody>
      </p:sp>
      <p:sp>
        <p:nvSpPr>
          <p:cNvPr id="4" name="Rectangle 3">
            <a:extLst>
              <a:ext uri="{FF2B5EF4-FFF2-40B4-BE49-F238E27FC236}">
                <a16:creationId xmlns:a16="http://schemas.microsoft.com/office/drawing/2014/main" id="{2F4EAF3D-43BB-9816-A0FE-43B3F1D56646}"/>
              </a:ext>
            </a:extLst>
          </p:cNvPr>
          <p:cNvSpPr/>
          <p:nvPr/>
        </p:nvSpPr>
        <p:spPr>
          <a:xfrm>
            <a:off x="1505243" y="2110154"/>
            <a:ext cx="5598942" cy="2276475"/>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Open market operations </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u="sng" dirty="0">
                <a:solidFill>
                  <a:schemeClr val="bg1"/>
                </a:solidFill>
                <a:latin typeface="Times New Roman" panose="02020603050405020304" pitchFamily="18" charset="0"/>
                <a:cs typeface="Times New Roman" panose="02020603050405020304" pitchFamily="18" charset="0"/>
              </a:rPr>
              <a:t>sell</a:t>
            </a:r>
            <a:r>
              <a:rPr lang="en-US" sz="2400" dirty="0">
                <a:solidFill>
                  <a:schemeClr val="bg1"/>
                </a:solidFill>
                <a:latin typeface="Times New Roman" panose="02020603050405020304" pitchFamily="18" charset="0"/>
                <a:cs typeface="Times New Roman" panose="02020603050405020304" pitchFamily="18" charset="0"/>
              </a:rPr>
              <a:t> bonds</a:t>
            </a:r>
          </a:p>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Reserve requirement </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u="sng" dirty="0">
                <a:solidFill>
                  <a:schemeClr val="bg1"/>
                </a:solidFill>
                <a:latin typeface="Times New Roman" panose="02020603050405020304" pitchFamily="18" charset="0"/>
                <a:cs typeface="Times New Roman" panose="02020603050405020304" pitchFamily="18" charset="0"/>
              </a:rPr>
              <a:t>raise</a:t>
            </a:r>
            <a:r>
              <a:rPr lang="en-US" sz="2400" dirty="0">
                <a:solidFill>
                  <a:schemeClr val="bg1"/>
                </a:solidFill>
                <a:latin typeface="Times New Roman" panose="02020603050405020304" pitchFamily="18" charset="0"/>
                <a:cs typeface="Times New Roman" panose="02020603050405020304" pitchFamily="18" charset="0"/>
              </a:rPr>
              <a:t> the amount (encourage banks not to lend money)</a:t>
            </a:r>
          </a:p>
          <a:p>
            <a:pPr marL="285750" indent="-285750">
              <a:buFont typeface="Arial" panose="020B0604020202020204" pitchFamily="34" charset="0"/>
              <a:buChar char="•"/>
            </a:pPr>
            <a:r>
              <a:rPr lang="en-US" sz="2400" b="1" u="sng" dirty="0">
                <a:solidFill>
                  <a:schemeClr val="bg1"/>
                </a:solidFill>
                <a:latin typeface="Times New Roman" panose="02020603050405020304" pitchFamily="18" charset="0"/>
                <a:cs typeface="Times New Roman" panose="02020603050405020304" pitchFamily="18" charset="0"/>
              </a:rPr>
              <a:t>Discount rate </a:t>
            </a:r>
            <a:r>
              <a:rPr lang="en-US" sz="2400" dirty="0">
                <a:solidFill>
                  <a:schemeClr val="bg1"/>
                </a:solidFill>
                <a:latin typeface="Times New Roman" panose="02020603050405020304" pitchFamily="18" charset="0"/>
                <a:cs typeface="Times New Roman" panose="02020603050405020304" pitchFamily="18" charset="0"/>
              </a:rPr>
              <a:t>– </a:t>
            </a:r>
            <a:r>
              <a:rPr lang="en-US" sz="2400" b="1" i="1" u="sng" dirty="0">
                <a:solidFill>
                  <a:schemeClr val="bg1"/>
                </a:solidFill>
                <a:latin typeface="Times New Roman" panose="02020603050405020304" pitchFamily="18" charset="0"/>
                <a:cs typeface="Times New Roman" panose="02020603050405020304" pitchFamily="18" charset="0"/>
              </a:rPr>
              <a:t>raise</a:t>
            </a:r>
            <a:r>
              <a:rPr lang="en-US" sz="2400" dirty="0">
                <a:solidFill>
                  <a:schemeClr val="bg1"/>
                </a:solidFill>
                <a:latin typeface="Times New Roman" panose="02020603050405020304" pitchFamily="18" charset="0"/>
                <a:cs typeface="Times New Roman" panose="02020603050405020304" pitchFamily="18" charset="0"/>
              </a:rPr>
              <a:t> the prime rate (encourage saving)</a:t>
            </a:r>
          </a:p>
        </p:txBody>
      </p:sp>
      <p:sp>
        <p:nvSpPr>
          <p:cNvPr id="5" name="Rectangle 4">
            <a:extLst>
              <a:ext uri="{FF2B5EF4-FFF2-40B4-BE49-F238E27FC236}">
                <a16:creationId xmlns:a16="http://schemas.microsoft.com/office/drawing/2014/main" id="{4F9A371D-37D3-03D9-C503-E4DB2EFDA233}"/>
              </a:ext>
            </a:extLst>
          </p:cNvPr>
          <p:cNvSpPr/>
          <p:nvPr/>
        </p:nvSpPr>
        <p:spPr>
          <a:xfrm>
            <a:off x="2113756" y="4686119"/>
            <a:ext cx="4712677" cy="598346"/>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TAKE $$$$ out of the ECONOMY</a:t>
            </a:r>
          </a:p>
        </p:txBody>
      </p:sp>
      <p:sp>
        <p:nvSpPr>
          <p:cNvPr id="6" name="Arrow: Down 5">
            <a:extLst>
              <a:ext uri="{FF2B5EF4-FFF2-40B4-BE49-F238E27FC236}">
                <a16:creationId xmlns:a16="http://schemas.microsoft.com/office/drawing/2014/main" id="{8D9B8663-972D-774F-B0AF-6A89860B11BE}"/>
              </a:ext>
            </a:extLst>
          </p:cNvPr>
          <p:cNvSpPr/>
          <p:nvPr/>
        </p:nvSpPr>
        <p:spPr>
          <a:xfrm>
            <a:off x="3791243" y="4281390"/>
            <a:ext cx="1026941" cy="46521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There's No Money Left' | Sense on Cents Sense on Cents">
            <a:extLst>
              <a:ext uri="{FF2B5EF4-FFF2-40B4-BE49-F238E27FC236}">
                <a16:creationId xmlns:a16="http://schemas.microsoft.com/office/drawing/2014/main" id="{EA06B870-ED1B-1B48-8769-7FEC37DA9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7193" y="1941342"/>
            <a:ext cx="1964482" cy="267689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7412" name="Picture 4" descr="Saving for a Rainy Day | Embold Credit Union">
            <a:extLst>
              <a:ext uri="{FF2B5EF4-FFF2-40B4-BE49-F238E27FC236}">
                <a16:creationId xmlns:a16="http://schemas.microsoft.com/office/drawing/2014/main" id="{D153E2FF-AB77-6B0B-B5C3-D1CADBF44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4683" y="4376766"/>
            <a:ext cx="2320997" cy="227647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17414" name="Picture 6" descr="Powell says 'no decision' on the Fed's next move on rates | AP News">
            <a:extLst>
              <a:ext uri="{FF2B5EF4-FFF2-40B4-BE49-F238E27FC236}">
                <a16:creationId xmlns:a16="http://schemas.microsoft.com/office/drawing/2014/main" id="{4D821D9D-1CDB-DC31-9E7F-23E5E5DE6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433" y="2263863"/>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5A146C08-EB86-1FA7-F6C0-6871AEDB8708}"/>
              </a:ext>
            </a:extLst>
          </p:cNvPr>
          <p:cNvSpPr/>
          <p:nvPr/>
        </p:nvSpPr>
        <p:spPr>
          <a:xfrm>
            <a:off x="10227212" y="2287517"/>
            <a:ext cx="45719" cy="457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B9A2A4A9-4B17-71A8-2C0A-593C938430F2}"/>
              </a:ext>
            </a:extLst>
          </p:cNvPr>
          <p:cNvSpPr/>
          <p:nvPr/>
        </p:nvSpPr>
        <p:spPr>
          <a:xfrm>
            <a:off x="10582421" y="1561514"/>
            <a:ext cx="1563860" cy="874001"/>
          </a:xfrm>
          <a:prstGeom prst="wedgeEllipseCallou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 said NO spending!</a:t>
            </a:r>
          </a:p>
        </p:txBody>
      </p:sp>
    </p:spTree>
    <p:extLst>
      <p:ext uri="{BB962C8B-B14F-4D97-AF65-F5344CB8AC3E}">
        <p14:creationId xmlns:p14="http://schemas.microsoft.com/office/powerpoint/2010/main" val="1564627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883F-55AE-45BB-ABEB-930D7A57EAD9}"/>
              </a:ext>
            </a:extLst>
          </p:cNvPr>
          <p:cNvSpPr>
            <a:spLocks noGrp="1"/>
          </p:cNvSpPr>
          <p:nvPr>
            <p:ph type="title"/>
          </p:nvPr>
        </p:nvSpPr>
        <p:spPr>
          <a:xfrm>
            <a:off x="1097280" y="286603"/>
            <a:ext cx="10058400" cy="828519"/>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Tight or Loose with the $$$$</a:t>
            </a:r>
          </a:p>
        </p:txBody>
      </p:sp>
      <p:sp>
        <p:nvSpPr>
          <p:cNvPr id="4" name="Arrow: Down 3">
            <a:extLst>
              <a:ext uri="{FF2B5EF4-FFF2-40B4-BE49-F238E27FC236}">
                <a16:creationId xmlns:a16="http://schemas.microsoft.com/office/drawing/2014/main" id="{93CF4983-C40A-422C-A29A-7BB59B65B899}"/>
              </a:ext>
            </a:extLst>
          </p:cNvPr>
          <p:cNvSpPr/>
          <p:nvPr/>
        </p:nvSpPr>
        <p:spPr>
          <a:xfrm>
            <a:off x="5887844" y="1572322"/>
            <a:ext cx="5564458" cy="4828478"/>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3A63A5F-EE8A-414D-853C-F158589FDC24}"/>
              </a:ext>
            </a:extLst>
          </p:cNvPr>
          <p:cNvSpPr/>
          <p:nvPr/>
        </p:nvSpPr>
        <p:spPr>
          <a:xfrm>
            <a:off x="6902606" y="1728439"/>
            <a:ext cx="3468028" cy="3233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Tight Monetary Policy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Borrowing is difficult</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Consumers buy less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Business postpone expansion</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Unemployment increases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Production is reduced</a:t>
            </a:r>
          </a:p>
        </p:txBody>
      </p:sp>
      <p:sp>
        <p:nvSpPr>
          <p:cNvPr id="6" name="Arrow: Down 5">
            <a:extLst>
              <a:ext uri="{FF2B5EF4-FFF2-40B4-BE49-F238E27FC236}">
                <a16:creationId xmlns:a16="http://schemas.microsoft.com/office/drawing/2014/main" id="{D2294C08-2FEB-42CF-BA47-E11A1FAF5A11}"/>
              </a:ext>
            </a:extLst>
          </p:cNvPr>
          <p:cNvSpPr/>
          <p:nvPr/>
        </p:nvSpPr>
        <p:spPr>
          <a:xfrm rot="10800000">
            <a:off x="36009" y="1126273"/>
            <a:ext cx="5564458" cy="4828478"/>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75BA7D-3093-4054-9275-1039D26F7F0E}"/>
              </a:ext>
            </a:extLst>
          </p:cNvPr>
          <p:cNvSpPr/>
          <p:nvPr/>
        </p:nvSpPr>
        <p:spPr>
          <a:xfrm>
            <a:off x="1193183" y="1728439"/>
            <a:ext cx="3468028" cy="32338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Loose Monetary Policy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Borrowing is easy</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Consumers buy more</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Business expansion</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Unemployment decreases</a:t>
            </a:r>
          </a:p>
          <a:p>
            <a:pPr marL="457200" indent="-457200">
              <a:buFont typeface="+mj-lt"/>
              <a:buAutoNum type="arabicPeriod"/>
            </a:pPr>
            <a:r>
              <a:rPr lang="en-US" sz="2400" dirty="0">
                <a:solidFill>
                  <a:schemeClr val="tx1"/>
                </a:solidFill>
                <a:latin typeface="Times New Roman" panose="02020603050405020304" pitchFamily="18" charset="0"/>
                <a:cs typeface="Times New Roman" panose="02020603050405020304" pitchFamily="18" charset="0"/>
              </a:rPr>
              <a:t>Production is increases</a:t>
            </a:r>
          </a:p>
        </p:txBody>
      </p:sp>
      <p:pic>
        <p:nvPicPr>
          <p:cNvPr id="9" name="Content Placeholder 8" descr="A picture containing man, talking, sign, phone&#10;&#10;Description automatically generated">
            <a:extLst>
              <a:ext uri="{FF2B5EF4-FFF2-40B4-BE49-F238E27FC236}">
                <a16:creationId xmlns:a16="http://schemas.microsoft.com/office/drawing/2014/main" id="{A6887D77-A211-4A15-9206-E23F207A36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7126" y="4746702"/>
            <a:ext cx="2562225" cy="1524000"/>
          </a:xfrm>
          <a:solidFill>
            <a:schemeClr val="bg1"/>
          </a:solidFill>
          <a:ln>
            <a:solidFill>
              <a:srgbClr val="002060"/>
            </a:solidFill>
          </a:ln>
        </p:spPr>
      </p:pic>
      <p:pic>
        <p:nvPicPr>
          <p:cNvPr id="11" name="Picture 10" descr="A picture containing drawing&#10;&#10;Description automatically generated">
            <a:extLst>
              <a:ext uri="{FF2B5EF4-FFF2-40B4-BE49-F238E27FC236}">
                <a16:creationId xmlns:a16="http://schemas.microsoft.com/office/drawing/2014/main" id="{63979776-23CE-42CC-A9BD-95DE6993F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8766" y="4835912"/>
            <a:ext cx="1895707" cy="1895707"/>
          </a:xfrm>
          <a:prstGeom prst="rect">
            <a:avLst/>
          </a:prstGeom>
          <a:ln>
            <a:solidFill>
              <a:srgbClr val="002060"/>
            </a:solidFill>
          </a:ln>
        </p:spPr>
      </p:pic>
    </p:spTree>
    <p:extLst>
      <p:ext uri="{BB962C8B-B14F-4D97-AF65-F5344CB8AC3E}">
        <p14:creationId xmlns:p14="http://schemas.microsoft.com/office/powerpoint/2010/main" val="30113509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Monetary policy assessment</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Fiscal Policy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Monetary &amp; Fiscal policy practice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Study for Unit I Retest</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Unit I retest – Tuesday, October 10</a:t>
            </a:r>
          </a:p>
        </p:txBody>
      </p:sp>
    </p:spTree>
    <p:extLst>
      <p:ext uri="{BB962C8B-B14F-4D97-AF65-F5344CB8AC3E}">
        <p14:creationId xmlns:p14="http://schemas.microsoft.com/office/powerpoint/2010/main" val="3267451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ECC6-34D1-41A4-C9C1-AE112695FDA5}"/>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Federal Reserve Stimulus</a:t>
            </a:r>
          </a:p>
        </p:txBody>
      </p:sp>
      <p:sp>
        <p:nvSpPr>
          <p:cNvPr id="3" name="Content Placeholder 2">
            <a:extLst>
              <a:ext uri="{FF2B5EF4-FFF2-40B4-BE49-F238E27FC236}">
                <a16:creationId xmlns:a16="http://schemas.microsoft.com/office/drawing/2014/main" id="{59573851-2341-DE10-0327-18B210938C9F}"/>
              </a:ext>
            </a:extLst>
          </p:cNvPr>
          <p:cNvSpPr>
            <a:spLocks noGrp="1"/>
          </p:cNvSpPr>
          <p:nvPr>
            <p:ph idx="1"/>
          </p:nvPr>
        </p:nvSpPr>
        <p:spPr>
          <a:xfrm>
            <a:off x="506437" y="1378634"/>
            <a:ext cx="10847363" cy="4798329"/>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problem with the economy and the business cycle phase for each scenario.  Then choose the proper monetary policy type and make the proper adjustments. </a:t>
            </a:r>
          </a:p>
          <a:p>
            <a:pPr marL="0" indent="0">
              <a:buNone/>
            </a:pPr>
            <a:r>
              <a:rPr lang="en-US" sz="2400" b="1" dirty="0">
                <a:latin typeface="Times New Roman" panose="02020603050405020304" pitchFamily="18" charset="0"/>
                <a:cs typeface="Times New Roman" panose="02020603050405020304" pitchFamily="18" charset="0"/>
              </a:rPr>
              <a:t>Scenario 1: </a:t>
            </a:r>
            <a:r>
              <a:rPr lang="en-US" sz="2400" dirty="0">
                <a:latin typeface="Times New Roman" panose="02020603050405020304" pitchFamily="18" charset="0"/>
                <a:cs typeface="Times New Roman" panose="02020603050405020304" pitchFamily="18" charset="0"/>
              </a:rPr>
              <a:t>The U.S. economy has seen the real GDP decrease for seven month in row. </a:t>
            </a:r>
          </a:p>
          <a:p>
            <a:r>
              <a:rPr lang="en-US" sz="2400" b="1" dirty="0">
                <a:latin typeface="Times New Roman" panose="02020603050405020304" pitchFamily="18" charset="0"/>
                <a:cs typeface="Times New Roman" panose="02020603050405020304" pitchFamily="18" charset="0"/>
              </a:rPr>
              <a:t>Problem with the economy:</a:t>
            </a:r>
          </a:p>
          <a:p>
            <a:r>
              <a:rPr lang="en-US" sz="2400" b="1" dirty="0">
                <a:latin typeface="Times New Roman" panose="02020603050405020304" pitchFamily="18" charset="0"/>
                <a:cs typeface="Times New Roman" panose="02020603050405020304" pitchFamily="18" charset="0"/>
              </a:rPr>
              <a:t>Phase of the business cycle</a:t>
            </a:r>
          </a:p>
          <a:p>
            <a:r>
              <a:rPr lang="en-US" sz="2400" b="1" dirty="0">
                <a:latin typeface="Times New Roman" panose="02020603050405020304" pitchFamily="18" charset="0"/>
                <a:cs typeface="Times New Roman" panose="02020603050405020304" pitchFamily="18" charset="0"/>
              </a:rPr>
              <a:t>Type of monetary policy: </a:t>
            </a:r>
          </a:p>
          <a:p>
            <a:r>
              <a:rPr lang="en-US" sz="2400" b="1" dirty="0">
                <a:latin typeface="Times New Roman" panose="02020603050405020304" pitchFamily="18" charset="0"/>
                <a:cs typeface="Times New Roman" panose="02020603050405020304" pitchFamily="18" charset="0"/>
              </a:rPr>
              <a:t>Reserve requirement adjustment: </a:t>
            </a:r>
          </a:p>
          <a:p>
            <a:r>
              <a:rPr lang="en-US" sz="2400" b="1" dirty="0">
                <a:latin typeface="Times New Roman" panose="02020603050405020304" pitchFamily="18" charset="0"/>
                <a:cs typeface="Times New Roman" panose="02020603050405020304" pitchFamily="18" charset="0"/>
              </a:rPr>
              <a:t>Interest rate adjustment: </a:t>
            </a:r>
          </a:p>
          <a:p>
            <a:r>
              <a:rPr lang="en-US" sz="2400" b="1" dirty="0">
                <a:latin typeface="Times New Roman" panose="02020603050405020304" pitchFamily="18" charset="0"/>
                <a:cs typeface="Times New Roman" panose="02020603050405020304" pitchFamily="18" charset="0"/>
              </a:rPr>
              <a:t>Bond market: </a:t>
            </a:r>
          </a:p>
        </p:txBody>
      </p:sp>
    </p:spTree>
    <p:extLst>
      <p:ext uri="{BB962C8B-B14F-4D97-AF65-F5344CB8AC3E}">
        <p14:creationId xmlns:p14="http://schemas.microsoft.com/office/powerpoint/2010/main" val="1715110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68991"/>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Growth in the economy</a:t>
            </a:r>
          </a:p>
        </p:txBody>
      </p:sp>
      <p:sp>
        <p:nvSpPr>
          <p:cNvPr id="3" name="Content Placeholder 2"/>
          <p:cNvSpPr>
            <a:spLocks noGrp="1"/>
          </p:cNvSpPr>
          <p:nvPr>
            <p:ph idx="1"/>
          </p:nvPr>
        </p:nvSpPr>
        <p:spPr>
          <a:xfrm>
            <a:off x="1097280" y="1491926"/>
            <a:ext cx="10058400" cy="4490668"/>
          </a:xfrm>
          <a:solidFill>
            <a:schemeClr val="bg1"/>
          </a:solidFill>
        </p:spPr>
        <p:txBody>
          <a:bodyPr>
            <a:normAutofit/>
          </a:bodyPr>
          <a:lstStyle/>
          <a:p>
            <a:r>
              <a:rPr lang="en-US" sz="2400" b="1" i="1" u="sng" dirty="0">
                <a:solidFill>
                  <a:srgbClr val="C00000"/>
                </a:solidFill>
                <a:latin typeface="Times New Roman" pitchFamily="18" charset="0"/>
                <a:cs typeface="Times New Roman" pitchFamily="18" charset="0"/>
              </a:rPr>
              <a:t>Expansion phase</a:t>
            </a:r>
            <a:r>
              <a:rPr lang="en-US" sz="2400" dirty="0">
                <a:latin typeface="Times New Roman" pitchFamily="18" charset="0"/>
                <a:cs typeface="Times New Roman" pitchFamily="18" charset="0"/>
              </a:rPr>
              <a:t>: the economy is growing</a:t>
            </a:r>
          </a:p>
          <a:p>
            <a:r>
              <a:rPr lang="en-US" sz="2400" dirty="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p:pic>
        <p:nvPicPr>
          <p:cNvPr id="4098"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3040" y="2320119"/>
            <a:ext cx="4413038" cy="37804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1570" y="2094930"/>
            <a:ext cx="5622877" cy="2115403"/>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400" dirty="0">
                <a:solidFill>
                  <a:schemeClr val="bg1"/>
                </a:solidFill>
                <a:latin typeface="Times New Roman" pitchFamily="18" charset="0"/>
                <a:cs typeface="Times New Roman" pitchFamily="18" charset="0"/>
              </a:rPr>
              <a:t>Goods &amp; services are being sold</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JOBS, JOBS, JOBS</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Consumer confidence is high</a:t>
            </a:r>
          </a:p>
          <a:p>
            <a:pPr marL="342900" indent="-342900">
              <a:buFont typeface="Arial" pitchFamily="34" charset="0"/>
              <a:buChar char="•"/>
            </a:pPr>
            <a:r>
              <a:rPr lang="en-US" sz="2400" dirty="0">
                <a:solidFill>
                  <a:schemeClr val="bg1"/>
                </a:solidFill>
                <a:latin typeface="Times New Roman" pitchFamily="18" charset="0"/>
                <a:cs typeface="Times New Roman" pitchFamily="18" charset="0"/>
              </a:rPr>
              <a:t>Stock market is BULLISH</a:t>
            </a:r>
          </a:p>
        </p:txBody>
      </p:sp>
      <p:pic>
        <p:nvPicPr>
          <p:cNvPr id="4100" name="Picture 4"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05" y="4374106"/>
            <a:ext cx="6310005" cy="223577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5609C960-F271-4C62-AD48-D897AEF0626E}"/>
              </a:ext>
            </a:extLst>
          </p:cNvPr>
          <p:cNvSpPr/>
          <p:nvPr/>
        </p:nvSpPr>
        <p:spPr>
          <a:xfrm rot="4389671">
            <a:off x="2089389" y="4314855"/>
            <a:ext cx="936702" cy="698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976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9ECC6-34D1-41A4-C9C1-AE112695FDA5}"/>
              </a:ext>
            </a:extLst>
          </p:cNvPr>
          <p:cNvSpPr>
            <a:spLocks noGrp="1"/>
          </p:cNvSpPr>
          <p:nvPr>
            <p:ph type="title"/>
          </p:nvPr>
        </p:nvSpPr>
        <p:spPr>
          <a:xfrm>
            <a:off x="838200" y="365126"/>
            <a:ext cx="10515600" cy="774358"/>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Federal Reserve Stimulus</a:t>
            </a:r>
          </a:p>
        </p:txBody>
      </p:sp>
      <p:sp>
        <p:nvSpPr>
          <p:cNvPr id="3" name="Content Placeholder 2">
            <a:extLst>
              <a:ext uri="{FF2B5EF4-FFF2-40B4-BE49-F238E27FC236}">
                <a16:creationId xmlns:a16="http://schemas.microsoft.com/office/drawing/2014/main" id="{59573851-2341-DE10-0327-18B210938C9F}"/>
              </a:ext>
            </a:extLst>
          </p:cNvPr>
          <p:cNvSpPr>
            <a:spLocks noGrp="1"/>
          </p:cNvSpPr>
          <p:nvPr>
            <p:ph idx="1"/>
          </p:nvPr>
        </p:nvSpPr>
        <p:spPr>
          <a:xfrm>
            <a:off x="506437" y="1378634"/>
            <a:ext cx="10847363" cy="4798329"/>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Identify the problem with the economy and the business cycle phase for each scenario.  Then choose the proper monetary policy type and make the proper adjustments. </a:t>
            </a:r>
          </a:p>
          <a:p>
            <a:pPr marL="0" indent="0">
              <a:buNone/>
            </a:pPr>
            <a:r>
              <a:rPr lang="en-US" sz="2400" b="1" dirty="0">
                <a:latin typeface="Times New Roman" panose="02020603050405020304" pitchFamily="18" charset="0"/>
                <a:cs typeface="Times New Roman" panose="02020603050405020304" pitchFamily="18" charset="0"/>
              </a:rPr>
              <a:t>Scenario 2: </a:t>
            </a:r>
            <a:r>
              <a:rPr lang="en-US" sz="2400" dirty="0">
                <a:latin typeface="Times New Roman" panose="02020603050405020304" pitchFamily="18" charset="0"/>
                <a:cs typeface="Times New Roman" panose="02020603050405020304" pitchFamily="18" charset="0"/>
              </a:rPr>
              <a:t>During the 2020 fiscal year U.S. ports could not empty container ships fast enough due to limitations of COVID-19.  Because of the shortage stores had to raises their prices to restrain the high demand for goods. </a:t>
            </a:r>
          </a:p>
          <a:p>
            <a:r>
              <a:rPr lang="en-US" sz="2400" b="1" dirty="0">
                <a:latin typeface="Times New Roman" panose="02020603050405020304" pitchFamily="18" charset="0"/>
                <a:cs typeface="Times New Roman" panose="02020603050405020304" pitchFamily="18" charset="0"/>
              </a:rPr>
              <a:t>Problem with the economy:</a:t>
            </a:r>
          </a:p>
          <a:p>
            <a:r>
              <a:rPr lang="en-US" sz="2400" b="1" dirty="0">
                <a:latin typeface="Times New Roman" panose="02020603050405020304" pitchFamily="18" charset="0"/>
                <a:cs typeface="Times New Roman" panose="02020603050405020304" pitchFamily="18" charset="0"/>
              </a:rPr>
              <a:t>Phase of the business cycle</a:t>
            </a:r>
          </a:p>
          <a:p>
            <a:r>
              <a:rPr lang="en-US" sz="2400" b="1" dirty="0">
                <a:latin typeface="Times New Roman" panose="02020603050405020304" pitchFamily="18" charset="0"/>
                <a:cs typeface="Times New Roman" panose="02020603050405020304" pitchFamily="18" charset="0"/>
              </a:rPr>
              <a:t>Type of monetary policy: </a:t>
            </a:r>
          </a:p>
          <a:p>
            <a:r>
              <a:rPr lang="en-US" sz="2400" b="1" dirty="0">
                <a:latin typeface="Times New Roman" panose="02020603050405020304" pitchFamily="18" charset="0"/>
                <a:cs typeface="Times New Roman" panose="02020603050405020304" pitchFamily="18" charset="0"/>
              </a:rPr>
              <a:t>Reserve requirement adjustment: </a:t>
            </a:r>
          </a:p>
          <a:p>
            <a:r>
              <a:rPr lang="en-US" sz="2400" b="1" dirty="0">
                <a:latin typeface="Times New Roman" panose="02020603050405020304" pitchFamily="18" charset="0"/>
                <a:cs typeface="Times New Roman" panose="02020603050405020304" pitchFamily="18" charset="0"/>
              </a:rPr>
              <a:t>Interest rate adjustment: </a:t>
            </a:r>
          </a:p>
          <a:p>
            <a:r>
              <a:rPr lang="en-US" sz="2400" b="1" dirty="0">
                <a:latin typeface="Times New Roman" panose="02020603050405020304" pitchFamily="18" charset="0"/>
                <a:cs typeface="Times New Roman" panose="02020603050405020304" pitchFamily="18" charset="0"/>
              </a:rPr>
              <a:t>Bond market: </a:t>
            </a:r>
          </a:p>
        </p:txBody>
      </p:sp>
    </p:spTree>
    <p:extLst>
      <p:ext uri="{BB962C8B-B14F-4D97-AF65-F5344CB8AC3E}">
        <p14:creationId xmlns:p14="http://schemas.microsoft.com/office/powerpoint/2010/main" val="2740879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1122363"/>
            <a:ext cx="9144000" cy="1198806"/>
          </a:xfrm>
          <a:solidFill>
            <a:schemeClr val="bg1"/>
          </a:solidFill>
          <a:ln>
            <a:solidFill>
              <a:srgbClr val="C00000"/>
            </a:solidFill>
          </a:ln>
        </p:spPr>
        <p:txBody>
          <a:bodyPr/>
          <a:lstStyle/>
          <a:p>
            <a:r>
              <a:rPr lang="en-US" b="1" dirty="0">
                <a:solidFill>
                  <a:schemeClr val="accent6">
                    <a:lumMod val="75000"/>
                  </a:schemeClr>
                </a:solidFill>
                <a:latin typeface="Berlin Sans FB" panose="020E0602020502020306" pitchFamily="34" charset="0"/>
              </a:rPr>
              <a:t>Fiscal Policy </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a:bodyPr>
          <a:lstStyle/>
          <a:p>
            <a:r>
              <a:rPr lang="en-US" sz="2800" b="1" dirty="0">
                <a:solidFill>
                  <a:schemeClr val="accent6">
                    <a:lumMod val="75000"/>
                  </a:schemeClr>
                </a:solidFill>
                <a:latin typeface="Berlin Sans FB" panose="020E0602020502020306" pitchFamily="34" charset="0"/>
              </a:rPr>
              <a:t>The Congress &amp; President Stimulates the U.S. Economy</a:t>
            </a:r>
          </a:p>
        </p:txBody>
      </p:sp>
    </p:spTree>
    <p:extLst>
      <p:ext uri="{BB962C8B-B14F-4D97-AF65-F5344CB8AC3E}">
        <p14:creationId xmlns:p14="http://schemas.microsoft.com/office/powerpoint/2010/main" val="1612353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98F2F-7EBB-41A2-A555-B0D0DE75B603}"/>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solidFill>
                  <a:schemeClr val="accent6">
                    <a:lumMod val="50000"/>
                  </a:schemeClr>
                </a:solidFill>
                <a:latin typeface="Berlin Sans FB" panose="020E0602020502020306" pitchFamily="34" charset="0"/>
              </a:rPr>
              <a:t>Let’s Get FISCAL </a:t>
            </a:r>
          </a:p>
        </p:txBody>
      </p:sp>
      <p:sp>
        <p:nvSpPr>
          <p:cNvPr id="3" name="Content Placeholder 2">
            <a:extLst>
              <a:ext uri="{FF2B5EF4-FFF2-40B4-BE49-F238E27FC236}">
                <a16:creationId xmlns:a16="http://schemas.microsoft.com/office/drawing/2014/main" id="{0EE4E3A4-93DF-4922-8B22-45D7C57B11B9}"/>
              </a:ext>
            </a:extLst>
          </p:cNvPr>
          <p:cNvSpPr>
            <a:spLocks noGrp="1"/>
          </p:cNvSpPr>
          <p:nvPr>
            <p:ph idx="1"/>
          </p:nvPr>
        </p:nvSpPr>
        <p:spPr>
          <a:xfrm>
            <a:off x="1097280" y="1304693"/>
            <a:ext cx="10058400" cy="4564399"/>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FISCAL POLICY</a:t>
            </a:r>
            <a:r>
              <a:rPr lang="en-US" sz="2400" b="1" dirty="0">
                <a:solidFill>
                  <a:srgbClr val="C00000"/>
                </a:solidFill>
                <a:latin typeface="Times New Roman" panose="02020603050405020304" pitchFamily="18" charset="0"/>
                <a:cs typeface="Times New Roman" panose="02020603050405020304" pitchFamily="18" charset="0"/>
              </a:rPr>
              <a:t>:</a:t>
            </a:r>
            <a:r>
              <a:rPr lang="en-US" sz="2400" dirty="0">
                <a:solidFill>
                  <a:srgbClr val="C0000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Congress and the President use </a:t>
            </a:r>
            <a:r>
              <a:rPr lang="en-US" sz="2400" b="1" i="1" u="sng" dirty="0">
                <a:solidFill>
                  <a:srgbClr val="C00000"/>
                </a:solidFill>
                <a:latin typeface="Times New Roman" panose="02020603050405020304" pitchFamily="18" charset="0"/>
                <a:cs typeface="Times New Roman" panose="02020603050405020304" pitchFamily="18" charset="0"/>
              </a:rPr>
              <a:t>taxation</a:t>
            </a:r>
            <a:r>
              <a:rPr lang="en-US" sz="2400" dirty="0">
                <a:solidFill>
                  <a:schemeClr val="tx1"/>
                </a:solidFill>
                <a:latin typeface="Times New Roman" panose="02020603050405020304" pitchFamily="18" charset="0"/>
                <a:cs typeface="Times New Roman" panose="02020603050405020304" pitchFamily="18" charset="0"/>
              </a:rPr>
              <a:t> &amp; </a:t>
            </a:r>
            <a:r>
              <a:rPr lang="en-US" sz="2400" b="1" i="1" u="sng" dirty="0">
                <a:solidFill>
                  <a:srgbClr val="C00000"/>
                </a:solidFill>
                <a:latin typeface="Times New Roman" panose="02020603050405020304" pitchFamily="18" charset="0"/>
                <a:cs typeface="Times New Roman" panose="02020603050405020304" pitchFamily="18" charset="0"/>
              </a:rPr>
              <a:t>government spending</a:t>
            </a:r>
            <a:r>
              <a:rPr lang="en-US" sz="2400" dirty="0">
                <a:solidFill>
                  <a:schemeClr val="tx1"/>
                </a:solidFill>
                <a:latin typeface="Times New Roman" panose="02020603050405020304" pitchFamily="18" charset="0"/>
                <a:cs typeface="Times New Roman" panose="02020603050405020304" pitchFamily="18" charset="0"/>
              </a:rPr>
              <a:t> to stimulate the economy</a:t>
            </a:r>
          </a:p>
          <a:p>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5" name="Picture 4" descr="A close up of a logo&#10;&#10;Description automatically generated">
            <a:extLst>
              <a:ext uri="{FF2B5EF4-FFF2-40B4-BE49-F238E27FC236}">
                <a16:creationId xmlns:a16="http://schemas.microsoft.com/office/drawing/2014/main" id="{D230EA36-C564-422D-9EB5-0D688EE16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77" y="3869175"/>
            <a:ext cx="2216176" cy="2225041"/>
          </a:xfrm>
          <a:prstGeom prst="rect">
            <a:avLst/>
          </a:prstGeom>
          <a:ln>
            <a:solidFill>
              <a:srgbClr val="002060"/>
            </a:solidFill>
          </a:ln>
        </p:spPr>
      </p:pic>
      <p:pic>
        <p:nvPicPr>
          <p:cNvPr id="7" name="Picture 6" descr="A picture containing hat&#10;&#10;Description automatically generated">
            <a:extLst>
              <a:ext uri="{FF2B5EF4-FFF2-40B4-BE49-F238E27FC236}">
                <a16:creationId xmlns:a16="http://schemas.microsoft.com/office/drawing/2014/main" id="{C6A35E69-1040-4FD7-A267-1940EC256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995" y="3869176"/>
            <a:ext cx="2330977" cy="2225040"/>
          </a:xfrm>
          <a:prstGeom prst="rect">
            <a:avLst/>
          </a:prstGeom>
          <a:ln>
            <a:solidFill>
              <a:srgbClr val="002060"/>
            </a:solidFill>
          </a:ln>
        </p:spPr>
      </p:pic>
      <p:sp>
        <p:nvSpPr>
          <p:cNvPr id="8" name="Rectangle 7">
            <a:extLst>
              <a:ext uri="{FF2B5EF4-FFF2-40B4-BE49-F238E27FC236}">
                <a16:creationId xmlns:a16="http://schemas.microsoft.com/office/drawing/2014/main" id="{40338DE6-348C-4723-958A-1B30CACE2560}"/>
              </a:ext>
            </a:extLst>
          </p:cNvPr>
          <p:cNvSpPr/>
          <p:nvPr/>
        </p:nvSpPr>
        <p:spPr>
          <a:xfrm>
            <a:off x="428550" y="2066410"/>
            <a:ext cx="11008272" cy="1577642"/>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Times New Roman" panose="02020603050405020304" pitchFamily="18" charset="0"/>
                <a:cs typeface="Times New Roman" panose="02020603050405020304" pitchFamily="18" charset="0"/>
              </a:rPr>
              <a:t>Clause 1.</a:t>
            </a:r>
            <a:r>
              <a:rPr lang="en-US" sz="2000" dirty="0">
                <a:latin typeface="Times New Roman" panose="02020603050405020304" pitchFamily="18" charset="0"/>
                <a:cs typeface="Times New Roman" panose="02020603050405020304" pitchFamily="18" charset="0"/>
              </a:rPr>
              <a:t> The Congress shall have Power To lay and collect Taxes, Duties, Imposts and Excises, to pay the Debts and provide for the common </a:t>
            </a:r>
            <a:r>
              <a:rPr lang="en-US" sz="2000" dirty="0" err="1">
                <a:latin typeface="Times New Roman" panose="02020603050405020304" pitchFamily="18" charset="0"/>
                <a:cs typeface="Times New Roman" panose="02020603050405020304" pitchFamily="18" charset="0"/>
              </a:rPr>
              <a:t>Defence</a:t>
            </a:r>
            <a:r>
              <a:rPr lang="en-US" sz="2000" dirty="0">
                <a:latin typeface="Times New Roman" panose="02020603050405020304" pitchFamily="18" charset="0"/>
                <a:cs typeface="Times New Roman" panose="02020603050405020304" pitchFamily="18" charset="0"/>
              </a:rPr>
              <a:t> and general Welfare of the United States; but all Duties, Imposts and Excises shall be uniform throughout the United States; </a:t>
            </a:r>
          </a:p>
          <a:p>
            <a:r>
              <a:rPr lang="en-US" sz="2000" dirty="0">
                <a:latin typeface="Times New Roman" panose="02020603050405020304" pitchFamily="18" charset="0"/>
                <a:cs typeface="Times New Roman" panose="02020603050405020304" pitchFamily="18" charset="0"/>
              </a:rPr>
              <a:t>	- Article I, Section 8, U.S. Constitution </a:t>
            </a:r>
          </a:p>
        </p:txBody>
      </p:sp>
      <p:sp>
        <p:nvSpPr>
          <p:cNvPr id="9" name="Rectangle 8">
            <a:extLst>
              <a:ext uri="{FF2B5EF4-FFF2-40B4-BE49-F238E27FC236}">
                <a16:creationId xmlns:a16="http://schemas.microsoft.com/office/drawing/2014/main" id="{F84F4C7C-F796-480B-BC85-2410C2918561}"/>
              </a:ext>
            </a:extLst>
          </p:cNvPr>
          <p:cNvSpPr/>
          <p:nvPr/>
        </p:nvSpPr>
        <p:spPr>
          <a:xfrm>
            <a:off x="6343137" y="5961686"/>
            <a:ext cx="4505093" cy="660516"/>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anose="02020603050405020304" pitchFamily="18" charset="0"/>
                <a:cs typeface="Times New Roman" panose="02020603050405020304" pitchFamily="18" charset="0"/>
              </a:rPr>
              <a:t>Government Spending </a:t>
            </a:r>
            <a:r>
              <a:rPr lang="en-US" sz="2000" dirty="0">
                <a:solidFill>
                  <a:schemeClr val="bg1"/>
                </a:solidFill>
                <a:latin typeface="Times New Roman" panose="02020603050405020304" pitchFamily="18" charset="0"/>
                <a:cs typeface="Times New Roman" panose="02020603050405020304" pitchFamily="18" charset="0"/>
              </a:rPr>
              <a:t>(TARP FUNDS, PORKBARREL PROJECTS)</a:t>
            </a:r>
          </a:p>
        </p:txBody>
      </p:sp>
      <p:sp>
        <p:nvSpPr>
          <p:cNvPr id="10" name="Rectangle 9">
            <a:extLst>
              <a:ext uri="{FF2B5EF4-FFF2-40B4-BE49-F238E27FC236}">
                <a16:creationId xmlns:a16="http://schemas.microsoft.com/office/drawing/2014/main" id="{2723D216-134E-42D5-8A74-F7C5F34AC096}"/>
              </a:ext>
            </a:extLst>
          </p:cNvPr>
          <p:cNvSpPr/>
          <p:nvPr/>
        </p:nvSpPr>
        <p:spPr>
          <a:xfrm>
            <a:off x="973859" y="5969548"/>
            <a:ext cx="4505093" cy="644793"/>
          </a:xfrm>
          <a:prstGeom prst="rect">
            <a:avLst/>
          </a:prstGeom>
          <a:solidFill>
            <a:srgbClr val="00206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Times New Roman" panose="02020603050405020304" pitchFamily="18" charset="0"/>
                <a:cs typeface="Times New Roman" panose="02020603050405020304" pitchFamily="18" charset="0"/>
              </a:rPr>
              <a:t>Taxation </a:t>
            </a:r>
            <a:r>
              <a:rPr lang="en-US" sz="2000" dirty="0">
                <a:solidFill>
                  <a:schemeClr val="bg1"/>
                </a:solidFill>
                <a:latin typeface="Times New Roman" panose="02020603050405020304" pitchFamily="18" charset="0"/>
                <a:cs typeface="Times New Roman" panose="02020603050405020304" pitchFamily="18" charset="0"/>
              </a:rPr>
              <a:t>(INCOME TAX, PAYROLL TAX, CAPITAL GAINS TAX)</a:t>
            </a:r>
          </a:p>
        </p:txBody>
      </p:sp>
    </p:spTree>
    <p:extLst>
      <p:ext uri="{BB962C8B-B14F-4D97-AF65-F5344CB8AC3E}">
        <p14:creationId xmlns:p14="http://schemas.microsoft.com/office/powerpoint/2010/main" val="31176864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10BB-5DFD-4CD9-8B32-B9FD76305E32}"/>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solidFill>
                  <a:schemeClr val="accent6">
                    <a:lumMod val="50000"/>
                  </a:schemeClr>
                </a:solidFill>
                <a:latin typeface="Berlin Sans FB" panose="020E0602020502020306" pitchFamily="34" charset="0"/>
              </a:rPr>
              <a:t>GOV wants GROWTH</a:t>
            </a:r>
          </a:p>
        </p:txBody>
      </p:sp>
      <p:sp>
        <p:nvSpPr>
          <p:cNvPr id="3" name="Content Placeholder 2">
            <a:extLst>
              <a:ext uri="{FF2B5EF4-FFF2-40B4-BE49-F238E27FC236}">
                <a16:creationId xmlns:a16="http://schemas.microsoft.com/office/drawing/2014/main" id="{D489413E-4572-45BB-B81D-EE90B8A58C48}"/>
              </a:ext>
            </a:extLst>
          </p:cNvPr>
          <p:cNvSpPr>
            <a:spLocks noGrp="1"/>
          </p:cNvSpPr>
          <p:nvPr>
            <p:ph idx="1"/>
          </p:nvPr>
        </p:nvSpPr>
        <p:spPr>
          <a:xfrm>
            <a:off x="579863" y="1449659"/>
            <a:ext cx="10575817" cy="4419433"/>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EXPANSIONARY FISCAL POLICY</a:t>
            </a:r>
            <a:r>
              <a:rPr lang="en-US" sz="2400" dirty="0">
                <a:solidFill>
                  <a:srgbClr val="C0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goal: </a:t>
            </a:r>
            <a:r>
              <a:rPr lang="en-US" sz="2400" dirty="0">
                <a:latin typeface="Times New Roman" panose="02020603050405020304" pitchFamily="18" charset="0"/>
                <a:cs typeface="Times New Roman" panose="02020603050405020304" pitchFamily="18" charset="0"/>
              </a:rPr>
              <a:t>to make the economy grow by encouraging spending </a:t>
            </a:r>
            <a:endParaRPr lang="en-US" sz="2400" b="1" i="1" u="sng"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D57FBB3-CEF5-47B6-A80C-3D047E5DB9DC}"/>
              </a:ext>
            </a:extLst>
          </p:cNvPr>
          <p:cNvSpPr/>
          <p:nvPr/>
        </p:nvSpPr>
        <p:spPr>
          <a:xfrm>
            <a:off x="284124" y="2392639"/>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Tax cuts</a:t>
            </a:r>
            <a:r>
              <a:rPr lang="en-US" sz="2400" dirty="0">
                <a:solidFill>
                  <a:schemeClr val="bg1"/>
                </a:solidFill>
                <a:latin typeface="Times New Roman" panose="02020603050405020304" pitchFamily="18" charset="0"/>
                <a:cs typeface="Times New Roman" panose="02020603050405020304" pitchFamily="18" charset="0"/>
              </a:rPr>
              <a:t> or rebates to give Americans more money </a:t>
            </a:r>
          </a:p>
        </p:txBody>
      </p:sp>
      <p:sp>
        <p:nvSpPr>
          <p:cNvPr id="7" name="Rectangle 6">
            <a:extLst>
              <a:ext uri="{FF2B5EF4-FFF2-40B4-BE49-F238E27FC236}">
                <a16:creationId xmlns:a16="http://schemas.microsoft.com/office/drawing/2014/main" id="{0FC278D0-8E61-4098-9E9E-E1126EF099FD}"/>
              </a:ext>
            </a:extLst>
          </p:cNvPr>
          <p:cNvSpPr/>
          <p:nvPr/>
        </p:nvSpPr>
        <p:spPr>
          <a:xfrm>
            <a:off x="284124" y="3289616"/>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Increase</a:t>
            </a:r>
            <a:r>
              <a:rPr lang="en-US" sz="2400" b="1" i="1" u="sng" dirty="0">
                <a:solidFill>
                  <a:srgbClr val="FFFF00"/>
                </a:solidFill>
                <a:latin typeface="Times New Roman" panose="02020603050405020304" pitchFamily="18" charset="0"/>
                <a:cs typeface="Times New Roman" panose="02020603050405020304" pitchFamily="18" charset="0"/>
              </a:rPr>
              <a:t> government spending </a:t>
            </a:r>
            <a:r>
              <a:rPr lang="en-US" sz="2400" dirty="0">
                <a:solidFill>
                  <a:schemeClr val="bg1"/>
                </a:solidFill>
                <a:latin typeface="Times New Roman" panose="02020603050405020304" pitchFamily="18" charset="0"/>
                <a:cs typeface="Times New Roman" panose="02020603050405020304" pitchFamily="18" charset="0"/>
              </a:rPr>
              <a:t>to provide jobs </a:t>
            </a:r>
          </a:p>
        </p:txBody>
      </p:sp>
      <p:pic>
        <p:nvPicPr>
          <p:cNvPr id="9" name="Picture 8" descr="A close up of text on a white background&#10;&#10;Description automatically generated">
            <a:extLst>
              <a:ext uri="{FF2B5EF4-FFF2-40B4-BE49-F238E27FC236}">
                <a16:creationId xmlns:a16="http://schemas.microsoft.com/office/drawing/2014/main" id="{0B6894A1-D64C-4864-A49E-43A79C56F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6862" y="1957572"/>
            <a:ext cx="4286250" cy="2946776"/>
          </a:xfrm>
          <a:prstGeom prst="rect">
            <a:avLst/>
          </a:prstGeom>
          <a:ln>
            <a:solidFill>
              <a:srgbClr val="002060"/>
            </a:solidFill>
          </a:ln>
        </p:spPr>
      </p:pic>
      <p:sp>
        <p:nvSpPr>
          <p:cNvPr id="11" name="Rectangle 10">
            <a:extLst>
              <a:ext uri="{FF2B5EF4-FFF2-40B4-BE49-F238E27FC236}">
                <a16:creationId xmlns:a16="http://schemas.microsoft.com/office/drawing/2014/main" id="{4907C09E-7FE3-444D-8A77-275F52F178D0}"/>
              </a:ext>
            </a:extLst>
          </p:cNvPr>
          <p:cNvSpPr/>
          <p:nvPr/>
        </p:nvSpPr>
        <p:spPr>
          <a:xfrm>
            <a:off x="5588305" y="2281818"/>
            <a:ext cx="3401122" cy="512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TARP STIMULUS – Troubled Asset Relief Program 2009</a:t>
            </a:r>
          </a:p>
        </p:txBody>
      </p:sp>
      <p:pic>
        <p:nvPicPr>
          <p:cNvPr id="13" name="Picture 12" descr="A close up of a map&#10;&#10;Description automatically generated">
            <a:extLst>
              <a:ext uri="{FF2B5EF4-FFF2-40B4-BE49-F238E27FC236}">
                <a16:creationId xmlns:a16="http://schemas.microsoft.com/office/drawing/2014/main" id="{2EBE6F49-FFD7-48E0-859C-DA0A547C1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649" y="4330394"/>
            <a:ext cx="5493021" cy="2334155"/>
          </a:xfrm>
          <a:prstGeom prst="rect">
            <a:avLst/>
          </a:prstGeom>
        </p:spPr>
      </p:pic>
      <p:sp>
        <p:nvSpPr>
          <p:cNvPr id="10" name="Rectangle 9">
            <a:extLst>
              <a:ext uri="{FF2B5EF4-FFF2-40B4-BE49-F238E27FC236}">
                <a16:creationId xmlns:a16="http://schemas.microsoft.com/office/drawing/2014/main" id="{11290FD2-1A0F-44DE-8312-9D9E3A2264F1}"/>
              </a:ext>
            </a:extLst>
          </p:cNvPr>
          <p:cNvSpPr/>
          <p:nvPr/>
        </p:nvSpPr>
        <p:spPr>
          <a:xfrm>
            <a:off x="579863" y="4850780"/>
            <a:ext cx="4066478" cy="557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The Economic Growth and Tax Relief Reconciliation Act of 2001</a:t>
            </a:r>
          </a:p>
        </p:txBody>
      </p:sp>
    </p:spTree>
    <p:extLst>
      <p:ext uri="{BB962C8B-B14F-4D97-AF65-F5344CB8AC3E}">
        <p14:creationId xmlns:p14="http://schemas.microsoft.com/office/powerpoint/2010/main" val="742999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C9AA1-ED85-4500-8061-468A7E9FD0A8}"/>
              </a:ext>
            </a:extLst>
          </p:cNvPr>
          <p:cNvSpPr>
            <a:spLocks noGrp="1"/>
          </p:cNvSpPr>
          <p:nvPr>
            <p:ph type="title"/>
          </p:nvPr>
        </p:nvSpPr>
        <p:spPr>
          <a:xfrm>
            <a:off x="1097280" y="286603"/>
            <a:ext cx="10058400" cy="884275"/>
          </a:xfrm>
          <a:solidFill>
            <a:schemeClr val="bg1"/>
          </a:solidFill>
          <a:ln>
            <a:solidFill>
              <a:schemeClr val="accent6">
                <a:lumMod val="50000"/>
              </a:schemeClr>
            </a:solidFill>
          </a:ln>
        </p:spPr>
        <p:txBody>
          <a:bodyPr/>
          <a:lstStyle/>
          <a:p>
            <a:r>
              <a:rPr lang="en-US" b="1" dirty="0">
                <a:solidFill>
                  <a:schemeClr val="accent6">
                    <a:lumMod val="50000"/>
                  </a:schemeClr>
                </a:solidFill>
                <a:latin typeface="Berlin Sans FB" panose="020E0602020502020306" pitchFamily="34" charset="0"/>
              </a:rPr>
              <a:t>Danger! Will Robinson</a:t>
            </a:r>
          </a:p>
        </p:txBody>
      </p:sp>
      <p:pic>
        <p:nvPicPr>
          <p:cNvPr id="5" name="Content Placeholder 4" descr="A screenshot of a cell phone&#10;&#10;Description automatically generated">
            <a:extLst>
              <a:ext uri="{FF2B5EF4-FFF2-40B4-BE49-F238E27FC236}">
                <a16:creationId xmlns:a16="http://schemas.microsoft.com/office/drawing/2014/main" id="{78AB4586-20FA-4ADE-A865-1AB7DFB51D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4250" y="1427976"/>
            <a:ext cx="7226032" cy="3760788"/>
          </a:xfrm>
        </p:spPr>
      </p:pic>
      <p:sp>
        <p:nvSpPr>
          <p:cNvPr id="6" name="Rectangle 5">
            <a:extLst>
              <a:ext uri="{FF2B5EF4-FFF2-40B4-BE49-F238E27FC236}">
                <a16:creationId xmlns:a16="http://schemas.microsoft.com/office/drawing/2014/main" id="{BCB57406-ED48-403A-91A0-813D33E2FBD8}"/>
              </a:ext>
            </a:extLst>
          </p:cNvPr>
          <p:cNvSpPr/>
          <p:nvPr/>
        </p:nvSpPr>
        <p:spPr>
          <a:xfrm>
            <a:off x="1219943" y="5430024"/>
            <a:ext cx="7756788" cy="769434"/>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EXPANSIONARY FISCAL POLICY = </a:t>
            </a:r>
            <a:r>
              <a:rPr lang="en-US" sz="2400" b="1" i="1" u="sng" dirty="0">
                <a:solidFill>
                  <a:srgbClr val="FFFF00"/>
                </a:solidFill>
                <a:latin typeface="Times New Roman" panose="02020603050405020304" pitchFamily="18" charset="0"/>
                <a:cs typeface="Times New Roman" panose="02020603050405020304" pitchFamily="18" charset="0"/>
              </a:rPr>
              <a:t>Deficit Spending (DEBT ) </a:t>
            </a:r>
          </a:p>
        </p:txBody>
      </p:sp>
      <p:sp>
        <p:nvSpPr>
          <p:cNvPr id="7" name="Rectangle 6">
            <a:extLst>
              <a:ext uri="{FF2B5EF4-FFF2-40B4-BE49-F238E27FC236}">
                <a16:creationId xmlns:a16="http://schemas.microsoft.com/office/drawing/2014/main" id="{8BD18A38-0C1A-4D48-A842-A3F4155FCC5A}"/>
              </a:ext>
            </a:extLst>
          </p:cNvPr>
          <p:cNvSpPr/>
          <p:nvPr/>
        </p:nvSpPr>
        <p:spPr>
          <a:xfrm>
            <a:off x="601718" y="2236763"/>
            <a:ext cx="3591141" cy="98593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Times New Roman" panose="02020603050405020304" pitchFamily="18" charset="0"/>
                <a:cs typeface="Times New Roman" panose="02020603050405020304" pitchFamily="18" charset="0"/>
                <a:hlinkClick r:id="rId3"/>
              </a:rPr>
              <a:t>U.S. Debt = $33 Trillion</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520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510BB-5DFD-4CD9-8B32-B9FD76305E32}"/>
              </a:ext>
            </a:extLst>
          </p:cNvPr>
          <p:cNvSpPr>
            <a:spLocks noGrp="1"/>
          </p:cNvSpPr>
          <p:nvPr>
            <p:ph type="title"/>
          </p:nvPr>
        </p:nvSpPr>
        <p:spPr>
          <a:xfrm>
            <a:off x="1097280" y="286603"/>
            <a:ext cx="10058400" cy="861973"/>
          </a:xfrm>
          <a:solidFill>
            <a:schemeClr val="bg1"/>
          </a:solidFill>
          <a:ln>
            <a:solidFill>
              <a:schemeClr val="accent6">
                <a:lumMod val="50000"/>
              </a:schemeClr>
            </a:solidFill>
          </a:ln>
        </p:spPr>
        <p:txBody>
          <a:bodyPr/>
          <a:lstStyle/>
          <a:p>
            <a:r>
              <a:rPr lang="en-US" b="1" dirty="0">
                <a:solidFill>
                  <a:schemeClr val="accent6">
                    <a:lumMod val="50000"/>
                  </a:schemeClr>
                </a:solidFill>
                <a:latin typeface="Berlin Sans FB" panose="020E0602020502020306" pitchFamily="34" charset="0"/>
              </a:rPr>
              <a:t>GOV Coming Down on the Economy </a:t>
            </a:r>
          </a:p>
        </p:txBody>
      </p:sp>
      <p:sp>
        <p:nvSpPr>
          <p:cNvPr id="3" name="Content Placeholder 2">
            <a:extLst>
              <a:ext uri="{FF2B5EF4-FFF2-40B4-BE49-F238E27FC236}">
                <a16:creationId xmlns:a16="http://schemas.microsoft.com/office/drawing/2014/main" id="{D489413E-4572-45BB-B81D-EE90B8A58C48}"/>
              </a:ext>
            </a:extLst>
          </p:cNvPr>
          <p:cNvSpPr>
            <a:spLocks noGrp="1"/>
          </p:cNvSpPr>
          <p:nvPr>
            <p:ph idx="1"/>
          </p:nvPr>
        </p:nvSpPr>
        <p:spPr>
          <a:xfrm>
            <a:off x="579863" y="1449659"/>
            <a:ext cx="10575817" cy="4419433"/>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CONTRACTIONARY FISCAL POLICY</a:t>
            </a:r>
            <a:r>
              <a:rPr lang="en-US" sz="2400" dirty="0">
                <a:solidFill>
                  <a:srgbClr val="C0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goal</a:t>
            </a:r>
            <a:r>
              <a:rPr lang="en-US" sz="2400" dirty="0">
                <a:latin typeface="Times New Roman" panose="02020603050405020304" pitchFamily="18" charset="0"/>
                <a:cs typeface="Times New Roman" panose="02020603050405020304" pitchFamily="18" charset="0"/>
              </a:rPr>
              <a:t>: shrink the economy by removing money for the economy</a:t>
            </a:r>
            <a:endParaRPr lang="en-US" sz="2400" b="1" i="1" u="sng"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67013C1-3A9D-409D-A6AF-56D453BF1581}"/>
              </a:ext>
            </a:extLst>
          </p:cNvPr>
          <p:cNvSpPr/>
          <p:nvPr/>
        </p:nvSpPr>
        <p:spPr>
          <a:xfrm>
            <a:off x="185968" y="2401231"/>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Raising taxes</a:t>
            </a:r>
            <a:r>
              <a:rPr lang="en-US" sz="2400" dirty="0">
                <a:solidFill>
                  <a:schemeClr val="bg1"/>
                </a:solidFill>
                <a:latin typeface="Times New Roman" panose="02020603050405020304" pitchFamily="18" charset="0"/>
                <a:cs typeface="Times New Roman" panose="02020603050405020304" pitchFamily="18" charset="0"/>
              </a:rPr>
              <a:t> to take $$ out of the economy</a:t>
            </a:r>
          </a:p>
        </p:txBody>
      </p:sp>
      <p:sp>
        <p:nvSpPr>
          <p:cNvPr id="5" name="Rectangle 4">
            <a:extLst>
              <a:ext uri="{FF2B5EF4-FFF2-40B4-BE49-F238E27FC236}">
                <a16:creationId xmlns:a16="http://schemas.microsoft.com/office/drawing/2014/main" id="{890D92D0-9E02-49A3-89BA-373E1DB5E3BA}"/>
              </a:ext>
            </a:extLst>
          </p:cNvPr>
          <p:cNvSpPr/>
          <p:nvPr/>
        </p:nvSpPr>
        <p:spPr>
          <a:xfrm>
            <a:off x="185968" y="3355726"/>
            <a:ext cx="4861932" cy="780585"/>
          </a:xfrm>
          <a:prstGeom prst="rect">
            <a:avLst/>
          </a:prstGeom>
          <a:solidFill>
            <a:schemeClr val="accent6">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Decrease government spending</a:t>
            </a:r>
            <a:r>
              <a:rPr lang="en-US" sz="2400" dirty="0">
                <a:solidFill>
                  <a:schemeClr val="bg1"/>
                </a:solidFill>
                <a:latin typeface="Times New Roman" panose="02020603050405020304" pitchFamily="18" charset="0"/>
                <a:cs typeface="Times New Roman" panose="02020603050405020304" pitchFamily="18" charset="0"/>
              </a:rPr>
              <a:t> to remove money from the economy</a:t>
            </a:r>
          </a:p>
        </p:txBody>
      </p:sp>
      <p:pic>
        <p:nvPicPr>
          <p:cNvPr id="7" name="Picture 6" descr="A close up of a map&#10;&#10;Description automatically generated">
            <a:extLst>
              <a:ext uri="{FF2B5EF4-FFF2-40B4-BE49-F238E27FC236}">
                <a16:creationId xmlns:a16="http://schemas.microsoft.com/office/drawing/2014/main" id="{B07B932B-2E3E-46C8-9FBE-8C5DC5E1A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758" y="1907174"/>
            <a:ext cx="5362922" cy="4419433"/>
          </a:xfrm>
          <a:prstGeom prst="rect">
            <a:avLst/>
          </a:prstGeom>
          <a:ln>
            <a:solidFill>
              <a:srgbClr val="002060"/>
            </a:solidFill>
          </a:ln>
        </p:spPr>
      </p:pic>
      <p:pic>
        <p:nvPicPr>
          <p:cNvPr id="9" name="Picture 8" descr="A person wearing a suit and tie&#10;&#10;Description automatically generated">
            <a:extLst>
              <a:ext uri="{FF2B5EF4-FFF2-40B4-BE49-F238E27FC236}">
                <a16:creationId xmlns:a16="http://schemas.microsoft.com/office/drawing/2014/main" id="{FF173BAA-A531-4BEF-A8D0-9AAA5CB0C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62" y="4330394"/>
            <a:ext cx="2495550" cy="1857375"/>
          </a:xfrm>
          <a:prstGeom prst="rect">
            <a:avLst/>
          </a:prstGeom>
          <a:ln>
            <a:solidFill>
              <a:srgbClr val="002060"/>
            </a:solidFill>
          </a:ln>
        </p:spPr>
      </p:pic>
      <p:sp>
        <p:nvSpPr>
          <p:cNvPr id="10" name="Rectangle 9">
            <a:extLst>
              <a:ext uri="{FF2B5EF4-FFF2-40B4-BE49-F238E27FC236}">
                <a16:creationId xmlns:a16="http://schemas.microsoft.com/office/drawing/2014/main" id="{8CAC9B31-382B-47B5-9880-B51CAB23044C}"/>
              </a:ext>
            </a:extLst>
          </p:cNvPr>
          <p:cNvSpPr/>
          <p:nvPr/>
        </p:nvSpPr>
        <p:spPr>
          <a:xfrm>
            <a:off x="2394573" y="4527401"/>
            <a:ext cx="7635692" cy="1535774"/>
          </a:xfrm>
          <a:prstGeom prst="rect">
            <a:avLst/>
          </a:prstGeom>
          <a:solidFill>
            <a:srgbClr val="00206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Elected politicians decided fiscal policy (</a:t>
            </a:r>
            <a:r>
              <a:rPr lang="en-US" sz="2400" i="1" dirty="0">
                <a:solidFill>
                  <a:srgbClr val="FFFF00"/>
                </a:solidFill>
                <a:latin typeface="Times New Roman" panose="02020603050405020304" pitchFamily="18" charset="0"/>
                <a:cs typeface="Times New Roman" panose="02020603050405020304" pitchFamily="18" charset="0"/>
              </a:rPr>
              <a:t>Raising TAXES angers the electorate</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Lawmaking process is slow</a:t>
            </a:r>
            <a:r>
              <a:rPr lang="en-US" sz="2400" dirty="0">
                <a:solidFill>
                  <a:schemeClr val="bg1"/>
                </a:solidFill>
                <a:latin typeface="Times New Roman" panose="02020603050405020304" pitchFamily="18" charset="0"/>
                <a:cs typeface="Times New Roman" panose="02020603050405020304" pitchFamily="18" charset="0"/>
              </a:rPr>
              <a:t>, which slows response to economic decline</a:t>
            </a:r>
          </a:p>
        </p:txBody>
      </p:sp>
    </p:spTree>
    <p:extLst>
      <p:ext uri="{BB962C8B-B14F-4D97-AF65-F5344CB8AC3E}">
        <p14:creationId xmlns:p14="http://schemas.microsoft.com/office/powerpoint/2010/main" val="40625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 Retest</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Government Spending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Fiscal policy practice</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a:t>
            </a:r>
            <a:r>
              <a:rPr lang="en-US" sz="2400" b="1">
                <a:solidFill>
                  <a:srgbClr val="002060"/>
                </a:solidFill>
                <a:latin typeface="Times New Roman" panose="02020603050405020304" pitchFamily="18" charset="0"/>
                <a:cs typeface="Times New Roman" panose="02020603050405020304" pitchFamily="18" charset="0"/>
              </a:rPr>
              <a:t>Events Journal due 10/25</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8349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Changing Taxation Policy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066800" y="1342996"/>
            <a:ext cx="10058400" cy="4497492"/>
          </a:xfrm>
          <a:solidFill>
            <a:schemeClr val="bg1"/>
          </a:solidFill>
        </p:spPr>
        <p:txBody>
          <a:bodyPr>
            <a:normAutofit/>
          </a:bodyPr>
          <a:lstStyle/>
          <a:p>
            <a:r>
              <a:rPr lang="en-US" sz="2400" b="1" dirty="0">
                <a:latin typeface="Times New Roman" panose="02020603050405020304" pitchFamily="18" charset="0"/>
                <a:cs typeface="Times New Roman" panose="02020603050405020304" pitchFamily="18" charset="0"/>
              </a:rPr>
              <a:t>Review economic theories of government involvement in the U.S. market economy</a:t>
            </a:r>
          </a:p>
        </p:txBody>
      </p:sp>
      <p:sp>
        <p:nvSpPr>
          <p:cNvPr id="4" name="Rectangle 3">
            <a:extLst>
              <a:ext uri="{FF2B5EF4-FFF2-40B4-BE49-F238E27FC236}">
                <a16:creationId xmlns:a16="http://schemas.microsoft.com/office/drawing/2014/main" id="{85CE9E7E-B953-B990-C808-BB83778BEE8E}"/>
              </a:ext>
            </a:extLst>
          </p:cNvPr>
          <p:cNvSpPr/>
          <p:nvPr/>
        </p:nvSpPr>
        <p:spPr>
          <a:xfrm>
            <a:off x="1547446" y="2799598"/>
            <a:ext cx="3165230" cy="67525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New Roman" panose="02020603050405020304" pitchFamily="18" charset="0"/>
                <a:cs typeface="Times New Roman" panose="02020603050405020304" pitchFamily="18" charset="0"/>
              </a:rPr>
              <a:t>Supply-side economics </a:t>
            </a:r>
          </a:p>
        </p:txBody>
      </p:sp>
      <p:sp>
        <p:nvSpPr>
          <p:cNvPr id="5" name="Rectangle 4">
            <a:extLst>
              <a:ext uri="{FF2B5EF4-FFF2-40B4-BE49-F238E27FC236}">
                <a16:creationId xmlns:a16="http://schemas.microsoft.com/office/drawing/2014/main" id="{F8FBDCEF-3472-A514-D525-8D3C6C10F3F0}"/>
              </a:ext>
            </a:extLst>
          </p:cNvPr>
          <p:cNvSpPr/>
          <p:nvPr/>
        </p:nvSpPr>
        <p:spPr>
          <a:xfrm>
            <a:off x="7059636" y="2799598"/>
            <a:ext cx="3165230" cy="675250"/>
          </a:xfrm>
          <a:prstGeom prst="rect">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i="1" u="sng" dirty="0">
                <a:latin typeface="Times New Roman" panose="02020603050405020304" pitchFamily="18" charset="0"/>
                <a:cs typeface="Times New Roman" panose="02020603050405020304" pitchFamily="18" charset="0"/>
              </a:rPr>
              <a:t>Keynesian economics </a:t>
            </a:r>
          </a:p>
        </p:txBody>
      </p:sp>
      <p:sp>
        <p:nvSpPr>
          <p:cNvPr id="6" name="Rectangle 5">
            <a:extLst>
              <a:ext uri="{FF2B5EF4-FFF2-40B4-BE49-F238E27FC236}">
                <a16:creationId xmlns:a16="http://schemas.microsoft.com/office/drawing/2014/main" id="{837B7438-BEF1-7C70-1381-B7C0DF94D829}"/>
              </a:ext>
            </a:extLst>
          </p:cNvPr>
          <p:cNvSpPr/>
          <p:nvPr/>
        </p:nvSpPr>
        <p:spPr>
          <a:xfrm>
            <a:off x="2849879" y="1885324"/>
            <a:ext cx="6492241" cy="675250"/>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New Roman" panose="02020603050405020304" pitchFamily="18" charset="0"/>
                <a:cs typeface="Times New Roman" panose="02020603050405020304" pitchFamily="18" charset="0"/>
              </a:rPr>
              <a:t>Whose taxes should be lowered according to each theory? </a:t>
            </a:r>
          </a:p>
        </p:txBody>
      </p:sp>
      <p:cxnSp>
        <p:nvCxnSpPr>
          <p:cNvPr id="8" name="Straight Connector 7">
            <a:extLst>
              <a:ext uri="{FF2B5EF4-FFF2-40B4-BE49-F238E27FC236}">
                <a16:creationId xmlns:a16="http://schemas.microsoft.com/office/drawing/2014/main" id="{D33A3E94-D25F-0023-A200-9B9105640CA7}"/>
              </a:ext>
            </a:extLst>
          </p:cNvPr>
          <p:cNvCxnSpPr/>
          <p:nvPr/>
        </p:nvCxnSpPr>
        <p:spPr>
          <a:xfrm>
            <a:off x="6095999" y="2799598"/>
            <a:ext cx="0" cy="2715406"/>
          </a:xfrm>
          <a:prstGeom prst="line">
            <a:avLst/>
          </a:prstGeom>
          <a:ln w="38100"/>
        </p:spPr>
        <p:style>
          <a:lnRef idx="1">
            <a:schemeClr val="dk1"/>
          </a:lnRef>
          <a:fillRef idx="0">
            <a:schemeClr val="dk1"/>
          </a:fillRef>
          <a:effectRef idx="0">
            <a:schemeClr val="dk1"/>
          </a:effectRef>
          <a:fontRef idx="minor">
            <a:schemeClr val="tx1"/>
          </a:fontRef>
        </p:style>
      </p:cxnSp>
      <p:pic>
        <p:nvPicPr>
          <p:cNvPr id="1026" name="Picture 2" descr="State Democrat leaders to be in Enid on Saturday | News | enidnews.com">
            <a:extLst>
              <a:ext uri="{FF2B5EF4-FFF2-40B4-BE49-F238E27FC236}">
                <a16:creationId xmlns:a16="http://schemas.microsoft.com/office/drawing/2014/main" id="{C08B58B3-027D-E1CE-D00F-54DB29EBE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619" y="3729179"/>
            <a:ext cx="2114550" cy="21621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Republican Logo and symbol, meaning, history, PNG, brand">
            <a:extLst>
              <a:ext uri="{FF2B5EF4-FFF2-40B4-BE49-F238E27FC236}">
                <a16:creationId xmlns:a16="http://schemas.microsoft.com/office/drawing/2014/main" id="{CC0E5564-B7B2-5390-C959-2EDF7D724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31" y="3780045"/>
            <a:ext cx="2486025" cy="21621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48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97280" y="286603"/>
            <a:ext cx="10058400" cy="861973"/>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The Government Purse</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1066800" y="1329443"/>
            <a:ext cx="10058400" cy="4486341"/>
          </a:xfrm>
          <a:solidFill>
            <a:schemeClr val="bg1"/>
          </a:solidFill>
          <a:ln>
            <a:solidFill>
              <a:schemeClr val="bg1"/>
            </a:solidFill>
          </a:ln>
        </p:spPr>
        <p:txBody>
          <a:bodyPr>
            <a:normAutofit/>
          </a:bodyPr>
          <a:lstStyle/>
          <a:p>
            <a:r>
              <a:rPr lang="en-US" sz="2400" dirty="0">
                <a:latin typeface="Times New Roman" panose="02020603050405020304" pitchFamily="18" charset="0"/>
                <a:cs typeface="Times New Roman" panose="02020603050405020304" pitchFamily="18" charset="0"/>
              </a:rPr>
              <a:t>Government Expenditures (Expenses)</a:t>
            </a:r>
          </a:p>
        </p:txBody>
      </p:sp>
      <p:sp>
        <p:nvSpPr>
          <p:cNvPr id="4" name="Rectangle 3">
            <a:extLst>
              <a:ext uri="{FF2B5EF4-FFF2-40B4-BE49-F238E27FC236}">
                <a16:creationId xmlns:a16="http://schemas.microsoft.com/office/drawing/2014/main" id="{363BC83C-BD43-45FE-A549-7F861416EBBB}"/>
              </a:ext>
            </a:extLst>
          </p:cNvPr>
          <p:cNvSpPr/>
          <p:nvPr/>
        </p:nvSpPr>
        <p:spPr>
          <a:xfrm>
            <a:off x="713676" y="1828800"/>
            <a:ext cx="9780821" cy="860142"/>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rgbClr val="FFFF00"/>
                </a:solidFill>
                <a:latin typeface="Times New Roman" panose="02020603050405020304" pitchFamily="18" charset="0"/>
                <a:cs typeface="Times New Roman" panose="02020603050405020304" pitchFamily="18" charset="0"/>
              </a:rPr>
              <a:t>Discretionary Expenditures</a:t>
            </a:r>
            <a:r>
              <a:rPr lang="en-US" sz="2400" i="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Government has a choice on how much it spends (Ex. Military, FBI, EPA regulations) </a:t>
            </a:r>
          </a:p>
        </p:txBody>
      </p:sp>
      <p:pic>
        <p:nvPicPr>
          <p:cNvPr id="6" name="Picture 5" descr="A picture containing screenshot&#10;&#10;Description automatically generated">
            <a:extLst>
              <a:ext uri="{FF2B5EF4-FFF2-40B4-BE49-F238E27FC236}">
                <a16:creationId xmlns:a16="http://schemas.microsoft.com/office/drawing/2014/main" id="{586F87CD-5629-4E53-83F3-9344CD287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071" y="2869809"/>
            <a:ext cx="6797829" cy="3233458"/>
          </a:xfrm>
          <a:prstGeom prst="rect">
            <a:avLst/>
          </a:prstGeom>
        </p:spPr>
      </p:pic>
      <p:sp>
        <p:nvSpPr>
          <p:cNvPr id="7" name="Rectangle 6">
            <a:extLst>
              <a:ext uri="{FF2B5EF4-FFF2-40B4-BE49-F238E27FC236}">
                <a16:creationId xmlns:a16="http://schemas.microsoft.com/office/drawing/2014/main" id="{AC302563-92DC-41DC-9F20-56863EC9E99F}"/>
              </a:ext>
            </a:extLst>
          </p:cNvPr>
          <p:cNvSpPr/>
          <p:nvPr/>
        </p:nvSpPr>
        <p:spPr>
          <a:xfrm>
            <a:off x="7181385" y="5475249"/>
            <a:ext cx="4449337" cy="860143"/>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Government Spending = </a:t>
            </a:r>
            <a:r>
              <a:rPr lang="en-US" sz="2400" b="1" i="1" u="sng" dirty="0">
                <a:solidFill>
                  <a:srgbClr val="FFFF00"/>
                </a:solidFill>
                <a:latin typeface="Times New Roman" panose="02020603050405020304" pitchFamily="18" charset="0"/>
                <a:cs typeface="Times New Roman" panose="02020603050405020304" pitchFamily="18" charset="0"/>
              </a:rPr>
              <a:t>Government priority</a:t>
            </a:r>
          </a:p>
        </p:txBody>
      </p:sp>
    </p:spTree>
    <p:extLst>
      <p:ext uri="{BB962C8B-B14F-4D97-AF65-F5344CB8AC3E}">
        <p14:creationId xmlns:p14="http://schemas.microsoft.com/office/powerpoint/2010/main" val="14765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66800" y="159555"/>
            <a:ext cx="10058400" cy="861973"/>
          </a:xfrm>
          <a:solidFill>
            <a:schemeClr val="accent1">
              <a:lumMod val="20000"/>
              <a:lumOff val="80000"/>
            </a:schemeClr>
          </a:solidFill>
          <a:ln>
            <a:solidFill>
              <a:srgbClr val="002060"/>
            </a:solidFill>
          </a:ln>
        </p:spPr>
        <p:txBody>
          <a:bodyPr/>
          <a:lstStyle/>
          <a:p>
            <a:r>
              <a:rPr lang="en-US" dirty="0"/>
              <a:t>The Government Purse</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1097280" y="1212541"/>
            <a:ext cx="10058400" cy="4656552"/>
          </a:xfrm>
          <a:solidFill>
            <a:schemeClr val="bg1"/>
          </a:solidFill>
          <a:ln>
            <a:solidFill>
              <a:schemeClr val="bg1"/>
            </a:solidFill>
          </a:ln>
        </p:spPr>
        <p:txBody>
          <a:bodyPr>
            <a:normAutofit/>
          </a:bodyPr>
          <a:lstStyle/>
          <a:p>
            <a:r>
              <a:rPr lang="en-US" sz="2400" b="1" dirty="0">
                <a:latin typeface="Times New Roman" panose="02020603050405020304" pitchFamily="18" charset="0"/>
                <a:cs typeface="Times New Roman" panose="02020603050405020304" pitchFamily="18" charset="0"/>
              </a:rPr>
              <a:t>Government Expenditures (Expenses)</a:t>
            </a:r>
          </a:p>
        </p:txBody>
      </p:sp>
      <p:sp>
        <p:nvSpPr>
          <p:cNvPr id="4" name="Rectangle 3">
            <a:extLst>
              <a:ext uri="{FF2B5EF4-FFF2-40B4-BE49-F238E27FC236}">
                <a16:creationId xmlns:a16="http://schemas.microsoft.com/office/drawing/2014/main" id="{363BC83C-BD43-45FE-A549-7F861416EBBB}"/>
              </a:ext>
            </a:extLst>
          </p:cNvPr>
          <p:cNvSpPr/>
          <p:nvPr/>
        </p:nvSpPr>
        <p:spPr>
          <a:xfrm>
            <a:off x="622238" y="1652841"/>
            <a:ext cx="8613203" cy="708809"/>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FF00"/>
                </a:solidFill>
                <a:latin typeface="Times New Roman" panose="02020603050405020304" pitchFamily="18" charset="0"/>
                <a:cs typeface="Times New Roman" panose="02020603050405020304" pitchFamily="18" charset="0"/>
              </a:rPr>
              <a:t>Mandatory Expenditure</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Government must spend on items because they are entitlements </a:t>
            </a:r>
          </a:p>
        </p:txBody>
      </p:sp>
      <p:sp>
        <p:nvSpPr>
          <p:cNvPr id="7" name="Rectangle 6">
            <a:extLst>
              <a:ext uri="{FF2B5EF4-FFF2-40B4-BE49-F238E27FC236}">
                <a16:creationId xmlns:a16="http://schemas.microsoft.com/office/drawing/2014/main" id="{AC302563-92DC-41DC-9F20-56863EC9E99F}"/>
              </a:ext>
            </a:extLst>
          </p:cNvPr>
          <p:cNvSpPr/>
          <p:nvPr/>
        </p:nvSpPr>
        <p:spPr>
          <a:xfrm>
            <a:off x="7181385" y="5475249"/>
            <a:ext cx="4449337" cy="860143"/>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Biggest issue for balancing the budget</a:t>
            </a:r>
          </a:p>
        </p:txBody>
      </p:sp>
      <p:pic>
        <p:nvPicPr>
          <p:cNvPr id="1026" name="Picture 2" descr="See the source image">
            <a:extLst>
              <a:ext uri="{FF2B5EF4-FFF2-40B4-BE49-F238E27FC236}">
                <a16:creationId xmlns:a16="http://schemas.microsoft.com/office/drawing/2014/main" id="{B3887C11-5661-4A5D-9000-DF3357751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498" y="2587557"/>
            <a:ext cx="5014702" cy="2653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4C33634-BBE7-42AD-A8F6-E02B2A217F46}"/>
              </a:ext>
            </a:extLst>
          </p:cNvPr>
          <p:cNvSpPr/>
          <p:nvPr/>
        </p:nvSpPr>
        <p:spPr>
          <a:xfrm>
            <a:off x="8928410" y="4572386"/>
            <a:ext cx="3003395" cy="436563"/>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Mandatory Expenditures</a:t>
            </a:r>
          </a:p>
        </p:txBody>
      </p:sp>
      <p:pic>
        <p:nvPicPr>
          <p:cNvPr id="10" name="Picture 9" descr="A picture containing accessory, umbrella, text&#10;&#10;Description automatically generated">
            <a:extLst>
              <a:ext uri="{FF2B5EF4-FFF2-40B4-BE49-F238E27FC236}">
                <a16:creationId xmlns:a16="http://schemas.microsoft.com/office/drawing/2014/main" id="{1410D182-2BB3-466A-8056-8D9511238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044" y="2834075"/>
            <a:ext cx="5532965" cy="2811385"/>
          </a:xfrm>
          <a:prstGeom prst="rect">
            <a:avLst/>
          </a:prstGeom>
          <a:ln>
            <a:solidFill>
              <a:srgbClr val="002060"/>
            </a:solidFill>
          </a:ln>
        </p:spPr>
      </p:pic>
      <p:sp>
        <p:nvSpPr>
          <p:cNvPr id="9" name="Rectangle 8">
            <a:extLst>
              <a:ext uri="{FF2B5EF4-FFF2-40B4-BE49-F238E27FC236}">
                <a16:creationId xmlns:a16="http://schemas.microsoft.com/office/drawing/2014/main" id="{475E108A-7EED-4EC6-AD1A-B1E6B3A30185}"/>
              </a:ext>
            </a:extLst>
          </p:cNvPr>
          <p:cNvSpPr/>
          <p:nvPr/>
        </p:nvSpPr>
        <p:spPr>
          <a:xfrm>
            <a:off x="7125629" y="2537609"/>
            <a:ext cx="3003395" cy="436563"/>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Discretionary Expenditures</a:t>
            </a:r>
          </a:p>
        </p:txBody>
      </p:sp>
      <p:sp>
        <p:nvSpPr>
          <p:cNvPr id="11" name="Arrow: Down 10">
            <a:extLst>
              <a:ext uri="{FF2B5EF4-FFF2-40B4-BE49-F238E27FC236}">
                <a16:creationId xmlns:a16="http://schemas.microsoft.com/office/drawing/2014/main" id="{49FE93F0-FD48-4F00-8E07-C74AABE6A634}"/>
              </a:ext>
            </a:extLst>
          </p:cNvPr>
          <p:cNvSpPr/>
          <p:nvPr/>
        </p:nvSpPr>
        <p:spPr>
          <a:xfrm>
            <a:off x="8453368" y="2974172"/>
            <a:ext cx="475042" cy="45482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7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5218"/>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Measure Economic Performance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59" y="1376536"/>
            <a:ext cx="10877267" cy="43177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a:extLst>
              <a:ext uri="{FF2B5EF4-FFF2-40B4-BE49-F238E27FC236}">
                <a16:creationId xmlns:a16="http://schemas.microsoft.com/office/drawing/2014/main" id="{E0F02746-8912-4B8E-9D4A-BD100E5EC914}"/>
              </a:ext>
            </a:extLst>
          </p:cNvPr>
          <p:cNvSpPr/>
          <p:nvPr/>
        </p:nvSpPr>
        <p:spPr>
          <a:xfrm>
            <a:off x="9025051" y="1519834"/>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D. </a:t>
            </a:r>
          </a:p>
        </p:txBody>
      </p:sp>
      <p:sp>
        <p:nvSpPr>
          <p:cNvPr id="8" name="Rectangle 7">
            <a:extLst>
              <a:ext uri="{FF2B5EF4-FFF2-40B4-BE49-F238E27FC236}">
                <a16:creationId xmlns:a16="http://schemas.microsoft.com/office/drawing/2014/main" id="{23E55300-D38A-4E61-88B0-F72F88E16E97}"/>
              </a:ext>
            </a:extLst>
          </p:cNvPr>
          <p:cNvSpPr/>
          <p:nvPr/>
        </p:nvSpPr>
        <p:spPr>
          <a:xfrm>
            <a:off x="4246098" y="4783925"/>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C. </a:t>
            </a:r>
          </a:p>
        </p:txBody>
      </p:sp>
      <p:sp>
        <p:nvSpPr>
          <p:cNvPr id="9" name="Rectangle 8">
            <a:extLst>
              <a:ext uri="{FF2B5EF4-FFF2-40B4-BE49-F238E27FC236}">
                <a16:creationId xmlns:a16="http://schemas.microsoft.com/office/drawing/2014/main" id="{E360FD88-92A0-4DBF-A9F2-3BF9FF5900A6}"/>
              </a:ext>
            </a:extLst>
          </p:cNvPr>
          <p:cNvSpPr/>
          <p:nvPr/>
        </p:nvSpPr>
        <p:spPr>
          <a:xfrm>
            <a:off x="7115907" y="3263704"/>
            <a:ext cx="2574388" cy="5205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New Roman" panose="02020603050405020304" pitchFamily="18" charset="0"/>
                <a:cs typeface="Times New Roman" panose="02020603050405020304" pitchFamily="18" charset="0"/>
              </a:rPr>
              <a:t>A. Expansionary</a:t>
            </a:r>
            <a:r>
              <a:rPr lang="en-US" sz="2400" b="1" dirty="0">
                <a:solidFill>
                  <a:schemeClr val="tx1"/>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C3296476-69C9-4559-8E81-3DB1414CE389}"/>
              </a:ext>
            </a:extLst>
          </p:cNvPr>
          <p:cNvSpPr/>
          <p:nvPr/>
        </p:nvSpPr>
        <p:spPr>
          <a:xfrm>
            <a:off x="518159" y="3784209"/>
            <a:ext cx="2574388" cy="5205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B. </a:t>
            </a:r>
          </a:p>
        </p:txBody>
      </p:sp>
      <p:sp>
        <p:nvSpPr>
          <p:cNvPr id="7" name="Arrow: Right 6">
            <a:extLst>
              <a:ext uri="{FF2B5EF4-FFF2-40B4-BE49-F238E27FC236}">
                <a16:creationId xmlns:a16="http://schemas.microsoft.com/office/drawing/2014/main" id="{2BA810C1-BC23-4EF8-A80B-7EF90C5629D7}"/>
              </a:ext>
            </a:extLst>
          </p:cNvPr>
          <p:cNvSpPr/>
          <p:nvPr/>
        </p:nvSpPr>
        <p:spPr>
          <a:xfrm rot="20178071">
            <a:off x="2820273" y="3774432"/>
            <a:ext cx="633046"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40F7060-48C3-42EA-AE8C-786F852E55EB}"/>
              </a:ext>
            </a:extLst>
          </p:cNvPr>
          <p:cNvSpPr/>
          <p:nvPr/>
        </p:nvSpPr>
        <p:spPr>
          <a:xfrm rot="16036688">
            <a:off x="4631418" y="4473660"/>
            <a:ext cx="511393"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1B2F448-6F75-4F9E-9F84-B179DBB8531E}"/>
              </a:ext>
            </a:extLst>
          </p:cNvPr>
          <p:cNvSpPr/>
          <p:nvPr/>
        </p:nvSpPr>
        <p:spPr>
          <a:xfrm rot="11768203">
            <a:off x="6618320" y="3321003"/>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73C5516-9715-4FF1-B9C0-D63D25B5AA52}"/>
              </a:ext>
            </a:extLst>
          </p:cNvPr>
          <p:cNvSpPr/>
          <p:nvPr/>
        </p:nvSpPr>
        <p:spPr>
          <a:xfrm rot="9053571">
            <a:off x="8632266" y="1868081"/>
            <a:ext cx="473110" cy="428801"/>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11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4E01-581F-40B2-9ACC-59B2B5239111}"/>
              </a:ext>
            </a:extLst>
          </p:cNvPr>
          <p:cNvSpPr>
            <a:spLocks noGrp="1"/>
          </p:cNvSpPr>
          <p:nvPr>
            <p:ph type="title"/>
          </p:nvPr>
        </p:nvSpPr>
        <p:spPr>
          <a:xfrm>
            <a:off x="1066800" y="297753"/>
            <a:ext cx="10058400" cy="861973"/>
          </a:xfrm>
          <a:solidFill>
            <a:schemeClr val="accent1">
              <a:lumMod val="20000"/>
              <a:lumOff val="80000"/>
            </a:schemeClr>
          </a:solidFill>
          <a:ln>
            <a:solidFill>
              <a:srgbClr val="002060"/>
            </a:solidFill>
          </a:ln>
        </p:spPr>
        <p:txBody>
          <a:bodyPr/>
          <a:lstStyle/>
          <a:p>
            <a:r>
              <a:rPr lang="en-US" dirty="0"/>
              <a:t>Mandatory Expenditures</a:t>
            </a:r>
          </a:p>
        </p:txBody>
      </p:sp>
      <p:sp>
        <p:nvSpPr>
          <p:cNvPr id="3" name="Content Placeholder 2">
            <a:extLst>
              <a:ext uri="{FF2B5EF4-FFF2-40B4-BE49-F238E27FC236}">
                <a16:creationId xmlns:a16="http://schemas.microsoft.com/office/drawing/2014/main" id="{8AE33AC4-BEBE-4132-AF4F-FDA927FD1185}"/>
              </a:ext>
            </a:extLst>
          </p:cNvPr>
          <p:cNvSpPr>
            <a:spLocks noGrp="1"/>
          </p:cNvSpPr>
          <p:nvPr>
            <p:ph idx="1"/>
          </p:nvPr>
        </p:nvSpPr>
        <p:spPr>
          <a:xfrm>
            <a:off x="1097280" y="1382751"/>
            <a:ext cx="10058400" cy="4486341"/>
          </a:xfrm>
          <a:solidFill>
            <a:schemeClr val="bg1"/>
          </a:solidFill>
          <a:ln>
            <a:solidFill>
              <a:schemeClr val="bg1"/>
            </a:solidFill>
          </a:ln>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Government entitlements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government programs that are granted to citizens (and sometimes non-citizens).  - (</a:t>
            </a:r>
            <a:r>
              <a:rPr lang="en-US" sz="2400" b="1" dirty="0">
                <a:solidFill>
                  <a:srgbClr val="C00000"/>
                </a:solidFill>
                <a:latin typeface="Times New Roman" panose="02020603050405020304" pitchFamily="18" charset="0"/>
                <a:cs typeface="Times New Roman" panose="02020603050405020304" pitchFamily="18" charset="0"/>
              </a:rPr>
              <a:t>SAFETY NET</a:t>
            </a:r>
            <a:r>
              <a:rPr lang="en-US" sz="2400"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a:t>
            </a:r>
          </a:p>
        </p:txBody>
      </p:sp>
      <p:pic>
        <p:nvPicPr>
          <p:cNvPr id="5" name="Picture 2" descr="Entitlements and the Budget | PolicyEd">
            <a:extLst>
              <a:ext uri="{FF2B5EF4-FFF2-40B4-BE49-F238E27FC236}">
                <a16:creationId xmlns:a16="http://schemas.microsoft.com/office/drawing/2014/main" id="{950B0DC2-FA98-41FB-87C1-192C3A9F9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9" y="4737656"/>
            <a:ext cx="3371532" cy="11853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AF137F-3961-4A4F-AFFE-E5609EA6EBDB}"/>
              </a:ext>
            </a:extLst>
          </p:cNvPr>
          <p:cNvSpPr/>
          <p:nvPr/>
        </p:nvSpPr>
        <p:spPr>
          <a:xfrm>
            <a:off x="874614" y="2267685"/>
            <a:ext cx="3176880" cy="616191"/>
          </a:xfrm>
          <a:prstGeom prst="rect">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Contributory</a:t>
            </a:r>
            <a:r>
              <a:rPr lang="en-US" sz="2400" dirty="0">
                <a:solidFill>
                  <a:schemeClr val="bg1"/>
                </a:solidFill>
                <a:latin typeface="Times New Roman" panose="02020603050405020304" pitchFamily="18" charset="0"/>
                <a:cs typeface="Times New Roman" panose="02020603050405020304" pitchFamily="18" charset="0"/>
              </a:rPr>
              <a:t> </a:t>
            </a:r>
          </a:p>
        </p:txBody>
      </p:sp>
      <p:sp>
        <p:nvSpPr>
          <p:cNvPr id="14" name="Rectangle 13">
            <a:extLst>
              <a:ext uri="{FF2B5EF4-FFF2-40B4-BE49-F238E27FC236}">
                <a16:creationId xmlns:a16="http://schemas.microsoft.com/office/drawing/2014/main" id="{A13B5D85-CCFA-40D6-B0BE-AA0024DA8C01}"/>
              </a:ext>
            </a:extLst>
          </p:cNvPr>
          <p:cNvSpPr/>
          <p:nvPr/>
        </p:nvSpPr>
        <p:spPr>
          <a:xfrm>
            <a:off x="8567226" y="2267685"/>
            <a:ext cx="3176880" cy="616191"/>
          </a:xfrm>
          <a:prstGeom prst="rect">
            <a:avLst/>
          </a:prstGeom>
          <a:solidFill>
            <a:schemeClr val="tx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u="sng" dirty="0">
                <a:solidFill>
                  <a:schemeClr val="bg1"/>
                </a:solidFill>
                <a:latin typeface="Times New Roman" panose="02020603050405020304" pitchFamily="18" charset="0"/>
                <a:cs typeface="Times New Roman" panose="02020603050405020304" pitchFamily="18" charset="0"/>
              </a:rPr>
              <a:t>Non-Contributory </a:t>
            </a:r>
          </a:p>
        </p:txBody>
      </p:sp>
      <p:sp>
        <p:nvSpPr>
          <p:cNvPr id="12" name="Rectangle 11">
            <a:extLst>
              <a:ext uri="{FF2B5EF4-FFF2-40B4-BE49-F238E27FC236}">
                <a16:creationId xmlns:a16="http://schemas.microsoft.com/office/drawing/2014/main" id="{3C23A927-ABCC-42FD-A265-E3EB889E51AC}"/>
              </a:ext>
            </a:extLst>
          </p:cNvPr>
          <p:cNvSpPr/>
          <p:nvPr/>
        </p:nvSpPr>
        <p:spPr>
          <a:xfrm>
            <a:off x="508854" y="3106902"/>
            <a:ext cx="3908401" cy="150112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Social Security</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Medicare </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Unemployment insurance </a:t>
            </a:r>
          </a:p>
        </p:txBody>
      </p:sp>
      <p:sp>
        <p:nvSpPr>
          <p:cNvPr id="16" name="Rectangle 15">
            <a:extLst>
              <a:ext uri="{FF2B5EF4-FFF2-40B4-BE49-F238E27FC236}">
                <a16:creationId xmlns:a16="http://schemas.microsoft.com/office/drawing/2014/main" id="{FAD28321-D1BA-48BC-9303-D1BDBDE8300B}"/>
              </a:ext>
            </a:extLst>
          </p:cNvPr>
          <p:cNvSpPr/>
          <p:nvPr/>
        </p:nvSpPr>
        <p:spPr>
          <a:xfrm>
            <a:off x="7934251" y="3082205"/>
            <a:ext cx="3908401" cy="2370714"/>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Medicaid</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Pell Grants (College) </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SNAP – Food Stamps</a:t>
            </a:r>
          </a:p>
          <a:p>
            <a:pPr marL="285750" indent="-28575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Welfare or Temporary Assistance to Needy Families </a:t>
            </a:r>
          </a:p>
        </p:txBody>
      </p:sp>
      <p:pic>
        <p:nvPicPr>
          <p:cNvPr id="1030" name="Picture 6" descr="Are Entitlements Corrupting Us? Yes - WSJ">
            <a:extLst>
              <a:ext uri="{FF2B5EF4-FFF2-40B4-BE49-F238E27FC236}">
                <a16:creationId xmlns:a16="http://schemas.microsoft.com/office/drawing/2014/main" id="{10219E20-4C73-418F-9740-5780A0F6D8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722" y="2575780"/>
            <a:ext cx="3371532" cy="334723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2523AAF-DBAA-43A6-8B30-F1ABC265B665}"/>
              </a:ext>
            </a:extLst>
          </p:cNvPr>
          <p:cNvSpPr/>
          <p:nvPr/>
        </p:nvSpPr>
        <p:spPr>
          <a:xfrm>
            <a:off x="702249" y="6037564"/>
            <a:ext cx="5393751" cy="63723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Paid for by Payroll Taxes (FICA)</a:t>
            </a:r>
          </a:p>
        </p:txBody>
      </p:sp>
    </p:spTree>
    <p:extLst>
      <p:ext uri="{BB962C8B-B14F-4D97-AF65-F5344CB8AC3E}">
        <p14:creationId xmlns:p14="http://schemas.microsoft.com/office/powerpoint/2010/main" val="38267043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59809"/>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PORK-BARRELING</a:t>
            </a:r>
            <a:r>
              <a:rPr lang="en-US" dirty="0"/>
              <a:t> </a:t>
            </a:r>
          </a:p>
        </p:txBody>
      </p:sp>
      <p:sp>
        <p:nvSpPr>
          <p:cNvPr id="3" name="Content Placeholder 2"/>
          <p:cNvSpPr>
            <a:spLocks noGrp="1"/>
          </p:cNvSpPr>
          <p:nvPr>
            <p:ph idx="1"/>
          </p:nvPr>
        </p:nvSpPr>
        <p:spPr>
          <a:xfrm>
            <a:off x="286603" y="1269195"/>
            <a:ext cx="11019202" cy="4463373"/>
          </a:xfrm>
          <a:solidFill>
            <a:schemeClr val="bg1"/>
          </a:solidFill>
        </p:spPr>
        <p:txBody>
          <a:bodyPr/>
          <a:lstStyle/>
          <a:p>
            <a:endParaRPr lang="en-US" dirty="0"/>
          </a:p>
        </p:txBody>
      </p:sp>
      <p:pic>
        <p:nvPicPr>
          <p:cNvPr id="4098"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0" y="1009887"/>
            <a:ext cx="7360882" cy="42672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91069" y="1610436"/>
            <a:ext cx="5295331" cy="7642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$200,000 for Tattoo removal program</a:t>
            </a:r>
          </a:p>
        </p:txBody>
      </p:sp>
      <p:sp>
        <p:nvSpPr>
          <p:cNvPr id="6" name="Rectangle 5"/>
          <p:cNvSpPr/>
          <p:nvPr/>
        </p:nvSpPr>
        <p:spPr>
          <a:xfrm>
            <a:off x="191068" y="2502089"/>
            <a:ext cx="5295331" cy="7642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$223 Million for the Bridge to NO WHERE</a:t>
            </a:r>
          </a:p>
        </p:txBody>
      </p:sp>
      <p:sp>
        <p:nvSpPr>
          <p:cNvPr id="7" name="Rectangle 6"/>
          <p:cNvSpPr/>
          <p:nvPr/>
        </p:nvSpPr>
        <p:spPr>
          <a:xfrm>
            <a:off x="191067" y="3418763"/>
            <a:ext cx="5295331" cy="7642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$500,000 for the Sparta, NC Teapot Museum</a:t>
            </a:r>
          </a:p>
        </p:txBody>
      </p:sp>
      <p:sp>
        <p:nvSpPr>
          <p:cNvPr id="8" name="Rectangle 7"/>
          <p:cNvSpPr/>
          <p:nvPr/>
        </p:nvSpPr>
        <p:spPr>
          <a:xfrm>
            <a:off x="191069" y="4278573"/>
            <a:ext cx="5295331" cy="7642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$3.4 Million for a Turtle Crossing in Florida</a:t>
            </a:r>
          </a:p>
        </p:txBody>
      </p:sp>
      <p:sp>
        <p:nvSpPr>
          <p:cNvPr id="9" name="Rectangle 8"/>
          <p:cNvSpPr/>
          <p:nvPr/>
        </p:nvSpPr>
        <p:spPr>
          <a:xfrm>
            <a:off x="191069" y="5202024"/>
            <a:ext cx="5295331" cy="7642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latin typeface="Times New Roman" pitchFamily="18" charset="0"/>
                <a:cs typeface="Times New Roman" pitchFamily="18" charset="0"/>
              </a:rPr>
              <a:t>$15,000 Drunken Mice Study</a:t>
            </a:r>
          </a:p>
        </p:txBody>
      </p:sp>
      <p:sp>
        <p:nvSpPr>
          <p:cNvPr id="5" name="Rectangle 4">
            <a:extLst>
              <a:ext uri="{FF2B5EF4-FFF2-40B4-BE49-F238E27FC236}">
                <a16:creationId xmlns:a16="http://schemas.microsoft.com/office/drawing/2014/main" id="{342DB504-3BF4-4BE0-8F74-CBB754BD0AB7}"/>
              </a:ext>
            </a:extLst>
          </p:cNvPr>
          <p:cNvSpPr/>
          <p:nvPr/>
        </p:nvSpPr>
        <p:spPr>
          <a:xfrm>
            <a:off x="5664820" y="5202023"/>
            <a:ext cx="6240577" cy="79834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Why does our government spend money that only benefits a district or state?</a:t>
            </a:r>
          </a:p>
        </p:txBody>
      </p:sp>
    </p:spTree>
    <p:extLst>
      <p:ext uri="{BB962C8B-B14F-4D97-AF65-F5344CB8AC3E}">
        <p14:creationId xmlns:p14="http://schemas.microsoft.com/office/powerpoint/2010/main" val="29507297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ECBA6-87D5-466C-8DA3-78836DCA0D06}"/>
              </a:ext>
            </a:extLst>
          </p:cNvPr>
          <p:cNvSpPr>
            <a:spLocks noGrp="1"/>
          </p:cNvSpPr>
          <p:nvPr>
            <p:ph type="title"/>
          </p:nvPr>
        </p:nvSpPr>
        <p:spPr>
          <a:xfrm>
            <a:off x="1097280" y="286603"/>
            <a:ext cx="10058400" cy="795065"/>
          </a:xfrm>
          <a:solidFill>
            <a:schemeClr val="accent1">
              <a:lumMod val="20000"/>
              <a:lumOff val="80000"/>
            </a:schemeClr>
          </a:solidFill>
        </p:spPr>
        <p:txBody>
          <a:bodyPr/>
          <a:lstStyle/>
          <a:p>
            <a:r>
              <a:rPr lang="en-US" dirty="0"/>
              <a:t>Debt CLOCK Runnings</a:t>
            </a:r>
          </a:p>
        </p:txBody>
      </p:sp>
      <p:sp>
        <p:nvSpPr>
          <p:cNvPr id="3" name="Content Placeholder 2">
            <a:extLst>
              <a:ext uri="{FF2B5EF4-FFF2-40B4-BE49-F238E27FC236}">
                <a16:creationId xmlns:a16="http://schemas.microsoft.com/office/drawing/2014/main" id="{043B326F-C92D-41EC-812E-E75C48E3A43E}"/>
              </a:ext>
            </a:extLst>
          </p:cNvPr>
          <p:cNvSpPr>
            <a:spLocks noGrp="1"/>
          </p:cNvSpPr>
          <p:nvPr>
            <p:ph idx="1"/>
          </p:nvPr>
        </p:nvSpPr>
        <p:spPr>
          <a:xfrm>
            <a:off x="1097280" y="1204333"/>
            <a:ext cx="10058400" cy="4664760"/>
          </a:xfrm>
          <a:solidFill>
            <a:schemeClr val="bg1"/>
          </a:solidFill>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Current U.S. Debt $33 Trillion and counting </a:t>
            </a:r>
          </a:p>
          <a:p>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descr="A close up of a book&#10;&#10;Description automatically generated">
            <a:hlinkClick r:id="rId2"/>
            <a:extLst>
              <a:ext uri="{FF2B5EF4-FFF2-40B4-BE49-F238E27FC236}">
                <a16:creationId xmlns:a16="http://schemas.microsoft.com/office/drawing/2014/main" id="{D864BA2B-0EC3-495F-AC6C-65A21E7FC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9214" y="1806498"/>
            <a:ext cx="6913571" cy="2774182"/>
          </a:xfrm>
          <a:prstGeom prst="rect">
            <a:avLst/>
          </a:prstGeom>
        </p:spPr>
      </p:pic>
      <p:sp>
        <p:nvSpPr>
          <p:cNvPr id="6" name="Rectangle 5">
            <a:extLst>
              <a:ext uri="{FF2B5EF4-FFF2-40B4-BE49-F238E27FC236}">
                <a16:creationId xmlns:a16="http://schemas.microsoft.com/office/drawing/2014/main" id="{11EB33A6-328C-4662-B588-6CC635B52A1F}"/>
              </a:ext>
            </a:extLst>
          </p:cNvPr>
          <p:cNvSpPr/>
          <p:nvPr/>
        </p:nvSpPr>
        <p:spPr>
          <a:xfrm>
            <a:off x="815896" y="4672361"/>
            <a:ext cx="10560205" cy="1519895"/>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will the United States growing debt influence the economy in the future?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does the U.S. government continuously spend money when causes increase deficit spending?</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How does government spending provide a stimulus to the economy?</a:t>
            </a:r>
          </a:p>
          <a:p>
            <a:pPr marL="457200" indent="-457200">
              <a:buFont typeface="+mj-lt"/>
              <a:buAutoNum type="arabicPeriod"/>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C6F9A8F-658B-15B9-C750-E94CE60ADB8B}"/>
              </a:ext>
            </a:extLst>
          </p:cNvPr>
          <p:cNvSpPr/>
          <p:nvPr/>
        </p:nvSpPr>
        <p:spPr>
          <a:xfrm>
            <a:off x="7821226" y="3176004"/>
            <a:ext cx="4135902" cy="675249"/>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hlinkClick r:id="rId4"/>
              </a:rPr>
              <a:t>Does Debt Matter</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0771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Stimulating the Economy</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Government Regulation of the Economy</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Quiz on Unit II – Tuesday, October 17</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p:txBody>
      </p:sp>
    </p:spTree>
    <p:extLst>
      <p:ext uri="{BB962C8B-B14F-4D97-AF65-F5344CB8AC3E}">
        <p14:creationId xmlns:p14="http://schemas.microsoft.com/office/powerpoint/2010/main" val="421475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1B60-45D5-E050-8F2E-4B0ADEDF3385}"/>
              </a:ext>
            </a:extLst>
          </p:cNvPr>
          <p:cNvSpPr>
            <a:spLocks noGrp="1"/>
          </p:cNvSpPr>
          <p:nvPr>
            <p:ph type="title"/>
          </p:nvPr>
        </p:nvSpPr>
        <p:spPr>
          <a:xfrm>
            <a:off x="838200" y="365126"/>
            <a:ext cx="10515600" cy="806450"/>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Stimulating the US Economy</a:t>
            </a:r>
          </a:p>
        </p:txBody>
      </p:sp>
      <p:sp>
        <p:nvSpPr>
          <p:cNvPr id="3" name="Content Placeholder 2">
            <a:extLst>
              <a:ext uri="{FF2B5EF4-FFF2-40B4-BE49-F238E27FC236}">
                <a16:creationId xmlns:a16="http://schemas.microsoft.com/office/drawing/2014/main" id="{81ADBF41-DA7C-4BF7-AC51-B2CD4F9D1F6D}"/>
              </a:ext>
            </a:extLst>
          </p:cNvPr>
          <p:cNvSpPr>
            <a:spLocks noGrp="1"/>
          </p:cNvSpPr>
          <p:nvPr>
            <p:ph idx="1"/>
          </p:nvPr>
        </p:nvSpPr>
        <p:spPr>
          <a:xfrm>
            <a:off x="838200" y="1428750"/>
            <a:ext cx="10515600" cy="4748213"/>
          </a:xfrm>
          <a:solidFill>
            <a:schemeClr val="bg1"/>
          </a:solidFill>
          <a:ln>
            <a:solidFill>
              <a:srgbClr val="002060"/>
            </a:solidFill>
          </a:ln>
        </p:spPr>
        <p:txBody>
          <a:bodyPr/>
          <a:lstStyle/>
          <a:p>
            <a:pPr marL="342900" marR="0" lvl="0" indent="-342900">
              <a:lnSpc>
                <a:spcPct val="107000"/>
              </a:lnSpc>
              <a:spcBef>
                <a:spcPts val="0"/>
              </a:spcBef>
              <a:spcAft>
                <a:spcPts val="0"/>
              </a:spcAft>
              <a:buFont typeface="+mj-lt"/>
              <a:buAutoNum type="arabi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economy is shutting down due to an outbreak of COVID 19, which has force Americans to stay home.  This has caused a dramatic rise to businesses closing.  The President and advisors are seeking to give small business relief to allow them keep operating during this tough time.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Should the government use Fiscal or Monetary policies?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If fiscal, should the policy be tight or loose? If monetary, should the policy be expansionary or contractionary?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What would they do with their tools?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763614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1B60-45D5-E050-8F2E-4B0ADEDF3385}"/>
              </a:ext>
            </a:extLst>
          </p:cNvPr>
          <p:cNvSpPr>
            <a:spLocks noGrp="1"/>
          </p:cNvSpPr>
          <p:nvPr>
            <p:ph type="title"/>
          </p:nvPr>
        </p:nvSpPr>
        <p:spPr>
          <a:xfrm>
            <a:off x="838200" y="365126"/>
            <a:ext cx="10515600" cy="806450"/>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Stimulating the US Economy</a:t>
            </a:r>
          </a:p>
        </p:txBody>
      </p:sp>
      <p:sp>
        <p:nvSpPr>
          <p:cNvPr id="3" name="Content Placeholder 2">
            <a:extLst>
              <a:ext uri="{FF2B5EF4-FFF2-40B4-BE49-F238E27FC236}">
                <a16:creationId xmlns:a16="http://schemas.microsoft.com/office/drawing/2014/main" id="{81ADBF41-DA7C-4BF7-AC51-B2CD4F9D1F6D}"/>
              </a:ext>
            </a:extLst>
          </p:cNvPr>
          <p:cNvSpPr>
            <a:spLocks noGrp="1"/>
          </p:cNvSpPr>
          <p:nvPr>
            <p:ph idx="1"/>
          </p:nvPr>
        </p:nvSpPr>
        <p:spPr>
          <a:xfrm>
            <a:off x="838200" y="1428750"/>
            <a:ext cx="10515600" cy="4748213"/>
          </a:xfrm>
          <a:solidFill>
            <a:schemeClr val="bg1"/>
          </a:solidFill>
          <a:ln>
            <a:solidFill>
              <a:srgbClr val="002060"/>
            </a:solidFill>
          </a:ln>
        </p:spPr>
        <p:txBody>
          <a:bodyPr/>
          <a:lstStyle/>
          <a:p>
            <a:pPr marL="0" marR="0" lvl="0" indent="0">
              <a:lnSpc>
                <a:spcPct val="107000"/>
              </a:lnSpc>
              <a:spcBef>
                <a:spcPts val="0"/>
              </a:spcBef>
              <a:spcAft>
                <a:spcPts val="0"/>
              </a:spcAft>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a:latin typeface="Times New Roman" panose="02020603050405020304" pitchFamily="18" charset="0"/>
                <a:ea typeface="Calibri" panose="020F0502020204030204" pitchFamily="34" charset="0"/>
                <a:cs typeface="Times New Roman" panose="02020603050405020304" pitchFamily="18" charset="0"/>
              </a:rPr>
              <a:t>A worldwide pandemic has slowed the supply chain of goods and services traded on the international market.  As the economy recovers prices rapidly in creased to the rise of demand and limited supply goods.  The Federal Reserve is meeting to discuss their response.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Should the government use Fiscal or Monetary policies?</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If fiscal, should the policy be tight or loose? If monetary, should the policy be expansionary or contractionary?</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1082675" marR="0" lvl="0" indent="-457200">
              <a:lnSpc>
                <a:spcPct val="107000"/>
              </a:lnSpc>
              <a:spcBef>
                <a:spcPts val="0"/>
              </a:spcBef>
              <a:spcAft>
                <a:spcPts val="0"/>
              </a:spcAft>
              <a:buFont typeface="+mj-lt"/>
              <a:buAutoNum type="alphaUcPeriod"/>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What would they do with their tools?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143674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fontScale="90000"/>
          </a:bodyPr>
          <a:lstStyle/>
          <a:p>
            <a:r>
              <a:rPr lang="en-US" b="1" dirty="0">
                <a:solidFill>
                  <a:schemeClr val="accent6">
                    <a:lumMod val="75000"/>
                  </a:schemeClr>
                </a:solidFill>
                <a:latin typeface="Berlin Sans FB" panose="020E0602020502020306" pitchFamily="34" charset="0"/>
              </a:rPr>
              <a:t>Government Influence on the Economy </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fontScale="85000" lnSpcReduction="20000"/>
          </a:bodyPr>
          <a:lstStyle/>
          <a:p>
            <a:r>
              <a:rPr lang="en-US" sz="2800" b="1" dirty="0">
                <a:solidFill>
                  <a:schemeClr val="accent6">
                    <a:lumMod val="75000"/>
                  </a:schemeClr>
                </a:solidFill>
                <a:latin typeface="Berlin Sans FB" panose="020E0602020502020306" pitchFamily="34" charset="0"/>
              </a:rPr>
              <a:t>How much influence should government have on a market economy? </a:t>
            </a:r>
          </a:p>
        </p:txBody>
      </p:sp>
    </p:spTree>
    <p:extLst>
      <p:ext uri="{BB962C8B-B14F-4D97-AF65-F5344CB8AC3E}">
        <p14:creationId xmlns:p14="http://schemas.microsoft.com/office/powerpoint/2010/main" val="2647974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The Government &amp; Businesses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365760" y="1342996"/>
            <a:ext cx="10844933" cy="4497492"/>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Government power in the U.S. economy</a:t>
            </a:r>
          </a:p>
          <a:p>
            <a:r>
              <a:rPr lang="en-US" sz="2400" b="1" i="1" u="sng" dirty="0">
                <a:solidFill>
                  <a:srgbClr val="C00000"/>
                </a:solidFill>
                <a:latin typeface="Times New Roman" panose="02020603050405020304" pitchFamily="18" charset="0"/>
                <a:cs typeface="Times New Roman" panose="02020603050405020304" pitchFamily="18" charset="0"/>
              </a:rPr>
              <a:t>Classic Theory (Laissez Faire)</a:t>
            </a:r>
            <a:r>
              <a:rPr lang="en-US" sz="2400" b="1" i="1" dirty="0">
                <a:solidFill>
                  <a:srgbClr val="C0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government should remain hands off the U.S. economy </a:t>
            </a:r>
          </a:p>
          <a:p>
            <a:pPr lvl="1"/>
            <a:r>
              <a:rPr lang="en-US" b="1" dirty="0">
                <a:latin typeface="Times New Roman" panose="02020603050405020304" pitchFamily="18" charset="0"/>
                <a:cs typeface="Times New Roman" panose="02020603050405020304" pitchFamily="18" charset="0"/>
              </a:rPr>
              <a:t>Advantage</a:t>
            </a:r>
            <a:r>
              <a:rPr lang="en-US" dirty="0">
                <a:latin typeface="Times New Roman" panose="02020603050405020304" pitchFamily="18" charset="0"/>
                <a:cs typeface="Times New Roman" panose="02020603050405020304" pitchFamily="18" charset="0"/>
              </a:rPr>
              <a:t>: </a:t>
            </a:r>
            <a:r>
              <a:rPr lang="en-US" b="1" i="1" u="sng" dirty="0">
                <a:solidFill>
                  <a:srgbClr val="C00000"/>
                </a:solidFill>
                <a:latin typeface="Times New Roman" panose="02020603050405020304" pitchFamily="18" charset="0"/>
                <a:cs typeface="Times New Roman" panose="02020603050405020304" pitchFamily="18" charset="0"/>
              </a:rPr>
              <a:t>Competition encourages better quality products &amp; lower prices </a:t>
            </a:r>
            <a:endParaRPr lang="en-US" dirty="0">
              <a:solidFill>
                <a:srgbClr val="C00000"/>
              </a:solidFill>
              <a:latin typeface="Times New Roman" panose="02020603050405020304" pitchFamily="18" charset="0"/>
              <a:cs typeface="Times New Roman" panose="02020603050405020304" pitchFamily="18" charset="0"/>
            </a:endParaRPr>
          </a:p>
          <a:p>
            <a:pPr lvl="1"/>
            <a:r>
              <a:rPr lang="en-US" b="1" i="1" u="sng" dirty="0">
                <a:solidFill>
                  <a:srgbClr val="C00000"/>
                </a:solidFill>
                <a:latin typeface="Times New Roman" panose="02020603050405020304" pitchFamily="18" charset="0"/>
                <a:cs typeface="Times New Roman" panose="02020603050405020304" pitchFamily="18" charset="0"/>
              </a:rPr>
              <a:t>Regulation</a:t>
            </a:r>
            <a:r>
              <a:rPr lang="en-US" dirty="0">
                <a:latin typeface="Times New Roman" panose="02020603050405020304" pitchFamily="18" charset="0"/>
                <a:cs typeface="Times New Roman" panose="02020603050405020304" pitchFamily="18" charset="0"/>
              </a:rPr>
              <a:t>: government rules to protect competition and consumers</a:t>
            </a:r>
          </a:p>
          <a:p>
            <a:pPr lvl="2"/>
            <a:r>
              <a:rPr lang="en-US" dirty="0">
                <a:latin typeface="Times New Roman" panose="02020603050405020304" pitchFamily="18" charset="0"/>
                <a:cs typeface="Times New Roman" panose="02020603050405020304" pitchFamily="18" charset="0"/>
              </a:rPr>
              <a:t>Ex. Passing Ant-trust laws </a:t>
            </a:r>
          </a:p>
          <a:p>
            <a:pPr lvl="2"/>
            <a:r>
              <a:rPr lang="en-US" dirty="0">
                <a:latin typeface="Times New Roman" panose="02020603050405020304" pitchFamily="18" charset="0"/>
                <a:cs typeface="Times New Roman" panose="02020603050405020304" pitchFamily="18" charset="0"/>
              </a:rPr>
              <a:t>Ex. Evaluating and approving businesses mergers </a:t>
            </a:r>
          </a:p>
        </p:txBody>
      </p:sp>
      <p:pic>
        <p:nvPicPr>
          <p:cNvPr id="1026" name="Picture 2" descr="Standard Oil Company | Stanford History Education Group">
            <a:extLst>
              <a:ext uri="{FF2B5EF4-FFF2-40B4-BE49-F238E27FC236}">
                <a16:creationId xmlns:a16="http://schemas.microsoft.com/office/drawing/2014/main" id="{5AB75F45-FBCF-C9C9-D4D6-B5F154BB3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260" y="4035230"/>
            <a:ext cx="4105568" cy="25361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51BC52-00C0-AE04-78C0-8BAAD0C0E7F4}"/>
              </a:ext>
            </a:extLst>
          </p:cNvPr>
          <p:cNvSpPr/>
          <p:nvPr/>
        </p:nvSpPr>
        <p:spPr>
          <a:xfrm>
            <a:off x="1589649" y="6217920"/>
            <a:ext cx="3519122" cy="466018"/>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Standard Oil Company </a:t>
            </a:r>
          </a:p>
        </p:txBody>
      </p:sp>
      <p:pic>
        <p:nvPicPr>
          <p:cNvPr id="1028" name="Picture 4" descr="Chart: The Evolution of Standard Oil">
            <a:extLst>
              <a:ext uri="{FF2B5EF4-FFF2-40B4-BE49-F238E27FC236}">
                <a16:creationId xmlns:a16="http://schemas.microsoft.com/office/drawing/2014/main" id="{0B16F4C1-BBAC-63E4-38C9-ED74A7B02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02" y="3429000"/>
            <a:ext cx="4568238" cy="314239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9A9B25-FA25-B66B-3557-B823743B5F70}"/>
              </a:ext>
            </a:extLst>
          </p:cNvPr>
          <p:cNvSpPr/>
          <p:nvPr/>
        </p:nvSpPr>
        <p:spPr>
          <a:xfrm>
            <a:off x="8219294" y="6319299"/>
            <a:ext cx="3519122" cy="466018"/>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Sherman Anti-trust law </a:t>
            </a:r>
          </a:p>
        </p:txBody>
      </p:sp>
    </p:spTree>
    <p:extLst>
      <p:ext uri="{BB962C8B-B14F-4D97-AF65-F5344CB8AC3E}">
        <p14:creationId xmlns:p14="http://schemas.microsoft.com/office/powerpoint/2010/main" val="18982236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Businesses Merger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Two types of business merger</a:t>
            </a:r>
          </a:p>
        </p:txBody>
      </p:sp>
      <p:sp>
        <p:nvSpPr>
          <p:cNvPr id="4" name="Rectangle 3">
            <a:extLst>
              <a:ext uri="{FF2B5EF4-FFF2-40B4-BE49-F238E27FC236}">
                <a16:creationId xmlns:a16="http://schemas.microsoft.com/office/drawing/2014/main" id="{D13AC14F-93E5-93D8-CA96-5CEE21D12E27}"/>
              </a:ext>
            </a:extLst>
          </p:cNvPr>
          <p:cNvSpPr/>
          <p:nvPr/>
        </p:nvSpPr>
        <p:spPr>
          <a:xfrm>
            <a:off x="477078" y="1814858"/>
            <a:ext cx="5486400" cy="1614141"/>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88900" lvl="0" algn="l" rtl="0">
              <a:spcBef>
                <a:spcPts val="0"/>
              </a:spcBef>
              <a:spcAft>
                <a:spcPts val="0"/>
              </a:spcAft>
              <a:buSzPts val="2200"/>
            </a:pPr>
            <a:r>
              <a:rPr lang="en-US" sz="2400" b="1" i="1" u="sng" dirty="0">
                <a:solidFill>
                  <a:srgbClr val="FFFF00"/>
                </a:solidFill>
                <a:latin typeface="Times New Roman" panose="02020603050405020304" pitchFamily="18" charset="0"/>
                <a:ea typeface="Oswald"/>
                <a:cs typeface="Times New Roman" panose="02020603050405020304" pitchFamily="18" charset="0"/>
                <a:sym typeface="Oswald"/>
              </a:rPr>
              <a:t>Horizontal Mergers</a:t>
            </a:r>
            <a:r>
              <a:rPr lang="en-US" sz="2400" b="1" i="1" dirty="0">
                <a:solidFill>
                  <a:srgbClr val="FFFF00"/>
                </a:solidFill>
                <a:latin typeface="Times New Roman" panose="02020603050405020304" pitchFamily="18" charset="0"/>
                <a:ea typeface="Oswald"/>
                <a:cs typeface="Times New Roman" panose="02020603050405020304" pitchFamily="18" charset="0"/>
                <a:sym typeface="Oswald"/>
              </a:rPr>
              <a:t> </a:t>
            </a:r>
            <a:r>
              <a:rPr lang="en-US" sz="2400" i="1" dirty="0">
                <a:latin typeface="Times New Roman" panose="02020603050405020304" pitchFamily="18" charset="0"/>
                <a:ea typeface="Oswald"/>
                <a:cs typeface="Times New Roman" panose="02020603050405020304" pitchFamily="18" charset="0"/>
                <a:sym typeface="Oswald"/>
              </a:rPr>
              <a:t>- </a:t>
            </a:r>
            <a:r>
              <a:rPr lang="en-US" sz="2400" dirty="0">
                <a:latin typeface="Times New Roman" panose="02020603050405020304" pitchFamily="18" charset="0"/>
                <a:ea typeface="Oswald"/>
                <a:cs typeface="Times New Roman" panose="02020603050405020304" pitchFamily="18" charset="0"/>
                <a:sym typeface="Oswald"/>
              </a:rPr>
              <a:t>the merging of two companies that have similar products or services </a:t>
            </a:r>
          </a:p>
          <a:p>
            <a:pPr marL="431800" lvl="0" indent="-342900" algn="l" rtl="0">
              <a:spcBef>
                <a:spcPts val="0"/>
              </a:spcBef>
              <a:spcAft>
                <a:spcPts val="0"/>
              </a:spcAft>
              <a:buSzPts val="2200"/>
              <a:buFont typeface="Arial" panose="020B0604020202020204" pitchFamily="34" charset="0"/>
              <a:buChar char="•"/>
            </a:pPr>
            <a:r>
              <a:rPr lang="en-US" sz="2400" i="1" dirty="0">
                <a:latin typeface="Times New Roman" panose="02020603050405020304" pitchFamily="18" charset="0"/>
                <a:ea typeface="Oswald"/>
                <a:cs typeface="Times New Roman" panose="02020603050405020304" pitchFamily="18" charset="0"/>
                <a:sym typeface="Oswald"/>
              </a:rPr>
              <a:t>Can cause a </a:t>
            </a:r>
            <a:r>
              <a:rPr lang="en-US" sz="2400" b="1" i="1" u="sng" dirty="0">
                <a:solidFill>
                  <a:srgbClr val="FFFF00"/>
                </a:solidFill>
                <a:latin typeface="Times New Roman" panose="02020603050405020304" pitchFamily="18" charset="0"/>
                <a:ea typeface="Oswald"/>
                <a:cs typeface="Times New Roman" panose="02020603050405020304" pitchFamily="18" charset="0"/>
                <a:sym typeface="Oswald"/>
              </a:rPr>
              <a:t>monopoly</a:t>
            </a:r>
          </a:p>
        </p:txBody>
      </p:sp>
      <p:pic>
        <p:nvPicPr>
          <p:cNvPr id="5" name="Google Shape;515;g28228759a4d_0_16">
            <a:extLst>
              <a:ext uri="{FF2B5EF4-FFF2-40B4-BE49-F238E27FC236}">
                <a16:creationId xmlns:a16="http://schemas.microsoft.com/office/drawing/2014/main" id="{F86AD6D2-BE3D-4CDD-1833-AFC582414E1A}"/>
              </a:ext>
            </a:extLst>
          </p:cNvPr>
          <p:cNvPicPr preferRelativeResize="0"/>
          <p:nvPr/>
        </p:nvPicPr>
        <p:blipFill>
          <a:blip r:embed="rId2">
            <a:alphaModFix/>
          </a:blip>
          <a:stretch>
            <a:fillRect/>
          </a:stretch>
        </p:blipFill>
        <p:spPr>
          <a:xfrm>
            <a:off x="736718" y="3591742"/>
            <a:ext cx="4967119" cy="2720608"/>
          </a:xfrm>
          <a:prstGeom prst="rect">
            <a:avLst/>
          </a:prstGeom>
          <a:noFill/>
          <a:ln>
            <a:solidFill>
              <a:srgbClr val="002060"/>
            </a:solidFill>
          </a:ln>
        </p:spPr>
      </p:pic>
      <p:sp>
        <p:nvSpPr>
          <p:cNvPr id="6" name="Rectangle 5">
            <a:extLst>
              <a:ext uri="{FF2B5EF4-FFF2-40B4-BE49-F238E27FC236}">
                <a16:creationId xmlns:a16="http://schemas.microsoft.com/office/drawing/2014/main" id="{AD65F413-D50B-2DDE-CE53-A1BA72F936D7}"/>
              </a:ext>
            </a:extLst>
          </p:cNvPr>
          <p:cNvSpPr/>
          <p:nvPr/>
        </p:nvSpPr>
        <p:spPr>
          <a:xfrm>
            <a:off x="6379053" y="1290962"/>
            <a:ext cx="5486400" cy="2720608"/>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88900">
              <a:buSzPts val="2200"/>
            </a:pPr>
            <a:endParaRPr lang="en-US" sz="2400" b="1" i="1" u="sng" dirty="0">
              <a:solidFill>
                <a:srgbClr val="FFFF00"/>
              </a:solidFill>
              <a:latin typeface="Times New Roman" panose="02020603050405020304" pitchFamily="18" charset="0"/>
              <a:ea typeface="Oswald"/>
              <a:cs typeface="Times New Roman" panose="02020603050405020304" pitchFamily="18" charset="0"/>
              <a:sym typeface="Oswald"/>
            </a:endParaRPr>
          </a:p>
          <a:p>
            <a:pPr marL="88900">
              <a:buSzPts val="2200"/>
            </a:pPr>
            <a:r>
              <a:rPr lang="en-US" sz="2400" b="1" i="1" u="sng" dirty="0">
                <a:solidFill>
                  <a:srgbClr val="FFFF00"/>
                </a:solidFill>
                <a:latin typeface="Times New Roman" panose="02020603050405020304" pitchFamily="18" charset="0"/>
                <a:ea typeface="Oswald"/>
                <a:cs typeface="Times New Roman" panose="02020603050405020304" pitchFamily="18" charset="0"/>
                <a:sym typeface="Oswald"/>
              </a:rPr>
              <a:t>Vertical Mergers</a:t>
            </a:r>
            <a:r>
              <a:rPr lang="en-US" sz="2400" b="1" i="1" dirty="0">
                <a:solidFill>
                  <a:srgbClr val="FFFF00"/>
                </a:solidFill>
                <a:latin typeface="Times New Roman" panose="02020603050405020304" pitchFamily="18" charset="0"/>
                <a:ea typeface="Oswald"/>
                <a:cs typeface="Times New Roman" panose="02020603050405020304" pitchFamily="18" charset="0"/>
                <a:sym typeface="Oswald"/>
              </a:rPr>
              <a:t> </a:t>
            </a:r>
            <a:r>
              <a:rPr lang="en-US" sz="2400" i="1" dirty="0">
                <a:latin typeface="Times New Roman" panose="02020603050405020304" pitchFamily="18" charset="0"/>
                <a:ea typeface="Oswald"/>
                <a:cs typeface="Times New Roman" panose="02020603050405020304" pitchFamily="18" charset="0"/>
                <a:sym typeface="Oswald"/>
              </a:rPr>
              <a:t>- </a:t>
            </a:r>
            <a:r>
              <a:rPr lang="en-US" sz="2400" dirty="0">
                <a:latin typeface="Times New Roman" panose="02020603050405020304" pitchFamily="18" charset="0"/>
                <a:ea typeface="Oswald"/>
                <a:cs typeface="Times New Roman" panose="02020603050405020304" pitchFamily="18" charset="0"/>
                <a:sym typeface="Oswald"/>
              </a:rPr>
              <a:t>the merging of two companies that produce different goods or services for one specific finished product </a:t>
            </a:r>
          </a:p>
          <a:p>
            <a:pPr marL="431800" indent="-342900">
              <a:buSzPts val="22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Ex. </a:t>
            </a:r>
            <a:r>
              <a:rPr lang="en-US" sz="2400" i="1" dirty="0">
                <a:solidFill>
                  <a:srgbClr val="FFFF00"/>
                </a:solidFill>
                <a:latin typeface="Times New Roman" panose="02020603050405020304" pitchFamily="18" charset="0"/>
                <a:ea typeface="Oswald"/>
                <a:cs typeface="Times New Roman" panose="02020603050405020304" pitchFamily="18" charset="0"/>
                <a:sym typeface="Oswald"/>
              </a:rPr>
              <a:t>Ice Cream company mergers with a dairy farm</a:t>
            </a:r>
          </a:p>
          <a:p>
            <a:pPr marL="431800" indent="-342900">
              <a:buSzPts val="22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These mergers lead to </a:t>
            </a:r>
            <a:r>
              <a:rPr lang="en-US" sz="2400" b="1" i="1" u="sng" dirty="0">
                <a:solidFill>
                  <a:srgbClr val="FFFF00"/>
                </a:solidFill>
                <a:latin typeface="Times New Roman" panose="02020603050405020304" pitchFamily="18" charset="0"/>
                <a:ea typeface="Oswald"/>
                <a:cs typeface="Times New Roman" panose="02020603050405020304" pitchFamily="18" charset="0"/>
                <a:sym typeface="Oswald"/>
              </a:rPr>
              <a:t>trusts</a:t>
            </a:r>
          </a:p>
          <a:p>
            <a:pPr marL="88900" lvl="0" algn="l" rtl="0">
              <a:spcBef>
                <a:spcPts val="0"/>
              </a:spcBef>
              <a:spcAft>
                <a:spcPts val="0"/>
              </a:spcAft>
              <a:buSzPts val="2200"/>
            </a:pPr>
            <a:endParaRPr lang="en-US" sz="2400" b="1" i="1" dirty="0">
              <a:latin typeface="Times New Roman" panose="02020603050405020304" pitchFamily="18" charset="0"/>
              <a:ea typeface="Oswald"/>
              <a:cs typeface="Times New Roman" panose="02020603050405020304" pitchFamily="18" charset="0"/>
              <a:sym typeface="Oswald"/>
            </a:endParaRPr>
          </a:p>
        </p:txBody>
      </p:sp>
      <p:pic>
        <p:nvPicPr>
          <p:cNvPr id="7" name="Google Shape;522;g28228759a4d_0_22">
            <a:extLst>
              <a:ext uri="{FF2B5EF4-FFF2-40B4-BE49-F238E27FC236}">
                <a16:creationId xmlns:a16="http://schemas.microsoft.com/office/drawing/2014/main" id="{138F6D2C-99ED-5A98-78ED-C6B74DAD7F54}"/>
              </a:ext>
            </a:extLst>
          </p:cNvPr>
          <p:cNvPicPr preferRelativeResize="0"/>
          <p:nvPr/>
        </p:nvPicPr>
        <p:blipFill>
          <a:blip r:embed="rId3">
            <a:alphaModFix/>
          </a:blip>
          <a:stretch>
            <a:fillRect/>
          </a:stretch>
        </p:blipFill>
        <p:spPr>
          <a:xfrm>
            <a:off x="6682478" y="3765063"/>
            <a:ext cx="4879550" cy="2931157"/>
          </a:xfrm>
          <a:prstGeom prst="rect">
            <a:avLst/>
          </a:prstGeom>
          <a:noFill/>
          <a:ln>
            <a:solidFill>
              <a:srgbClr val="002060"/>
            </a:solidFill>
          </a:ln>
        </p:spPr>
      </p:pic>
    </p:spTree>
    <p:extLst>
      <p:ext uri="{BB962C8B-B14F-4D97-AF65-F5344CB8AC3E}">
        <p14:creationId xmlns:p14="http://schemas.microsoft.com/office/powerpoint/2010/main" val="19511790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Trust</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Trusts</a:t>
            </a:r>
            <a:r>
              <a:rPr lang="en-US" sz="2400"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when one board of directors controls several companies that help make the same product </a:t>
            </a:r>
          </a:p>
          <a:p>
            <a:r>
              <a:rPr lang="en-US" sz="2400" dirty="0">
                <a:latin typeface="Times New Roman" panose="02020603050405020304" pitchFamily="18" charset="0"/>
                <a:cs typeface="Times New Roman" panose="02020603050405020304" pitchFamily="18" charset="0"/>
              </a:rPr>
              <a:t>Ex. </a:t>
            </a:r>
            <a:r>
              <a:rPr lang="en-US" sz="2400" b="1" i="1" dirty="0">
                <a:latin typeface="Times New Roman" panose="02020603050405020304" pitchFamily="18" charset="0"/>
                <a:cs typeface="Times New Roman" panose="02020603050405020304" pitchFamily="18" charset="0"/>
              </a:rPr>
              <a:t>Standard Oil Trust &amp; Carnegie Steel</a:t>
            </a:r>
          </a:p>
        </p:txBody>
      </p:sp>
      <p:pic>
        <p:nvPicPr>
          <p:cNvPr id="2050" name="Picture 2" descr="Standard Oil Company | Stanford History Education Group">
            <a:extLst>
              <a:ext uri="{FF2B5EF4-FFF2-40B4-BE49-F238E27FC236}">
                <a16:creationId xmlns:a16="http://schemas.microsoft.com/office/drawing/2014/main" id="{4D6132F4-8518-7F16-6B87-A7C5259CA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628" y="2600325"/>
            <a:ext cx="4757371" cy="38286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1.1 Carnegie (Practice 2) - K.C. Schwartz">
            <a:extLst>
              <a:ext uri="{FF2B5EF4-FFF2-40B4-BE49-F238E27FC236}">
                <a16:creationId xmlns:a16="http://schemas.microsoft.com/office/drawing/2014/main" id="{07DB6C2A-5437-4EC9-58A7-C7DDBAFE5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054" y="2124221"/>
            <a:ext cx="3324225" cy="446775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714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8FC9-9BA1-4807-8DFD-678CEADA064F}"/>
              </a:ext>
            </a:extLst>
          </p:cNvPr>
          <p:cNvSpPr>
            <a:spLocks noGrp="1"/>
          </p:cNvSpPr>
          <p:nvPr>
            <p:ph type="title"/>
          </p:nvPr>
        </p:nvSpPr>
        <p:spPr>
          <a:xfrm>
            <a:off x="1097280" y="286604"/>
            <a:ext cx="10058400" cy="839670"/>
          </a:xfrm>
          <a:solidFill>
            <a:schemeClr val="accent1">
              <a:lumMod val="20000"/>
              <a:lumOff val="80000"/>
            </a:schemeClr>
          </a:solidFill>
          <a:ln>
            <a:solidFill>
              <a:srgbClr val="002060"/>
            </a:solidFill>
          </a:ln>
        </p:spPr>
        <p:txBody>
          <a:bodyPr/>
          <a:lstStyle/>
          <a:p>
            <a:r>
              <a:rPr lang="en-US" dirty="0">
                <a:solidFill>
                  <a:schemeClr val="accent6">
                    <a:lumMod val="50000"/>
                  </a:schemeClr>
                </a:solidFill>
                <a:latin typeface="Berlin Sans FB Demi" panose="020E0802020502020306" pitchFamily="34" charset="0"/>
              </a:rPr>
              <a:t>Demand causes expansion</a:t>
            </a:r>
          </a:p>
        </p:txBody>
      </p:sp>
      <p:pic>
        <p:nvPicPr>
          <p:cNvPr id="5" name="Content Placeholder 4" descr="A close up of a light&#10;&#10;Description automatically generated">
            <a:extLst>
              <a:ext uri="{FF2B5EF4-FFF2-40B4-BE49-F238E27FC236}">
                <a16:creationId xmlns:a16="http://schemas.microsoft.com/office/drawing/2014/main" id="{F821968A-D935-4F26-9E62-AD3B92264F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3425" y="1371601"/>
            <a:ext cx="5801190" cy="4694662"/>
          </a:xfrm>
          <a:solidFill>
            <a:schemeClr val="bg1"/>
          </a:solidFill>
          <a:ln>
            <a:solidFill>
              <a:srgbClr val="002060"/>
            </a:solidFill>
          </a:ln>
        </p:spPr>
      </p:pic>
      <p:sp>
        <p:nvSpPr>
          <p:cNvPr id="6" name="Rectangle 5">
            <a:extLst>
              <a:ext uri="{FF2B5EF4-FFF2-40B4-BE49-F238E27FC236}">
                <a16:creationId xmlns:a16="http://schemas.microsoft.com/office/drawing/2014/main" id="{6B9FF739-8D12-43CB-B607-0E3B16D5F6F5}"/>
              </a:ext>
            </a:extLst>
          </p:cNvPr>
          <p:cNvSpPr/>
          <p:nvPr/>
        </p:nvSpPr>
        <p:spPr>
          <a:xfrm>
            <a:off x="5683349" y="2531326"/>
            <a:ext cx="5964798" cy="154830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How can the government cause aggregate demand to shift to the right and extend an expansionary phase of the business cycle?</a:t>
            </a:r>
          </a:p>
        </p:txBody>
      </p:sp>
    </p:spTree>
    <p:extLst>
      <p:ext uri="{BB962C8B-B14F-4D97-AF65-F5344CB8AC3E}">
        <p14:creationId xmlns:p14="http://schemas.microsoft.com/office/powerpoint/2010/main" val="31811206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Regulating Competition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Federal Trade Commission</a:t>
            </a:r>
            <a:r>
              <a:rPr lang="en-US" sz="2400" dirty="0">
                <a:latin typeface="Times New Roman" panose="02020603050405020304" pitchFamily="18" charset="0"/>
                <a:cs typeface="Times New Roman" panose="02020603050405020304" pitchFamily="18" charset="0"/>
              </a:rPr>
              <a:t>: regulatory agency that evaluates whether merger limits competition </a:t>
            </a:r>
          </a:p>
          <a:p>
            <a:r>
              <a:rPr lang="en-US" sz="2400" dirty="0">
                <a:latin typeface="Times New Roman" panose="02020603050405020304" pitchFamily="18" charset="0"/>
                <a:cs typeface="Times New Roman" panose="02020603050405020304" pitchFamily="18" charset="0"/>
              </a:rPr>
              <a:t>Created by </a:t>
            </a:r>
            <a:r>
              <a:rPr lang="en-US" sz="2400" b="1" i="1" u="sng" dirty="0">
                <a:solidFill>
                  <a:srgbClr val="C00000"/>
                </a:solidFill>
                <a:latin typeface="Times New Roman" panose="02020603050405020304" pitchFamily="18" charset="0"/>
                <a:cs typeface="Times New Roman" panose="02020603050405020304" pitchFamily="18" charset="0"/>
              </a:rPr>
              <a:t>Clayton Anti-trust Act 1914</a:t>
            </a:r>
          </a:p>
        </p:txBody>
      </p:sp>
      <p:pic>
        <p:nvPicPr>
          <p:cNvPr id="4" name="Google Shape;536;g28228759a4d_0_34">
            <a:extLst>
              <a:ext uri="{FF2B5EF4-FFF2-40B4-BE49-F238E27FC236}">
                <a16:creationId xmlns:a16="http://schemas.microsoft.com/office/drawing/2014/main" id="{9F8FEA82-3572-238A-B268-300E902C4736}"/>
              </a:ext>
            </a:extLst>
          </p:cNvPr>
          <p:cNvPicPr preferRelativeResize="0"/>
          <p:nvPr/>
        </p:nvPicPr>
        <p:blipFill>
          <a:blip r:embed="rId2">
            <a:alphaModFix/>
          </a:blip>
          <a:stretch>
            <a:fillRect/>
          </a:stretch>
        </p:blipFill>
        <p:spPr>
          <a:xfrm>
            <a:off x="387566" y="2576588"/>
            <a:ext cx="2538930" cy="2016422"/>
          </a:xfrm>
          <a:prstGeom prst="rect">
            <a:avLst/>
          </a:prstGeom>
          <a:noFill/>
          <a:ln>
            <a:solidFill>
              <a:srgbClr val="002060"/>
            </a:solidFill>
          </a:ln>
        </p:spPr>
      </p:pic>
      <p:pic>
        <p:nvPicPr>
          <p:cNvPr id="5" name="Google Shape;539;g28228759a4d_0_34">
            <a:extLst>
              <a:ext uri="{FF2B5EF4-FFF2-40B4-BE49-F238E27FC236}">
                <a16:creationId xmlns:a16="http://schemas.microsoft.com/office/drawing/2014/main" id="{2B97837E-1A80-B625-758E-8789D30925C8}"/>
              </a:ext>
            </a:extLst>
          </p:cNvPr>
          <p:cNvPicPr preferRelativeResize="0"/>
          <p:nvPr/>
        </p:nvPicPr>
        <p:blipFill>
          <a:blip r:embed="rId3">
            <a:alphaModFix/>
          </a:blip>
          <a:stretch>
            <a:fillRect/>
          </a:stretch>
        </p:blipFill>
        <p:spPr>
          <a:xfrm>
            <a:off x="1242331" y="4506793"/>
            <a:ext cx="2306893" cy="2016422"/>
          </a:xfrm>
          <a:prstGeom prst="rect">
            <a:avLst/>
          </a:prstGeom>
          <a:noFill/>
          <a:ln>
            <a:solidFill>
              <a:srgbClr val="002060"/>
            </a:solidFill>
          </a:ln>
        </p:spPr>
      </p:pic>
      <p:pic>
        <p:nvPicPr>
          <p:cNvPr id="6" name="Google Shape;538;g28228759a4d_0_34">
            <a:extLst>
              <a:ext uri="{FF2B5EF4-FFF2-40B4-BE49-F238E27FC236}">
                <a16:creationId xmlns:a16="http://schemas.microsoft.com/office/drawing/2014/main" id="{01F73D2C-A12B-90DE-FE2E-6FCFB53AAF5A}"/>
              </a:ext>
            </a:extLst>
          </p:cNvPr>
          <p:cNvPicPr preferRelativeResize="0"/>
          <p:nvPr/>
        </p:nvPicPr>
        <p:blipFill>
          <a:blip r:embed="rId4">
            <a:alphaModFix/>
          </a:blip>
          <a:stretch>
            <a:fillRect/>
          </a:stretch>
        </p:blipFill>
        <p:spPr>
          <a:xfrm>
            <a:off x="3260238" y="2752526"/>
            <a:ext cx="2329533" cy="2016422"/>
          </a:xfrm>
          <a:prstGeom prst="rect">
            <a:avLst/>
          </a:prstGeom>
          <a:noFill/>
          <a:ln>
            <a:solidFill>
              <a:srgbClr val="002060"/>
            </a:solidFill>
          </a:ln>
        </p:spPr>
      </p:pic>
      <p:pic>
        <p:nvPicPr>
          <p:cNvPr id="7" name="Google Shape;537;g28228759a4d_0_34">
            <a:extLst>
              <a:ext uri="{FF2B5EF4-FFF2-40B4-BE49-F238E27FC236}">
                <a16:creationId xmlns:a16="http://schemas.microsoft.com/office/drawing/2014/main" id="{95C1F67D-BB5B-C97D-694B-7973BD9D4EF2}"/>
              </a:ext>
            </a:extLst>
          </p:cNvPr>
          <p:cNvPicPr preferRelativeResize="0"/>
          <p:nvPr/>
        </p:nvPicPr>
        <p:blipFill>
          <a:blip r:embed="rId5">
            <a:alphaModFix/>
          </a:blip>
          <a:stretch>
            <a:fillRect/>
          </a:stretch>
        </p:blipFill>
        <p:spPr>
          <a:xfrm>
            <a:off x="3882966" y="4593010"/>
            <a:ext cx="2538928" cy="2016422"/>
          </a:xfrm>
          <a:prstGeom prst="rect">
            <a:avLst/>
          </a:prstGeom>
          <a:noFill/>
          <a:ln>
            <a:solidFill>
              <a:srgbClr val="002060"/>
            </a:solidFill>
          </a:ln>
        </p:spPr>
      </p:pic>
      <p:sp>
        <p:nvSpPr>
          <p:cNvPr id="8" name="Rectangle 7">
            <a:extLst>
              <a:ext uri="{FF2B5EF4-FFF2-40B4-BE49-F238E27FC236}">
                <a16:creationId xmlns:a16="http://schemas.microsoft.com/office/drawing/2014/main" id="{2DF04FD5-41B9-582F-D206-A57A8E3F6B2C}"/>
              </a:ext>
            </a:extLst>
          </p:cNvPr>
          <p:cNvSpPr/>
          <p:nvPr/>
        </p:nvSpPr>
        <p:spPr>
          <a:xfrm>
            <a:off x="6755636" y="1931443"/>
            <a:ext cx="4637198" cy="235920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Reason to allow regulations</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To provide consumer, labor, &amp; environmental protections </a:t>
            </a:r>
          </a:p>
          <a:p>
            <a:pPr marL="342900" indent="-342900">
              <a:buFont typeface="Arial" panose="020B0604020202020204" pitchFamily="34" charset="0"/>
              <a:buChar char="•"/>
            </a:pPr>
            <a:r>
              <a:rPr lang="en-US" sz="2400" b="1" i="1" u="sng" dirty="0">
                <a:solidFill>
                  <a:schemeClr val="bg1"/>
                </a:solidFill>
                <a:latin typeface="Times New Roman" panose="02020603050405020304" pitchFamily="18" charset="0"/>
                <a:cs typeface="Times New Roman" panose="02020603050405020304" pitchFamily="18" charset="0"/>
              </a:rPr>
              <a:t>To provide consequences for non-compliance </a:t>
            </a:r>
          </a:p>
        </p:txBody>
      </p:sp>
    </p:spTree>
    <p:extLst>
      <p:ext uri="{BB962C8B-B14F-4D97-AF65-F5344CB8AC3E}">
        <p14:creationId xmlns:p14="http://schemas.microsoft.com/office/powerpoint/2010/main" val="7925323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Corporate Mergers</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pPr marL="88900" lvl="0" indent="0" algn="l" rtl="0">
              <a:spcBef>
                <a:spcPts val="0"/>
              </a:spcBef>
              <a:spcAft>
                <a:spcPts val="0"/>
              </a:spcAft>
              <a:buSzPts val="2200"/>
              <a:buNone/>
            </a:pPr>
            <a:r>
              <a:rPr lang="en-US" sz="2400" dirty="0">
                <a:latin typeface="Times New Roman" panose="02020603050405020304" pitchFamily="18" charset="0"/>
                <a:ea typeface="Oswald"/>
                <a:cs typeface="Times New Roman" panose="02020603050405020304" pitchFamily="18" charset="0"/>
                <a:sym typeface="Oswald"/>
              </a:rPr>
              <a:t>Some mergers can benefit consumers.</a:t>
            </a:r>
          </a:p>
          <a:p>
            <a:endParaRPr lang="en-US" sz="2400" dirty="0">
              <a:latin typeface="Times New Roman" panose="02020603050405020304" pitchFamily="18" charset="0"/>
              <a:cs typeface="Times New Roman" panose="02020603050405020304" pitchFamily="18" charset="0"/>
            </a:endParaRPr>
          </a:p>
        </p:txBody>
      </p:sp>
      <p:pic>
        <p:nvPicPr>
          <p:cNvPr id="4" name="Google Shape;546;g28228759a4d_0_44">
            <a:extLst>
              <a:ext uri="{FF2B5EF4-FFF2-40B4-BE49-F238E27FC236}">
                <a16:creationId xmlns:a16="http://schemas.microsoft.com/office/drawing/2014/main" id="{87851EA0-4AAB-099C-E553-CC6A063DFAD8}"/>
              </a:ext>
            </a:extLst>
          </p:cNvPr>
          <p:cNvPicPr preferRelativeResize="0"/>
          <p:nvPr/>
        </p:nvPicPr>
        <p:blipFill>
          <a:blip r:embed="rId2">
            <a:alphaModFix/>
          </a:blip>
          <a:stretch>
            <a:fillRect/>
          </a:stretch>
        </p:blipFill>
        <p:spPr>
          <a:xfrm>
            <a:off x="5816379" y="1884919"/>
            <a:ext cx="5004575" cy="2859750"/>
          </a:xfrm>
          <a:prstGeom prst="rect">
            <a:avLst/>
          </a:prstGeom>
          <a:noFill/>
          <a:ln>
            <a:noFill/>
          </a:ln>
        </p:spPr>
      </p:pic>
      <p:sp>
        <p:nvSpPr>
          <p:cNvPr id="5" name="Rectangle 4">
            <a:extLst>
              <a:ext uri="{FF2B5EF4-FFF2-40B4-BE49-F238E27FC236}">
                <a16:creationId xmlns:a16="http://schemas.microsoft.com/office/drawing/2014/main" id="{EA3FB693-ACAB-6F6C-9B7F-6B767405BAA0}"/>
              </a:ext>
            </a:extLst>
          </p:cNvPr>
          <p:cNvSpPr/>
          <p:nvPr/>
        </p:nvSpPr>
        <p:spPr>
          <a:xfrm>
            <a:off x="794938" y="1720115"/>
            <a:ext cx="4631702" cy="2570531"/>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88900" lvl="0" algn="l" rtl="0">
              <a:spcBef>
                <a:spcPts val="0"/>
              </a:spcBef>
              <a:spcAft>
                <a:spcPts val="0"/>
              </a:spcAft>
              <a:buSzPts val="2200"/>
            </a:pPr>
            <a:r>
              <a:rPr lang="en-US" sz="2400" dirty="0">
                <a:latin typeface="Times New Roman" panose="02020603050405020304" pitchFamily="18" charset="0"/>
                <a:ea typeface="Oswald"/>
                <a:cs typeface="Times New Roman" panose="02020603050405020304" pitchFamily="18" charset="0"/>
                <a:sym typeface="Oswald"/>
              </a:rPr>
              <a:t>Corporate mergers will lower average prices, which leads to:</a:t>
            </a:r>
          </a:p>
          <a:p>
            <a:pPr marL="914400" lvl="1" indent="-368300" algn="l" rtl="0">
              <a:spcBef>
                <a:spcPts val="0"/>
              </a:spcBef>
              <a:spcAft>
                <a:spcPts val="0"/>
              </a:spcAft>
              <a:buSzPts val="2200"/>
              <a:buFont typeface="Oswald"/>
              <a:buChar char="➢"/>
            </a:pPr>
            <a:r>
              <a:rPr lang="en-US" sz="2400" b="1" i="1" u="sng" dirty="0">
                <a:latin typeface="Times New Roman" panose="02020603050405020304" pitchFamily="18" charset="0"/>
                <a:ea typeface="Oswald"/>
                <a:cs typeface="Times New Roman" panose="02020603050405020304" pitchFamily="18" charset="0"/>
                <a:sym typeface="Oswald"/>
              </a:rPr>
              <a:t>Lower prices</a:t>
            </a:r>
          </a:p>
          <a:p>
            <a:pPr marL="914400" lvl="1" indent="-368300" algn="l" rtl="0">
              <a:spcBef>
                <a:spcPts val="0"/>
              </a:spcBef>
              <a:spcAft>
                <a:spcPts val="0"/>
              </a:spcAft>
              <a:buSzPts val="2200"/>
              <a:buFont typeface="Oswald"/>
              <a:buChar char="➢"/>
            </a:pPr>
            <a:r>
              <a:rPr lang="en-US" sz="2400" b="1" i="1" u="sng" dirty="0">
                <a:latin typeface="Times New Roman" panose="02020603050405020304" pitchFamily="18" charset="0"/>
                <a:ea typeface="Oswald"/>
                <a:cs typeface="Times New Roman" panose="02020603050405020304" pitchFamily="18" charset="0"/>
                <a:sym typeface="Oswald"/>
              </a:rPr>
              <a:t>More reliable products and services</a:t>
            </a:r>
          </a:p>
          <a:p>
            <a:pPr marL="914400" lvl="1" indent="-368300" algn="l" rtl="0">
              <a:spcBef>
                <a:spcPts val="0"/>
              </a:spcBef>
              <a:spcAft>
                <a:spcPts val="0"/>
              </a:spcAft>
              <a:buSzPts val="2200"/>
              <a:buFont typeface="Oswald"/>
              <a:buChar char="➢"/>
            </a:pPr>
            <a:r>
              <a:rPr lang="en-US" sz="2400" b="1" i="1" u="sng" dirty="0">
                <a:latin typeface="Times New Roman" panose="02020603050405020304" pitchFamily="18" charset="0"/>
                <a:ea typeface="Oswald"/>
                <a:cs typeface="Times New Roman" panose="02020603050405020304" pitchFamily="18" charset="0"/>
                <a:sym typeface="Oswald"/>
              </a:rPr>
              <a:t>More efficient industry</a:t>
            </a:r>
          </a:p>
        </p:txBody>
      </p:sp>
    </p:spTree>
    <p:extLst>
      <p:ext uri="{BB962C8B-B14F-4D97-AF65-F5344CB8AC3E}">
        <p14:creationId xmlns:p14="http://schemas.microsoft.com/office/powerpoint/2010/main" val="41690737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Too MUCH GOVERNMENT</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pPr marL="0" indent="0">
              <a:buNone/>
            </a:pPr>
            <a:r>
              <a:rPr lang="en-US" sz="2400" b="1" i="1" u="sng" dirty="0">
                <a:solidFill>
                  <a:srgbClr val="C00000"/>
                </a:solidFill>
                <a:latin typeface="Times New Roman" panose="02020603050405020304" pitchFamily="18" charset="0"/>
                <a:cs typeface="Times New Roman" panose="02020603050405020304" pitchFamily="18" charset="0"/>
              </a:rPr>
              <a:t>Deregulation</a:t>
            </a:r>
            <a:r>
              <a:rPr lang="en-US" sz="2400" i="1" dirty="0">
                <a:solidFill>
                  <a:srgbClr val="C0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removing of government rules on a product or market </a:t>
            </a:r>
          </a:p>
          <a:p>
            <a:r>
              <a:rPr lang="en-US" sz="2400" dirty="0">
                <a:latin typeface="Times New Roman" panose="02020603050405020304" pitchFamily="18" charset="0"/>
                <a:ea typeface="Oswald"/>
                <a:cs typeface="Times New Roman" panose="02020603050405020304" pitchFamily="18" charset="0"/>
                <a:sym typeface="Oswald"/>
              </a:rPr>
              <a:t>Reasons </a:t>
            </a:r>
          </a:p>
          <a:p>
            <a:pPr lvl="1"/>
            <a:r>
              <a:rPr lang="en-US" b="1" i="1" u="sng" dirty="0">
                <a:solidFill>
                  <a:srgbClr val="C00000"/>
                </a:solidFill>
                <a:latin typeface="Times New Roman" panose="02020603050405020304" pitchFamily="18" charset="0"/>
                <a:ea typeface="Oswald"/>
                <a:cs typeface="Times New Roman" panose="02020603050405020304" pitchFamily="18" charset="0"/>
                <a:sym typeface="Oswald"/>
              </a:rPr>
              <a:t>Increase cost of products </a:t>
            </a:r>
          </a:p>
          <a:p>
            <a:pPr lvl="1"/>
            <a:r>
              <a:rPr lang="en-US" b="1" i="1" u="sng" dirty="0">
                <a:solidFill>
                  <a:srgbClr val="C00000"/>
                </a:solidFill>
                <a:latin typeface="Times New Roman" panose="02020603050405020304" pitchFamily="18" charset="0"/>
                <a:ea typeface="Oswald"/>
                <a:cs typeface="Times New Roman" panose="02020603050405020304" pitchFamily="18" charset="0"/>
                <a:sym typeface="Oswald"/>
              </a:rPr>
              <a:t>Limits choices for consumers </a:t>
            </a:r>
          </a:p>
          <a:p>
            <a:pPr lvl="1"/>
            <a:r>
              <a:rPr lang="en-US" b="1" i="1" u="sng" dirty="0">
                <a:solidFill>
                  <a:srgbClr val="C00000"/>
                </a:solidFill>
                <a:latin typeface="Times New Roman" panose="02020603050405020304" pitchFamily="18" charset="0"/>
                <a:ea typeface="Oswald"/>
                <a:cs typeface="Times New Roman" panose="02020603050405020304" pitchFamily="18" charset="0"/>
                <a:sym typeface="Oswald"/>
              </a:rPr>
              <a:t>Can limit efficiency </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78E2495-EE0A-DD67-6FDF-06873AB35288}"/>
              </a:ext>
            </a:extLst>
          </p:cNvPr>
          <p:cNvSpPr/>
          <p:nvPr/>
        </p:nvSpPr>
        <p:spPr>
          <a:xfrm>
            <a:off x="759656" y="3404508"/>
            <a:ext cx="4192172" cy="2675004"/>
          </a:xfrm>
          <a:prstGeom prst="rect">
            <a:avLst/>
          </a:prstGeom>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latin typeface="Times New Roman" panose="02020603050405020304" pitchFamily="18" charset="0"/>
                <a:cs typeface="Times New Roman" panose="02020603050405020304" pitchFamily="18" charset="0"/>
              </a:rPr>
              <a:t>Industries that have been deregulated</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Airlines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Banking</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Natural gas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TV Broadcasting</a:t>
            </a:r>
          </a:p>
        </p:txBody>
      </p:sp>
      <p:pic>
        <p:nvPicPr>
          <p:cNvPr id="3074" name="Picture 2" descr="This is a dangerous time to deregulate banks | Financial Times">
            <a:extLst>
              <a:ext uri="{FF2B5EF4-FFF2-40B4-BE49-F238E27FC236}">
                <a16:creationId xmlns:a16="http://schemas.microsoft.com/office/drawing/2014/main" id="{B50E1F6F-5D28-5470-F009-1DEE0A87E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294" y="1885197"/>
            <a:ext cx="3177759" cy="303862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3076" name="Picture 4" descr="Deregulation | The Week">
            <a:extLst>
              <a:ext uri="{FF2B5EF4-FFF2-40B4-BE49-F238E27FC236}">
                <a16:creationId xmlns:a16="http://schemas.microsoft.com/office/drawing/2014/main" id="{4CEEB7EA-BBC9-671B-5A17-9BC040D9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8956" y="3896392"/>
            <a:ext cx="3344374" cy="267500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9489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532091" y="94271"/>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Property Protections</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063334"/>
            <a:ext cx="10058400" cy="4777154"/>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Government regulation of property in order to encourage innovation</a:t>
            </a:r>
            <a:endParaRPr lang="en-US" sz="2400" dirty="0">
              <a:latin typeface="Times New Roman" panose="02020603050405020304" pitchFamily="18" charset="0"/>
              <a:ea typeface="Oswald"/>
              <a:cs typeface="Times New Roman" panose="02020603050405020304" pitchFamily="18" charset="0"/>
              <a:sym typeface="Oswald"/>
            </a:endParaRP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8230E70-3EB3-6DFD-0CE4-5029BA4D7279}"/>
              </a:ext>
            </a:extLst>
          </p:cNvPr>
          <p:cNvSpPr/>
          <p:nvPr/>
        </p:nvSpPr>
        <p:spPr>
          <a:xfrm>
            <a:off x="477078" y="1814732"/>
            <a:ext cx="7920110" cy="956603"/>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Trademarks</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can be any word, phrase, symbol, or combination of things that distinguishes you from your competition</a:t>
            </a:r>
            <a:endParaRPr lang="en-US" sz="2400" b="1" i="1" u="sng" dirty="0">
              <a:solidFill>
                <a:schemeClr val="bg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F4A407F-1755-8FB1-3A6F-820328905556}"/>
              </a:ext>
            </a:extLst>
          </p:cNvPr>
          <p:cNvSpPr/>
          <p:nvPr/>
        </p:nvSpPr>
        <p:spPr>
          <a:xfrm>
            <a:off x="477078" y="2950697"/>
            <a:ext cx="7920110" cy="1480625"/>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Copyrights</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allows a business or creator to own intellectual property (Ex. Books, Music, Software, etc. . .)</a:t>
            </a:r>
          </a:p>
          <a:p>
            <a:pPr marL="342900" indent="-342900">
              <a:buFont typeface="Arial" panose="020B0604020202020204" pitchFamily="34" charset="0"/>
              <a:buChar char="•"/>
            </a:pPr>
            <a:r>
              <a:rPr lang="en-US" sz="2400" b="1" i="1" dirty="0">
                <a:solidFill>
                  <a:schemeClr val="bg1"/>
                </a:solidFill>
                <a:latin typeface="Times New Roman" panose="02020603050405020304" pitchFamily="18" charset="0"/>
                <a:cs typeface="Times New Roman" panose="02020603050405020304" pitchFamily="18" charset="0"/>
                <a:sym typeface="Oswald"/>
              </a:rPr>
              <a:t>Last forever – Webster’s Still own the rights to publish the Dictionary</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9DD55A0-2293-2F02-F75A-05A08A7BE298}"/>
              </a:ext>
            </a:extLst>
          </p:cNvPr>
          <p:cNvSpPr/>
          <p:nvPr/>
        </p:nvSpPr>
        <p:spPr>
          <a:xfrm>
            <a:off x="477078" y="4583017"/>
            <a:ext cx="7920110" cy="1968231"/>
          </a:xfrm>
          <a:prstGeom prst="rect">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i="1" u="sng" dirty="0">
              <a:solidFill>
                <a:schemeClr val="bg1"/>
              </a:solidFill>
              <a:latin typeface="Times New Roman" panose="02020603050405020304" pitchFamily="18" charset="0"/>
              <a:cs typeface="Times New Roman" panose="02020603050405020304" pitchFamily="18" charset="0"/>
            </a:endParaRPr>
          </a:p>
          <a:p>
            <a:r>
              <a:rPr lang="en-US" sz="2400" b="1" i="1" u="sng" dirty="0">
                <a:solidFill>
                  <a:schemeClr val="bg1"/>
                </a:solidFill>
                <a:latin typeface="Times New Roman" panose="02020603050405020304" pitchFamily="18" charset="0"/>
                <a:cs typeface="Times New Roman" panose="02020603050405020304" pitchFamily="18" charset="0"/>
              </a:rPr>
              <a:t>Patents</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Oswald"/>
                <a:cs typeface="Times New Roman" panose="02020603050405020304" pitchFamily="18" charset="0"/>
                <a:sym typeface="Oswald"/>
              </a:rPr>
              <a:t>Grants exclusive right to exclude others from making, using, importing, and selling the innovation for a </a:t>
            </a:r>
            <a:r>
              <a:rPr lang="en-US" sz="2400" i="1" dirty="0">
                <a:latin typeface="Times New Roman" panose="02020603050405020304" pitchFamily="18" charset="0"/>
                <a:ea typeface="Oswald"/>
                <a:cs typeface="Times New Roman" panose="02020603050405020304" pitchFamily="18" charset="0"/>
                <a:sym typeface="Oswald"/>
              </a:rPr>
              <a:t>limited </a:t>
            </a:r>
            <a:r>
              <a:rPr lang="en-US" sz="2400" dirty="0">
                <a:latin typeface="Times New Roman" panose="02020603050405020304" pitchFamily="18" charset="0"/>
                <a:ea typeface="Oswald"/>
                <a:cs typeface="Times New Roman" panose="02020603050405020304" pitchFamily="18" charset="0"/>
                <a:sym typeface="Oswald"/>
              </a:rPr>
              <a:t>time period</a:t>
            </a:r>
          </a:p>
          <a:p>
            <a:pPr marL="342900" indent="-3429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Have to be renewed</a:t>
            </a:r>
          </a:p>
          <a:p>
            <a:pPr marL="342900" indent="-342900">
              <a:buFont typeface="Arial" panose="020B0604020202020204" pitchFamily="34" charset="0"/>
              <a:buChar char="•"/>
            </a:pPr>
            <a:r>
              <a:rPr lang="en-US" sz="2400" dirty="0">
                <a:latin typeface="Times New Roman" panose="02020603050405020304" pitchFamily="18" charset="0"/>
                <a:ea typeface="Oswald"/>
                <a:cs typeface="Times New Roman" panose="02020603050405020304" pitchFamily="18" charset="0"/>
                <a:sym typeface="Oswald"/>
              </a:rPr>
              <a:t>Examples: pharmaceuticals </a:t>
            </a:r>
          </a:p>
          <a:p>
            <a:endParaRPr lang="en-US" sz="2400" b="1" i="1" u="sng" dirty="0">
              <a:solidFill>
                <a:schemeClr val="bg1"/>
              </a:solidFill>
              <a:latin typeface="Times New Roman" panose="02020603050405020304" pitchFamily="18" charset="0"/>
              <a:cs typeface="Times New Roman" panose="02020603050405020304" pitchFamily="18" charset="0"/>
            </a:endParaRPr>
          </a:p>
        </p:txBody>
      </p:sp>
      <p:pic>
        <p:nvPicPr>
          <p:cNvPr id="4098" name="Picture 2" descr="Nike's Iconic Swoosh Symbol Stuns Consumers Through Simplicity &amp; A Deeper  Meaning | DesignRush">
            <a:extLst>
              <a:ext uri="{FF2B5EF4-FFF2-40B4-BE49-F238E27FC236}">
                <a16:creationId xmlns:a16="http://schemas.microsoft.com/office/drawing/2014/main" id="{B92AC868-E510-2666-188C-89171E439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7605" y="1464358"/>
            <a:ext cx="3007020" cy="1657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Beatles Albums | Daytrippin' Beatles Magazine">
            <a:extLst>
              <a:ext uri="{FF2B5EF4-FFF2-40B4-BE49-F238E27FC236}">
                <a16:creationId xmlns:a16="http://schemas.microsoft.com/office/drawing/2014/main" id="{0ADD22F4-5459-6B3A-EDC2-7DE6B3DDA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605" y="3273403"/>
            <a:ext cx="3017317" cy="17811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Aspirin Chemical Formula Structure, A Medical Vector. Royalty Free SVG,  Cliparts, Vectors, and Stock Illustration. Image 29785860.">
            <a:extLst>
              <a:ext uri="{FF2B5EF4-FFF2-40B4-BE49-F238E27FC236}">
                <a16:creationId xmlns:a16="http://schemas.microsoft.com/office/drawing/2014/main" id="{891E7EE4-159F-B54A-22E8-65B22AE6B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7605" y="5206272"/>
            <a:ext cx="3007019" cy="1578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475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FB75-4F94-4956-BD5B-F245261EDFC3}"/>
              </a:ext>
            </a:extLst>
          </p:cNvPr>
          <p:cNvSpPr>
            <a:spLocks noGrp="1"/>
          </p:cNvSpPr>
          <p:nvPr>
            <p:ph type="title"/>
          </p:nvPr>
        </p:nvSpPr>
        <p:spPr>
          <a:xfrm>
            <a:off x="477078" y="286604"/>
            <a:ext cx="10678602" cy="817368"/>
          </a:xfrm>
          <a:solidFill>
            <a:schemeClr val="bg1"/>
          </a:solidFill>
          <a:ln>
            <a:solidFill>
              <a:srgbClr val="002060"/>
            </a:solidFill>
          </a:ln>
        </p:spPr>
        <p:txBody>
          <a:bodyPr/>
          <a:lstStyle/>
          <a:p>
            <a:r>
              <a:rPr lang="en-US" b="1" dirty="0">
                <a:solidFill>
                  <a:schemeClr val="accent6">
                    <a:lumMod val="75000"/>
                  </a:schemeClr>
                </a:solidFill>
                <a:latin typeface="Berlin Sans FB" panose="020E0602020502020306" pitchFamily="34" charset="0"/>
              </a:rPr>
              <a:t>5</a:t>
            </a:r>
            <a:r>
              <a:rPr lang="en-US" b="1" baseline="30000" dirty="0">
                <a:solidFill>
                  <a:schemeClr val="accent6">
                    <a:lumMod val="75000"/>
                  </a:schemeClr>
                </a:solidFill>
                <a:latin typeface="Berlin Sans FB" panose="020E0602020502020306" pitchFamily="34" charset="0"/>
              </a:rPr>
              <a:t>th</a:t>
            </a:r>
            <a:r>
              <a:rPr lang="en-US" b="1" dirty="0">
                <a:solidFill>
                  <a:schemeClr val="accent6">
                    <a:lumMod val="75000"/>
                  </a:schemeClr>
                </a:solidFill>
                <a:latin typeface="Berlin Sans FB" panose="020E0602020502020306" pitchFamily="34" charset="0"/>
              </a:rPr>
              <a:t> Amendment </a:t>
            </a:r>
          </a:p>
        </p:txBody>
      </p:sp>
      <p:sp>
        <p:nvSpPr>
          <p:cNvPr id="3" name="Content Placeholder 2">
            <a:extLst>
              <a:ext uri="{FF2B5EF4-FFF2-40B4-BE49-F238E27FC236}">
                <a16:creationId xmlns:a16="http://schemas.microsoft.com/office/drawing/2014/main" id="{B983233D-7192-4823-BBA6-6343F93A9952}"/>
              </a:ext>
            </a:extLst>
          </p:cNvPr>
          <p:cNvSpPr>
            <a:spLocks noGrp="1"/>
          </p:cNvSpPr>
          <p:nvPr>
            <p:ph idx="1"/>
          </p:nvPr>
        </p:nvSpPr>
        <p:spPr>
          <a:xfrm>
            <a:off x="1152293" y="1342996"/>
            <a:ext cx="10058400" cy="4497492"/>
          </a:xfrm>
          <a:solidFill>
            <a:schemeClr val="bg1"/>
          </a:solidFill>
        </p:spPr>
        <p:txBody>
          <a:bodyPr>
            <a:normAutofit/>
          </a:bodyPr>
          <a:lstStyle/>
          <a:p>
            <a:r>
              <a:rPr lang="en-US" sz="2400" b="1" i="1" u="sng" dirty="0">
                <a:solidFill>
                  <a:srgbClr val="C00000"/>
                </a:solidFill>
                <a:latin typeface="Times New Roman" panose="02020603050405020304" pitchFamily="18" charset="0"/>
                <a:cs typeface="Times New Roman" panose="02020603050405020304" pitchFamily="18" charset="0"/>
              </a:rPr>
              <a:t>Eminent Domain</a:t>
            </a:r>
            <a:r>
              <a:rPr lang="en-US" sz="2400" i="1" dirty="0">
                <a:solidFill>
                  <a:srgbClr val="C00000"/>
                </a:solidFill>
                <a:latin typeface="Times New Roman" panose="02020603050405020304" pitchFamily="18" charset="0"/>
                <a:cs typeface="Times New Roman" panose="02020603050405020304" pitchFamily="18" charset="0"/>
              </a:rPr>
              <a:t>: (5</a:t>
            </a:r>
            <a:r>
              <a:rPr lang="en-US" sz="2400" i="1" baseline="30000" dirty="0">
                <a:solidFill>
                  <a:srgbClr val="C00000"/>
                </a:solidFill>
                <a:latin typeface="Times New Roman" panose="02020603050405020304" pitchFamily="18" charset="0"/>
                <a:cs typeface="Times New Roman" panose="02020603050405020304" pitchFamily="18" charset="0"/>
              </a:rPr>
              <a:t>th</a:t>
            </a:r>
            <a:r>
              <a:rPr lang="en-US" sz="2400" i="1" dirty="0">
                <a:solidFill>
                  <a:srgbClr val="C00000"/>
                </a:solidFill>
                <a:latin typeface="Times New Roman" panose="02020603050405020304" pitchFamily="18" charset="0"/>
                <a:cs typeface="Times New Roman" panose="02020603050405020304" pitchFamily="18" charset="0"/>
              </a:rPr>
              <a:t> Amendment) </a:t>
            </a:r>
            <a:r>
              <a:rPr lang="en-US" sz="2400" dirty="0">
                <a:latin typeface="Times New Roman" panose="02020603050405020304" pitchFamily="18" charset="0"/>
                <a:ea typeface="Oswald"/>
                <a:cs typeface="Times New Roman" panose="02020603050405020304" pitchFamily="18" charset="0"/>
                <a:sym typeface="Oswald"/>
              </a:rPr>
              <a:t>government can purchase private property for public use (must pay market value)</a:t>
            </a:r>
          </a:p>
          <a:p>
            <a:endParaRPr lang="en-US" sz="2400" dirty="0">
              <a:latin typeface="Times New Roman" panose="02020603050405020304" pitchFamily="18" charset="0"/>
              <a:cs typeface="Times New Roman" panose="02020603050405020304" pitchFamily="18" charset="0"/>
            </a:endParaRPr>
          </a:p>
        </p:txBody>
      </p:sp>
      <p:pic>
        <p:nvPicPr>
          <p:cNvPr id="4" name="Google Shape;609;g280d18b491c_2_38">
            <a:extLst>
              <a:ext uri="{FF2B5EF4-FFF2-40B4-BE49-F238E27FC236}">
                <a16:creationId xmlns:a16="http://schemas.microsoft.com/office/drawing/2014/main" id="{E9F2769D-F556-26A5-4561-C8B718CE230E}"/>
              </a:ext>
            </a:extLst>
          </p:cNvPr>
          <p:cNvPicPr preferRelativeResize="0"/>
          <p:nvPr/>
        </p:nvPicPr>
        <p:blipFill>
          <a:blip r:embed="rId2">
            <a:alphaModFix/>
          </a:blip>
          <a:stretch>
            <a:fillRect/>
          </a:stretch>
        </p:blipFill>
        <p:spPr>
          <a:xfrm>
            <a:off x="7174032" y="1953523"/>
            <a:ext cx="3433007" cy="4125989"/>
          </a:xfrm>
          <a:prstGeom prst="rect">
            <a:avLst/>
          </a:prstGeom>
          <a:noFill/>
          <a:ln>
            <a:noFill/>
          </a:ln>
        </p:spPr>
      </p:pic>
      <p:pic>
        <p:nvPicPr>
          <p:cNvPr id="5122" name="Picture 2" descr="The Power of Eminent Domain - Southern Leyte Times">
            <a:extLst>
              <a:ext uri="{FF2B5EF4-FFF2-40B4-BE49-F238E27FC236}">
                <a16:creationId xmlns:a16="http://schemas.microsoft.com/office/drawing/2014/main" id="{69071FD9-1C07-51B1-A9A4-7C5A2739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631" y="2174558"/>
            <a:ext cx="2803548" cy="334044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9931CD7-208F-DE9B-5E7E-DA96E263C20F}"/>
              </a:ext>
            </a:extLst>
          </p:cNvPr>
          <p:cNvSpPr/>
          <p:nvPr/>
        </p:nvSpPr>
        <p:spPr>
          <a:xfrm>
            <a:off x="689317" y="2174558"/>
            <a:ext cx="2954215" cy="27069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Reasons for eminent domain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Roads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Schools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Economic development</a:t>
            </a:r>
          </a:p>
        </p:txBody>
      </p:sp>
    </p:spTree>
    <p:extLst>
      <p:ext uri="{BB962C8B-B14F-4D97-AF65-F5344CB8AC3E}">
        <p14:creationId xmlns:p14="http://schemas.microsoft.com/office/powerpoint/2010/main" val="1194090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D39B-8D65-4108-6FCA-D9E59EB5D584}"/>
              </a:ext>
            </a:extLst>
          </p:cNvPr>
          <p:cNvSpPr>
            <a:spLocks noGrp="1"/>
          </p:cNvSpPr>
          <p:nvPr>
            <p:ph type="title"/>
          </p:nvPr>
        </p:nvSpPr>
        <p:spPr>
          <a:xfrm>
            <a:off x="838200" y="365125"/>
            <a:ext cx="10515600" cy="79311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Current Events Journal </a:t>
            </a:r>
          </a:p>
        </p:txBody>
      </p:sp>
      <p:sp>
        <p:nvSpPr>
          <p:cNvPr id="3" name="Content Placeholder 2">
            <a:extLst>
              <a:ext uri="{FF2B5EF4-FFF2-40B4-BE49-F238E27FC236}">
                <a16:creationId xmlns:a16="http://schemas.microsoft.com/office/drawing/2014/main" id="{E23B33D4-52BB-45AF-37F7-E3A2F77A6D3E}"/>
              </a:ext>
            </a:extLst>
          </p:cNvPr>
          <p:cNvSpPr>
            <a:spLocks noGrp="1"/>
          </p:cNvSpPr>
          <p:nvPr>
            <p:ph idx="1"/>
          </p:nvPr>
        </p:nvSpPr>
        <p:spPr>
          <a:xfrm>
            <a:off x="838200" y="1341120"/>
            <a:ext cx="10515600" cy="483584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Headline: </a:t>
            </a:r>
            <a:r>
              <a:rPr lang="en-US" sz="2400" b="1" i="0" dirty="0">
                <a:effectLst/>
                <a:latin typeface="Times New Roman" panose="02020603050405020304" pitchFamily="18" charset="0"/>
                <a:cs typeface="Times New Roman" panose="02020603050405020304" pitchFamily="18" charset="0"/>
              </a:rPr>
              <a:t>Inflation remained elevated in July at 3.2% — and prices are unlikely to return to pre-pandemic levels anytime soon</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Concept Paragraph: Connecting relevant EPF vocabulary to the main idea of the article</a:t>
            </a:r>
          </a:p>
          <a:p>
            <a:pPr marL="914400" indent="-334963"/>
            <a:r>
              <a:rPr lang="en-US" sz="2400" dirty="0">
                <a:latin typeface="Times New Roman" panose="02020603050405020304" pitchFamily="18" charset="0"/>
                <a:cs typeface="Times New Roman" panose="02020603050405020304" pitchFamily="18" charset="0"/>
              </a:rPr>
              <a:t>What vocabulary terms come to mind when you read the headline?</a:t>
            </a:r>
          </a:p>
          <a:p>
            <a:pPr marL="914400" indent="-334963"/>
            <a:r>
              <a:rPr lang="en-US" sz="2400" dirty="0">
                <a:latin typeface="Times New Roman" panose="02020603050405020304" pitchFamily="18" charset="0"/>
                <a:cs typeface="Times New Roman" panose="02020603050405020304" pitchFamily="18" charset="0"/>
              </a:rPr>
              <a:t>What phase of the business cycle is the economy in?</a:t>
            </a:r>
          </a:p>
          <a:p>
            <a:pPr marL="914400" indent="-334963"/>
            <a:r>
              <a:rPr lang="en-US" sz="2400" dirty="0">
                <a:latin typeface="Times New Roman" panose="02020603050405020304" pitchFamily="18" charset="0"/>
                <a:cs typeface="Times New Roman" panose="02020603050405020304" pitchFamily="18" charset="0"/>
              </a:rPr>
              <a:t>What is the problem with the economy? </a:t>
            </a:r>
          </a:p>
          <a:p>
            <a:pPr marL="914400" indent="-334963"/>
            <a:r>
              <a:rPr lang="en-US" sz="2400" dirty="0">
                <a:latin typeface="Times New Roman" panose="02020603050405020304" pitchFamily="18" charset="0"/>
                <a:cs typeface="Times New Roman" panose="02020603050405020304" pitchFamily="18" charset="0"/>
              </a:rPr>
              <a:t>What government agency or branch can respond to this problem? </a:t>
            </a:r>
          </a:p>
          <a:p>
            <a:pPr marL="914400" indent="-334963"/>
            <a:r>
              <a:rPr lang="en-US" sz="2400" dirty="0">
                <a:latin typeface="Times New Roman" panose="02020603050405020304" pitchFamily="18" charset="0"/>
                <a:cs typeface="Times New Roman" panose="02020603050405020304" pitchFamily="18" charset="0"/>
              </a:rPr>
              <a:t>What should be adjusted and how should it be adjusted to repair the economy? </a:t>
            </a:r>
          </a:p>
        </p:txBody>
      </p:sp>
    </p:spTree>
    <p:extLst>
      <p:ext uri="{BB962C8B-B14F-4D97-AF65-F5344CB8AC3E}">
        <p14:creationId xmlns:p14="http://schemas.microsoft.com/office/powerpoint/2010/main" val="39507346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D39B-8D65-4108-6FCA-D9E59EB5D584}"/>
              </a:ext>
            </a:extLst>
          </p:cNvPr>
          <p:cNvSpPr>
            <a:spLocks noGrp="1"/>
          </p:cNvSpPr>
          <p:nvPr>
            <p:ph type="title"/>
          </p:nvPr>
        </p:nvSpPr>
        <p:spPr>
          <a:xfrm>
            <a:off x="838200" y="365125"/>
            <a:ext cx="10515600" cy="79311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Current Events Journal </a:t>
            </a:r>
          </a:p>
        </p:txBody>
      </p:sp>
      <p:sp>
        <p:nvSpPr>
          <p:cNvPr id="3" name="Content Placeholder 2">
            <a:extLst>
              <a:ext uri="{FF2B5EF4-FFF2-40B4-BE49-F238E27FC236}">
                <a16:creationId xmlns:a16="http://schemas.microsoft.com/office/drawing/2014/main" id="{E23B33D4-52BB-45AF-37F7-E3A2F77A6D3E}"/>
              </a:ext>
            </a:extLst>
          </p:cNvPr>
          <p:cNvSpPr>
            <a:spLocks noGrp="1"/>
          </p:cNvSpPr>
          <p:nvPr>
            <p:ph idx="1"/>
          </p:nvPr>
        </p:nvSpPr>
        <p:spPr>
          <a:xfrm>
            <a:off x="838200" y="1341120"/>
            <a:ext cx="10515600" cy="483584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Headline: </a:t>
            </a:r>
            <a:r>
              <a:rPr lang="en-US" sz="2400" b="1" i="0" dirty="0">
                <a:effectLst/>
                <a:latin typeface="Times New Roman" panose="02020603050405020304" pitchFamily="18" charset="0"/>
                <a:cs typeface="Times New Roman" panose="02020603050405020304" pitchFamily="18" charset="0"/>
              </a:rPr>
              <a:t>Inflation remained elevated in July at 3.2% — and prices are unlikely to return to pre-pandemic levels anytime soon</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Opinion Paragraph: What is your opinion about how the economic is being handled? </a:t>
            </a:r>
          </a:p>
          <a:p>
            <a:pPr marL="808038" indent="-350838"/>
            <a:r>
              <a:rPr lang="en-US" sz="2400" dirty="0">
                <a:latin typeface="Times New Roman" panose="02020603050405020304" pitchFamily="18" charset="0"/>
                <a:cs typeface="Times New Roman" panose="02020603050405020304" pitchFamily="18" charset="0"/>
              </a:rPr>
              <a:t>Think about how the government and the Federal Reserve must respond to the situation.  How will that effect consumers, business, and employees?</a:t>
            </a:r>
          </a:p>
          <a:p>
            <a:pPr marL="808038" indent="-350838"/>
            <a:r>
              <a:rPr lang="en-US" sz="2400" dirty="0">
                <a:latin typeface="Times New Roman" panose="02020603050405020304" pitchFamily="18" charset="0"/>
                <a:cs typeface="Times New Roman" panose="02020603050405020304" pitchFamily="18" charset="0"/>
              </a:rPr>
              <a:t>Are the response to the economic issue actually working?</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Start paragraph off with the following opener:  I believe _______________ because __________________________.  Go into detail about why you believe the government’s response is appropriate or not.</a:t>
            </a:r>
          </a:p>
        </p:txBody>
      </p:sp>
    </p:spTree>
    <p:extLst>
      <p:ext uri="{BB962C8B-B14F-4D97-AF65-F5344CB8AC3E}">
        <p14:creationId xmlns:p14="http://schemas.microsoft.com/office/powerpoint/2010/main" val="8372601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208297-DC5D-4CBD-AA28-1098E04B0F6A}"/>
              </a:ext>
            </a:extLst>
          </p:cNvPr>
          <p:cNvSpPr>
            <a:spLocks noGrp="1"/>
          </p:cNvSpPr>
          <p:nvPr>
            <p:ph idx="1"/>
          </p:nvPr>
        </p:nvSpPr>
        <p:spPr>
          <a:xfrm>
            <a:off x="838200" y="295422"/>
            <a:ext cx="10515600" cy="6189784"/>
          </a:xfrm>
          <a:solidFill>
            <a:schemeClr val="bg1"/>
          </a:solidFill>
          <a:ln>
            <a:solidFill>
              <a:srgbClr val="FFC000"/>
            </a:solidFill>
          </a:ln>
        </p:spPr>
        <p:txBody>
          <a:bodyPr>
            <a:normAutofit lnSpcReduction="10000"/>
          </a:bodyPr>
          <a:lstStyle/>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Essential Standard:</a:t>
            </a:r>
          </a:p>
          <a:p>
            <a:r>
              <a:rPr lang="en-US" sz="1800" b="1"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EPF.F.E.2.2</a:t>
            </a:r>
            <a:r>
              <a:rPr lang="en-US" sz="1800" dirty="0">
                <a:solidFill>
                  <a:srgbClr val="00206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a:effectLst/>
                <a:latin typeface="Times New Roman" panose="02020603050405020304" pitchFamily="18" charset="0"/>
                <a:ea typeface="Arial" panose="020B0604020202020204" pitchFamily="34" charset="0"/>
                <a:cs typeface="Times New Roman" panose="02020603050405020304" pitchFamily="18" charset="0"/>
              </a:rPr>
              <a:t>Summarize basic microeconomic indicators and how they vary over the course of a business cycle</a:t>
            </a:r>
            <a:r>
              <a:rPr lang="en-US" sz="1800" dirty="0">
                <a:effectLst/>
                <a:latin typeface="Arial" panose="020B0604020202020204" pitchFamily="34" charset="0"/>
                <a:ea typeface="Arial" panose="020B0604020202020204" pitchFamily="34" charset="0"/>
              </a:rPr>
              <a:t>.</a:t>
            </a:r>
            <a:endParaRPr lang="en-US" sz="1800" dirty="0">
              <a:effectLst/>
              <a:latin typeface="Calibri" panose="020F0502020204030204" pitchFamily="34" charset="0"/>
              <a:ea typeface="Calibri" panose="020F0502020204030204" pitchFamily="34" charset="0"/>
            </a:endParaRPr>
          </a:p>
          <a:p>
            <a:pPr marL="0" indent="0">
              <a:buNone/>
            </a:pPr>
            <a:r>
              <a:rPr lang="en-US" sz="2000" b="1" dirty="0">
                <a:latin typeface="Times New Roman" panose="02020603050405020304" pitchFamily="18" charset="0"/>
                <a:cs typeface="Times New Roman" panose="02020603050405020304" pitchFamily="18" charset="0"/>
              </a:rPr>
              <a:t>Essential Question: Decipher how changes in the U.S. economy influences choices made about consumption, production and public policies </a:t>
            </a:r>
          </a:p>
          <a:p>
            <a:pPr marL="0" indent="0">
              <a:buNone/>
            </a:pPr>
            <a:r>
              <a:rPr lang="en-US" sz="2000" b="1" dirty="0">
                <a:solidFill>
                  <a:schemeClr val="accent6">
                    <a:lumMod val="50000"/>
                  </a:schemeClr>
                </a:solidFill>
                <a:latin typeface="Times New Roman" panose="02020603050405020304" pitchFamily="18" charset="0"/>
                <a:cs typeface="Times New Roman" panose="02020603050405020304" pitchFamily="18" charset="0"/>
              </a:rPr>
              <a:t>Students Can: </a:t>
            </a:r>
          </a:p>
          <a:p>
            <a:pPr marL="688975"/>
            <a:r>
              <a:rPr lang="en-US" sz="2000" dirty="0">
                <a:latin typeface="Times New Roman" panose="02020603050405020304" pitchFamily="18" charset="0"/>
                <a:cs typeface="Times New Roman" panose="02020603050405020304" pitchFamily="18" charset="0"/>
              </a:rPr>
              <a:t>Describes the phases of the business cycle</a:t>
            </a:r>
          </a:p>
          <a:p>
            <a:pPr marL="688975"/>
            <a:r>
              <a:rPr lang="en-US" sz="2000" dirty="0">
                <a:latin typeface="Times New Roman" panose="02020603050405020304" pitchFamily="18" charset="0"/>
                <a:cs typeface="Times New Roman" panose="02020603050405020304" pitchFamily="18" charset="0"/>
              </a:rPr>
              <a:t>Utilizes economic indicators to explain how the U.S. economy is performing</a:t>
            </a:r>
          </a:p>
          <a:p>
            <a:pPr marL="0" indent="0">
              <a:buNone/>
            </a:pPr>
            <a:endParaRPr lang="en-US" sz="400" dirty="0">
              <a:latin typeface="Times New Roman" panose="02020603050405020304" pitchFamily="18" charset="0"/>
              <a:cs typeface="Times New Roman" panose="02020603050405020304" pitchFamily="18" charset="0"/>
            </a:endParaRP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Agenda</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Unit II Review</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Types of Businesses </a:t>
            </a:r>
          </a:p>
          <a:p>
            <a:r>
              <a:rPr lang="en-US" sz="2400" b="1" dirty="0">
                <a:solidFill>
                  <a:schemeClr val="accent6">
                    <a:lumMod val="50000"/>
                  </a:schemeClr>
                </a:solidFill>
                <a:latin typeface="Times New Roman" panose="02020603050405020304" pitchFamily="18" charset="0"/>
                <a:cs typeface="Times New Roman" panose="02020603050405020304" pitchFamily="18" charset="0"/>
              </a:rPr>
              <a:t>Business Chart</a:t>
            </a:r>
          </a:p>
          <a:p>
            <a:pPr marL="0" indent="0">
              <a:buNone/>
            </a:pPr>
            <a:r>
              <a:rPr lang="en-US" sz="2400" b="1" dirty="0">
                <a:solidFill>
                  <a:schemeClr val="accent6">
                    <a:lumMod val="50000"/>
                  </a:schemeClr>
                </a:solidFill>
                <a:latin typeface="Times New Roman" panose="02020603050405020304" pitchFamily="18" charset="0"/>
                <a:cs typeface="Times New Roman" panose="02020603050405020304" pitchFamily="18" charset="0"/>
              </a:rPr>
              <a:t>Homework:  </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Study for Quiz on Unit II</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Quiz on Unit II – Tuesday, October 17</a:t>
            </a:r>
          </a:p>
          <a:p>
            <a:pPr marL="393700" indent="-393700"/>
            <a:r>
              <a:rPr lang="en-US" sz="2400" b="1" dirty="0">
                <a:solidFill>
                  <a:srgbClr val="002060"/>
                </a:solidFill>
                <a:latin typeface="Times New Roman" panose="02020603050405020304" pitchFamily="18" charset="0"/>
                <a:cs typeface="Times New Roman" panose="02020603050405020304" pitchFamily="18" charset="0"/>
              </a:rPr>
              <a:t>Current Events Journal due 10/25</a:t>
            </a:r>
          </a:p>
        </p:txBody>
      </p:sp>
    </p:spTree>
    <p:extLst>
      <p:ext uri="{BB962C8B-B14F-4D97-AF65-F5344CB8AC3E}">
        <p14:creationId xmlns:p14="http://schemas.microsoft.com/office/powerpoint/2010/main" val="30056983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45B5-0481-5502-55D9-79510BC8310C}"/>
              </a:ext>
            </a:extLst>
          </p:cNvPr>
          <p:cNvSpPr>
            <a:spLocks noGrp="1"/>
          </p:cNvSpPr>
          <p:nvPr>
            <p:ph type="title"/>
          </p:nvPr>
        </p:nvSpPr>
        <p:spPr>
          <a:xfrm>
            <a:off x="838200" y="365125"/>
            <a:ext cx="10515600" cy="823595"/>
          </a:xfrm>
          <a:solidFill>
            <a:schemeClr val="bg1"/>
          </a:solidFill>
          <a:ln>
            <a:solidFill>
              <a:srgbClr val="002060"/>
            </a:solidFill>
          </a:ln>
        </p:spPr>
        <p:txBody>
          <a:bodyPr/>
          <a:lstStyle/>
          <a:p>
            <a:r>
              <a:rPr lang="en-US" b="1" dirty="0">
                <a:solidFill>
                  <a:schemeClr val="accent6">
                    <a:lumMod val="50000"/>
                  </a:schemeClr>
                </a:solidFill>
                <a:latin typeface="Berlin Sans FB" panose="020E0602020502020306" pitchFamily="34" charset="0"/>
              </a:rPr>
              <a:t>Unit II Review </a:t>
            </a:r>
          </a:p>
        </p:txBody>
      </p:sp>
      <p:sp>
        <p:nvSpPr>
          <p:cNvPr id="3" name="Content Placeholder 2">
            <a:extLst>
              <a:ext uri="{FF2B5EF4-FFF2-40B4-BE49-F238E27FC236}">
                <a16:creationId xmlns:a16="http://schemas.microsoft.com/office/drawing/2014/main" id="{EB82C2E0-08CB-C2BE-966A-122455FD389C}"/>
              </a:ext>
            </a:extLst>
          </p:cNvPr>
          <p:cNvSpPr>
            <a:spLocks noGrp="1"/>
          </p:cNvSpPr>
          <p:nvPr>
            <p:ph idx="1"/>
          </p:nvPr>
        </p:nvSpPr>
        <p:spPr>
          <a:xfrm>
            <a:off x="838200" y="1463040"/>
            <a:ext cx="10515600" cy="471392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Answer the following review questions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does Real GDP measure?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type of unemployment would be represented by people who work in the steel industry who lost their job because steel is no longer produced inside the U.S.?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phase of the business cycle has the U.S. economy entered if GDP has decline for three months straight and the unemployment has risen as well during the same period of time?</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monetary policy should be used to combat inflation in the U.S. economy? What are the three adjustments that need to be made to the monetary policy to fix the economy?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the two things adjusted under the fiscal policy? </a:t>
            </a:r>
          </a:p>
        </p:txBody>
      </p:sp>
    </p:spTree>
    <p:extLst>
      <p:ext uri="{BB962C8B-B14F-4D97-AF65-F5344CB8AC3E}">
        <p14:creationId xmlns:p14="http://schemas.microsoft.com/office/powerpoint/2010/main" val="15012588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8A7B-364F-FE7E-D1D8-2A4688E45449}"/>
              </a:ext>
            </a:extLst>
          </p:cNvPr>
          <p:cNvSpPr>
            <a:spLocks noGrp="1"/>
          </p:cNvSpPr>
          <p:nvPr>
            <p:ph type="ctrTitle"/>
          </p:nvPr>
        </p:nvSpPr>
        <p:spPr>
          <a:xfrm>
            <a:off x="1524000" y="633046"/>
            <a:ext cx="9144000" cy="1688123"/>
          </a:xfrm>
          <a:solidFill>
            <a:schemeClr val="bg1"/>
          </a:solidFill>
          <a:ln>
            <a:solidFill>
              <a:srgbClr val="C00000"/>
            </a:solidFill>
          </a:ln>
        </p:spPr>
        <p:txBody>
          <a:bodyPr>
            <a:normAutofit/>
          </a:bodyPr>
          <a:lstStyle/>
          <a:p>
            <a:r>
              <a:rPr lang="en-US" b="1" dirty="0">
                <a:solidFill>
                  <a:schemeClr val="accent6">
                    <a:lumMod val="75000"/>
                  </a:schemeClr>
                </a:solidFill>
                <a:latin typeface="Berlin Sans FB" panose="020E0602020502020306" pitchFamily="34" charset="0"/>
              </a:rPr>
              <a:t>Types of Businesses </a:t>
            </a:r>
          </a:p>
        </p:txBody>
      </p:sp>
      <p:sp>
        <p:nvSpPr>
          <p:cNvPr id="3" name="Subtitle 2">
            <a:extLst>
              <a:ext uri="{FF2B5EF4-FFF2-40B4-BE49-F238E27FC236}">
                <a16:creationId xmlns:a16="http://schemas.microsoft.com/office/drawing/2014/main" id="{BE419F9D-9DC2-C937-285A-BE513013828F}"/>
              </a:ext>
            </a:extLst>
          </p:cNvPr>
          <p:cNvSpPr>
            <a:spLocks noGrp="1"/>
          </p:cNvSpPr>
          <p:nvPr>
            <p:ph type="subTitle" idx="1"/>
          </p:nvPr>
        </p:nvSpPr>
        <p:spPr>
          <a:xfrm>
            <a:off x="1524000" y="2621377"/>
            <a:ext cx="9645748" cy="638658"/>
          </a:xfrm>
          <a:solidFill>
            <a:schemeClr val="bg1"/>
          </a:solidFill>
          <a:ln>
            <a:solidFill>
              <a:srgbClr val="C00000"/>
            </a:solidFill>
          </a:ln>
        </p:spPr>
        <p:txBody>
          <a:bodyPr>
            <a:normAutofit/>
          </a:bodyPr>
          <a:lstStyle/>
          <a:p>
            <a:pPr marL="457200" lvl="0" indent="-330200" algn="ctr" rtl="0">
              <a:lnSpc>
                <a:spcPct val="100000"/>
              </a:lnSpc>
              <a:spcBef>
                <a:spcPts val="0"/>
              </a:spcBef>
              <a:spcAft>
                <a:spcPts val="0"/>
              </a:spcAft>
              <a:buSzPts val="1600"/>
              <a:buFont typeface="Roboto"/>
              <a:buNone/>
            </a:pPr>
            <a:r>
              <a:rPr lang="en-US" b="1" dirty="0">
                <a:solidFill>
                  <a:schemeClr val="accent6">
                    <a:lumMod val="50000"/>
                  </a:schemeClr>
                </a:solidFill>
                <a:latin typeface="Berlin Sans FB" panose="020E0602020502020306" pitchFamily="34" charset="0"/>
              </a:rPr>
              <a:t>Sole Proprietorship, Partnership, Corporation, and Non-Profit </a:t>
            </a:r>
          </a:p>
        </p:txBody>
      </p:sp>
    </p:spTree>
    <p:extLst>
      <p:ext uri="{BB962C8B-B14F-4D97-AF65-F5344CB8AC3E}">
        <p14:creationId xmlns:p14="http://schemas.microsoft.com/office/powerpoint/2010/main" val="35184659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6739</TotalTime>
  <Words>9365</Words>
  <Application>Microsoft Office PowerPoint</Application>
  <PresentationFormat>Widescreen</PresentationFormat>
  <Paragraphs>1317</Paragraphs>
  <Slides>173</Slides>
  <Notes>49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173</vt:i4>
      </vt:variant>
    </vt:vector>
  </HeadingPairs>
  <TitlesOfParts>
    <vt:vector size="188" baseType="lpstr">
      <vt:lpstr>Arial</vt:lpstr>
      <vt:lpstr>Berlin Sans FB</vt:lpstr>
      <vt:lpstr>Berlin Sans FB Demi</vt:lpstr>
      <vt:lpstr>Calibri</vt:lpstr>
      <vt:lpstr>Calibri Light</vt:lpstr>
      <vt:lpstr>Courier New</vt:lpstr>
      <vt:lpstr>Garamond</vt:lpstr>
      <vt:lpstr>Noto Sans Symbols</vt:lpstr>
      <vt:lpstr>Open Sans</vt:lpstr>
      <vt:lpstr>Oswald</vt:lpstr>
      <vt:lpstr>Roboto</vt:lpstr>
      <vt:lpstr>Times</vt:lpstr>
      <vt:lpstr>Times New Roman</vt:lpstr>
      <vt:lpstr>Wingdings</vt:lpstr>
      <vt:lpstr>Office Theme</vt:lpstr>
      <vt:lpstr>Unit II </vt:lpstr>
      <vt:lpstr>PowerPoint Presentation</vt:lpstr>
      <vt:lpstr>PowerPoint Presentation</vt:lpstr>
      <vt:lpstr>Reading the Economic Wave</vt:lpstr>
      <vt:lpstr>Performance of the Economy</vt:lpstr>
      <vt:lpstr>Phases of the Economy</vt:lpstr>
      <vt:lpstr>Growth in the economy</vt:lpstr>
      <vt:lpstr>Measure Economic Performance</vt:lpstr>
      <vt:lpstr>Demand causes expansion</vt:lpstr>
      <vt:lpstr>Economic BAD Times</vt:lpstr>
      <vt:lpstr>Measure Economic Performance</vt:lpstr>
      <vt:lpstr>Causing an economic slow down</vt:lpstr>
      <vt:lpstr>PowerPoint Presentation</vt:lpstr>
      <vt:lpstr>Trough Phase</vt:lpstr>
      <vt:lpstr>Measure Economic Performance</vt:lpstr>
      <vt:lpstr>Peak Phase</vt:lpstr>
      <vt:lpstr>Measure Economic Performance</vt:lpstr>
      <vt:lpstr>Peak Phase</vt:lpstr>
      <vt:lpstr>PowerPoint Presentation</vt:lpstr>
      <vt:lpstr>PowerPoint Presentation</vt:lpstr>
      <vt:lpstr>PowerPoint Presentation</vt:lpstr>
      <vt:lpstr>PowerPoint Presentation</vt:lpstr>
      <vt:lpstr>What Phase is it?</vt:lpstr>
      <vt:lpstr>PowerPoint Presentation</vt:lpstr>
      <vt:lpstr>Economic Indicators</vt:lpstr>
      <vt:lpstr>Economic Watch</vt:lpstr>
      <vt:lpstr>Indications of the Business Cycle</vt:lpstr>
      <vt:lpstr>Productions of a Nation</vt:lpstr>
      <vt:lpstr>Current GDP Readings </vt:lpstr>
      <vt:lpstr>You Got a JOB!!!!!</vt:lpstr>
      <vt:lpstr>Unemployment</vt:lpstr>
      <vt:lpstr>Unemployment</vt:lpstr>
      <vt:lpstr>PowerPoint Presentation</vt:lpstr>
      <vt:lpstr>Unemployment Data</vt:lpstr>
      <vt:lpstr>The Seekers of Jobs</vt:lpstr>
      <vt:lpstr>Are You Overqualified </vt:lpstr>
      <vt:lpstr>PowerPoint Presentation</vt:lpstr>
      <vt:lpstr>Types of Unemployment</vt:lpstr>
      <vt:lpstr>Like Aaron Burr, I’m dropping Hamiltons</vt:lpstr>
      <vt:lpstr>VALUE of $$$$</vt:lpstr>
      <vt:lpstr>PRICES BE RAGING</vt:lpstr>
      <vt:lpstr>When it get’s UGLY</vt:lpstr>
      <vt:lpstr>Other Important Indicators</vt:lpstr>
      <vt:lpstr>PowerPoint Presentation</vt:lpstr>
      <vt:lpstr>Diagnosing the Economy</vt:lpstr>
      <vt:lpstr>Economic Theory</vt:lpstr>
      <vt:lpstr>Stimulate Supply</vt:lpstr>
      <vt:lpstr>Critique of Reaganomics</vt:lpstr>
      <vt:lpstr>Let’s Raise Demand </vt:lpstr>
      <vt:lpstr>It’s the CLASSIC</vt:lpstr>
      <vt:lpstr>PowerPoint Presentation</vt:lpstr>
      <vt:lpstr>Monetary Policy </vt:lpstr>
      <vt:lpstr>Getting into the economy</vt:lpstr>
      <vt:lpstr>Fed Functions </vt:lpstr>
      <vt:lpstr>Economists at Work</vt:lpstr>
      <vt:lpstr>Tool Time </vt:lpstr>
      <vt:lpstr>PowerPoint Presentation</vt:lpstr>
      <vt:lpstr>Supply &amp; Demand</vt:lpstr>
      <vt:lpstr>Supply &amp; Demand Shifters</vt:lpstr>
      <vt:lpstr>Keep it in Reserve</vt:lpstr>
      <vt:lpstr>To Lend or To Save</vt:lpstr>
      <vt:lpstr>Buy/Sell </vt:lpstr>
      <vt:lpstr>Federal Reserve Stimulation </vt:lpstr>
      <vt:lpstr>PowerPoint Presentation</vt:lpstr>
      <vt:lpstr>Let’s Expand the Economy</vt:lpstr>
      <vt:lpstr>Save that Money for a Rainy Day</vt:lpstr>
      <vt:lpstr>Tight or Loose with the $$$$</vt:lpstr>
      <vt:lpstr>PowerPoint Presentation</vt:lpstr>
      <vt:lpstr>Federal Reserve Stimulus</vt:lpstr>
      <vt:lpstr>Federal Reserve Stimulus</vt:lpstr>
      <vt:lpstr>Fiscal Policy </vt:lpstr>
      <vt:lpstr>Let’s Get FISCAL </vt:lpstr>
      <vt:lpstr>GOV wants GROWTH</vt:lpstr>
      <vt:lpstr>Danger! Will Robinson</vt:lpstr>
      <vt:lpstr>GOV Coming Down on the Economy </vt:lpstr>
      <vt:lpstr>PowerPoint Presentation</vt:lpstr>
      <vt:lpstr>Changing Taxation Policy </vt:lpstr>
      <vt:lpstr>The Government Purse</vt:lpstr>
      <vt:lpstr>The Government Purse</vt:lpstr>
      <vt:lpstr>Mandatory Expenditures</vt:lpstr>
      <vt:lpstr>PORK-BARRELING </vt:lpstr>
      <vt:lpstr>Debt CLOCK Runnings</vt:lpstr>
      <vt:lpstr>PowerPoint Presentation</vt:lpstr>
      <vt:lpstr>Stimulating the US Economy</vt:lpstr>
      <vt:lpstr>Stimulating the US Economy</vt:lpstr>
      <vt:lpstr>Government Influence on the Economy </vt:lpstr>
      <vt:lpstr>The Government &amp; Businesses </vt:lpstr>
      <vt:lpstr>Businesses Merger </vt:lpstr>
      <vt:lpstr>Trust</vt:lpstr>
      <vt:lpstr>Regulating Competition </vt:lpstr>
      <vt:lpstr>Corporate Mergers</vt:lpstr>
      <vt:lpstr>Too MUCH GOVERNMENT</vt:lpstr>
      <vt:lpstr>Property Protections</vt:lpstr>
      <vt:lpstr>5th Amendment </vt:lpstr>
      <vt:lpstr>Current Events Journal </vt:lpstr>
      <vt:lpstr>Current Events Journal </vt:lpstr>
      <vt:lpstr>PowerPoint Presentation</vt:lpstr>
      <vt:lpstr>Unit II Review </vt:lpstr>
      <vt:lpstr>Types of Businesses </vt:lpstr>
      <vt:lpstr>Its Business</vt:lpstr>
      <vt:lpstr>Business Forms</vt:lpstr>
      <vt:lpstr>The Risk of Doing Business</vt:lpstr>
      <vt:lpstr>ODD Ball Business Forms</vt:lpstr>
      <vt:lpstr>ODD Ball Business Forms</vt:lpstr>
      <vt:lpstr>Business Forms</vt:lpstr>
      <vt:lpstr>PowerPoint Presentation</vt:lpstr>
      <vt:lpstr>What’s my business</vt:lpstr>
      <vt:lpstr>Sweet Opportunities </vt:lpstr>
      <vt:lpstr>Circular Flow of Economic Activity</vt:lpstr>
      <vt:lpstr>Circular Flow Model of a Market Economy</vt:lpstr>
      <vt:lpstr>Agents in the Circular Flow</vt:lpstr>
      <vt:lpstr>Consumer/Households</vt:lpstr>
      <vt:lpstr>Business Sector</vt:lpstr>
      <vt:lpstr>Government Sector</vt:lpstr>
      <vt:lpstr>Circular Flow at Work</vt:lpstr>
      <vt:lpstr>Foreign Sector</vt:lpstr>
      <vt:lpstr>Agents of the Circular Flow Model</vt:lpstr>
      <vt:lpstr>PowerPoint Presentation</vt:lpstr>
      <vt:lpstr>Circular Flow Model</vt:lpstr>
      <vt:lpstr>Circular Flow Model Review</vt:lpstr>
      <vt:lpstr>PowerPoint Presentation</vt:lpstr>
      <vt:lpstr>International Trade </vt:lpstr>
      <vt:lpstr>Labels Tell the Story</vt:lpstr>
      <vt:lpstr>Why Nations Trade</vt:lpstr>
      <vt:lpstr>Terms of Trade </vt:lpstr>
      <vt:lpstr>Trade has VALUE</vt:lpstr>
      <vt:lpstr>It’s ALL Connected </vt:lpstr>
      <vt:lpstr>To Trade or Not To Trade?</vt:lpstr>
      <vt:lpstr>Want to Trade</vt:lpstr>
      <vt:lpstr>Want to Trade</vt:lpstr>
      <vt:lpstr>Wanna Trade</vt:lpstr>
      <vt:lpstr>PowerPoint Presentation</vt:lpstr>
      <vt:lpstr>Calculating a Comparative Advantage</vt:lpstr>
      <vt:lpstr>Preventing Trade</vt:lpstr>
      <vt:lpstr>Economic pressure</vt:lpstr>
      <vt:lpstr>Trade Barrier</vt:lpstr>
      <vt:lpstr>Trade Barrier</vt:lpstr>
      <vt:lpstr>Trade Barrier</vt:lpstr>
      <vt:lpstr>Free Trade Zone</vt:lpstr>
      <vt:lpstr>American Free Trade Zone</vt:lpstr>
      <vt:lpstr>Trade Sanctions Foreign Policy</vt:lpstr>
      <vt:lpstr>PowerPoint Presentation</vt:lpstr>
      <vt:lpstr>NC ECONOMY</vt:lpstr>
      <vt:lpstr>Trade Lingo</vt:lpstr>
      <vt:lpstr>Build Blocks of NC</vt:lpstr>
      <vt:lpstr>Farming in NC</vt:lpstr>
      <vt:lpstr>Tobacco</vt:lpstr>
      <vt:lpstr>Hogs</vt:lpstr>
      <vt:lpstr>Merry Christmas</vt:lpstr>
      <vt:lpstr>Other Cash Crops</vt:lpstr>
      <vt:lpstr>Textiles</vt:lpstr>
      <vt:lpstr>Textile impact on the US Economy</vt:lpstr>
      <vt:lpstr>NC is not IKEA</vt:lpstr>
      <vt:lpstr>You Seen NC in the Movies </vt:lpstr>
      <vt:lpstr>NC Famous Films</vt:lpstr>
      <vt:lpstr>Take it to the Bank</vt:lpstr>
      <vt:lpstr>BANKING</vt:lpstr>
      <vt:lpstr>Trade Sanctions Foreign Policy</vt:lpstr>
      <vt:lpstr>PowerPoint Presentation</vt:lpstr>
      <vt:lpstr>Macro Practice</vt:lpstr>
      <vt:lpstr>Trade Sanctions Foreign Policy</vt:lpstr>
      <vt:lpstr>NC Economic Opportunities </vt:lpstr>
      <vt:lpstr>PowerPoint Presentation</vt:lpstr>
      <vt:lpstr>Macro Practice</vt:lpstr>
      <vt:lpstr>LABOR UNIONS</vt:lpstr>
      <vt:lpstr>You Got to Fight</vt:lpstr>
      <vt:lpstr>Types of Union</vt:lpstr>
      <vt:lpstr>Union Tactics </vt:lpstr>
      <vt:lpstr>Unions Playing Hard Ball</vt:lpstr>
      <vt:lpstr>What NO NEW TV SHOWS</vt:lpstr>
      <vt:lpstr>Employers Strikes Back</vt:lpstr>
      <vt:lpstr>Labor Arrangements</vt:lpstr>
      <vt:lpstr>Legislation </vt:lpstr>
    </vt:vector>
  </TitlesOfParts>
  <Company>Guilford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II</dc:title>
  <dc:creator>Hultberg, Andrew P</dc:creator>
  <cp:lastModifiedBy>Hultberg, Andrew P</cp:lastModifiedBy>
  <cp:revision>45</cp:revision>
  <dcterms:created xsi:type="dcterms:W3CDTF">2023-09-16T18:05:32Z</dcterms:created>
  <dcterms:modified xsi:type="dcterms:W3CDTF">2023-10-26T12:44:12Z</dcterms:modified>
</cp:coreProperties>
</file>