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76" r:id="rId4"/>
    <p:sldId id="277" r:id="rId5"/>
    <p:sldId id="267" r:id="rId6"/>
    <p:sldId id="268" r:id="rId7"/>
    <p:sldId id="274" r:id="rId8"/>
    <p:sldId id="283" r:id="rId9"/>
    <p:sldId id="284" r:id="rId10"/>
    <p:sldId id="278" r:id="rId11"/>
    <p:sldId id="279" r:id="rId12"/>
    <p:sldId id="280" r:id="rId13"/>
    <p:sldId id="281" r:id="rId14"/>
    <p:sldId id="282" r:id="rId15"/>
    <p:sldId id="275" r:id="rId16"/>
    <p:sldId id="264" r:id="rId17"/>
    <p:sldId id="26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C69BB-EB2A-4417-AA33-98B38F12B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79915" cy="1071350"/>
          </a:xfrm>
        </p:spPr>
        <p:txBody>
          <a:bodyPr>
            <a:normAutofit fontScale="90000"/>
          </a:bodyPr>
          <a:lstStyle/>
          <a:p>
            <a:r>
              <a:rPr lang="en-US" dirty="0"/>
              <a:t>Good Day Class!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It is </a:t>
            </a:r>
            <a:r>
              <a:rPr lang="en-US" sz="1300" dirty="0"/>
              <a:t>Bad Joke </a:t>
            </a:r>
            <a:r>
              <a:rPr lang="en-US" dirty="0"/>
              <a:t>Wednesday, 1/8/20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CB0842-4C6C-4B8E-83D1-FD8980E70B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400" u="sng" dirty="0"/>
              <a:t>Today’s Plan </a:t>
            </a:r>
          </a:p>
          <a:p>
            <a:pPr marL="457200" indent="-457200">
              <a:buAutoNum type="arabicPeriod"/>
            </a:pPr>
            <a:r>
              <a:rPr lang="en-US" sz="2400" dirty="0"/>
              <a:t>Discuss Homework</a:t>
            </a:r>
          </a:p>
          <a:p>
            <a:pPr marL="457200" indent="-457200">
              <a:buAutoNum type="arabicPeriod"/>
            </a:pPr>
            <a:r>
              <a:rPr lang="en-US" sz="2400" dirty="0"/>
              <a:t>2. New material-docs and notes on 5.1 “The Enlightenment”</a:t>
            </a:r>
          </a:p>
          <a:p>
            <a:pPr marL="457200" indent="-457200">
              <a:buAutoNum type="arabicPeriod"/>
            </a:pPr>
            <a:r>
              <a:rPr lang="en-US" sz="2400" dirty="0"/>
              <a:t>3. Document analysis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B0A6A19-EC9E-483E-984D-CB34B928E91D}"/>
              </a:ext>
            </a:extLst>
          </p:cNvPr>
          <p:cNvSpPr/>
          <p:nvPr/>
        </p:nvSpPr>
        <p:spPr>
          <a:xfrm>
            <a:off x="296561" y="601362"/>
            <a:ext cx="2372497" cy="197708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Why did Karl Marx hate Earl Grey tea?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4B78023-0772-4AEC-8A76-AC80D3178550}"/>
              </a:ext>
            </a:extLst>
          </p:cNvPr>
          <p:cNvSpPr/>
          <p:nvPr/>
        </p:nvSpPr>
        <p:spPr>
          <a:xfrm>
            <a:off x="-280086" y="3262183"/>
            <a:ext cx="4160108" cy="132258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Because </a:t>
            </a:r>
            <a:r>
              <a:rPr lang="en-US" sz="2800" i="1" dirty="0"/>
              <a:t>all property is theft</a:t>
            </a:r>
          </a:p>
        </p:txBody>
      </p:sp>
    </p:spTree>
    <p:extLst>
      <p:ext uri="{BB962C8B-B14F-4D97-AF65-F5344CB8AC3E}">
        <p14:creationId xmlns:p14="http://schemas.microsoft.com/office/powerpoint/2010/main" val="44412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97C4C-0AD9-4C47-9FCD-1E48FBD5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</a:t>
            </a:r>
            <a:br>
              <a:rPr lang="en-US" dirty="0"/>
            </a:br>
            <a:r>
              <a:rPr lang="en-US" dirty="0"/>
              <a:t> Nationalism and Revolutions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65556-9C11-4923-B8CD-91BF1E9ED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EQ: What were the causes and effects of the various revolutions between 1750-1900?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BD2DD40-3976-42EE-95D9-E09DD172A15B}"/>
              </a:ext>
            </a:extLst>
          </p:cNvPr>
          <p:cNvSpPr/>
          <p:nvPr/>
        </p:nvSpPr>
        <p:spPr>
          <a:xfrm>
            <a:off x="6639697" y="527222"/>
            <a:ext cx="2619633" cy="1705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WRITE this EQ to the </a:t>
            </a:r>
            <a:r>
              <a:rPr lang="en-US" i="1" dirty="0">
                <a:solidFill>
                  <a:srgbClr val="002060"/>
                </a:solidFill>
              </a:rPr>
              <a:t>right</a:t>
            </a:r>
            <a:r>
              <a:rPr lang="en-US" dirty="0">
                <a:solidFill>
                  <a:srgbClr val="002060"/>
                </a:solidFill>
              </a:rPr>
              <a:t> of 5.2 Nationalism &amp; Revolutions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C061B10-0660-43B3-840C-A43647449924}"/>
              </a:ext>
            </a:extLst>
          </p:cNvPr>
          <p:cNvCxnSpPr>
            <a:cxnSpLocks/>
          </p:cNvCxnSpPr>
          <p:nvPr/>
        </p:nvCxnSpPr>
        <p:spPr>
          <a:xfrm flipH="1">
            <a:off x="6096001" y="1968843"/>
            <a:ext cx="1070918" cy="741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848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122EAC-E2C3-4430-93A8-B1D16CE62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American and French Revolutions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4281CC-0D3F-44FC-B112-A728725146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ideals of the Enlightenment inspired the </a:t>
            </a:r>
            <a:r>
              <a:rPr lang="en-US" u="sng" dirty="0"/>
              <a:t>American Revolution (1776)</a:t>
            </a:r>
          </a:p>
          <a:p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Free market ideas that opposed mercantilism</a:t>
            </a:r>
          </a:p>
          <a:p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>
                <a:sym typeface="Wingdings" panose="05000000000000000000" pitchFamily="2" charset="2"/>
              </a:rPr>
              <a:t>Dec. of Independence </a:t>
            </a:r>
            <a:r>
              <a:rPr lang="en-US" dirty="0">
                <a:sym typeface="Wingdings" panose="05000000000000000000" pitchFamily="2" charset="2"/>
              </a:rPr>
              <a:t>built on “inalienable rights of life, liberty, and pursuit of happiness”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E80ABA-D7A7-45D8-B215-ED7467CFB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8447" y="3672161"/>
            <a:ext cx="6505142" cy="2984011"/>
          </a:xfrm>
        </p:spPr>
        <p:txBody>
          <a:bodyPr/>
          <a:lstStyle/>
          <a:p>
            <a:r>
              <a:rPr lang="en-US" dirty="0"/>
              <a:t>These ideals and the American example inspired the </a:t>
            </a:r>
            <a:r>
              <a:rPr lang="en-US" u="sng" dirty="0"/>
              <a:t>French Revolution (1789) </a:t>
            </a:r>
          </a:p>
          <a:p>
            <a:r>
              <a:rPr lang="en-US" dirty="0">
                <a:sym typeface="Wingdings" panose="05000000000000000000" pitchFamily="2" charset="2"/>
              </a:rPr>
              <a:t> peasants rose against nobles to eliminate unjust tax burden</a:t>
            </a:r>
          </a:p>
          <a:p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>
                <a:sym typeface="Wingdings" panose="05000000000000000000" pitchFamily="2" charset="2"/>
              </a:rPr>
              <a:t>Bastille Day </a:t>
            </a:r>
            <a:r>
              <a:rPr lang="en-US" dirty="0">
                <a:sym typeface="Wingdings" panose="05000000000000000000" pitchFamily="2" charset="2"/>
              </a:rPr>
              <a:t>(7/14/1789), </a:t>
            </a:r>
            <a:r>
              <a:rPr lang="en-US" b="1" dirty="0">
                <a:sym typeface="Wingdings" panose="05000000000000000000" pitchFamily="2" charset="2"/>
              </a:rPr>
              <a:t>Dec. of Rights of Man and Citizen,</a:t>
            </a:r>
            <a:r>
              <a:rPr lang="en-US" dirty="0">
                <a:sym typeface="Wingdings" panose="05000000000000000000" pitchFamily="2" charset="2"/>
              </a:rPr>
              <a:t> and </a:t>
            </a:r>
            <a:r>
              <a:rPr lang="en-US" b="1" dirty="0" err="1">
                <a:sym typeface="Wingdings" panose="05000000000000000000" pitchFamily="2" charset="2"/>
              </a:rPr>
              <a:t>liberte</a:t>
            </a:r>
            <a:r>
              <a:rPr lang="en-US" b="1" dirty="0">
                <a:sym typeface="Wingdings" panose="05000000000000000000" pitchFamily="2" charset="2"/>
              </a:rPr>
              <a:t>, </a:t>
            </a:r>
            <a:r>
              <a:rPr lang="en-US" b="1" dirty="0" err="1">
                <a:sym typeface="Wingdings" panose="05000000000000000000" pitchFamily="2" charset="2"/>
              </a:rPr>
              <a:t>egalite</a:t>
            </a:r>
            <a:r>
              <a:rPr lang="en-US" b="1" dirty="0">
                <a:sym typeface="Wingdings" panose="05000000000000000000" pitchFamily="2" charset="2"/>
              </a:rPr>
              <a:t>, et </a:t>
            </a:r>
            <a:r>
              <a:rPr lang="en-US" b="1" dirty="0" err="1">
                <a:sym typeface="Wingdings" panose="05000000000000000000" pitchFamily="2" charset="2"/>
              </a:rPr>
              <a:t>fraternite</a:t>
            </a:r>
            <a:r>
              <a:rPr lang="en-US" b="1" dirty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all key ideas in establishing a Republic in France by 1792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74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C152-4BEE-4EE4-B861-C654B1631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/>
              <a:t>New Zealand Wars </a:t>
            </a:r>
            <a:br>
              <a:rPr lang="en-US" sz="2400" u="sng" dirty="0"/>
            </a:br>
            <a:r>
              <a:rPr lang="en-US" sz="2400" dirty="0"/>
              <a:t>native Maori revolt against British (1860s-72) over land and freedom</a:t>
            </a:r>
            <a:br>
              <a:rPr lang="en-US" sz="2400" dirty="0"/>
            </a:br>
            <a:r>
              <a:rPr lang="en-US" sz="2400" dirty="0"/>
              <a:t>* British win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F5AC6-8036-46E7-8F18-07EC301F44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The Haitian Revolution </a:t>
            </a:r>
            <a:r>
              <a:rPr lang="en-US" dirty="0"/>
              <a:t>1804 (Caribbean, in North America) was inspired by Napoleon Bonaparte and the Enlightenment</a:t>
            </a:r>
          </a:p>
          <a:p>
            <a:r>
              <a:rPr lang="en-US" dirty="0">
                <a:sym typeface="Wingdings" panose="05000000000000000000" pitchFamily="2" charset="2"/>
              </a:rPr>
              <a:t> only successful slave (</a:t>
            </a:r>
            <a:r>
              <a:rPr lang="en-US" b="1" dirty="0">
                <a:sym typeface="Wingdings" panose="05000000000000000000" pitchFamily="2" charset="2"/>
              </a:rPr>
              <a:t>Maroons</a:t>
            </a:r>
            <a:r>
              <a:rPr lang="en-US" dirty="0">
                <a:sym typeface="Wingdings" panose="05000000000000000000" pitchFamily="2" charset="2"/>
              </a:rPr>
              <a:t>) revolution </a:t>
            </a:r>
          </a:p>
          <a:p>
            <a:r>
              <a:rPr lang="en-US" dirty="0">
                <a:sym typeface="Wingdings" panose="05000000000000000000" pitchFamily="2" charset="2"/>
              </a:rPr>
              <a:t>Led by </a:t>
            </a:r>
            <a:r>
              <a:rPr lang="en-US" b="1" dirty="0">
                <a:sym typeface="Wingdings" panose="05000000000000000000" pitchFamily="2" charset="2"/>
              </a:rPr>
              <a:t>Toussaint L’Ouverture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B046-A23C-404C-82D7-BD53DB6415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n-US" u="sng" dirty="0"/>
              <a:t>Comparing Haitian and French Revs</a:t>
            </a:r>
          </a:p>
          <a:p>
            <a:r>
              <a:rPr lang="en-US" dirty="0"/>
              <a:t>Similar: roots in Enlightenment of natural rights</a:t>
            </a:r>
          </a:p>
          <a:p>
            <a:endParaRPr lang="en-US" dirty="0"/>
          </a:p>
          <a:p>
            <a:r>
              <a:rPr lang="en-US" dirty="0"/>
              <a:t>Different: restraints on Haitians were more severe</a:t>
            </a:r>
          </a:p>
        </p:txBody>
      </p:sp>
    </p:spTree>
    <p:extLst>
      <p:ext uri="{BB962C8B-B14F-4D97-AF65-F5344CB8AC3E}">
        <p14:creationId xmlns:p14="http://schemas.microsoft.com/office/powerpoint/2010/main" val="402387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4256E-2659-410D-98F1-009B16CD3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Creole Revolutions in Latin America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E5AAE-6982-4939-BA53-9AEA3C0C71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20878" y="200072"/>
            <a:ext cx="6970603" cy="1803826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Creoles</a:t>
            </a:r>
            <a:r>
              <a:rPr lang="en-US" dirty="0"/>
              <a:t> resented being treated less than their parents, the </a:t>
            </a:r>
            <a:r>
              <a:rPr lang="en-US" b="1" dirty="0"/>
              <a:t>Peninsulares</a:t>
            </a:r>
          </a:p>
          <a:p>
            <a:r>
              <a:rPr lang="en-US" dirty="0"/>
              <a:t>Lead the lower classes against Peninsulares during the Napoleonic wars (1805-1815)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42AA1E-9DDD-402D-89ED-E4E48CA18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8447" y="2178996"/>
            <a:ext cx="6970602" cy="4478932"/>
          </a:xfrm>
        </p:spPr>
        <p:txBody>
          <a:bodyPr>
            <a:normAutofit lnSpcReduction="10000"/>
          </a:bodyPr>
          <a:lstStyle/>
          <a:p>
            <a:r>
              <a:rPr lang="en-US" b="1" u="sng" dirty="0"/>
              <a:t>Bolivar Revolutions </a:t>
            </a:r>
          </a:p>
          <a:p>
            <a:r>
              <a:rPr lang="en-US" dirty="0"/>
              <a:t>Simon Bolivar was a creole in Venezuela (northern South America</a:t>
            </a:r>
          </a:p>
          <a:p>
            <a:r>
              <a:rPr lang="en-US" dirty="0">
                <a:sym typeface="Wingdings" panose="05000000000000000000" pitchFamily="2" charset="2"/>
              </a:rPr>
              <a:t> Jamaica Letter: 1815 inspired Latin America by applying Enlightenment to Latinos</a:t>
            </a:r>
          </a:p>
          <a:p>
            <a:r>
              <a:rPr lang="en-US" dirty="0">
                <a:sym typeface="Wingdings" panose="05000000000000000000" pitchFamily="2" charset="2"/>
              </a:rPr>
              <a:t> by 1825 all of South America was independent from Spain and Portugal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sz="2000" b="1" dirty="0">
                <a:sym typeface="Wingdings" panose="05000000000000000000" pitchFamily="2" charset="2"/>
              </a:rPr>
              <a:t>Propaganda Movement: </a:t>
            </a:r>
            <a:r>
              <a:rPr lang="en-US" sz="2000" dirty="0">
                <a:sym typeface="Wingdings" panose="05000000000000000000" pitchFamily="2" charset="2"/>
              </a:rPr>
              <a:t>inspired by the Enlightenment, young Filipinos visiting Europe, returned to begin Philippine Revolution in 1896 (East Asia)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4503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DE39F-3561-463B-8C60-9E5284879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Nationalism and Unification in Europe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88DDF4-C4D7-4716-907F-A6034AAFB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Use pages 290-293 to take notes on your own</a:t>
            </a:r>
          </a:p>
        </p:txBody>
      </p:sp>
    </p:spTree>
    <p:extLst>
      <p:ext uri="{BB962C8B-B14F-4D97-AF65-F5344CB8AC3E}">
        <p14:creationId xmlns:p14="http://schemas.microsoft.com/office/powerpoint/2010/main" val="415072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CF652-CB37-4DD8-947F-7DAE3C487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Enlightenment Movements</a:t>
            </a:r>
            <a:br>
              <a:rPr lang="en-US" dirty="0"/>
            </a:br>
            <a:r>
              <a:rPr lang="en-US" sz="2200" dirty="0"/>
              <a:t>Document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E44BE-E721-4FCA-93AC-DD456C513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07092"/>
            <a:ext cx="6281873" cy="5944716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Historical Thinking Skill</a:t>
            </a:r>
            <a:r>
              <a:rPr lang="en-US" dirty="0"/>
              <a:t>: </a:t>
            </a:r>
            <a:r>
              <a:rPr lang="en-US" dirty="0">
                <a:solidFill>
                  <a:srgbClr val="00B050"/>
                </a:solidFill>
              </a:rPr>
              <a:t>Identify a claim/and/or argument in a text-based or non-text-based source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 Think-Pair Share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u="sng" dirty="0">
                <a:sym typeface="Wingdings" panose="05000000000000000000" pitchFamily="2" charset="2"/>
              </a:rPr>
              <a:t>1</a:t>
            </a:r>
            <a:r>
              <a:rPr lang="en-US" u="sng" baseline="30000" dirty="0">
                <a:sym typeface="Wingdings" panose="05000000000000000000" pitchFamily="2" charset="2"/>
              </a:rPr>
              <a:t>st</a:t>
            </a:r>
            <a:r>
              <a:rPr lang="en-US" u="sng" dirty="0">
                <a:sym typeface="Wingdings" panose="05000000000000000000" pitchFamily="2" charset="2"/>
              </a:rPr>
              <a:t> Doc, by Locke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AutoNum type="alphaLcPeriod"/>
            </a:pPr>
            <a:r>
              <a:rPr lang="en-US" dirty="0">
                <a:sym typeface="Wingdings" panose="05000000000000000000" pitchFamily="2" charset="2"/>
              </a:rPr>
              <a:t>Look over the document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sym typeface="Wingdings" panose="05000000000000000000" pitchFamily="2" charset="2"/>
              </a:rPr>
              <a:t>alone</a:t>
            </a:r>
            <a:r>
              <a:rPr lang="en-US" dirty="0">
                <a:sym typeface="Wingdings" panose="05000000000000000000" pitchFamily="2" charset="2"/>
              </a:rPr>
              <a:t>, write down thoughts about how this doc fits into the ideas of the Enlightenment. Next, jot first reactions to the 2 questions	</a:t>
            </a:r>
            <a:r>
              <a:rPr lang="en-US" sz="1200" dirty="0">
                <a:sym typeface="Wingdings" panose="05000000000000000000" pitchFamily="2" charset="2"/>
              </a:rPr>
              <a:t>What traditional ideas… &amp;  What new ideas…</a:t>
            </a:r>
          </a:p>
          <a:p>
            <a:pPr marL="342900" indent="-342900">
              <a:buAutoNum type="alphaL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sym typeface="Wingdings" panose="05000000000000000000" pitchFamily="2" charset="2"/>
              </a:rPr>
              <a:t>Pair</a:t>
            </a:r>
            <a:r>
              <a:rPr lang="en-US" dirty="0">
                <a:sym typeface="Wingdings" panose="05000000000000000000" pitchFamily="2" charset="2"/>
              </a:rPr>
              <a:t> with your neighbor to discuss responses. Share out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2. Individually read the other docs, following the same procedure, but without sharing.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205BF2E-6166-40EC-85BD-33FC9B66F832}"/>
              </a:ext>
            </a:extLst>
          </p:cNvPr>
          <p:cNvSpPr/>
          <p:nvPr/>
        </p:nvSpPr>
        <p:spPr>
          <a:xfrm>
            <a:off x="6656172" y="939114"/>
            <a:ext cx="289971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 quietly the instructions</a:t>
            </a:r>
          </a:p>
        </p:txBody>
      </p:sp>
    </p:spTree>
    <p:extLst>
      <p:ext uri="{BB962C8B-B14F-4D97-AF65-F5344CB8AC3E}">
        <p14:creationId xmlns:p14="http://schemas.microsoft.com/office/powerpoint/2010/main" val="291200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DB609-4859-4A98-8A15-CC308F560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Example</a:t>
            </a:r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D21BEE1B-E20E-418C-9FC4-479F15B74D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071761"/>
            <a:ext cx="6281738" cy="4711303"/>
          </a:xfrm>
        </p:spPr>
      </p:pic>
    </p:spTree>
    <p:extLst>
      <p:ext uri="{BB962C8B-B14F-4D97-AF65-F5344CB8AC3E}">
        <p14:creationId xmlns:p14="http://schemas.microsoft.com/office/powerpoint/2010/main" val="60664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1C15A-E138-4E57-91D8-7E6DF901D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Example</a:t>
            </a:r>
          </a:p>
        </p:txBody>
      </p:sp>
      <p:pic>
        <p:nvPicPr>
          <p:cNvPr id="5" name="Content Placeholder 4" descr="A close up of a map&#10;&#10;Description automatically generated">
            <a:extLst>
              <a:ext uri="{FF2B5EF4-FFF2-40B4-BE49-F238E27FC236}">
                <a16:creationId xmlns:a16="http://schemas.microsoft.com/office/drawing/2014/main" id="{82951FB0-5171-4E4A-BB40-0E5C07059D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072795"/>
            <a:ext cx="6281738" cy="4709234"/>
          </a:xfrm>
        </p:spPr>
      </p:pic>
    </p:spTree>
    <p:extLst>
      <p:ext uri="{BB962C8B-B14F-4D97-AF65-F5344CB8AC3E}">
        <p14:creationId xmlns:p14="http://schemas.microsoft.com/office/powerpoint/2010/main" val="382212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CE918AC5-E3F1-4300-BD59-4B45E4BE2F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4998" r="-1" b="-1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3FBBA-E2BE-4FD6-875A-8A2F7A6B4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746" y="1193801"/>
            <a:ext cx="436605" cy="181918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C8DC7D7-4DC8-4185-9A00-1AD37F4C8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858" y="444156"/>
            <a:ext cx="6085091" cy="3369962"/>
          </a:xfrm>
        </p:spPr>
        <p:txBody>
          <a:bodyPr anchor="ctr">
            <a:normAutofit/>
          </a:bodyPr>
          <a:lstStyle/>
          <a:p>
            <a:r>
              <a:rPr lang="en-US" sz="2400" dirty="0"/>
              <a:t>What are the Natural Laws that govern society?</a:t>
            </a:r>
          </a:p>
          <a:p>
            <a:endParaRPr lang="en-US" sz="2400" dirty="0"/>
          </a:p>
          <a:p>
            <a:r>
              <a:rPr lang="en-US" sz="2400" dirty="0"/>
              <a:t>What is the Natural State of Man? Good or evil?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DB92FDD2-6B5A-4DAB-87DD-7AB37BE49527}"/>
              </a:ext>
            </a:extLst>
          </p:cNvPr>
          <p:cNvSpPr/>
          <p:nvPr/>
        </p:nvSpPr>
        <p:spPr>
          <a:xfrm>
            <a:off x="2931963" y="2248930"/>
            <a:ext cx="1968844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Let’s Review</a:t>
            </a:r>
          </a:p>
        </p:txBody>
      </p:sp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FF86A3DB-296E-4349-AB0A-C8587C957ECA}"/>
              </a:ext>
            </a:extLst>
          </p:cNvPr>
          <p:cNvSpPr/>
          <p:nvPr/>
        </p:nvSpPr>
        <p:spPr>
          <a:xfrm>
            <a:off x="98854" y="133260"/>
            <a:ext cx="3031524" cy="612648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Good day class. It is Friday, 1/17/20</a:t>
            </a:r>
          </a:p>
        </p:txBody>
      </p:sp>
    </p:spTree>
    <p:extLst>
      <p:ext uri="{BB962C8B-B14F-4D97-AF65-F5344CB8AC3E}">
        <p14:creationId xmlns:p14="http://schemas.microsoft.com/office/powerpoint/2010/main" val="296878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02DE-0C36-45FC-AD40-E12B1626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Defining the Enlightenment Through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0D7DE-5486-4837-96C8-B9838A5B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Handout instructions aloud</a:t>
            </a:r>
          </a:p>
          <a:p>
            <a:endParaRPr lang="en-US" dirty="0"/>
          </a:p>
          <a:p>
            <a:r>
              <a:rPr lang="en-US" dirty="0"/>
              <a:t>1. carefully read and annotate</a:t>
            </a:r>
          </a:p>
          <a:p>
            <a:r>
              <a:rPr lang="en-US" dirty="0"/>
              <a:t>2. do question # 1 (at bottom) with your neighbor</a:t>
            </a:r>
          </a:p>
          <a:p>
            <a:r>
              <a:rPr lang="en-US" dirty="0"/>
              <a:t>3. do question # 2 by yourself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Share out</a:t>
            </a:r>
          </a:p>
          <a:p>
            <a:pPr>
              <a:buFont typeface="Wingdings" panose="05000000000000000000" pitchFamily="2" charset="2"/>
              <a:buChar char="à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Now define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“Enlightenment</a:t>
            </a:r>
            <a:r>
              <a:rPr lang="en-US" dirty="0">
                <a:sym typeface="Wingdings" panose="05000000000000000000" pitchFamily="2" charset="2"/>
              </a:rPr>
              <a:t>” in a sentence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95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CF1FA-1085-499D-8A0D-2DF72555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CF140-B18C-4C9F-BC00-F9F44B226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Global trade networks continued to integrate people with new technology between 1750-1900.</a:t>
            </a:r>
          </a:p>
          <a:p>
            <a:r>
              <a:rPr lang="en-US" sz="2400" dirty="0"/>
              <a:t>The Industrial Revolution, beginning in Great Britain, caused manufacturing output to skyrocket. The need for raw materials for  machinery led to Imperialism</a:t>
            </a:r>
          </a:p>
          <a:p>
            <a:r>
              <a:rPr lang="en-US" sz="2400" dirty="0"/>
              <a:t>Nationalism and global migration were two of the results of industrialization</a:t>
            </a:r>
          </a:p>
        </p:txBody>
      </p:sp>
    </p:spTree>
    <p:extLst>
      <p:ext uri="{BB962C8B-B14F-4D97-AF65-F5344CB8AC3E}">
        <p14:creationId xmlns:p14="http://schemas.microsoft.com/office/powerpoint/2010/main" val="61685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CDE49-6454-4E5B-9D21-D4280FAFD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natural state of man?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4B59F-3F48-4883-8C4F-88DF9A720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9508" y="1228987"/>
            <a:ext cx="5895542" cy="5248622"/>
          </a:xfrm>
        </p:spPr>
        <p:txBody>
          <a:bodyPr/>
          <a:lstStyle/>
          <a:p>
            <a:r>
              <a:rPr lang="en-US" b="1" dirty="0"/>
              <a:t>John Locke</a:t>
            </a:r>
            <a:r>
              <a:rPr lang="en-US" dirty="0"/>
              <a:t>: basically good, can learn from mistakes, therefore can GOVERN himself</a:t>
            </a:r>
          </a:p>
          <a:p>
            <a:r>
              <a:rPr lang="en-US" b="1" dirty="0"/>
              <a:t>Thomas Hobbes</a:t>
            </a:r>
            <a:r>
              <a:rPr lang="en-US" dirty="0"/>
              <a:t>: basically weak, therefore susceptible to evil, needs a strong government to protect him from himself.</a:t>
            </a:r>
          </a:p>
          <a:p>
            <a:r>
              <a:rPr lang="en-US" i="1" dirty="0"/>
              <a:t>Philosophes</a:t>
            </a:r>
            <a:r>
              <a:rPr lang="en-US" b="1" dirty="0"/>
              <a:t>: Montesquieu, Voltaire, Rousseau: </a:t>
            </a:r>
            <a:r>
              <a:rPr lang="en-US" dirty="0"/>
              <a:t>society corrupted human nature “man is born free, but everywhere in chains”</a:t>
            </a:r>
          </a:p>
          <a:p>
            <a:r>
              <a:rPr lang="en-US" dirty="0">
                <a:sym typeface="Wingdings" panose="05000000000000000000" pitchFamily="2" charset="2"/>
              </a:rPr>
              <a:t> Social Contract idea</a:t>
            </a: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B150106-8B3A-4A20-8B56-58B1F92058D5}"/>
              </a:ext>
            </a:extLst>
          </p:cNvPr>
          <p:cNvSpPr/>
          <p:nvPr/>
        </p:nvSpPr>
        <p:spPr>
          <a:xfrm>
            <a:off x="9395670" y="260059"/>
            <a:ext cx="2659309" cy="1937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The Enlightenment is the Idea that REASON can eliminate injustice</a:t>
            </a:r>
          </a:p>
        </p:txBody>
      </p:sp>
    </p:spTree>
    <p:extLst>
      <p:ext uri="{BB962C8B-B14F-4D97-AF65-F5344CB8AC3E}">
        <p14:creationId xmlns:p14="http://schemas.microsoft.com/office/powerpoint/2010/main" val="27055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C73F-20C0-4B4B-BCBF-0D49CB06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natural state of economics?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14E3F-0CE3-401E-A841-936267C02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422" y="780630"/>
            <a:ext cx="5213775" cy="395549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Natural laws of supply, demand, and the law of self preservation suggest an un-regulated free trade system </a:t>
            </a:r>
          </a:p>
          <a:p>
            <a:endParaRPr lang="en-US" dirty="0"/>
          </a:p>
          <a:p>
            <a:r>
              <a:rPr lang="en-US" b="1" dirty="0"/>
              <a:t>Adam Smith </a:t>
            </a:r>
            <a:r>
              <a:rPr lang="en-US" dirty="0"/>
              <a:t>“</a:t>
            </a:r>
            <a:r>
              <a:rPr lang="en-US" i="1" dirty="0"/>
              <a:t>The Wealth of Nations</a:t>
            </a:r>
            <a:r>
              <a:rPr lang="en-US" dirty="0"/>
              <a:t>”  1776</a:t>
            </a:r>
          </a:p>
          <a:p>
            <a:r>
              <a:rPr lang="en-US" dirty="0"/>
              <a:t>Laissez faire: “hands off” leave alone” = the government STAYS OUT of economic affairs—no regulations or tariffs</a:t>
            </a:r>
          </a:p>
          <a:p>
            <a:r>
              <a:rPr lang="en-US" dirty="0"/>
              <a:t>Foundation for </a:t>
            </a:r>
            <a:r>
              <a:rPr lang="en-US" b="1" dirty="0"/>
              <a:t>Capitalism: economic system in which the means of production (factories) are privately owned and worked for profit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478CBF-B9E4-4A50-8D31-0E6EF86750A8}"/>
              </a:ext>
            </a:extLst>
          </p:cNvPr>
          <p:cNvSpPr/>
          <p:nvPr/>
        </p:nvSpPr>
        <p:spPr>
          <a:xfrm>
            <a:off x="9808308" y="4736123"/>
            <a:ext cx="2383692" cy="15161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 is capitalism different from Mercantilism?</a:t>
            </a:r>
          </a:p>
        </p:txBody>
      </p:sp>
    </p:spTree>
    <p:extLst>
      <p:ext uri="{BB962C8B-B14F-4D97-AF65-F5344CB8AC3E}">
        <p14:creationId xmlns:p14="http://schemas.microsoft.com/office/powerpoint/2010/main" val="302243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8FCFB-A112-40F6-8838-9AA47ACAB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5FDB7-25AC-407E-B9FA-6DB110FC9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Deism:</a:t>
            </a:r>
            <a:r>
              <a:rPr lang="en-US" dirty="0"/>
              <a:t> a divinity sets natural laws in motion (the watchmaker)</a:t>
            </a:r>
          </a:p>
          <a:p>
            <a:r>
              <a:rPr lang="en-US" b="1" dirty="0"/>
              <a:t>Conservatism: </a:t>
            </a:r>
            <a:r>
              <a:rPr lang="en-US" dirty="0"/>
              <a:t>traditional institutions provide solutions</a:t>
            </a:r>
          </a:p>
          <a:p>
            <a:r>
              <a:rPr lang="en-US" b="1" dirty="0"/>
              <a:t>Utopian Socialism: </a:t>
            </a:r>
            <a:r>
              <a:rPr lang="en-US" dirty="0"/>
              <a:t>system of public or direct worker ownership of the means of production; relied on ideal communities (see </a:t>
            </a:r>
            <a:r>
              <a:rPr lang="en-US" i="1" dirty="0"/>
              <a:t>Fabian Society</a:t>
            </a:r>
            <a:r>
              <a:rPr lang="en-US" dirty="0"/>
              <a:t>)</a:t>
            </a:r>
          </a:p>
          <a:p>
            <a:r>
              <a:rPr lang="en-US" b="1" dirty="0"/>
              <a:t>Classical Liberalism: </a:t>
            </a:r>
            <a:r>
              <a:rPr lang="en-US" dirty="0"/>
              <a:t>natural rights, constitutional gov’t., laissez faire </a:t>
            </a:r>
          </a:p>
          <a:p>
            <a:r>
              <a:rPr lang="en-US" b="1" dirty="0"/>
              <a:t>Feminism: </a:t>
            </a:r>
            <a:r>
              <a:rPr lang="en-US" dirty="0"/>
              <a:t>movement for rights and equality based on Enlightenment ideas</a:t>
            </a:r>
          </a:p>
          <a:p>
            <a:r>
              <a:rPr lang="en-US" b="1" dirty="0"/>
              <a:t>Abolitionism</a:t>
            </a:r>
            <a:r>
              <a:rPr lang="en-US" dirty="0"/>
              <a:t>: free slaves and end serfdom</a:t>
            </a:r>
          </a:p>
          <a:p>
            <a:r>
              <a:rPr lang="en-US" b="1" dirty="0"/>
              <a:t>Zionism: </a:t>
            </a:r>
            <a:r>
              <a:rPr lang="en-US" dirty="0"/>
              <a:t>desire of Jews to reestablish a homeland in the Middle East</a:t>
            </a:r>
          </a:p>
        </p:txBody>
      </p:sp>
    </p:spTree>
    <p:extLst>
      <p:ext uri="{BB962C8B-B14F-4D97-AF65-F5344CB8AC3E}">
        <p14:creationId xmlns:p14="http://schemas.microsoft.com/office/powerpoint/2010/main" val="77117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5CEDE-A27C-4600-B8CF-4D225D63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Good day class</a:t>
            </a:r>
            <a:br>
              <a:rPr lang="en-US" dirty="0"/>
            </a:br>
            <a:r>
              <a:rPr lang="en-US" dirty="0"/>
              <a:t>It is </a:t>
            </a:r>
            <a:r>
              <a:rPr lang="en-US" sz="1100" dirty="0">
                <a:solidFill>
                  <a:srgbClr val="FFFF00"/>
                </a:solidFill>
              </a:rPr>
              <a:t>*bad joke* </a:t>
            </a:r>
            <a:r>
              <a:rPr lang="en-US" dirty="0"/>
              <a:t>Wednesday 1/22/20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FCB1B-BE0F-4F5F-973A-4D31BF754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1817" y="804689"/>
            <a:ext cx="6281873" cy="5248622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/>
              <a:t>Today’s Plan</a:t>
            </a:r>
          </a:p>
          <a:p>
            <a:pPr algn="ctr"/>
            <a:r>
              <a:rPr lang="en-US" sz="3200" dirty="0"/>
              <a:t>1. Long View</a:t>
            </a:r>
          </a:p>
          <a:p>
            <a:pPr algn="ctr"/>
            <a:r>
              <a:rPr lang="en-US" sz="3200" dirty="0"/>
              <a:t>2. Notes on chapter 2</a:t>
            </a:r>
          </a:p>
          <a:p>
            <a:pPr algn="ctr"/>
            <a:r>
              <a:rPr lang="en-US" sz="3200" dirty="0"/>
              <a:t>3. Class time for Enlightenment Movements handout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531CD7-E2E4-4C26-9EC7-80E76681130E}"/>
              </a:ext>
            </a:extLst>
          </p:cNvPr>
          <p:cNvSpPr/>
          <p:nvPr/>
        </p:nvSpPr>
        <p:spPr>
          <a:xfrm>
            <a:off x="262555" y="115330"/>
            <a:ext cx="25300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WHY was the Teacher wearing sunglasses in class?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A37A84E-EDC6-4390-8794-A2022A1C21AA}"/>
              </a:ext>
            </a:extLst>
          </p:cNvPr>
          <p:cNvSpPr/>
          <p:nvPr/>
        </p:nvSpPr>
        <p:spPr>
          <a:xfrm>
            <a:off x="3418703" y="309990"/>
            <a:ext cx="246311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‘Cause</a:t>
            </a:r>
            <a:r>
              <a:rPr lang="en-US" dirty="0"/>
              <a:t> his students were so </a:t>
            </a:r>
            <a:r>
              <a:rPr lang="en-US" b="1" dirty="0">
                <a:solidFill>
                  <a:srgbClr val="FFFF00"/>
                </a:solidFill>
              </a:rPr>
              <a:t>bright!</a:t>
            </a:r>
          </a:p>
        </p:txBody>
      </p:sp>
    </p:spTree>
    <p:extLst>
      <p:ext uri="{BB962C8B-B14F-4D97-AF65-F5344CB8AC3E}">
        <p14:creationId xmlns:p14="http://schemas.microsoft.com/office/powerpoint/2010/main" val="390539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97699-0756-406B-93C9-72B7693E0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8CFCA-C8E2-48AC-8CFF-B81D16CAC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9600" dirty="0"/>
              <a:t>70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…School days until the Exam</a:t>
            </a:r>
          </a:p>
        </p:txBody>
      </p:sp>
    </p:spTree>
    <p:extLst>
      <p:ext uri="{BB962C8B-B14F-4D97-AF65-F5344CB8AC3E}">
        <p14:creationId xmlns:p14="http://schemas.microsoft.com/office/powerpoint/2010/main" val="326026441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5961</TotalTime>
  <Words>829</Words>
  <Application>Microsoft Office PowerPoint</Application>
  <PresentationFormat>Widescreen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 Light</vt:lpstr>
      <vt:lpstr>Rockwell</vt:lpstr>
      <vt:lpstr>Wingdings</vt:lpstr>
      <vt:lpstr>Atlas</vt:lpstr>
      <vt:lpstr>Good Day Class!  It is Bad Joke Wednesday, 1/8/20</vt:lpstr>
      <vt:lpstr> </vt:lpstr>
      <vt:lpstr>Defining the Enlightenment Through Documents</vt:lpstr>
      <vt:lpstr>Context</vt:lpstr>
      <vt:lpstr>What is the natural state of man?</vt:lpstr>
      <vt:lpstr>What is the natural state of economics?</vt:lpstr>
      <vt:lpstr>ISMs</vt:lpstr>
      <vt:lpstr>Good day class It is *bad joke* Wednesday 1/22/20</vt:lpstr>
      <vt:lpstr>The Big Picture</vt:lpstr>
      <vt:lpstr>5.2  Nationalism and Revolutions</vt:lpstr>
      <vt:lpstr>American and French Revolutions</vt:lpstr>
      <vt:lpstr>New Zealand Wars  native Maori revolt against British (1860s-72) over land and freedom * British win</vt:lpstr>
      <vt:lpstr>Creole Revolutions in Latin America</vt:lpstr>
      <vt:lpstr>Nationalism and Unification in Europe</vt:lpstr>
      <vt:lpstr>Enlightenment Movements Document Analysis</vt:lpstr>
      <vt:lpstr>Review Example</vt:lpstr>
      <vt:lpstr>Review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Hill, Joseph F</dc:creator>
  <cp:lastModifiedBy>Hill, Joseph F</cp:lastModifiedBy>
  <cp:revision>23</cp:revision>
  <dcterms:created xsi:type="dcterms:W3CDTF">2020-01-07T13:38:15Z</dcterms:created>
  <dcterms:modified xsi:type="dcterms:W3CDTF">2020-01-22T13:17:32Z</dcterms:modified>
</cp:coreProperties>
</file>