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424" r:id="rId2"/>
    <p:sldId id="479" r:id="rId3"/>
    <p:sldId id="346" r:id="rId4"/>
    <p:sldId id="417" r:id="rId5"/>
    <p:sldId id="345" r:id="rId6"/>
    <p:sldId id="484" r:id="rId7"/>
    <p:sldId id="347" r:id="rId8"/>
    <p:sldId id="471" r:id="rId9"/>
    <p:sldId id="426" r:id="rId10"/>
    <p:sldId id="391" r:id="rId11"/>
    <p:sldId id="431" r:id="rId12"/>
    <p:sldId id="256" r:id="rId13"/>
    <p:sldId id="430" r:id="rId14"/>
    <p:sldId id="478" r:id="rId15"/>
    <p:sldId id="344" r:id="rId16"/>
    <p:sldId id="340" r:id="rId17"/>
    <p:sldId id="308" r:id="rId18"/>
    <p:sldId id="341" r:id="rId19"/>
    <p:sldId id="343" r:id="rId20"/>
    <p:sldId id="342" r:id="rId21"/>
    <p:sldId id="350" r:id="rId22"/>
    <p:sldId id="433" r:id="rId23"/>
    <p:sldId id="473" r:id="rId24"/>
    <p:sldId id="477" r:id="rId25"/>
    <p:sldId id="480" r:id="rId26"/>
    <p:sldId id="481" r:id="rId27"/>
    <p:sldId id="307" r:id="rId28"/>
    <p:sldId id="482" r:id="rId29"/>
    <p:sldId id="483" r:id="rId30"/>
    <p:sldId id="485" r:id="rId31"/>
    <p:sldId id="489" r:id="rId32"/>
    <p:sldId id="436" r:id="rId33"/>
    <p:sldId id="486" r:id="rId34"/>
    <p:sldId id="490" r:id="rId35"/>
    <p:sldId id="491" r:id="rId36"/>
    <p:sldId id="428" r:id="rId37"/>
    <p:sldId id="488" r:id="rId38"/>
    <p:sldId id="393" r:id="rId39"/>
    <p:sldId id="487" r:id="rId40"/>
    <p:sldId id="475" r:id="rId41"/>
    <p:sldId id="434" r:id="rId42"/>
    <p:sldId id="442" r:id="rId43"/>
    <p:sldId id="439" r:id="rId44"/>
    <p:sldId id="437" r:id="rId45"/>
    <p:sldId id="367" r:id="rId46"/>
    <p:sldId id="492" r:id="rId47"/>
    <p:sldId id="451" r:id="rId48"/>
    <p:sldId id="448" r:id="rId49"/>
    <p:sldId id="266" r:id="rId50"/>
    <p:sldId id="449" r:id="rId51"/>
    <p:sldId id="450" r:id="rId52"/>
    <p:sldId id="323" r:id="rId53"/>
    <p:sldId id="453" r:id="rId54"/>
    <p:sldId id="401" r:id="rId55"/>
    <p:sldId id="402" r:id="rId56"/>
    <p:sldId id="452" r:id="rId57"/>
    <p:sldId id="396" r:id="rId58"/>
    <p:sldId id="369" r:id="rId59"/>
    <p:sldId id="314" r:id="rId60"/>
    <p:sldId id="493" r:id="rId61"/>
    <p:sldId id="494" r:id="rId62"/>
    <p:sldId id="476" r:id="rId63"/>
    <p:sldId id="496" r:id="rId64"/>
    <p:sldId id="371" r:id="rId65"/>
    <p:sldId id="325" r:id="rId66"/>
    <p:sldId id="328" r:id="rId67"/>
    <p:sldId id="495" r:id="rId68"/>
    <p:sldId id="455" r:id="rId69"/>
    <p:sldId id="405" r:id="rId70"/>
    <p:sldId id="404" r:id="rId71"/>
    <p:sldId id="262" r:id="rId72"/>
    <p:sldId id="497" r:id="rId73"/>
    <p:sldId id="498" r:id="rId74"/>
    <p:sldId id="499" r:id="rId75"/>
    <p:sldId id="362" r:id="rId76"/>
    <p:sldId id="361" r:id="rId77"/>
    <p:sldId id="413" r:id="rId78"/>
    <p:sldId id="414" r:id="rId79"/>
    <p:sldId id="363" r:id="rId80"/>
    <p:sldId id="415" r:id="rId81"/>
    <p:sldId id="500" r:id="rId82"/>
    <p:sldId id="502" r:id="rId83"/>
    <p:sldId id="501" r:id="rId84"/>
    <p:sldId id="333" r:id="rId85"/>
    <p:sldId id="406" r:id="rId86"/>
    <p:sldId id="503" r:id="rId87"/>
    <p:sldId id="504" r:id="rId88"/>
    <p:sldId id="408" r:id="rId89"/>
    <p:sldId id="364" r:id="rId90"/>
    <p:sldId id="409" r:id="rId91"/>
    <p:sldId id="457" r:id="rId92"/>
    <p:sldId id="395" r:id="rId93"/>
    <p:sldId id="459" r:id="rId94"/>
    <p:sldId id="460" r:id="rId95"/>
    <p:sldId id="505" r:id="rId96"/>
    <p:sldId id="507" r:id="rId97"/>
    <p:sldId id="508" r:id="rId98"/>
    <p:sldId id="506" r:id="rId99"/>
    <p:sldId id="411" r:id="rId100"/>
    <p:sldId id="365" r:id="rId101"/>
    <p:sldId id="373" r:id="rId102"/>
    <p:sldId id="366" r:id="rId103"/>
    <p:sldId id="464" r:id="rId104"/>
    <p:sldId id="465" r:id="rId105"/>
    <p:sldId id="466" r:id="rId106"/>
    <p:sldId id="375" r:id="rId107"/>
    <p:sldId id="334" r:id="rId108"/>
    <p:sldId id="284" r:id="rId109"/>
    <p:sldId id="380" r:id="rId110"/>
    <p:sldId id="376" r:id="rId111"/>
    <p:sldId id="377" r:id="rId112"/>
    <p:sldId id="378" r:id="rId113"/>
    <p:sldId id="330" r:id="rId114"/>
    <p:sldId id="331" r:id="rId115"/>
    <p:sldId id="332" r:id="rId116"/>
    <p:sldId id="386" r:id="rId117"/>
    <p:sldId id="379" r:id="rId118"/>
    <p:sldId id="387" r:id="rId119"/>
    <p:sldId id="388" r:id="rId120"/>
    <p:sldId id="389" r:id="rId121"/>
    <p:sldId id="381" r:id="rId122"/>
    <p:sldId id="382" r:id="rId123"/>
    <p:sldId id="383" r:id="rId124"/>
    <p:sldId id="384" r:id="rId125"/>
    <p:sldId id="385" r:id="rId126"/>
    <p:sldId id="282" r:id="rId127"/>
    <p:sldId id="286" r:id="rId128"/>
    <p:sldId id="298"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94660"/>
  </p:normalViewPr>
  <p:slideViewPr>
    <p:cSldViewPr>
      <p:cViewPr varScale="1">
        <p:scale>
          <a:sx n="68" d="100"/>
          <a:sy n="68"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9F5E1-0956-4C6C-A59F-C3A2582D3C9C}"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ACD0B2F-2D7D-47F0-B7E6-F05DF47E1C86}">
      <dgm:prSet phldrT="[Text]"/>
      <dgm:spPr>
        <a:solidFill>
          <a:srgbClr val="002060"/>
        </a:solidFill>
      </dgm:spPr>
      <dgm:t>
        <a:bodyPr/>
        <a:lstStyle/>
        <a:p>
          <a:r>
            <a:rPr lang="en-US" b="1" dirty="0">
              <a:solidFill>
                <a:srgbClr val="FFFF00"/>
              </a:solidFill>
              <a:latin typeface="Baskerville Old Face" panose="02020602080505020303" pitchFamily="18" charset="0"/>
            </a:rPr>
            <a:t>Age of Exploration</a:t>
          </a:r>
        </a:p>
      </dgm:t>
    </dgm:pt>
    <dgm:pt modelId="{21114584-3BBA-4250-B7CC-C198C97AA17A}" type="parTrans" cxnId="{862637AF-C46C-450A-9A11-05DD50729EDA}">
      <dgm:prSet/>
      <dgm:spPr/>
      <dgm:t>
        <a:bodyPr/>
        <a:lstStyle/>
        <a:p>
          <a:endParaRPr lang="en-US"/>
        </a:p>
      </dgm:t>
    </dgm:pt>
    <dgm:pt modelId="{A5184060-C65A-4418-93EA-700AE409EEA8}" type="sibTrans" cxnId="{862637AF-C46C-450A-9A11-05DD50729EDA}">
      <dgm:prSet/>
      <dgm:spPr/>
      <dgm:t>
        <a:bodyPr/>
        <a:lstStyle/>
        <a:p>
          <a:endParaRPr lang="en-US"/>
        </a:p>
      </dgm:t>
    </dgm:pt>
    <dgm:pt modelId="{3C097396-C781-492A-9999-827BB2C2C1D8}">
      <dgm:prSet phldrT="[Text]" custT="1"/>
      <dgm:spPr>
        <a:solidFill>
          <a:srgbClr val="002060"/>
        </a:solidFill>
      </dgm:spPr>
      <dgm:t>
        <a:bodyPr/>
        <a:lstStyle/>
        <a:p>
          <a:r>
            <a:rPr lang="en-US" sz="2200" b="1" dirty="0">
              <a:solidFill>
                <a:srgbClr val="FFFF00"/>
              </a:solidFill>
              <a:latin typeface="Baskerville Old Face" panose="02020602080505020303" pitchFamily="18" charset="0"/>
            </a:rPr>
            <a:t>Italian Crusades: </a:t>
          </a:r>
          <a:r>
            <a:rPr lang="en-US" sz="2200" dirty="0">
              <a:latin typeface="Baskerville Old Face" panose="02020602080505020303" pitchFamily="18" charset="0"/>
            </a:rPr>
            <a:t>Exotic items from Asia (expensive) – </a:t>
          </a:r>
          <a:r>
            <a:rPr lang="en-US" sz="2200" b="1" u="sng" dirty="0">
              <a:solidFill>
                <a:srgbClr val="FFC000"/>
              </a:solidFill>
              <a:latin typeface="Baskerville Old Face" panose="02020602080505020303" pitchFamily="18" charset="0"/>
            </a:rPr>
            <a:t>Northwest Passage</a:t>
          </a:r>
        </a:p>
      </dgm:t>
    </dgm:pt>
    <dgm:pt modelId="{BB5BE8B6-D72F-4109-A9EC-4DCC7073A059}" type="parTrans" cxnId="{C8813890-C1B3-4CB9-918F-B4C3A04E72DD}">
      <dgm:prSet/>
      <dgm:spPr/>
      <dgm:t>
        <a:bodyPr/>
        <a:lstStyle/>
        <a:p>
          <a:endParaRPr lang="en-US"/>
        </a:p>
      </dgm:t>
    </dgm:pt>
    <dgm:pt modelId="{C46E5A8B-608B-41B8-B724-0E1F8E9DF983}" type="sibTrans" cxnId="{C8813890-C1B3-4CB9-918F-B4C3A04E72DD}">
      <dgm:prSet/>
      <dgm:spPr/>
      <dgm:t>
        <a:bodyPr/>
        <a:lstStyle/>
        <a:p>
          <a:endParaRPr lang="en-US"/>
        </a:p>
      </dgm:t>
    </dgm:pt>
    <dgm:pt modelId="{985B69A9-CA7A-49E5-9E41-F10D54D925DA}">
      <dgm:prSet phldrT="[Text]" custT="1"/>
      <dgm:spPr>
        <a:solidFill>
          <a:srgbClr val="002060"/>
        </a:solidFill>
      </dgm:spPr>
      <dgm:t>
        <a:bodyPr/>
        <a:lstStyle/>
        <a:p>
          <a:r>
            <a:rPr lang="en-US" sz="2200" b="1" dirty="0">
              <a:solidFill>
                <a:srgbClr val="FFFF00"/>
              </a:solidFill>
              <a:latin typeface="Baskerville Old Face" panose="02020602080505020303" pitchFamily="18" charset="0"/>
            </a:rPr>
            <a:t>Renaissance: </a:t>
          </a:r>
          <a:r>
            <a:rPr lang="en-US" sz="2200" dirty="0">
              <a:latin typeface="Baskerville Old Face" panose="02020602080505020303" pitchFamily="18" charset="0"/>
            </a:rPr>
            <a:t>A new age of learning &amp; willingness to challenge established ideas</a:t>
          </a:r>
        </a:p>
      </dgm:t>
    </dgm:pt>
    <dgm:pt modelId="{40078015-8D33-4200-8638-A6417CBF8ED8}" type="parTrans" cxnId="{331D6325-BC1B-4EAC-95FF-6A0793B2683E}">
      <dgm:prSet/>
      <dgm:spPr/>
      <dgm:t>
        <a:bodyPr/>
        <a:lstStyle/>
        <a:p>
          <a:endParaRPr lang="en-US"/>
        </a:p>
      </dgm:t>
    </dgm:pt>
    <dgm:pt modelId="{C3C8AB32-F305-4CBE-9862-4E52909C02B2}" type="sibTrans" cxnId="{331D6325-BC1B-4EAC-95FF-6A0793B2683E}">
      <dgm:prSet/>
      <dgm:spPr/>
      <dgm:t>
        <a:bodyPr/>
        <a:lstStyle/>
        <a:p>
          <a:endParaRPr lang="en-US"/>
        </a:p>
      </dgm:t>
    </dgm:pt>
    <dgm:pt modelId="{D22C9237-D3C4-4484-8A82-FFCE98EB1F13}">
      <dgm:prSet phldrT="[Text]" custT="1"/>
      <dgm:spPr>
        <a:solidFill>
          <a:srgbClr val="002060"/>
        </a:solidFill>
      </dgm:spPr>
      <dgm:t>
        <a:bodyPr/>
        <a:lstStyle/>
        <a:p>
          <a:r>
            <a:rPr lang="en-US" sz="2200" b="1" dirty="0">
              <a:solidFill>
                <a:srgbClr val="FFFF00"/>
              </a:solidFill>
              <a:latin typeface="Baskerville Old Face" panose="02020602080505020303" pitchFamily="18" charset="0"/>
            </a:rPr>
            <a:t>New Technology: </a:t>
          </a:r>
          <a:r>
            <a:rPr lang="en-US" sz="2200" dirty="0">
              <a:latin typeface="Baskerville Old Face" panose="02020602080505020303" pitchFamily="18" charset="0"/>
            </a:rPr>
            <a:t>Prince Henry’s navigation school, carvel ships, map making, &amp; compass</a:t>
          </a:r>
        </a:p>
      </dgm:t>
    </dgm:pt>
    <dgm:pt modelId="{172A3309-4C73-4388-83F6-D5303B811670}" type="parTrans" cxnId="{779DD2C7-F6F7-49B4-9C0F-0D064B186032}">
      <dgm:prSet/>
      <dgm:spPr/>
      <dgm:t>
        <a:bodyPr/>
        <a:lstStyle/>
        <a:p>
          <a:endParaRPr lang="en-US"/>
        </a:p>
      </dgm:t>
    </dgm:pt>
    <dgm:pt modelId="{1EAA24F4-4F7A-4C03-BF7A-164E77939979}" type="sibTrans" cxnId="{779DD2C7-F6F7-49B4-9C0F-0D064B186032}">
      <dgm:prSet/>
      <dgm:spPr/>
      <dgm:t>
        <a:bodyPr/>
        <a:lstStyle/>
        <a:p>
          <a:endParaRPr lang="en-US"/>
        </a:p>
      </dgm:t>
    </dgm:pt>
    <dgm:pt modelId="{E93656C5-A4E1-4436-AD24-3107EA547165}">
      <dgm:prSet phldrT="[Text]" custT="1"/>
      <dgm:spPr>
        <a:solidFill>
          <a:srgbClr val="002060"/>
        </a:solidFill>
      </dgm:spPr>
      <dgm:t>
        <a:bodyPr/>
        <a:lstStyle/>
        <a:p>
          <a:r>
            <a:rPr lang="en-US" sz="2200" b="1" dirty="0">
              <a:solidFill>
                <a:srgbClr val="FFFF00"/>
              </a:solidFill>
              <a:latin typeface="Baskerville Old Face" panose="02020602080505020303" pitchFamily="18" charset="0"/>
            </a:rPr>
            <a:t>Protestant Reformation: (Martin Luther) </a:t>
          </a:r>
          <a:r>
            <a:rPr lang="en-US" sz="2200" dirty="0">
              <a:latin typeface="Baskerville Old Face" panose="02020602080505020303" pitchFamily="18" charset="0"/>
            </a:rPr>
            <a:t>Catholicism seeking to spread its influence &amp; religious freedom for others </a:t>
          </a:r>
        </a:p>
      </dgm:t>
    </dgm:pt>
    <dgm:pt modelId="{A34BB46F-57A7-472F-80D9-8EF72A3FC571}" type="parTrans" cxnId="{51C5B3B5-A36B-49DE-8863-49B58214FBB5}">
      <dgm:prSet/>
      <dgm:spPr/>
      <dgm:t>
        <a:bodyPr/>
        <a:lstStyle/>
        <a:p>
          <a:endParaRPr lang="en-US"/>
        </a:p>
      </dgm:t>
    </dgm:pt>
    <dgm:pt modelId="{8F08AF8B-4C26-489D-AC22-0BBBC51ECD25}" type="sibTrans" cxnId="{51C5B3B5-A36B-49DE-8863-49B58214FBB5}">
      <dgm:prSet/>
      <dgm:spPr/>
      <dgm:t>
        <a:bodyPr/>
        <a:lstStyle/>
        <a:p>
          <a:endParaRPr lang="en-US"/>
        </a:p>
      </dgm:t>
    </dgm:pt>
    <dgm:pt modelId="{345BB56F-4ED4-4EBF-9783-A4DDCB40A3F8}" type="pres">
      <dgm:prSet presAssocID="{CFE9F5E1-0956-4C6C-A59F-C3A2582D3C9C}" presName="cycle" presStyleCnt="0">
        <dgm:presLayoutVars>
          <dgm:chMax val="1"/>
          <dgm:dir/>
          <dgm:animLvl val="ctr"/>
          <dgm:resizeHandles val="exact"/>
        </dgm:presLayoutVars>
      </dgm:prSet>
      <dgm:spPr/>
    </dgm:pt>
    <dgm:pt modelId="{03B1A8AC-843E-49F0-9538-10962349FA96}" type="pres">
      <dgm:prSet presAssocID="{FACD0B2F-2D7D-47F0-B7E6-F05DF47E1C86}" presName="centerShape" presStyleLbl="node0" presStyleIdx="0" presStyleCnt="1" custScaleX="157772" custScaleY="105560"/>
      <dgm:spPr/>
    </dgm:pt>
    <dgm:pt modelId="{E4464164-C7CA-4420-A171-726FE2FE8321}" type="pres">
      <dgm:prSet presAssocID="{BB5BE8B6-D72F-4109-A9EC-4DCC7073A059}" presName="Name9" presStyleLbl="parChTrans1D2" presStyleIdx="0" presStyleCnt="4"/>
      <dgm:spPr/>
    </dgm:pt>
    <dgm:pt modelId="{19702EB0-C81D-4A66-BF8E-25E793F4DBAB}" type="pres">
      <dgm:prSet presAssocID="{BB5BE8B6-D72F-4109-A9EC-4DCC7073A059}" presName="connTx" presStyleLbl="parChTrans1D2" presStyleIdx="0" presStyleCnt="4"/>
      <dgm:spPr/>
    </dgm:pt>
    <dgm:pt modelId="{1E434E3E-D932-4DEC-ACCB-58AC75DE9181}" type="pres">
      <dgm:prSet presAssocID="{3C097396-C781-492A-9999-827BB2C2C1D8}" presName="node" presStyleLbl="node1" presStyleIdx="0" presStyleCnt="4" custScaleX="351953">
        <dgm:presLayoutVars>
          <dgm:bulletEnabled val="1"/>
        </dgm:presLayoutVars>
      </dgm:prSet>
      <dgm:spPr/>
    </dgm:pt>
    <dgm:pt modelId="{85023DA4-33DE-4F0B-877B-DB463FA80938}" type="pres">
      <dgm:prSet presAssocID="{40078015-8D33-4200-8638-A6417CBF8ED8}" presName="Name9" presStyleLbl="parChTrans1D2" presStyleIdx="1" presStyleCnt="4"/>
      <dgm:spPr/>
    </dgm:pt>
    <dgm:pt modelId="{04520535-FEBE-4310-9227-9E7CC02DBB6A}" type="pres">
      <dgm:prSet presAssocID="{40078015-8D33-4200-8638-A6417CBF8ED8}" presName="connTx" presStyleLbl="parChTrans1D2" presStyleIdx="1" presStyleCnt="4"/>
      <dgm:spPr/>
    </dgm:pt>
    <dgm:pt modelId="{572BCABF-0742-49D2-B1DC-90742827DAB4}" type="pres">
      <dgm:prSet presAssocID="{985B69A9-CA7A-49E5-9E41-F10D54D925DA}" presName="node" presStyleLbl="node1" presStyleIdx="1" presStyleCnt="4" custScaleX="213287" custScaleY="186468" custRadScaleRad="173339" custRadScaleInc="2950">
        <dgm:presLayoutVars>
          <dgm:bulletEnabled val="1"/>
        </dgm:presLayoutVars>
      </dgm:prSet>
      <dgm:spPr/>
    </dgm:pt>
    <dgm:pt modelId="{45E7D537-AB55-4795-B402-778ACAB24370}" type="pres">
      <dgm:prSet presAssocID="{172A3309-4C73-4388-83F6-D5303B811670}" presName="Name9" presStyleLbl="parChTrans1D2" presStyleIdx="2" presStyleCnt="4"/>
      <dgm:spPr/>
    </dgm:pt>
    <dgm:pt modelId="{508F083D-ECC6-4479-99C7-CE2287E63251}" type="pres">
      <dgm:prSet presAssocID="{172A3309-4C73-4388-83F6-D5303B811670}" presName="connTx" presStyleLbl="parChTrans1D2" presStyleIdx="2" presStyleCnt="4"/>
      <dgm:spPr/>
    </dgm:pt>
    <dgm:pt modelId="{72FA9315-5684-47C8-B0C1-089C4D0BF884}" type="pres">
      <dgm:prSet presAssocID="{D22C9237-D3C4-4484-8A82-FFCE98EB1F13}" presName="node" presStyleLbl="node1" presStyleIdx="2" presStyleCnt="4" custScaleX="322740" custScaleY="131999">
        <dgm:presLayoutVars>
          <dgm:bulletEnabled val="1"/>
        </dgm:presLayoutVars>
      </dgm:prSet>
      <dgm:spPr/>
    </dgm:pt>
    <dgm:pt modelId="{A765FF60-1C86-44FB-AD85-601498DB44F3}" type="pres">
      <dgm:prSet presAssocID="{A34BB46F-57A7-472F-80D9-8EF72A3FC571}" presName="Name9" presStyleLbl="parChTrans1D2" presStyleIdx="3" presStyleCnt="4"/>
      <dgm:spPr/>
    </dgm:pt>
    <dgm:pt modelId="{94D7447A-5A9D-455D-9CDC-8EF4153EB81D}" type="pres">
      <dgm:prSet presAssocID="{A34BB46F-57A7-472F-80D9-8EF72A3FC571}" presName="connTx" presStyleLbl="parChTrans1D2" presStyleIdx="3" presStyleCnt="4"/>
      <dgm:spPr/>
    </dgm:pt>
    <dgm:pt modelId="{0C0C7AD8-4C7D-44CB-91D9-DFCE2D961409}" type="pres">
      <dgm:prSet presAssocID="{E93656C5-A4E1-4436-AD24-3107EA547165}" presName="node" presStyleLbl="node1" presStyleIdx="3" presStyleCnt="4" custScaleX="243143" custScaleY="223243" custRadScaleRad="161388" custRadScaleInc="515">
        <dgm:presLayoutVars>
          <dgm:bulletEnabled val="1"/>
        </dgm:presLayoutVars>
      </dgm:prSet>
      <dgm:spPr/>
    </dgm:pt>
  </dgm:ptLst>
  <dgm:cxnLst>
    <dgm:cxn modelId="{110F4605-03E1-4AC8-A4B9-58FB00DEC077}" type="presOf" srcId="{D22C9237-D3C4-4484-8A82-FFCE98EB1F13}" destId="{72FA9315-5684-47C8-B0C1-089C4D0BF884}" srcOrd="0" destOrd="0" presId="urn:microsoft.com/office/officeart/2005/8/layout/radial1"/>
    <dgm:cxn modelId="{331D6325-BC1B-4EAC-95FF-6A0793B2683E}" srcId="{FACD0B2F-2D7D-47F0-B7E6-F05DF47E1C86}" destId="{985B69A9-CA7A-49E5-9E41-F10D54D925DA}" srcOrd="1" destOrd="0" parTransId="{40078015-8D33-4200-8638-A6417CBF8ED8}" sibTransId="{C3C8AB32-F305-4CBE-9862-4E52909C02B2}"/>
    <dgm:cxn modelId="{14549325-A253-4946-A0A8-BC6788D57DE3}" type="presOf" srcId="{985B69A9-CA7A-49E5-9E41-F10D54D925DA}" destId="{572BCABF-0742-49D2-B1DC-90742827DAB4}" srcOrd="0" destOrd="0" presId="urn:microsoft.com/office/officeart/2005/8/layout/radial1"/>
    <dgm:cxn modelId="{2C77E03A-8EEE-49BB-91CB-7FF2249E462F}" type="presOf" srcId="{E93656C5-A4E1-4436-AD24-3107EA547165}" destId="{0C0C7AD8-4C7D-44CB-91D9-DFCE2D961409}" srcOrd="0" destOrd="0" presId="urn:microsoft.com/office/officeart/2005/8/layout/radial1"/>
    <dgm:cxn modelId="{DFADD566-6BE8-466C-9E47-82E622C97FDF}" type="presOf" srcId="{40078015-8D33-4200-8638-A6417CBF8ED8}" destId="{04520535-FEBE-4310-9227-9E7CC02DBB6A}" srcOrd="1" destOrd="0" presId="urn:microsoft.com/office/officeart/2005/8/layout/radial1"/>
    <dgm:cxn modelId="{DADB754C-915C-4943-8A25-E9B9A53B4301}" type="presOf" srcId="{A34BB46F-57A7-472F-80D9-8EF72A3FC571}" destId="{94D7447A-5A9D-455D-9CDC-8EF4153EB81D}" srcOrd="1" destOrd="0" presId="urn:microsoft.com/office/officeart/2005/8/layout/radial1"/>
    <dgm:cxn modelId="{E6C7564E-D26C-4DAD-B31E-F1E4D6B2773B}" type="presOf" srcId="{172A3309-4C73-4388-83F6-D5303B811670}" destId="{45E7D537-AB55-4795-B402-778ACAB24370}" srcOrd="0" destOrd="0" presId="urn:microsoft.com/office/officeart/2005/8/layout/radial1"/>
    <dgm:cxn modelId="{881BE454-1803-481E-B5C6-7194E2AC92C0}" type="presOf" srcId="{BB5BE8B6-D72F-4109-A9EC-4DCC7073A059}" destId="{E4464164-C7CA-4420-A171-726FE2FE8321}" srcOrd="0" destOrd="0" presId="urn:microsoft.com/office/officeart/2005/8/layout/radial1"/>
    <dgm:cxn modelId="{C8813890-C1B3-4CB9-918F-B4C3A04E72DD}" srcId="{FACD0B2F-2D7D-47F0-B7E6-F05DF47E1C86}" destId="{3C097396-C781-492A-9999-827BB2C2C1D8}" srcOrd="0" destOrd="0" parTransId="{BB5BE8B6-D72F-4109-A9EC-4DCC7073A059}" sibTransId="{C46E5A8B-608B-41B8-B724-0E1F8E9DF983}"/>
    <dgm:cxn modelId="{39842D97-C352-4A3C-9F7D-78DA69E96A4C}" type="presOf" srcId="{172A3309-4C73-4388-83F6-D5303B811670}" destId="{508F083D-ECC6-4479-99C7-CE2287E63251}" srcOrd="1" destOrd="0" presId="urn:microsoft.com/office/officeart/2005/8/layout/radial1"/>
    <dgm:cxn modelId="{A6F33797-F1F4-4662-9BAB-13D68292602E}" type="presOf" srcId="{A34BB46F-57A7-472F-80D9-8EF72A3FC571}" destId="{A765FF60-1C86-44FB-AD85-601498DB44F3}" srcOrd="0" destOrd="0" presId="urn:microsoft.com/office/officeart/2005/8/layout/radial1"/>
    <dgm:cxn modelId="{A569A2A1-B92B-400C-BB7E-9BB1726155DA}" type="presOf" srcId="{BB5BE8B6-D72F-4109-A9EC-4DCC7073A059}" destId="{19702EB0-C81D-4A66-BF8E-25E793F4DBAB}" srcOrd="1" destOrd="0" presId="urn:microsoft.com/office/officeart/2005/8/layout/radial1"/>
    <dgm:cxn modelId="{862637AF-C46C-450A-9A11-05DD50729EDA}" srcId="{CFE9F5E1-0956-4C6C-A59F-C3A2582D3C9C}" destId="{FACD0B2F-2D7D-47F0-B7E6-F05DF47E1C86}" srcOrd="0" destOrd="0" parTransId="{21114584-3BBA-4250-B7CC-C198C97AA17A}" sibTransId="{A5184060-C65A-4418-93EA-700AE409EEA8}"/>
    <dgm:cxn modelId="{51C5B3B5-A36B-49DE-8863-49B58214FBB5}" srcId="{FACD0B2F-2D7D-47F0-B7E6-F05DF47E1C86}" destId="{E93656C5-A4E1-4436-AD24-3107EA547165}" srcOrd="3" destOrd="0" parTransId="{A34BB46F-57A7-472F-80D9-8EF72A3FC571}" sibTransId="{8F08AF8B-4C26-489D-AC22-0BBBC51ECD25}"/>
    <dgm:cxn modelId="{3571E6BC-DDA4-4C7D-9632-A80E31253EF4}" type="presOf" srcId="{3C097396-C781-492A-9999-827BB2C2C1D8}" destId="{1E434E3E-D932-4DEC-ACCB-58AC75DE9181}" srcOrd="0" destOrd="0" presId="urn:microsoft.com/office/officeart/2005/8/layout/radial1"/>
    <dgm:cxn modelId="{779DD2C7-F6F7-49B4-9C0F-0D064B186032}" srcId="{FACD0B2F-2D7D-47F0-B7E6-F05DF47E1C86}" destId="{D22C9237-D3C4-4484-8A82-FFCE98EB1F13}" srcOrd="2" destOrd="0" parTransId="{172A3309-4C73-4388-83F6-D5303B811670}" sibTransId="{1EAA24F4-4F7A-4C03-BF7A-164E77939979}"/>
    <dgm:cxn modelId="{89B08FC9-372E-415E-BE18-7A4ECEA2D07E}" type="presOf" srcId="{40078015-8D33-4200-8638-A6417CBF8ED8}" destId="{85023DA4-33DE-4F0B-877B-DB463FA80938}" srcOrd="0" destOrd="0" presId="urn:microsoft.com/office/officeart/2005/8/layout/radial1"/>
    <dgm:cxn modelId="{374BCAF5-C110-49A4-8E9E-BE9777603C91}" type="presOf" srcId="{CFE9F5E1-0956-4C6C-A59F-C3A2582D3C9C}" destId="{345BB56F-4ED4-4EBF-9783-A4DDCB40A3F8}" srcOrd="0" destOrd="0" presId="urn:microsoft.com/office/officeart/2005/8/layout/radial1"/>
    <dgm:cxn modelId="{5DB0DEF8-821A-4CA8-B76B-8E90F955BE13}" type="presOf" srcId="{FACD0B2F-2D7D-47F0-B7E6-F05DF47E1C86}" destId="{03B1A8AC-843E-49F0-9538-10962349FA96}" srcOrd="0" destOrd="0" presId="urn:microsoft.com/office/officeart/2005/8/layout/radial1"/>
    <dgm:cxn modelId="{F83BCCC5-9CB6-4A36-B422-97F04E1BB246}" type="presParOf" srcId="{345BB56F-4ED4-4EBF-9783-A4DDCB40A3F8}" destId="{03B1A8AC-843E-49F0-9538-10962349FA96}" srcOrd="0" destOrd="0" presId="urn:microsoft.com/office/officeart/2005/8/layout/radial1"/>
    <dgm:cxn modelId="{4F9588A5-5554-4ECB-8730-B8DD47D371B9}" type="presParOf" srcId="{345BB56F-4ED4-4EBF-9783-A4DDCB40A3F8}" destId="{E4464164-C7CA-4420-A171-726FE2FE8321}" srcOrd="1" destOrd="0" presId="urn:microsoft.com/office/officeart/2005/8/layout/radial1"/>
    <dgm:cxn modelId="{9682775B-5AB0-42EB-97DF-023DBD083E54}" type="presParOf" srcId="{E4464164-C7CA-4420-A171-726FE2FE8321}" destId="{19702EB0-C81D-4A66-BF8E-25E793F4DBAB}" srcOrd="0" destOrd="0" presId="urn:microsoft.com/office/officeart/2005/8/layout/radial1"/>
    <dgm:cxn modelId="{7037DE61-E081-4A5A-B4C7-F13EA892F4D1}" type="presParOf" srcId="{345BB56F-4ED4-4EBF-9783-A4DDCB40A3F8}" destId="{1E434E3E-D932-4DEC-ACCB-58AC75DE9181}" srcOrd="2" destOrd="0" presId="urn:microsoft.com/office/officeart/2005/8/layout/radial1"/>
    <dgm:cxn modelId="{D4B32BB1-7BA5-42F0-8249-31C9CF0CB2F7}" type="presParOf" srcId="{345BB56F-4ED4-4EBF-9783-A4DDCB40A3F8}" destId="{85023DA4-33DE-4F0B-877B-DB463FA80938}" srcOrd="3" destOrd="0" presId="urn:microsoft.com/office/officeart/2005/8/layout/radial1"/>
    <dgm:cxn modelId="{3A9CD48A-85A2-4AD4-BFCE-E66EFAA1ECDE}" type="presParOf" srcId="{85023DA4-33DE-4F0B-877B-DB463FA80938}" destId="{04520535-FEBE-4310-9227-9E7CC02DBB6A}" srcOrd="0" destOrd="0" presId="urn:microsoft.com/office/officeart/2005/8/layout/radial1"/>
    <dgm:cxn modelId="{9EDB218B-7C82-40A1-AA34-C0AAD171FA5C}" type="presParOf" srcId="{345BB56F-4ED4-4EBF-9783-A4DDCB40A3F8}" destId="{572BCABF-0742-49D2-B1DC-90742827DAB4}" srcOrd="4" destOrd="0" presId="urn:microsoft.com/office/officeart/2005/8/layout/radial1"/>
    <dgm:cxn modelId="{6D0529A2-888B-4988-9CC8-175258EA62E8}" type="presParOf" srcId="{345BB56F-4ED4-4EBF-9783-A4DDCB40A3F8}" destId="{45E7D537-AB55-4795-B402-778ACAB24370}" srcOrd="5" destOrd="0" presId="urn:microsoft.com/office/officeart/2005/8/layout/radial1"/>
    <dgm:cxn modelId="{BB3014BC-E859-4E02-869A-2C0CC0AE5547}" type="presParOf" srcId="{45E7D537-AB55-4795-B402-778ACAB24370}" destId="{508F083D-ECC6-4479-99C7-CE2287E63251}" srcOrd="0" destOrd="0" presId="urn:microsoft.com/office/officeart/2005/8/layout/radial1"/>
    <dgm:cxn modelId="{200FB557-D3B3-4285-AAD7-540856F69304}" type="presParOf" srcId="{345BB56F-4ED4-4EBF-9783-A4DDCB40A3F8}" destId="{72FA9315-5684-47C8-B0C1-089C4D0BF884}" srcOrd="6" destOrd="0" presId="urn:microsoft.com/office/officeart/2005/8/layout/radial1"/>
    <dgm:cxn modelId="{27F6DF5B-E6B3-453D-850E-D7FCCC5809C5}" type="presParOf" srcId="{345BB56F-4ED4-4EBF-9783-A4DDCB40A3F8}" destId="{A765FF60-1C86-44FB-AD85-601498DB44F3}" srcOrd="7" destOrd="0" presId="urn:microsoft.com/office/officeart/2005/8/layout/radial1"/>
    <dgm:cxn modelId="{D51B1A14-75A1-4774-B4E2-6FD98029FBA4}" type="presParOf" srcId="{A765FF60-1C86-44FB-AD85-601498DB44F3}" destId="{94D7447A-5A9D-455D-9CDC-8EF4153EB81D}" srcOrd="0" destOrd="0" presId="urn:microsoft.com/office/officeart/2005/8/layout/radial1"/>
    <dgm:cxn modelId="{B6CA04E8-6BE3-4837-9362-105DF026E31B}" type="presParOf" srcId="{345BB56F-4ED4-4EBF-9783-A4DDCB40A3F8}" destId="{0C0C7AD8-4C7D-44CB-91D9-DFCE2D96140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1A8AC-843E-49F0-9538-10962349FA96}">
      <dsp:nvSpPr>
        <dsp:cNvPr id="0" name=""/>
        <dsp:cNvSpPr/>
      </dsp:nvSpPr>
      <dsp:spPr>
        <a:xfrm>
          <a:off x="3224934" y="1505710"/>
          <a:ext cx="1965723" cy="1315200"/>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00"/>
              </a:solidFill>
              <a:latin typeface="Baskerville Old Face" panose="02020602080505020303" pitchFamily="18" charset="0"/>
            </a:rPr>
            <a:t>Age of Exploration</a:t>
          </a:r>
        </a:p>
      </dsp:txBody>
      <dsp:txXfrm>
        <a:off x="3512807" y="1698317"/>
        <a:ext cx="1389977" cy="929986"/>
      </dsp:txXfrm>
    </dsp:sp>
    <dsp:sp modelId="{E4464164-C7CA-4420-A171-726FE2FE8321}">
      <dsp:nvSpPr>
        <dsp:cNvPr id="0" name=""/>
        <dsp:cNvSpPr/>
      </dsp:nvSpPr>
      <dsp:spPr>
        <a:xfrm rot="16200000">
          <a:off x="4037322" y="1321611"/>
          <a:ext cx="340946" cy="27251"/>
        </a:xfrm>
        <a:custGeom>
          <a:avLst/>
          <a:gdLst/>
          <a:ahLst/>
          <a:cxnLst/>
          <a:rect l="0" t="0" r="0" b="0"/>
          <a:pathLst>
            <a:path>
              <a:moveTo>
                <a:pt x="0" y="13625"/>
              </a:moveTo>
              <a:lnTo>
                <a:pt x="340946"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99272" y="1326713"/>
        <a:ext cx="17047" cy="17047"/>
      </dsp:txXfrm>
    </dsp:sp>
    <dsp:sp modelId="{1E434E3E-D932-4DEC-ACCB-58AC75DE9181}">
      <dsp:nvSpPr>
        <dsp:cNvPr id="0" name=""/>
        <dsp:cNvSpPr/>
      </dsp:nvSpPr>
      <dsp:spPr>
        <a:xfrm>
          <a:off x="2015257" y="-81163"/>
          <a:ext cx="4385076" cy="1245926"/>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00"/>
              </a:solidFill>
              <a:latin typeface="Baskerville Old Face" panose="02020602080505020303" pitchFamily="18" charset="0"/>
            </a:rPr>
            <a:t>Italian Crusades: </a:t>
          </a:r>
          <a:r>
            <a:rPr lang="en-US" sz="2200" kern="1200" dirty="0">
              <a:latin typeface="Baskerville Old Face" panose="02020602080505020303" pitchFamily="18" charset="0"/>
            </a:rPr>
            <a:t>Exotic items from Asia (expensive) – </a:t>
          </a:r>
          <a:r>
            <a:rPr lang="en-US" sz="2200" b="1" u="sng" kern="1200" dirty="0">
              <a:solidFill>
                <a:srgbClr val="FFC000"/>
              </a:solidFill>
              <a:latin typeface="Baskerville Old Face" panose="02020602080505020303" pitchFamily="18" charset="0"/>
            </a:rPr>
            <a:t>Northwest Passage</a:t>
          </a:r>
        </a:p>
      </dsp:txBody>
      <dsp:txXfrm>
        <a:off x="2657437" y="101299"/>
        <a:ext cx="3100716" cy="881002"/>
      </dsp:txXfrm>
    </dsp:sp>
    <dsp:sp modelId="{85023DA4-33DE-4F0B-877B-DB463FA80938}">
      <dsp:nvSpPr>
        <dsp:cNvPr id="0" name=""/>
        <dsp:cNvSpPr/>
      </dsp:nvSpPr>
      <dsp:spPr>
        <a:xfrm rot="83105">
          <a:off x="5189960" y="2178060"/>
          <a:ext cx="382803" cy="27251"/>
        </a:xfrm>
        <a:custGeom>
          <a:avLst/>
          <a:gdLst/>
          <a:ahLst/>
          <a:cxnLst/>
          <a:rect l="0" t="0" r="0" b="0"/>
          <a:pathLst>
            <a:path>
              <a:moveTo>
                <a:pt x="0" y="13625"/>
              </a:moveTo>
              <a:lnTo>
                <a:pt x="382803"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71792" y="2182115"/>
        <a:ext cx="19140" cy="19140"/>
      </dsp:txXfrm>
    </dsp:sp>
    <dsp:sp modelId="{572BCABF-0742-49D2-B1DC-90742827DAB4}">
      <dsp:nvSpPr>
        <dsp:cNvPr id="0" name=""/>
        <dsp:cNvSpPr/>
      </dsp:nvSpPr>
      <dsp:spPr>
        <a:xfrm>
          <a:off x="5572199" y="1066799"/>
          <a:ext cx="2657400" cy="2323254"/>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00"/>
              </a:solidFill>
              <a:latin typeface="Baskerville Old Face" panose="02020602080505020303" pitchFamily="18" charset="0"/>
            </a:rPr>
            <a:t>Renaissance: </a:t>
          </a:r>
          <a:r>
            <a:rPr lang="en-US" sz="2200" kern="1200" dirty="0">
              <a:latin typeface="Baskerville Old Face" panose="02020602080505020303" pitchFamily="18" charset="0"/>
            </a:rPr>
            <a:t>A new age of learning &amp; willingness to challenge established ideas</a:t>
          </a:r>
        </a:p>
      </dsp:txBody>
      <dsp:txXfrm>
        <a:off x="5961366" y="1407032"/>
        <a:ext cx="1879066" cy="1642788"/>
      </dsp:txXfrm>
    </dsp:sp>
    <dsp:sp modelId="{45E7D537-AB55-4795-B402-778ACAB24370}">
      <dsp:nvSpPr>
        <dsp:cNvPr id="0" name=""/>
        <dsp:cNvSpPr/>
      </dsp:nvSpPr>
      <dsp:spPr>
        <a:xfrm rot="5400000">
          <a:off x="4136993" y="2878087"/>
          <a:ext cx="141604" cy="27251"/>
        </a:xfrm>
        <a:custGeom>
          <a:avLst/>
          <a:gdLst/>
          <a:ahLst/>
          <a:cxnLst/>
          <a:rect l="0" t="0" r="0" b="0"/>
          <a:pathLst>
            <a:path>
              <a:moveTo>
                <a:pt x="0" y="13625"/>
              </a:moveTo>
              <a:lnTo>
                <a:pt x="141604"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4255" y="2888172"/>
        <a:ext cx="7080" cy="7080"/>
      </dsp:txXfrm>
    </dsp:sp>
    <dsp:sp modelId="{72FA9315-5684-47C8-B0C1-089C4D0BF884}">
      <dsp:nvSpPr>
        <dsp:cNvPr id="0" name=""/>
        <dsp:cNvSpPr/>
      </dsp:nvSpPr>
      <dsp:spPr>
        <a:xfrm>
          <a:off x="2197243" y="2962515"/>
          <a:ext cx="4021104" cy="1644610"/>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00"/>
              </a:solidFill>
              <a:latin typeface="Baskerville Old Face" panose="02020602080505020303" pitchFamily="18" charset="0"/>
            </a:rPr>
            <a:t>New Technology: </a:t>
          </a:r>
          <a:r>
            <a:rPr lang="en-US" sz="2200" kern="1200" dirty="0">
              <a:latin typeface="Baskerville Old Face" panose="02020602080505020303" pitchFamily="18" charset="0"/>
            </a:rPr>
            <a:t>Prince Henry’s navigation school, carvel ships, map making, &amp; compass</a:t>
          </a:r>
        </a:p>
      </dsp:txBody>
      <dsp:txXfrm>
        <a:off x="2786120" y="3203363"/>
        <a:ext cx="2843350" cy="1162914"/>
      </dsp:txXfrm>
    </dsp:sp>
    <dsp:sp modelId="{A765FF60-1C86-44FB-AD85-601498DB44F3}">
      <dsp:nvSpPr>
        <dsp:cNvPr id="0" name=""/>
        <dsp:cNvSpPr/>
      </dsp:nvSpPr>
      <dsp:spPr>
        <a:xfrm rot="10813905">
          <a:off x="3105571" y="2145467"/>
          <a:ext cx="119381" cy="27251"/>
        </a:xfrm>
        <a:custGeom>
          <a:avLst/>
          <a:gdLst/>
          <a:ahLst/>
          <a:cxnLst/>
          <a:rect l="0" t="0" r="0" b="0"/>
          <a:pathLst>
            <a:path>
              <a:moveTo>
                <a:pt x="0" y="13625"/>
              </a:moveTo>
              <a:lnTo>
                <a:pt x="119381"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62277" y="2156109"/>
        <a:ext cx="5969" cy="5969"/>
      </dsp:txXfrm>
    </dsp:sp>
    <dsp:sp modelId="{0C0C7AD8-4C7D-44CB-91D9-DFCE2D961409}">
      <dsp:nvSpPr>
        <dsp:cNvPr id="0" name=""/>
        <dsp:cNvSpPr/>
      </dsp:nvSpPr>
      <dsp:spPr>
        <a:xfrm>
          <a:off x="76202" y="762003"/>
          <a:ext cx="3029383" cy="2781444"/>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00"/>
              </a:solidFill>
              <a:latin typeface="Baskerville Old Face" panose="02020602080505020303" pitchFamily="18" charset="0"/>
            </a:rPr>
            <a:t>Protestant Reformation: (Martin Luther) </a:t>
          </a:r>
          <a:r>
            <a:rPr lang="en-US" sz="2200" kern="1200" dirty="0">
              <a:latin typeface="Baskerville Old Face" panose="02020602080505020303" pitchFamily="18" charset="0"/>
            </a:rPr>
            <a:t>Catholicism seeking to spread its influence &amp; religious freedom for others </a:t>
          </a:r>
        </a:p>
      </dsp:txBody>
      <dsp:txXfrm>
        <a:off x="519845" y="1169336"/>
        <a:ext cx="2142097" cy="196677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558C76-57EC-44E6-8C59-87B9E41713E2}" type="datetimeFigureOut">
              <a:rPr lang="en-US" smtClean="0"/>
              <a:t>9/11/2023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5DB492-9F5C-4D9F-9676-43D0044B325C}" type="slidenum">
              <a:rPr lang="en-US" smtClean="0"/>
              <a:t>‹#›</a:t>
            </a:fld>
            <a:endParaRPr lang="en-US" dirty="0"/>
          </a:p>
        </p:txBody>
      </p:sp>
    </p:spTree>
    <p:extLst>
      <p:ext uri="{BB962C8B-B14F-4D97-AF65-F5344CB8AC3E}">
        <p14:creationId xmlns:p14="http://schemas.microsoft.com/office/powerpoint/2010/main" val="185319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DB492-9F5C-4D9F-9676-43D0044B325C}" type="slidenum">
              <a:rPr lang="en-US" smtClean="0"/>
              <a:t>56</a:t>
            </a:fld>
            <a:endParaRPr lang="en-US" dirty="0"/>
          </a:p>
        </p:txBody>
      </p:sp>
    </p:spTree>
    <p:extLst>
      <p:ext uri="{BB962C8B-B14F-4D97-AF65-F5344CB8AC3E}">
        <p14:creationId xmlns:p14="http://schemas.microsoft.com/office/powerpoint/2010/main" val="171767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CAC38222-E2F9-4F01-8880-C7EE3C100CBE}" type="slidenum">
              <a:rPr lang="en-US">
                <a:latin typeface="Bookman Old Style" pitchFamily="18" charset="0"/>
              </a:rPr>
              <a:pPr eaLnBrk="1" hangingPunct="1"/>
              <a:t>80</a:t>
            </a:fld>
            <a:endParaRPr lang="en-US" dirty="0">
              <a:latin typeface="Bookman Old Style"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b="1" dirty="0"/>
              <a:t>Henretta, </a:t>
            </a:r>
            <a:r>
              <a:rPr lang="en-US" b="1" i="1" dirty="0"/>
              <a:t>America’s History</a:t>
            </a:r>
            <a:r>
              <a:rPr lang="en-US" b="1" dirty="0"/>
              <a:t> 5e</a:t>
            </a:r>
            <a:r>
              <a:rPr lang="en-US" dirty="0"/>
              <a:t> from http://www.bedfordstmartins.com/mapcentral</a:t>
            </a:r>
          </a:p>
        </p:txBody>
      </p:sp>
    </p:spTree>
    <p:extLst>
      <p:ext uri="{BB962C8B-B14F-4D97-AF65-F5344CB8AC3E}">
        <p14:creationId xmlns:p14="http://schemas.microsoft.com/office/powerpoint/2010/main" val="170328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CAC38222-E2F9-4F01-8880-C7EE3C100CBE}" type="slidenum">
              <a:rPr lang="en-US">
                <a:latin typeface="Bookman Old Style" pitchFamily="18" charset="0"/>
              </a:rPr>
              <a:pPr eaLnBrk="1" hangingPunct="1"/>
              <a:t>108</a:t>
            </a:fld>
            <a:endParaRPr lang="en-US" dirty="0">
              <a:latin typeface="Bookman Old Style"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b="1" dirty="0"/>
              <a:t>Henretta, </a:t>
            </a:r>
            <a:r>
              <a:rPr lang="en-US" b="1" i="1" dirty="0"/>
              <a:t>America’s History</a:t>
            </a:r>
            <a:r>
              <a:rPr lang="en-US" b="1" dirty="0"/>
              <a:t> 5e</a:t>
            </a:r>
            <a:r>
              <a:rPr lang="en-US" dirty="0"/>
              <a:t> from http://www.bedfordstmartins.com/mapcentral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3FF12F63-D900-4820-805B-B746CC464ACF}" type="slidenum">
              <a:rPr lang="en-US">
                <a:latin typeface="Bookman Old Style" pitchFamily="18" charset="0"/>
              </a:rPr>
              <a:pPr eaLnBrk="1" hangingPunct="1"/>
              <a:t>126</a:t>
            </a:fld>
            <a:endParaRPr lang="en-US" dirty="0">
              <a:latin typeface="Bookman Old Style"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p:spPr>
        <p:txBody>
          <a:bodyPr/>
          <a:lstStyle/>
          <a:p>
            <a:pPr eaLnBrk="1" hangingPunct="1"/>
            <a:r>
              <a:rPr lang="en-US" dirty="0"/>
              <a:t>Faragher, </a:t>
            </a:r>
            <a:r>
              <a:rPr lang="en-US" u="sng" dirty="0"/>
              <a:t>Out of Many</a:t>
            </a:r>
            <a:r>
              <a:rPr lang="en-US" dirty="0"/>
              <a:t>, 3</a:t>
            </a:r>
            <a:r>
              <a:rPr lang="en-US" baseline="30000" dirty="0"/>
              <a:t>rd</a:t>
            </a:r>
            <a:r>
              <a:rPr lang="en-US" dirty="0"/>
              <a:t> Ed.; http://wps.prenhall.com/hss_faragher_outofmany_ap/</a:t>
            </a: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fld id="{518379BF-63BA-483B-806F-30697F96BFA3}" type="slidenum">
              <a:rPr lang="en-US"/>
              <a:pPr eaLnBrk="1" hangingPunct="1"/>
              <a:t>127</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dirty="0"/>
              <a:t>Pojer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32EDDFA9-25E8-4EC7-8D83-4B0335FF120E}" type="slidenum">
              <a:rPr lang="en-US">
                <a:latin typeface="Bookman Old Style" pitchFamily="18" charset="0"/>
              </a:rPr>
              <a:pPr eaLnBrk="1" hangingPunct="1"/>
              <a:t>128</a:t>
            </a:fld>
            <a:endParaRPr lang="en-US" dirty="0">
              <a:latin typeface="Bookman Old Style" pitchFamily="18" charset="0"/>
            </a:endParaRPr>
          </a:p>
        </p:txBody>
      </p:sp>
      <p:sp>
        <p:nvSpPr>
          <p:cNvPr id="28675"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pPr eaLnBrk="1" hangingPunct="1">
              <a:defRPr/>
            </a:pPr>
            <a:r>
              <a:rPr lang="en-US" sz="1600" dirty="0">
                <a:effectLst>
                  <a:outerShdw blurRad="38100" dist="38100" dir="2700000" algn="tl">
                    <a:srgbClr val="C0C0C0"/>
                  </a:outerShdw>
                </a:effectLst>
              </a:rPr>
              <a:t>J. Jones, P. Wood, et al, </a:t>
            </a:r>
            <a:r>
              <a:rPr lang="en-US" sz="2400" i="1" dirty="0">
                <a:effectLst>
                  <a:outerShdw blurRad="38100" dist="38100" dir="2700000" algn="tl">
                    <a:srgbClr val="C0C0C0"/>
                  </a:outerShdw>
                </a:effectLst>
              </a:rPr>
              <a:t>CREATED EQUAL</a:t>
            </a:r>
            <a:r>
              <a:rPr lang="en-US" i="1" dirty="0">
                <a:effectLst>
                  <a:outerShdw blurRad="38100" dist="38100" dir="2700000" algn="tl">
                    <a:srgbClr val="C0C0C0"/>
                  </a:outerShdw>
                </a:effectLst>
              </a:rPr>
              <a:t>:</a:t>
            </a:r>
            <a:r>
              <a:rPr lang="en-US" i="1" dirty="0"/>
              <a:t> A Social and Political History of the US</a:t>
            </a:r>
            <a:r>
              <a:rPr lang="en-US" dirty="0"/>
              <a:t>, http://wps.ablongman.com/long_jones_ce_1/0,7283,494555-,00.html</a:t>
            </a:r>
          </a:p>
          <a:p>
            <a:pPr eaLnBrk="1" hangingPunct="1">
              <a:defRPr/>
            </a:pPr>
            <a:br>
              <a:rPr lang="en-US" dirty="0"/>
            </a:b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39296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163311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390248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3782392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83652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358385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151874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86136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382703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3114664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FF1950-A415-4C58-9055-29C371EAC532}" type="datetimeFigureOut">
              <a:rPr lang="en-US" smtClean="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163A21-3C0F-44C5-AF59-A1A8546C1ED8}" type="slidenum">
              <a:rPr lang="en-US" smtClean="0"/>
              <a:t>‹#›</a:t>
            </a:fld>
            <a:endParaRPr lang="en-US" dirty="0"/>
          </a:p>
        </p:txBody>
      </p:sp>
    </p:spTree>
    <p:extLst>
      <p:ext uri="{BB962C8B-B14F-4D97-AF65-F5344CB8AC3E}">
        <p14:creationId xmlns:p14="http://schemas.microsoft.com/office/powerpoint/2010/main" val="212044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9000"/>
            <a:lum/>
            <a:extLst>
              <a:ext uri="{BEBA8EAE-BF5A-486C-A8C5-ECC9F3942E4B}">
                <a14:imgProps xmlns:a14="http://schemas.microsoft.com/office/drawing/2010/main">
                  <a14:imgLayer r:embed="rId14">
                    <a14:imgEffect>
                      <a14:colorTemperature colorTemp="7250"/>
                    </a14:imgEffect>
                    <a14:imgEffect>
                      <a14:saturation sat="31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F1950-A415-4C58-9055-29C371EAC532}" type="datetimeFigureOut">
              <a:rPr lang="en-US" smtClean="0"/>
              <a:t>9/11/2023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63A21-3C0F-44C5-AF59-A1A8546C1ED8}" type="slidenum">
              <a:rPr lang="en-US" smtClean="0"/>
              <a:t>‹#›</a:t>
            </a:fld>
            <a:endParaRPr lang="en-US" dirty="0"/>
          </a:p>
        </p:txBody>
      </p:sp>
    </p:spTree>
    <p:extLst>
      <p:ext uri="{BB962C8B-B14F-4D97-AF65-F5344CB8AC3E}">
        <p14:creationId xmlns:p14="http://schemas.microsoft.com/office/powerpoint/2010/main" val="507750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50.jpg"/></Relationships>
</file>

<file path=ppt/slides/_rels/slide1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KMXgrNn9QN4" TargetMode="External"/><Relationship Id="rId1" Type="http://schemas.openxmlformats.org/officeDocument/2006/relationships/slideLayout" Target="../slideLayouts/slideLayout2.xml"/><Relationship Id="rId5" Type="http://schemas.openxmlformats.org/officeDocument/2006/relationships/image" Target="../media/image90.gif"/><Relationship Id="rId4" Type="http://schemas.openxmlformats.org/officeDocument/2006/relationships/hyperlink" Target="https://www.khanacademy.org/humanities/us-history/historians-toolkit/apush-practice/v/ap-us-history-multiple-choice-example-1"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10Chp04-03p097.gif%20%20%20%20%20%20%20%20%20%20%20%20%20%20%20%20%20%20%20%20%20%20%20%20%20%20%20%20%20%20%20%20%20%20%20%20%20%20%20%20%20%20%20%20%20%20%2000070FBD%0cMacintosh%20HD%20%20%20%20%20%20%20%20%20%20%20%20%20%20%20%20%20%20%20ABA78158:"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myap.collegeboard.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bing.com/images/search?q=Seneca+Tribe&amp;view=detailv2&amp;&amp;id=FB97A61EA7D62412F59EB626DA26A2E45E0FC230&amp;selectedIndex=3&amp;ccid=e0rnM8cn&amp;simid=608030704388735318&amp;thid=OIP.M7b4ae733c72715b81f7b6777ba1e8477H0"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www.bing.com/images/search?q=Seneca+Tribe&amp;view=detailv2&amp;&amp;id=94B1D672030800CF8632AF4CEDC53DD85D934BA7&amp;selectedIndex=6&amp;ccid=Tnm1tncP&amp;simid=608000467818185333&amp;thid=OIP.M4e79b5b6770fadd85a08d16d8521ebebo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youtube.com/watch?v=grK8s9qc_V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KMXgrNn9QN4"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6.jpg"/></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http://www.bing.com/images/search?q=French+Flag+circa+1600&amp;view=detailv2&amp;&amp;id=E8AEA2A5028584020F7BC40887017BFD8B3ECFC7&amp;selectedIndex=0&amp;ccid=398jtoSe&amp;simid=608003074872445994&amp;thid=OIP.Mdfdf23b6849e58dcf69cf660b02d2353o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bing.com/images/search?q=French+Flag+circa+1600&amp;view=detailv2&amp;&amp;id=E8AEA2A5028584020F7BC40887017BFD8B3ECFC7&amp;selectedIndex=0&amp;ccid=398jtoSe&amp;simid=608003074872445994&amp;thid=OIP.Mdfdf23b6849e58dcf69cf660b02d2353o0" TargetMode="Externa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myap.collegeboard.org/"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841375"/>
          </a:xfrm>
          <a:solidFill>
            <a:schemeClr val="accent6">
              <a:lumMod val="75000"/>
            </a:schemeClr>
          </a:solidFill>
          <a:ln>
            <a:solidFill>
              <a:schemeClr val="tx1"/>
            </a:solidFill>
          </a:ln>
        </p:spPr>
        <p:txBody>
          <a:bodyPr/>
          <a:lstStyle/>
          <a:p>
            <a:r>
              <a:rPr lang="en-US" b="1" dirty="0">
                <a:latin typeface="Baskerville Old Face" panose="02020602080505020303" pitchFamily="18" charset="0"/>
              </a:rPr>
              <a:t>American History X</a:t>
            </a:r>
          </a:p>
        </p:txBody>
      </p:sp>
      <p:sp>
        <p:nvSpPr>
          <p:cNvPr id="3" name="Subtitle 2"/>
          <p:cNvSpPr>
            <a:spLocks noGrp="1"/>
          </p:cNvSpPr>
          <p:nvPr>
            <p:ph type="subTitle" idx="1"/>
          </p:nvPr>
        </p:nvSpPr>
        <p:spPr>
          <a:xfrm>
            <a:off x="1371600" y="3886200"/>
            <a:ext cx="6400800" cy="1219200"/>
          </a:xfrm>
          <a:solidFill>
            <a:schemeClr val="accent6">
              <a:lumMod val="75000"/>
            </a:schemeClr>
          </a:solidFill>
          <a:ln>
            <a:solidFill>
              <a:schemeClr val="tx1"/>
            </a:solidFill>
          </a:ln>
        </p:spPr>
        <p:txBody>
          <a:bodyPr/>
          <a:lstStyle/>
          <a:p>
            <a:r>
              <a:rPr lang="en-US" dirty="0">
                <a:solidFill>
                  <a:schemeClr val="tx1"/>
                </a:solidFill>
                <a:latin typeface="Baskerville Old Face" panose="02020602080505020303" pitchFamily="18" charset="0"/>
              </a:rPr>
              <a:t>What you thought you knew is only what you were taught</a:t>
            </a:r>
          </a:p>
        </p:txBody>
      </p:sp>
    </p:spTree>
    <p:extLst>
      <p:ext uri="{BB962C8B-B14F-4D97-AF65-F5344CB8AC3E}">
        <p14:creationId xmlns:p14="http://schemas.microsoft.com/office/powerpoint/2010/main" val="3926974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tx1"/>
          </a:solidFill>
          <a:ln>
            <a:solidFill>
              <a:srgbClr val="FFFF00"/>
            </a:solidFill>
          </a:ln>
        </p:spPr>
        <p:txBody>
          <a:bodyPr/>
          <a:lstStyle/>
          <a:p>
            <a:r>
              <a:rPr lang="en-US" b="1" dirty="0">
                <a:solidFill>
                  <a:srgbClr val="FF0000"/>
                </a:solidFill>
                <a:latin typeface="Times" panose="02020603050405020304" pitchFamily="18" charset="0"/>
                <a:cs typeface="Times" panose="02020603050405020304" pitchFamily="18" charset="0"/>
              </a:rPr>
              <a:t>POV</a:t>
            </a:r>
          </a:p>
        </p:txBody>
      </p:sp>
      <p:sp>
        <p:nvSpPr>
          <p:cNvPr id="3" name="Content Placeholder 2"/>
          <p:cNvSpPr>
            <a:spLocks noGrp="1"/>
          </p:cNvSpPr>
          <p:nvPr>
            <p:ph idx="1"/>
          </p:nvPr>
        </p:nvSpPr>
        <p:spPr>
          <a:xfrm>
            <a:off x="457200" y="1219200"/>
            <a:ext cx="8229600" cy="4906963"/>
          </a:xfrm>
        </p:spPr>
        <p:txBody>
          <a:bodyPr>
            <a:normAutofit/>
          </a:bodyPr>
          <a:lstStyle/>
          <a:p>
            <a:r>
              <a:rPr lang="en-US" sz="2400" dirty="0">
                <a:latin typeface="Times" panose="02020603050405020304" pitchFamily="18" charset="0"/>
                <a:cs typeface="Times" panose="02020603050405020304" pitchFamily="18" charset="0"/>
              </a:rPr>
              <a:t>POV = Point of View</a:t>
            </a:r>
          </a:p>
          <a:p>
            <a:r>
              <a:rPr lang="en-US" sz="2400" dirty="0">
                <a:latin typeface="Times" panose="02020603050405020304" pitchFamily="18" charset="0"/>
                <a:cs typeface="Times" panose="02020603050405020304" pitchFamily="18" charset="0"/>
              </a:rPr>
              <a:t>Fairy Tale POV</a:t>
            </a:r>
          </a:p>
          <a:p>
            <a:pPr lvl="1"/>
            <a:r>
              <a:rPr lang="en-US" sz="2000" dirty="0">
                <a:latin typeface="Times" panose="02020603050405020304" pitchFamily="18" charset="0"/>
                <a:cs typeface="Times" panose="02020603050405020304" pitchFamily="18" charset="0"/>
              </a:rPr>
              <a:t>Roles: Reader, Recorder, Time keeper/Task Manager, and Speaker</a:t>
            </a:r>
          </a:p>
          <a:p>
            <a:pPr lvl="1"/>
            <a:r>
              <a:rPr lang="en-US" sz="2000" dirty="0">
                <a:latin typeface="Times" panose="02020603050405020304" pitchFamily="18" charset="0"/>
                <a:cs typeface="Times" panose="02020603050405020304" pitchFamily="18" charset="0"/>
              </a:rPr>
              <a:t>Read assign fairy tale </a:t>
            </a:r>
          </a:p>
          <a:p>
            <a:pPr lvl="2"/>
            <a:r>
              <a:rPr lang="en-US" sz="1800" dirty="0">
                <a:latin typeface="Times" panose="02020603050405020304" pitchFamily="18" charset="0"/>
                <a:cs typeface="Times" panose="02020603050405020304" pitchFamily="18" charset="0"/>
              </a:rPr>
              <a:t>Determine whether it’s a primary source (1</a:t>
            </a:r>
            <a:r>
              <a:rPr lang="en-US" sz="1800" baseline="30000" dirty="0">
                <a:latin typeface="Times" panose="02020603050405020304" pitchFamily="18" charset="0"/>
                <a:cs typeface="Times" panose="02020603050405020304" pitchFamily="18" charset="0"/>
              </a:rPr>
              <a:t>st</a:t>
            </a:r>
            <a:r>
              <a:rPr lang="en-US" sz="1800" dirty="0">
                <a:latin typeface="Times" panose="02020603050405020304" pitchFamily="18" charset="0"/>
                <a:cs typeface="Times" panose="02020603050405020304" pitchFamily="18" charset="0"/>
              </a:rPr>
              <a:t> hand account) or a secondary source (analysis of the events)</a:t>
            </a:r>
          </a:p>
          <a:p>
            <a:pPr lvl="2"/>
            <a:r>
              <a:rPr lang="en-US" sz="1800" dirty="0">
                <a:latin typeface="Times" panose="02020603050405020304" pitchFamily="18" charset="0"/>
                <a:cs typeface="Times" panose="02020603050405020304" pitchFamily="18" charset="0"/>
              </a:rPr>
              <a:t>Explain the POV of the main character </a:t>
            </a:r>
          </a:p>
          <a:p>
            <a:pPr lvl="2"/>
            <a:r>
              <a:rPr lang="en-US" sz="1800" dirty="0">
                <a:latin typeface="Times" panose="02020603050405020304" pitchFamily="18" charset="0"/>
                <a:cs typeface="Times" panose="02020603050405020304" pitchFamily="18" charset="0"/>
              </a:rPr>
              <a:t>Evaluate it’s reliability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4114800"/>
            <a:ext cx="4838095" cy="2438400"/>
          </a:xfrm>
          <a:prstGeom prst="rect">
            <a:avLst/>
          </a:prstGeom>
          <a:ln>
            <a:solidFill>
              <a:srgbClr val="FFFF00"/>
            </a:solidFill>
          </a:ln>
        </p:spPr>
      </p:pic>
    </p:spTree>
    <p:extLst>
      <p:ext uri="{BB962C8B-B14F-4D97-AF65-F5344CB8AC3E}">
        <p14:creationId xmlns:p14="http://schemas.microsoft.com/office/powerpoint/2010/main" val="21063195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chemeClr val="bg1"/>
          </a:solidFill>
          <a:ln>
            <a:solidFill>
              <a:schemeClr val="tx2"/>
            </a:solidFill>
          </a:ln>
        </p:spPr>
        <p:txBody>
          <a:bodyPr>
            <a:normAutofit fontScale="90000"/>
          </a:bodyPr>
          <a:lstStyle/>
          <a:p>
            <a:r>
              <a:rPr lang="en-US" dirty="0">
                <a:solidFill>
                  <a:schemeClr val="tx2"/>
                </a:solidFill>
                <a:latin typeface="Baskerville Old Face" panose="02020602080505020303" pitchFamily="18" charset="0"/>
              </a:rPr>
              <a:t>4 Waves of English Migration</a:t>
            </a:r>
          </a:p>
        </p:txBody>
      </p:sp>
      <p:pic>
        <p:nvPicPr>
          <p:cNvPr id="6148" name="Picture 4" descr="Image result for 3 waves of English Settlement in the 13 original colo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 y="990600"/>
            <a:ext cx="4935220" cy="5638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200" y="1066800"/>
            <a:ext cx="3048000" cy="1200329"/>
          </a:xfrm>
          <a:prstGeom prst="rect">
            <a:avLst/>
          </a:prstGeom>
          <a:solidFill>
            <a:schemeClr val="bg1"/>
          </a:solidFill>
          <a:ln>
            <a:solidFill>
              <a:schemeClr val="tx2"/>
            </a:solidFill>
          </a:ln>
        </p:spPr>
        <p:txBody>
          <a:bodyPr wrap="square" rtlCol="0">
            <a:spAutoFit/>
          </a:bodyPr>
          <a:lstStyle/>
          <a:p>
            <a:r>
              <a:rPr lang="en-US" sz="2400" b="1" dirty="0">
                <a:latin typeface="Times" panose="02020603050405020304" pitchFamily="18" charset="0"/>
                <a:cs typeface="Times" panose="02020603050405020304" pitchFamily="18" charset="0"/>
              </a:rPr>
              <a:t>Congregational: </a:t>
            </a:r>
            <a:r>
              <a:rPr lang="en-US" sz="2400" dirty="0">
                <a:latin typeface="Times" panose="02020603050405020304" pitchFamily="18" charset="0"/>
                <a:cs typeface="Times" panose="02020603050405020304" pitchFamily="18" charset="0"/>
              </a:rPr>
              <a:t>Puritans &amp; Pilgrims - </a:t>
            </a:r>
            <a:r>
              <a:rPr lang="en-US" sz="2400" dirty="0">
                <a:solidFill>
                  <a:srgbClr val="FF0000"/>
                </a:solidFill>
                <a:latin typeface="Times" panose="02020603050405020304" pitchFamily="18" charset="0"/>
                <a:cs typeface="Times" panose="02020603050405020304" pitchFamily="18" charset="0"/>
              </a:rPr>
              <a:t>Dissenters</a:t>
            </a:r>
          </a:p>
        </p:txBody>
      </p:sp>
      <p:sp>
        <p:nvSpPr>
          <p:cNvPr id="6" name="TextBox 5"/>
          <p:cNvSpPr txBox="1"/>
          <p:nvPr/>
        </p:nvSpPr>
        <p:spPr>
          <a:xfrm>
            <a:off x="5410200" y="2438400"/>
            <a:ext cx="3048000" cy="461665"/>
          </a:xfrm>
          <a:prstGeom prst="rect">
            <a:avLst/>
          </a:prstGeom>
          <a:solidFill>
            <a:schemeClr val="bg1"/>
          </a:solidFill>
          <a:ln>
            <a:solidFill>
              <a:schemeClr val="tx2"/>
            </a:solidFill>
          </a:ln>
        </p:spPr>
        <p:txBody>
          <a:bodyPr wrap="square" rtlCol="0">
            <a:spAutoFit/>
          </a:bodyPr>
          <a:lstStyle/>
          <a:p>
            <a:r>
              <a:rPr lang="en-US" sz="2400" b="1" dirty="0">
                <a:latin typeface="Times" panose="02020603050405020304" pitchFamily="18" charset="0"/>
                <a:cs typeface="Times" panose="02020603050405020304" pitchFamily="18" charset="0"/>
              </a:rPr>
              <a:t>Quakers: </a:t>
            </a:r>
            <a:r>
              <a:rPr lang="en-US" sz="2400" dirty="0">
                <a:solidFill>
                  <a:srgbClr val="FF0000"/>
                </a:solidFill>
                <a:latin typeface="Times" panose="02020603050405020304" pitchFamily="18" charset="0"/>
                <a:cs typeface="Times" panose="02020603050405020304" pitchFamily="18" charset="0"/>
              </a:rPr>
              <a:t>Dissenters</a:t>
            </a:r>
          </a:p>
        </p:txBody>
      </p:sp>
      <p:sp>
        <p:nvSpPr>
          <p:cNvPr id="7" name="TextBox 6"/>
          <p:cNvSpPr txBox="1"/>
          <p:nvPr/>
        </p:nvSpPr>
        <p:spPr>
          <a:xfrm>
            <a:off x="5410200" y="3429000"/>
            <a:ext cx="3048000" cy="1200329"/>
          </a:xfrm>
          <a:prstGeom prst="rect">
            <a:avLst/>
          </a:prstGeom>
          <a:solidFill>
            <a:schemeClr val="bg1"/>
          </a:solidFill>
          <a:ln>
            <a:solidFill>
              <a:schemeClr val="tx2"/>
            </a:solidFill>
          </a:ln>
        </p:spPr>
        <p:txBody>
          <a:bodyPr wrap="square" rtlCol="0">
            <a:spAutoFit/>
          </a:bodyPr>
          <a:lstStyle/>
          <a:p>
            <a:r>
              <a:rPr lang="en-US" sz="2400" b="1" dirty="0">
                <a:latin typeface="Times" panose="02020603050405020304" pitchFamily="18" charset="0"/>
                <a:cs typeface="Times" panose="02020603050405020304" pitchFamily="18" charset="0"/>
              </a:rPr>
              <a:t>Cavaliers: </a:t>
            </a:r>
            <a:r>
              <a:rPr lang="en-US" sz="2400" dirty="0">
                <a:latin typeface="Times" panose="02020603050405020304" pitchFamily="18" charset="0"/>
                <a:cs typeface="Times" panose="02020603050405020304" pitchFamily="18" charset="0"/>
              </a:rPr>
              <a:t>Aristocracy – wealthy by land (No power in England)</a:t>
            </a:r>
          </a:p>
        </p:txBody>
      </p:sp>
      <p:sp>
        <p:nvSpPr>
          <p:cNvPr id="8" name="TextBox 7"/>
          <p:cNvSpPr txBox="1"/>
          <p:nvPr/>
        </p:nvSpPr>
        <p:spPr>
          <a:xfrm>
            <a:off x="5410200" y="5029200"/>
            <a:ext cx="3048000" cy="1200329"/>
          </a:xfrm>
          <a:prstGeom prst="rect">
            <a:avLst/>
          </a:prstGeom>
          <a:solidFill>
            <a:schemeClr val="bg1"/>
          </a:solidFill>
          <a:ln>
            <a:solidFill>
              <a:schemeClr val="tx2"/>
            </a:solidFill>
          </a:ln>
        </p:spPr>
        <p:txBody>
          <a:bodyPr wrap="square" rtlCol="0">
            <a:spAutoFit/>
          </a:bodyPr>
          <a:lstStyle/>
          <a:p>
            <a:r>
              <a:rPr lang="en-US" sz="2400" b="1" dirty="0">
                <a:latin typeface="Times" panose="02020603050405020304" pitchFamily="18" charset="0"/>
                <a:cs typeface="Times" panose="02020603050405020304" pitchFamily="18" charset="0"/>
              </a:rPr>
              <a:t>Lowlander Backwoodsmen: </a:t>
            </a:r>
            <a:r>
              <a:rPr lang="en-US" sz="2400" dirty="0">
                <a:latin typeface="Times" panose="02020603050405020304" pitchFamily="18" charset="0"/>
                <a:cs typeface="Times" panose="02020603050405020304" pitchFamily="18" charset="0"/>
              </a:rPr>
              <a:t>Scots-Irish (poor)</a:t>
            </a:r>
          </a:p>
        </p:txBody>
      </p:sp>
      <p:sp>
        <p:nvSpPr>
          <p:cNvPr id="4" name="Right Arrow 3"/>
          <p:cNvSpPr/>
          <p:nvPr/>
        </p:nvSpPr>
        <p:spPr>
          <a:xfrm rot="10800000">
            <a:off x="4191000" y="1389965"/>
            <a:ext cx="9906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3352800" y="2656446"/>
            <a:ext cx="18288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3048000" y="3998249"/>
            <a:ext cx="21336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2125978" y="5247248"/>
            <a:ext cx="9906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053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solidFill>
            <a:schemeClr val="bg1"/>
          </a:solidFill>
          <a:ln>
            <a:solidFill>
              <a:schemeClr val="tx2"/>
            </a:solidFill>
          </a:ln>
        </p:spPr>
        <p:txBody>
          <a:bodyPr/>
          <a:lstStyle/>
          <a:p>
            <a:r>
              <a:rPr lang="en-US" dirty="0">
                <a:solidFill>
                  <a:srgbClr val="002060"/>
                </a:solidFill>
                <a:latin typeface="Baskerville Old Face" panose="02020602080505020303" pitchFamily="18" charset="0"/>
              </a:rPr>
              <a:t>Euro Colonization </a:t>
            </a:r>
          </a:p>
        </p:txBody>
      </p:sp>
      <p:sp>
        <p:nvSpPr>
          <p:cNvPr id="4" name="Content Placeholder 3"/>
          <p:cNvSpPr>
            <a:spLocks noGrp="1"/>
          </p:cNvSpPr>
          <p:nvPr>
            <p:ph idx="1"/>
          </p:nvPr>
        </p:nvSpPr>
        <p:spPr>
          <a:xfrm>
            <a:off x="457200" y="1219200"/>
            <a:ext cx="8229600" cy="5334000"/>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Contrast European colonization efforts in the New World</a:t>
            </a:r>
          </a:p>
          <a:p>
            <a:r>
              <a:rPr lang="en-US" sz="2400" dirty="0">
                <a:latin typeface="Times" panose="02020603050405020304" pitchFamily="18" charset="0"/>
                <a:cs typeface="Times" panose="02020603050405020304" pitchFamily="18" charset="0"/>
              </a:rPr>
              <a:t>Determine whether they were similar or different  </a:t>
            </a:r>
          </a:p>
          <a:p>
            <a:pPr marL="0" lvl="1" indent="0">
              <a:buNone/>
            </a:pPr>
            <a:endParaRPr lang="en-US" sz="1800" dirty="0">
              <a:latin typeface="Times" panose="02020603050405020304" pitchFamily="18" charset="0"/>
              <a:cs typeface="Times"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 y="4633912"/>
            <a:ext cx="3257548" cy="1552575"/>
          </a:xfrm>
          <a:prstGeom prst="rect">
            <a:avLst/>
          </a:prstGeom>
          <a:ln>
            <a:solidFill>
              <a:schemeClr val="tx2"/>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9" y="2362200"/>
            <a:ext cx="3257548" cy="1524000"/>
          </a:xfrm>
          <a:prstGeom prst="rect">
            <a:avLst/>
          </a:prstGeom>
          <a:ln>
            <a:solidFill>
              <a:schemeClr val="tx2"/>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 y="2366303"/>
            <a:ext cx="3257548" cy="1543050"/>
          </a:xfrm>
          <a:prstGeom prst="rect">
            <a:avLst/>
          </a:prstGeom>
          <a:ln>
            <a:solidFill>
              <a:schemeClr val="tx2"/>
            </a:solidFill>
          </a:ln>
        </p:spPr>
      </p:pic>
      <p:pic>
        <p:nvPicPr>
          <p:cNvPr id="1026" name="Picture 2" descr="Netherlands Grunge Flag by think0 on DeviantArt">
            <a:extLst>
              <a:ext uri="{FF2B5EF4-FFF2-40B4-BE49-F238E27FC236}">
                <a16:creationId xmlns:a16="http://schemas.microsoft.com/office/drawing/2014/main" id="{3B56AC85-9B2B-462C-9A9E-5091F9765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199" y="4633912"/>
            <a:ext cx="3257548" cy="1552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A21C67-8C30-432E-9D01-A3876415A847}"/>
              </a:ext>
            </a:extLst>
          </p:cNvPr>
          <p:cNvSpPr/>
          <p:nvPr/>
        </p:nvSpPr>
        <p:spPr>
          <a:xfrm>
            <a:off x="1066800" y="3657600"/>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SPANISH</a:t>
            </a:r>
          </a:p>
        </p:txBody>
      </p:sp>
      <p:sp>
        <p:nvSpPr>
          <p:cNvPr id="9" name="Rectangle 8">
            <a:extLst>
              <a:ext uri="{FF2B5EF4-FFF2-40B4-BE49-F238E27FC236}">
                <a16:creationId xmlns:a16="http://schemas.microsoft.com/office/drawing/2014/main" id="{921E02E9-4019-4E9A-A70F-150EE5ACA7E0}"/>
              </a:ext>
            </a:extLst>
          </p:cNvPr>
          <p:cNvSpPr/>
          <p:nvPr/>
        </p:nvSpPr>
        <p:spPr>
          <a:xfrm>
            <a:off x="5454450" y="3613931"/>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FRENCH</a:t>
            </a:r>
          </a:p>
        </p:txBody>
      </p:sp>
      <p:sp>
        <p:nvSpPr>
          <p:cNvPr id="11" name="Rectangle 10">
            <a:extLst>
              <a:ext uri="{FF2B5EF4-FFF2-40B4-BE49-F238E27FC236}">
                <a16:creationId xmlns:a16="http://schemas.microsoft.com/office/drawing/2014/main" id="{1EB0010B-563C-4A7A-B5CD-3F318A3677E6}"/>
              </a:ext>
            </a:extLst>
          </p:cNvPr>
          <p:cNvSpPr/>
          <p:nvPr/>
        </p:nvSpPr>
        <p:spPr>
          <a:xfrm>
            <a:off x="1065113" y="5849376"/>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ENGLISH</a:t>
            </a:r>
          </a:p>
        </p:txBody>
      </p:sp>
      <p:sp>
        <p:nvSpPr>
          <p:cNvPr id="12" name="Rectangle 11">
            <a:extLst>
              <a:ext uri="{FF2B5EF4-FFF2-40B4-BE49-F238E27FC236}">
                <a16:creationId xmlns:a16="http://schemas.microsoft.com/office/drawing/2014/main" id="{5DD6901E-06B3-4D35-810D-3174FFD8EC83}"/>
              </a:ext>
            </a:extLst>
          </p:cNvPr>
          <p:cNvSpPr/>
          <p:nvPr/>
        </p:nvSpPr>
        <p:spPr>
          <a:xfrm>
            <a:off x="5454450" y="5787243"/>
            <a:ext cx="3397348"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DUTCH</a:t>
            </a:r>
          </a:p>
        </p:txBody>
      </p:sp>
    </p:spTree>
    <p:extLst>
      <p:ext uri="{BB962C8B-B14F-4D97-AF65-F5344CB8AC3E}">
        <p14:creationId xmlns:p14="http://schemas.microsoft.com/office/powerpoint/2010/main" val="1012734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a:solidFill>
            <a:schemeClr val="bg1"/>
          </a:solidFill>
          <a:ln>
            <a:solidFill>
              <a:schemeClr val="tx2"/>
            </a:solidFill>
          </a:ln>
        </p:spPr>
        <p:txBody>
          <a:bodyPr>
            <a:normAutofit/>
          </a:bodyPr>
          <a:lstStyle/>
          <a:p>
            <a:r>
              <a:rPr lang="en-US" sz="3600" dirty="0">
                <a:solidFill>
                  <a:schemeClr val="tx2"/>
                </a:solidFill>
                <a:latin typeface="Baskerville Old Face" panose="02020602080505020303" pitchFamily="18" charset="0"/>
              </a:rPr>
              <a:t>The English Imprint on the New World</a:t>
            </a:r>
          </a:p>
        </p:txBody>
      </p:sp>
      <p:sp>
        <p:nvSpPr>
          <p:cNvPr id="3" name="TextBox 2"/>
          <p:cNvSpPr txBox="1"/>
          <p:nvPr/>
        </p:nvSpPr>
        <p:spPr>
          <a:xfrm>
            <a:off x="579451" y="1021112"/>
            <a:ext cx="4918379" cy="5693866"/>
          </a:xfrm>
          <a:prstGeom prst="rect">
            <a:avLst/>
          </a:prstGeom>
          <a:solidFill>
            <a:schemeClr val="bg1"/>
          </a:solidFill>
        </p:spPr>
        <p:txBody>
          <a:bodyPr wrap="square" rtlCol="0">
            <a:spAutoFit/>
          </a:bodyPr>
          <a:lstStyle/>
          <a:p>
            <a:r>
              <a:rPr lang="en-US" sz="2200" dirty="0">
                <a:latin typeface="Times" panose="02020603050405020304" pitchFamily="18" charset="0"/>
                <a:cs typeface="Times" panose="02020603050405020304" pitchFamily="18" charset="0"/>
              </a:rPr>
              <a:t>English settlements: </a:t>
            </a:r>
          </a:p>
          <a:p>
            <a:pPr marL="342900" indent="-342900">
              <a:buFontTx/>
              <a:buChar char="-"/>
            </a:pPr>
            <a:r>
              <a:rPr lang="en-US" sz="2200" b="1" dirty="0">
                <a:solidFill>
                  <a:srgbClr val="002060"/>
                </a:solidFill>
                <a:latin typeface="Times" panose="02020603050405020304" pitchFamily="18" charset="0"/>
                <a:cs typeface="Times" panose="02020603050405020304" pitchFamily="18" charset="0"/>
              </a:rPr>
              <a:t>Roanoke 1585</a:t>
            </a:r>
          </a:p>
          <a:p>
            <a:pPr marL="342900" indent="-342900">
              <a:buFontTx/>
              <a:buChar char="-"/>
            </a:pPr>
            <a:r>
              <a:rPr lang="en-US" sz="2200" b="1" dirty="0">
                <a:solidFill>
                  <a:srgbClr val="002060"/>
                </a:solidFill>
                <a:latin typeface="Times" panose="02020603050405020304" pitchFamily="18" charset="0"/>
                <a:cs typeface="Times" panose="02020603050405020304" pitchFamily="18" charset="0"/>
              </a:rPr>
              <a:t>Jamestown 1607</a:t>
            </a:r>
          </a:p>
          <a:p>
            <a:pPr marL="342900" indent="-342900">
              <a:buFontTx/>
              <a:buChar char="-"/>
            </a:pPr>
            <a:r>
              <a:rPr lang="en-US" sz="2200" b="1" dirty="0">
                <a:solidFill>
                  <a:srgbClr val="002060"/>
                </a:solidFill>
                <a:latin typeface="Times" panose="02020603050405020304" pitchFamily="18" charset="0"/>
                <a:cs typeface="Times" panose="02020603050405020304" pitchFamily="18" charset="0"/>
              </a:rPr>
              <a:t>Plymouth 1620</a:t>
            </a:r>
          </a:p>
          <a:p>
            <a:endParaRPr lang="en-US" sz="400" dirty="0">
              <a:latin typeface="Times" panose="02020603050405020304" pitchFamily="18" charset="0"/>
              <a:cs typeface="Times" panose="02020603050405020304" pitchFamily="18" charset="0"/>
            </a:endParaRPr>
          </a:p>
          <a:p>
            <a:r>
              <a:rPr lang="en-US" sz="2200" dirty="0">
                <a:latin typeface="Times" panose="02020603050405020304" pitchFamily="18" charset="0"/>
                <a:cs typeface="Times" panose="02020603050405020304" pitchFamily="18" charset="0"/>
              </a:rPr>
              <a:t>Economic impacted: agrarian societies – </a:t>
            </a:r>
            <a:r>
              <a:rPr lang="en-US" sz="2200" b="1" dirty="0">
                <a:solidFill>
                  <a:srgbClr val="C00000"/>
                </a:solidFill>
                <a:latin typeface="Times" panose="02020603050405020304" pitchFamily="18" charset="0"/>
                <a:cs typeface="Times" panose="02020603050405020304" pitchFamily="18" charset="0"/>
              </a:rPr>
              <a:t>Cash crop farming – Tobacco</a:t>
            </a:r>
          </a:p>
          <a:p>
            <a:endParaRPr lang="en-US" sz="400" dirty="0">
              <a:latin typeface="Times" panose="02020603050405020304" pitchFamily="18" charset="0"/>
              <a:cs typeface="Times" panose="02020603050405020304" pitchFamily="18" charset="0"/>
            </a:endParaRPr>
          </a:p>
          <a:p>
            <a:r>
              <a:rPr lang="en-US" sz="2200" dirty="0">
                <a:latin typeface="Times" panose="02020603050405020304" pitchFamily="18" charset="0"/>
                <a:cs typeface="Times" panose="02020603050405020304" pitchFamily="18" charset="0"/>
              </a:rPr>
              <a:t>Social: </a:t>
            </a:r>
          </a:p>
          <a:p>
            <a:pPr marL="342900" indent="-342900">
              <a:buFontTx/>
              <a:buChar char="-"/>
            </a:pPr>
            <a:r>
              <a:rPr lang="en-US" sz="2200" dirty="0">
                <a:latin typeface="Times" panose="02020603050405020304" pitchFamily="18" charset="0"/>
                <a:cs typeface="Times" panose="02020603050405020304" pitchFamily="18" charset="0"/>
              </a:rPr>
              <a:t>Transplanted their culture: </a:t>
            </a:r>
            <a:r>
              <a:rPr lang="en-US" sz="2200" dirty="0">
                <a:latin typeface="Times New Roman" panose="02020603050405020304" pitchFamily="18" charset="0"/>
                <a:cs typeface="Times New Roman" panose="02020603050405020304" pitchFamily="18" charset="0"/>
              </a:rPr>
              <a:t>(</a:t>
            </a:r>
            <a:r>
              <a:rPr lang="en-US" sz="2200" i="1" dirty="0" err="1">
                <a:solidFill>
                  <a:srgbClr val="002060"/>
                </a:solidFill>
                <a:latin typeface="Times New Roman" panose="02020603050405020304" pitchFamily="18" charset="0"/>
                <a:cs typeface="Times New Roman" panose="02020603050405020304" pitchFamily="18" charset="0"/>
              </a:rPr>
              <a:t>y’all</a:t>
            </a:r>
            <a:r>
              <a:rPr lang="en-US" sz="2200" i="1" dirty="0">
                <a:solidFill>
                  <a:srgbClr val="002060"/>
                </a:solidFill>
                <a:latin typeface="Times New Roman" panose="02020603050405020304" pitchFamily="18" charset="0"/>
                <a:cs typeface="Times New Roman" panose="02020603050405020304" pitchFamily="18" charset="0"/>
              </a:rPr>
              <a:t> = All ye all</a:t>
            </a:r>
            <a:r>
              <a:rPr lang="en-US" sz="2200" dirty="0">
                <a:latin typeface="Times New Roman" panose="02020603050405020304" pitchFamily="18" charset="0"/>
                <a:cs typeface="Times New Roman" panose="02020603050405020304" pitchFamily="18" charset="0"/>
              </a:rPr>
              <a:t>)</a:t>
            </a:r>
          </a:p>
          <a:p>
            <a:pPr marL="342900" indent="-342900">
              <a:buFontTx/>
              <a:buChar char="-"/>
            </a:pPr>
            <a:r>
              <a:rPr lang="en-US" sz="2200" b="1" dirty="0">
                <a:solidFill>
                  <a:srgbClr val="FF0000"/>
                </a:solidFill>
                <a:latin typeface="Times New Roman" panose="02020603050405020304" pitchFamily="18" charset="0"/>
                <a:cs typeface="Times New Roman" panose="02020603050405020304" pitchFamily="18" charset="0"/>
              </a:rPr>
              <a:t>Religious dissenters</a:t>
            </a:r>
          </a:p>
          <a:p>
            <a:endParaRPr lang="en-US" sz="400" dirty="0">
              <a:latin typeface="Times" panose="02020603050405020304" pitchFamily="18" charset="0"/>
              <a:cs typeface="Times" panose="02020603050405020304" pitchFamily="18" charset="0"/>
            </a:endParaRPr>
          </a:p>
          <a:p>
            <a:r>
              <a:rPr lang="en-US" sz="2200" dirty="0">
                <a:latin typeface="Times" panose="02020603050405020304" pitchFamily="18" charset="0"/>
                <a:cs typeface="Times" panose="02020603050405020304" pitchFamily="18" charset="0"/>
              </a:rPr>
              <a:t>Native American relations: </a:t>
            </a:r>
            <a:r>
              <a:rPr lang="en-US" sz="2200" b="1" dirty="0">
                <a:solidFill>
                  <a:srgbClr val="FF0000"/>
                </a:solidFill>
                <a:latin typeface="Times" panose="02020603050405020304" pitchFamily="18" charset="0"/>
                <a:cs typeface="Times" panose="02020603050405020304" pitchFamily="18" charset="0"/>
              </a:rPr>
              <a:t>Savages</a:t>
            </a:r>
          </a:p>
          <a:p>
            <a:r>
              <a:rPr lang="en-US" sz="2200" dirty="0">
                <a:latin typeface="Times" panose="02020603050405020304" pitchFamily="18" charset="0"/>
                <a:cs typeface="Times" panose="02020603050405020304" pitchFamily="18" charset="0"/>
              </a:rPr>
              <a:t>- Killed Native Americans</a:t>
            </a:r>
          </a:p>
          <a:p>
            <a:pPr marL="285750" indent="-285750">
              <a:buFont typeface="Arial" panose="020B0604020202020204" pitchFamily="34" charset="0"/>
              <a:buChar char="•"/>
            </a:pPr>
            <a:r>
              <a:rPr lang="en-US" sz="2200" b="1" dirty="0">
                <a:solidFill>
                  <a:schemeClr val="tx2"/>
                </a:solidFill>
                <a:latin typeface="Times" panose="02020603050405020304" pitchFamily="18" charset="0"/>
                <a:cs typeface="Times" panose="02020603050405020304" pitchFamily="18" charset="0"/>
              </a:rPr>
              <a:t>Powhatan Wars:</a:t>
            </a:r>
            <a:r>
              <a:rPr lang="en-US" sz="2200" dirty="0">
                <a:latin typeface="Times" panose="02020603050405020304" pitchFamily="18" charset="0"/>
                <a:cs typeface="Times" panose="02020603050405020304" pitchFamily="18" charset="0"/>
              </a:rPr>
              <a:t> 1610-1614, 1622-1626, &amp; 1644-1646 </a:t>
            </a:r>
          </a:p>
          <a:p>
            <a:pPr marL="285750" indent="-285750">
              <a:buFont typeface="Arial" panose="020B0604020202020204" pitchFamily="34" charset="0"/>
              <a:buChar char="•"/>
            </a:pPr>
            <a:r>
              <a:rPr lang="en-US" sz="2200" b="1" dirty="0">
                <a:solidFill>
                  <a:schemeClr val="tx2"/>
                </a:solidFill>
                <a:latin typeface="Times" panose="02020603050405020304" pitchFamily="18" charset="0"/>
                <a:cs typeface="Times" panose="02020603050405020304" pitchFamily="18" charset="0"/>
              </a:rPr>
              <a:t>King Philips War: </a:t>
            </a:r>
            <a:r>
              <a:rPr lang="en-US" sz="2200" dirty="0">
                <a:latin typeface="Times" panose="02020603050405020304" pitchFamily="18" charset="0"/>
                <a:cs typeface="Times" panose="02020603050405020304" pitchFamily="18" charset="0"/>
              </a:rPr>
              <a:t>1675-1678</a:t>
            </a:r>
          </a:p>
          <a:p>
            <a:pPr marL="285750" indent="-285750">
              <a:buFont typeface="Arial" panose="020B0604020202020204" pitchFamily="34" charset="0"/>
              <a:buChar char="•"/>
            </a:pPr>
            <a:r>
              <a:rPr lang="en-US" sz="2200" b="1" dirty="0">
                <a:solidFill>
                  <a:schemeClr val="tx2"/>
                </a:solidFill>
                <a:latin typeface="Times" panose="02020603050405020304" pitchFamily="18" charset="0"/>
                <a:cs typeface="Times" panose="02020603050405020304" pitchFamily="18" charset="0"/>
              </a:rPr>
              <a:t>Pequot War: </a:t>
            </a:r>
            <a:r>
              <a:rPr lang="en-US" sz="2200" dirty="0">
                <a:latin typeface="Times" panose="02020603050405020304" pitchFamily="18" charset="0"/>
                <a:cs typeface="Times" panose="02020603050405020304" pitchFamily="18" charset="0"/>
              </a:rPr>
              <a:t>(1636-1637)  </a:t>
            </a:r>
          </a:p>
        </p:txBody>
      </p:sp>
      <p:pic>
        <p:nvPicPr>
          <p:cNvPr id="1026" name="Picture 2" descr="Image result for 13 colo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660" y="1535221"/>
            <a:ext cx="3200400" cy="487567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8194" name="Picture 2" descr="Image result for pequot w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5105400"/>
            <a:ext cx="208721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20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9F5C94-02FA-4D7F-82DA-59C5C4758F82}"/>
              </a:ext>
            </a:extLst>
          </p:cNvPr>
          <p:cNvSpPr>
            <a:spLocks noGrp="1"/>
          </p:cNvSpPr>
          <p:nvPr>
            <p:ph idx="1"/>
          </p:nvPr>
        </p:nvSpPr>
        <p:spPr>
          <a:xfrm>
            <a:off x="464127" y="3733800"/>
            <a:ext cx="8229600" cy="3048000"/>
          </a:xfrm>
          <a:solidFill>
            <a:schemeClr val="accent3">
              <a:lumMod val="50000"/>
            </a:schemeClr>
          </a:solidFill>
          <a:ln>
            <a:solidFill>
              <a:srgbClr val="002060"/>
            </a:solidFill>
          </a:ln>
        </p:spPr>
        <p:txBody>
          <a:bodyPr>
            <a:normAutofit fontScale="92500" lnSpcReduction="20000"/>
          </a:bodyPr>
          <a:lstStyle/>
          <a:p>
            <a:pPr marL="0" indent="0">
              <a:buNone/>
            </a:pPr>
            <a:r>
              <a:rPr lang="en-US" sz="2400" dirty="0">
                <a:solidFill>
                  <a:schemeClr val="bg1"/>
                </a:solidFill>
                <a:latin typeface="Times" panose="02020603050405020304" pitchFamily="18" charset="0"/>
                <a:cs typeface="Times" panose="02020603050405020304" pitchFamily="18" charset="0"/>
              </a:rPr>
              <a:t>1. Why would the Iroquois of the Eastern Woodlands be of great value to the French when they arrived in the mid-1500s?</a:t>
            </a:r>
          </a:p>
          <a:p>
            <a:pPr marL="803275" lvl="0" indent="-514350">
              <a:buFont typeface="+mj-lt"/>
              <a:buAutoNum type="alphaUcPeriod"/>
            </a:pPr>
            <a:r>
              <a:rPr lang="en-US" sz="2400" dirty="0">
                <a:solidFill>
                  <a:schemeClr val="bg1"/>
                </a:solidFill>
                <a:latin typeface="Times" panose="02020603050405020304" pitchFamily="18" charset="0"/>
                <a:cs typeface="Times" panose="02020603050405020304" pitchFamily="18" charset="0"/>
              </a:rPr>
              <a:t>Their advance societies had the mapmaking skills to lead the French to the Northwest Passage to Asia</a:t>
            </a:r>
          </a:p>
          <a:p>
            <a:pPr marL="803275" lvl="0" indent="-514350">
              <a:buFont typeface="+mj-lt"/>
              <a:buAutoNum type="alphaUcPeriod"/>
            </a:pPr>
            <a:r>
              <a:rPr lang="en-US" sz="2400" dirty="0">
                <a:solidFill>
                  <a:schemeClr val="bg1"/>
                </a:solidFill>
                <a:latin typeface="Times" panose="02020603050405020304" pitchFamily="18" charset="0"/>
                <a:cs typeface="Times" panose="02020603050405020304" pitchFamily="18" charset="0"/>
              </a:rPr>
              <a:t>Iroquois relied on hunter gather and agriculture societies which provided the French with deerskins and the three sisters </a:t>
            </a:r>
          </a:p>
          <a:p>
            <a:pPr marL="803275" lvl="0" indent="-514350">
              <a:buFont typeface="+mj-lt"/>
              <a:buAutoNum type="alphaUcPeriod"/>
            </a:pPr>
            <a:r>
              <a:rPr lang="en-US" sz="2400" dirty="0">
                <a:solidFill>
                  <a:schemeClr val="bg1"/>
                </a:solidFill>
                <a:latin typeface="Times" panose="02020603050405020304" pitchFamily="18" charset="0"/>
                <a:cs typeface="Times" panose="02020603050405020304" pitchFamily="18" charset="0"/>
              </a:rPr>
              <a:t>The Iroquois unity as tribe made it easier for the French to conquer them</a:t>
            </a:r>
          </a:p>
          <a:p>
            <a:pPr marL="803275" lvl="0" indent="-514350">
              <a:buFont typeface="+mj-lt"/>
              <a:buAutoNum type="alphaUcPeriod"/>
            </a:pPr>
            <a:r>
              <a:rPr lang="en-US" sz="2400" dirty="0">
                <a:solidFill>
                  <a:schemeClr val="bg1"/>
                </a:solidFill>
                <a:latin typeface="Times" panose="02020603050405020304" pitchFamily="18" charset="0"/>
                <a:cs typeface="Times" panose="02020603050405020304" pitchFamily="18" charset="0"/>
              </a:rPr>
              <a:t>Because of the Iroquois vast numbers they provided large numbers to be converted by French Jesuits</a:t>
            </a:r>
          </a:p>
          <a:p>
            <a:endParaRPr lang="en-US" dirty="0"/>
          </a:p>
        </p:txBody>
      </p:sp>
      <p:pic>
        <p:nvPicPr>
          <p:cNvPr id="5" name="Picture 4" descr="A close up of a map&#10;&#10;Description generated with high confidence">
            <a:extLst>
              <a:ext uri="{FF2B5EF4-FFF2-40B4-BE49-F238E27FC236}">
                <a16:creationId xmlns:a16="http://schemas.microsoft.com/office/drawing/2014/main" id="{B0D7DF86-DDE6-43B0-9AA2-01A7CE156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7772400" cy="3276600"/>
          </a:xfrm>
          <a:prstGeom prst="rect">
            <a:avLst/>
          </a:prstGeom>
          <a:ln>
            <a:solidFill>
              <a:srgbClr val="002060"/>
            </a:solidFill>
          </a:ln>
        </p:spPr>
      </p:pic>
    </p:spTree>
    <p:extLst>
      <p:ext uri="{BB962C8B-B14F-4D97-AF65-F5344CB8AC3E}">
        <p14:creationId xmlns:p14="http://schemas.microsoft.com/office/powerpoint/2010/main" val="22211353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9F5C94-02FA-4D7F-82DA-59C5C4758F82}"/>
              </a:ext>
            </a:extLst>
          </p:cNvPr>
          <p:cNvSpPr>
            <a:spLocks noGrp="1"/>
          </p:cNvSpPr>
          <p:nvPr>
            <p:ph idx="1"/>
          </p:nvPr>
        </p:nvSpPr>
        <p:spPr>
          <a:xfrm>
            <a:off x="464127" y="228600"/>
            <a:ext cx="8229600" cy="6553200"/>
          </a:xfrm>
          <a:solidFill>
            <a:schemeClr val="accent3">
              <a:lumMod val="50000"/>
            </a:schemeClr>
          </a:solidFill>
          <a:ln>
            <a:solidFill>
              <a:srgbClr val="002060"/>
            </a:solidFill>
          </a:ln>
        </p:spPr>
        <p:txBody>
          <a:bodyPr>
            <a:normAutofit fontScale="55000" lnSpcReduction="20000"/>
          </a:bodyPr>
          <a:lstStyle/>
          <a:p>
            <a:pPr marL="0" indent="0">
              <a:buNone/>
            </a:pPr>
            <a:r>
              <a:rPr lang="en-US" dirty="0">
                <a:solidFill>
                  <a:schemeClr val="bg1"/>
                </a:solidFill>
                <a:latin typeface="Times" panose="02020603050405020304" pitchFamily="18" charset="0"/>
                <a:cs typeface="Times" panose="02020603050405020304" pitchFamily="18" charset="0"/>
              </a:rPr>
              <a:t>All the wars called conquests were and are most unjust and truly tyrannical.  We have taken over all the kingdoms of New Spain. Our king, with all the power God gave him cannot justify the wars and robberies against the Indians.  All the gold and silver, pearls and other riches brought to Spain and trade among Spaniards in the New World all is stolen save perhaps very little that came from the islands and places we have already depopulated.  Those who stole it and today steal it by conquests cannot be saved unless they restore it,  The natives in any or all the areas we have invaded in the new world have acquired the right to make just war upon us and erase us from the face of the earth and this right will last until Day of Judgement.  By all reasoning, the Indians who never harmed nor were subject to Christians freely possess and rule their own lands and no one can make just war upon them.  From the beginning until now Spain’s entire invasion of the new world has been wrong and tyrannical.  And from 1510 on no Spaniard there can claim good faith as an excuse for wars discoveries or the slave trade.	- </a:t>
            </a:r>
            <a:r>
              <a:rPr lang="en-US" b="1" i="1" dirty="0">
                <a:solidFill>
                  <a:schemeClr val="bg1"/>
                </a:solidFill>
                <a:latin typeface="Times" panose="02020603050405020304" pitchFamily="18" charset="0"/>
                <a:cs typeface="Times" panose="02020603050405020304" pitchFamily="18" charset="0"/>
              </a:rPr>
              <a:t>A Short Account of the Destruction of the Indie, 16</a:t>
            </a:r>
            <a:r>
              <a:rPr lang="en-US" b="1" i="1" baseline="30000" dirty="0">
                <a:solidFill>
                  <a:schemeClr val="bg1"/>
                </a:solidFill>
                <a:latin typeface="Times" panose="02020603050405020304" pitchFamily="18" charset="0"/>
                <a:cs typeface="Times" panose="02020603050405020304" pitchFamily="18" charset="0"/>
              </a:rPr>
              <a:t>th</a:t>
            </a:r>
            <a:r>
              <a:rPr lang="en-US" b="1" i="1" dirty="0">
                <a:solidFill>
                  <a:schemeClr val="bg1"/>
                </a:solidFill>
                <a:latin typeface="Times" panose="02020603050405020304" pitchFamily="18" charset="0"/>
                <a:cs typeface="Times" panose="02020603050405020304" pitchFamily="18" charset="0"/>
              </a:rPr>
              <a:t> Century,  Bartholomew De las Casa</a:t>
            </a:r>
            <a:endParaRPr lang="en-US" dirty="0">
              <a:solidFill>
                <a:schemeClr val="bg1"/>
              </a:solidFill>
              <a:latin typeface="Times" panose="02020603050405020304" pitchFamily="18" charset="0"/>
              <a:cs typeface="Times" panose="02020603050405020304" pitchFamily="18" charset="0"/>
            </a:endParaRPr>
          </a:p>
          <a:p>
            <a:pPr marL="0" indent="0">
              <a:buNone/>
            </a:pPr>
            <a:endParaRPr lang="en-US" dirty="0">
              <a:solidFill>
                <a:schemeClr val="bg1"/>
              </a:solidFill>
              <a:latin typeface="Times" panose="02020603050405020304" pitchFamily="18" charset="0"/>
              <a:cs typeface="Times" panose="02020603050405020304" pitchFamily="18" charset="0"/>
            </a:endParaRPr>
          </a:p>
          <a:p>
            <a:pPr marL="0" indent="0">
              <a:buNone/>
            </a:pPr>
            <a:r>
              <a:rPr lang="en-US" dirty="0">
                <a:solidFill>
                  <a:schemeClr val="bg1"/>
                </a:solidFill>
                <a:latin typeface="Times" panose="02020603050405020304" pitchFamily="18" charset="0"/>
                <a:cs typeface="Times" panose="02020603050405020304" pitchFamily="18" charset="0"/>
              </a:rPr>
              <a:t>2. How did the institution of the encomienda system support the primary goals of the Spanish exploration in the New World, which is being challenged by the excerpt above?</a:t>
            </a:r>
          </a:p>
          <a:p>
            <a:pPr marL="514350" lvl="0" indent="-514350">
              <a:buFont typeface="+mj-lt"/>
              <a:buAutoNum type="alphaUcPeriod"/>
            </a:pPr>
            <a:r>
              <a:rPr lang="en-US" dirty="0">
                <a:solidFill>
                  <a:schemeClr val="bg1"/>
                </a:solidFill>
                <a:latin typeface="Times" panose="02020603050405020304" pitchFamily="18" charset="0"/>
                <a:cs typeface="Times" panose="02020603050405020304" pitchFamily="18" charset="0"/>
              </a:rPr>
              <a:t>Native Americans intermixed with Europeans further supporting the creation of a Spanish caste system</a:t>
            </a:r>
          </a:p>
          <a:p>
            <a:pPr marL="514350" lvl="0" indent="-514350">
              <a:buFont typeface="+mj-lt"/>
              <a:buAutoNum type="alphaUcPeriod"/>
            </a:pPr>
            <a:r>
              <a:rPr lang="en-US" dirty="0">
                <a:solidFill>
                  <a:schemeClr val="bg1"/>
                </a:solidFill>
                <a:latin typeface="Times" panose="02020603050405020304" pitchFamily="18" charset="0"/>
                <a:cs typeface="Times" panose="02020603050405020304" pitchFamily="18" charset="0"/>
              </a:rPr>
              <a:t>It required Spanish to convert Native Americans to Christianity before they could be enslaved to work church related projects, such as digging mines</a:t>
            </a:r>
          </a:p>
          <a:p>
            <a:pPr marL="514350" lvl="0" indent="-514350">
              <a:buFont typeface="+mj-lt"/>
              <a:buAutoNum type="alphaUcPeriod"/>
            </a:pPr>
            <a:r>
              <a:rPr lang="en-US" dirty="0">
                <a:solidFill>
                  <a:schemeClr val="bg1"/>
                </a:solidFill>
                <a:latin typeface="Times" panose="02020603050405020304" pitchFamily="18" charset="0"/>
                <a:cs typeface="Times" panose="02020603050405020304" pitchFamily="18" charset="0"/>
              </a:rPr>
              <a:t>It abolished the Spanish practice of enslavement of Native Americans in order to create a peaceful co-existence between the cultures</a:t>
            </a:r>
          </a:p>
          <a:p>
            <a:pPr marL="514350" lvl="0" indent="-514350">
              <a:buFont typeface="+mj-lt"/>
              <a:buAutoNum type="alphaUcPeriod"/>
            </a:pPr>
            <a:r>
              <a:rPr lang="en-US" dirty="0">
                <a:solidFill>
                  <a:schemeClr val="bg1"/>
                </a:solidFill>
                <a:latin typeface="Times" panose="02020603050405020304" pitchFamily="18" charset="0"/>
                <a:cs typeface="Times" panose="02020603050405020304" pitchFamily="18" charset="0"/>
              </a:rPr>
              <a:t>The encomienda system established an economy based on capitalism </a:t>
            </a:r>
          </a:p>
          <a:p>
            <a:pPr marL="0" indent="0">
              <a:buNone/>
            </a:pPr>
            <a:endParaRPr lang="en-US" dirty="0"/>
          </a:p>
        </p:txBody>
      </p:sp>
    </p:spTree>
    <p:extLst>
      <p:ext uri="{BB962C8B-B14F-4D97-AF65-F5344CB8AC3E}">
        <p14:creationId xmlns:p14="http://schemas.microsoft.com/office/powerpoint/2010/main" val="18629184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9F5C94-02FA-4D7F-82DA-59C5C4758F82}"/>
              </a:ext>
            </a:extLst>
          </p:cNvPr>
          <p:cNvSpPr>
            <a:spLocks noGrp="1"/>
          </p:cNvSpPr>
          <p:nvPr>
            <p:ph idx="1"/>
          </p:nvPr>
        </p:nvSpPr>
        <p:spPr>
          <a:xfrm>
            <a:off x="464127" y="3733800"/>
            <a:ext cx="8229600" cy="3048000"/>
          </a:xfrm>
          <a:solidFill>
            <a:schemeClr val="accent3">
              <a:lumMod val="50000"/>
            </a:schemeClr>
          </a:solidFill>
          <a:ln>
            <a:solidFill>
              <a:srgbClr val="002060"/>
            </a:solidFill>
          </a:ln>
        </p:spPr>
        <p:txBody>
          <a:bodyPr>
            <a:normAutofit fontScale="77500" lnSpcReduction="20000"/>
          </a:bodyPr>
          <a:lstStyle/>
          <a:p>
            <a:pPr marL="0" indent="0">
              <a:buNone/>
            </a:pPr>
            <a:r>
              <a:rPr lang="en-US" sz="2400" dirty="0">
                <a:solidFill>
                  <a:schemeClr val="bg1">
                    <a:lumMod val="85000"/>
                  </a:schemeClr>
                </a:solidFill>
                <a:latin typeface="Times" panose="02020603050405020304" pitchFamily="18" charset="0"/>
                <a:cs typeface="Times" panose="02020603050405020304" pitchFamily="18" charset="0"/>
              </a:rPr>
              <a:t>3. </a:t>
            </a:r>
            <a:r>
              <a:rPr lang="en-US" dirty="0">
                <a:solidFill>
                  <a:schemeClr val="bg1">
                    <a:lumMod val="85000"/>
                  </a:schemeClr>
                </a:solidFill>
                <a:latin typeface="Times" panose="02020603050405020304" pitchFamily="18" charset="0"/>
                <a:cs typeface="Times" panose="02020603050405020304" pitchFamily="18" charset="0"/>
              </a:rPr>
              <a:t>How did contact with Europeans impact Native Americans during the Age of Exploration?</a:t>
            </a:r>
          </a:p>
          <a:p>
            <a:pPr marL="514350" lvl="0" indent="-514350">
              <a:buFont typeface="+mj-lt"/>
              <a:buAutoNum type="alphaUcPeriod"/>
            </a:pPr>
            <a:r>
              <a:rPr lang="en-US" dirty="0">
                <a:solidFill>
                  <a:schemeClr val="bg1">
                    <a:lumMod val="85000"/>
                  </a:schemeClr>
                </a:solidFill>
                <a:latin typeface="Times" panose="02020603050405020304" pitchFamily="18" charset="0"/>
                <a:cs typeface="Times" panose="02020603050405020304" pitchFamily="18" charset="0"/>
              </a:rPr>
              <a:t>The European acceptance of the horse into their culture</a:t>
            </a:r>
          </a:p>
          <a:p>
            <a:pPr marL="514350" lvl="0" indent="-514350">
              <a:buFont typeface="+mj-lt"/>
              <a:buAutoNum type="alphaUcPeriod"/>
            </a:pPr>
            <a:r>
              <a:rPr lang="en-US" dirty="0">
                <a:solidFill>
                  <a:schemeClr val="bg1">
                    <a:lumMod val="85000"/>
                  </a:schemeClr>
                </a:solidFill>
                <a:latin typeface="Times" panose="02020603050405020304" pitchFamily="18" charset="0"/>
                <a:cs typeface="Times" panose="02020603050405020304" pitchFamily="18" charset="0"/>
              </a:rPr>
              <a:t>The death of millions of Native Americans, who had little resistance to European diseases</a:t>
            </a:r>
          </a:p>
          <a:p>
            <a:pPr marL="514350" lvl="0" indent="-514350">
              <a:buFont typeface="+mj-lt"/>
              <a:buAutoNum type="alphaUcPeriod"/>
            </a:pPr>
            <a:r>
              <a:rPr lang="en-US" dirty="0">
                <a:solidFill>
                  <a:schemeClr val="bg1">
                    <a:lumMod val="85000"/>
                  </a:schemeClr>
                </a:solidFill>
                <a:latin typeface="Times" panose="02020603050405020304" pitchFamily="18" charset="0"/>
                <a:cs typeface="Times" panose="02020603050405020304" pitchFamily="18" charset="0"/>
              </a:rPr>
              <a:t>The introduction of into the New World of such plants as potatoes, tomatoes, and beans</a:t>
            </a:r>
          </a:p>
          <a:p>
            <a:pPr marL="514350" lvl="0" indent="-514350">
              <a:buFont typeface="+mj-lt"/>
              <a:buAutoNum type="alphaUcPeriod"/>
            </a:pPr>
            <a:r>
              <a:rPr lang="en-US" dirty="0">
                <a:solidFill>
                  <a:schemeClr val="bg1">
                    <a:lumMod val="85000"/>
                  </a:schemeClr>
                </a:solidFill>
                <a:latin typeface="Times" panose="02020603050405020304" pitchFamily="18" charset="0"/>
                <a:cs typeface="Times" panose="02020603050405020304" pitchFamily="18" charset="0"/>
              </a:rPr>
              <a:t>The use of tobacco by Native Americans</a:t>
            </a:r>
          </a:p>
          <a:p>
            <a:endParaRPr lang="en-US" dirty="0"/>
          </a:p>
        </p:txBody>
      </p:sp>
      <p:pic>
        <p:nvPicPr>
          <p:cNvPr id="4" name="Picture 3" descr="A screenshot of a cell phone&#10;&#10;Description generated with very high confidence">
            <a:extLst>
              <a:ext uri="{FF2B5EF4-FFF2-40B4-BE49-F238E27FC236}">
                <a16:creationId xmlns:a16="http://schemas.microsoft.com/office/drawing/2014/main" id="{F224909C-AC22-4B5B-87D7-0BA41C6B5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6400800" cy="3430210"/>
          </a:xfrm>
          <a:prstGeom prst="rect">
            <a:avLst/>
          </a:prstGeom>
        </p:spPr>
      </p:pic>
    </p:spTree>
    <p:extLst>
      <p:ext uri="{BB962C8B-B14F-4D97-AF65-F5344CB8AC3E}">
        <p14:creationId xmlns:p14="http://schemas.microsoft.com/office/powerpoint/2010/main" val="40439655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rgbClr val="002060"/>
            </a:solidFill>
          </a:ln>
        </p:spPr>
        <p:txBody>
          <a:bodyPr>
            <a:normAutofit fontScale="90000"/>
          </a:bodyPr>
          <a:lstStyle/>
          <a:p>
            <a:r>
              <a:rPr lang="en-US" dirty="0">
                <a:solidFill>
                  <a:schemeClr val="bg1"/>
                </a:solidFill>
                <a:latin typeface="Baskerville Old Face" panose="02020602080505020303" pitchFamily="18" charset="0"/>
              </a:rPr>
              <a:t>The Black Legend Debate</a:t>
            </a:r>
          </a:p>
        </p:txBody>
      </p:sp>
      <p:sp>
        <p:nvSpPr>
          <p:cNvPr id="3" name="Content Placeholder 2"/>
          <p:cNvSpPr>
            <a:spLocks noGrp="1"/>
          </p:cNvSpPr>
          <p:nvPr>
            <p:ph idx="1"/>
          </p:nvPr>
        </p:nvSpPr>
        <p:spPr>
          <a:xfrm>
            <a:off x="457200" y="1143000"/>
            <a:ext cx="8229600" cy="4983163"/>
          </a:xfrm>
        </p:spPr>
        <p:txBody>
          <a:bodyPr>
            <a:normAutofit/>
          </a:bodyPr>
          <a:lstStyle/>
          <a:p>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Prompt:</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How should modern American society evaluate Spanish exploration of the New World during the Age of Exploration?</a:t>
            </a:r>
            <a:endParaRPr lang="en-US" altLang="en-US" sz="4000" dirty="0">
              <a:latin typeface="Arial" panose="020B0604020202020204" pitchFamily="34" charset="0"/>
            </a:endParaRPr>
          </a:p>
          <a:p>
            <a:endParaRPr lang="en-US" sz="24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ED158DC6-B1D9-4B9C-8DDD-477A40299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62200"/>
            <a:ext cx="2701636" cy="1524000"/>
          </a:xfrm>
          <a:prstGeom prst="rect">
            <a:avLst/>
          </a:prstGeom>
        </p:spPr>
      </p:pic>
      <p:pic>
        <p:nvPicPr>
          <p:cNvPr id="5" name="Picture 4">
            <a:extLst>
              <a:ext uri="{FF2B5EF4-FFF2-40B4-BE49-F238E27FC236}">
                <a16:creationId xmlns:a16="http://schemas.microsoft.com/office/drawing/2014/main" id="{1D9C2625-EDCF-4B1A-B205-1A7FB24B1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38600"/>
            <a:ext cx="2701636" cy="1416234"/>
          </a:xfrm>
          <a:prstGeom prst="rect">
            <a:avLst/>
          </a:prstGeom>
        </p:spPr>
      </p:pic>
      <p:sp>
        <p:nvSpPr>
          <p:cNvPr id="7" name="Rectangle 6">
            <a:extLst>
              <a:ext uri="{FF2B5EF4-FFF2-40B4-BE49-F238E27FC236}">
                <a16:creationId xmlns:a16="http://schemas.microsoft.com/office/drawing/2014/main" id="{AAA06624-91EC-4BB0-A59E-AFFC9DCE787C}"/>
              </a:ext>
            </a:extLst>
          </p:cNvPr>
          <p:cNvSpPr/>
          <p:nvPr/>
        </p:nvSpPr>
        <p:spPr>
          <a:xfrm>
            <a:off x="2590800" y="2896026"/>
            <a:ext cx="1676400" cy="456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Christopher Columbus</a:t>
            </a:r>
          </a:p>
        </p:txBody>
      </p:sp>
      <p:sp>
        <p:nvSpPr>
          <p:cNvPr id="8" name="Rectangle 7">
            <a:extLst>
              <a:ext uri="{FF2B5EF4-FFF2-40B4-BE49-F238E27FC236}">
                <a16:creationId xmlns:a16="http://schemas.microsoft.com/office/drawing/2014/main" id="{88B3ACB5-0606-47C0-9ABE-4E6EB6F56598}"/>
              </a:ext>
            </a:extLst>
          </p:cNvPr>
          <p:cNvSpPr/>
          <p:nvPr/>
        </p:nvSpPr>
        <p:spPr>
          <a:xfrm>
            <a:off x="2590800" y="4588574"/>
            <a:ext cx="1676400" cy="456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Hernando Cortez</a:t>
            </a:r>
          </a:p>
        </p:txBody>
      </p:sp>
      <p:pic>
        <p:nvPicPr>
          <p:cNvPr id="9" name="Picture 8">
            <a:extLst>
              <a:ext uri="{FF2B5EF4-FFF2-40B4-BE49-F238E27FC236}">
                <a16:creationId xmlns:a16="http://schemas.microsoft.com/office/drawing/2014/main" id="{1EB9DC59-350E-4C45-AAD2-845484D0D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716" y="2362201"/>
            <a:ext cx="2697919" cy="1524000"/>
          </a:xfrm>
          <a:prstGeom prst="rect">
            <a:avLst/>
          </a:prstGeom>
        </p:spPr>
      </p:pic>
      <p:pic>
        <p:nvPicPr>
          <p:cNvPr id="10" name="Picture 9">
            <a:extLst>
              <a:ext uri="{FF2B5EF4-FFF2-40B4-BE49-F238E27FC236}">
                <a16:creationId xmlns:a16="http://schemas.microsoft.com/office/drawing/2014/main" id="{48B2CB12-2ECA-48F4-A599-6E323BDBF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038600"/>
            <a:ext cx="2701636" cy="1416234"/>
          </a:xfrm>
          <a:prstGeom prst="rect">
            <a:avLst/>
          </a:prstGeom>
        </p:spPr>
      </p:pic>
      <p:sp>
        <p:nvSpPr>
          <p:cNvPr id="11" name="Rectangle 10">
            <a:extLst>
              <a:ext uri="{FF2B5EF4-FFF2-40B4-BE49-F238E27FC236}">
                <a16:creationId xmlns:a16="http://schemas.microsoft.com/office/drawing/2014/main" id="{A557288D-392A-47F8-82F5-55E98E351CB3}"/>
              </a:ext>
            </a:extLst>
          </p:cNvPr>
          <p:cNvSpPr/>
          <p:nvPr/>
        </p:nvSpPr>
        <p:spPr>
          <a:xfrm>
            <a:off x="6435435" y="2994955"/>
            <a:ext cx="1676400" cy="456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Hernando De Soto</a:t>
            </a:r>
          </a:p>
        </p:txBody>
      </p:sp>
      <p:sp>
        <p:nvSpPr>
          <p:cNvPr id="12" name="Rectangle 11">
            <a:extLst>
              <a:ext uri="{FF2B5EF4-FFF2-40B4-BE49-F238E27FC236}">
                <a16:creationId xmlns:a16="http://schemas.microsoft.com/office/drawing/2014/main" id="{4BAFD7ED-54FD-421A-8A9E-AFA012A7DBF4}"/>
              </a:ext>
            </a:extLst>
          </p:cNvPr>
          <p:cNvSpPr/>
          <p:nvPr/>
        </p:nvSpPr>
        <p:spPr>
          <a:xfrm>
            <a:off x="6740236" y="4628611"/>
            <a:ext cx="1676400" cy="456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Francisco Coronado </a:t>
            </a:r>
          </a:p>
        </p:txBody>
      </p:sp>
    </p:spTree>
    <p:extLst>
      <p:ext uri="{BB962C8B-B14F-4D97-AF65-F5344CB8AC3E}">
        <p14:creationId xmlns:p14="http://schemas.microsoft.com/office/powerpoint/2010/main" val="34447098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tx2"/>
            </a:solidFill>
          </a:ln>
        </p:spPr>
        <p:txBody>
          <a:bodyPr>
            <a:normAutofit fontScale="90000"/>
          </a:bodyPr>
          <a:lstStyle/>
          <a:p>
            <a:r>
              <a:rPr lang="en-US" dirty="0">
                <a:solidFill>
                  <a:schemeClr val="tx2"/>
                </a:solidFill>
                <a:latin typeface="Times New Roman" panose="02020603050405020304" pitchFamily="18" charset="0"/>
                <a:cs typeface="Times New Roman" panose="02020603050405020304" pitchFamily="18" charset="0"/>
              </a:rPr>
              <a:t>The British are coming!</a:t>
            </a:r>
          </a:p>
        </p:txBody>
      </p:sp>
      <p:pic>
        <p:nvPicPr>
          <p:cNvPr id="5122" name="Picture 2" descr="Image result for English Colon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066800"/>
            <a:ext cx="3124200" cy="561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340" y="1051739"/>
            <a:ext cx="5029200" cy="3477875"/>
          </a:xfrm>
          <a:prstGeom prst="rect">
            <a:avLst/>
          </a:prstGeom>
          <a:noFill/>
        </p:spPr>
        <p:txBody>
          <a:bodyPr wrap="square" rtlCol="0">
            <a:spAutoFit/>
          </a:bodyPr>
          <a:lstStyle/>
          <a:p>
            <a:r>
              <a:rPr lang="en-US" sz="2000" b="1" dirty="0">
                <a:latin typeface="Times" panose="02020603050405020304" pitchFamily="18" charset="0"/>
                <a:cs typeface="Times" panose="02020603050405020304" pitchFamily="18" charset="0"/>
              </a:rPr>
              <a:t>Motivating factors: </a:t>
            </a:r>
            <a:r>
              <a:rPr lang="en-US" sz="2000" dirty="0">
                <a:latin typeface="Times" panose="02020603050405020304" pitchFamily="18" charset="0"/>
                <a:cs typeface="Times" panose="02020603050405020304" pitchFamily="18" charset="0"/>
              </a:rPr>
              <a:t>World power status, mercantilism, over-population, &amp; dumping ground – (Poor, dissenters, prisoners)</a:t>
            </a: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Colonization Factors:</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Primogeniture laws </a:t>
            </a:r>
            <a:r>
              <a:rPr lang="en-US" sz="2000" dirty="0">
                <a:latin typeface="Times" panose="02020603050405020304" pitchFamily="18" charset="0"/>
                <a:cs typeface="Times" panose="02020603050405020304" pitchFamily="18" charset="0"/>
              </a:rPr>
              <a:t>(</a:t>
            </a:r>
            <a:r>
              <a:rPr lang="en-US" sz="2000" b="1" dirty="0">
                <a:solidFill>
                  <a:srgbClr val="002060"/>
                </a:solidFill>
                <a:latin typeface="Times" panose="02020603050405020304" pitchFamily="18" charset="0"/>
                <a:cs typeface="Times" panose="02020603050405020304" pitchFamily="18" charset="0"/>
              </a:rPr>
              <a:t>Joint Stock Co. </a:t>
            </a:r>
            <a:r>
              <a:rPr lang="en-US" sz="2000" dirty="0">
                <a:latin typeface="Times" panose="02020603050405020304" pitchFamily="18" charset="0"/>
                <a:cs typeface="Times" panose="02020603050405020304" pitchFamily="18" charset="0"/>
              </a:rPr>
              <a:t>= Virginia Co.) </a:t>
            </a:r>
            <a:r>
              <a:rPr lang="en-US" sz="2000" b="1" dirty="0">
                <a:solidFill>
                  <a:srgbClr val="FF0000"/>
                </a:solidFill>
                <a:latin typeface="Times" panose="02020603050405020304" pitchFamily="18" charset="0"/>
                <a:cs typeface="Times" panose="02020603050405020304" pitchFamily="18" charset="0"/>
              </a:rPr>
              <a:t>Jamestown 1608</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Enclosure Movement</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Over-population </a:t>
            </a:r>
          </a:p>
          <a:p>
            <a:pPr marL="342900" indent="-342900">
              <a:buFont typeface="Arial" panose="020B0604020202020204" pitchFamily="34" charset="0"/>
              <a:buChar char="•"/>
            </a:pPr>
            <a:r>
              <a:rPr lang="en-US" sz="2000" b="1" dirty="0">
                <a:solidFill>
                  <a:srgbClr val="C00000"/>
                </a:solidFill>
                <a:latin typeface="Times" panose="02020603050405020304" pitchFamily="18" charset="0"/>
                <a:cs typeface="Times" panose="02020603050405020304" pitchFamily="18" charset="0"/>
              </a:rPr>
              <a:t>Protestant Reformation </a:t>
            </a:r>
            <a:r>
              <a:rPr lang="en-US" sz="2000" dirty="0">
                <a:latin typeface="Times" panose="02020603050405020304" pitchFamily="18" charset="0"/>
                <a:cs typeface="Times" panose="02020603050405020304" pitchFamily="18" charset="0"/>
              </a:rPr>
              <a:t>(Battle over the Anglican Church) </a:t>
            </a:r>
          </a:p>
        </p:txBody>
      </p:sp>
    </p:spTree>
    <p:extLst>
      <p:ext uri="{BB962C8B-B14F-4D97-AF65-F5344CB8AC3E}">
        <p14:creationId xmlns:p14="http://schemas.microsoft.com/office/powerpoint/2010/main" val="14172307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381000" y="76200"/>
            <a:ext cx="8229600" cy="609600"/>
          </a:xfrm>
          <a:solidFill>
            <a:schemeClr val="bg1"/>
          </a:solidFill>
          <a:ln>
            <a:solidFill>
              <a:schemeClr val="tx2"/>
            </a:solidFill>
          </a:ln>
        </p:spPr>
        <p:txBody>
          <a:bodyPr>
            <a:normAutofit fontScale="90000"/>
          </a:bodyPr>
          <a:lstStyle/>
          <a:p>
            <a:pPr eaLnBrk="1" hangingPunct="1">
              <a:defRPr/>
            </a:pPr>
            <a:r>
              <a:rPr lang="en-US" sz="3200" b="0" dirty="0">
                <a:solidFill>
                  <a:schemeClr val="tx2"/>
                </a:solidFill>
                <a:latin typeface="Baskerville Old Face" panose="02020602080505020303" pitchFamily="18" charset="0"/>
              </a:rPr>
              <a:t>The Rise of the American Merchant, 1750</a:t>
            </a:r>
            <a:r>
              <a:rPr lang="en-US" sz="4000" dirty="0">
                <a:solidFill>
                  <a:schemeClr val="tx2"/>
                </a:solidFill>
                <a:latin typeface="Baskerville Old Face" panose="02020602080505020303" pitchFamily="18" charset="0"/>
              </a:rPr>
              <a:t> </a:t>
            </a:r>
          </a:p>
        </p:txBody>
      </p:sp>
      <p:pic>
        <p:nvPicPr>
          <p:cNvPr id="7170" name="Picture 2" descr="Image result for Triangle 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305800" cy="524256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839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a:ln>
            <a:solidFill>
              <a:srgbClr val="FFC000"/>
            </a:solidFill>
          </a:ln>
        </p:spPr>
        <p:txBody>
          <a:bodyPr>
            <a:normAutofit/>
          </a:bodyPr>
          <a:lstStyle/>
          <a:p>
            <a:r>
              <a:rPr lang="en-US" sz="2400" dirty="0">
                <a:latin typeface="Times" panose="02020603050405020304" pitchFamily="18" charset="0"/>
                <a:cs typeface="Times" panose="02020603050405020304" pitchFamily="18" charset="0"/>
              </a:rPr>
              <a:t>Today’s Focus</a:t>
            </a:r>
          </a:p>
          <a:p>
            <a:r>
              <a:rPr lang="en-US" sz="2200" b="1" i="1" dirty="0">
                <a:solidFill>
                  <a:schemeClr val="accent6">
                    <a:lumMod val="75000"/>
                  </a:schemeClr>
                </a:solidFill>
                <a:latin typeface="Times" panose="02020603050405020304" pitchFamily="18" charset="0"/>
                <a:cs typeface="Times" panose="02020603050405020304" pitchFamily="18" charset="0"/>
              </a:rPr>
              <a:t>Essential Question:</a:t>
            </a:r>
            <a:r>
              <a:rPr lang="en-US" sz="2200" b="1" dirty="0">
                <a:solidFill>
                  <a:schemeClr val="accent6">
                    <a:lumMod val="75000"/>
                  </a:schemeClr>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How did the convergences of three cultures, the red, the white, and the black create a new world that lead to a national identity known as American?</a:t>
            </a:r>
          </a:p>
          <a:p>
            <a:r>
              <a:rPr lang="en-US" sz="2400" b="1" i="1" dirty="0">
                <a:solidFill>
                  <a:schemeClr val="accent6">
                    <a:lumMod val="75000"/>
                  </a:schemeClr>
                </a:solidFill>
                <a:latin typeface="Times" panose="02020603050405020304" pitchFamily="18" charset="0"/>
                <a:cs typeface="Times" panose="02020603050405020304" pitchFamily="18" charset="0"/>
              </a:rPr>
              <a:t>Students can:</a:t>
            </a:r>
            <a:endParaRPr lang="en-US" sz="2400" b="1" dirty="0">
              <a:solidFill>
                <a:schemeClr val="accent6">
                  <a:lumMod val="75000"/>
                </a:schemeClr>
              </a:solidFill>
              <a:latin typeface="Times" panose="02020603050405020304" pitchFamily="18" charset="0"/>
              <a:cs typeface="Times" panose="02020603050405020304" pitchFamily="18" charset="0"/>
            </a:endParaRPr>
          </a:p>
          <a:p>
            <a:pPr lvl="1"/>
            <a:r>
              <a:rPr lang="en-US" sz="2000" dirty="0">
                <a:latin typeface="Times" panose="02020603050405020304" pitchFamily="18" charset="0"/>
                <a:cs typeface="Times" panose="02020603050405020304" pitchFamily="18" charset="0"/>
              </a:rPr>
              <a:t>Explain how the environment of America transformed Native American culture</a:t>
            </a:r>
          </a:p>
          <a:p>
            <a:pPr lvl="1"/>
            <a:r>
              <a:rPr lang="en-US" sz="2000" dirty="0">
                <a:latin typeface="Times" panose="02020603050405020304" pitchFamily="18" charset="0"/>
                <a:cs typeface="Times" panose="02020603050405020304" pitchFamily="18" charset="0"/>
              </a:rPr>
              <a:t>Compare and contrast Native Culture to that of European Culture</a:t>
            </a:r>
          </a:p>
          <a:p>
            <a:pPr lvl="1"/>
            <a:r>
              <a:rPr lang="en-US" sz="2000" dirty="0">
                <a:latin typeface="Times" panose="02020603050405020304" pitchFamily="18" charset="0"/>
                <a:cs typeface="Times" panose="02020603050405020304" pitchFamily="18" charset="0"/>
              </a:rPr>
              <a:t>Discern how interaction of Native American, African, and European culture impacted the new world</a:t>
            </a:r>
          </a:p>
          <a:p>
            <a:r>
              <a:rPr lang="en-US" sz="2400" b="1" dirty="0">
                <a:latin typeface="Times" panose="02020603050405020304" pitchFamily="18" charset="0"/>
                <a:cs typeface="Times" panose="02020603050405020304" pitchFamily="18" charset="0"/>
              </a:rPr>
              <a:t>Agenda</a:t>
            </a:r>
            <a:endParaRPr lang="en-US" sz="2000" b="1"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Unit I test</a:t>
            </a:r>
          </a:p>
          <a:p>
            <a:r>
              <a:rPr lang="en-US" sz="2000" b="1" dirty="0">
                <a:solidFill>
                  <a:srgbClr val="C00000"/>
                </a:solidFill>
                <a:latin typeface="Times" panose="02020603050405020304" pitchFamily="18" charset="0"/>
                <a:cs typeface="Times" panose="02020603050405020304" pitchFamily="18" charset="0"/>
              </a:rPr>
              <a:t>Homework</a:t>
            </a:r>
          </a:p>
          <a:p>
            <a:pPr lvl="1"/>
            <a:r>
              <a:rPr lang="en-US" sz="1900" b="1" dirty="0">
                <a:solidFill>
                  <a:srgbClr val="FF0000"/>
                </a:solidFill>
                <a:latin typeface="Times" panose="02020603050405020304" pitchFamily="18" charset="0"/>
                <a:cs typeface="Times" panose="02020603050405020304" pitchFamily="18" charset="0"/>
              </a:rPr>
              <a:t>Colonization and Settlement 1585-1763 by John Demos (APUSH Website - Unit II)</a:t>
            </a:r>
          </a:p>
          <a:p>
            <a:pPr lvl="1"/>
            <a:endParaRPr lang="en-US" sz="1900" b="1" dirty="0">
              <a:solidFill>
                <a:srgbClr val="FF0000"/>
              </a:solidFill>
              <a:latin typeface="Times" panose="02020603050405020304" pitchFamily="18" charset="0"/>
              <a:cs typeface="Times" panose="02020603050405020304" pitchFamily="18" charset="0"/>
            </a:endParaRPr>
          </a:p>
          <a:p>
            <a:pPr marL="457200" lvl="1" indent="0">
              <a:buNone/>
            </a:pPr>
            <a:endParaRPr lang="en-US" sz="2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25223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FFC000"/>
            </a:solidFill>
          </a:ln>
        </p:spPr>
        <p:txBody>
          <a:bodyPr>
            <a:normAutofit fontScale="90000"/>
          </a:bodyPr>
          <a:lstStyle/>
          <a:p>
            <a:r>
              <a:rPr lang="en-US" dirty="0">
                <a:solidFill>
                  <a:srgbClr val="C00000"/>
                </a:solidFill>
                <a:latin typeface="Baskerville Old Face" panose="02020602080505020303" pitchFamily="18" charset="0"/>
              </a:rPr>
              <a:t>Reading is an active sport </a:t>
            </a:r>
          </a:p>
        </p:txBody>
      </p:sp>
      <p:sp>
        <p:nvSpPr>
          <p:cNvPr id="3" name="Content Placeholder 2"/>
          <p:cNvSpPr>
            <a:spLocks noGrp="1"/>
          </p:cNvSpPr>
          <p:nvPr>
            <p:ph idx="1"/>
          </p:nvPr>
        </p:nvSpPr>
        <p:spPr>
          <a:xfrm>
            <a:off x="457200" y="1143000"/>
            <a:ext cx="4419600" cy="4983163"/>
          </a:xfrm>
        </p:spPr>
        <p:txBody>
          <a:bodyPr>
            <a:normAutofit/>
          </a:bodyPr>
          <a:lstStyle/>
          <a:p>
            <a:r>
              <a:rPr lang="en-US" sz="2400" dirty="0">
                <a:latin typeface="Times" panose="02020603050405020304" pitchFamily="18" charset="0"/>
                <a:cs typeface="Times" panose="02020603050405020304" pitchFamily="18" charset="0"/>
              </a:rPr>
              <a:t>Building recall through reading</a:t>
            </a:r>
          </a:p>
          <a:p>
            <a:r>
              <a:rPr lang="en-US" sz="2400" dirty="0">
                <a:latin typeface="Times" panose="02020603050405020304" pitchFamily="18" charset="0"/>
                <a:cs typeface="Times" panose="02020603050405020304" pitchFamily="18" charset="0"/>
              </a:rPr>
              <a:t>Analytical skill</a:t>
            </a:r>
          </a:p>
          <a:p>
            <a:pPr lvl="1"/>
            <a:r>
              <a:rPr lang="en-US" sz="2000" dirty="0">
                <a:latin typeface="Times" panose="02020603050405020304" pitchFamily="18" charset="0"/>
                <a:cs typeface="Times" panose="02020603050405020304" pitchFamily="18" charset="0"/>
              </a:rPr>
              <a:t>Write down main idea</a:t>
            </a:r>
          </a:p>
          <a:p>
            <a:pPr lvl="1"/>
            <a:r>
              <a:rPr lang="en-US" sz="2000" dirty="0">
                <a:latin typeface="Times" panose="02020603050405020304" pitchFamily="18" charset="0"/>
                <a:cs typeface="Times" panose="02020603050405020304" pitchFamily="18" charset="0"/>
              </a:rPr>
              <a:t>Provide SHE (Specific Historic Evidence)</a:t>
            </a:r>
          </a:p>
          <a:p>
            <a:pPr lvl="1"/>
            <a:r>
              <a:rPr lang="en-US" sz="2000" dirty="0">
                <a:latin typeface="Times" panose="02020603050405020304" pitchFamily="18" charset="0"/>
                <a:cs typeface="Times" panose="02020603050405020304" pitchFamily="18" charset="0"/>
              </a:rPr>
              <a:t>Summarize what you read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555" y="1143000"/>
            <a:ext cx="3484245" cy="4495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505200"/>
            <a:ext cx="2819400" cy="2890837"/>
          </a:xfrm>
          <a:prstGeom prst="rect">
            <a:avLst/>
          </a:prstGeom>
        </p:spPr>
      </p:pic>
    </p:spTree>
    <p:extLst>
      <p:ext uri="{BB962C8B-B14F-4D97-AF65-F5344CB8AC3E}">
        <p14:creationId xmlns:p14="http://schemas.microsoft.com/office/powerpoint/2010/main" val="29619463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solidFill>
            <a:schemeClr val="bg1"/>
          </a:solidFill>
          <a:ln>
            <a:solidFill>
              <a:schemeClr val="tx2"/>
            </a:solidFill>
          </a:ln>
        </p:spPr>
        <p:txBody>
          <a:bodyPr/>
          <a:lstStyle/>
          <a:p>
            <a:r>
              <a:rPr lang="en-US" dirty="0">
                <a:solidFill>
                  <a:srgbClr val="002060"/>
                </a:solidFill>
                <a:latin typeface="Baskerville Old Face" panose="02020602080505020303" pitchFamily="18" charset="0"/>
              </a:rPr>
              <a:t>Two Truths &amp; A Lie</a:t>
            </a:r>
          </a:p>
        </p:txBody>
      </p:sp>
      <p:sp>
        <p:nvSpPr>
          <p:cNvPr id="4" name="Content Placeholder 3"/>
          <p:cNvSpPr>
            <a:spLocks noGrp="1"/>
          </p:cNvSpPr>
          <p:nvPr>
            <p:ph idx="1"/>
          </p:nvPr>
        </p:nvSpPr>
        <p:spPr>
          <a:xfrm>
            <a:off x="457200" y="1219200"/>
            <a:ext cx="8229600" cy="5334000"/>
          </a:xfrm>
        </p:spPr>
        <p:txBody>
          <a:bodyPr>
            <a:normAutofit/>
          </a:bodyPr>
          <a:lstStyle/>
          <a:p>
            <a:r>
              <a:rPr lang="en-US" sz="2000" dirty="0">
                <a:latin typeface="Times" panose="02020603050405020304" pitchFamily="18" charset="0"/>
                <a:cs typeface="Times" panose="02020603050405020304" pitchFamily="18" charset="0"/>
              </a:rPr>
              <a:t>Read the following statement and determine which statements are true and which is the lie</a:t>
            </a:r>
          </a:p>
          <a:p>
            <a:pPr lvl="1"/>
            <a:r>
              <a:rPr lang="en-US" sz="1800" dirty="0">
                <a:latin typeface="Times" panose="02020603050405020304" pitchFamily="18" charset="0"/>
                <a:cs typeface="Times" panose="02020603050405020304" pitchFamily="18" charset="0"/>
              </a:rPr>
              <a:t>Many Spanish  used the new world to gain status back in Spain</a:t>
            </a:r>
          </a:p>
          <a:p>
            <a:pPr lvl="1"/>
            <a:r>
              <a:rPr lang="en-US" sz="1800" dirty="0">
                <a:latin typeface="Times" panose="02020603050405020304" pitchFamily="18" charset="0"/>
                <a:cs typeface="Times" panose="02020603050405020304" pitchFamily="18" charset="0"/>
              </a:rPr>
              <a:t>The English saw new world as a place to support freedom of religion</a:t>
            </a:r>
          </a:p>
          <a:p>
            <a:pPr lvl="1"/>
            <a:r>
              <a:rPr lang="en-US" sz="1800" dirty="0">
                <a:latin typeface="Times" panose="02020603050405020304" pitchFamily="18" charset="0"/>
                <a:cs typeface="Times" panose="02020603050405020304" pitchFamily="18" charset="0"/>
              </a:rPr>
              <a:t>The French, for the most part, sought good relations with the Native American population of the new world. </a:t>
            </a:r>
          </a:p>
          <a:p>
            <a:pPr marL="0" lvl="1" indent="0">
              <a:buNone/>
            </a:pPr>
            <a:endParaRPr lang="en-US" sz="1800" dirty="0">
              <a:latin typeface="Times" panose="02020603050405020304" pitchFamily="18" charset="0"/>
              <a:cs typeface="Times"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124200"/>
            <a:ext cx="4419600" cy="2880727"/>
          </a:xfrm>
          <a:prstGeom prst="rect">
            <a:avLst/>
          </a:prstGeom>
          <a:ln>
            <a:solidFill>
              <a:schemeClr val="tx2"/>
            </a:solidFill>
          </a:ln>
        </p:spPr>
      </p:pic>
    </p:spTree>
    <p:extLst>
      <p:ext uri="{BB962C8B-B14F-4D97-AF65-F5344CB8AC3E}">
        <p14:creationId xmlns:p14="http://schemas.microsoft.com/office/powerpoint/2010/main" val="6372964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solidFill>
            <a:schemeClr val="bg1"/>
          </a:solidFill>
          <a:ln>
            <a:solidFill>
              <a:schemeClr val="tx2"/>
            </a:solidFill>
          </a:ln>
        </p:spPr>
        <p:txBody>
          <a:bodyPr/>
          <a:lstStyle/>
          <a:p>
            <a:r>
              <a:rPr lang="en-US" dirty="0">
                <a:solidFill>
                  <a:srgbClr val="002060"/>
                </a:solidFill>
                <a:latin typeface="Baskerville Old Face" panose="02020602080505020303" pitchFamily="18" charset="0"/>
              </a:rPr>
              <a:t>The Columbus Effect</a:t>
            </a:r>
          </a:p>
        </p:txBody>
      </p:sp>
      <p:sp>
        <p:nvSpPr>
          <p:cNvPr id="4" name="Content Placeholder 3"/>
          <p:cNvSpPr>
            <a:spLocks noGrp="1"/>
          </p:cNvSpPr>
          <p:nvPr>
            <p:ph idx="1"/>
          </p:nvPr>
        </p:nvSpPr>
        <p:spPr>
          <a:xfrm>
            <a:off x="457200" y="1219200"/>
            <a:ext cx="8229600" cy="5334000"/>
          </a:xfrm>
        </p:spPr>
        <p:txBody>
          <a:bodyPr>
            <a:normAutofit fontScale="92500"/>
          </a:bodyPr>
          <a:lstStyle/>
          <a:p>
            <a:pPr marL="0" lvl="1" indent="0" algn="ctr">
              <a:buNone/>
            </a:pPr>
            <a:r>
              <a:rPr lang="en-US" sz="2400" dirty="0">
                <a:latin typeface="Times" panose="02020603050405020304" pitchFamily="18" charset="0"/>
                <a:cs typeface="Times" panose="02020603050405020304" pitchFamily="18" charset="0"/>
              </a:rPr>
              <a:t>Deliberating how to view past historic events</a:t>
            </a:r>
          </a:p>
          <a:p>
            <a:pPr marL="0" lvl="1" indent="0">
              <a:buNone/>
            </a:pPr>
            <a:endParaRPr lang="en-US" sz="2400" dirty="0">
              <a:latin typeface="Times" panose="02020603050405020304" pitchFamily="18" charset="0"/>
              <a:cs typeface="Times" panose="02020603050405020304" pitchFamily="18" charset="0"/>
            </a:endParaRPr>
          </a:p>
          <a:p>
            <a:pPr marL="0" lvl="1" indent="0">
              <a:buNone/>
            </a:pPr>
            <a:r>
              <a:rPr lang="en-US" sz="2400" b="1" dirty="0">
                <a:solidFill>
                  <a:srgbClr val="FF0000"/>
                </a:solidFill>
                <a:latin typeface="Times" panose="02020603050405020304" pitchFamily="18" charset="0"/>
                <a:cs typeface="Times" panose="02020603050405020304" pitchFamily="18" charset="0"/>
              </a:rPr>
              <a:t>Prompt:</a:t>
            </a:r>
            <a:r>
              <a:rPr lang="en-US" sz="2400" dirty="0">
                <a:latin typeface="Times" panose="02020603050405020304" pitchFamily="18" charset="0"/>
                <a:cs typeface="Times" panose="02020603050405020304" pitchFamily="18" charset="0"/>
              </a:rPr>
              <a:t> Evaluate whether United States should to continue to honor Columbus Day as a national day of remembrance.</a:t>
            </a:r>
          </a:p>
          <a:p>
            <a:pPr marL="0" lvl="1" indent="0">
              <a:buNone/>
            </a:pPr>
            <a:endParaRPr lang="en-US" sz="2400" dirty="0">
              <a:latin typeface="Times" panose="02020603050405020304" pitchFamily="18" charset="0"/>
              <a:cs typeface="Times" panose="02020603050405020304" pitchFamily="18" charset="0"/>
            </a:endParaRPr>
          </a:p>
          <a:p>
            <a:pPr marL="0" lvl="1" indent="0">
              <a:buNone/>
            </a:pPr>
            <a:endParaRPr lang="en-US" sz="2400" b="1" dirty="0">
              <a:solidFill>
                <a:schemeClr val="tx2"/>
              </a:solidFill>
              <a:latin typeface="Times" panose="02020603050405020304" pitchFamily="18" charset="0"/>
              <a:cs typeface="Times" panose="02020603050405020304" pitchFamily="18" charset="0"/>
            </a:endParaRPr>
          </a:p>
          <a:p>
            <a:pPr marL="0" lvl="1" indent="0">
              <a:buNone/>
            </a:pPr>
            <a:r>
              <a:rPr lang="en-US" sz="2400" b="1" dirty="0">
                <a:solidFill>
                  <a:schemeClr val="tx2"/>
                </a:solidFill>
                <a:latin typeface="Times" panose="02020603050405020304" pitchFamily="18" charset="0"/>
                <a:cs typeface="Times" panose="02020603050405020304" pitchFamily="18" charset="0"/>
              </a:rPr>
              <a:t>Rules:</a:t>
            </a:r>
            <a:r>
              <a:rPr lang="en-US" sz="2400" dirty="0">
                <a:latin typeface="Times" panose="02020603050405020304" pitchFamily="18" charset="0"/>
                <a:cs typeface="Times" panose="02020603050405020304" pitchFamily="18" charset="0"/>
              </a:rPr>
              <a:t> </a:t>
            </a:r>
          </a:p>
          <a:p>
            <a:pPr marL="342900" lvl="1" indent="-342900"/>
            <a:r>
              <a:rPr lang="en-US" sz="2400" dirty="0">
                <a:latin typeface="Times" panose="02020603050405020304" pitchFamily="18" charset="0"/>
                <a:cs typeface="Times" panose="02020603050405020304" pitchFamily="18" charset="0"/>
              </a:rPr>
              <a:t>2 on 2 debate</a:t>
            </a:r>
          </a:p>
          <a:p>
            <a:pPr marL="342900" lvl="1" indent="-342900"/>
            <a:r>
              <a:rPr lang="en-US" sz="2400" dirty="0">
                <a:latin typeface="Times" panose="02020603050405020304" pitchFamily="18" charset="0"/>
                <a:cs typeface="Times" panose="02020603050405020304" pitchFamily="18" charset="0"/>
              </a:rPr>
              <a:t>Respect each other sides (No name calling allowed)</a:t>
            </a:r>
          </a:p>
          <a:p>
            <a:pPr marL="342900" lvl="1" indent="-342900"/>
            <a:r>
              <a:rPr lang="en-US" sz="2400" dirty="0">
                <a:latin typeface="Times" panose="02020603050405020304" pitchFamily="18" charset="0"/>
                <a:cs typeface="Times" panose="02020603050405020304" pitchFamily="18" charset="0"/>
              </a:rPr>
              <a:t>Deliberate utilizing historic facts (you may use your debate planner </a:t>
            </a:r>
          </a:p>
          <a:p>
            <a:pPr marL="342900" lvl="1" indent="-342900"/>
            <a:r>
              <a:rPr lang="en-US" sz="2400" dirty="0">
                <a:latin typeface="Times" panose="02020603050405020304" pitchFamily="18" charset="0"/>
                <a:cs typeface="Times" panose="02020603050405020304" pitchFamily="18" charset="0"/>
              </a:rPr>
              <a:t>No interrupting a person while they are speaking </a:t>
            </a:r>
          </a:p>
          <a:p>
            <a:pPr marL="342900" lvl="1" indent="-342900"/>
            <a:r>
              <a:rPr lang="en-US" sz="2400" dirty="0">
                <a:latin typeface="Times" panose="02020603050405020304" pitchFamily="18" charset="0"/>
                <a:cs typeface="Times" panose="02020603050405020304" pitchFamily="18" charset="0"/>
              </a:rPr>
              <a:t>Debate time: 10 minutes (points will be deducted if you are judge to be off topic)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797277"/>
            <a:ext cx="2743200" cy="1546123"/>
          </a:xfrm>
          <a:prstGeom prst="rect">
            <a:avLst/>
          </a:prstGeom>
        </p:spPr>
      </p:pic>
    </p:spTree>
    <p:extLst>
      <p:ext uri="{BB962C8B-B14F-4D97-AF65-F5344CB8AC3E}">
        <p14:creationId xmlns:p14="http://schemas.microsoft.com/office/powerpoint/2010/main" val="41420088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solidFill>
            <a:schemeClr val="bg1"/>
          </a:solidFill>
          <a:ln>
            <a:solidFill>
              <a:schemeClr val="tx2"/>
            </a:solidFill>
          </a:ln>
        </p:spPr>
        <p:txBody>
          <a:bodyPr/>
          <a:lstStyle/>
          <a:p>
            <a:r>
              <a:rPr lang="en-US" dirty="0">
                <a:solidFill>
                  <a:srgbClr val="002060"/>
                </a:solidFill>
                <a:latin typeface="Baskerville Old Face" panose="02020602080505020303" pitchFamily="18" charset="0"/>
              </a:rPr>
              <a:t>Verdict</a:t>
            </a:r>
          </a:p>
        </p:txBody>
      </p:sp>
      <p:sp>
        <p:nvSpPr>
          <p:cNvPr id="4" name="Content Placeholder 3"/>
          <p:cNvSpPr>
            <a:spLocks noGrp="1"/>
          </p:cNvSpPr>
          <p:nvPr>
            <p:ph idx="1"/>
          </p:nvPr>
        </p:nvSpPr>
        <p:spPr>
          <a:xfrm>
            <a:off x="457200" y="1219200"/>
            <a:ext cx="8229600" cy="5334000"/>
          </a:xfrm>
        </p:spPr>
        <p:txBody>
          <a:bodyPr>
            <a:normAutofit/>
          </a:bodyPr>
          <a:lstStyle/>
          <a:p>
            <a:pPr marL="0" lvl="1" indent="0">
              <a:buNone/>
            </a:pPr>
            <a:r>
              <a:rPr lang="en-US" sz="2400" b="1" dirty="0">
                <a:solidFill>
                  <a:srgbClr val="FF0000"/>
                </a:solidFill>
                <a:latin typeface="Times" panose="02020603050405020304" pitchFamily="18" charset="0"/>
                <a:cs typeface="Times" panose="02020603050405020304" pitchFamily="18" charset="0"/>
              </a:rPr>
              <a:t>Historic Verdict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402" y="1201994"/>
            <a:ext cx="2085975" cy="2781300"/>
          </a:xfrm>
          <a:prstGeom prst="rect">
            <a:avLst/>
          </a:prstGeom>
          <a:ln w="38100">
            <a:solidFill>
              <a:srgbClr val="FF0000"/>
            </a:solidFill>
          </a:ln>
        </p:spPr>
      </p:pic>
      <p:sp>
        <p:nvSpPr>
          <p:cNvPr id="7" name="TextBox 6"/>
          <p:cNvSpPr txBox="1"/>
          <p:nvPr/>
        </p:nvSpPr>
        <p:spPr>
          <a:xfrm>
            <a:off x="495300" y="4135694"/>
            <a:ext cx="8153400" cy="707886"/>
          </a:xfrm>
          <a:prstGeom prst="rect">
            <a:avLst/>
          </a:prstGeom>
          <a:solidFill>
            <a:schemeClr val="bg1"/>
          </a:solidFill>
          <a:ln>
            <a:solidFill>
              <a:schemeClr val="accent1"/>
            </a:solidFill>
          </a:ln>
        </p:spPr>
        <p:txBody>
          <a:bodyPr wrap="square" rtlCol="0">
            <a:spAutoFit/>
          </a:bodyPr>
          <a:lstStyle/>
          <a:p>
            <a:r>
              <a:rPr lang="en-US" sz="2000" b="1" dirty="0">
                <a:solidFill>
                  <a:schemeClr val="tx2"/>
                </a:solidFill>
                <a:latin typeface="Times" panose="02020603050405020304" pitchFamily="18" charset="0"/>
                <a:cs typeface="Times" panose="02020603050405020304" pitchFamily="18" charset="0"/>
              </a:rPr>
              <a:t>Innocent</a:t>
            </a:r>
            <a:r>
              <a:rPr lang="en-US" sz="2000" dirty="0">
                <a:latin typeface="Times" panose="02020603050405020304" pitchFamily="18" charset="0"/>
                <a:cs typeface="Times" panose="02020603050405020304" pitchFamily="18" charset="0"/>
              </a:rPr>
              <a:t> – A true renegade of history who should be venerated for his accomplishment in History</a:t>
            </a:r>
          </a:p>
        </p:txBody>
      </p:sp>
      <p:sp>
        <p:nvSpPr>
          <p:cNvPr id="8" name="TextBox 7"/>
          <p:cNvSpPr txBox="1"/>
          <p:nvPr/>
        </p:nvSpPr>
        <p:spPr>
          <a:xfrm>
            <a:off x="498987" y="5027935"/>
            <a:ext cx="8153400" cy="707886"/>
          </a:xfrm>
          <a:prstGeom prst="rect">
            <a:avLst/>
          </a:prstGeom>
          <a:solidFill>
            <a:schemeClr val="bg1"/>
          </a:solidFill>
          <a:ln>
            <a:solidFill>
              <a:schemeClr val="accent1"/>
            </a:solidFill>
          </a:ln>
        </p:spPr>
        <p:txBody>
          <a:bodyPr wrap="square" rtlCol="0">
            <a:spAutoFit/>
          </a:bodyPr>
          <a:lstStyle/>
          <a:p>
            <a:r>
              <a:rPr lang="en-US" sz="2000" b="1" dirty="0">
                <a:solidFill>
                  <a:schemeClr val="tx2"/>
                </a:solidFill>
                <a:latin typeface="Times" panose="02020603050405020304" pitchFamily="18" charset="0"/>
                <a:cs typeface="Times" panose="02020603050405020304" pitchFamily="18" charset="0"/>
              </a:rPr>
              <a:t>Guilty</a:t>
            </a:r>
            <a:r>
              <a:rPr lang="en-US" sz="2000" dirty="0">
                <a:latin typeface="Times" panose="02020603050405020304" pitchFamily="18" charset="0"/>
                <a:cs typeface="Times" panose="02020603050405020304" pitchFamily="18" charset="0"/>
              </a:rPr>
              <a:t> – </a:t>
            </a:r>
            <a:r>
              <a:rPr lang="en-US" sz="2000" b="1" dirty="0">
                <a:solidFill>
                  <a:schemeClr val="tx2"/>
                </a:solidFill>
                <a:latin typeface="Times" panose="02020603050405020304" pitchFamily="18" charset="0"/>
                <a:cs typeface="Times" panose="02020603050405020304" pitchFamily="18" charset="0"/>
              </a:rPr>
              <a:t>misdemeanor of fraud: </a:t>
            </a:r>
            <a:r>
              <a:rPr lang="en-US" sz="2000" dirty="0">
                <a:latin typeface="Times" panose="02020603050405020304" pitchFamily="18" charset="0"/>
                <a:cs typeface="Times" panose="02020603050405020304" pitchFamily="18" charset="0"/>
              </a:rPr>
              <a:t>who should only be noted in history textbooks for crossing the Atlantic </a:t>
            </a:r>
          </a:p>
        </p:txBody>
      </p:sp>
      <p:sp>
        <p:nvSpPr>
          <p:cNvPr id="9" name="TextBox 8"/>
          <p:cNvSpPr txBox="1"/>
          <p:nvPr/>
        </p:nvSpPr>
        <p:spPr>
          <a:xfrm>
            <a:off x="495300" y="5900060"/>
            <a:ext cx="8153400" cy="707886"/>
          </a:xfrm>
          <a:prstGeom prst="rect">
            <a:avLst/>
          </a:prstGeom>
          <a:solidFill>
            <a:schemeClr val="bg1"/>
          </a:solidFill>
          <a:ln>
            <a:solidFill>
              <a:schemeClr val="accent1"/>
            </a:solidFill>
          </a:ln>
        </p:spPr>
        <p:txBody>
          <a:bodyPr wrap="square" rtlCol="0">
            <a:spAutoFit/>
          </a:bodyPr>
          <a:lstStyle/>
          <a:p>
            <a:r>
              <a:rPr lang="en-US" sz="2000" b="1" dirty="0">
                <a:solidFill>
                  <a:schemeClr val="tx2"/>
                </a:solidFill>
                <a:latin typeface="Times" panose="02020603050405020304" pitchFamily="18" charset="0"/>
                <a:cs typeface="Times" panose="02020603050405020304" pitchFamily="18" charset="0"/>
              </a:rPr>
              <a:t>Guilty – Felony: Crimes against humanity</a:t>
            </a:r>
            <a:r>
              <a:rPr lang="en-US" sz="2000" dirty="0">
                <a:latin typeface="Times" panose="02020603050405020304" pitchFamily="18" charset="0"/>
                <a:cs typeface="Times" panose="02020603050405020304" pitchFamily="18" charset="0"/>
              </a:rPr>
              <a:t> – A false idol who unleased mass genocide, enslavement, and environmental destruction. </a:t>
            </a:r>
          </a:p>
        </p:txBody>
      </p:sp>
    </p:spTree>
    <p:extLst>
      <p:ext uri="{BB962C8B-B14F-4D97-AF65-F5344CB8AC3E}">
        <p14:creationId xmlns:p14="http://schemas.microsoft.com/office/powerpoint/2010/main" val="9340451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Hinge Check </a:t>
            </a:r>
          </a:p>
        </p:txBody>
      </p:sp>
      <p:sp>
        <p:nvSpPr>
          <p:cNvPr id="3" name="Content Placeholder 2"/>
          <p:cNvSpPr>
            <a:spLocks noGrp="1"/>
          </p:cNvSpPr>
          <p:nvPr>
            <p:ph idx="1"/>
          </p:nvPr>
        </p:nvSpPr>
        <p:spPr/>
        <p:txBody>
          <a:bodyPr>
            <a:normAutofit fontScale="92500"/>
          </a:bodyPr>
          <a:lstStyle/>
          <a:p>
            <a:pPr marL="0" indent="0">
              <a:buNone/>
            </a:pPr>
            <a:r>
              <a:rPr lang="en-US" dirty="0">
                <a:latin typeface="Times New Roman" panose="02020603050405020304" pitchFamily="18" charset="0"/>
                <a:cs typeface="Times New Roman" panose="02020603050405020304" pitchFamily="18" charset="0"/>
              </a:rPr>
              <a:t>1. How did contact with Europeans impact Native Americans during the Age of Exploration?</a:t>
            </a:r>
          </a:p>
          <a:p>
            <a:pPr marL="514350" lvl="0" indent="-514350">
              <a:buAutoNum type="alphaUcPeriod"/>
            </a:pPr>
            <a:r>
              <a:rPr lang="en-US" sz="3000" dirty="0">
                <a:latin typeface="Times New Roman" panose="02020603050405020304" pitchFamily="18" charset="0"/>
                <a:cs typeface="Times New Roman" panose="02020603050405020304" pitchFamily="18" charset="0"/>
              </a:rPr>
              <a:t>The European acceptance of the horse into their culture</a:t>
            </a:r>
          </a:p>
          <a:p>
            <a:pPr marL="514350" lvl="0" indent="-514350">
              <a:buAutoNum type="alphaUcPeriod"/>
            </a:pPr>
            <a:r>
              <a:rPr lang="en-US" sz="3000" dirty="0">
                <a:latin typeface="Times New Roman" panose="02020603050405020304" pitchFamily="18" charset="0"/>
                <a:cs typeface="Times New Roman" panose="02020603050405020304" pitchFamily="18" charset="0"/>
              </a:rPr>
              <a:t>The death of millions of Native Americans, who had little resistance to European diseases</a:t>
            </a:r>
          </a:p>
          <a:p>
            <a:pPr marL="514350" lvl="0" indent="-514350">
              <a:buAutoNum type="alphaUcPeriod"/>
            </a:pPr>
            <a:r>
              <a:rPr lang="en-US" sz="3000" dirty="0">
                <a:latin typeface="Times New Roman" panose="02020603050405020304" pitchFamily="18" charset="0"/>
                <a:cs typeface="Times New Roman" panose="02020603050405020304" pitchFamily="18" charset="0"/>
              </a:rPr>
              <a:t>The introduction of new plants into the New World of such plants as potatoes, tomatoes, and beans</a:t>
            </a:r>
          </a:p>
          <a:p>
            <a:pPr marL="514350" lvl="0" indent="-514350">
              <a:buAutoNum type="alphaUcPeriod"/>
            </a:pPr>
            <a:r>
              <a:rPr lang="en-US" sz="3000" dirty="0">
                <a:latin typeface="Times New Roman" panose="02020603050405020304" pitchFamily="18" charset="0"/>
                <a:cs typeface="Times New Roman" panose="02020603050405020304" pitchFamily="18" charset="0"/>
              </a:rPr>
              <a:t>The use of tobacco by Native Americans</a:t>
            </a:r>
          </a:p>
          <a:p>
            <a:endParaRPr lang="en-US" dirty="0"/>
          </a:p>
        </p:txBody>
      </p:sp>
    </p:spTree>
    <p:extLst>
      <p:ext uri="{BB962C8B-B14F-4D97-AF65-F5344CB8AC3E}">
        <p14:creationId xmlns:p14="http://schemas.microsoft.com/office/powerpoint/2010/main" val="19698190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Hinge Check</a:t>
            </a:r>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pPr marL="0" indent="0">
              <a:buNone/>
            </a:pPr>
            <a:r>
              <a:rPr lang="en-US" dirty="0">
                <a:latin typeface="Times New Roman" panose="02020603050405020304" pitchFamily="18" charset="0"/>
                <a:cs typeface="Times New Roman" panose="02020603050405020304" pitchFamily="18" charset="0"/>
              </a:rPr>
              <a:t>2. One of the main factors that enabled Europeans to conquer native North Americans with relative ease was __________.</a:t>
            </a:r>
          </a:p>
          <a:p>
            <a:pPr marL="514350" lvl="0" indent="-514350">
              <a:buAutoNum type="alphaUcPeriod"/>
            </a:pPr>
            <a:r>
              <a:rPr lang="en-US" dirty="0">
                <a:latin typeface="Times New Roman" panose="02020603050405020304" pitchFamily="18" charset="0"/>
                <a:cs typeface="Times New Roman" panose="02020603050405020304" pitchFamily="18" charset="0"/>
              </a:rPr>
              <a:t>The pacifistic nature of native North Americans </a:t>
            </a:r>
          </a:p>
          <a:p>
            <a:pPr marL="514350" lvl="0" indent="-514350">
              <a:buAutoNum type="alphaUcPeriod"/>
            </a:pPr>
            <a:r>
              <a:rPr lang="en-US" dirty="0">
                <a:latin typeface="Times New Roman" panose="02020603050405020304" pitchFamily="18" charset="0"/>
                <a:cs typeface="Times New Roman" panose="02020603050405020304" pitchFamily="18" charset="0"/>
              </a:rPr>
              <a:t>The settled agriculture societies of North America</a:t>
            </a:r>
          </a:p>
          <a:p>
            <a:pPr marL="514350" lvl="0" indent="-514350">
              <a:buAutoNum type="alphaUcPeriod"/>
            </a:pPr>
            <a:r>
              <a:rPr lang="en-US" dirty="0">
                <a:latin typeface="Times New Roman" panose="02020603050405020304" pitchFamily="18" charset="0"/>
                <a:cs typeface="Times New Roman" panose="02020603050405020304" pitchFamily="18" charset="0"/>
              </a:rPr>
              <a:t>The absence of dense concentration of native populations or complex nation-states in North America</a:t>
            </a:r>
          </a:p>
          <a:p>
            <a:pPr marL="514350" lvl="0" indent="-514350">
              <a:buAutoNum type="alphaUcPeriod"/>
            </a:pPr>
            <a:r>
              <a:rPr lang="en-US" dirty="0">
                <a:latin typeface="Times New Roman" panose="02020603050405020304" pitchFamily="18" charset="0"/>
                <a:cs typeface="Times New Roman" panose="02020603050405020304" pitchFamily="18" charset="0"/>
              </a:rPr>
              <a:t>The use of Native American guides </a:t>
            </a:r>
          </a:p>
        </p:txBody>
      </p:sp>
    </p:spTree>
    <p:extLst>
      <p:ext uri="{BB962C8B-B14F-4D97-AF65-F5344CB8AC3E}">
        <p14:creationId xmlns:p14="http://schemas.microsoft.com/office/powerpoint/2010/main" val="31826547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Hinge Check</a:t>
            </a:r>
          </a:p>
        </p:txBody>
      </p:sp>
      <p:sp>
        <p:nvSpPr>
          <p:cNvPr id="3" name="Content Placeholder 2"/>
          <p:cNvSpPr>
            <a:spLocks noGrp="1"/>
          </p:cNvSpPr>
          <p:nvPr>
            <p:ph idx="1"/>
          </p:nvPr>
        </p:nvSpPr>
        <p:spPr/>
        <p:txBody>
          <a:bodyPr>
            <a:normAutofit fontScale="92500"/>
          </a:bodyPr>
          <a:lstStyle/>
          <a:p>
            <a:pPr marL="0" indent="0">
              <a:buNone/>
            </a:pPr>
            <a:r>
              <a:rPr lang="en-US" sz="2800" dirty="0">
                <a:latin typeface="Times New Roman" panose="02020603050405020304" pitchFamily="18" charset="0"/>
                <a:cs typeface="Times New Roman" panose="02020603050405020304" pitchFamily="18" charset="0"/>
              </a:rPr>
              <a:t>3. Which of the following was </a:t>
            </a:r>
            <a:r>
              <a:rPr lang="en-US" sz="2800" b="1" u="sng" dirty="0">
                <a:latin typeface="Times New Roman" panose="02020603050405020304" pitchFamily="18" charset="0"/>
                <a:cs typeface="Times New Roman" panose="02020603050405020304" pitchFamily="18" charset="0"/>
              </a:rPr>
              <a:t>NOT</a:t>
            </a:r>
            <a:r>
              <a:rPr lang="en-US" sz="2800" dirty="0">
                <a:latin typeface="Times New Roman" panose="02020603050405020304" pitchFamily="18" charset="0"/>
                <a:cs typeface="Times New Roman" panose="02020603050405020304" pitchFamily="18" charset="0"/>
              </a:rPr>
              <a:t> a contributing factor that enabled Europeans to reach the New World in 1492?</a:t>
            </a:r>
          </a:p>
          <a:p>
            <a:pPr marL="514350" indent="-514350">
              <a:buAutoNum type="alphaUcPeriod"/>
            </a:pPr>
            <a:r>
              <a:rPr lang="en-US" sz="2800" dirty="0">
                <a:latin typeface="Times New Roman" panose="02020603050405020304" pitchFamily="18" charset="0"/>
                <a:cs typeface="Times New Roman" panose="02020603050405020304" pitchFamily="18" charset="0"/>
              </a:rPr>
              <a:t>The desire to gain profits off of the spice and silk trade with Asia</a:t>
            </a:r>
          </a:p>
          <a:p>
            <a:pPr marL="514350" indent="-514350">
              <a:buAutoNum type="alphaUcPeriod"/>
            </a:pPr>
            <a:r>
              <a:rPr lang="en-US" sz="2800" dirty="0">
                <a:latin typeface="Times New Roman" panose="02020603050405020304" pitchFamily="18" charset="0"/>
                <a:cs typeface="Times New Roman" panose="02020603050405020304" pitchFamily="18" charset="0"/>
              </a:rPr>
              <a:t>The introduction of new navigation technology, such as carvel ships and Prince Henry’s Navigation School</a:t>
            </a:r>
          </a:p>
          <a:p>
            <a:pPr marL="514350" indent="-514350">
              <a:buAutoNum type="alphaUcPeriod"/>
            </a:pPr>
            <a:r>
              <a:rPr lang="en-US" sz="2800" dirty="0">
                <a:latin typeface="Times New Roman" panose="02020603050405020304" pitchFamily="18" charset="0"/>
                <a:cs typeface="Times New Roman" panose="02020603050405020304" pitchFamily="18" charset="0"/>
              </a:rPr>
              <a:t>The desire to expand the African slave trade </a:t>
            </a:r>
          </a:p>
          <a:p>
            <a:pPr marL="514350" indent="-514350">
              <a:buAutoNum type="alphaUcPeriod"/>
            </a:pPr>
            <a:r>
              <a:rPr lang="en-US" sz="2800" dirty="0">
                <a:latin typeface="Times New Roman" panose="02020603050405020304" pitchFamily="18" charset="0"/>
                <a:cs typeface="Times New Roman" panose="02020603050405020304" pitchFamily="18" charset="0"/>
              </a:rPr>
              <a:t>A new cultural sense of willingness to challenge established ideas, as a result of the Renaissance</a:t>
            </a:r>
          </a:p>
        </p:txBody>
      </p:sp>
    </p:spTree>
    <p:extLst>
      <p:ext uri="{BB962C8B-B14F-4D97-AF65-F5344CB8AC3E}">
        <p14:creationId xmlns:p14="http://schemas.microsoft.com/office/powerpoint/2010/main" val="12104012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sz="2400" dirty="0">
                <a:latin typeface="Times" panose="02020603050405020304" pitchFamily="18" charset="0"/>
                <a:cs typeface="Times" panose="02020603050405020304" pitchFamily="18" charset="0"/>
              </a:rPr>
              <a:t>Today’s Focus</a:t>
            </a:r>
          </a:p>
          <a:p>
            <a:r>
              <a:rPr lang="en-US" sz="2200" b="1" i="1" dirty="0">
                <a:solidFill>
                  <a:schemeClr val="accent6">
                    <a:lumMod val="75000"/>
                  </a:schemeClr>
                </a:solidFill>
                <a:latin typeface="Times" panose="02020603050405020304" pitchFamily="18" charset="0"/>
                <a:cs typeface="Times" panose="02020603050405020304" pitchFamily="18" charset="0"/>
              </a:rPr>
              <a:t>Essential Question:</a:t>
            </a:r>
            <a:r>
              <a:rPr lang="en-US" sz="2200" b="1" dirty="0">
                <a:solidFill>
                  <a:schemeClr val="accent6">
                    <a:lumMod val="75000"/>
                  </a:schemeClr>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How did the convergences of three cultures, the red, the white, and the black create a new world that lead to a national identity known as American?</a:t>
            </a:r>
          </a:p>
          <a:p>
            <a:r>
              <a:rPr lang="en-US" sz="2400" b="1" i="1" dirty="0">
                <a:solidFill>
                  <a:schemeClr val="accent6">
                    <a:lumMod val="75000"/>
                  </a:schemeClr>
                </a:solidFill>
                <a:latin typeface="Times" panose="02020603050405020304" pitchFamily="18" charset="0"/>
                <a:cs typeface="Times" panose="02020603050405020304" pitchFamily="18" charset="0"/>
              </a:rPr>
              <a:t>Students can:</a:t>
            </a:r>
            <a:endParaRPr lang="en-US" sz="2400" b="1" dirty="0">
              <a:solidFill>
                <a:schemeClr val="accent6">
                  <a:lumMod val="75000"/>
                </a:schemeClr>
              </a:solidFill>
              <a:latin typeface="Times" panose="02020603050405020304" pitchFamily="18" charset="0"/>
              <a:cs typeface="Times" panose="02020603050405020304" pitchFamily="18" charset="0"/>
            </a:endParaRPr>
          </a:p>
          <a:p>
            <a:pPr lvl="1"/>
            <a:r>
              <a:rPr lang="en-US" sz="2000" dirty="0">
                <a:latin typeface="Times" panose="02020603050405020304" pitchFamily="18" charset="0"/>
                <a:cs typeface="Times" panose="02020603050405020304" pitchFamily="18" charset="0"/>
              </a:rPr>
              <a:t>Explain how the environment of America transformed Native American culture</a:t>
            </a:r>
          </a:p>
          <a:p>
            <a:pPr lvl="1"/>
            <a:r>
              <a:rPr lang="en-US" sz="2000" dirty="0">
                <a:latin typeface="Times" panose="02020603050405020304" pitchFamily="18" charset="0"/>
                <a:cs typeface="Times" panose="02020603050405020304" pitchFamily="18" charset="0"/>
              </a:rPr>
              <a:t>Compare and contrast Native Culture to that of European Culture</a:t>
            </a:r>
          </a:p>
          <a:p>
            <a:pPr lvl="1"/>
            <a:r>
              <a:rPr lang="en-US" sz="2000" dirty="0">
                <a:latin typeface="Times" panose="02020603050405020304" pitchFamily="18" charset="0"/>
                <a:cs typeface="Times" panose="02020603050405020304" pitchFamily="18" charset="0"/>
              </a:rPr>
              <a:t>Discern how interaction of Native American, African, and European culture impacted the new world</a:t>
            </a:r>
          </a:p>
          <a:p>
            <a:r>
              <a:rPr lang="en-US" sz="2400" b="1" dirty="0">
                <a:latin typeface="Times" panose="02020603050405020304" pitchFamily="18" charset="0"/>
                <a:cs typeface="Times" panose="02020603050405020304" pitchFamily="18" charset="0"/>
              </a:rPr>
              <a:t>Agenda</a:t>
            </a:r>
            <a:endParaRPr lang="en-US" sz="2000" b="1"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Secrets to Multiple Choice</a:t>
            </a:r>
          </a:p>
          <a:p>
            <a:r>
              <a:rPr lang="en-US" sz="2000" dirty="0">
                <a:latin typeface="Times" panose="02020603050405020304" pitchFamily="18" charset="0"/>
                <a:cs typeface="Times" panose="02020603050405020304" pitchFamily="18" charset="0"/>
              </a:rPr>
              <a:t>Defending your assessment of Unit I</a:t>
            </a:r>
          </a:p>
          <a:p>
            <a:r>
              <a:rPr lang="en-US" sz="2000" dirty="0">
                <a:latin typeface="Times" panose="02020603050405020304" pitchFamily="18" charset="0"/>
                <a:cs typeface="Times" panose="02020603050405020304" pitchFamily="18" charset="0"/>
              </a:rPr>
              <a:t>Do You Know Jack about Unit I?</a:t>
            </a:r>
          </a:p>
          <a:p>
            <a:r>
              <a:rPr lang="en-US" sz="2000" b="1" dirty="0">
                <a:solidFill>
                  <a:srgbClr val="C00000"/>
                </a:solidFill>
                <a:latin typeface="Times" panose="02020603050405020304" pitchFamily="18" charset="0"/>
                <a:cs typeface="Times" panose="02020603050405020304" pitchFamily="18" charset="0"/>
              </a:rPr>
              <a:t>Homework</a:t>
            </a:r>
          </a:p>
          <a:p>
            <a:pPr lvl="1"/>
            <a:r>
              <a:rPr lang="en-US" sz="1900" b="1">
                <a:solidFill>
                  <a:srgbClr val="FF0000"/>
                </a:solidFill>
                <a:latin typeface="Times" panose="02020603050405020304" pitchFamily="18" charset="0"/>
                <a:cs typeface="Times" panose="02020603050405020304" pitchFamily="18" charset="0"/>
              </a:rPr>
              <a:t>Complete </a:t>
            </a:r>
            <a:r>
              <a:rPr lang="en-US" sz="1900" b="1" dirty="0">
                <a:solidFill>
                  <a:srgbClr val="FF0000"/>
                </a:solidFill>
                <a:latin typeface="Times" panose="02020603050405020304" pitchFamily="18" charset="0"/>
                <a:cs typeface="Times" panose="02020603050405020304" pitchFamily="18" charset="0"/>
              </a:rPr>
              <a:t>European Trifecta part</a:t>
            </a:r>
          </a:p>
          <a:p>
            <a:pPr lvl="1"/>
            <a:r>
              <a:rPr lang="en-US" sz="1900" b="1" dirty="0">
                <a:solidFill>
                  <a:srgbClr val="FF0000"/>
                </a:solidFill>
                <a:latin typeface="Times" panose="02020603050405020304" pitchFamily="18" charset="0"/>
                <a:cs typeface="Times" panose="02020603050405020304" pitchFamily="18" charset="0"/>
              </a:rPr>
              <a:t>Unit I Test Friday </a:t>
            </a:r>
          </a:p>
          <a:p>
            <a:pPr lvl="1"/>
            <a:endParaRPr lang="en-US" sz="2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527309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42444"/>
            <a:ext cx="3752850" cy="48768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274638"/>
            <a:ext cx="8229600" cy="792162"/>
          </a:xfrm>
          <a:solidFill>
            <a:schemeClr val="bg1"/>
          </a:solidFill>
          <a:ln>
            <a:solidFill>
              <a:schemeClr val="tx2"/>
            </a:solidFill>
          </a:ln>
        </p:spPr>
        <p:txBody>
          <a:bodyPr/>
          <a:lstStyle/>
          <a:p>
            <a:r>
              <a:rPr lang="en-US" dirty="0">
                <a:solidFill>
                  <a:srgbClr val="002060"/>
                </a:solidFill>
                <a:latin typeface="Times" panose="02020603050405020304" pitchFamily="18" charset="0"/>
                <a:cs typeface="Times" panose="02020603050405020304" pitchFamily="18" charset="0"/>
              </a:rPr>
              <a:t>APUSH Skill</a:t>
            </a:r>
          </a:p>
        </p:txBody>
      </p:sp>
      <p:sp>
        <p:nvSpPr>
          <p:cNvPr id="3" name="Content Placeholder 2"/>
          <p:cNvSpPr>
            <a:spLocks noGrp="1"/>
          </p:cNvSpPr>
          <p:nvPr>
            <p:ph idx="1"/>
          </p:nvPr>
        </p:nvSpPr>
        <p:spPr>
          <a:xfrm>
            <a:off x="457200" y="1371600"/>
            <a:ext cx="8229600" cy="4754563"/>
          </a:xfrm>
        </p:spPr>
        <p:txBody>
          <a:bodyPr>
            <a:normAutofit/>
          </a:bodyPr>
          <a:lstStyle/>
          <a:p>
            <a:r>
              <a:rPr lang="en-US" sz="2400" b="1" dirty="0">
                <a:solidFill>
                  <a:srgbClr val="FF0000"/>
                </a:solidFill>
                <a:latin typeface="Times" panose="02020603050405020304" pitchFamily="18" charset="0"/>
                <a:cs typeface="Times" panose="02020603050405020304" pitchFamily="18" charset="0"/>
              </a:rPr>
              <a:t>Breaking down multiple choice questions </a:t>
            </a:r>
          </a:p>
          <a:p>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1927237" y="2133600"/>
            <a:ext cx="5289525" cy="707886"/>
          </a:xfrm>
          <a:prstGeom prst="rect">
            <a:avLst/>
          </a:prstGeom>
          <a:solidFill>
            <a:schemeClr val="bg1"/>
          </a:solidFill>
          <a:ln>
            <a:solidFill>
              <a:srgbClr val="FF0000"/>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panose="02020603050405020304" pitchFamily="18" charset="0"/>
                <a:cs typeface="Times" panose="02020603050405020304" pitchFamily="18" charset="0"/>
              </a:rPr>
              <a:t>AP Central Secret Files</a:t>
            </a:r>
          </a:p>
        </p:txBody>
      </p:sp>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74" y="4038600"/>
            <a:ext cx="5290683" cy="2698958"/>
          </a:xfrm>
          <a:prstGeom prst="rect">
            <a:avLst/>
          </a:prstGeom>
        </p:spPr>
      </p:pic>
    </p:spTree>
    <p:extLst>
      <p:ext uri="{BB962C8B-B14F-4D97-AF65-F5344CB8AC3E}">
        <p14:creationId xmlns:p14="http://schemas.microsoft.com/office/powerpoint/2010/main" val="42391424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sz="2400" dirty="0">
                <a:latin typeface="Times" panose="02020603050405020304" pitchFamily="18" charset="0"/>
                <a:cs typeface="Times" panose="02020603050405020304" pitchFamily="18" charset="0"/>
              </a:rPr>
              <a:t>Today’s Focus</a:t>
            </a:r>
          </a:p>
          <a:p>
            <a:r>
              <a:rPr lang="en-US" sz="2200" b="1" i="1" dirty="0">
                <a:solidFill>
                  <a:schemeClr val="accent6">
                    <a:lumMod val="75000"/>
                  </a:schemeClr>
                </a:solidFill>
                <a:latin typeface="Times" panose="02020603050405020304" pitchFamily="18" charset="0"/>
                <a:cs typeface="Times" panose="02020603050405020304" pitchFamily="18" charset="0"/>
              </a:rPr>
              <a:t>Essential Question:</a:t>
            </a:r>
            <a:r>
              <a:rPr lang="en-US" sz="2200" b="1" dirty="0">
                <a:solidFill>
                  <a:schemeClr val="accent6">
                    <a:lumMod val="75000"/>
                  </a:schemeClr>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How did the convergences of three cultures, the red, the white, and the black create a new world that lead to a national identity known as American?</a:t>
            </a:r>
          </a:p>
          <a:p>
            <a:r>
              <a:rPr lang="en-US" sz="2400" b="1" i="1" dirty="0">
                <a:solidFill>
                  <a:schemeClr val="accent6">
                    <a:lumMod val="75000"/>
                  </a:schemeClr>
                </a:solidFill>
                <a:latin typeface="Times" panose="02020603050405020304" pitchFamily="18" charset="0"/>
                <a:cs typeface="Times" panose="02020603050405020304" pitchFamily="18" charset="0"/>
              </a:rPr>
              <a:t>Students can:</a:t>
            </a:r>
            <a:endParaRPr lang="en-US" sz="2400" b="1" dirty="0">
              <a:solidFill>
                <a:schemeClr val="accent6">
                  <a:lumMod val="75000"/>
                </a:schemeClr>
              </a:solidFill>
              <a:latin typeface="Times" panose="02020603050405020304" pitchFamily="18" charset="0"/>
              <a:cs typeface="Times" panose="02020603050405020304" pitchFamily="18" charset="0"/>
            </a:endParaRPr>
          </a:p>
          <a:p>
            <a:pPr lvl="1"/>
            <a:r>
              <a:rPr lang="en-US" sz="2000" dirty="0">
                <a:latin typeface="Times" panose="02020603050405020304" pitchFamily="18" charset="0"/>
                <a:cs typeface="Times" panose="02020603050405020304" pitchFamily="18" charset="0"/>
              </a:rPr>
              <a:t>Explain how the environment of America transformed Native American culture</a:t>
            </a:r>
          </a:p>
          <a:p>
            <a:pPr lvl="1"/>
            <a:r>
              <a:rPr lang="en-US" sz="2000" dirty="0">
                <a:latin typeface="Times" panose="02020603050405020304" pitchFamily="18" charset="0"/>
                <a:cs typeface="Times" panose="02020603050405020304" pitchFamily="18" charset="0"/>
              </a:rPr>
              <a:t>Compare and contrast Native Culture to that of European Culture</a:t>
            </a:r>
          </a:p>
          <a:p>
            <a:pPr lvl="1"/>
            <a:r>
              <a:rPr lang="en-US" sz="2000" dirty="0">
                <a:latin typeface="Times" panose="02020603050405020304" pitchFamily="18" charset="0"/>
                <a:cs typeface="Times" panose="02020603050405020304" pitchFamily="18" charset="0"/>
              </a:rPr>
              <a:t>Discern how interaction of Native American, African, and European culture impacted the new world</a:t>
            </a:r>
          </a:p>
          <a:p>
            <a:r>
              <a:rPr lang="en-US" sz="2400" b="1" dirty="0">
                <a:latin typeface="Times" panose="02020603050405020304" pitchFamily="18" charset="0"/>
                <a:cs typeface="Times" panose="02020603050405020304" pitchFamily="18" charset="0"/>
              </a:rPr>
              <a:t>Agenda</a:t>
            </a:r>
            <a:endParaRPr lang="en-US" sz="2000" b="1"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Term Test</a:t>
            </a:r>
          </a:p>
          <a:p>
            <a:r>
              <a:rPr lang="en-US" sz="2000" dirty="0">
                <a:latin typeface="Times" panose="02020603050405020304" pitchFamily="18" charset="0"/>
                <a:cs typeface="Times" panose="02020603050405020304" pitchFamily="18" charset="0"/>
              </a:rPr>
              <a:t>Pre-Columbian Perspective</a:t>
            </a:r>
          </a:p>
          <a:p>
            <a:r>
              <a:rPr lang="en-US" sz="2000" dirty="0">
                <a:latin typeface="Times" panose="02020603050405020304" pitchFamily="18" charset="0"/>
                <a:cs typeface="Times" panose="02020603050405020304" pitchFamily="18" charset="0"/>
              </a:rPr>
              <a:t>Degree of truth </a:t>
            </a:r>
          </a:p>
          <a:p>
            <a:r>
              <a:rPr lang="en-US" sz="2000" b="1" dirty="0">
                <a:solidFill>
                  <a:srgbClr val="C00000"/>
                </a:solidFill>
                <a:latin typeface="Times" panose="02020603050405020304" pitchFamily="18" charset="0"/>
                <a:cs typeface="Times" panose="02020603050405020304" pitchFamily="18" charset="0"/>
              </a:rPr>
              <a:t>Homework</a:t>
            </a:r>
          </a:p>
          <a:p>
            <a:pPr lvl="1"/>
            <a:r>
              <a:rPr lang="en-US" sz="1900" b="1" dirty="0">
                <a:solidFill>
                  <a:srgbClr val="FF0000"/>
                </a:solidFill>
                <a:latin typeface="Times" panose="02020603050405020304" pitchFamily="18" charset="0"/>
                <a:cs typeface="Times" panose="02020603050405020304" pitchFamily="18" charset="0"/>
              </a:rPr>
              <a:t>Study for Unit I Test </a:t>
            </a:r>
          </a:p>
          <a:p>
            <a:pPr lvl="1"/>
            <a:r>
              <a:rPr lang="en-US" sz="1900" b="1" dirty="0">
                <a:solidFill>
                  <a:srgbClr val="FF0000"/>
                </a:solidFill>
                <a:latin typeface="Times" panose="02020603050405020304" pitchFamily="18" charset="0"/>
                <a:cs typeface="Times" panose="02020603050405020304" pitchFamily="18" charset="0"/>
              </a:rPr>
              <a:t>Unit I Test Friday </a:t>
            </a:r>
          </a:p>
          <a:p>
            <a:pPr lvl="1"/>
            <a:endParaRPr lang="en-US" sz="2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1860024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Positive or Negative</a:t>
            </a:r>
          </a:p>
        </p:txBody>
      </p:sp>
      <p:cxnSp>
        <p:nvCxnSpPr>
          <p:cNvPr id="5" name="Straight Connector 4"/>
          <p:cNvCxnSpPr/>
          <p:nvPr/>
        </p:nvCxnSpPr>
        <p:spPr>
          <a:xfrm>
            <a:off x="1295400" y="2057400"/>
            <a:ext cx="6934200" cy="0"/>
          </a:xfrm>
          <a:prstGeom prst="line">
            <a:avLst/>
          </a:prstGeom>
          <a:ln w="57150"/>
        </p:spPr>
        <p:style>
          <a:lnRef idx="1">
            <a:schemeClr val="dk1"/>
          </a:lnRef>
          <a:fillRef idx="0">
            <a:schemeClr val="dk1"/>
          </a:fillRef>
          <a:effectRef idx="0">
            <a:schemeClr val="dk1"/>
          </a:effectRef>
          <a:fontRef idx="minor">
            <a:schemeClr val="tx1"/>
          </a:fontRef>
        </p:style>
      </p:cxnSp>
      <p:sp>
        <p:nvSpPr>
          <p:cNvPr id="7" name="Rectangle 6"/>
          <p:cNvSpPr/>
          <p:nvPr/>
        </p:nvSpPr>
        <p:spPr>
          <a:xfrm>
            <a:off x="762000" y="2286000"/>
            <a:ext cx="1905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Positive impact</a:t>
            </a:r>
          </a:p>
        </p:txBody>
      </p:sp>
      <p:sp>
        <p:nvSpPr>
          <p:cNvPr id="9" name="Rectangle 8"/>
          <p:cNvSpPr/>
          <p:nvPr/>
        </p:nvSpPr>
        <p:spPr>
          <a:xfrm>
            <a:off x="6813755" y="2286000"/>
            <a:ext cx="1905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Negative impact</a:t>
            </a:r>
          </a:p>
        </p:txBody>
      </p:sp>
      <p:cxnSp>
        <p:nvCxnSpPr>
          <p:cNvPr id="11" name="Straight Connector 10"/>
          <p:cNvCxnSpPr/>
          <p:nvPr/>
        </p:nvCxnSpPr>
        <p:spPr>
          <a:xfrm>
            <a:off x="1295400" y="1676400"/>
            <a:ext cx="0" cy="609600"/>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8246806" y="1676400"/>
            <a:ext cx="0" cy="609600"/>
          </a:xfrm>
          <a:prstGeom prst="line">
            <a:avLst/>
          </a:prstGeom>
          <a:ln w="762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295400" y="3276600"/>
            <a:ext cx="695140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Place your fact on the line where demonstrates the degree of impact on the new world.</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Be able to support the placement with facts </a:t>
            </a:r>
          </a:p>
        </p:txBody>
      </p:sp>
    </p:spTree>
    <p:extLst>
      <p:ext uri="{BB962C8B-B14F-4D97-AF65-F5344CB8AC3E}">
        <p14:creationId xmlns:p14="http://schemas.microsoft.com/office/powerpoint/2010/main" val="584953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993775"/>
          </a:xfrm>
          <a:solidFill>
            <a:schemeClr val="accent6"/>
          </a:solidFill>
          <a:ln>
            <a:solidFill>
              <a:schemeClr val="tx1"/>
            </a:solidFill>
          </a:ln>
        </p:spPr>
        <p:txBody>
          <a:bodyPr/>
          <a:lstStyle/>
          <a:p>
            <a:r>
              <a:rPr lang="en-US" b="1" dirty="0">
                <a:latin typeface="Baskerville Old Face" panose="02020602080505020303" pitchFamily="18" charset="0"/>
              </a:rPr>
              <a:t>Unit  I 1450-1607</a:t>
            </a:r>
          </a:p>
        </p:txBody>
      </p:sp>
      <p:sp>
        <p:nvSpPr>
          <p:cNvPr id="3" name="Subtitle 2"/>
          <p:cNvSpPr>
            <a:spLocks noGrp="1"/>
          </p:cNvSpPr>
          <p:nvPr>
            <p:ph type="subTitle" idx="1"/>
          </p:nvPr>
        </p:nvSpPr>
        <p:spPr>
          <a:solidFill>
            <a:schemeClr val="bg2"/>
          </a:solidFill>
          <a:ln>
            <a:solidFill>
              <a:schemeClr val="tx1"/>
            </a:solidFill>
          </a:ln>
        </p:spPr>
        <p:txBody>
          <a:bodyPr/>
          <a:lstStyle/>
          <a:p>
            <a:r>
              <a:rPr lang="en-US" b="1" dirty="0">
                <a:solidFill>
                  <a:srgbClr val="C00000"/>
                </a:solidFill>
                <a:latin typeface="Baskerville Old Face" panose="02020602080505020303" pitchFamily="18" charset="0"/>
              </a:rPr>
              <a:t>The New World – Convergence of three worlds</a:t>
            </a:r>
          </a:p>
        </p:txBody>
      </p:sp>
    </p:spTree>
    <p:extLst>
      <p:ext uri="{BB962C8B-B14F-4D97-AF65-F5344CB8AC3E}">
        <p14:creationId xmlns:p14="http://schemas.microsoft.com/office/powerpoint/2010/main" val="36320046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True </a:t>
            </a:r>
            <a:r>
              <a:rPr lang="en-US">
                <a:solidFill>
                  <a:srgbClr val="002060"/>
                </a:solidFill>
                <a:latin typeface="Baskerville Old Face" panose="02020602080505020303" pitchFamily="18" charset="0"/>
              </a:rPr>
              <a:t>or Plain Bull</a:t>
            </a:r>
            <a:endParaRPr lang="en-US" dirty="0">
              <a:solidFill>
                <a:srgbClr val="002060"/>
              </a:solidFill>
              <a:latin typeface="Baskerville Old Face" panose="02020602080505020303" pitchFamily="18" charset="0"/>
            </a:endParaRPr>
          </a:p>
        </p:txBody>
      </p:sp>
      <p:cxnSp>
        <p:nvCxnSpPr>
          <p:cNvPr id="5" name="Straight Connector 4"/>
          <p:cNvCxnSpPr/>
          <p:nvPr/>
        </p:nvCxnSpPr>
        <p:spPr>
          <a:xfrm>
            <a:off x="1295400" y="2057400"/>
            <a:ext cx="6934200" cy="0"/>
          </a:xfrm>
          <a:prstGeom prst="line">
            <a:avLst/>
          </a:prstGeom>
          <a:ln w="57150"/>
        </p:spPr>
        <p:style>
          <a:lnRef idx="1">
            <a:schemeClr val="dk1"/>
          </a:lnRef>
          <a:fillRef idx="0">
            <a:schemeClr val="dk1"/>
          </a:fillRef>
          <a:effectRef idx="0">
            <a:schemeClr val="dk1"/>
          </a:effectRef>
          <a:fontRef idx="minor">
            <a:schemeClr val="tx1"/>
          </a:fontRef>
        </p:style>
      </p:cxnSp>
      <p:sp>
        <p:nvSpPr>
          <p:cNvPr id="7" name="Rectangle 6"/>
          <p:cNvSpPr/>
          <p:nvPr/>
        </p:nvSpPr>
        <p:spPr>
          <a:xfrm>
            <a:off x="762000" y="2286000"/>
            <a:ext cx="1905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Completely true</a:t>
            </a:r>
          </a:p>
        </p:txBody>
      </p:sp>
      <p:sp>
        <p:nvSpPr>
          <p:cNvPr id="9" name="Rectangle 8"/>
          <p:cNvSpPr/>
          <p:nvPr/>
        </p:nvSpPr>
        <p:spPr>
          <a:xfrm>
            <a:off x="6813755" y="2286000"/>
            <a:ext cx="1905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Completely False</a:t>
            </a:r>
          </a:p>
        </p:txBody>
      </p:sp>
      <p:cxnSp>
        <p:nvCxnSpPr>
          <p:cNvPr id="11" name="Straight Connector 10"/>
          <p:cNvCxnSpPr/>
          <p:nvPr/>
        </p:nvCxnSpPr>
        <p:spPr>
          <a:xfrm>
            <a:off x="1295400" y="1676400"/>
            <a:ext cx="0" cy="609600"/>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8246806" y="1676400"/>
            <a:ext cx="0" cy="609600"/>
          </a:xfrm>
          <a:prstGeom prst="line">
            <a:avLst/>
          </a:prstGeom>
          <a:ln w="762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295400" y="3276600"/>
            <a:ext cx="695140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Place your argumentative statement on the perspective line of truthfulness </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Explain with facts your argument </a:t>
            </a:r>
          </a:p>
        </p:txBody>
      </p:sp>
    </p:spTree>
    <p:extLst>
      <p:ext uri="{BB962C8B-B14F-4D97-AF65-F5344CB8AC3E}">
        <p14:creationId xmlns:p14="http://schemas.microsoft.com/office/powerpoint/2010/main" val="30708359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Decipher the Multiple Choice</a:t>
            </a:r>
          </a:p>
        </p:txBody>
      </p:sp>
      <p:sp>
        <p:nvSpPr>
          <p:cNvPr id="3" name="Content Placeholder 2"/>
          <p:cNvSpPr>
            <a:spLocks noGrp="1"/>
          </p:cNvSpPr>
          <p:nvPr>
            <p:ph idx="1"/>
          </p:nvPr>
        </p:nvSpPr>
        <p:spPr/>
        <p:txBody>
          <a:bodyPr>
            <a:normAutofit/>
          </a:bodyPr>
          <a:lstStyle/>
          <a:p>
            <a:pPr marL="0" indent="0">
              <a:buNone/>
            </a:pPr>
            <a:r>
              <a:rPr lang="en-US" sz="2000" b="1" dirty="0">
                <a:solidFill>
                  <a:srgbClr val="C00000"/>
                </a:solidFill>
                <a:latin typeface="Times" panose="02020603050405020304" pitchFamily="18" charset="0"/>
                <a:cs typeface="Times" panose="02020603050405020304" pitchFamily="18" charset="0"/>
              </a:rPr>
              <a:t>Stimulus</a:t>
            </a:r>
          </a:p>
          <a:p>
            <a:pPr marL="0" indent="0">
              <a:buNone/>
            </a:pPr>
            <a:r>
              <a:rPr lang="en-US" sz="2000" dirty="0">
                <a:latin typeface="Times" panose="02020603050405020304" pitchFamily="18" charset="0"/>
                <a:cs typeface="Times" panose="02020603050405020304" pitchFamily="18" charset="0"/>
              </a:rPr>
              <a:t>“[The land in the New World] is a marvel; the mountains and hills, and plains, and fields, and land, so beautiful and rich for planting and sowing, for breeding of cattle of all sorts, for building of towns and villages…there are many </a:t>
            </a:r>
            <a:r>
              <a:rPr lang="en-US" sz="2000" dirty="0" err="1">
                <a:latin typeface="Times" panose="02020603050405020304" pitchFamily="18" charset="0"/>
                <a:cs typeface="Times" panose="02020603050405020304" pitchFamily="18" charset="0"/>
              </a:rPr>
              <a:t>spiceries</a:t>
            </a:r>
            <a:r>
              <a:rPr lang="en-US" sz="2000" dirty="0">
                <a:latin typeface="Times" panose="02020603050405020304" pitchFamily="18" charset="0"/>
                <a:cs typeface="Times" panose="02020603050405020304" pitchFamily="18" charset="0"/>
              </a:rPr>
              <a:t>, and great mines of gold and other metals.  The people of this island, and of all the others I have found and seen, or not seen, all go naked, men and women, just as their mothers bring them forth….as soon as I arrived in the Indies, in the first island that I found, I took some of them by force to the intent they should learn [our speech] and give me information of what there was in those parts.”</a:t>
            </a:r>
          </a:p>
          <a:p>
            <a:pPr marL="0" indent="0">
              <a:buNone/>
            </a:pPr>
            <a:r>
              <a:rPr lang="en-US" sz="2000" dirty="0">
                <a:latin typeface="Times" panose="02020603050405020304" pitchFamily="18" charset="0"/>
                <a:cs typeface="Times" panose="02020603050405020304" pitchFamily="18" charset="0"/>
              </a:rPr>
              <a:t>	Letter from Christopher Columbus to Luis de </a:t>
            </a:r>
            <a:r>
              <a:rPr lang="en-US" sz="2000" dirty="0" err="1">
                <a:latin typeface="Times" panose="02020603050405020304" pitchFamily="18" charset="0"/>
                <a:cs typeface="Times" panose="02020603050405020304" pitchFamily="18" charset="0"/>
              </a:rPr>
              <a:t>Santángel</a:t>
            </a:r>
            <a:r>
              <a:rPr lang="en-US" sz="2000" dirty="0">
                <a:latin typeface="Times" panose="02020603050405020304" pitchFamily="18" charset="0"/>
                <a:cs typeface="Times" panose="02020603050405020304" pitchFamily="18" charset="0"/>
              </a:rPr>
              <a:t>, 1493</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5700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Decipher the Multiple Choice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3796349"/>
              </p:ext>
            </p:extLst>
          </p:nvPr>
        </p:nvGraphicFramePr>
        <p:xfrm>
          <a:off x="762000" y="2590800"/>
          <a:ext cx="7696199" cy="1640080"/>
        </p:xfrm>
        <a:graphic>
          <a:graphicData uri="http://schemas.openxmlformats.org/drawingml/2006/table">
            <a:tbl>
              <a:tblPr>
                <a:tableStyleId>{5C22544A-7EE6-4342-B048-85BDC9FD1C3A}</a:tableStyleId>
              </a:tblPr>
              <a:tblGrid>
                <a:gridCol w="347477">
                  <a:extLst>
                    <a:ext uri="{9D8B030D-6E8A-4147-A177-3AD203B41FA5}">
                      <a16:colId xmlns:a16="http://schemas.microsoft.com/office/drawing/2014/main" val="20000"/>
                    </a:ext>
                  </a:extLst>
                </a:gridCol>
                <a:gridCol w="7348722">
                  <a:extLst>
                    <a:ext uri="{9D8B030D-6E8A-4147-A177-3AD203B41FA5}">
                      <a16:colId xmlns:a16="http://schemas.microsoft.com/office/drawing/2014/main" val="20001"/>
                    </a:ext>
                  </a:extLst>
                </a:gridCol>
              </a:tblGrid>
              <a:tr h="0">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A)</a:t>
                      </a:r>
                      <a:endParaRPr lang="en-US" sz="20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The introduction of widespread and deadly epidemics</a:t>
                      </a:r>
                      <a:endParaRPr lang="en-US" sz="20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B)</a:t>
                      </a:r>
                      <a:endParaRPr lang="en-US" sz="20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Cultural and linguistic differences between Europeans and natives</a:t>
                      </a:r>
                      <a:endParaRPr lang="en-US" sz="20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C)</a:t>
                      </a:r>
                      <a:endParaRPr lang="en-US" sz="20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Technological inferiority of Native Americans</a:t>
                      </a:r>
                      <a:endParaRPr lang="en-US" sz="20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2000">
                          <a:effectLst/>
                          <a:latin typeface="Times" panose="02020603050405020304" pitchFamily="18" charset="0"/>
                          <a:cs typeface="Times" panose="02020603050405020304" pitchFamily="18" charset="0"/>
                        </a:rPr>
                        <a:t>D)</a:t>
                      </a:r>
                      <a:endParaRPr lang="en-US" sz="20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2000" dirty="0">
                          <a:effectLst/>
                          <a:latin typeface="Times" panose="02020603050405020304" pitchFamily="18" charset="0"/>
                          <a:cs typeface="Times" panose="02020603050405020304" pitchFamily="18" charset="0"/>
                        </a:rPr>
                        <a:t>Sophisticated and advanced cultures in pre-contact America which had adapted to diverse environments</a:t>
                      </a:r>
                      <a:endParaRPr lang="en-US" sz="2000" dirty="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3"/>
                  </a:ext>
                </a:extLst>
              </a:tr>
            </a:tbl>
          </a:graphicData>
        </a:graphic>
      </p:graphicFrame>
      <p:sp>
        <p:nvSpPr>
          <p:cNvPr id="6" name="Rectangle 5"/>
          <p:cNvSpPr/>
          <p:nvPr/>
        </p:nvSpPr>
        <p:spPr>
          <a:xfrm>
            <a:off x="685800" y="1563644"/>
            <a:ext cx="7772400" cy="830997"/>
          </a:xfrm>
          <a:prstGeom prst="rect">
            <a:avLst/>
          </a:prstGeom>
        </p:spPr>
        <p:txBody>
          <a:bodyPr wrap="square">
            <a:spAutoFit/>
          </a:bodyPr>
          <a:lstStyle/>
          <a:p>
            <a:pPr lvl="0" fontAlgn="base">
              <a:spcBef>
                <a:spcPct val="0"/>
              </a:spcBef>
              <a:spcAft>
                <a:spcPct val="0"/>
              </a:spcAft>
              <a:tabLst>
                <a:tab pos="-114300" algn="r"/>
                <a:tab pos="0" algn="l"/>
              </a:tabLst>
            </a:pPr>
            <a:r>
              <a:rPr lang="en-US" altLang="en-US" sz="2400" dirty="0">
                <a:solidFill>
                  <a:srgbClr val="000000"/>
                </a:solidFill>
                <a:latin typeface="Times New Roman" pitchFamily="18" charset="0"/>
                <a:ea typeface="Calibri" pitchFamily="34" charset="0"/>
                <a:cs typeface="Times New Roman" pitchFamily="18" charset="0"/>
              </a:rPr>
              <a:t>__ 1. European conquest of the Americas flourished in this period for all of the following reasons except?</a:t>
            </a:r>
            <a:endParaRPr lang="en-US" altLang="en-US"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559226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Decipher the Multiple Choice</a:t>
            </a:r>
          </a:p>
        </p:txBody>
      </p:sp>
      <p:sp>
        <p:nvSpPr>
          <p:cNvPr id="6" name="Rectangle 5"/>
          <p:cNvSpPr/>
          <p:nvPr/>
        </p:nvSpPr>
        <p:spPr>
          <a:xfrm>
            <a:off x="685800" y="1563644"/>
            <a:ext cx="7772400" cy="830997"/>
          </a:xfrm>
          <a:prstGeom prst="rect">
            <a:avLst/>
          </a:prstGeom>
        </p:spPr>
        <p:txBody>
          <a:bodyPr wrap="square">
            <a:spAutoFit/>
          </a:bodyPr>
          <a:lstStyle/>
          <a:p>
            <a:r>
              <a:rPr lang="en-US" altLang="en-US" sz="2400" dirty="0">
                <a:solidFill>
                  <a:srgbClr val="000000"/>
                </a:solidFill>
                <a:latin typeface="Times New Roman" pitchFamily="18" charset="0"/>
                <a:ea typeface="Calibri" pitchFamily="34" charset="0"/>
                <a:cs typeface="Times New Roman" pitchFamily="18" charset="0"/>
              </a:rPr>
              <a:t>__ 2. </a:t>
            </a:r>
            <a:r>
              <a:rPr lang="en-US" sz="2400" dirty="0">
                <a:latin typeface="Times" panose="02020603050405020304" pitchFamily="18" charset="0"/>
                <a:cs typeface="Times" panose="02020603050405020304" pitchFamily="18" charset="0"/>
              </a:rPr>
              <a:t>Which of the following cultural and economic shifts was NOT a result of the events described in the passage?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6960078"/>
              </p:ext>
            </p:extLst>
          </p:nvPr>
        </p:nvGraphicFramePr>
        <p:xfrm>
          <a:off x="762000" y="2666999"/>
          <a:ext cx="7696199" cy="2133601"/>
        </p:xfrm>
        <a:graphic>
          <a:graphicData uri="http://schemas.openxmlformats.org/drawingml/2006/table">
            <a:tbl>
              <a:tblPr>
                <a:tableStyleId>{5C22544A-7EE6-4342-B048-85BDC9FD1C3A}</a:tableStyleId>
              </a:tblPr>
              <a:tblGrid>
                <a:gridCol w="347477">
                  <a:extLst>
                    <a:ext uri="{9D8B030D-6E8A-4147-A177-3AD203B41FA5}">
                      <a16:colId xmlns:a16="http://schemas.microsoft.com/office/drawing/2014/main" val="20000"/>
                    </a:ext>
                  </a:extLst>
                </a:gridCol>
                <a:gridCol w="7348722">
                  <a:extLst>
                    <a:ext uri="{9D8B030D-6E8A-4147-A177-3AD203B41FA5}">
                      <a16:colId xmlns:a16="http://schemas.microsoft.com/office/drawing/2014/main" val="20001"/>
                    </a:ext>
                  </a:extLst>
                </a:gridCol>
              </a:tblGrid>
              <a:tr h="612242">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A)</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Europeans increasingly isolated themselves and tried to maintain cultural and political autonomy.</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0"/>
                  </a:ext>
                </a:extLst>
              </a:tr>
              <a:tr h="296875">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B)</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Europeans increasingly exploited Native Americans for labor.</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1"/>
                  </a:ext>
                </a:extLst>
              </a:tr>
              <a:tr h="612242">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C)</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Europeans dramatically altered their views of the social, political, and economic relationships between themselves and natives.</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2"/>
                  </a:ext>
                </a:extLst>
              </a:tr>
              <a:tr h="612242">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D)</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dirty="0">
                          <a:effectLst/>
                          <a:latin typeface="Times" panose="02020603050405020304" pitchFamily="18" charset="0"/>
                          <a:cs typeface="Times" panose="02020603050405020304" pitchFamily="18" charset="0"/>
                        </a:rPr>
                        <a:t>There was an increased debate over how Native Americans should be treated by Europeans.</a:t>
                      </a:r>
                      <a:endParaRPr lang="en-US" sz="1800" dirty="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532812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Decipher the Multiple Choice</a:t>
            </a:r>
          </a:p>
        </p:txBody>
      </p:sp>
      <p:sp>
        <p:nvSpPr>
          <p:cNvPr id="6" name="Rectangle 5"/>
          <p:cNvSpPr/>
          <p:nvPr/>
        </p:nvSpPr>
        <p:spPr>
          <a:xfrm>
            <a:off x="685800" y="1563644"/>
            <a:ext cx="7772400" cy="830997"/>
          </a:xfrm>
          <a:prstGeom prst="rect">
            <a:avLst/>
          </a:prstGeom>
        </p:spPr>
        <p:txBody>
          <a:bodyPr wrap="square">
            <a:spAutoFit/>
          </a:bodyPr>
          <a:lstStyle/>
          <a:p>
            <a:r>
              <a:rPr lang="en-US" altLang="en-US" sz="2400" dirty="0">
                <a:solidFill>
                  <a:srgbClr val="000000"/>
                </a:solidFill>
                <a:latin typeface="Times New Roman" pitchFamily="18" charset="0"/>
                <a:ea typeface="Calibri" pitchFamily="34" charset="0"/>
                <a:cs typeface="Times New Roman" pitchFamily="18" charset="0"/>
              </a:rPr>
              <a:t>__ 3. </a:t>
            </a:r>
            <a:r>
              <a:rPr lang="en-US" sz="2400" dirty="0">
                <a:latin typeface="Times" panose="02020603050405020304" pitchFamily="18" charset="0"/>
                <a:cs typeface="Times" panose="02020603050405020304" pitchFamily="18" charset="0"/>
              </a:rPr>
              <a:t>Which of the following occurred as a result of the kind of encounter seen in the passage?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65778562"/>
              </p:ext>
            </p:extLst>
          </p:nvPr>
        </p:nvGraphicFramePr>
        <p:xfrm>
          <a:off x="762000" y="2666999"/>
          <a:ext cx="7696199" cy="2133601"/>
        </p:xfrm>
        <a:graphic>
          <a:graphicData uri="http://schemas.openxmlformats.org/drawingml/2006/table">
            <a:tbl>
              <a:tblPr>
                <a:tableStyleId>{5C22544A-7EE6-4342-B048-85BDC9FD1C3A}</a:tableStyleId>
              </a:tblPr>
              <a:tblGrid>
                <a:gridCol w="347477">
                  <a:extLst>
                    <a:ext uri="{9D8B030D-6E8A-4147-A177-3AD203B41FA5}">
                      <a16:colId xmlns:a16="http://schemas.microsoft.com/office/drawing/2014/main" val="20000"/>
                    </a:ext>
                  </a:extLst>
                </a:gridCol>
                <a:gridCol w="7348722">
                  <a:extLst>
                    <a:ext uri="{9D8B030D-6E8A-4147-A177-3AD203B41FA5}">
                      <a16:colId xmlns:a16="http://schemas.microsoft.com/office/drawing/2014/main" val="20001"/>
                    </a:ext>
                  </a:extLst>
                </a:gridCol>
              </a:tblGrid>
              <a:tr h="612242">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A)</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Europeans increasingly isolated themselves and tried to maintain cultural and political autonomy.</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0"/>
                  </a:ext>
                </a:extLst>
              </a:tr>
              <a:tr h="296875">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B)</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Europeans increasingly exploited Native Americans for labor.</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1"/>
                  </a:ext>
                </a:extLst>
              </a:tr>
              <a:tr h="612242">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C)</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Europeans dramatically altered their views of the social, political, and economic relationships between themselves and natives.</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2"/>
                  </a:ext>
                </a:extLst>
              </a:tr>
              <a:tr h="612242">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D)</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dirty="0">
                          <a:effectLst/>
                          <a:latin typeface="Times" panose="02020603050405020304" pitchFamily="18" charset="0"/>
                          <a:cs typeface="Times" panose="02020603050405020304" pitchFamily="18" charset="0"/>
                        </a:rPr>
                        <a:t>There was an increased debate over how Native Americans should be treated by Europeans.</a:t>
                      </a:r>
                      <a:endParaRPr lang="en-US" sz="1800" dirty="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88355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solidFill>
          <a:ln>
            <a:solidFill>
              <a:schemeClr val="tx2"/>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Decipher the Multiple Choice</a:t>
            </a:r>
          </a:p>
        </p:txBody>
      </p:sp>
      <p:sp>
        <p:nvSpPr>
          <p:cNvPr id="6" name="Rectangle 5"/>
          <p:cNvSpPr/>
          <p:nvPr/>
        </p:nvSpPr>
        <p:spPr>
          <a:xfrm>
            <a:off x="685800" y="1563644"/>
            <a:ext cx="7772400" cy="1200329"/>
          </a:xfrm>
          <a:prstGeom prst="rect">
            <a:avLst/>
          </a:prstGeom>
        </p:spPr>
        <p:txBody>
          <a:bodyPr wrap="square">
            <a:spAutoFit/>
          </a:bodyPr>
          <a:lstStyle/>
          <a:p>
            <a:r>
              <a:rPr lang="en-US" altLang="en-US" sz="2400" dirty="0">
                <a:solidFill>
                  <a:srgbClr val="000000"/>
                </a:solidFill>
                <a:latin typeface="Times New Roman" pitchFamily="18" charset="0"/>
                <a:ea typeface="Calibri" pitchFamily="34" charset="0"/>
                <a:cs typeface="Times New Roman" pitchFamily="18" charset="0"/>
              </a:rPr>
              <a:t>__ 4. </a:t>
            </a:r>
            <a:r>
              <a:rPr lang="en-US" sz="2400" dirty="0">
                <a:latin typeface="Times" panose="02020603050405020304" pitchFamily="18" charset="0"/>
                <a:cs typeface="Times" panose="02020603050405020304" pitchFamily="18" charset="0"/>
              </a:rPr>
              <a:t>Which of the following had the most significant impact on developing the economy (as described in the passage), which would evolve between 1491 and 1607?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3808929"/>
              </p:ext>
            </p:extLst>
          </p:nvPr>
        </p:nvGraphicFramePr>
        <p:xfrm>
          <a:off x="685800" y="2971799"/>
          <a:ext cx="7924799" cy="2209800"/>
        </p:xfrm>
        <a:graphic>
          <a:graphicData uri="http://schemas.openxmlformats.org/drawingml/2006/table">
            <a:tbl>
              <a:tblPr>
                <a:tableStyleId>{5C22544A-7EE6-4342-B048-85BDC9FD1C3A}</a:tableStyleId>
              </a:tblPr>
              <a:tblGrid>
                <a:gridCol w="357798">
                  <a:extLst>
                    <a:ext uri="{9D8B030D-6E8A-4147-A177-3AD203B41FA5}">
                      <a16:colId xmlns:a16="http://schemas.microsoft.com/office/drawing/2014/main" val="20000"/>
                    </a:ext>
                  </a:extLst>
                </a:gridCol>
                <a:gridCol w="7567001">
                  <a:extLst>
                    <a:ext uri="{9D8B030D-6E8A-4147-A177-3AD203B41FA5}">
                      <a16:colId xmlns:a16="http://schemas.microsoft.com/office/drawing/2014/main" val="20001"/>
                    </a:ext>
                  </a:extLst>
                </a:gridCol>
              </a:tblGrid>
              <a:tr h="552450">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A)</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The growth of racially mixed populations in the Americas</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0"/>
                  </a:ext>
                </a:extLst>
              </a:tr>
              <a:tr h="552450">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B)</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The development of sophisticated transportation networks</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1"/>
                  </a:ext>
                </a:extLst>
              </a:tr>
              <a:tr h="552450">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C)</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Increasingly complex cultural exchanges between Europeans and natives</a:t>
                      </a:r>
                      <a:endParaRPr lang="en-US" sz="180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2"/>
                  </a:ext>
                </a:extLst>
              </a:tr>
              <a:tr h="552450">
                <a:tc>
                  <a:txBody>
                    <a:bodyPr/>
                    <a:lstStyle/>
                    <a:p>
                      <a:pPr marL="0" marR="0">
                        <a:lnSpc>
                          <a:spcPct val="115000"/>
                        </a:lnSpc>
                        <a:spcBef>
                          <a:spcPts val="0"/>
                        </a:spcBef>
                        <a:spcAft>
                          <a:spcPts val="0"/>
                        </a:spcAft>
                      </a:pPr>
                      <a:r>
                        <a:rPr lang="en-US" sz="1800">
                          <a:effectLst/>
                          <a:latin typeface="Times" panose="02020603050405020304" pitchFamily="18" charset="0"/>
                          <a:cs typeface="Times" panose="02020603050405020304" pitchFamily="18" charset="0"/>
                        </a:rPr>
                        <a:t>D)</a:t>
                      </a:r>
                      <a:endParaRPr lang="en-US" sz="1800">
                        <a:effectLst/>
                        <a:latin typeface="Times" panose="02020603050405020304" pitchFamily="18" charset="0"/>
                        <a:ea typeface="Calibri"/>
                        <a:cs typeface="Times" panose="02020603050405020304" pitchFamily="18" charset="0"/>
                      </a:endParaRPr>
                    </a:p>
                  </a:txBody>
                  <a:tcPr marL="28575" marR="28575" marT="0" marB="0"/>
                </a:tc>
                <a:tc>
                  <a:txBody>
                    <a:bodyPr/>
                    <a:lstStyle/>
                    <a:p>
                      <a:pPr marL="0" marR="0">
                        <a:lnSpc>
                          <a:spcPct val="115000"/>
                        </a:lnSpc>
                        <a:spcBef>
                          <a:spcPts val="0"/>
                        </a:spcBef>
                        <a:spcAft>
                          <a:spcPts val="0"/>
                        </a:spcAft>
                      </a:pPr>
                      <a:r>
                        <a:rPr lang="en-US" sz="1800" dirty="0">
                          <a:effectLst/>
                          <a:latin typeface="Times" panose="02020603050405020304" pitchFamily="18" charset="0"/>
                          <a:cs typeface="Times" panose="02020603050405020304" pitchFamily="18" charset="0"/>
                        </a:rPr>
                        <a:t>The introduction of slave labor and the encomienda system</a:t>
                      </a:r>
                      <a:endParaRPr lang="en-US" sz="1800" dirty="0">
                        <a:effectLst/>
                        <a:latin typeface="Times" panose="02020603050405020304" pitchFamily="18" charset="0"/>
                        <a:ea typeface="Calibri"/>
                        <a:cs typeface="Times" panose="02020603050405020304" pitchFamily="18" charset="0"/>
                      </a:endParaRPr>
                    </a:p>
                  </a:txBody>
                  <a:tcPr marL="28575" marR="2857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40481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28600" y="304800"/>
            <a:ext cx="3429000" cy="6172200"/>
          </a:xfrm>
        </p:spPr>
        <p:txBody>
          <a:bodyPr/>
          <a:lstStyle/>
          <a:p>
            <a:pPr eaLnBrk="1" hangingPunct="1">
              <a:defRPr/>
            </a:pPr>
            <a:r>
              <a:rPr lang="en-US" sz="3600" dirty="0">
                <a:solidFill>
                  <a:schemeClr val="tx1"/>
                </a:solidFill>
                <a:cs typeface="Times" charset="0"/>
              </a:rPr>
              <a:t>Value of Colonial Exports by Region, Annual Average, 1768</a:t>
            </a:r>
            <a:r>
              <a:rPr lang="en-US" sz="3600" dirty="0">
                <a:solidFill>
                  <a:schemeClr val="tx1"/>
                </a:solidFill>
                <a:latin typeface="Helvetica"/>
                <a:cs typeface="Times" charset="0"/>
              </a:rPr>
              <a:t>–</a:t>
            </a:r>
            <a:r>
              <a:rPr lang="en-US" sz="3600" dirty="0">
                <a:solidFill>
                  <a:schemeClr val="tx1"/>
                </a:solidFill>
                <a:cs typeface="Times" charset="0"/>
              </a:rPr>
              <a:t>1772</a:t>
            </a:r>
          </a:p>
        </p:txBody>
      </p:sp>
      <p:pic>
        <p:nvPicPr>
          <p:cNvPr id="15363" name="Picture 3" descr="Chp04-03p097.gif                                               00070FBDMacintosh HD                   ABA78158:"/>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33800" y="304800"/>
            <a:ext cx="49720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7465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52400" y="1219200"/>
            <a:ext cx="2514600" cy="3352800"/>
          </a:xfrm>
        </p:spPr>
        <p:txBody>
          <a:bodyPr/>
          <a:lstStyle/>
          <a:p>
            <a:pPr eaLnBrk="1" hangingPunct="1">
              <a:defRPr/>
            </a:pPr>
            <a:r>
              <a:rPr lang="en-US" sz="4000" dirty="0"/>
              <a:t>Tobacco Prices</a:t>
            </a:r>
            <a:br>
              <a:rPr lang="en-US" sz="4000" dirty="0"/>
            </a:br>
            <a:r>
              <a:rPr lang="en-US" sz="4000" dirty="0"/>
              <a:t>1618-1710</a:t>
            </a:r>
          </a:p>
        </p:txBody>
      </p:sp>
      <p:pic>
        <p:nvPicPr>
          <p:cNvPr id="13315" name="Picture 3" descr="304690_la_03_0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3048000" y="457200"/>
            <a:ext cx="5861050" cy="5867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560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l="1006" r="1006"/>
          <a:stretch>
            <a:fillRect/>
          </a:stretch>
        </p:blipFill>
        <p:spPr bwMode="auto">
          <a:xfrm>
            <a:off x="92075" y="1600200"/>
            <a:ext cx="8959850" cy="3794125"/>
          </a:xfrm>
          <a:prstGeom prst="rect">
            <a:avLst/>
          </a:prstGeom>
          <a:noFill/>
          <a:ln w="57150" cmpd="thinThick">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1315" name="Rectangle 3"/>
          <p:cNvSpPr>
            <a:spLocks noGrp="1" noChangeArrowheads="1"/>
          </p:cNvSpPr>
          <p:nvPr>
            <p:ph type="title"/>
          </p:nvPr>
        </p:nvSpPr>
        <p:spPr/>
        <p:txBody>
          <a:bodyPr/>
          <a:lstStyle/>
          <a:p>
            <a:pPr eaLnBrk="1" hangingPunct="1">
              <a:defRPr/>
            </a:pPr>
            <a:r>
              <a:rPr lang="en-US" altLang="en-US" sz="3200" dirty="0"/>
              <a:t> </a:t>
            </a:r>
            <a:endParaRPr lang="en-US" altLang="en-US" dirty="0"/>
          </a:p>
        </p:txBody>
      </p:sp>
      <p:sp>
        <p:nvSpPr>
          <p:cNvPr id="141316" name="Text Box 4"/>
          <p:cNvSpPr txBox="1">
            <a:spLocks noChangeArrowheads="1"/>
          </p:cNvSpPr>
          <p:nvPr/>
        </p:nvSpPr>
        <p:spPr bwMode="auto">
          <a:xfrm>
            <a:off x="685800" y="609600"/>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defRPr/>
            </a:pPr>
            <a:r>
              <a:rPr lang="en-US" altLang="en-US" sz="4000" b="1" dirty="0">
                <a:solidFill>
                  <a:schemeClr val="accent2"/>
                </a:solidFill>
                <a:effectLst>
                  <a:outerShdw blurRad="38100" dist="38100" dir="2700000" algn="tl">
                    <a:srgbClr val="000000"/>
                  </a:outerShdw>
                </a:effectLst>
              </a:rPr>
              <a:t>Population: Age</a:t>
            </a:r>
            <a:r>
              <a:rPr lang="en-US" altLang="en-US" sz="2000" b="1" dirty="0">
                <a:solidFill>
                  <a:schemeClr val="accent2"/>
                </a:solidFill>
                <a:effectLst>
                  <a:outerShdw blurRad="38100" dist="38100" dir="2700000" algn="tl">
                    <a:srgbClr val="000000"/>
                  </a:outerShdw>
                </a:effectLst>
              </a:rPr>
              <a:t> </a:t>
            </a:r>
            <a:endParaRPr lang="en-US" sz="2000" b="1" dirty="0">
              <a:solidFill>
                <a:schemeClr val="accent2"/>
              </a:solidFill>
              <a:effectLst>
                <a:outerShdw blurRad="38100" dist="38100" dir="2700000" algn="tl">
                  <a:srgbClr val="000000"/>
                </a:outerShdw>
              </a:effectLst>
            </a:endParaRPr>
          </a:p>
        </p:txBody>
      </p:sp>
      <p:sp>
        <p:nvSpPr>
          <p:cNvPr id="141318" name="Text Box 6"/>
          <p:cNvSpPr txBox="1">
            <a:spLocks noChangeArrowheads="1"/>
          </p:cNvSpPr>
          <p:nvPr/>
        </p:nvSpPr>
        <p:spPr bwMode="auto">
          <a:xfrm>
            <a:off x="685800" y="5562600"/>
            <a:ext cx="8001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defRPr/>
            </a:pPr>
            <a:r>
              <a:rPr lang="en-US" altLang="en-US" sz="2000" b="1" dirty="0">
                <a:solidFill>
                  <a:srgbClr val="993300"/>
                </a:solidFill>
                <a:effectLst>
                  <a:outerShdw blurRad="38100" dist="38100" dir="2700000" algn="tl">
                    <a:srgbClr val="000000"/>
                  </a:outerShdw>
                </a:effectLst>
              </a:rPr>
              <a:t>Population Structure by Gender and Age: </a:t>
            </a:r>
          </a:p>
          <a:p>
            <a:pPr>
              <a:lnSpc>
                <a:spcPct val="80000"/>
              </a:lnSpc>
              <a:spcBef>
                <a:spcPct val="50000"/>
              </a:spcBef>
              <a:defRPr/>
            </a:pPr>
            <a:r>
              <a:rPr lang="en-US" altLang="en-US" sz="2000" b="1" dirty="0">
                <a:solidFill>
                  <a:srgbClr val="993300"/>
                </a:solidFill>
                <a:effectLst>
                  <a:outerShdw blurRad="38100" dist="38100" dir="2700000" algn="tl">
                    <a:srgbClr val="000000"/>
                  </a:outerShdw>
                </a:effectLst>
              </a:rPr>
              <a:t>British Mainland Colonies, 1760s, and United States, 1980s</a:t>
            </a:r>
          </a:p>
          <a:p>
            <a:pPr>
              <a:lnSpc>
                <a:spcPct val="80000"/>
              </a:lnSpc>
              <a:spcBef>
                <a:spcPct val="50000"/>
              </a:spcBef>
              <a:defRPr/>
            </a:pPr>
            <a:r>
              <a:rPr lang="en-US" sz="2000" b="1" dirty="0">
                <a:solidFill>
                  <a:srgbClr val="993300"/>
                </a:solidFill>
                <a:effectLst>
                  <a:outerShdw blurRad="38100" dist="38100" dir="2700000" algn="tl">
                    <a:srgbClr val="000000"/>
                  </a:outerShdw>
                </a:effectLst>
              </a:rPr>
              <a:t>Average of colonist = 16 years old</a:t>
            </a:r>
          </a:p>
        </p:txBody>
      </p:sp>
    </p:spTree>
    <p:extLst>
      <p:ext uri="{BB962C8B-B14F-4D97-AF65-F5344CB8AC3E}">
        <p14:creationId xmlns:p14="http://schemas.microsoft.com/office/powerpoint/2010/main" val="13161892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AP Classroom</a:t>
            </a:r>
          </a:p>
          <a:p>
            <a:r>
              <a:rPr lang="en-US" sz="2400" dirty="0">
                <a:latin typeface="Times" panose="02020603050405020304" pitchFamily="18" charset="0"/>
                <a:cs typeface="Times" panose="02020603050405020304" pitchFamily="18" charset="0"/>
              </a:rPr>
              <a:t>The First Americans </a:t>
            </a:r>
          </a:p>
          <a:p>
            <a:r>
              <a:rPr lang="en-US" sz="2400" dirty="0">
                <a:latin typeface="Times" panose="02020603050405020304" pitchFamily="18" charset="0"/>
                <a:cs typeface="Times" panose="02020603050405020304" pitchFamily="18" charset="0"/>
              </a:rPr>
              <a:t>Seven Nation Army</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C00000"/>
                </a:solidFill>
                <a:latin typeface="Times" panose="02020603050405020304" pitchFamily="18" charset="0"/>
                <a:cs typeface="Times" panose="02020603050405020304" pitchFamily="18" charset="0"/>
              </a:rPr>
              <a:t>Seven Nation Army</a:t>
            </a:r>
          </a:p>
        </p:txBody>
      </p:sp>
    </p:spTree>
    <p:extLst>
      <p:ext uri="{BB962C8B-B14F-4D97-AF65-F5344CB8AC3E}">
        <p14:creationId xmlns:p14="http://schemas.microsoft.com/office/powerpoint/2010/main" val="1267984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A24C-0429-4937-A655-A675FFC2962F}"/>
              </a:ext>
            </a:extLst>
          </p:cNvPr>
          <p:cNvSpPr>
            <a:spLocks noGrp="1"/>
          </p:cNvSpPr>
          <p:nvPr>
            <p:ph type="title"/>
          </p:nvPr>
        </p:nvSpPr>
        <p:spPr>
          <a:xfrm>
            <a:off x="457200" y="274638"/>
            <a:ext cx="8229600" cy="639762"/>
          </a:xfrm>
          <a:solidFill>
            <a:schemeClr val="accent6"/>
          </a:solidFill>
          <a:ln>
            <a:solidFill>
              <a:schemeClr val="tx1"/>
            </a:solidFill>
          </a:ln>
        </p:spPr>
        <p:txBody>
          <a:bodyPr>
            <a:normAutofit fontScale="90000"/>
          </a:bodyPr>
          <a:lstStyle/>
          <a:p>
            <a:r>
              <a:rPr lang="en-US" dirty="0">
                <a:latin typeface="Baskerville Old Face" panose="02020602080505020303" pitchFamily="18" charset="0"/>
              </a:rPr>
              <a:t>AP Classroom</a:t>
            </a:r>
          </a:p>
        </p:txBody>
      </p:sp>
      <p:sp>
        <p:nvSpPr>
          <p:cNvPr id="3" name="Content Placeholder 2">
            <a:extLst>
              <a:ext uri="{FF2B5EF4-FFF2-40B4-BE49-F238E27FC236}">
                <a16:creationId xmlns:a16="http://schemas.microsoft.com/office/drawing/2014/main" id="{F217F5F2-0BF8-4790-8CD5-3C6982858F3E}"/>
              </a:ext>
            </a:extLst>
          </p:cNvPr>
          <p:cNvSpPr>
            <a:spLocks noGrp="1"/>
          </p:cNvSpPr>
          <p:nvPr>
            <p:ph idx="1"/>
          </p:nvPr>
        </p:nvSpPr>
        <p:spPr>
          <a:xfrm>
            <a:off x="457200" y="1219200"/>
            <a:ext cx="8229600" cy="4906963"/>
          </a:xfrm>
          <a:solidFill>
            <a:schemeClr val="bg2"/>
          </a:solidFill>
          <a:ln>
            <a:solidFill>
              <a:schemeClr val="tx1"/>
            </a:solidFill>
          </a:ln>
        </p:spPr>
        <p:txBody>
          <a:bodyPr>
            <a:normAutofit/>
          </a:bodyPr>
          <a:lstStyle/>
          <a:p>
            <a:r>
              <a:rPr lang="en-US" sz="2400" dirty="0">
                <a:latin typeface="Times" panose="02020603050405020304" pitchFamily="18" charset="0"/>
                <a:cs typeface="Times" panose="02020603050405020304" pitchFamily="18" charset="0"/>
              </a:rPr>
              <a:t>Go to </a:t>
            </a:r>
            <a:r>
              <a:rPr lang="en-US" sz="2400" dirty="0">
                <a:latin typeface="Times" panose="02020603050405020304" pitchFamily="18" charset="0"/>
                <a:cs typeface="Times" panose="02020603050405020304" pitchFamily="18" charset="0"/>
                <a:hlinkClick r:id="rId2"/>
              </a:rPr>
              <a:t>https://myap.collegeboard.org/</a:t>
            </a:r>
            <a:r>
              <a:rPr lang="en-US" sz="2400" dirty="0">
                <a:latin typeface="Times" panose="02020603050405020304" pitchFamily="18" charset="0"/>
                <a:cs typeface="Times" panose="02020603050405020304" pitchFamily="18" charset="0"/>
              </a:rPr>
              <a:t> to setup your AP student account</a:t>
            </a:r>
          </a:p>
          <a:p>
            <a:r>
              <a:rPr lang="en-US" sz="2400" dirty="0">
                <a:latin typeface="Times" panose="02020603050405020304" pitchFamily="18" charset="0"/>
                <a:cs typeface="Times" panose="02020603050405020304" pitchFamily="18" charset="0"/>
              </a:rPr>
              <a:t>Create an account if you do not have one already</a:t>
            </a:r>
          </a:p>
          <a:p>
            <a:r>
              <a:rPr lang="en-US" sz="2400" dirty="0">
                <a:latin typeface="Times" panose="02020603050405020304" pitchFamily="18" charset="0"/>
                <a:cs typeface="Times" panose="02020603050405020304" pitchFamily="18" charset="0"/>
              </a:rPr>
              <a:t>Class joiner codes </a:t>
            </a:r>
          </a:p>
          <a:p>
            <a:pPr lvl="1"/>
            <a:r>
              <a:rPr lang="en-US" sz="2400" dirty="0">
                <a:latin typeface="Times" panose="02020603050405020304" pitchFamily="18" charset="0"/>
                <a:cs typeface="Times" panose="02020603050405020304" pitchFamily="18" charset="0"/>
              </a:rPr>
              <a:t>3</a:t>
            </a:r>
            <a:r>
              <a:rPr lang="en-US" sz="2400" baseline="30000" dirty="0">
                <a:latin typeface="Times" panose="02020603050405020304" pitchFamily="18" charset="0"/>
                <a:cs typeface="Times" panose="02020603050405020304" pitchFamily="18" charset="0"/>
              </a:rPr>
              <a:t>rd</a:t>
            </a:r>
            <a:r>
              <a:rPr lang="en-US" sz="2400" dirty="0">
                <a:latin typeface="Times" panose="02020603050405020304" pitchFamily="18" charset="0"/>
                <a:cs typeface="Times" panose="02020603050405020304" pitchFamily="18" charset="0"/>
              </a:rPr>
              <a:t> Period: </a:t>
            </a:r>
            <a:r>
              <a:rPr lang="en-US" sz="2400" b="1" dirty="0">
                <a:solidFill>
                  <a:srgbClr val="FF0000"/>
                </a:solidFill>
                <a:latin typeface="Times" panose="02020603050405020304" pitchFamily="18" charset="0"/>
                <a:cs typeface="Times" panose="02020603050405020304" pitchFamily="18" charset="0"/>
              </a:rPr>
              <a:t>RDZZ2G</a:t>
            </a:r>
          </a:p>
          <a:p>
            <a:pPr lvl="1"/>
            <a:r>
              <a:rPr lang="en-US" sz="2400" dirty="0">
                <a:latin typeface="Times" panose="02020603050405020304" pitchFamily="18" charset="0"/>
                <a:cs typeface="Times" panose="02020603050405020304" pitchFamily="18" charset="0"/>
              </a:rPr>
              <a:t>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Period: </a:t>
            </a:r>
            <a:r>
              <a:rPr lang="en-US" sz="2400" b="1" dirty="0">
                <a:solidFill>
                  <a:srgbClr val="FF0000"/>
                </a:solidFill>
                <a:latin typeface="Times" panose="02020603050405020304" pitchFamily="18" charset="0"/>
                <a:cs typeface="Times" panose="02020603050405020304" pitchFamily="18" charset="0"/>
              </a:rPr>
              <a:t>7AQ2M6</a:t>
            </a:r>
          </a:p>
        </p:txBody>
      </p:sp>
    </p:spTree>
    <p:extLst>
      <p:ext uri="{BB962C8B-B14F-4D97-AF65-F5344CB8AC3E}">
        <p14:creationId xmlns:p14="http://schemas.microsoft.com/office/powerpoint/2010/main" val="451433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chemeClr val="accent6"/>
            </a:solidFill>
          </a:ln>
        </p:spPr>
        <p:txBody>
          <a:bodyPr/>
          <a:lstStyle/>
          <a:p>
            <a:r>
              <a:rPr lang="en-US" dirty="0">
                <a:solidFill>
                  <a:srgbClr val="C00000"/>
                </a:solidFill>
                <a:latin typeface="Baskerville Old Face" panose="02020602080505020303" pitchFamily="18" charset="0"/>
              </a:rPr>
              <a:t>Essential Question</a:t>
            </a:r>
          </a:p>
        </p:txBody>
      </p:sp>
      <p:sp>
        <p:nvSpPr>
          <p:cNvPr id="3" name="Content Placeholder 2"/>
          <p:cNvSpPr>
            <a:spLocks noGrp="1"/>
          </p:cNvSpPr>
          <p:nvPr>
            <p:ph idx="1"/>
          </p:nvPr>
        </p:nvSpPr>
        <p:spPr>
          <a:solidFill>
            <a:schemeClr val="bg2"/>
          </a:solidFill>
          <a:ln>
            <a:solidFill>
              <a:schemeClr val="tx1"/>
            </a:solidFill>
          </a:ln>
        </p:spPr>
        <p:txBody>
          <a:bodyPr/>
          <a:lstStyle/>
          <a:p>
            <a:r>
              <a:rPr lang="en-US" dirty="0">
                <a:latin typeface="Baskerville Old Face" panose="02020602080505020303" pitchFamily="18" charset="0"/>
              </a:rPr>
              <a:t>How did the New World’s diverse environment impact the development of Native American culture’s?</a:t>
            </a:r>
          </a:p>
        </p:txBody>
      </p:sp>
      <p:pic>
        <p:nvPicPr>
          <p:cNvPr id="1026" name="Picture 2" descr="Image result for early native american cul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937" y="2647949"/>
            <a:ext cx="5961063" cy="367665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lumMod val="75000"/>
            </a:schemeClr>
          </a:solidFill>
          <a:ln>
            <a:solidFill>
              <a:schemeClr val="tx1"/>
            </a:solidFill>
          </a:ln>
        </p:spPr>
        <p:txBody>
          <a:bodyPr>
            <a:normAutofit fontScale="90000"/>
          </a:bodyPr>
          <a:lstStyle/>
          <a:p>
            <a:r>
              <a:rPr lang="en-US" dirty="0">
                <a:latin typeface="Baskerville Old Face" panose="02020602080505020303" pitchFamily="18" charset="0"/>
              </a:rPr>
              <a:t>Early Migration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987" y="1246501"/>
            <a:ext cx="6748268" cy="4447390"/>
          </a:xfrm>
        </p:spPr>
      </p:pic>
      <p:sp>
        <p:nvSpPr>
          <p:cNvPr id="6" name="TextBox 5"/>
          <p:cNvSpPr txBox="1"/>
          <p:nvPr/>
        </p:nvSpPr>
        <p:spPr>
          <a:xfrm>
            <a:off x="1371600" y="5867400"/>
            <a:ext cx="7467600" cy="1015663"/>
          </a:xfrm>
          <a:prstGeom prst="rect">
            <a:avLst/>
          </a:prstGeom>
          <a:solidFill>
            <a:schemeClr val="bg2"/>
          </a:solidFill>
          <a:ln>
            <a:solidFill>
              <a:schemeClr val="tx1"/>
            </a:solidFill>
          </a:ln>
        </p:spPr>
        <p:txBody>
          <a:bodyPr wrap="square" rtlCol="0">
            <a:spAutoFit/>
          </a:bodyPr>
          <a:lstStyle/>
          <a:p>
            <a:r>
              <a:rPr lang="en-US" sz="2000" b="1" u="sng" dirty="0">
                <a:solidFill>
                  <a:srgbClr val="FF0000"/>
                </a:solidFill>
                <a:latin typeface="Baskerville Old Face" panose="02020602080505020303" pitchFamily="18" charset="0"/>
              </a:rPr>
              <a:t>Hunter gather societies </a:t>
            </a:r>
          </a:p>
          <a:p>
            <a:pPr marL="342900" indent="-342900">
              <a:buFont typeface="Wingdings" panose="05000000000000000000" pitchFamily="2" charset="2"/>
              <a:buChar char="§"/>
            </a:pPr>
            <a:r>
              <a:rPr lang="en-US" sz="2000" dirty="0">
                <a:latin typeface="Baskerville Old Face" panose="02020602080505020303" pitchFamily="18" charset="0"/>
              </a:rPr>
              <a:t>Splintered into tribal groups as resources became scarce</a:t>
            </a:r>
          </a:p>
          <a:p>
            <a:pPr marL="342900" indent="-342900">
              <a:buFont typeface="Wingdings" panose="05000000000000000000" pitchFamily="2" charset="2"/>
              <a:buChar char="§"/>
            </a:pPr>
            <a:r>
              <a:rPr lang="en-US" sz="2000" dirty="0">
                <a:latin typeface="Baskerville Old Face" panose="02020602080505020303" pitchFamily="18" charset="0"/>
              </a:rPr>
              <a:t>Environment a key factor in their distinctive cultures </a:t>
            </a:r>
          </a:p>
        </p:txBody>
      </p:sp>
      <p:sp>
        <p:nvSpPr>
          <p:cNvPr id="7" name="TextBox 6"/>
          <p:cNvSpPr txBox="1"/>
          <p:nvPr/>
        </p:nvSpPr>
        <p:spPr>
          <a:xfrm>
            <a:off x="6019800" y="2362200"/>
            <a:ext cx="2819400" cy="1107996"/>
          </a:xfrm>
          <a:prstGeom prst="rect">
            <a:avLst/>
          </a:prstGeom>
          <a:solidFill>
            <a:schemeClr val="bg2"/>
          </a:solidFill>
          <a:ln>
            <a:solidFill>
              <a:schemeClr val="tx1"/>
            </a:solidFill>
          </a:ln>
        </p:spPr>
        <p:txBody>
          <a:bodyPr wrap="square" rtlCol="0">
            <a:spAutoFit/>
          </a:bodyPr>
          <a:lstStyle/>
          <a:p>
            <a:r>
              <a:rPr lang="en-US" sz="2400" dirty="0">
                <a:solidFill>
                  <a:srgbClr val="FF0000"/>
                </a:solidFill>
                <a:latin typeface="Britannic Bold" panose="020B0903060703020204" pitchFamily="34" charset="0"/>
              </a:rPr>
              <a:t>First American Migration</a:t>
            </a:r>
          </a:p>
          <a:p>
            <a:pPr algn="ctr"/>
            <a:r>
              <a:rPr lang="en-US" dirty="0">
                <a:solidFill>
                  <a:srgbClr val="00B050"/>
                </a:solidFill>
                <a:latin typeface="Britannic Bold" panose="020B0903060703020204" pitchFamily="34" charset="0"/>
              </a:rPr>
              <a:t>13,000 BC to 1492</a:t>
            </a:r>
          </a:p>
        </p:txBody>
      </p:sp>
      <p:sp>
        <p:nvSpPr>
          <p:cNvPr id="3" name="Rectangle 2">
            <a:extLst>
              <a:ext uri="{FF2B5EF4-FFF2-40B4-BE49-F238E27FC236}">
                <a16:creationId xmlns:a16="http://schemas.microsoft.com/office/drawing/2014/main" id="{D6AA5D84-3763-4B1D-8C2F-E5268898AEBA}"/>
              </a:ext>
            </a:extLst>
          </p:cNvPr>
          <p:cNvSpPr/>
          <p:nvPr/>
        </p:nvSpPr>
        <p:spPr>
          <a:xfrm>
            <a:off x="152399" y="1458599"/>
            <a:ext cx="4911213" cy="9036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1</a:t>
            </a:r>
            <a:r>
              <a:rPr lang="en-US" sz="2400" b="1" u="sng" baseline="30000" dirty="0">
                <a:latin typeface="Times" panose="02020603050405020304" pitchFamily="18" charset="0"/>
                <a:cs typeface="Times" panose="02020603050405020304" pitchFamily="18" charset="0"/>
              </a:rPr>
              <a:t>st</a:t>
            </a:r>
            <a:r>
              <a:rPr lang="en-US" sz="2400" b="1" u="sng" dirty="0">
                <a:latin typeface="Times" panose="02020603050405020304" pitchFamily="18" charset="0"/>
                <a:cs typeface="Times" panose="02020603050405020304" pitchFamily="18" charset="0"/>
              </a:rPr>
              <a:t> Wave</a:t>
            </a:r>
            <a:r>
              <a:rPr lang="en-US" sz="2400" dirty="0">
                <a:latin typeface="Times" panose="02020603050405020304" pitchFamily="18" charset="0"/>
                <a:cs typeface="Times" panose="02020603050405020304" pitchFamily="18" charset="0"/>
              </a:rPr>
              <a:t>:12,000 – 10,000 BC </a:t>
            </a:r>
            <a:r>
              <a:rPr lang="en-US" sz="2400" b="1" u="sng" dirty="0">
                <a:latin typeface="Times" panose="02020603050405020304" pitchFamily="18" charset="0"/>
                <a:cs typeface="Times" panose="02020603050405020304" pitchFamily="18" charset="0"/>
              </a:rPr>
              <a:t>Hunter Gathers</a:t>
            </a:r>
            <a:r>
              <a:rPr lang="en-US" sz="2400" dirty="0">
                <a:latin typeface="Times" panose="02020603050405020304" pitchFamily="18" charset="0"/>
                <a:cs typeface="Times" panose="02020603050405020304" pitchFamily="18" charset="0"/>
              </a:rPr>
              <a:t> – following Herds</a:t>
            </a:r>
          </a:p>
        </p:txBody>
      </p:sp>
      <p:sp>
        <p:nvSpPr>
          <p:cNvPr id="8" name="Rectangle 7">
            <a:extLst>
              <a:ext uri="{FF2B5EF4-FFF2-40B4-BE49-F238E27FC236}">
                <a16:creationId xmlns:a16="http://schemas.microsoft.com/office/drawing/2014/main" id="{147DAAE4-DA24-4BC7-9E66-132C11DF12B9}"/>
              </a:ext>
            </a:extLst>
          </p:cNvPr>
          <p:cNvSpPr/>
          <p:nvPr/>
        </p:nvSpPr>
        <p:spPr>
          <a:xfrm>
            <a:off x="152400" y="2469675"/>
            <a:ext cx="4911213" cy="110799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2nd Wave</a:t>
            </a:r>
            <a:r>
              <a:rPr lang="en-US" sz="2400" dirty="0">
                <a:latin typeface="Times" panose="02020603050405020304" pitchFamily="18" charset="0"/>
                <a:cs typeface="Times" panose="02020603050405020304" pitchFamily="18" charset="0"/>
              </a:rPr>
              <a:t>:10,000 – 8,000 BC Paleo-Indians – new technology to adapt to environmental changes</a:t>
            </a:r>
          </a:p>
        </p:txBody>
      </p:sp>
      <p:sp>
        <p:nvSpPr>
          <p:cNvPr id="9" name="Rectangle 8">
            <a:extLst>
              <a:ext uri="{FF2B5EF4-FFF2-40B4-BE49-F238E27FC236}">
                <a16:creationId xmlns:a16="http://schemas.microsoft.com/office/drawing/2014/main" id="{05801E91-50C1-4CF7-B353-3476E703B00E}"/>
              </a:ext>
            </a:extLst>
          </p:cNvPr>
          <p:cNvSpPr/>
          <p:nvPr/>
        </p:nvSpPr>
        <p:spPr>
          <a:xfrm>
            <a:off x="132522" y="3685146"/>
            <a:ext cx="4931090" cy="111569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3rd Wave</a:t>
            </a:r>
            <a:r>
              <a:rPr lang="en-US" sz="2400" dirty="0">
                <a:latin typeface="Times" panose="02020603050405020304" pitchFamily="18" charset="0"/>
                <a:cs typeface="Times" panose="02020603050405020304" pitchFamily="18" charset="0"/>
              </a:rPr>
              <a:t>:3,000 BC Archaic Age – Inuit and Aleutians: boats, skill hunters </a:t>
            </a:r>
          </a:p>
        </p:txBody>
      </p:sp>
    </p:spTree>
    <p:extLst>
      <p:ext uri="{BB962C8B-B14F-4D97-AF65-F5344CB8AC3E}">
        <p14:creationId xmlns:p14="http://schemas.microsoft.com/office/powerpoint/2010/main" val="27870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a:solidFill>
            <a:schemeClr val="accent6"/>
          </a:solidFill>
          <a:ln>
            <a:solidFill>
              <a:srgbClr val="7030A0"/>
            </a:solidFill>
          </a:ln>
        </p:spPr>
        <p:txBody>
          <a:bodyPr>
            <a:normAutofit fontScale="90000"/>
          </a:bodyPr>
          <a:lstStyle/>
          <a:p>
            <a:r>
              <a:rPr lang="en-US" b="1" dirty="0">
                <a:latin typeface="Baskerville Old Face" panose="02020602080505020303" pitchFamily="18" charset="0"/>
              </a:rPr>
              <a:t>Creation Story of the Seneca</a:t>
            </a:r>
          </a:p>
        </p:txBody>
      </p:sp>
      <p:sp>
        <p:nvSpPr>
          <p:cNvPr id="3" name="Content Placeholder 2"/>
          <p:cNvSpPr>
            <a:spLocks noGrp="1"/>
          </p:cNvSpPr>
          <p:nvPr>
            <p:ph idx="1"/>
          </p:nvPr>
        </p:nvSpPr>
        <p:spPr>
          <a:xfrm>
            <a:off x="2286000" y="1143000"/>
            <a:ext cx="6400800" cy="5334000"/>
          </a:xfrm>
          <a:solidFill>
            <a:schemeClr val="bg1"/>
          </a:solidFill>
          <a:ln>
            <a:solidFill>
              <a:srgbClr val="7030A0"/>
            </a:solidFill>
          </a:ln>
        </p:spPr>
        <p:txBody>
          <a:bodyPr>
            <a:normAutofit fontScale="47500" lnSpcReduction="20000"/>
          </a:bodyPr>
          <a:lstStyle/>
          <a:p>
            <a:r>
              <a:rPr lang="en-US" sz="4000" dirty="0">
                <a:latin typeface="Times New Roman" pitchFamily="18" charset="0"/>
                <a:cs typeface="Times New Roman" pitchFamily="18" charset="0"/>
              </a:rPr>
              <a:t>Sky-woman as having borne first a daughter, who, without any knowledge of a man, became that earth-mother of the twins Good and Evil. That daughter died giving birth to the twins, and she was buried by her mother, the Sky-woman.</a:t>
            </a:r>
          </a:p>
          <a:p>
            <a:r>
              <a:rPr lang="en-US" sz="4000" dirty="0">
                <a:latin typeface="Times New Roman" pitchFamily="18" charset="0"/>
                <a:cs typeface="Times New Roman" pitchFamily="18" charset="0"/>
              </a:rPr>
              <a:t>Sky-woman said to her grandson the good-mined-spirit, "Now you must go and seek your father. When you find him, you must ask him to give you power."</a:t>
            </a:r>
          </a:p>
          <a:p>
            <a:r>
              <a:rPr lang="en-US" sz="4000" dirty="0">
                <a:latin typeface="Times New Roman" pitchFamily="18" charset="0"/>
                <a:cs typeface="Times New Roman" pitchFamily="18" charset="0"/>
              </a:rPr>
              <a:t>She pointed to the East and said to him, "He lives in that direction. You must go on and on, until you reach the limits of this huge island. Then continue onward, as you must paddle upon the waters, until you come to a high mountain, which rises straight up out of the water. You must climb this mountain to the summit. There you will see a wonderful being, sitting on the highest peak. You must say to him, 'I am your son.'</a:t>
            </a:r>
          </a:p>
          <a:p>
            <a:r>
              <a:rPr lang="en-US" sz="4000" dirty="0">
                <a:latin typeface="Times New Roman" pitchFamily="18" charset="0"/>
                <a:cs typeface="Times New Roman" pitchFamily="18" charset="0"/>
              </a:rPr>
              <a:t>"Your father is the Sun, and through you, he is also the father of mankind, because of your earthly origin from my daughter."</a:t>
            </a:r>
          </a:p>
          <a:p>
            <a:endParaRPr lang="en-US" dirty="0"/>
          </a:p>
        </p:txBody>
      </p:sp>
      <p:pic>
        <p:nvPicPr>
          <p:cNvPr id="1026" name="Picture 2" descr="http://tse1.mm.bing.net/th?&amp;id=OIP.M7b4ae733c72715b81f7b6777ba1e8477H0&amp;w=236&amp;h=300&amp;c=0&amp;pid=1.9&amp;rs=0&amp;p=0&amp;r=0">
            <a:hlinkClick r:id="rId2" tooltip="View image detail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1905000" cy="242161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028" name="Picture 4" descr="http://tse1.mm.bing.net/th?&amp;id=OIP.M4e79b5b6770fadd85a08d16d8521ebebo0&amp;w=155&amp;h=194&amp;c=0&amp;pid=1.9&amp;rs=0&amp;p=0&amp;r=0">
            <a:hlinkClick r:id="rId4" tooltip="View image detail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962400"/>
            <a:ext cx="1905000" cy="228600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5640103"/>
            <a:ext cx="4876800" cy="62520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Animism</a:t>
            </a:r>
            <a:r>
              <a:rPr lang="en-US" sz="2400" b="1" dirty="0">
                <a:solidFill>
                  <a:schemeClr val="bg1"/>
                </a:solidFill>
                <a:latin typeface="Times" panose="02020603050405020304" pitchFamily="18" charset="0"/>
                <a:cs typeface="Times" panose="02020603050405020304" pitchFamily="18" charset="0"/>
              </a:rPr>
              <a:t>: living things have spirits</a:t>
            </a:r>
          </a:p>
        </p:txBody>
      </p:sp>
    </p:spTree>
    <p:extLst>
      <p:ext uri="{BB962C8B-B14F-4D97-AF65-F5344CB8AC3E}">
        <p14:creationId xmlns:p14="http://schemas.microsoft.com/office/powerpoint/2010/main" val="42738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dirty="0">
                <a:latin typeface="Baskerville Old Face" panose="02020602080505020303" pitchFamily="18" charset="0"/>
              </a:rPr>
              <a:t>First American Societies Prior to 1492</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600200"/>
            <a:ext cx="8001000" cy="4525963"/>
          </a:xfrm>
          <a:ln>
            <a:solidFill>
              <a:schemeClr val="tx1"/>
            </a:solidFill>
          </a:ln>
          <a:effectLst>
            <a:outerShdw blurRad="50800" dist="38100" dir="5400000" algn="t" rotWithShape="0">
              <a:prstClr val="black">
                <a:alpha val="40000"/>
              </a:prstClr>
            </a:outerShdw>
          </a:effectLst>
        </p:spPr>
      </p:pic>
      <p:sp>
        <p:nvSpPr>
          <p:cNvPr id="6" name="TextBox 5"/>
          <p:cNvSpPr txBox="1"/>
          <p:nvPr/>
        </p:nvSpPr>
        <p:spPr>
          <a:xfrm>
            <a:off x="586408" y="4419600"/>
            <a:ext cx="7033591" cy="1200329"/>
          </a:xfrm>
          <a:prstGeom prst="rect">
            <a:avLst/>
          </a:prstGeom>
          <a:solidFill>
            <a:schemeClr val="accent6">
              <a:lumMod val="75000"/>
            </a:schemeClr>
          </a:solidFill>
          <a:ln>
            <a:solidFill>
              <a:schemeClr val="tx1"/>
            </a:solidFill>
          </a:ln>
        </p:spPr>
        <p:txBody>
          <a:bodyPr wrap="square" rtlCol="0">
            <a:spAutoFit/>
          </a:bodyPr>
          <a:lstStyle/>
          <a:p>
            <a:r>
              <a:rPr lang="en-US" sz="2400" b="1" dirty="0">
                <a:latin typeface="Baskerville Old Face" panose="02020602080505020303" pitchFamily="18" charset="0"/>
              </a:rPr>
              <a:t>What factors created unique cultural differences amongst Native American cultures, such as language and technology? </a:t>
            </a:r>
          </a:p>
        </p:txBody>
      </p:sp>
    </p:spTree>
    <p:extLst>
      <p:ext uri="{BB962C8B-B14F-4D97-AF65-F5344CB8AC3E}">
        <p14:creationId xmlns:p14="http://schemas.microsoft.com/office/powerpoint/2010/main" val="3258893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dirty="0">
                <a:latin typeface="Baskerville Old Face" panose="02020602080505020303" pitchFamily="18" charset="0"/>
              </a:rPr>
              <a:t>Scared Sisters</a:t>
            </a:r>
          </a:p>
        </p:txBody>
      </p:sp>
      <p:sp>
        <p:nvSpPr>
          <p:cNvPr id="3" name="Content Placeholder 2"/>
          <p:cNvSpPr>
            <a:spLocks noGrp="1"/>
          </p:cNvSpPr>
          <p:nvPr>
            <p:ph idx="1"/>
          </p:nvPr>
        </p:nvSpPr>
        <p:spPr>
          <a:xfrm>
            <a:off x="457200" y="1295400"/>
            <a:ext cx="8229600" cy="4830763"/>
          </a:xfrm>
          <a:solidFill>
            <a:schemeClr val="bg1"/>
          </a:solidFill>
          <a:ln>
            <a:solidFill>
              <a:schemeClr val="tx1"/>
            </a:solidFill>
          </a:ln>
          <a:effectLst>
            <a:outerShdw blurRad="63500" sx="102000" sy="102000" algn="ctr" rotWithShape="0">
              <a:prstClr val="black">
                <a:alpha val="40000"/>
              </a:prstClr>
            </a:outerShdw>
          </a:effectLst>
        </p:spPr>
        <p:txBody>
          <a:bodyPr>
            <a:normAutofit fontScale="92500" lnSpcReduction="10000"/>
          </a:bodyPr>
          <a:lstStyle/>
          <a:p>
            <a:pPr marL="0" indent="0">
              <a:buNone/>
            </a:pPr>
            <a:r>
              <a:rPr lang="en-US" dirty="0">
                <a:latin typeface="Times New Roman" pitchFamily="18" charset="0"/>
                <a:cs typeface="Times New Roman" pitchFamily="18" charset="0"/>
              </a:rPr>
              <a:t>“In late spring, we plant the corn and beans and squash. They're not just plants- we call them the three sisters. We plant them together, three kinds of seeds in one hole. They want to be together with each other, just as we Indians want to be together with each other. So long as the three sisters are with us we know we will never starve. The Creator sends them to us each year. We celebrate them now. We thank Him for the gift He gives us today and every day.”</a:t>
            </a:r>
          </a:p>
          <a:p>
            <a:r>
              <a:rPr lang="en-US" dirty="0">
                <a:latin typeface="Times New Roman" pitchFamily="18" charset="0"/>
                <a:cs typeface="Times New Roman" pitchFamily="18" charset="0"/>
              </a:rPr>
              <a:t>      Chief Louis Farmer (Onondaga)</a:t>
            </a:r>
          </a:p>
          <a:p>
            <a:endParaRPr lang="en-US" dirty="0"/>
          </a:p>
        </p:txBody>
      </p:sp>
    </p:spTree>
    <p:extLst>
      <p:ext uri="{BB962C8B-B14F-4D97-AF65-F5344CB8AC3E}">
        <p14:creationId xmlns:p14="http://schemas.microsoft.com/office/powerpoint/2010/main" val="95721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AP Classroom</a:t>
            </a:r>
          </a:p>
          <a:p>
            <a:r>
              <a:rPr lang="en-US" sz="2400" dirty="0">
                <a:latin typeface="Times" panose="02020603050405020304" pitchFamily="18" charset="0"/>
                <a:cs typeface="Times" panose="02020603050405020304" pitchFamily="18" charset="0"/>
              </a:rPr>
              <a:t>The First Americans </a:t>
            </a:r>
          </a:p>
          <a:p>
            <a:r>
              <a:rPr lang="en-US" sz="2400" dirty="0">
                <a:latin typeface="Times" panose="02020603050405020304" pitchFamily="18" charset="0"/>
                <a:cs typeface="Times" panose="02020603050405020304" pitchFamily="18" charset="0"/>
              </a:rPr>
              <a:t>Seven Nation Army</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C00000"/>
                </a:solidFill>
                <a:latin typeface="Times" panose="02020603050405020304" pitchFamily="18" charset="0"/>
                <a:cs typeface="Times" panose="02020603050405020304" pitchFamily="18" charset="0"/>
              </a:rPr>
              <a:t>Seven Nation Army</a:t>
            </a:r>
          </a:p>
        </p:txBody>
      </p:sp>
    </p:spTree>
    <p:extLst>
      <p:ext uri="{BB962C8B-B14F-4D97-AF65-F5344CB8AC3E}">
        <p14:creationId xmlns:p14="http://schemas.microsoft.com/office/powerpoint/2010/main" val="4045024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7281"/>
          </a:xfrm>
          <a:solidFill>
            <a:schemeClr val="accent6"/>
          </a:solidFill>
          <a:ln>
            <a:solidFill>
              <a:schemeClr val="tx1"/>
            </a:solidFill>
          </a:ln>
        </p:spPr>
        <p:txBody>
          <a:bodyPr/>
          <a:lstStyle/>
          <a:p>
            <a:r>
              <a:rPr lang="en-US" dirty="0">
                <a:latin typeface="Baskerville Old Face" panose="02020602080505020303" pitchFamily="18" charset="0"/>
              </a:rPr>
              <a:t>Three Sisters - Horticulture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975" y="3688141"/>
            <a:ext cx="5691914" cy="2998409"/>
          </a:xfrm>
        </p:spPr>
      </p:pic>
      <p:sp>
        <p:nvSpPr>
          <p:cNvPr id="6" name="TextBox 5"/>
          <p:cNvSpPr txBox="1"/>
          <p:nvPr/>
        </p:nvSpPr>
        <p:spPr>
          <a:xfrm>
            <a:off x="457199" y="1600200"/>
            <a:ext cx="8229599" cy="1569660"/>
          </a:xfrm>
          <a:prstGeom prst="rect">
            <a:avLst/>
          </a:prstGeom>
          <a:solidFill>
            <a:schemeClr val="bg2"/>
          </a:solidFill>
          <a:ln>
            <a:solidFill>
              <a:schemeClr val="tx1"/>
            </a:solidFill>
          </a:ln>
        </p:spPr>
        <p:txBody>
          <a:bodyPr wrap="square" rtlCol="0">
            <a:spAutoFit/>
          </a:bodyPr>
          <a:lstStyle/>
          <a:p>
            <a:r>
              <a:rPr lang="en-US" sz="2400" b="1" u="sng" dirty="0">
                <a:solidFill>
                  <a:srgbClr val="FF0000"/>
                </a:solidFill>
                <a:latin typeface="Baskerville Old Face" panose="02020602080505020303" pitchFamily="18" charset="0"/>
              </a:rPr>
              <a:t>Three Sisters</a:t>
            </a:r>
            <a:r>
              <a:rPr lang="en-US" sz="2400" b="1" dirty="0">
                <a:solidFill>
                  <a:srgbClr val="FF0000"/>
                </a:solidFill>
                <a:latin typeface="Baskerville Old Face" panose="02020602080505020303" pitchFamily="18" charset="0"/>
              </a:rPr>
              <a:t>: </a:t>
            </a:r>
            <a:r>
              <a:rPr lang="en-US" sz="2400" dirty="0">
                <a:solidFill>
                  <a:schemeClr val="accent4">
                    <a:lumMod val="75000"/>
                  </a:schemeClr>
                </a:solidFill>
                <a:latin typeface="Baskerville Old Face" panose="02020602080505020303" pitchFamily="18" charset="0"/>
              </a:rPr>
              <a:t>Corn (Maize), Beans, &amp; Squash</a:t>
            </a:r>
          </a:p>
          <a:p>
            <a:pPr marL="285750" indent="-285750">
              <a:buFont typeface="Wingdings" panose="05000000000000000000" pitchFamily="2" charset="2"/>
              <a:buChar char="§"/>
            </a:pPr>
            <a:r>
              <a:rPr lang="en-US" sz="2400" dirty="0">
                <a:latin typeface="Baskerville Old Face" panose="02020602080505020303" pitchFamily="18" charset="0"/>
              </a:rPr>
              <a:t>Horticulture </a:t>
            </a:r>
            <a:r>
              <a:rPr lang="en-US" sz="2400" b="1" u="sng" dirty="0">
                <a:solidFill>
                  <a:srgbClr val="C00000"/>
                </a:solidFill>
                <a:latin typeface="Baskerville Old Face" panose="02020602080505020303" pitchFamily="18" charset="0"/>
              </a:rPr>
              <a:t>(Maize Culture): </a:t>
            </a:r>
            <a:r>
              <a:rPr lang="en-US" sz="2400" dirty="0">
                <a:latin typeface="Baskerville Old Face" panose="02020602080505020303" pitchFamily="18" charset="0"/>
              </a:rPr>
              <a:t>transformed Native American cultures and allowed for technological advancement</a:t>
            </a:r>
          </a:p>
          <a:p>
            <a:pPr marL="285750" indent="-285750">
              <a:buFont typeface="Wingdings" panose="05000000000000000000" pitchFamily="2" charset="2"/>
              <a:buChar char="§"/>
            </a:pPr>
            <a:r>
              <a:rPr lang="en-US" sz="2400" dirty="0">
                <a:latin typeface="Baskerville Old Face" panose="02020602080505020303" pitchFamily="18" charset="0"/>
              </a:rPr>
              <a:t>Major component of the </a:t>
            </a:r>
            <a:r>
              <a:rPr lang="en-US" sz="2400" b="1" u="sng" dirty="0">
                <a:solidFill>
                  <a:srgbClr val="FF0000"/>
                </a:solidFill>
                <a:latin typeface="Baskerville Old Face" panose="02020602080505020303" pitchFamily="18" charset="0"/>
              </a:rPr>
              <a:t>Columbian Exchange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20" y="3534400"/>
            <a:ext cx="2178049" cy="2790200"/>
          </a:xfrm>
          <a:prstGeom prst="rect">
            <a:avLst/>
          </a:prstGeom>
        </p:spPr>
      </p:pic>
    </p:spTree>
    <p:extLst>
      <p:ext uri="{BB962C8B-B14F-4D97-AF65-F5344CB8AC3E}">
        <p14:creationId xmlns:p14="http://schemas.microsoft.com/office/powerpoint/2010/main" val="384606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1">
              <a:alpha val="73000"/>
            </a:schemeClr>
          </a:solidFill>
          <a:ln>
            <a:solidFill>
              <a:schemeClr val="accent6"/>
            </a:solidFill>
          </a:ln>
        </p:spPr>
        <p:txBody>
          <a:bodyPr>
            <a:normAutofit fontScale="90000"/>
          </a:bodyPr>
          <a:lstStyle/>
          <a:p>
            <a:r>
              <a:rPr lang="en-US" dirty="0">
                <a:latin typeface="Baskerville Old Face" panose="02020602080505020303" pitchFamily="18" charset="0"/>
              </a:rPr>
              <a:t>Change in the New World</a:t>
            </a:r>
          </a:p>
        </p:txBody>
      </p:sp>
      <p:sp>
        <p:nvSpPr>
          <p:cNvPr id="3" name="Content Placeholder 2"/>
          <p:cNvSpPr>
            <a:spLocks noGrp="1"/>
          </p:cNvSpPr>
          <p:nvPr>
            <p:ph idx="1"/>
          </p:nvPr>
        </p:nvSpPr>
        <p:spPr>
          <a:xfrm>
            <a:off x="457200" y="1066800"/>
            <a:ext cx="8229600" cy="5059363"/>
          </a:xfrm>
          <a:solidFill>
            <a:schemeClr val="bg2"/>
          </a:solidFill>
        </p:spPr>
        <p:txBody>
          <a:bodyPr>
            <a:normAutofit/>
          </a:bodyPr>
          <a:lstStyle/>
          <a:p>
            <a:r>
              <a:rPr lang="en-US" sz="2400" dirty="0">
                <a:latin typeface="Baskerville Old Face" panose="02020602080505020303" pitchFamily="18" charset="0"/>
              </a:rPr>
              <a:t>1 fact on the impact of the Three Sisters (list impact on the board)</a:t>
            </a:r>
          </a:p>
        </p:txBody>
      </p:sp>
      <p:graphicFrame>
        <p:nvGraphicFramePr>
          <p:cNvPr id="4" name="Table 3"/>
          <p:cNvGraphicFramePr>
            <a:graphicFrameLocks noGrp="1"/>
          </p:cNvGraphicFramePr>
          <p:nvPr>
            <p:extLst>
              <p:ext uri="{D42A27DB-BD31-4B8C-83A1-F6EECF244321}">
                <p14:modId xmlns:p14="http://schemas.microsoft.com/office/powerpoint/2010/main" val="28640227"/>
              </p:ext>
            </p:extLst>
          </p:nvPr>
        </p:nvGraphicFramePr>
        <p:xfrm>
          <a:off x="609600" y="2057400"/>
          <a:ext cx="7924800" cy="457200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1839716473"/>
                    </a:ext>
                  </a:extLst>
                </a:gridCol>
                <a:gridCol w="3962400">
                  <a:extLst>
                    <a:ext uri="{9D8B030D-6E8A-4147-A177-3AD203B41FA5}">
                      <a16:colId xmlns:a16="http://schemas.microsoft.com/office/drawing/2014/main" val="870580777"/>
                    </a:ext>
                  </a:extLst>
                </a:gridCol>
              </a:tblGrid>
              <a:tr h="370840">
                <a:tc>
                  <a:txBody>
                    <a:bodyPr/>
                    <a:lstStyle/>
                    <a:p>
                      <a:endParaRPr lang="en-US" sz="3600" dirty="0">
                        <a:latin typeface="Times" panose="02020603050405020304" pitchFamily="18" charset="0"/>
                        <a:cs typeface="Times" panose="02020603050405020304" pitchFamily="18" charset="0"/>
                      </a:endParaRPr>
                    </a:p>
                    <a:p>
                      <a:endParaRPr lang="en-US" sz="3600" dirty="0">
                        <a:latin typeface="Times" panose="02020603050405020304" pitchFamily="18" charset="0"/>
                        <a:cs typeface="Times" panose="02020603050405020304" pitchFamily="18" charset="0"/>
                      </a:endParaRPr>
                    </a:p>
                    <a:p>
                      <a:endParaRPr lang="en-US" sz="3600" dirty="0">
                        <a:latin typeface="Times" panose="02020603050405020304" pitchFamily="18" charset="0"/>
                        <a:cs typeface="Times" panose="02020603050405020304" pitchFamily="18" charset="0"/>
                      </a:endParaRPr>
                    </a:p>
                    <a:p>
                      <a:endParaRPr lang="en-US" sz="3600" dirty="0">
                        <a:latin typeface="Times" panose="02020603050405020304" pitchFamily="18" charset="0"/>
                        <a:cs typeface="Times" panose="02020603050405020304" pitchFamily="18" charset="0"/>
                      </a:endParaRPr>
                    </a:p>
                  </a:txBody>
                  <a:tcPr/>
                </a:tc>
                <a:tc>
                  <a:txBody>
                    <a:bodyPr/>
                    <a:lstStyle/>
                    <a:p>
                      <a:r>
                        <a:rPr lang="en-US" sz="3600" dirty="0">
                          <a:latin typeface="Times" panose="02020603050405020304" pitchFamily="18" charset="0"/>
                          <a:cs typeface="Times" panose="02020603050405020304" pitchFamily="18" charset="0"/>
                        </a:rPr>
                        <a:t>Political</a:t>
                      </a:r>
                    </a:p>
                  </a:txBody>
                  <a:tcPr/>
                </a:tc>
                <a:extLst>
                  <a:ext uri="{0D108BD9-81ED-4DB2-BD59-A6C34878D82A}">
                    <a16:rowId xmlns:a16="http://schemas.microsoft.com/office/drawing/2014/main" val="791957296"/>
                  </a:ext>
                </a:extLst>
              </a:tr>
              <a:tr h="370840">
                <a:tc>
                  <a:txBody>
                    <a:bodyPr/>
                    <a:lstStyle/>
                    <a:p>
                      <a:r>
                        <a:rPr lang="en-US" sz="3600" dirty="0">
                          <a:latin typeface="Times" panose="02020603050405020304" pitchFamily="18" charset="0"/>
                          <a:cs typeface="Times" panose="02020603050405020304" pitchFamily="18" charset="0"/>
                        </a:rPr>
                        <a:t>Economic</a:t>
                      </a:r>
                    </a:p>
                    <a:p>
                      <a:endParaRPr lang="en-US" sz="3600" dirty="0">
                        <a:latin typeface="Times" panose="02020603050405020304" pitchFamily="18" charset="0"/>
                        <a:cs typeface="Times" panose="02020603050405020304" pitchFamily="18" charset="0"/>
                      </a:endParaRPr>
                    </a:p>
                    <a:p>
                      <a:endParaRPr lang="en-US" sz="3600" dirty="0">
                        <a:latin typeface="Times" panose="02020603050405020304" pitchFamily="18" charset="0"/>
                        <a:cs typeface="Times" panose="02020603050405020304" pitchFamily="18" charset="0"/>
                      </a:endParaRPr>
                    </a:p>
                    <a:p>
                      <a:endParaRPr lang="en-US" sz="3600" dirty="0">
                        <a:latin typeface="Times" panose="02020603050405020304" pitchFamily="18" charset="0"/>
                        <a:cs typeface="Times" panose="02020603050405020304" pitchFamily="18" charset="0"/>
                      </a:endParaRPr>
                    </a:p>
                  </a:txBody>
                  <a:tcPr/>
                </a:tc>
                <a:tc>
                  <a:txBody>
                    <a:bodyPr/>
                    <a:lstStyle/>
                    <a:p>
                      <a:r>
                        <a:rPr lang="en-US" sz="3600" dirty="0">
                          <a:latin typeface="Times" panose="02020603050405020304" pitchFamily="18" charset="0"/>
                          <a:cs typeface="Times" panose="02020603050405020304" pitchFamily="18" charset="0"/>
                        </a:rPr>
                        <a:t>Social</a:t>
                      </a:r>
                    </a:p>
                  </a:txBody>
                  <a:tcPr/>
                </a:tc>
                <a:extLst>
                  <a:ext uri="{0D108BD9-81ED-4DB2-BD59-A6C34878D82A}">
                    <a16:rowId xmlns:a16="http://schemas.microsoft.com/office/drawing/2014/main" val="2313440803"/>
                  </a:ext>
                </a:extLst>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09600" y="2362200"/>
            <a:ext cx="1371600"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Squash</a:t>
            </a:r>
          </a:p>
        </p:txBody>
      </p:sp>
      <p:sp>
        <p:nvSpPr>
          <p:cNvPr id="7" name="Rectangle 6"/>
          <p:cNvSpPr/>
          <p:nvPr/>
        </p:nvSpPr>
        <p:spPr>
          <a:xfrm>
            <a:off x="3276600" y="2368062"/>
            <a:ext cx="1371600"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Beans</a:t>
            </a:r>
          </a:p>
        </p:txBody>
      </p:sp>
      <p:sp>
        <p:nvSpPr>
          <p:cNvPr id="8" name="Rectangle 7"/>
          <p:cNvSpPr/>
          <p:nvPr/>
        </p:nvSpPr>
        <p:spPr>
          <a:xfrm>
            <a:off x="2048608" y="3254619"/>
            <a:ext cx="1371600"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Maize</a:t>
            </a:r>
          </a:p>
        </p:txBody>
      </p:sp>
    </p:spTree>
    <p:extLst>
      <p:ext uri="{BB962C8B-B14F-4D97-AF65-F5344CB8AC3E}">
        <p14:creationId xmlns:p14="http://schemas.microsoft.com/office/powerpoint/2010/main" val="35986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Seven Nation Army</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111125" lvl="1"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the validity of the following statement: Native American nations were a product of their environment that they inhabited prior to first contact with European explorers.</a:t>
            </a:r>
          </a:p>
          <a:p>
            <a:pPr marL="0" indent="0">
              <a:buNone/>
            </a:pPr>
            <a:endParaRPr lang="en-US" sz="2400" dirty="0">
              <a:latin typeface="Times" panose="02020603050405020304" pitchFamily="18" charset="0"/>
              <a:cs typeface="Times" panose="02020603050405020304" pitchFamily="18" charset="0"/>
            </a:endParaRPr>
          </a:p>
        </p:txBody>
      </p:sp>
      <p:pic>
        <p:nvPicPr>
          <p:cNvPr id="6" name="Picture 5" descr="A bird flying in the sunset&#10;&#10;Description automatically generated">
            <a:extLst>
              <a:ext uri="{FF2B5EF4-FFF2-40B4-BE49-F238E27FC236}">
                <a16:creationId xmlns:a16="http://schemas.microsoft.com/office/drawing/2014/main" id="{4FFF609C-AB4F-4268-BAA3-348F4F783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94123"/>
            <a:ext cx="2971800" cy="2309515"/>
          </a:xfrm>
          <a:prstGeom prst="rect">
            <a:avLst/>
          </a:prstGeom>
        </p:spPr>
      </p:pic>
      <p:pic>
        <p:nvPicPr>
          <p:cNvPr id="8" name="Picture 7">
            <a:extLst>
              <a:ext uri="{FF2B5EF4-FFF2-40B4-BE49-F238E27FC236}">
                <a16:creationId xmlns:a16="http://schemas.microsoft.com/office/drawing/2014/main" id="{1260B014-619D-4AB1-B0C3-E6849E46A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17" y="3200400"/>
            <a:ext cx="4762500" cy="3143250"/>
          </a:xfrm>
          <a:prstGeom prst="rect">
            <a:avLst/>
          </a:prstGeom>
        </p:spPr>
      </p:pic>
    </p:spTree>
    <p:extLst>
      <p:ext uri="{BB962C8B-B14F-4D97-AF65-F5344CB8AC3E}">
        <p14:creationId xmlns:p14="http://schemas.microsoft.com/office/powerpoint/2010/main" val="3695112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Agriculture Societies v. Hunter Gathers</a:t>
            </a:r>
          </a:p>
        </p:txBody>
      </p:sp>
      <p:sp>
        <p:nvSpPr>
          <p:cNvPr id="3" name="Content Placeholder 2"/>
          <p:cNvSpPr>
            <a:spLocks noGrp="1"/>
          </p:cNvSpPr>
          <p:nvPr>
            <p:ph idx="1"/>
          </p:nvPr>
        </p:nvSpPr>
        <p:spPr>
          <a:xfrm>
            <a:off x="457200" y="1371600"/>
            <a:ext cx="8229600" cy="4754563"/>
          </a:xfrm>
          <a:solidFill>
            <a:schemeClr val="bg2"/>
          </a:solidFill>
          <a:ln>
            <a:solidFill>
              <a:srgbClr val="002060"/>
            </a:solidFill>
          </a:ln>
        </p:spPr>
        <p:txBody>
          <a:bodyPr>
            <a:normAutofit/>
          </a:bodyPr>
          <a:lstStyle/>
          <a:p>
            <a:pPr marL="111125" lvl="1"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the validity of the following statement: Native American nations were a product of their environment that they inhabited prior to first contact with European explorers.</a:t>
            </a:r>
          </a:p>
          <a:p>
            <a:pPr marL="0" indent="0">
              <a:buNone/>
            </a:pPr>
            <a:r>
              <a:rPr lang="en-US" sz="2400" dirty="0">
                <a:latin typeface="Times" panose="02020603050405020304" pitchFamily="18" charset="0"/>
                <a:cs typeface="Times" panose="02020603050405020304" pitchFamily="18" charset="0"/>
              </a:rPr>
              <a:t>Write a </a:t>
            </a:r>
            <a:r>
              <a:rPr lang="en-US" sz="2400" b="1" u="sng" dirty="0">
                <a:solidFill>
                  <a:srgbClr val="C00000"/>
                </a:solidFill>
                <a:latin typeface="Times" panose="02020603050405020304" pitchFamily="18" charset="0"/>
                <a:cs typeface="Times" panose="02020603050405020304" pitchFamily="18" charset="0"/>
              </a:rPr>
              <a:t>SHE (specific historic example)</a:t>
            </a:r>
            <a:r>
              <a:rPr lang="en-US" sz="2400" b="1" dirty="0">
                <a:solidFill>
                  <a:srgbClr val="C0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statement to answer the prompt: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609600" y="3429000"/>
            <a:ext cx="7924800" cy="2620963"/>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SHE Statements:  </a:t>
            </a:r>
          </a:p>
          <a:p>
            <a:pPr marL="342900" indent="-342900">
              <a:buFont typeface="Arial" panose="020B0604020202020204" pitchFamily="34" charset="0"/>
              <a:buChar char="•"/>
            </a:pPr>
            <a:r>
              <a:rPr lang="en-US" sz="2200" b="1" dirty="0">
                <a:solidFill>
                  <a:srgbClr val="FFFF00"/>
                </a:solidFill>
                <a:latin typeface="Times" panose="02020603050405020304" pitchFamily="18" charset="0"/>
                <a:cs typeface="Times" panose="02020603050405020304" pitchFamily="18" charset="0"/>
              </a:rPr>
              <a:t>Andrew Jackson </a:t>
            </a:r>
            <a:r>
              <a:rPr lang="en-US" sz="2200" dirty="0">
                <a:latin typeface="Times" panose="02020603050405020304" pitchFamily="18" charset="0"/>
                <a:cs typeface="Times" panose="02020603050405020304" pitchFamily="18" charset="0"/>
              </a:rPr>
              <a:t>expanded the presidential powers by expanding the use of </a:t>
            </a:r>
            <a:r>
              <a:rPr lang="en-US" sz="2200" b="1" dirty="0">
                <a:solidFill>
                  <a:srgbClr val="FFFF00"/>
                </a:solidFill>
                <a:latin typeface="Times" panose="02020603050405020304" pitchFamily="18" charset="0"/>
                <a:cs typeface="Times" panose="02020603050405020304" pitchFamily="18" charset="0"/>
              </a:rPr>
              <a:t>veto</a:t>
            </a:r>
            <a:r>
              <a:rPr lang="en-US" sz="2200" dirty="0">
                <a:latin typeface="Times" panose="02020603050405020304" pitchFamily="18" charset="0"/>
                <a:cs typeface="Times" panose="02020603050405020304" pitchFamily="18" charset="0"/>
              </a:rPr>
              <a:t> to reject laws passed by the </a:t>
            </a:r>
            <a:r>
              <a:rPr lang="en-US" sz="2200" b="1" dirty="0">
                <a:solidFill>
                  <a:srgbClr val="FFFF00"/>
                </a:solidFill>
                <a:latin typeface="Times" panose="02020603050405020304" pitchFamily="18" charset="0"/>
                <a:cs typeface="Times" panose="02020603050405020304" pitchFamily="18" charset="0"/>
              </a:rPr>
              <a:t>United States Congress</a:t>
            </a:r>
          </a:p>
          <a:p>
            <a:pPr marL="342900" indent="-342900">
              <a:buFont typeface="Arial" panose="020B0604020202020204" pitchFamily="34" charset="0"/>
              <a:buChar char="•"/>
            </a:pPr>
            <a:r>
              <a:rPr lang="en-US" sz="2200" dirty="0">
                <a:latin typeface="Times" panose="02020603050405020304" pitchFamily="18" charset="0"/>
                <a:cs typeface="Times" panose="02020603050405020304" pitchFamily="18" charset="0"/>
              </a:rPr>
              <a:t>Jackson, also, refused to enforce the </a:t>
            </a:r>
            <a:r>
              <a:rPr lang="en-US" sz="2200" b="1" dirty="0">
                <a:solidFill>
                  <a:srgbClr val="FFFF00"/>
                </a:solidFill>
                <a:latin typeface="Times" panose="02020603050405020304" pitchFamily="18" charset="0"/>
                <a:cs typeface="Times" panose="02020603050405020304" pitchFamily="18" charset="0"/>
              </a:rPr>
              <a:t>Marshal decision </a:t>
            </a:r>
            <a:r>
              <a:rPr lang="en-US" sz="2200" dirty="0">
                <a:latin typeface="Times" panose="02020603050405020304" pitchFamily="18" charset="0"/>
                <a:cs typeface="Times" panose="02020603050405020304" pitchFamily="18" charset="0"/>
              </a:rPr>
              <a:t>in </a:t>
            </a:r>
            <a:r>
              <a:rPr lang="en-US" sz="2200" b="1" dirty="0">
                <a:solidFill>
                  <a:srgbClr val="FFFF00"/>
                </a:solidFill>
                <a:latin typeface="Times" panose="02020603050405020304" pitchFamily="18" charset="0"/>
                <a:cs typeface="Times" panose="02020603050405020304" pitchFamily="18" charset="0"/>
              </a:rPr>
              <a:t>Worchester v. Georgia</a:t>
            </a:r>
            <a:r>
              <a:rPr lang="en-US" sz="2200" dirty="0">
                <a:latin typeface="Times" panose="02020603050405020304" pitchFamily="18" charset="0"/>
                <a:cs typeface="Times" panose="02020603050405020304" pitchFamily="18" charset="0"/>
              </a:rPr>
              <a:t> by placing the </a:t>
            </a:r>
            <a:r>
              <a:rPr lang="en-US" sz="2200" b="1" dirty="0">
                <a:solidFill>
                  <a:srgbClr val="FFFF00"/>
                </a:solidFill>
                <a:latin typeface="Times" panose="02020603050405020304" pitchFamily="18" charset="0"/>
                <a:cs typeface="Times" panose="02020603050405020304" pitchFamily="18" charset="0"/>
              </a:rPr>
              <a:t>civilized tribes,</a:t>
            </a:r>
            <a:r>
              <a:rPr lang="en-US" sz="2200" dirty="0">
                <a:latin typeface="Times" panose="02020603050405020304" pitchFamily="18" charset="0"/>
                <a:cs typeface="Times" panose="02020603050405020304" pitchFamily="18" charset="0"/>
              </a:rPr>
              <a:t> like the </a:t>
            </a:r>
            <a:r>
              <a:rPr lang="en-US" sz="2200" b="1" dirty="0">
                <a:solidFill>
                  <a:srgbClr val="FFFF00"/>
                </a:solidFill>
                <a:latin typeface="Times" panose="02020603050405020304" pitchFamily="18" charset="0"/>
                <a:cs typeface="Times" panose="02020603050405020304" pitchFamily="18" charset="0"/>
              </a:rPr>
              <a:t>Cherokee</a:t>
            </a:r>
            <a:r>
              <a:rPr lang="en-US" sz="2200" dirty="0">
                <a:latin typeface="Times" panose="02020603050405020304" pitchFamily="18" charset="0"/>
                <a:cs typeface="Times" panose="02020603050405020304" pitchFamily="18" charset="0"/>
              </a:rPr>
              <a:t>, on the </a:t>
            </a:r>
            <a:r>
              <a:rPr lang="en-US" sz="2200" b="1" dirty="0">
                <a:solidFill>
                  <a:srgbClr val="FFFF00"/>
                </a:solidFill>
                <a:latin typeface="Times" panose="02020603050405020304" pitchFamily="18" charset="0"/>
                <a:cs typeface="Times" panose="02020603050405020304" pitchFamily="18" charset="0"/>
              </a:rPr>
              <a:t>Trail Tears</a:t>
            </a:r>
            <a:r>
              <a:rPr lang="en-US" sz="22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2003485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A Cultural Comparison </a:t>
            </a:r>
          </a:p>
          <a:p>
            <a:r>
              <a:rPr lang="en-US" sz="2400" dirty="0">
                <a:latin typeface="Times" panose="02020603050405020304" pitchFamily="18" charset="0"/>
                <a:cs typeface="Times" panose="02020603050405020304" pitchFamily="18" charset="0"/>
              </a:rPr>
              <a:t>Natives vs. Euros </a:t>
            </a:r>
          </a:p>
          <a:p>
            <a:r>
              <a:rPr lang="en-US" sz="2400" dirty="0">
                <a:latin typeface="Times" panose="02020603050405020304" pitchFamily="18" charset="0"/>
                <a:cs typeface="Times" panose="02020603050405020304" pitchFamily="18" charset="0"/>
              </a:rPr>
              <a:t>Seven Nation Army</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C00000"/>
                </a:solidFill>
                <a:latin typeface="Times" panose="02020603050405020304" pitchFamily="18" charset="0"/>
                <a:cs typeface="Times" panose="02020603050405020304" pitchFamily="18" charset="0"/>
              </a:rPr>
              <a:t>Seven Nation Army</a:t>
            </a:r>
          </a:p>
        </p:txBody>
      </p:sp>
    </p:spTree>
    <p:extLst>
      <p:ext uri="{BB962C8B-B14F-4D97-AF65-F5344CB8AC3E}">
        <p14:creationId xmlns:p14="http://schemas.microsoft.com/office/powerpoint/2010/main" val="3232554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chemeClr val="accent6"/>
            </a:solidFill>
          </a:ln>
        </p:spPr>
        <p:txBody>
          <a:bodyPr/>
          <a:lstStyle/>
          <a:p>
            <a:r>
              <a:rPr lang="en-US" dirty="0">
                <a:solidFill>
                  <a:srgbClr val="C00000"/>
                </a:solidFill>
                <a:latin typeface="Baskerville Old Face" panose="02020602080505020303" pitchFamily="18" charset="0"/>
              </a:rPr>
              <a:t>Essential Question</a:t>
            </a:r>
          </a:p>
        </p:txBody>
      </p:sp>
      <p:sp>
        <p:nvSpPr>
          <p:cNvPr id="3" name="Content Placeholder 2"/>
          <p:cNvSpPr>
            <a:spLocks noGrp="1"/>
          </p:cNvSpPr>
          <p:nvPr>
            <p:ph idx="1"/>
          </p:nvPr>
        </p:nvSpPr>
        <p:spPr>
          <a:solidFill>
            <a:schemeClr val="bg2"/>
          </a:solidFill>
          <a:ln>
            <a:solidFill>
              <a:schemeClr val="tx1"/>
            </a:solidFill>
          </a:ln>
        </p:spPr>
        <p:txBody>
          <a:bodyPr/>
          <a:lstStyle/>
          <a:p>
            <a:r>
              <a:rPr lang="en-US" dirty="0">
                <a:latin typeface="Baskerville Old Face" panose="02020602080505020303" pitchFamily="18" charset="0"/>
              </a:rPr>
              <a:t>How did the New World’s diverse environment impact the development of Native American culture’s?</a:t>
            </a:r>
          </a:p>
        </p:txBody>
      </p:sp>
      <p:pic>
        <p:nvPicPr>
          <p:cNvPr id="1026" name="Picture 2" descr="Image result for early native american cul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937" y="2647949"/>
            <a:ext cx="5961063" cy="367665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59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C9AB-1D49-40AC-B34D-9252447EC4C4}"/>
              </a:ext>
            </a:extLst>
          </p:cNvPr>
          <p:cNvSpPr>
            <a:spLocks noGrp="1"/>
          </p:cNvSpPr>
          <p:nvPr>
            <p:ph type="title"/>
          </p:nvPr>
        </p:nvSpPr>
        <p:spPr>
          <a:xfrm>
            <a:off x="457200" y="274638"/>
            <a:ext cx="8229600" cy="6397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Contrasting Cultures</a:t>
            </a:r>
          </a:p>
        </p:txBody>
      </p:sp>
      <p:sp>
        <p:nvSpPr>
          <p:cNvPr id="3" name="Content Placeholder 2">
            <a:extLst>
              <a:ext uri="{FF2B5EF4-FFF2-40B4-BE49-F238E27FC236}">
                <a16:creationId xmlns:a16="http://schemas.microsoft.com/office/drawing/2014/main" id="{595C98EA-3E1D-4242-B711-3B58BD04EAAC}"/>
              </a:ext>
            </a:extLst>
          </p:cNvPr>
          <p:cNvSpPr>
            <a:spLocks noGrp="1"/>
          </p:cNvSpPr>
          <p:nvPr>
            <p:ph idx="1"/>
          </p:nvPr>
        </p:nvSpPr>
        <p:spPr>
          <a:xfrm>
            <a:off x="457200" y="1143162"/>
            <a:ext cx="8229600" cy="5257638"/>
          </a:xfrm>
          <a:solidFill>
            <a:schemeClr val="bg2"/>
          </a:solidFill>
          <a:ln>
            <a:solidFill>
              <a:schemeClr val="tx1"/>
            </a:solidFill>
          </a:ln>
        </p:spPr>
        <p:txBody>
          <a:bodyPr>
            <a:normAutofit/>
          </a:bodyPr>
          <a:lstStyle/>
          <a:p>
            <a:pPr marL="0" indent="0">
              <a:buNone/>
            </a:pPr>
            <a:r>
              <a:rPr lang="en-US" sz="2400" b="1" dirty="0">
                <a:latin typeface="Baskerville Old Face" panose="02020602080505020303" pitchFamily="18" charset="0"/>
                <a:cs typeface="Times" panose="02020603050405020304" pitchFamily="18" charset="0"/>
              </a:rPr>
              <a:t>Prior to first contact with Europeans Native American cultures inhabited the New World. </a:t>
            </a:r>
          </a:p>
          <a:p>
            <a:pPr marL="0" indent="0">
              <a:buNone/>
            </a:pPr>
            <a:r>
              <a:rPr lang="en-US" sz="2400" b="1" dirty="0">
                <a:latin typeface="Baskerville Old Face" panose="02020602080505020303" pitchFamily="18" charset="0"/>
                <a:cs typeface="Times" panose="02020603050405020304" pitchFamily="18" charset="0"/>
              </a:rPr>
              <a:t>A. Explain a major difference between hunter-gather and maize cultures societies.</a:t>
            </a:r>
          </a:p>
          <a:p>
            <a:pPr marL="0" indent="0">
              <a:buNone/>
            </a:pPr>
            <a:r>
              <a:rPr lang="en-US" sz="2400" b="1" dirty="0">
                <a:latin typeface="Baskerville Old Face" panose="02020602080505020303" pitchFamily="18" charset="0"/>
                <a:cs typeface="Times" panose="02020603050405020304" pitchFamily="18" charset="0"/>
              </a:rPr>
              <a:t>B. Explain one major similarity between hunter-gather and maize culture societies? </a:t>
            </a:r>
            <a:endParaRPr lang="en-US" sz="2800" dirty="0">
              <a:latin typeface="Times" panose="02020603050405020304" pitchFamily="18" charset="0"/>
              <a:cs typeface="Times" panose="02020603050405020304" pitchFamily="18" charset="0"/>
            </a:endParaRPr>
          </a:p>
        </p:txBody>
      </p:sp>
      <p:pic>
        <p:nvPicPr>
          <p:cNvPr id="6" name="Picture 5">
            <a:extLst>
              <a:ext uri="{FF2B5EF4-FFF2-40B4-BE49-F238E27FC236}">
                <a16:creationId xmlns:a16="http://schemas.microsoft.com/office/drawing/2014/main" id="{18E3BA80-5519-446E-9596-11E1AE731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3868552"/>
            <a:ext cx="6781800" cy="2910519"/>
          </a:xfrm>
          <a:prstGeom prst="rect">
            <a:avLst/>
          </a:prstGeom>
          <a:ln>
            <a:solidFill>
              <a:schemeClr val="tx1"/>
            </a:solidFill>
          </a:ln>
        </p:spPr>
      </p:pic>
      <p:cxnSp>
        <p:nvCxnSpPr>
          <p:cNvPr id="8" name="Straight Connector 7">
            <a:extLst>
              <a:ext uri="{FF2B5EF4-FFF2-40B4-BE49-F238E27FC236}">
                <a16:creationId xmlns:a16="http://schemas.microsoft.com/office/drawing/2014/main" id="{373149E4-65E8-427C-BB48-CB785A198A88}"/>
              </a:ext>
            </a:extLst>
          </p:cNvPr>
          <p:cNvCxnSpPr/>
          <p:nvPr/>
        </p:nvCxnSpPr>
        <p:spPr>
          <a:xfrm>
            <a:off x="914400" y="4953000"/>
            <a:ext cx="7315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F770199-BC91-425B-B405-BFE526949A15}"/>
              </a:ext>
            </a:extLst>
          </p:cNvPr>
          <p:cNvSpPr/>
          <p:nvPr/>
        </p:nvSpPr>
        <p:spPr>
          <a:xfrm>
            <a:off x="517663" y="3596127"/>
            <a:ext cx="2476500" cy="5087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Hunter-Gathers</a:t>
            </a:r>
          </a:p>
        </p:txBody>
      </p:sp>
      <p:sp>
        <p:nvSpPr>
          <p:cNvPr id="10" name="Rectangle 9">
            <a:extLst>
              <a:ext uri="{FF2B5EF4-FFF2-40B4-BE49-F238E27FC236}">
                <a16:creationId xmlns:a16="http://schemas.microsoft.com/office/drawing/2014/main" id="{D466ED1D-3AB4-4BDC-827A-27253BDAF8E6}"/>
              </a:ext>
            </a:extLst>
          </p:cNvPr>
          <p:cNvSpPr/>
          <p:nvPr/>
        </p:nvSpPr>
        <p:spPr>
          <a:xfrm>
            <a:off x="5696778" y="3596127"/>
            <a:ext cx="2476500" cy="5087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Maize Culture</a:t>
            </a:r>
          </a:p>
        </p:txBody>
      </p:sp>
      <p:sp>
        <p:nvSpPr>
          <p:cNvPr id="4" name="Rectangle 3">
            <a:extLst>
              <a:ext uri="{FF2B5EF4-FFF2-40B4-BE49-F238E27FC236}">
                <a16:creationId xmlns:a16="http://schemas.microsoft.com/office/drawing/2014/main" id="{AAD7E6FB-0AE6-442F-A696-D5A8E5D99816}"/>
              </a:ext>
            </a:extLst>
          </p:cNvPr>
          <p:cNvSpPr/>
          <p:nvPr/>
        </p:nvSpPr>
        <p:spPr>
          <a:xfrm>
            <a:off x="724314" y="4228758"/>
            <a:ext cx="2667000" cy="488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1 Difference</a:t>
            </a:r>
          </a:p>
        </p:txBody>
      </p:sp>
      <p:sp>
        <p:nvSpPr>
          <p:cNvPr id="11" name="Rectangle 10">
            <a:extLst>
              <a:ext uri="{FF2B5EF4-FFF2-40B4-BE49-F238E27FC236}">
                <a16:creationId xmlns:a16="http://schemas.microsoft.com/office/drawing/2014/main" id="{1BF56159-551B-4BBB-908F-78F86AE4292A}"/>
              </a:ext>
            </a:extLst>
          </p:cNvPr>
          <p:cNvSpPr/>
          <p:nvPr/>
        </p:nvSpPr>
        <p:spPr>
          <a:xfrm>
            <a:off x="5601528" y="4313559"/>
            <a:ext cx="2667000" cy="488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1 Difference</a:t>
            </a:r>
          </a:p>
        </p:txBody>
      </p:sp>
      <p:sp>
        <p:nvSpPr>
          <p:cNvPr id="12" name="Rectangle 11">
            <a:extLst>
              <a:ext uri="{FF2B5EF4-FFF2-40B4-BE49-F238E27FC236}">
                <a16:creationId xmlns:a16="http://schemas.microsoft.com/office/drawing/2014/main" id="{98DD8AB0-EFD0-49AA-85FF-EDDC48BECAD1}"/>
              </a:ext>
            </a:extLst>
          </p:cNvPr>
          <p:cNvSpPr/>
          <p:nvPr/>
        </p:nvSpPr>
        <p:spPr>
          <a:xfrm>
            <a:off x="3238500" y="5126887"/>
            <a:ext cx="2667000" cy="488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1 Similarity</a:t>
            </a:r>
          </a:p>
        </p:txBody>
      </p:sp>
    </p:spTree>
    <p:extLst>
      <p:ext uri="{BB962C8B-B14F-4D97-AF65-F5344CB8AC3E}">
        <p14:creationId xmlns:p14="http://schemas.microsoft.com/office/powerpoint/2010/main" val="1616262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6"/>
          </a:solidFill>
          <a:ln>
            <a:solidFill>
              <a:schemeClr val="tx1"/>
            </a:solidFill>
          </a:ln>
        </p:spPr>
        <p:txBody>
          <a:bodyPr/>
          <a:lstStyle/>
          <a:p>
            <a:r>
              <a:rPr lang="en-US" b="1" dirty="0">
                <a:latin typeface="Times New Roman" pitchFamily="18" charset="0"/>
                <a:cs typeface="Times New Roman" pitchFamily="18" charset="0"/>
              </a:rPr>
              <a:t>Two Views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81000"/>
            <a:ext cx="2514600" cy="1828800"/>
          </a:xfrm>
        </p:spPr>
      </p:pic>
      <p:sp>
        <p:nvSpPr>
          <p:cNvPr id="6" name="TextBox 5"/>
          <p:cNvSpPr txBox="1"/>
          <p:nvPr/>
        </p:nvSpPr>
        <p:spPr>
          <a:xfrm>
            <a:off x="457200" y="2316162"/>
            <a:ext cx="3886200" cy="4524315"/>
          </a:xfrm>
          <a:prstGeom prst="rect">
            <a:avLst/>
          </a:prstGeom>
          <a:solidFill>
            <a:schemeClr val="bg2"/>
          </a:solidFill>
          <a:ln>
            <a:solidFill>
              <a:schemeClr val="tx1"/>
            </a:solidFill>
          </a:ln>
        </p:spPr>
        <p:txBody>
          <a:bodyPr wrap="square" rtlCol="0">
            <a:spAutoFit/>
          </a:bodyPr>
          <a:lstStyle/>
          <a:p>
            <a:pPr lvl="0" algn="ctr"/>
            <a:r>
              <a:rPr lang="en-US" sz="2400" b="1" dirty="0">
                <a:solidFill>
                  <a:srgbClr val="FF0000"/>
                </a:solidFill>
                <a:latin typeface="Baskerville Old Face" panose="02020602080505020303" pitchFamily="18" charset="0"/>
              </a:rPr>
              <a:t>Native Americans</a:t>
            </a:r>
          </a:p>
          <a:p>
            <a:pPr lvl="0"/>
            <a:r>
              <a:rPr lang="en-US" sz="2200" b="1" dirty="0">
                <a:solidFill>
                  <a:srgbClr val="FF0000"/>
                </a:solidFill>
                <a:latin typeface="Baskerville Old Face" panose="02020602080505020303" pitchFamily="18" charset="0"/>
              </a:rPr>
              <a:t>Animism</a:t>
            </a:r>
            <a:r>
              <a:rPr lang="en-US" sz="2200" dirty="0"/>
              <a:t> – </a:t>
            </a:r>
            <a:r>
              <a:rPr lang="en-US" sz="2200" dirty="0">
                <a:latin typeface="Baskerville Old Face" panose="02020602080505020303" pitchFamily="18" charset="0"/>
              </a:rPr>
              <a:t>belief all living things have a spirit</a:t>
            </a:r>
          </a:p>
          <a:p>
            <a:pPr marL="342900" lvl="0" indent="-342900">
              <a:buFont typeface="Wingdings" panose="05000000000000000000" pitchFamily="2" charset="2"/>
              <a:buChar char="§"/>
            </a:pPr>
            <a:r>
              <a:rPr lang="en-US" sz="2200" dirty="0">
                <a:latin typeface="Baskerville Old Face" panose="02020602080505020303" pitchFamily="18" charset="0"/>
              </a:rPr>
              <a:t>Impact: Native Americans lived in balance with their environment</a:t>
            </a:r>
          </a:p>
          <a:p>
            <a:pPr marL="342900" lvl="0" indent="-342900">
              <a:buFont typeface="Wingdings" panose="05000000000000000000" pitchFamily="2" charset="2"/>
              <a:buChar char="§"/>
            </a:pPr>
            <a:r>
              <a:rPr lang="en-US" sz="2200" dirty="0">
                <a:latin typeface="Baskerville Old Face" panose="02020602080505020303" pitchFamily="18" charset="0"/>
              </a:rPr>
              <a:t>Property = communal  </a:t>
            </a:r>
          </a:p>
          <a:p>
            <a:pPr marL="342900" lvl="0" indent="-342900">
              <a:buFont typeface="Wingdings" panose="05000000000000000000" pitchFamily="2" charset="2"/>
              <a:buChar char="§"/>
            </a:pPr>
            <a:r>
              <a:rPr lang="en-US" sz="2200" dirty="0">
                <a:latin typeface="Baskerville Old Face" panose="02020602080505020303" pitchFamily="18" charset="0"/>
              </a:rPr>
              <a:t>Buffalo:</a:t>
            </a:r>
          </a:p>
          <a:p>
            <a:pPr marL="800100" lvl="1" indent="-342900">
              <a:buFont typeface="Wingdings" panose="05000000000000000000" pitchFamily="2" charset="2"/>
              <a:buChar char="§"/>
            </a:pPr>
            <a:r>
              <a:rPr lang="en-US" sz="2200" dirty="0">
                <a:latin typeface="Baskerville Old Face" panose="02020602080505020303" pitchFamily="18" charset="0"/>
              </a:rPr>
              <a:t>Muscle – Meat</a:t>
            </a:r>
          </a:p>
          <a:p>
            <a:pPr marL="800100" lvl="1" indent="-342900">
              <a:buFont typeface="Wingdings" panose="05000000000000000000" pitchFamily="2" charset="2"/>
              <a:buChar char="§"/>
            </a:pPr>
            <a:r>
              <a:rPr lang="en-US" sz="2200" dirty="0">
                <a:latin typeface="Baskerville Old Face" panose="02020602080505020303" pitchFamily="18" charset="0"/>
              </a:rPr>
              <a:t>Hides – clothing/shelter</a:t>
            </a:r>
          </a:p>
          <a:p>
            <a:pPr marL="800100" lvl="1" indent="-342900">
              <a:buFont typeface="Wingdings" panose="05000000000000000000" pitchFamily="2" charset="2"/>
              <a:buChar char="§"/>
            </a:pPr>
            <a:r>
              <a:rPr lang="en-US" sz="2200" dirty="0">
                <a:latin typeface="Baskerville Old Face" panose="02020602080505020303" pitchFamily="18" charset="0"/>
              </a:rPr>
              <a:t>Bones – knifes</a:t>
            </a:r>
          </a:p>
          <a:p>
            <a:pPr marL="800100" lvl="1" indent="-342900">
              <a:buFont typeface="Wingdings" panose="05000000000000000000" pitchFamily="2" charset="2"/>
              <a:buChar char="§"/>
            </a:pPr>
            <a:r>
              <a:rPr lang="en-US" sz="2200" dirty="0">
                <a:latin typeface="Baskerville Old Face" panose="02020602080505020303" pitchFamily="18" charset="0"/>
              </a:rPr>
              <a:t>Manure – burned for heat</a:t>
            </a:r>
          </a:p>
          <a:p>
            <a:pPr marL="800100" lvl="1" indent="-342900">
              <a:buFont typeface="Wingdings" panose="05000000000000000000" pitchFamily="2" charset="2"/>
              <a:buChar char="§"/>
            </a:pPr>
            <a:r>
              <a:rPr lang="en-US" sz="2200" dirty="0">
                <a:latin typeface="Baskerville Old Face" panose="02020602080505020303" pitchFamily="18" charset="0"/>
              </a:rPr>
              <a:t>Organs - medicine</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798" y="72822"/>
            <a:ext cx="29718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24400" y="1673022"/>
            <a:ext cx="4267198" cy="3170099"/>
          </a:xfrm>
          <a:prstGeom prst="rect">
            <a:avLst/>
          </a:prstGeom>
          <a:solidFill>
            <a:schemeClr val="bg2"/>
          </a:solidFill>
          <a:ln>
            <a:solidFill>
              <a:schemeClr val="tx1"/>
            </a:solidFill>
          </a:ln>
        </p:spPr>
        <p:txBody>
          <a:bodyPr wrap="square" rtlCol="0">
            <a:spAutoFit/>
          </a:bodyPr>
          <a:lstStyle/>
          <a:p>
            <a:pPr lvl="0" algn="ctr"/>
            <a:r>
              <a:rPr lang="en-US" sz="2400" b="1" dirty="0">
                <a:solidFill>
                  <a:srgbClr val="FF0000"/>
                </a:solidFill>
                <a:latin typeface="Baskerville Old Face" panose="02020602080505020303" pitchFamily="18" charset="0"/>
              </a:rPr>
              <a:t>Europeans</a:t>
            </a:r>
          </a:p>
          <a:p>
            <a:pPr lvl="0"/>
            <a:r>
              <a:rPr lang="en-US" sz="2200" dirty="0">
                <a:latin typeface="Baskerville Old Face" panose="02020602080505020303" pitchFamily="18" charset="0"/>
              </a:rPr>
              <a:t>“And God blessed them. And God said to them, “Be fruitful and multiply and fill the earth and subdue it, and have dominion over the fish of the sea and over the birds of the heavens and over every living thing that moves on the earth.” Genesis 1:28</a:t>
            </a:r>
          </a:p>
        </p:txBody>
      </p:sp>
      <p:cxnSp>
        <p:nvCxnSpPr>
          <p:cNvPr id="4" name="Straight Connector 3">
            <a:extLst>
              <a:ext uri="{FF2B5EF4-FFF2-40B4-BE49-F238E27FC236}">
                <a16:creationId xmlns:a16="http://schemas.microsoft.com/office/drawing/2014/main" id="{8F885F45-F1F0-488E-A994-0F0FFDFC16D4}"/>
              </a:ext>
            </a:extLst>
          </p:cNvPr>
          <p:cNvCxnSpPr/>
          <p:nvPr/>
        </p:nvCxnSpPr>
        <p:spPr>
          <a:xfrm>
            <a:off x="4572000" y="1600200"/>
            <a:ext cx="0" cy="4800600"/>
          </a:xfrm>
          <a:prstGeom prst="line">
            <a:avLst/>
          </a:prstGeom>
          <a:ln w="19050"/>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E644D8E6-FE29-49C2-B492-10329E48BE5A}"/>
              </a:ext>
            </a:extLst>
          </p:cNvPr>
          <p:cNvSpPr/>
          <p:nvPr/>
        </p:nvSpPr>
        <p:spPr>
          <a:xfrm>
            <a:off x="4724402" y="4843122"/>
            <a:ext cx="4267196" cy="1997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
            </a:pPr>
            <a:r>
              <a:rPr lang="en-US" sz="2400" dirty="0">
                <a:latin typeface="Baskerville Old Face" panose="02020602080505020303" pitchFamily="18" charset="0"/>
              </a:rPr>
              <a:t>Laissez Faire – resources are used to earn a profit</a:t>
            </a:r>
          </a:p>
          <a:p>
            <a:pPr marL="285750" lvl="0" indent="-285750">
              <a:buFont typeface="Wingdings" panose="05000000000000000000" pitchFamily="2" charset="2"/>
              <a:buChar char="§"/>
            </a:pPr>
            <a:r>
              <a:rPr lang="en-US" sz="2400" dirty="0">
                <a:latin typeface="Baskerville Old Face" panose="02020602080505020303" pitchFamily="18" charset="0"/>
              </a:rPr>
              <a:t>Private property (No sharing)</a:t>
            </a:r>
          </a:p>
          <a:p>
            <a:pPr marL="285750" lvl="0" indent="-285750">
              <a:buFont typeface="Wingdings" panose="05000000000000000000" pitchFamily="2" charset="2"/>
              <a:buChar char="§"/>
            </a:pPr>
            <a:r>
              <a:rPr lang="en-US" sz="2400" b="1" u="sng" dirty="0">
                <a:solidFill>
                  <a:srgbClr val="FFFF00"/>
                </a:solidFill>
                <a:latin typeface="Baskerville Old Face" panose="02020602080505020303" pitchFamily="18" charset="0"/>
              </a:rPr>
              <a:t>GOD, GLORY, &amp; GOLD </a:t>
            </a:r>
            <a:r>
              <a:rPr lang="en-US" sz="2400" b="1" dirty="0">
                <a:solidFill>
                  <a:srgbClr val="FFFF00"/>
                </a:solidFill>
                <a:latin typeface="Baskerville Old Face" panose="02020602080505020303" pitchFamily="18" charset="0"/>
              </a:rPr>
              <a:t>(Spanish 3 G’s)</a:t>
            </a:r>
          </a:p>
        </p:txBody>
      </p:sp>
    </p:spTree>
    <p:extLst>
      <p:ext uri="{BB962C8B-B14F-4D97-AF65-F5344CB8AC3E}">
        <p14:creationId xmlns:p14="http://schemas.microsoft.com/office/powerpoint/2010/main" val="17079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Seven Nation Army</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111125" lvl="1"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the validity of the following statement: Native American nations were a product of their environment that they inhabited prior to first contact with European explorers.</a:t>
            </a:r>
          </a:p>
          <a:p>
            <a:pPr marL="0" indent="0">
              <a:buNone/>
            </a:pPr>
            <a:endParaRPr lang="en-US" sz="2400" dirty="0">
              <a:latin typeface="Times" panose="02020603050405020304" pitchFamily="18" charset="0"/>
              <a:cs typeface="Times" panose="02020603050405020304" pitchFamily="18" charset="0"/>
            </a:endParaRPr>
          </a:p>
        </p:txBody>
      </p:sp>
      <p:pic>
        <p:nvPicPr>
          <p:cNvPr id="6" name="Picture 5" descr="A bird flying in the sunset&#10;&#10;Description automatically generated">
            <a:extLst>
              <a:ext uri="{FF2B5EF4-FFF2-40B4-BE49-F238E27FC236}">
                <a16:creationId xmlns:a16="http://schemas.microsoft.com/office/drawing/2014/main" id="{4FFF609C-AB4F-4268-BAA3-348F4F783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94123"/>
            <a:ext cx="2971800" cy="2309515"/>
          </a:xfrm>
          <a:prstGeom prst="rect">
            <a:avLst/>
          </a:prstGeom>
        </p:spPr>
      </p:pic>
      <p:pic>
        <p:nvPicPr>
          <p:cNvPr id="8" name="Picture 7">
            <a:extLst>
              <a:ext uri="{FF2B5EF4-FFF2-40B4-BE49-F238E27FC236}">
                <a16:creationId xmlns:a16="http://schemas.microsoft.com/office/drawing/2014/main" id="{1260B014-619D-4AB1-B0C3-E6849E46A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17" y="3200400"/>
            <a:ext cx="4762500" cy="3143250"/>
          </a:xfrm>
          <a:prstGeom prst="rect">
            <a:avLst/>
          </a:prstGeom>
        </p:spPr>
      </p:pic>
    </p:spTree>
    <p:extLst>
      <p:ext uri="{BB962C8B-B14F-4D97-AF65-F5344CB8AC3E}">
        <p14:creationId xmlns:p14="http://schemas.microsoft.com/office/powerpoint/2010/main" val="3892566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Agriculture Societies v. Hunter Gathers</a:t>
            </a:r>
          </a:p>
        </p:txBody>
      </p:sp>
      <p:sp>
        <p:nvSpPr>
          <p:cNvPr id="3" name="Content Placeholder 2"/>
          <p:cNvSpPr>
            <a:spLocks noGrp="1"/>
          </p:cNvSpPr>
          <p:nvPr>
            <p:ph idx="1"/>
          </p:nvPr>
        </p:nvSpPr>
        <p:spPr>
          <a:xfrm>
            <a:off x="457200" y="1371600"/>
            <a:ext cx="8229600" cy="4754563"/>
          </a:xfrm>
          <a:solidFill>
            <a:schemeClr val="bg2"/>
          </a:solidFill>
          <a:ln>
            <a:solidFill>
              <a:srgbClr val="002060"/>
            </a:solidFill>
          </a:ln>
        </p:spPr>
        <p:txBody>
          <a:bodyPr>
            <a:normAutofit/>
          </a:bodyPr>
          <a:lstStyle/>
          <a:p>
            <a:pPr marL="111125" lvl="1"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the validity of the following statement: Native American nations were a product of their environment that they inhabited prior to first contact with European explorers.</a:t>
            </a:r>
          </a:p>
          <a:p>
            <a:pPr marL="0" indent="0">
              <a:buNone/>
            </a:pPr>
            <a:r>
              <a:rPr lang="en-US" sz="2400" dirty="0">
                <a:latin typeface="Times" panose="02020603050405020304" pitchFamily="18" charset="0"/>
                <a:cs typeface="Times" panose="02020603050405020304" pitchFamily="18" charset="0"/>
              </a:rPr>
              <a:t>Write a </a:t>
            </a:r>
            <a:r>
              <a:rPr lang="en-US" sz="2400" b="1" u="sng" dirty="0">
                <a:solidFill>
                  <a:srgbClr val="C00000"/>
                </a:solidFill>
                <a:latin typeface="Times" panose="02020603050405020304" pitchFamily="18" charset="0"/>
                <a:cs typeface="Times" panose="02020603050405020304" pitchFamily="18" charset="0"/>
              </a:rPr>
              <a:t>SHE (specific historic example)</a:t>
            </a:r>
            <a:r>
              <a:rPr lang="en-US" sz="2400" b="1" dirty="0">
                <a:solidFill>
                  <a:srgbClr val="C0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statement to answer the prompt: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609600" y="3429000"/>
            <a:ext cx="7924800" cy="2620963"/>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SHE Statements:  </a:t>
            </a:r>
          </a:p>
          <a:p>
            <a:pPr marL="342900" indent="-342900">
              <a:buFont typeface="Arial" panose="020B0604020202020204" pitchFamily="34" charset="0"/>
              <a:buChar char="•"/>
            </a:pPr>
            <a:r>
              <a:rPr lang="en-US" sz="2200" b="1" dirty="0">
                <a:solidFill>
                  <a:srgbClr val="FFFF00"/>
                </a:solidFill>
                <a:latin typeface="Times" panose="02020603050405020304" pitchFamily="18" charset="0"/>
                <a:cs typeface="Times" panose="02020603050405020304" pitchFamily="18" charset="0"/>
              </a:rPr>
              <a:t>Andrew Jackson </a:t>
            </a:r>
            <a:r>
              <a:rPr lang="en-US" sz="2200" dirty="0">
                <a:latin typeface="Times" panose="02020603050405020304" pitchFamily="18" charset="0"/>
                <a:cs typeface="Times" panose="02020603050405020304" pitchFamily="18" charset="0"/>
              </a:rPr>
              <a:t>expanded the presidential powers by expanding the use of </a:t>
            </a:r>
            <a:r>
              <a:rPr lang="en-US" sz="2200" b="1" dirty="0">
                <a:solidFill>
                  <a:srgbClr val="FFFF00"/>
                </a:solidFill>
                <a:latin typeface="Times" panose="02020603050405020304" pitchFamily="18" charset="0"/>
                <a:cs typeface="Times" panose="02020603050405020304" pitchFamily="18" charset="0"/>
              </a:rPr>
              <a:t>veto</a:t>
            </a:r>
            <a:r>
              <a:rPr lang="en-US" sz="2200" dirty="0">
                <a:latin typeface="Times" panose="02020603050405020304" pitchFamily="18" charset="0"/>
                <a:cs typeface="Times" panose="02020603050405020304" pitchFamily="18" charset="0"/>
              </a:rPr>
              <a:t> to reject laws passed by the </a:t>
            </a:r>
            <a:r>
              <a:rPr lang="en-US" sz="2200" b="1" dirty="0">
                <a:solidFill>
                  <a:srgbClr val="FFFF00"/>
                </a:solidFill>
                <a:latin typeface="Times" panose="02020603050405020304" pitchFamily="18" charset="0"/>
                <a:cs typeface="Times" panose="02020603050405020304" pitchFamily="18" charset="0"/>
              </a:rPr>
              <a:t>United States Congress</a:t>
            </a:r>
          </a:p>
          <a:p>
            <a:pPr marL="342900" indent="-342900">
              <a:buFont typeface="Arial" panose="020B0604020202020204" pitchFamily="34" charset="0"/>
              <a:buChar char="•"/>
            </a:pPr>
            <a:r>
              <a:rPr lang="en-US" sz="2200" dirty="0">
                <a:latin typeface="Times" panose="02020603050405020304" pitchFamily="18" charset="0"/>
                <a:cs typeface="Times" panose="02020603050405020304" pitchFamily="18" charset="0"/>
              </a:rPr>
              <a:t>Jackson, also, refused to enforce the </a:t>
            </a:r>
            <a:r>
              <a:rPr lang="en-US" sz="2200" b="1" dirty="0">
                <a:solidFill>
                  <a:srgbClr val="FFFF00"/>
                </a:solidFill>
                <a:latin typeface="Times" panose="02020603050405020304" pitchFamily="18" charset="0"/>
                <a:cs typeface="Times" panose="02020603050405020304" pitchFamily="18" charset="0"/>
              </a:rPr>
              <a:t>Marshal decision </a:t>
            </a:r>
            <a:r>
              <a:rPr lang="en-US" sz="2200" dirty="0">
                <a:latin typeface="Times" panose="02020603050405020304" pitchFamily="18" charset="0"/>
                <a:cs typeface="Times" panose="02020603050405020304" pitchFamily="18" charset="0"/>
              </a:rPr>
              <a:t>in </a:t>
            </a:r>
            <a:r>
              <a:rPr lang="en-US" sz="2200" b="1" dirty="0">
                <a:solidFill>
                  <a:srgbClr val="FFFF00"/>
                </a:solidFill>
                <a:latin typeface="Times" panose="02020603050405020304" pitchFamily="18" charset="0"/>
                <a:cs typeface="Times" panose="02020603050405020304" pitchFamily="18" charset="0"/>
              </a:rPr>
              <a:t>Worchester v. Georgia</a:t>
            </a:r>
            <a:r>
              <a:rPr lang="en-US" sz="2200" dirty="0">
                <a:latin typeface="Times" panose="02020603050405020304" pitchFamily="18" charset="0"/>
                <a:cs typeface="Times" panose="02020603050405020304" pitchFamily="18" charset="0"/>
              </a:rPr>
              <a:t> by placing the </a:t>
            </a:r>
            <a:r>
              <a:rPr lang="en-US" sz="2200" b="1" dirty="0">
                <a:solidFill>
                  <a:srgbClr val="FFFF00"/>
                </a:solidFill>
                <a:latin typeface="Times" panose="02020603050405020304" pitchFamily="18" charset="0"/>
                <a:cs typeface="Times" panose="02020603050405020304" pitchFamily="18" charset="0"/>
              </a:rPr>
              <a:t>civilized tribes,</a:t>
            </a:r>
            <a:r>
              <a:rPr lang="en-US" sz="2200" dirty="0">
                <a:latin typeface="Times" panose="02020603050405020304" pitchFamily="18" charset="0"/>
                <a:cs typeface="Times" panose="02020603050405020304" pitchFamily="18" charset="0"/>
              </a:rPr>
              <a:t> like the </a:t>
            </a:r>
            <a:r>
              <a:rPr lang="en-US" sz="2200" b="1" dirty="0">
                <a:solidFill>
                  <a:srgbClr val="FFFF00"/>
                </a:solidFill>
                <a:latin typeface="Times" panose="02020603050405020304" pitchFamily="18" charset="0"/>
                <a:cs typeface="Times" panose="02020603050405020304" pitchFamily="18" charset="0"/>
              </a:rPr>
              <a:t>Cherokee</a:t>
            </a:r>
            <a:r>
              <a:rPr lang="en-US" sz="2200" dirty="0">
                <a:latin typeface="Times" panose="02020603050405020304" pitchFamily="18" charset="0"/>
                <a:cs typeface="Times" panose="02020603050405020304" pitchFamily="18" charset="0"/>
              </a:rPr>
              <a:t>, on the </a:t>
            </a:r>
            <a:r>
              <a:rPr lang="en-US" sz="2200" b="1" dirty="0">
                <a:solidFill>
                  <a:srgbClr val="FFFF00"/>
                </a:solidFill>
                <a:latin typeface="Times" panose="02020603050405020304" pitchFamily="18" charset="0"/>
                <a:cs typeface="Times" panose="02020603050405020304" pitchFamily="18" charset="0"/>
              </a:rPr>
              <a:t>Trail Tears</a:t>
            </a:r>
            <a:r>
              <a:rPr lang="en-US" sz="22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43498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b="1" dirty="0">
                <a:solidFill>
                  <a:srgbClr val="FFFF00"/>
                </a:solidFill>
                <a:latin typeface="Baskerville Old Face" panose="02020602080505020303" pitchFamily="18" charset="0"/>
              </a:rPr>
              <a:t>APUSH the Movie</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607660"/>
            <a:ext cx="6248400" cy="4077903"/>
          </a:xfrm>
        </p:spPr>
      </p:pic>
      <p:sp>
        <p:nvSpPr>
          <p:cNvPr id="5" name="TextBox 4"/>
          <p:cNvSpPr txBox="1"/>
          <p:nvPr/>
        </p:nvSpPr>
        <p:spPr>
          <a:xfrm>
            <a:off x="2438400" y="5867400"/>
            <a:ext cx="4572000" cy="769441"/>
          </a:xfrm>
          <a:prstGeom prst="rect">
            <a:avLst/>
          </a:prstGeom>
          <a:solidFill>
            <a:schemeClr val="tx1"/>
          </a:solidFill>
        </p:spPr>
        <p:txBody>
          <a:bodyPr wrap="square" rtlCol="0">
            <a:spAutoFit/>
          </a:bodyPr>
          <a:lstStyle/>
          <a:p>
            <a:pPr algn="ctr"/>
            <a:r>
              <a:rPr lang="en-US" sz="4400" b="1" dirty="0">
                <a:solidFill>
                  <a:srgbClr val="FFFF00"/>
                </a:solidFill>
                <a:latin typeface="Baskerville Old Face" panose="02020602080505020303" pitchFamily="18" charset="0"/>
              </a:rPr>
              <a:t>It’s Epic</a:t>
            </a:r>
          </a:p>
        </p:txBody>
      </p:sp>
    </p:spTree>
    <p:extLst>
      <p:ext uri="{BB962C8B-B14F-4D97-AF65-F5344CB8AC3E}">
        <p14:creationId xmlns:p14="http://schemas.microsoft.com/office/powerpoint/2010/main" val="82609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A Cultural Comparison </a:t>
            </a:r>
          </a:p>
          <a:p>
            <a:r>
              <a:rPr lang="en-US" sz="2400" dirty="0">
                <a:latin typeface="Times" panose="02020603050405020304" pitchFamily="18" charset="0"/>
                <a:cs typeface="Times" panose="02020603050405020304" pitchFamily="18" charset="0"/>
              </a:rPr>
              <a:t>Natives vs. Euros </a:t>
            </a:r>
          </a:p>
          <a:p>
            <a:r>
              <a:rPr lang="en-US" sz="2400" dirty="0">
                <a:latin typeface="Times" panose="02020603050405020304" pitchFamily="18" charset="0"/>
                <a:cs typeface="Times" panose="02020603050405020304" pitchFamily="18" charset="0"/>
              </a:rPr>
              <a:t>Seven Nation Army</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C00000"/>
                </a:solidFill>
                <a:latin typeface="Times" panose="02020603050405020304" pitchFamily="18" charset="0"/>
                <a:cs typeface="Times" panose="02020603050405020304" pitchFamily="18" charset="0"/>
              </a:rPr>
              <a:t>Seven Nation Army</a:t>
            </a:r>
          </a:p>
        </p:txBody>
      </p:sp>
    </p:spTree>
    <p:extLst>
      <p:ext uri="{BB962C8B-B14F-4D97-AF65-F5344CB8AC3E}">
        <p14:creationId xmlns:p14="http://schemas.microsoft.com/office/powerpoint/2010/main" val="2004856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Seven Nation Army</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111125" lvl="1"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the validity of the following statement: Native American nations were a product of their environment that they inhabited prior to first contact with European explorers.</a:t>
            </a:r>
          </a:p>
          <a:p>
            <a:pPr marL="0" indent="0">
              <a:buNone/>
            </a:pPr>
            <a:endParaRPr lang="en-US" sz="2400" dirty="0">
              <a:latin typeface="Times" panose="02020603050405020304" pitchFamily="18" charset="0"/>
              <a:cs typeface="Times" panose="02020603050405020304" pitchFamily="18" charset="0"/>
            </a:endParaRPr>
          </a:p>
        </p:txBody>
      </p:sp>
      <p:pic>
        <p:nvPicPr>
          <p:cNvPr id="6" name="Picture 5" descr="A bird flying in the sunset&#10;&#10;Description automatically generated">
            <a:extLst>
              <a:ext uri="{FF2B5EF4-FFF2-40B4-BE49-F238E27FC236}">
                <a16:creationId xmlns:a16="http://schemas.microsoft.com/office/drawing/2014/main" id="{4FFF609C-AB4F-4268-BAA3-348F4F783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94123"/>
            <a:ext cx="2971800" cy="2309515"/>
          </a:xfrm>
          <a:prstGeom prst="rect">
            <a:avLst/>
          </a:prstGeom>
        </p:spPr>
      </p:pic>
      <p:pic>
        <p:nvPicPr>
          <p:cNvPr id="8" name="Picture 7">
            <a:extLst>
              <a:ext uri="{FF2B5EF4-FFF2-40B4-BE49-F238E27FC236}">
                <a16:creationId xmlns:a16="http://schemas.microsoft.com/office/drawing/2014/main" id="{1260B014-619D-4AB1-B0C3-E6849E46A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17" y="3200400"/>
            <a:ext cx="4762500" cy="3143250"/>
          </a:xfrm>
          <a:prstGeom prst="rect">
            <a:avLst/>
          </a:prstGeom>
        </p:spPr>
      </p:pic>
    </p:spTree>
    <p:extLst>
      <p:ext uri="{BB962C8B-B14F-4D97-AF65-F5344CB8AC3E}">
        <p14:creationId xmlns:p14="http://schemas.microsoft.com/office/powerpoint/2010/main" val="686747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6"/>
          </a:solidFill>
          <a:ln>
            <a:solidFill>
              <a:srgbClr val="002060"/>
            </a:solidFill>
          </a:ln>
        </p:spPr>
        <p:txBody>
          <a:bodyPr/>
          <a:lstStyle/>
          <a:p>
            <a:r>
              <a:rPr lang="en-US" b="1" dirty="0">
                <a:latin typeface="Baskerville Old Face" panose="02020602080505020303" pitchFamily="18" charset="0"/>
              </a:rPr>
              <a:t>Native to the Region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371600"/>
            <a:ext cx="5867400" cy="5334000"/>
          </a:xfrm>
          <a:ln>
            <a:solidFill>
              <a:srgbClr val="002060"/>
            </a:solidFill>
          </a:ln>
        </p:spPr>
      </p:pic>
    </p:spTree>
    <p:extLst>
      <p:ext uri="{BB962C8B-B14F-4D97-AF65-F5344CB8AC3E}">
        <p14:creationId xmlns:p14="http://schemas.microsoft.com/office/powerpoint/2010/main" val="3205721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Seven Nation Army Tracking</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111125" lvl="1"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Evaluate the validity of the following statement: Native American nations were a product of their environment that they inhabited prior to first contact with European explorers.</a:t>
            </a:r>
          </a:p>
          <a:p>
            <a:pPr marL="0" indent="0">
              <a:buNone/>
            </a:pPr>
            <a:endParaRPr lang="en-US" sz="2400" dirty="0">
              <a:latin typeface="Times" panose="02020603050405020304" pitchFamily="18" charset="0"/>
              <a:cs typeface="Times" panose="02020603050405020304" pitchFamily="18" charset="0"/>
            </a:endParaRPr>
          </a:p>
        </p:txBody>
      </p:sp>
      <p:pic>
        <p:nvPicPr>
          <p:cNvPr id="2050" name="Picture 2" descr="Large Native American Totem Pole Outside">
            <a:extLst>
              <a:ext uri="{FF2B5EF4-FFF2-40B4-BE49-F238E27FC236}">
                <a16:creationId xmlns:a16="http://schemas.microsoft.com/office/drawing/2014/main" id="{6CD266A7-BF47-44AE-BCCE-99467AD13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799"/>
            <a:ext cx="2667000" cy="39163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DDD3A7-B4D5-442A-BC0D-88712E94FB95}"/>
              </a:ext>
            </a:extLst>
          </p:cNvPr>
          <p:cNvSpPr/>
          <p:nvPr/>
        </p:nvSpPr>
        <p:spPr>
          <a:xfrm>
            <a:off x="3810000" y="2590799"/>
            <a:ext cx="4495800" cy="251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Geographic region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Description of the geography region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Example tribe(s)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Two environmental adaptation</a:t>
            </a:r>
          </a:p>
        </p:txBody>
      </p:sp>
    </p:spTree>
    <p:extLst>
      <p:ext uri="{BB962C8B-B14F-4D97-AF65-F5344CB8AC3E}">
        <p14:creationId xmlns:p14="http://schemas.microsoft.com/office/powerpoint/2010/main" val="272021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SAQ 1, 2, 3 Guide</a:t>
            </a:r>
          </a:p>
          <a:p>
            <a:r>
              <a:rPr lang="en-US" sz="2400" dirty="0">
                <a:latin typeface="Times" panose="02020603050405020304" pitchFamily="18" charset="0"/>
                <a:cs typeface="Times" panose="02020603050405020304" pitchFamily="18" charset="0"/>
              </a:rPr>
              <a:t>An Environment of Natives</a:t>
            </a:r>
          </a:p>
          <a:p>
            <a:r>
              <a:rPr lang="en-US" sz="2400" dirty="0">
                <a:latin typeface="Times" panose="02020603050405020304" pitchFamily="18" charset="0"/>
                <a:cs typeface="Times" panose="02020603050405020304" pitchFamily="18" charset="0"/>
              </a:rPr>
              <a:t>The Contextualization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Contact</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latin typeface="Times" panose="02020603050405020304" pitchFamily="18" charset="0"/>
                <a:cs typeface="Times" panose="02020603050405020304" pitchFamily="18" charset="0"/>
              </a:rPr>
              <a:t>The Black Legend Reading – AMSCO pages 14-16, 19-21, &amp; 23-25</a:t>
            </a:r>
          </a:p>
        </p:txBody>
      </p:sp>
    </p:spTree>
    <p:extLst>
      <p:ext uri="{BB962C8B-B14F-4D97-AF65-F5344CB8AC3E}">
        <p14:creationId xmlns:p14="http://schemas.microsoft.com/office/powerpoint/2010/main" val="506328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chemeClr val="accent6"/>
            </a:solidFill>
          </a:ln>
        </p:spPr>
        <p:txBody>
          <a:bodyPr/>
          <a:lstStyle/>
          <a:p>
            <a:r>
              <a:rPr lang="en-US" dirty="0">
                <a:solidFill>
                  <a:srgbClr val="C00000"/>
                </a:solidFill>
                <a:latin typeface="Baskerville Old Face" panose="02020602080505020303" pitchFamily="18" charset="0"/>
              </a:rPr>
              <a:t>Essential Question</a:t>
            </a:r>
          </a:p>
        </p:txBody>
      </p:sp>
      <p:sp>
        <p:nvSpPr>
          <p:cNvPr id="3" name="Content Placeholder 2"/>
          <p:cNvSpPr>
            <a:spLocks noGrp="1"/>
          </p:cNvSpPr>
          <p:nvPr>
            <p:ph idx="1"/>
          </p:nvPr>
        </p:nvSpPr>
        <p:spPr>
          <a:solidFill>
            <a:schemeClr val="bg2"/>
          </a:solidFill>
          <a:ln>
            <a:solidFill>
              <a:schemeClr val="tx1"/>
            </a:solidFill>
          </a:ln>
        </p:spPr>
        <p:txBody>
          <a:bodyPr/>
          <a:lstStyle/>
          <a:p>
            <a:r>
              <a:rPr lang="en-US" dirty="0">
                <a:latin typeface="Baskerville Old Face" panose="02020602080505020303" pitchFamily="18" charset="0"/>
              </a:rPr>
              <a:t>How did the New World’s diverse environment impact the development of Native American culture’s?</a:t>
            </a:r>
          </a:p>
        </p:txBody>
      </p:sp>
      <p:pic>
        <p:nvPicPr>
          <p:cNvPr id="1026" name="Picture 2" descr="Image result for early native american cul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937" y="2647949"/>
            <a:ext cx="5961063" cy="367665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10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B817E8D-80A7-41FF-A448-12F74E7BE6A2}"/>
              </a:ext>
            </a:extLst>
          </p:cNvPr>
          <p:cNvSpPr>
            <a:spLocks noGrp="1"/>
          </p:cNvSpPr>
          <p:nvPr>
            <p:ph type="title"/>
          </p:nvPr>
        </p:nvSpPr>
        <p:spPr>
          <a:xfrm>
            <a:off x="457200" y="71042"/>
            <a:ext cx="8229600" cy="792162"/>
          </a:xfrm>
          <a:solidFill>
            <a:schemeClr val="accent6"/>
          </a:solidFill>
          <a:ln>
            <a:solidFill>
              <a:schemeClr val="accent6">
                <a:lumMod val="50000"/>
              </a:schemeClr>
            </a:solidFill>
            <a:miter lim="800000"/>
            <a:headEnd/>
            <a:tailEnd/>
          </a:ln>
        </p:spPr>
        <p:txBody>
          <a:bodyPr/>
          <a:lstStyle/>
          <a:p>
            <a:r>
              <a:rPr lang="en-US" altLang="en-US" dirty="0">
                <a:latin typeface="Baskerville Old Face" panose="02020602080505020303" pitchFamily="18" charset="0"/>
                <a:cs typeface="Times New Roman" panose="02020603050405020304" pitchFamily="18" charset="0"/>
              </a:rPr>
              <a:t>APUSH Task Verbs </a:t>
            </a:r>
          </a:p>
        </p:txBody>
      </p:sp>
      <p:sp>
        <p:nvSpPr>
          <p:cNvPr id="4099" name="Content Placeholder 2">
            <a:extLst>
              <a:ext uri="{FF2B5EF4-FFF2-40B4-BE49-F238E27FC236}">
                <a16:creationId xmlns:a16="http://schemas.microsoft.com/office/drawing/2014/main" id="{5EB6CA8E-2EF7-4EA3-B868-9F246FA66D31}"/>
              </a:ext>
            </a:extLst>
          </p:cNvPr>
          <p:cNvSpPr>
            <a:spLocks noGrp="1"/>
          </p:cNvSpPr>
          <p:nvPr>
            <p:ph idx="1"/>
          </p:nvPr>
        </p:nvSpPr>
        <p:spPr>
          <a:xfrm>
            <a:off x="152400" y="1143000"/>
            <a:ext cx="7086600" cy="5440362"/>
          </a:xfrm>
          <a:solidFill>
            <a:schemeClr val="bg1"/>
          </a:solidFill>
          <a:ln>
            <a:solidFill>
              <a:schemeClr val="accent1"/>
            </a:solidFill>
            <a:miter lim="800000"/>
            <a:headEnd/>
            <a:tailEnd/>
          </a:ln>
        </p:spPr>
        <p:txBody>
          <a:bodyPr>
            <a:normAutofit lnSpcReduction="10000"/>
          </a:bodyPr>
          <a:lstStyle/>
          <a:p>
            <a:pPr>
              <a:lnSpc>
                <a:spcPct val="107000"/>
              </a:lnSpc>
              <a:spcBef>
                <a:spcPts val="0"/>
              </a:spcBef>
              <a:spcAft>
                <a:spcPts val="80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Compare: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 a description or explanation of similarities and/or differences</a:t>
            </a:r>
            <a:endParaRPr lang="en-US" sz="20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Define:</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provide a specific meaning for a word or concept</a:t>
            </a:r>
            <a:endParaRPr lang="en-US" sz="20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Describe</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provide the relevant characteristics of a specified topic</a:t>
            </a:r>
            <a:endParaRPr lang="en-US" sz="20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Explain: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 information about how or why a relationship, process, pattern, position, or outcome occurs using reasoning/evidence.</a:t>
            </a:r>
            <a:endParaRPr lang="en-US" sz="20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Evaluate:</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form idea about. </a:t>
            </a:r>
            <a:endParaRPr lang="en-US" sz="2000" dirty="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Draw a conclusion: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Use available information to formulate an accurate statement that demonstrates understanding based on evidence. Sometimes phrased as, “what is the most appropriate conclusion?”.</a:t>
            </a:r>
            <a:endParaRPr lang="en-US" sz="2000" dirty="0">
              <a:ea typeface="Calibri" panose="020F0502020204030204" pitchFamily="34" charset="0"/>
              <a:cs typeface="Times New Roman" panose="02020603050405020304" pitchFamily="18" charset="0"/>
            </a:endParaRPr>
          </a:p>
          <a:p>
            <a:pPr>
              <a:lnSpc>
                <a:spcPct val="107000"/>
              </a:lnSpc>
              <a:spcBef>
                <a:spcPts val="0"/>
              </a:spcBef>
              <a:spcAft>
                <a:spcPts val="0"/>
              </a:spcAft>
              <a:tabLst>
                <a:tab pos="457200" algn="l"/>
              </a:tabLst>
              <a:defRPr/>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Apply: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relate the term to a give scenario or example in a way that shows you understand what the term/concept means.</a:t>
            </a:r>
            <a:endParaRPr lang="en-US" sz="2000" dirty="0">
              <a:ea typeface="Calibri" panose="020F0502020204030204" pitchFamily="34" charset="0"/>
              <a:cs typeface="Times New Roman" panose="02020603050405020304" pitchFamily="18" charset="0"/>
            </a:endParaRPr>
          </a:p>
          <a:p>
            <a:pPr marL="0" indent="0">
              <a:buFont typeface="Arial" panose="020B0604020202020204" pitchFamily="34" charset="0"/>
              <a:buNone/>
              <a:defRPr/>
            </a:pPr>
            <a:endParaRPr lang="en-US" altLang="en-US" sz="2000" b="1" i="1" dirty="0">
              <a:latin typeface="Times New Roman" panose="02020603050405020304" pitchFamily="18" charset="0"/>
              <a:cs typeface="Times New Roman" panose="02020603050405020304" pitchFamily="18" charset="0"/>
            </a:endParaRPr>
          </a:p>
        </p:txBody>
      </p:sp>
      <p:pic>
        <p:nvPicPr>
          <p:cNvPr id="1026" name="Picture 2" descr="What Is Ice Cream?">
            <a:extLst>
              <a:ext uri="{FF2B5EF4-FFF2-40B4-BE49-F238E27FC236}">
                <a16:creationId xmlns:a16="http://schemas.microsoft.com/office/drawing/2014/main" id="{B17B9610-468D-4FAB-8141-97A0709EE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075" y="1600200"/>
            <a:ext cx="1914525"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Short Answer Question Writing</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342900" marR="0" lvl="0" indent="-342900">
              <a:lnSpc>
                <a:spcPct val="107000"/>
              </a:lnSpc>
              <a:spcBef>
                <a:spcPts val="0"/>
              </a:spcBef>
              <a:spcAft>
                <a:spcPts val="0"/>
              </a:spcAft>
              <a:buFont typeface="+mj-lt"/>
              <a:buAutoNum type="arabi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Prior to first contact with Europeans, Native Americans were influenced by the geography and the environment they inhabited.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Briefly describe ONE way that one Native American society adapted to its environment prior to European contact.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Demonstrate TWO ways of how distinctive environments of the New World caused apparent cultural differences between tribes in different geographic location within the Americas.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Explain ONE factor that influence Native American that is NOT caused by the environment.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13808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7EC7-7AD5-47D0-92EC-6AB74A388584}"/>
              </a:ext>
            </a:extLst>
          </p:cNvPr>
          <p:cNvSpPr>
            <a:spLocks noGrp="1"/>
          </p:cNvSpPr>
          <p:nvPr>
            <p:ph type="title"/>
          </p:nvPr>
        </p:nvSpPr>
        <p:spPr>
          <a:xfrm>
            <a:off x="457200" y="274638"/>
            <a:ext cx="8229600" cy="715962"/>
          </a:xfrm>
          <a:solidFill>
            <a:schemeClr val="bg1"/>
          </a:solidFill>
          <a:ln>
            <a:solidFill>
              <a:srgbClr val="C00000"/>
            </a:solidFill>
          </a:ln>
        </p:spPr>
        <p:txBody>
          <a:bodyPr>
            <a:normAutofit fontScale="90000"/>
          </a:bodyPr>
          <a:lstStyle/>
          <a:p>
            <a:r>
              <a:rPr lang="en-US" dirty="0">
                <a:latin typeface="Baskerville Old Face" panose="02020602080505020303" pitchFamily="18" charset="0"/>
              </a:rPr>
              <a:t>Horticulture Empire</a:t>
            </a:r>
          </a:p>
        </p:txBody>
      </p:sp>
      <p:pic>
        <p:nvPicPr>
          <p:cNvPr id="5" name="Content Placeholder 4" descr="A close up of a lamp&#10;&#10;Description generated with high confidence">
            <a:extLst>
              <a:ext uri="{FF2B5EF4-FFF2-40B4-BE49-F238E27FC236}">
                <a16:creationId xmlns:a16="http://schemas.microsoft.com/office/drawing/2014/main" id="{B2E04070-C2DF-4D99-BAAA-C322BD9940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143000"/>
            <a:ext cx="8763000" cy="4983163"/>
          </a:xfrm>
        </p:spPr>
      </p:pic>
      <p:sp>
        <p:nvSpPr>
          <p:cNvPr id="6" name="Rectangle 5">
            <a:extLst>
              <a:ext uri="{FF2B5EF4-FFF2-40B4-BE49-F238E27FC236}">
                <a16:creationId xmlns:a16="http://schemas.microsoft.com/office/drawing/2014/main" id="{4B5543BF-E7A5-492C-AE7C-1A26437067E2}"/>
              </a:ext>
            </a:extLst>
          </p:cNvPr>
          <p:cNvSpPr/>
          <p:nvPr/>
        </p:nvSpPr>
        <p:spPr>
          <a:xfrm>
            <a:off x="457200" y="1219200"/>
            <a:ext cx="28956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Cahokia</a:t>
            </a:r>
            <a:r>
              <a:rPr lang="en-US" dirty="0"/>
              <a:t> </a:t>
            </a:r>
          </a:p>
        </p:txBody>
      </p:sp>
      <p:sp>
        <p:nvSpPr>
          <p:cNvPr id="7" name="Rectangle 6">
            <a:extLst>
              <a:ext uri="{FF2B5EF4-FFF2-40B4-BE49-F238E27FC236}">
                <a16:creationId xmlns:a16="http://schemas.microsoft.com/office/drawing/2014/main" id="{35E21EDB-C2F3-414B-B940-4ADC937708EA}"/>
              </a:ext>
            </a:extLst>
          </p:cNvPr>
          <p:cNvSpPr/>
          <p:nvPr/>
        </p:nvSpPr>
        <p:spPr>
          <a:xfrm>
            <a:off x="6096000" y="1219200"/>
            <a:ext cx="2895600" cy="533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Hohokam &amp; Anasazi </a:t>
            </a:r>
            <a:r>
              <a:rPr lang="en-US" sz="2400" b="1" dirty="0"/>
              <a:t> </a:t>
            </a:r>
          </a:p>
        </p:txBody>
      </p:sp>
      <p:sp>
        <p:nvSpPr>
          <p:cNvPr id="8" name="Rectangle 7">
            <a:extLst>
              <a:ext uri="{FF2B5EF4-FFF2-40B4-BE49-F238E27FC236}">
                <a16:creationId xmlns:a16="http://schemas.microsoft.com/office/drawing/2014/main" id="{CCC902A8-ED8A-412D-B3F4-AB95C698DA5A}"/>
              </a:ext>
            </a:extLst>
          </p:cNvPr>
          <p:cNvSpPr/>
          <p:nvPr/>
        </p:nvSpPr>
        <p:spPr>
          <a:xfrm>
            <a:off x="381000" y="2019299"/>
            <a:ext cx="2971800" cy="45640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Mississippi River Delta</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Mound builders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Stayed hunter gather society longer (horticulture 800 AD)</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Not United – Chiefdoms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Destroyed by De Soto (war and epidemics)</a:t>
            </a:r>
          </a:p>
        </p:txBody>
      </p:sp>
      <p:sp>
        <p:nvSpPr>
          <p:cNvPr id="9" name="Rectangle 8">
            <a:extLst>
              <a:ext uri="{FF2B5EF4-FFF2-40B4-BE49-F238E27FC236}">
                <a16:creationId xmlns:a16="http://schemas.microsoft.com/office/drawing/2014/main" id="{8FF90648-48DF-4684-A0F3-5D1440BE3F3E}"/>
              </a:ext>
            </a:extLst>
          </p:cNvPr>
          <p:cNvSpPr/>
          <p:nvPr/>
        </p:nvSpPr>
        <p:spPr>
          <a:xfrm>
            <a:off x="6172200" y="2019298"/>
            <a:ext cx="2971800" cy="38401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latin typeface="Times" panose="02020603050405020304" pitchFamily="18" charset="0"/>
                <a:cs typeface="Times" panose="02020603050405020304" pitchFamily="18" charset="0"/>
              </a:rPr>
              <a:t>Mesoamerica</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Cotton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Irrigation systems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Survived: Hopi, Acoma, and Zuni Pueblos</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sp>
        <p:nvSpPr>
          <p:cNvPr id="10" name="Rectangle 9">
            <a:extLst>
              <a:ext uri="{FF2B5EF4-FFF2-40B4-BE49-F238E27FC236}">
                <a16:creationId xmlns:a16="http://schemas.microsoft.com/office/drawing/2014/main" id="{21122944-69A6-4A9F-8FD3-1972FD2683B6}"/>
              </a:ext>
            </a:extLst>
          </p:cNvPr>
          <p:cNvSpPr/>
          <p:nvPr/>
        </p:nvSpPr>
        <p:spPr>
          <a:xfrm>
            <a:off x="3505200" y="2286000"/>
            <a:ext cx="2590800" cy="37338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Advanced civilizations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Horticulture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Over-population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Soil depletion and over hunting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Demise of civilization (civil war) </a:t>
            </a:r>
          </a:p>
          <a:p>
            <a:pPr marL="342900" indent="-342900">
              <a:buFont typeface="Arial" panose="020B0604020202020204" pitchFamily="34" charset="0"/>
              <a:buChar char="•"/>
            </a:pP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22941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rgbClr val="002060"/>
            </a:solidFill>
          </a:ln>
        </p:spPr>
        <p:txBody>
          <a:bodyPr>
            <a:normAutofit fontScale="90000"/>
          </a:bodyPr>
          <a:lstStyle/>
          <a:p>
            <a:r>
              <a:rPr lang="en-US" dirty="0">
                <a:latin typeface="Baskerville Old Face" panose="02020602080505020303" pitchFamily="18" charset="0"/>
              </a:rPr>
              <a:t>Breaking Down the SAQ</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A Secret to success in APUSH</a:t>
            </a: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42444"/>
            <a:ext cx="3752850" cy="48768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927242" y="1983699"/>
            <a:ext cx="5289525" cy="707886"/>
          </a:xfrm>
          <a:prstGeom prst="rect">
            <a:avLst/>
          </a:prstGeom>
          <a:solidFill>
            <a:schemeClr val="bg1"/>
          </a:solidFill>
          <a:ln>
            <a:solidFill>
              <a:srgbClr val="FF0000"/>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panose="02020603050405020304" pitchFamily="18" charset="0"/>
                <a:cs typeface="Times" panose="02020603050405020304" pitchFamily="18" charset="0"/>
              </a:rPr>
              <a:t>AP Central Secret Files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267652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67000" y="4011512"/>
            <a:ext cx="1524000" cy="369332"/>
          </a:xfrm>
          <a:prstGeom prst="rect">
            <a:avLst/>
          </a:prstGeom>
          <a:solidFill>
            <a:schemeClr val="bg1"/>
          </a:solidFill>
        </p:spPr>
        <p:txBody>
          <a:bodyPr wrap="square" rtlCol="0">
            <a:spAutoFit/>
          </a:bodyPr>
          <a:lstStyle/>
          <a:p>
            <a:r>
              <a:rPr lang="en-US" b="1" dirty="0">
                <a:latin typeface="Times" panose="02020603050405020304" pitchFamily="18" charset="0"/>
                <a:cs typeface="Times" panose="02020603050405020304" pitchFamily="18" charset="0"/>
              </a:rPr>
              <a:t>Yeah!!!</a:t>
            </a:r>
          </a:p>
        </p:txBody>
      </p:sp>
    </p:spTree>
    <p:extLst>
      <p:ext uri="{BB962C8B-B14F-4D97-AF65-F5344CB8AC3E}">
        <p14:creationId xmlns:p14="http://schemas.microsoft.com/office/powerpoint/2010/main" val="415084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1"/>
          </a:solidFill>
          <a:ln>
            <a:solidFill>
              <a:srgbClr val="FFFF00"/>
            </a:solidFill>
          </a:ln>
        </p:spPr>
        <p:txBody>
          <a:bodyPr>
            <a:normAutofit fontScale="90000"/>
          </a:bodyPr>
          <a:lstStyle/>
          <a:p>
            <a:r>
              <a:rPr lang="en-US" dirty="0">
                <a:solidFill>
                  <a:srgbClr val="C00000"/>
                </a:solidFill>
                <a:latin typeface="Baskerville Old Face" panose="02020602080505020303" pitchFamily="18" charset="0"/>
              </a:rPr>
              <a:t>Words have Meaning</a:t>
            </a:r>
          </a:p>
        </p:txBody>
      </p:sp>
      <p:sp>
        <p:nvSpPr>
          <p:cNvPr id="3" name="Content Placeholder 2"/>
          <p:cNvSpPr>
            <a:spLocks noGrp="1"/>
          </p:cNvSpPr>
          <p:nvPr>
            <p:ph idx="1"/>
          </p:nvPr>
        </p:nvSpPr>
        <p:spPr>
          <a:xfrm>
            <a:off x="457200" y="1219200"/>
            <a:ext cx="8229600" cy="4906963"/>
          </a:xfrm>
        </p:spPr>
        <p:txBody>
          <a:bodyPr/>
          <a:lstStyle/>
          <a:p>
            <a:r>
              <a:rPr lang="en-US" dirty="0">
                <a:latin typeface="Times" panose="02020603050405020304" pitchFamily="18" charset="0"/>
                <a:cs typeface="Times" panose="02020603050405020304" pitchFamily="18" charset="0"/>
              </a:rPr>
              <a:t>What does this word really mean? </a:t>
            </a:r>
          </a:p>
          <a:p>
            <a:pPr marL="0" indent="0">
              <a:buNone/>
            </a:pPr>
            <a:r>
              <a:rPr lang="en-US" dirty="0">
                <a:latin typeface="Times" panose="02020603050405020304" pitchFamily="18" charset="0"/>
                <a:cs typeface="Times" panose="02020603050405020304" pitchFamily="18" charset="0"/>
              </a:rPr>
              <a:t>		</a:t>
            </a:r>
            <a:r>
              <a:rPr lang="en-US" dirty="0">
                <a:solidFill>
                  <a:srgbClr val="002060"/>
                </a:solidFill>
                <a:latin typeface="Times" panose="02020603050405020304" pitchFamily="18" charset="0"/>
                <a:cs typeface="Times" panose="02020603050405020304" pitchFamily="18" charset="0"/>
              </a:rPr>
              <a:t>HISTORY</a:t>
            </a:r>
            <a:endParaRPr lang="en-US" dirty="0">
              <a:latin typeface="Times" panose="02020603050405020304" pitchFamily="18" charset="0"/>
              <a:cs typeface="Times"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142" y="3565334"/>
            <a:ext cx="2859054" cy="2811463"/>
          </a:xfrm>
          <a:prstGeom prst="rect">
            <a:avLst/>
          </a:prstGeom>
        </p:spPr>
      </p:pic>
      <p:sp>
        <p:nvSpPr>
          <p:cNvPr id="6" name="Rectangle 5"/>
          <p:cNvSpPr/>
          <p:nvPr/>
        </p:nvSpPr>
        <p:spPr>
          <a:xfrm>
            <a:off x="457200" y="2362200"/>
            <a:ext cx="8229600" cy="10668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"an account of what has happened in the life and development of a people, country, institution, etc., usually with an analysis and explanation." </a:t>
            </a:r>
          </a:p>
        </p:txBody>
      </p:sp>
      <p:sp>
        <p:nvSpPr>
          <p:cNvPr id="8" name="Rectangle 7"/>
          <p:cNvSpPr/>
          <p:nvPr/>
        </p:nvSpPr>
        <p:spPr>
          <a:xfrm>
            <a:off x="715178" y="3733800"/>
            <a:ext cx="4267200" cy="13716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Times" panose="02020603050405020304" pitchFamily="18" charset="0"/>
                <a:cs typeface="Times" panose="02020603050405020304" pitchFamily="18" charset="0"/>
              </a:rPr>
              <a:t>HIS-STORY</a:t>
            </a:r>
          </a:p>
        </p:txBody>
      </p:sp>
      <p:sp>
        <p:nvSpPr>
          <p:cNvPr id="5" name="Rectangle 4"/>
          <p:cNvSpPr/>
          <p:nvPr/>
        </p:nvSpPr>
        <p:spPr>
          <a:xfrm>
            <a:off x="715178" y="5715000"/>
            <a:ext cx="7590622"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18" charset="0"/>
                <a:cs typeface="Times" pitchFamily="18" charset="0"/>
              </a:rPr>
              <a:t>How does the re-phrasing of the word history change our understanding of its meaning?</a:t>
            </a:r>
          </a:p>
        </p:txBody>
      </p:sp>
    </p:spTree>
    <p:extLst>
      <p:ext uri="{BB962C8B-B14F-4D97-AF65-F5344CB8AC3E}">
        <p14:creationId xmlns:p14="http://schemas.microsoft.com/office/powerpoint/2010/main" val="807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C9AB-1D49-40AC-B34D-9252447EC4C4}"/>
              </a:ext>
            </a:extLst>
          </p:cNvPr>
          <p:cNvSpPr>
            <a:spLocks noGrp="1"/>
          </p:cNvSpPr>
          <p:nvPr>
            <p:ph type="title"/>
          </p:nvPr>
        </p:nvSpPr>
        <p:spPr>
          <a:xfrm>
            <a:off x="457200" y="274638"/>
            <a:ext cx="8229600" cy="639762"/>
          </a:xfrm>
          <a:solidFill>
            <a:schemeClr val="accent6"/>
          </a:solidFill>
          <a:ln>
            <a:solidFill>
              <a:schemeClr val="tx1"/>
            </a:solidFill>
          </a:ln>
        </p:spPr>
        <p:txBody>
          <a:bodyPr>
            <a:normAutofit fontScale="90000"/>
          </a:bodyPr>
          <a:lstStyle/>
          <a:p>
            <a:r>
              <a:rPr lang="en-US" b="1" dirty="0">
                <a:latin typeface="Baskerville Old Face" panose="02020602080505020303" pitchFamily="18" charset="0"/>
              </a:rPr>
              <a:t>Contrasting Regions</a:t>
            </a:r>
          </a:p>
        </p:txBody>
      </p:sp>
      <p:sp>
        <p:nvSpPr>
          <p:cNvPr id="3" name="Content Placeholder 2">
            <a:extLst>
              <a:ext uri="{FF2B5EF4-FFF2-40B4-BE49-F238E27FC236}">
                <a16:creationId xmlns:a16="http://schemas.microsoft.com/office/drawing/2014/main" id="{595C98EA-3E1D-4242-B711-3B58BD04EAAC}"/>
              </a:ext>
            </a:extLst>
          </p:cNvPr>
          <p:cNvSpPr>
            <a:spLocks noGrp="1"/>
          </p:cNvSpPr>
          <p:nvPr>
            <p:ph idx="1"/>
          </p:nvPr>
        </p:nvSpPr>
        <p:spPr>
          <a:xfrm>
            <a:off x="457200" y="1143162"/>
            <a:ext cx="8229600" cy="5257638"/>
          </a:xfrm>
          <a:solidFill>
            <a:schemeClr val="bg2"/>
          </a:solidFill>
          <a:ln>
            <a:solidFill>
              <a:schemeClr val="tx1"/>
            </a:solidFill>
          </a:ln>
        </p:spPr>
        <p:txBody>
          <a:bodyPr>
            <a:normAutofit/>
          </a:bodyPr>
          <a:lstStyle/>
          <a:p>
            <a:pPr marL="0" indent="0">
              <a:buNone/>
            </a:pPr>
            <a:r>
              <a:rPr lang="en-US" sz="2400" b="1" dirty="0">
                <a:latin typeface="Baskerville Old Face" panose="02020602080505020303" pitchFamily="18" charset="0"/>
              </a:rPr>
              <a:t>Prompt: </a:t>
            </a:r>
            <a:r>
              <a:rPr lang="en-US" sz="2400" dirty="0">
                <a:latin typeface="Baskerville Old Face" panose="02020602080505020303" pitchFamily="18" charset="0"/>
              </a:rPr>
              <a:t>Evaluate the validity of the following statement: Native American nations were a product of their environment that they inhabited prior to first contact with European explorers.</a:t>
            </a:r>
          </a:p>
          <a:p>
            <a:endParaRPr lang="en-US" sz="2800" dirty="0">
              <a:latin typeface="Times" panose="02020603050405020304" pitchFamily="18" charset="0"/>
              <a:cs typeface="Times" panose="02020603050405020304" pitchFamily="18" charset="0"/>
            </a:endParaRPr>
          </a:p>
        </p:txBody>
      </p:sp>
      <p:pic>
        <p:nvPicPr>
          <p:cNvPr id="6" name="Picture 5">
            <a:extLst>
              <a:ext uri="{FF2B5EF4-FFF2-40B4-BE49-F238E27FC236}">
                <a16:creationId xmlns:a16="http://schemas.microsoft.com/office/drawing/2014/main" id="{18E3BA80-5519-446E-9596-11E1AE731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3171155"/>
            <a:ext cx="6781800" cy="2910519"/>
          </a:xfrm>
          <a:prstGeom prst="rect">
            <a:avLst/>
          </a:prstGeom>
          <a:ln>
            <a:solidFill>
              <a:schemeClr val="tx1"/>
            </a:solidFill>
          </a:ln>
        </p:spPr>
      </p:pic>
      <p:cxnSp>
        <p:nvCxnSpPr>
          <p:cNvPr id="8" name="Straight Connector 7">
            <a:extLst>
              <a:ext uri="{FF2B5EF4-FFF2-40B4-BE49-F238E27FC236}">
                <a16:creationId xmlns:a16="http://schemas.microsoft.com/office/drawing/2014/main" id="{373149E4-65E8-427C-BB48-CB785A198A88}"/>
              </a:ext>
            </a:extLst>
          </p:cNvPr>
          <p:cNvCxnSpPr/>
          <p:nvPr/>
        </p:nvCxnSpPr>
        <p:spPr>
          <a:xfrm>
            <a:off x="914400" y="4953000"/>
            <a:ext cx="7315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F770199-BC91-425B-B405-BFE526949A15}"/>
              </a:ext>
            </a:extLst>
          </p:cNvPr>
          <p:cNvSpPr/>
          <p:nvPr/>
        </p:nvSpPr>
        <p:spPr>
          <a:xfrm>
            <a:off x="1181100" y="2431600"/>
            <a:ext cx="2476500" cy="5087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Region</a:t>
            </a:r>
          </a:p>
        </p:txBody>
      </p:sp>
      <p:sp>
        <p:nvSpPr>
          <p:cNvPr id="10" name="Rectangle 9">
            <a:extLst>
              <a:ext uri="{FF2B5EF4-FFF2-40B4-BE49-F238E27FC236}">
                <a16:creationId xmlns:a16="http://schemas.microsoft.com/office/drawing/2014/main" id="{D466ED1D-3AB4-4BDC-827A-27253BDAF8E6}"/>
              </a:ext>
            </a:extLst>
          </p:cNvPr>
          <p:cNvSpPr/>
          <p:nvPr/>
        </p:nvSpPr>
        <p:spPr>
          <a:xfrm>
            <a:off x="5029200" y="2418360"/>
            <a:ext cx="2476500" cy="5087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Region</a:t>
            </a:r>
          </a:p>
        </p:txBody>
      </p:sp>
    </p:spTree>
    <p:extLst>
      <p:ext uri="{BB962C8B-B14F-4D97-AF65-F5344CB8AC3E}">
        <p14:creationId xmlns:p14="http://schemas.microsoft.com/office/powerpoint/2010/main" val="268313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rgbClr val="002060"/>
            </a:solidFill>
          </a:ln>
        </p:spPr>
        <p:txBody>
          <a:bodyPr>
            <a:normAutofit fontScale="90000"/>
          </a:bodyPr>
          <a:lstStyle/>
          <a:p>
            <a:r>
              <a:rPr lang="en-US" b="1" dirty="0">
                <a:latin typeface="Baskerville Old Face" panose="02020602080505020303" pitchFamily="18" charset="0"/>
              </a:rPr>
              <a:t>Agriculture Societies v. Hunter Gathers</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Native American societies were diverse societies prior to first contact with Europeans.  Compare and contrast how the environment impacted Native American cultures. </a:t>
            </a:r>
          </a:p>
          <a:p>
            <a:pPr marL="0" indent="0">
              <a:buNone/>
            </a:pPr>
            <a:r>
              <a:rPr lang="en-US" sz="2400" dirty="0">
                <a:latin typeface="Times" panose="02020603050405020304" pitchFamily="18" charset="0"/>
                <a:cs typeface="Times" panose="02020603050405020304" pitchFamily="18" charset="0"/>
              </a:rPr>
              <a:t>Write 5 specific historic evidence statements (3 contrast and 2 comparison)</a:t>
            </a:r>
          </a:p>
          <a:p>
            <a:pPr marL="0" indent="0">
              <a:buNone/>
            </a:pPr>
            <a:r>
              <a:rPr lang="en-US" sz="2400" dirty="0">
                <a:latin typeface="Times" panose="02020603050405020304" pitchFamily="18" charset="0"/>
                <a:cs typeface="Times" panose="02020603050405020304" pitchFamily="18" charset="0"/>
              </a:rPr>
              <a:t>1. While the Aleut developed spears and boats to hunt aquatic mammals in the cool and rocky Aleutian islands the Anasazi of the arid southwest developed irrigation ditches to cultivate maize, beans, and squash.</a:t>
            </a:r>
          </a:p>
          <a:p>
            <a:pPr marL="0" indent="0">
              <a:buNone/>
            </a:pPr>
            <a:r>
              <a:rPr lang="en-US" sz="2400" dirty="0">
                <a:latin typeface="Times" panose="02020603050405020304" pitchFamily="18" charset="0"/>
                <a:cs typeface="Times" panose="02020603050405020304" pitchFamily="18" charset="0"/>
              </a:rPr>
              <a:t>2. All native American tribes believed in animism shown through creation stories. (</a:t>
            </a:r>
            <a:r>
              <a:rPr lang="en-US" sz="2400" b="1" dirty="0">
                <a:solidFill>
                  <a:srgbClr val="002060"/>
                </a:solidFill>
                <a:latin typeface="Times" panose="02020603050405020304" pitchFamily="18" charset="0"/>
                <a:cs typeface="Times" panose="02020603050405020304" pitchFamily="18" charset="0"/>
              </a:rPr>
              <a:t>Add specific tribes from two different regions to strengthen statement</a:t>
            </a:r>
            <a:r>
              <a:rPr lang="en-US" sz="24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1797116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8CC223-8D0B-475B-8B77-751F7457A3DB}"/>
              </a:ext>
            </a:extLst>
          </p:cNvPr>
          <p:cNvSpPr>
            <a:spLocks noGrp="1"/>
          </p:cNvSpPr>
          <p:nvPr>
            <p:ph idx="1"/>
          </p:nvPr>
        </p:nvSpPr>
        <p:spPr>
          <a:xfrm>
            <a:off x="464127" y="228600"/>
            <a:ext cx="8215745" cy="990599"/>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Compose a SHE statement that reflects how the environment influenced the development of the Native American culture.</a:t>
            </a:r>
          </a:p>
          <a:p>
            <a:pPr marL="0" indent="0">
              <a:buNone/>
            </a:pPr>
            <a:endParaRPr lang="en-US" sz="2400" dirty="0">
              <a:latin typeface="Times" panose="02020603050405020304" pitchFamily="18" charset="0"/>
              <a:cs typeface="Times" panose="02020603050405020304" pitchFamily="18" charset="0"/>
            </a:endParaRPr>
          </a:p>
        </p:txBody>
      </p:sp>
      <p:pic>
        <p:nvPicPr>
          <p:cNvPr id="5" name="Picture 4" descr="A picture containing text, book&#10;&#10;Description generated with very high confidence">
            <a:extLst>
              <a:ext uri="{FF2B5EF4-FFF2-40B4-BE49-F238E27FC236}">
                <a16:creationId xmlns:a16="http://schemas.microsoft.com/office/drawing/2014/main" id="{DEB601D9-85C9-4ACD-AB95-005D47F85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01762"/>
            <a:ext cx="7696200" cy="4618038"/>
          </a:xfrm>
          <a:prstGeom prst="rect">
            <a:avLst/>
          </a:prstGeom>
          <a:ln>
            <a:solidFill>
              <a:srgbClr val="002060"/>
            </a:solidFill>
          </a:ln>
        </p:spPr>
      </p:pic>
      <p:sp>
        <p:nvSpPr>
          <p:cNvPr id="8" name="Rectangle 7">
            <a:extLst>
              <a:ext uri="{FF2B5EF4-FFF2-40B4-BE49-F238E27FC236}">
                <a16:creationId xmlns:a16="http://schemas.microsoft.com/office/drawing/2014/main" id="{79A5B5DC-CEFD-4834-A18A-912FC1CA0662}"/>
              </a:ext>
            </a:extLst>
          </p:cNvPr>
          <p:cNvSpPr/>
          <p:nvPr/>
        </p:nvSpPr>
        <p:spPr>
          <a:xfrm>
            <a:off x="685800" y="6172200"/>
            <a:ext cx="7620000" cy="4572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The Algonquin Village of the </a:t>
            </a:r>
            <a:r>
              <a:rPr lang="en-US" sz="2400" dirty="0" err="1">
                <a:latin typeface="Times" panose="02020603050405020304" pitchFamily="18" charset="0"/>
                <a:cs typeface="Times" panose="02020603050405020304" pitchFamily="18" charset="0"/>
              </a:rPr>
              <a:t>Secotan</a:t>
            </a:r>
            <a:r>
              <a:rPr lang="en-US" sz="2400" dirty="0">
                <a:latin typeface="Times" panose="02020603050405020304" pitchFamily="18" charset="0"/>
                <a:cs typeface="Times" panose="02020603050405020304" pitchFamily="18" charset="0"/>
              </a:rPr>
              <a:t>, by John White 1585</a:t>
            </a:r>
          </a:p>
        </p:txBody>
      </p:sp>
    </p:spTree>
    <p:extLst>
      <p:ext uri="{BB962C8B-B14F-4D97-AF65-F5344CB8AC3E}">
        <p14:creationId xmlns:p14="http://schemas.microsoft.com/office/powerpoint/2010/main" val="3309196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6D3E-E43A-438C-A89C-E08D59603703}"/>
              </a:ext>
            </a:extLst>
          </p:cNvPr>
          <p:cNvSpPr>
            <a:spLocks noGrp="1"/>
          </p:cNvSpPr>
          <p:nvPr>
            <p:ph type="title"/>
          </p:nvPr>
        </p:nvSpPr>
        <p:spPr>
          <a:xfrm>
            <a:off x="457200" y="274638"/>
            <a:ext cx="8229600" cy="715962"/>
          </a:xfrm>
          <a:solidFill>
            <a:schemeClr val="bg1"/>
          </a:solidFill>
          <a:ln>
            <a:solidFill>
              <a:srgbClr val="C00000"/>
            </a:solidFill>
          </a:ln>
        </p:spPr>
        <p:txBody>
          <a:bodyPr>
            <a:normAutofit fontScale="90000"/>
          </a:bodyPr>
          <a:lstStyle/>
          <a:p>
            <a:r>
              <a:rPr lang="en-US" dirty="0">
                <a:latin typeface="Baskerville Old Face" panose="02020602080505020303" pitchFamily="18" charset="0"/>
              </a:rPr>
              <a:t>Walk this Way</a:t>
            </a:r>
          </a:p>
        </p:txBody>
      </p:sp>
      <p:sp>
        <p:nvSpPr>
          <p:cNvPr id="3" name="Content Placeholder 2">
            <a:extLst>
              <a:ext uri="{FF2B5EF4-FFF2-40B4-BE49-F238E27FC236}">
                <a16:creationId xmlns:a16="http://schemas.microsoft.com/office/drawing/2014/main" id="{D913B3A8-D5A2-41A4-91C5-1EE37CE556C7}"/>
              </a:ext>
            </a:extLst>
          </p:cNvPr>
          <p:cNvSpPr>
            <a:spLocks noGrp="1"/>
          </p:cNvSpPr>
          <p:nvPr>
            <p:ph idx="1"/>
          </p:nvPr>
        </p:nvSpPr>
        <p:spPr>
          <a:xfrm>
            <a:off x="457200" y="1143000"/>
            <a:ext cx="8229600" cy="4983163"/>
          </a:xfrm>
          <a:solidFill>
            <a:schemeClr val="bg1"/>
          </a:solidFill>
          <a:ln>
            <a:solidFill>
              <a:srgbClr val="002060"/>
            </a:solidFill>
          </a:ln>
        </p:spPr>
        <p:txBody>
          <a:bodyPr>
            <a:normAutofit fontScale="92500" lnSpcReduction="20000"/>
          </a:bodyPr>
          <a:lstStyle/>
          <a:p>
            <a:r>
              <a:rPr lang="en-US" sz="2400" dirty="0">
                <a:latin typeface="Times" panose="02020603050405020304" pitchFamily="18" charset="0"/>
                <a:cs typeface="Times" panose="02020603050405020304" pitchFamily="18" charset="0"/>
              </a:rPr>
              <a:t>Six Degrees of Separation: Demonstrate through 6 events how Native American culture developed through the Ice Age to First Contact</a:t>
            </a:r>
          </a:p>
          <a:p>
            <a:r>
              <a:rPr lang="en-US" sz="2400" dirty="0">
                <a:latin typeface="Times" panose="02020603050405020304" pitchFamily="18" charset="0"/>
                <a:cs typeface="Times" panose="02020603050405020304" pitchFamily="18" charset="0"/>
              </a:rPr>
              <a:t>Ice Age: As result of the Earth cooling a land bridge formed between Asia to modern day Alaska enabling migration across the Bering Sea.</a:t>
            </a:r>
          </a:p>
          <a:p>
            <a:r>
              <a:rPr lang="en-US" sz="2400" dirty="0">
                <a:latin typeface="Times" panose="02020603050405020304" pitchFamily="18" charset="0"/>
                <a:cs typeface="Times" panose="02020603050405020304" pitchFamily="18" charset="0"/>
              </a:rPr>
              <a:t>Event B:</a:t>
            </a:r>
          </a:p>
          <a:p>
            <a:r>
              <a:rPr lang="en-US" sz="2400" dirty="0">
                <a:latin typeface="Times" panose="02020603050405020304" pitchFamily="18" charset="0"/>
                <a:cs typeface="Times" panose="02020603050405020304" pitchFamily="18" charset="0"/>
              </a:rPr>
              <a:t>Event C:</a:t>
            </a:r>
          </a:p>
          <a:p>
            <a:r>
              <a:rPr lang="en-US" sz="2400" dirty="0">
                <a:latin typeface="Times" panose="02020603050405020304" pitchFamily="18" charset="0"/>
                <a:cs typeface="Times" panose="02020603050405020304" pitchFamily="18" charset="0"/>
              </a:rPr>
              <a:t>Event D:</a:t>
            </a:r>
          </a:p>
          <a:p>
            <a:r>
              <a:rPr lang="en-US" sz="2400" dirty="0">
                <a:latin typeface="Times" panose="02020603050405020304" pitchFamily="18" charset="0"/>
                <a:cs typeface="Times" panose="02020603050405020304" pitchFamily="18" charset="0"/>
              </a:rPr>
              <a:t>Event E:</a:t>
            </a:r>
          </a:p>
          <a:p>
            <a:r>
              <a:rPr lang="en-US" sz="2400" dirty="0">
                <a:latin typeface="Times" panose="02020603050405020304" pitchFamily="18" charset="0"/>
                <a:cs typeface="Times" panose="02020603050405020304" pitchFamily="18" charset="0"/>
              </a:rPr>
              <a:t>First Contact: Christopher Columbus arrival in the New World had a detrimental effect on Native Americans, since Spanish Conquistadors, such as Cortez, search for gold and glory with the promise to find new converts to Catholicism brought conflict and epidemics destroying a large majority of the First Americans. </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16173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Baskerville Old Face" panose="02020602080505020303" pitchFamily="18" charset="0"/>
              </a:rPr>
              <a:t>Historic Contextualization</a:t>
            </a:r>
          </a:p>
        </p:txBody>
      </p:sp>
      <p:sp>
        <p:nvSpPr>
          <p:cNvPr id="3" name="Content Placeholder 2"/>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0" indent="0">
              <a:buNone/>
            </a:pPr>
            <a:r>
              <a:rPr lang="en-US" sz="2400" b="1" i="1" dirty="0">
                <a:latin typeface="Times" panose="02020603050405020304" pitchFamily="18" charset="0"/>
                <a:cs typeface="Times" panose="02020603050405020304" pitchFamily="18" charset="0"/>
              </a:rPr>
              <a:t>Historical thinking skill </a:t>
            </a:r>
            <a:r>
              <a:rPr lang="en-US" sz="2400" i="1" dirty="0">
                <a:latin typeface="Times" panose="02020603050405020304" pitchFamily="18" charset="0"/>
                <a:cs typeface="Times" panose="02020603050405020304" pitchFamily="18" charset="0"/>
              </a:rPr>
              <a:t>that involves the ability to connect historical events and processes to specific circumstances of time and place as well as broader regional, national, or global processes.</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You put historical contextualization as part of a paragraph (usually part of the introduction) to demonstrates that historic events happened as result of what is going on in the time period.</a:t>
            </a:r>
          </a:p>
          <a:p>
            <a:r>
              <a:rPr lang="en-US" sz="2400" dirty="0">
                <a:latin typeface="Times" panose="02020603050405020304" pitchFamily="18" charset="0"/>
                <a:cs typeface="Times" panose="02020603050405020304" pitchFamily="18" charset="0"/>
              </a:rPr>
              <a:t>Cause of the event ____________________________</a:t>
            </a:r>
          </a:p>
          <a:p>
            <a:r>
              <a:rPr lang="en-US" sz="2400" dirty="0">
                <a:latin typeface="Times" panose="02020603050405020304" pitchFamily="18" charset="0"/>
                <a:cs typeface="Times" panose="02020603050405020304" pitchFamily="18" charset="0"/>
              </a:rPr>
              <a:t>Short term effect ______________________________</a:t>
            </a:r>
          </a:p>
          <a:p>
            <a:r>
              <a:rPr lang="en-US" sz="2400" dirty="0">
                <a:latin typeface="Times" panose="02020603050405020304" pitchFamily="18" charset="0"/>
                <a:cs typeface="Times" panose="02020603050405020304" pitchFamily="18" charset="0"/>
              </a:rPr>
              <a:t>Long term effect ______________________________</a:t>
            </a:r>
          </a:p>
        </p:txBody>
      </p:sp>
    </p:spTree>
    <p:extLst>
      <p:ext uri="{BB962C8B-B14F-4D97-AF65-F5344CB8AC3E}">
        <p14:creationId xmlns:p14="http://schemas.microsoft.com/office/powerpoint/2010/main" val="3590853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Can I Get a 3</a:t>
            </a:r>
          </a:p>
        </p:txBody>
      </p:sp>
      <p:sp>
        <p:nvSpPr>
          <p:cNvPr id="3" name="Content Placeholder 2"/>
          <p:cNvSpPr>
            <a:spLocks noGrp="1"/>
          </p:cNvSpPr>
          <p:nvPr>
            <p:ph idx="1"/>
          </p:nvPr>
        </p:nvSpPr>
        <p:spPr>
          <a:xfrm>
            <a:off x="457200" y="1143000"/>
            <a:ext cx="8229600" cy="4983163"/>
          </a:xfrm>
          <a:solidFill>
            <a:schemeClr val="bg2"/>
          </a:solidFill>
        </p:spPr>
        <p:txBody>
          <a:bodyPr>
            <a:normAutofit lnSpcReduction="10000"/>
          </a:bodyPr>
          <a:lstStyle/>
          <a:p>
            <a:pPr marL="0" indent="0">
              <a:buNone/>
            </a:pPr>
            <a:r>
              <a:rPr lang="en-US" sz="2000" dirty="0">
                <a:latin typeface="Times" panose="02020603050405020304" pitchFamily="18" charset="0"/>
                <a:cs typeface="Times" panose="02020603050405020304" pitchFamily="18" charset="0"/>
              </a:rPr>
              <a:t>Peer editing of an FRQ</a:t>
            </a:r>
          </a:p>
          <a:p>
            <a:pPr marL="457200" lvl="0" indent="-457200">
              <a:buFont typeface="+mj-lt"/>
              <a:buAutoNum type="alphaUcPeriod"/>
            </a:pPr>
            <a:r>
              <a:rPr lang="en-US" sz="2000" dirty="0">
                <a:latin typeface="Times" panose="02020603050405020304" pitchFamily="18" charset="0"/>
                <a:cs typeface="Times" panose="02020603050405020304" pitchFamily="18" charset="0"/>
              </a:rPr>
              <a:t>Explain how the New World provided an environment for population expansion utilizing a Native American nation or tribe</a:t>
            </a:r>
            <a:r>
              <a:rPr lang="en-US" sz="2000" dirty="0"/>
              <a:t>.</a:t>
            </a:r>
            <a:endParaRPr lang="en-US" sz="2000" dirty="0">
              <a:latin typeface="Times" panose="02020603050405020304" pitchFamily="18" charset="0"/>
              <a:cs typeface="Times" panose="02020603050405020304" pitchFamily="18" charset="0"/>
            </a:endParaRPr>
          </a:p>
          <a:p>
            <a:pPr marL="914400"/>
            <a:r>
              <a:rPr lang="en-US" sz="2000" dirty="0">
                <a:latin typeface="Times" panose="02020603050405020304" pitchFamily="18" charset="0"/>
                <a:cs typeface="Times" panose="02020603050405020304" pitchFamily="18" charset="0"/>
              </a:rPr>
              <a:t>Must explain: food supply = population growth with an example (underline the facts)</a:t>
            </a:r>
          </a:p>
          <a:p>
            <a:pPr marL="0" lvl="0" indent="0">
              <a:buNone/>
            </a:pPr>
            <a:r>
              <a:rPr lang="en-US" sz="2000" dirty="0">
                <a:latin typeface="Times" panose="02020603050405020304" pitchFamily="18" charset="0"/>
                <a:cs typeface="Times" panose="02020603050405020304" pitchFamily="18" charset="0"/>
              </a:rPr>
              <a:t>B. Demonstrate how distinctive environments of the New World caused apparent cultural differences between tribes in different geographic location within the Americas.</a:t>
            </a:r>
          </a:p>
          <a:p>
            <a:pPr marL="914400"/>
            <a:r>
              <a:rPr lang="en-US" sz="2000" dirty="0">
                <a:latin typeface="Times" panose="02020603050405020304" pitchFamily="18" charset="0"/>
                <a:cs typeface="Times" panose="02020603050405020304" pitchFamily="18" charset="0"/>
              </a:rPr>
              <a:t>Must identify two geographic regions by name and two tribes within those regions (underline the facts)</a:t>
            </a:r>
          </a:p>
          <a:p>
            <a:pPr marL="914400"/>
            <a:r>
              <a:rPr lang="en-US" sz="2000" dirty="0">
                <a:latin typeface="Times" panose="02020603050405020304" pitchFamily="18" charset="0"/>
                <a:cs typeface="Times" panose="02020603050405020304" pitchFamily="18" charset="0"/>
              </a:rPr>
              <a:t>Must explain how the environment shaped their lives (underline the facts)</a:t>
            </a:r>
          </a:p>
          <a:p>
            <a:pPr marL="0" indent="0">
              <a:buNone/>
            </a:pPr>
            <a:r>
              <a:rPr lang="en-US" sz="2000" dirty="0">
                <a:latin typeface="Times" panose="02020603050405020304" pitchFamily="18" charset="0"/>
                <a:cs typeface="Times" panose="02020603050405020304" pitchFamily="18" charset="0"/>
              </a:rPr>
              <a:t>C. </a:t>
            </a:r>
            <a:r>
              <a:rPr lang="en-US" sz="2200" dirty="0">
                <a:latin typeface="Times" panose="02020603050405020304" pitchFamily="18" charset="0"/>
                <a:cs typeface="Times" panose="02020603050405020304" pitchFamily="18" charset="0"/>
              </a:rPr>
              <a:t>Explain ONE factor that influence Native American that is NOT caused by the environment.</a:t>
            </a:r>
            <a:endParaRPr lang="en-US" sz="2000" dirty="0">
              <a:latin typeface="Times" panose="02020603050405020304" pitchFamily="18" charset="0"/>
              <a:cs typeface="Times" panose="02020603050405020304" pitchFamily="18" charset="0"/>
            </a:endParaRPr>
          </a:p>
          <a:p>
            <a:pPr marL="914400"/>
            <a:r>
              <a:rPr lang="en-US" sz="2000" dirty="0">
                <a:latin typeface="Times" panose="02020603050405020304" pitchFamily="18" charset="0"/>
                <a:cs typeface="Times" panose="02020603050405020304" pitchFamily="18" charset="0"/>
              </a:rPr>
              <a:t>Must have a specific Native American culture and actual example of a change NOT related to the environment with explanation</a:t>
            </a:r>
          </a:p>
          <a:p>
            <a:pPr marL="914400"/>
            <a:endParaRPr lang="en-US" sz="2000" dirty="0">
              <a:latin typeface="Times" panose="02020603050405020304" pitchFamily="18" charset="0"/>
              <a:cs typeface="Times" panose="02020603050405020304" pitchFamily="18" charset="0"/>
            </a:endParaRPr>
          </a:p>
          <a:p>
            <a:pPr marL="0" indent="0">
              <a:buNone/>
            </a:pPr>
            <a:endParaRPr lang="en-US" sz="2000" dirty="0">
              <a:latin typeface="Times" panose="02020603050405020304" pitchFamily="18" charset="0"/>
              <a:cs typeface="Times" panose="02020603050405020304" pitchFamily="18" charset="0"/>
            </a:endParaRPr>
          </a:p>
          <a:p>
            <a:pPr marL="0" indent="0">
              <a:buNone/>
            </a:pPr>
            <a:endParaRPr lang="en-US" sz="2400" dirty="0"/>
          </a:p>
          <a:p>
            <a:pPr marL="457200" indent="-457200">
              <a:buFont typeface="+mj-lt"/>
              <a:buAutoNum type="alphaUcPeriod"/>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31921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Get HIPP to Historic Perspective</a:t>
            </a:r>
          </a:p>
          <a:p>
            <a:r>
              <a:rPr lang="en-US" sz="2400" dirty="0">
                <a:latin typeface="Times" panose="02020603050405020304" pitchFamily="18" charset="0"/>
                <a:cs typeface="Times" panose="02020603050405020304" pitchFamily="18" charset="0"/>
              </a:rPr>
              <a:t>Contextualizing European Perspective </a:t>
            </a:r>
          </a:p>
          <a:p>
            <a:r>
              <a:rPr lang="en-US" sz="2400" dirty="0">
                <a:latin typeface="Times" panose="02020603050405020304" pitchFamily="18" charset="0"/>
                <a:cs typeface="Times" panose="02020603050405020304" pitchFamily="18" charset="0"/>
              </a:rPr>
              <a:t>Putting History on Trial </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latin typeface="Times" panose="02020603050405020304" pitchFamily="18" charset="0"/>
                <a:cs typeface="Times" panose="02020603050405020304" pitchFamily="18" charset="0"/>
              </a:rPr>
              <a:t>Writing a historical contextualization </a:t>
            </a:r>
          </a:p>
          <a:p>
            <a:pPr>
              <a:spcBef>
                <a:spcPts val="0"/>
              </a:spcBef>
            </a:pPr>
            <a:r>
              <a:rPr lang="en-US" sz="2400" b="1" dirty="0">
                <a:latin typeface="Times" panose="02020603050405020304" pitchFamily="18" charset="0"/>
                <a:cs typeface="Times" panose="02020603050405020304" pitchFamily="18" charset="0"/>
              </a:rPr>
              <a:t>Unit I Test, Tuesday, September 12</a:t>
            </a:r>
          </a:p>
        </p:txBody>
      </p:sp>
    </p:spTree>
    <p:extLst>
      <p:ext uri="{BB962C8B-B14F-4D97-AF65-F5344CB8AC3E}">
        <p14:creationId xmlns:p14="http://schemas.microsoft.com/office/powerpoint/2010/main" val="3120332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solidFill>
                  <a:srgbClr val="002060"/>
                </a:solidFill>
                <a:latin typeface="Baskerville Old Face" panose="02020602080505020303" pitchFamily="18" charset="0"/>
              </a:rPr>
              <a:t>Essential Question</a:t>
            </a:r>
          </a:p>
        </p:txBody>
      </p:sp>
      <p:sp>
        <p:nvSpPr>
          <p:cNvPr id="3" name="Content Placeholder 2"/>
          <p:cNvSpPr>
            <a:spLocks noGrp="1"/>
          </p:cNvSpPr>
          <p:nvPr>
            <p:ph idx="1"/>
          </p:nvPr>
        </p:nvSpPr>
        <p:spPr>
          <a:xfrm>
            <a:off x="457200" y="1295400"/>
            <a:ext cx="8229600" cy="4830763"/>
          </a:xfrm>
          <a:solidFill>
            <a:schemeClr val="bg2"/>
          </a:solidFill>
          <a:ln>
            <a:solidFill>
              <a:schemeClr val="tx1"/>
            </a:solidFill>
          </a:ln>
        </p:spPr>
        <p:txBody>
          <a:bodyPr/>
          <a:lstStyle/>
          <a:p>
            <a:pPr marL="0" lvl="1" indent="0">
              <a:buNone/>
            </a:pPr>
            <a:r>
              <a:rPr lang="en-US" sz="3200" dirty="0">
                <a:solidFill>
                  <a:srgbClr val="C00000"/>
                </a:solidFill>
                <a:latin typeface="Times" panose="02020603050405020304" pitchFamily="18" charset="0"/>
                <a:cs typeface="Times" panose="02020603050405020304" pitchFamily="18" charset="0"/>
              </a:rPr>
              <a:t>How did the interaction of Native American, African, and European culture impact the development of the New World?</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55459"/>
            <a:ext cx="742950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1471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212B-F6A0-409C-895D-25A1C51E64D2}"/>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Get HIPP to History</a:t>
            </a:r>
          </a:p>
        </p:txBody>
      </p:sp>
      <p:sp>
        <p:nvSpPr>
          <p:cNvPr id="3" name="Content Placeholder 2">
            <a:extLst>
              <a:ext uri="{FF2B5EF4-FFF2-40B4-BE49-F238E27FC236}">
                <a16:creationId xmlns:a16="http://schemas.microsoft.com/office/drawing/2014/main" id="{707213D1-56C9-4F85-A119-26D04CC0D542}"/>
              </a:ext>
            </a:extLst>
          </p:cNvPr>
          <p:cNvSpPr>
            <a:spLocks noGrp="1"/>
          </p:cNvSpPr>
          <p:nvPr>
            <p:ph idx="1"/>
          </p:nvPr>
        </p:nvSpPr>
        <p:spPr>
          <a:xfrm>
            <a:off x="457200" y="1219200"/>
            <a:ext cx="8229600" cy="4906963"/>
          </a:xfrm>
          <a:solidFill>
            <a:schemeClr val="bg1"/>
          </a:solidFill>
          <a:ln>
            <a:solidFill>
              <a:srgbClr val="002060"/>
            </a:solidFill>
          </a:ln>
        </p:spPr>
        <p:txBody>
          <a:bodyPr/>
          <a:lstStyle/>
          <a:p>
            <a:r>
              <a:rPr lang="en-US" b="1" dirty="0">
                <a:solidFill>
                  <a:srgbClr val="FF0000"/>
                </a:solidFill>
                <a:latin typeface="Times" panose="02020603050405020304" pitchFamily="18" charset="0"/>
                <a:cs typeface="Times" panose="02020603050405020304" pitchFamily="18" charset="0"/>
              </a:rPr>
              <a:t>P-HIPP</a:t>
            </a:r>
            <a:r>
              <a:rPr lang="en-US" dirty="0">
                <a:latin typeface="Times" panose="02020603050405020304" pitchFamily="18" charset="0"/>
                <a:cs typeface="Times" panose="02020603050405020304" pitchFamily="18" charset="0"/>
              </a:rPr>
              <a:t> analysis of primary source material </a:t>
            </a:r>
          </a:p>
          <a:p>
            <a:pPr marL="0" indent="0">
              <a:buNone/>
            </a:pPr>
            <a:r>
              <a:rPr lang="en-US" b="1" dirty="0">
                <a:solidFill>
                  <a:srgbClr val="FF0000"/>
                </a:solidFill>
                <a:latin typeface="Times" panose="02020603050405020304" pitchFamily="18" charset="0"/>
                <a:cs typeface="Times" panose="02020603050405020304" pitchFamily="18" charset="0"/>
              </a:rPr>
              <a:t>P – Prior Knowledge: </a:t>
            </a:r>
            <a:r>
              <a:rPr lang="en-US" dirty="0">
                <a:latin typeface="Times" panose="02020603050405020304" pitchFamily="18" charset="0"/>
                <a:cs typeface="Times" panose="02020603050405020304" pitchFamily="18" charset="0"/>
              </a:rPr>
              <a:t>what do I already know</a:t>
            </a:r>
          </a:p>
          <a:p>
            <a:pPr marL="0" indent="0">
              <a:buNone/>
            </a:pPr>
            <a:r>
              <a:rPr lang="en-US" b="1" dirty="0">
                <a:solidFill>
                  <a:srgbClr val="FF0000"/>
                </a:solidFill>
                <a:latin typeface="Times" panose="02020603050405020304" pitchFamily="18" charset="0"/>
                <a:cs typeface="Times" panose="02020603050405020304" pitchFamily="18" charset="0"/>
              </a:rPr>
              <a:t>H – Historic Contextualization: </a:t>
            </a:r>
            <a:r>
              <a:rPr lang="en-US" dirty="0">
                <a:latin typeface="Times" panose="02020603050405020304" pitchFamily="18" charset="0"/>
                <a:cs typeface="Times" panose="02020603050405020304" pitchFamily="18" charset="0"/>
              </a:rPr>
              <a:t>how does this relate to the time period</a:t>
            </a:r>
          </a:p>
          <a:p>
            <a:pPr marL="0" indent="0">
              <a:buNone/>
            </a:pPr>
            <a:r>
              <a:rPr lang="en-US" b="1" dirty="0">
                <a:solidFill>
                  <a:srgbClr val="FF0000"/>
                </a:solidFill>
                <a:latin typeface="Times" panose="02020603050405020304" pitchFamily="18" charset="0"/>
                <a:cs typeface="Times" panose="02020603050405020304" pitchFamily="18" charset="0"/>
              </a:rPr>
              <a:t>I – Intended Audience:</a:t>
            </a:r>
            <a:r>
              <a:rPr lang="en-US" dirty="0">
                <a:latin typeface="Times" panose="02020603050405020304" pitchFamily="18" charset="0"/>
                <a:cs typeface="Times" panose="02020603050405020304" pitchFamily="18" charset="0"/>
              </a:rPr>
              <a:t> who was the document created for?</a:t>
            </a:r>
          </a:p>
          <a:p>
            <a:pPr marL="0" indent="0">
              <a:buNone/>
            </a:pPr>
            <a:r>
              <a:rPr lang="en-US" b="1" dirty="0">
                <a:solidFill>
                  <a:srgbClr val="FF0000"/>
                </a:solidFill>
                <a:latin typeface="Times" panose="02020603050405020304" pitchFamily="18" charset="0"/>
                <a:cs typeface="Times" panose="02020603050405020304" pitchFamily="18" charset="0"/>
              </a:rPr>
              <a:t>P – Purpose: </a:t>
            </a:r>
            <a:r>
              <a:rPr lang="en-US" dirty="0">
                <a:latin typeface="Times" panose="02020603050405020304" pitchFamily="18" charset="0"/>
                <a:cs typeface="Times" panose="02020603050405020304" pitchFamily="18" charset="0"/>
              </a:rPr>
              <a:t>Why was the document created</a:t>
            </a:r>
          </a:p>
          <a:p>
            <a:pPr marL="0" indent="0">
              <a:buNone/>
            </a:pPr>
            <a:r>
              <a:rPr lang="en-US" b="1" dirty="0">
                <a:solidFill>
                  <a:srgbClr val="FF0000"/>
                </a:solidFill>
                <a:latin typeface="Times" panose="02020603050405020304" pitchFamily="18" charset="0"/>
                <a:cs typeface="Times" panose="02020603050405020304" pitchFamily="18" charset="0"/>
              </a:rPr>
              <a:t>P – Point of View: </a:t>
            </a:r>
            <a:r>
              <a:rPr lang="en-US" dirty="0">
                <a:latin typeface="Times" panose="02020603050405020304" pitchFamily="18" charset="0"/>
                <a:cs typeface="Times" panose="02020603050405020304" pitchFamily="18" charset="0"/>
              </a:rPr>
              <a:t>Who created the document</a:t>
            </a:r>
          </a:p>
        </p:txBody>
      </p:sp>
    </p:spTree>
    <p:extLst>
      <p:ext uri="{BB962C8B-B14F-4D97-AF65-F5344CB8AC3E}">
        <p14:creationId xmlns:p14="http://schemas.microsoft.com/office/powerpoint/2010/main" val="1275934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tx2"/>
            </a:solidFill>
          </a:ln>
        </p:spPr>
        <p:txBody>
          <a:bodyPr>
            <a:normAutofit/>
          </a:bodyPr>
          <a:lstStyle/>
          <a:p>
            <a:r>
              <a:rPr lang="en-US" sz="3200" b="1" dirty="0">
                <a:solidFill>
                  <a:schemeClr val="tx2"/>
                </a:solidFill>
                <a:latin typeface="Baskerville Old Face" panose="02020602080505020303" pitchFamily="18" charset="0"/>
              </a:rPr>
              <a:t>“Discovery of America” </a:t>
            </a:r>
            <a:r>
              <a:rPr lang="en-US" sz="3200" dirty="0">
                <a:solidFill>
                  <a:schemeClr val="tx2"/>
                </a:solidFill>
                <a:latin typeface="Baskerville Old Face" panose="02020602080505020303" pitchFamily="18" charset="0"/>
              </a:rPr>
              <a:t>by Jan van der Straet</a:t>
            </a:r>
          </a:p>
        </p:txBody>
      </p:sp>
      <p:sp>
        <p:nvSpPr>
          <p:cNvPr id="3" name="Content Placeholder 2"/>
          <p:cNvSpPr>
            <a:spLocks noGrp="1"/>
          </p:cNvSpPr>
          <p:nvPr>
            <p:ph idx="1"/>
          </p:nvPr>
        </p:nvSpPr>
        <p:spPr/>
        <p:txBody>
          <a:bodyPr/>
          <a:lstStyle/>
          <a:p>
            <a:endParaRPr lang="en-US" dirty="0"/>
          </a:p>
        </p:txBody>
      </p:sp>
      <p:pic>
        <p:nvPicPr>
          <p:cNvPr id="1026" name="Picture 2" descr="http://www.arttattler.com/Images/Archive/Journeys/Discovery-of-Ame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05800" cy="557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3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tx1"/>
          </a:solidFill>
          <a:ln>
            <a:solidFill>
              <a:srgbClr val="FFFF00"/>
            </a:solidFill>
          </a:ln>
        </p:spPr>
        <p:txBody>
          <a:bodyPr/>
          <a:lstStyle/>
          <a:p>
            <a:r>
              <a:rPr lang="en-US" dirty="0">
                <a:solidFill>
                  <a:srgbClr val="FF0000"/>
                </a:solidFill>
                <a:latin typeface="Baskerville Old Face" panose="02020602080505020303" pitchFamily="18" charset="0"/>
              </a:rPr>
              <a:t>American History 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19200"/>
            <a:ext cx="2857500" cy="4648200"/>
          </a:xfrm>
          <a:ln>
            <a:solidFill>
              <a:srgbClr val="FFFF00"/>
            </a:solidFill>
          </a:ln>
        </p:spPr>
      </p:pic>
      <p:sp>
        <p:nvSpPr>
          <p:cNvPr id="5" name="TextBox 4"/>
          <p:cNvSpPr txBox="1"/>
          <p:nvPr/>
        </p:nvSpPr>
        <p:spPr>
          <a:xfrm>
            <a:off x="838200" y="5867400"/>
            <a:ext cx="2743200" cy="738664"/>
          </a:xfrm>
          <a:prstGeom prst="rect">
            <a:avLst/>
          </a:prstGeom>
          <a:noFill/>
        </p:spPr>
        <p:txBody>
          <a:bodyPr wrap="square" rtlCol="0">
            <a:spAutoFit/>
          </a:bodyPr>
          <a:lstStyle/>
          <a:p>
            <a:pPr algn="ctr"/>
            <a:r>
              <a:rPr lang="en-US" sz="1400" b="1" dirty="0">
                <a:solidFill>
                  <a:srgbClr val="FF0000"/>
                </a:solidFill>
                <a:latin typeface="Baskerville Old Face" panose="02020602080505020303" pitchFamily="18" charset="0"/>
              </a:rPr>
              <a:t>Statue of George Washington, Smithsonian Museum of American History</a:t>
            </a:r>
          </a:p>
        </p:txBody>
      </p:sp>
      <p:sp>
        <p:nvSpPr>
          <p:cNvPr id="6" name="TextBox 5"/>
          <p:cNvSpPr txBox="1"/>
          <p:nvPr/>
        </p:nvSpPr>
        <p:spPr>
          <a:xfrm>
            <a:off x="3733800" y="1066800"/>
            <a:ext cx="4648200" cy="2308324"/>
          </a:xfrm>
          <a:prstGeom prst="rect">
            <a:avLst/>
          </a:prstGeom>
          <a:noFill/>
        </p:spPr>
        <p:txBody>
          <a:bodyPr wrap="square" rtlCol="0">
            <a:spAutoFit/>
          </a:bodyPr>
          <a:lstStyle/>
          <a:p>
            <a:r>
              <a:rPr lang="en-US" sz="2400" b="1" dirty="0">
                <a:solidFill>
                  <a:schemeClr val="tx2"/>
                </a:solidFill>
                <a:latin typeface="Baskerville Old Face" panose="02020602080505020303" pitchFamily="18" charset="0"/>
              </a:rPr>
              <a:t>History = His-story </a:t>
            </a:r>
          </a:p>
          <a:p>
            <a:pPr marL="342900" indent="-342900">
              <a:buFontTx/>
              <a:buChar char="-"/>
            </a:pPr>
            <a:r>
              <a:rPr lang="en-US" sz="2400" dirty="0">
                <a:latin typeface="Baskerville Old Face" panose="02020602080505020303" pitchFamily="18" charset="0"/>
              </a:rPr>
              <a:t>Who writes the history we study?</a:t>
            </a:r>
          </a:p>
          <a:p>
            <a:pPr marL="342900" indent="-342900">
              <a:buFontTx/>
              <a:buChar char="-"/>
            </a:pPr>
            <a:r>
              <a:rPr lang="en-US" sz="2400" dirty="0">
                <a:latin typeface="Baskerville Old Face" panose="02020602080505020303" pitchFamily="18" charset="0"/>
              </a:rPr>
              <a:t>What are their strengths and weaknesses that impact their recording of historical events?</a:t>
            </a:r>
          </a:p>
          <a:p>
            <a:pPr marL="342900" indent="-342900">
              <a:buFontTx/>
              <a:buChar char="-"/>
            </a:pPr>
            <a:r>
              <a:rPr lang="en-US" sz="2400" dirty="0">
                <a:latin typeface="Baskerville Old Face" panose="02020602080505020303" pitchFamily="18" charset="0"/>
              </a:rPr>
              <a:t>Whose story was not told?</a:t>
            </a:r>
          </a:p>
        </p:txBody>
      </p:sp>
      <p:sp>
        <p:nvSpPr>
          <p:cNvPr id="7" name="TextBox 6"/>
          <p:cNvSpPr txBox="1"/>
          <p:nvPr/>
        </p:nvSpPr>
        <p:spPr>
          <a:xfrm>
            <a:off x="3886200" y="3810000"/>
            <a:ext cx="4343400" cy="2954655"/>
          </a:xfrm>
          <a:prstGeom prst="rect">
            <a:avLst/>
          </a:prstGeom>
          <a:solidFill>
            <a:schemeClr val="accent6">
              <a:alpha val="88000"/>
            </a:schemeClr>
          </a:solidFill>
        </p:spPr>
        <p:txBody>
          <a:bodyPr wrap="square" rtlCol="0">
            <a:spAutoFit/>
          </a:bodyPr>
          <a:lstStyle/>
          <a:p>
            <a:r>
              <a:rPr lang="en-US" dirty="0">
                <a:latin typeface="Baskerville Old Face" panose="02020602080505020303" pitchFamily="18" charset="0"/>
              </a:rPr>
              <a:t>History is an interpretation of events that is shaped by perspective.</a:t>
            </a:r>
          </a:p>
          <a:p>
            <a:pPr marL="342900" indent="-342900">
              <a:buFontTx/>
              <a:buChar char="-"/>
            </a:pPr>
            <a:r>
              <a:rPr lang="en-US" dirty="0">
                <a:solidFill>
                  <a:srgbClr val="C00000"/>
                </a:solidFill>
                <a:latin typeface="Baskerville Old Face" panose="02020602080505020303" pitchFamily="18" charset="0"/>
              </a:rPr>
              <a:t>“We are not makers of history. We are made by history.” Dr. Martin Luther King Jr.</a:t>
            </a:r>
          </a:p>
          <a:p>
            <a:pPr marL="342900" indent="-342900">
              <a:buFontTx/>
              <a:buChar char="-"/>
            </a:pPr>
            <a:r>
              <a:rPr lang="en-US" dirty="0">
                <a:solidFill>
                  <a:schemeClr val="bg1"/>
                </a:solidFill>
                <a:latin typeface="Baskerville Old Face" panose="02020602080505020303" pitchFamily="18" charset="0"/>
              </a:rPr>
              <a:t>“What is history but a fable agreed upon?” Napoleon Bonaparte</a:t>
            </a:r>
          </a:p>
          <a:p>
            <a:pPr marL="342900" indent="-342900">
              <a:buFontTx/>
              <a:buChar char="-"/>
            </a:pPr>
            <a:r>
              <a:rPr lang="en-US" dirty="0">
                <a:solidFill>
                  <a:schemeClr val="tx2"/>
                </a:solidFill>
                <a:latin typeface="Baskerville Old Face" panose="02020602080505020303" pitchFamily="18" charset="0"/>
              </a:rPr>
              <a:t>“History will be kind to me for I intend to write it.” Winston Churchill </a:t>
            </a:r>
            <a:br>
              <a:rPr lang="en-US" sz="2400" dirty="0"/>
            </a:br>
            <a:endParaRPr lang="en-US" sz="2400" dirty="0">
              <a:latin typeface="Baskerville Old Face" panose="02020602080505020303" pitchFamily="18" charset="0"/>
            </a:endParaRPr>
          </a:p>
        </p:txBody>
      </p:sp>
    </p:spTree>
    <p:extLst>
      <p:ext uri="{BB962C8B-B14F-4D97-AF65-F5344CB8AC3E}">
        <p14:creationId xmlns:p14="http://schemas.microsoft.com/office/powerpoint/2010/main" val="1267295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26"/>
            <a:ext cx="8229600" cy="639762"/>
          </a:xfrm>
          <a:solidFill>
            <a:schemeClr val="bg1"/>
          </a:solidFill>
          <a:ln>
            <a:solidFill>
              <a:srgbClr val="C00000"/>
            </a:solidFill>
          </a:ln>
        </p:spPr>
        <p:txBody>
          <a:bodyPr>
            <a:normAutofit fontScale="90000"/>
          </a:bodyPr>
          <a:lstStyle/>
          <a:p>
            <a:r>
              <a:rPr lang="en-US" dirty="0">
                <a:latin typeface="Baskerville Old Face" panose="02020602080505020303" pitchFamily="18" charset="0"/>
              </a:rPr>
              <a:t>1492</a:t>
            </a:r>
          </a:p>
        </p:txBody>
      </p:sp>
      <p:sp>
        <p:nvSpPr>
          <p:cNvPr id="3" name="Content Placeholder 2"/>
          <p:cNvSpPr>
            <a:spLocks noGrp="1"/>
          </p:cNvSpPr>
          <p:nvPr>
            <p:ph idx="1"/>
          </p:nvPr>
        </p:nvSpPr>
        <p:spPr>
          <a:xfrm>
            <a:off x="457200" y="937417"/>
            <a:ext cx="8229600" cy="49831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Historic contextualization </a:t>
            </a:r>
          </a:p>
          <a:p>
            <a:r>
              <a:rPr lang="en-US" sz="2400" dirty="0">
                <a:latin typeface="Times" panose="02020603050405020304" pitchFamily="18" charset="0"/>
                <a:cs typeface="Times" panose="02020603050405020304" pitchFamily="18" charset="0"/>
              </a:rPr>
              <a:t>Why Europeans finally able to reach the New World in 1492?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135" y="1828983"/>
            <a:ext cx="4038600" cy="2329377"/>
          </a:xfrm>
          <a:prstGeom prst="rect">
            <a:avLst/>
          </a:prstGeom>
          <a:ln>
            <a:solidFill>
              <a:srgbClr val="C00000"/>
            </a:solidFill>
          </a:ln>
        </p:spPr>
      </p:pic>
      <p:sp>
        <p:nvSpPr>
          <p:cNvPr id="5" name="Rectangle 4"/>
          <p:cNvSpPr/>
          <p:nvPr/>
        </p:nvSpPr>
        <p:spPr>
          <a:xfrm>
            <a:off x="196946" y="1927420"/>
            <a:ext cx="4038600" cy="1600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REMEMBER: History does not just happen (cause &amp; effect)</a:t>
            </a:r>
          </a:p>
        </p:txBody>
      </p:sp>
      <p:sp>
        <p:nvSpPr>
          <p:cNvPr id="6" name="Rectangle 5">
            <a:extLst>
              <a:ext uri="{FF2B5EF4-FFF2-40B4-BE49-F238E27FC236}">
                <a16:creationId xmlns:a16="http://schemas.microsoft.com/office/drawing/2014/main" id="{308992B6-1730-4D2B-B56A-3BDF670C3872}"/>
              </a:ext>
            </a:extLst>
          </p:cNvPr>
          <p:cNvSpPr/>
          <p:nvPr/>
        </p:nvSpPr>
        <p:spPr>
          <a:xfrm>
            <a:off x="262596" y="4356589"/>
            <a:ext cx="7945901" cy="685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Causation: event happening prior to the time stamp</a:t>
            </a:r>
          </a:p>
        </p:txBody>
      </p:sp>
      <p:sp>
        <p:nvSpPr>
          <p:cNvPr id="7" name="Rectangle 6">
            <a:extLst>
              <a:ext uri="{FF2B5EF4-FFF2-40B4-BE49-F238E27FC236}">
                <a16:creationId xmlns:a16="http://schemas.microsoft.com/office/drawing/2014/main" id="{7929FA1B-110B-4087-94DA-FF0B8A2C823C}"/>
              </a:ext>
            </a:extLst>
          </p:cNvPr>
          <p:cNvSpPr/>
          <p:nvPr/>
        </p:nvSpPr>
        <p:spPr>
          <a:xfrm>
            <a:off x="276665" y="5138584"/>
            <a:ext cx="7945901" cy="685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Immediate impact: event happening during to the time stamp</a:t>
            </a:r>
          </a:p>
        </p:txBody>
      </p:sp>
      <p:sp>
        <p:nvSpPr>
          <p:cNvPr id="8" name="Rectangle 7">
            <a:extLst>
              <a:ext uri="{FF2B5EF4-FFF2-40B4-BE49-F238E27FC236}">
                <a16:creationId xmlns:a16="http://schemas.microsoft.com/office/drawing/2014/main" id="{E0F1CD8A-021E-4802-9E8C-4FE84A50D92E}"/>
              </a:ext>
            </a:extLst>
          </p:cNvPr>
          <p:cNvSpPr/>
          <p:nvPr/>
        </p:nvSpPr>
        <p:spPr>
          <a:xfrm>
            <a:off x="262596" y="5920579"/>
            <a:ext cx="7959970" cy="685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Long term impact: events happening after to the time stamp</a:t>
            </a:r>
          </a:p>
        </p:txBody>
      </p:sp>
      <p:sp>
        <p:nvSpPr>
          <p:cNvPr id="9" name="Speech Bubble: Oval 8">
            <a:extLst>
              <a:ext uri="{FF2B5EF4-FFF2-40B4-BE49-F238E27FC236}">
                <a16:creationId xmlns:a16="http://schemas.microsoft.com/office/drawing/2014/main" id="{0060B9F4-3B14-428F-A71B-771E80C45304}"/>
              </a:ext>
            </a:extLst>
          </p:cNvPr>
          <p:cNvSpPr/>
          <p:nvPr/>
        </p:nvSpPr>
        <p:spPr>
          <a:xfrm>
            <a:off x="5578428" y="1927420"/>
            <a:ext cx="3368626" cy="1044380"/>
          </a:xfrm>
          <a:prstGeom prst="wedgeEllipseCallout">
            <a:avLst>
              <a:gd name="adj1" fmla="val -41173"/>
              <a:gd name="adj2" fmla="val 5172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rPr>
              <a:t>Connect contextualization to your thesis</a:t>
            </a:r>
          </a:p>
        </p:txBody>
      </p:sp>
    </p:spTree>
    <p:extLst>
      <p:ext uri="{BB962C8B-B14F-4D97-AF65-F5344CB8AC3E}">
        <p14:creationId xmlns:p14="http://schemas.microsoft.com/office/powerpoint/2010/main" val="1179138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solidFill>
          <a:ln>
            <a:solidFill>
              <a:schemeClr val="tx2"/>
            </a:solidFill>
          </a:ln>
        </p:spPr>
        <p:txBody>
          <a:bodyPr/>
          <a:lstStyle/>
          <a:p>
            <a:r>
              <a:rPr lang="en-US" dirty="0">
                <a:solidFill>
                  <a:srgbClr val="002060"/>
                </a:solidFill>
                <a:latin typeface="Times New Roman" panose="02020603050405020304" pitchFamily="18" charset="0"/>
                <a:cs typeface="Times New Roman" panose="02020603050405020304" pitchFamily="18" charset="0"/>
              </a:rPr>
              <a:t>1492 Causation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377922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76200" y="978877"/>
            <a:ext cx="2667000" cy="6096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panose="02020603050405020304" pitchFamily="18" charset="0"/>
                <a:cs typeface="Times" panose="02020603050405020304" pitchFamily="18" charset="0"/>
              </a:rPr>
              <a:t>Historic Contextualization</a:t>
            </a:r>
          </a:p>
        </p:txBody>
      </p:sp>
      <p:sp>
        <p:nvSpPr>
          <p:cNvPr id="5" name="Rectangle 4"/>
          <p:cNvSpPr/>
          <p:nvPr/>
        </p:nvSpPr>
        <p:spPr>
          <a:xfrm>
            <a:off x="304800" y="6248400"/>
            <a:ext cx="8610600"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Long Term effect – 1607???????????</a:t>
            </a:r>
          </a:p>
        </p:txBody>
      </p:sp>
    </p:spTree>
    <p:extLst>
      <p:ext uri="{BB962C8B-B14F-4D97-AF65-F5344CB8AC3E}">
        <p14:creationId xmlns:p14="http://schemas.microsoft.com/office/powerpoint/2010/main" val="3903000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tx2"/>
            </a:solidFill>
          </a:ln>
        </p:spPr>
        <p:txBody>
          <a:bodyPr>
            <a:normAutofit fontScale="90000"/>
          </a:bodyPr>
          <a:lstStyle/>
          <a:p>
            <a:r>
              <a:rPr lang="en-US" dirty="0">
                <a:solidFill>
                  <a:srgbClr val="002060"/>
                </a:solidFill>
                <a:latin typeface="Times New Roman" panose="02020603050405020304" pitchFamily="18" charset="0"/>
                <a:cs typeface="Times New Roman" panose="02020603050405020304" pitchFamily="18" charset="0"/>
              </a:rPr>
              <a:t>Other Motivations to Explore</a:t>
            </a:r>
          </a:p>
        </p:txBody>
      </p:sp>
      <p:sp>
        <p:nvSpPr>
          <p:cNvPr id="3" name="Content Placeholder 2"/>
          <p:cNvSpPr>
            <a:spLocks noGrp="1"/>
          </p:cNvSpPr>
          <p:nvPr>
            <p:ph idx="1"/>
          </p:nvPr>
        </p:nvSpPr>
        <p:spPr>
          <a:xfrm>
            <a:off x="457200" y="1066800"/>
            <a:ext cx="8229600" cy="5059363"/>
          </a:xfrm>
          <a:solidFill>
            <a:schemeClr val="bg2"/>
          </a:solidFill>
          <a:ln>
            <a:solidFill>
              <a:srgbClr val="C00000"/>
            </a:solidFill>
          </a:ln>
        </p:spPr>
        <p:txBody>
          <a:bodyPr>
            <a:normAutofit/>
          </a:bodyPr>
          <a:lstStyle/>
          <a:p>
            <a:r>
              <a:rPr lang="en-US" sz="2400" b="1" u="sng" dirty="0">
                <a:solidFill>
                  <a:srgbClr val="C00000"/>
                </a:solidFill>
                <a:latin typeface="Times New Roman" panose="02020603050405020304" pitchFamily="18" charset="0"/>
                <a:cs typeface="Times New Roman" panose="02020603050405020304" pitchFamily="18" charset="0"/>
              </a:rPr>
              <a:t>Mercantilism:</a:t>
            </a:r>
            <a:r>
              <a:rPr lang="en-US" sz="2400" dirty="0">
                <a:latin typeface="Times New Roman" panose="02020603050405020304" pitchFamily="18" charset="0"/>
                <a:cs typeface="Times New Roman" panose="02020603050405020304" pitchFamily="18" charset="0"/>
              </a:rPr>
              <a:t> “Money = Power” &amp; in limited supply</a:t>
            </a:r>
            <a:endParaRPr lang="en-US" sz="2000" dirty="0">
              <a:latin typeface="Times New Roman" panose="02020603050405020304" pitchFamily="18" charset="0"/>
              <a:cs typeface="Times New Roman" panose="02020603050405020304" pitchFamily="18" charset="0"/>
            </a:endParaRPr>
          </a:p>
          <a:p>
            <a:pPr lvl="1"/>
            <a:r>
              <a:rPr lang="en-US" sz="2200" dirty="0">
                <a:solidFill>
                  <a:srgbClr val="002060"/>
                </a:solidFill>
                <a:latin typeface="Times New Roman" panose="02020603050405020304" pitchFamily="18" charset="0"/>
                <a:cs typeface="Times New Roman" panose="02020603050405020304" pitchFamily="18" charset="0"/>
              </a:rPr>
              <a:t>Spain, France &amp; England </a:t>
            </a:r>
            <a:r>
              <a:rPr lang="en-US" sz="2200" dirty="0">
                <a:latin typeface="Times New Roman" panose="02020603050405020304" pitchFamily="18" charset="0"/>
                <a:cs typeface="Times New Roman" panose="02020603050405020304" pitchFamily="18" charset="0"/>
              </a:rPr>
              <a:t>are competing to gain world domination ($$ is key – Eldorado, silver, De Soto &amp; Cortez fortune seekers) </a:t>
            </a:r>
          </a:p>
          <a:p>
            <a:r>
              <a:rPr lang="en-US" sz="2400" b="1" u="sng" dirty="0">
                <a:solidFill>
                  <a:srgbClr val="C00000"/>
                </a:solidFill>
                <a:latin typeface="Times New Roman" panose="02020603050405020304" pitchFamily="18" charset="0"/>
                <a:cs typeface="Times New Roman" panose="02020603050405020304" pitchFamily="18" charset="0"/>
              </a:rPr>
              <a:t>Salvation of Souls</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Spanish</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Sells exploration to spread Christianity </a:t>
            </a:r>
            <a:r>
              <a:rPr lang="en-US" sz="2400" dirty="0">
                <a:solidFill>
                  <a:srgbClr val="FF0000"/>
                </a:solidFill>
                <a:latin typeface="Times New Roman" panose="02020603050405020304" pitchFamily="18" charset="0"/>
                <a:cs typeface="Times New Roman" panose="02020603050405020304" pitchFamily="18" charset="0"/>
              </a:rPr>
              <a:t>(Catholicism)</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78" y="3619927"/>
            <a:ext cx="4789714" cy="2991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descr="http://recuerdosdepandora.com/wp-content/uploads/2010/10/descubrimiento-de-ame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0"/>
            <a:ext cx="3505200" cy="32607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441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002060"/>
            </a:solidFill>
          </a:ln>
        </p:spPr>
        <p:txBody>
          <a:bodyPr>
            <a:normAutofit/>
          </a:bodyPr>
          <a:lstStyle/>
          <a:p>
            <a:r>
              <a:rPr lang="en-US" sz="3600" dirty="0">
                <a:solidFill>
                  <a:srgbClr val="002060"/>
                </a:solidFill>
                <a:latin typeface="Baskerville Old Face" panose="02020602080505020303" pitchFamily="18" charset="0"/>
              </a:rPr>
              <a:t>No One Expects The Spanish Inquisition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143000"/>
            <a:ext cx="4920843" cy="3429000"/>
          </a:xfrm>
          <a:ln>
            <a:solidFill>
              <a:srgbClr val="002060"/>
            </a:solidFill>
          </a:ln>
        </p:spPr>
      </p:pic>
      <p:sp>
        <p:nvSpPr>
          <p:cNvPr id="5" name="Rectangle 4"/>
          <p:cNvSpPr/>
          <p:nvPr/>
        </p:nvSpPr>
        <p:spPr>
          <a:xfrm>
            <a:off x="5410200" y="2000444"/>
            <a:ext cx="3581400" cy="1143000"/>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Conquistador motivation: </a:t>
            </a:r>
            <a:r>
              <a:rPr lang="en-US" sz="2400" b="1" dirty="0">
                <a:solidFill>
                  <a:schemeClr val="tx1"/>
                </a:solidFill>
                <a:latin typeface="Times" panose="02020603050405020304" pitchFamily="18" charset="0"/>
                <a:cs typeface="Times" panose="02020603050405020304" pitchFamily="18" charset="0"/>
              </a:rPr>
              <a:t>Gold, Glory, &amp; God (Three </a:t>
            </a:r>
            <a:r>
              <a:rPr lang="en-US" sz="2400" b="1" dirty="0" err="1">
                <a:solidFill>
                  <a:schemeClr val="tx1"/>
                </a:solidFill>
                <a:latin typeface="Times" panose="02020603050405020304" pitchFamily="18" charset="0"/>
                <a:cs typeface="Times" panose="02020603050405020304" pitchFamily="18" charset="0"/>
              </a:rPr>
              <a:t>Gs</a:t>
            </a:r>
            <a:r>
              <a:rPr lang="en-US" sz="2400" b="1" dirty="0">
                <a:solidFill>
                  <a:schemeClr val="tx1"/>
                </a:solidFill>
                <a:latin typeface="Times" panose="02020603050405020304" pitchFamily="18" charset="0"/>
                <a:cs typeface="Times" panose="02020603050405020304" pitchFamily="18" charset="0"/>
              </a:rPr>
              <a:t>)</a:t>
            </a:r>
          </a:p>
        </p:txBody>
      </p:sp>
      <p:sp>
        <p:nvSpPr>
          <p:cNvPr id="6" name="Rectangle 5"/>
          <p:cNvSpPr/>
          <p:nvPr/>
        </p:nvSpPr>
        <p:spPr>
          <a:xfrm>
            <a:off x="5420707" y="3368795"/>
            <a:ext cx="3581400" cy="1104900"/>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Encomienda system: </a:t>
            </a:r>
            <a:r>
              <a:rPr lang="en-US" sz="2400" dirty="0">
                <a:solidFill>
                  <a:schemeClr val="tx1"/>
                </a:solidFill>
                <a:latin typeface="Times" panose="02020603050405020304" pitchFamily="18" charset="0"/>
                <a:cs typeface="Times" panose="02020603050405020304" pitchFamily="18" charset="0"/>
              </a:rPr>
              <a:t>enslavement &amp; conversion of Native population </a:t>
            </a:r>
            <a:endParaRPr lang="en-US" sz="2400" b="1" dirty="0">
              <a:solidFill>
                <a:schemeClr val="tx1"/>
              </a:solidFill>
              <a:latin typeface="Times" panose="02020603050405020304" pitchFamily="18" charset="0"/>
              <a:cs typeface="Times" panose="02020603050405020304" pitchFamily="18" charset="0"/>
            </a:endParaRPr>
          </a:p>
        </p:txBody>
      </p:sp>
      <p:sp>
        <p:nvSpPr>
          <p:cNvPr id="7" name="Rectangle 6"/>
          <p:cNvSpPr/>
          <p:nvPr/>
        </p:nvSpPr>
        <p:spPr>
          <a:xfrm>
            <a:off x="5372100" y="1163693"/>
            <a:ext cx="3619500" cy="533787"/>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Spanish Exploration</a:t>
            </a:r>
          </a:p>
        </p:txBody>
      </p:sp>
      <p:sp>
        <p:nvSpPr>
          <p:cNvPr id="9" name="Down Arrow 8"/>
          <p:cNvSpPr/>
          <p:nvPr/>
        </p:nvSpPr>
        <p:spPr>
          <a:xfrm>
            <a:off x="6972300" y="2987795"/>
            <a:ext cx="457200" cy="381000"/>
          </a:xfrm>
          <a:prstGeom prst="down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248" y="4835028"/>
            <a:ext cx="1546952" cy="141623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157" y="4835028"/>
            <a:ext cx="1541443" cy="14162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256" y="4835028"/>
            <a:ext cx="1792744" cy="1416234"/>
          </a:xfrm>
          <a:prstGeom prst="rect">
            <a:avLst/>
          </a:prstGeom>
        </p:spPr>
      </p:pic>
      <p:sp>
        <p:nvSpPr>
          <p:cNvPr id="13" name="Rectangle 12"/>
          <p:cNvSpPr/>
          <p:nvPr/>
        </p:nvSpPr>
        <p:spPr>
          <a:xfrm>
            <a:off x="369524" y="6286116"/>
            <a:ext cx="1676400" cy="4563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Hernando Cortez</a:t>
            </a:r>
          </a:p>
        </p:txBody>
      </p:sp>
      <p:sp>
        <p:nvSpPr>
          <p:cNvPr id="14" name="Rectangle 13"/>
          <p:cNvSpPr/>
          <p:nvPr/>
        </p:nvSpPr>
        <p:spPr>
          <a:xfrm>
            <a:off x="2429678" y="6286115"/>
            <a:ext cx="1676400" cy="4563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Hernando De Soto</a:t>
            </a:r>
          </a:p>
        </p:txBody>
      </p:sp>
      <p:sp>
        <p:nvSpPr>
          <p:cNvPr id="15" name="Rectangle 14"/>
          <p:cNvSpPr/>
          <p:nvPr/>
        </p:nvSpPr>
        <p:spPr>
          <a:xfrm>
            <a:off x="4383795" y="6286114"/>
            <a:ext cx="1676400" cy="4563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Francisco Coronado </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0656" y="4772258"/>
            <a:ext cx="1398683" cy="1479004"/>
          </a:xfrm>
          <a:prstGeom prst="rect">
            <a:avLst/>
          </a:prstGeom>
        </p:spPr>
      </p:pic>
      <p:sp>
        <p:nvSpPr>
          <p:cNvPr id="17" name="Rectangle 16"/>
          <p:cNvSpPr/>
          <p:nvPr/>
        </p:nvSpPr>
        <p:spPr>
          <a:xfrm>
            <a:off x="6221797" y="6286113"/>
            <a:ext cx="1676400" cy="4563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Francisco Pizarro </a:t>
            </a:r>
          </a:p>
        </p:txBody>
      </p:sp>
      <p:sp>
        <p:nvSpPr>
          <p:cNvPr id="3" name="Down Arrow 2">
            <a:extLst>
              <a:ext uri="{FF2B5EF4-FFF2-40B4-BE49-F238E27FC236}">
                <a16:creationId xmlns:a16="http://schemas.microsoft.com/office/drawing/2014/main" id="{2F991496-E1AF-064A-0156-C0A2C6CDB054}"/>
              </a:ext>
            </a:extLst>
          </p:cNvPr>
          <p:cNvSpPr/>
          <p:nvPr/>
        </p:nvSpPr>
        <p:spPr>
          <a:xfrm rot="21446383">
            <a:off x="6925919" y="1620286"/>
            <a:ext cx="457200" cy="381000"/>
          </a:xfrm>
          <a:prstGeom prst="down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0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History on trial </a:t>
            </a:r>
          </a:p>
        </p:txBody>
      </p:sp>
      <p:sp>
        <p:nvSpPr>
          <p:cNvPr id="3" name="Content Placeholder 2"/>
          <p:cNvSpPr>
            <a:spLocks noGrp="1"/>
          </p:cNvSpPr>
          <p:nvPr>
            <p:ph idx="1"/>
          </p:nvPr>
        </p:nvSpPr>
        <p:spPr>
          <a:xfrm>
            <a:off x="383264" y="955718"/>
            <a:ext cx="8229600" cy="5194569"/>
          </a:xfrm>
          <a:solidFill>
            <a:schemeClr val="bg2"/>
          </a:solidFill>
          <a:ln>
            <a:solidFill>
              <a:schemeClr val="tx1"/>
            </a:solidFill>
          </a:ln>
        </p:spPr>
        <p:txBody>
          <a:bodyPr>
            <a:normAutofit/>
          </a:bodyPr>
          <a:lstStyle/>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Americas. </a:t>
            </a:r>
          </a:p>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90" y="1715676"/>
            <a:ext cx="2701636" cy="1524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90" y="3315641"/>
            <a:ext cx="2701636" cy="14162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115" y="3128061"/>
            <a:ext cx="2092303" cy="12596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115" y="1724747"/>
            <a:ext cx="2057400" cy="1296557"/>
          </a:xfrm>
          <a:prstGeom prst="rect">
            <a:avLst/>
          </a:prstGeom>
        </p:spPr>
      </p:pic>
      <p:sp>
        <p:nvSpPr>
          <p:cNvPr id="10" name="Rectangle 9"/>
          <p:cNvSpPr/>
          <p:nvPr/>
        </p:nvSpPr>
        <p:spPr>
          <a:xfrm>
            <a:off x="2514600" y="2084136"/>
            <a:ext cx="2057400" cy="6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Christopher Columbus</a:t>
            </a:r>
          </a:p>
        </p:txBody>
      </p:sp>
      <p:sp>
        <p:nvSpPr>
          <p:cNvPr id="12" name="Rectangle 11"/>
          <p:cNvSpPr/>
          <p:nvPr/>
        </p:nvSpPr>
        <p:spPr>
          <a:xfrm>
            <a:off x="6575979" y="2339791"/>
            <a:ext cx="2410691" cy="65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Hernando De Soto</a:t>
            </a:r>
          </a:p>
        </p:txBody>
      </p:sp>
      <p:sp>
        <p:nvSpPr>
          <p:cNvPr id="13" name="Rectangle 12"/>
          <p:cNvSpPr/>
          <p:nvPr/>
        </p:nvSpPr>
        <p:spPr>
          <a:xfrm>
            <a:off x="2514600" y="3714071"/>
            <a:ext cx="2057400" cy="6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Hernando Cortez</a:t>
            </a:r>
          </a:p>
        </p:txBody>
      </p:sp>
      <p:sp>
        <p:nvSpPr>
          <p:cNvPr id="14" name="Rectangle 13"/>
          <p:cNvSpPr/>
          <p:nvPr/>
        </p:nvSpPr>
        <p:spPr>
          <a:xfrm>
            <a:off x="6744567" y="4088530"/>
            <a:ext cx="2191348" cy="65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Francisco Coronado </a:t>
            </a:r>
          </a:p>
        </p:txBody>
      </p:sp>
      <p:sp>
        <p:nvSpPr>
          <p:cNvPr id="5" name="Rectangle 4">
            <a:extLst>
              <a:ext uri="{FF2B5EF4-FFF2-40B4-BE49-F238E27FC236}">
                <a16:creationId xmlns:a16="http://schemas.microsoft.com/office/drawing/2014/main" id="{ED82D108-70D4-4EA4-BF29-CD793D285ADC}"/>
              </a:ext>
            </a:extLst>
          </p:cNvPr>
          <p:cNvSpPr/>
          <p:nvPr/>
        </p:nvSpPr>
        <p:spPr>
          <a:xfrm>
            <a:off x="2481961" y="4877029"/>
            <a:ext cx="4094018"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Two Sides to Every History</a:t>
            </a:r>
          </a:p>
        </p:txBody>
      </p:sp>
      <p:sp>
        <p:nvSpPr>
          <p:cNvPr id="15" name="Rectangle 14">
            <a:extLst>
              <a:ext uri="{FF2B5EF4-FFF2-40B4-BE49-F238E27FC236}">
                <a16:creationId xmlns:a16="http://schemas.microsoft.com/office/drawing/2014/main" id="{602BE5E3-8FFC-4754-A153-71135ACB2368}"/>
              </a:ext>
            </a:extLst>
          </p:cNvPr>
          <p:cNvSpPr/>
          <p:nvPr/>
        </p:nvSpPr>
        <p:spPr>
          <a:xfrm>
            <a:off x="274000" y="5693649"/>
            <a:ext cx="2469200"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SIDE 1:</a:t>
            </a:r>
          </a:p>
        </p:txBody>
      </p:sp>
      <p:sp>
        <p:nvSpPr>
          <p:cNvPr id="16" name="Rectangle 15">
            <a:extLst>
              <a:ext uri="{FF2B5EF4-FFF2-40B4-BE49-F238E27FC236}">
                <a16:creationId xmlns:a16="http://schemas.microsoft.com/office/drawing/2014/main" id="{DE7877DE-B124-45D6-BBF2-FB6CDEDE704F}"/>
              </a:ext>
            </a:extLst>
          </p:cNvPr>
          <p:cNvSpPr/>
          <p:nvPr/>
        </p:nvSpPr>
        <p:spPr>
          <a:xfrm>
            <a:off x="6205821" y="5676830"/>
            <a:ext cx="2469200"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SIDE 2:</a:t>
            </a:r>
          </a:p>
        </p:txBody>
      </p:sp>
    </p:spTree>
    <p:extLst>
      <p:ext uri="{BB962C8B-B14F-4D97-AF65-F5344CB8AC3E}">
        <p14:creationId xmlns:p14="http://schemas.microsoft.com/office/powerpoint/2010/main" val="1456738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002060"/>
            </a:solidFill>
          </a:ln>
        </p:spPr>
        <p:txBody>
          <a:bodyPr>
            <a:normAutofit fontScale="90000"/>
          </a:bodyPr>
          <a:lstStyle/>
          <a:p>
            <a:r>
              <a:rPr lang="en-US" dirty="0">
                <a:solidFill>
                  <a:srgbClr val="C00000"/>
                </a:solidFill>
                <a:latin typeface="Baskerville Old Face" panose="02020602080505020303" pitchFamily="18" charset="0"/>
              </a:rPr>
              <a:t>The Black Legend Trial </a:t>
            </a:r>
          </a:p>
        </p:txBody>
      </p:sp>
      <p:sp>
        <p:nvSpPr>
          <p:cNvPr id="3" name="Content Placeholder 2"/>
          <p:cNvSpPr>
            <a:spLocks noGrp="1"/>
          </p:cNvSpPr>
          <p:nvPr>
            <p:ph idx="1"/>
          </p:nvPr>
        </p:nvSpPr>
        <p:spPr>
          <a:xfrm>
            <a:off x="457200" y="3659792"/>
            <a:ext cx="8229600" cy="2466371"/>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Americans. </a:t>
            </a:r>
          </a:p>
          <a:p>
            <a:pPr marL="0" indent="0">
              <a:buNone/>
            </a:pPr>
            <a:r>
              <a:rPr lang="en-US" sz="2400" dirty="0">
                <a:latin typeface="Times" panose="02020603050405020304" pitchFamily="18" charset="0"/>
                <a:cs typeface="Times" panose="02020603050405020304" pitchFamily="18" charset="0"/>
              </a:rPr>
              <a:t>HIPP documents </a:t>
            </a:r>
          </a:p>
          <a:p>
            <a:r>
              <a:rPr lang="en-US" sz="2400" dirty="0">
                <a:latin typeface="Times" panose="02020603050405020304" pitchFamily="18" charset="0"/>
                <a:cs typeface="Times" panose="02020603050405020304" pitchFamily="18" charset="0"/>
              </a:rPr>
              <a:t>Compose SHE statements that argue your perspectives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45192"/>
            <a:ext cx="2819399" cy="2255044"/>
          </a:xfrm>
          <a:prstGeom prst="rect">
            <a:avLst/>
          </a:prstGeom>
          <a:ln>
            <a:solidFill>
              <a:srgbClr val="002060"/>
            </a:solidFill>
          </a:ln>
        </p:spPr>
      </p:pic>
      <p:pic>
        <p:nvPicPr>
          <p:cNvPr id="7" name="Picture 6" descr="A picture containing newspaper, text&#10;&#10;Description generated with very high confidence">
            <a:extLst>
              <a:ext uri="{FF2B5EF4-FFF2-40B4-BE49-F238E27FC236}">
                <a16:creationId xmlns:a16="http://schemas.microsoft.com/office/drawing/2014/main" id="{721BEBF2-2A3C-4324-8CFB-94EFB2641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173956"/>
            <a:ext cx="2666999" cy="2255044"/>
          </a:xfrm>
          <a:prstGeom prst="rect">
            <a:avLst/>
          </a:prstGeom>
          <a:ln>
            <a:solidFill>
              <a:srgbClr val="002060"/>
            </a:solidFill>
          </a:ln>
        </p:spPr>
      </p:pic>
      <p:sp>
        <p:nvSpPr>
          <p:cNvPr id="8" name="Rectangle 7">
            <a:extLst>
              <a:ext uri="{FF2B5EF4-FFF2-40B4-BE49-F238E27FC236}">
                <a16:creationId xmlns:a16="http://schemas.microsoft.com/office/drawing/2014/main" id="{BCE35263-B4E2-4B5D-8B43-EBFE64A7AC0F}"/>
              </a:ext>
            </a:extLst>
          </p:cNvPr>
          <p:cNvSpPr/>
          <p:nvPr/>
        </p:nvSpPr>
        <p:spPr>
          <a:xfrm>
            <a:off x="4038600" y="2057400"/>
            <a:ext cx="1066800" cy="6397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or</a:t>
            </a:r>
          </a:p>
        </p:txBody>
      </p:sp>
    </p:spTree>
    <p:extLst>
      <p:ext uri="{BB962C8B-B14F-4D97-AF65-F5344CB8AC3E}">
        <p14:creationId xmlns:p14="http://schemas.microsoft.com/office/powerpoint/2010/main" val="425818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525"/>
            <a:ext cx="8229600" cy="715962"/>
          </a:xfrm>
          <a:solidFill>
            <a:schemeClr val="bg1"/>
          </a:solidFill>
          <a:ln>
            <a:solidFill>
              <a:schemeClr val="tx1"/>
            </a:solidFill>
          </a:ln>
        </p:spPr>
        <p:txBody>
          <a:bodyPr>
            <a:normAutofit fontScale="90000"/>
          </a:bodyPr>
          <a:lstStyle/>
          <a:p>
            <a:r>
              <a:rPr lang="en-US" dirty="0">
                <a:solidFill>
                  <a:schemeClr val="tx2"/>
                </a:solidFill>
                <a:latin typeface="Times New Roman" pitchFamily="18" charset="0"/>
                <a:cs typeface="Times New Roman" pitchFamily="18" charset="0"/>
              </a:rPr>
              <a:t>Columbian Exchange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199"/>
            <a:ext cx="7604760" cy="27572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4800" y="4191000"/>
            <a:ext cx="2457450" cy="1785104"/>
          </a:xfrm>
          <a:prstGeom prst="rect">
            <a:avLst/>
          </a:prstGeom>
          <a:solidFill>
            <a:schemeClr val="tx2">
              <a:lumMod val="20000"/>
              <a:lumOff val="80000"/>
            </a:schemeClr>
          </a:solidFill>
          <a:ln>
            <a:solidFill>
              <a:schemeClr val="tx2"/>
            </a:solidFill>
          </a:ln>
        </p:spPr>
        <p:txBody>
          <a:bodyPr wrap="square" rtlCol="0">
            <a:spAutoFit/>
          </a:bodyPr>
          <a:lstStyle/>
          <a:p>
            <a:pPr algn="ctr"/>
            <a:r>
              <a:rPr lang="en-US" sz="2200" dirty="0">
                <a:latin typeface="Times" panose="02020603050405020304" pitchFamily="18" charset="0"/>
                <a:cs typeface="Times" panose="02020603050405020304" pitchFamily="18" charset="0"/>
              </a:rPr>
              <a:t>Further the globalization of the economy: exchange of new commodities</a:t>
            </a:r>
          </a:p>
        </p:txBody>
      </p:sp>
      <p:sp>
        <p:nvSpPr>
          <p:cNvPr id="6" name="TextBox 5"/>
          <p:cNvSpPr txBox="1"/>
          <p:nvPr/>
        </p:nvSpPr>
        <p:spPr>
          <a:xfrm>
            <a:off x="3383280" y="4191000"/>
            <a:ext cx="2362200" cy="1785104"/>
          </a:xfrm>
          <a:prstGeom prst="rect">
            <a:avLst/>
          </a:prstGeom>
          <a:solidFill>
            <a:schemeClr val="tx2">
              <a:lumMod val="20000"/>
              <a:lumOff val="80000"/>
            </a:schemeClr>
          </a:solidFill>
          <a:ln>
            <a:solidFill>
              <a:schemeClr val="tx2"/>
            </a:solidFill>
          </a:ln>
        </p:spPr>
        <p:txBody>
          <a:bodyPr wrap="square" rtlCol="0">
            <a:spAutoFit/>
          </a:bodyPr>
          <a:lstStyle/>
          <a:p>
            <a:pPr algn="ctr"/>
            <a:r>
              <a:rPr lang="en-US" sz="2200" dirty="0">
                <a:latin typeface="Times" panose="02020603050405020304" pitchFamily="18" charset="0"/>
                <a:cs typeface="Times" panose="02020603050405020304" pitchFamily="18" charset="0"/>
              </a:rPr>
              <a:t>Destroys Native American population (smallpox, war, etc.)</a:t>
            </a:r>
          </a:p>
        </p:txBody>
      </p:sp>
      <p:sp>
        <p:nvSpPr>
          <p:cNvPr id="7" name="TextBox 6"/>
          <p:cNvSpPr txBox="1"/>
          <p:nvPr/>
        </p:nvSpPr>
        <p:spPr>
          <a:xfrm>
            <a:off x="6248400" y="4191000"/>
            <a:ext cx="2362200" cy="1107996"/>
          </a:xfrm>
          <a:prstGeom prst="rect">
            <a:avLst/>
          </a:prstGeom>
          <a:solidFill>
            <a:schemeClr val="tx2">
              <a:lumMod val="20000"/>
              <a:lumOff val="80000"/>
            </a:schemeClr>
          </a:solidFill>
          <a:ln>
            <a:solidFill>
              <a:schemeClr val="tx2"/>
            </a:solidFill>
          </a:ln>
        </p:spPr>
        <p:txBody>
          <a:bodyPr wrap="square" rtlCol="0">
            <a:spAutoFit/>
          </a:bodyPr>
          <a:lstStyle/>
          <a:p>
            <a:pPr algn="ctr"/>
            <a:r>
              <a:rPr lang="en-US" sz="2200" dirty="0">
                <a:latin typeface="Times" panose="02020603050405020304" pitchFamily="18" charset="0"/>
                <a:cs typeface="Times" panose="02020603050405020304" pitchFamily="18" charset="0"/>
              </a:rPr>
              <a:t>Creates a two new cultures: </a:t>
            </a:r>
            <a:r>
              <a:rPr lang="en-US" sz="2200" b="1" dirty="0">
                <a:latin typeface="Times" panose="02020603050405020304" pitchFamily="18" charset="0"/>
                <a:cs typeface="Times" panose="02020603050405020304" pitchFamily="18" charset="0"/>
              </a:rPr>
              <a:t>Mestizos</a:t>
            </a:r>
            <a:r>
              <a:rPr lang="en-US" sz="2200" dirty="0">
                <a:latin typeface="Times" panose="02020603050405020304" pitchFamily="18" charset="0"/>
                <a:cs typeface="Times" panose="02020603050405020304" pitchFamily="18" charset="0"/>
              </a:rPr>
              <a:t> &amp; </a:t>
            </a:r>
            <a:r>
              <a:rPr lang="en-US" sz="2200" b="1" dirty="0">
                <a:latin typeface="Times" panose="02020603050405020304" pitchFamily="18" charset="0"/>
                <a:cs typeface="Times" panose="02020603050405020304" pitchFamily="18" charset="0"/>
              </a:rPr>
              <a:t>Mulattos</a:t>
            </a:r>
          </a:p>
        </p:txBody>
      </p:sp>
      <p:sp>
        <p:nvSpPr>
          <p:cNvPr id="8" name="TextBox 7"/>
          <p:cNvSpPr txBox="1"/>
          <p:nvPr/>
        </p:nvSpPr>
        <p:spPr>
          <a:xfrm>
            <a:off x="5067300" y="6013614"/>
            <a:ext cx="2362200" cy="769441"/>
          </a:xfrm>
          <a:prstGeom prst="rect">
            <a:avLst/>
          </a:prstGeom>
          <a:solidFill>
            <a:schemeClr val="tx2">
              <a:lumMod val="20000"/>
              <a:lumOff val="80000"/>
            </a:schemeClr>
          </a:solidFill>
          <a:ln>
            <a:solidFill>
              <a:schemeClr val="tx2"/>
            </a:solidFill>
          </a:ln>
        </p:spPr>
        <p:txBody>
          <a:bodyPr wrap="square" rtlCol="0">
            <a:spAutoFit/>
          </a:bodyPr>
          <a:lstStyle/>
          <a:p>
            <a:pPr algn="ctr"/>
            <a:r>
              <a:rPr lang="en-US" sz="2200" dirty="0">
                <a:latin typeface="Times" panose="02020603050405020304" pitchFamily="18" charset="0"/>
                <a:cs typeface="Times" panose="02020603050405020304" pitchFamily="18" charset="0"/>
              </a:rPr>
              <a:t>Eradicates famine in Europe</a:t>
            </a:r>
          </a:p>
        </p:txBody>
      </p:sp>
      <p:sp>
        <p:nvSpPr>
          <p:cNvPr id="9" name="TextBox 8"/>
          <p:cNvSpPr txBox="1"/>
          <p:nvPr/>
        </p:nvSpPr>
        <p:spPr>
          <a:xfrm>
            <a:off x="1994512" y="6013615"/>
            <a:ext cx="2362200" cy="769441"/>
          </a:xfrm>
          <a:prstGeom prst="rect">
            <a:avLst/>
          </a:prstGeom>
          <a:solidFill>
            <a:schemeClr val="tx2">
              <a:lumMod val="20000"/>
              <a:lumOff val="80000"/>
            </a:schemeClr>
          </a:solidFill>
          <a:ln>
            <a:solidFill>
              <a:schemeClr val="tx2"/>
            </a:solidFill>
          </a:ln>
        </p:spPr>
        <p:txBody>
          <a:bodyPr wrap="square" rtlCol="0">
            <a:spAutoFit/>
          </a:bodyPr>
          <a:lstStyle/>
          <a:p>
            <a:pPr algn="ctr"/>
            <a:r>
              <a:rPr lang="en-US" sz="2200" dirty="0">
                <a:latin typeface="Times" panose="02020603050405020304" pitchFamily="18" charset="0"/>
                <a:cs typeface="Times" panose="02020603050405020304" pitchFamily="18" charset="0"/>
              </a:rPr>
              <a:t>Increases the need for African slaves</a:t>
            </a:r>
          </a:p>
        </p:txBody>
      </p:sp>
      <p:sp>
        <p:nvSpPr>
          <p:cNvPr id="10" name="Down Arrow 9"/>
          <p:cNvSpPr/>
          <p:nvPr/>
        </p:nvSpPr>
        <p:spPr>
          <a:xfrm>
            <a:off x="1485900" y="3976480"/>
            <a:ext cx="190500" cy="214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4564380" y="3976480"/>
            <a:ext cx="160020" cy="214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7429500" y="3976480"/>
            <a:ext cx="190500" cy="214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a:off x="2915145" y="3966471"/>
            <a:ext cx="121920" cy="2031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5973041" y="3976480"/>
            <a:ext cx="110490" cy="20122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F9D0217-3CB6-4648-A7E2-E47358537250}"/>
              </a:ext>
            </a:extLst>
          </p:cNvPr>
          <p:cNvSpPr/>
          <p:nvPr/>
        </p:nvSpPr>
        <p:spPr>
          <a:xfrm>
            <a:off x="457200" y="917383"/>
            <a:ext cx="8382000" cy="92956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panose="02020603050405020304" pitchFamily="18" charset="0"/>
                <a:cs typeface="Times" panose="02020603050405020304" pitchFamily="18" charset="0"/>
              </a:rPr>
              <a:t>How does the establishment of the Columbian Exchange effect Europe and the Americas during the period after 1492? </a:t>
            </a:r>
          </a:p>
        </p:txBody>
      </p:sp>
    </p:spTree>
    <p:extLst>
      <p:ext uri="{BB962C8B-B14F-4D97-AF65-F5344CB8AC3E}">
        <p14:creationId xmlns:p14="http://schemas.microsoft.com/office/powerpoint/2010/main" val="34078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1">
              <a:lumMod val="40000"/>
              <a:lumOff val="60000"/>
            </a:schemeClr>
          </a:solidFill>
          <a:ln>
            <a:solidFill>
              <a:srgbClr val="FF0000"/>
            </a:solidFill>
          </a:ln>
        </p:spPr>
        <p:txBody>
          <a:bodyPr/>
          <a:lstStyle/>
          <a:p>
            <a:r>
              <a:rPr lang="en-US" dirty="0">
                <a:latin typeface="Baskerville Old Face" panose="02020602080505020303" pitchFamily="18" charset="0"/>
              </a:rPr>
              <a:t>Two Words Collide</a:t>
            </a:r>
          </a:p>
        </p:txBody>
      </p:sp>
      <p:sp>
        <p:nvSpPr>
          <p:cNvPr id="3" name="Content Placeholder 2"/>
          <p:cNvSpPr>
            <a:spLocks noGrp="1"/>
          </p:cNvSpPr>
          <p:nvPr>
            <p:ph idx="1"/>
          </p:nvPr>
        </p:nvSpPr>
        <p:spPr>
          <a:xfrm>
            <a:off x="457200" y="1371600"/>
            <a:ext cx="8229600" cy="4754563"/>
          </a:xfrm>
          <a:solidFill>
            <a:schemeClr val="bg2">
              <a:lumMod val="90000"/>
            </a:schemeClr>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Causation and Conflict</a:t>
            </a:r>
          </a:p>
          <a:p>
            <a:r>
              <a:rPr lang="en-US" sz="2400" dirty="0">
                <a:latin typeface="Times" panose="02020603050405020304" pitchFamily="18" charset="0"/>
                <a:cs typeface="Times" panose="02020603050405020304" pitchFamily="18" charset="0"/>
              </a:rPr>
              <a:t>Demonstrate through ONE of the following reasons why Native Americans and Europeans will become a history of conflict. Be sure to justify your answer through the use of specific factual information. </a:t>
            </a:r>
          </a:p>
          <a:p>
            <a:r>
              <a:rPr lang="en-US" sz="2400" dirty="0">
                <a:latin typeface="Times" panose="02020603050405020304" pitchFamily="18" charset="0"/>
                <a:cs typeface="Times" panose="02020603050405020304" pitchFamily="18" charset="0"/>
              </a:rPr>
              <a:t>Politics and power</a:t>
            </a:r>
          </a:p>
          <a:p>
            <a:r>
              <a:rPr lang="en-US" sz="2400" dirty="0">
                <a:latin typeface="Times" panose="02020603050405020304" pitchFamily="18" charset="0"/>
                <a:cs typeface="Times" panose="02020603050405020304" pitchFamily="18" charset="0"/>
              </a:rPr>
              <a:t>Economics</a:t>
            </a:r>
          </a:p>
          <a:p>
            <a:r>
              <a:rPr lang="en-US" sz="2400" dirty="0">
                <a:latin typeface="Times" panose="02020603050405020304" pitchFamily="18" charset="0"/>
                <a:cs typeface="Times" panose="02020603050405020304" pitchFamily="18" charset="0"/>
              </a:rPr>
              <a:t>Religion</a:t>
            </a:r>
          </a:p>
          <a:p>
            <a:r>
              <a:rPr lang="en-US" sz="2400" dirty="0">
                <a:latin typeface="Times" panose="02020603050405020304" pitchFamily="18" charset="0"/>
                <a:cs typeface="Times" panose="02020603050405020304" pitchFamily="18" charset="0"/>
              </a:rPr>
              <a:t>Social/cultural</a:t>
            </a:r>
          </a:p>
          <a:p>
            <a:r>
              <a:rPr lang="en-US" sz="2400" dirty="0">
                <a:latin typeface="Times" panose="02020603050405020304" pitchFamily="18" charset="0"/>
                <a:cs typeface="Times" panose="02020603050405020304" pitchFamily="18" charset="0"/>
              </a:rPr>
              <a:t>Intellect and technology</a:t>
            </a:r>
          </a:p>
          <a:p>
            <a:r>
              <a:rPr lang="en-US" sz="2400" dirty="0">
                <a:latin typeface="Times" panose="02020603050405020304" pitchFamily="18" charset="0"/>
                <a:cs typeface="Times" panose="02020603050405020304" pitchFamily="18" charset="0"/>
              </a:rPr>
              <a:t>Area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200400"/>
            <a:ext cx="3475355" cy="2641600"/>
          </a:xfrm>
          <a:prstGeom prst="rect">
            <a:avLst/>
          </a:prstGeom>
        </p:spPr>
      </p:pic>
    </p:spTree>
    <p:extLst>
      <p:ext uri="{BB962C8B-B14F-4D97-AF65-F5344CB8AC3E}">
        <p14:creationId xmlns:p14="http://schemas.microsoft.com/office/powerpoint/2010/main" val="3243067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chemeClr val="tx2"/>
                </a:solidFill>
                <a:latin typeface="Baskerville Old Face" panose="02020602080505020303" pitchFamily="18" charset="0"/>
              </a:rPr>
              <a:t>Van der </a:t>
            </a:r>
            <a:r>
              <a:rPr lang="en-US" dirty="0" err="1">
                <a:solidFill>
                  <a:schemeClr val="tx2"/>
                </a:solidFill>
                <a:latin typeface="Baskerville Old Face" panose="02020602080505020303" pitchFamily="18" charset="0"/>
              </a:rPr>
              <a:t>Straet</a:t>
            </a:r>
            <a:r>
              <a:rPr lang="en-US" dirty="0">
                <a:solidFill>
                  <a:schemeClr val="tx2"/>
                </a:solidFill>
                <a:latin typeface="Baskerville Old Face" panose="02020602080505020303" pitchFamily="18" charset="0"/>
              </a:rPr>
              <a:t> Perspective</a:t>
            </a:r>
          </a:p>
        </p:txBody>
      </p:sp>
      <p:sp>
        <p:nvSpPr>
          <p:cNvPr id="3" name="Content Placeholder 2"/>
          <p:cNvSpPr>
            <a:spLocks noGrp="1"/>
          </p:cNvSpPr>
          <p:nvPr>
            <p:ph idx="1"/>
          </p:nvPr>
        </p:nvSpPr>
        <p:spPr>
          <a:xfrm>
            <a:off x="457200" y="1219200"/>
            <a:ext cx="8229600" cy="4906963"/>
          </a:xfrm>
          <a:solidFill>
            <a:schemeClr val="bg2"/>
          </a:solidFill>
          <a:ln>
            <a:solidFill>
              <a:srgbClr val="002060"/>
            </a:solidFill>
          </a:ln>
        </p:spPr>
        <p:txBody>
          <a:bodyPr>
            <a:normAutofit/>
          </a:bodyPr>
          <a:lstStyle/>
          <a:p>
            <a:r>
              <a:rPr lang="en-US" sz="2400" b="1" dirty="0">
                <a:solidFill>
                  <a:srgbClr val="C00000"/>
                </a:solidFill>
                <a:latin typeface="Times" panose="02020603050405020304" pitchFamily="18" charset="0"/>
                <a:cs typeface="Times" panose="02020603050405020304" pitchFamily="18" charset="0"/>
              </a:rPr>
              <a:t>Point of View: </a:t>
            </a:r>
            <a:r>
              <a:rPr lang="en-US" sz="2400" dirty="0">
                <a:latin typeface="Times" panose="02020603050405020304" pitchFamily="18" charset="0"/>
                <a:cs typeface="Times" panose="02020603050405020304" pitchFamily="18" charset="0"/>
              </a:rPr>
              <a:t>Using historical thinking skills to develop a persuasive new understanding of the past. Use contradictory evidence to prove a point. </a:t>
            </a:r>
          </a:p>
          <a:p>
            <a:pPr lvl="1"/>
            <a:r>
              <a:rPr lang="en-US" sz="2000" dirty="0">
                <a:latin typeface="Times" panose="02020603050405020304" pitchFamily="18" charset="0"/>
                <a:cs typeface="Times" panose="02020603050405020304" pitchFamily="18" charset="0"/>
              </a:rPr>
              <a:t>Write two fact based statements that support Jan van der </a:t>
            </a:r>
            <a:r>
              <a:rPr lang="en-US" sz="2000" dirty="0" err="1">
                <a:latin typeface="Times" panose="02020603050405020304" pitchFamily="18" charset="0"/>
                <a:cs typeface="Times" panose="02020603050405020304" pitchFamily="18" charset="0"/>
              </a:rPr>
              <a:t>Straet’s</a:t>
            </a:r>
            <a:r>
              <a:rPr lang="en-US" sz="2000" dirty="0">
                <a:latin typeface="Times" panose="02020603050405020304" pitchFamily="18" charset="0"/>
                <a:cs typeface="Times" panose="02020603050405020304" pitchFamily="18" charset="0"/>
              </a:rPr>
              <a:t> assessment of discovery of America.</a:t>
            </a:r>
          </a:p>
          <a:p>
            <a:pPr lvl="1"/>
            <a:r>
              <a:rPr lang="en-US" sz="2000" dirty="0">
                <a:latin typeface="Times" panose="02020603050405020304" pitchFamily="18" charset="0"/>
                <a:cs typeface="Times" panose="02020603050405020304" pitchFamily="18" charset="0"/>
              </a:rPr>
              <a:t>Write two fact based statements that contradict Jan van der </a:t>
            </a:r>
            <a:r>
              <a:rPr lang="en-US" sz="2000" dirty="0" err="1">
                <a:latin typeface="Times" panose="02020603050405020304" pitchFamily="18" charset="0"/>
                <a:cs typeface="Times" panose="02020603050405020304" pitchFamily="18" charset="0"/>
              </a:rPr>
              <a:t>Straet’s</a:t>
            </a:r>
            <a:r>
              <a:rPr lang="en-US" sz="2000" dirty="0">
                <a:latin typeface="Times" panose="02020603050405020304" pitchFamily="18" charset="0"/>
                <a:cs typeface="Times" panose="02020603050405020304" pitchFamily="18" charset="0"/>
              </a:rPr>
              <a:t> assessment of discovery of America (Historic synthesis)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38600"/>
            <a:ext cx="28575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886200" y="4038600"/>
            <a:ext cx="3200400"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91000" y="4267200"/>
            <a:ext cx="2590800" cy="923330"/>
          </a:xfrm>
          <a:prstGeom prst="rect">
            <a:avLst/>
          </a:prstGeom>
          <a:noFill/>
        </p:spPr>
        <p:txBody>
          <a:bodyPr wrap="square" rtlCol="0">
            <a:spAutoFit/>
          </a:bodyPr>
          <a:lstStyle/>
          <a:p>
            <a:r>
              <a:rPr lang="en-US" dirty="0">
                <a:latin typeface="Times" panose="02020603050405020304" pitchFamily="18" charset="0"/>
                <a:cs typeface="Times" panose="02020603050405020304" pitchFamily="18" charset="0"/>
              </a:rPr>
              <a:t>You mean that there is more than one way to look at history??????</a:t>
            </a:r>
          </a:p>
        </p:txBody>
      </p:sp>
      <p:sp>
        <p:nvSpPr>
          <p:cNvPr id="6" name="Oval 5"/>
          <p:cNvSpPr/>
          <p:nvPr/>
        </p:nvSpPr>
        <p:spPr>
          <a:xfrm>
            <a:off x="2819400" y="4572000"/>
            <a:ext cx="152400"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0390" y="4495800"/>
            <a:ext cx="232410" cy="2330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43300" y="4419600"/>
            <a:ext cx="266700" cy="2514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331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a:solidFill>
            <a:schemeClr val="bg1"/>
          </a:solidFill>
          <a:ln>
            <a:solidFill>
              <a:schemeClr val="tx2"/>
            </a:solidFill>
          </a:ln>
        </p:spPr>
        <p:txBody>
          <a:bodyPr/>
          <a:lstStyle/>
          <a:p>
            <a:r>
              <a:rPr lang="en-US" i="1" dirty="0">
                <a:solidFill>
                  <a:schemeClr val="tx2"/>
                </a:solidFill>
                <a:latin typeface="Times New Roman" panose="02020603050405020304" pitchFamily="18" charset="0"/>
                <a:cs typeface="Times New Roman" panose="02020603050405020304" pitchFamily="18" charset="0"/>
              </a:rPr>
              <a:t>Two Worlds Collide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000" y="1132681"/>
            <a:ext cx="7874000" cy="4927600"/>
          </a:xfrm>
        </p:spPr>
      </p:pic>
    </p:spTree>
    <p:extLst>
      <p:ext uri="{BB962C8B-B14F-4D97-AF65-F5344CB8AC3E}">
        <p14:creationId xmlns:p14="http://schemas.microsoft.com/office/powerpoint/2010/main" val="298912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3069-3A77-4E01-A7B7-27A2D82059B0}"/>
              </a:ext>
            </a:extLst>
          </p:cNvPr>
          <p:cNvSpPr>
            <a:spLocks noGrp="1"/>
          </p:cNvSpPr>
          <p:nvPr>
            <p:ph type="title"/>
          </p:nvPr>
        </p:nvSpPr>
        <p:spPr>
          <a:xfrm>
            <a:off x="457200" y="195020"/>
            <a:ext cx="8229600" cy="550069"/>
          </a:xfrm>
          <a:solidFill>
            <a:schemeClr val="accent6"/>
          </a:solidFill>
          <a:ln>
            <a:solidFill>
              <a:srgbClr val="002060"/>
            </a:solidFill>
          </a:ln>
        </p:spPr>
        <p:txBody>
          <a:bodyPr>
            <a:normAutofit fontScale="90000"/>
          </a:bodyPr>
          <a:lstStyle/>
          <a:p>
            <a:r>
              <a:rPr lang="en-US" b="1" dirty="0">
                <a:latin typeface="Baskerville Old Face" panose="02020602080505020303" pitchFamily="18" charset="0"/>
              </a:rPr>
              <a:t>Do You Know Your History</a:t>
            </a:r>
          </a:p>
        </p:txBody>
      </p:sp>
      <p:sp>
        <p:nvSpPr>
          <p:cNvPr id="3" name="Content Placeholder 2">
            <a:extLst>
              <a:ext uri="{FF2B5EF4-FFF2-40B4-BE49-F238E27FC236}">
                <a16:creationId xmlns:a16="http://schemas.microsoft.com/office/drawing/2014/main" id="{555EC65A-C4E5-405C-B0D0-5C82116906C9}"/>
              </a:ext>
            </a:extLst>
          </p:cNvPr>
          <p:cNvSpPr>
            <a:spLocks noGrp="1"/>
          </p:cNvSpPr>
          <p:nvPr>
            <p:ph idx="1"/>
          </p:nvPr>
        </p:nvSpPr>
        <p:spPr>
          <a:xfrm>
            <a:off x="457200" y="1046714"/>
            <a:ext cx="8229600" cy="5079450"/>
          </a:xfrm>
          <a:solidFill>
            <a:schemeClr val="bg2"/>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Can you identify the following people and explain how they influenced the development of the United States? </a:t>
            </a:r>
          </a:p>
        </p:txBody>
      </p:sp>
      <p:pic>
        <p:nvPicPr>
          <p:cNvPr id="1026" name="Picture 2" descr="George Washington - Wikipedia">
            <a:extLst>
              <a:ext uri="{FF2B5EF4-FFF2-40B4-BE49-F238E27FC236}">
                <a16:creationId xmlns:a16="http://schemas.microsoft.com/office/drawing/2014/main" id="{B5BF2EAC-1679-4E3E-8174-6E1B51523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78" y="1905000"/>
            <a:ext cx="1600895" cy="1938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an B. Anthony | Biography, Accomplishments, Dollar, Suffrage, &amp; Facts |  Britannica">
            <a:extLst>
              <a:ext uri="{FF2B5EF4-FFF2-40B4-BE49-F238E27FC236}">
                <a16:creationId xmlns:a16="http://schemas.microsoft.com/office/drawing/2014/main" id="{CDCBF314-FB32-4A22-BEA0-776E95032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26" y="4346818"/>
            <a:ext cx="1600895" cy="1938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553F83-9262-4F7E-9850-5783647D1FA2}"/>
              </a:ext>
            </a:extLst>
          </p:cNvPr>
          <p:cNvSpPr/>
          <p:nvPr/>
        </p:nvSpPr>
        <p:spPr>
          <a:xfrm>
            <a:off x="914400" y="3574499"/>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#1</a:t>
            </a:r>
          </a:p>
        </p:txBody>
      </p:sp>
      <p:sp>
        <p:nvSpPr>
          <p:cNvPr id="7" name="Rectangle 6">
            <a:extLst>
              <a:ext uri="{FF2B5EF4-FFF2-40B4-BE49-F238E27FC236}">
                <a16:creationId xmlns:a16="http://schemas.microsoft.com/office/drawing/2014/main" id="{0C15B13B-090D-40E0-9DA9-AD4E4B61953F}"/>
              </a:ext>
            </a:extLst>
          </p:cNvPr>
          <p:cNvSpPr/>
          <p:nvPr/>
        </p:nvSpPr>
        <p:spPr>
          <a:xfrm>
            <a:off x="914400" y="6013451"/>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#5</a:t>
            </a:r>
          </a:p>
        </p:txBody>
      </p:sp>
      <p:pic>
        <p:nvPicPr>
          <p:cNvPr id="1030" name="Picture 6" descr="Andrew Jackson - IMDb">
            <a:extLst>
              <a:ext uri="{FF2B5EF4-FFF2-40B4-BE49-F238E27FC236}">
                <a16:creationId xmlns:a16="http://schemas.microsoft.com/office/drawing/2014/main" id="{A4DBCD0B-A1D2-45B3-B2E5-52FDB698A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872" y="1905001"/>
            <a:ext cx="1600895" cy="19383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ABFF8D8-8D92-4CDE-BC91-4EECA96F58D3}"/>
              </a:ext>
            </a:extLst>
          </p:cNvPr>
          <p:cNvSpPr/>
          <p:nvPr/>
        </p:nvSpPr>
        <p:spPr>
          <a:xfrm>
            <a:off x="3068635" y="3574499"/>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#2</a:t>
            </a:r>
          </a:p>
        </p:txBody>
      </p:sp>
      <p:pic>
        <p:nvPicPr>
          <p:cNvPr id="1032" name="Picture 8" descr="Abraham Lincoln - Wikipedia">
            <a:extLst>
              <a:ext uri="{FF2B5EF4-FFF2-40B4-BE49-F238E27FC236}">
                <a16:creationId xmlns:a16="http://schemas.microsoft.com/office/drawing/2014/main" id="{481EF2AA-37DE-410D-A6DD-4CE86E140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888" y="1905000"/>
            <a:ext cx="1600895" cy="19383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424DEA9-C49C-4C1C-BEFE-14CC392E420B}"/>
              </a:ext>
            </a:extLst>
          </p:cNvPr>
          <p:cNvSpPr/>
          <p:nvPr/>
        </p:nvSpPr>
        <p:spPr>
          <a:xfrm>
            <a:off x="5167998" y="3574499"/>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#3</a:t>
            </a:r>
          </a:p>
        </p:txBody>
      </p:sp>
      <p:pic>
        <p:nvPicPr>
          <p:cNvPr id="1034" name="Picture 10" descr="W E B Du Bois - Harpers Ferry National Historical Park (U.S. National Park  Service)">
            <a:extLst>
              <a:ext uri="{FF2B5EF4-FFF2-40B4-BE49-F238E27FC236}">
                <a16:creationId xmlns:a16="http://schemas.microsoft.com/office/drawing/2014/main" id="{0AC9AB6F-B163-49A7-873A-3C852B4F4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0511" y="1905000"/>
            <a:ext cx="1600895" cy="19383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B339A5A-7BC2-4247-B054-099AE36320E5}"/>
              </a:ext>
            </a:extLst>
          </p:cNvPr>
          <p:cNvSpPr/>
          <p:nvPr/>
        </p:nvSpPr>
        <p:spPr>
          <a:xfrm>
            <a:off x="7335835" y="3576225"/>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#4</a:t>
            </a:r>
          </a:p>
        </p:txBody>
      </p:sp>
      <p:pic>
        <p:nvPicPr>
          <p:cNvPr id="1036" name="Picture 12" descr="FDR was no victim">
            <a:extLst>
              <a:ext uri="{FF2B5EF4-FFF2-40B4-BE49-F238E27FC236}">
                <a16:creationId xmlns:a16="http://schemas.microsoft.com/office/drawing/2014/main" id="{EA3DB26B-4A21-43F3-9181-28151365C1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6696" y="4346819"/>
            <a:ext cx="1606071" cy="19383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CCFC85A-8D14-4A4D-805E-C756A127C61A}"/>
              </a:ext>
            </a:extLst>
          </p:cNvPr>
          <p:cNvSpPr/>
          <p:nvPr/>
        </p:nvSpPr>
        <p:spPr>
          <a:xfrm>
            <a:off x="3041374" y="5982082"/>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#6</a:t>
            </a:r>
          </a:p>
        </p:txBody>
      </p:sp>
      <p:pic>
        <p:nvPicPr>
          <p:cNvPr id="1038" name="Picture 14" descr="Před čtyřiceti lety se upil k smrti Jack Kerouac, 'blázen do života' |  Kultura | Lidovky.cz">
            <a:extLst>
              <a:ext uri="{FF2B5EF4-FFF2-40B4-BE49-F238E27FC236}">
                <a16:creationId xmlns:a16="http://schemas.microsoft.com/office/drawing/2014/main" id="{1AE57EEB-12DA-4141-BE97-783BCA8D2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8542" y="4346714"/>
            <a:ext cx="1600895" cy="193844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252C66D-786C-4BFC-A07F-82E25065B8BE}"/>
              </a:ext>
            </a:extLst>
          </p:cNvPr>
          <p:cNvSpPr/>
          <p:nvPr/>
        </p:nvSpPr>
        <p:spPr>
          <a:xfrm>
            <a:off x="5217704" y="5986949"/>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#7</a:t>
            </a:r>
          </a:p>
        </p:txBody>
      </p:sp>
      <p:pic>
        <p:nvPicPr>
          <p:cNvPr id="1040" name="Picture 16" descr="George W. Bush - Distinguished Speaker Series">
            <a:extLst>
              <a:ext uri="{FF2B5EF4-FFF2-40B4-BE49-F238E27FC236}">
                <a16:creationId xmlns:a16="http://schemas.microsoft.com/office/drawing/2014/main" id="{3B4E49BB-17C1-4E4A-ADB8-6928DEB21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1356" y="4346714"/>
            <a:ext cx="1600895" cy="193833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591BEB4-29C2-4D92-9A95-B0A8B3749B03}"/>
              </a:ext>
            </a:extLst>
          </p:cNvPr>
          <p:cNvSpPr/>
          <p:nvPr/>
        </p:nvSpPr>
        <p:spPr>
          <a:xfrm>
            <a:off x="7344678" y="5918995"/>
            <a:ext cx="1752600" cy="414338"/>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Person #8</a:t>
            </a:r>
          </a:p>
        </p:txBody>
      </p:sp>
    </p:spTree>
    <p:extLst>
      <p:ext uri="{BB962C8B-B14F-4D97-AF65-F5344CB8AC3E}">
        <p14:creationId xmlns:p14="http://schemas.microsoft.com/office/powerpoint/2010/main" val="57471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Get HIPP to Historic Perspective</a:t>
            </a:r>
          </a:p>
          <a:p>
            <a:r>
              <a:rPr lang="en-US" sz="2400" dirty="0">
                <a:latin typeface="Times" panose="02020603050405020304" pitchFamily="18" charset="0"/>
                <a:cs typeface="Times" panose="02020603050405020304" pitchFamily="18" charset="0"/>
              </a:rPr>
              <a:t>Impacting the New World</a:t>
            </a:r>
          </a:p>
          <a:p>
            <a:r>
              <a:rPr lang="en-US" sz="2400" dirty="0">
                <a:latin typeface="Times" panose="02020603050405020304" pitchFamily="18" charset="0"/>
                <a:cs typeface="Times" panose="02020603050405020304" pitchFamily="18" charset="0"/>
              </a:rPr>
              <a:t>Putting History on Trial </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FF0000"/>
                </a:solidFill>
                <a:latin typeface="Times" panose="02020603050405020304" pitchFamily="18" charset="0"/>
                <a:cs typeface="Times" panose="02020603050405020304" pitchFamily="18" charset="0"/>
              </a:rPr>
              <a:t>The European Effect </a:t>
            </a:r>
          </a:p>
          <a:p>
            <a:pPr>
              <a:spcBef>
                <a:spcPts val="0"/>
              </a:spcBef>
            </a:pPr>
            <a:r>
              <a:rPr lang="en-US" sz="2400" b="1" i="1" dirty="0">
                <a:solidFill>
                  <a:srgbClr val="002060"/>
                </a:solidFill>
                <a:latin typeface="Times" panose="02020603050405020304" pitchFamily="18" charset="0"/>
                <a:cs typeface="Times" panose="02020603050405020304" pitchFamily="18" charset="0"/>
              </a:rPr>
              <a:t>Unit I Test, Tuesday, September 12</a:t>
            </a:r>
          </a:p>
        </p:txBody>
      </p:sp>
    </p:spTree>
    <p:extLst>
      <p:ext uri="{BB962C8B-B14F-4D97-AF65-F5344CB8AC3E}">
        <p14:creationId xmlns:p14="http://schemas.microsoft.com/office/powerpoint/2010/main" val="1690808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solidFill>
                  <a:srgbClr val="002060"/>
                </a:solidFill>
                <a:latin typeface="Baskerville Old Face" panose="02020602080505020303" pitchFamily="18" charset="0"/>
              </a:rPr>
              <a:t>Essential Question</a:t>
            </a:r>
          </a:p>
        </p:txBody>
      </p:sp>
      <p:sp>
        <p:nvSpPr>
          <p:cNvPr id="3" name="Content Placeholder 2"/>
          <p:cNvSpPr>
            <a:spLocks noGrp="1"/>
          </p:cNvSpPr>
          <p:nvPr>
            <p:ph idx="1"/>
          </p:nvPr>
        </p:nvSpPr>
        <p:spPr>
          <a:xfrm>
            <a:off x="457200" y="1295400"/>
            <a:ext cx="8229600" cy="4830763"/>
          </a:xfrm>
          <a:solidFill>
            <a:schemeClr val="bg2"/>
          </a:solidFill>
          <a:ln>
            <a:solidFill>
              <a:schemeClr val="tx1"/>
            </a:solidFill>
          </a:ln>
        </p:spPr>
        <p:txBody>
          <a:bodyPr/>
          <a:lstStyle/>
          <a:p>
            <a:pPr marL="0" lvl="1" indent="0">
              <a:buNone/>
            </a:pPr>
            <a:r>
              <a:rPr lang="en-US" sz="3200" dirty="0">
                <a:solidFill>
                  <a:srgbClr val="C00000"/>
                </a:solidFill>
                <a:latin typeface="Times" panose="02020603050405020304" pitchFamily="18" charset="0"/>
                <a:cs typeface="Times" panose="02020603050405020304" pitchFamily="18" charset="0"/>
              </a:rPr>
              <a:t>How did the interaction of Native American, African, and European culture impact the development of the New World?</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55459"/>
            <a:ext cx="742950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4370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chemeClr val="accent1"/>
            </a:solidFill>
          </a:ln>
        </p:spPr>
        <p:txBody>
          <a:bodyPr/>
          <a:lstStyle/>
          <a:p>
            <a:r>
              <a:rPr lang="en-US" dirty="0">
                <a:solidFill>
                  <a:srgbClr val="002060"/>
                </a:solidFill>
                <a:latin typeface="Baskerville Old Face" panose="02020602080505020303" pitchFamily="18" charset="0"/>
              </a:rPr>
              <a:t>Modern Historic Interpretation</a:t>
            </a:r>
          </a:p>
        </p:txBody>
      </p:sp>
      <p:sp>
        <p:nvSpPr>
          <p:cNvPr id="3" name="TextBox 2"/>
          <p:cNvSpPr txBox="1"/>
          <p:nvPr/>
        </p:nvSpPr>
        <p:spPr>
          <a:xfrm>
            <a:off x="609600" y="1153885"/>
            <a:ext cx="6477000" cy="400110"/>
          </a:xfrm>
          <a:prstGeom prst="rect">
            <a:avLst/>
          </a:prstGeom>
          <a:solidFill>
            <a:schemeClr val="accent1">
              <a:lumMod val="20000"/>
              <a:lumOff val="80000"/>
            </a:schemeClr>
          </a:solidFill>
          <a:ln>
            <a:solidFill>
              <a:schemeClr val="accent1"/>
            </a:solidFill>
          </a:ln>
        </p:spPr>
        <p:txBody>
          <a:bodyPr wrap="square" rtlCol="0">
            <a:spAutoFit/>
          </a:bodyPr>
          <a:lstStyle/>
          <a:p>
            <a:r>
              <a:rPr lang="en-US" sz="2000" dirty="0">
                <a:latin typeface="Times" panose="02020603050405020304" pitchFamily="18" charset="0"/>
                <a:cs typeface="Times" panose="02020603050405020304" pitchFamily="18" charset="0"/>
              </a:rPr>
              <a:t>Use HIPP to interpret the following engraving</a:t>
            </a:r>
          </a:p>
        </p:txBody>
      </p:sp>
      <p:pic>
        <p:nvPicPr>
          <p:cNvPr id="8" name="Content Placeholder 7" descr="DeBry1"/>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257" y="1673737"/>
            <a:ext cx="7602583" cy="3355463"/>
          </a:xfrm>
          <a:prstGeom prst="rect">
            <a:avLst/>
          </a:prstGeom>
          <a:noFill/>
          <a:ln>
            <a:noFill/>
          </a:ln>
        </p:spPr>
      </p:pic>
      <p:sp>
        <p:nvSpPr>
          <p:cNvPr id="5" name="Rectangle 4"/>
          <p:cNvSpPr/>
          <p:nvPr/>
        </p:nvSpPr>
        <p:spPr>
          <a:xfrm>
            <a:off x="556803" y="5148942"/>
            <a:ext cx="8030393" cy="1339662"/>
          </a:xfrm>
          <a:prstGeom prst="rect">
            <a:avLst/>
          </a:prstGeom>
          <a:solidFill>
            <a:schemeClr val="accent2"/>
          </a:solidFill>
        </p:spPr>
        <p:txBody>
          <a:bodyPr wrap="square">
            <a:spAutoFit/>
          </a:bodyPr>
          <a:lstStyle/>
          <a:p>
            <a:pPr>
              <a:lnSpc>
                <a:spcPct val="115000"/>
              </a:lnSpc>
              <a:spcAft>
                <a:spcPts val="1000"/>
              </a:spcAft>
            </a:pPr>
            <a:r>
              <a:rPr lang="en-US" sz="2400"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Engraving by Flemish engraver Theodor de </a:t>
            </a:r>
            <a:r>
              <a:rPr lang="en-US" sz="2400" dirty="0" err="1">
                <a:solidFill>
                  <a:schemeClr val="bg2"/>
                </a:solidFill>
                <a:latin typeface="Times New Roman" panose="02020603050405020304" pitchFamily="18" charset="0"/>
                <a:ea typeface="Calibri" panose="020F0502020204030204" pitchFamily="34" charset="0"/>
                <a:cs typeface="Times New Roman" panose="02020603050405020304" pitchFamily="18" charset="0"/>
              </a:rPr>
              <a:t>Bry</a:t>
            </a:r>
            <a:r>
              <a:rPr lang="en-US" sz="2400"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 taken from a 16</a:t>
            </a:r>
            <a:r>
              <a:rPr lang="en-US" sz="2400" baseline="30000"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th</a:t>
            </a:r>
            <a:r>
              <a:rPr lang="en-US" sz="2400"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-century Dutch edition on </a:t>
            </a:r>
            <a:r>
              <a:rPr lang="en-US" sz="2400" i="1"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A Short Account of the Destruction of the Indies</a:t>
            </a:r>
            <a:r>
              <a:rPr lang="en-US" sz="2400"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 by </a:t>
            </a:r>
            <a:r>
              <a:rPr lang="en-US" sz="2400" b="1"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Bartolome de las Casas</a:t>
            </a:r>
            <a:endParaRPr lang="en-US" sz="2400" b="1"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4253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26"/>
            <a:ext cx="8229600" cy="639762"/>
          </a:xfrm>
          <a:solidFill>
            <a:schemeClr val="bg1"/>
          </a:solidFill>
          <a:ln>
            <a:solidFill>
              <a:srgbClr val="C00000"/>
            </a:solidFill>
          </a:ln>
        </p:spPr>
        <p:txBody>
          <a:bodyPr>
            <a:normAutofit fontScale="90000"/>
          </a:bodyPr>
          <a:lstStyle/>
          <a:p>
            <a:r>
              <a:rPr lang="en-US" dirty="0">
                <a:latin typeface="Baskerville Old Face" panose="02020602080505020303" pitchFamily="18" charset="0"/>
              </a:rPr>
              <a:t>1492</a:t>
            </a:r>
          </a:p>
        </p:txBody>
      </p:sp>
      <p:sp>
        <p:nvSpPr>
          <p:cNvPr id="3" name="Content Placeholder 2"/>
          <p:cNvSpPr>
            <a:spLocks noGrp="1"/>
          </p:cNvSpPr>
          <p:nvPr>
            <p:ph idx="1"/>
          </p:nvPr>
        </p:nvSpPr>
        <p:spPr>
          <a:xfrm>
            <a:off x="457200" y="937417"/>
            <a:ext cx="8229600" cy="49831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Historic contextualization </a:t>
            </a:r>
          </a:p>
          <a:p>
            <a:r>
              <a:rPr lang="en-US" sz="2400" dirty="0">
                <a:latin typeface="Times" panose="02020603050405020304" pitchFamily="18" charset="0"/>
                <a:cs typeface="Times" panose="02020603050405020304" pitchFamily="18" charset="0"/>
              </a:rPr>
              <a:t>Why Europeans finally able to reach the New World in 1492?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135" y="1828983"/>
            <a:ext cx="4038600" cy="2329377"/>
          </a:xfrm>
          <a:prstGeom prst="rect">
            <a:avLst/>
          </a:prstGeom>
          <a:ln>
            <a:solidFill>
              <a:srgbClr val="C00000"/>
            </a:solidFill>
          </a:ln>
        </p:spPr>
      </p:pic>
      <p:sp>
        <p:nvSpPr>
          <p:cNvPr id="5" name="Rectangle 4"/>
          <p:cNvSpPr/>
          <p:nvPr/>
        </p:nvSpPr>
        <p:spPr>
          <a:xfrm>
            <a:off x="196946" y="1927420"/>
            <a:ext cx="4038600" cy="1600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REMEMBER: History does not just happen (cause &amp; effect)</a:t>
            </a:r>
          </a:p>
        </p:txBody>
      </p:sp>
      <p:sp>
        <p:nvSpPr>
          <p:cNvPr id="6" name="Rectangle 5">
            <a:extLst>
              <a:ext uri="{FF2B5EF4-FFF2-40B4-BE49-F238E27FC236}">
                <a16:creationId xmlns:a16="http://schemas.microsoft.com/office/drawing/2014/main" id="{308992B6-1730-4D2B-B56A-3BDF670C3872}"/>
              </a:ext>
            </a:extLst>
          </p:cNvPr>
          <p:cNvSpPr/>
          <p:nvPr/>
        </p:nvSpPr>
        <p:spPr>
          <a:xfrm>
            <a:off x="262596" y="4356589"/>
            <a:ext cx="7945901" cy="685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Causation: event happening prior to the time stamp</a:t>
            </a:r>
          </a:p>
        </p:txBody>
      </p:sp>
      <p:sp>
        <p:nvSpPr>
          <p:cNvPr id="7" name="Rectangle 6">
            <a:extLst>
              <a:ext uri="{FF2B5EF4-FFF2-40B4-BE49-F238E27FC236}">
                <a16:creationId xmlns:a16="http://schemas.microsoft.com/office/drawing/2014/main" id="{7929FA1B-110B-4087-94DA-FF0B8A2C823C}"/>
              </a:ext>
            </a:extLst>
          </p:cNvPr>
          <p:cNvSpPr/>
          <p:nvPr/>
        </p:nvSpPr>
        <p:spPr>
          <a:xfrm>
            <a:off x="276665" y="5138584"/>
            <a:ext cx="7945901" cy="685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Immediate impact: event happening during to the time stamp</a:t>
            </a:r>
          </a:p>
        </p:txBody>
      </p:sp>
      <p:sp>
        <p:nvSpPr>
          <p:cNvPr id="8" name="Rectangle 7">
            <a:extLst>
              <a:ext uri="{FF2B5EF4-FFF2-40B4-BE49-F238E27FC236}">
                <a16:creationId xmlns:a16="http://schemas.microsoft.com/office/drawing/2014/main" id="{E0F1CD8A-021E-4802-9E8C-4FE84A50D92E}"/>
              </a:ext>
            </a:extLst>
          </p:cNvPr>
          <p:cNvSpPr/>
          <p:nvPr/>
        </p:nvSpPr>
        <p:spPr>
          <a:xfrm>
            <a:off x="262596" y="5920579"/>
            <a:ext cx="7959970" cy="685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Long term impact: events happening after to the time stamp</a:t>
            </a:r>
          </a:p>
        </p:txBody>
      </p:sp>
      <p:sp>
        <p:nvSpPr>
          <p:cNvPr id="9" name="Speech Bubble: Oval 8">
            <a:extLst>
              <a:ext uri="{FF2B5EF4-FFF2-40B4-BE49-F238E27FC236}">
                <a16:creationId xmlns:a16="http://schemas.microsoft.com/office/drawing/2014/main" id="{0060B9F4-3B14-428F-A71B-771E80C45304}"/>
              </a:ext>
            </a:extLst>
          </p:cNvPr>
          <p:cNvSpPr/>
          <p:nvPr/>
        </p:nvSpPr>
        <p:spPr>
          <a:xfrm>
            <a:off x="5578428" y="1927420"/>
            <a:ext cx="3368626" cy="1044380"/>
          </a:xfrm>
          <a:prstGeom prst="wedgeEllipseCallout">
            <a:avLst>
              <a:gd name="adj1" fmla="val -41173"/>
              <a:gd name="adj2" fmla="val 5172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rPr>
              <a:t>Connect contextualization to your thesis</a:t>
            </a:r>
          </a:p>
        </p:txBody>
      </p:sp>
    </p:spTree>
    <p:extLst>
      <p:ext uri="{BB962C8B-B14F-4D97-AF65-F5344CB8AC3E}">
        <p14:creationId xmlns:p14="http://schemas.microsoft.com/office/powerpoint/2010/main" val="3704042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chemeClr val="accent1"/>
            </a:solidFill>
          </a:ln>
        </p:spPr>
        <p:txBody>
          <a:bodyPr/>
          <a:lstStyle/>
          <a:p>
            <a:r>
              <a:rPr lang="en-US" dirty="0">
                <a:solidFill>
                  <a:srgbClr val="002060"/>
                </a:solidFill>
                <a:latin typeface="Baskerville Old Face" panose="02020602080505020303" pitchFamily="18" charset="0"/>
              </a:rPr>
              <a:t>Modern Historic Interpretation</a:t>
            </a:r>
          </a:p>
        </p:txBody>
      </p:sp>
      <p:pic>
        <p:nvPicPr>
          <p:cNvPr id="1026" name="Picture 2" descr="http://4.bp.blogspot.com/_FG_xSlP480Q/SrhdyGTJnyI/AAAAAAAAAFE/TJrMOBnVOVA/s320/immigration-pic-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343400" cy="47244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3962400" cy="707886"/>
          </a:xfrm>
          <a:prstGeom prst="rect">
            <a:avLst/>
          </a:prstGeom>
          <a:solidFill>
            <a:schemeClr val="accent1">
              <a:lumMod val="20000"/>
              <a:lumOff val="80000"/>
            </a:schemeClr>
          </a:solidFill>
          <a:ln>
            <a:solidFill>
              <a:schemeClr val="accent1"/>
            </a:solidFill>
          </a:ln>
        </p:spPr>
        <p:txBody>
          <a:bodyPr wrap="square" rtlCol="0">
            <a:spAutoFit/>
          </a:bodyPr>
          <a:lstStyle/>
          <a:p>
            <a:r>
              <a:rPr lang="en-US" sz="2000" dirty="0">
                <a:latin typeface="Times" panose="02020603050405020304" pitchFamily="18" charset="0"/>
                <a:cs typeface="Times" panose="02020603050405020304" pitchFamily="18" charset="0"/>
              </a:rPr>
              <a:t>Use HIPP to interpret the following political cartoon</a:t>
            </a:r>
          </a:p>
        </p:txBody>
      </p:sp>
      <p:sp>
        <p:nvSpPr>
          <p:cNvPr id="7" name="Rectangle 6"/>
          <p:cNvSpPr/>
          <p:nvPr/>
        </p:nvSpPr>
        <p:spPr>
          <a:xfrm>
            <a:off x="4876800" y="1219201"/>
            <a:ext cx="37338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P – Prior Knowledge </a:t>
            </a:r>
          </a:p>
          <a:p>
            <a:r>
              <a:rPr lang="en-US" sz="2400" b="1" dirty="0">
                <a:latin typeface="Times" panose="02020603050405020304" pitchFamily="18" charset="0"/>
                <a:cs typeface="Times" panose="02020603050405020304" pitchFamily="18" charset="0"/>
              </a:rPr>
              <a:t>H – Historic Contextualization</a:t>
            </a:r>
          </a:p>
          <a:p>
            <a:r>
              <a:rPr lang="en-US" sz="2400" b="1" dirty="0">
                <a:latin typeface="Times" panose="02020603050405020304" pitchFamily="18" charset="0"/>
                <a:cs typeface="Times" panose="02020603050405020304" pitchFamily="18" charset="0"/>
              </a:rPr>
              <a:t>I – Intended Audience</a:t>
            </a:r>
          </a:p>
          <a:p>
            <a:r>
              <a:rPr lang="en-US" sz="2400" b="1" dirty="0">
                <a:latin typeface="Times" panose="02020603050405020304" pitchFamily="18" charset="0"/>
                <a:cs typeface="Times" panose="02020603050405020304" pitchFamily="18" charset="0"/>
              </a:rPr>
              <a:t>P – Purpose</a:t>
            </a:r>
          </a:p>
          <a:p>
            <a:r>
              <a:rPr lang="en-US" sz="2400" b="1" dirty="0">
                <a:latin typeface="Times" panose="02020603050405020304" pitchFamily="18" charset="0"/>
                <a:cs typeface="Times" panose="02020603050405020304" pitchFamily="18" charset="0"/>
              </a:rPr>
              <a:t>P – Point of View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30150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7753"/>
            <a:ext cx="8229600" cy="792162"/>
          </a:xfrm>
          <a:solidFill>
            <a:schemeClr val="bg1"/>
          </a:solidFill>
          <a:ln>
            <a:solidFill>
              <a:schemeClr val="tx1"/>
            </a:solidFill>
          </a:ln>
        </p:spPr>
        <p:txBody>
          <a:bodyPr/>
          <a:lstStyle/>
          <a:p>
            <a:r>
              <a:rPr lang="en-US" dirty="0">
                <a:solidFill>
                  <a:schemeClr val="tx2"/>
                </a:solidFill>
                <a:latin typeface="Times New Roman" panose="02020603050405020304" pitchFamily="18" charset="0"/>
                <a:cs typeface="Times New Roman" panose="02020603050405020304" pitchFamily="18" charset="0"/>
              </a:rPr>
              <a:t>Spanish Caste System</a:t>
            </a:r>
          </a:p>
        </p:txBody>
      </p:sp>
      <p:sp>
        <p:nvSpPr>
          <p:cNvPr id="6" name="Content Placeholder 5"/>
          <p:cNvSpPr>
            <a:spLocks noGrp="1"/>
          </p:cNvSpPr>
          <p:nvPr>
            <p:ph idx="1"/>
          </p:nvPr>
        </p:nvSpPr>
        <p:spPr>
          <a:xfrm>
            <a:off x="457200" y="1177752"/>
            <a:ext cx="8229600" cy="4948411"/>
          </a:xfrm>
          <a:solidFill>
            <a:schemeClr val="bg2"/>
          </a:solidFill>
          <a:ln>
            <a:solidFill>
              <a:srgbClr val="002060"/>
            </a:solidFill>
          </a:ln>
        </p:spPr>
        <p:txBody>
          <a:bodyPr>
            <a:normAutofit/>
          </a:bodyPr>
          <a:lstStyle/>
          <a:p>
            <a:r>
              <a:rPr lang="en-US" sz="2400" b="1" dirty="0">
                <a:latin typeface="Times New Roman" panose="02020603050405020304" pitchFamily="18" charset="0"/>
                <a:cs typeface="Times New Roman" panose="02020603050405020304" pitchFamily="18" charset="0"/>
              </a:rPr>
              <a:t>Impact of Spanish Exploration</a:t>
            </a:r>
          </a:p>
          <a:p>
            <a:pPr marL="0" indent="0">
              <a:buNone/>
            </a:pPr>
            <a:r>
              <a:rPr lang="en-US" sz="2400" b="1" u="sng" dirty="0">
                <a:solidFill>
                  <a:srgbClr val="FF0000"/>
                </a:solidFill>
                <a:latin typeface="Times New Roman" panose="02020603050405020304" pitchFamily="18" charset="0"/>
                <a:cs typeface="Times New Roman" panose="02020603050405020304" pitchFamily="18" charset="0"/>
              </a:rPr>
              <a:t>Encomienda System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system of slavery based on the agreement that they will be converted to Christianity </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38400"/>
            <a:ext cx="4495800" cy="361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14400" y="2557428"/>
            <a:ext cx="1752600" cy="461665"/>
          </a:xfrm>
          <a:prstGeom prst="rect">
            <a:avLst/>
          </a:prstGeom>
          <a:solidFill>
            <a:schemeClr val="bg1"/>
          </a:solidFill>
          <a:ln>
            <a:solidFill>
              <a:srgbClr val="002060"/>
            </a:solidFill>
          </a:ln>
        </p:spPr>
        <p:txBody>
          <a:bodyPr wrap="square" rtlCol="0">
            <a:spAutoFit/>
          </a:bodyPr>
          <a:lstStyle/>
          <a:p>
            <a:r>
              <a:rPr lang="en-US" sz="2400" b="1" dirty="0">
                <a:solidFill>
                  <a:schemeClr val="accent2"/>
                </a:solidFill>
              </a:rPr>
              <a:t>Aristocracy</a:t>
            </a:r>
          </a:p>
        </p:txBody>
      </p:sp>
      <p:cxnSp>
        <p:nvCxnSpPr>
          <p:cNvPr id="9" name="Straight Arrow Connector 8"/>
          <p:cNvCxnSpPr>
            <a:cxnSpLocks/>
            <a:stCxn id="7" idx="3"/>
          </p:cNvCxnSpPr>
          <p:nvPr/>
        </p:nvCxnSpPr>
        <p:spPr>
          <a:xfrm>
            <a:off x="2667000" y="2788261"/>
            <a:ext cx="2438400" cy="2523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800" y="3200605"/>
            <a:ext cx="2286000" cy="461665"/>
          </a:xfrm>
          <a:prstGeom prst="rect">
            <a:avLst/>
          </a:prstGeom>
          <a:solidFill>
            <a:schemeClr val="bg1"/>
          </a:solidFill>
          <a:ln>
            <a:solidFill>
              <a:srgbClr val="002060"/>
            </a:solidFill>
          </a:ln>
        </p:spPr>
        <p:txBody>
          <a:bodyPr wrap="square" rtlCol="0">
            <a:spAutoFit/>
          </a:bodyPr>
          <a:lstStyle/>
          <a:p>
            <a:r>
              <a:rPr lang="en-US" sz="2400" b="1" dirty="0">
                <a:solidFill>
                  <a:schemeClr val="accent2"/>
                </a:solidFill>
              </a:rPr>
              <a:t>Sub-Aristocracy</a:t>
            </a:r>
          </a:p>
        </p:txBody>
      </p:sp>
      <p:sp>
        <p:nvSpPr>
          <p:cNvPr id="13" name="TextBox 12"/>
          <p:cNvSpPr txBox="1"/>
          <p:nvPr/>
        </p:nvSpPr>
        <p:spPr>
          <a:xfrm>
            <a:off x="899160" y="3809714"/>
            <a:ext cx="1752600" cy="461665"/>
          </a:xfrm>
          <a:prstGeom prst="rect">
            <a:avLst/>
          </a:prstGeom>
          <a:solidFill>
            <a:schemeClr val="bg1"/>
          </a:solidFill>
          <a:ln>
            <a:solidFill>
              <a:srgbClr val="002060"/>
            </a:solidFill>
          </a:ln>
        </p:spPr>
        <p:txBody>
          <a:bodyPr wrap="square" rtlCol="0">
            <a:spAutoFit/>
          </a:bodyPr>
          <a:lstStyle/>
          <a:p>
            <a:r>
              <a:rPr lang="en-US" sz="2400" b="1" dirty="0">
                <a:solidFill>
                  <a:schemeClr val="accent2"/>
                </a:solidFill>
              </a:rPr>
              <a:t>Commoners</a:t>
            </a:r>
          </a:p>
        </p:txBody>
      </p:sp>
      <p:sp>
        <p:nvSpPr>
          <p:cNvPr id="14" name="TextBox 13"/>
          <p:cNvSpPr txBox="1"/>
          <p:nvPr/>
        </p:nvSpPr>
        <p:spPr>
          <a:xfrm>
            <a:off x="804203" y="4434166"/>
            <a:ext cx="1752600" cy="461665"/>
          </a:xfrm>
          <a:prstGeom prst="rect">
            <a:avLst/>
          </a:prstGeom>
          <a:solidFill>
            <a:schemeClr val="bg1"/>
          </a:solidFill>
          <a:ln>
            <a:solidFill>
              <a:srgbClr val="002060"/>
            </a:solidFill>
          </a:ln>
        </p:spPr>
        <p:txBody>
          <a:bodyPr wrap="square" rtlCol="0">
            <a:spAutoFit/>
          </a:bodyPr>
          <a:lstStyle/>
          <a:p>
            <a:r>
              <a:rPr lang="en-US" sz="2400" b="1" dirty="0">
                <a:solidFill>
                  <a:schemeClr val="accent2"/>
                </a:solidFill>
              </a:rPr>
              <a:t>Laborers</a:t>
            </a:r>
          </a:p>
        </p:txBody>
      </p:sp>
      <p:cxnSp>
        <p:nvCxnSpPr>
          <p:cNvPr id="15" name="Straight Arrow Connector 14"/>
          <p:cNvCxnSpPr>
            <a:cxnSpLocks/>
          </p:cNvCxnSpPr>
          <p:nvPr/>
        </p:nvCxnSpPr>
        <p:spPr>
          <a:xfrm>
            <a:off x="2804160" y="3390104"/>
            <a:ext cx="1920240" cy="1121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613660" y="4187915"/>
            <a:ext cx="1539240" cy="4125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2362200" y="4698341"/>
            <a:ext cx="2209800" cy="1974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7346" y="5170074"/>
            <a:ext cx="2468880" cy="646331"/>
          </a:xfrm>
          <a:prstGeom prst="rect">
            <a:avLst/>
          </a:prstGeom>
          <a:solidFill>
            <a:schemeClr val="bg1"/>
          </a:solidFill>
          <a:ln>
            <a:solidFill>
              <a:srgbClr val="002060"/>
            </a:solidFill>
          </a:ln>
        </p:spPr>
        <p:txBody>
          <a:bodyPr wrap="square" rtlCol="0">
            <a:spAutoFit/>
          </a:bodyPr>
          <a:lstStyle/>
          <a:p>
            <a:r>
              <a:rPr lang="en-US" b="1" dirty="0">
                <a:solidFill>
                  <a:schemeClr val="accent2"/>
                </a:solidFill>
              </a:rPr>
              <a:t>Encomienda System (Natives only) </a:t>
            </a:r>
          </a:p>
        </p:txBody>
      </p:sp>
      <p:cxnSp>
        <p:nvCxnSpPr>
          <p:cNvPr id="22" name="Straight Arrow Connector 21"/>
          <p:cNvCxnSpPr/>
          <p:nvPr/>
        </p:nvCxnSpPr>
        <p:spPr>
          <a:xfrm flipV="1">
            <a:off x="2133600" y="5019332"/>
            <a:ext cx="2133600" cy="2308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BE4E99-F2D0-46EE-9F35-092E934669EB}"/>
              </a:ext>
            </a:extLst>
          </p:cNvPr>
          <p:cNvSpPr/>
          <p:nvPr/>
        </p:nvSpPr>
        <p:spPr>
          <a:xfrm>
            <a:off x="1121898" y="5967147"/>
            <a:ext cx="6781800" cy="685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the impact of Spanish Exploration on the New World</a:t>
            </a:r>
            <a:r>
              <a:rPr lang="en-US" dirty="0"/>
              <a:t>.</a:t>
            </a:r>
          </a:p>
        </p:txBody>
      </p:sp>
    </p:spTree>
    <p:extLst>
      <p:ext uri="{BB962C8B-B14F-4D97-AF65-F5344CB8AC3E}">
        <p14:creationId xmlns:p14="http://schemas.microsoft.com/office/powerpoint/2010/main" val="2870696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tx1"/>
            </a:solidFill>
          </a:ln>
        </p:spPr>
        <p:txBody>
          <a:bodyPr>
            <a:normAutofit fontScale="90000"/>
          </a:bodyPr>
          <a:lstStyle/>
          <a:p>
            <a:r>
              <a:rPr lang="en-US" dirty="0">
                <a:solidFill>
                  <a:schemeClr val="tx2"/>
                </a:solidFill>
                <a:latin typeface="Times New Roman" pitchFamily="18" charset="0"/>
                <a:cs typeface="Times New Roman" pitchFamily="18" charset="0"/>
              </a:rPr>
              <a:t>Citizens v. Salvages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30" y="1690688"/>
            <a:ext cx="4165831" cy="339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29200" y="2129194"/>
            <a:ext cx="3962400" cy="2585323"/>
          </a:xfrm>
          <a:prstGeom prst="rect">
            <a:avLst/>
          </a:prstGeom>
          <a:solidFill>
            <a:schemeClr val="bg1">
              <a:lumMod val="85000"/>
            </a:schemeClr>
          </a:solidFill>
          <a:ln>
            <a:solidFill>
              <a:schemeClr val="tx1"/>
            </a:solidFill>
          </a:ln>
        </p:spPr>
        <p:txBody>
          <a:bodyPr wrap="square" rtlCol="0">
            <a:spAutoFit/>
          </a:bodyPr>
          <a:lstStyle/>
          <a:p>
            <a:r>
              <a:rPr lang="en-US" dirty="0">
                <a:latin typeface="Baskerville Old Face" panose="02020602080505020303" pitchFamily="18" charset="0"/>
              </a:rPr>
              <a:t>…”They made a gallows just high enough for the feet to nearly touch the ground, and by thirteens, in </a:t>
            </a:r>
            <a:r>
              <a:rPr lang="en-US" dirty="0" err="1">
                <a:latin typeface="Baskerville Old Face" panose="02020602080505020303" pitchFamily="18" charset="0"/>
              </a:rPr>
              <a:t>honour</a:t>
            </a:r>
            <a:r>
              <a:rPr lang="en-US" dirty="0">
                <a:latin typeface="Baskerville Old Face" panose="02020602080505020303" pitchFamily="18" charset="0"/>
              </a:rPr>
              <a:t> and reverence of our Redeemer and the twelve Apostles, they put wood underneath and, with fire, they burned the Indians alive.” </a:t>
            </a:r>
            <a:r>
              <a:rPr lang="en-US" b="1" dirty="0">
                <a:solidFill>
                  <a:srgbClr val="C00000"/>
                </a:solidFill>
                <a:latin typeface="Baskerville Old Face" panose="02020602080505020303" pitchFamily="18" charset="0"/>
              </a:rPr>
              <a:t>Bartolome De Las Casa</a:t>
            </a:r>
            <a:endParaRPr lang="en-US" b="1" dirty="0">
              <a:solidFill>
                <a:srgbClr val="C00000"/>
              </a:solidFill>
              <a:latin typeface="Baskerville Old Face" panose="02020602080505020303" pitchFamily="18" charset="0"/>
              <a:cs typeface="Times New Roman" pitchFamily="18" charset="0"/>
            </a:endParaRPr>
          </a:p>
          <a:p>
            <a:endParaRPr lang="en-US" dirty="0"/>
          </a:p>
        </p:txBody>
      </p:sp>
      <p:sp>
        <p:nvSpPr>
          <p:cNvPr id="7" name="Left Arrow 6"/>
          <p:cNvSpPr/>
          <p:nvPr/>
        </p:nvSpPr>
        <p:spPr>
          <a:xfrm>
            <a:off x="4267200" y="3158728"/>
            <a:ext cx="609600" cy="5262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4330" y="5144481"/>
            <a:ext cx="8180070" cy="1569660"/>
          </a:xfrm>
          <a:prstGeom prst="rect">
            <a:avLst/>
          </a:prstGeom>
          <a:solidFill>
            <a:schemeClr val="bg1"/>
          </a:solidFill>
          <a:ln>
            <a:solidFill>
              <a:srgbClr val="002060"/>
            </a:solidFill>
          </a:ln>
        </p:spPr>
        <p:txBody>
          <a:bodyPr wrap="square" rtlCol="0">
            <a:spAutoFit/>
          </a:bodyPr>
          <a:lstStyle/>
          <a:p>
            <a:pPr marL="285750" indent="-285750">
              <a:buFont typeface="Arial" panose="020B0604020202020204" pitchFamily="34" charset="0"/>
              <a:buChar char="•"/>
            </a:pPr>
            <a:r>
              <a:rPr lang="en-US" sz="2400" b="1" u="sng" dirty="0">
                <a:solidFill>
                  <a:srgbClr val="C00000"/>
                </a:solidFill>
                <a:latin typeface="Baskerville Old Face" panose="02020602080505020303" pitchFamily="18" charset="0"/>
              </a:rPr>
              <a:t>New Law 1542: </a:t>
            </a:r>
            <a:r>
              <a:rPr lang="en-US" sz="2400" dirty="0">
                <a:latin typeface="Baskerville Old Face" panose="02020602080505020303" pitchFamily="18" charset="0"/>
              </a:rPr>
              <a:t>outlawed forced servitude of Native Americans and tried to put an end to the </a:t>
            </a:r>
            <a:r>
              <a:rPr lang="en-US" sz="2400" b="1" dirty="0">
                <a:solidFill>
                  <a:srgbClr val="FF0000"/>
                </a:solidFill>
                <a:latin typeface="Baskerville Old Face" panose="02020602080505020303" pitchFamily="18" charset="0"/>
              </a:rPr>
              <a:t>encomienda system</a:t>
            </a:r>
          </a:p>
          <a:p>
            <a:pPr marL="285750" indent="-285750">
              <a:buFont typeface="Arial" panose="020B0604020202020204" pitchFamily="34" charset="0"/>
              <a:buChar char="•"/>
            </a:pPr>
            <a:r>
              <a:rPr lang="en-US" sz="2400" dirty="0">
                <a:latin typeface="Baskerville Old Face" panose="02020602080505020303" pitchFamily="18" charset="0"/>
              </a:rPr>
              <a:t>1545 Spain revoked the </a:t>
            </a:r>
            <a:r>
              <a:rPr lang="en-US" sz="2400" b="1" dirty="0">
                <a:solidFill>
                  <a:srgbClr val="C00000"/>
                </a:solidFill>
                <a:latin typeface="Baskerville Old Face" panose="02020602080505020303" pitchFamily="18" charset="0"/>
              </a:rPr>
              <a:t>“No hereditary rule clause” </a:t>
            </a:r>
            <a:r>
              <a:rPr lang="en-US" sz="2400" dirty="0">
                <a:latin typeface="Baskerville Old Face" panose="02020602080505020303" pitchFamily="18" charset="0"/>
              </a:rPr>
              <a:t>of the encomienda system</a:t>
            </a:r>
          </a:p>
        </p:txBody>
      </p:sp>
      <p:sp>
        <p:nvSpPr>
          <p:cNvPr id="5" name="TextBox 4"/>
          <p:cNvSpPr txBox="1"/>
          <p:nvPr/>
        </p:nvSpPr>
        <p:spPr>
          <a:xfrm>
            <a:off x="685800" y="1066800"/>
            <a:ext cx="7848600" cy="830997"/>
          </a:xfrm>
          <a:prstGeom prst="rect">
            <a:avLst/>
          </a:prstGeom>
          <a:solidFill>
            <a:schemeClr val="bg1"/>
          </a:solidFill>
          <a:ln>
            <a:solidFill>
              <a:srgbClr val="002060"/>
            </a:solidFill>
          </a:ln>
        </p:spPr>
        <p:txBody>
          <a:bodyPr wrap="square" rtlCol="0">
            <a:spAutoFit/>
          </a:bodyPr>
          <a:lstStyle/>
          <a:p>
            <a:r>
              <a:rPr lang="en-US" sz="2400" dirty="0">
                <a:latin typeface="Times" panose="02020603050405020304" pitchFamily="18" charset="0"/>
                <a:cs typeface="Times" panose="02020603050405020304" pitchFamily="18" charset="0"/>
              </a:rPr>
              <a:t>Primary purpose of exploration - </a:t>
            </a:r>
            <a:r>
              <a:rPr lang="en-US" sz="2400" b="1" dirty="0">
                <a:solidFill>
                  <a:srgbClr val="FF0000"/>
                </a:solidFill>
                <a:latin typeface="Times" panose="02020603050405020304" pitchFamily="18" charset="0"/>
                <a:cs typeface="Times" panose="02020603050405020304" pitchFamily="18" charset="0"/>
              </a:rPr>
              <a:t>Salvation of Souls </a:t>
            </a:r>
            <a:r>
              <a:rPr lang="en-US" sz="2400" dirty="0">
                <a:latin typeface="Times" panose="02020603050405020304" pitchFamily="18" charset="0"/>
                <a:cs typeface="Times" panose="02020603050405020304" pitchFamily="18" charset="0"/>
              </a:rPr>
              <a:t>(Spanish Missionaries established in the new world)</a:t>
            </a:r>
          </a:p>
        </p:txBody>
      </p:sp>
    </p:spTree>
    <p:extLst>
      <p:ext uri="{BB962C8B-B14F-4D97-AF65-F5344CB8AC3E}">
        <p14:creationId xmlns:p14="http://schemas.microsoft.com/office/powerpoint/2010/main" val="564991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History on trial </a:t>
            </a:r>
          </a:p>
        </p:txBody>
      </p:sp>
      <p:sp>
        <p:nvSpPr>
          <p:cNvPr id="3" name="Content Placeholder 2"/>
          <p:cNvSpPr>
            <a:spLocks noGrp="1"/>
          </p:cNvSpPr>
          <p:nvPr>
            <p:ph idx="1"/>
          </p:nvPr>
        </p:nvSpPr>
        <p:spPr>
          <a:xfrm>
            <a:off x="383264" y="955718"/>
            <a:ext cx="8229600" cy="5194569"/>
          </a:xfrm>
          <a:solidFill>
            <a:schemeClr val="bg2"/>
          </a:solidFill>
          <a:ln>
            <a:solidFill>
              <a:schemeClr val="tx1"/>
            </a:solidFill>
          </a:ln>
        </p:spPr>
        <p:txBody>
          <a:bodyPr>
            <a:normAutofit/>
          </a:bodyPr>
          <a:lstStyle/>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Americans. </a:t>
            </a:r>
          </a:p>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90" y="1715676"/>
            <a:ext cx="2701636" cy="1524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90" y="3315641"/>
            <a:ext cx="2701636" cy="14162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115" y="3128061"/>
            <a:ext cx="2092303" cy="12596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115" y="1724747"/>
            <a:ext cx="2057400" cy="1296557"/>
          </a:xfrm>
          <a:prstGeom prst="rect">
            <a:avLst/>
          </a:prstGeom>
        </p:spPr>
      </p:pic>
      <p:sp>
        <p:nvSpPr>
          <p:cNvPr id="10" name="Rectangle 9"/>
          <p:cNvSpPr/>
          <p:nvPr/>
        </p:nvSpPr>
        <p:spPr>
          <a:xfrm>
            <a:off x="2514600" y="2084136"/>
            <a:ext cx="2057400" cy="6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Christopher Columbus</a:t>
            </a:r>
          </a:p>
        </p:txBody>
      </p:sp>
      <p:sp>
        <p:nvSpPr>
          <p:cNvPr id="12" name="Rectangle 11"/>
          <p:cNvSpPr/>
          <p:nvPr/>
        </p:nvSpPr>
        <p:spPr>
          <a:xfrm>
            <a:off x="6575979" y="2339791"/>
            <a:ext cx="2410691" cy="65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Hernando De Soto</a:t>
            </a:r>
          </a:p>
        </p:txBody>
      </p:sp>
      <p:sp>
        <p:nvSpPr>
          <p:cNvPr id="13" name="Rectangle 12"/>
          <p:cNvSpPr/>
          <p:nvPr/>
        </p:nvSpPr>
        <p:spPr>
          <a:xfrm>
            <a:off x="2514600" y="3714071"/>
            <a:ext cx="2057400" cy="6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Hernando Cortez</a:t>
            </a:r>
          </a:p>
        </p:txBody>
      </p:sp>
      <p:sp>
        <p:nvSpPr>
          <p:cNvPr id="14" name="Rectangle 13"/>
          <p:cNvSpPr/>
          <p:nvPr/>
        </p:nvSpPr>
        <p:spPr>
          <a:xfrm>
            <a:off x="6744567" y="4088530"/>
            <a:ext cx="2191348" cy="65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Francisco Coronado </a:t>
            </a:r>
          </a:p>
        </p:txBody>
      </p:sp>
      <p:sp>
        <p:nvSpPr>
          <p:cNvPr id="5" name="Rectangle 4">
            <a:extLst>
              <a:ext uri="{FF2B5EF4-FFF2-40B4-BE49-F238E27FC236}">
                <a16:creationId xmlns:a16="http://schemas.microsoft.com/office/drawing/2014/main" id="{ED82D108-70D4-4EA4-BF29-CD793D285ADC}"/>
              </a:ext>
            </a:extLst>
          </p:cNvPr>
          <p:cNvSpPr/>
          <p:nvPr/>
        </p:nvSpPr>
        <p:spPr>
          <a:xfrm>
            <a:off x="2481961" y="4877029"/>
            <a:ext cx="4094018"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Two Sides to Every History</a:t>
            </a:r>
          </a:p>
        </p:txBody>
      </p:sp>
      <p:sp>
        <p:nvSpPr>
          <p:cNvPr id="15" name="Rectangle 14">
            <a:extLst>
              <a:ext uri="{FF2B5EF4-FFF2-40B4-BE49-F238E27FC236}">
                <a16:creationId xmlns:a16="http://schemas.microsoft.com/office/drawing/2014/main" id="{602BE5E3-8FFC-4754-A153-71135ACB2368}"/>
              </a:ext>
            </a:extLst>
          </p:cNvPr>
          <p:cNvSpPr/>
          <p:nvPr/>
        </p:nvSpPr>
        <p:spPr>
          <a:xfrm>
            <a:off x="274000" y="5693649"/>
            <a:ext cx="2469200"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SIDE 1:</a:t>
            </a:r>
          </a:p>
        </p:txBody>
      </p:sp>
      <p:sp>
        <p:nvSpPr>
          <p:cNvPr id="16" name="Rectangle 15">
            <a:extLst>
              <a:ext uri="{FF2B5EF4-FFF2-40B4-BE49-F238E27FC236}">
                <a16:creationId xmlns:a16="http://schemas.microsoft.com/office/drawing/2014/main" id="{DE7877DE-B124-45D6-BBF2-FB6CDEDE704F}"/>
              </a:ext>
            </a:extLst>
          </p:cNvPr>
          <p:cNvSpPr/>
          <p:nvPr/>
        </p:nvSpPr>
        <p:spPr>
          <a:xfrm>
            <a:off x="6205821" y="5676830"/>
            <a:ext cx="2469200"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SIDE 2:</a:t>
            </a:r>
          </a:p>
        </p:txBody>
      </p:sp>
    </p:spTree>
    <p:extLst>
      <p:ext uri="{BB962C8B-B14F-4D97-AF65-F5344CB8AC3E}">
        <p14:creationId xmlns:p14="http://schemas.microsoft.com/office/powerpoint/2010/main" val="1957789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1D0A-3303-4D59-8F2D-F5244660C7C1}"/>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Formula for Thesis Writing </a:t>
            </a:r>
          </a:p>
        </p:txBody>
      </p:sp>
      <p:sp>
        <p:nvSpPr>
          <p:cNvPr id="3" name="Content Placeholder 2">
            <a:extLst>
              <a:ext uri="{FF2B5EF4-FFF2-40B4-BE49-F238E27FC236}">
                <a16:creationId xmlns:a16="http://schemas.microsoft.com/office/drawing/2014/main" id="{2619438B-7CDE-4269-808D-D83C2C5EB95C}"/>
              </a:ext>
            </a:extLst>
          </p:cNvPr>
          <p:cNvSpPr>
            <a:spLocks noGrp="1"/>
          </p:cNvSpPr>
          <p:nvPr>
            <p:ph idx="1"/>
          </p:nvPr>
        </p:nvSpPr>
        <p:spPr>
          <a:xfrm>
            <a:off x="523301" y="2467912"/>
            <a:ext cx="8229600" cy="43735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Basic complex-split thesis formula </a:t>
            </a:r>
          </a:p>
          <a:p>
            <a:r>
              <a:rPr lang="en-US" sz="2400" dirty="0">
                <a:latin typeface="Times" panose="02020603050405020304" pitchFamily="18" charset="0"/>
                <a:cs typeface="Times" panose="02020603050405020304" pitchFamily="18" charset="0"/>
              </a:rPr>
              <a:t>Although ________________, ultimately (claim responding to prompt specifying 3 examples). </a:t>
            </a:r>
          </a:p>
          <a:p>
            <a:r>
              <a:rPr lang="en-US" sz="2400" dirty="0">
                <a:latin typeface="Times" panose="02020603050405020304" pitchFamily="18" charset="0"/>
                <a:cs typeface="Times" panose="02020603050405020304" pitchFamily="18" charset="0"/>
              </a:rPr>
              <a:t>USE PERSIA to organize thoughts</a:t>
            </a:r>
          </a:p>
          <a:p>
            <a:pPr marL="0" indent="0">
              <a:buNone/>
            </a:pPr>
            <a:r>
              <a:rPr lang="en-US" sz="2400" dirty="0">
                <a:latin typeface="Times" panose="02020603050405020304" pitchFamily="18" charset="0"/>
                <a:cs typeface="Times" panose="02020603050405020304" pitchFamily="18" charset="0"/>
              </a:rPr>
              <a:t>P - political </a:t>
            </a:r>
          </a:p>
          <a:p>
            <a:pPr marL="0" indent="0">
              <a:buNone/>
            </a:pPr>
            <a:r>
              <a:rPr lang="en-US" sz="2400" dirty="0">
                <a:latin typeface="Times" panose="02020603050405020304" pitchFamily="18" charset="0"/>
                <a:cs typeface="Times" panose="02020603050405020304" pitchFamily="18" charset="0"/>
              </a:rPr>
              <a:t>E – economic</a:t>
            </a:r>
          </a:p>
          <a:p>
            <a:pPr marL="0" indent="0">
              <a:buNone/>
            </a:pPr>
            <a:r>
              <a:rPr lang="en-US" sz="2400" dirty="0">
                <a:latin typeface="Times" panose="02020603050405020304" pitchFamily="18" charset="0"/>
                <a:cs typeface="Times" panose="02020603050405020304" pitchFamily="18" charset="0"/>
              </a:rPr>
              <a:t>R – Religious </a:t>
            </a:r>
          </a:p>
          <a:p>
            <a:pPr marL="0" indent="0">
              <a:buNone/>
            </a:pPr>
            <a:r>
              <a:rPr lang="en-US" sz="2400" dirty="0">
                <a:latin typeface="Times" panose="02020603050405020304" pitchFamily="18" charset="0"/>
                <a:cs typeface="Times" panose="02020603050405020304" pitchFamily="18" charset="0"/>
              </a:rPr>
              <a:t>S – social/cultural </a:t>
            </a:r>
          </a:p>
          <a:p>
            <a:pPr marL="0" indent="0">
              <a:buNone/>
            </a:pPr>
            <a:r>
              <a:rPr lang="en-US" sz="2400" dirty="0">
                <a:latin typeface="Times" panose="02020603050405020304" pitchFamily="18" charset="0"/>
                <a:cs typeface="Times" panose="02020603050405020304" pitchFamily="18" charset="0"/>
              </a:rPr>
              <a:t>I – Intellectual </a:t>
            </a:r>
          </a:p>
          <a:p>
            <a:pPr marL="0" indent="0">
              <a:buNone/>
            </a:pPr>
            <a:r>
              <a:rPr lang="en-US" sz="2400" dirty="0">
                <a:latin typeface="Times" panose="02020603050405020304" pitchFamily="18" charset="0"/>
                <a:cs typeface="Times" panose="02020603050405020304" pitchFamily="18" charset="0"/>
              </a:rPr>
              <a:t>A – Area</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457200" y="1066800"/>
            <a:ext cx="8382000" cy="1295400"/>
          </a:xfrm>
          <a:prstGeom prst="rect">
            <a:avLst/>
          </a:prstGeom>
          <a:solidFill>
            <a:schemeClr val="accent4">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Analyze how modern-day Americans should evaluate Spanish exploration of the New World to determine whether we as a nation should continue to venerate Columbus Day. </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89025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1">
              <a:lumMod val="20000"/>
              <a:lumOff val="80000"/>
            </a:schemeClr>
          </a:solidFill>
          <a:ln>
            <a:solidFill>
              <a:srgbClr val="C00000"/>
            </a:solidFill>
          </a:ln>
        </p:spPr>
        <p:txBody>
          <a:bodyPr>
            <a:normAutofit fontScale="90000"/>
          </a:bodyPr>
          <a:lstStyle/>
          <a:p>
            <a:r>
              <a:rPr lang="en-US" dirty="0">
                <a:solidFill>
                  <a:srgbClr val="C00000"/>
                </a:solidFill>
                <a:latin typeface="Baskerville Old Face" panose="02020602080505020303" pitchFamily="18" charset="0"/>
                <a:cs typeface="Times" panose="02020603050405020304" pitchFamily="18" charset="0"/>
              </a:rPr>
              <a:t>Verdict</a:t>
            </a:r>
          </a:p>
        </p:txBody>
      </p:sp>
      <p:sp>
        <p:nvSpPr>
          <p:cNvPr id="3" name="Content Placeholder 2"/>
          <p:cNvSpPr>
            <a:spLocks noGrp="1"/>
          </p:cNvSpPr>
          <p:nvPr>
            <p:ph idx="1"/>
          </p:nvPr>
        </p:nvSpPr>
        <p:spPr>
          <a:xfrm>
            <a:off x="457200" y="838200"/>
            <a:ext cx="8229600" cy="5287963"/>
          </a:xfrm>
        </p:spPr>
        <p:txBody>
          <a:bodyPr>
            <a:normAutofit/>
          </a:bodyPr>
          <a:lstStyle/>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Prompt:</a:t>
            </a: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panose="02020603050405020304" pitchFamily="18" charset="0"/>
                <a:cs typeface="Times" panose="02020603050405020304" pitchFamily="18" charset="0"/>
              </a:rPr>
              <a:t>Analyze how modern-day Americans should evaluate Spanish exploration of the New World to determine whether we as a nation should continue to venerate Columbus Day. </a:t>
            </a:r>
          </a:p>
          <a:p>
            <a:r>
              <a:rPr lang="en-US" sz="2400" dirty="0">
                <a:latin typeface="Times" panose="02020603050405020304" pitchFamily="18" charset="0"/>
                <a:cs typeface="Times" panose="02020603050405020304" pitchFamily="18" charset="0"/>
              </a:rPr>
              <a:t>Verdict: (Thesis) written argumentative statements</a:t>
            </a:r>
          </a:p>
          <a:p>
            <a:r>
              <a:rPr lang="en-US" sz="2400" dirty="0">
                <a:latin typeface="Times" panose="02020603050405020304" pitchFamily="18" charset="0"/>
                <a:cs typeface="Times" panose="02020603050405020304" pitchFamily="18" charset="0"/>
              </a:rPr>
              <a:t>Evidence:</a:t>
            </a:r>
          </a:p>
          <a:p>
            <a:pPr lvl="1"/>
            <a:r>
              <a:rPr lang="en-US" sz="2400" dirty="0">
                <a:latin typeface="Times" panose="02020603050405020304" pitchFamily="18" charset="0"/>
                <a:cs typeface="Times" panose="02020603050405020304" pitchFamily="18" charset="0"/>
              </a:rPr>
              <a:t>Documents – Historic contextualization statement (SHE statement)</a:t>
            </a:r>
          </a:p>
          <a:p>
            <a:pPr lvl="1"/>
            <a:r>
              <a:rPr lang="en-US" sz="2400" dirty="0">
                <a:latin typeface="Times" panose="02020603050405020304" pitchFamily="18" charset="0"/>
                <a:cs typeface="Times" panose="02020603050405020304" pitchFamily="18" charset="0"/>
              </a:rPr>
              <a:t>Outside evidence (SHE statements)</a:t>
            </a:r>
          </a:p>
          <a:p>
            <a:pPr lvl="1"/>
            <a:r>
              <a:rPr lang="en-US" sz="2400" dirty="0">
                <a:latin typeface="Times" panose="02020603050405020304" pitchFamily="18" charset="0"/>
                <a:cs typeface="Times" panose="02020603050405020304" pitchFamily="18" charset="0"/>
              </a:rPr>
              <a:t>3</a:t>
            </a:r>
            <a:r>
              <a:rPr lang="en-US" sz="2400" baseline="30000" dirty="0">
                <a:latin typeface="Times" panose="02020603050405020304" pitchFamily="18" charset="0"/>
                <a:cs typeface="Times" panose="02020603050405020304" pitchFamily="18" charset="0"/>
              </a:rPr>
              <a:t>rd</a:t>
            </a:r>
            <a:r>
              <a:rPr lang="en-US" sz="2400" dirty="0">
                <a:latin typeface="Times" panose="02020603050405020304" pitchFamily="18" charset="0"/>
                <a:cs typeface="Times" panose="02020603050405020304" pitchFamily="18" charset="0"/>
              </a:rPr>
              <a:t> Paragraph counter arguments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6150" y="4697026"/>
            <a:ext cx="2076450" cy="2040839"/>
          </a:xfrm>
          <a:prstGeom prst="rect">
            <a:avLst/>
          </a:prstGeom>
          <a:ln>
            <a:solidFill>
              <a:srgbClr val="FFFF00"/>
            </a:solidFill>
          </a:ln>
        </p:spPr>
      </p:pic>
      <p:sp>
        <p:nvSpPr>
          <p:cNvPr id="5" name="TextBox 4"/>
          <p:cNvSpPr txBox="1"/>
          <p:nvPr/>
        </p:nvSpPr>
        <p:spPr>
          <a:xfrm>
            <a:off x="612239" y="4576893"/>
            <a:ext cx="2133600" cy="369332"/>
          </a:xfrm>
          <a:prstGeom prst="rect">
            <a:avLst/>
          </a:prstGeom>
          <a:solidFill>
            <a:schemeClr val="accent3"/>
          </a:solidFill>
          <a:ln>
            <a:solidFill>
              <a:schemeClr val="accent1"/>
            </a:solidFill>
          </a:ln>
        </p:spPr>
        <p:txBody>
          <a:bodyPr wrap="square" rtlCol="0">
            <a:spAutoFit/>
          </a:bodyPr>
          <a:lstStyle/>
          <a:p>
            <a:pPr algn="ctr"/>
            <a:r>
              <a:rPr lang="en-US" b="1" dirty="0">
                <a:solidFill>
                  <a:schemeClr val="tx2"/>
                </a:solidFill>
                <a:latin typeface="Baskerville Old Face" panose="02020602080505020303" pitchFamily="18" charset="0"/>
              </a:rPr>
              <a:t>HERO</a:t>
            </a:r>
          </a:p>
        </p:txBody>
      </p:sp>
      <p:sp>
        <p:nvSpPr>
          <p:cNvPr id="6" name="TextBox 5"/>
          <p:cNvSpPr txBox="1"/>
          <p:nvPr/>
        </p:nvSpPr>
        <p:spPr>
          <a:xfrm>
            <a:off x="6334125" y="4697027"/>
            <a:ext cx="2133600" cy="369332"/>
          </a:xfrm>
          <a:prstGeom prst="rect">
            <a:avLst/>
          </a:prstGeom>
          <a:solidFill>
            <a:schemeClr val="tx1"/>
          </a:solidFill>
        </p:spPr>
        <p:txBody>
          <a:bodyPr wrap="square" rtlCol="0">
            <a:spAutoFit/>
          </a:bodyPr>
          <a:lstStyle/>
          <a:p>
            <a:pPr algn="ctr"/>
            <a:r>
              <a:rPr lang="en-US" b="1" dirty="0">
                <a:solidFill>
                  <a:srgbClr val="FFFF00"/>
                </a:solidFill>
                <a:latin typeface="Baskerville Old Face" panose="02020602080505020303" pitchFamily="18" charset="0"/>
              </a:rPr>
              <a:t>WAR CRIMINAL</a:t>
            </a:r>
          </a:p>
        </p:txBody>
      </p:sp>
      <p:sp>
        <p:nvSpPr>
          <p:cNvPr id="7" name="Rectangle 6"/>
          <p:cNvSpPr/>
          <p:nvPr/>
        </p:nvSpPr>
        <p:spPr>
          <a:xfrm>
            <a:off x="4191000" y="4600763"/>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Baskerville Old Face" panose="02020602080505020303" pitchFamily="18" charset="0"/>
              </a:rPr>
              <a:t>?</a:t>
            </a:r>
          </a:p>
        </p:txBody>
      </p:sp>
    </p:spTree>
    <p:extLst>
      <p:ext uri="{BB962C8B-B14F-4D97-AF65-F5344CB8AC3E}">
        <p14:creationId xmlns:p14="http://schemas.microsoft.com/office/powerpoint/2010/main" val="107352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tx1">
              <a:alpha val="49000"/>
            </a:schemeClr>
          </a:solidFill>
          <a:ln>
            <a:solidFill>
              <a:schemeClr val="bg1"/>
            </a:solidFill>
          </a:ln>
        </p:spPr>
        <p:txBody>
          <a:bodyPr/>
          <a:lstStyle/>
          <a:p>
            <a:r>
              <a:rPr lang="en-US" b="1" dirty="0">
                <a:solidFill>
                  <a:srgbClr val="FF0000"/>
                </a:solidFill>
                <a:latin typeface="Baskerville Old Face" panose="02020602080505020303" pitchFamily="18" charset="0"/>
              </a:rPr>
              <a:t>Power of the People?</a:t>
            </a:r>
          </a:p>
        </p:txBody>
      </p:sp>
      <p:sp>
        <p:nvSpPr>
          <p:cNvPr id="3" name="Content Placeholder 2"/>
          <p:cNvSpPr>
            <a:spLocks noGrp="1"/>
          </p:cNvSpPr>
          <p:nvPr>
            <p:ph idx="1"/>
          </p:nvPr>
        </p:nvSpPr>
        <p:spPr>
          <a:xfrm>
            <a:off x="228600" y="1295400"/>
            <a:ext cx="8763000" cy="4830763"/>
          </a:xfrm>
          <a:solidFill>
            <a:schemeClr val="bg1"/>
          </a:solidFill>
        </p:spPr>
        <p:txBody>
          <a:bodyPr>
            <a:normAutofit fontScale="77500" lnSpcReduction="20000"/>
          </a:bodyPr>
          <a:lstStyle/>
          <a:p>
            <a:pPr marL="0" indent="0">
              <a:buNone/>
            </a:pPr>
            <a:r>
              <a:rPr lang="en-US" sz="2300" dirty="0">
                <a:latin typeface="Times" panose="02020603050405020304" pitchFamily="18" charset="0"/>
                <a:cs typeface="Times" panose="02020603050405020304" pitchFamily="18" charset="0"/>
              </a:rPr>
              <a:t>“The new American political system based on these doctrines had scarcely gone into effect before it began to incur opposition from many sources. The close of the Revolutionary struggle removed the prime cause for radical agitation and brought a new group of thinkers into prominence. When independence had been gained, the practical work to be done was the maintenance of social order, the payment of the public debt, the provision of a sound financial system, and the establishment of conditions favorable to the development of the economic resources of the new country. The men who were principally concerned in this work of peaceful enterprise were not the philosophers, but men of business and property and the holders of public securities. For the most part, they had had no quarrel with the system of class rule and the strong centralization of government which had existed in England. It was on the question of policy, not of governmental structure, that they had broken with the British authorities. By no means all of them, in fact, had even resisted the policy of the mother country, for within the ranks of the conservatives were large numbers of Loyalists who had remained in America, and, as was to have been expected, cherished a bitter feeling against the Revolutionists, especially the radical section which had been boldest in denouncing the English system root and branch. In other words, after the heat and excitement of the War of Independence were over and the new government, state and national, was tested by the ordinary experiences of traders, financiers, and manufacturers, it was found inadequate, and these groups accordingly grew more and more determined to reconstruct the political system in such a fashion as to make it </a:t>
            </a:r>
            <a:r>
              <a:rPr lang="en-US" sz="2300" dirty="0" err="1">
                <a:latin typeface="Times" panose="02020603050405020304" pitchFamily="18" charset="0"/>
                <a:cs typeface="Times" panose="02020603050405020304" pitchFamily="18" charset="0"/>
              </a:rPr>
              <a:t>subserve</a:t>
            </a:r>
            <a:r>
              <a:rPr lang="en-US" sz="2300" dirty="0">
                <a:latin typeface="Times" panose="02020603050405020304" pitchFamily="18" charset="0"/>
                <a:cs typeface="Times" panose="02020603050405020304" pitchFamily="18" charset="0"/>
              </a:rPr>
              <a:t> their permanent interests.”</a:t>
            </a:r>
          </a:p>
          <a:p>
            <a:pPr marL="0" indent="0">
              <a:buNone/>
            </a:pPr>
            <a:r>
              <a:rPr lang="en-US" sz="2300" dirty="0">
                <a:latin typeface="Times" panose="02020603050405020304" pitchFamily="18" charset="0"/>
                <a:cs typeface="Times" panose="02020603050405020304" pitchFamily="18" charset="0"/>
              </a:rPr>
              <a:t>	- Charles Beard, “Framing the Constitution” 1912</a:t>
            </a:r>
          </a:p>
          <a:p>
            <a:endParaRPr lang="en-US" sz="1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57307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chemeClr val="tx2"/>
            </a:solidFill>
          </a:ln>
        </p:spPr>
        <p:txBody>
          <a:bodyPr>
            <a:normAutofit fontScale="90000"/>
          </a:bodyPr>
          <a:lstStyle/>
          <a:p>
            <a:r>
              <a:rPr lang="en-US" dirty="0">
                <a:latin typeface="Baskerville Old Face" panose="02020602080505020303" pitchFamily="18" charset="0"/>
              </a:rPr>
              <a:t>May it Please the Court</a:t>
            </a:r>
          </a:p>
        </p:txBody>
      </p:sp>
      <p:sp>
        <p:nvSpPr>
          <p:cNvPr id="3" name="Content Placeholder 2"/>
          <p:cNvSpPr>
            <a:spLocks noGrp="1"/>
          </p:cNvSpPr>
          <p:nvPr>
            <p:ph idx="1"/>
          </p:nvPr>
        </p:nvSpPr>
        <p:spPr>
          <a:xfrm>
            <a:off x="457200" y="1295400"/>
            <a:ext cx="8229600" cy="4830763"/>
          </a:xfrm>
          <a:solidFill>
            <a:schemeClr val="accent1">
              <a:lumMod val="20000"/>
              <a:lumOff val="80000"/>
            </a:schemeClr>
          </a:solidFill>
          <a:ln>
            <a:solidFill>
              <a:srgbClr val="C00000"/>
            </a:solidFill>
          </a:ln>
        </p:spPr>
        <p:txBody>
          <a:bodyPr>
            <a:normAutofit/>
          </a:bodyPr>
          <a:lstStyle/>
          <a:p>
            <a:r>
              <a:rPr lang="en-US" sz="2400" b="1" dirty="0">
                <a:solidFill>
                  <a:srgbClr val="C00000"/>
                </a:solidFill>
                <a:latin typeface="Times" panose="02020603050405020304" pitchFamily="18" charset="0"/>
                <a:cs typeface="Times" panose="02020603050405020304" pitchFamily="18" charset="0"/>
              </a:rPr>
              <a:t>Evidence statements </a:t>
            </a:r>
          </a:p>
          <a:p>
            <a:r>
              <a:rPr lang="en-US" sz="2400" dirty="0">
                <a:latin typeface="Times" panose="02020603050405020304" pitchFamily="18" charset="0"/>
                <a:cs typeface="Times" panose="02020603050405020304" pitchFamily="18" charset="0"/>
              </a:rPr>
              <a:t>1. As a result of first contact between Europeans and the New World death rates increased.</a:t>
            </a:r>
          </a:p>
          <a:p>
            <a:r>
              <a:rPr lang="en-US" sz="2400" dirty="0">
                <a:latin typeface="Times" panose="02020603050405020304" pitchFamily="18" charset="0"/>
                <a:cs typeface="Times" panose="02020603050405020304" pitchFamily="18" charset="0"/>
              </a:rPr>
              <a:t>2. The Columbian Exchange that resulted from first contact between two worlds explosive evolution</a:t>
            </a:r>
          </a:p>
          <a:p>
            <a:r>
              <a:rPr lang="en-US" sz="2400" dirty="0">
                <a:latin typeface="Times" panose="02020603050405020304" pitchFamily="18" charset="0"/>
                <a:cs typeface="Times" panose="02020603050405020304" pitchFamily="18" charset="0"/>
              </a:rPr>
              <a:t>3. First contact between European and Native Americans caused explosive evolution of the Columbian Exchange.  Epidemics of small pox and influenza caused mass genocide of Native American populations, such as the </a:t>
            </a:r>
            <a:r>
              <a:rPr lang="en-US" sz="2400" dirty="0" err="1">
                <a:latin typeface="Times" panose="02020603050405020304" pitchFamily="18" charset="0"/>
                <a:cs typeface="Times" panose="02020603050405020304" pitchFamily="18" charset="0"/>
              </a:rPr>
              <a:t>Arawaks</a:t>
            </a:r>
            <a:r>
              <a:rPr lang="en-US" sz="2400" dirty="0">
                <a:latin typeface="Times" panose="02020603050405020304" pitchFamily="18" charset="0"/>
                <a:cs typeface="Times" panose="02020603050405020304" pitchFamily="18" charset="0"/>
              </a:rPr>
              <a:t>, and evasive species, such as the dandelion, caused the eradication of vital food sources altering the ecology of America</a:t>
            </a:r>
          </a:p>
        </p:txBody>
      </p:sp>
    </p:spTree>
    <p:extLst>
      <p:ext uri="{BB962C8B-B14F-4D97-AF65-F5344CB8AC3E}">
        <p14:creationId xmlns:p14="http://schemas.microsoft.com/office/powerpoint/2010/main" val="1363225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solidFill>
          <a:ln>
            <a:solidFill>
              <a:schemeClr val="tx2"/>
            </a:solidFill>
          </a:ln>
        </p:spPr>
        <p:txBody>
          <a:bodyPr/>
          <a:lstStyle/>
          <a:p>
            <a:r>
              <a:rPr lang="en-US" dirty="0">
                <a:solidFill>
                  <a:schemeClr val="tx2"/>
                </a:solidFill>
                <a:latin typeface="Baskerville Old Face" panose="02020602080505020303" pitchFamily="18" charset="0"/>
              </a:rPr>
              <a:t>Think Like a Historian</a:t>
            </a:r>
          </a:p>
        </p:txBody>
      </p:sp>
      <p:pic>
        <p:nvPicPr>
          <p:cNvPr id="1027" name="Picture 3" descr="C:\Users\hultbea\AppData\Local\Microsoft\Windows\Temporary Internet Files\Content.Outlook\XUJFCP2G\2016-09-01 10-25-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8070" y="1494530"/>
            <a:ext cx="4038600" cy="364034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C:\Users\hultbea\AppData\Local\Microsoft\Windows\Temporary Internet Files\Content.Outlook\XUJFCP2G\2016-09-01 10-27-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1" y="1295400"/>
            <a:ext cx="3962400" cy="40386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97330" y="5486400"/>
            <a:ext cx="6248400" cy="400110"/>
          </a:xfrm>
          <a:prstGeom prst="rect">
            <a:avLst/>
          </a:prstGeom>
          <a:solidFill>
            <a:schemeClr val="bg1"/>
          </a:solidFill>
          <a:ln>
            <a:solidFill>
              <a:schemeClr val="tx1"/>
            </a:solidFill>
          </a:ln>
        </p:spPr>
        <p:txBody>
          <a:bodyPr wrap="square" rtlCol="0">
            <a:spAutoFit/>
          </a:bodyPr>
          <a:lstStyle/>
          <a:p>
            <a:pPr algn="ctr"/>
            <a:r>
              <a:rPr lang="en-US" sz="2000" dirty="0">
                <a:solidFill>
                  <a:srgbClr val="C00000"/>
                </a:solidFill>
                <a:latin typeface="Baskerville Old Face" panose="02020602080505020303" pitchFamily="18" charset="0"/>
              </a:rPr>
              <a:t>What can be deduced from the two population charts?</a:t>
            </a:r>
          </a:p>
        </p:txBody>
      </p:sp>
    </p:spTree>
    <p:extLst>
      <p:ext uri="{BB962C8B-B14F-4D97-AF65-F5344CB8AC3E}">
        <p14:creationId xmlns:p14="http://schemas.microsoft.com/office/powerpoint/2010/main" val="685856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p>
          <a:p>
            <a:r>
              <a:rPr lang="en-US" sz="2400" dirty="0">
                <a:latin typeface="Times" panose="02020603050405020304" pitchFamily="18" charset="0"/>
                <a:cs typeface="Times" panose="02020603050405020304" pitchFamily="18" charset="0"/>
              </a:rPr>
              <a:t>A European Claim</a:t>
            </a:r>
          </a:p>
          <a:p>
            <a:r>
              <a:rPr lang="en-US" sz="2400" dirty="0">
                <a:latin typeface="Times" panose="02020603050405020304" pitchFamily="18" charset="0"/>
                <a:cs typeface="Times" panose="02020603050405020304" pitchFamily="18" charset="0"/>
              </a:rPr>
              <a:t>Thesis writing</a:t>
            </a:r>
          </a:p>
          <a:p>
            <a:r>
              <a:rPr lang="en-US" sz="2400" dirty="0">
                <a:latin typeface="Times" panose="02020603050405020304" pitchFamily="18" charset="0"/>
                <a:cs typeface="Times" panose="02020603050405020304" pitchFamily="18" charset="0"/>
              </a:rPr>
              <a:t>Impacting the New World</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FF0000"/>
                </a:solidFill>
                <a:latin typeface="Times" panose="02020603050405020304" pitchFamily="18" charset="0"/>
                <a:cs typeface="Times" panose="02020603050405020304" pitchFamily="18" charset="0"/>
              </a:rPr>
              <a:t>The Black Legend Debate – Thesis Writing</a:t>
            </a:r>
          </a:p>
          <a:p>
            <a:pPr>
              <a:spcBef>
                <a:spcPts val="0"/>
              </a:spcBef>
            </a:pPr>
            <a:r>
              <a:rPr lang="en-US" sz="2400" b="1" i="1" dirty="0">
                <a:solidFill>
                  <a:srgbClr val="002060"/>
                </a:solidFill>
                <a:latin typeface="Times" panose="02020603050405020304" pitchFamily="18" charset="0"/>
                <a:cs typeface="Times" panose="02020603050405020304" pitchFamily="18" charset="0"/>
              </a:rPr>
              <a:t>Unit I Test, Tuesday, September 12</a:t>
            </a:r>
          </a:p>
        </p:txBody>
      </p:sp>
    </p:spTree>
    <p:extLst>
      <p:ext uri="{BB962C8B-B14F-4D97-AF65-F5344CB8AC3E}">
        <p14:creationId xmlns:p14="http://schemas.microsoft.com/office/powerpoint/2010/main" val="2722566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solidFill>
                  <a:srgbClr val="002060"/>
                </a:solidFill>
                <a:latin typeface="Baskerville Old Face" panose="02020602080505020303" pitchFamily="18" charset="0"/>
              </a:rPr>
              <a:t>Essential Question</a:t>
            </a:r>
          </a:p>
        </p:txBody>
      </p:sp>
      <p:sp>
        <p:nvSpPr>
          <p:cNvPr id="3" name="Content Placeholder 2"/>
          <p:cNvSpPr>
            <a:spLocks noGrp="1"/>
          </p:cNvSpPr>
          <p:nvPr>
            <p:ph idx="1"/>
          </p:nvPr>
        </p:nvSpPr>
        <p:spPr>
          <a:xfrm>
            <a:off x="457200" y="1295400"/>
            <a:ext cx="8229600" cy="4830763"/>
          </a:xfrm>
          <a:solidFill>
            <a:schemeClr val="bg2"/>
          </a:solidFill>
          <a:ln>
            <a:solidFill>
              <a:schemeClr val="tx1"/>
            </a:solidFill>
          </a:ln>
        </p:spPr>
        <p:txBody>
          <a:bodyPr/>
          <a:lstStyle/>
          <a:p>
            <a:pPr marL="0" lvl="1" indent="0">
              <a:buNone/>
            </a:pPr>
            <a:r>
              <a:rPr lang="en-US" sz="3200" dirty="0">
                <a:solidFill>
                  <a:srgbClr val="C00000"/>
                </a:solidFill>
                <a:latin typeface="Times" panose="02020603050405020304" pitchFamily="18" charset="0"/>
                <a:cs typeface="Times" panose="02020603050405020304" pitchFamily="18" charset="0"/>
              </a:rPr>
              <a:t>How did the interaction of Native American, African, and European culture impact the development of the New World?</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55459"/>
            <a:ext cx="742950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147418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1A5D-841E-44D9-A180-38067E43769D}"/>
              </a:ext>
            </a:extLst>
          </p:cNvPr>
          <p:cNvSpPr>
            <a:spLocks noGrp="1"/>
          </p:cNvSpPr>
          <p:nvPr>
            <p:ph type="title"/>
          </p:nvPr>
        </p:nvSpPr>
        <p:spPr>
          <a:xfrm>
            <a:off x="457200" y="274638"/>
            <a:ext cx="8229600" cy="792162"/>
          </a:xfrm>
          <a:solidFill>
            <a:schemeClr val="accent6"/>
          </a:solidFill>
          <a:ln>
            <a:solidFill>
              <a:schemeClr val="tx1"/>
            </a:solidFill>
          </a:ln>
        </p:spPr>
        <p:txBody>
          <a:bodyPr>
            <a:normAutofit/>
          </a:bodyPr>
          <a:lstStyle/>
          <a:p>
            <a:r>
              <a:rPr lang="en-US" b="1" dirty="0">
                <a:latin typeface="Baskerville Old Face" panose="02020602080505020303" pitchFamily="18" charset="0"/>
              </a:rPr>
              <a:t>European Interactions</a:t>
            </a:r>
          </a:p>
        </p:txBody>
      </p:sp>
      <p:sp>
        <p:nvSpPr>
          <p:cNvPr id="3" name="Content Placeholder 2">
            <a:extLst>
              <a:ext uri="{FF2B5EF4-FFF2-40B4-BE49-F238E27FC236}">
                <a16:creationId xmlns:a16="http://schemas.microsoft.com/office/drawing/2014/main" id="{C962368A-8CA7-43D1-A079-820BD52EB983}"/>
              </a:ext>
            </a:extLst>
          </p:cNvPr>
          <p:cNvSpPr>
            <a:spLocks noGrp="1"/>
          </p:cNvSpPr>
          <p:nvPr>
            <p:ph idx="1"/>
          </p:nvPr>
        </p:nvSpPr>
        <p:spPr>
          <a:xfrm>
            <a:off x="457200" y="1371600"/>
            <a:ext cx="8229600" cy="4754563"/>
          </a:xfrm>
          <a:solidFill>
            <a:schemeClr val="bg2"/>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Contrast European impact on the New World with the following statements.  Use specific historic examples to support your conclusions.</a:t>
            </a:r>
          </a:p>
          <a:p>
            <a:pPr marL="457200" indent="-457200">
              <a:buAutoNum type="alphaUcPeriod"/>
            </a:pPr>
            <a:r>
              <a:rPr lang="en-US" sz="2400" dirty="0">
                <a:latin typeface="Times" panose="02020603050405020304" pitchFamily="18" charset="0"/>
                <a:cs typeface="Times" panose="02020603050405020304" pitchFamily="18" charset="0"/>
              </a:rPr>
              <a:t>Evaluate which European nation had the worst relationship with the American Indian population of the New World.</a:t>
            </a:r>
          </a:p>
          <a:p>
            <a:pPr marL="457200" indent="-457200">
              <a:buAutoNum type="alphaUcPeriod"/>
            </a:pPr>
            <a:r>
              <a:rPr lang="en-US" sz="2400" dirty="0">
                <a:latin typeface="Times" panose="02020603050405020304" pitchFamily="18" charset="0"/>
                <a:cs typeface="Times" panose="02020603050405020304" pitchFamily="18" charset="0"/>
              </a:rPr>
              <a:t>Evaluate which European nation had the best relationship with the American Indian population.</a:t>
            </a:r>
          </a:p>
          <a:p>
            <a:pPr marL="457200" indent="-457200">
              <a:buAutoNum type="alphaUcPeriod"/>
            </a:pPr>
            <a:r>
              <a:rPr lang="en-US" sz="2400" dirty="0">
                <a:latin typeface="Times" panose="02020603050405020304" pitchFamily="18" charset="0"/>
                <a:cs typeface="Times" panose="02020603050405020304" pitchFamily="18" charset="0"/>
              </a:rPr>
              <a:t>Describe how capitalism was a motivating factor for each of the following European nations.</a:t>
            </a:r>
          </a:p>
          <a:p>
            <a:pPr marL="688975">
              <a:buFontTx/>
              <a:buChar char="-"/>
            </a:pPr>
            <a:r>
              <a:rPr lang="en-US" sz="2400" dirty="0">
                <a:latin typeface="Times" panose="02020603050405020304" pitchFamily="18" charset="0"/>
                <a:cs typeface="Times" panose="02020603050405020304" pitchFamily="18" charset="0"/>
              </a:rPr>
              <a:t>Spanish </a:t>
            </a:r>
          </a:p>
          <a:p>
            <a:pPr marL="688975">
              <a:buFontTx/>
              <a:buChar char="-"/>
            </a:pPr>
            <a:r>
              <a:rPr lang="en-US" sz="2400" dirty="0">
                <a:latin typeface="Times" panose="02020603050405020304" pitchFamily="18" charset="0"/>
                <a:cs typeface="Times" panose="02020603050405020304" pitchFamily="18" charset="0"/>
              </a:rPr>
              <a:t>French</a:t>
            </a:r>
          </a:p>
          <a:p>
            <a:pPr marL="688975">
              <a:buFontTx/>
              <a:buChar char="-"/>
            </a:pPr>
            <a:r>
              <a:rPr lang="en-US" sz="2400" dirty="0">
                <a:latin typeface="Times" panose="02020603050405020304" pitchFamily="18" charset="0"/>
                <a:cs typeface="Times" panose="02020603050405020304" pitchFamily="18" charset="0"/>
              </a:rPr>
              <a:t>English </a:t>
            </a:r>
          </a:p>
        </p:txBody>
      </p:sp>
    </p:spTree>
    <p:extLst>
      <p:ext uri="{BB962C8B-B14F-4D97-AF65-F5344CB8AC3E}">
        <p14:creationId xmlns:p14="http://schemas.microsoft.com/office/powerpoint/2010/main" val="11934488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a:solidFill>
            <a:schemeClr val="bg1"/>
          </a:solidFill>
          <a:ln>
            <a:solidFill>
              <a:schemeClr val="tx1"/>
            </a:solidFill>
          </a:ln>
        </p:spPr>
        <p:txBody>
          <a:bodyPr/>
          <a:lstStyle/>
          <a:p>
            <a:r>
              <a:rPr lang="en-US" dirty="0">
                <a:solidFill>
                  <a:schemeClr val="tx2"/>
                </a:solidFill>
                <a:latin typeface="Times New Roman" panose="02020603050405020304" pitchFamily="18" charset="0"/>
                <a:cs typeface="Times New Roman" panose="02020603050405020304" pitchFamily="18" charset="0"/>
              </a:rPr>
              <a:t>Here Come the French</a:t>
            </a:r>
          </a:p>
        </p:txBody>
      </p:sp>
      <p:sp>
        <p:nvSpPr>
          <p:cNvPr id="6" name="Content Placeholder 5"/>
          <p:cNvSpPr>
            <a:spLocks noGrp="1"/>
          </p:cNvSpPr>
          <p:nvPr>
            <p:ph idx="1"/>
          </p:nvPr>
        </p:nvSpPr>
        <p:spPr>
          <a:xfrm>
            <a:off x="457200" y="1219200"/>
            <a:ext cx="6629400" cy="4906963"/>
          </a:xfrm>
          <a:solidFill>
            <a:schemeClr val="bg2"/>
          </a:solidFill>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Motivation: World Super Status </a:t>
            </a:r>
            <a:r>
              <a:rPr lang="en-US" sz="2400" dirty="0">
                <a:latin typeface="Times New Roman" panose="02020603050405020304" pitchFamily="18" charset="0"/>
                <a:cs typeface="Times New Roman" panose="02020603050405020304" pitchFamily="18" charset="0"/>
              </a:rPr>
              <a:t>(Competition with Spain, England &amp; France)</a:t>
            </a:r>
          </a:p>
          <a:p>
            <a:r>
              <a:rPr lang="en-US" sz="2400" i="1" dirty="0">
                <a:solidFill>
                  <a:srgbClr val="7030A0"/>
                </a:solidFill>
                <a:latin typeface="Times New Roman" panose="02020603050405020304" pitchFamily="18" charset="0"/>
                <a:cs typeface="Times New Roman" panose="02020603050405020304" pitchFamily="18" charset="0"/>
              </a:rPr>
              <a:t>Mercantilism</a:t>
            </a:r>
            <a:r>
              <a:rPr lang="en-US" sz="2400" dirty="0">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Fur Trade </a:t>
            </a:r>
            <a:r>
              <a:rPr lang="en-US" sz="2400" dirty="0">
                <a:latin typeface="Times New Roman" panose="02020603050405020304" pitchFamily="18" charset="0"/>
                <a:cs typeface="Times New Roman" panose="02020603050405020304" pitchFamily="18" charset="0"/>
              </a:rPr>
              <a:t>(Relationship with the Native Americans)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390" y="2819400"/>
            <a:ext cx="5618937" cy="3489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038600" y="6400800"/>
            <a:ext cx="4267200" cy="369332"/>
          </a:xfrm>
          <a:prstGeom prst="rect">
            <a:avLst/>
          </a:prstGeom>
          <a:solidFill>
            <a:schemeClr val="tx2">
              <a:lumMod val="60000"/>
              <a:lumOff val="40000"/>
            </a:schemeClr>
          </a:solidFill>
          <a:ln>
            <a:solidFill>
              <a:schemeClr val="tx2"/>
            </a:solidFill>
          </a:ln>
        </p:spPr>
        <p:txBody>
          <a:bodyPr wrap="square" rtlCol="0">
            <a:spAutoFit/>
          </a:bodyPr>
          <a:lstStyle/>
          <a:p>
            <a:pPr algn="ctr"/>
            <a:r>
              <a:rPr lang="en-US" b="1" dirty="0">
                <a:solidFill>
                  <a:srgbClr val="C00000"/>
                </a:solidFill>
                <a:latin typeface="Times" panose="02020603050405020304" pitchFamily="18" charset="0"/>
                <a:cs typeface="Times" panose="02020603050405020304" pitchFamily="18" charset="0"/>
              </a:rPr>
              <a:t>European Land Claims by 1750</a:t>
            </a:r>
          </a:p>
        </p:txBody>
      </p:sp>
      <p:pic>
        <p:nvPicPr>
          <p:cNvPr id="2052" name="Picture 4" descr="Image result for Decline of Animal population in America during colo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57601"/>
            <a:ext cx="2895599" cy="16002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3" name="Right Arrow 2"/>
          <p:cNvSpPr/>
          <p:nvPr/>
        </p:nvSpPr>
        <p:spPr>
          <a:xfrm rot="20406257">
            <a:off x="3606578" y="3785792"/>
            <a:ext cx="4128718"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26930" y="5388830"/>
            <a:ext cx="2514600" cy="307777"/>
          </a:xfrm>
          <a:prstGeom prst="rect">
            <a:avLst/>
          </a:prstGeom>
          <a:solidFill>
            <a:schemeClr val="tx2">
              <a:lumMod val="60000"/>
              <a:lumOff val="40000"/>
            </a:schemeClr>
          </a:solidFill>
          <a:ln>
            <a:solidFill>
              <a:srgbClr val="FF0000"/>
            </a:solidFill>
          </a:ln>
        </p:spPr>
        <p:txBody>
          <a:bodyPr wrap="square" rtlCol="0">
            <a:spAutoFit/>
          </a:bodyPr>
          <a:lstStyle/>
          <a:p>
            <a:pPr algn="ctr"/>
            <a:r>
              <a:rPr lang="en-US" sz="1400" b="1" dirty="0">
                <a:solidFill>
                  <a:srgbClr val="C00000"/>
                </a:solidFill>
                <a:latin typeface="Times" panose="02020603050405020304" pitchFamily="18" charset="0"/>
                <a:cs typeface="Times" panose="02020603050405020304" pitchFamily="18" charset="0"/>
              </a:rPr>
              <a:t>Quebec – Fur Trade Outpost</a:t>
            </a:r>
          </a:p>
        </p:txBody>
      </p:sp>
      <p:pic>
        <p:nvPicPr>
          <p:cNvPr id="2054" name="Picture 6" descr="http://tse1.mm.bing.net/th?&amp;id=OIP.Mdfdf23b6849e58dcf69cf660b02d2353o0&amp;w=261&amp;h=164&amp;c=0&amp;pid=1.9&amp;rs=0&amp;p=0&amp;r=0">
            <a:hlinkClick r:id="rId4" tooltip="View image detail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828" y="1219200"/>
            <a:ext cx="1841499"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9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a:solidFill>
            <a:schemeClr val="bg1"/>
          </a:solidFill>
          <a:ln>
            <a:solidFill>
              <a:schemeClr val="tx1"/>
            </a:solidFill>
          </a:ln>
        </p:spPr>
        <p:txBody>
          <a:bodyPr/>
          <a:lstStyle/>
          <a:p>
            <a:r>
              <a:rPr lang="en-US" dirty="0">
                <a:solidFill>
                  <a:schemeClr val="tx2"/>
                </a:solidFill>
                <a:latin typeface="Times New Roman" panose="02020603050405020304" pitchFamily="18" charset="0"/>
                <a:cs typeface="Times New Roman" panose="02020603050405020304" pitchFamily="18" charset="0"/>
              </a:rPr>
              <a:t>The French Imprint in America</a:t>
            </a:r>
          </a:p>
        </p:txBody>
      </p:sp>
      <p:sp>
        <p:nvSpPr>
          <p:cNvPr id="6" name="Content Placeholder 5"/>
          <p:cNvSpPr>
            <a:spLocks noGrp="1"/>
          </p:cNvSpPr>
          <p:nvPr>
            <p:ph idx="1"/>
          </p:nvPr>
        </p:nvSpPr>
        <p:spPr>
          <a:xfrm>
            <a:off x="457200" y="1219200"/>
            <a:ext cx="6629400" cy="4906963"/>
          </a:xfrm>
        </p:spPr>
        <p:txBody>
          <a:bodyPr>
            <a:normAutofit/>
          </a:bodyPr>
          <a:lstStyle/>
          <a:p>
            <a:r>
              <a:rPr lang="en-US" sz="2200" dirty="0">
                <a:latin typeface="Times New Roman" panose="02020603050405020304" pitchFamily="18" charset="0"/>
                <a:cs typeface="Times New Roman" panose="02020603050405020304" pitchFamily="18" charset="0"/>
              </a:rPr>
              <a:t>Fur Trade built a relationship with the Native Americans</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Spread of Christendom – </a:t>
            </a:r>
            <a:r>
              <a:rPr lang="en-US" sz="2200" b="1" dirty="0">
                <a:solidFill>
                  <a:srgbClr val="C00000"/>
                </a:solidFill>
                <a:latin typeface="Times New Roman" panose="02020603050405020304" pitchFamily="18" charset="0"/>
                <a:cs typeface="Times New Roman" panose="02020603050405020304" pitchFamily="18" charset="0"/>
              </a:rPr>
              <a:t>Jesuit Priests</a:t>
            </a:r>
          </a:p>
          <a:p>
            <a:pPr marL="0" indent="0">
              <a:buNone/>
            </a:pPr>
            <a:r>
              <a:rPr lang="en-US" sz="2200" b="1" dirty="0">
                <a:solidFill>
                  <a:srgbClr val="C0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(Catholicism) </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2054" name="Picture 6" descr="http://tse1.mm.bing.net/th?&amp;id=OIP.Mdfdf23b6849e58dcf69cf660b02d2353o0&amp;w=261&amp;h=164&amp;c=0&amp;pid=1.9&amp;rs=0&amp;p=0&amp;r=0">
            <a:hlinkClick r:id="rId2" tooltip="View image detail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828" y="1219200"/>
            <a:ext cx="1841499" cy="1143000"/>
          </a:xfrm>
          <a:prstGeom prst="rect">
            <a:avLst/>
          </a:prstGeom>
          <a:solidFill>
            <a:schemeClr val="tx2">
              <a:lumMod val="60000"/>
              <a:lumOff val="40000"/>
            </a:schemeClr>
          </a:solidFill>
          <a:ln>
            <a:solidFill>
              <a:schemeClr val="tx2"/>
            </a:solidFill>
          </a:ln>
        </p:spPr>
      </p:pic>
      <p:sp>
        <p:nvSpPr>
          <p:cNvPr id="8" name="TextBox 7"/>
          <p:cNvSpPr txBox="1"/>
          <p:nvPr/>
        </p:nvSpPr>
        <p:spPr>
          <a:xfrm>
            <a:off x="6324600" y="6267450"/>
            <a:ext cx="2438400" cy="381000"/>
          </a:xfrm>
          <a:prstGeom prst="rect">
            <a:avLst/>
          </a:prstGeom>
          <a:solidFill>
            <a:schemeClr val="tx2">
              <a:lumMod val="60000"/>
              <a:lumOff val="40000"/>
            </a:schemeClr>
          </a:solidFill>
          <a:ln>
            <a:solidFill>
              <a:schemeClr val="tx2"/>
            </a:solidFill>
          </a:ln>
        </p:spPr>
        <p:txBody>
          <a:bodyPr wrap="square" rtlCol="0">
            <a:spAutoFit/>
          </a:bodyPr>
          <a:lstStyle/>
          <a:p>
            <a:pPr algn="ctr"/>
            <a:r>
              <a:rPr lang="en-US" b="1" dirty="0">
                <a:solidFill>
                  <a:srgbClr val="C00000"/>
                </a:solidFill>
              </a:rPr>
              <a:t>Jacques Marquette</a:t>
            </a: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0600"/>
            <a:ext cx="5105400" cy="190881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9F37C2DC-DD5B-4582-BC6F-1CD7A873EC96}"/>
              </a:ext>
            </a:extLst>
          </p:cNvPr>
          <p:cNvSpPr/>
          <p:nvPr/>
        </p:nvSpPr>
        <p:spPr>
          <a:xfrm>
            <a:off x="685800" y="1933575"/>
            <a:ext cx="5638800" cy="201707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dirty="0">
                <a:solidFill>
                  <a:srgbClr val="FFFF00"/>
                </a:solidFill>
                <a:latin typeface="Times New Roman" panose="02020603050405020304" pitchFamily="18" charset="0"/>
                <a:cs typeface="Times New Roman" panose="02020603050405020304" pitchFamily="18" charset="0"/>
              </a:rPr>
              <a:t>Intermarriage</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(Fur traders earn status with tribes) </a:t>
            </a:r>
          </a:p>
          <a:p>
            <a:pPr lvl="1"/>
            <a:r>
              <a:rPr lang="en-US" sz="2000" b="1" u="sng" dirty="0">
                <a:solidFill>
                  <a:schemeClr val="accent6">
                    <a:lumMod val="75000"/>
                  </a:schemeClr>
                </a:solidFill>
                <a:latin typeface="Times New Roman" panose="02020603050405020304" pitchFamily="18" charset="0"/>
                <a:cs typeface="Times New Roman" panose="02020603050405020304" pitchFamily="18" charset="0"/>
              </a:rPr>
              <a:t>Quebec</a:t>
            </a:r>
            <a:r>
              <a:rPr lang="en-US" sz="2000" dirty="0">
                <a:latin typeface="Times New Roman" panose="02020603050405020304" pitchFamily="18" charset="0"/>
                <a:cs typeface="Times New Roman" panose="02020603050405020304" pitchFamily="18" charset="0"/>
              </a:rPr>
              <a:t> (Joint Stock Company)/</a:t>
            </a:r>
            <a:r>
              <a:rPr lang="en-US" sz="2000" b="1" u="sng" dirty="0">
                <a:solidFill>
                  <a:schemeClr val="accent6">
                    <a:lumMod val="75000"/>
                  </a:schemeClr>
                </a:solidFill>
                <a:latin typeface="Times New Roman" panose="02020603050405020304" pitchFamily="18" charset="0"/>
                <a:cs typeface="Times New Roman" panose="02020603050405020304" pitchFamily="18" charset="0"/>
              </a:rPr>
              <a:t>New France </a:t>
            </a:r>
            <a:r>
              <a:rPr lang="en-US" sz="2000" dirty="0">
                <a:latin typeface="Times New Roman" panose="02020603050405020304" pitchFamily="18" charset="0"/>
                <a:cs typeface="Times New Roman" panose="02020603050405020304" pitchFamily="18" charset="0"/>
              </a:rPr>
              <a:t>(Royal Colony): Crown supported</a:t>
            </a:r>
          </a:p>
          <a:p>
            <a:pPr lvl="1"/>
            <a:r>
              <a:rPr lang="en-US" sz="2000" dirty="0">
                <a:latin typeface="Times New Roman" panose="02020603050405020304" pitchFamily="18" charset="0"/>
                <a:cs typeface="Times New Roman" panose="02020603050405020304" pitchFamily="18" charset="0"/>
              </a:rPr>
              <a:t>Created tribal rivalries (</a:t>
            </a:r>
            <a:r>
              <a:rPr lang="en-US" sz="2000" i="1" dirty="0">
                <a:solidFill>
                  <a:srgbClr val="FFFF00"/>
                </a:solidFill>
                <a:latin typeface="Times New Roman" panose="02020603050405020304" pitchFamily="18" charset="0"/>
                <a:cs typeface="Times New Roman" panose="02020603050405020304" pitchFamily="18" charset="0"/>
              </a:rPr>
              <a:t>Samuel de Champlain</a:t>
            </a:r>
            <a:r>
              <a:rPr lang="en-US" sz="20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Destruction of beaver &amp; deer population</a:t>
            </a:r>
          </a:p>
        </p:txBody>
      </p:sp>
      <p:pic>
        <p:nvPicPr>
          <p:cNvPr id="2056" name="Picture 8" descr="Image result for French Jesuit Pries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297" y="2895600"/>
            <a:ext cx="2876550" cy="32766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3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4322-F96B-4879-A5D9-02D60E926C5B}"/>
              </a:ext>
            </a:extLst>
          </p:cNvPr>
          <p:cNvSpPr>
            <a:spLocks noGrp="1"/>
          </p:cNvSpPr>
          <p:nvPr>
            <p:ph type="title"/>
          </p:nvPr>
        </p:nvSpPr>
        <p:spPr>
          <a:xfrm>
            <a:off x="3352800" y="274638"/>
            <a:ext cx="5334000" cy="7159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The British Invasion</a:t>
            </a:r>
          </a:p>
        </p:txBody>
      </p:sp>
      <p:pic>
        <p:nvPicPr>
          <p:cNvPr id="5" name="Content Placeholder 4" descr="A picture containing person&#10;&#10;Description generated with very high confidence">
            <a:extLst>
              <a:ext uri="{FF2B5EF4-FFF2-40B4-BE49-F238E27FC236}">
                <a16:creationId xmlns:a16="http://schemas.microsoft.com/office/drawing/2014/main" id="{65199267-BDB0-4016-9892-FEF00E452C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95400"/>
            <a:ext cx="5012447" cy="5334000"/>
          </a:xfrm>
        </p:spPr>
      </p:pic>
      <p:sp>
        <p:nvSpPr>
          <p:cNvPr id="6" name="Rectangle 5">
            <a:extLst>
              <a:ext uri="{FF2B5EF4-FFF2-40B4-BE49-F238E27FC236}">
                <a16:creationId xmlns:a16="http://schemas.microsoft.com/office/drawing/2014/main" id="{D0331C6E-E29E-4C38-B64F-4DAB9DA85436}"/>
              </a:ext>
            </a:extLst>
          </p:cNvPr>
          <p:cNvSpPr/>
          <p:nvPr/>
        </p:nvSpPr>
        <p:spPr>
          <a:xfrm>
            <a:off x="4131553" y="1236518"/>
            <a:ext cx="5012447"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1</a:t>
            </a:r>
            <a:r>
              <a:rPr lang="en-US" sz="2400" dirty="0">
                <a:solidFill>
                  <a:srgbClr val="002060"/>
                </a:solidFill>
                <a:latin typeface="Times" panose="02020603050405020304" pitchFamily="18" charset="0"/>
                <a:cs typeface="Times" panose="02020603050405020304" pitchFamily="18" charset="0"/>
              </a:rPr>
              <a:t>1588: England defeats the </a:t>
            </a:r>
            <a:r>
              <a:rPr lang="en-US" sz="2400" b="1" u="sng" dirty="0">
                <a:solidFill>
                  <a:srgbClr val="002060"/>
                </a:solidFill>
                <a:latin typeface="Times" panose="02020603050405020304" pitchFamily="18" charset="0"/>
                <a:cs typeface="Times" panose="02020603050405020304" pitchFamily="18" charset="0"/>
              </a:rPr>
              <a:t>Spanish Armanda</a:t>
            </a:r>
            <a:r>
              <a:rPr lang="en-US" sz="2400" dirty="0">
                <a:solidFill>
                  <a:srgbClr val="002060"/>
                </a:solidFill>
                <a:latin typeface="Times" panose="02020603050405020304" pitchFamily="18" charset="0"/>
                <a:cs typeface="Times" panose="02020603050405020304" pitchFamily="18" charset="0"/>
              </a:rPr>
              <a:t> (Sir Francis Drake – Piracy)</a:t>
            </a:r>
            <a:endParaRPr lang="en-US" sz="2400" dirty="0">
              <a:latin typeface="Times"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68AC57FC-1932-4208-8CDF-DB2F4D93F048}"/>
              </a:ext>
            </a:extLst>
          </p:cNvPr>
          <p:cNvSpPr/>
          <p:nvPr/>
        </p:nvSpPr>
        <p:spPr>
          <a:xfrm>
            <a:off x="4131553" y="2133600"/>
            <a:ext cx="5037028" cy="4449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panose="02020603050405020304" pitchFamily="18" charset="0"/>
                <a:cs typeface="Times" panose="02020603050405020304" pitchFamily="18" charset="0"/>
              </a:rPr>
              <a:t>Factors encouraging English exploration and colonization</a:t>
            </a:r>
          </a:p>
          <a:p>
            <a:pPr marL="342900" indent="-342900">
              <a:buFont typeface="Arial" panose="020B0604020202020204" pitchFamily="34" charset="0"/>
              <a:buChar char="•"/>
            </a:pPr>
            <a:r>
              <a:rPr lang="en-US" sz="2400" dirty="0">
                <a:solidFill>
                  <a:srgbClr val="002060"/>
                </a:solidFill>
                <a:latin typeface="Times" panose="02020603050405020304" pitchFamily="18" charset="0"/>
                <a:cs typeface="Times" panose="02020603050405020304" pitchFamily="18" charset="0"/>
              </a:rPr>
              <a:t>Mid 16</a:t>
            </a:r>
            <a:r>
              <a:rPr lang="en-US" sz="2400" baseline="30000" dirty="0">
                <a:solidFill>
                  <a:srgbClr val="002060"/>
                </a:solidFill>
                <a:latin typeface="Times" panose="02020603050405020304" pitchFamily="18" charset="0"/>
                <a:cs typeface="Times" panose="02020603050405020304" pitchFamily="18" charset="0"/>
              </a:rPr>
              <a:t>th</a:t>
            </a:r>
            <a:r>
              <a:rPr lang="en-US" sz="2400" dirty="0">
                <a:solidFill>
                  <a:srgbClr val="002060"/>
                </a:solidFill>
                <a:latin typeface="Times" panose="02020603050405020304" pitchFamily="18" charset="0"/>
                <a:cs typeface="Times" panose="02020603050405020304" pitchFamily="18" charset="0"/>
              </a:rPr>
              <a:t> Century </a:t>
            </a:r>
            <a:r>
              <a:rPr lang="en-US" sz="2400" b="1" u="sng" dirty="0">
                <a:solidFill>
                  <a:srgbClr val="002060"/>
                </a:solidFill>
                <a:latin typeface="Times" panose="02020603050405020304" pitchFamily="18" charset="0"/>
                <a:cs typeface="Times" panose="02020603050405020304" pitchFamily="18" charset="0"/>
              </a:rPr>
              <a:t>primogeniture law </a:t>
            </a:r>
            <a:r>
              <a:rPr lang="en-US" sz="2400" dirty="0">
                <a:solidFill>
                  <a:srgbClr val="002060"/>
                </a:solidFill>
                <a:latin typeface="Times" panose="02020603050405020304" pitchFamily="18" charset="0"/>
                <a:cs typeface="Times" panose="02020603050405020304" pitchFamily="18" charset="0"/>
              </a:rPr>
              <a:t>enacted (1</a:t>
            </a:r>
            <a:r>
              <a:rPr lang="en-US" sz="2400" baseline="30000" dirty="0">
                <a:solidFill>
                  <a:srgbClr val="002060"/>
                </a:solidFill>
                <a:latin typeface="Times" panose="02020603050405020304" pitchFamily="18" charset="0"/>
                <a:cs typeface="Times" panose="02020603050405020304" pitchFamily="18" charset="0"/>
              </a:rPr>
              <a:t>st</a:t>
            </a:r>
            <a:r>
              <a:rPr lang="en-US" sz="2400" dirty="0">
                <a:solidFill>
                  <a:srgbClr val="002060"/>
                </a:solidFill>
                <a:latin typeface="Times" panose="02020603050405020304" pitchFamily="18" charset="0"/>
                <a:cs typeface="Times" panose="02020603050405020304" pitchFamily="18" charset="0"/>
              </a:rPr>
              <a:t> born gets inheritance</a:t>
            </a:r>
          </a:p>
          <a:p>
            <a:pPr marL="342900" indent="-342900">
              <a:buFont typeface="Arial" panose="020B0604020202020204" pitchFamily="34" charset="0"/>
              <a:buChar char="•"/>
            </a:pPr>
            <a:r>
              <a:rPr lang="en-US" sz="2400" dirty="0">
                <a:solidFill>
                  <a:srgbClr val="002060"/>
                </a:solidFill>
                <a:latin typeface="Times" panose="02020603050405020304" pitchFamily="18" charset="0"/>
                <a:cs typeface="Times" panose="02020603050405020304" pitchFamily="18" charset="0"/>
              </a:rPr>
              <a:t>2</a:t>
            </a:r>
            <a:r>
              <a:rPr lang="en-US" sz="2400" baseline="30000" dirty="0">
                <a:solidFill>
                  <a:srgbClr val="002060"/>
                </a:solidFill>
                <a:latin typeface="Times" panose="02020603050405020304" pitchFamily="18" charset="0"/>
                <a:cs typeface="Times" panose="02020603050405020304" pitchFamily="18" charset="0"/>
              </a:rPr>
              <a:t>nd</a:t>
            </a:r>
            <a:r>
              <a:rPr lang="en-US" sz="2400" dirty="0">
                <a:solidFill>
                  <a:srgbClr val="002060"/>
                </a:solidFill>
                <a:latin typeface="Times" panose="02020603050405020304" pitchFamily="18" charset="0"/>
                <a:cs typeface="Times" panose="02020603050405020304" pitchFamily="18" charset="0"/>
              </a:rPr>
              <a:t> &amp; 3</a:t>
            </a:r>
            <a:r>
              <a:rPr lang="en-US" sz="2400" baseline="30000" dirty="0">
                <a:solidFill>
                  <a:srgbClr val="002060"/>
                </a:solidFill>
                <a:latin typeface="Times" panose="02020603050405020304" pitchFamily="18" charset="0"/>
                <a:cs typeface="Times" panose="02020603050405020304" pitchFamily="18" charset="0"/>
              </a:rPr>
              <a:t>rd</a:t>
            </a:r>
            <a:r>
              <a:rPr lang="en-US" sz="2400" dirty="0">
                <a:solidFill>
                  <a:srgbClr val="002060"/>
                </a:solidFill>
                <a:latin typeface="Times" panose="02020603050405020304" pitchFamily="18" charset="0"/>
                <a:cs typeface="Times" panose="02020603050405020304" pitchFamily="18" charset="0"/>
              </a:rPr>
              <a:t> Sons formed </a:t>
            </a:r>
            <a:r>
              <a:rPr lang="en-US" sz="2400" b="1" u="sng" dirty="0">
                <a:solidFill>
                  <a:srgbClr val="002060"/>
                </a:solidFill>
                <a:latin typeface="Times" panose="02020603050405020304" pitchFamily="18" charset="0"/>
                <a:cs typeface="Times" panose="02020603050405020304" pitchFamily="18" charset="0"/>
              </a:rPr>
              <a:t>Joint Stock Companies </a:t>
            </a:r>
            <a:r>
              <a:rPr lang="en-US" sz="2400" dirty="0">
                <a:solidFill>
                  <a:srgbClr val="002060"/>
                </a:solidFill>
                <a:latin typeface="Times" panose="02020603050405020304" pitchFamily="18" charset="0"/>
                <a:cs typeface="Times" panose="02020603050405020304" pitchFamily="18" charset="0"/>
              </a:rPr>
              <a:t>to invest in colonization</a:t>
            </a:r>
          </a:p>
          <a:p>
            <a:pPr marL="342900" indent="-342900">
              <a:buFont typeface="Arial" panose="020B0604020202020204" pitchFamily="34" charset="0"/>
              <a:buChar char="•"/>
            </a:pPr>
            <a:r>
              <a:rPr lang="en-US" sz="2400" b="1" u="sng" dirty="0">
                <a:solidFill>
                  <a:srgbClr val="002060"/>
                </a:solidFill>
                <a:latin typeface="Times" panose="02020603050405020304" pitchFamily="18" charset="0"/>
                <a:cs typeface="Times" panose="02020603050405020304" pitchFamily="18" charset="0"/>
              </a:rPr>
              <a:t>Enclosure movement</a:t>
            </a:r>
            <a:r>
              <a:rPr lang="en-US" sz="2400" dirty="0">
                <a:solidFill>
                  <a:srgbClr val="002060"/>
                </a:solidFill>
                <a:latin typeface="Times" panose="02020603050405020304" pitchFamily="18" charset="0"/>
                <a:cs typeface="Times" panose="02020603050405020304" pitchFamily="18" charset="0"/>
              </a:rPr>
              <a:t>: high population of landless poor</a:t>
            </a:r>
          </a:p>
          <a:p>
            <a:pPr marL="342900" indent="-342900">
              <a:buFont typeface="Arial" panose="020B0604020202020204" pitchFamily="34" charset="0"/>
              <a:buChar char="•"/>
            </a:pPr>
            <a:r>
              <a:rPr lang="en-US" sz="2400" b="1" u="sng" dirty="0">
                <a:solidFill>
                  <a:srgbClr val="002060"/>
                </a:solidFill>
                <a:latin typeface="Times" panose="02020603050405020304" pitchFamily="18" charset="0"/>
                <a:cs typeface="Times" panose="02020603050405020304" pitchFamily="18" charset="0"/>
              </a:rPr>
              <a:t>Protestant Reformation: </a:t>
            </a:r>
            <a:r>
              <a:rPr lang="en-US" sz="2400" dirty="0">
                <a:solidFill>
                  <a:srgbClr val="002060"/>
                </a:solidFill>
                <a:latin typeface="Times" panose="02020603050405020304" pitchFamily="18" charset="0"/>
                <a:cs typeface="Times" panose="02020603050405020304" pitchFamily="18" charset="0"/>
              </a:rPr>
              <a:t>battle over control of the Church of England</a:t>
            </a:r>
          </a:p>
        </p:txBody>
      </p:sp>
      <p:sp>
        <p:nvSpPr>
          <p:cNvPr id="9" name="Rectangle 8">
            <a:extLst>
              <a:ext uri="{FF2B5EF4-FFF2-40B4-BE49-F238E27FC236}">
                <a16:creationId xmlns:a16="http://schemas.microsoft.com/office/drawing/2014/main" id="{FC931A34-2ACD-4AB6-B2C7-C5DCDD7E0B20}"/>
              </a:ext>
            </a:extLst>
          </p:cNvPr>
          <p:cNvSpPr/>
          <p:nvPr/>
        </p:nvSpPr>
        <p:spPr>
          <a:xfrm>
            <a:off x="140110" y="228600"/>
            <a:ext cx="2944761" cy="914400"/>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English Smack Talk</a:t>
            </a:r>
          </a:p>
        </p:txBody>
      </p:sp>
    </p:spTree>
    <p:extLst>
      <p:ext uri="{BB962C8B-B14F-4D97-AF65-F5344CB8AC3E}">
        <p14:creationId xmlns:p14="http://schemas.microsoft.com/office/powerpoint/2010/main" val="39346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chemeClr val="bg1"/>
          </a:solidFill>
          <a:ln>
            <a:solidFill>
              <a:schemeClr val="tx2"/>
            </a:solidFill>
          </a:ln>
        </p:spPr>
        <p:txBody>
          <a:bodyPr>
            <a:normAutofit fontScale="90000"/>
          </a:bodyPr>
          <a:lstStyle/>
          <a:p>
            <a:r>
              <a:rPr lang="en-US" dirty="0">
                <a:solidFill>
                  <a:schemeClr val="tx2"/>
                </a:solidFill>
                <a:latin typeface="Baskerville Old Face" panose="02020602080505020303" pitchFamily="18" charset="0"/>
              </a:rPr>
              <a:t>4 Waves of English Migration</a:t>
            </a:r>
          </a:p>
        </p:txBody>
      </p:sp>
      <p:pic>
        <p:nvPicPr>
          <p:cNvPr id="6148" name="Picture 4" descr="Image result for 3 waves of English Settlement in the 13 original colo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 y="990600"/>
            <a:ext cx="4935220" cy="5638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200" y="1066800"/>
            <a:ext cx="3048000" cy="923330"/>
          </a:xfrm>
          <a:prstGeom prst="rect">
            <a:avLst/>
          </a:prstGeom>
          <a:solidFill>
            <a:schemeClr val="bg1"/>
          </a:solidFill>
          <a:ln>
            <a:solidFill>
              <a:schemeClr val="tx2"/>
            </a:solidFill>
          </a:ln>
        </p:spPr>
        <p:txBody>
          <a:bodyPr wrap="square" rtlCol="0">
            <a:spAutoFit/>
          </a:bodyPr>
          <a:lstStyle/>
          <a:p>
            <a:r>
              <a:rPr lang="en-US" b="1" dirty="0">
                <a:latin typeface="Times" panose="02020603050405020304" pitchFamily="18" charset="0"/>
                <a:cs typeface="Times" panose="02020603050405020304" pitchFamily="18" charset="0"/>
              </a:rPr>
              <a:t>Congregational: </a:t>
            </a:r>
            <a:r>
              <a:rPr lang="en-US" dirty="0">
                <a:latin typeface="Times" panose="02020603050405020304" pitchFamily="18" charset="0"/>
                <a:cs typeface="Times" panose="02020603050405020304" pitchFamily="18" charset="0"/>
              </a:rPr>
              <a:t>Puritans &amp; Pilgrims – </a:t>
            </a:r>
            <a:r>
              <a:rPr lang="en-US" dirty="0">
                <a:solidFill>
                  <a:srgbClr val="FF0000"/>
                </a:solidFill>
                <a:latin typeface="Times" panose="02020603050405020304" pitchFamily="18" charset="0"/>
                <a:cs typeface="Times" panose="02020603050405020304" pitchFamily="18" charset="0"/>
              </a:rPr>
              <a:t>Dissenters (religious freedom)</a:t>
            </a:r>
          </a:p>
        </p:txBody>
      </p:sp>
      <p:sp>
        <p:nvSpPr>
          <p:cNvPr id="6" name="TextBox 5"/>
          <p:cNvSpPr txBox="1"/>
          <p:nvPr/>
        </p:nvSpPr>
        <p:spPr>
          <a:xfrm>
            <a:off x="5410200" y="2471780"/>
            <a:ext cx="3048000" cy="646331"/>
          </a:xfrm>
          <a:prstGeom prst="rect">
            <a:avLst/>
          </a:prstGeom>
          <a:solidFill>
            <a:schemeClr val="bg1"/>
          </a:solidFill>
          <a:ln>
            <a:solidFill>
              <a:schemeClr val="tx2"/>
            </a:solidFill>
          </a:ln>
        </p:spPr>
        <p:txBody>
          <a:bodyPr wrap="square" rtlCol="0">
            <a:spAutoFit/>
          </a:bodyPr>
          <a:lstStyle/>
          <a:p>
            <a:r>
              <a:rPr lang="en-US" b="1" dirty="0">
                <a:latin typeface="Times" panose="02020603050405020304" pitchFamily="18" charset="0"/>
                <a:cs typeface="Times" panose="02020603050405020304" pitchFamily="18" charset="0"/>
              </a:rPr>
              <a:t>Quakers: </a:t>
            </a:r>
            <a:r>
              <a:rPr lang="en-US" dirty="0">
                <a:solidFill>
                  <a:srgbClr val="FF0000"/>
                </a:solidFill>
                <a:latin typeface="Times" panose="02020603050405020304" pitchFamily="18" charset="0"/>
                <a:cs typeface="Times" panose="02020603050405020304" pitchFamily="18" charset="0"/>
              </a:rPr>
              <a:t>Dissenters (religious freedom)</a:t>
            </a:r>
          </a:p>
        </p:txBody>
      </p:sp>
      <p:sp>
        <p:nvSpPr>
          <p:cNvPr id="7" name="TextBox 6"/>
          <p:cNvSpPr txBox="1"/>
          <p:nvPr/>
        </p:nvSpPr>
        <p:spPr>
          <a:xfrm>
            <a:off x="5410200" y="3780204"/>
            <a:ext cx="3048000" cy="923330"/>
          </a:xfrm>
          <a:prstGeom prst="rect">
            <a:avLst/>
          </a:prstGeom>
          <a:solidFill>
            <a:schemeClr val="bg1"/>
          </a:solidFill>
          <a:ln>
            <a:solidFill>
              <a:schemeClr val="tx2"/>
            </a:solidFill>
          </a:ln>
        </p:spPr>
        <p:txBody>
          <a:bodyPr wrap="square" rtlCol="0">
            <a:spAutoFit/>
          </a:bodyPr>
          <a:lstStyle/>
          <a:p>
            <a:r>
              <a:rPr lang="en-US" b="1" dirty="0">
                <a:latin typeface="Times" panose="02020603050405020304" pitchFamily="18" charset="0"/>
                <a:cs typeface="Times" panose="02020603050405020304" pitchFamily="18" charset="0"/>
              </a:rPr>
              <a:t>Cavaliers: </a:t>
            </a:r>
            <a:r>
              <a:rPr lang="en-US" dirty="0">
                <a:latin typeface="Times" panose="02020603050405020304" pitchFamily="18" charset="0"/>
                <a:cs typeface="Times" panose="02020603050405020304" pitchFamily="18" charset="0"/>
              </a:rPr>
              <a:t>Aristocracy – wealthy by land (No power in England)</a:t>
            </a:r>
          </a:p>
        </p:txBody>
      </p:sp>
      <p:sp>
        <p:nvSpPr>
          <p:cNvPr id="8" name="TextBox 7"/>
          <p:cNvSpPr txBox="1"/>
          <p:nvPr/>
        </p:nvSpPr>
        <p:spPr>
          <a:xfrm>
            <a:off x="5410200" y="5029200"/>
            <a:ext cx="3048000" cy="646331"/>
          </a:xfrm>
          <a:prstGeom prst="rect">
            <a:avLst/>
          </a:prstGeom>
          <a:solidFill>
            <a:schemeClr val="bg1"/>
          </a:solidFill>
          <a:ln>
            <a:solidFill>
              <a:schemeClr val="tx2"/>
            </a:solidFill>
          </a:ln>
        </p:spPr>
        <p:txBody>
          <a:bodyPr wrap="square" rtlCol="0">
            <a:spAutoFit/>
          </a:bodyPr>
          <a:lstStyle/>
          <a:p>
            <a:r>
              <a:rPr lang="en-US" b="1" dirty="0">
                <a:latin typeface="Times" panose="02020603050405020304" pitchFamily="18" charset="0"/>
                <a:cs typeface="Times" panose="02020603050405020304" pitchFamily="18" charset="0"/>
              </a:rPr>
              <a:t>Lowlander Backwoodsmen: </a:t>
            </a:r>
            <a:r>
              <a:rPr lang="en-US" dirty="0">
                <a:latin typeface="Times" panose="02020603050405020304" pitchFamily="18" charset="0"/>
                <a:cs typeface="Times" panose="02020603050405020304" pitchFamily="18" charset="0"/>
              </a:rPr>
              <a:t>Scots-Irish (poor)</a:t>
            </a:r>
          </a:p>
        </p:txBody>
      </p:sp>
      <p:sp>
        <p:nvSpPr>
          <p:cNvPr id="4" name="Right Arrow 3"/>
          <p:cNvSpPr/>
          <p:nvPr/>
        </p:nvSpPr>
        <p:spPr>
          <a:xfrm rot="10800000">
            <a:off x="4191000" y="1389965"/>
            <a:ext cx="9906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3352800" y="2656446"/>
            <a:ext cx="18288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3048000" y="3998249"/>
            <a:ext cx="21336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2125978" y="5247248"/>
            <a:ext cx="990600" cy="210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252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tx2"/>
            </a:solidFill>
          </a:ln>
        </p:spPr>
        <p:txBody>
          <a:bodyPr>
            <a:noAutofit/>
          </a:bodyPr>
          <a:lstStyle/>
          <a:p>
            <a:r>
              <a:rPr lang="en-US" sz="3600" dirty="0">
                <a:solidFill>
                  <a:schemeClr val="tx2"/>
                </a:solidFill>
                <a:latin typeface="Baskerville Old Face" panose="02020602080505020303" pitchFamily="18" charset="0"/>
              </a:rPr>
              <a:t>Permanent Settlements in the New World</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19200"/>
            <a:ext cx="7315200" cy="5029200"/>
          </a:xfrm>
        </p:spPr>
      </p:pic>
    </p:spTree>
    <p:extLst>
      <p:ext uri="{BB962C8B-B14F-4D97-AF65-F5344CB8AC3E}">
        <p14:creationId xmlns:p14="http://schemas.microsoft.com/office/powerpoint/2010/main" val="320284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DB58-1433-46F6-B806-5C2D2CDB2E59}"/>
              </a:ext>
            </a:extLst>
          </p:cNvPr>
          <p:cNvSpPr>
            <a:spLocks noGrp="1"/>
          </p:cNvSpPr>
          <p:nvPr>
            <p:ph type="title"/>
          </p:nvPr>
        </p:nvSpPr>
        <p:spPr>
          <a:xfrm>
            <a:off x="457200" y="274638"/>
            <a:ext cx="8229600" cy="944562"/>
          </a:xfrm>
        </p:spPr>
        <p:txBody>
          <a:bodyPr/>
          <a:lstStyle/>
          <a:p>
            <a:r>
              <a:rPr lang="en-US" dirty="0"/>
              <a:t>POV </a:t>
            </a:r>
          </a:p>
        </p:txBody>
      </p:sp>
      <p:sp>
        <p:nvSpPr>
          <p:cNvPr id="3" name="Content Placeholder 2">
            <a:extLst>
              <a:ext uri="{FF2B5EF4-FFF2-40B4-BE49-F238E27FC236}">
                <a16:creationId xmlns:a16="http://schemas.microsoft.com/office/drawing/2014/main" id="{8CE2CDE8-8C1B-4618-9A49-A886F0DA6BB7}"/>
              </a:ext>
            </a:extLst>
          </p:cNvPr>
          <p:cNvSpPr>
            <a:spLocks noGrp="1"/>
          </p:cNvSpPr>
          <p:nvPr>
            <p:ph idx="1"/>
          </p:nvPr>
        </p:nvSpPr>
        <p:spPr>
          <a:xfrm>
            <a:off x="457200" y="1219200"/>
            <a:ext cx="8229600" cy="5486400"/>
          </a:xfrm>
          <a:solidFill>
            <a:schemeClr val="bg1"/>
          </a:solidFill>
          <a:ln>
            <a:solidFill>
              <a:schemeClr val="accent1"/>
            </a:solidFill>
          </a:ln>
        </p:spPr>
        <p:txBody>
          <a:bodyPr>
            <a:normAutofit/>
          </a:bodyPr>
          <a:lstStyle/>
          <a:p>
            <a:r>
              <a:rPr lang="en-US" sz="2400" dirty="0">
                <a:latin typeface="Times" panose="02020603050405020304" pitchFamily="18" charset="0"/>
                <a:cs typeface="Times" panose="02020603050405020304" pitchFamily="18" charset="0"/>
              </a:rPr>
              <a:t>Summer Assignment</a:t>
            </a:r>
          </a:p>
          <a:p>
            <a:r>
              <a:rPr lang="en-US" sz="2400" dirty="0">
                <a:latin typeface="Times" panose="02020603050405020304" pitchFamily="18" charset="0"/>
                <a:cs typeface="Times" panose="02020603050405020304" pitchFamily="18" charset="0"/>
              </a:rPr>
              <a:t>HIPP your summer assignment </a:t>
            </a:r>
          </a:p>
          <a:p>
            <a:r>
              <a:rPr lang="en-US" sz="2400" dirty="0">
                <a:latin typeface="Times" panose="02020603050405020304" pitchFamily="18" charset="0"/>
                <a:cs typeface="Times" panose="02020603050405020304" pitchFamily="18" charset="0"/>
              </a:rPr>
              <a:t>Discuss with a partner how that changed your understand of the time period, which is the focus of the reading. </a:t>
            </a:r>
          </a:p>
          <a:p>
            <a:r>
              <a:rPr lang="en-US" sz="2400" dirty="0">
                <a:latin typeface="Times" panose="02020603050405020304" pitchFamily="18" charset="0"/>
                <a:cs typeface="Times" panose="02020603050405020304" pitchFamily="18" charset="0"/>
              </a:rPr>
              <a:t>Summarize the importance of point of view in explaining history</a:t>
            </a:r>
          </a:p>
        </p:txBody>
      </p:sp>
      <p:pic>
        <p:nvPicPr>
          <p:cNvPr id="5" name="Picture 4" descr="A picture containing water&#10;&#10;Description automatically generated">
            <a:extLst>
              <a:ext uri="{FF2B5EF4-FFF2-40B4-BE49-F238E27FC236}">
                <a16:creationId xmlns:a16="http://schemas.microsoft.com/office/drawing/2014/main" id="{503E6179-115F-43DA-996C-51BD22DC9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429000"/>
            <a:ext cx="6350000" cy="3200400"/>
          </a:xfrm>
          <a:prstGeom prst="rect">
            <a:avLst/>
          </a:prstGeom>
        </p:spPr>
      </p:pic>
    </p:spTree>
    <p:extLst>
      <p:ext uri="{BB962C8B-B14F-4D97-AF65-F5344CB8AC3E}">
        <p14:creationId xmlns:p14="http://schemas.microsoft.com/office/powerpoint/2010/main" val="40619369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381000" y="76200"/>
            <a:ext cx="8229600" cy="609600"/>
          </a:xfrm>
          <a:solidFill>
            <a:schemeClr val="bg1"/>
          </a:solidFill>
          <a:ln>
            <a:solidFill>
              <a:schemeClr val="tx2"/>
            </a:solidFill>
          </a:ln>
        </p:spPr>
        <p:txBody>
          <a:bodyPr>
            <a:normAutofit fontScale="90000"/>
          </a:bodyPr>
          <a:lstStyle/>
          <a:p>
            <a:pPr eaLnBrk="1" hangingPunct="1">
              <a:defRPr/>
            </a:pPr>
            <a:r>
              <a:rPr lang="en-US" sz="3200" b="0" dirty="0">
                <a:solidFill>
                  <a:schemeClr val="tx2"/>
                </a:solidFill>
                <a:latin typeface="Baskerville Old Face" panose="02020602080505020303" pitchFamily="18" charset="0"/>
              </a:rPr>
              <a:t>The Rise of the American Merchant, 1750</a:t>
            </a:r>
            <a:r>
              <a:rPr lang="en-US" sz="4000" dirty="0">
                <a:solidFill>
                  <a:schemeClr val="tx2"/>
                </a:solidFill>
                <a:latin typeface="Baskerville Old Face" panose="02020602080505020303" pitchFamily="18" charset="0"/>
              </a:rPr>
              <a:t> </a:t>
            </a:r>
          </a:p>
        </p:txBody>
      </p:sp>
      <p:pic>
        <p:nvPicPr>
          <p:cNvPr id="7170" name="Picture 2" descr="Image result for Triangle 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305800" cy="524256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7037998-7608-49A3-BE5B-FCDC1DBAAD9A}"/>
              </a:ext>
            </a:extLst>
          </p:cNvPr>
          <p:cNvSpPr/>
          <p:nvPr/>
        </p:nvSpPr>
        <p:spPr>
          <a:xfrm>
            <a:off x="990600" y="5791200"/>
            <a:ext cx="5257800" cy="762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00"/>
                </a:solidFill>
                <a:latin typeface="Times" panose="02020603050405020304" pitchFamily="18" charset="0"/>
                <a:cs typeface="Times" panose="02020603050405020304" pitchFamily="18" charset="0"/>
              </a:rPr>
              <a:t>Triangle Trade</a:t>
            </a:r>
          </a:p>
        </p:txBody>
      </p:sp>
    </p:spTree>
    <p:extLst>
      <p:ext uri="{BB962C8B-B14F-4D97-AF65-F5344CB8AC3E}">
        <p14:creationId xmlns:p14="http://schemas.microsoft.com/office/powerpoint/2010/main" val="1684792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History on trial </a:t>
            </a:r>
          </a:p>
        </p:txBody>
      </p:sp>
      <p:sp>
        <p:nvSpPr>
          <p:cNvPr id="3" name="Content Placeholder 2"/>
          <p:cNvSpPr>
            <a:spLocks noGrp="1"/>
          </p:cNvSpPr>
          <p:nvPr>
            <p:ph idx="1"/>
          </p:nvPr>
        </p:nvSpPr>
        <p:spPr>
          <a:xfrm>
            <a:off x="383264" y="955718"/>
            <a:ext cx="8229600" cy="5194569"/>
          </a:xfrm>
          <a:solidFill>
            <a:schemeClr val="bg2"/>
          </a:solidFill>
          <a:ln>
            <a:solidFill>
              <a:schemeClr val="tx1"/>
            </a:solidFill>
          </a:ln>
        </p:spPr>
        <p:txBody>
          <a:bodyPr>
            <a:normAutofit/>
          </a:bodyPr>
          <a:lstStyle/>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Americans. </a:t>
            </a:r>
          </a:p>
          <a:p>
            <a:pPr marL="0" indent="0">
              <a:buNone/>
            </a:pPr>
            <a:r>
              <a:rPr lang="en-US" altLang="en-US" sz="24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90" y="1715676"/>
            <a:ext cx="2701636" cy="1524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90" y="3315641"/>
            <a:ext cx="2701636" cy="14162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115" y="3128061"/>
            <a:ext cx="2092303" cy="12596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115" y="1724747"/>
            <a:ext cx="2057400" cy="1296557"/>
          </a:xfrm>
          <a:prstGeom prst="rect">
            <a:avLst/>
          </a:prstGeom>
        </p:spPr>
      </p:pic>
      <p:sp>
        <p:nvSpPr>
          <p:cNvPr id="10" name="Rectangle 9"/>
          <p:cNvSpPr/>
          <p:nvPr/>
        </p:nvSpPr>
        <p:spPr>
          <a:xfrm>
            <a:off x="2514600" y="2084136"/>
            <a:ext cx="2057400" cy="6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Christopher Columbus</a:t>
            </a:r>
          </a:p>
        </p:txBody>
      </p:sp>
      <p:sp>
        <p:nvSpPr>
          <p:cNvPr id="12" name="Rectangle 11"/>
          <p:cNvSpPr/>
          <p:nvPr/>
        </p:nvSpPr>
        <p:spPr>
          <a:xfrm>
            <a:off x="6575979" y="2339791"/>
            <a:ext cx="2410691" cy="65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Hernando De Soto</a:t>
            </a:r>
          </a:p>
        </p:txBody>
      </p:sp>
      <p:sp>
        <p:nvSpPr>
          <p:cNvPr id="13" name="Rectangle 12"/>
          <p:cNvSpPr/>
          <p:nvPr/>
        </p:nvSpPr>
        <p:spPr>
          <a:xfrm>
            <a:off x="2514600" y="3714071"/>
            <a:ext cx="2057400" cy="6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Hernando Cortez</a:t>
            </a:r>
          </a:p>
        </p:txBody>
      </p:sp>
      <p:sp>
        <p:nvSpPr>
          <p:cNvPr id="14" name="Rectangle 13"/>
          <p:cNvSpPr/>
          <p:nvPr/>
        </p:nvSpPr>
        <p:spPr>
          <a:xfrm>
            <a:off x="6744567" y="4088530"/>
            <a:ext cx="2191348" cy="65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Francisco Coronado </a:t>
            </a:r>
          </a:p>
        </p:txBody>
      </p:sp>
      <p:sp>
        <p:nvSpPr>
          <p:cNvPr id="5" name="Rectangle 4">
            <a:extLst>
              <a:ext uri="{FF2B5EF4-FFF2-40B4-BE49-F238E27FC236}">
                <a16:creationId xmlns:a16="http://schemas.microsoft.com/office/drawing/2014/main" id="{ED82D108-70D4-4EA4-BF29-CD793D285ADC}"/>
              </a:ext>
            </a:extLst>
          </p:cNvPr>
          <p:cNvSpPr/>
          <p:nvPr/>
        </p:nvSpPr>
        <p:spPr>
          <a:xfrm>
            <a:off x="2481961" y="4877029"/>
            <a:ext cx="4094018"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Two Sides to Every History</a:t>
            </a:r>
          </a:p>
        </p:txBody>
      </p:sp>
      <p:sp>
        <p:nvSpPr>
          <p:cNvPr id="15" name="Rectangle 14">
            <a:extLst>
              <a:ext uri="{FF2B5EF4-FFF2-40B4-BE49-F238E27FC236}">
                <a16:creationId xmlns:a16="http://schemas.microsoft.com/office/drawing/2014/main" id="{602BE5E3-8FFC-4754-A153-71135ACB2368}"/>
              </a:ext>
            </a:extLst>
          </p:cNvPr>
          <p:cNvSpPr/>
          <p:nvPr/>
        </p:nvSpPr>
        <p:spPr>
          <a:xfrm>
            <a:off x="274000" y="5693649"/>
            <a:ext cx="2469200"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SIDE 1:</a:t>
            </a:r>
          </a:p>
        </p:txBody>
      </p:sp>
      <p:sp>
        <p:nvSpPr>
          <p:cNvPr id="16" name="Rectangle 15">
            <a:extLst>
              <a:ext uri="{FF2B5EF4-FFF2-40B4-BE49-F238E27FC236}">
                <a16:creationId xmlns:a16="http://schemas.microsoft.com/office/drawing/2014/main" id="{DE7877DE-B124-45D6-BBF2-FB6CDEDE704F}"/>
              </a:ext>
            </a:extLst>
          </p:cNvPr>
          <p:cNvSpPr/>
          <p:nvPr/>
        </p:nvSpPr>
        <p:spPr>
          <a:xfrm>
            <a:off x="6205821" y="5676830"/>
            <a:ext cx="2469200" cy="6546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SIDE 2:</a:t>
            </a:r>
          </a:p>
        </p:txBody>
      </p:sp>
    </p:spTree>
    <p:extLst>
      <p:ext uri="{BB962C8B-B14F-4D97-AF65-F5344CB8AC3E}">
        <p14:creationId xmlns:p14="http://schemas.microsoft.com/office/powerpoint/2010/main" val="2838195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327F-FD63-4D35-8890-DAB878F71854}"/>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The Legitimacy of the Black Legend</a:t>
            </a:r>
          </a:p>
        </p:txBody>
      </p:sp>
      <p:sp>
        <p:nvSpPr>
          <p:cNvPr id="9" name="Content Placeholder 8">
            <a:extLst>
              <a:ext uri="{FF2B5EF4-FFF2-40B4-BE49-F238E27FC236}">
                <a16:creationId xmlns:a16="http://schemas.microsoft.com/office/drawing/2014/main" id="{BFE4FA7B-AE92-4C8F-94B9-D884EC2A44EE}"/>
              </a:ext>
            </a:extLst>
          </p:cNvPr>
          <p:cNvSpPr>
            <a:spLocks noGrp="1"/>
          </p:cNvSpPr>
          <p:nvPr>
            <p:ph idx="1"/>
          </p:nvPr>
        </p:nvSpPr>
        <p:spPr>
          <a:xfrm>
            <a:off x="457200" y="2514600"/>
            <a:ext cx="8229600" cy="3611563"/>
          </a:xfrm>
          <a:solidFill>
            <a:schemeClr val="bg1"/>
          </a:solidFill>
          <a:ln>
            <a:solidFill>
              <a:srgbClr val="002060"/>
            </a:solidFill>
          </a:ln>
        </p:spPr>
        <p:txBody>
          <a:bodyPr/>
          <a:lstStyle/>
          <a:p>
            <a:endParaRPr lang="en-US"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
        <p:nvSpPr>
          <p:cNvPr id="10" name="Rectangle 9">
            <a:extLst>
              <a:ext uri="{FF2B5EF4-FFF2-40B4-BE49-F238E27FC236}">
                <a16:creationId xmlns:a16="http://schemas.microsoft.com/office/drawing/2014/main" id="{10DA0E27-069D-41F5-8283-C4010BD2EFCA}"/>
              </a:ext>
            </a:extLst>
          </p:cNvPr>
          <p:cNvSpPr/>
          <p:nvPr/>
        </p:nvSpPr>
        <p:spPr>
          <a:xfrm>
            <a:off x="457200" y="1066800"/>
            <a:ext cx="8382000" cy="942110"/>
          </a:xfrm>
          <a:prstGeom prst="rect">
            <a:avLst/>
          </a:prstGeom>
          <a:solidFill>
            <a:schemeClr val="accent4">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pPr marL="0" indent="0">
              <a:buNone/>
            </a:pPr>
            <a:r>
              <a:rPr lang="en-US" alt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Americas. </a:t>
            </a:r>
          </a:p>
          <a:p>
            <a:endParaRPr lang="en-US" sz="2400" dirty="0">
              <a:latin typeface="Times" panose="02020603050405020304" pitchFamily="18" charset="0"/>
              <a:cs typeface="Times" panose="02020603050405020304" pitchFamily="18" charset="0"/>
            </a:endParaRPr>
          </a:p>
        </p:txBody>
      </p:sp>
      <p:sp>
        <p:nvSpPr>
          <p:cNvPr id="11" name="Rectangle 10">
            <a:extLst>
              <a:ext uri="{FF2B5EF4-FFF2-40B4-BE49-F238E27FC236}">
                <a16:creationId xmlns:a16="http://schemas.microsoft.com/office/drawing/2014/main" id="{00945F3C-0D57-4D86-839B-D282AEE7DCC5}"/>
              </a:ext>
            </a:extLst>
          </p:cNvPr>
          <p:cNvSpPr/>
          <p:nvPr/>
        </p:nvSpPr>
        <p:spPr>
          <a:xfrm>
            <a:off x="1219200" y="2466109"/>
            <a:ext cx="2743200" cy="609600"/>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panose="02020603050405020304" pitchFamily="18" charset="0"/>
                <a:cs typeface="Times" panose="02020603050405020304" pitchFamily="18" charset="0"/>
              </a:rPr>
              <a:t>Positive</a:t>
            </a:r>
          </a:p>
        </p:txBody>
      </p:sp>
      <p:sp>
        <p:nvSpPr>
          <p:cNvPr id="12" name="Rectangle 11">
            <a:extLst>
              <a:ext uri="{FF2B5EF4-FFF2-40B4-BE49-F238E27FC236}">
                <a16:creationId xmlns:a16="http://schemas.microsoft.com/office/drawing/2014/main" id="{8B29BD10-7818-4078-9B61-53C860E7EB4F}"/>
              </a:ext>
            </a:extLst>
          </p:cNvPr>
          <p:cNvSpPr/>
          <p:nvPr/>
        </p:nvSpPr>
        <p:spPr>
          <a:xfrm>
            <a:off x="5181602" y="2466109"/>
            <a:ext cx="2743200" cy="609600"/>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panose="02020603050405020304" pitchFamily="18" charset="0"/>
                <a:cs typeface="Times" panose="02020603050405020304" pitchFamily="18" charset="0"/>
              </a:rPr>
              <a:t>Negative </a:t>
            </a:r>
          </a:p>
        </p:txBody>
      </p:sp>
      <p:cxnSp>
        <p:nvCxnSpPr>
          <p:cNvPr id="14" name="Straight Connector 13">
            <a:extLst>
              <a:ext uri="{FF2B5EF4-FFF2-40B4-BE49-F238E27FC236}">
                <a16:creationId xmlns:a16="http://schemas.microsoft.com/office/drawing/2014/main" id="{68FFD674-6A69-4081-B17A-AE852F6229E7}"/>
              </a:ext>
            </a:extLst>
          </p:cNvPr>
          <p:cNvCxnSpPr/>
          <p:nvPr/>
        </p:nvCxnSpPr>
        <p:spPr>
          <a:xfrm>
            <a:off x="4572000" y="2362200"/>
            <a:ext cx="0" cy="4117253"/>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38771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1D0A-3303-4D59-8F2D-F5244660C7C1}"/>
              </a:ext>
            </a:extLst>
          </p:cNvPr>
          <p:cNvSpPr>
            <a:spLocks noGrp="1"/>
          </p:cNvSpPr>
          <p:nvPr>
            <p:ph type="title"/>
          </p:nvPr>
        </p:nvSpPr>
        <p:spPr>
          <a:xfrm>
            <a:off x="457200" y="274638"/>
            <a:ext cx="8229600" cy="715962"/>
          </a:xfrm>
          <a:solidFill>
            <a:schemeClr val="bg1"/>
          </a:solidFill>
          <a:ln>
            <a:solidFill>
              <a:srgbClr val="002060"/>
            </a:solidFill>
          </a:ln>
        </p:spPr>
        <p:txBody>
          <a:bodyPr>
            <a:normAutofit fontScale="90000"/>
          </a:bodyPr>
          <a:lstStyle/>
          <a:p>
            <a:r>
              <a:rPr lang="en-US" dirty="0">
                <a:solidFill>
                  <a:srgbClr val="002060"/>
                </a:solidFill>
                <a:latin typeface="Baskerville Old Face" panose="02020602080505020303" pitchFamily="18" charset="0"/>
              </a:rPr>
              <a:t>Formula for Thesis Writing </a:t>
            </a:r>
          </a:p>
        </p:txBody>
      </p:sp>
      <p:sp>
        <p:nvSpPr>
          <p:cNvPr id="3" name="Content Placeholder 2">
            <a:extLst>
              <a:ext uri="{FF2B5EF4-FFF2-40B4-BE49-F238E27FC236}">
                <a16:creationId xmlns:a16="http://schemas.microsoft.com/office/drawing/2014/main" id="{2619438B-7CDE-4269-808D-D83C2C5EB95C}"/>
              </a:ext>
            </a:extLst>
          </p:cNvPr>
          <p:cNvSpPr>
            <a:spLocks noGrp="1"/>
          </p:cNvSpPr>
          <p:nvPr>
            <p:ph idx="1"/>
          </p:nvPr>
        </p:nvSpPr>
        <p:spPr>
          <a:xfrm>
            <a:off x="523301" y="2467912"/>
            <a:ext cx="8229600" cy="4373563"/>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Basic complex-split thesis formula </a:t>
            </a:r>
          </a:p>
          <a:p>
            <a:r>
              <a:rPr lang="en-US" sz="2400" dirty="0">
                <a:latin typeface="Times" panose="02020603050405020304" pitchFamily="18" charset="0"/>
                <a:cs typeface="Times" panose="02020603050405020304" pitchFamily="18" charset="0"/>
              </a:rPr>
              <a:t>Although ________________, ultimately (claim responding to prompt specifying 3 examples). </a:t>
            </a:r>
          </a:p>
          <a:p>
            <a:r>
              <a:rPr lang="en-US" sz="2400" dirty="0">
                <a:latin typeface="Times" panose="02020603050405020304" pitchFamily="18" charset="0"/>
                <a:cs typeface="Times" panose="02020603050405020304" pitchFamily="18" charset="0"/>
              </a:rPr>
              <a:t>USE PERSIA to organize thoughts</a:t>
            </a:r>
          </a:p>
          <a:p>
            <a:pPr marL="0" indent="0">
              <a:buNone/>
            </a:pPr>
            <a:r>
              <a:rPr lang="en-US" sz="2400" dirty="0">
                <a:latin typeface="Times" panose="02020603050405020304" pitchFamily="18" charset="0"/>
                <a:cs typeface="Times" panose="02020603050405020304" pitchFamily="18" charset="0"/>
              </a:rPr>
              <a:t>S – Social</a:t>
            </a:r>
          </a:p>
          <a:p>
            <a:pPr marL="0" indent="0">
              <a:buNone/>
            </a:pPr>
            <a:r>
              <a:rPr lang="en-US" sz="2400" dirty="0">
                <a:latin typeface="Times" panose="02020603050405020304" pitchFamily="18" charset="0"/>
                <a:cs typeface="Times" panose="02020603050405020304" pitchFamily="18" charset="0"/>
              </a:rPr>
              <a:t>P – Political  </a:t>
            </a:r>
          </a:p>
          <a:p>
            <a:pPr marL="0" indent="0">
              <a:buNone/>
            </a:pPr>
            <a:r>
              <a:rPr lang="en-US" sz="2400" dirty="0">
                <a:latin typeface="Times" panose="02020603050405020304" pitchFamily="18" charset="0"/>
                <a:cs typeface="Times" panose="02020603050405020304" pitchFamily="18" charset="0"/>
              </a:rPr>
              <a:t>I –  Interaction w/ Environment </a:t>
            </a:r>
          </a:p>
          <a:p>
            <a:pPr marL="0" indent="0">
              <a:buNone/>
            </a:pPr>
            <a:r>
              <a:rPr lang="en-US" sz="2400" dirty="0">
                <a:latin typeface="Times" panose="02020603050405020304" pitchFamily="18" charset="0"/>
                <a:cs typeface="Times" panose="02020603050405020304" pitchFamily="18" charset="0"/>
              </a:rPr>
              <a:t>C – Cultural </a:t>
            </a:r>
          </a:p>
          <a:p>
            <a:pPr marL="0" indent="0">
              <a:buNone/>
            </a:pPr>
            <a:r>
              <a:rPr lang="en-US" sz="2400" dirty="0">
                <a:latin typeface="Times" panose="02020603050405020304" pitchFamily="18" charset="0"/>
                <a:cs typeface="Times" panose="02020603050405020304" pitchFamily="18" charset="0"/>
              </a:rPr>
              <a:t>E – Economic</a:t>
            </a:r>
          </a:p>
          <a:p>
            <a:pPr marL="0" indent="0">
              <a:buNone/>
            </a:pPr>
            <a:r>
              <a:rPr lang="en-US" sz="2400" dirty="0">
                <a:latin typeface="Times" panose="02020603050405020304" pitchFamily="18" charset="0"/>
                <a:cs typeface="Times" panose="02020603050405020304" pitchFamily="18" charset="0"/>
              </a:rPr>
              <a:t>T - Technology</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p:cNvSpPr/>
          <p:nvPr/>
        </p:nvSpPr>
        <p:spPr>
          <a:xfrm>
            <a:off x="457200" y="1066800"/>
            <a:ext cx="8382000" cy="1066800"/>
          </a:xfrm>
          <a:prstGeom prst="rect">
            <a:avLst/>
          </a:prstGeom>
          <a:solidFill>
            <a:schemeClr val="accent4">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pPr marL="0" indent="0">
              <a:buNone/>
            </a:pPr>
            <a:r>
              <a:rPr lang="en-US" alt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Americas. </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1763229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solidFill>
          <a:ln>
            <a:solidFill>
              <a:schemeClr val="tx2"/>
            </a:solidFill>
          </a:ln>
        </p:spPr>
        <p:txBody>
          <a:bodyPr/>
          <a:lstStyle/>
          <a:p>
            <a:r>
              <a:rPr lang="en-US" dirty="0">
                <a:solidFill>
                  <a:schemeClr val="tx2"/>
                </a:solidFill>
                <a:latin typeface="Times New Roman" panose="02020603050405020304" pitchFamily="18" charset="0"/>
                <a:cs typeface="Times New Roman" panose="02020603050405020304" pitchFamily="18" charset="0"/>
              </a:rPr>
              <a:t>Europeans on the move</a:t>
            </a:r>
          </a:p>
        </p:txBody>
      </p:sp>
      <p:sp>
        <p:nvSpPr>
          <p:cNvPr id="3" name="Content Placeholder 2"/>
          <p:cNvSpPr>
            <a:spLocks noGrp="1"/>
          </p:cNvSpPr>
          <p:nvPr>
            <p:ph idx="1"/>
          </p:nvPr>
        </p:nvSpPr>
        <p:spPr>
          <a:xfrm>
            <a:off x="457200" y="1295400"/>
            <a:ext cx="4038600" cy="4830763"/>
          </a:xfrm>
          <a:solidFill>
            <a:schemeClr val="bg1"/>
          </a:solidFill>
          <a:ln>
            <a:solidFill>
              <a:srgbClr val="C00000"/>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European dominion over the New World</a:t>
            </a:r>
          </a:p>
          <a:p>
            <a:r>
              <a:rPr lang="en-US" sz="2000" b="1" dirty="0">
                <a:solidFill>
                  <a:srgbClr val="C00000"/>
                </a:solidFill>
                <a:latin typeface="Times New Roman" panose="02020603050405020304" pitchFamily="18" charset="0"/>
                <a:cs typeface="Times New Roman" panose="02020603050405020304" pitchFamily="18" charset="0"/>
              </a:rPr>
              <a:t>Treaty of Tordesillas 1494 </a:t>
            </a:r>
            <a:r>
              <a:rPr lang="en-US" sz="2000" dirty="0">
                <a:latin typeface="Times New Roman" panose="02020603050405020304" pitchFamily="18" charset="0"/>
                <a:cs typeface="Times New Roman" panose="02020603050405020304" pitchFamily="18" charset="0"/>
              </a:rPr>
              <a:t>(division of the New World between Spain &amp; Portugal) </a:t>
            </a:r>
          </a:p>
          <a:p>
            <a:r>
              <a:rPr lang="en-US" sz="2000" dirty="0">
                <a:latin typeface="Times New Roman" panose="02020603050405020304" pitchFamily="18" charset="0"/>
                <a:cs typeface="Times New Roman" panose="02020603050405020304" pitchFamily="18" charset="0"/>
              </a:rPr>
              <a:t>French exploration of Newfoundland 1524 (</a:t>
            </a:r>
            <a:r>
              <a:rPr lang="en-US" sz="2000" b="1" dirty="0">
                <a:solidFill>
                  <a:srgbClr val="C00000"/>
                </a:solidFill>
                <a:latin typeface="Times New Roman" panose="02020603050405020304" pitchFamily="18" charset="0"/>
                <a:cs typeface="Times New Roman" panose="02020603050405020304" pitchFamily="18" charset="0"/>
              </a:rPr>
              <a:t>Giovanni da Verrazano</a:t>
            </a:r>
            <a:r>
              <a:rPr lang="en-US" sz="2000" dirty="0">
                <a:latin typeface="Times New Roman" panose="02020603050405020304" pitchFamily="18" charset="0"/>
                <a:cs typeface="Times New Roman" panose="02020603050405020304" pitchFamily="18" charset="0"/>
              </a:rPr>
              <a:t>)</a:t>
            </a:r>
          </a:p>
          <a:p>
            <a:pPr>
              <a:spcBef>
                <a:spcPts val="0"/>
              </a:spcBef>
            </a:pPr>
            <a:r>
              <a:rPr lang="en-US" sz="2000" dirty="0">
                <a:latin typeface="Times New Roman" panose="02020603050405020304" pitchFamily="18" charset="0"/>
                <a:cs typeface="Times New Roman" panose="02020603050405020304" pitchFamily="18" charset="0"/>
              </a:rPr>
              <a:t>Defeat of the </a:t>
            </a:r>
            <a:r>
              <a:rPr lang="en-US" sz="2000" b="1" dirty="0">
                <a:solidFill>
                  <a:srgbClr val="C00000"/>
                </a:solidFill>
                <a:latin typeface="Times New Roman" panose="02020603050405020304" pitchFamily="18" charset="0"/>
                <a:cs typeface="Times New Roman" panose="02020603050405020304" pitchFamily="18" charset="0"/>
              </a:rPr>
              <a:t>Spanish Armada 1588 </a:t>
            </a:r>
            <a:r>
              <a:rPr lang="en-US" sz="2000" dirty="0">
                <a:latin typeface="Times New Roman" panose="02020603050405020304" pitchFamily="18" charset="0"/>
                <a:cs typeface="Times New Roman" panose="02020603050405020304" pitchFamily="18" charset="0"/>
              </a:rPr>
              <a:t>by England </a:t>
            </a:r>
            <a:r>
              <a:rPr lang="en-US" sz="2000" dirty="0">
                <a:solidFill>
                  <a:srgbClr val="7030A0"/>
                </a:solidFill>
                <a:latin typeface="Times New Roman" panose="02020603050405020304" pitchFamily="18" charset="0"/>
                <a:cs typeface="Times New Roman" panose="02020603050405020304" pitchFamily="18" charset="0"/>
              </a:rPr>
              <a:t>(New World Power)</a:t>
            </a:r>
            <a:endParaRPr lang="en-US" sz="2000" b="1" dirty="0">
              <a:solidFill>
                <a:srgbClr val="7030A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47800"/>
            <a:ext cx="405605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76800" y="1295400"/>
            <a:ext cx="3581400" cy="369332"/>
          </a:xfrm>
          <a:prstGeom prst="rect">
            <a:avLst/>
          </a:prstGeom>
          <a:solidFill>
            <a:schemeClr val="tx2">
              <a:lumMod val="40000"/>
              <a:lumOff val="60000"/>
            </a:schemeClr>
          </a:solidFill>
          <a:ln>
            <a:solidFill>
              <a:schemeClr val="tx2"/>
            </a:solidFill>
          </a:ln>
        </p:spPr>
        <p:txBody>
          <a:bodyPr wrap="square" rtlCol="0">
            <a:spAutoFit/>
          </a:bodyPr>
          <a:lstStyle/>
          <a:p>
            <a:pPr algn="ctr"/>
            <a:r>
              <a:rPr lang="en-US" b="1" dirty="0">
                <a:solidFill>
                  <a:srgbClr val="C00000"/>
                </a:solidFill>
              </a:rPr>
              <a:t>English take over </a:t>
            </a:r>
          </a:p>
        </p:txBody>
      </p:sp>
      <p:sp>
        <p:nvSpPr>
          <p:cNvPr id="5" name="Right Arrow 4"/>
          <p:cNvSpPr/>
          <p:nvPr/>
        </p:nvSpPr>
        <p:spPr>
          <a:xfrm rot="757573">
            <a:off x="1964153" y="4802279"/>
            <a:ext cx="3102663" cy="298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85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A12F-2FC0-452B-BBC3-D87D4317CD51}"/>
              </a:ext>
            </a:extLst>
          </p:cNvPr>
          <p:cNvSpPr>
            <a:spLocks noGrp="1"/>
          </p:cNvSpPr>
          <p:nvPr>
            <p:ph type="title"/>
          </p:nvPr>
        </p:nvSpPr>
        <p:spPr>
          <a:xfrm>
            <a:off x="457200" y="274638"/>
            <a:ext cx="8229600" cy="715962"/>
          </a:xfrm>
          <a:solidFill>
            <a:schemeClr val="tx1"/>
          </a:solidFill>
          <a:ln>
            <a:solidFill>
              <a:schemeClr val="bg1"/>
            </a:solidFill>
          </a:ln>
        </p:spPr>
        <p:txBody>
          <a:bodyPr>
            <a:normAutofit fontScale="90000"/>
          </a:bodyPr>
          <a:lstStyle/>
          <a:p>
            <a:r>
              <a:rPr lang="en-US" dirty="0">
                <a:solidFill>
                  <a:srgbClr val="FFFF00"/>
                </a:solidFill>
                <a:latin typeface="Baskerville Old Face" panose="02020602080505020303" pitchFamily="18" charset="0"/>
              </a:rPr>
              <a:t>Facts of the Case</a:t>
            </a:r>
          </a:p>
        </p:txBody>
      </p:sp>
      <p:sp>
        <p:nvSpPr>
          <p:cNvPr id="3" name="Content Placeholder 2">
            <a:extLst>
              <a:ext uri="{FF2B5EF4-FFF2-40B4-BE49-F238E27FC236}">
                <a16:creationId xmlns:a16="http://schemas.microsoft.com/office/drawing/2014/main" id="{6A314BF4-CD61-451C-88E7-6299EA7D3955}"/>
              </a:ext>
            </a:extLst>
          </p:cNvPr>
          <p:cNvSpPr>
            <a:spLocks noGrp="1"/>
          </p:cNvSpPr>
          <p:nvPr>
            <p:ph idx="1"/>
          </p:nvPr>
        </p:nvSpPr>
        <p:spPr>
          <a:xfrm>
            <a:off x="457200" y="1219200"/>
            <a:ext cx="8229600" cy="4906963"/>
          </a:xfrm>
        </p:spPr>
        <p:txBody>
          <a:bodyPr>
            <a:normAutofit lnSpcReduction="10000"/>
          </a:bodyPr>
          <a:lstStyle/>
          <a:p>
            <a:r>
              <a:rPr lang="en-US" sz="1800" dirty="0">
                <a:latin typeface="Times" panose="02020603050405020304" pitchFamily="18" charset="0"/>
                <a:cs typeface="Times" panose="02020603050405020304" pitchFamily="18" charset="0"/>
              </a:rPr>
              <a:t>Bartolome De Las Casa	Encomienda system 	</a:t>
            </a:r>
            <a:r>
              <a:rPr lang="en-US" sz="1800" dirty="0" err="1">
                <a:latin typeface="Times" panose="02020603050405020304" pitchFamily="18" charset="0"/>
                <a:cs typeface="Times" panose="02020603050405020304" pitchFamily="18" charset="0"/>
              </a:rPr>
              <a:t>Mesitzos</a:t>
            </a:r>
            <a:endParaRPr lang="en-US" sz="1800" dirty="0">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Conquistador		Hernando Cortes		Mulattos </a:t>
            </a:r>
          </a:p>
          <a:p>
            <a:r>
              <a:rPr lang="en-US" sz="1800" dirty="0">
                <a:latin typeface="Times" panose="02020603050405020304" pitchFamily="18" charset="0"/>
                <a:cs typeface="Times" panose="02020603050405020304" pitchFamily="18" charset="0"/>
              </a:rPr>
              <a:t>Salvation of Souls	God, Glory, &amp; Gold	Epidemics</a:t>
            </a:r>
          </a:p>
          <a:p>
            <a:r>
              <a:rPr lang="en-US" sz="1800" dirty="0">
                <a:latin typeface="Times" panose="02020603050405020304" pitchFamily="18" charset="0"/>
                <a:cs typeface="Times" panose="02020603050405020304" pitchFamily="18" charset="0"/>
              </a:rPr>
              <a:t>African Slave Trade	Columbian Exchange	Black Legend</a:t>
            </a:r>
          </a:p>
          <a:p>
            <a:r>
              <a:rPr lang="en-US" sz="1800" dirty="0">
                <a:latin typeface="Times" panose="02020603050405020304" pitchFamily="18" charset="0"/>
                <a:cs typeface="Times" panose="02020603050405020304" pitchFamily="18" charset="0"/>
              </a:rPr>
              <a:t>Caste system		New Law 1542		Aztecs		</a:t>
            </a:r>
          </a:p>
          <a:p>
            <a:r>
              <a:rPr lang="en-US" sz="1800" dirty="0">
                <a:latin typeface="Times" panose="02020603050405020304" pitchFamily="18" charset="0"/>
                <a:cs typeface="Times" panose="02020603050405020304" pitchFamily="18" charset="0"/>
              </a:rPr>
              <a:t>Christopher Columbus	Vasco Balboa 		Maize Culture	</a:t>
            </a:r>
          </a:p>
          <a:p>
            <a:r>
              <a:rPr lang="en-US" sz="1800" dirty="0">
                <a:latin typeface="Times" panose="02020603050405020304" pitchFamily="18" charset="0"/>
                <a:cs typeface="Times" panose="02020603050405020304" pitchFamily="18" charset="0"/>
              </a:rPr>
              <a:t>Hernando De Soto	Ponce de Leon		Mercantilism	</a:t>
            </a:r>
          </a:p>
          <a:p>
            <a:r>
              <a:rPr lang="en-US" sz="1800" dirty="0">
                <a:latin typeface="Times" panose="02020603050405020304" pitchFamily="18" charset="0"/>
                <a:cs typeface="Times" panose="02020603050405020304" pitchFamily="18" charset="0"/>
              </a:rPr>
              <a:t>Francisco Pizzaro	Discovery of America	Treaty of </a:t>
            </a:r>
            <a:r>
              <a:rPr lang="en-US" sz="1800" dirty="0" err="1">
                <a:latin typeface="Times" panose="02020603050405020304" pitchFamily="18" charset="0"/>
                <a:cs typeface="Times" panose="02020603050405020304" pitchFamily="18" charset="0"/>
              </a:rPr>
              <a:t>Tordesillas</a:t>
            </a:r>
            <a:r>
              <a:rPr lang="en-US" sz="1800" dirty="0">
                <a:latin typeface="Times" panose="02020603050405020304" pitchFamily="18" charset="0"/>
                <a:cs typeface="Times" panose="02020603050405020304" pitchFamily="18" charset="0"/>
              </a:rPr>
              <a:t> </a:t>
            </a:r>
          </a:p>
          <a:p>
            <a:r>
              <a:rPr lang="en-US" sz="1800" dirty="0">
                <a:latin typeface="Times" panose="02020603050405020304" pitchFamily="18" charset="0"/>
                <a:cs typeface="Times" panose="02020603050405020304" pitchFamily="18" charset="0"/>
              </a:rPr>
              <a:t>New World		Jan van der </a:t>
            </a:r>
            <a:r>
              <a:rPr lang="en-US" sz="1800" dirty="0" err="1">
                <a:latin typeface="Times" panose="02020603050405020304" pitchFamily="18" charset="0"/>
                <a:cs typeface="Times" panose="02020603050405020304" pitchFamily="18" charset="0"/>
              </a:rPr>
              <a:t>Straet</a:t>
            </a:r>
            <a:r>
              <a:rPr lang="en-US" sz="1800" dirty="0">
                <a:latin typeface="Times" panose="02020603050405020304" pitchFamily="18" charset="0"/>
                <a:cs typeface="Times" panose="02020603050405020304" pitchFamily="18" charset="0"/>
              </a:rPr>
              <a:t> 		Middle Passage</a:t>
            </a:r>
          </a:p>
          <a:p>
            <a:r>
              <a:rPr lang="en-US" sz="1800" dirty="0">
                <a:latin typeface="Times" panose="02020603050405020304" pitchFamily="18" charset="0"/>
                <a:cs typeface="Times" panose="02020603050405020304" pitchFamily="18" charset="0"/>
              </a:rPr>
              <a:t>A Short Account of the Destruction of the Indies, 1542	Northwest Passage</a:t>
            </a:r>
          </a:p>
          <a:p>
            <a:r>
              <a:rPr lang="en-US" sz="1800" dirty="0">
                <a:latin typeface="Times" panose="02020603050405020304" pitchFamily="18" charset="0"/>
                <a:cs typeface="Times" panose="02020603050405020304" pitchFamily="18" charset="0"/>
              </a:rPr>
              <a:t>Anything listed on the Columbian Exchange 		Renaissance</a:t>
            </a:r>
          </a:p>
          <a:p>
            <a:r>
              <a:rPr lang="en-US" sz="1800" dirty="0" err="1">
                <a:latin typeface="Times" panose="02020603050405020304" pitchFamily="18" charset="0"/>
                <a:cs typeface="Times" panose="02020603050405020304" pitchFamily="18" charset="0"/>
              </a:rPr>
              <a:t>Aarawak</a:t>
            </a:r>
            <a:r>
              <a:rPr lang="en-US" sz="1800" dirty="0">
                <a:latin typeface="Times" panose="02020603050405020304" pitchFamily="18" charset="0"/>
                <a:cs typeface="Times" panose="02020603050405020304" pitchFamily="18" charset="0"/>
              </a:rPr>
              <a:t>		Incas			Protestant Reformation</a:t>
            </a:r>
          </a:p>
          <a:p>
            <a:r>
              <a:rPr lang="en-US" sz="1800" dirty="0">
                <a:latin typeface="Times" panose="02020603050405020304" pitchFamily="18" charset="0"/>
                <a:cs typeface="Times" panose="02020603050405020304" pitchFamily="18" charset="0"/>
              </a:rPr>
              <a:t>Carvel		Compass			Astrolabe</a:t>
            </a:r>
          </a:p>
          <a:p>
            <a:r>
              <a:rPr lang="en-US" sz="1800" dirty="0">
                <a:latin typeface="Times" panose="02020603050405020304" pitchFamily="18" charset="0"/>
                <a:cs typeface="Times" panose="02020603050405020304" pitchFamily="18" charset="0"/>
              </a:rPr>
              <a:t>Age of Exploration	Spanish			Portuguese</a:t>
            </a:r>
          </a:p>
          <a:p>
            <a:r>
              <a:rPr lang="en-US" sz="1800" dirty="0">
                <a:latin typeface="Times" panose="02020603050405020304" pitchFamily="18" charset="0"/>
                <a:cs typeface="Times" panose="02020603050405020304" pitchFamily="18" charset="0"/>
              </a:rPr>
              <a:t>Christianity		Catholicism 		Silk Road  </a:t>
            </a:r>
          </a:p>
          <a:p>
            <a:r>
              <a:rPr lang="en-US" sz="1800">
                <a:latin typeface="Times" panose="02020603050405020304" pitchFamily="18" charset="0"/>
                <a:cs typeface="Times" panose="02020603050405020304" pitchFamily="18" charset="0"/>
              </a:rPr>
              <a:t>Nobel Savage</a:t>
            </a:r>
            <a:endParaRPr lang="en-US" sz="18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741622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African Influence </a:t>
            </a:r>
          </a:p>
          <a:p>
            <a:r>
              <a:rPr lang="en-US" sz="2400" dirty="0">
                <a:latin typeface="Times" panose="02020603050405020304" pitchFamily="18" charset="0"/>
                <a:cs typeface="Times" panose="02020603050405020304" pitchFamily="18" charset="0"/>
              </a:rPr>
              <a:t>African Enslavement Impact</a:t>
            </a:r>
          </a:p>
          <a:p>
            <a:r>
              <a:rPr lang="en-US" sz="2400" dirty="0">
                <a:latin typeface="Times" panose="02020603050405020304" pitchFamily="18" charset="0"/>
                <a:cs typeface="Times" panose="02020603050405020304" pitchFamily="18" charset="0"/>
              </a:rPr>
              <a:t>Impacting the New World</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FF0000"/>
                </a:solidFill>
                <a:latin typeface="Times" panose="02020603050405020304" pitchFamily="18" charset="0"/>
                <a:cs typeface="Times" panose="02020603050405020304" pitchFamily="18" charset="0"/>
              </a:rPr>
              <a:t>Read pages 34-36 Add the Dutch Influence on your chart</a:t>
            </a:r>
          </a:p>
          <a:p>
            <a:pPr>
              <a:spcBef>
                <a:spcPts val="0"/>
              </a:spcBef>
            </a:pPr>
            <a:r>
              <a:rPr lang="en-US" sz="2400" b="1" i="1" dirty="0">
                <a:solidFill>
                  <a:srgbClr val="002060"/>
                </a:solidFill>
                <a:latin typeface="Times" panose="02020603050405020304" pitchFamily="18" charset="0"/>
                <a:cs typeface="Times" panose="02020603050405020304" pitchFamily="18" charset="0"/>
              </a:rPr>
              <a:t>Unit I Test, Tuesday, September 12</a:t>
            </a:r>
          </a:p>
        </p:txBody>
      </p:sp>
    </p:spTree>
    <p:extLst>
      <p:ext uri="{BB962C8B-B14F-4D97-AF65-F5344CB8AC3E}">
        <p14:creationId xmlns:p14="http://schemas.microsoft.com/office/powerpoint/2010/main" val="32611861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solidFill>
                  <a:srgbClr val="002060"/>
                </a:solidFill>
                <a:latin typeface="Baskerville Old Face" panose="02020602080505020303" pitchFamily="18" charset="0"/>
              </a:rPr>
              <a:t>Essential Question</a:t>
            </a:r>
          </a:p>
        </p:txBody>
      </p:sp>
      <p:sp>
        <p:nvSpPr>
          <p:cNvPr id="3" name="Content Placeholder 2"/>
          <p:cNvSpPr>
            <a:spLocks noGrp="1"/>
          </p:cNvSpPr>
          <p:nvPr>
            <p:ph idx="1"/>
          </p:nvPr>
        </p:nvSpPr>
        <p:spPr>
          <a:xfrm>
            <a:off x="457200" y="1295400"/>
            <a:ext cx="8229600" cy="4830763"/>
          </a:xfrm>
          <a:solidFill>
            <a:schemeClr val="bg2"/>
          </a:solidFill>
          <a:ln>
            <a:solidFill>
              <a:schemeClr val="tx1"/>
            </a:solidFill>
          </a:ln>
        </p:spPr>
        <p:txBody>
          <a:bodyPr/>
          <a:lstStyle/>
          <a:p>
            <a:pPr marL="0" lvl="1" indent="0">
              <a:buNone/>
            </a:pPr>
            <a:r>
              <a:rPr lang="en-US" sz="3200" dirty="0">
                <a:solidFill>
                  <a:srgbClr val="C00000"/>
                </a:solidFill>
                <a:latin typeface="Times" panose="02020603050405020304" pitchFamily="18" charset="0"/>
                <a:cs typeface="Times" panose="02020603050405020304" pitchFamily="18" charset="0"/>
              </a:rPr>
              <a:t>How did the interaction of Native American, African, and European culture impact the development of the New World?</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55459"/>
            <a:ext cx="742950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68590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tx1"/>
          </a:solidFill>
          <a:ln>
            <a:solidFill>
              <a:srgbClr val="FFFF00"/>
            </a:solidFill>
          </a:ln>
        </p:spPr>
        <p:txBody>
          <a:bodyPr>
            <a:normAutofit fontScale="90000"/>
          </a:bodyPr>
          <a:lstStyle/>
          <a:p>
            <a:r>
              <a:rPr lang="en-US" dirty="0">
                <a:solidFill>
                  <a:srgbClr val="FFFF00"/>
                </a:solidFill>
                <a:latin typeface="Baskerville Old Face" panose="02020602080505020303" pitchFamily="18" charset="0"/>
              </a:rPr>
              <a:t>A Convergence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057275"/>
            <a:ext cx="6781800" cy="3057525"/>
          </a:xfrm>
          <a:prstGeom prst="rect">
            <a:avLst/>
          </a:prstGeom>
          <a:ln>
            <a:solidFill>
              <a:srgbClr val="FFFF00"/>
            </a:solidFill>
          </a:ln>
        </p:spPr>
      </p:pic>
      <p:sp>
        <p:nvSpPr>
          <p:cNvPr id="6" name="Rectangle 5"/>
          <p:cNvSpPr/>
          <p:nvPr/>
        </p:nvSpPr>
        <p:spPr>
          <a:xfrm>
            <a:off x="6019800" y="1295400"/>
            <a:ext cx="2819400" cy="121920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400 Years of Slave Trade</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Importation of 15 to 20 Million Africans to the Americas</a:t>
            </a:r>
          </a:p>
        </p:txBody>
      </p:sp>
      <p:sp>
        <p:nvSpPr>
          <p:cNvPr id="5" name="Rectangle 4"/>
          <p:cNvSpPr/>
          <p:nvPr/>
        </p:nvSpPr>
        <p:spPr>
          <a:xfrm>
            <a:off x="762000" y="3962400"/>
            <a:ext cx="7620000" cy="289560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FACTORS FOR THE PERCULAR INSTITUTION</a:t>
            </a:r>
          </a:p>
          <a:p>
            <a:pPr marL="457200" indent="-457200">
              <a:buAutoNum type="arabicPeriod"/>
            </a:pPr>
            <a:r>
              <a:rPr lang="en-US" sz="2200" dirty="0">
                <a:latin typeface="Times" panose="02020603050405020304" pitchFamily="18" charset="0"/>
                <a:cs typeface="Times" panose="02020603050405020304" pitchFamily="18" charset="0"/>
              </a:rPr>
              <a:t>Why were African slaves a necessity for the development of the New World?</a:t>
            </a:r>
          </a:p>
          <a:p>
            <a:pPr marL="457200" indent="-457200">
              <a:buAutoNum type="arabicPeriod"/>
            </a:pPr>
            <a:r>
              <a:rPr lang="en-US" sz="2200" dirty="0">
                <a:latin typeface="Times" panose="02020603050405020304" pitchFamily="18" charset="0"/>
                <a:cs typeface="Times" panose="02020603050405020304" pitchFamily="18" charset="0"/>
              </a:rPr>
              <a:t>How did the introduction of African slavery transform the New World?</a:t>
            </a:r>
          </a:p>
          <a:p>
            <a:pPr marL="800100" lvl="1" indent="-342900">
              <a:buFont typeface="Arial" panose="020B0604020202020204" pitchFamily="34" charset="0"/>
              <a:buChar char="•"/>
            </a:pPr>
            <a:r>
              <a:rPr lang="en-US" sz="2200" dirty="0">
                <a:latin typeface="Times" panose="02020603050405020304" pitchFamily="18" charset="0"/>
                <a:cs typeface="Times" panose="02020603050405020304" pitchFamily="18" charset="0"/>
              </a:rPr>
              <a:t>Politically</a:t>
            </a:r>
          </a:p>
          <a:p>
            <a:pPr marL="800100" lvl="1" indent="-342900">
              <a:buFont typeface="Arial" panose="020B0604020202020204" pitchFamily="34" charset="0"/>
              <a:buChar char="•"/>
            </a:pPr>
            <a:r>
              <a:rPr lang="en-US" sz="2200" dirty="0">
                <a:latin typeface="Times" panose="02020603050405020304" pitchFamily="18" charset="0"/>
                <a:cs typeface="Times" panose="02020603050405020304" pitchFamily="18" charset="0"/>
              </a:rPr>
              <a:t>Economically</a:t>
            </a:r>
          </a:p>
          <a:p>
            <a:pPr marL="800100" lvl="1" indent="-342900">
              <a:buFont typeface="Arial" panose="020B0604020202020204" pitchFamily="34" charset="0"/>
              <a:buChar char="•"/>
            </a:pPr>
            <a:r>
              <a:rPr lang="en-US" sz="2200" dirty="0">
                <a:latin typeface="Times" panose="02020603050405020304" pitchFamily="18" charset="0"/>
                <a:cs typeface="Times" panose="02020603050405020304" pitchFamily="18" charset="0"/>
              </a:rPr>
              <a:t>Socially</a:t>
            </a:r>
          </a:p>
        </p:txBody>
      </p:sp>
    </p:spTree>
    <p:extLst>
      <p:ext uri="{BB962C8B-B14F-4D97-AF65-F5344CB8AC3E}">
        <p14:creationId xmlns:p14="http://schemas.microsoft.com/office/powerpoint/2010/main" val="14930064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chemeClr val="tx1"/>
            </a:solidFill>
          </a:ln>
        </p:spPr>
        <p:txBody>
          <a:bodyPr>
            <a:normAutofit fontScale="90000"/>
          </a:bodyPr>
          <a:lstStyle/>
          <a:p>
            <a:r>
              <a:rPr lang="en-US" dirty="0">
                <a:solidFill>
                  <a:schemeClr val="tx2"/>
                </a:solidFill>
                <a:latin typeface="Times New Roman" pitchFamily="18" charset="0"/>
                <a:cs typeface="Times New Roman" pitchFamily="18" charset="0"/>
              </a:rPr>
              <a:t>African Slave Importation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61" y="1066800"/>
            <a:ext cx="6303839" cy="5562600"/>
          </a:xfrm>
          <a:prstGeom prst="rect">
            <a:avLst/>
          </a:prstGeom>
        </p:spPr>
      </p:pic>
      <p:sp>
        <p:nvSpPr>
          <p:cNvPr id="4" name="TextBox 3"/>
          <p:cNvSpPr txBox="1"/>
          <p:nvPr/>
        </p:nvSpPr>
        <p:spPr>
          <a:xfrm>
            <a:off x="6096000" y="1295400"/>
            <a:ext cx="2743200" cy="2308324"/>
          </a:xfrm>
          <a:prstGeom prst="rect">
            <a:avLst/>
          </a:prstGeom>
          <a:solidFill>
            <a:schemeClr val="tx2">
              <a:lumMod val="20000"/>
              <a:lumOff val="80000"/>
            </a:schemeClr>
          </a:solidFill>
          <a:ln>
            <a:solidFill>
              <a:srgbClr val="FF0000"/>
            </a:solidFill>
          </a:ln>
        </p:spPr>
        <p:txBody>
          <a:bodyPr wrap="square" rtlCol="0">
            <a:spAutoFit/>
          </a:bodyPr>
          <a:lstStyle/>
          <a:p>
            <a:r>
              <a:rPr lang="en-US" dirty="0">
                <a:latin typeface="Times" panose="02020603050405020304" pitchFamily="18" charset="0"/>
                <a:cs typeface="Times" panose="02020603050405020304" pitchFamily="18" charset="0"/>
              </a:rPr>
              <a:t>Importation of African Slaves:</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Native population declining</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Suggested by Bartolome De Las Cass</a:t>
            </a:r>
          </a:p>
          <a:p>
            <a:pPr marL="285750" indent="-285750">
              <a:buFont typeface="Arial" panose="020B0604020202020204" pitchFamily="34" charset="0"/>
              <a:buChar char="•"/>
            </a:pPr>
            <a:r>
              <a:rPr lang="en-US" dirty="0">
                <a:latin typeface="Times" panose="02020603050405020304" pitchFamily="18" charset="0"/>
                <a:cs typeface="Times" panose="02020603050405020304" pitchFamily="18" charset="0"/>
              </a:rPr>
              <a:t>Easier too control (don’t know the land)</a:t>
            </a:r>
          </a:p>
        </p:txBody>
      </p:sp>
    </p:spTree>
    <p:extLst>
      <p:ext uri="{BB962C8B-B14F-4D97-AF65-F5344CB8AC3E}">
        <p14:creationId xmlns:p14="http://schemas.microsoft.com/office/powerpoint/2010/main" val="186780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5518-DAA2-4AA0-8F92-68D075555DF4}"/>
              </a:ext>
            </a:extLst>
          </p:cNvPr>
          <p:cNvSpPr>
            <a:spLocks noGrp="1"/>
          </p:cNvSpPr>
          <p:nvPr>
            <p:ph type="title"/>
          </p:nvPr>
        </p:nvSpPr>
        <p:spPr>
          <a:xfrm>
            <a:off x="533400" y="457200"/>
            <a:ext cx="7886700" cy="505475"/>
          </a:xfrm>
          <a:solidFill>
            <a:schemeClr val="accent1">
              <a:lumMod val="40000"/>
              <a:lumOff val="60000"/>
            </a:schemeClr>
          </a:solidFill>
          <a:ln>
            <a:solidFill>
              <a:srgbClr val="92D050"/>
            </a:solidFill>
          </a:ln>
        </p:spPr>
        <p:txBody>
          <a:bodyPr>
            <a:normAutofit fontScale="90000"/>
          </a:bodyPr>
          <a:lstStyle/>
          <a:p>
            <a:r>
              <a:rPr lang="en-US" dirty="0">
                <a:latin typeface="Baskerville Old Face" panose="02020602080505020303" pitchFamily="18" charset="0"/>
              </a:rPr>
              <a:t>Point of View – Give me some POV</a:t>
            </a:r>
          </a:p>
        </p:txBody>
      </p:sp>
      <p:sp>
        <p:nvSpPr>
          <p:cNvPr id="3" name="Content Placeholder 2">
            <a:extLst>
              <a:ext uri="{FF2B5EF4-FFF2-40B4-BE49-F238E27FC236}">
                <a16:creationId xmlns:a16="http://schemas.microsoft.com/office/drawing/2014/main" id="{6BB62693-8DEB-4561-8CE9-82B3FE1867E8}"/>
              </a:ext>
            </a:extLst>
          </p:cNvPr>
          <p:cNvSpPr>
            <a:spLocks noGrp="1"/>
          </p:cNvSpPr>
          <p:nvPr>
            <p:ph idx="1"/>
          </p:nvPr>
        </p:nvSpPr>
        <p:spPr>
          <a:xfrm>
            <a:off x="628650" y="1219200"/>
            <a:ext cx="7886700" cy="4270773"/>
          </a:xfrm>
          <a:solidFill>
            <a:schemeClr val="bg1"/>
          </a:solidFill>
          <a:ln>
            <a:solidFill>
              <a:srgbClr val="002060"/>
            </a:solidFill>
          </a:ln>
        </p:spPr>
        <p:txBody>
          <a:bodyPr/>
          <a:lstStyle/>
          <a:p>
            <a:r>
              <a:rPr lang="en-US" dirty="0">
                <a:latin typeface="Times" panose="02020603050405020304" pitchFamily="18" charset="0"/>
                <a:cs typeface="Times" panose="02020603050405020304" pitchFamily="18" charset="0"/>
              </a:rPr>
              <a:t>Why is point of view an important historic thinking skill to evaluate?</a:t>
            </a:r>
          </a:p>
        </p:txBody>
      </p:sp>
      <p:pic>
        <p:nvPicPr>
          <p:cNvPr id="5" name="Picture 4" descr="A group of people posing for a photo&#10;&#10;Description generated with high confidence">
            <a:extLst>
              <a:ext uri="{FF2B5EF4-FFF2-40B4-BE49-F238E27FC236}">
                <a16:creationId xmlns:a16="http://schemas.microsoft.com/office/drawing/2014/main" id="{BE81F6B3-2222-4310-B0AA-720B3DEE4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62200"/>
            <a:ext cx="5147181" cy="3645586"/>
          </a:xfrm>
          <a:prstGeom prst="rect">
            <a:avLst/>
          </a:prstGeom>
          <a:ln>
            <a:solidFill>
              <a:srgbClr val="C00000"/>
            </a:solidFill>
          </a:ln>
        </p:spPr>
      </p:pic>
      <p:sp>
        <p:nvSpPr>
          <p:cNvPr id="6" name="Rectangle 5">
            <a:extLst>
              <a:ext uri="{FF2B5EF4-FFF2-40B4-BE49-F238E27FC236}">
                <a16:creationId xmlns:a16="http://schemas.microsoft.com/office/drawing/2014/main" id="{42D147A8-5F6C-4B61-A342-33289EB4F706}"/>
              </a:ext>
            </a:extLst>
          </p:cNvPr>
          <p:cNvSpPr/>
          <p:nvPr/>
        </p:nvSpPr>
        <p:spPr>
          <a:xfrm>
            <a:off x="5278642" y="2330355"/>
            <a:ext cx="3789158" cy="2672195"/>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HIPP</a:t>
            </a:r>
          </a:p>
          <a:p>
            <a:r>
              <a:rPr lang="en-US" sz="2400" b="1" dirty="0">
                <a:latin typeface="Times" panose="02020603050405020304" pitchFamily="18" charset="0"/>
                <a:cs typeface="Times" panose="02020603050405020304" pitchFamily="18" charset="0"/>
              </a:rPr>
              <a:t>Historic Contextualization:</a:t>
            </a:r>
          </a:p>
          <a:p>
            <a:r>
              <a:rPr lang="en-US" sz="2400" b="1" dirty="0">
                <a:latin typeface="Times" panose="02020603050405020304" pitchFamily="18" charset="0"/>
                <a:cs typeface="Times" panose="02020603050405020304" pitchFamily="18" charset="0"/>
              </a:rPr>
              <a:t>Intended Audience</a:t>
            </a:r>
          </a:p>
          <a:p>
            <a:r>
              <a:rPr lang="en-US" sz="2400" b="1" dirty="0">
                <a:latin typeface="Times" panose="02020603050405020304" pitchFamily="18" charset="0"/>
                <a:cs typeface="Times" panose="02020603050405020304" pitchFamily="18" charset="0"/>
              </a:rPr>
              <a:t>Point of View</a:t>
            </a:r>
          </a:p>
          <a:p>
            <a:r>
              <a:rPr lang="en-US" sz="2400" b="1" dirty="0">
                <a:latin typeface="Times" panose="02020603050405020304" pitchFamily="18" charset="0"/>
                <a:cs typeface="Times" panose="02020603050405020304" pitchFamily="18" charset="0"/>
              </a:rPr>
              <a:t>Purpose</a:t>
            </a:r>
          </a:p>
          <a:p>
            <a:endParaRPr lang="en-US" sz="2400" b="1" dirty="0">
              <a:latin typeface="Times" panose="02020603050405020304" pitchFamily="18" charset="0"/>
              <a:cs typeface="Times" panose="02020603050405020304" pitchFamily="18" charset="0"/>
            </a:endParaRPr>
          </a:p>
        </p:txBody>
      </p:sp>
      <p:sp>
        <p:nvSpPr>
          <p:cNvPr id="7" name="Arrow: Down 6">
            <a:extLst>
              <a:ext uri="{FF2B5EF4-FFF2-40B4-BE49-F238E27FC236}">
                <a16:creationId xmlns:a16="http://schemas.microsoft.com/office/drawing/2014/main" id="{3989FC2B-70DE-46C9-910E-1BC89EA36C39}"/>
              </a:ext>
            </a:extLst>
          </p:cNvPr>
          <p:cNvSpPr/>
          <p:nvPr/>
        </p:nvSpPr>
        <p:spPr>
          <a:xfrm rot="5400000">
            <a:off x="5065627" y="2362200"/>
            <a:ext cx="426028" cy="426028"/>
          </a:xfrm>
          <a:prstGeom prst="downArrow">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53777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1"/>
          </a:solidFill>
          <a:ln>
            <a:solidFill>
              <a:srgbClr val="FFFF00"/>
            </a:solidFill>
          </a:ln>
        </p:spPr>
        <p:txBody>
          <a:bodyPr>
            <a:normAutofit fontScale="90000"/>
          </a:bodyPr>
          <a:lstStyle/>
          <a:p>
            <a:r>
              <a:rPr lang="en-US" dirty="0">
                <a:solidFill>
                  <a:srgbClr val="FFFF00"/>
                </a:solidFill>
                <a:latin typeface="Baskerville Old Face" panose="02020602080505020303" pitchFamily="18" charset="0"/>
              </a:rPr>
              <a:t>Impact of African Slave Trade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219200"/>
            <a:ext cx="5293875" cy="5257800"/>
          </a:xfrm>
        </p:spPr>
      </p:pic>
      <p:sp>
        <p:nvSpPr>
          <p:cNvPr id="5" name="Rectangle 4"/>
          <p:cNvSpPr/>
          <p:nvPr/>
        </p:nvSpPr>
        <p:spPr>
          <a:xfrm>
            <a:off x="4038600" y="3352800"/>
            <a:ext cx="4648200" cy="106680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Times" panose="02020603050405020304" pitchFamily="18" charset="0"/>
                <a:cs typeface="Times" panose="02020603050405020304" pitchFamily="18" charset="0"/>
              </a:rPr>
              <a:t>Economic:</a:t>
            </a:r>
            <a:r>
              <a:rPr lang="en-US" sz="2200" dirty="0">
                <a:solidFill>
                  <a:schemeClr val="bg1"/>
                </a:solidFill>
                <a:latin typeface="Times" panose="02020603050405020304" pitchFamily="18" charset="0"/>
                <a:cs typeface="Times" panose="02020603050405020304" pitchFamily="18" charset="0"/>
              </a:rPr>
              <a:t> </a:t>
            </a:r>
            <a:r>
              <a:rPr lang="en-US" sz="2200" b="1" u="sng" dirty="0">
                <a:solidFill>
                  <a:srgbClr val="FFC000"/>
                </a:solidFill>
                <a:latin typeface="Times" panose="02020603050405020304" pitchFamily="18" charset="0"/>
                <a:cs typeface="Times" panose="02020603050405020304" pitchFamily="18" charset="0"/>
              </a:rPr>
              <a:t>Middle Passage</a:t>
            </a:r>
            <a:r>
              <a:rPr lang="en-US" sz="2200" dirty="0">
                <a:solidFill>
                  <a:schemeClr val="bg1"/>
                </a:solidFill>
                <a:latin typeface="Times" panose="02020603050405020304" pitchFamily="18" charset="0"/>
                <a:cs typeface="Times" panose="02020603050405020304" pitchFamily="18" charset="0"/>
              </a:rPr>
              <a:t> – major component of the </a:t>
            </a:r>
            <a:r>
              <a:rPr lang="en-US" sz="2200" b="1" u="sng" dirty="0">
                <a:solidFill>
                  <a:srgbClr val="FFC000"/>
                </a:solidFill>
                <a:latin typeface="Times" panose="02020603050405020304" pitchFamily="18" charset="0"/>
                <a:cs typeface="Times" panose="02020603050405020304" pitchFamily="18" charset="0"/>
              </a:rPr>
              <a:t>Triangle Trade</a:t>
            </a:r>
            <a:r>
              <a:rPr lang="en-US" sz="2200" dirty="0">
                <a:solidFill>
                  <a:schemeClr val="bg1"/>
                </a:solidFill>
                <a:latin typeface="Times" panose="02020603050405020304" pitchFamily="18" charset="0"/>
                <a:cs typeface="Times" panose="02020603050405020304" pitchFamily="18" charset="0"/>
              </a:rPr>
              <a:t> </a:t>
            </a:r>
            <a:r>
              <a:rPr lang="en-US" sz="2200" i="1" dirty="0">
                <a:solidFill>
                  <a:srgbClr val="FFC000"/>
                </a:solidFill>
                <a:latin typeface="Times" panose="02020603050405020304" pitchFamily="18" charset="0"/>
                <a:cs typeface="Times" panose="02020603050405020304" pitchFamily="18" charset="0"/>
              </a:rPr>
              <a:t>(Mercantilism)</a:t>
            </a:r>
          </a:p>
        </p:txBody>
      </p:sp>
      <p:sp>
        <p:nvSpPr>
          <p:cNvPr id="6" name="Rectangle 5"/>
          <p:cNvSpPr/>
          <p:nvPr/>
        </p:nvSpPr>
        <p:spPr>
          <a:xfrm>
            <a:off x="4038600" y="1066800"/>
            <a:ext cx="4572000" cy="205740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Times" panose="02020603050405020304" pitchFamily="18" charset="0"/>
                <a:cs typeface="Times" panose="02020603050405020304" pitchFamily="18" charset="0"/>
              </a:rPr>
              <a:t>Political:</a:t>
            </a:r>
            <a:r>
              <a:rPr lang="en-US" sz="2200" dirty="0">
                <a:solidFill>
                  <a:schemeClr val="bg1"/>
                </a:solidFill>
                <a:latin typeface="Times" panose="02020603050405020304" pitchFamily="18" charset="0"/>
                <a:cs typeface="Times" panose="02020603050405020304" pitchFamily="18" charset="0"/>
              </a:rPr>
              <a:t> </a:t>
            </a:r>
            <a:r>
              <a:rPr lang="en-US" sz="2200" b="1" u="sng" dirty="0">
                <a:solidFill>
                  <a:srgbClr val="FFC000"/>
                </a:solidFill>
                <a:latin typeface="Times" panose="02020603050405020304" pitchFamily="18" charset="0"/>
                <a:cs typeface="Times" panose="02020603050405020304" pitchFamily="18" charset="0"/>
              </a:rPr>
              <a:t>Barbados Slave Codes 1661</a:t>
            </a:r>
            <a:r>
              <a:rPr lang="en-US" sz="2200" dirty="0">
                <a:solidFill>
                  <a:schemeClr val="bg1"/>
                </a:solidFill>
                <a:latin typeface="Times" panose="02020603050405020304" pitchFamily="18" charset="0"/>
                <a:cs typeface="Times" panose="02020603050405020304" pitchFamily="18" charset="0"/>
              </a:rPr>
              <a:t>: slave resistance (Haitian independence)</a:t>
            </a:r>
          </a:p>
          <a:p>
            <a:r>
              <a:rPr lang="en-US" sz="2200" dirty="0">
                <a:solidFill>
                  <a:schemeClr val="bg1"/>
                </a:solidFill>
                <a:latin typeface="Times" panose="02020603050405020304" pitchFamily="18" charset="0"/>
                <a:cs typeface="Times" panose="02020603050405020304" pitchFamily="18" charset="0"/>
              </a:rPr>
              <a:t> Other resistance: breaking tools and maintaining culture</a:t>
            </a:r>
          </a:p>
          <a:p>
            <a:endParaRPr lang="en-US" sz="2000" i="1" dirty="0">
              <a:solidFill>
                <a:srgbClr val="FFC000"/>
              </a:solidFill>
              <a:latin typeface="Times" panose="02020603050405020304" pitchFamily="18" charset="0"/>
              <a:cs typeface="Times" panose="02020603050405020304" pitchFamily="18" charset="0"/>
            </a:endParaRPr>
          </a:p>
        </p:txBody>
      </p:sp>
      <p:sp>
        <p:nvSpPr>
          <p:cNvPr id="7" name="Rectangle 6"/>
          <p:cNvSpPr/>
          <p:nvPr/>
        </p:nvSpPr>
        <p:spPr>
          <a:xfrm>
            <a:off x="4038600" y="4724400"/>
            <a:ext cx="4572000" cy="1066800"/>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Times" panose="02020603050405020304" pitchFamily="18" charset="0"/>
                <a:cs typeface="Times" panose="02020603050405020304" pitchFamily="18" charset="0"/>
              </a:rPr>
              <a:t>Social:</a:t>
            </a:r>
            <a:r>
              <a:rPr lang="en-US" sz="2200" dirty="0">
                <a:solidFill>
                  <a:schemeClr val="bg1"/>
                </a:solidFill>
                <a:latin typeface="Times" panose="02020603050405020304" pitchFamily="18" charset="0"/>
                <a:cs typeface="Times" panose="02020603050405020304" pitchFamily="18" charset="0"/>
              </a:rPr>
              <a:t> blending of cultures</a:t>
            </a:r>
          </a:p>
          <a:p>
            <a:pPr marL="342900" indent="-342900">
              <a:buFont typeface="Arial" panose="020B0604020202020204" pitchFamily="34" charset="0"/>
              <a:buChar char="•"/>
            </a:pPr>
            <a:r>
              <a:rPr lang="en-US" sz="2200" b="1" u="sng" dirty="0">
                <a:solidFill>
                  <a:srgbClr val="FFC000"/>
                </a:solidFill>
                <a:latin typeface="Times" panose="02020603050405020304" pitchFamily="18" charset="0"/>
                <a:cs typeface="Times" panose="02020603050405020304" pitchFamily="18" charset="0"/>
              </a:rPr>
              <a:t>Mulattos</a:t>
            </a:r>
          </a:p>
          <a:p>
            <a:pPr marL="342900" indent="-342900">
              <a:buFont typeface="Arial" panose="020B0604020202020204" pitchFamily="34" charset="0"/>
              <a:buChar char="•"/>
            </a:pPr>
            <a:r>
              <a:rPr lang="en-US" sz="2200" i="1" dirty="0">
                <a:solidFill>
                  <a:schemeClr val="bg1"/>
                </a:solidFill>
                <a:latin typeface="Times" panose="02020603050405020304" pitchFamily="18" charset="0"/>
                <a:cs typeface="Times" panose="02020603050405020304" pitchFamily="18" charset="0"/>
              </a:rPr>
              <a:t>Religion (</a:t>
            </a:r>
            <a:r>
              <a:rPr lang="en-US" sz="2200" b="1" u="sng" dirty="0" err="1">
                <a:solidFill>
                  <a:srgbClr val="FFC000"/>
                </a:solidFill>
                <a:latin typeface="Times" panose="02020603050405020304" pitchFamily="18" charset="0"/>
                <a:cs typeface="Times" panose="02020603050405020304" pitchFamily="18" charset="0"/>
              </a:rPr>
              <a:t>Vondun</a:t>
            </a:r>
            <a:r>
              <a:rPr lang="en-US" sz="2200" b="1" u="sng" dirty="0">
                <a:solidFill>
                  <a:srgbClr val="FFC000"/>
                </a:solidFill>
                <a:latin typeface="Times" panose="02020603050405020304" pitchFamily="18" charset="0"/>
                <a:cs typeface="Times" panose="02020603050405020304" pitchFamily="18" charset="0"/>
              </a:rPr>
              <a:t> in Haiti</a:t>
            </a:r>
            <a:r>
              <a:rPr lang="en-US" sz="2000" i="1" dirty="0">
                <a:solidFill>
                  <a:schemeClr val="bg1"/>
                </a:solidFill>
                <a:latin typeface="Times" panose="02020603050405020304" pitchFamily="18" charset="0"/>
                <a:cs typeface="Times" panose="02020603050405020304" pitchFamily="18" charset="0"/>
              </a:rPr>
              <a:t>)</a:t>
            </a:r>
            <a:endParaRPr lang="en-US" sz="2000" i="1" dirty="0">
              <a:solidFill>
                <a:srgbClr val="FFC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95618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327F-FD63-4D35-8890-DAB878F71854}"/>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The Legitimacy of the Black Legend</a:t>
            </a:r>
          </a:p>
        </p:txBody>
      </p:sp>
      <p:sp>
        <p:nvSpPr>
          <p:cNvPr id="9" name="Content Placeholder 8">
            <a:extLst>
              <a:ext uri="{FF2B5EF4-FFF2-40B4-BE49-F238E27FC236}">
                <a16:creationId xmlns:a16="http://schemas.microsoft.com/office/drawing/2014/main" id="{BFE4FA7B-AE92-4C8F-94B9-D884EC2A44EE}"/>
              </a:ext>
            </a:extLst>
          </p:cNvPr>
          <p:cNvSpPr>
            <a:spLocks noGrp="1"/>
          </p:cNvSpPr>
          <p:nvPr>
            <p:ph idx="1"/>
          </p:nvPr>
        </p:nvSpPr>
        <p:spPr>
          <a:xfrm>
            <a:off x="457200" y="2514600"/>
            <a:ext cx="8229600" cy="3611563"/>
          </a:xfrm>
          <a:solidFill>
            <a:schemeClr val="bg1"/>
          </a:solidFill>
          <a:ln>
            <a:solidFill>
              <a:srgbClr val="002060"/>
            </a:solidFill>
          </a:ln>
        </p:spPr>
        <p:txBody>
          <a:bodyPr/>
          <a:lstStyle/>
          <a:p>
            <a:endParaRPr lang="en-US"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S</a:t>
            </a:r>
          </a:p>
          <a:p>
            <a:r>
              <a:rPr lang="en-US" sz="2400" dirty="0">
                <a:latin typeface="Times" panose="02020603050405020304" pitchFamily="18" charset="0"/>
                <a:cs typeface="Times" panose="02020603050405020304" pitchFamily="18" charset="0"/>
              </a:rPr>
              <a:t>P</a:t>
            </a:r>
          </a:p>
          <a:p>
            <a:r>
              <a:rPr lang="en-US" sz="2400" dirty="0">
                <a:latin typeface="Times" panose="02020603050405020304" pitchFamily="18" charset="0"/>
                <a:cs typeface="Times" panose="02020603050405020304" pitchFamily="18" charset="0"/>
              </a:rPr>
              <a:t>I</a:t>
            </a:r>
          </a:p>
          <a:p>
            <a:r>
              <a:rPr lang="en-US" sz="2400" dirty="0">
                <a:latin typeface="Times" panose="02020603050405020304" pitchFamily="18" charset="0"/>
                <a:cs typeface="Times" panose="02020603050405020304" pitchFamily="18" charset="0"/>
              </a:rPr>
              <a:t>C</a:t>
            </a:r>
          </a:p>
          <a:p>
            <a:r>
              <a:rPr lang="en-US" sz="2400" dirty="0">
                <a:latin typeface="Times" panose="02020603050405020304" pitchFamily="18" charset="0"/>
                <a:cs typeface="Times" panose="02020603050405020304" pitchFamily="18" charset="0"/>
              </a:rPr>
              <a:t>E</a:t>
            </a:r>
          </a:p>
          <a:p>
            <a:r>
              <a:rPr lang="en-US" sz="2400" dirty="0">
                <a:latin typeface="Times" panose="02020603050405020304" pitchFamily="18" charset="0"/>
                <a:cs typeface="Times" panose="02020603050405020304" pitchFamily="18" charset="0"/>
              </a:rPr>
              <a:t>T</a:t>
            </a:r>
          </a:p>
        </p:txBody>
      </p:sp>
      <p:sp>
        <p:nvSpPr>
          <p:cNvPr id="10" name="Rectangle 9">
            <a:extLst>
              <a:ext uri="{FF2B5EF4-FFF2-40B4-BE49-F238E27FC236}">
                <a16:creationId xmlns:a16="http://schemas.microsoft.com/office/drawing/2014/main" id="{10DA0E27-069D-41F5-8283-C4010BD2EFCA}"/>
              </a:ext>
            </a:extLst>
          </p:cNvPr>
          <p:cNvSpPr/>
          <p:nvPr/>
        </p:nvSpPr>
        <p:spPr>
          <a:xfrm>
            <a:off x="457200" y="1066800"/>
            <a:ext cx="8382000" cy="942110"/>
          </a:xfrm>
          <a:prstGeom prst="rect">
            <a:avLst/>
          </a:prstGeom>
          <a:solidFill>
            <a:schemeClr val="accent4">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pPr marL="0" indent="0">
              <a:buNone/>
            </a:pPr>
            <a:r>
              <a:rPr lang="en-US" alt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Americas. </a:t>
            </a:r>
          </a:p>
          <a:p>
            <a:endParaRPr lang="en-US" sz="2400" dirty="0">
              <a:latin typeface="Times" panose="02020603050405020304" pitchFamily="18" charset="0"/>
              <a:cs typeface="Times" panose="02020603050405020304" pitchFamily="18" charset="0"/>
            </a:endParaRPr>
          </a:p>
        </p:txBody>
      </p:sp>
      <p:sp>
        <p:nvSpPr>
          <p:cNvPr id="11" name="Rectangle 10">
            <a:extLst>
              <a:ext uri="{FF2B5EF4-FFF2-40B4-BE49-F238E27FC236}">
                <a16:creationId xmlns:a16="http://schemas.microsoft.com/office/drawing/2014/main" id="{00945F3C-0D57-4D86-839B-D282AEE7DCC5}"/>
              </a:ext>
            </a:extLst>
          </p:cNvPr>
          <p:cNvSpPr/>
          <p:nvPr/>
        </p:nvSpPr>
        <p:spPr>
          <a:xfrm>
            <a:off x="1219200" y="2466109"/>
            <a:ext cx="2743200" cy="609600"/>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panose="02020603050405020304" pitchFamily="18" charset="0"/>
                <a:cs typeface="Times" panose="02020603050405020304" pitchFamily="18" charset="0"/>
              </a:rPr>
              <a:t>Positive</a:t>
            </a:r>
          </a:p>
        </p:txBody>
      </p:sp>
      <p:sp>
        <p:nvSpPr>
          <p:cNvPr id="12" name="Rectangle 11">
            <a:extLst>
              <a:ext uri="{FF2B5EF4-FFF2-40B4-BE49-F238E27FC236}">
                <a16:creationId xmlns:a16="http://schemas.microsoft.com/office/drawing/2014/main" id="{8B29BD10-7818-4078-9B61-53C860E7EB4F}"/>
              </a:ext>
            </a:extLst>
          </p:cNvPr>
          <p:cNvSpPr/>
          <p:nvPr/>
        </p:nvSpPr>
        <p:spPr>
          <a:xfrm>
            <a:off x="5181602" y="2466109"/>
            <a:ext cx="2743200" cy="609600"/>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panose="02020603050405020304" pitchFamily="18" charset="0"/>
                <a:cs typeface="Times" panose="02020603050405020304" pitchFamily="18" charset="0"/>
              </a:rPr>
              <a:t>Negative </a:t>
            </a:r>
          </a:p>
        </p:txBody>
      </p:sp>
      <p:cxnSp>
        <p:nvCxnSpPr>
          <p:cNvPr id="14" name="Straight Connector 13">
            <a:extLst>
              <a:ext uri="{FF2B5EF4-FFF2-40B4-BE49-F238E27FC236}">
                <a16:creationId xmlns:a16="http://schemas.microsoft.com/office/drawing/2014/main" id="{68FFD674-6A69-4081-B17A-AE852F6229E7}"/>
              </a:ext>
            </a:extLst>
          </p:cNvPr>
          <p:cNvCxnSpPr/>
          <p:nvPr/>
        </p:nvCxnSpPr>
        <p:spPr>
          <a:xfrm>
            <a:off x="4572000" y="2362200"/>
            <a:ext cx="0" cy="4117253"/>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8156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chemeClr val="bg1"/>
          </a:solidFill>
          <a:ln>
            <a:solidFill>
              <a:srgbClr val="FF0000"/>
            </a:solidFill>
          </a:ln>
        </p:spPr>
        <p:txBody>
          <a:bodyPr>
            <a:normAutofit fontScale="90000"/>
          </a:bodyPr>
          <a:lstStyle/>
          <a:p>
            <a:r>
              <a:rPr lang="en-US" dirty="0">
                <a:latin typeface="Baskerville Old Face" panose="02020602080505020303" pitchFamily="18" charset="0"/>
              </a:rPr>
              <a:t>Thesis Writing</a:t>
            </a:r>
          </a:p>
        </p:txBody>
      </p:sp>
      <p:sp>
        <p:nvSpPr>
          <p:cNvPr id="3" name="Content Placeholder 2"/>
          <p:cNvSpPr>
            <a:spLocks noGrp="1"/>
          </p:cNvSpPr>
          <p:nvPr>
            <p:ph idx="1"/>
          </p:nvPr>
        </p:nvSpPr>
        <p:spPr>
          <a:xfrm>
            <a:off x="457200" y="1219200"/>
            <a:ext cx="8229600" cy="4906963"/>
          </a:xfrm>
          <a:solidFill>
            <a:schemeClr val="bg2"/>
          </a:solidFill>
          <a:ln>
            <a:solidFill>
              <a:srgbClr val="002060"/>
            </a:solidFill>
          </a:ln>
        </p:spPr>
        <p:txBody>
          <a:bodyPr>
            <a:normAutofit fontScale="92500" lnSpcReduction="10000"/>
          </a:bodyPr>
          <a:lstStyle/>
          <a:p>
            <a:r>
              <a:rPr lang="en-US" sz="2400" dirty="0">
                <a:latin typeface="Times" panose="02020603050405020304" pitchFamily="18" charset="0"/>
                <a:cs typeface="Times" panose="02020603050405020304" pitchFamily="18" charset="0"/>
              </a:rPr>
              <a:t>An argumentative statement that answers the prompt</a:t>
            </a:r>
          </a:p>
          <a:p>
            <a:r>
              <a:rPr lang="en-US" sz="2400" dirty="0">
                <a:latin typeface="Times" panose="02020603050405020304" pitchFamily="18" charset="0"/>
                <a:cs typeface="Times" panose="02020603050405020304" pitchFamily="18" charset="0"/>
              </a:rPr>
              <a:t>A thesis will nearly always have multiple steps or supporting parts</a:t>
            </a:r>
          </a:p>
          <a:p>
            <a:pPr lvl="1"/>
            <a:r>
              <a:rPr lang="en-US" sz="2000" dirty="0">
                <a:latin typeface="Times" panose="02020603050405020304" pitchFamily="18" charset="0"/>
                <a:cs typeface="Times" panose="02020603050405020304" pitchFamily="18" charset="0"/>
              </a:rPr>
              <a:t>A strong thesis expresses one main idea. e.g., "Nixon overall was a bad president because..."  "The New Deal was an effective policy in terms of....“</a:t>
            </a:r>
          </a:p>
          <a:p>
            <a:pPr lvl="1"/>
            <a:r>
              <a:rPr lang="en-US" sz="2000" dirty="0">
                <a:latin typeface="Times" panose="02020603050405020304" pitchFamily="18" charset="0"/>
                <a:cs typeface="Times" panose="02020603050405020304" pitchFamily="18" charset="0"/>
              </a:rPr>
              <a:t>What is your overall answer in response to the prompt or topic at hand?  </a:t>
            </a:r>
          </a:p>
          <a:p>
            <a:pPr lvl="1"/>
            <a:r>
              <a:rPr lang="en-US" sz="2000" dirty="0">
                <a:latin typeface="Times" panose="02020603050405020304" pitchFamily="18" charset="0"/>
                <a:cs typeface="Times" panose="02020603050405020304" pitchFamily="18" charset="0"/>
              </a:rPr>
              <a:t>One of the reasons a thesis even exists is to tie these multiple pieces together. </a:t>
            </a:r>
          </a:p>
          <a:p>
            <a:pPr lvl="1"/>
            <a:r>
              <a:rPr lang="en-US" sz="2000" dirty="0">
                <a:latin typeface="Times" panose="02020603050405020304" pitchFamily="18" charset="0"/>
                <a:cs typeface="Times" panose="02020603050405020304" pitchFamily="18" charset="0"/>
              </a:rPr>
              <a:t>What are the sub-points or Categories of Analysis of your argument</a:t>
            </a:r>
          </a:p>
          <a:p>
            <a:pPr lvl="1"/>
            <a:r>
              <a:rPr lang="en-US" sz="2000" dirty="0">
                <a:latin typeface="Times" panose="02020603050405020304" pitchFamily="18" charset="0"/>
                <a:cs typeface="Times" panose="02020603050405020304" pitchFamily="18" charset="0"/>
              </a:rPr>
              <a:t>Its NOT a restatement of the prompt </a:t>
            </a:r>
          </a:p>
          <a:p>
            <a:pPr marL="0" lvl="1" indent="0">
              <a:buNone/>
            </a:pPr>
            <a:endParaRPr lang="en-US" sz="2000" dirty="0">
              <a:latin typeface="Times" panose="02020603050405020304" pitchFamily="18" charset="0"/>
              <a:cs typeface="Times" panose="02020603050405020304" pitchFamily="18" charset="0"/>
            </a:endParaRPr>
          </a:p>
          <a:p>
            <a:pPr marL="0" lvl="1" indent="0">
              <a:buNone/>
            </a:pPr>
            <a:r>
              <a:rPr lang="en-US" sz="2600" b="1" dirty="0">
                <a:solidFill>
                  <a:srgbClr val="C00000"/>
                </a:solidFill>
                <a:latin typeface="Times" panose="02020603050405020304" pitchFamily="18" charset="0"/>
                <a:cs typeface="Times" panose="02020603050405020304" pitchFamily="18" charset="0"/>
              </a:rPr>
              <a:t>Ex: </a:t>
            </a:r>
            <a:r>
              <a:rPr lang="en-US" sz="2600" b="1" i="1" dirty="0">
                <a:solidFill>
                  <a:srgbClr val="C00000"/>
                </a:solidFill>
                <a:latin typeface="Baskerville Old Face" panose="02020602080505020303" pitchFamily="18" charset="0"/>
              </a:rPr>
              <a:t>Jacksonian democrats successfully portrayed themselves as guardians of American ideals and did indeed achieve a remarkable degree of success in protecting those ideals.</a:t>
            </a:r>
            <a:endParaRPr lang="en-US" sz="2600" b="1" dirty="0">
              <a:solidFill>
                <a:srgbClr val="C00000"/>
              </a:solidFill>
              <a:latin typeface="Baskerville Old Face" panose="02020602080505020303" pitchFamily="18" charset="0"/>
            </a:endParaRPr>
          </a:p>
          <a:p>
            <a:pPr marL="0" lvl="1" indent="0">
              <a:buNone/>
            </a:pPr>
            <a:r>
              <a:rPr lang="en-US" sz="20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767892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327F-FD63-4D35-8890-DAB878F71854}"/>
              </a:ext>
            </a:extLst>
          </p:cNvPr>
          <p:cNvSpPr>
            <a:spLocks noGrp="1"/>
          </p:cNvSpPr>
          <p:nvPr>
            <p:ph type="title"/>
          </p:nvPr>
        </p:nvSpPr>
        <p:spPr>
          <a:xfrm>
            <a:off x="457200" y="274638"/>
            <a:ext cx="8229600" cy="639762"/>
          </a:xfrm>
          <a:solidFill>
            <a:schemeClr val="bg1"/>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rPr>
              <a:t>Thesis Writing </a:t>
            </a:r>
          </a:p>
        </p:txBody>
      </p:sp>
      <p:sp>
        <p:nvSpPr>
          <p:cNvPr id="9" name="Content Placeholder 8">
            <a:extLst>
              <a:ext uri="{FF2B5EF4-FFF2-40B4-BE49-F238E27FC236}">
                <a16:creationId xmlns:a16="http://schemas.microsoft.com/office/drawing/2014/main" id="{BFE4FA7B-AE92-4C8F-94B9-D884EC2A44EE}"/>
              </a:ext>
            </a:extLst>
          </p:cNvPr>
          <p:cNvSpPr>
            <a:spLocks noGrp="1"/>
          </p:cNvSpPr>
          <p:nvPr>
            <p:ph idx="1"/>
          </p:nvPr>
        </p:nvSpPr>
        <p:spPr>
          <a:xfrm>
            <a:off x="457200" y="1066800"/>
            <a:ext cx="8229600" cy="50593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A thesis is an argument or a stand you take on a particular subject.  It should not resemble a sentence in your textbook, but rather explain your point of view and why it matters.</a:t>
            </a:r>
          </a:p>
          <a:p>
            <a:pPr marL="0" indent="0">
              <a:buNone/>
            </a:pPr>
            <a:r>
              <a:rPr lang="en-US" sz="2400" dirty="0">
                <a:latin typeface="Times" panose="02020603050405020304" pitchFamily="18" charset="0"/>
                <a:cs typeface="Times" panose="02020603050405020304" pitchFamily="18" charset="0"/>
              </a:rPr>
              <a:t>The </a:t>
            </a:r>
            <a:r>
              <a:rPr lang="en-US" sz="2400" b="1" dirty="0">
                <a:solidFill>
                  <a:srgbClr val="FF0000"/>
                </a:solidFill>
                <a:latin typeface="Times" panose="02020603050405020304" pitchFamily="18" charset="0"/>
                <a:cs typeface="Times" panose="02020603050405020304" pitchFamily="18" charset="0"/>
              </a:rPr>
              <a:t>thesis formula</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X however, A, B, and C. Therefore Y</a:t>
            </a:r>
            <a:r>
              <a:rPr lang="en-US" sz="2400" dirty="0">
                <a:latin typeface="Times" panose="02020603050405020304" pitchFamily="18" charset="0"/>
                <a:cs typeface="Times" panose="02020603050405020304" pitchFamily="18" charset="0"/>
              </a:rPr>
              <a:t>.</a:t>
            </a:r>
          </a:p>
          <a:p>
            <a:pPr marL="0" indent="0">
              <a:buNone/>
            </a:pPr>
            <a:r>
              <a:rPr lang="en-US" sz="2400" b="1" dirty="0">
                <a:solidFill>
                  <a:srgbClr val="002060"/>
                </a:solidFill>
                <a:latin typeface="Times" panose="02020603050405020304" pitchFamily="18" charset="0"/>
                <a:cs typeface="Times" panose="02020603050405020304" pitchFamily="18" charset="0"/>
              </a:rPr>
              <a:t>X-</a:t>
            </a:r>
            <a:r>
              <a:rPr lang="en-US" sz="2400" dirty="0">
                <a:latin typeface="Times" panose="02020603050405020304" pitchFamily="18" charset="0"/>
                <a:cs typeface="Times" panose="02020603050405020304" pitchFamily="18" charset="0"/>
              </a:rPr>
              <a:t>the strongest point against your argument (could be historic context and not your thesis)</a:t>
            </a:r>
          </a:p>
          <a:p>
            <a:pPr marL="0" indent="0">
              <a:buNone/>
            </a:pPr>
            <a:r>
              <a:rPr lang="en-US" sz="2400" dirty="0">
                <a:latin typeface="Times" panose="02020603050405020304" pitchFamily="18" charset="0"/>
                <a:cs typeface="Times" panose="02020603050405020304" pitchFamily="18" charset="0"/>
              </a:rPr>
              <a:t>Or </a:t>
            </a:r>
          </a:p>
          <a:p>
            <a:pPr marL="0" indent="0">
              <a:buNone/>
            </a:pPr>
            <a:r>
              <a:rPr lang="en-US" sz="2400" b="1" dirty="0">
                <a:solidFill>
                  <a:srgbClr val="002060"/>
                </a:solidFill>
                <a:latin typeface="Times" panose="02020603050405020304" pitchFamily="18" charset="0"/>
                <a:cs typeface="Times" panose="02020603050405020304" pitchFamily="18" charset="0"/>
              </a:rPr>
              <a:t>Y – </a:t>
            </a:r>
            <a:r>
              <a:rPr lang="en-US" sz="2400" dirty="0">
                <a:latin typeface="Times" panose="02020603050405020304" pitchFamily="18" charset="0"/>
                <a:cs typeface="Times" panose="02020603050405020304" pitchFamily="18" charset="0"/>
              </a:rPr>
              <a:t>the claim you will taking throughout the essay (this could affect of X)</a:t>
            </a:r>
          </a:p>
          <a:p>
            <a:pPr marL="0" indent="0">
              <a:buNone/>
            </a:pPr>
            <a:r>
              <a:rPr lang="en-US" sz="2400" b="1" dirty="0">
                <a:solidFill>
                  <a:srgbClr val="002060"/>
                </a:solidFill>
                <a:latin typeface="Times" panose="02020603050405020304" pitchFamily="18" charset="0"/>
                <a:cs typeface="Times" panose="02020603050405020304" pitchFamily="18" charset="0"/>
              </a:rPr>
              <a:t>A &amp; B</a:t>
            </a:r>
            <a:r>
              <a:rPr lang="en-US" sz="2400" dirty="0">
                <a:latin typeface="Times" panose="02020603050405020304" pitchFamily="18" charset="0"/>
                <a:cs typeface="Times" panose="02020603050405020304" pitchFamily="18" charset="0"/>
              </a:rPr>
              <a:t>– the two strongest point that explain in your essay</a:t>
            </a:r>
          </a:p>
          <a:p>
            <a:pPr marL="0" indent="0">
              <a:buNone/>
            </a:pPr>
            <a:endParaRPr lang="en-US" sz="2400" dirty="0">
              <a:latin typeface="Times" panose="02020603050405020304" pitchFamily="18" charset="0"/>
              <a:cs typeface="Times" panose="02020603050405020304" pitchFamily="18" charset="0"/>
            </a:endParaRPr>
          </a:p>
        </p:txBody>
      </p:sp>
      <p:sp>
        <p:nvSpPr>
          <p:cNvPr id="3" name="Rectangle 2">
            <a:extLst>
              <a:ext uri="{FF2B5EF4-FFF2-40B4-BE49-F238E27FC236}">
                <a16:creationId xmlns:a16="http://schemas.microsoft.com/office/drawing/2014/main" id="{5DD8E650-0E4A-402E-B864-E7B9F5C2205C}"/>
              </a:ext>
            </a:extLst>
          </p:cNvPr>
          <p:cNvSpPr/>
          <p:nvPr/>
        </p:nvSpPr>
        <p:spPr>
          <a:xfrm>
            <a:off x="457200" y="5295900"/>
            <a:ext cx="85344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Despite [counter argument], because [evidence 1] and [evidence 2] my argument. </a:t>
            </a:r>
          </a:p>
        </p:txBody>
      </p:sp>
    </p:spTree>
    <p:extLst>
      <p:ext uri="{BB962C8B-B14F-4D97-AF65-F5344CB8AC3E}">
        <p14:creationId xmlns:p14="http://schemas.microsoft.com/office/powerpoint/2010/main" val="207455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469B-9CD1-4826-9108-10A406CCFD63}"/>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dirty="0">
                <a:solidFill>
                  <a:srgbClr val="002060"/>
                </a:solidFill>
                <a:latin typeface="Baskerville Old Face" panose="02020602080505020303" pitchFamily="18" charset="0"/>
              </a:rPr>
              <a:t>Thesis exercise</a:t>
            </a:r>
          </a:p>
        </p:txBody>
      </p:sp>
      <p:sp>
        <p:nvSpPr>
          <p:cNvPr id="6" name="Content Placeholder 5">
            <a:extLst>
              <a:ext uri="{FF2B5EF4-FFF2-40B4-BE49-F238E27FC236}">
                <a16:creationId xmlns:a16="http://schemas.microsoft.com/office/drawing/2014/main" id="{60779A20-9C49-4C5A-ABDA-7B39808C6101}"/>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400" b="1" dirty="0">
                <a:solidFill>
                  <a:srgbClr val="FF0000"/>
                </a:solidFill>
                <a:latin typeface="Times" panose="02020603050405020304" pitchFamily="18" charset="0"/>
                <a:cs typeface="Times" panose="02020603050405020304" pitchFamily="18" charset="0"/>
              </a:rPr>
              <a:t>thesis formula</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X however, A, B, and C. Therefore Y</a:t>
            </a:r>
            <a:r>
              <a:rPr lang="en-US" sz="2400" dirty="0">
                <a:latin typeface="Times" panose="02020603050405020304" pitchFamily="18" charset="0"/>
                <a:cs typeface="Times" panose="02020603050405020304" pitchFamily="18" charset="0"/>
              </a:rPr>
              <a:t>.</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Underline and label the four steps in thesis below (there can be overlap)</a:t>
            </a:r>
          </a:p>
          <a:p>
            <a:pPr marL="0" indent="0">
              <a:buNone/>
            </a:pPr>
            <a:endParaRPr lang="en-US" sz="2400" b="1" dirty="0">
              <a:solidFill>
                <a:srgbClr val="FF0000"/>
              </a:solidFill>
              <a:latin typeface="Times" panose="02020603050405020304" pitchFamily="18" charset="0"/>
              <a:cs typeface="Times" panose="02020603050405020304" pitchFamily="18" charset="0"/>
            </a:endParaRPr>
          </a:p>
          <a:p>
            <a:pPr marL="0" indent="0">
              <a:buNone/>
            </a:pPr>
            <a:r>
              <a:rPr lang="en-US" sz="2400" b="1" dirty="0">
                <a:solidFill>
                  <a:srgbClr val="FF0000"/>
                </a:solidFill>
                <a:latin typeface="Times" panose="02020603050405020304" pitchFamily="18" charset="0"/>
                <a:cs typeface="Times" panose="02020603050405020304" pitchFamily="18" charset="0"/>
              </a:rPr>
              <a:t>Between 1910 and 1930, African Americans migration from rural South to urban northern cities significantly increased due to greater job opportunities and emerging cultural changes.  However, African Americans still faced racial discrimination and segregation in both regions.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579768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469B-9CD1-4826-9108-10A406CCFD63}"/>
              </a:ext>
            </a:extLst>
          </p:cNvPr>
          <p:cNvSpPr>
            <a:spLocks noGrp="1"/>
          </p:cNvSpPr>
          <p:nvPr>
            <p:ph type="title"/>
          </p:nvPr>
        </p:nvSpPr>
        <p:spPr>
          <a:xfrm>
            <a:off x="457200" y="274638"/>
            <a:ext cx="8229600" cy="792162"/>
          </a:xfrm>
          <a:solidFill>
            <a:schemeClr val="bg1"/>
          </a:solidFill>
          <a:ln>
            <a:solidFill>
              <a:srgbClr val="002060"/>
            </a:solidFill>
          </a:ln>
        </p:spPr>
        <p:txBody>
          <a:bodyPr/>
          <a:lstStyle/>
          <a:p>
            <a:r>
              <a:rPr lang="en-US" dirty="0">
                <a:solidFill>
                  <a:srgbClr val="002060"/>
                </a:solidFill>
                <a:latin typeface="Baskerville Old Face" panose="02020602080505020303" pitchFamily="18" charset="0"/>
              </a:rPr>
              <a:t>Build a thesis</a:t>
            </a:r>
          </a:p>
        </p:txBody>
      </p:sp>
      <p:sp>
        <p:nvSpPr>
          <p:cNvPr id="6" name="Content Placeholder 5">
            <a:extLst>
              <a:ext uri="{FF2B5EF4-FFF2-40B4-BE49-F238E27FC236}">
                <a16:creationId xmlns:a16="http://schemas.microsoft.com/office/drawing/2014/main" id="{60779A20-9C49-4C5A-ABDA-7B39808C6101}"/>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400" b="1" dirty="0">
                <a:solidFill>
                  <a:srgbClr val="FF0000"/>
                </a:solidFill>
                <a:latin typeface="Times" panose="02020603050405020304" pitchFamily="18" charset="0"/>
                <a:cs typeface="Times" panose="02020603050405020304" pitchFamily="18" charset="0"/>
              </a:rPr>
              <a:t>thesis formula</a:t>
            </a:r>
            <a:r>
              <a:rPr lang="en-US" sz="2400"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X however, A, and B. Therefore Y</a:t>
            </a:r>
            <a:r>
              <a:rPr lang="en-US" sz="2400" dirty="0">
                <a:latin typeface="Times" panose="02020603050405020304" pitchFamily="18" charset="0"/>
                <a:cs typeface="Times" panose="02020603050405020304" pitchFamily="18" charset="0"/>
              </a:rPr>
              <a:t>.</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r>
              <a:rPr lang="en-US" sz="2400" b="1" dirty="0">
                <a:latin typeface="Times" panose="02020603050405020304" pitchFamily="18" charset="0"/>
                <a:cs typeface="Times" panose="02020603050405020304" pitchFamily="18" charset="0"/>
              </a:rPr>
              <a:t>What is your claim </a:t>
            </a:r>
            <a:r>
              <a:rPr lang="en-US" sz="2400" dirty="0">
                <a:latin typeface="Times" panose="02020603050405020304" pitchFamily="18" charset="0"/>
                <a:cs typeface="Times" panose="02020603050405020304" pitchFamily="18" charset="0"/>
              </a:rPr>
              <a:t>(Y) – what are you going to argue (remember you CANNOT restate the prompt)</a:t>
            </a:r>
          </a:p>
          <a:p>
            <a:r>
              <a:rPr lang="en-US" sz="2400" dirty="0">
                <a:latin typeface="Times" panose="02020603050405020304" pitchFamily="18" charset="0"/>
                <a:cs typeface="Times" panose="02020603050405020304" pitchFamily="18" charset="0"/>
              </a:rPr>
              <a:t>What is your </a:t>
            </a:r>
            <a:r>
              <a:rPr lang="en-US" sz="2400" b="1" dirty="0">
                <a:latin typeface="Times" panose="02020603050405020304" pitchFamily="18" charset="0"/>
                <a:cs typeface="Times" panose="02020603050405020304" pitchFamily="18" charset="0"/>
              </a:rPr>
              <a:t>two pieces of evidence </a:t>
            </a:r>
            <a:r>
              <a:rPr lang="en-US" sz="2400" dirty="0">
                <a:latin typeface="Times" panose="02020603050405020304" pitchFamily="18" charset="0"/>
                <a:cs typeface="Times" panose="02020603050405020304" pitchFamily="18" charset="0"/>
              </a:rPr>
              <a:t>you will use to defend your claim (A and B)</a:t>
            </a:r>
          </a:p>
          <a:p>
            <a:r>
              <a:rPr lang="en-US" sz="2400" dirty="0">
                <a:latin typeface="Times" panose="02020603050405020304" pitchFamily="18" charset="0"/>
                <a:cs typeface="Times" panose="02020603050405020304" pitchFamily="18" charset="0"/>
              </a:rPr>
              <a:t>What is your </a:t>
            </a:r>
            <a:r>
              <a:rPr lang="en-US" sz="2400" b="1" dirty="0">
                <a:latin typeface="Times" panose="02020603050405020304" pitchFamily="18" charset="0"/>
                <a:cs typeface="Times" panose="02020603050405020304" pitchFamily="18" charset="0"/>
              </a:rPr>
              <a:t>counter claim </a:t>
            </a:r>
            <a:r>
              <a:rPr lang="en-US" sz="2400" dirty="0">
                <a:latin typeface="Times" panose="02020603050405020304" pitchFamily="18" charset="0"/>
                <a:cs typeface="Times" panose="02020603050405020304" pitchFamily="18" charset="0"/>
              </a:rPr>
              <a:t>(X)</a:t>
            </a:r>
          </a:p>
        </p:txBody>
      </p:sp>
      <p:sp>
        <p:nvSpPr>
          <p:cNvPr id="4" name="Rectangle 3">
            <a:extLst>
              <a:ext uri="{FF2B5EF4-FFF2-40B4-BE49-F238E27FC236}">
                <a16:creationId xmlns:a16="http://schemas.microsoft.com/office/drawing/2014/main" id="{DA9AA7BA-BD75-4222-940E-A9BFC2DE3CF7}"/>
              </a:ext>
            </a:extLst>
          </p:cNvPr>
          <p:cNvSpPr/>
          <p:nvPr/>
        </p:nvSpPr>
        <p:spPr>
          <a:xfrm>
            <a:off x="422031" y="1752600"/>
            <a:ext cx="8382000" cy="942110"/>
          </a:xfrm>
          <a:prstGeom prst="rect">
            <a:avLst/>
          </a:prstGeom>
          <a:solidFill>
            <a:schemeClr val="accent4">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pPr marL="0" indent="0">
              <a:buNone/>
            </a:pPr>
            <a:r>
              <a:rPr lang="en-US" alt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panose="02020603050405020304" pitchFamily="18" charset="0"/>
                <a:ea typeface="Calibri" panose="020F0502020204030204" pitchFamily="34" charset="0"/>
                <a:cs typeface="Times" panose="02020603050405020304" pitchFamily="18" charset="0"/>
              </a:rPr>
              <a:t>Evaluate the extent to which trans-Atlantic voyages in the period of 1491 to 1607 affected the Americas. </a:t>
            </a: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47583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a:solidFill>
            <a:schemeClr val="bg2"/>
          </a:solidFill>
          <a:ln>
            <a:solidFill>
              <a:schemeClr val="tx1"/>
            </a:solidFill>
          </a:ln>
        </p:spPr>
        <p:txBody>
          <a:bodyPr>
            <a:normAutofit fontScale="92500" lnSpcReduction="10000"/>
          </a:bodyPr>
          <a:lstStyle/>
          <a:p>
            <a:pPr marL="0" indent="0">
              <a:buNone/>
            </a:pPr>
            <a:r>
              <a:rPr lang="en-US" sz="1800" b="1" i="1" dirty="0">
                <a:latin typeface="Times" panose="02020603050405020304" pitchFamily="18" charset="0"/>
                <a:cs typeface="Times" panose="02020603050405020304" pitchFamily="18" charset="0"/>
              </a:rPr>
              <a:t>APUSH 1.1: Explain the context for European encounters in the Americas from 1491 to 1607</a:t>
            </a:r>
          </a:p>
          <a:p>
            <a:pPr marL="0" indent="0">
              <a:buNone/>
            </a:pPr>
            <a:r>
              <a:rPr lang="en-US" sz="1800" b="1" i="1" dirty="0">
                <a:latin typeface="Times" panose="02020603050405020304" pitchFamily="18" charset="0"/>
                <a:cs typeface="Times" panose="02020603050405020304" pitchFamily="18" charset="0"/>
              </a:rPr>
              <a:t>APUSH 1.2: Explain how and why various native populations in the period before European contact interacted with the natural environment in North America</a:t>
            </a:r>
          </a:p>
          <a:p>
            <a:pPr marL="0" indent="0">
              <a:buNone/>
            </a:pPr>
            <a:r>
              <a:rPr lang="en-US" sz="1800" b="1" i="1" dirty="0">
                <a:latin typeface="Times" panose="02020603050405020304" pitchFamily="18" charset="0"/>
                <a:cs typeface="Times" panose="02020603050405020304" pitchFamily="18" charset="0"/>
              </a:rPr>
              <a:t>Essential Question:</a:t>
            </a:r>
            <a:r>
              <a:rPr lang="en-US" sz="1800" b="1" dirty="0">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How did the interaction between Native Americans, Europeans, and Africans impact the development of the New World.</a:t>
            </a:r>
          </a:p>
          <a:p>
            <a:r>
              <a:rPr lang="en-US" sz="1800" b="1" i="1" dirty="0">
                <a:solidFill>
                  <a:srgbClr val="C00000"/>
                </a:solidFill>
                <a:latin typeface="Times" panose="02020603050405020304" pitchFamily="18" charset="0"/>
                <a:cs typeface="Times" panose="02020603050405020304" pitchFamily="18" charset="0"/>
              </a:rPr>
              <a:t>Students can:</a:t>
            </a:r>
            <a:endParaRPr lang="en-US" sz="1800" b="1" dirty="0">
              <a:solidFill>
                <a:srgbClr val="C00000"/>
              </a:solidFill>
              <a:latin typeface="Times" panose="02020603050405020304" pitchFamily="18" charset="0"/>
              <a:cs typeface="Times" panose="02020603050405020304" pitchFamily="18" charset="0"/>
            </a:endParaRPr>
          </a:p>
          <a:p>
            <a:r>
              <a:rPr lang="en-US" sz="1800" dirty="0">
                <a:latin typeface="Times" panose="02020603050405020304" pitchFamily="18" charset="0"/>
                <a:cs typeface="Times" panose="02020603050405020304" pitchFamily="18" charset="0"/>
              </a:rPr>
              <a:t>Demonstrate how the diverse geography of the New World cause the development of difference Native Cultures.</a:t>
            </a:r>
          </a:p>
          <a:p>
            <a:r>
              <a:rPr lang="en-US" sz="1800" dirty="0">
                <a:latin typeface="Times" panose="02020603050405020304" pitchFamily="18" charset="0"/>
                <a:cs typeface="Times" panose="02020603050405020304" pitchFamily="18" charset="0"/>
              </a:rPr>
              <a:t>Evaluate whether first contact between the Native Americans and Europeans had a positive influence on the development of the New World.</a:t>
            </a:r>
          </a:p>
          <a:p>
            <a:r>
              <a:rPr lang="en-US" sz="1800" dirty="0">
                <a:latin typeface="Times" panose="02020603050405020304" pitchFamily="18" charset="0"/>
                <a:cs typeface="Times" panose="02020603050405020304" pitchFamily="18" charset="0"/>
              </a:rPr>
              <a:t>Assess how different European cultures shaped the development of the New World</a:t>
            </a:r>
            <a:r>
              <a:rPr lang="en-US" sz="1800" dirty="0"/>
              <a:t>.</a:t>
            </a:r>
          </a:p>
          <a:p>
            <a:pPr marL="0" indent="0">
              <a:buNone/>
            </a:pPr>
            <a:r>
              <a:rPr lang="en-US" sz="2400" b="1" dirty="0">
                <a:latin typeface="Times" panose="02020603050405020304" pitchFamily="18" charset="0"/>
                <a:cs typeface="Times" panose="02020603050405020304" pitchFamily="18" charset="0"/>
              </a:rPr>
              <a:t>Agenda</a:t>
            </a: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AP Account</a:t>
            </a:r>
          </a:p>
          <a:p>
            <a:r>
              <a:rPr lang="en-US" sz="2400" dirty="0">
                <a:latin typeface="Times" panose="02020603050405020304" pitchFamily="18" charset="0"/>
                <a:cs typeface="Times" panose="02020603050405020304" pitchFamily="18" charset="0"/>
              </a:rPr>
              <a:t>Impacting the New World </a:t>
            </a:r>
          </a:p>
          <a:p>
            <a:r>
              <a:rPr lang="en-US" sz="2400" dirty="0">
                <a:latin typeface="Times" panose="02020603050405020304" pitchFamily="18" charset="0"/>
                <a:cs typeface="Times" panose="02020603050405020304" pitchFamily="18" charset="0"/>
              </a:rPr>
              <a:t>A Euro Contrast </a:t>
            </a:r>
          </a:p>
          <a:p>
            <a:pPr marL="0" indent="0">
              <a:spcBef>
                <a:spcPts val="0"/>
              </a:spcBef>
              <a:buNone/>
            </a:pPr>
            <a:endParaRPr lang="en-US" sz="2000" b="1" dirty="0">
              <a:solidFill>
                <a:srgbClr val="C00000"/>
              </a:solidFill>
              <a:latin typeface="Times" panose="02020603050405020304" pitchFamily="18" charset="0"/>
              <a:cs typeface="Times" panose="02020603050405020304" pitchFamily="18" charset="0"/>
            </a:endParaRPr>
          </a:p>
          <a:p>
            <a:pPr marL="0" indent="0">
              <a:spcBef>
                <a:spcPts val="0"/>
              </a:spcBef>
              <a:buNone/>
            </a:pPr>
            <a:r>
              <a:rPr lang="en-US" sz="2400" b="1" dirty="0">
                <a:solidFill>
                  <a:srgbClr val="C00000"/>
                </a:solidFill>
                <a:latin typeface="Times" panose="02020603050405020304" pitchFamily="18" charset="0"/>
                <a:cs typeface="Times" panose="02020603050405020304" pitchFamily="18" charset="0"/>
              </a:rPr>
              <a:t>Homework:</a:t>
            </a:r>
          </a:p>
          <a:p>
            <a:pPr>
              <a:spcBef>
                <a:spcPts val="0"/>
              </a:spcBef>
            </a:pPr>
            <a:r>
              <a:rPr lang="en-US" sz="2400" b="1" dirty="0">
                <a:solidFill>
                  <a:srgbClr val="FF0000"/>
                </a:solidFill>
                <a:latin typeface="Times" panose="02020603050405020304" pitchFamily="18" charset="0"/>
                <a:cs typeface="Times" panose="02020603050405020304" pitchFamily="18" charset="0"/>
              </a:rPr>
              <a:t>Unit I Progress Check</a:t>
            </a:r>
          </a:p>
          <a:p>
            <a:pPr>
              <a:spcBef>
                <a:spcPts val="0"/>
              </a:spcBef>
            </a:pPr>
            <a:r>
              <a:rPr lang="en-US" sz="2400" b="1" i="1" dirty="0">
                <a:solidFill>
                  <a:srgbClr val="002060"/>
                </a:solidFill>
                <a:latin typeface="Times" panose="02020603050405020304" pitchFamily="18" charset="0"/>
                <a:cs typeface="Times" panose="02020603050405020304" pitchFamily="18" charset="0"/>
              </a:rPr>
              <a:t>Unit I Test, Thursday, September 14</a:t>
            </a:r>
          </a:p>
        </p:txBody>
      </p:sp>
    </p:spTree>
    <p:extLst>
      <p:ext uri="{BB962C8B-B14F-4D97-AF65-F5344CB8AC3E}">
        <p14:creationId xmlns:p14="http://schemas.microsoft.com/office/powerpoint/2010/main" val="35911215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6"/>
          </a:solidFill>
          <a:ln>
            <a:solidFill>
              <a:schemeClr val="tx1"/>
            </a:solidFill>
          </a:ln>
        </p:spPr>
        <p:txBody>
          <a:bodyPr>
            <a:normAutofit fontScale="90000"/>
          </a:bodyPr>
          <a:lstStyle/>
          <a:p>
            <a:r>
              <a:rPr lang="en-US" b="1" dirty="0">
                <a:solidFill>
                  <a:srgbClr val="002060"/>
                </a:solidFill>
                <a:latin typeface="Baskerville Old Face" panose="02020602080505020303" pitchFamily="18" charset="0"/>
              </a:rPr>
              <a:t>Essential Question</a:t>
            </a:r>
          </a:p>
        </p:txBody>
      </p:sp>
      <p:sp>
        <p:nvSpPr>
          <p:cNvPr id="3" name="Content Placeholder 2"/>
          <p:cNvSpPr>
            <a:spLocks noGrp="1"/>
          </p:cNvSpPr>
          <p:nvPr>
            <p:ph idx="1"/>
          </p:nvPr>
        </p:nvSpPr>
        <p:spPr>
          <a:xfrm>
            <a:off x="457200" y="1295400"/>
            <a:ext cx="8229600" cy="4830763"/>
          </a:xfrm>
          <a:solidFill>
            <a:schemeClr val="bg2"/>
          </a:solidFill>
          <a:ln>
            <a:solidFill>
              <a:schemeClr val="tx1"/>
            </a:solidFill>
          </a:ln>
        </p:spPr>
        <p:txBody>
          <a:bodyPr/>
          <a:lstStyle/>
          <a:p>
            <a:pPr marL="0" lvl="1" indent="0">
              <a:buNone/>
            </a:pPr>
            <a:r>
              <a:rPr lang="en-US" sz="3200" dirty="0">
                <a:solidFill>
                  <a:srgbClr val="C00000"/>
                </a:solidFill>
                <a:latin typeface="Times" panose="02020603050405020304" pitchFamily="18" charset="0"/>
                <a:cs typeface="Times" panose="02020603050405020304" pitchFamily="18" charset="0"/>
              </a:rPr>
              <a:t>How did the interaction of Native American, African, and European culture impact the development of the New World?</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55459"/>
            <a:ext cx="742950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66113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A24C-0429-4937-A655-A675FFC2962F}"/>
              </a:ext>
            </a:extLst>
          </p:cNvPr>
          <p:cNvSpPr>
            <a:spLocks noGrp="1"/>
          </p:cNvSpPr>
          <p:nvPr>
            <p:ph type="title"/>
          </p:nvPr>
        </p:nvSpPr>
        <p:spPr>
          <a:xfrm>
            <a:off x="457200" y="274638"/>
            <a:ext cx="8229600" cy="639762"/>
          </a:xfrm>
          <a:solidFill>
            <a:schemeClr val="accent6"/>
          </a:solidFill>
          <a:ln>
            <a:solidFill>
              <a:schemeClr val="tx1"/>
            </a:solidFill>
          </a:ln>
        </p:spPr>
        <p:txBody>
          <a:bodyPr>
            <a:normAutofit fontScale="90000"/>
          </a:bodyPr>
          <a:lstStyle/>
          <a:p>
            <a:r>
              <a:rPr lang="en-US" dirty="0">
                <a:latin typeface="Baskerville Old Face" panose="02020602080505020303" pitchFamily="18" charset="0"/>
              </a:rPr>
              <a:t>AP Classroom</a:t>
            </a:r>
          </a:p>
        </p:txBody>
      </p:sp>
      <p:sp>
        <p:nvSpPr>
          <p:cNvPr id="3" name="Content Placeholder 2">
            <a:extLst>
              <a:ext uri="{FF2B5EF4-FFF2-40B4-BE49-F238E27FC236}">
                <a16:creationId xmlns:a16="http://schemas.microsoft.com/office/drawing/2014/main" id="{F217F5F2-0BF8-4790-8CD5-3C6982858F3E}"/>
              </a:ext>
            </a:extLst>
          </p:cNvPr>
          <p:cNvSpPr>
            <a:spLocks noGrp="1"/>
          </p:cNvSpPr>
          <p:nvPr>
            <p:ph idx="1"/>
          </p:nvPr>
        </p:nvSpPr>
        <p:spPr>
          <a:xfrm>
            <a:off x="457200" y="1219200"/>
            <a:ext cx="8229600" cy="4906963"/>
          </a:xfrm>
          <a:solidFill>
            <a:schemeClr val="bg2"/>
          </a:solidFill>
          <a:ln>
            <a:solidFill>
              <a:schemeClr val="tx1"/>
            </a:solidFill>
          </a:ln>
        </p:spPr>
        <p:txBody>
          <a:bodyPr>
            <a:normAutofit/>
          </a:bodyPr>
          <a:lstStyle/>
          <a:p>
            <a:r>
              <a:rPr lang="en-US" sz="2400" dirty="0">
                <a:latin typeface="Times" panose="02020603050405020304" pitchFamily="18" charset="0"/>
                <a:cs typeface="Times" panose="02020603050405020304" pitchFamily="18" charset="0"/>
              </a:rPr>
              <a:t>Go to </a:t>
            </a:r>
            <a:r>
              <a:rPr lang="en-US" sz="2400" dirty="0">
                <a:latin typeface="Times" panose="02020603050405020304" pitchFamily="18" charset="0"/>
                <a:cs typeface="Times" panose="02020603050405020304" pitchFamily="18" charset="0"/>
                <a:hlinkClick r:id="rId2"/>
              </a:rPr>
              <a:t>https://myap.collegeboard.org/</a:t>
            </a:r>
            <a:r>
              <a:rPr lang="en-US" sz="2400" dirty="0">
                <a:latin typeface="Times" panose="02020603050405020304" pitchFamily="18" charset="0"/>
                <a:cs typeface="Times" panose="02020603050405020304" pitchFamily="18" charset="0"/>
              </a:rPr>
              <a:t> to setup your AP student account</a:t>
            </a:r>
          </a:p>
          <a:p>
            <a:r>
              <a:rPr lang="en-US" sz="2400" dirty="0">
                <a:latin typeface="Times" panose="02020603050405020304" pitchFamily="18" charset="0"/>
                <a:cs typeface="Times" panose="02020603050405020304" pitchFamily="18" charset="0"/>
              </a:rPr>
              <a:t>Create an account if you do not have one already</a:t>
            </a:r>
          </a:p>
          <a:p>
            <a:r>
              <a:rPr lang="en-US" sz="2400" dirty="0">
                <a:latin typeface="Times" panose="02020603050405020304" pitchFamily="18" charset="0"/>
                <a:cs typeface="Times" panose="02020603050405020304" pitchFamily="18" charset="0"/>
              </a:rPr>
              <a:t>Class joiner codes </a:t>
            </a:r>
          </a:p>
          <a:p>
            <a:pPr lvl="1"/>
            <a:r>
              <a:rPr lang="en-US" sz="2400" dirty="0">
                <a:latin typeface="Times" panose="02020603050405020304" pitchFamily="18" charset="0"/>
                <a:cs typeface="Times" panose="02020603050405020304" pitchFamily="18" charset="0"/>
              </a:rPr>
              <a:t>3</a:t>
            </a:r>
            <a:r>
              <a:rPr lang="en-US" sz="2400" baseline="30000" dirty="0">
                <a:latin typeface="Times" panose="02020603050405020304" pitchFamily="18" charset="0"/>
                <a:cs typeface="Times" panose="02020603050405020304" pitchFamily="18" charset="0"/>
              </a:rPr>
              <a:t>rd</a:t>
            </a:r>
            <a:r>
              <a:rPr lang="en-US" sz="2400" dirty="0">
                <a:latin typeface="Times" panose="02020603050405020304" pitchFamily="18" charset="0"/>
                <a:cs typeface="Times" panose="02020603050405020304" pitchFamily="18" charset="0"/>
              </a:rPr>
              <a:t> Period: </a:t>
            </a:r>
            <a:r>
              <a:rPr lang="en-US" sz="2400" b="1" dirty="0">
                <a:solidFill>
                  <a:srgbClr val="FF0000"/>
                </a:solidFill>
                <a:latin typeface="Times" panose="02020603050405020304" pitchFamily="18" charset="0"/>
                <a:cs typeface="Times" panose="02020603050405020304" pitchFamily="18" charset="0"/>
              </a:rPr>
              <a:t>RDZZ2G</a:t>
            </a:r>
          </a:p>
          <a:p>
            <a:pPr lvl="1"/>
            <a:r>
              <a:rPr lang="en-US" sz="2400" dirty="0">
                <a:latin typeface="Times" panose="02020603050405020304" pitchFamily="18" charset="0"/>
                <a:cs typeface="Times" panose="02020603050405020304" pitchFamily="18" charset="0"/>
              </a:rPr>
              <a:t>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Period: </a:t>
            </a:r>
            <a:r>
              <a:rPr lang="en-US" sz="2400" b="1" dirty="0">
                <a:solidFill>
                  <a:srgbClr val="FF0000"/>
                </a:solidFill>
                <a:latin typeface="Times" panose="02020603050405020304" pitchFamily="18" charset="0"/>
                <a:cs typeface="Times" panose="02020603050405020304" pitchFamily="18" charset="0"/>
              </a:rPr>
              <a:t>7AQ2M6</a:t>
            </a:r>
          </a:p>
        </p:txBody>
      </p:sp>
    </p:spTree>
    <p:extLst>
      <p:ext uri="{BB962C8B-B14F-4D97-AF65-F5344CB8AC3E}">
        <p14:creationId xmlns:p14="http://schemas.microsoft.com/office/powerpoint/2010/main" val="509877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1"/>
          </a:solidFill>
          <a:ln>
            <a:solidFill>
              <a:srgbClr val="FFFF00"/>
            </a:solidFill>
          </a:ln>
        </p:spPr>
        <p:txBody>
          <a:bodyPr>
            <a:normAutofit fontScale="90000"/>
          </a:bodyPr>
          <a:lstStyle/>
          <a:p>
            <a:r>
              <a:rPr lang="en-US" dirty="0">
                <a:solidFill>
                  <a:schemeClr val="bg1"/>
                </a:solidFill>
                <a:latin typeface="Baskerville Old Face" panose="02020602080505020303" pitchFamily="18" charset="0"/>
              </a:rPr>
              <a:t>European Precedent’s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143000"/>
            <a:ext cx="5269523" cy="3429000"/>
          </a:xfrm>
          <a:ln>
            <a:solidFill>
              <a:srgbClr val="FFFF00"/>
            </a:solidFill>
          </a:ln>
        </p:spPr>
      </p:pic>
      <p:sp>
        <p:nvSpPr>
          <p:cNvPr id="5" name="Rectangle 4"/>
          <p:cNvSpPr/>
          <p:nvPr/>
        </p:nvSpPr>
        <p:spPr>
          <a:xfrm>
            <a:off x="457200" y="4953000"/>
            <a:ext cx="8305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If we accept the </a:t>
            </a:r>
            <a:r>
              <a:rPr lang="en-US" sz="2400" b="1" u="sng" dirty="0">
                <a:solidFill>
                  <a:srgbClr val="FFFF00"/>
                </a:solidFill>
                <a:latin typeface="Times" panose="02020603050405020304" pitchFamily="18" charset="0"/>
                <a:cs typeface="Times" panose="02020603050405020304" pitchFamily="18" charset="0"/>
              </a:rPr>
              <a:t>Black Legend</a:t>
            </a:r>
            <a:r>
              <a:rPr lang="en-US" sz="2400" dirty="0">
                <a:latin typeface="Times" panose="02020603050405020304" pitchFamily="18" charset="0"/>
                <a:cs typeface="Times" panose="02020603050405020304" pitchFamily="18" charset="0"/>
              </a:rPr>
              <a:t> is true, what precedents have the Europeans established that will influence the development of the New World?</a:t>
            </a:r>
          </a:p>
        </p:txBody>
      </p:sp>
    </p:spTree>
    <p:extLst>
      <p:ext uri="{BB962C8B-B14F-4D97-AF65-F5344CB8AC3E}">
        <p14:creationId xmlns:p14="http://schemas.microsoft.com/office/powerpoint/2010/main" val="2132043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24896</TotalTime>
  <Words>8703</Words>
  <Application>Microsoft Office PowerPoint</Application>
  <PresentationFormat>On-screen Show (4:3)</PresentationFormat>
  <Paragraphs>912</Paragraphs>
  <Slides>128</Slides>
  <Notes>6</Notes>
  <HiddenSlides>12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128</vt:i4>
      </vt:variant>
    </vt:vector>
  </HeadingPairs>
  <TitlesOfParts>
    <vt:vector size="138" baseType="lpstr">
      <vt:lpstr>Arial</vt:lpstr>
      <vt:lpstr>Baskerville Old Face</vt:lpstr>
      <vt:lpstr>Bookman Old Style</vt:lpstr>
      <vt:lpstr>Britannic Bold</vt:lpstr>
      <vt:lpstr>Calibri</vt:lpstr>
      <vt:lpstr>Helvetica</vt:lpstr>
      <vt:lpstr>Times</vt:lpstr>
      <vt:lpstr>Times New Roman</vt:lpstr>
      <vt:lpstr>Wingdings</vt:lpstr>
      <vt:lpstr>Office Theme</vt:lpstr>
      <vt:lpstr>American History X</vt:lpstr>
      <vt:lpstr>PowerPoint Presentation</vt:lpstr>
      <vt:lpstr>APUSH the Movie</vt:lpstr>
      <vt:lpstr>Words have Meaning</vt:lpstr>
      <vt:lpstr>American History X</vt:lpstr>
      <vt:lpstr>Do You Know Your History</vt:lpstr>
      <vt:lpstr>Power of the People?</vt:lpstr>
      <vt:lpstr>POV </vt:lpstr>
      <vt:lpstr>Point of View – Give me some POV</vt:lpstr>
      <vt:lpstr>POV</vt:lpstr>
      <vt:lpstr>Reading is an active sport </vt:lpstr>
      <vt:lpstr>Unit  I 1450-1607</vt:lpstr>
      <vt:lpstr>PowerPoint Presentation</vt:lpstr>
      <vt:lpstr>AP Classroom</vt:lpstr>
      <vt:lpstr>Essential Question</vt:lpstr>
      <vt:lpstr>Early Migration</vt:lpstr>
      <vt:lpstr>Creation Story of the Seneca</vt:lpstr>
      <vt:lpstr>First American Societies Prior to 1492</vt:lpstr>
      <vt:lpstr>Scared Sisters</vt:lpstr>
      <vt:lpstr>Three Sisters - Horticulture</vt:lpstr>
      <vt:lpstr>Change in the New World</vt:lpstr>
      <vt:lpstr>Seven Nation Army</vt:lpstr>
      <vt:lpstr>Agriculture Societies v. Hunter Gathers</vt:lpstr>
      <vt:lpstr>PowerPoint Presentation</vt:lpstr>
      <vt:lpstr>Essential Question</vt:lpstr>
      <vt:lpstr>Contrasting Cultures</vt:lpstr>
      <vt:lpstr>Two Views</vt:lpstr>
      <vt:lpstr>Seven Nation Army</vt:lpstr>
      <vt:lpstr>Agriculture Societies v. Hunter Gathers</vt:lpstr>
      <vt:lpstr>PowerPoint Presentation</vt:lpstr>
      <vt:lpstr>Seven Nation Army</vt:lpstr>
      <vt:lpstr>Native to the Region</vt:lpstr>
      <vt:lpstr>Seven Nation Army Tracking</vt:lpstr>
      <vt:lpstr>PowerPoint Presentation</vt:lpstr>
      <vt:lpstr>Essential Question</vt:lpstr>
      <vt:lpstr>APUSH Task Verbs </vt:lpstr>
      <vt:lpstr>Short Answer Question Writing</vt:lpstr>
      <vt:lpstr>Horticulture Empire</vt:lpstr>
      <vt:lpstr>Breaking Down the SAQ</vt:lpstr>
      <vt:lpstr>Contrasting Regions</vt:lpstr>
      <vt:lpstr>Agriculture Societies v. Hunter Gathers</vt:lpstr>
      <vt:lpstr>PowerPoint Presentation</vt:lpstr>
      <vt:lpstr>Walk this Way</vt:lpstr>
      <vt:lpstr>Historic Contextualization</vt:lpstr>
      <vt:lpstr>Can I Get a 3</vt:lpstr>
      <vt:lpstr>PowerPoint Presentation</vt:lpstr>
      <vt:lpstr>Essential Question</vt:lpstr>
      <vt:lpstr>Get HIPP to History</vt:lpstr>
      <vt:lpstr>“Discovery of America” by Jan van der Straet</vt:lpstr>
      <vt:lpstr>1492</vt:lpstr>
      <vt:lpstr>1492 Causation  </vt:lpstr>
      <vt:lpstr>Other Motivations to Explore</vt:lpstr>
      <vt:lpstr>No One Expects The Spanish Inquisition</vt:lpstr>
      <vt:lpstr>History on trial </vt:lpstr>
      <vt:lpstr>The Black Legend Trial </vt:lpstr>
      <vt:lpstr>Columbian Exchange </vt:lpstr>
      <vt:lpstr>Two Words Collide</vt:lpstr>
      <vt:lpstr>Van der Straet Perspective</vt:lpstr>
      <vt:lpstr>Two Worlds Collide</vt:lpstr>
      <vt:lpstr>PowerPoint Presentation</vt:lpstr>
      <vt:lpstr>Essential Question</vt:lpstr>
      <vt:lpstr>Modern Historic Interpretation</vt:lpstr>
      <vt:lpstr>1492</vt:lpstr>
      <vt:lpstr>Modern Historic Interpretation</vt:lpstr>
      <vt:lpstr>Spanish Caste System</vt:lpstr>
      <vt:lpstr>Citizens v. Salvages</vt:lpstr>
      <vt:lpstr>History on trial </vt:lpstr>
      <vt:lpstr>Formula for Thesis Writing </vt:lpstr>
      <vt:lpstr>Verdict</vt:lpstr>
      <vt:lpstr>May it Please the Court</vt:lpstr>
      <vt:lpstr>Think Like a Historian</vt:lpstr>
      <vt:lpstr>PowerPoint Presentation</vt:lpstr>
      <vt:lpstr>Essential Question</vt:lpstr>
      <vt:lpstr>European Interactions</vt:lpstr>
      <vt:lpstr>Here Come the French</vt:lpstr>
      <vt:lpstr>The French Imprint in America</vt:lpstr>
      <vt:lpstr>The British Invasion</vt:lpstr>
      <vt:lpstr>4 Waves of English Migration</vt:lpstr>
      <vt:lpstr>Permanent Settlements in the New World</vt:lpstr>
      <vt:lpstr>The Rise of the American Merchant, 1750 </vt:lpstr>
      <vt:lpstr>History on trial </vt:lpstr>
      <vt:lpstr>The Legitimacy of the Black Legend</vt:lpstr>
      <vt:lpstr>Formula for Thesis Writing </vt:lpstr>
      <vt:lpstr>Europeans on the move</vt:lpstr>
      <vt:lpstr>Facts of the Case</vt:lpstr>
      <vt:lpstr>PowerPoint Presentation</vt:lpstr>
      <vt:lpstr>Essential Question</vt:lpstr>
      <vt:lpstr>A Convergence</vt:lpstr>
      <vt:lpstr>African Slave Importation</vt:lpstr>
      <vt:lpstr>Impact of African Slave Trade</vt:lpstr>
      <vt:lpstr>The Legitimacy of the Black Legend</vt:lpstr>
      <vt:lpstr>Thesis Writing</vt:lpstr>
      <vt:lpstr>Thesis Writing </vt:lpstr>
      <vt:lpstr>Thesis exercise</vt:lpstr>
      <vt:lpstr>Build a thesis</vt:lpstr>
      <vt:lpstr>PowerPoint Presentation</vt:lpstr>
      <vt:lpstr>Essential Question</vt:lpstr>
      <vt:lpstr>AP Classroom</vt:lpstr>
      <vt:lpstr>European Precedent’s </vt:lpstr>
      <vt:lpstr>4 Waves of English Migration</vt:lpstr>
      <vt:lpstr>Euro Colonization </vt:lpstr>
      <vt:lpstr>The English Imprint on the New World</vt:lpstr>
      <vt:lpstr>PowerPoint Presentation</vt:lpstr>
      <vt:lpstr>PowerPoint Presentation</vt:lpstr>
      <vt:lpstr>PowerPoint Presentation</vt:lpstr>
      <vt:lpstr>The Black Legend Debate</vt:lpstr>
      <vt:lpstr>The British are coming!</vt:lpstr>
      <vt:lpstr>The Rise of the American Merchant, 1750 </vt:lpstr>
      <vt:lpstr>PowerPoint Presentation</vt:lpstr>
      <vt:lpstr>Two Truths &amp; A Lie</vt:lpstr>
      <vt:lpstr>The Columbus Effect</vt:lpstr>
      <vt:lpstr>Verdict</vt:lpstr>
      <vt:lpstr>Hinge Check </vt:lpstr>
      <vt:lpstr>Hinge Check</vt:lpstr>
      <vt:lpstr>Hinge Check</vt:lpstr>
      <vt:lpstr>PowerPoint Presentation</vt:lpstr>
      <vt:lpstr>APUSH Skill</vt:lpstr>
      <vt:lpstr>PowerPoint Presentation</vt:lpstr>
      <vt:lpstr>Positive or Negative</vt:lpstr>
      <vt:lpstr>True or Plain Bull</vt:lpstr>
      <vt:lpstr>Decipher the Multiple Choice</vt:lpstr>
      <vt:lpstr>Decipher the Multiple Choice</vt:lpstr>
      <vt:lpstr>Decipher the Multiple Choice</vt:lpstr>
      <vt:lpstr>Decipher the Multiple Choice</vt:lpstr>
      <vt:lpstr>Decipher the Multiple Choice</vt:lpstr>
      <vt:lpstr>Value of Colonial Exports by Region, Annual Average, 1768–1772</vt:lpstr>
      <vt:lpstr>Tobacco Prices 1618-1710</vt:lpstr>
      <vt:lpstr>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 1450-1607</dc:title>
  <dc:creator>Andrew's Dogma</dc:creator>
  <cp:lastModifiedBy>Hultberg, Andrew P</cp:lastModifiedBy>
  <cp:revision>441</cp:revision>
  <dcterms:created xsi:type="dcterms:W3CDTF">2014-08-26T00:21:10Z</dcterms:created>
  <dcterms:modified xsi:type="dcterms:W3CDTF">2023-09-11T17:28:56Z</dcterms:modified>
</cp:coreProperties>
</file>