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63" r:id="rId3"/>
    <p:sldId id="373" r:id="rId4"/>
    <p:sldId id="257" r:id="rId5"/>
    <p:sldId id="364" r:id="rId6"/>
    <p:sldId id="365" r:id="rId7"/>
    <p:sldId id="366" r:id="rId8"/>
    <p:sldId id="367" r:id="rId9"/>
    <p:sldId id="374" r:id="rId10"/>
    <p:sldId id="368" r:id="rId11"/>
    <p:sldId id="369" r:id="rId12"/>
    <p:sldId id="370" r:id="rId13"/>
    <p:sldId id="375" r:id="rId14"/>
    <p:sldId id="381" r:id="rId15"/>
    <p:sldId id="379" r:id="rId16"/>
    <p:sldId id="371" r:id="rId17"/>
    <p:sldId id="376" r:id="rId18"/>
    <p:sldId id="377" r:id="rId19"/>
    <p:sldId id="378" r:id="rId20"/>
    <p:sldId id="380" r:id="rId21"/>
    <p:sldId id="3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63" autoAdjust="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997A6-5AC3-4493-BD24-9604F380AAEC}"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2ACCB-D066-4956-BE8D-E46331B21456}" type="slidenum">
              <a:rPr lang="en-US" smtClean="0"/>
              <a:t>‹#›</a:t>
            </a:fld>
            <a:endParaRPr lang="en-US"/>
          </a:p>
        </p:txBody>
      </p:sp>
    </p:spTree>
    <p:extLst>
      <p:ext uri="{BB962C8B-B14F-4D97-AF65-F5344CB8AC3E}">
        <p14:creationId xmlns:p14="http://schemas.microsoft.com/office/powerpoint/2010/main" val="1176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4</a:t>
            </a:fld>
            <a:endParaRPr lang="en-US"/>
          </a:p>
        </p:txBody>
      </p:sp>
    </p:spTree>
    <p:extLst>
      <p:ext uri="{BB962C8B-B14F-4D97-AF65-F5344CB8AC3E}">
        <p14:creationId xmlns:p14="http://schemas.microsoft.com/office/powerpoint/2010/main" val="34715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5</a:t>
            </a:fld>
            <a:endParaRPr lang="en-US"/>
          </a:p>
        </p:txBody>
      </p:sp>
    </p:spTree>
    <p:extLst>
      <p:ext uri="{BB962C8B-B14F-4D97-AF65-F5344CB8AC3E}">
        <p14:creationId xmlns:p14="http://schemas.microsoft.com/office/powerpoint/2010/main" val="220179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8</a:t>
            </a:fld>
            <a:endParaRPr lang="en-US"/>
          </a:p>
        </p:txBody>
      </p:sp>
    </p:spTree>
    <p:extLst>
      <p:ext uri="{BB962C8B-B14F-4D97-AF65-F5344CB8AC3E}">
        <p14:creationId xmlns:p14="http://schemas.microsoft.com/office/powerpoint/2010/main" val="288758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15</a:t>
            </a:fld>
            <a:endParaRPr lang="en-US"/>
          </a:p>
        </p:txBody>
      </p:sp>
    </p:spTree>
    <p:extLst>
      <p:ext uri="{BB962C8B-B14F-4D97-AF65-F5344CB8AC3E}">
        <p14:creationId xmlns:p14="http://schemas.microsoft.com/office/powerpoint/2010/main" val="353688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16</a:t>
            </a:fld>
            <a:endParaRPr lang="en-US"/>
          </a:p>
        </p:txBody>
      </p:sp>
    </p:spTree>
    <p:extLst>
      <p:ext uri="{BB962C8B-B14F-4D97-AF65-F5344CB8AC3E}">
        <p14:creationId xmlns:p14="http://schemas.microsoft.com/office/powerpoint/2010/main" val="37980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17</a:t>
            </a:fld>
            <a:endParaRPr lang="en-US"/>
          </a:p>
        </p:txBody>
      </p:sp>
    </p:spTree>
    <p:extLst>
      <p:ext uri="{BB962C8B-B14F-4D97-AF65-F5344CB8AC3E}">
        <p14:creationId xmlns:p14="http://schemas.microsoft.com/office/powerpoint/2010/main" val="201806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ACCB-D066-4956-BE8D-E46331B21456}" type="slidenum">
              <a:rPr lang="en-US" smtClean="0"/>
              <a:t>18</a:t>
            </a:fld>
            <a:endParaRPr lang="en-US"/>
          </a:p>
        </p:txBody>
      </p:sp>
    </p:spTree>
    <p:extLst>
      <p:ext uri="{BB962C8B-B14F-4D97-AF65-F5344CB8AC3E}">
        <p14:creationId xmlns:p14="http://schemas.microsoft.com/office/powerpoint/2010/main" val="39210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EA83-BEC1-1D1A-F5FE-6985EC604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3E52EB-6FBC-5194-3397-210CD86CA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DF9AD-D706-BFF5-27F7-516B87A31650}"/>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F9862D23-D39A-A43E-43B4-8630B77AC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50707-C6E4-0557-CAA7-E4356884D0EF}"/>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275900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75A6-6274-9578-82DB-1D725C114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B21E22-F018-4783-9A7C-7F039CF89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6CB13-5E6B-BC45-70FC-85F412B0D313}"/>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3B2B3230-2405-DD56-2B6E-8CC4F3ABA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6C37B-E532-39F2-A7D7-13F94F6393AC}"/>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84429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92A95-2705-9BD1-0BD3-C912ACDCC2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5BB8A-9BAA-7C3C-C675-23C6308BD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59C40-24B9-478F-B823-E477DB3E2F6E}"/>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4FC6E819-DD19-841C-D4E9-E5E788CCF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E428E-1827-D1C6-422F-7AC83E66F8EB}"/>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424748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2B54-C578-FA22-932B-51F5E25B5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92A20-8033-50ED-64C2-CE246192C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6D549-7BC7-086D-9DA7-67A073813F45}"/>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23E220CF-2649-61DC-FD5D-83F5225D4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7D11-B44D-06BA-55C3-4B29877A5D2E}"/>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115693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B0CC-C73B-3C42-DF29-942475B193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9CA8E-588E-8908-68CB-96E27A7819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FFC3E-3A40-75B5-689C-F638EBF6C520}"/>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721EE733-65BA-A233-916A-668E64428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AA0F8-6FD1-A318-FED3-C677D99B9BA9}"/>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247404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9189-83EB-2EB3-24AC-EDCC17DCE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F6233-289C-92F1-24CC-AD239E4C5B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A3181-B6C8-C0F6-0180-5D75F1AA5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2298D-DD90-D000-CF9F-E73868BAA95A}"/>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6" name="Footer Placeholder 5">
            <a:extLst>
              <a:ext uri="{FF2B5EF4-FFF2-40B4-BE49-F238E27FC236}">
                <a16:creationId xmlns:a16="http://schemas.microsoft.com/office/drawing/2014/main" id="{6D90E3EC-4FA7-E83F-7AB9-F0B7CF777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8D9A0-92E1-D88E-8A40-B4D3CAC99E3F}"/>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228737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03-F04C-0F08-AB43-272637CBE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58CC8-81CC-7868-F9C0-76BD999A73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FD3B3-167F-C4F6-585B-DD076323F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A10B2-7A04-04B1-B512-417D68E5B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225A2-3533-6FDA-9287-ABC7AC9C0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A3CD4-269E-640D-4B8D-92DA34A1382A}"/>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8" name="Footer Placeholder 7">
            <a:extLst>
              <a:ext uri="{FF2B5EF4-FFF2-40B4-BE49-F238E27FC236}">
                <a16:creationId xmlns:a16="http://schemas.microsoft.com/office/drawing/2014/main" id="{838233F8-9A7C-60D2-1B84-2088A85140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5999A8-B656-7C2C-84E5-066EEA934C2F}"/>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391296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405E-51FC-E198-06E1-F671B4790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5AE61-7E48-CA70-264F-4163EC0BC71F}"/>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4" name="Footer Placeholder 3">
            <a:extLst>
              <a:ext uri="{FF2B5EF4-FFF2-40B4-BE49-F238E27FC236}">
                <a16:creationId xmlns:a16="http://schemas.microsoft.com/office/drawing/2014/main" id="{51AEADB3-F52C-A4FB-B4D7-976C011E38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75E5E1-1558-329C-B1F3-5C5835F873A1}"/>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121364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183E5-8EC7-C57B-40F1-1BF5B86A5C2F}"/>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3" name="Footer Placeholder 2">
            <a:extLst>
              <a:ext uri="{FF2B5EF4-FFF2-40B4-BE49-F238E27FC236}">
                <a16:creationId xmlns:a16="http://schemas.microsoft.com/office/drawing/2014/main" id="{CCB2CD78-6ED8-F227-1312-8A1721C2AD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59556-4DE0-D473-CB1C-48917E22481C}"/>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351562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C855-B6C6-E25C-F0A4-50B86EB11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418135-7A4C-A180-DCD6-9198C3401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EFD430-6E2C-8ED5-590F-7F61AE4E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95CFC-BF16-4C8C-8E07-0B72A3190DBC}"/>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6" name="Footer Placeholder 5">
            <a:extLst>
              <a:ext uri="{FF2B5EF4-FFF2-40B4-BE49-F238E27FC236}">
                <a16:creationId xmlns:a16="http://schemas.microsoft.com/office/drawing/2014/main" id="{5A7575E2-DEA8-3D1D-284D-C38D84342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A6202-DB38-BEAE-7E12-11DF73F94ED4}"/>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40836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E53C-5A3B-CC4D-9C85-BF5B662E5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F235E3-33AC-F520-FA4A-6F913BE4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0FA5B8-CB73-80BE-FB4B-03E2FB1A7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F2255-858B-C05C-F598-B9CB49FBA9E1}"/>
              </a:ext>
            </a:extLst>
          </p:cNvPr>
          <p:cNvSpPr>
            <a:spLocks noGrp="1"/>
          </p:cNvSpPr>
          <p:nvPr>
            <p:ph type="dt" sz="half" idx="10"/>
          </p:nvPr>
        </p:nvSpPr>
        <p:spPr/>
        <p:txBody>
          <a:bodyPr/>
          <a:lstStyle/>
          <a:p>
            <a:fld id="{7DB82C0C-59EB-4A78-B443-BE80EFF6DC4E}" type="datetimeFigureOut">
              <a:rPr lang="en-US" smtClean="0"/>
              <a:t>4/26/2024</a:t>
            </a:fld>
            <a:endParaRPr lang="en-US"/>
          </a:p>
        </p:txBody>
      </p:sp>
      <p:sp>
        <p:nvSpPr>
          <p:cNvPr id="6" name="Footer Placeholder 5">
            <a:extLst>
              <a:ext uri="{FF2B5EF4-FFF2-40B4-BE49-F238E27FC236}">
                <a16:creationId xmlns:a16="http://schemas.microsoft.com/office/drawing/2014/main" id="{DCE15F4A-ECF4-275B-D28B-1D9958EBC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4701F-A7AA-78C4-4AFF-DE1E73B68164}"/>
              </a:ext>
            </a:extLst>
          </p:cNvPr>
          <p:cNvSpPr>
            <a:spLocks noGrp="1"/>
          </p:cNvSpPr>
          <p:nvPr>
            <p:ph type="sldNum" sz="quarter" idx="12"/>
          </p:nvPr>
        </p:nvSpPr>
        <p:spPr/>
        <p:txBody>
          <a:bodyPr/>
          <a:lstStyle/>
          <a:p>
            <a:fld id="{F439985C-3DB2-4733-A294-8146C9C92BCE}" type="slidenum">
              <a:rPr lang="en-US" smtClean="0"/>
              <a:t>‹#›</a:t>
            </a:fld>
            <a:endParaRPr lang="en-US"/>
          </a:p>
        </p:txBody>
      </p:sp>
    </p:spTree>
    <p:extLst>
      <p:ext uri="{BB962C8B-B14F-4D97-AF65-F5344CB8AC3E}">
        <p14:creationId xmlns:p14="http://schemas.microsoft.com/office/powerpoint/2010/main" val="337319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B92A3-CDE3-3CF1-4D2E-87D1844FA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CA1BA3-84DD-2934-97BE-62EB95B9D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69BDA-17A7-22F4-223C-92AC7351E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B82C0C-59EB-4A78-B443-BE80EFF6DC4E}" type="datetimeFigureOut">
              <a:rPr lang="en-US" smtClean="0"/>
              <a:t>4/26/2024</a:t>
            </a:fld>
            <a:endParaRPr lang="en-US"/>
          </a:p>
        </p:txBody>
      </p:sp>
      <p:sp>
        <p:nvSpPr>
          <p:cNvPr id="5" name="Footer Placeholder 4">
            <a:extLst>
              <a:ext uri="{FF2B5EF4-FFF2-40B4-BE49-F238E27FC236}">
                <a16:creationId xmlns:a16="http://schemas.microsoft.com/office/drawing/2014/main" id="{00C78150-BDA2-F883-319E-88A43F1AF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97B4DA-775F-8260-1FDA-C55014E5D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39985C-3DB2-4733-A294-8146C9C92BCE}" type="slidenum">
              <a:rPr lang="en-US" smtClean="0"/>
              <a:t>‹#›</a:t>
            </a:fld>
            <a:endParaRPr lang="en-US"/>
          </a:p>
        </p:txBody>
      </p:sp>
    </p:spTree>
    <p:extLst>
      <p:ext uri="{BB962C8B-B14F-4D97-AF65-F5344CB8AC3E}">
        <p14:creationId xmlns:p14="http://schemas.microsoft.com/office/powerpoint/2010/main" val="1793899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E5DB-E2F2-D177-D880-AC03CCE1A23B}"/>
              </a:ext>
            </a:extLst>
          </p:cNvPr>
          <p:cNvSpPr>
            <a:spLocks noGrp="1"/>
          </p:cNvSpPr>
          <p:nvPr>
            <p:ph type="ctrTitle"/>
          </p:nvPr>
        </p:nvSpPr>
        <p:spPr>
          <a:xfrm>
            <a:off x="1524000" y="1122363"/>
            <a:ext cx="9144000" cy="1655762"/>
          </a:xfrm>
          <a:solidFill>
            <a:schemeClr val="tx1"/>
          </a:solidFill>
          <a:ln>
            <a:solidFill>
              <a:schemeClr val="accent5">
                <a:lumMod val="50000"/>
              </a:schemeClr>
            </a:solidFill>
          </a:ln>
        </p:spPr>
        <p:txBody>
          <a:bodyPr>
            <a:normAutofit fontScale="90000"/>
          </a:bodyPr>
          <a:lstStyle/>
          <a:p>
            <a:r>
              <a:rPr lang="en-US" dirty="0">
                <a:solidFill>
                  <a:schemeClr val="bg1"/>
                </a:solidFill>
                <a:latin typeface="STCaiyun" panose="020B0503020204020204" pitchFamily="2" charset="-122"/>
                <a:ea typeface="STCaiyun" panose="020B0503020204020204" pitchFamily="2" charset="-122"/>
              </a:rPr>
              <a:t>1970s Disco &amp; Disappointment</a:t>
            </a:r>
          </a:p>
        </p:txBody>
      </p:sp>
      <p:sp>
        <p:nvSpPr>
          <p:cNvPr id="3" name="Subtitle 2">
            <a:extLst>
              <a:ext uri="{FF2B5EF4-FFF2-40B4-BE49-F238E27FC236}">
                <a16:creationId xmlns:a16="http://schemas.microsoft.com/office/drawing/2014/main" id="{068DA4BD-12EB-14F4-D5D2-54A4D2692390}"/>
              </a:ext>
            </a:extLst>
          </p:cNvPr>
          <p:cNvSpPr>
            <a:spLocks noGrp="1"/>
          </p:cNvSpPr>
          <p:nvPr>
            <p:ph type="subTitle" idx="1"/>
          </p:nvPr>
        </p:nvSpPr>
        <p:spPr>
          <a:xfrm>
            <a:off x="909403" y="3184865"/>
            <a:ext cx="4846820" cy="895011"/>
          </a:xfrm>
          <a:solidFill>
            <a:schemeClr val="tx1"/>
          </a:solidFill>
          <a:ln>
            <a:solidFill>
              <a:schemeClr val="accent5">
                <a:lumMod val="50000"/>
              </a:schemeClr>
            </a:solidFill>
          </a:ln>
        </p:spPr>
        <p:txBody>
          <a:bodyPr>
            <a:normAutofit/>
          </a:bodyPr>
          <a:lstStyle/>
          <a:p>
            <a:r>
              <a:rPr lang="en-US" sz="4800" dirty="0">
                <a:solidFill>
                  <a:srgbClr val="FFC000"/>
                </a:solidFill>
                <a:latin typeface="Montserrat ExtraBold" panose="00000900000000000000" pitchFamily="2" charset="0"/>
              </a:rPr>
              <a:t>Unit VIII</a:t>
            </a:r>
          </a:p>
        </p:txBody>
      </p:sp>
      <p:pic>
        <p:nvPicPr>
          <p:cNvPr id="1026" name="Picture 2" descr="Disco | Origins, Genres &amp; Cultural ...">
            <a:extLst>
              <a:ext uri="{FF2B5EF4-FFF2-40B4-BE49-F238E27FC236}">
                <a16:creationId xmlns:a16="http://schemas.microsoft.com/office/drawing/2014/main" id="{792029D3-790E-EE7C-EFE7-24C76253C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073" y="3044434"/>
            <a:ext cx="2860701" cy="317648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D6B25665-12E9-3155-D558-84577EED1C25}"/>
              </a:ext>
            </a:extLst>
          </p:cNvPr>
          <p:cNvSpPr/>
          <p:nvPr/>
        </p:nvSpPr>
        <p:spPr>
          <a:xfrm>
            <a:off x="7460103" y="3690132"/>
            <a:ext cx="3207897" cy="389744"/>
          </a:xfrm>
          <a:prstGeom prst="wedgeRectCallout">
            <a:avLst>
              <a:gd name="adj1" fmla="val -42271"/>
              <a:gd name="adj2" fmla="val 1133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Do the Stagflation!</a:t>
            </a:r>
          </a:p>
        </p:txBody>
      </p:sp>
    </p:spTree>
    <p:extLst>
      <p:ext uri="{BB962C8B-B14F-4D97-AF65-F5344CB8AC3E}">
        <p14:creationId xmlns:p14="http://schemas.microsoft.com/office/powerpoint/2010/main" val="396186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Scandal, Scandal, Scandal</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Watergate Scandal 1972-1974 </a:t>
            </a:r>
          </a:p>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7170" name="Picture 2" descr="I am Not a Crook” - Herblock's History: Political Cartoons from the Crash  to the Millennium | Exhibitions - Library of Congress">
            <a:extLst>
              <a:ext uri="{FF2B5EF4-FFF2-40B4-BE49-F238E27FC236}">
                <a16:creationId xmlns:a16="http://schemas.microsoft.com/office/drawing/2014/main" id="{BCA3A9B3-6A66-65CD-E87C-5BE2F81B0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88" y="1999236"/>
            <a:ext cx="3071109" cy="334475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651467-79EE-B1F9-ECD2-8259C540E706}"/>
              </a:ext>
            </a:extLst>
          </p:cNvPr>
          <p:cNvSpPr/>
          <p:nvPr/>
        </p:nvSpPr>
        <p:spPr>
          <a:xfrm>
            <a:off x="3792511" y="1999235"/>
            <a:ext cx="7150309" cy="15984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Watergate Break-in</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Plumbers</a:t>
            </a:r>
            <a:r>
              <a:rPr lang="en-US" sz="2400" dirty="0">
                <a:latin typeface="Times New Roman" panose="02020603050405020304" pitchFamily="18" charset="0"/>
                <a:cs typeface="Times New Roman" panose="02020603050405020304" pitchFamily="18" charset="0"/>
              </a:rPr>
              <a:t> attempt to plant bugs in Democrat National Headquarters</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CREEP</a:t>
            </a:r>
            <a:r>
              <a:rPr lang="en-US" sz="2400" dirty="0">
                <a:latin typeface="Times New Roman" panose="02020603050405020304" pitchFamily="18" charset="0"/>
                <a:cs typeface="Times New Roman" panose="02020603050405020304" pitchFamily="18" charset="0"/>
              </a:rPr>
              <a:t> – Committee to Re-elect the President</a:t>
            </a:r>
          </a:p>
        </p:txBody>
      </p:sp>
      <p:pic>
        <p:nvPicPr>
          <p:cNvPr id="7172" name="Picture 4" descr="Watergate Scandal - History Dictionary">
            <a:extLst>
              <a:ext uri="{FF2B5EF4-FFF2-40B4-BE49-F238E27FC236}">
                <a16:creationId xmlns:a16="http://schemas.microsoft.com/office/drawing/2014/main" id="{B539E952-8A7E-3C67-2DB3-F88C76AFD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485" y="3516194"/>
            <a:ext cx="3848100" cy="13711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tergate “The Watergate” – - ppt download">
            <a:extLst>
              <a:ext uri="{FF2B5EF4-FFF2-40B4-BE49-F238E27FC236}">
                <a16:creationId xmlns:a16="http://schemas.microsoft.com/office/drawing/2014/main" id="{1C45AD51-AFDC-1029-B836-33C80E845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185" y="3845485"/>
            <a:ext cx="3387777" cy="268106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3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Power of Mass Media</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Washington Post finds connection between Watergate break in &amp; President Nixon</a:t>
            </a:r>
          </a:p>
        </p:txBody>
      </p:sp>
      <p:pic>
        <p:nvPicPr>
          <p:cNvPr id="8194" name="Picture 2" descr="FILE - Reporters Bob Woodward, right, and Carl Bernstein, whose reporting of the Watergate case won them a Pulitzer Prize, sit in the newsroom of the Washington Post May 7, 1973.">
            <a:extLst>
              <a:ext uri="{FF2B5EF4-FFF2-40B4-BE49-F238E27FC236}">
                <a16:creationId xmlns:a16="http://schemas.microsoft.com/office/drawing/2014/main" id="{588AD83A-E1F8-9697-65FB-620DDE9C7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0" y="2002748"/>
            <a:ext cx="3810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E2E411-66B2-0C8D-F9BE-D254EB6AB7E1}"/>
              </a:ext>
            </a:extLst>
          </p:cNvPr>
          <p:cNvSpPr/>
          <p:nvPr/>
        </p:nvSpPr>
        <p:spPr>
          <a:xfrm>
            <a:off x="4437090" y="2002747"/>
            <a:ext cx="7585022" cy="17597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400" b="0" i="0" u="none" strike="noStrike" dirty="0">
                <a:solidFill>
                  <a:schemeClr val="bg1"/>
                </a:solidFill>
                <a:effectLst/>
                <a:latin typeface="Times New Roman" panose="02020603050405020304" pitchFamily="18" charset="0"/>
                <a:cs typeface="Times New Roman" panose="02020603050405020304" pitchFamily="18" charset="0"/>
              </a:rPr>
              <a:t>“The fact of the Watergate cover-up is not nearly as interesting as the step into making the cover-up. And when you understand the step, you understand that Richard Nixon lied. That he was a criminal.”  </a:t>
            </a:r>
          </a:p>
          <a:p>
            <a:pPr algn="l"/>
            <a:r>
              <a:rPr lang="en-US" sz="2400" dirty="0">
                <a:solidFill>
                  <a:schemeClr val="bg1"/>
                </a:solidFill>
                <a:latin typeface="Times New Roman" panose="02020603050405020304" pitchFamily="18" charset="0"/>
                <a:cs typeface="Times New Roman" panose="02020603050405020304" pitchFamily="18" charset="0"/>
              </a:rPr>
              <a:t>	- Bob Woodward</a:t>
            </a:r>
            <a:endParaRPr lang="en-US" sz="2400" b="0" i="0" u="none" strike="noStrike" dirty="0">
              <a:solidFill>
                <a:schemeClr val="bg1"/>
              </a:solidFill>
              <a:effectLst/>
              <a:latin typeface="Times New Roman" panose="02020603050405020304" pitchFamily="18" charset="0"/>
              <a:cs typeface="Times New Roman" panose="02020603050405020304" pitchFamily="18" charset="0"/>
            </a:endParaRPr>
          </a:p>
        </p:txBody>
      </p:sp>
      <p:pic>
        <p:nvPicPr>
          <p:cNvPr id="8196" name="Picture 4" descr="The Watergate Story (washingtonpost.com)">
            <a:extLst>
              <a:ext uri="{FF2B5EF4-FFF2-40B4-BE49-F238E27FC236}">
                <a16:creationId xmlns:a16="http://schemas.microsoft.com/office/drawing/2014/main" id="{F070BA88-94D2-DEA6-7228-5B827D56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580" y="3260360"/>
            <a:ext cx="3232879" cy="3266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4E7F6E-313A-47CB-DC1F-596D612F0603}"/>
              </a:ext>
            </a:extLst>
          </p:cNvPr>
          <p:cNvSpPr/>
          <p:nvPr/>
        </p:nvSpPr>
        <p:spPr>
          <a:xfrm>
            <a:off x="1214203" y="4766769"/>
            <a:ext cx="6775554" cy="121430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Reporters Woodward &amp; Bernstein</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Deep Throat – secret FBI informant</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Undercover – presidential coverup </a:t>
            </a:r>
          </a:p>
        </p:txBody>
      </p:sp>
    </p:spTree>
    <p:extLst>
      <p:ext uri="{BB962C8B-B14F-4D97-AF65-F5344CB8AC3E}">
        <p14:creationId xmlns:p14="http://schemas.microsoft.com/office/powerpoint/2010/main" val="383310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I am NOT a Crook!</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 Nixon resigns 1974</a:t>
            </a:r>
          </a:p>
        </p:txBody>
      </p:sp>
      <p:sp>
        <p:nvSpPr>
          <p:cNvPr id="4" name="Rectangle 3">
            <a:extLst>
              <a:ext uri="{FF2B5EF4-FFF2-40B4-BE49-F238E27FC236}">
                <a16:creationId xmlns:a16="http://schemas.microsoft.com/office/drawing/2014/main" id="{75951736-36DA-5A01-8E6E-737E6822E0ED}"/>
              </a:ext>
            </a:extLst>
          </p:cNvPr>
          <p:cNvSpPr/>
          <p:nvPr/>
        </p:nvSpPr>
        <p:spPr>
          <a:xfrm>
            <a:off x="614597" y="2023672"/>
            <a:ext cx="5666282" cy="208363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Congress investigates Nixon coverup</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Secret tapes </a:t>
            </a:r>
            <a:r>
              <a:rPr lang="en-US" sz="2400" dirty="0">
                <a:solidFill>
                  <a:schemeClr val="bg1"/>
                </a:solidFill>
                <a:latin typeface="Times New Roman" panose="02020603050405020304" pitchFamily="18" charset="0"/>
                <a:cs typeface="Times New Roman" panose="02020603050405020304" pitchFamily="18" charset="0"/>
              </a:rPr>
              <a:t>of the Oval Office</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U.S. v. Nixon </a:t>
            </a:r>
            <a:r>
              <a:rPr lang="en-US" sz="2400" dirty="0">
                <a:solidFill>
                  <a:schemeClr val="bg1"/>
                </a:solidFill>
                <a:latin typeface="Times New Roman" panose="02020603050405020304" pitchFamily="18" charset="0"/>
                <a:cs typeface="Times New Roman" panose="02020603050405020304" pitchFamily="18" charset="0"/>
              </a:rPr>
              <a:t>– President can’t claim executive privileges to cover up crime </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9220" name="Picture 4" descr="Political Cartoons ...">
            <a:extLst>
              <a:ext uri="{FF2B5EF4-FFF2-40B4-BE49-F238E27FC236}">
                <a16:creationId xmlns:a16="http://schemas.microsoft.com/office/drawing/2014/main" id="{DAC01192-2E96-1438-D29B-407DD14D1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128" y="3624262"/>
            <a:ext cx="3688518" cy="306236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222" name="Picture 6" descr="Nixon resignation anniversary: What to ...">
            <a:extLst>
              <a:ext uri="{FF2B5EF4-FFF2-40B4-BE49-F238E27FC236}">
                <a16:creationId xmlns:a16="http://schemas.microsoft.com/office/drawing/2014/main" id="{BA373089-F65E-0264-C45D-33DEAF8AF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807" y="1846287"/>
            <a:ext cx="2428095" cy="466295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224" name="Picture 8" descr="Amazon.com: Nixon Resigns Newspaper ...">
            <a:extLst>
              <a:ext uri="{FF2B5EF4-FFF2-40B4-BE49-F238E27FC236}">
                <a16:creationId xmlns:a16="http://schemas.microsoft.com/office/drawing/2014/main" id="{31BE3266-729B-A54E-E392-0BFC439AC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174" y="2854885"/>
            <a:ext cx="3012554"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BE7B3E26-D09A-3ECD-54CF-4D9CD02D28B7}"/>
              </a:ext>
            </a:extLst>
          </p:cNvPr>
          <p:cNvSpPr/>
          <p:nvPr/>
        </p:nvSpPr>
        <p:spPr>
          <a:xfrm>
            <a:off x="8079698" y="1648918"/>
            <a:ext cx="2848132" cy="824459"/>
          </a:xfrm>
          <a:prstGeom prst="wedgeEllipseCallout">
            <a:avLst>
              <a:gd name="adj1" fmla="val -41886"/>
              <a:gd name="adj2" fmla="val 897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I am NOT a CROOK!</a:t>
            </a:r>
          </a:p>
        </p:txBody>
      </p:sp>
    </p:spTree>
    <p:extLst>
      <p:ext uri="{BB962C8B-B14F-4D97-AF65-F5344CB8AC3E}">
        <p14:creationId xmlns:p14="http://schemas.microsoft.com/office/powerpoint/2010/main" val="46456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0BC91-E283-04D7-995B-A40F12341504}"/>
              </a:ext>
            </a:extLst>
          </p:cNvPr>
          <p:cNvSpPr>
            <a:spLocks noGrp="1"/>
          </p:cNvSpPr>
          <p:nvPr>
            <p:ph idx="1"/>
          </p:nvPr>
        </p:nvSpPr>
        <p:spPr>
          <a:xfrm>
            <a:off x="838200" y="389744"/>
            <a:ext cx="10515600" cy="5787219"/>
          </a:xfrm>
          <a:solidFill>
            <a:schemeClr val="accent3">
              <a:lumMod val="20000"/>
              <a:lumOff val="80000"/>
            </a:schemeClr>
          </a:solidFill>
          <a:ln>
            <a:solidFill>
              <a:schemeClr val="accent5">
                <a:lumMod val="50000"/>
              </a:schemeClr>
            </a:solidFill>
          </a:ln>
        </p:spPr>
        <p:txBody>
          <a:bodyPr>
            <a:normAutofit/>
          </a:bodyPr>
          <a:lstStyle/>
          <a:p>
            <a:r>
              <a:rPr lang="en-US" sz="1800" b="1" i="1" dirty="0">
                <a:latin typeface="Times New Roman" panose="02020603050405020304" pitchFamily="18" charset="0"/>
                <a:cs typeface="Times New Roman" panose="02020603050405020304" pitchFamily="18" charset="0"/>
              </a:rPr>
              <a:t>8.8</a:t>
            </a:r>
            <a:r>
              <a:rPr lang="en-US" sz="1800" i="1" dirty="0">
                <a:latin typeface="Times New Roman" panose="02020603050405020304" pitchFamily="18" charset="0"/>
                <a:cs typeface="Times New Roman" panose="02020603050405020304" pitchFamily="18" charset="0"/>
              </a:rPr>
              <a:t>: explain the various U.S. response to international developments caused by Cold War. </a:t>
            </a:r>
          </a:p>
          <a:p>
            <a:r>
              <a:rPr lang="en-US" sz="1800" b="1" i="1" dirty="0">
                <a:latin typeface="Times New Roman" panose="02020603050405020304" pitchFamily="18" charset="0"/>
                <a:cs typeface="Times New Roman" panose="02020603050405020304" pitchFamily="18" charset="0"/>
              </a:rPr>
              <a:t>8.9</a:t>
            </a:r>
            <a:r>
              <a:rPr lang="en-US" sz="1800" i="1" dirty="0">
                <a:latin typeface="Times New Roman" panose="02020603050405020304" pitchFamily="18" charset="0"/>
                <a:cs typeface="Times New Roman" panose="02020603050405020304" pitchFamily="18" charset="0"/>
              </a:rPr>
              <a:t>: Explain the causes and effects of continuing policy debate about the role of the federal government over time.</a:t>
            </a:r>
          </a:p>
          <a:p>
            <a:pPr marL="118872" indent="0">
              <a:buNone/>
            </a:pPr>
            <a:r>
              <a:rPr lang="en-US" sz="1800" b="1" i="1" dirty="0">
                <a:latin typeface="Times New Roman" panose="02020603050405020304" pitchFamily="18" charset="0"/>
                <a:cs typeface="Times New Roman" panose="02020603050405020304" pitchFamily="18" charset="0"/>
              </a:rPr>
              <a:t>Essential Question:</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How was America’s national identity transformed domestically and international, as a result of the Cold War era?</a:t>
            </a:r>
          </a:p>
          <a:p>
            <a:pPr marL="118872" indent="0">
              <a:buNone/>
            </a:pPr>
            <a:r>
              <a:rPr lang="en-US" sz="1800" b="1" i="1" dirty="0">
                <a:latin typeface="Times New Roman" panose="02020603050405020304" pitchFamily="18" charset="0"/>
                <a:cs typeface="Times New Roman" panose="02020603050405020304" pitchFamily="18" charset="0"/>
              </a:rPr>
              <a:t>Students can:</a:t>
            </a:r>
          </a:p>
          <a:p>
            <a:pPr lvl="0"/>
            <a:r>
              <a:rPr lang="en-US" sz="18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800"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Demonstrate how post WWII world transformed America socially, politically, and economically</a:t>
            </a:r>
            <a:endParaRPr lang="en-US" sz="18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Agenda</a:t>
            </a:r>
          </a:p>
          <a:p>
            <a:r>
              <a:rPr lang="en-US" sz="2400" b="1" dirty="0">
                <a:latin typeface="Times New Roman" panose="02020603050405020304" pitchFamily="18" charset="0"/>
                <a:cs typeface="Times New Roman" panose="02020603050405020304" pitchFamily="18" charset="0"/>
              </a:rPr>
              <a:t>POV &amp; Purpose</a:t>
            </a:r>
          </a:p>
          <a:p>
            <a:r>
              <a:rPr lang="en-US" sz="2400" b="1" dirty="0">
                <a:latin typeface="Times New Roman" panose="02020603050405020304" pitchFamily="18" charset="0"/>
                <a:cs typeface="Times New Roman" panose="02020603050405020304" pitchFamily="18" charset="0"/>
              </a:rPr>
              <a:t>70s give rise to Moral Majority</a:t>
            </a:r>
          </a:p>
          <a:p>
            <a:r>
              <a:rPr lang="en-US" sz="2400" b="1" dirty="0">
                <a:latin typeface="Times New Roman" panose="02020603050405020304" pitchFamily="18" charset="0"/>
                <a:cs typeface="Times New Roman" panose="02020603050405020304" pitchFamily="18" charset="0"/>
              </a:rPr>
              <a:t>Historic Contextualization for Conservative Revolution </a:t>
            </a:r>
          </a:p>
          <a:p>
            <a:pPr marL="0" indent="0">
              <a:buNone/>
            </a:pPr>
            <a:r>
              <a:rPr lang="en-US" sz="2400" b="1" dirty="0">
                <a:latin typeface="Times New Roman" panose="02020603050405020304" pitchFamily="18" charset="0"/>
                <a:cs typeface="Times New Roman" panose="02020603050405020304" pitchFamily="18" charset="0"/>
              </a:rPr>
              <a:t>Homework: Unit I Review Guide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55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POV &amp; Purpose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148653" y="1214203"/>
            <a:ext cx="9819806" cy="5051686"/>
          </a:xfrm>
          <a:solidFill>
            <a:schemeClr val="bg1"/>
          </a:solidFill>
          <a:ln>
            <a:solidFill>
              <a:schemeClr val="accent5">
                <a:lumMod val="50000"/>
              </a:schemeClr>
            </a:solidFill>
          </a:ln>
        </p:spPr>
        <p:txBody>
          <a:bodyPr>
            <a:normAutofit lnSpcReduction="10000"/>
          </a:bodyPr>
          <a:lstStyle/>
          <a:p>
            <a:pPr marL="0" indent="0">
              <a:buNone/>
            </a:pPr>
            <a:r>
              <a:rPr lang="en-US" sz="2400" b="0" i="0" dirty="0">
                <a:effectLst/>
                <a:highlight>
                  <a:srgbClr val="FFFFFF"/>
                </a:highlight>
                <a:latin typeface="Times New Roman" panose="02020603050405020304" pitchFamily="18" charset="0"/>
                <a:cs typeface="Times New Roman" panose="02020603050405020304" pitchFamily="18" charset="0"/>
              </a:rPr>
              <a:t>We must reverse the trend America finds herself in today. Young people between the ages of twenty-five and forty have been born and reared in a different world than Americans of years past. The television set has been their primary baby-sitter. From the television set they have learned situation ethics and immorality—they have learned a loss of respect for human life. They have learned to disrespect the family as God has established it. They have been educated in a public-school system that is permeated with secular humanism. They have been taught that the Bible is just another book of literature. They have been taught that there are no absolutes in our world today. They have been introduced to the drug culture. They have been reared by the family and the public school in a society that is greatly void of discipline and character-building. These same young people have been reared under the influence of a government that has taught them socialism and welfarism. They have been taught to believe that the world owes them a living whether they work or not.</a:t>
            </a:r>
          </a:p>
          <a:p>
            <a:pPr marL="0" indent="0">
              <a:buNone/>
            </a:pPr>
            <a:r>
              <a:rPr lang="en-US" sz="2400" dirty="0">
                <a:highlight>
                  <a:srgbClr val="FFFFFF"/>
                </a:highlight>
                <a:latin typeface="Times New Roman" panose="02020603050405020304" pitchFamily="18" charset="0"/>
                <a:cs typeface="Times New Roman" panose="02020603050405020304" pitchFamily="18" charset="0"/>
              </a:rPr>
              <a:t>	- </a:t>
            </a:r>
            <a:r>
              <a:rPr lang="en-US" sz="2400" b="1" i="0" dirty="0">
                <a:solidFill>
                  <a:srgbClr val="333333"/>
                </a:solidFill>
                <a:effectLst/>
                <a:highlight>
                  <a:srgbClr val="FFFFFF"/>
                </a:highlight>
                <a:latin typeface="Times New Roman" panose="02020603050405020304" pitchFamily="18" charset="0"/>
                <a:cs typeface="Times New Roman" panose="02020603050405020304" pitchFamily="18" charset="0"/>
              </a:rPr>
              <a:t>Jerry Falwell, television evangelist and founder of the Moral Majority, Listen, America!, 1980</a:t>
            </a:r>
            <a:endParaRPr lang="en-US" sz="2400" b="1" dirty="0">
              <a:latin typeface="Times New Roman" panose="02020603050405020304" pitchFamily="18" charset="0"/>
              <a:cs typeface="Times New Roman" panose="02020603050405020304" pitchFamily="18" charset="0"/>
            </a:endParaRPr>
          </a:p>
        </p:txBody>
      </p:sp>
      <p:pic>
        <p:nvPicPr>
          <p:cNvPr id="1026" name="Picture 2" descr="Jerry Falwell (1933–2007 ...">
            <a:extLst>
              <a:ext uri="{FF2B5EF4-FFF2-40B4-BE49-F238E27FC236}">
                <a16:creationId xmlns:a16="http://schemas.microsoft.com/office/drawing/2014/main" id="{E1C8C3FC-16BE-2375-99F6-120EF5FC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302" y="1454046"/>
            <a:ext cx="1625183" cy="3207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C9CE76-7C48-A8DB-7736-52F7747447C5}"/>
              </a:ext>
            </a:extLst>
          </p:cNvPr>
          <p:cNvSpPr/>
          <p:nvPr/>
        </p:nvSpPr>
        <p:spPr>
          <a:xfrm>
            <a:off x="10073390" y="4347148"/>
            <a:ext cx="1969957" cy="738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Rev. Jerry Falwell</a:t>
            </a:r>
          </a:p>
        </p:txBody>
      </p:sp>
    </p:spTree>
    <p:extLst>
      <p:ext uri="{BB962C8B-B14F-4D97-AF65-F5344CB8AC3E}">
        <p14:creationId xmlns:p14="http://schemas.microsoft.com/office/powerpoint/2010/main" val="288155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Ford &amp; Carter Years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Presidents of the 1970s: Gerald Ford 1974-76 &amp; Jimmy Carter 1976-80</a:t>
            </a:r>
          </a:p>
        </p:txBody>
      </p:sp>
      <p:pic>
        <p:nvPicPr>
          <p:cNvPr id="4098" name="Picture 2" descr="Gerald Ford | Biography, Presidency, Accomplishments, Foreign Policy, &amp;  Facts | Britannica">
            <a:extLst>
              <a:ext uri="{FF2B5EF4-FFF2-40B4-BE49-F238E27FC236}">
                <a16:creationId xmlns:a16="http://schemas.microsoft.com/office/drawing/2014/main" id="{4583CF88-16BA-6418-9470-D360C39B8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61" y="2180132"/>
            <a:ext cx="22771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AE4CDEC1-05BC-60D9-092C-8A3AE25A4D12}"/>
              </a:ext>
            </a:extLst>
          </p:cNvPr>
          <p:cNvSpPr/>
          <p:nvPr/>
        </p:nvSpPr>
        <p:spPr>
          <a:xfrm>
            <a:off x="2683240" y="1948721"/>
            <a:ext cx="3072983" cy="674558"/>
          </a:xfrm>
          <a:prstGeom prst="wedgeRectCallout">
            <a:avLst>
              <a:gd name="adj1" fmla="val -57906"/>
              <a:gd name="adj2" fmla="val 109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My fellow Americans, our long national nightmare is over.” </a:t>
            </a:r>
          </a:p>
        </p:txBody>
      </p:sp>
      <p:sp>
        <p:nvSpPr>
          <p:cNvPr id="5" name="Rectangle 4">
            <a:extLst>
              <a:ext uri="{FF2B5EF4-FFF2-40B4-BE49-F238E27FC236}">
                <a16:creationId xmlns:a16="http://schemas.microsoft.com/office/drawing/2014/main" id="{0C0EAEAB-CA9B-7980-0305-7B672736C93D}"/>
              </a:ext>
            </a:extLst>
          </p:cNvPr>
          <p:cNvSpPr/>
          <p:nvPr/>
        </p:nvSpPr>
        <p:spPr>
          <a:xfrm>
            <a:off x="1664611" y="4242216"/>
            <a:ext cx="4091612" cy="17838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38</a:t>
            </a:r>
            <a:r>
              <a:rPr lang="en-US" sz="2400" b="1" baseline="30000" dirty="0">
                <a:solidFill>
                  <a:srgbClr val="FFFF00"/>
                </a:solidFill>
                <a:latin typeface="Times New Roman" panose="02020603050405020304" pitchFamily="18" charset="0"/>
                <a:cs typeface="Times New Roman" panose="02020603050405020304" pitchFamily="18" charset="0"/>
              </a:rPr>
              <a:t>th</a:t>
            </a:r>
            <a:r>
              <a:rPr lang="en-US" sz="2400" b="1" dirty="0">
                <a:solidFill>
                  <a:srgbClr val="FFFF00"/>
                </a:solidFill>
                <a:latin typeface="Times New Roman" panose="02020603050405020304" pitchFamily="18" charset="0"/>
                <a:cs typeface="Times New Roman" panose="02020603050405020304" pitchFamily="18" charset="0"/>
              </a:rPr>
              <a:t> President Gerald Ford </a:t>
            </a:r>
            <a:r>
              <a:rPr lang="en-US" sz="2400" dirty="0">
                <a:solidFill>
                  <a:schemeClr val="bg1"/>
                </a:solidFill>
                <a:latin typeface="Times New Roman" panose="02020603050405020304" pitchFamily="18" charset="0"/>
                <a:cs typeface="Times New Roman" panose="02020603050405020304" pitchFamily="18" charset="0"/>
              </a:rPr>
              <a:t>(25</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Amendment – succession) </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Pardons Nixon</a:t>
            </a:r>
            <a:r>
              <a:rPr lang="en-US" sz="2400" dirty="0">
                <a:solidFill>
                  <a:schemeClr val="bg1"/>
                </a:solidFill>
                <a:latin typeface="Times New Roman" panose="02020603050405020304" pitchFamily="18" charset="0"/>
                <a:cs typeface="Times New Roman" panose="02020603050405020304" pitchFamily="18" charset="0"/>
              </a:rPr>
              <a:t> (loses creditability with Americans</a:t>
            </a:r>
          </a:p>
        </p:txBody>
      </p:sp>
      <p:pic>
        <p:nvPicPr>
          <p:cNvPr id="4100" name="Picture 4" descr="Jimmy Carter | Biography ...">
            <a:extLst>
              <a:ext uri="{FF2B5EF4-FFF2-40B4-BE49-F238E27FC236}">
                <a16:creationId xmlns:a16="http://schemas.microsoft.com/office/drawing/2014/main" id="{F6710E12-8DA7-E828-81C2-020BDC2C2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711" y="2180132"/>
            <a:ext cx="2400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CE109AAA-A44F-34DE-6E09-C8B8DB8C8101}"/>
              </a:ext>
            </a:extLst>
          </p:cNvPr>
          <p:cNvSpPr/>
          <p:nvPr/>
        </p:nvSpPr>
        <p:spPr>
          <a:xfrm>
            <a:off x="8143720" y="1951218"/>
            <a:ext cx="3072983" cy="836951"/>
          </a:xfrm>
          <a:prstGeom prst="wedgeRectCallout">
            <a:avLst>
              <a:gd name="adj1" fmla="val -57906"/>
              <a:gd name="adj2" fmla="val 109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My fellow Americans, I am a Washington outsider – not part of the corruption</a:t>
            </a:r>
          </a:p>
        </p:txBody>
      </p:sp>
      <p:sp>
        <p:nvSpPr>
          <p:cNvPr id="8" name="Rectangle 7">
            <a:extLst>
              <a:ext uri="{FF2B5EF4-FFF2-40B4-BE49-F238E27FC236}">
                <a16:creationId xmlns:a16="http://schemas.microsoft.com/office/drawing/2014/main" id="{509E21CA-7045-01E7-ACB3-11371AACC2D7}"/>
              </a:ext>
            </a:extLst>
          </p:cNvPr>
          <p:cNvSpPr/>
          <p:nvPr/>
        </p:nvSpPr>
        <p:spPr>
          <a:xfrm>
            <a:off x="7354861" y="4242216"/>
            <a:ext cx="4091612" cy="17838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39</a:t>
            </a:r>
            <a:r>
              <a:rPr lang="en-US" sz="2400" b="1" baseline="30000" dirty="0">
                <a:solidFill>
                  <a:srgbClr val="FFFF00"/>
                </a:solidFill>
                <a:latin typeface="Times New Roman" panose="02020603050405020304" pitchFamily="18" charset="0"/>
                <a:cs typeface="Times New Roman" panose="02020603050405020304" pitchFamily="18" charset="0"/>
              </a:rPr>
              <a:t>th</a:t>
            </a:r>
            <a:r>
              <a:rPr lang="en-US" sz="2400" b="1" dirty="0">
                <a:solidFill>
                  <a:srgbClr val="FFFF00"/>
                </a:solidFill>
                <a:latin typeface="Times New Roman" panose="02020603050405020304" pitchFamily="18" charset="0"/>
                <a:cs typeface="Times New Roman" panose="02020603050405020304" pitchFamily="18" charset="0"/>
              </a:rPr>
              <a:t> President Jimmy Carter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Washington outsider who does not know how earn Congressional support</a:t>
            </a:r>
          </a:p>
        </p:txBody>
      </p:sp>
    </p:spTree>
    <p:extLst>
      <p:ext uri="{BB962C8B-B14F-4D97-AF65-F5344CB8AC3E}">
        <p14:creationId xmlns:p14="http://schemas.microsoft.com/office/powerpoint/2010/main" val="211175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Stagflation Buries the U.S. Economy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181978"/>
            <a:ext cx="10515600" cy="5044211"/>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Battling stagflation </a:t>
            </a:r>
          </a:p>
        </p:txBody>
      </p:sp>
      <p:pic>
        <p:nvPicPr>
          <p:cNvPr id="4" name="Picture 2">
            <a:extLst>
              <a:ext uri="{FF2B5EF4-FFF2-40B4-BE49-F238E27FC236}">
                <a16:creationId xmlns:a16="http://schemas.microsoft.com/office/drawing/2014/main" id="{553B99BB-3A7D-2752-F931-DCBAFFAE50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52" y="1604857"/>
            <a:ext cx="6633210" cy="304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CAA525B-4841-4918-D3CE-06E34FAD3B65}"/>
              </a:ext>
            </a:extLst>
          </p:cNvPr>
          <p:cNvSpPr/>
          <p:nvPr/>
        </p:nvSpPr>
        <p:spPr>
          <a:xfrm>
            <a:off x="7086662" y="1632002"/>
            <a:ext cx="4845508" cy="194497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President Ford</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WHIP</a:t>
            </a:r>
            <a:r>
              <a:rPr lang="en-US" sz="2400" dirty="0">
                <a:latin typeface="Times New Roman" panose="02020603050405020304" pitchFamily="18" charset="0"/>
                <a:cs typeface="Times New Roman" panose="02020603050405020304" pitchFamily="18" charset="0"/>
              </a:rPr>
              <a:t> - </a:t>
            </a:r>
            <a:r>
              <a:rPr lang="en-US" sz="2400" dirty="0">
                <a:solidFill>
                  <a:schemeClr val="tx1"/>
                </a:solidFill>
                <a:latin typeface="Times New Roman" panose="02020603050405020304" pitchFamily="18" charset="0"/>
                <a:cs typeface="Times New Roman" panose="02020603050405020304" pitchFamily="18" charset="0"/>
              </a:rPr>
              <a:t>(Ford’s whip inflation now) – grassroots initiative to encourage savings (</a:t>
            </a:r>
            <a:r>
              <a:rPr lang="en-US" sz="2400" b="1" dirty="0">
                <a:solidFill>
                  <a:srgbClr val="FF0000"/>
                </a:solidFill>
                <a:latin typeface="Times New Roman" panose="02020603050405020304" pitchFamily="18" charset="0"/>
                <a:cs typeface="Times New Roman" panose="02020603050405020304" pitchFamily="18" charset="0"/>
              </a:rPr>
              <a:t>FAILURE</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2050" name="Picture 2" descr="WIN - Whip Inflation Now Replica Pin - Gerald Ford Campaign Button Badge">
            <a:extLst>
              <a:ext uri="{FF2B5EF4-FFF2-40B4-BE49-F238E27FC236}">
                <a16:creationId xmlns:a16="http://schemas.microsoft.com/office/drawing/2014/main" id="{EC80CE9F-FEC4-FA63-D2EC-CED86589E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759" y="829338"/>
            <a:ext cx="2206008" cy="128683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D2463-DDF8-911C-5677-01F1B3289579}"/>
              </a:ext>
            </a:extLst>
          </p:cNvPr>
          <p:cNvSpPr/>
          <p:nvPr/>
        </p:nvSpPr>
        <p:spPr>
          <a:xfrm>
            <a:off x="7086662" y="3731048"/>
            <a:ext cx="4845508" cy="194497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President Carter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Expand the money supply (cause inflation to worsen – </a:t>
            </a:r>
            <a:r>
              <a:rPr lang="en-US" sz="2400" i="1" dirty="0">
                <a:solidFill>
                  <a:srgbClr val="002060"/>
                </a:solidFill>
                <a:latin typeface="Times New Roman" panose="02020603050405020304" pitchFamily="18" charset="0"/>
                <a:cs typeface="Times New Roman" panose="02020603050405020304" pitchFamily="18" charset="0"/>
              </a:rPr>
              <a:t>Fed. Raises interest rate</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Conservation of energy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pic>
        <p:nvPicPr>
          <p:cNvPr id="2054" name="Picture 6" descr="How To Prepare Your Portfolio For Stagflation | Seeking Alpha">
            <a:extLst>
              <a:ext uri="{FF2B5EF4-FFF2-40B4-BE49-F238E27FC236}">
                <a16:creationId xmlns:a16="http://schemas.microsoft.com/office/drawing/2014/main" id="{C6341A4D-2566-C201-CC45-6292BCA63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698" y="4649047"/>
            <a:ext cx="4086302" cy="215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Cold War Failures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 Ford &amp; Carter continue the policy of détente</a:t>
            </a:r>
          </a:p>
          <a:p>
            <a:r>
              <a:rPr lang="en-US" sz="2400" dirty="0">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Helsinki Accords</a:t>
            </a:r>
            <a:r>
              <a:rPr lang="en-US" sz="24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Ford</a:t>
            </a:r>
            <a:r>
              <a:rPr lang="en-US" sz="2400" dirty="0">
                <a:latin typeface="Times New Roman" panose="02020603050405020304" pitchFamily="18" charset="0"/>
                <a:cs typeface="Times New Roman" panose="02020603050405020304" pitchFamily="18" charset="0"/>
              </a:rPr>
              <a:t>) recognize the Soviets eastern border, open more trade, &amp; promise of Soviet reforms on human rights </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4" descr="http://ndawehistory.weebly.com/uploads/1/3/5/8/13585371/940750481.jpg">
            <a:extLst>
              <a:ext uri="{FF2B5EF4-FFF2-40B4-BE49-F238E27FC236}">
                <a16:creationId xmlns:a16="http://schemas.microsoft.com/office/drawing/2014/main" id="{55C5BCE2-6158-E8DE-721A-5F30837F4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259" y="2746947"/>
            <a:ext cx="2971800" cy="35814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4A95098-F9F6-A218-1803-F16897CD5A5B}"/>
              </a:ext>
            </a:extLst>
          </p:cNvPr>
          <p:cNvSpPr/>
          <p:nvPr/>
        </p:nvSpPr>
        <p:spPr>
          <a:xfrm>
            <a:off x="1304144" y="4242216"/>
            <a:ext cx="2923082" cy="77948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FAILED – No Human rights reform</a:t>
            </a:r>
          </a:p>
        </p:txBody>
      </p:sp>
      <p:sp>
        <p:nvSpPr>
          <p:cNvPr id="6" name="Rectangle 5">
            <a:extLst>
              <a:ext uri="{FF2B5EF4-FFF2-40B4-BE49-F238E27FC236}">
                <a16:creationId xmlns:a16="http://schemas.microsoft.com/office/drawing/2014/main" id="{951762F6-3347-2D88-6935-0B07A82CEBD5}"/>
              </a:ext>
            </a:extLst>
          </p:cNvPr>
          <p:cNvSpPr/>
          <p:nvPr/>
        </p:nvSpPr>
        <p:spPr>
          <a:xfrm>
            <a:off x="4475189" y="2786688"/>
            <a:ext cx="7061616" cy="21001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SALT II </a:t>
            </a:r>
            <a:r>
              <a:rPr lang="en-US" sz="2400" dirty="0">
                <a:latin typeface="Times New Roman" panose="02020603050405020304" pitchFamily="18" charset="0"/>
                <a:cs typeface="Times New Roman" panose="02020603050405020304" pitchFamily="18" charset="0"/>
              </a:rPr>
              <a:t>(</a:t>
            </a:r>
            <a:r>
              <a:rPr lang="en-US" sz="2400" b="1" i="1" dirty="0">
                <a:solidFill>
                  <a:srgbClr val="FFFF00"/>
                </a:solidFill>
                <a:latin typeface="Times New Roman" panose="02020603050405020304" pitchFamily="18" charset="0"/>
                <a:cs typeface="Times New Roman" panose="02020603050405020304" pitchFamily="18" charset="0"/>
              </a:rPr>
              <a:t>Carter</a:t>
            </a:r>
            <a:r>
              <a:rPr lang="en-US" sz="2400" dirty="0">
                <a:latin typeface="Times New Roman" panose="02020603050405020304" pitchFamily="18" charset="0"/>
                <a:cs typeface="Times New Roman" panose="02020603050405020304" pitchFamily="18" charset="0"/>
              </a:rPr>
              <a:t>) – Limits U.S. &amp; Soviet nuclear arsenal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Congress fails to ratify the treaty</a:t>
            </a:r>
          </a:p>
          <a:p>
            <a:r>
              <a:rPr lang="en-US" sz="2400" b="1" dirty="0">
                <a:solidFill>
                  <a:srgbClr val="FFFF00"/>
                </a:solidFill>
                <a:latin typeface="Times New Roman" panose="02020603050405020304" pitchFamily="18" charset="0"/>
                <a:cs typeface="Times New Roman" panose="02020603050405020304" pitchFamily="18" charset="0"/>
              </a:rPr>
              <a:t>Panama Canal Treaty </a:t>
            </a:r>
            <a:r>
              <a:rPr lang="en-US" sz="2400" dirty="0">
                <a:solidFill>
                  <a:schemeClr val="bg2"/>
                </a:solidFill>
                <a:latin typeface="Times New Roman" panose="02020603050405020304" pitchFamily="18" charset="0"/>
                <a:cs typeface="Times New Roman" panose="02020603050405020304" pitchFamily="18" charset="0"/>
              </a:rPr>
              <a:t>(returns Panama Canal to Panama 2000)</a:t>
            </a:r>
          </a:p>
          <a:p>
            <a:endParaRPr lang="en-US" sz="2400" dirty="0">
              <a:latin typeface="Times New Roman" panose="02020603050405020304" pitchFamily="18" charset="0"/>
              <a:cs typeface="Times New Roman" panose="02020603050405020304" pitchFamily="18" charset="0"/>
            </a:endParaRPr>
          </a:p>
        </p:txBody>
      </p:sp>
      <p:pic>
        <p:nvPicPr>
          <p:cNvPr id="3074" name="Picture 2" descr="Salt II Treaty">
            <a:extLst>
              <a:ext uri="{FF2B5EF4-FFF2-40B4-BE49-F238E27FC236}">
                <a16:creationId xmlns:a16="http://schemas.microsoft.com/office/drawing/2014/main" id="{29E2F798-64D7-5032-1A8A-149386233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563" y="4242216"/>
            <a:ext cx="4417178" cy="228433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5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Further Damaging American Creditability</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554636" y="1334125"/>
            <a:ext cx="10799164" cy="4842838"/>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American responses weaken American foreign policy </a:t>
            </a:r>
          </a:p>
        </p:txBody>
      </p:sp>
      <p:pic>
        <p:nvPicPr>
          <p:cNvPr id="5122" name="Picture 2" descr="Vietnam War ...">
            <a:extLst>
              <a:ext uri="{FF2B5EF4-FFF2-40B4-BE49-F238E27FC236}">
                <a16:creationId xmlns:a16="http://schemas.microsoft.com/office/drawing/2014/main" id="{16DC6BB1-477F-76E6-1397-16CAB38A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93" y="1832118"/>
            <a:ext cx="2952750" cy="18466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126" name="Picture 6" descr="Ayatollah Ruhollah Khomeini: Biography ...">
            <a:extLst>
              <a:ext uri="{FF2B5EF4-FFF2-40B4-BE49-F238E27FC236}">
                <a16:creationId xmlns:a16="http://schemas.microsoft.com/office/drawing/2014/main" id="{BA421B0E-E9FD-13E8-3D1B-888AB2EE6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765" y="1770947"/>
            <a:ext cx="2143125" cy="213360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5128" name="Picture 8" descr="Soviet–Afghan War - Wikipedia">
            <a:extLst>
              <a:ext uri="{FF2B5EF4-FFF2-40B4-BE49-F238E27FC236}">
                <a16:creationId xmlns:a16="http://schemas.microsoft.com/office/drawing/2014/main" id="{D004924C-1A55-22E6-2109-DB1DB9922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748" y="1832118"/>
            <a:ext cx="3143250" cy="20002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124" name="Picture 4" descr="1979 Iranian Hostage Crisis: Hostage ...">
            <a:extLst>
              <a:ext uri="{FF2B5EF4-FFF2-40B4-BE49-F238E27FC236}">
                <a16:creationId xmlns:a16="http://schemas.microsoft.com/office/drawing/2014/main" id="{D6DA0AC5-1345-1F9D-F55C-32A8AF6AB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9839" y="2483760"/>
            <a:ext cx="2800350" cy="18466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FA993C1-4F35-4BA6-60AE-0940B4954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8373" y="2830447"/>
            <a:ext cx="1851285" cy="2492114"/>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4A44BD22-54F7-A8AB-A6CE-F9C584D6F7BD}"/>
              </a:ext>
            </a:extLst>
          </p:cNvPr>
          <p:cNvSpPr/>
          <p:nvPr/>
        </p:nvSpPr>
        <p:spPr>
          <a:xfrm>
            <a:off x="396537" y="3437164"/>
            <a:ext cx="2850005" cy="15095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Fall of Saigon (1975)</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 containment failure</a:t>
            </a:r>
          </a:p>
        </p:txBody>
      </p:sp>
      <p:sp>
        <p:nvSpPr>
          <p:cNvPr id="6" name="Rectangle 5">
            <a:extLst>
              <a:ext uri="{FF2B5EF4-FFF2-40B4-BE49-F238E27FC236}">
                <a16:creationId xmlns:a16="http://schemas.microsoft.com/office/drawing/2014/main" id="{F15F5735-3E32-C429-32C2-1403B7E9E18C}"/>
              </a:ext>
            </a:extLst>
          </p:cNvPr>
          <p:cNvSpPr/>
          <p:nvPr/>
        </p:nvSpPr>
        <p:spPr>
          <a:xfrm>
            <a:off x="3597952" y="4023453"/>
            <a:ext cx="4098950" cy="18466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Iranian Hostage Crisis (1979)</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Rise of the Ayatollah &amp; Islamic state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50 American hostages held 444 days</a:t>
            </a:r>
          </a:p>
        </p:txBody>
      </p:sp>
      <p:sp>
        <p:nvSpPr>
          <p:cNvPr id="7" name="Rectangle 6">
            <a:extLst>
              <a:ext uri="{FF2B5EF4-FFF2-40B4-BE49-F238E27FC236}">
                <a16:creationId xmlns:a16="http://schemas.microsoft.com/office/drawing/2014/main" id="{DD218116-6919-60EC-FA71-9F15D93E5C19}"/>
              </a:ext>
            </a:extLst>
          </p:cNvPr>
          <p:cNvSpPr/>
          <p:nvPr/>
        </p:nvSpPr>
        <p:spPr>
          <a:xfrm>
            <a:off x="8299786" y="5076679"/>
            <a:ext cx="3337578" cy="15867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Soviet Invasion of Afghanistan (1979)</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 boycotts the Moscow Olympics</a:t>
            </a:r>
          </a:p>
        </p:txBody>
      </p:sp>
    </p:spTree>
    <p:extLst>
      <p:ext uri="{BB962C8B-B14F-4D97-AF65-F5344CB8AC3E}">
        <p14:creationId xmlns:p14="http://schemas.microsoft.com/office/powerpoint/2010/main" val="138021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Evangelicals Call for Morality</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b="1" u="sng" dirty="0">
                <a:solidFill>
                  <a:srgbClr val="002060"/>
                </a:solidFill>
                <a:latin typeface="Times New Roman" panose="02020603050405020304" pitchFamily="18" charset="0"/>
                <a:cs typeface="Times New Roman" panose="02020603050405020304" pitchFamily="18" charset="0"/>
              </a:rPr>
              <a:t>Moral Majority Movement</a:t>
            </a:r>
            <a:r>
              <a:rPr lang="en-US" sz="2400" dirty="0">
                <a:latin typeface="Times New Roman" panose="02020603050405020304" pitchFamily="18" charset="0"/>
                <a:cs typeface="Times New Roman" panose="02020603050405020304" pitchFamily="18" charset="0"/>
              </a:rPr>
              <a:t>: Evangelical Christians </a:t>
            </a:r>
          </a:p>
        </p:txBody>
      </p:sp>
      <p:sp>
        <p:nvSpPr>
          <p:cNvPr id="4" name="Rectangle 3">
            <a:extLst>
              <a:ext uri="{FF2B5EF4-FFF2-40B4-BE49-F238E27FC236}">
                <a16:creationId xmlns:a16="http://schemas.microsoft.com/office/drawing/2014/main" id="{F950F70C-537F-25CD-CA77-A034590065FC}"/>
              </a:ext>
            </a:extLst>
          </p:cNvPr>
          <p:cNvSpPr/>
          <p:nvPr/>
        </p:nvSpPr>
        <p:spPr>
          <a:xfrm>
            <a:off x="629587" y="2038662"/>
            <a:ext cx="9743606" cy="8694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“The Bible is not just a book of stories, but a for how we should our lives.”</a:t>
            </a:r>
          </a:p>
          <a:p>
            <a:r>
              <a:rPr lang="en-US" sz="2400" dirty="0">
                <a:latin typeface="Times New Roman" panose="02020603050405020304" pitchFamily="18" charset="0"/>
                <a:cs typeface="Times New Roman" panose="02020603050405020304" pitchFamily="18" charset="0"/>
              </a:rPr>
              <a:t>	- Jerry Falwell  </a:t>
            </a:r>
          </a:p>
        </p:txBody>
      </p:sp>
      <p:pic>
        <p:nvPicPr>
          <p:cNvPr id="6146" name="Picture 2" descr="Jerry Falwell">
            <a:extLst>
              <a:ext uri="{FF2B5EF4-FFF2-40B4-BE49-F238E27FC236}">
                <a16:creationId xmlns:a16="http://schemas.microsoft.com/office/drawing/2014/main" id="{246DF2CB-26B9-BE8F-7E98-4D89888D2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57" y="2989263"/>
            <a:ext cx="1712444" cy="17124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im Bakker | Biography, Televangelist ...">
            <a:extLst>
              <a:ext uri="{FF2B5EF4-FFF2-40B4-BE49-F238E27FC236}">
                <a16:creationId xmlns:a16="http://schemas.microsoft.com/office/drawing/2014/main" id="{0D7FC7CF-F4D2-AA72-BC6D-853319D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850" y="3032958"/>
            <a:ext cx="1977661" cy="17124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at Robertson | Biography, Presidential ...">
            <a:extLst>
              <a:ext uri="{FF2B5EF4-FFF2-40B4-BE49-F238E27FC236}">
                <a16:creationId xmlns:a16="http://schemas.microsoft.com/office/drawing/2014/main" id="{EAA8DB23-589A-2AF1-9407-1AC8D8811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0948" y="2908092"/>
            <a:ext cx="1712444" cy="1712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129B82-D21D-FB15-2302-F576064EDB98}"/>
              </a:ext>
            </a:extLst>
          </p:cNvPr>
          <p:cNvSpPr/>
          <p:nvPr/>
        </p:nvSpPr>
        <p:spPr>
          <a:xfrm>
            <a:off x="1259174" y="4407108"/>
            <a:ext cx="2039574" cy="55463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Rev. Jerry Falwell</a:t>
            </a:r>
          </a:p>
        </p:txBody>
      </p:sp>
      <p:sp>
        <p:nvSpPr>
          <p:cNvPr id="6" name="Rectangle 5">
            <a:extLst>
              <a:ext uri="{FF2B5EF4-FFF2-40B4-BE49-F238E27FC236}">
                <a16:creationId xmlns:a16="http://schemas.microsoft.com/office/drawing/2014/main" id="{2149E4BC-CF90-3A6A-DD9C-45E8DB822F53}"/>
              </a:ext>
            </a:extLst>
          </p:cNvPr>
          <p:cNvSpPr/>
          <p:nvPr/>
        </p:nvSpPr>
        <p:spPr>
          <a:xfrm>
            <a:off x="4289494" y="4424389"/>
            <a:ext cx="3190796" cy="55463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Rev. Jim &amp; Tammy Faye Baker – PTL Network</a:t>
            </a:r>
          </a:p>
        </p:txBody>
      </p:sp>
      <p:sp>
        <p:nvSpPr>
          <p:cNvPr id="7" name="Rectangle 6">
            <a:extLst>
              <a:ext uri="{FF2B5EF4-FFF2-40B4-BE49-F238E27FC236}">
                <a16:creationId xmlns:a16="http://schemas.microsoft.com/office/drawing/2014/main" id="{C2FC00EE-CD8B-82D4-72BC-D7EEDB6BFE29}"/>
              </a:ext>
            </a:extLst>
          </p:cNvPr>
          <p:cNvSpPr/>
          <p:nvPr/>
        </p:nvSpPr>
        <p:spPr>
          <a:xfrm>
            <a:off x="8083715" y="4407108"/>
            <a:ext cx="3190796" cy="55463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Rev. Pat Robertson – The 700 Club</a:t>
            </a:r>
          </a:p>
        </p:txBody>
      </p:sp>
      <p:sp>
        <p:nvSpPr>
          <p:cNvPr id="8" name="Rectangle 7">
            <a:extLst>
              <a:ext uri="{FF2B5EF4-FFF2-40B4-BE49-F238E27FC236}">
                <a16:creationId xmlns:a16="http://schemas.microsoft.com/office/drawing/2014/main" id="{41B28589-2620-B0A3-AC64-451183668AEC}"/>
              </a:ext>
            </a:extLst>
          </p:cNvPr>
          <p:cNvSpPr/>
          <p:nvPr/>
        </p:nvSpPr>
        <p:spPr>
          <a:xfrm>
            <a:off x="1439227" y="5121431"/>
            <a:ext cx="10515600" cy="1538914"/>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Goals of the Moral Majority Movement</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Focus on family values: prayer in school, nuclear family, end the sexual revolution</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Challenge new liberalism: Pro-Life, Anti-gay rights </a:t>
            </a:r>
          </a:p>
        </p:txBody>
      </p:sp>
      <p:pic>
        <p:nvPicPr>
          <p:cNvPr id="6152" name="Picture 8" descr="The &quot;Christian Right&quot; is Neither ...">
            <a:extLst>
              <a:ext uri="{FF2B5EF4-FFF2-40B4-BE49-F238E27FC236}">
                <a16:creationId xmlns:a16="http://schemas.microsoft.com/office/drawing/2014/main" id="{BDF5651D-75CE-F874-269B-635542186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3353" y="488130"/>
            <a:ext cx="320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6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0BC91-E283-04D7-995B-A40F12341504}"/>
              </a:ext>
            </a:extLst>
          </p:cNvPr>
          <p:cNvSpPr>
            <a:spLocks noGrp="1"/>
          </p:cNvSpPr>
          <p:nvPr>
            <p:ph idx="1"/>
          </p:nvPr>
        </p:nvSpPr>
        <p:spPr>
          <a:xfrm>
            <a:off x="838200" y="389744"/>
            <a:ext cx="10515600" cy="5787219"/>
          </a:xfrm>
          <a:solidFill>
            <a:schemeClr val="accent3">
              <a:lumMod val="20000"/>
              <a:lumOff val="80000"/>
            </a:schemeClr>
          </a:solidFill>
          <a:ln>
            <a:solidFill>
              <a:schemeClr val="accent5">
                <a:lumMod val="50000"/>
              </a:schemeClr>
            </a:solidFill>
          </a:ln>
        </p:spPr>
        <p:txBody>
          <a:bodyPr>
            <a:normAutofit/>
          </a:bodyPr>
          <a:lstStyle/>
          <a:p>
            <a:r>
              <a:rPr lang="en-US" sz="1800" b="1" i="1" dirty="0">
                <a:latin typeface="Times New Roman" panose="02020603050405020304" pitchFamily="18" charset="0"/>
                <a:cs typeface="Times New Roman" panose="02020603050405020304" pitchFamily="18" charset="0"/>
              </a:rPr>
              <a:t>8.8</a:t>
            </a:r>
            <a:r>
              <a:rPr lang="en-US" sz="1800" i="1" dirty="0">
                <a:latin typeface="Times New Roman" panose="02020603050405020304" pitchFamily="18" charset="0"/>
                <a:cs typeface="Times New Roman" panose="02020603050405020304" pitchFamily="18" charset="0"/>
              </a:rPr>
              <a:t>: explain the various U.S. response to international developments caused by Cold War. </a:t>
            </a:r>
          </a:p>
          <a:p>
            <a:r>
              <a:rPr lang="en-US" sz="1800" b="1" i="1" dirty="0">
                <a:latin typeface="Times New Roman" panose="02020603050405020304" pitchFamily="18" charset="0"/>
                <a:cs typeface="Times New Roman" panose="02020603050405020304" pitchFamily="18" charset="0"/>
              </a:rPr>
              <a:t>8.9</a:t>
            </a:r>
            <a:r>
              <a:rPr lang="en-US" sz="1800" i="1" dirty="0">
                <a:latin typeface="Times New Roman" panose="02020603050405020304" pitchFamily="18" charset="0"/>
                <a:cs typeface="Times New Roman" panose="02020603050405020304" pitchFamily="18" charset="0"/>
              </a:rPr>
              <a:t>: Explain the causes and effects of continuing policy debate about the role of the federal government over time.</a:t>
            </a:r>
          </a:p>
          <a:p>
            <a:pPr marL="118872" indent="0">
              <a:buNone/>
            </a:pPr>
            <a:r>
              <a:rPr lang="en-US" sz="1800" b="1" i="1" dirty="0">
                <a:latin typeface="Times New Roman" panose="02020603050405020304" pitchFamily="18" charset="0"/>
                <a:cs typeface="Times New Roman" panose="02020603050405020304" pitchFamily="18" charset="0"/>
              </a:rPr>
              <a:t>Essential Question:</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How was America’s national identity transformed domestically and international, as a result of the Cold War era?</a:t>
            </a:r>
          </a:p>
          <a:p>
            <a:pPr marL="118872" indent="0">
              <a:buNone/>
            </a:pPr>
            <a:r>
              <a:rPr lang="en-US" sz="1800" b="1" i="1" dirty="0">
                <a:latin typeface="Times New Roman" panose="02020603050405020304" pitchFamily="18" charset="0"/>
                <a:cs typeface="Times New Roman" panose="02020603050405020304" pitchFamily="18" charset="0"/>
              </a:rPr>
              <a:t>Students can:</a:t>
            </a:r>
          </a:p>
          <a:p>
            <a:pPr lvl="0"/>
            <a:r>
              <a:rPr lang="en-US" sz="18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800"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Demonstrate how post WWII world transformed America socially, politically, and economically</a:t>
            </a:r>
            <a:endParaRPr lang="en-US" sz="18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Agenda</a:t>
            </a:r>
          </a:p>
          <a:p>
            <a:r>
              <a:rPr lang="en-US" sz="2400" b="1" dirty="0">
                <a:latin typeface="Times New Roman" panose="02020603050405020304" pitchFamily="18" charset="0"/>
                <a:cs typeface="Times New Roman" panose="02020603050405020304" pitchFamily="18" charset="0"/>
              </a:rPr>
              <a:t>Distrust in Government</a:t>
            </a:r>
          </a:p>
          <a:p>
            <a:r>
              <a:rPr lang="en-US" sz="2400" b="1" dirty="0">
                <a:latin typeface="Times New Roman" panose="02020603050405020304" pitchFamily="18" charset="0"/>
                <a:cs typeface="Times New Roman" panose="02020603050405020304" pitchFamily="18" charset="0"/>
              </a:rPr>
              <a:t>The Nixon Years </a:t>
            </a:r>
          </a:p>
          <a:p>
            <a:r>
              <a:rPr lang="en-US" sz="2400" b="1" dirty="0">
                <a:latin typeface="Times New Roman" panose="02020603050405020304" pitchFamily="18" charset="0"/>
                <a:cs typeface="Times New Roman" panose="02020603050405020304" pitchFamily="18" charset="0"/>
              </a:rPr>
              <a:t>The Fight for Equality </a:t>
            </a:r>
          </a:p>
          <a:p>
            <a:pPr marL="0" indent="0">
              <a:buNone/>
            </a:pPr>
            <a:r>
              <a:rPr lang="en-US" sz="2400" b="1" dirty="0">
                <a:latin typeface="Times New Roman" panose="02020603050405020304" pitchFamily="18" charset="0"/>
                <a:cs typeface="Times New Roman" panose="02020603050405020304" pitchFamily="18" charset="0"/>
              </a:rPr>
              <a:t>Homework: The Age of Reagan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38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A Conservative Revolution</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Evaluate the historical contextualization that gave rise to a new conservative movement that culminated with the election of President Ronald Reagan in 1980 to determine which factor had the great influence on the time period.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Determine and explain which factor was the major reason for the development of the conservative revolution that culminated in the election of Ronal Reagan as President of the United States in 1980?</a:t>
            </a:r>
          </a:p>
        </p:txBody>
      </p:sp>
      <p:sp>
        <p:nvSpPr>
          <p:cNvPr id="4" name="Rectangle 3">
            <a:extLst>
              <a:ext uri="{FF2B5EF4-FFF2-40B4-BE49-F238E27FC236}">
                <a16:creationId xmlns:a16="http://schemas.microsoft.com/office/drawing/2014/main" id="{A7E24870-5338-045B-9BDC-80F9D9A277F4}"/>
              </a:ext>
            </a:extLst>
          </p:cNvPr>
          <p:cNvSpPr/>
          <p:nvPr/>
        </p:nvSpPr>
        <p:spPr>
          <a:xfrm>
            <a:off x="554636" y="3845485"/>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Growth of the Welfare State</a:t>
            </a:r>
          </a:p>
        </p:txBody>
      </p:sp>
      <p:sp>
        <p:nvSpPr>
          <p:cNvPr id="5" name="Rectangle 4">
            <a:extLst>
              <a:ext uri="{FF2B5EF4-FFF2-40B4-BE49-F238E27FC236}">
                <a16:creationId xmlns:a16="http://schemas.microsoft.com/office/drawing/2014/main" id="{0F1B500C-60CF-A7B3-5968-C4530E7AAB91}"/>
              </a:ext>
            </a:extLst>
          </p:cNvPr>
          <p:cNvSpPr/>
          <p:nvPr/>
        </p:nvSpPr>
        <p:spPr>
          <a:xfrm>
            <a:off x="4106056" y="3838498"/>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Stagflation in the U.S. Economy</a:t>
            </a:r>
          </a:p>
        </p:txBody>
      </p:sp>
      <p:sp>
        <p:nvSpPr>
          <p:cNvPr id="6" name="Rectangle 5">
            <a:extLst>
              <a:ext uri="{FF2B5EF4-FFF2-40B4-BE49-F238E27FC236}">
                <a16:creationId xmlns:a16="http://schemas.microsoft.com/office/drawing/2014/main" id="{65425DFE-3ABE-7A79-B8E0-E7177709B0E2}"/>
              </a:ext>
            </a:extLst>
          </p:cNvPr>
          <p:cNvSpPr/>
          <p:nvPr/>
        </p:nvSpPr>
        <p:spPr>
          <a:xfrm>
            <a:off x="7729928" y="3838498"/>
            <a:ext cx="390743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Civil Rights &amp; Equality Movements</a:t>
            </a:r>
          </a:p>
        </p:txBody>
      </p:sp>
      <p:sp>
        <p:nvSpPr>
          <p:cNvPr id="7" name="Rectangle 6">
            <a:extLst>
              <a:ext uri="{FF2B5EF4-FFF2-40B4-BE49-F238E27FC236}">
                <a16:creationId xmlns:a16="http://schemas.microsoft.com/office/drawing/2014/main" id="{AAF41EC6-2788-BF53-18EF-C9485E7B9C2D}"/>
              </a:ext>
            </a:extLst>
          </p:cNvPr>
          <p:cNvSpPr/>
          <p:nvPr/>
        </p:nvSpPr>
        <p:spPr>
          <a:xfrm>
            <a:off x="554636" y="4884824"/>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New Liberalism</a:t>
            </a:r>
          </a:p>
        </p:txBody>
      </p:sp>
      <p:sp>
        <p:nvSpPr>
          <p:cNvPr id="8" name="Rectangle 7">
            <a:extLst>
              <a:ext uri="{FF2B5EF4-FFF2-40B4-BE49-F238E27FC236}">
                <a16:creationId xmlns:a16="http://schemas.microsoft.com/office/drawing/2014/main" id="{1102500D-3CFD-A23A-2111-F75021DE9BD0}"/>
              </a:ext>
            </a:extLst>
          </p:cNvPr>
          <p:cNvSpPr/>
          <p:nvPr/>
        </p:nvSpPr>
        <p:spPr>
          <a:xfrm>
            <a:off x="7729928" y="4884824"/>
            <a:ext cx="390743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Excesses of the Youth Counterculture</a:t>
            </a:r>
          </a:p>
        </p:txBody>
      </p:sp>
      <p:sp>
        <p:nvSpPr>
          <p:cNvPr id="9" name="Rectangle 8">
            <a:extLst>
              <a:ext uri="{FF2B5EF4-FFF2-40B4-BE49-F238E27FC236}">
                <a16:creationId xmlns:a16="http://schemas.microsoft.com/office/drawing/2014/main" id="{68BB6F8E-C0B4-09C6-9A80-2D2A89B300E7}"/>
              </a:ext>
            </a:extLst>
          </p:cNvPr>
          <p:cNvSpPr/>
          <p:nvPr/>
        </p:nvSpPr>
        <p:spPr>
          <a:xfrm>
            <a:off x="4142282" y="4884824"/>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Cold War Failures</a:t>
            </a:r>
          </a:p>
        </p:txBody>
      </p:sp>
      <p:sp>
        <p:nvSpPr>
          <p:cNvPr id="10" name="Rectangle 9">
            <a:extLst>
              <a:ext uri="{FF2B5EF4-FFF2-40B4-BE49-F238E27FC236}">
                <a16:creationId xmlns:a16="http://schemas.microsoft.com/office/drawing/2014/main" id="{E97BEC60-2A7D-523B-0207-88AC6B1FA34C}"/>
              </a:ext>
            </a:extLst>
          </p:cNvPr>
          <p:cNvSpPr/>
          <p:nvPr/>
        </p:nvSpPr>
        <p:spPr>
          <a:xfrm>
            <a:off x="554636" y="5849435"/>
            <a:ext cx="3551420"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Distrust in American Government</a:t>
            </a:r>
          </a:p>
        </p:txBody>
      </p:sp>
    </p:spTree>
    <p:extLst>
      <p:ext uri="{BB962C8B-B14F-4D97-AF65-F5344CB8AC3E}">
        <p14:creationId xmlns:p14="http://schemas.microsoft.com/office/powerpoint/2010/main" val="59239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endParaRPr lang="en-US" dirty="0">
              <a:solidFill>
                <a:schemeClr val="bg1"/>
              </a:solidFill>
              <a:latin typeface="STCaiyun" panose="02010800040101010101" pitchFamily="2" charset="-122"/>
              <a:ea typeface="STCaiyun" panose="02010800040101010101" pitchFamily="2" charset="-122"/>
            </a:endParaRP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1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Do you trust U.S. Government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Public Opinion – Trust in the U.S. Government </a:t>
            </a:r>
          </a:p>
        </p:txBody>
      </p:sp>
      <p:pic>
        <p:nvPicPr>
          <p:cNvPr id="1026" name="Picture 2" descr="Section 1: Trust in Government 1958-2010 | Pew Research Center">
            <a:extLst>
              <a:ext uri="{FF2B5EF4-FFF2-40B4-BE49-F238E27FC236}">
                <a16:creationId xmlns:a16="http://schemas.microsoft.com/office/drawing/2014/main" id="{126D794A-C152-C953-BD8B-2DB21816B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70" y="2030465"/>
            <a:ext cx="5871460" cy="4629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6DE180-53B5-C308-BE10-B4D7955D5D6C}"/>
              </a:ext>
            </a:extLst>
          </p:cNvPr>
          <p:cNvSpPr/>
          <p:nvPr/>
        </p:nvSpPr>
        <p:spPr>
          <a:xfrm>
            <a:off x="6580682" y="2263515"/>
            <a:ext cx="5261548" cy="244339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Identify and explain TWO factors that support the trend in the public opinion poll.</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How will this view influence American politics as the nation during the 1980s?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7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Political Realignment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468301"/>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Nixon’s transforms the solid south into Republican conservativism </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2050" name="Picture 2" descr="Presidential Election of 1968 - 270toWin">
            <a:extLst>
              <a:ext uri="{FF2B5EF4-FFF2-40B4-BE49-F238E27FC236}">
                <a16:creationId xmlns:a16="http://schemas.microsoft.com/office/drawing/2014/main" id="{E7F61919-1C82-05F4-2EFE-F698285EE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31" y="2013113"/>
            <a:ext cx="4863447" cy="2831774"/>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C78CD9-660C-A8D6-B8A0-875F2529DE28}"/>
              </a:ext>
            </a:extLst>
          </p:cNvPr>
          <p:cNvSpPr/>
          <p:nvPr/>
        </p:nvSpPr>
        <p:spPr>
          <a:xfrm>
            <a:off x="838200" y="4496315"/>
            <a:ext cx="5142015" cy="1663907"/>
          </a:xfrm>
          <a:prstGeom prst="rect">
            <a:avLst/>
          </a:prstGeom>
          <a:solidFill>
            <a:schemeClr val="tx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Nixon’s “</a:t>
            </a:r>
            <a:r>
              <a:rPr lang="en-US" sz="2400" b="1" u="sng" dirty="0">
                <a:solidFill>
                  <a:srgbClr val="FFFF00"/>
                </a:solidFill>
                <a:latin typeface="Times New Roman" panose="02020603050405020304" pitchFamily="18" charset="0"/>
                <a:cs typeface="Times New Roman" panose="02020603050405020304" pitchFamily="18" charset="0"/>
              </a:rPr>
              <a:t>Silent Majority</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2052" name="Picture 4" descr="How your state voted in 2016, compared ...">
            <a:extLst>
              <a:ext uri="{FF2B5EF4-FFF2-40B4-BE49-F238E27FC236}">
                <a16:creationId xmlns:a16="http://schemas.microsoft.com/office/drawing/2014/main" id="{C0E9C43A-7A52-3535-9B2E-61C22B9F5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117" y="2042668"/>
            <a:ext cx="4863447" cy="283177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9E91187-C178-E0C4-EB6A-95B440DF808A}"/>
              </a:ext>
            </a:extLst>
          </p:cNvPr>
          <p:cNvSpPr/>
          <p:nvPr/>
        </p:nvSpPr>
        <p:spPr>
          <a:xfrm>
            <a:off x="6888687" y="4468099"/>
            <a:ext cx="5142015" cy="1273133"/>
          </a:xfrm>
          <a:prstGeom prst="rect">
            <a:avLst/>
          </a:prstGeom>
          <a:solidFill>
            <a:srgbClr val="FF0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Election of 1972</a:t>
            </a:r>
          </a:p>
          <a:p>
            <a:r>
              <a:rPr lang="en-US" sz="2400" b="1" u="sng" dirty="0">
                <a:solidFill>
                  <a:srgbClr val="FFFF00"/>
                </a:solidFill>
                <a:latin typeface="Times New Roman" panose="02020603050405020304" pitchFamily="18" charset="0"/>
                <a:cs typeface="Times New Roman" panose="02020603050405020304" pitchFamily="18" charset="0"/>
              </a:rPr>
              <a:t>Southern strategy</a:t>
            </a:r>
            <a:r>
              <a:rPr lang="en-US" sz="2400" dirty="0">
                <a:latin typeface="Times New Roman" panose="02020603050405020304" pitchFamily="18" charset="0"/>
                <a:cs typeface="Times New Roman" panose="02020603050405020304" pitchFamily="18" charset="0"/>
              </a:rPr>
              <a:t>: Rise of the conservative Republican south</a:t>
            </a:r>
          </a:p>
        </p:txBody>
      </p:sp>
      <p:sp>
        <p:nvSpPr>
          <p:cNvPr id="6" name="Rectangle 5">
            <a:extLst>
              <a:ext uri="{FF2B5EF4-FFF2-40B4-BE49-F238E27FC236}">
                <a16:creationId xmlns:a16="http://schemas.microsoft.com/office/drawing/2014/main" id="{366E16BA-7F0A-5EE2-3BBB-68C1A1D6AF37}"/>
              </a:ext>
            </a:extLst>
          </p:cNvPr>
          <p:cNvSpPr/>
          <p:nvPr/>
        </p:nvSpPr>
        <p:spPr>
          <a:xfrm>
            <a:off x="1069770" y="5126636"/>
            <a:ext cx="5142015" cy="11504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Americans tired of civil rights, protest, liberal court, &amp; excesses of the youth counterculture </a:t>
            </a:r>
          </a:p>
        </p:txBody>
      </p:sp>
      <p:pic>
        <p:nvPicPr>
          <p:cNvPr id="2058" name="Picture 10" descr="Amazon.com: H25945 Richard Nixon V Sign Peace Hands Cardboard Cutout  Standee Standup : Home &amp; Kitchen">
            <a:extLst>
              <a:ext uri="{FF2B5EF4-FFF2-40B4-BE49-F238E27FC236}">
                <a16:creationId xmlns:a16="http://schemas.microsoft.com/office/drawing/2014/main" id="{06648A47-2FF6-89F6-2FCA-14A0A73D3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390" y="2534118"/>
            <a:ext cx="1235177" cy="28301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E34F2E15-9CF6-AAA9-959D-9F843A3C0F24}"/>
              </a:ext>
            </a:extLst>
          </p:cNvPr>
          <p:cNvSpPr/>
          <p:nvPr/>
        </p:nvSpPr>
        <p:spPr>
          <a:xfrm>
            <a:off x="6096000" y="2389901"/>
            <a:ext cx="3197902" cy="625759"/>
          </a:xfrm>
          <a:prstGeom prst="wedgeEllipseCallout">
            <a:avLst>
              <a:gd name="adj1" fmla="val -45085"/>
              <a:gd name="adj2" fmla="val 6891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Making the South Conservative!</a:t>
            </a:r>
          </a:p>
        </p:txBody>
      </p:sp>
    </p:spTree>
    <p:extLst>
      <p:ext uri="{BB962C8B-B14F-4D97-AF65-F5344CB8AC3E}">
        <p14:creationId xmlns:p14="http://schemas.microsoft.com/office/powerpoint/2010/main" val="25122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199490"/>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Cold War Change</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008363"/>
            <a:ext cx="10515600" cy="4962760"/>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New Cold War Strategy: </a:t>
            </a:r>
          </a:p>
          <a:p>
            <a:r>
              <a:rPr lang="en-US" sz="2400" b="1" u="sng" dirty="0">
                <a:solidFill>
                  <a:srgbClr val="002060"/>
                </a:solidFill>
                <a:latin typeface="Times New Roman" panose="02020603050405020304" pitchFamily="18" charset="0"/>
                <a:cs typeface="Times New Roman" panose="02020603050405020304" pitchFamily="18" charset="0"/>
              </a:rPr>
              <a:t>Détente</a:t>
            </a:r>
            <a:r>
              <a:rPr lang="en-US" sz="2400" dirty="0">
                <a:latin typeface="Times New Roman" panose="02020603050405020304" pitchFamily="18" charset="0"/>
                <a:cs typeface="Times New Roman" panose="02020603050405020304" pitchFamily="18" charset="0"/>
              </a:rPr>
              <a:t>: engage with communist countries through trade to lower tensions, and used rivalry between China &amp; USSR against each other  </a:t>
            </a:r>
          </a:p>
        </p:txBody>
      </p:sp>
      <p:pic>
        <p:nvPicPr>
          <p:cNvPr id="3082" name="Picture 10" descr="Four Decades since Détente and SALT ...">
            <a:extLst>
              <a:ext uri="{FF2B5EF4-FFF2-40B4-BE49-F238E27FC236}">
                <a16:creationId xmlns:a16="http://schemas.microsoft.com/office/drawing/2014/main" id="{73497669-E5FC-0F3D-DD0C-8FABA6E82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2344" y="2219324"/>
            <a:ext cx="2200275" cy="208597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80" name="Picture 8" descr="Nixon Handle Russia in the 21st Century ...">
            <a:extLst>
              <a:ext uri="{FF2B5EF4-FFF2-40B4-BE49-F238E27FC236}">
                <a16:creationId xmlns:a16="http://schemas.microsoft.com/office/drawing/2014/main" id="{BB96A853-0F5E-F091-6F28-0297E9945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894" y="2850396"/>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C5B4280-8F37-B2D8-01F3-234605FE254F}"/>
              </a:ext>
            </a:extLst>
          </p:cNvPr>
          <p:cNvSpPr/>
          <p:nvPr/>
        </p:nvSpPr>
        <p:spPr>
          <a:xfrm>
            <a:off x="6886185" y="5199439"/>
            <a:ext cx="4955498" cy="14841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New Roman" panose="02020603050405020304" pitchFamily="18" charset="0"/>
                <a:cs typeface="Times New Roman" panose="02020603050405020304" pitchFamily="18" charset="0"/>
              </a:rPr>
              <a:t>US Moscow Summit </a:t>
            </a:r>
            <a:r>
              <a:rPr lang="en-US" sz="2400" dirty="0">
                <a:solidFill>
                  <a:schemeClr val="bg1"/>
                </a:solidFill>
                <a:latin typeface="Times New Roman" panose="02020603050405020304" pitchFamily="18" charset="0"/>
                <a:cs typeface="Times New Roman" panose="02020603050405020304" pitchFamily="18" charset="0"/>
              </a:rPr>
              <a:t>(1972)</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Nixon 1</a:t>
            </a:r>
            <a:r>
              <a:rPr lang="en-US" sz="2400" baseline="30000" dirty="0">
                <a:solidFill>
                  <a:schemeClr val="bg1"/>
                </a:solidFill>
                <a:latin typeface="Times New Roman" panose="02020603050405020304" pitchFamily="18" charset="0"/>
                <a:cs typeface="Times New Roman" panose="02020603050405020304" pitchFamily="18" charset="0"/>
              </a:rPr>
              <a:t>st</a:t>
            </a:r>
            <a:r>
              <a:rPr lang="en-US" sz="2400" dirty="0">
                <a:solidFill>
                  <a:schemeClr val="bg1"/>
                </a:solidFill>
                <a:latin typeface="Times New Roman" panose="02020603050405020304" pitchFamily="18" charset="0"/>
                <a:cs typeface="Times New Roman" panose="02020603050405020304" pitchFamily="18" charset="0"/>
              </a:rPr>
              <a:t> president to visit Moscow</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SALT I Treaty</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Nuclear Arms reduction</a:t>
            </a:r>
          </a:p>
        </p:txBody>
      </p:sp>
      <p:pic>
        <p:nvPicPr>
          <p:cNvPr id="10" name="Picture 9" descr="A cartoon of men playing ping pong&#10;&#10;Description automatically generated">
            <a:extLst>
              <a:ext uri="{FF2B5EF4-FFF2-40B4-BE49-F238E27FC236}">
                <a16:creationId xmlns:a16="http://schemas.microsoft.com/office/drawing/2014/main" id="{76D757FB-04F7-4403-C877-79D4608DE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51" y="2136649"/>
            <a:ext cx="3261294" cy="3804843"/>
          </a:xfrm>
          <a:prstGeom prst="rect">
            <a:avLst/>
          </a:prstGeom>
        </p:spPr>
      </p:pic>
      <p:sp>
        <p:nvSpPr>
          <p:cNvPr id="6" name="Rectangle 5">
            <a:extLst>
              <a:ext uri="{FF2B5EF4-FFF2-40B4-BE49-F238E27FC236}">
                <a16:creationId xmlns:a16="http://schemas.microsoft.com/office/drawing/2014/main" id="{190AB459-D620-73CB-FA6B-DA4E879A508D}"/>
              </a:ext>
            </a:extLst>
          </p:cNvPr>
          <p:cNvSpPr/>
          <p:nvPr/>
        </p:nvSpPr>
        <p:spPr>
          <a:xfrm>
            <a:off x="500922" y="5229070"/>
            <a:ext cx="4955498" cy="14841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New Roman" panose="02020603050405020304" pitchFamily="18" charset="0"/>
                <a:cs typeface="Times New Roman" panose="02020603050405020304" pitchFamily="18" charset="0"/>
              </a:rPr>
              <a:t>Ping-Pong Diplomacy </a:t>
            </a:r>
            <a:r>
              <a:rPr lang="en-US" sz="2400" dirty="0">
                <a:solidFill>
                  <a:schemeClr val="bg1"/>
                </a:solidFill>
                <a:latin typeface="Times New Roman" panose="02020603050405020304" pitchFamily="18" charset="0"/>
                <a:cs typeface="Times New Roman" panose="02020603050405020304" pitchFamily="18" charset="0"/>
              </a:rPr>
              <a:t>(1972)</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Opens relations between the U.S. &amp; China</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 formally recognizes China</a:t>
            </a:r>
          </a:p>
        </p:txBody>
      </p:sp>
      <p:pic>
        <p:nvPicPr>
          <p:cNvPr id="3078" name="Picture 6" descr="Column: Ping Pong Diplomacy resonates a ...">
            <a:extLst>
              <a:ext uri="{FF2B5EF4-FFF2-40B4-BE49-F238E27FC236}">
                <a16:creationId xmlns:a16="http://schemas.microsoft.com/office/drawing/2014/main" id="{A99790EC-EBBF-0C54-4268-730A58427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963" y="2879421"/>
            <a:ext cx="2533650" cy="18097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84EC9253-A7D8-EABF-9535-9E52DB59FF75}"/>
              </a:ext>
            </a:extLst>
          </p:cNvPr>
          <p:cNvSpPr/>
          <p:nvPr/>
        </p:nvSpPr>
        <p:spPr>
          <a:xfrm>
            <a:off x="4113395" y="2348806"/>
            <a:ext cx="2686050" cy="611862"/>
          </a:xfrm>
          <a:prstGeom prst="wedgeEllipseCallout">
            <a:avLst>
              <a:gd name="adj1" fmla="val -24952"/>
              <a:gd name="adj2" fmla="val 1065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That Forrest Gump can play!</a:t>
            </a:r>
          </a:p>
        </p:txBody>
      </p:sp>
    </p:spTree>
    <p:extLst>
      <p:ext uri="{BB962C8B-B14F-4D97-AF65-F5344CB8AC3E}">
        <p14:creationId xmlns:p14="http://schemas.microsoft.com/office/powerpoint/2010/main" val="113503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Vietnam Challenge</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Vietnam Conflict – Peace with honor </a:t>
            </a:r>
          </a:p>
        </p:txBody>
      </p:sp>
      <p:sp>
        <p:nvSpPr>
          <p:cNvPr id="4" name="Rectangle 3">
            <a:extLst>
              <a:ext uri="{FF2B5EF4-FFF2-40B4-BE49-F238E27FC236}">
                <a16:creationId xmlns:a16="http://schemas.microsoft.com/office/drawing/2014/main" id="{B25FEAAE-9C1B-BFF4-89F9-68BF28243704}"/>
              </a:ext>
            </a:extLst>
          </p:cNvPr>
          <p:cNvSpPr/>
          <p:nvPr/>
        </p:nvSpPr>
        <p:spPr>
          <a:xfrm>
            <a:off x="389744" y="1904258"/>
            <a:ext cx="5456420" cy="388245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Vietnamization Policy</a:t>
            </a:r>
            <a:r>
              <a:rPr lang="en-US" sz="2400" dirty="0">
                <a:latin typeface="Times New Roman" panose="02020603050405020304" pitchFamily="18" charset="0"/>
                <a:cs typeface="Times New Roman" panose="02020603050405020304" pitchFamily="18" charset="0"/>
              </a:rPr>
              <a:t>: draw down U.S. troops and turn the fighting over to the S. Vietnamese</a:t>
            </a:r>
          </a:p>
          <a:p>
            <a:r>
              <a:rPr lang="en-US" sz="2400" dirty="0">
                <a:latin typeface="Times New Roman" panose="02020603050405020304" pitchFamily="18" charset="0"/>
                <a:cs typeface="Times New Roman" panose="02020603050405020304" pitchFamily="18" charset="0"/>
              </a:rPr>
              <a:t>Scandal:</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My Lai Massacre 1968</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Kent State Massacre 1970</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Pentagon Papers 1970</a:t>
            </a:r>
            <a:endParaRPr lang="en-US" sz="2400" dirty="0">
              <a:solidFill>
                <a:srgbClr val="FFFF00"/>
              </a:solidFill>
              <a:latin typeface="Times New Roman" panose="02020603050405020304" pitchFamily="18" charset="0"/>
              <a:cs typeface="Times New Roman" panose="02020603050405020304" pitchFamily="18" charset="0"/>
            </a:endParaRPr>
          </a:p>
          <a:p>
            <a:endParaRPr lang="en-US" sz="2400" b="1" u="sng" dirty="0">
              <a:solidFill>
                <a:srgbClr val="FFFF00"/>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End of Vietnam War – </a:t>
            </a:r>
            <a:r>
              <a:rPr lang="en-US" sz="2400" b="1" u="sng" dirty="0">
                <a:solidFill>
                  <a:srgbClr val="FFFF00"/>
                </a:solidFill>
                <a:latin typeface="Times New Roman" panose="02020603050405020304" pitchFamily="18" charset="0"/>
                <a:cs typeface="Times New Roman" panose="02020603050405020304" pitchFamily="18" charset="0"/>
              </a:rPr>
              <a:t>Paris Peace Accord 1973 </a:t>
            </a:r>
          </a:p>
        </p:txBody>
      </p:sp>
      <p:pic>
        <p:nvPicPr>
          <p:cNvPr id="4098" name="Picture 2" descr="Vietnamization and the Advisory Crisis">
            <a:extLst>
              <a:ext uri="{FF2B5EF4-FFF2-40B4-BE49-F238E27FC236}">
                <a16:creationId xmlns:a16="http://schemas.microsoft.com/office/drawing/2014/main" id="{DB3BD0FF-94CB-7905-F55D-7F755B815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131" y="1293525"/>
            <a:ext cx="3048937" cy="22591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ent State">
            <a:extLst>
              <a:ext uri="{FF2B5EF4-FFF2-40B4-BE49-F238E27FC236}">
                <a16:creationId xmlns:a16="http://schemas.microsoft.com/office/drawing/2014/main" id="{B854FD33-9354-BE0D-236A-AC57664BB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881" y="609529"/>
            <a:ext cx="2770370" cy="36271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ntagon Papers">
            <a:extLst>
              <a:ext uri="{FF2B5EF4-FFF2-40B4-BE49-F238E27FC236}">
                <a16:creationId xmlns:a16="http://schemas.microsoft.com/office/drawing/2014/main" id="{87996F29-5FC5-9185-B26D-690EE3139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792" y="3757477"/>
            <a:ext cx="345827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aris Peace Accords ...">
            <a:extLst>
              <a:ext uri="{FF2B5EF4-FFF2-40B4-BE49-F238E27FC236}">
                <a16:creationId xmlns:a16="http://schemas.microsoft.com/office/drawing/2014/main" id="{3226470C-D67F-752E-D3C3-54BCF9D0B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3571" y="4307619"/>
            <a:ext cx="2770370" cy="238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New Federalism </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Challenging the Social Welfare State </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59A15AE-D67D-3152-F23D-18997F78AE04}"/>
              </a:ext>
            </a:extLst>
          </p:cNvPr>
          <p:cNvSpPr/>
          <p:nvPr/>
        </p:nvSpPr>
        <p:spPr>
          <a:xfrm>
            <a:off x="524656" y="1978702"/>
            <a:ext cx="5771213" cy="161893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u="sng" dirty="0">
                <a:solidFill>
                  <a:schemeClr val="tx1"/>
                </a:solidFill>
                <a:latin typeface="Times New Roman" panose="02020603050405020304" pitchFamily="18" charset="0"/>
                <a:cs typeface="Times New Roman" panose="02020603050405020304" pitchFamily="18" charset="0"/>
              </a:rPr>
              <a:t>New Federalism</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Revenue sharing </a:t>
            </a:r>
            <a:r>
              <a:rPr lang="en-US" sz="2400" dirty="0">
                <a:solidFill>
                  <a:schemeClr val="tx1"/>
                </a:solidFill>
                <a:latin typeface="Times New Roman" panose="02020603050405020304" pitchFamily="18" charset="0"/>
                <a:cs typeface="Times New Roman" panose="02020603050405020304" pitchFamily="18" charset="0"/>
              </a:rPr>
              <a:t>– used block grants to empower the states to handle social welfare</a:t>
            </a:r>
          </a:p>
        </p:txBody>
      </p:sp>
      <p:sp>
        <p:nvSpPr>
          <p:cNvPr id="5" name="Rectangle 4">
            <a:extLst>
              <a:ext uri="{FF2B5EF4-FFF2-40B4-BE49-F238E27FC236}">
                <a16:creationId xmlns:a16="http://schemas.microsoft.com/office/drawing/2014/main" id="{6D005A2C-1DD6-FFDE-031D-99F90E9A3F3D}"/>
              </a:ext>
            </a:extLst>
          </p:cNvPr>
          <p:cNvSpPr/>
          <p:nvPr/>
        </p:nvSpPr>
        <p:spPr>
          <a:xfrm>
            <a:off x="524656" y="3772525"/>
            <a:ext cx="5771213" cy="190874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Environmental Policies</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Clean Air &amp; Water Act</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Endanger Species Act </a:t>
            </a:r>
          </a:p>
          <a:p>
            <a:r>
              <a:rPr lang="en-US" sz="2400" dirty="0">
                <a:solidFill>
                  <a:schemeClr val="tx1"/>
                </a:solidFill>
                <a:latin typeface="Times New Roman" panose="02020603050405020304" pitchFamily="18" charset="0"/>
                <a:cs typeface="Times New Roman" panose="02020603050405020304" pitchFamily="18" charset="0"/>
              </a:rPr>
              <a:t>Affirmative Action</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Philadelphia Plan</a:t>
            </a:r>
          </a:p>
        </p:txBody>
      </p:sp>
      <p:sp>
        <p:nvSpPr>
          <p:cNvPr id="6" name="Rectangle 5">
            <a:extLst>
              <a:ext uri="{FF2B5EF4-FFF2-40B4-BE49-F238E27FC236}">
                <a16:creationId xmlns:a16="http://schemas.microsoft.com/office/drawing/2014/main" id="{ADF7E511-1911-B29B-75D0-172F82A8AD31}"/>
              </a:ext>
            </a:extLst>
          </p:cNvPr>
          <p:cNvSpPr/>
          <p:nvPr/>
        </p:nvSpPr>
        <p:spPr>
          <a:xfrm>
            <a:off x="6420787" y="557447"/>
            <a:ext cx="5771213" cy="225976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u="sng" dirty="0">
                <a:solidFill>
                  <a:schemeClr val="tx1"/>
                </a:solidFill>
                <a:latin typeface="Times New Roman" panose="02020603050405020304" pitchFamily="18" charset="0"/>
                <a:cs typeface="Times New Roman" panose="02020603050405020304" pitchFamily="18" charset="0"/>
              </a:rPr>
              <a:t>The Burger Court</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Roe v. Wade</a:t>
            </a:r>
            <a:r>
              <a:rPr lang="en-US" sz="2400" b="1" dirty="0">
                <a:solidFill>
                  <a:schemeClr val="tx1"/>
                </a:solidFill>
                <a:latin typeface="Times New Roman" panose="02020603050405020304" pitchFamily="18" charset="0"/>
                <a:cs typeface="Times New Roman" panose="02020603050405020304" pitchFamily="18" charset="0"/>
              </a:rPr>
              <a:t> (legalized abortion)</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U.S. v. Nixon </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limits the power of the presidency (Watergate Scandal)</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Swann v. CMS</a:t>
            </a:r>
            <a:r>
              <a:rPr lang="en-US" sz="2400" dirty="0">
                <a:solidFill>
                  <a:schemeClr val="tx1"/>
                </a:solidFill>
                <a:latin typeface="Times New Roman" panose="02020603050405020304" pitchFamily="18" charset="0"/>
                <a:cs typeface="Times New Roman" panose="02020603050405020304" pitchFamily="18" charset="0"/>
              </a:rPr>
              <a:t>: Busing can be used to integrate schools </a:t>
            </a:r>
          </a:p>
        </p:txBody>
      </p:sp>
      <p:pic>
        <p:nvPicPr>
          <p:cNvPr id="5122" name="Picture 2" descr="The New, New Federalism - National ...">
            <a:extLst>
              <a:ext uri="{FF2B5EF4-FFF2-40B4-BE49-F238E27FC236}">
                <a16:creationId xmlns:a16="http://schemas.microsoft.com/office/drawing/2014/main" id="{B52DCA8D-DAFF-D958-EBBB-B84317C53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413" y="2972425"/>
            <a:ext cx="3389026" cy="35493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8FC8D3D-90F7-A4E7-8241-0897D2412D86}"/>
              </a:ext>
            </a:extLst>
          </p:cNvPr>
          <p:cNvSpPr/>
          <p:nvPr/>
        </p:nvSpPr>
        <p:spPr>
          <a:xfrm>
            <a:off x="9458793" y="3282846"/>
            <a:ext cx="1244184" cy="1064302"/>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650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The Bust of a Boom Economy</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End of prosperity</a:t>
            </a:r>
          </a:p>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6148" name="Picture 4" descr="Austerity policies in the United States caused 'stagflation' in the 1970s  and would do so again today - Equitable Growth">
            <a:extLst>
              <a:ext uri="{FF2B5EF4-FFF2-40B4-BE49-F238E27FC236}">
                <a16:creationId xmlns:a16="http://schemas.microsoft.com/office/drawing/2014/main" id="{9B0223D0-ADAD-E819-D94F-E64BCBB17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57" y="2012937"/>
            <a:ext cx="5428951" cy="191448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07FDDB-957A-8546-DFF6-3738C6199271}"/>
              </a:ext>
            </a:extLst>
          </p:cNvPr>
          <p:cNvSpPr/>
          <p:nvPr/>
        </p:nvSpPr>
        <p:spPr>
          <a:xfrm>
            <a:off x="6096000" y="1753849"/>
            <a:ext cx="5593843" cy="1675151"/>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1970s American prosperity ends </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Stagflation</a:t>
            </a:r>
            <a:r>
              <a:rPr lang="en-US" sz="2400" dirty="0">
                <a:solidFill>
                  <a:schemeClr val="bg1"/>
                </a:solidFill>
                <a:latin typeface="Times New Roman" panose="02020603050405020304" pitchFamily="18" charset="0"/>
                <a:cs typeface="Times New Roman" panose="02020603050405020304" pitchFamily="18" charset="0"/>
              </a:rPr>
              <a:t>: a period of high inflation low economic growth</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Cause: OPEC Oil Embargo</a:t>
            </a:r>
          </a:p>
        </p:txBody>
      </p:sp>
      <p:sp>
        <p:nvSpPr>
          <p:cNvPr id="5" name="Rectangle 4">
            <a:extLst>
              <a:ext uri="{FF2B5EF4-FFF2-40B4-BE49-F238E27FC236}">
                <a16:creationId xmlns:a16="http://schemas.microsoft.com/office/drawing/2014/main" id="{6CF492CB-67E0-9D9E-A799-6CBB34CA6613}"/>
              </a:ext>
            </a:extLst>
          </p:cNvPr>
          <p:cNvSpPr/>
          <p:nvPr/>
        </p:nvSpPr>
        <p:spPr>
          <a:xfrm>
            <a:off x="6095999" y="3668842"/>
            <a:ext cx="5593843" cy="1675151"/>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Nixon’s Response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90-day wage &amp; price freeze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 dollar taken off the gold standard  </a:t>
            </a:r>
          </a:p>
        </p:txBody>
      </p:sp>
      <p:pic>
        <p:nvPicPr>
          <p:cNvPr id="6150" name="Picture 6" descr="Gas Lines and Gas Rationing ...">
            <a:extLst>
              <a:ext uri="{FF2B5EF4-FFF2-40B4-BE49-F238E27FC236}">
                <a16:creationId xmlns:a16="http://schemas.microsoft.com/office/drawing/2014/main" id="{AD0C3B11-7ABE-E86B-892A-B3902A497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38" y="5033963"/>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pushcanvas [licensed for non-commercial use only] / The Arab Oil Boycott">
            <a:extLst>
              <a:ext uri="{FF2B5EF4-FFF2-40B4-BE49-F238E27FC236}">
                <a16:creationId xmlns:a16="http://schemas.microsoft.com/office/drawing/2014/main" id="{349D404D-0704-F5D2-D4AB-0A29DDBBF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58" y="4094269"/>
            <a:ext cx="5428950" cy="256607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9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618-27FD-48E8-CA1E-0833E389CECF}"/>
              </a:ext>
            </a:extLst>
          </p:cNvPr>
          <p:cNvSpPr>
            <a:spLocks noGrp="1"/>
          </p:cNvSpPr>
          <p:nvPr>
            <p:ph type="title"/>
          </p:nvPr>
        </p:nvSpPr>
        <p:spPr>
          <a:xfrm>
            <a:off x="838200" y="331448"/>
            <a:ext cx="10515600" cy="699177"/>
          </a:xfrm>
          <a:solidFill>
            <a:schemeClr val="tx1"/>
          </a:solidFill>
        </p:spPr>
        <p:txBody>
          <a:bodyPr/>
          <a:lstStyle/>
          <a:p>
            <a:r>
              <a:rPr lang="en-US" dirty="0">
                <a:solidFill>
                  <a:schemeClr val="bg1"/>
                </a:solidFill>
                <a:latin typeface="STCaiyun" panose="02010800040101010101" pitchFamily="2" charset="-122"/>
                <a:ea typeface="STCaiyun" panose="02010800040101010101" pitchFamily="2" charset="-122"/>
              </a:rPr>
              <a:t>A Conservative Revolution</a:t>
            </a:r>
          </a:p>
        </p:txBody>
      </p:sp>
      <p:sp>
        <p:nvSpPr>
          <p:cNvPr id="3" name="Content Placeholder 2">
            <a:extLst>
              <a:ext uri="{FF2B5EF4-FFF2-40B4-BE49-F238E27FC236}">
                <a16:creationId xmlns:a16="http://schemas.microsoft.com/office/drawing/2014/main" id="{A9613742-2145-6B20-CBEF-41512BE9C48C}"/>
              </a:ext>
            </a:extLst>
          </p:cNvPr>
          <p:cNvSpPr>
            <a:spLocks noGrp="1"/>
          </p:cNvSpPr>
          <p:nvPr>
            <p:ph idx="1"/>
          </p:nvPr>
        </p:nvSpPr>
        <p:spPr>
          <a:xfrm>
            <a:off x="838200" y="1514007"/>
            <a:ext cx="10515600" cy="4662956"/>
          </a:xfrm>
          <a:solidFill>
            <a:schemeClr val="bg1"/>
          </a:solidFill>
          <a:ln>
            <a:solidFill>
              <a:schemeClr val="accent5">
                <a:lumMod val="50000"/>
              </a:schemeClr>
            </a:solidFill>
          </a:ln>
        </p:spPr>
        <p:txBody>
          <a:bodyPr>
            <a:normAutofit/>
          </a:bodyPr>
          <a:lstStyle/>
          <a:p>
            <a:pPr marL="0" indent="0">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Evaluate the historical contextualization that gave rise to a new conservative movement that culminated with the election of President Ronald Reagan in 1980 to determine which factor had the great influence on the time period.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Determine and explain which factor was the major reason for the development of the conservative revolution that culminated in the election of Ronal Reagan as President of the United States in 1980?</a:t>
            </a:r>
          </a:p>
        </p:txBody>
      </p:sp>
      <p:sp>
        <p:nvSpPr>
          <p:cNvPr id="4" name="Rectangle 3">
            <a:extLst>
              <a:ext uri="{FF2B5EF4-FFF2-40B4-BE49-F238E27FC236}">
                <a16:creationId xmlns:a16="http://schemas.microsoft.com/office/drawing/2014/main" id="{A7E24870-5338-045B-9BDC-80F9D9A277F4}"/>
              </a:ext>
            </a:extLst>
          </p:cNvPr>
          <p:cNvSpPr/>
          <p:nvPr/>
        </p:nvSpPr>
        <p:spPr>
          <a:xfrm>
            <a:off x="554636" y="3845485"/>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Growth of the Welfare State</a:t>
            </a:r>
          </a:p>
        </p:txBody>
      </p:sp>
      <p:sp>
        <p:nvSpPr>
          <p:cNvPr id="5" name="Rectangle 4">
            <a:extLst>
              <a:ext uri="{FF2B5EF4-FFF2-40B4-BE49-F238E27FC236}">
                <a16:creationId xmlns:a16="http://schemas.microsoft.com/office/drawing/2014/main" id="{0F1B500C-60CF-A7B3-5968-C4530E7AAB91}"/>
              </a:ext>
            </a:extLst>
          </p:cNvPr>
          <p:cNvSpPr/>
          <p:nvPr/>
        </p:nvSpPr>
        <p:spPr>
          <a:xfrm>
            <a:off x="4106056" y="3838498"/>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Stagflation in the U.S. Economy</a:t>
            </a:r>
          </a:p>
        </p:txBody>
      </p:sp>
      <p:sp>
        <p:nvSpPr>
          <p:cNvPr id="6" name="Rectangle 5">
            <a:extLst>
              <a:ext uri="{FF2B5EF4-FFF2-40B4-BE49-F238E27FC236}">
                <a16:creationId xmlns:a16="http://schemas.microsoft.com/office/drawing/2014/main" id="{65425DFE-3ABE-7A79-B8E0-E7177709B0E2}"/>
              </a:ext>
            </a:extLst>
          </p:cNvPr>
          <p:cNvSpPr/>
          <p:nvPr/>
        </p:nvSpPr>
        <p:spPr>
          <a:xfrm>
            <a:off x="7729928" y="3838498"/>
            <a:ext cx="390743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Civil Rights &amp; Equality Movements</a:t>
            </a:r>
          </a:p>
        </p:txBody>
      </p:sp>
      <p:sp>
        <p:nvSpPr>
          <p:cNvPr id="7" name="Rectangle 6">
            <a:extLst>
              <a:ext uri="{FF2B5EF4-FFF2-40B4-BE49-F238E27FC236}">
                <a16:creationId xmlns:a16="http://schemas.microsoft.com/office/drawing/2014/main" id="{AAF41EC6-2788-BF53-18EF-C9485E7B9C2D}"/>
              </a:ext>
            </a:extLst>
          </p:cNvPr>
          <p:cNvSpPr/>
          <p:nvPr/>
        </p:nvSpPr>
        <p:spPr>
          <a:xfrm>
            <a:off x="554636" y="4884824"/>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New Liberalism</a:t>
            </a:r>
          </a:p>
        </p:txBody>
      </p:sp>
      <p:sp>
        <p:nvSpPr>
          <p:cNvPr id="8" name="Rectangle 7">
            <a:extLst>
              <a:ext uri="{FF2B5EF4-FFF2-40B4-BE49-F238E27FC236}">
                <a16:creationId xmlns:a16="http://schemas.microsoft.com/office/drawing/2014/main" id="{1102500D-3CFD-A23A-2111-F75021DE9BD0}"/>
              </a:ext>
            </a:extLst>
          </p:cNvPr>
          <p:cNvSpPr/>
          <p:nvPr/>
        </p:nvSpPr>
        <p:spPr>
          <a:xfrm>
            <a:off x="7729928" y="4884824"/>
            <a:ext cx="390743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Excesses of the Youth Counterculture</a:t>
            </a:r>
          </a:p>
        </p:txBody>
      </p:sp>
      <p:sp>
        <p:nvSpPr>
          <p:cNvPr id="9" name="Rectangle 8">
            <a:extLst>
              <a:ext uri="{FF2B5EF4-FFF2-40B4-BE49-F238E27FC236}">
                <a16:creationId xmlns:a16="http://schemas.microsoft.com/office/drawing/2014/main" id="{68BB6F8E-C0B4-09C6-9A80-2D2A89B300E7}"/>
              </a:ext>
            </a:extLst>
          </p:cNvPr>
          <p:cNvSpPr/>
          <p:nvPr/>
        </p:nvSpPr>
        <p:spPr>
          <a:xfrm>
            <a:off x="4142282" y="4884824"/>
            <a:ext cx="3267856"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Cold War Failures</a:t>
            </a:r>
          </a:p>
        </p:txBody>
      </p:sp>
      <p:sp>
        <p:nvSpPr>
          <p:cNvPr id="10" name="Rectangle 9">
            <a:extLst>
              <a:ext uri="{FF2B5EF4-FFF2-40B4-BE49-F238E27FC236}">
                <a16:creationId xmlns:a16="http://schemas.microsoft.com/office/drawing/2014/main" id="{E97BEC60-2A7D-523B-0207-88AC6B1FA34C}"/>
              </a:ext>
            </a:extLst>
          </p:cNvPr>
          <p:cNvSpPr/>
          <p:nvPr/>
        </p:nvSpPr>
        <p:spPr>
          <a:xfrm>
            <a:off x="554636" y="5849435"/>
            <a:ext cx="3551420" cy="861426"/>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Amasis MT Pro Black" panose="02040A04050005020304" pitchFamily="18" charset="0"/>
                <a:ea typeface="STCaiyun" panose="02010800040101010101" pitchFamily="2" charset="-122"/>
              </a:rPr>
              <a:t>Distrust in American Government</a:t>
            </a:r>
          </a:p>
        </p:txBody>
      </p:sp>
    </p:spTree>
    <p:extLst>
      <p:ext uri="{BB962C8B-B14F-4D97-AF65-F5344CB8AC3E}">
        <p14:creationId xmlns:p14="http://schemas.microsoft.com/office/powerpoint/2010/main" val="1060551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1119</TotalTime>
  <Words>1506</Words>
  <Application>Microsoft Office PowerPoint</Application>
  <PresentationFormat>Widescreen</PresentationFormat>
  <Paragraphs>169</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STCaiyun</vt:lpstr>
      <vt:lpstr>Amasis MT Pro Black</vt:lpstr>
      <vt:lpstr>Aptos</vt:lpstr>
      <vt:lpstr>Aptos Display</vt:lpstr>
      <vt:lpstr>Arial</vt:lpstr>
      <vt:lpstr>Montserrat ExtraBold</vt:lpstr>
      <vt:lpstr>Times New Roman</vt:lpstr>
      <vt:lpstr>Office Theme</vt:lpstr>
      <vt:lpstr>1970s Disco &amp; Disappointment</vt:lpstr>
      <vt:lpstr>PowerPoint Presentation</vt:lpstr>
      <vt:lpstr>Do you trust U.S. Government </vt:lpstr>
      <vt:lpstr>Political Realignment </vt:lpstr>
      <vt:lpstr>Cold War Change</vt:lpstr>
      <vt:lpstr>Vietnam Challenge</vt:lpstr>
      <vt:lpstr>New Federalism </vt:lpstr>
      <vt:lpstr>The Bust of a Boom Economy</vt:lpstr>
      <vt:lpstr>A Conservative Revolution</vt:lpstr>
      <vt:lpstr>Scandal, Scandal, Scandal</vt:lpstr>
      <vt:lpstr>Power of Mass Media</vt:lpstr>
      <vt:lpstr>I am NOT a Crook!</vt:lpstr>
      <vt:lpstr>PowerPoint Presentation</vt:lpstr>
      <vt:lpstr>POV &amp; Purpose </vt:lpstr>
      <vt:lpstr>Ford &amp; Carter Years </vt:lpstr>
      <vt:lpstr>Stagflation Buries the U.S. Economy </vt:lpstr>
      <vt:lpstr>Cold War Failures </vt:lpstr>
      <vt:lpstr>Further Damaging American Creditability</vt:lpstr>
      <vt:lpstr>Evangelicals Call for Morality</vt:lpstr>
      <vt:lpstr>A Conservative Revolution</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1970s Disco &amp; Disappointment</dc:title>
  <dc:creator>Hultberg, Andrew P</dc:creator>
  <cp:lastModifiedBy>Hultberg, Andrew P</cp:lastModifiedBy>
  <cp:revision>6</cp:revision>
  <dcterms:created xsi:type="dcterms:W3CDTF">2024-04-24T12:54:31Z</dcterms:created>
  <dcterms:modified xsi:type="dcterms:W3CDTF">2024-04-26T20:57:43Z</dcterms:modified>
</cp:coreProperties>
</file>