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2"/>
  </p:notesMasterIdLst>
  <p:sldIdLst>
    <p:sldId id="256" r:id="rId2"/>
    <p:sldId id="325" r:id="rId3"/>
    <p:sldId id="355" r:id="rId4"/>
    <p:sldId id="340" r:id="rId5"/>
    <p:sldId id="338" r:id="rId6"/>
    <p:sldId id="356" r:id="rId7"/>
    <p:sldId id="357" r:id="rId8"/>
    <p:sldId id="358" r:id="rId9"/>
    <p:sldId id="363" r:id="rId10"/>
    <p:sldId id="370" r:id="rId11"/>
    <p:sldId id="328" r:id="rId12"/>
    <p:sldId id="351" r:id="rId13"/>
    <p:sldId id="386" r:id="rId14"/>
    <p:sldId id="326" r:id="rId15"/>
    <p:sldId id="300" r:id="rId16"/>
    <p:sldId id="365" r:id="rId17"/>
    <p:sldId id="368" r:id="rId18"/>
    <p:sldId id="367" r:id="rId19"/>
    <p:sldId id="384" r:id="rId20"/>
    <p:sldId id="385" r:id="rId21"/>
    <p:sldId id="298" r:id="rId22"/>
    <p:sldId id="364" r:id="rId23"/>
    <p:sldId id="369" r:id="rId24"/>
    <p:sldId id="390" r:id="rId25"/>
    <p:sldId id="391" r:id="rId26"/>
    <p:sldId id="392" r:id="rId27"/>
    <p:sldId id="373" r:id="rId28"/>
    <p:sldId id="309" r:id="rId29"/>
    <p:sldId id="310" r:id="rId30"/>
    <p:sldId id="311" r:id="rId31"/>
    <p:sldId id="312" r:id="rId32"/>
    <p:sldId id="318" r:id="rId33"/>
    <p:sldId id="372" r:id="rId34"/>
    <p:sldId id="301" r:id="rId35"/>
    <p:sldId id="302" r:id="rId36"/>
    <p:sldId id="303" r:id="rId37"/>
    <p:sldId id="304" r:id="rId38"/>
    <p:sldId id="305" r:id="rId39"/>
    <p:sldId id="306" r:id="rId40"/>
    <p:sldId id="342" r:id="rId41"/>
    <p:sldId id="307" r:id="rId42"/>
    <p:sldId id="308" r:id="rId43"/>
    <p:sldId id="374" r:id="rId44"/>
    <p:sldId id="343" r:id="rId45"/>
    <p:sldId id="316" r:id="rId46"/>
    <p:sldId id="317" r:id="rId47"/>
    <p:sldId id="366" r:id="rId48"/>
    <p:sldId id="387" r:id="rId49"/>
    <p:sldId id="327" r:id="rId50"/>
    <p:sldId id="293" r:id="rId51"/>
    <p:sldId id="294" r:id="rId52"/>
    <p:sldId id="258" r:id="rId53"/>
    <p:sldId id="295" r:id="rId54"/>
    <p:sldId id="371" r:id="rId55"/>
    <p:sldId id="388" r:id="rId56"/>
    <p:sldId id="389" r:id="rId57"/>
    <p:sldId id="393" r:id="rId58"/>
    <p:sldId id="396" r:id="rId59"/>
    <p:sldId id="394" r:id="rId60"/>
    <p:sldId id="395" r:id="rId61"/>
    <p:sldId id="375" r:id="rId62"/>
    <p:sldId id="376" r:id="rId63"/>
    <p:sldId id="397" r:id="rId64"/>
    <p:sldId id="399" r:id="rId65"/>
    <p:sldId id="398" r:id="rId66"/>
    <p:sldId id="378" r:id="rId67"/>
    <p:sldId id="379" r:id="rId68"/>
    <p:sldId id="404" r:id="rId69"/>
    <p:sldId id="381" r:id="rId70"/>
    <p:sldId id="382" r:id="rId71"/>
    <p:sldId id="377" r:id="rId72"/>
    <p:sldId id="321" r:id="rId73"/>
    <p:sldId id="403" r:id="rId74"/>
    <p:sldId id="401" r:id="rId75"/>
    <p:sldId id="405" r:id="rId76"/>
    <p:sldId id="406" r:id="rId77"/>
    <p:sldId id="400" r:id="rId78"/>
    <p:sldId id="407" r:id="rId79"/>
    <p:sldId id="408" r:id="rId80"/>
    <p:sldId id="383" r:id="rId81"/>
    <p:sldId id="275" r:id="rId82"/>
    <p:sldId id="296" r:id="rId83"/>
    <p:sldId id="322" r:id="rId84"/>
    <p:sldId id="353" r:id="rId85"/>
    <p:sldId id="257" r:id="rId86"/>
    <p:sldId id="354" r:id="rId87"/>
    <p:sldId id="259" r:id="rId88"/>
    <p:sldId id="261" r:id="rId89"/>
    <p:sldId id="260" r:id="rId90"/>
    <p:sldId id="335" r:id="rId91"/>
    <p:sldId id="331" r:id="rId92"/>
    <p:sldId id="274" r:id="rId93"/>
    <p:sldId id="292" r:id="rId94"/>
    <p:sldId id="299" r:id="rId95"/>
    <p:sldId id="334" r:id="rId96"/>
    <p:sldId id="346" r:id="rId97"/>
    <p:sldId id="344" r:id="rId98"/>
    <p:sldId id="345" r:id="rId99"/>
    <p:sldId id="360" r:id="rId100"/>
    <p:sldId id="362" r:id="rId101"/>
    <p:sldId id="361" r:id="rId102"/>
    <p:sldId id="347" r:id="rId103"/>
    <p:sldId id="350" r:id="rId104"/>
    <p:sldId id="336" r:id="rId105"/>
    <p:sldId id="332" r:id="rId106"/>
    <p:sldId id="323" r:id="rId107"/>
    <p:sldId id="333" r:id="rId108"/>
    <p:sldId id="277" r:id="rId109"/>
    <p:sldId id="324" r:id="rId110"/>
    <p:sldId id="279"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234"/>
    <a:srgbClr val="660066"/>
    <a:srgbClr val="2AA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54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BA952E-77A7-425B-9F1A-F10699EDF8C2}" type="doc">
      <dgm:prSet loTypeId="urn:microsoft.com/office/officeart/2005/8/layout/pyramid1" loCatId="pyramid" qsTypeId="urn:microsoft.com/office/officeart/2005/8/quickstyle/simple1" qsCatId="simple" csTypeId="urn:microsoft.com/office/officeart/2005/8/colors/accent1_2" csCatId="accent1" phldr="1"/>
      <dgm:spPr/>
    </dgm:pt>
    <dgm:pt modelId="{D97086D6-D6A4-4C0F-9D77-01259E3F9892}">
      <dgm:prSet phldrT="[Text]"/>
      <dgm:spPr/>
      <dgm:t>
        <a:bodyPr/>
        <a:lstStyle/>
        <a:p>
          <a:r>
            <a:rPr lang="en-US" dirty="0"/>
            <a:t>Wealthy</a:t>
          </a:r>
        </a:p>
      </dgm:t>
    </dgm:pt>
    <dgm:pt modelId="{619E85B2-0E52-43EE-9C99-B06986FC7D50}" type="parTrans" cxnId="{4B1CD29A-FF27-4647-9FDA-73699986ACE3}">
      <dgm:prSet/>
      <dgm:spPr/>
      <dgm:t>
        <a:bodyPr/>
        <a:lstStyle/>
        <a:p>
          <a:endParaRPr lang="en-US"/>
        </a:p>
      </dgm:t>
    </dgm:pt>
    <dgm:pt modelId="{A0EDB772-6ACB-4538-903A-42C6A9A648F6}" type="sibTrans" cxnId="{4B1CD29A-FF27-4647-9FDA-73699986ACE3}">
      <dgm:prSet/>
      <dgm:spPr/>
      <dgm:t>
        <a:bodyPr/>
        <a:lstStyle/>
        <a:p>
          <a:endParaRPr lang="en-US"/>
        </a:p>
      </dgm:t>
    </dgm:pt>
    <dgm:pt modelId="{1357DE40-6EB0-4913-AA40-E4CC0769949B}">
      <dgm:prSet phldrT="[Text]"/>
      <dgm:spPr/>
      <dgm:t>
        <a:bodyPr/>
        <a:lstStyle/>
        <a:p>
          <a:r>
            <a:rPr lang="en-US" dirty="0"/>
            <a:t>Middle</a:t>
          </a:r>
        </a:p>
      </dgm:t>
    </dgm:pt>
    <dgm:pt modelId="{5D236D40-B507-4C72-AC60-2F7A74DC1DBF}" type="parTrans" cxnId="{BBFD5B32-2A30-455C-8BBA-E814CBA668ED}">
      <dgm:prSet/>
      <dgm:spPr/>
      <dgm:t>
        <a:bodyPr/>
        <a:lstStyle/>
        <a:p>
          <a:endParaRPr lang="en-US"/>
        </a:p>
      </dgm:t>
    </dgm:pt>
    <dgm:pt modelId="{AF508BD9-4FCE-4D8C-92BD-5EBFA3920B56}" type="sibTrans" cxnId="{BBFD5B32-2A30-455C-8BBA-E814CBA668ED}">
      <dgm:prSet/>
      <dgm:spPr/>
      <dgm:t>
        <a:bodyPr/>
        <a:lstStyle/>
        <a:p>
          <a:endParaRPr lang="en-US"/>
        </a:p>
      </dgm:t>
    </dgm:pt>
    <dgm:pt modelId="{BF84C18C-EA51-4098-BDA7-73DCCBD337B3}">
      <dgm:prSet phldrT="[Text]"/>
      <dgm:spPr/>
      <dgm:t>
        <a:bodyPr/>
        <a:lstStyle/>
        <a:p>
          <a:r>
            <a:rPr lang="en-US" dirty="0"/>
            <a:t>Working</a:t>
          </a:r>
        </a:p>
      </dgm:t>
    </dgm:pt>
    <dgm:pt modelId="{3C65E075-ACB3-46C7-9CB8-8640FEF4C5E2}" type="parTrans" cxnId="{9B85BA00-4252-4FC8-AD4C-469A0FDF7E51}">
      <dgm:prSet/>
      <dgm:spPr/>
      <dgm:t>
        <a:bodyPr/>
        <a:lstStyle/>
        <a:p>
          <a:endParaRPr lang="en-US"/>
        </a:p>
      </dgm:t>
    </dgm:pt>
    <dgm:pt modelId="{E8A071F5-2361-46BC-B175-304019AFEE43}" type="sibTrans" cxnId="{9B85BA00-4252-4FC8-AD4C-469A0FDF7E51}">
      <dgm:prSet/>
      <dgm:spPr/>
      <dgm:t>
        <a:bodyPr/>
        <a:lstStyle/>
        <a:p>
          <a:endParaRPr lang="en-US"/>
        </a:p>
      </dgm:t>
    </dgm:pt>
    <dgm:pt modelId="{F548DC8E-43BD-4DA3-9240-CFF71672AE26}">
      <dgm:prSet/>
      <dgm:spPr/>
      <dgm:t>
        <a:bodyPr/>
        <a:lstStyle/>
        <a:p>
          <a:r>
            <a:rPr lang="en-US" dirty="0"/>
            <a:t>Lower</a:t>
          </a:r>
        </a:p>
      </dgm:t>
    </dgm:pt>
    <dgm:pt modelId="{3A9BE44F-B7FC-460C-93DB-067CC186951F}" type="parTrans" cxnId="{B765B6F5-F6A7-4425-801F-38B9DA8A3F73}">
      <dgm:prSet/>
      <dgm:spPr/>
      <dgm:t>
        <a:bodyPr/>
        <a:lstStyle/>
        <a:p>
          <a:endParaRPr lang="en-US"/>
        </a:p>
      </dgm:t>
    </dgm:pt>
    <dgm:pt modelId="{362FAFEF-9FF2-4171-90B7-56F772B16B33}" type="sibTrans" cxnId="{B765B6F5-F6A7-4425-801F-38B9DA8A3F73}">
      <dgm:prSet/>
      <dgm:spPr/>
      <dgm:t>
        <a:bodyPr/>
        <a:lstStyle/>
        <a:p>
          <a:endParaRPr lang="en-US"/>
        </a:p>
      </dgm:t>
    </dgm:pt>
    <dgm:pt modelId="{4489F8AC-185E-4016-9B71-DFF84B355E51}" type="pres">
      <dgm:prSet presAssocID="{25BA952E-77A7-425B-9F1A-F10699EDF8C2}" presName="Name0" presStyleCnt="0">
        <dgm:presLayoutVars>
          <dgm:dir/>
          <dgm:animLvl val="lvl"/>
          <dgm:resizeHandles val="exact"/>
        </dgm:presLayoutVars>
      </dgm:prSet>
      <dgm:spPr/>
    </dgm:pt>
    <dgm:pt modelId="{508EA2FC-2A7B-4225-BB66-1C0690632253}" type="pres">
      <dgm:prSet presAssocID="{D97086D6-D6A4-4C0F-9D77-01259E3F9892}" presName="Name8" presStyleCnt="0"/>
      <dgm:spPr/>
    </dgm:pt>
    <dgm:pt modelId="{24B3FE6F-264C-4B74-8E76-81536A051483}" type="pres">
      <dgm:prSet presAssocID="{D97086D6-D6A4-4C0F-9D77-01259E3F9892}" presName="level" presStyleLbl="node1" presStyleIdx="0" presStyleCnt="4">
        <dgm:presLayoutVars>
          <dgm:chMax val="1"/>
          <dgm:bulletEnabled val="1"/>
        </dgm:presLayoutVars>
      </dgm:prSet>
      <dgm:spPr/>
    </dgm:pt>
    <dgm:pt modelId="{42E51CE0-E0C7-4166-A57F-E7D55BB3CB22}" type="pres">
      <dgm:prSet presAssocID="{D97086D6-D6A4-4C0F-9D77-01259E3F9892}" presName="levelTx" presStyleLbl="revTx" presStyleIdx="0" presStyleCnt="0">
        <dgm:presLayoutVars>
          <dgm:chMax val="1"/>
          <dgm:bulletEnabled val="1"/>
        </dgm:presLayoutVars>
      </dgm:prSet>
      <dgm:spPr/>
    </dgm:pt>
    <dgm:pt modelId="{2EDF4932-F2B4-4EBF-B4C9-BC761E8EFF63}" type="pres">
      <dgm:prSet presAssocID="{1357DE40-6EB0-4913-AA40-E4CC0769949B}" presName="Name8" presStyleCnt="0"/>
      <dgm:spPr/>
    </dgm:pt>
    <dgm:pt modelId="{B7389E0F-E277-497B-B7B0-E198AFDDB379}" type="pres">
      <dgm:prSet presAssocID="{1357DE40-6EB0-4913-AA40-E4CC0769949B}" presName="level" presStyleLbl="node1" presStyleIdx="1" presStyleCnt="4">
        <dgm:presLayoutVars>
          <dgm:chMax val="1"/>
          <dgm:bulletEnabled val="1"/>
        </dgm:presLayoutVars>
      </dgm:prSet>
      <dgm:spPr/>
    </dgm:pt>
    <dgm:pt modelId="{1926F884-DB9D-47C7-88A5-45481DDA5B68}" type="pres">
      <dgm:prSet presAssocID="{1357DE40-6EB0-4913-AA40-E4CC0769949B}" presName="levelTx" presStyleLbl="revTx" presStyleIdx="0" presStyleCnt="0">
        <dgm:presLayoutVars>
          <dgm:chMax val="1"/>
          <dgm:bulletEnabled val="1"/>
        </dgm:presLayoutVars>
      </dgm:prSet>
      <dgm:spPr/>
    </dgm:pt>
    <dgm:pt modelId="{94F275B5-C248-4B64-855B-26EC706AEE9C}" type="pres">
      <dgm:prSet presAssocID="{BF84C18C-EA51-4098-BDA7-73DCCBD337B3}" presName="Name8" presStyleCnt="0"/>
      <dgm:spPr/>
    </dgm:pt>
    <dgm:pt modelId="{B89CBB3A-EE02-40FE-9E1E-8CF034CFDF92}" type="pres">
      <dgm:prSet presAssocID="{BF84C18C-EA51-4098-BDA7-73DCCBD337B3}" presName="level" presStyleLbl="node1" presStyleIdx="2" presStyleCnt="4">
        <dgm:presLayoutVars>
          <dgm:chMax val="1"/>
          <dgm:bulletEnabled val="1"/>
        </dgm:presLayoutVars>
      </dgm:prSet>
      <dgm:spPr/>
    </dgm:pt>
    <dgm:pt modelId="{165072E0-8564-4BE7-8C23-F6461F13BE3B}" type="pres">
      <dgm:prSet presAssocID="{BF84C18C-EA51-4098-BDA7-73DCCBD337B3}" presName="levelTx" presStyleLbl="revTx" presStyleIdx="0" presStyleCnt="0">
        <dgm:presLayoutVars>
          <dgm:chMax val="1"/>
          <dgm:bulletEnabled val="1"/>
        </dgm:presLayoutVars>
      </dgm:prSet>
      <dgm:spPr/>
    </dgm:pt>
    <dgm:pt modelId="{C5C7434E-732D-4776-B763-3FEEE681ACBB}" type="pres">
      <dgm:prSet presAssocID="{F548DC8E-43BD-4DA3-9240-CFF71672AE26}" presName="Name8" presStyleCnt="0"/>
      <dgm:spPr/>
    </dgm:pt>
    <dgm:pt modelId="{755D23FF-676B-407D-9CFB-5328C0B18DE7}" type="pres">
      <dgm:prSet presAssocID="{F548DC8E-43BD-4DA3-9240-CFF71672AE26}" presName="level" presStyleLbl="node1" presStyleIdx="3" presStyleCnt="4">
        <dgm:presLayoutVars>
          <dgm:chMax val="1"/>
          <dgm:bulletEnabled val="1"/>
        </dgm:presLayoutVars>
      </dgm:prSet>
      <dgm:spPr/>
    </dgm:pt>
    <dgm:pt modelId="{A0EC7E78-81B9-44FE-BE8D-4F07012D1B8A}" type="pres">
      <dgm:prSet presAssocID="{F548DC8E-43BD-4DA3-9240-CFF71672AE26}" presName="levelTx" presStyleLbl="revTx" presStyleIdx="0" presStyleCnt="0">
        <dgm:presLayoutVars>
          <dgm:chMax val="1"/>
          <dgm:bulletEnabled val="1"/>
        </dgm:presLayoutVars>
      </dgm:prSet>
      <dgm:spPr/>
    </dgm:pt>
  </dgm:ptLst>
  <dgm:cxnLst>
    <dgm:cxn modelId="{9B85BA00-4252-4FC8-AD4C-469A0FDF7E51}" srcId="{25BA952E-77A7-425B-9F1A-F10699EDF8C2}" destId="{BF84C18C-EA51-4098-BDA7-73DCCBD337B3}" srcOrd="2" destOrd="0" parTransId="{3C65E075-ACB3-46C7-9CB8-8640FEF4C5E2}" sibTransId="{E8A071F5-2361-46BC-B175-304019AFEE43}"/>
    <dgm:cxn modelId="{8191E212-DE50-4F68-9A3F-8D90DB5F6262}" type="presOf" srcId="{25BA952E-77A7-425B-9F1A-F10699EDF8C2}" destId="{4489F8AC-185E-4016-9B71-DFF84B355E51}" srcOrd="0" destOrd="0" presId="urn:microsoft.com/office/officeart/2005/8/layout/pyramid1"/>
    <dgm:cxn modelId="{5F346F13-4D34-4F32-A795-9DF34D7CF5AE}" type="presOf" srcId="{D97086D6-D6A4-4C0F-9D77-01259E3F9892}" destId="{42E51CE0-E0C7-4166-A57F-E7D55BB3CB22}" srcOrd="1" destOrd="0" presId="urn:microsoft.com/office/officeart/2005/8/layout/pyramid1"/>
    <dgm:cxn modelId="{1E1D8315-084A-4F7B-90FD-C9B952B1D347}" type="presOf" srcId="{D97086D6-D6A4-4C0F-9D77-01259E3F9892}" destId="{24B3FE6F-264C-4B74-8E76-81536A051483}" srcOrd="0" destOrd="0" presId="urn:microsoft.com/office/officeart/2005/8/layout/pyramid1"/>
    <dgm:cxn modelId="{839E1D23-F63B-4EC3-9E13-1ADAB8BEAAC9}" type="presOf" srcId="{F548DC8E-43BD-4DA3-9240-CFF71672AE26}" destId="{A0EC7E78-81B9-44FE-BE8D-4F07012D1B8A}" srcOrd="1" destOrd="0" presId="urn:microsoft.com/office/officeart/2005/8/layout/pyramid1"/>
    <dgm:cxn modelId="{BBFD5B32-2A30-455C-8BBA-E814CBA668ED}" srcId="{25BA952E-77A7-425B-9F1A-F10699EDF8C2}" destId="{1357DE40-6EB0-4913-AA40-E4CC0769949B}" srcOrd="1" destOrd="0" parTransId="{5D236D40-B507-4C72-AC60-2F7A74DC1DBF}" sibTransId="{AF508BD9-4FCE-4D8C-92BD-5EBFA3920B56}"/>
    <dgm:cxn modelId="{C982F95E-A6C8-4326-9192-A412FC785F58}" type="presOf" srcId="{BF84C18C-EA51-4098-BDA7-73DCCBD337B3}" destId="{165072E0-8564-4BE7-8C23-F6461F13BE3B}" srcOrd="1" destOrd="0" presId="urn:microsoft.com/office/officeart/2005/8/layout/pyramid1"/>
    <dgm:cxn modelId="{65842F60-FDBB-40E7-9FF7-5D3BACA8896B}" type="presOf" srcId="{1357DE40-6EB0-4913-AA40-E4CC0769949B}" destId="{B7389E0F-E277-497B-B7B0-E198AFDDB379}" srcOrd="0" destOrd="0" presId="urn:microsoft.com/office/officeart/2005/8/layout/pyramid1"/>
    <dgm:cxn modelId="{714D2552-432F-4174-8CCC-FDAE5002D312}" type="presOf" srcId="{BF84C18C-EA51-4098-BDA7-73DCCBD337B3}" destId="{B89CBB3A-EE02-40FE-9E1E-8CF034CFDF92}" srcOrd="0" destOrd="0" presId="urn:microsoft.com/office/officeart/2005/8/layout/pyramid1"/>
    <dgm:cxn modelId="{4B1CD29A-FF27-4647-9FDA-73699986ACE3}" srcId="{25BA952E-77A7-425B-9F1A-F10699EDF8C2}" destId="{D97086D6-D6A4-4C0F-9D77-01259E3F9892}" srcOrd="0" destOrd="0" parTransId="{619E85B2-0E52-43EE-9C99-B06986FC7D50}" sibTransId="{A0EDB772-6ACB-4538-903A-42C6A9A648F6}"/>
    <dgm:cxn modelId="{0DA346BF-4A2D-432B-A3FF-01C6FED67D9F}" type="presOf" srcId="{1357DE40-6EB0-4913-AA40-E4CC0769949B}" destId="{1926F884-DB9D-47C7-88A5-45481DDA5B68}" srcOrd="1" destOrd="0" presId="urn:microsoft.com/office/officeart/2005/8/layout/pyramid1"/>
    <dgm:cxn modelId="{539B50C9-D818-4E64-9342-9020FD57E8F4}" type="presOf" srcId="{F548DC8E-43BD-4DA3-9240-CFF71672AE26}" destId="{755D23FF-676B-407D-9CFB-5328C0B18DE7}" srcOrd="0" destOrd="0" presId="urn:microsoft.com/office/officeart/2005/8/layout/pyramid1"/>
    <dgm:cxn modelId="{B765B6F5-F6A7-4425-801F-38B9DA8A3F73}" srcId="{25BA952E-77A7-425B-9F1A-F10699EDF8C2}" destId="{F548DC8E-43BD-4DA3-9240-CFF71672AE26}" srcOrd="3" destOrd="0" parTransId="{3A9BE44F-B7FC-460C-93DB-067CC186951F}" sibTransId="{362FAFEF-9FF2-4171-90B7-56F772B16B33}"/>
    <dgm:cxn modelId="{D91B8EDE-DC28-48A1-8B7E-E62E64DF3994}" type="presParOf" srcId="{4489F8AC-185E-4016-9B71-DFF84B355E51}" destId="{508EA2FC-2A7B-4225-BB66-1C0690632253}" srcOrd="0" destOrd="0" presId="urn:microsoft.com/office/officeart/2005/8/layout/pyramid1"/>
    <dgm:cxn modelId="{AA42D181-8E4C-4912-8432-765ABF0B4628}" type="presParOf" srcId="{508EA2FC-2A7B-4225-BB66-1C0690632253}" destId="{24B3FE6F-264C-4B74-8E76-81536A051483}" srcOrd="0" destOrd="0" presId="urn:microsoft.com/office/officeart/2005/8/layout/pyramid1"/>
    <dgm:cxn modelId="{05A339BD-844D-4E49-B423-24EBD0E7AEC8}" type="presParOf" srcId="{508EA2FC-2A7B-4225-BB66-1C0690632253}" destId="{42E51CE0-E0C7-4166-A57F-E7D55BB3CB22}" srcOrd="1" destOrd="0" presId="urn:microsoft.com/office/officeart/2005/8/layout/pyramid1"/>
    <dgm:cxn modelId="{3F385DD3-0480-40AF-A589-C3C151E42F13}" type="presParOf" srcId="{4489F8AC-185E-4016-9B71-DFF84B355E51}" destId="{2EDF4932-F2B4-4EBF-B4C9-BC761E8EFF63}" srcOrd="1" destOrd="0" presId="urn:microsoft.com/office/officeart/2005/8/layout/pyramid1"/>
    <dgm:cxn modelId="{FD99629C-6792-4499-87DE-55BB2119FDB5}" type="presParOf" srcId="{2EDF4932-F2B4-4EBF-B4C9-BC761E8EFF63}" destId="{B7389E0F-E277-497B-B7B0-E198AFDDB379}" srcOrd="0" destOrd="0" presId="urn:microsoft.com/office/officeart/2005/8/layout/pyramid1"/>
    <dgm:cxn modelId="{E9F94B8E-E5D9-4C63-934B-44BE702497E6}" type="presParOf" srcId="{2EDF4932-F2B4-4EBF-B4C9-BC761E8EFF63}" destId="{1926F884-DB9D-47C7-88A5-45481DDA5B68}" srcOrd="1" destOrd="0" presId="urn:microsoft.com/office/officeart/2005/8/layout/pyramid1"/>
    <dgm:cxn modelId="{7DA70276-BC05-4111-A97C-529D6D93A29C}" type="presParOf" srcId="{4489F8AC-185E-4016-9B71-DFF84B355E51}" destId="{94F275B5-C248-4B64-855B-26EC706AEE9C}" srcOrd="2" destOrd="0" presId="urn:microsoft.com/office/officeart/2005/8/layout/pyramid1"/>
    <dgm:cxn modelId="{B1E9A03B-5A88-4BC3-AF44-6E57C013B040}" type="presParOf" srcId="{94F275B5-C248-4B64-855B-26EC706AEE9C}" destId="{B89CBB3A-EE02-40FE-9E1E-8CF034CFDF92}" srcOrd="0" destOrd="0" presId="urn:microsoft.com/office/officeart/2005/8/layout/pyramid1"/>
    <dgm:cxn modelId="{D9BDC2BA-49CA-4FD6-821B-B1C2DC0D679E}" type="presParOf" srcId="{94F275B5-C248-4B64-855B-26EC706AEE9C}" destId="{165072E0-8564-4BE7-8C23-F6461F13BE3B}" srcOrd="1" destOrd="0" presId="urn:microsoft.com/office/officeart/2005/8/layout/pyramid1"/>
    <dgm:cxn modelId="{6D593F6F-D171-4087-A97D-AF259F04A178}" type="presParOf" srcId="{4489F8AC-185E-4016-9B71-DFF84B355E51}" destId="{C5C7434E-732D-4776-B763-3FEEE681ACBB}" srcOrd="3" destOrd="0" presId="urn:microsoft.com/office/officeart/2005/8/layout/pyramid1"/>
    <dgm:cxn modelId="{CFB6CB10-B2D3-4E54-BE87-DBD16F30D703}" type="presParOf" srcId="{C5C7434E-732D-4776-B763-3FEEE681ACBB}" destId="{755D23FF-676B-407D-9CFB-5328C0B18DE7}" srcOrd="0" destOrd="0" presId="urn:microsoft.com/office/officeart/2005/8/layout/pyramid1"/>
    <dgm:cxn modelId="{71FAFBB2-A04C-4485-BB4F-C12F950EFA89}" type="presParOf" srcId="{C5C7434E-732D-4776-B763-3FEEE681ACBB}" destId="{A0EC7E78-81B9-44FE-BE8D-4F07012D1B8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3FE6F-264C-4B74-8E76-81536A051483}">
      <dsp:nvSpPr>
        <dsp:cNvPr id="0" name=""/>
        <dsp:cNvSpPr/>
      </dsp:nvSpPr>
      <dsp:spPr>
        <a:xfrm>
          <a:off x="1485900" y="0"/>
          <a:ext cx="990600" cy="850900"/>
        </a:xfrm>
        <a:prstGeom prst="trapezoid">
          <a:avLst>
            <a:gd name="adj" fmla="val 58209"/>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Wealthy</a:t>
          </a:r>
        </a:p>
      </dsp:txBody>
      <dsp:txXfrm>
        <a:off x="1485900" y="0"/>
        <a:ext cx="990600" cy="850900"/>
      </dsp:txXfrm>
    </dsp:sp>
    <dsp:sp modelId="{B7389E0F-E277-497B-B7B0-E198AFDDB379}">
      <dsp:nvSpPr>
        <dsp:cNvPr id="0" name=""/>
        <dsp:cNvSpPr/>
      </dsp:nvSpPr>
      <dsp:spPr>
        <a:xfrm>
          <a:off x="990600" y="850900"/>
          <a:ext cx="1981200" cy="850900"/>
        </a:xfrm>
        <a:prstGeom prst="trapezoid">
          <a:avLst>
            <a:gd name="adj" fmla="val 58209"/>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Middle</a:t>
          </a:r>
        </a:p>
      </dsp:txBody>
      <dsp:txXfrm>
        <a:off x="1337309" y="850900"/>
        <a:ext cx="1287780" cy="850900"/>
      </dsp:txXfrm>
    </dsp:sp>
    <dsp:sp modelId="{B89CBB3A-EE02-40FE-9E1E-8CF034CFDF92}">
      <dsp:nvSpPr>
        <dsp:cNvPr id="0" name=""/>
        <dsp:cNvSpPr/>
      </dsp:nvSpPr>
      <dsp:spPr>
        <a:xfrm>
          <a:off x="495300" y="1701799"/>
          <a:ext cx="2971799" cy="850900"/>
        </a:xfrm>
        <a:prstGeom prst="trapezoid">
          <a:avLst>
            <a:gd name="adj" fmla="val 58209"/>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Working</a:t>
          </a:r>
        </a:p>
      </dsp:txBody>
      <dsp:txXfrm>
        <a:off x="1015365" y="1701799"/>
        <a:ext cx="1931670" cy="850900"/>
      </dsp:txXfrm>
    </dsp:sp>
    <dsp:sp modelId="{755D23FF-676B-407D-9CFB-5328C0B18DE7}">
      <dsp:nvSpPr>
        <dsp:cNvPr id="0" name=""/>
        <dsp:cNvSpPr/>
      </dsp:nvSpPr>
      <dsp:spPr>
        <a:xfrm>
          <a:off x="0" y="2552700"/>
          <a:ext cx="3962400" cy="850900"/>
        </a:xfrm>
        <a:prstGeom prst="trapezoid">
          <a:avLst>
            <a:gd name="adj" fmla="val 58209"/>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Lower</a:t>
          </a:r>
        </a:p>
      </dsp:txBody>
      <dsp:txXfrm>
        <a:off x="693419" y="2552700"/>
        <a:ext cx="2575560" cy="8509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C036E-25C1-4BA9-A9B1-0FF0BDA3DEE7}" type="datetimeFigureOut">
              <a:rPr lang="en-US" smtClean="0"/>
              <a:t>11/19/2024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98E307-5D71-4B25-B5D1-07601FBC04AF}" type="slidenum">
              <a:rPr lang="en-US" smtClean="0"/>
              <a:t>‹#›</a:t>
            </a:fld>
            <a:endParaRPr lang="en-US"/>
          </a:p>
        </p:txBody>
      </p:sp>
    </p:spTree>
    <p:extLst>
      <p:ext uri="{BB962C8B-B14F-4D97-AF65-F5344CB8AC3E}">
        <p14:creationId xmlns:p14="http://schemas.microsoft.com/office/powerpoint/2010/main" val="336922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8E307-5D71-4B25-B5D1-07601FBC04AF}" type="slidenum">
              <a:rPr lang="en-US" smtClean="0"/>
              <a:t>25</a:t>
            </a:fld>
            <a:endParaRPr lang="en-US"/>
          </a:p>
        </p:txBody>
      </p:sp>
    </p:spTree>
    <p:extLst>
      <p:ext uri="{BB962C8B-B14F-4D97-AF65-F5344CB8AC3E}">
        <p14:creationId xmlns:p14="http://schemas.microsoft.com/office/powerpoint/2010/main" val="238105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F820-B3A5-13A3-D85F-FCDF4E6D9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5F92-B49C-32BA-033A-83DD363D4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1554A-DBFB-6F13-8032-EC9D0764B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F06075-F68F-4A77-9035-E3E55379844E}"/>
              </a:ext>
            </a:extLst>
          </p:cNvPr>
          <p:cNvSpPr>
            <a:spLocks noGrp="1"/>
          </p:cNvSpPr>
          <p:nvPr>
            <p:ph type="sldNum" sz="quarter" idx="5"/>
          </p:nvPr>
        </p:nvSpPr>
        <p:spPr/>
        <p:txBody>
          <a:bodyPr/>
          <a:lstStyle/>
          <a:p>
            <a:fld id="{9098E307-5D71-4B25-B5D1-07601FBC04AF}" type="slidenum">
              <a:rPr lang="en-US" smtClean="0"/>
              <a:t>59</a:t>
            </a:fld>
            <a:endParaRPr lang="en-US"/>
          </a:p>
        </p:txBody>
      </p:sp>
    </p:spTree>
    <p:extLst>
      <p:ext uri="{BB962C8B-B14F-4D97-AF65-F5344CB8AC3E}">
        <p14:creationId xmlns:p14="http://schemas.microsoft.com/office/powerpoint/2010/main" val="129219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2D88B011-C042-45BA-9FDE-2A6E0988BB51}" type="datetimeFigureOut">
              <a:rPr lang="en-US" smtClean="0"/>
              <a:t>11/19/2024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0BC7579-849D-47B6-9AA1-43FFAD5F49CC}"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D88B011-C042-45BA-9FDE-2A6E0988BB51}"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BC7579-849D-47B6-9AA1-43FFAD5F49C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50BC7579-849D-47B6-9AA1-43FFAD5F49CC}"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D88B011-C042-45BA-9FDE-2A6E0988BB51}"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2D88B011-C042-45BA-9FDE-2A6E0988BB51}"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50BC7579-849D-47B6-9AA1-43FFAD5F49CC}"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2D88B011-C042-45BA-9FDE-2A6E0988BB51}" type="datetimeFigureOut">
              <a:rPr lang="en-US" smtClean="0"/>
              <a:t>11/19/2024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0BC7579-849D-47B6-9AA1-43FFAD5F49CC}"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2D88B011-C042-45BA-9FDE-2A6E0988BB51}"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BC7579-849D-47B6-9AA1-43FFAD5F49CC}"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D88B011-C042-45BA-9FDE-2A6E0988BB51}" type="datetimeFigureOut">
              <a:rPr lang="en-US" smtClean="0"/>
              <a:t>11/19/2024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0BC7579-849D-47B6-9AA1-43FFAD5F49CC}"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D88B011-C042-45BA-9FDE-2A6E0988BB51}"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50BC7579-849D-47B6-9AA1-43FFAD5F49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2D88B011-C042-45BA-9FDE-2A6E0988BB51}"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0BC7579-849D-47B6-9AA1-43FFAD5F49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0BC7579-849D-47B6-9AA1-43FFAD5F49CC}"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2D88B011-C042-45BA-9FDE-2A6E0988BB51}" type="datetimeFigureOut">
              <a:rPr lang="en-US" smtClean="0"/>
              <a:t>11/19/2024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50BC7579-849D-47B6-9AA1-43FFAD5F49CC}"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2D88B011-C042-45BA-9FDE-2A6E0988BB51}" type="datetimeFigureOut">
              <a:rPr lang="en-US" smtClean="0"/>
              <a:t>11/19/2024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D88B011-C042-45BA-9FDE-2A6E0988BB51}" type="datetimeFigureOut">
              <a:rPr lang="en-US" smtClean="0"/>
              <a:t>11/19/2024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0BC7579-849D-47B6-9AA1-43FFAD5F49CC}"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gjc60t5zUw"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6.jp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1790-1860 </a:t>
            </a:r>
          </a:p>
          <a:p>
            <a:r>
              <a:rPr lang="en-US" dirty="0"/>
              <a:t>Westward expansion &amp; Industrialism</a:t>
            </a:r>
          </a:p>
          <a:p>
            <a:r>
              <a:rPr lang="en-US" dirty="0"/>
              <a:t>Antebellum Period 1820-1860</a:t>
            </a:r>
          </a:p>
        </p:txBody>
      </p:sp>
      <p:sp>
        <p:nvSpPr>
          <p:cNvPr id="2" name="Title 1"/>
          <p:cNvSpPr>
            <a:spLocks noGrp="1"/>
          </p:cNvSpPr>
          <p:nvPr>
            <p:ph type="ctrTitle"/>
          </p:nvPr>
        </p:nvSpPr>
        <p:spPr/>
        <p:txBody>
          <a:bodyPr/>
          <a:lstStyle/>
          <a:p>
            <a:r>
              <a:rPr lang="en-US" dirty="0"/>
              <a:t>Foraging a National Economy</a:t>
            </a:r>
          </a:p>
        </p:txBody>
      </p:sp>
    </p:spTree>
    <p:extLst>
      <p:ext uri="{BB962C8B-B14F-4D97-AF65-F5344CB8AC3E}">
        <p14:creationId xmlns:p14="http://schemas.microsoft.com/office/powerpoint/2010/main" val="135142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a:t>Agenda</a:t>
            </a:r>
          </a:p>
        </p:txBody>
      </p:sp>
      <p:sp>
        <p:nvSpPr>
          <p:cNvPr id="3" name="Content Placeholder 2"/>
          <p:cNvSpPr>
            <a:spLocks noGrp="1"/>
          </p:cNvSpPr>
          <p:nvPr>
            <p:ph sz="quarter" idx="1"/>
          </p:nvPr>
        </p:nvSpPr>
        <p:spPr>
          <a:xfrm>
            <a:off x="301752" y="1143000"/>
            <a:ext cx="8503920" cy="5486400"/>
          </a:xfrm>
          <a:solidFill>
            <a:schemeClr val="accent2">
              <a:lumMod val="20000"/>
              <a:lumOff val="80000"/>
            </a:schemeClr>
          </a:solidFill>
        </p:spPr>
        <p:txBody>
          <a:bodyPr>
            <a:normAutofit fontScale="47500" lnSpcReduction="20000"/>
          </a:bodyPr>
          <a:lstStyle/>
          <a:p>
            <a:pPr marL="0" indent="0">
              <a:buNone/>
            </a:pPr>
            <a:endParaRPr lang="en-US" sz="700" b="1" i="1" dirty="0">
              <a:solidFill>
                <a:srgbClr val="002060"/>
              </a:solidFill>
            </a:endParaRPr>
          </a:p>
          <a:p>
            <a:pPr marL="0" indent="0">
              <a:buNone/>
            </a:pPr>
            <a:r>
              <a:rPr lang="en-US" sz="4200" b="1" i="1" dirty="0">
                <a:solidFill>
                  <a:srgbClr val="002060"/>
                </a:solidFill>
              </a:rPr>
              <a:t>Essential Question:</a:t>
            </a:r>
            <a:r>
              <a:rPr lang="en-US" sz="4200" b="1" dirty="0">
                <a:solidFill>
                  <a:srgbClr val="002060"/>
                </a:solidFill>
              </a:rPr>
              <a:t> </a:t>
            </a:r>
            <a:r>
              <a:rPr lang="en-US" sz="4200" dirty="0"/>
              <a:t>How did the development of the market revolution dramatic alter the development of the United States from 1820 to 1860?</a:t>
            </a:r>
          </a:p>
          <a:p>
            <a:pPr marL="0" indent="0">
              <a:buNone/>
            </a:pPr>
            <a:r>
              <a:rPr lang="en-US" sz="4200" b="1" dirty="0"/>
              <a:t>Students can:</a:t>
            </a:r>
          </a:p>
          <a:p>
            <a:pPr lvl="0"/>
            <a:r>
              <a:rPr lang="en-US" sz="4200" dirty="0"/>
              <a:t>Decipher how innovation was a primary factor in the development of a national economy</a:t>
            </a:r>
          </a:p>
          <a:p>
            <a:pPr lvl="0"/>
            <a:r>
              <a:rPr lang="en-US" sz="4200" dirty="0"/>
              <a:t>Evaluate social changes as a result of mechanization </a:t>
            </a:r>
          </a:p>
          <a:p>
            <a:pPr lvl="0"/>
            <a:r>
              <a:rPr lang="en-US" sz="4200"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5100" b="1" dirty="0">
                <a:latin typeface="+mj-lt"/>
              </a:rPr>
              <a:t>Agenda</a:t>
            </a:r>
          </a:p>
          <a:p>
            <a:r>
              <a:rPr lang="en-US" sz="5100" dirty="0">
                <a:latin typeface="+mj-lt"/>
              </a:rPr>
              <a:t>A Factor of Change </a:t>
            </a:r>
          </a:p>
          <a:p>
            <a:r>
              <a:rPr lang="en-US" sz="5100" dirty="0">
                <a:latin typeface="+mj-lt"/>
              </a:rPr>
              <a:t>Factors of the Market Revolution </a:t>
            </a:r>
          </a:p>
          <a:p>
            <a:r>
              <a:rPr lang="en-US" sz="5100" dirty="0">
                <a:latin typeface="+mj-lt"/>
              </a:rPr>
              <a:t>The Innovation Effect</a:t>
            </a:r>
          </a:p>
          <a:p>
            <a:pPr marL="0" indent="0">
              <a:buNone/>
            </a:pPr>
            <a:r>
              <a:rPr lang="en-US" sz="5100" b="1" dirty="0">
                <a:solidFill>
                  <a:srgbClr val="002060"/>
                </a:solidFill>
                <a:latin typeface="+mj-lt"/>
              </a:rPr>
              <a:t>Homework:</a:t>
            </a:r>
          </a:p>
          <a:p>
            <a:r>
              <a:rPr lang="en-US" sz="5100" b="1" dirty="0">
                <a:solidFill>
                  <a:srgbClr val="002060"/>
                </a:solidFill>
                <a:latin typeface="+mj-lt"/>
              </a:rPr>
              <a:t>Objective 8 Question due 11/13</a:t>
            </a:r>
          </a:p>
          <a:p>
            <a:r>
              <a:rPr lang="en-US" sz="5100" b="1" dirty="0">
                <a:solidFill>
                  <a:srgbClr val="002060"/>
                </a:solidFill>
                <a:latin typeface="+mj-lt"/>
              </a:rPr>
              <a:t>Quiz on Unit IV – 11/14</a:t>
            </a:r>
          </a:p>
        </p:txBody>
      </p:sp>
    </p:spTree>
    <p:extLst>
      <p:ext uri="{BB962C8B-B14F-4D97-AF65-F5344CB8AC3E}">
        <p14:creationId xmlns:p14="http://schemas.microsoft.com/office/powerpoint/2010/main" val="1772295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8D85-12B9-4F40-9691-5EDDDD384F59}"/>
              </a:ext>
            </a:extLst>
          </p:cNvPr>
          <p:cNvSpPr>
            <a:spLocks noGrp="1"/>
          </p:cNvSpPr>
          <p:nvPr>
            <p:ph type="title"/>
          </p:nvPr>
        </p:nvSpPr>
        <p:spPr/>
        <p:txBody>
          <a:bodyPr/>
          <a:lstStyle/>
          <a:p>
            <a:r>
              <a:rPr lang="en-US" dirty="0">
                <a:solidFill>
                  <a:srgbClr val="002060"/>
                </a:solidFill>
              </a:rPr>
              <a:t>Regional Autopsy</a:t>
            </a:r>
          </a:p>
        </p:txBody>
      </p:sp>
      <p:sp>
        <p:nvSpPr>
          <p:cNvPr id="3" name="Content Placeholder 2">
            <a:extLst>
              <a:ext uri="{FF2B5EF4-FFF2-40B4-BE49-F238E27FC236}">
                <a16:creationId xmlns:a16="http://schemas.microsoft.com/office/drawing/2014/main" id="{2C8A3A89-3122-4C17-8722-761DAC42E62D}"/>
              </a:ext>
            </a:extLst>
          </p:cNvPr>
          <p:cNvSpPr>
            <a:spLocks noGrp="1"/>
          </p:cNvSpPr>
          <p:nvPr>
            <p:ph sz="quarter" idx="1"/>
          </p:nvPr>
        </p:nvSpPr>
        <p:spPr>
          <a:solidFill>
            <a:schemeClr val="bg1"/>
          </a:solidFill>
          <a:ln>
            <a:solidFill>
              <a:srgbClr val="002060"/>
            </a:solidFill>
          </a:ln>
        </p:spPr>
        <p:txBody>
          <a:bodyPr>
            <a:normAutofit/>
          </a:bodyPr>
          <a:lstStyle/>
          <a:p>
            <a:r>
              <a:rPr lang="en-US" sz="2400" dirty="0"/>
              <a:t>Build your autopsy report around a central image or images that represents the region</a:t>
            </a:r>
          </a:p>
          <a:p>
            <a:r>
              <a:rPr lang="en-US" sz="2400" dirty="0"/>
              <a:t>Write analysis for each category as she (FACTS) statements (underline the facts) </a:t>
            </a:r>
          </a:p>
          <a:p>
            <a:r>
              <a:rPr lang="en-US" sz="2400" dirty="0"/>
              <a:t>Historic Contextualization written at the bottom of the poster (</a:t>
            </a:r>
            <a:r>
              <a:rPr lang="en-US" sz="2400" b="1" dirty="0">
                <a:solidFill>
                  <a:srgbClr val="002060"/>
                </a:solidFill>
              </a:rPr>
              <a:t>Only include causation and immediate effect</a:t>
            </a:r>
            <a:r>
              <a:rPr lang="en-US" sz="2400" dirty="0"/>
              <a:t>)</a:t>
            </a:r>
          </a:p>
        </p:txBody>
      </p:sp>
      <p:pic>
        <p:nvPicPr>
          <p:cNvPr id="5" name="Picture 4" descr="A close up of text on a white background&#10;&#10;Description automatically generated">
            <a:extLst>
              <a:ext uri="{FF2B5EF4-FFF2-40B4-BE49-F238E27FC236}">
                <a16:creationId xmlns:a16="http://schemas.microsoft.com/office/drawing/2014/main" id="{C34DD6E9-431F-4405-9627-36145C831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4109511"/>
            <a:ext cx="2438400" cy="2442882"/>
          </a:xfrm>
          <a:prstGeom prst="rect">
            <a:avLst/>
          </a:prstGeom>
          <a:ln>
            <a:solidFill>
              <a:srgbClr val="002060"/>
            </a:solidFill>
          </a:ln>
        </p:spPr>
      </p:pic>
      <p:pic>
        <p:nvPicPr>
          <p:cNvPr id="7" name="Picture 6" descr="A picture containing map, text&#10;&#10;Description automatically generated">
            <a:extLst>
              <a:ext uri="{FF2B5EF4-FFF2-40B4-BE49-F238E27FC236}">
                <a16:creationId xmlns:a16="http://schemas.microsoft.com/office/drawing/2014/main" id="{F7965141-95BB-45DD-B202-AE7C5D7A1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109510"/>
            <a:ext cx="3512774" cy="2138889"/>
          </a:xfrm>
          <a:prstGeom prst="rect">
            <a:avLst/>
          </a:prstGeom>
          <a:ln>
            <a:solidFill>
              <a:srgbClr val="002060"/>
            </a:solidFill>
          </a:ln>
        </p:spPr>
      </p:pic>
    </p:spTree>
    <p:extLst>
      <p:ext uri="{BB962C8B-B14F-4D97-AF65-F5344CB8AC3E}">
        <p14:creationId xmlns:p14="http://schemas.microsoft.com/office/powerpoint/2010/main" val="17640459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a:solidFill>
              <a:srgbClr val="FF0000"/>
            </a:solidFill>
          </a:ln>
        </p:spPr>
        <p:txBody>
          <a:bodyPr/>
          <a:lstStyle/>
          <a:p>
            <a:r>
              <a:rPr lang="en-US" dirty="0"/>
              <a:t>Six Changes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438400"/>
            <a:ext cx="41910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3400" y="1485900"/>
            <a:ext cx="2819400" cy="685800"/>
          </a:xfrm>
          <a:prstGeom prst="rect">
            <a:avLst/>
          </a:prstGeom>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Market Revolution</a:t>
            </a:r>
          </a:p>
        </p:txBody>
      </p:sp>
      <p:sp>
        <p:nvSpPr>
          <p:cNvPr id="6" name="Rectangle 5"/>
          <p:cNvSpPr/>
          <p:nvPr/>
        </p:nvSpPr>
        <p:spPr>
          <a:xfrm>
            <a:off x="5715000" y="1485900"/>
            <a:ext cx="3048000" cy="685800"/>
          </a:xfrm>
          <a:prstGeom prst="rect">
            <a:avLst/>
          </a:prstGeom>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Agricultural Revolution</a:t>
            </a:r>
          </a:p>
        </p:txBody>
      </p:sp>
      <p:sp>
        <p:nvSpPr>
          <p:cNvPr id="9" name="Rectangle 8"/>
          <p:cNvSpPr/>
          <p:nvPr/>
        </p:nvSpPr>
        <p:spPr>
          <a:xfrm>
            <a:off x="419100" y="5715000"/>
            <a:ext cx="3048000" cy="685800"/>
          </a:xfrm>
          <a:prstGeom prst="rect">
            <a:avLst/>
          </a:prstGeom>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Transportation Revolution</a:t>
            </a:r>
          </a:p>
        </p:txBody>
      </p:sp>
      <p:sp>
        <p:nvSpPr>
          <p:cNvPr id="10" name="Rectangle 9"/>
          <p:cNvSpPr/>
          <p:nvPr/>
        </p:nvSpPr>
        <p:spPr>
          <a:xfrm>
            <a:off x="5874774" y="5715000"/>
            <a:ext cx="3048000" cy="685800"/>
          </a:xfrm>
          <a:prstGeom prst="rect">
            <a:avLst/>
          </a:prstGeom>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Communication Revolution</a:t>
            </a:r>
          </a:p>
        </p:txBody>
      </p:sp>
      <p:sp>
        <p:nvSpPr>
          <p:cNvPr id="11" name="Rectangle 10"/>
          <p:cNvSpPr/>
          <p:nvPr/>
        </p:nvSpPr>
        <p:spPr>
          <a:xfrm>
            <a:off x="533400" y="3581400"/>
            <a:ext cx="3048000" cy="685800"/>
          </a:xfrm>
          <a:prstGeom prst="rect">
            <a:avLst/>
          </a:prstGeom>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Technological Revolution</a:t>
            </a:r>
          </a:p>
        </p:txBody>
      </p:sp>
      <p:sp>
        <p:nvSpPr>
          <p:cNvPr id="5" name="Down Arrow 4"/>
          <p:cNvSpPr/>
          <p:nvPr/>
        </p:nvSpPr>
        <p:spPr>
          <a:xfrm>
            <a:off x="6956323" y="2171700"/>
            <a:ext cx="457200" cy="465803"/>
          </a:xfrm>
          <a:prstGeom prst="down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6200000">
            <a:off x="3733800" y="3691398"/>
            <a:ext cx="457200" cy="465803"/>
          </a:xfrm>
          <a:prstGeom prst="downArrow">
            <a:avLst/>
          </a:pr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0800000">
            <a:off x="7128387" y="5249197"/>
            <a:ext cx="457200" cy="465803"/>
          </a:xfrm>
          <a:prstGeom prst="downArrow">
            <a:avLst/>
          </a:pr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8053992">
            <a:off x="3649462" y="2205498"/>
            <a:ext cx="457200" cy="465803"/>
          </a:xfrm>
          <a:prstGeom prst="downArrow">
            <a:avLst/>
          </a:pr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4049256">
            <a:off x="3729498" y="5410200"/>
            <a:ext cx="457200" cy="465803"/>
          </a:xfrm>
          <a:prstGeom prst="downArrow">
            <a:avLst/>
          </a:pr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9551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a:t>Agenda</a:t>
            </a:r>
          </a:p>
        </p:txBody>
      </p:sp>
      <p:sp>
        <p:nvSpPr>
          <p:cNvPr id="3" name="Content Placeholder 2"/>
          <p:cNvSpPr>
            <a:spLocks noGrp="1"/>
          </p:cNvSpPr>
          <p:nvPr>
            <p:ph sz="quarter" idx="1"/>
          </p:nvPr>
        </p:nvSpPr>
        <p:spPr>
          <a:xfrm>
            <a:off x="301752" y="1371600"/>
            <a:ext cx="8503920" cy="4727448"/>
          </a:xfrm>
          <a:solidFill>
            <a:schemeClr val="accent2">
              <a:lumMod val="20000"/>
              <a:lumOff val="80000"/>
            </a:schemeClr>
          </a:solidFill>
        </p:spPr>
        <p:txBody>
          <a:bodyPr>
            <a:normAutofit fontScale="62500" lnSpcReduction="20000"/>
          </a:bodyPr>
          <a:lstStyle/>
          <a:p>
            <a:r>
              <a:rPr lang="en-US" b="1" i="1" dirty="0">
                <a:solidFill>
                  <a:srgbClr val="002060"/>
                </a:solidFill>
              </a:rPr>
              <a:t>Essential Question:</a:t>
            </a:r>
            <a:r>
              <a:rPr lang="en-US" b="1" dirty="0">
                <a:solidFill>
                  <a:srgbClr val="002060"/>
                </a:solidFill>
              </a:rPr>
              <a:t> </a:t>
            </a:r>
            <a:r>
              <a:rPr lang="en-US" sz="2800" dirty="0"/>
              <a:t>How did the development of the market revolution dramatic alter the development of the United States from 1820 to 1860?</a:t>
            </a:r>
          </a:p>
          <a:p>
            <a:pPr marL="0" indent="0">
              <a:buNone/>
            </a:pPr>
            <a:r>
              <a:rPr lang="en-US" b="1" dirty="0"/>
              <a:t>Students can:</a:t>
            </a:r>
          </a:p>
          <a:p>
            <a:pPr lvl="0"/>
            <a:r>
              <a:rPr lang="en-US" dirty="0"/>
              <a:t>Decipher how innovation was a primary factor in the development of a national economy</a:t>
            </a:r>
          </a:p>
          <a:p>
            <a:pPr lvl="0"/>
            <a:r>
              <a:rPr lang="en-US" dirty="0"/>
              <a:t>Evaluate social changes as a result of mechanization </a:t>
            </a:r>
          </a:p>
          <a:p>
            <a:pPr lvl="0"/>
            <a:r>
              <a:rPr lang="en-US"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3200" b="1" dirty="0">
                <a:solidFill>
                  <a:srgbClr val="002060"/>
                </a:solidFill>
                <a:latin typeface="+mj-lt"/>
              </a:rPr>
              <a:t>Agenda</a:t>
            </a:r>
          </a:p>
          <a:p>
            <a:r>
              <a:rPr lang="en-US" sz="3200" dirty="0">
                <a:latin typeface="+mj-lt"/>
              </a:rPr>
              <a:t>Social Change in America </a:t>
            </a:r>
          </a:p>
          <a:p>
            <a:r>
              <a:rPr lang="en-US" sz="3200" dirty="0">
                <a:latin typeface="+mj-lt"/>
              </a:rPr>
              <a:t>Autopsy of American Economy - Five Regionalize Changes </a:t>
            </a:r>
          </a:p>
          <a:p>
            <a:r>
              <a:rPr lang="en-US" sz="3200" dirty="0">
                <a:latin typeface="+mj-lt"/>
              </a:rPr>
              <a:t>The Market Assessment</a:t>
            </a:r>
          </a:p>
          <a:p>
            <a:pPr marL="0" indent="0">
              <a:buNone/>
            </a:pPr>
            <a:r>
              <a:rPr lang="en-US" sz="2600" b="1" dirty="0">
                <a:solidFill>
                  <a:srgbClr val="002060"/>
                </a:solidFill>
                <a:latin typeface="+mj-lt"/>
              </a:rPr>
              <a:t>Homework:</a:t>
            </a:r>
          </a:p>
          <a:p>
            <a:r>
              <a:rPr lang="en-US" sz="3200" b="1" dirty="0">
                <a:solidFill>
                  <a:srgbClr val="002060"/>
                </a:solidFill>
                <a:latin typeface="+mj-lt"/>
              </a:rPr>
              <a:t>Read pages 332-346 Reform Society Concept Map</a:t>
            </a:r>
          </a:p>
          <a:p>
            <a:r>
              <a:rPr lang="en-US" sz="3200" b="1" dirty="0">
                <a:solidFill>
                  <a:srgbClr val="C00000"/>
                </a:solidFill>
                <a:latin typeface="+mj-lt"/>
              </a:rPr>
              <a:t>Unit IV B Test (Building a National Economy &amp; Reform Society – Friday 12/6)</a:t>
            </a:r>
            <a:endParaRPr lang="en-US" sz="3200" b="1" dirty="0">
              <a:solidFill>
                <a:srgbClr val="7030A0"/>
              </a:solidFill>
              <a:latin typeface="+mj-lt"/>
            </a:endParaRPr>
          </a:p>
        </p:txBody>
      </p:sp>
    </p:spTree>
    <p:extLst>
      <p:ext uri="{BB962C8B-B14F-4D97-AF65-F5344CB8AC3E}">
        <p14:creationId xmlns:p14="http://schemas.microsoft.com/office/powerpoint/2010/main" val="18465266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77500" lnSpcReduction="20000"/>
          </a:bodyPr>
          <a:lstStyle/>
          <a:p>
            <a:pPr marL="0" lvl="0" indent="0">
              <a:buNone/>
            </a:pPr>
            <a:r>
              <a:rPr lang="en-US" dirty="0"/>
              <a:t>During the Antebellum period the United States was transformed by a market revolution, which began the rise of industrialism in the United States.</a:t>
            </a:r>
          </a:p>
          <a:p>
            <a:pPr marL="0" lvl="0" indent="0">
              <a:buNone/>
            </a:pPr>
            <a:r>
              <a:rPr lang="en-US" dirty="0"/>
              <a:t>A. Brief explain ONE of the following in how it brought on the market revolution in America.</a:t>
            </a:r>
          </a:p>
          <a:p>
            <a:pPr lvl="0"/>
            <a:r>
              <a:rPr lang="en-US" dirty="0"/>
              <a:t>Transportation </a:t>
            </a:r>
          </a:p>
          <a:p>
            <a:pPr lvl="0"/>
            <a:r>
              <a:rPr lang="en-US" dirty="0"/>
              <a:t>Innovation </a:t>
            </a:r>
          </a:p>
          <a:p>
            <a:pPr lvl="0"/>
            <a:r>
              <a:rPr lang="en-US" dirty="0"/>
              <a:t>Agriculture Revolution </a:t>
            </a:r>
          </a:p>
          <a:p>
            <a:pPr marL="0" lvl="0" indent="0">
              <a:buNone/>
            </a:pPr>
            <a:r>
              <a:rPr lang="en-US" dirty="0"/>
              <a:t>B. Describe a negative impact of the market revolution on the develop of the United States.</a:t>
            </a:r>
          </a:p>
          <a:p>
            <a:pPr marL="0" lvl="0" indent="0">
              <a:buNone/>
            </a:pPr>
            <a:r>
              <a:rPr lang="en-US" dirty="0"/>
              <a:t>C. Evaluate how the Market Revolution impacted ONE of the following groups.</a:t>
            </a:r>
          </a:p>
          <a:p>
            <a:pPr lvl="0"/>
            <a:r>
              <a:rPr lang="en-US" dirty="0"/>
              <a:t>Women</a:t>
            </a:r>
          </a:p>
          <a:p>
            <a:pPr lvl="0"/>
            <a:r>
              <a:rPr lang="en-US" dirty="0"/>
              <a:t>Immigrants</a:t>
            </a:r>
          </a:p>
          <a:p>
            <a:pPr lvl="0"/>
            <a:r>
              <a:rPr lang="en-US" dirty="0"/>
              <a:t>African Americans </a:t>
            </a:r>
          </a:p>
          <a:p>
            <a:endParaRPr lang="en-US" dirty="0"/>
          </a:p>
        </p:txBody>
      </p:sp>
    </p:spTree>
    <p:extLst>
      <p:ext uri="{BB962C8B-B14F-4D97-AF65-F5344CB8AC3E}">
        <p14:creationId xmlns:p14="http://schemas.microsoft.com/office/powerpoint/2010/main" val="34609614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533400"/>
          </a:xfrm>
        </p:spPr>
        <p:txBody>
          <a:bodyPr>
            <a:normAutofit/>
          </a:bodyPr>
          <a:lstStyle/>
          <a:p>
            <a:r>
              <a:rPr lang="en-US" sz="2400" dirty="0"/>
              <a:t>Historic Parallels – Plight of Women, Immigrants, &amp; Slaves</a:t>
            </a:r>
          </a:p>
        </p:txBody>
      </p:sp>
      <p:sp>
        <p:nvSpPr>
          <p:cNvPr id="3" name="Content Placeholder 2"/>
          <p:cNvSpPr>
            <a:spLocks noGrp="1"/>
          </p:cNvSpPr>
          <p:nvPr>
            <p:ph sz="quarter" idx="1"/>
          </p:nvPr>
        </p:nvSpPr>
        <p:spPr/>
        <p:txBody>
          <a:bodyPr>
            <a:normAutofit/>
          </a:bodyPr>
          <a:lstStyle/>
          <a:p>
            <a:r>
              <a:rPr lang="en-US" sz="2400" dirty="0"/>
              <a:t>Select two terms that represent two different groups and explain how they parallel each other </a:t>
            </a:r>
          </a:p>
          <a:p>
            <a:r>
              <a:rPr lang="en-US" sz="1800" dirty="0"/>
              <a:t>Cult of Domesticity		Factory System		Nativism</a:t>
            </a:r>
          </a:p>
          <a:p>
            <a:r>
              <a:rPr lang="en-US" sz="1800" dirty="0"/>
              <a:t>Wage slaves			Anti-Catholic		Strike</a:t>
            </a:r>
          </a:p>
          <a:p>
            <a:r>
              <a:rPr lang="en-US" sz="1800" dirty="0"/>
              <a:t>Plantation system		King Cotton 	Republican Motherhood</a:t>
            </a:r>
          </a:p>
          <a:p>
            <a:r>
              <a:rPr lang="en-US" sz="1800" dirty="0"/>
              <a:t>Lowell Girls 			Steel Plow	</a:t>
            </a:r>
            <a:r>
              <a:rPr lang="en-US" sz="1800" u="sng" dirty="0"/>
              <a:t>Awful Disclosures</a:t>
            </a:r>
            <a:endParaRPr lang="en-US" sz="1800" dirty="0"/>
          </a:p>
          <a:p>
            <a:r>
              <a:rPr lang="en-US" sz="1800" dirty="0"/>
              <a:t>Women’s Suffrage		Slave Codes		Sojourn Truth </a:t>
            </a:r>
          </a:p>
          <a:p>
            <a:r>
              <a:rPr lang="en-US" sz="1800" dirty="0"/>
              <a:t>Lowell Towns			Unions 		“Rags-to-Riches stories” </a:t>
            </a:r>
          </a:p>
          <a:p>
            <a:r>
              <a:rPr lang="en-US" sz="1800" dirty="0"/>
              <a:t>Catherine Beecher		Abolition		48ers</a:t>
            </a:r>
          </a:p>
          <a:p>
            <a:r>
              <a:rPr lang="en-US" sz="1800" dirty="0"/>
              <a:t>Cotton Gin		Order of the Star Spangle Banner</a:t>
            </a:r>
          </a:p>
          <a:p>
            <a:r>
              <a:rPr lang="en-US" sz="1800" dirty="0"/>
              <a:t>Abolition</a:t>
            </a:r>
          </a:p>
          <a:p>
            <a:endParaRPr lang="en-US" dirty="0"/>
          </a:p>
          <a:p>
            <a:pPr marL="0" indent="0">
              <a:buNone/>
            </a:pPr>
            <a:endParaRPr lang="en-US" dirty="0"/>
          </a:p>
          <a:p>
            <a:endParaRPr lang="en-US" sz="2000" dirty="0"/>
          </a:p>
        </p:txBody>
      </p:sp>
    </p:spTree>
    <p:extLst>
      <p:ext uri="{BB962C8B-B14F-4D97-AF65-F5344CB8AC3E}">
        <p14:creationId xmlns:p14="http://schemas.microsoft.com/office/powerpoint/2010/main" val="10262490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a:t>Agenda</a:t>
            </a:r>
          </a:p>
        </p:txBody>
      </p:sp>
      <p:sp>
        <p:nvSpPr>
          <p:cNvPr id="3" name="Content Placeholder 2"/>
          <p:cNvSpPr>
            <a:spLocks noGrp="1"/>
          </p:cNvSpPr>
          <p:nvPr>
            <p:ph sz="quarter" idx="1"/>
          </p:nvPr>
        </p:nvSpPr>
        <p:spPr>
          <a:xfrm>
            <a:off x="301752" y="1371600"/>
            <a:ext cx="8503920" cy="4727448"/>
          </a:xfrm>
          <a:solidFill>
            <a:schemeClr val="accent2">
              <a:lumMod val="20000"/>
              <a:lumOff val="80000"/>
            </a:schemeClr>
          </a:solidFill>
        </p:spPr>
        <p:txBody>
          <a:bodyPr>
            <a:normAutofit fontScale="70000" lnSpcReduction="20000"/>
          </a:bodyPr>
          <a:lstStyle/>
          <a:p>
            <a:pPr marL="0" indent="0">
              <a:buNone/>
            </a:pPr>
            <a:r>
              <a:rPr lang="en-US" b="1" i="1" dirty="0">
                <a:solidFill>
                  <a:srgbClr val="002060"/>
                </a:solidFill>
              </a:rPr>
              <a:t>Essential Question:</a:t>
            </a:r>
            <a:r>
              <a:rPr lang="en-US" b="1" dirty="0">
                <a:solidFill>
                  <a:srgbClr val="002060"/>
                </a:solidFill>
              </a:rPr>
              <a:t> </a:t>
            </a:r>
            <a:r>
              <a:rPr lang="en-US" dirty="0"/>
              <a:t>How did the growth of a nation economy promote change and conflict within the United States during the first half of the 19</a:t>
            </a:r>
            <a:r>
              <a:rPr lang="en-US" baseline="30000" dirty="0"/>
              <a:t>th</a:t>
            </a:r>
            <a:r>
              <a:rPr lang="en-US" dirty="0"/>
              <a:t> century?</a:t>
            </a:r>
          </a:p>
          <a:p>
            <a:pPr marL="0" indent="0">
              <a:buNone/>
            </a:pPr>
            <a:r>
              <a:rPr lang="en-US" b="1" dirty="0"/>
              <a:t>Students can:</a:t>
            </a:r>
          </a:p>
          <a:p>
            <a:pPr lvl="0"/>
            <a:r>
              <a:rPr lang="en-US" dirty="0"/>
              <a:t>Evaluate whether the common man benefitted from the western expansion, the rise of the industrial economy, and greater political involvement </a:t>
            </a:r>
          </a:p>
          <a:p>
            <a:pPr lvl="0"/>
            <a:r>
              <a:rPr lang="en-US" dirty="0"/>
              <a:t>Decipher factors that cause geographic division within the United States</a:t>
            </a:r>
          </a:p>
          <a:p>
            <a:pPr lvl="0"/>
            <a:r>
              <a:rPr lang="en-US" dirty="0"/>
              <a:t>Evaluate the impact of mass production on U.S. society </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2600" dirty="0">
                <a:latin typeface="+mj-lt"/>
              </a:rPr>
              <a:t>Agenda</a:t>
            </a:r>
          </a:p>
          <a:p>
            <a:r>
              <a:rPr lang="en-US" sz="2600" dirty="0">
                <a:latin typeface="+mj-lt"/>
              </a:rPr>
              <a:t>Plantation vs. Factory</a:t>
            </a:r>
          </a:p>
          <a:p>
            <a:r>
              <a:rPr lang="en-US" sz="2600" dirty="0">
                <a:latin typeface="+mj-lt"/>
              </a:rPr>
              <a:t>Revolution in the Economy Story Board</a:t>
            </a:r>
          </a:p>
          <a:p>
            <a:r>
              <a:rPr lang="en-US" sz="2600" dirty="0">
                <a:latin typeface="+mj-lt"/>
              </a:rPr>
              <a:t>Cause &amp; Effect</a:t>
            </a:r>
          </a:p>
          <a:p>
            <a:pPr marL="0" indent="0">
              <a:buNone/>
            </a:pPr>
            <a:r>
              <a:rPr lang="en-US" sz="2600" b="1" dirty="0">
                <a:solidFill>
                  <a:srgbClr val="002060"/>
                </a:solidFill>
                <a:latin typeface="+mj-lt"/>
              </a:rPr>
              <a:t>Homework:</a:t>
            </a:r>
          </a:p>
          <a:p>
            <a:r>
              <a:rPr lang="en-US" sz="2600" dirty="0">
                <a:latin typeface="+mj-lt"/>
              </a:rPr>
              <a:t>Read pages 287-296 Story of Immigration – Push, Pull, Not Welcome</a:t>
            </a:r>
          </a:p>
          <a:p>
            <a:r>
              <a:rPr lang="en-US" sz="2600" dirty="0">
                <a:latin typeface="+mj-lt"/>
              </a:rPr>
              <a:t>Era of Good Feelings final draft due Tuesday</a:t>
            </a:r>
          </a:p>
          <a:p>
            <a:r>
              <a:rPr lang="en-US" sz="2600" b="1" dirty="0">
                <a:solidFill>
                  <a:srgbClr val="FF0000"/>
                </a:solidFill>
                <a:latin typeface="+mj-lt"/>
              </a:rPr>
              <a:t>Unit IV B Test – Friday 12/9</a:t>
            </a:r>
          </a:p>
        </p:txBody>
      </p:sp>
    </p:spTree>
    <p:extLst>
      <p:ext uri="{BB962C8B-B14F-4D97-AF65-F5344CB8AC3E}">
        <p14:creationId xmlns:p14="http://schemas.microsoft.com/office/powerpoint/2010/main" val="30265962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Contributing Factors</a:t>
            </a:r>
          </a:p>
        </p:txBody>
      </p:sp>
      <p:sp>
        <p:nvSpPr>
          <p:cNvPr id="3" name="Content Placeholder 2"/>
          <p:cNvSpPr>
            <a:spLocks noGrp="1"/>
          </p:cNvSpPr>
          <p:nvPr>
            <p:ph sz="quarter" idx="1"/>
          </p:nvPr>
        </p:nvSpPr>
        <p:spPr/>
        <p:txBody>
          <a:bodyPr/>
          <a:lstStyle/>
          <a:p>
            <a:r>
              <a:rPr lang="en-US" sz="2000" dirty="0"/>
              <a:t>1. How does your topic contribute to the graph below?</a:t>
            </a:r>
          </a:p>
          <a:p>
            <a:r>
              <a:rPr lang="en-US" sz="2000" dirty="0"/>
              <a:t>2. Describe one negative aspect of this rate shown in the graph</a:t>
            </a:r>
            <a:r>
              <a:rPr lang="en-US" dirty="0"/>
              <a:t>.</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38400"/>
            <a:ext cx="5867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939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533400"/>
          </a:xfrm>
        </p:spPr>
        <p:txBody>
          <a:bodyPr>
            <a:normAutofit fontScale="90000"/>
          </a:bodyPr>
          <a:lstStyle/>
          <a:p>
            <a:r>
              <a:rPr lang="en-US" dirty="0"/>
              <a:t>Sectional economy </a:t>
            </a:r>
          </a:p>
        </p:txBody>
      </p:sp>
      <p:sp>
        <p:nvSpPr>
          <p:cNvPr id="3" name="Content Placeholder 2"/>
          <p:cNvSpPr>
            <a:spLocks noGrp="1"/>
          </p:cNvSpPr>
          <p:nvPr>
            <p:ph sz="quarter"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pPr marL="457200" indent="-457200">
              <a:buFont typeface="+mj-lt"/>
              <a:buAutoNum type="arabicPeriod"/>
            </a:pPr>
            <a:r>
              <a:rPr lang="en-US" sz="2000" dirty="0"/>
              <a:t>Describe two factors that helped maintain the Southern agrarian economy?</a:t>
            </a:r>
          </a:p>
          <a:p>
            <a:pPr marL="457200" indent="-457200">
              <a:buFont typeface="+mj-lt"/>
              <a:buAutoNum type="arabicPeriod"/>
            </a:pPr>
            <a:r>
              <a:rPr lang="en-US" sz="2000" dirty="0"/>
              <a:t>Explain two advantages that lead the North to industrialize. </a:t>
            </a:r>
          </a:p>
        </p:txBody>
      </p:sp>
      <p:sp>
        <p:nvSpPr>
          <p:cNvPr id="4" name="Rectangle 3"/>
          <p:cNvSpPr/>
          <p:nvPr/>
        </p:nvSpPr>
        <p:spPr>
          <a:xfrm>
            <a:off x="685800" y="1676400"/>
            <a:ext cx="73914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Its beautiful bolls,</a:t>
            </a:r>
            <a:br>
              <a:rPr lang="en-US" i="1"/>
            </a:br>
            <a:r>
              <a:rPr lang="en-US" i="1"/>
              <a:t>And bales of rich value, the Master controls.</a:t>
            </a:r>
            <a:br>
              <a:rPr lang="en-US" i="1"/>
            </a:br>
            <a:r>
              <a:rPr lang="en-US" i="1"/>
              <a:t>Of “mud-stills” he prates, and would haughtily bring</a:t>
            </a:r>
            <a:br>
              <a:rPr lang="en-US" i="1"/>
            </a:br>
            <a:r>
              <a:rPr lang="en-US" i="1"/>
              <a:t>The world to acknowledge that “Cotton is King.”</a:t>
            </a:r>
            <a:endParaRPr lang="en-US"/>
          </a:p>
          <a:p>
            <a:r>
              <a:rPr lang="en-US" i="1"/>
              <a:t>–The Gospel of Slavery, by “Iron Gray,” [Abel C. Thomas] 1864.</a:t>
            </a:r>
            <a:endParaRPr lang="en-US" dirty="0"/>
          </a:p>
        </p:txBody>
      </p:sp>
    </p:spTree>
    <p:extLst>
      <p:ext uri="{BB962C8B-B14F-4D97-AF65-F5344CB8AC3E}">
        <p14:creationId xmlns:p14="http://schemas.microsoft.com/office/powerpoint/2010/main" val="16264639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Revolution in America</a:t>
            </a:r>
          </a:p>
        </p:txBody>
      </p:sp>
      <p:sp>
        <p:nvSpPr>
          <p:cNvPr id="6" name="Content Placeholder 5"/>
          <p:cNvSpPr>
            <a:spLocks noGrp="1"/>
          </p:cNvSpPr>
          <p:nvPr>
            <p:ph sz="quarter" idx="1"/>
          </p:nvPr>
        </p:nvSpPr>
        <p:spPr/>
        <p:txBody>
          <a:bodyPr>
            <a:normAutofit/>
          </a:bodyPr>
          <a:lstStyle/>
          <a:p>
            <a:r>
              <a:rPr lang="en-US" dirty="0"/>
              <a:t>America begins to establish a nation economy from 1790-1850 based four major revolutions. </a:t>
            </a:r>
          </a:p>
          <a:p>
            <a:pPr lvl="1"/>
            <a:r>
              <a:rPr lang="en-US" dirty="0"/>
              <a:t>Identify factors of the four major revolutions </a:t>
            </a:r>
          </a:p>
          <a:p>
            <a:pPr lvl="1"/>
            <a:r>
              <a:rPr lang="en-US" dirty="0"/>
              <a:t>Explain the impact of those revolution on America socially and politically </a:t>
            </a:r>
          </a:p>
          <a:p>
            <a:pPr marL="273050" lvl="1" indent="-273050"/>
            <a:endParaRPr lang="en-US" dirty="0"/>
          </a:p>
        </p:txBody>
      </p:sp>
    </p:spTree>
    <p:extLst>
      <p:ext uri="{BB962C8B-B14F-4D97-AF65-F5344CB8AC3E}">
        <p14:creationId xmlns:p14="http://schemas.microsoft.com/office/powerpoint/2010/main" val="9054082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Young America </a:t>
            </a:r>
          </a:p>
        </p:txBody>
      </p:sp>
      <p:sp>
        <p:nvSpPr>
          <p:cNvPr id="3" name="Content Placeholder 2"/>
          <p:cNvSpPr>
            <a:spLocks noGrp="1"/>
          </p:cNvSpPr>
          <p:nvPr>
            <p:ph sz="quarter" idx="1"/>
          </p:nvPr>
        </p:nvSpPr>
        <p:spPr/>
        <p:txBody>
          <a:bodyPr>
            <a:normAutofit/>
          </a:bodyPr>
          <a:lstStyle/>
          <a:p>
            <a:pPr marL="0" indent="0">
              <a:buNone/>
            </a:pPr>
            <a:r>
              <a:rPr lang="en-US" sz="1800" dirty="0"/>
              <a:t>“America is beginning to assert herself to the senses and to the immigration of her children, and Europe is receding in the same degree. . . </a:t>
            </a:r>
          </a:p>
          <a:p>
            <a:pPr marL="0" indent="0">
              <a:buNone/>
            </a:pPr>
            <a:r>
              <a:rPr lang="en-US" sz="1800" dirty="0"/>
              <a:t>    “Prudent man have begun to see that every American should be educated with a view to the value of land. . . The land is the appointed remedy for whatever is false . . . In our culture.  The continent we inhabit is to be physic and food for our mind, as well as our body. . . . </a:t>
            </a:r>
          </a:p>
          <a:p>
            <a:pPr marL="0" indent="0">
              <a:buNone/>
            </a:pPr>
            <a:r>
              <a:rPr lang="en-US" sz="1800" dirty="0"/>
              <a:t>	“Gentlemen, the development of our American internal resources, the extension to the utmost of the commercial system, and the appearance of new moral causes which are to modify the state are giving an aspect of greatness to the future which the imagination fears to open.” </a:t>
            </a:r>
          </a:p>
          <a:p>
            <a:pPr marL="0" indent="0">
              <a:buNone/>
            </a:pPr>
            <a:r>
              <a:rPr lang="en-US" sz="1800" dirty="0"/>
              <a:t>     - Ralph Waldo Emerson , lecture and author, “The Young American,” 1844</a:t>
            </a:r>
          </a:p>
          <a:p>
            <a:pPr marL="342900" indent="-342900">
              <a:buAutoNum type="arabicPeriod"/>
            </a:pPr>
            <a:r>
              <a:rPr lang="en-US" sz="1800" dirty="0"/>
              <a:t>Briefly explain the point of view by the writer about each of the following.</a:t>
            </a:r>
          </a:p>
          <a:p>
            <a:pPr lvl="1">
              <a:buFontTx/>
              <a:buChar char="-"/>
            </a:pPr>
            <a:r>
              <a:rPr lang="en-US" sz="1800" dirty="0">
                <a:solidFill>
                  <a:schemeClr val="accent1">
                    <a:lumMod val="50000"/>
                  </a:schemeClr>
                </a:solidFill>
              </a:rPr>
              <a:t>Railroads</a:t>
            </a:r>
          </a:p>
          <a:p>
            <a:pPr lvl="1">
              <a:buFontTx/>
              <a:buChar char="-"/>
            </a:pPr>
            <a:r>
              <a:rPr lang="en-US" sz="1800" dirty="0">
                <a:solidFill>
                  <a:schemeClr val="accent1">
                    <a:lumMod val="50000"/>
                  </a:schemeClr>
                </a:solidFill>
              </a:rPr>
              <a:t>Reform movements </a:t>
            </a:r>
          </a:p>
        </p:txBody>
      </p:sp>
    </p:spTree>
    <p:extLst>
      <p:ext uri="{BB962C8B-B14F-4D97-AF65-F5344CB8AC3E}">
        <p14:creationId xmlns:p14="http://schemas.microsoft.com/office/powerpoint/2010/main" val="3030455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09600" y="2667000"/>
            <a:ext cx="7924800" cy="1752600"/>
          </a:xfrm>
          <a:solidFill>
            <a:srgbClr val="FFFF00"/>
          </a:solidFill>
          <a:ln>
            <a:solidFill>
              <a:schemeClr val="accent1"/>
            </a:solidFill>
          </a:ln>
        </p:spPr>
        <p:txBody>
          <a:bodyPr/>
          <a:lstStyle/>
          <a:p>
            <a:pPr algn="l"/>
            <a:r>
              <a:rPr lang="en-US" sz="2000" i="1" dirty="0">
                <a:solidFill>
                  <a:srgbClr val="002060"/>
                </a:solidFill>
              </a:rPr>
              <a:t>Essential Question:</a:t>
            </a:r>
            <a:r>
              <a:rPr lang="en-US" sz="2000" dirty="0">
                <a:solidFill>
                  <a:srgbClr val="002060"/>
                </a:solidFill>
              </a:rPr>
              <a:t> </a:t>
            </a:r>
            <a:r>
              <a:rPr lang="en-US" sz="2000" dirty="0"/>
              <a:t>How did the development of the market revolution dramatic alter the development of the United States from 1820 to 1850?</a:t>
            </a:r>
          </a:p>
          <a:p>
            <a:pPr algn="l"/>
            <a:endParaRPr lang="en-US" dirty="0"/>
          </a:p>
        </p:txBody>
      </p:sp>
      <p:sp>
        <p:nvSpPr>
          <p:cNvPr id="4" name="Title 3"/>
          <p:cNvSpPr>
            <a:spLocks noGrp="1"/>
          </p:cNvSpPr>
          <p:nvPr>
            <p:ph type="ctrTitle"/>
          </p:nvPr>
        </p:nvSpPr>
        <p:spPr>
          <a:xfrm>
            <a:off x="685800" y="381000"/>
            <a:ext cx="7772400" cy="1143000"/>
          </a:xfrm>
        </p:spPr>
        <p:txBody>
          <a:bodyPr/>
          <a:lstStyle/>
          <a:p>
            <a:r>
              <a:rPr lang="en-US" dirty="0"/>
              <a:t>Forging a National Economy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572000"/>
            <a:ext cx="3124200" cy="1905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4343399"/>
            <a:ext cx="3159642" cy="2116015"/>
          </a:xfrm>
          <a:prstGeom prst="rect">
            <a:avLst/>
          </a:prstGeom>
        </p:spPr>
      </p:pic>
    </p:spTree>
    <p:extLst>
      <p:ext uri="{BB962C8B-B14F-4D97-AF65-F5344CB8AC3E}">
        <p14:creationId xmlns:p14="http://schemas.microsoft.com/office/powerpoint/2010/main" val="28843893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the country</a:t>
            </a:r>
          </a:p>
        </p:txBody>
      </p:sp>
      <p:sp>
        <p:nvSpPr>
          <p:cNvPr id="3" name="Content Placeholder 2"/>
          <p:cNvSpPr>
            <a:spLocks noGrp="1"/>
          </p:cNvSpPr>
          <p:nvPr>
            <p:ph sz="quarter" idx="1"/>
          </p:nvPr>
        </p:nvSpPr>
        <p:spPr/>
        <p:txBody>
          <a:bodyPr/>
          <a:lstStyle/>
          <a:p>
            <a:r>
              <a:rPr lang="en-US" sz="2400" dirty="0"/>
              <a:t>In the period 1815 to 1860, improvements in transportation and increased inter-regional trade should have united Americans, but instead produced sectional division and finally disunion.  Discuss with reference to the impact of improved transportation and increased inter-regional trade on the Northeast (New England and  Middle Atlantic states), the South, and the West.</a:t>
            </a:r>
          </a:p>
          <a:p>
            <a:endParaRPr lang="en-US" dirty="0"/>
          </a:p>
        </p:txBody>
      </p:sp>
    </p:spTree>
    <p:extLst>
      <p:ext uri="{BB962C8B-B14F-4D97-AF65-F5344CB8AC3E}">
        <p14:creationId xmlns:p14="http://schemas.microsoft.com/office/powerpoint/2010/main" val="2326425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DA9C-2750-48FC-B433-8BAB9D5AC064}"/>
              </a:ext>
            </a:extLst>
          </p:cNvPr>
          <p:cNvSpPr>
            <a:spLocks noGrp="1"/>
          </p:cNvSpPr>
          <p:nvPr>
            <p:ph type="title"/>
          </p:nvPr>
        </p:nvSpPr>
        <p:spPr/>
        <p:txBody>
          <a:bodyPr/>
          <a:lstStyle/>
          <a:p>
            <a:r>
              <a:rPr lang="en-US" dirty="0"/>
              <a:t>Regional Effect</a:t>
            </a:r>
          </a:p>
        </p:txBody>
      </p:sp>
      <p:sp>
        <p:nvSpPr>
          <p:cNvPr id="3" name="Content Placeholder 2">
            <a:extLst>
              <a:ext uri="{FF2B5EF4-FFF2-40B4-BE49-F238E27FC236}">
                <a16:creationId xmlns:a16="http://schemas.microsoft.com/office/drawing/2014/main" id="{47C8B02C-BE11-46A2-892D-F6FDD9612F08}"/>
              </a:ext>
            </a:extLst>
          </p:cNvPr>
          <p:cNvSpPr>
            <a:spLocks noGrp="1"/>
          </p:cNvSpPr>
          <p:nvPr>
            <p:ph sz="quarter" idx="1"/>
          </p:nvPr>
        </p:nvSpPr>
        <p:spPr>
          <a:solidFill>
            <a:schemeClr val="bg1"/>
          </a:solidFill>
        </p:spPr>
        <p:txBody>
          <a:bodyPr>
            <a:normAutofit/>
          </a:bodyPr>
          <a:lstStyle/>
          <a:p>
            <a:pPr marL="0" indent="0">
              <a:buNone/>
            </a:pPr>
            <a:r>
              <a:rPr lang="en-US" sz="2200" dirty="0"/>
              <a:t>Because they believe that the Tariff Law passed by Congress at the last session, and all other acts of which the principal object is the protection of manufactures, or any other branch of domestic industry, if they considered as the exercise of a supposed power in Congress to tax the people at its own good will and pleasure, and to apply the money raised to objects not specified in the Constitution, is a violation of these fundamental principles, a breach of a well-defined trust, and a perversion of the humble powers vested in the Federal Government for federal purposes only.</a:t>
            </a:r>
          </a:p>
          <a:p>
            <a:pPr marL="0" indent="0">
              <a:buNone/>
            </a:pPr>
            <a:r>
              <a:rPr lang="en-US" sz="2200" dirty="0"/>
              <a:t>	- S.C. Exposition and Protest, 1828 by JC Calhoun</a:t>
            </a:r>
          </a:p>
        </p:txBody>
      </p:sp>
      <p:sp>
        <p:nvSpPr>
          <p:cNvPr id="4" name="Rectangle 3">
            <a:extLst>
              <a:ext uri="{FF2B5EF4-FFF2-40B4-BE49-F238E27FC236}">
                <a16:creationId xmlns:a16="http://schemas.microsoft.com/office/drawing/2014/main" id="{4E2DB597-EE10-4F3E-9DCF-3BEE7F9FF23E}"/>
              </a:ext>
            </a:extLst>
          </p:cNvPr>
          <p:cNvSpPr/>
          <p:nvPr/>
        </p:nvSpPr>
        <p:spPr>
          <a:xfrm>
            <a:off x="301752" y="5105400"/>
            <a:ext cx="8534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dirty="0" err="1"/>
              <a:t>Hipp</a:t>
            </a:r>
            <a:r>
              <a:rPr lang="en-US" sz="2200" dirty="0"/>
              <a:t> Analysis</a:t>
            </a:r>
          </a:p>
          <a:p>
            <a:pPr marL="342900" indent="-342900">
              <a:buFont typeface="Arial" panose="020B0604020202020204" pitchFamily="34" charset="0"/>
              <a:buChar char="•"/>
            </a:pPr>
            <a:r>
              <a:rPr lang="en-US" sz="2200" dirty="0"/>
              <a:t>Explain how the development of the Market Revolution impacts sectionalism.  </a:t>
            </a:r>
          </a:p>
        </p:txBody>
      </p:sp>
    </p:spTree>
    <p:extLst>
      <p:ext uri="{BB962C8B-B14F-4D97-AF65-F5344CB8AC3E}">
        <p14:creationId xmlns:p14="http://schemas.microsoft.com/office/powerpoint/2010/main" val="3455869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D96C-92BE-FAC8-FC4C-FDC9516CD528}"/>
              </a:ext>
            </a:extLst>
          </p:cNvPr>
          <p:cNvSpPr>
            <a:spLocks noGrp="1"/>
          </p:cNvSpPr>
          <p:nvPr>
            <p:ph type="title"/>
          </p:nvPr>
        </p:nvSpPr>
        <p:spPr/>
        <p:txBody>
          <a:bodyPr/>
          <a:lstStyle/>
          <a:p>
            <a:r>
              <a:rPr lang="en-US" dirty="0">
                <a:solidFill>
                  <a:srgbClr val="002060"/>
                </a:solidFill>
              </a:rPr>
              <a:t>A Factor of Change</a:t>
            </a:r>
          </a:p>
        </p:txBody>
      </p:sp>
      <p:sp>
        <p:nvSpPr>
          <p:cNvPr id="3" name="Content Placeholder 2">
            <a:extLst>
              <a:ext uri="{FF2B5EF4-FFF2-40B4-BE49-F238E27FC236}">
                <a16:creationId xmlns:a16="http://schemas.microsoft.com/office/drawing/2014/main" id="{3C61F0FF-1088-13AC-F876-B7499FED2352}"/>
              </a:ext>
            </a:extLst>
          </p:cNvPr>
          <p:cNvSpPr>
            <a:spLocks noGrp="1"/>
          </p:cNvSpPr>
          <p:nvPr>
            <p:ph sz="quarter" idx="1"/>
          </p:nvPr>
        </p:nvSpPr>
        <p:spPr>
          <a:solidFill>
            <a:schemeClr val="bg1"/>
          </a:solidFill>
        </p:spPr>
        <p:txBody>
          <a:bodyPr>
            <a:normAutofit/>
          </a:bodyPr>
          <a:lstStyle/>
          <a:p>
            <a:pPr marL="0" indent="0">
              <a:buNone/>
            </a:pPr>
            <a:r>
              <a:rPr lang="en-US" sz="2400" dirty="0"/>
              <a:t>Explain how the development of the Erie Canal is leading factor in the Market Revolution from 1820 to 1850. </a:t>
            </a:r>
          </a:p>
        </p:txBody>
      </p:sp>
      <p:pic>
        <p:nvPicPr>
          <p:cNvPr id="2050" name="Picture 2" descr="Erie Canal | Definition, Map, Location ...">
            <a:extLst>
              <a:ext uri="{FF2B5EF4-FFF2-40B4-BE49-F238E27FC236}">
                <a16:creationId xmlns:a16="http://schemas.microsoft.com/office/drawing/2014/main" id="{A50D0D87-83B7-5AAE-B0C3-18D7B0BE7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62200"/>
            <a:ext cx="8302752" cy="22098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9E0A5F-B9D4-35E2-C1D3-7C2A8123E935}"/>
              </a:ext>
            </a:extLst>
          </p:cNvPr>
          <p:cNvSpPr/>
          <p:nvPr/>
        </p:nvSpPr>
        <p:spPr>
          <a:xfrm>
            <a:off x="1981200" y="3813048"/>
            <a:ext cx="2895600" cy="685800"/>
          </a:xfrm>
          <a:prstGeom prst="rect">
            <a:avLst/>
          </a:prstGeom>
          <a:solidFill>
            <a:schemeClr val="accent2">
              <a:lumMod val="50000"/>
            </a:schemeClr>
          </a:solidFill>
          <a:ln w="28575">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Clinton’s Ditch</a:t>
            </a:r>
            <a:endParaRPr lang="en-US" sz="2400" b="1" dirty="0">
              <a:solidFill>
                <a:schemeClr val="accent2">
                  <a:lumMod val="60000"/>
                  <a:lumOff val="40000"/>
                </a:schemeClr>
              </a:solidFill>
            </a:endParaRPr>
          </a:p>
        </p:txBody>
      </p:sp>
      <p:sp>
        <p:nvSpPr>
          <p:cNvPr id="5" name="Rectangle 4">
            <a:extLst>
              <a:ext uri="{FF2B5EF4-FFF2-40B4-BE49-F238E27FC236}">
                <a16:creationId xmlns:a16="http://schemas.microsoft.com/office/drawing/2014/main" id="{2DBA238E-086B-1A03-01CB-4FC1A2F828FD}"/>
              </a:ext>
            </a:extLst>
          </p:cNvPr>
          <p:cNvSpPr/>
          <p:nvPr/>
        </p:nvSpPr>
        <p:spPr>
          <a:xfrm>
            <a:off x="914400" y="4800600"/>
            <a:ext cx="7620000" cy="9144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t>How is it promoting economic change? </a:t>
            </a:r>
          </a:p>
          <a:p>
            <a:pPr marL="342900" indent="-342900">
              <a:buFont typeface="Arial" panose="020B0604020202020204" pitchFamily="34" charset="0"/>
              <a:buChar char="•"/>
            </a:pPr>
            <a:r>
              <a:rPr lang="en-US" sz="2400" dirty="0"/>
              <a:t>How is it promoting social change? </a:t>
            </a:r>
          </a:p>
        </p:txBody>
      </p:sp>
      <p:pic>
        <p:nvPicPr>
          <p:cNvPr id="2052" name="Picture 4" descr="DeWitt Clinton - Wikipedia">
            <a:extLst>
              <a:ext uri="{FF2B5EF4-FFF2-40B4-BE49-F238E27FC236}">
                <a16:creationId xmlns:a16="http://schemas.microsoft.com/office/drawing/2014/main" id="{FFF538B5-7A01-87FC-A341-2FC103D9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380" y="4155948"/>
            <a:ext cx="1775667" cy="17907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522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09600"/>
          </a:xfrm>
        </p:spPr>
        <p:txBody>
          <a:bodyPr/>
          <a:lstStyle/>
          <a:p>
            <a:r>
              <a:rPr lang="en-US" dirty="0">
                <a:solidFill>
                  <a:srgbClr val="002060"/>
                </a:solidFill>
              </a:rPr>
              <a:t>Contributing to a National Economy</a:t>
            </a:r>
          </a:p>
        </p:txBody>
      </p:sp>
      <p:sp>
        <p:nvSpPr>
          <p:cNvPr id="3" name="Content Placeholder 2"/>
          <p:cNvSpPr>
            <a:spLocks noGrp="1"/>
          </p:cNvSpPr>
          <p:nvPr>
            <p:ph sz="quarter" idx="1"/>
          </p:nvPr>
        </p:nvSpPr>
        <p:spPr>
          <a:xfrm>
            <a:off x="301752" y="1069848"/>
            <a:ext cx="8503920" cy="5029200"/>
          </a:xfrm>
          <a:solidFill>
            <a:schemeClr val="bg1"/>
          </a:solidFill>
          <a:ln>
            <a:solidFill>
              <a:srgbClr val="002060"/>
            </a:solidFill>
          </a:ln>
        </p:spPr>
        <p:txBody>
          <a:bodyPr>
            <a:normAutofit/>
          </a:bodyPr>
          <a:lstStyle/>
          <a:p>
            <a:r>
              <a:rPr lang="en-US" sz="2400" b="1" u="sng" dirty="0">
                <a:solidFill>
                  <a:srgbClr val="002060"/>
                </a:solidFill>
              </a:rPr>
              <a:t>Market Revolution </a:t>
            </a:r>
            <a:r>
              <a:rPr lang="en-US" sz="2400" dirty="0"/>
              <a:t>– changing from subsistence farming and handmade goods to manufacturing and cash crop agriculture</a:t>
            </a:r>
          </a:p>
          <a:p>
            <a:r>
              <a:rPr lang="en-US" sz="2000" b="1" dirty="0">
                <a:solidFill>
                  <a:schemeClr val="accent1"/>
                </a:solidFill>
              </a:rPr>
              <a:t>Forging a national economy factors</a:t>
            </a:r>
          </a:p>
          <a:p>
            <a:pPr marL="692150" indent="-457200">
              <a:buFont typeface="+mj-lt"/>
              <a:buAutoNum type="arabicPeriod"/>
            </a:pPr>
            <a:r>
              <a:rPr lang="en-US" sz="2200" dirty="0"/>
              <a:t>Abundance of resources</a:t>
            </a:r>
          </a:p>
          <a:p>
            <a:pPr marL="692150" indent="-457200">
              <a:buFont typeface="+mj-lt"/>
              <a:buAutoNum type="arabicPeriod"/>
            </a:pPr>
            <a:r>
              <a:rPr lang="en-US" sz="2200" dirty="0"/>
              <a:t>Population growth </a:t>
            </a:r>
            <a:r>
              <a:rPr lang="en-US" sz="1400" dirty="0">
                <a:solidFill>
                  <a:srgbClr val="002060"/>
                </a:solidFill>
              </a:rPr>
              <a:t>(9M in 1820 </a:t>
            </a:r>
            <a:r>
              <a:rPr lang="en-US" sz="1400" b="1" dirty="0">
                <a:solidFill>
                  <a:srgbClr val="002060"/>
                </a:solidFill>
              </a:rPr>
              <a:t>→ </a:t>
            </a:r>
            <a:r>
              <a:rPr lang="en-US" sz="1400" dirty="0">
                <a:solidFill>
                  <a:srgbClr val="002060"/>
                </a:solidFill>
              </a:rPr>
              <a:t>30+M in 1860)</a:t>
            </a:r>
          </a:p>
          <a:p>
            <a:pPr marL="692150" indent="-457200">
              <a:buFont typeface="+mj-lt"/>
              <a:buAutoNum type="arabicPeriod"/>
            </a:pPr>
            <a:r>
              <a:rPr lang="en-US" sz="2200" dirty="0"/>
              <a:t>Innovation &amp; mechanization</a:t>
            </a:r>
          </a:p>
          <a:p>
            <a:pPr marL="692150" indent="-457200">
              <a:buFont typeface="+mj-lt"/>
              <a:buAutoNum type="arabicPeriod"/>
            </a:pPr>
            <a:r>
              <a:rPr lang="en-US" sz="2200" dirty="0"/>
              <a:t>Internal improvements – </a:t>
            </a:r>
            <a:r>
              <a:rPr lang="en-US" sz="1800" dirty="0">
                <a:solidFill>
                  <a:srgbClr val="002060"/>
                </a:solidFill>
              </a:rPr>
              <a:t>canals &amp; RRs</a:t>
            </a:r>
          </a:p>
          <a:p>
            <a:pPr marL="692150" indent="-457200">
              <a:buFont typeface="+mj-lt"/>
              <a:buAutoNum type="arabicPeriod"/>
            </a:pPr>
            <a:r>
              <a:rPr lang="en-US" sz="2200" dirty="0"/>
              <a:t>Innovation in banking &amp; legal practices</a:t>
            </a:r>
          </a:p>
          <a:p>
            <a:pPr marL="692150" indent="-457200">
              <a:buFont typeface="+mj-lt"/>
              <a:buAutoNum type="arabicPeriod"/>
            </a:pPr>
            <a:r>
              <a:rPr lang="en-US" sz="2200" dirty="0"/>
              <a:t>Capital ($$) – </a:t>
            </a:r>
            <a:r>
              <a:rPr lang="en-US" sz="1800" dirty="0">
                <a:solidFill>
                  <a:srgbClr val="002060"/>
                </a:solidFill>
              </a:rPr>
              <a:t>from Europe (esp. England)</a:t>
            </a:r>
          </a:p>
          <a:p>
            <a:pPr marL="692150" indent="-457200">
              <a:buFont typeface="+mj-lt"/>
              <a:buAutoNum type="arabicPeriod"/>
            </a:pPr>
            <a:endParaRPr lang="en-US" sz="2000" dirty="0"/>
          </a:p>
          <a:p>
            <a:pPr marL="692150" indent="-457200">
              <a:buFont typeface="+mj-lt"/>
              <a:buAutoNum type="arabicPeriod"/>
            </a:pPr>
            <a:endParaRPr lang="en-US" sz="2000" dirty="0"/>
          </a:p>
        </p:txBody>
      </p:sp>
      <p:sp>
        <p:nvSpPr>
          <p:cNvPr id="4" name="Rectangle 3"/>
          <p:cNvSpPr/>
          <p:nvPr/>
        </p:nvSpPr>
        <p:spPr>
          <a:xfrm>
            <a:off x="499872" y="5181600"/>
            <a:ext cx="4724400" cy="1066800"/>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MARKET REVOLUTION </a:t>
            </a:r>
          </a:p>
          <a:p>
            <a:pPr algn="ctr"/>
            <a:r>
              <a:rPr lang="en-US" i="1" dirty="0"/>
              <a:t>(not yet an industrial revolution)</a:t>
            </a:r>
          </a:p>
        </p:txBody>
      </p:sp>
      <p:sp>
        <p:nvSpPr>
          <p:cNvPr id="5" name="Down Arrow 4"/>
          <p:cNvSpPr/>
          <p:nvPr/>
        </p:nvSpPr>
        <p:spPr>
          <a:xfrm>
            <a:off x="2442972" y="4949952"/>
            <a:ext cx="838200" cy="381000"/>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416" y="2171126"/>
            <a:ext cx="2740152" cy="3124200"/>
          </a:xfrm>
          <a:prstGeom prst="rect">
            <a:avLst/>
          </a:prstGeom>
          <a:ln>
            <a:solidFill>
              <a:srgbClr val="002060"/>
            </a:solidFill>
          </a:ln>
        </p:spPr>
      </p:pic>
    </p:spTree>
    <p:extLst>
      <p:ext uri="{BB962C8B-B14F-4D97-AF65-F5344CB8AC3E}">
        <p14:creationId xmlns:p14="http://schemas.microsoft.com/office/powerpoint/2010/main" val="3216758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Economic Growth Factors</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400" y="1096040"/>
            <a:ext cx="8839200" cy="545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321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96016-749F-1100-5238-3449E4718560}"/>
              </a:ext>
            </a:extLst>
          </p:cNvPr>
          <p:cNvSpPr>
            <a:spLocks noGrp="1"/>
          </p:cNvSpPr>
          <p:nvPr>
            <p:ph type="title"/>
          </p:nvPr>
        </p:nvSpPr>
        <p:spPr/>
        <p:txBody>
          <a:bodyPr/>
          <a:lstStyle/>
          <a:p>
            <a:r>
              <a:rPr lang="en-US" dirty="0">
                <a:solidFill>
                  <a:srgbClr val="002060"/>
                </a:solidFill>
              </a:rPr>
              <a:t>Economic Change Factors</a:t>
            </a:r>
          </a:p>
        </p:txBody>
      </p:sp>
      <p:sp>
        <p:nvSpPr>
          <p:cNvPr id="3" name="Content Placeholder 2">
            <a:extLst>
              <a:ext uri="{FF2B5EF4-FFF2-40B4-BE49-F238E27FC236}">
                <a16:creationId xmlns:a16="http://schemas.microsoft.com/office/drawing/2014/main" id="{7BE8C355-9911-FB11-6AB3-7F38317AD9CA}"/>
              </a:ext>
            </a:extLst>
          </p:cNvPr>
          <p:cNvSpPr>
            <a:spLocks noGrp="1"/>
          </p:cNvSpPr>
          <p:nvPr>
            <p:ph sz="quarter" idx="1"/>
          </p:nvPr>
        </p:nvSpPr>
        <p:spPr>
          <a:xfrm>
            <a:off x="301752" y="1184691"/>
            <a:ext cx="8503920" cy="4914357"/>
          </a:xfrm>
          <a:solidFill>
            <a:schemeClr val="bg1"/>
          </a:solidFill>
          <a:ln>
            <a:solidFill>
              <a:srgbClr val="002060"/>
            </a:solidFill>
          </a:ln>
        </p:spPr>
        <p:txBody>
          <a:bodyPr>
            <a:normAutofit/>
          </a:bodyPr>
          <a:lstStyle/>
          <a:p>
            <a:r>
              <a:rPr lang="en-US" sz="2400" dirty="0"/>
              <a:t>Driving forces allowing for the Market Revolution</a:t>
            </a:r>
          </a:p>
        </p:txBody>
      </p:sp>
      <p:sp>
        <p:nvSpPr>
          <p:cNvPr id="4" name="Rectangle 3">
            <a:extLst>
              <a:ext uri="{FF2B5EF4-FFF2-40B4-BE49-F238E27FC236}">
                <a16:creationId xmlns:a16="http://schemas.microsoft.com/office/drawing/2014/main" id="{D2BE7FC4-BBBF-C044-D395-31B9D590D4B0}"/>
              </a:ext>
            </a:extLst>
          </p:cNvPr>
          <p:cNvSpPr/>
          <p:nvPr/>
        </p:nvSpPr>
        <p:spPr>
          <a:xfrm>
            <a:off x="517902" y="1650795"/>
            <a:ext cx="4495800" cy="1065277"/>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rPr>
              <a:t>Innovation</a:t>
            </a:r>
            <a:r>
              <a:rPr lang="en-US" sz="2400" dirty="0">
                <a:solidFill>
                  <a:schemeClr val="bg1"/>
                </a:solidFill>
              </a:rPr>
              <a:t>: new technology moves work from home to factory</a:t>
            </a:r>
          </a:p>
        </p:txBody>
      </p:sp>
      <p:sp>
        <p:nvSpPr>
          <p:cNvPr id="5" name="Rectangle 4">
            <a:extLst>
              <a:ext uri="{FF2B5EF4-FFF2-40B4-BE49-F238E27FC236}">
                <a16:creationId xmlns:a16="http://schemas.microsoft.com/office/drawing/2014/main" id="{80D920D8-3530-5732-A4A0-E1F0FF3C9729}"/>
              </a:ext>
            </a:extLst>
          </p:cNvPr>
          <p:cNvSpPr/>
          <p:nvPr/>
        </p:nvSpPr>
        <p:spPr>
          <a:xfrm>
            <a:off x="517902" y="2876341"/>
            <a:ext cx="4495800" cy="1065277"/>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rPr>
              <a:t>Transportation Revolution</a:t>
            </a:r>
            <a:r>
              <a:rPr lang="en-US" sz="2400" b="1" dirty="0">
                <a:solidFill>
                  <a:schemeClr val="bg1"/>
                </a:solidFill>
              </a:rPr>
              <a:t> </a:t>
            </a:r>
            <a:r>
              <a:rPr lang="en-US" sz="2400" dirty="0">
                <a:solidFill>
                  <a:schemeClr val="bg1"/>
                </a:solidFill>
              </a:rPr>
              <a:t>connecting east to west</a:t>
            </a:r>
          </a:p>
        </p:txBody>
      </p:sp>
      <p:sp>
        <p:nvSpPr>
          <p:cNvPr id="6" name="Rectangle 5">
            <a:extLst>
              <a:ext uri="{FF2B5EF4-FFF2-40B4-BE49-F238E27FC236}">
                <a16:creationId xmlns:a16="http://schemas.microsoft.com/office/drawing/2014/main" id="{3417C61E-17C9-0D9F-3F6D-F5400CE7C937}"/>
              </a:ext>
            </a:extLst>
          </p:cNvPr>
          <p:cNvSpPr/>
          <p:nvPr/>
        </p:nvSpPr>
        <p:spPr>
          <a:xfrm>
            <a:off x="517902" y="4101887"/>
            <a:ext cx="4495800" cy="1065276"/>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rPr>
              <a:t>Agriculture Revolution</a:t>
            </a:r>
            <a:r>
              <a:rPr lang="en-US" sz="2400" dirty="0">
                <a:solidFill>
                  <a:schemeClr val="bg1"/>
                </a:solidFill>
              </a:rPr>
              <a:t>: using  technology to expand crop yields</a:t>
            </a:r>
          </a:p>
        </p:txBody>
      </p:sp>
      <p:pic>
        <p:nvPicPr>
          <p:cNvPr id="1026" name="Picture 2" descr="The Cumberland Road">
            <a:extLst>
              <a:ext uri="{FF2B5EF4-FFF2-40B4-BE49-F238E27FC236}">
                <a16:creationId xmlns:a16="http://schemas.microsoft.com/office/drawing/2014/main" id="{4299E9B5-6D0F-421E-1935-C8015CE48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848" y="2024919"/>
            <a:ext cx="3349752" cy="208613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How The Factory System Changed The Course of History">
            <a:extLst>
              <a:ext uri="{FF2B5EF4-FFF2-40B4-BE49-F238E27FC236}">
                <a16:creationId xmlns:a16="http://schemas.microsoft.com/office/drawing/2014/main" id="{4797CD73-4AE2-6125-68E0-39664D81C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350" y="4270134"/>
            <a:ext cx="3349752" cy="208613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6C99112-CC9E-7622-9160-31306100A5A7}"/>
              </a:ext>
            </a:extLst>
          </p:cNvPr>
          <p:cNvSpPr/>
          <p:nvPr/>
        </p:nvSpPr>
        <p:spPr>
          <a:xfrm>
            <a:off x="533443" y="5305802"/>
            <a:ext cx="4495800" cy="1065276"/>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rPr>
              <a:t>Communication Revolution</a:t>
            </a:r>
            <a:r>
              <a:rPr lang="en-US" sz="2400" dirty="0">
                <a:solidFill>
                  <a:schemeClr val="bg1"/>
                </a:solidFill>
              </a:rPr>
              <a:t>: using  technology to send information faster</a:t>
            </a:r>
          </a:p>
        </p:txBody>
      </p:sp>
    </p:spTree>
    <p:extLst>
      <p:ext uri="{BB962C8B-B14F-4D97-AF65-F5344CB8AC3E}">
        <p14:creationId xmlns:p14="http://schemas.microsoft.com/office/powerpoint/2010/main" val="198030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5AD7-7176-248E-CFCB-DBF5C4D04207}"/>
              </a:ext>
            </a:extLst>
          </p:cNvPr>
          <p:cNvSpPr>
            <a:spLocks noGrp="1"/>
          </p:cNvSpPr>
          <p:nvPr>
            <p:ph type="title"/>
          </p:nvPr>
        </p:nvSpPr>
        <p:spPr/>
        <p:txBody>
          <a:bodyPr/>
          <a:lstStyle/>
          <a:p>
            <a:r>
              <a:rPr lang="en-US" dirty="0"/>
              <a:t>Protection of Property</a:t>
            </a:r>
          </a:p>
        </p:txBody>
      </p:sp>
      <p:sp>
        <p:nvSpPr>
          <p:cNvPr id="3" name="Content Placeholder 2">
            <a:extLst>
              <a:ext uri="{FF2B5EF4-FFF2-40B4-BE49-F238E27FC236}">
                <a16:creationId xmlns:a16="http://schemas.microsoft.com/office/drawing/2014/main" id="{0D72CA71-A200-B47E-192D-61CB2C40CA18}"/>
              </a:ext>
            </a:extLst>
          </p:cNvPr>
          <p:cNvSpPr>
            <a:spLocks noGrp="1"/>
          </p:cNvSpPr>
          <p:nvPr>
            <p:ph sz="quarter" idx="1"/>
          </p:nvPr>
        </p:nvSpPr>
        <p:spPr>
          <a:xfrm>
            <a:off x="334231" y="2859764"/>
            <a:ext cx="8503920" cy="3184164"/>
          </a:xfrm>
          <a:solidFill>
            <a:schemeClr val="bg1"/>
          </a:solidFill>
          <a:ln>
            <a:solidFill>
              <a:srgbClr val="002060"/>
            </a:solidFill>
          </a:ln>
        </p:spPr>
        <p:txBody>
          <a:bodyPr>
            <a:normAutofit/>
          </a:bodyPr>
          <a:lstStyle/>
          <a:p>
            <a:pPr marL="0" indent="0">
              <a:buNone/>
            </a:pPr>
            <a:r>
              <a:rPr lang="en-US" sz="2400" b="1" i="1" u="sng" dirty="0">
                <a:solidFill>
                  <a:srgbClr val="002060"/>
                </a:solidFill>
              </a:rPr>
              <a:t>Patents</a:t>
            </a:r>
            <a:r>
              <a:rPr lang="en-US" sz="2400" dirty="0"/>
              <a:t>: grants an inventor exclusive rights to own, produce and sell new technology</a:t>
            </a:r>
          </a:p>
          <a:p>
            <a:r>
              <a:rPr lang="en-US" sz="2200" b="1" dirty="0"/>
              <a:t>Patents Approved:</a:t>
            </a:r>
          </a:p>
          <a:p>
            <a:pPr lvl="1"/>
            <a:r>
              <a:rPr lang="en-US" dirty="0"/>
              <a:t>•</a:t>
            </a:r>
            <a:r>
              <a:rPr lang="en-US" b="1" dirty="0">
                <a:solidFill>
                  <a:srgbClr val="C00000"/>
                </a:solidFill>
              </a:rPr>
              <a:t>1800: 41</a:t>
            </a:r>
          </a:p>
          <a:p>
            <a:pPr lvl="1"/>
            <a:r>
              <a:rPr lang="en-US" dirty="0">
                <a:solidFill>
                  <a:srgbClr val="C00000"/>
                </a:solidFill>
              </a:rPr>
              <a:t>•</a:t>
            </a:r>
            <a:r>
              <a:rPr lang="en-US" b="1" dirty="0">
                <a:solidFill>
                  <a:srgbClr val="C00000"/>
                </a:solidFill>
              </a:rPr>
              <a:t>1860: 4,357</a:t>
            </a:r>
            <a:endParaRPr lang="en-US" dirty="0">
              <a:solidFill>
                <a:srgbClr val="C00000"/>
              </a:solidFill>
            </a:endParaRPr>
          </a:p>
          <a:p>
            <a:pPr marL="0" indent="0">
              <a:buNone/>
            </a:pPr>
            <a:r>
              <a:rPr lang="en-US" sz="2400" dirty="0"/>
              <a:t> </a:t>
            </a:r>
          </a:p>
        </p:txBody>
      </p:sp>
      <p:sp>
        <p:nvSpPr>
          <p:cNvPr id="4" name="Rectangle 3">
            <a:extLst>
              <a:ext uri="{FF2B5EF4-FFF2-40B4-BE49-F238E27FC236}">
                <a16:creationId xmlns:a16="http://schemas.microsoft.com/office/drawing/2014/main" id="{D3A313E1-DE89-8072-B58F-3F85565BA9C4}"/>
              </a:ext>
            </a:extLst>
          </p:cNvPr>
          <p:cNvSpPr/>
          <p:nvPr/>
        </p:nvSpPr>
        <p:spPr>
          <a:xfrm>
            <a:off x="285513" y="951995"/>
            <a:ext cx="8534400" cy="1831848"/>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0" i="0" dirty="0">
                <a:solidFill>
                  <a:schemeClr val="bg1"/>
                </a:solidFill>
                <a:effectLst/>
                <a:latin typeface="Times New Roman" panose="02020603050405020304" pitchFamily="18" charset="0"/>
                <a:cs typeface="Times New Roman" panose="02020603050405020304" pitchFamily="18" charset="0"/>
              </a:rPr>
              <a:t>The Congress shall have Power To promote the Progress of Science and useful Arts, by securing for limited Times to Authors and Inventors the exclusive Right to their respective Writings and Discoveries</a:t>
            </a:r>
          </a:p>
          <a:p>
            <a:r>
              <a:rPr lang="en-US" sz="2400" dirty="0">
                <a:solidFill>
                  <a:schemeClr val="bg1"/>
                </a:solidFill>
                <a:latin typeface="Times New Roman" panose="02020603050405020304" pitchFamily="18" charset="0"/>
                <a:cs typeface="Times New Roman" panose="02020603050405020304" pitchFamily="18" charset="0"/>
              </a:rPr>
              <a:t>	- Article I, Section 8, Clause 8, U.S. Constitution</a:t>
            </a:r>
          </a:p>
        </p:txBody>
      </p:sp>
      <p:pic>
        <p:nvPicPr>
          <p:cNvPr id="3074" name="Picture 2" descr="Who Invented the Spinning Jenny? History, Facts and Key Dates - Discover  Walks Blog">
            <a:extLst>
              <a:ext uri="{FF2B5EF4-FFF2-40B4-BE49-F238E27FC236}">
                <a16:creationId xmlns:a16="http://schemas.microsoft.com/office/drawing/2014/main" id="{CF31D22C-5788-F0C2-AB2C-DFA0676835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123" y="4955424"/>
            <a:ext cx="2971800" cy="140642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94BCEA2-017A-AE03-D48E-86B36A14EC46}"/>
              </a:ext>
            </a:extLst>
          </p:cNvPr>
          <p:cNvSpPr/>
          <p:nvPr/>
        </p:nvSpPr>
        <p:spPr>
          <a:xfrm>
            <a:off x="609601" y="5866026"/>
            <a:ext cx="2743200" cy="67730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Spinning Jenny</a:t>
            </a:r>
          </a:p>
          <a:p>
            <a:pPr algn="ctr"/>
            <a:r>
              <a:rPr lang="en-US" sz="2000" dirty="0"/>
              <a:t>(James Hargreaves) </a:t>
            </a:r>
          </a:p>
        </p:txBody>
      </p:sp>
      <p:pic>
        <p:nvPicPr>
          <p:cNvPr id="3076" name="Picture 4" descr="PATENT OF SEWING MACHINE (1867) — Ezen Designs">
            <a:extLst>
              <a:ext uri="{FF2B5EF4-FFF2-40B4-BE49-F238E27FC236}">
                <a16:creationId xmlns:a16="http://schemas.microsoft.com/office/drawing/2014/main" id="{1211D633-6F19-B745-8D0F-1A2C118AB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557" y="3819790"/>
            <a:ext cx="2407695" cy="20478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CF7D1E7-D3B5-0F96-6DB3-83FC30CFAED1}"/>
              </a:ext>
            </a:extLst>
          </p:cNvPr>
          <p:cNvSpPr/>
          <p:nvPr/>
        </p:nvSpPr>
        <p:spPr>
          <a:xfrm>
            <a:off x="4097087" y="5473629"/>
            <a:ext cx="2331495" cy="67730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Sewing Machine</a:t>
            </a:r>
          </a:p>
          <a:p>
            <a:pPr algn="ctr"/>
            <a:r>
              <a:rPr lang="en-US" sz="2000" dirty="0"/>
              <a:t>(Isaac Singer) </a:t>
            </a:r>
          </a:p>
        </p:txBody>
      </p:sp>
      <p:pic>
        <p:nvPicPr>
          <p:cNvPr id="3078" name="Picture 6" descr="Patent Pending Blog - Patents and the History of Technology: History of the  Plow">
            <a:extLst>
              <a:ext uri="{FF2B5EF4-FFF2-40B4-BE49-F238E27FC236}">
                <a16:creationId xmlns:a16="http://schemas.microsoft.com/office/drawing/2014/main" id="{D186EA7E-CE62-D00B-C75E-24DE10280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551" y="3610762"/>
            <a:ext cx="2228850" cy="20478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C64CC68-C886-ED74-9217-338FF3913D6E}"/>
              </a:ext>
            </a:extLst>
          </p:cNvPr>
          <p:cNvSpPr/>
          <p:nvPr/>
        </p:nvSpPr>
        <p:spPr>
          <a:xfrm>
            <a:off x="6620955" y="5482974"/>
            <a:ext cx="2331495" cy="67730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Steel Plow</a:t>
            </a:r>
          </a:p>
          <a:p>
            <a:pPr algn="ctr"/>
            <a:r>
              <a:rPr lang="en-US" sz="2000" dirty="0"/>
              <a:t>(John Deere) </a:t>
            </a:r>
          </a:p>
        </p:txBody>
      </p:sp>
    </p:spTree>
    <p:extLst>
      <p:ext uri="{BB962C8B-B14F-4D97-AF65-F5344CB8AC3E}">
        <p14:creationId xmlns:p14="http://schemas.microsoft.com/office/powerpoint/2010/main" val="4121935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7926-F7BA-B782-C412-9115E0873D0B}"/>
              </a:ext>
            </a:extLst>
          </p:cNvPr>
          <p:cNvSpPr>
            <a:spLocks noGrp="1"/>
          </p:cNvSpPr>
          <p:nvPr>
            <p:ph type="title"/>
          </p:nvPr>
        </p:nvSpPr>
        <p:spPr/>
        <p:txBody>
          <a:bodyPr/>
          <a:lstStyle/>
          <a:p>
            <a:r>
              <a:rPr lang="en-US" dirty="0">
                <a:solidFill>
                  <a:srgbClr val="002060"/>
                </a:solidFill>
              </a:rPr>
              <a:t>New Business form</a:t>
            </a:r>
          </a:p>
        </p:txBody>
      </p:sp>
      <p:sp>
        <p:nvSpPr>
          <p:cNvPr id="3" name="Content Placeholder 2">
            <a:extLst>
              <a:ext uri="{FF2B5EF4-FFF2-40B4-BE49-F238E27FC236}">
                <a16:creationId xmlns:a16="http://schemas.microsoft.com/office/drawing/2014/main" id="{AF54BDE7-5A28-F89D-8BB3-846B85B0F8B8}"/>
              </a:ext>
            </a:extLst>
          </p:cNvPr>
          <p:cNvSpPr>
            <a:spLocks noGrp="1"/>
          </p:cNvSpPr>
          <p:nvPr>
            <p:ph sz="quarter" idx="1"/>
          </p:nvPr>
        </p:nvSpPr>
        <p:spPr>
          <a:solidFill>
            <a:schemeClr val="bg1"/>
          </a:solidFill>
        </p:spPr>
        <p:txBody>
          <a:bodyPr>
            <a:normAutofit/>
          </a:bodyPr>
          <a:lstStyle/>
          <a:p>
            <a:pPr marL="0" indent="0">
              <a:buNone/>
            </a:pPr>
            <a:r>
              <a:rPr lang="en-US" sz="2400" dirty="0"/>
              <a:t>New business structure: </a:t>
            </a:r>
            <a:r>
              <a:rPr lang="en-US" sz="2400" b="1" i="1" u="sng" dirty="0">
                <a:solidFill>
                  <a:srgbClr val="002060"/>
                </a:solidFill>
              </a:rPr>
              <a:t>CORPORATIONS</a:t>
            </a:r>
          </a:p>
          <a:p>
            <a:r>
              <a:rPr lang="en-US" sz="2400" b="1" i="1" u="sng" dirty="0">
                <a:solidFill>
                  <a:srgbClr val="002060"/>
                </a:solidFill>
              </a:rPr>
              <a:t>States allowed to charter corporations</a:t>
            </a:r>
          </a:p>
          <a:p>
            <a:r>
              <a:rPr lang="en-US" sz="2400" b="1" dirty="0"/>
              <a:t>Advantages</a:t>
            </a:r>
          </a:p>
          <a:p>
            <a:pPr lvl="1"/>
            <a:r>
              <a:rPr lang="en-US" sz="2400" dirty="0">
                <a:solidFill>
                  <a:schemeClr val="tx1"/>
                </a:solidFill>
              </a:rPr>
              <a:t>Limited Liability (only risk what you invest)</a:t>
            </a:r>
          </a:p>
          <a:p>
            <a:pPr lvl="1"/>
            <a:r>
              <a:rPr lang="en-US" sz="2400" dirty="0">
                <a:solidFill>
                  <a:schemeClr val="tx1"/>
                </a:solidFill>
              </a:rPr>
              <a:t>Sell Stock (shares of ownership – raise capital quickly)</a:t>
            </a:r>
          </a:p>
        </p:txBody>
      </p:sp>
      <p:pic>
        <p:nvPicPr>
          <p:cNvPr id="2050" name="Picture 2" descr="Graph/Table of the Week: When did Corporate America begin? – URPE">
            <a:extLst>
              <a:ext uri="{FF2B5EF4-FFF2-40B4-BE49-F238E27FC236}">
                <a16:creationId xmlns:a16="http://schemas.microsoft.com/office/drawing/2014/main" id="{8D39B8DB-3C91-D04C-606C-BB98E6ABB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52" y="3704391"/>
            <a:ext cx="8153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D50989-6825-E580-78D1-5F5FF5A6D4A1}"/>
              </a:ext>
            </a:extLst>
          </p:cNvPr>
          <p:cNvSpPr/>
          <p:nvPr/>
        </p:nvSpPr>
        <p:spPr>
          <a:xfrm>
            <a:off x="685800" y="5867400"/>
            <a:ext cx="7467600" cy="617645"/>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Growth of corporations: 1800 only 20 corporations – 1817 over 1800 corporations existed </a:t>
            </a:r>
          </a:p>
        </p:txBody>
      </p:sp>
    </p:spTree>
    <p:extLst>
      <p:ext uri="{BB962C8B-B14F-4D97-AF65-F5344CB8AC3E}">
        <p14:creationId xmlns:p14="http://schemas.microsoft.com/office/powerpoint/2010/main" val="411978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6927-5224-118D-435D-9846D28B6ACC}"/>
              </a:ext>
            </a:extLst>
          </p:cNvPr>
          <p:cNvSpPr>
            <a:spLocks noGrp="1"/>
          </p:cNvSpPr>
          <p:nvPr>
            <p:ph type="title"/>
          </p:nvPr>
        </p:nvSpPr>
        <p:spPr/>
        <p:txBody>
          <a:bodyPr/>
          <a:lstStyle/>
          <a:p>
            <a:r>
              <a:rPr lang="en-US" dirty="0">
                <a:solidFill>
                  <a:srgbClr val="002060"/>
                </a:solidFill>
              </a:rPr>
              <a:t>Innovations of the Market Revolution</a:t>
            </a:r>
          </a:p>
        </p:txBody>
      </p:sp>
      <p:sp>
        <p:nvSpPr>
          <p:cNvPr id="3" name="Content Placeholder 2">
            <a:extLst>
              <a:ext uri="{FF2B5EF4-FFF2-40B4-BE49-F238E27FC236}">
                <a16:creationId xmlns:a16="http://schemas.microsoft.com/office/drawing/2014/main" id="{4AE42F4D-40B8-E0C0-8611-1F08B9B23655}"/>
              </a:ext>
            </a:extLst>
          </p:cNvPr>
          <p:cNvSpPr>
            <a:spLocks noGrp="1"/>
          </p:cNvSpPr>
          <p:nvPr>
            <p:ph sz="quarter" idx="1"/>
          </p:nvPr>
        </p:nvSpPr>
        <p:spPr>
          <a:xfrm>
            <a:off x="237692" y="3090672"/>
            <a:ext cx="8503920" cy="2670048"/>
          </a:xfrm>
          <a:solidFill>
            <a:schemeClr val="bg1"/>
          </a:solidFill>
          <a:ln>
            <a:solidFill>
              <a:srgbClr val="002060"/>
            </a:solidFill>
          </a:ln>
        </p:spPr>
        <p:txBody>
          <a:bodyPr>
            <a:normAutofit/>
          </a:bodyPr>
          <a:lstStyle/>
          <a:p>
            <a:pPr marL="0" indent="0">
              <a:buNone/>
            </a:pPr>
            <a:r>
              <a:rPr lang="en-US" sz="2400" dirty="0"/>
              <a:t>For your assigned innovation</a:t>
            </a:r>
          </a:p>
          <a:p>
            <a:r>
              <a:rPr lang="en-US" sz="2400" dirty="0"/>
              <a:t>Inventor’s Name</a:t>
            </a:r>
          </a:p>
          <a:p>
            <a:r>
              <a:rPr lang="en-US" sz="2400" dirty="0"/>
              <a:t>Patent Holder:</a:t>
            </a:r>
          </a:p>
          <a:p>
            <a:r>
              <a:rPr lang="en-US" sz="2400" dirty="0"/>
              <a:t>Explanation of what the innovation actually does </a:t>
            </a:r>
          </a:p>
          <a:p>
            <a:r>
              <a:rPr lang="en-US" sz="2400" dirty="0"/>
              <a:t>Image </a:t>
            </a:r>
          </a:p>
          <a:p>
            <a:r>
              <a:rPr lang="en-US" sz="2400" dirty="0"/>
              <a:t>Answer the 4 questions </a:t>
            </a:r>
          </a:p>
        </p:txBody>
      </p:sp>
      <p:sp>
        <p:nvSpPr>
          <p:cNvPr id="4" name="Rectangle 3">
            <a:extLst>
              <a:ext uri="{FF2B5EF4-FFF2-40B4-BE49-F238E27FC236}">
                <a16:creationId xmlns:a16="http://schemas.microsoft.com/office/drawing/2014/main" id="{A762F26D-578D-500C-436D-54F091C83AC3}"/>
              </a:ext>
            </a:extLst>
          </p:cNvPr>
          <p:cNvSpPr/>
          <p:nvPr/>
        </p:nvSpPr>
        <p:spPr>
          <a:xfrm>
            <a:off x="249316" y="1335024"/>
            <a:ext cx="8534400" cy="1408176"/>
          </a:xfrm>
          <a:prstGeom prst="rect">
            <a:avLst/>
          </a:prstGeom>
          <a:solidFill>
            <a:schemeClr val="accent2">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t>Innovation is a primary factor for the rise of the Market Revolution and changes to the U.S. economy.</a:t>
            </a:r>
          </a:p>
          <a:p>
            <a:pPr marL="342900" indent="-342900">
              <a:buFont typeface="Arial" panose="020B0604020202020204" pitchFamily="34" charset="0"/>
              <a:buChar char="•"/>
            </a:pPr>
            <a:r>
              <a:rPr lang="en-US" sz="2400" dirty="0"/>
              <a:t>Explain how innovation transformed America during the Market Revolution.  </a:t>
            </a:r>
          </a:p>
        </p:txBody>
      </p:sp>
      <p:pic>
        <p:nvPicPr>
          <p:cNvPr id="1026" name="Picture 2" descr="Mechanical Reaper (c. 1840) | German ...">
            <a:extLst>
              <a:ext uri="{FF2B5EF4-FFF2-40B4-BE49-F238E27FC236}">
                <a16:creationId xmlns:a16="http://schemas.microsoft.com/office/drawing/2014/main" id="{CC53F4ED-A6EA-FD9C-4B0C-6A14E3CF6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652" y="2571066"/>
            <a:ext cx="3162300" cy="144780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Power Loom">
            <a:extLst>
              <a:ext uri="{FF2B5EF4-FFF2-40B4-BE49-F238E27FC236}">
                <a16:creationId xmlns:a16="http://schemas.microsoft.com/office/drawing/2014/main" id="{2B997469-C1DB-B110-7A30-4799FB7BD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196" y="4936081"/>
            <a:ext cx="1961520" cy="1649278"/>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When was the Cotton Gin Invented ...">
            <a:extLst>
              <a:ext uri="{FF2B5EF4-FFF2-40B4-BE49-F238E27FC236}">
                <a16:creationId xmlns:a16="http://schemas.microsoft.com/office/drawing/2014/main" id="{0F9DF007-CB7B-808E-6D14-EBBBE8A02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936081"/>
            <a:ext cx="2210373" cy="1649278"/>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31225F-ADF6-6B71-D4EB-11A12EE641EE}"/>
              </a:ext>
            </a:extLst>
          </p:cNvPr>
          <p:cNvSpPr/>
          <p:nvPr/>
        </p:nvSpPr>
        <p:spPr>
          <a:xfrm>
            <a:off x="1066800" y="2895600"/>
            <a:ext cx="5755396" cy="3429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t>Innovations</a:t>
            </a:r>
          </a:p>
          <a:p>
            <a:pPr marL="342900" indent="-342900">
              <a:buFont typeface="Arial" panose="020B0604020202020204" pitchFamily="34" charset="0"/>
              <a:buChar char="•"/>
            </a:pPr>
            <a:r>
              <a:rPr lang="en-US" sz="2400" dirty="0"/>
              <a:t>Cotton Gin</a:t>
            </a:r>
          </a:p>
          <a:p>
            <a:pPr marL="342900" indent="-342900">
              <a:buFont typeface="Arial" panose="020B0604020202020204" pitchFamily="34" charset="0"/>
              <a:buChar char="•"/>
            </a:pPr>
            <a:r>
              <a:rPr lang="en-US" sz="2400" dirty="0"/>
              <a:t>Steele Plow</a:t>
            </a:r>
          </a:p>
          <a:p>
            <a:pPr marL="342900" indent="-342900">
              <a:buFont typeface="Arial" panose="020B0604020202020204" pitchFamily="34" charset="0"/>
              <a:buChar char="•"/>
            </a:pPr>
            <a:r>
              <a:rPr lang="en-US" sz="2400" dirty="0"/>
              <a:t>Steam Engine</a:t>
            </a:r>
          </a:p>
          <a:p>
            <a:pPr marL="342900" indent="-342900">
              <a:buFont typeface="Arial" panose="020B0604020202020204" pitchFamily="34" charset="0"/>
              <a:buChar char="•"/>
            </a:pPr>
            <a:r>
              <a:rPr lang="en-US" sz="2400" dirty="0"/>
              <a:t>Mechanical Reaper</a:t>
            </a:r>
          </a:p>
          <a:p>
            <a:pPr marL="342900" indent="-342900">
              <a:buFont typeface="Arial" panose="020B0604020202020204" pitchFamily="34" charset="0"/>
              <a:buChar char="•"/>
            </a:pPr>
            <a:r>
              <a:rPr lang="en-US" sz="2400" dirty="0"/>
              <a:t>The Factory System</a:t>
            </a:r>
          </a:p>
          <a:p>
            <a:pPr marL="342900" indent="-342900">
              <a:buFont typeface="Arial" panose="020B0604020202020204" pitchFamily="34" charset="0"/>
              <a:buChar char="•"/>
            </a:pPr>
            <a:r>
              <a:rPr lang="en-US" sz="2400" dirty="0"/>
              <a:t>Spinning Jenny</a:t>
            </a:r>
          </a:p>
          <a:p>
            <a:pPr marL="342900" indent="-342900">
              <a:buFont typeface="Arial" panose="020B0604020202020204" pitchFamily="34" charset="0"/>
              <a:buChar char="•"/>
            </a:pPr>
            <a:r>
              <a:rPr lang="en-US" sz="2400" dirty="0"/>
              <a:t>Telegraph</a:t>
            </a:r>
          </a:p>
        </p:txBody>
      </p:sp>
    </p:spTree>
    <p:extLst>
      <p:ext uri="{BB962C8B-B14F-4D97-AF65-F5344CB8AC3E}">
        <p14:creationId xmlns:p14="http://schemas.microsoft.com/office/powerpoint/2010/main" val="246915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a:t>Agenda</a:t>
            </a:r>
          </a:p>
        </p:txBody>
      </p:sp>
      <p:sp>
        <p:nvSpPr>
          <p:cNvPr id="3" name="Content Placeholder 2"/>
          <p:cNvSpPr>
            <a:spLocks noGrp="1"/>
          </p:cNvSpPr>
          <p:nvPr>
            <p:ph sz="quarter" idx="1"/>
          </p:nvPr>
        </p:nvSpPr>
        <p:spPr>
          <a:xfrm>
            <a:off x="301752" y="1371600"/>
            <a:ext cx="8503920" cy="4727448"/>
          </a:xfrm>
          <a:solidFill>
            <a:schemeClr val="accent2">
              <a:lumMod val="20000"/>
              <a:lumOff val="80000"/>
            </a:schemeClr>
          </a:solidFill>
        </p:spPr>
        <p:txBody>
          <a:bodyPr>
            <a:normAutofit fontScale="47500" lnSpcReduction="20000"/>
          </a:bodyPr>
          <a:lstStyle/>
          <a:p>
            <a:pPr marL="0" indent="0">
              <a:buNone/>
            </a:pPr>
            <a:r>
              <a:rPr lang="en-US" b="1" i="1" dirty="0">
                <a:solidFill>
                  <a:srgbClr val="002060"/>
                </a:solidFill>
              </a:rPr>
              <a:t>Unit 4E:  Explain the causes and effects of innovations in technology, agriculture, and commerce over time</a:t>
            </a:r>
          </a:p>
          <a:p>
            <a:r>
              <a:rPr lang="en-US" b="1" i="1" dirty="0">
                <a:solidFill>
                  <a:srgbClr val="002060"/>
                </a:solidFill>
              </a:rPr>
              <a:t>4.2: Revolutions in commerce, innovation, agriculture, an d transportation influence efficiency in production</a:t>
            </a:r>
          </a:p>
          <a:p>
            <a:r>
              <a:rPr lang="en-US" b="1" i="1" dirty="0">
                <a:solidFill>
                  <a:srgbClr val="002060"/>
                </a:solidFill>
              </a:rPr>
              <a:t>4.2 – II &amp; III: Changes in the production of goods led to social transformation within the U.S.</a:t>
            </a:r>
          </a:p>
          <a:p>
            <a:pPr marL="0" indent="0">
              <a:buNone/>
            </a:pPr>
            <a:endParaRPr lang="en-US" sz="700" b="1" i="1" dirty="0">
              <a:solidFill>
                <a:srgbClr val="002060"/>
              </a:solidFill>
            </a:endParaRPr>
          </a:p>
          <a:p>
            <a:pPr marL="0" indent="0">
              <a:buNone/>
            </a:pPr>
            <a:r>
              <a:rPr lang="en-US" sz="3300" b="1" i="1" dirty="0">
                <a:solidFill>
                  <a:srgbClr val="002060"/>
                </a:solidFill>
              </a:rPr>
              <a:t>Essential Question:</a:t>
            </a:r>
            <a:r>
              <a:rPr lang="en-US" sz="3300" b="1" dirty="0">
                <a:solidFill>
                  <a:srgbClr val="002060"/>
                </a:solidFill>
              </a:rPr>
              <a:t> </a:t>
            </a:r>
            <a:r>
              <a:rPr lang="en-US" sz="3300" dirty="0"/>
              <a:t>How did the development of the market revolution dramatic alter the development of the United States from 1820 to 1860?</a:t>
            </a:r>
          </a:p>
          <a:p>
            <a:pPr marL="0" indent="0">
              <a:buNone/>
            </a:pPr>
            <a:r>
              <a:rPr lang="en-US" sz="3300" b="1" dirty="0"/>
              <a:t>Students can:</a:t>
            </a:r>
          </a:p>
          <a:p>
            <a:pPr lvl="0"/>
            <a:r>
              <a:rPr lang="en-US" sz="3300" dirty="0"/>
              <a:t>Decipher how innovation was a primary factor in the development of a national economy</a:t>
            </a:r>
          </a:p>
          <a:p>
            <a:pPr lvl="0"/>
            <a:r>
              <a:rPr lang="en-US" sz="3300" dirty="0"/>
              <a:t>Evaluate social changes as a result of mechanization </a:t>
            </a:r>
          </a:p>
          <a:p>
            <a:pPr lvl="0"/>
            <a:r>
              <a:rPr lang="en-US" sz="3300"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3800" b="1" dirty="0">
                <a:latin typeface="+mj-lt"/>
              </a:rPr>
              <a:t>Agenda</a:t>
            </a:r>
          </a:p>
          <a:p>
            <a:r>
              <a:rPr lang="en-US" sz="3800" dirty="0">
                <a:latin typeface="+mj-lt"/>
              </a:rPr>
              <a:t>Wiggin Out</a:t>
            </a:r>
          </a:p>
          <a:p>
            <a:r>
              <a:rPr lang="en-US" sz="3800" dirty="0">
                <a:latin typeface="+mj-lt"/>
              </a:rPr>
              <a:t>The Post Jackson Effect</a:t>
            </a:r>
          </a:p>
          <a:p>
            <a:r>
              <a:rPr lang="en-US" sz="3800" dirty="0">
                <a:latin typeface="+mj-lt"/>
              </a:rPr>
              <a:t>Jackson – Champ or Chump</a:t>
            </a:r>
          </a:p>
          <a:p>
            <a:pPr marL="0" indent="0">
              <a:buNone/>
            </a:pPr>
            <a:r>
              <a:rPr lang="en-US" sz="3800" b="1" dirty="0">
                <a:solidFill>
                  <a:srgbClr val="002060"/>
                </a:solidFill>
                <a:latin typeface="+mj-lt"/>
              </a:rPr>
              <a:t>Homework:</a:t>
            </a:r>
          </a:p>
          <a:p>
            <a:r>
              <a:rPr lang="en-US" sz="3800" b="1" dirty="0">
                <a:solidFill>
                  <a:srgbClr val="002060"/>
                </a:solidFill>
                <a:latin typeface="+mj-lt"/>
              </a:rPr>
              <a:t>The Innovation Effect (Reading Quiz in class tomorrow)</a:t>
            </a:r>
          </a:p>
        </p:txBody>
      </p:sp>
    </p:spTree>
    <p:extLst>
      <p:ext uri="{BB962C8B-B14F-4D97-AF65-F5344CB8AC3E}">
        <p14:creationId xmlns:p14="http://schemas.microsoft.com/office/powerpoint/2010/main" val="9479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A4801-200B-700E-53D4-C04CE7FED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E83A99-5F50-CDD5-948D-626F9F078C23}"/>
              </a:ext>
            </a:extLst>
          </p:cNvPr>
          <p:cNvSpPr>
            <a:spLocks noGrp="1"/>
          </p:cNvSpPr>
          <p:nvPr>
            <p:ph type="title"/>
          </p:nvPr>
        </p:nvSpPr>
        <p:spPr/>
        <p:txBody>
          <a:bodyPr/>
          <a:lstStyle/>
          <a:p>
            <a:r>
              <a:rPr lang="en-US" dirty="0">
                <a:solidFill>
                  <a:srgbClr val="002060"/>
                </a:solidFill>
              </a:rPr>
              <a:t>MEAL Plan </a:t>
            </a:r>
          </a:p>
        </p:txBody>
      </p:sp>
      <p:sp>
        <p:nvSpPr>
          <p:cNvPr id="3" name="Content Placeholder 2">
            <a:extLst>
              <a:ext uri="{FF2B5EF4-FFF2-40B4-BE49-F238E27FC236}">
                <a16:creationId xmlns:a16="http://schemas.microsoft.com/office/drawing/2014/main" id="{189E3570-D3BA-AB0A-F204-0D0B6914C746}"/>
              </a:ext>
            </a:extLst>
          </p:cNvPr>
          <p:cNvSpPr>
            <a:spLocks noGrp="1"/>
          </p:cNvSpPr>
          <p:nvPr>
            <p:ph sz="quarter" idx="1"/>
          </p:nvPr>
        </p:nvSpPr>
        <p:spPr>
          <a:solidFill>
            <a:schemeClr val="bg1"/>
          </a:solidFill>
          <a:ln>
            <a:solidFill>
              <a:srgbClr val="002060"/>
            </a:solidFill>
          </a:ln>
        </p:spPr>
        <p:txBody>
          <a:bodyPr>
            <a:normAutofit/>
          </a:bodyPr>
          <a:lstStyle/>
          <a:p>
            <a:pPr marL="0" indent="0">
              <a:buNone/>
            </a:pPr>
            <a:r>
              <a:rPr lang="en-US" sz="2400" b="1" u="sng" dirty="0">
                <a:solidFill>
                  <a:srgbClr val="002060"/>
                </a:solidFill>
              </a:rPr>
              <a:t>MEAL PLAN </a:t>
            </a:r>
            <a:r>
              <a:rPr lang="en-US" sz="2400" dirty="0"/>
              <a:t>– HOW TO write body paragraphs in defense of a thesis</a:t>
            </a:r>
          </a:p>
          <a:p>
            <a:pPr marL="0" indent="0">
              <a:buNone/>
            </a:pPr>
            <a:endParaRPr lang="en-US" sz="2400" dirty="0"/>
          </a:p>
        </p:txBody>
      </p:sp>
      <p:sp>
        <p:nvSpPr>
          <p:cNvPr id="4" name="Rectangle 3">
            <a:extLst>
              <a:ext uri="{FF2B5EF4-FFF2-40B4-BE49-F238E27FC236}">
                <a16:creationId xmlns:a16="http://schemas.microsoft.com/office/drawing/2014/main" id="{B900D04F-EE13-1F3B-E88B-BF88A5D7E0EB}"/>
              </a:ext>
            </a:extLst>
          </p:cNvPr>
          <p:cNvSpPr/>
          <p:nvPr/>
        </p:nvSpPr>
        <p:spPr>
          <a:xfrm>
            <a:off x="152400" y="2345759"/>
            <a:ext cx="2590800" cy="609600"/>
          </a:xfrm>
          <a:prstGeom prst="rect">
            <a:avLst/>
          </a:prstGeom>
          <a:solidFill>
            <a:schemeClr val="accent2">
              <a:lumMod val="50000"/>
            </a:schemeClr>
          </a:solidFill>
          <a:ln w="28575">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M = Main idea</a:t>
            </a:r>
          </a:p>
        </p:txBody>
      </p:sp>
      <p:sp>
        <p:nvSpPr>
          <p:cNvPr id="5" name="Rectangle 4">
            <a:extLst>
              <a:ext uri="{FF2B5EF4-FFF2-40B4-BE49-F238E27FC236}">
                <a16:creationId xmlns:a16="http://schemas.microsoft.com/office/drawing/2014/main" id="{0631AC18-0469-6383-A7F6-344A25D685F3}"/>
              </a:ext>
            </a:extLst>
          </p:cNvPr>
          <p:cNvSpPr/>
          <p:nvPr/>
        </p:nvSpPr>
        <p:spPr>
          <a:xfrm>
            <a:off x="2862072" y="2172991"/>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Topic sentence that re-states thesis claim and base that supports it </a:t>
            </a:r>
          </a:p>
        </p:txBody>
      </p:sp>
      <p:sp>
        <p:nvSpPr>
          <p:cNvPr id="6" name="Rectangle 5">
            <a:extLst>
              <a:ext uri="{FF2B5EF4-FFF2-40B4-BE49-F238E27FC236}">
                <a16:creationId xmlns:a16="http://schemas.microsoft.com/office/drawing/2014/main" id="{14D9DA7B-FF64-521A-988F-34B8F5F4839A}"/>
              </a:ext>
            </a:extLst>
          </p:cNvPr>
          <p:cNvSpPr/>
          <p:nvPr/>
        </p:nvSpPr>
        <p:spPr>
          <a:xfrm>
            <a:off x="152400" y="3429000"/>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E = Evidence</a:t>
            </a:r>
          </a:p>
        </p:txBody>
      </p:sp>
      <p:sp>
        <p:nvSpPr>
          <p:cNvPr id="7" name="Rectangle 6">
            <a:extLst>
              <a:ext uri="{FF2B5EF4-FFF2-40B4-BE49-F238E27FC236}">
                <a16:creationId xmlns:a16="http://schemas.microsoft.com/office/drawing/2014/main" id="{8E705BEC-23E9-A566-B853-2E43381401EC}"/>
              </a:ext>
            </a:extLst>
          </p:cNvPr>
          <p:cNvSpPr/>
          <p:nvPr/>
        </p:nvSpPr>
        <p:spPr>
          <a:xfrm>
            <a:off x="170481" y="4578096"/>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A = Analysis</a:t>
            </a:r>
          </a:p>
        </p:txBody>
      </p:sp>
      <p:sp>
        <p:nvSpPr>
          <p:cNvPr id="8" name="Rectangle 7">
            <a:extLst>
              <a:ext uri="{FF2B5EF4-FFF2-40B4-BE49-F238E27FC236}">
                <a16:creationId xmlns:a16="http://schemas.microsoft.com/office/drawing/2014/main" id="{3FA72013-F24C-11F1-8E79-E7CED71550E3}"/>
              </a:ext>
            </a:extLst>
          </p:cNvPr>
          <p:cNvSpPr/>
          <p:nvPr/>
        </p:nvSpPr>
        <p:spPr>
          <a:xfrm>
            <a:off x="152400" y="5640324"/>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L = Link</a:t>
            </a:r>
          </a:p>
        </p:txBody>
      </p:sp>
      <p:sp>
        <p:nvSpPr>
          <p:cNvPr id="9" name="Rectangle 8">
            <a:extLst>
              <a:ext uri="{FF2B5EF4-FFF2-40B4-BE49-F238E27FC236}">
                <a16:creationId xmlns:a16="http://schemas.microsoft.com/office/drawing/2014/main" id="{97326C44-4E1A-1CB1-9A19-23F451668834}"/>
              </a:ext>
            </a:extLst>
          </p:cNvPr>
          <p:cNvSpPr/>
          <p:nvPr/>
        </p:nvSpPr>
        <p:spPr>
          <a:xfrm>
            <a:off x="2862072" y="3239791"/>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Specific, relevant, and correct example that answer the question to support your</a:t>
            </a:r>
          </a:p>
          <a:p>
            <a:r>
              <a:rPr lang="en-US" sz="2400" dirty="0">
                <a:solidFill>
                  <a:srgbClr val="002060"/>
                </a:solidFill>
              </a:rPr>
              <a:t>argument.</a:t>
            </a:r>
          </a:p>
        </p:txBody>
      </p:sp>
      <p:sp>
        <p:nvSpPr>
          <p:cNvPr id="10" name="Rectangle 9">
            <a:extLst>
              <a:ext uri="{FF2B5EF4-FFF2-40B4-BE49-F238E27FC236}">
                <a16:creationId xmlns:a16="http://schemas.microsoft.com/office/drawing/2014/main" id="{3966F03A-8A5C-08A6-0BA0-BC782A939940}"/>
              </a:ext>
            </a:extLst>
          </p:cNvPr>
          <p:cNvSpPr/>
          <p:nvPr/>
        </p:nvSpPr>
        <p:spPr>
          <a:xfrm>
            <a:off x="2862072" y="4388887"/>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Explain connections between evidence and thesis claim</a:t>
            </a:r>
          </a:p>
        </p:txBody>
      </p:sp>
      <p:sp>
        <p:nvSpPr>
          <p:cNvPr id="11" name="Rectangle 10">
            <a:extLst>
              <a:ext uri="{FF2B5EF4-FFF2-40B4-BE49-F238E27FC236}">
                <a16:creationId xmlns:a16="http://schemas.microsoft.com/office/drawing/2014/main" id="{A8B2406A-40E7-9F31-8346-EEFE8F0F1858}"/>
              </a:ext>
            </a:extLst>
          </p:cNvPr>
          <p:cNvSpPr/>
          <p:nvPr/>
        </p:nvSpPr>
        <p:spPr>
          <a:xfrm>
            <a:off x="2862072" y="5472103"/>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Answer how and why evidence/argument answers the question</a:t>
            </a:r>
          </a:p>
        </p:txBody>
      </p:sp>
      <p:sp>
        <p:nvSpPr>
          <p:cNvPr id="12" name="Arrow: Right 11">
            <a:extLst>
              <a:ext uri="{FF2B5EF4-FFF2-40B4-BE49-F238E27FC236}">
                <a16:creationId xmlns:a16="http://schemas.microsoft.com/office/drawing/2014/main" id="{A8FA28CE-68EF-BD52-FD65-F87441F0153F}"/>
              </a:ext>
            </a:extLst>
          </p:cNvPr>
          <p:cNvSpPr/>
          <p:nvPr/>
        </p:nvSpPr>
        <p:spPr>
          <a:xfrm>
            <a:off x="2494581" y="2497253"/>
            <a:ext cx="533400" cy="269516"/>
          </a:xfrm>
          <a:prstGeom prst="rightArrow">
            <a:avLst/>
          </a:prstGeom>
          <a:solidFill>
            <a:schemeClr val="accent1">
              <a:lumMod val="50000"/>
            </a:schemeClr>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96D494D-2443-374B-8E05-0250D391834D}"/>
              </a:ext>
            </a:extLst>
          </p:cNvPr>
          <p:cNvSpPr/>
          <p:nvPr/>
        </p:nvSpPr>
        <p:spPr>
          <a:xfrm>
            <a:off x="2476500" y="3599041"/>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EE8D611-D82B-714D-F0CF-0A54AAA095A0}"/>
              </a:ext>
            </a:extLst>
          </p:cNvPr>
          <p:cNvSpPr/>
          <p:nvPr/>
        </p:nvSpPr>
        <p:spPr>
          <a:xfrm>
            <a:off x="2476500" y="4736114"/>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0843EC8-8CDA-B928-3835-758665597B8E}"/>
              </a:ext>
            </a:extLst>
          </p:cNvPr>
          <p:cNvSpPr/>
          <p:nvPr/>
        </p:nvSpPr>
        <p:spPr>
          <a:xfrm>
            <a:off x="2476500" y="5831353"/>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40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85800"/>
          </a:xfrm>
        </p:spPr>
        <p:txBody>
          <a:bodyPr/>
          <a:lstStyle/>
          <a:p>
            <a:r>
              <a:rPr lang="en-US" dirty="0">
                <a:solidFill>
                  <a:srgbClr val="002060"/>
                </a:solidFill>
              </a:rPr>
              <a:t>Economic output</a:t>
            </a:r>
          </a:p>
        </p:txBody>
      </p:sp>
      <p:pic>
        <p:nvPicPr>
          <p:cNvPr id="5128" name="Picture 8" descr="http://eh.net/wp-content/uploads/2013/10/ransom.civil_.war_.us_.fig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83" y="1521186"/>
            <a:ext cx="4381617" cy="37366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876800" y="1521186"/>
            <a:ext cx="3959352" cy="3736614"/>
          </a:xfrm>
          <a:ln>
            <a:solidFill>
              <a:schemeClr val="accent1"/>
            </a:solidFill>
          </a:ln>
        </p:spPr>
      </p:pic>
      <p:sp>
        <p:nvSpPr>
          <p:cNvPr id="4" name="Rectangle 3"/>
          <p:cNvSpPr/>
          <p:nvPr/>
        </p:nvSpPr>
        <p:spPr>
          <a:xfrm>
            <a:off x="301752" y="5486400"/>
            <a:ext cx="8534400" cy="1143000"/>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solidFill>
                  <a:schemeClr val="bg1"/>
                </a:solidFill>
                <a:latin typeface="+mj-lt"/>
              </a:rPr>
              <a:t>Describe three factors that support the growth of the United States economy from 1820 to 1860 (Antebellum Period)?</a:t>
            </a:r>
          </a:p>
        </p:txBody>
      </p:sp>
    </p:spTree>
    <p:extLst>
      <p:ext uri="{BB962C8B-B14F-4D97-AF65-F5344CB8AC3E}">
        <p14:creationId xmlns:p14="http://schemas.microsoft.com/office/powerpoint/2010/main" val="3284639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6048-DDFC-09A7-9B34-96EF4863AEFC}"/>
              </a:ext>
            </a:extLst>
          </p:cNvPr>
          <p:cNvSpPr>
            <a:spLocks noGrp="1"/>
          </p:cNvSpPr>
          <p:nvPr>
            <p:ph type="title"/>
          </p:nvPr>
        </p:nvSpPr>
        <p:spPr/>
        <p:txBody>
          <a:bodyPr/>
          <a:lstStyle/>
          <a:p>
            <a:r>
              <a:rPr lang="en-US" dirty="0"/>
              <a:t>The Innovation Effect</a:t>
            </a:r>
          </a:p>
        </p:txBody>
      </p:sp>
      <p:sp>
        <p:nvSpPr>
          <p:cNvPr id="3" name="Content Placeholder 2">
            <a:extLst>
              <a:ext uri="{FF2B5EF4-FFF2-40B4-BE49-F238E27FC236}">
                <a16:creationId xmlns:a16="http://schemas.microsoft.com/office/drawing/2014/main" id="{47F3F1B4-11FF-C6DF-ED23-18DFE819C4A9}"/>
              </a:ext>
            </a:extLst>
          </p:cNvPr>
          <p:cNvSpPr>
            <a:spLocks noGrp="1"/>
          </p:cNvSpPr>
          <p:nvPr>
            <p:ph sz="quarter" idx="1"/>
          </p:nvPr>
        </p:nvSpPr>
        <p:spPr>
          <a:solidFill>
            <a:schemeClr val="bg1"/>
          </a:solidFill>
          <a:ln>
            <a:solidFill>
              <a:srgbClr val="002060"/>
            </a:solidFill>
          </a:ln>
        </p:spPr>
        <p:txBody>
          <a:bodyPr>
            <a:normAutofit/>
          </a:bodyPr>
          <a:lstStyle/>
          <a:p>
            <a:pPr marL="0" indent="0">
              <a:buNone/>
            </a:pPr>
            <a:r>
              <a:rPr lang="en-US" sz="2400" dirty="0"/>
              <a:t>For each of the following regions identify an innovation and explain how it impacted the area during the market revolution from 1820 to 1850.</a:t>
            </a:r>
          </a:p>
          <a:p>
            <a:r>
              <a:rPr lang="en-US" sz="2400" dirty="0"/>
              <a:t>North</a:t>
            </a:r>
          </a:p>
          <a:p>
            <a:r>
              <a:rPr lang="en-US" sz="2400" dirty="0"/>
              <a:t>West</a:t>
            </a:r>
          </a:p>
          <a:p>
            <a:r>
              <a:rPr lang="en-US" sz="2400" dirty="0"/>
              <a:t>South</a:t>
            </a:r>
          </a:p>
        </p:txBody>
      </p:sp>
    </p:spTree>
    <p:extLst>
      <p:ext uri="{BB962C8B-B14F-4D97-AF65-F5344CB8AC3E}">
        <p14:creationId xmlns:p14="http://schemas.microsoft.com/office/powerpoint/2010/main" val="251264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BEDD-73AE-DE7C-ACEE-30A2222C0293}"/>
              </a:ext>
            </a:extLst>
          </p:cNvPr>
          <p:cNvSpPr>
            <a:spLocks noGrp="1"/>
          </p:cNvSpPr>
          <p:nvPr>
            <p:ph type="title"/>
          </p:nvPr>
        </p:nvSpPr>
        <p:spPr/>
        <p:txBody>
          <a:bodyPr/>
          <a:lstStyle/>
          <a:p>
            <a:r>
              <a:rPr lang="en-US" dirty="0"/>
              <a:t>Regional Autopsy</a:t>
            </a:r>
          </a:p>
        </p:txBody>
      </p:sp>
      <p:sp>
        <p:nvSpPr>
          <p:cNvPr id="3" name="Content Placeholder 2">
            <a:extLst>
              <a:ext uri="{FF2B5EF4-FFF2-40B4-BE49-F238E27FC236}">
                <a16:creationId xmlns:a16="http://schemas.microsoft.com/office/drawing/2014/main" id="{6B4264BA-9D2A-6480-FA47-5CA404E1B279}"/>
              </a:ext>
            </a:extLst>
          </p:cNvPr>
          <p:cNvSpPr>
            <a:spLocks noGrp="1"/>
          </p:cNvSpPr>
          <p:nvPr>
            <p:ph sz="quarter" idx="1"/>
          </p:nvPr>
        </p:nvSpPr>
        <p:spPr>
          <a:solidFill>
            <a:schemeClr val="bg1"/>
          </a:solidFill>
        </p:spPr>
        <p:txBody>
          <a:bodyPr>
            <a:normAutofit/>
          </a:bodyPr>
          <a:lstStyle/>
          <a:p>
            <a:r>
              <a:rPr lang="en-US" sz="2400" dirty="0"/>
              <a:t>Works in groups of 3 (Each person takes a region)</a:t>
            </a:r>
          </a:p>
          <a:p>
            <a:r>
              <a:rPr lang="en-US" sz="2400" dirty="0"/>
              <a:t>Dissect how the Market Revolution transformed the region (Both positively and negatively) </a:t>
            </a:r>
          </a:p>
        </p:txBody>
      </p:sp>
      <p:sp>
        <p:nvSpPr>
          <p:cNvPr id="4" name="Rectangle 3">
            <a:extLst>
              <a:ext uri="{FF2B5EF4-FFF2-40B4-BE49-F238E27FC236}">
                <a16:creationId xmlns:a16="http://schemas.microsoft.com/office/drawing/2014/main" id="{25AC577A-6FA4-A55E-C046-777539E0BDE1}"/>
              </a:ext>
            </a:extLst>
          </p:cNvPr>
          <p:cNvSpPr/>
          <p:nvPr/>
        </p:nvSpPr>
        <p:spPr>
          <a:xfrm>
            <a:off x="457200" y="2971800"/>
            <a:ext cx="42672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t>Major factor that drives the regions economy</a:t>
            </a:r>
          </a:p>
          <a:p>
            <a:pPr marL="342900" indent="-342900">
              <a:buFont typeface="Arial" panose="020B0604020202020204" pitchFamily="34" charset="0"/>
              <a:buChar char="•"/>
            </a:pPr>
            <a:r>
              <a:rPr lang="en-US" sz="2400" dirty="0"/>
              <a:t>Innovations that are important to the region</a:t>
            </a:r>
          </a:p>
          <a:p>
            <a:pPr marL="342900" indent="-342900">
              <a:buFont typeface="Arial" panose="020B0604020202020204" pitchFamily="34" charset="0"/>
              <a:buChar char="•"/>
            </a:pPr>
            <a:r>
              <a:rPr lang="en-US" sz="2400" dirty="0"/>
              <a:t>Why different revolutions were important to the region</a:t>
            </a:r>
          </a:p>
          <a:p>
            <a:pPr marL="342900" indent="-342900">
              <a:buFont typeface="Arial" panose="020B0604020202020204" pitchFamily="34" charset="0"/>
              <a:buChar char="•"/>
            </a:pPr>
            <a:r>
              <a:rPr lang="en-US" sz="2400" dirty="0"/>
              <a:t>Social/cultural impact</a:t>
            </a:r>
          </a:p>
        </p:txBody>
      </p:sp>
      <p:pic>
        <p:nvPicPr>
          <p:cNvPr id="5" name="Picture 4">
            <a:extLst>
              <a:ext uri="{FF2B5EF4-FFF2-40B4-BE49-F238E27FC236}">
                <a16:creationId xmlns:a16="http://schemas.microsoft.com/office/drawing/2014/main" id="{9A92B6E6-8AD1-F853-720C-593167D8DC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712910"/>
            <a:ext cx="3505200" cy="2316290"/>
          </a:xfrm>
          <a:prstGeom prst="rect">
            <a:avLst/>
          </a:prstGeom>
          <a:noFill/>
          <a:ln>
            <a:solidFill>
              <a:schemeClr val="tx1"/>
            </a:solidFill>
          </a:ln>
        </p:spPr>
      </p:pic>
      <p:sp>
        <p:nvSpPr>
          <p:cNvPr id="6" name="Rectangle 5">
            <a:extLst>
              <a:ext uri="{FF2B5EF4-FFF2-40B4-BE49-F238E27FC236}">
                <a16:creationId xmlns:a16="http://schemas.microsoft.com/office/drawing/2014/main" id="{D4276297-BCE4-8541-8120-AF593021F40E}"/>
              </a:ext>
            </a:extLst>
          </p:cNvPr>
          <p:cNvSpPr/>
          <p:nvPr/>
        </p:nvSpPr>
        <p:spPr>
          <a:xfrm>
            <a:off x="5029200" y="5172856"/>
            <a:ext cx="3640111" cy="145654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Three Regions:</a:t>
            </a:r>
          </a:p>
          <a:p>
            <a:pPr marL="342900" indent="-342900">
              <a:buFont typeface="Arial" panose="020B0604020202020204" pitchFamily="34" charset="0"/>
              <a:buChar char="•"/>
            </a:pPr>
            <a:r>
              <a:rPr lang="en-US" sz="2400" dirty="0"/>
              <a:t>North</a:t>
            </a:r>
          </a:p>
          <a:p>
            <a:pPr marL="342900" indent="-342900">
              <a:buFont typeface="Arial" panose="020B0604020202020204" pitchFamily="34" charset="0"/>
              <a:buChar char="•"/>
            </a:pPr>
            <a:r>
              <a:rPr lang="en-US" sz="2400" dirty="0"/>
              <a:t>South</a:t>
            </a:r>
          </a:p>
          <a:p>
            <a:pPr marL="342900" indent="-342900">
              <a:buFont typeface="Arial" panose="020B0604020202020204" pitchFamily="34" charset="0"/>
              <a:buChar char="•"/>
            </a:pPr>
            <a:r>
              <a:rPr lang="en-US" sz="2400" dirty="0"/>
              <a:t>West</a:t>
            </a:r>
          </a:p>
        </p:txBody>
      </p:sp>
    </p:spTree>
    <p:extLst>
      <p:ext uri="{BB962C8B-B14F-4D97-AF65-F5344CB8AC3E}">
        <p14:creationId xmlns:p14="http://schemas.microsoft.com/office/powerpoint/2010/main" val="4204897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34548-F642-5456-1685-ED87B373E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E689A-8191-D257-48E9-8AE3FE231F68}"/>
              </a:ext>
            </a:extLst>
          </p:cNvPr>
          <p:cNvSpPr>
            <a:spLocks noGrp="1"/>
          </p:cNvSpPr>
          <p:nvPr>
            <p:ph type="title"/>
          </p:nvPr>
        </p:nvSpPr>
        <p:spPr>
          <a:ln>
            <a:solidFill>
              <a:schemeClr val="accent1"/>
            </a:solidFill>
          </a:ln>
        </p:spPr>
        <p:txBody>
          <a:bodyPr/>
          <a:lstStyle/>
          <a:p>
            <a:r>
              <a:rPr lang="en-US" dirty="0"/>
              <a:t>Agenda</a:t>
            </a:r>
          </a:p>
        </p:txBody>
      </p:sp>
      <p:sp>
        <p:nvSpPr>
          <p:cNvPr id="3" name="Content Placeholder 2">
            <a:extLst>
              <a:ext uri="{FF2B5EF4-FFF2-40B4-BE49-F238E27FC236}">
                <a16:creationId xmlns:a16="http://schemas.microsoft.com/office/drawing/2014/main" id="{A5DFCAF7-7FE5-3F7A-BE71-E264105BD020}"/>
              </a:ext>
            </a:extLst>
          </p:cNvPr>
          <p:cNvSpPr>
            <a:spLocks noGrp="1"/>
          </p:cNvSpPr>
          <p:nvPr>
            <p:ph sz="quarter" idx="1"/>
          </p:nvPr>
        </p:nvSpPr>
        <p:spPr>
          <a:xfrm>
            <a:off x="301752" y="1143000"/>
            <a:ext cx="8503920" cy="5486400"/>
          </a:xfrm>
          <a:solidFill>
            <a:schemeClr val="accent2">
              <a:lumMod val="20000"/>
              <a:lumOff val="80000"/>
            </a:schemeClr>
          </a:solidFill>
        </p:spPr>
        <p:txBody>
          <a:bodyPr>
            <a:normAutofit fontScale="47500" lnSpcReduction="20000"/>
          </a:bodyPr>
          <a:lstStyle/>
          <a:p>
            <a:pPr marL="0" indent="0">
              <a:buNone/>
            </a:pPr>
            <a:endParaRPr lang="en-US" sz="700" b="1" i="1" dirty="0">
              <a:solidFill>
                <a:srgbClr val="002060"/>
              </a:solidFill>
            </a:endParaRPr>
          </a:p>
          <a:p>
            <a:pPr marL="0" indent="0">
              <a:buNone/>
            </a:pPr>
            <a:r>
              <a:rPr lang="en-US" sz="4200" b="1" i="1" dirty="0">
                <a:solidFill>
                  <a:srgbClr val="002060"/>
                </a:solidFill>
              </a:rPr>
              <a:t>Essential Question:</a:t>
            </a:r>
            <a:r>
              <a:rPr lang="en-US" sz="4200" b="1" dirty="0">
                <a:solidFill>
                  <a:srgbClr val="002060"/>
                </a:solidFill>
              </a:rPr>
              <a:t> </a:t>
            </a:r>
            <a:r>
              <a:rPr lang="en-US" sz="4200" dirty="0"/>
              <a:t>How did the development of the market revolution dramatic alter the development of the United States from 1820 to 1860?</a:t>
            </a:r>
          </a:p>
          <a:p>
            <a:pPr marL="0" indent="0">
              <a:buNone/>
            </a:pPr>
            <a:r>
              <a:rPr lang="en-US" sz="4200" b="1" dirty="0"/>
              <a:t>Students can:</a:t>
            </a:r>
          </a:p>
          <a:p>
            <a:pPr lvl="0"/>
            <a:r>
              <a:rPr lang="en-US" sz="4200" dirty="0"/>
              <a:t>Decipher how innovation was a primary factor in the development of a national economy</a:t>
            </a:r>
          </a:p>
          <a:p>
            <a:pPr lvl="0"/>
            <a:r>
              <a:rPr lang="en-US" sz="4200" dirty="0"/>
              <a:t>Evaluate social changes as a result of mechanization </a:t>
            </a:r>
          </a:p>
          <a:p>
            <a:pPr lvl="0"/>
            <a:r>
              <a:rPr lang="en-US" sz="4200"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5100" b="1" dirty="0">
                <a:latin typeface="+mj-lt"/>
              </a:rPr>
              <a:t>Agenda</a:t>
            </a:r>
          </a:p>
          <a:p>
            <a:r>
              <a:rPr lang="en-US" sz="5100" dirty="0">
                <a:latin typeface="+mj-lt"/>
              </a:rPr>
              <a:t>Unit 8 Reading Questions </a:t>
            </a:r>
          </a:p>
          <a:p>
            <a:r>
              <a:rPr lang="en-US" sz="5100" dirty="0">
                <a:latin typeface="+mj-lt"/>
              </a:rPr>
              <a:t>Revolutions of the Market Revolution </a:t>
            </a:r>
          </a:p>
          <a:p>
            <a:r>
              <a:rPr lang="en-US" sz="5100" dirty="0">
                <a:latin typeface="+mj-lt"/>
              </a:rPr>
              <a:t>A Sense of Unity</a:t>
            </a:r>
          </a:p>
          <a:p>
            <a:pPr marL="0" indent="0">
              <a:buNone/>
            </a:pPr>
            <a:r>
              <a:rPr lang="en-US" sz="5100" b="1" dirty="0">
                <a:solidFill>
                  <a:srgbClr val="002060"/>
                </a:solidFill>
                <a:latin typeface="+mj-lt"/>
              </a:rPr>
              <a:t>Homework:</a:t>
            </a:r>
          </a:p>
          <a:p>
            <a:r>
              <a:rPr lang="en-US" sz="5100" b="1" dirty="0">
                <a:solidFill>
                  <a:srgbClr val="002060"/>
                </a:solidFill>
                <a:latin typeface="+mj-lt"/>
              </a:rPr>
              <a:t>Study for Jefferson through Jackson Quiz</a:t>
            </a:r>
          </a:p>
          <a:p>
            <a:r>
              <a:rPr lang="en-US" sz="5100" b="1" dirty="0">
                <a:solidFill>
                  <a:srgbClr val="002060"/>
                </a:solidFill>
                <a:latin typeface="+mj-lt"/>
              </a:rPr>
              <a:t>Quiz on Unit IV – 11/14</a:t>
            </a:r>
          </a:p>
        </p:txBody>
      </p:sp>
    </p:spTree>
    <p:extLst>
      <p:ext uri="{BB962C8B-B14F-4D97-AF65-F5344CB8AC3E}">
        <p14:creationId xmlns:p14="http://schemas.microsoft.com/office/powerpoint/2010/main" val="4166311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C17A-7A0C-40CF-7F4B-829996A149DC}"/>
              </a:ext>
            </a:extLst>
          </p:cNvPr>
          <p:cNvSpPr>
            <a:spLocks noGrp="1"/>
          </p:cNvSpPr>
          <p:nvPr>
            <p:ph type="title"/>
          </p:nvPr>
        </p:nvSpPr>
        <p:spPr/>
        <p:txBody>
          <a:bodyPr/>
          <a:lstStyle/>
          <a:p>
            <a:r>
              <a:rPr lang="en-US" dirty="0">
                <a:solidFill>
                  <a:srgbClr val="002060"/>
                </a:solidFill>
              </a:rPr>
              <a:t>Revolutions of an Industrial Economy</a:t>
            </a:r>
          </a:p>
        </p:txBody>
      </p:sp>
      <p:sp>
        <p:nvSpPr>
          <p:cNvPr id="3" name="Content Placeholder 2">
            <a:extLst>
              <a:ext uri="{FF2B5EF4-FFF2-40B4-BE49-F238E27FC236}">
                <a16:creationId xmlns:a16="http://schemas.microsoft.com/office/drawing/2014/main" id="{7FA31887-2344-11B1-765C-74402B3D4D2F}"/>
              </a:ext>
            </a:extLst>
          </p:cNvPr>
          <p:cNvSpPr>
            <a:spLocks noGrp="1"/>
          </p:cNvSpPr>
          <p:nvPr>
            <p:ph sz="quarter" idx="1"/>
          </p:nvPr>
        </p:nvSpPr>
        <p:spPr>
          <a:xfrm>
            <a:off x="301752" y="3276600"/>
            <a:ext cx="8503920" cy="2822448"/>
          </a:xfrm>
          <a:solidFill>
            <a:schemeClr val="bg1"/>
          </a:solidFill>
          <a:ln>
            <a:solidFill>
              <a:srgbClr val="002060"/>
            </a:solidFill>
          </a:ln>
        </p:spPr>
        <p:txBody>
          <a:bodyPr/>
          <a:lstStyle/>
          <a:p>
            <a:pPr marL="0" indent="0">
              <a:buNone/>
            </a:pPr>
            <a:endParaRPr lang="en-US" dirty="0"/>
          </a:p>
        </p:txBody>
      </p:sp>
      <p:sp>
        <p:nvSpPr>
          <p:cNvPr id="4" name="Rectangle 3">
            <a:extLst>
              <a:ext uri="{FF2B5EF4-FFF2-40B4-BE49-F238E27FC236}">
                <a16:creationId xmlns:a16="http://schemas.microsoft.com/office/drawing/2014/main" id="{42E146B9-B19C-A519-5F16-04F11497F118}"/>
              </a:ext>
            </a:extLst>
          </p:cNvPr>
          <p:cNvSpPr/>
          <p:nvPr/>
        </p:nvSpPr>
        <p:spPr>
          <a:xfrm>
            <a:off x="271272" y="1524000"/>
            <a:ext cx="8720328" cy="1600200"/>
          </a:xfrm>
          <a:prstGeom prst="rect">
            <a:avLst/>
          </a:prstGeom>
          <a:solidFill>
            <a:schemeClr val="accent2">
              <a:lumMod val="50000"/>
            </a:schemeClr>
          </a:solidFill>
          <a:ln w="28575">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dirty="0"/>
              <a:t>The development of an industrial economy was built upon various changes.  Examine how changes in the 1800s led to the creation of an industrial economy in the United States.</a:t>
            </a:r>
          </a:p>
        </p:txBody>
      </p:sp>
      <p:pic>
        <p:nvPicPr>
          <p:cNvPr id="1026" name="Picture 2" descr="The Market Revolution | National Museum ...">
            <a:extLst>
              <a:ext uri="{FF2B5EF4-FFF2-40B4-BE49-F238E27FC236}">
                <a16:creationId xmlns:a16="http://schemas.microsoft.com/office/drawing/2014/main" id="{C66369A8-74D2-C0D3-D788-C70787E6A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605" y="2936748"/>
            <a:ext cx="2857500" cy="2209418"/>
          </a:xfrm>
          <a:prstGeom prst="rect">
            <a:avLst/>
          </a:prstGeom>
          <a:solidFill>
            <a:srgbClr val="002060"/>
          </a:solidFill>
        </p:spPr>
      </p:pic>
      <p:sp>
        <p:nvSpPr>
          <p:cNvPr id="5" name="Rectangle 4">
            <a:extLst>
              <a:ext uri="{FF2B5EF4-FFF2-40B4-BE49-F238E27FC236}">
                <a16:creationId xmlns:a16="http://schemas.microsoft.com/office/drawing/2014/main" id="{01B8B3E2-5999-91D5-51F3-F9D77E30095C}"/>
              </a:ext>
            </a:extLst>
          </p:cNvPr>
          <p:cNvSpPr/>
          <p:nvPr/>
        </p:nvSpPr>
        <p:spPr>
          <a:xfrm>
            <a:off x="271272" y="3430524"/>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Agricultural Revolution</a:t>
            </a:r>
          </a:p>
        </p:txBody>
      </p:sp>
      <p:sp>
        <p:nvSpPr>
          <p:cNvPr id="6" name="Rectangle 5">
            <a:extLst>
              <a:ext uri="{FF2B5EF4-FFF2-40B4-BE49-F238E27FC236}">
                <a16:creationId xmlns:a16="http://schemas.microsoft.com/office/drawing/2014/main" id="{20FABE17-5F9E-6884-298A-9684D708F056}"/>
              </a:ext>
            </a:extLst>
          </p:cNvPr>
          <p:cNvSpPr/>
          <p:nvPr/>
        </p:nvSpPr>
        <p:spPr>
          <a:xfrm>
            <a:off x="253191" y="4345686"/>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Transportation Revolution</a:t>
            </a:r>
          </a:p>
        </p:txBody>
      </p:sp>
      <p:sp>
        <p:nvSpPr>
          <p:cNvPr id="7" name="Rectangle 6">
            <a:extLst>
              <a:ext uri="{FF2B5EF4-FFF2-40B4-BE49-F238E27FC236}">
                <a16:creationId xmlns:a16="http://schemas.microsoft.com/office/drawing/2014/main" id="{80B0AFDA-CC8A-90D2-0E14-45E7C2739482}"/>
              </a:ext>
            </a:extLst>
          </p:cNvPr>
          <p:cNvSpPr/>
          <p:nvPr/>
        </p:nvSpPr>
        <p:spPr>
          <a:xfrm>
            <a:off x="1897199" y="5222367"/>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Market Revolution</a:t>
            </a:r>
          </a:p>
        </p:txBody>
      </p:sp>
      <p:sp>
        <p:nvSpPr>
          <p:cNvPr id="8" name="Rectangle 7">
            <a:extLst>
              <a:ext uri="{FF2B5EF4-FFF2-40B4-BE49-F238E27FC236}">
                <a16:creationId xmlns:a16="http://schemas.microsoft.com/office/drawing/2014/main" id="{E67606DF-289E-A95A-F3FA-24B7D107AC9C}"/>
              </a:ext>
            </a:extLst>
          </p:cNvPr>
          <p:cNvSpPr/>
          <p:nvPr/>
        </p:nvSpPr>
        <p:spPr>
          <a:xfrm>
            <a:off x="5029200" y="5222366"/>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Industrial Revolution</a:t>
            </a:r>
          </a:p>
        </p:txBody>
      </p:sp>
      <p:sp>
        <p:nvSpPr>
          <p:cNvPr id="9" name="Rectangle 8">
            <a:extLst>
              <a:ext uri="{FF2B5EF4-FFF2-40B4-BE49-F238E27FC236}">
                <a16:creationId xmlns:a16="http://schemas.microsoft.com/office/drawing/2014/main" id="{EE14A019-6DE2-CB2F-BE3B-797FCAFF23D6}"/>
              </a:ext>
            </a:extLst>
          </p:cNvPr>
          <p:cNvSpPr/>
          <p:nvPr/>
        </p:nvSpPr>
        <p:spPr>
          <a:xfrm>
            <a:off x="6205728" y="3429000"/>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Labor Revolution</a:t>
            </a:r>
          </a:p>
        </p:txBody>
      </p:sp>
      <p:sp>
        <p:nvSpPr>
          <p:cNvPr id="10" name="Rectangle 9">
            <a:extLst>
              <a:ext uri="{FF2B5EF4-FFF2-40B4-BE49-F238E27FC236}">
                <a16:creationId xmlns:a16="http://schemas.microsoft.com/office/drawing/2014/main" id="{5CDFF6D3-4B01-5A42-D217-83E13A764401}"/>
              </a:ext>
            </a:extLst>
          </p:cNvPr>
          <p:cNvSpPr/>
          <p:nvPr/>
        </p:nvSpPr>
        <p:spPr>
          <a:xfrm>
            <a:off x="6157102" y="4330188"/>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Marginalization &amp; Sectionalism</a:t>
            </a:r>
          </a:p>
        </p:txBody>
      </p:sp>
    </p:spTree>
    <p:extLst>
      <p:ext uri="{BB962C8B-B14F-4D97-AF65-F5344CB8AC3E}">
        <p14:creationId xmlns:p14="http://schemas.microsoft.com/office/powerpoint/2010/main" val="1079964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A2C2-A2E5-D51B-36B0-396A67D7FE75}"/>
              </a:ext>
            </a:extLst>
          </p:cNvPr>
          <p:cNvSpPr>
            <a:spLocks noGrp="1"/>
          </p:cNvSpPr>
          <p:nvPr>
            <p:ph type="title"/>
          </p:nvPr>
        </p:nvSpPr>
        <p:spPr/>
        <p:txBody>
          <a:bodyPr/>
          <a:lstStyle/>
          <a:p>
            <a:r>
              <a:rPr lang="en-US" dirty="0">
                <a:solidFill>
                  <a:srgbClr val="002060"/>
                </a:solidFill>
              </a:rPr>
              <a:t>Transformation of the American Economy</a:t>
            </a:r>
          </a:p>
        </p:txBody>
      </p:sp>
      <p:sp>
        <p:nvSpPr>
          <p:cNvPr id="3" name="Content Placeholder 2">
            <a:extLst>
              <a:ext uri="{FF2B5EF4-FFF2-40B4-BE49-F238E27FC236}">
                <a16:creationId xmlns:a16="http://schemas.microsoft.com/office/drawing/2014/main" id="{924EC1F5-2CDA-1F62-1E62-B09DF025C560}"/>
              </a:ext>
            </a:extLst>
          </p:cNvPr>
          <p:cNvSpPr>
            <a:spLocks noGrp="1"/>
          </p:cNvSpPr>
          <p:nvPr>
            <p:ph sz="quarter" idx="1"/>
          </p:nvPr>
        </p:nvSpPr>
        <p:spPr>
          <a:solidFill>
            <a:schemeClr val="bg1"/>
          </a:solidFill>
        </p:spPr>
        <p:txBody>
          <a:bodyPr/>
          <a:lstStyle/>
          <a:p>
            <a:pPr marL="0" indent="0">
              <a:buNone/>
            </a:pPr>
            <a:r>
              <a:rPr lang="en-US" dirty="0"/>
              <a:t>Evaluate how the Market Revolution developed a sense of unity during the period 1800 to 1855. </a:t>
            </a:r>
          </a:p>
        </p:txBody>
      </p:sp>
      <p:cxnSp>
        <p:nvCxnSpPr>
          <p:cNvPr id="5" name="Straight Connector 4">
            <a:extLst>
              <a:ext uri="{FF2B5EF4-FFF2-40B4-BE49-F238E27FC236}">
                <a16:creationId xmlns:a16="http://schemas.microsoft.com/office/drawing/2014/main" id="{83270810-709E-6107-36B0-A05C4CFBE1DD}"/>
              </a:ext>
            </a:extLst>
          </p:cNvPr>
          <p:cNvCxnSpPr/>
          <p:nvPr/>
        </p:nvCxnSpPr>
        <p:spPr>
          <a:xfrm>
            <a:off x="4572000" y="2590800"/>
            <a:ext cx="0" cy="32766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4A1F7FDF-83A4-DA8A-F717-8C49CDB0AD7E}"/>
              </a:ext>
            </a:extLst>
          </p:cNvPr>
          <p:cNvSpPr/>
          <p:nvPr/>
        </p:nvSpPr>
        <p:spPr>
          <a:xfrm>
            <a:off x="609600" y="2590800"/>
            <a:ext cx="3581398" cy="685800"/>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Side 1 - </a:t>
            </a:r>
          </a:p>
        </p:txBody>
      </p:sp>
      <p:sp>
        <p:nvSpPr>
          <p:cNvPr id="7" name="Rectangle 6">
            <a:extLst>
              <a:ext uri="{FF2B5EF4-FFF2-40B4-BE49-F238E27FC236}">
                <a16:creationId xmlns:a16="http://schemas.microsoft.com/office/drawing/2014/main" id="{2B61FAD7-FF4E-6B20-E1FB-12811AE1E48C}"/>
              </a:ext>
            </a:extLst>
          </p:cNvPr>
          <p:cNvSpPr/>
          <p:nvPr/>
        </p:nvSpPr>
        <p:spPr>
          <a:xfrm>
            <a:off x="4888889" y="2590800"/>
            <a:ext cx="3581398" cy="685800"/>
          </a:xfrm>
          <a:prstGeom prst="rect">
            <a:avLst/>
          </a:prstGeom>
          <a:solidFill>
            <a:schemeClr val="bg1"/>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Side 2 - </a:t>
            </a:r>
          </a:p>
        </p:txBody>
      </p:sp>
    </p:spTree>
    <p:extLst>
      <p:ext uri="{BB962C8B-B14F-4D97-AF65-F5344CB8AC3E}">
        <p14:creationId xmlns:p14="http://schemas.microsoft.com/office/powerpoint/2010/main" val="1493600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7BDF44C-73C5-C9E4-8E86-19D725DFC2D8}"/>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A234D231-30CB-19C5-0291-F0B1974AEC69}"/>
              </a:ext>
            </a:extLst>
          </p:cNvPr>
          <p:cNvSpPr>
            <a:spLocks noGrp="1"/>
          </p:cNvSpPr>
          <p:nvPr>
            <p:ph type="ctrTitle"/>
          </p:nvPr>
        </p:nvSpPr>
        <p:spPr/>
        <p:txBody>
          <a:bodyPr/>
          <a:lstStyle/>
          <a:p>
            <a:r>
              <a:rPr lang="en-US" dirty="0"/>
              <a:t>Market Revolution </a:t>
            </a:r>
          </a:p>
        </p:txBody>
      </p:sp>
    </p:spTree>
    <p:extLst>
      <p:ext uri="{BB962C8B-B14F-4D97-AF65-F5344CB8AC3E}">
        <p14:creationId xmlns:p14="http://schemas.microsoft.com/office/powerpoint/2010/main" val="716382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Industrialization</a:t>
            </a:r>
          </a:p>
        </p:txBody>
      </p:sp>
      <p:sp>
        <p:nvSpPr>
          <p:cNvPr id="3" name="Content Placeholder 2"/>
          <p:cNvSpPr>
            <a:spLocks noGrp="1"/>
          </p:cNvSpPr>
          <p:nvPr>
            <p:ph sz="quarter" idx="1"/>
          </p:nvPr>
        </p:nvSpPr>
        <p:spPr>
          <a:solidFill>
            <a:schemeClr val="bg1"/>
          </a:solidFill>
        </p:spPr>
        <p:txBody>
          <a:bodyPr/>
          <a:lstStyle/>
          <a:p>
            <a:r>
              <a:rPr lang="en-US" b="1" dirty="0"/>
              <a:t>Factory System</a:t>
            </a:r>
          </a:p>
          <a:p>
            <a:r>
              <a:rPr lang="en-US" b="1" dirty="0"/>
              <a:t>Rise of Corporations</a:t>
            </a:r>
          </a:p>
          <a:p>
            <a:r>
              <a:rPr lang="en-US" b="1" dirty="0"/>
              <a:t>Technological Innovations</a:t>
            </a:r>
          </a:p>
          <a:p>
            <a:r>
              <a:rPr lang="en-US" b="1" dirty="0"/>
              <a:t>Labor</a:t>
            </a:r>
          </a:p>
          <a:p>
            <a:r>
              <a:rPr lang="en-US" b="1" dirty="0"/>
              <a:t>Old Northwest</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048000"/>
            <a:ext cx="541020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790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Slater’s Mill</a:t>
            </a:r>
          </a:p>
        </p:txBody>
      </p:sp>
      <p:sp>
        <p:nvSpPr>
          <p:cNvPr id="3" name="Content Placeholder 2"/>
          <p:cNvSpPr>
            <a:spLocks noGrp="1"/>
          </p:cNvSpPr>
          <p:nvPr>
            <p:ph sz="quarter" idx="1"/>
          </p:nvPr>
        </p:nvSpPr>
        <p:spPr>
          <a:solidFill>
            <a:schemeClr val="bg1"/>
          </a:solidFill>
        </p:spPr>
        <p:txBody>
          <a:bodyPr/>
          <a:lstStyle/>
          <a:p>
            <a:r>
              <a:rPr lang="en-US" dirty="0"/>
              <a:t>Sam Slater with the backing of Moses Brown open the first textile mill in America</a:t>
            </a:r>
          </a:p>
          <a:p>
            <a:pPr lvl="1"/>
            <a:r>
              <a:rPr lang="en-US" dirty="0"/>
              <a:t>Creates cotton fiber shortage 1791</a:t>
            </a:r>
          </a:p>
          <a:p>
            <a:pPr lvl="1"/>
            <a:r>
              <a:rPr lang="en-US" dirty="0"/>
              <a:t>Eli Whitney’s Cotton Gin 1793</a:t>
            </a:r>
          </a:p>
          <a:p>
            <a:pPr lvl="2"/>
            <a:r>
              <a:rPr lang="en-US" dirty="0"/>
              <a:t>King Cotton</a:t>
            </a:r>
          </a:p>
          <a:p>
            <a:pPr lvl="2"/>
            <a:r>
              <a:rPr lang="en-US" dirty="0"/>
              <a:t>Northern industrialization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45898"/>
            <a:ext cx="3648075" cy="35358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352800" y="4876800"/>
            <a:ext cx="2895600" cy="338554"/>
          </a:xfrm>
          <a:prstGeom prst="rect">
            <a:avLst/>
          </a:prstGeom>
          <a:solidFill>
            <a:schemeClr val="bg1"/>
          </a:solidFill>
          <a:ln>
            <a:solidFill>
              <a:srgbClr val="002060"/>
            </a:solidFill>
          </a:ln>
        </p:spPr>
        <p:txBody>
          <a:bodyPr wrap="square" rtlCol="0">
            <a:spAutoFit/>
          </a:bodyPr>
          <a:lstStyle/>
          <a:p>
            <a:r>
              <a:rPr lang="en-US" sz="1600" dirty="0">
                <a:solidFill>
                  <a:srgbClr val="FF0000"/>
                </a:solidFill>
              </a:rPr>
              <a:t>Father of the Factory System </a:t>
            </a:r>
          </a:p>
        </p:txBody>
      </p:sp>
    </p:spTree>
    <p:extLst>
      <p:ext uri="{BB962C8B-B14F-4D97-AF65-F5344CB8AC3E}">
        <p14:creationId xmlns:p14="http://schemas.microsoft.com/office/powerpoint/2010/main" val="123070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a:t>
            </a:r>
            <a:r>
              <a:rPr lang="en-US" dirty="0" err="1"/>
              <a:t>Whigged</a:t>
            </a:r>
            <a:r>
              <a:rPr lang="en-US" dirty="0"/>
              <a:t> Out</a:t>
            </a: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1"/>
            <a:ext cx="8305800" cy="32766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28600" y="5000625"/>
            <a:ext cx="8686800" cy="155257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Explain the historic context of the “Log Cabin Hard Cider” campaign in 1840 </a:t>
            </a:r>
          </a:p>
          <a:p>
            <a:pPr marL="342900" indent="-342900">
              <a:buFont typeface="Arial" pitchFamily="34" charset="0"/>
              <a:buChar char="•"/>
            </a:pPr>
            <a:r>
              <a:rPr lang="en-US" sz="2400" dirty="0"/>
              <a:t>Consider the factors that support Harrison’s campaign for president </a:t>
            </a:r>
          </a:p>
        </p:txBody>
      </p:sp>
    </p:spTree>
    <p:extLst>
      <p:ext uri="{BB962C8B-B14F-4D97-AF65-F5344CB8AC3E}">
        <p14:creationId xmlns:p14="http://schemas.microsoft.com/office/powerpoint/2010/main" val="3581101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399" y="2895599"/>
            <a:ext cx="2847975" cy="352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Lowell or Waltham Factory System </a:t>
            </a:r>
          </a:p>
        </p:txBody>
      </p:sp>
      <p:sp>
        <p:nvSpPr>
          <p:cNvPr id="3" name="Content Placeholder 2"/>
          <p:cNvSpPr>
            <a:spLocks noGrp="1"/>
          </p:cNvSpPr>
          <p:nvPr>
            <p:ph sz="quarter" idx="1"/>
          </p:nvPr>
        </p:nvSpPr>
        <p:spPr>
          <a:solidFill>
            <a:schemeClr val="bg1"/>
          </a:solidFill>
        </p:spPr>
        <p:txBody>
          <a:bodyPr/>
          <a:lstStyle/>
          <a:p>
            <a:r>
              <a:rPr lang="en-US" dirty="0"/>
              <a:t>Francis Cabot Lowell </a:t>
            </a:r>
          </a:p>
          <a:p>
            <a:pPr lvl="1"/>
            <a:r>
              <a:rPr lang="en-US" dirty="0"/>
              <a:t>1</a:t>
            </a:r>
            <a:r>
              <a:rPr lang="en-US" baseline="30000" dirty="0"/>
              <a:t>st</a:t>
            </a:r>
            <a:r>
              <a:rPr lang="en-US" dirty="0"/>
              <a:t> Dual-purpose textile plant</a:t>
            </a:r>
          </a:p>
          <a:p>
            <a:pPr lvl="1"/>
            <a:r>
              <a:rPr lang="en-US" dirty="0"/>
              <a:t>2 other innovations</a:t>
            </a:r>
          </a:p>
          <a:p>
            <a:pPr lvl="2"/>
            <a:r>
              <a:rPr lang="en-US" dirty="0"/>
              <a:t>Lowell Girls – female factory labor </a:t>
            </a:r>
          </a:p>
          <a:p>
            <a:pPr lvl="2"/>
            <a:r>
              <a:rPr lang="en-US" dirty="0"/>
              <a:t>Factory towns – Factory established dormitories and stores (Keeps them carefully guarded – </a:t>
            </a:r>
            <a:r>
              <a:rPr lang="en-US" b="1" dirty="0">
                <a:solidFill>
                  <a:srgbClr val="0070C0"/>
                </a:solidFill>
              </a:rPr>
              <a:t>“the weaker sex”</a:t>
            </a:r>
            <a:r>
              <a:rPr lang="en-US" dirty="0"/>
              <a:t>)</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62400"/>
            <a:ext cx="4867275" cy="229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28800" y="6400800"/>
            <a:ext cx="2743200" cy="307777"/>
          </a:xfrm>
          <a:prstGeom prst="rect">
            <a:avLst/>
          </a:prstGeom>
          <a:noFill/>
        </p:spPr>
        <p:txBody>
          <a:bodyPr wrap="square" rtlCol="0">
            <a:spAutoFit/>
          </a:bodyPr>
          <a:lstStyle/>
          <a:p>
            <a:r>
              <a:rPr lang="en-US" sz="1400" b="1" dirty="0">
                <a:solidFill>
                  <a:schemeClr val="accent2">
                    <a:lumMod val="60000"/>
                    <a:lumOff val="40000"/>
                  </a:schemeClr>
                </a:solidFill>
              </a:rPr>
              <a:t>Lowell, Mass 1850</a:t>
            </a:r>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066800"/>
            <a:ext cx="3124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987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Rise of Textiles</a:t>
            </a:r>
          </a:p>
        </p:txBody>
      </p:sp>
      <p:sp>
        <p:nvSpPr>
          <p:cNvPr id="3" name="Content Placeholder 2"/>
          <p:cNvSpPr>
            <a:spLocks noGrp="1"/>
          </p:cNvSpPr>
          <p:nvPr>
            <p:ph sz="quarter"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19238"/>
            <a:ext cx="3752850" cy="472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39240"/>
            <a:ext cx="3733800" cy="470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009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Textile innovation</a:t>
            </a:r>
          </a:p>
        </p:txBody>
      </p:sp>
      <p:sp>
        <p:nvSpPr>
          <p:cNvPr id="3" name="Content Placeholder 2"/>
          <p:cNvSpPr>
            <a:spLocks noGrp="1"/>
          </p:cNvSpPr>
          <p:nvPr>
            <p:ph sz="quarter" idx="1"/>
          </p:nvPr>
        </p:nvSpPr>
        <p:spPr/>
        <p:txBody>
          <a:bodyPr/>
          <a:lstStyle/>
          <a:p>
            <a:r>
              <a:rPr lang="en-US" dirty="0"/>
              <a:t>Elias Howe and Isaac Singer’s Sewing Machine</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0"/>
            <a:ext cx="2057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908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86000"/>
            <a:ext cx="2057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52800" y="4724400"/>
            <a:ext cx="2133600" cy="646331"/>
          </a:xfrm>
          <a:prstGeom prst="rect">
            <a:avLst/>
          </a:prstGeom>
          <a:noFill/>
        </p:spPr>
        <p:txBody>
          <a:bodyPr wrap="square" rtlCol="0">
            <a:spAutoFit/>
          </a:bodyPr>
          <a:lstStyle/>
          <a:p>
            <a:pPr algn="ctr"/>
            <a:r>
              <a:rPr lang="en-US" dirty="0"/>
              <a:t>Sewing Machine 1840</a:t>
            </a:r>
          </a:p>
        </p:txBody>
      </p:sp>
    </p:spTree>
    <p:extLst>
      <p:ext uri="{BB962C8B-B14F-4D97-AF65-F5344CB8AC3E}">
        <p14:creationId xmlns:p14="http://schemas.microsoft.com/office/powerpoint/2010/main" val="2204530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7BDF44C-73C5-C9E4-8E86-19D725DFC2D8}"/>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A234D231-30CB-19C5-0291-F0B1974AEC69}"/>
              </a:ext>
            </a:extLst>
          </p:cNvPr>
          <p:cNvSpPr>
            <a:spLocks noGrp="1"/>
          </p:cNvSpPr>
          <p:nvPr>
            <p:ph type="ctrTitle"/>
          </p:nvPr>
        </p:nvSpPr>
        <p:spPr/>
        <p:txBody>
          <a:bodyPr/>
          <a:lstStyle/>
          <a:p>
            <a:r>
              <a:rPr lang="en-US" dirty="0"/>
              <a:t>Transportation Revolution </a:t>
            </a:r>
          </a:p>
        </p:txBody>
      </p:sp>
    </p:spTree>
    <p:extLst>
      <p:ext uri="{BB962C8B-B14F-4D97-AF65-F5344CB8AC3E}">
        <p14:creationId xmlns:p14="http://schemas.microsoft.com/office/powerpoint/2010/main" val="1698262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Revolutions in America</a:t>
            </a:r>
          </a:p>
        </p:txBody>
      </p:sp>
      <p:sp>
        <p:nvSpPr>
          <p:cNvPr id="3" name="Content Placeholder 2"/>
          <p:cNvSpPr>
            <a:spLocks noGrp="1"/>
          </p:cNvSpPr>
          <p:nvPr>
            <p:ph sz="quarter" idx="1"/>
          </p:nvPr>
        </p:nvSpPr>
        <p:spPr>
          <a:solidFill>
            <a:schemeClr val="bg1"/>
          </a:solidFill>
        </p:spPr>
        <p:txBody>
          <a:bodyPr/>
          <a:lstStyle/>
          <a:p>
            <a:r>
              <a:rPr lang="en-US" b="1" dirty="0">
                <a:solidFill>
                  <a:schemeClr val="accent2">
                    <a:lumMod val="75000"/>
                  </a:schemeClr>
                </a:solidFill>
              </a:rPr>
              <a:t>Turnpike &amp; River Era 1790s – 1820s</a:t>
            </a:r>
          </a:p>
          <a:p>
            <a:r>
              <a:rPr lang="en-US" b="1" dirty="0">
                <a:solidFill>
                  <a:schemeClr val="accent6">
                    <a:lumMod val="75000"/>
                  </a:schemeClr>
                </a:solidFill>
              </a:rPr>
              <a:t>Canal Era 1825-1840s</a:t>
            </a:r>
          </a:p>
          <a:p>
            <a:r>
              <a:rPr lang="en-US" b="1" dirty="0">
                <a:solidFill>
                  <a:srgbClr val="0070C0"/>
                </a:solidFill>
              </a:rPr>
              <a:t>Railroad Era 1850s-1940s</a:t>
            </a:r>
          </a:p>
          <a:p>
            <a:r>
              <a:rPr lang="en-US" b="1" dirty="0">
                <a:solidFill>
                  <a:srgbClr val="FF0000"/>
                </a:solidFill>
              </a:rPr>
              <a:t>Automobile Era 1920s to present</a:t>
            </a:r>
          </a:p>
          <a:p>
            <a:r>
              <a:rPr lang="en-US" b="1" dirty="0"/>
              <a:t>Airplane Era 1960s to present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14800"/>
            <a:ext cx="28575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tse1.mm.bing.net/th?&amp;id=OIP.M77a990f39e3e872e194551034c0d7224H0&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114800"/>
            <a:ext cx="28575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se1.mm.bing.net/th?&amp;id=OIP.M516295b43841b212875641d01dbb2431o0&amp;w=300&amp;h=300&amp;c=0&amp;pid=1.9&amp;rs=0&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97579"/>
            <a:ext cx="2438400" cy="176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87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 Revolution </a:t>
            </a:r>
          </a:p>
        </p:txBody>
      </p:sp>
      <p:sp>
        <p:nvSpPr>
          <p:cNvPr id="3" name="Content Placeholder 2"/>
          <p:cNvSpPr>
            <a:spLocks noGrp="1"/>
          </p:cNvSpPr>
          <p:nvPr>
            <p:ph sz="quarter" idx="1"/>
          </p:nvPr>
        </p:nvSpPr>
        <p:spPr>
          <a:solidFill>
            <a:schemeClr val="bg1"/>
          </a:solidFill>
        </p:spPr>
        <p:txBody>
          <a:bodyPr/>
          <a:lstStyle/>
          <a:p>
            <a:r>
              <a:rPr lang="en-US" dirty="0"/>
              <a:t>Turnpikes and roads (</a:t>
            </a:r>
            <a:r>
              <a:rPr lang="en-US" b="1" u="sng" dirty="0"/>
              <a:t>Lancaster turnpike &amp; Cumberland Road</a:t>
            </a:r>
            <a:r>
              <a:rPr lang="en-US" dirty="0"/>
              <a:t>)  </a:t>
            </a:r>
          </a:p>
          <a:p>
            <a:pPr lvl="1"/>
            <a:r>
              <a:rPr lang="en-US" dirty="0" err="1"/>
              <a:t>Mayesville</a:t>
            </a:r>
            <a:r>
              <a:rPr lang="en-US" dirty="0"/>
              <a:t> Road veto by Jackson – states primary builder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8001000" cy="417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251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 technology</a:t>
            </a:r>
          </a:p>
        </p:txBody>
      </p:sp>
      <p:sp>
        <p:nvSpPr>
          <p:cNvPr id="3" name="Content Placeholder 2"/>
          <p:cNvSpPr>
            <a:spLocks noGrp="1"/>
          </p:cNvSpPr>
          <p:nvPr>
            <p:ph sz="quarter" idx="1"/>
          </p:nvPr>
        </p:nvSpPr>
        <p:spPr>
          <a:solidFill>
            <a:schemeClr val="bg1"/>
          </a:solidFill>
        </p:spPr>
        <p:txBody>
          <a:bodyPr>
            <a:normAutofit/>
          </a:bodyPr>
          <a:lstStyle/>
          <a:p>
            <a:r>
              <a:rPr lang="en-US" sz="2400" b="1" dirty="0"/>
              <a:t>Robert Fulton’s steamboat </a:t>
            </a:r>
            <a:r>
              <a:rPr lang="en-US" sz="2400" dirty="0"/>
              <a:t>(</a:t>
            </a:r>
            <a:r>
              <a:rPr lang="en-US" sz="2400" b="1" i="1" dirty="0">
                <a:solidFill>
                  <a:srgbClr val="FF0000"/>
                </a:solidFill>
              </a:rPr>
              <a:t>The Clermont -1807</a:t>
            </a:r>
            <a:r>
              <a:rPr lang="en-US" sz="2400" dirty="0"/>
              <a:t>)</a:t>
            </a:r>
          </a:p>
          <a:p>
            <a:r>
              <a:rPr lang="en-US" sz="2400" dirty="0"/>
              <a:t>Advantages</a:t>
            </a:r>
          </a:p>
          <a:p>
            <a:pPr lvl="1"/>
            <a:r>
              <a:rPr lang="en-US" dirty="0"/>
              <a:t>River commerce a tow way street</a:t>
            </a:r>
          </a:p>
          <a:p>
            <a:pPr lvl="1"/>
            <a:r>
              <a:rPr lang="en-US" dirty="0"/>
              <a:t>Speeds up commerce (Replaces the </a:t>
            </a:r>
          </a:p>
          <a:p>
            <a:pPr marL="274320" lvl="1" indent="0">
              <a:buNone/>
            </a:pPr>
            <a:r>
              <a:rPr lang="en-US" dirty="0"/>
              <a:t>Yankee clipper ship for overseas travel)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981201"/>
            <a:ext cx="268605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000" y="5943601"/>
            <a:ext cx="3352800" cy="461665"/>
          </a:xfrm>
          <a:prstGeom prst="rect">
            <a:avLst/>
          </a:prstGeom>
          <a:solidFill>
            <a:schemeClr val="accent2"/>
          </a:solidFill>
        </p:spPr>
        <p:txBody>
          <a:bodyPr wrap="square" rtlCol="0">
            <a:spAutoFit/>
          </a:bodyPr>
          <a:lstStyle/>
          <a:p>
            <a:r>
              <a:rPr lang="en-US" sz="1200" dirty="0"/>
              <a:t>Robert Fulton’s </a:t>
            </a:r>
            <a:r>
              <a:rPr lang="en-US" sz="1200" i="1" dirty="0"/>
              <a:t>Clermont </a:t>
            </a:r>
            <a:r>
              <a:rPr lang="en-US" sz="1200" dirty="0"/>
              <a:t>plies the Hudson River</a:t>
            </a:r>
          </a:p>
        </p:txBody>
      </p:sp>
    </p:spTree>
    <p:extLst>
      <p:ext uri="{BB962C8B-B14F-4D97-AF65-F5344CB8AC3E}">
        <p14:creationId xmlns:p14="http://schemas.microsoft.com/office/powerpoint/2010/main" val="4266749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Erie Canal 1825 “Clinton’s Ditch”</a:t>
            </a:r>
          </a:p>
        </p:txBody>
      </p:sp>
      <p:sp>
        <p:nvSpPr>
          <p:cNvPr id="3" name="Content Placeholder 2"/>
          <p:cNvSpPr>
            <a:spLocks noGrp="1"/>
          </p:cNvSpPr>
          <p:nvPr>
            <p:ph sz="quarter" idx="1"/>
          </p:nvPr>
        </p:nvSpPr>
        <p:spPr>
          <a:solidFill>
            <a:schemeClr val="bg1"/>
          </a:solidFill>
        </p:spPr>
        <p:txBody>
          <a:bodyPr/>
          <a:lstStyle/>
          <a:p>
            <a:r>
              <a:rPr lang="en-US" dirty="0"/>
              <a:t>Significance: </a:t>
            </a:r>
          </a:p>
          <a:p>
            <a:pPr lvl="1"/>
            <a:r>
              <a:rPr lang="en-US" dirty="0"/>
              <a:t>Decrease of trade</a:t>
            </a:r>
          </a:p>
          <a:p>
            <a:pPr lvl="1"/>
            <a:r>
              <a:rPr lang="en-US" dirty="0"/>
              <a:t>New York City becomes a central hub for commerce</a:t>
            </a:r>
          </a:p>
          <a:p>
            <a:pPr lvl="1"/>
            <a:r>
              <a:rPr lang="en-US" dirty="0"/>
              <a:t>Allows for greater settlement of the NW</a:t>
            </a:r>
          </a:p>
          <a:p>
            <a:pPr lvl="1"/>
            <a:r>
              <a:rPr lang="en-US" dirty="0"/>
              <a:t>Leads to a canal boom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81400"/>
            <a:ext cx="403669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76600"/>
            <a:ext cx="40767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80610" y="3303270"/>
            <a:ext cx="3200400" cy="369332"/>
          </a:xfrm>
          <a:prstGeom prst="rect">
            <a:avLst/>
          </a:prstGeom>
          <a:noFill/>
        </p:spPr>
        <p:txBody>
          <a:bodyPr wrap="square" rtlCol="0">
            <a:spAutoFit/>
          </a:bodyPr>
          <a:lstStyle/>
          <a:p>
            <a:r>
              <a:rPr lang="en-US" b="1" dirty="0"/>
              <a:t>Principal Canals in 1840</a:t>
            </a:r>
            <a:endParaRPr lang="en-US" dirty="0"/>
          </a:p>
        </p:txBody>
      </p:sp>
    </p:spTree>
    <p:extLst>
      <p:ext uri="{BB962C8B-B14F-4D97-AF65-F5344CB8AC3E}">
        <p14:creationId xmlns:p14="http://schemas.microsoft.com/office/powerpoint/2010/main" val="257922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Migration patterns post 1800s</a:t>
            </a:r>
          </a:p>
        </p:txBody>
      </p:sp>
      <p:sp>
        <p:nvSpPr>
          <p:cNvPr id="3" name="Content Placeholder 2"/>
          <p:cNvSpPr>
            <a:spLocks noGrp="1"/>
          </p:cNvSpPr>
          <p:nvPr>
            <p:ph sz="quarter"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70" y="1371600"/>
            <a:ext cx="7620000"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541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Iron Horse</a:t>
            </a:r>
          </a:p>
        </p:txBody>
      </p:sp>
      <p:sp>
        <p:nvSpPr>
          <p:cNvPr id="3" name="Content Placeholder 2"/>
          <p:cNvSpPr>
            <a:spLocks noGrp="1"/>
          </p:cNvSpPr>
          <p:nvPr>
            <p:ph sz="quarter" idx="1"/>
          </p:nvPr>
        </p:nvSpPr>
        <p:spPr>
          <a:solidFill>
            <a:schemeClr val="bg1"/>
          </a:solidFill>
        </p:spPr>
        <p:txBody>
          <a:bodyPr/>
          <a:lstStyle/>
          <a:p>
            <a:r>
              <a:rPr lang="en-US" sz="2400" dirty="0"/>
              <a:t>1830 rise of the railroads</a:t>
            </a:r>
          </a:p>
          <a:p>
            <a:pPr lvl="1"/>
            <a:r>
              <a:rPr lang="en-US" dirty="0"/>
              <a:t>Doesn’t impact the US until 1850’s &amp; 60’s</a:t>
            </a:r>
          </a:p>
          <a:p>
            <a:pPr lvl="1"/>
            <a:r>
              <a:rPr lang="en-US" dirty="0"/>
              <a:t>Predominantly built in the North</a:t>
            </a:r>
          </a:p>
          <a:p>
            <a:pPr lvl="1"/>
            <a:r>
              <a:rPr lang="en-US" dirty="0"/>
              <a:t>Weaken canal traffic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76600"/>
            <a:ext cx="8001000" cy="327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7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792162"/>
          </a:xfrm>
          <a:solidFill>
            <a:schemeClr val="accent2"/>
          </a:solidFill>
          <a:ln>
            <a:solidFill>
              <a:srgbClr val="002060"/>
            </a:solidFill>
          </a:ln>
        </p:spPr>
        <p:txBody>
          <a:bodyPr/>
          <a:lstStyle/>
          <a:p>
            <a:r>
              <a:rPr lang="en-US" sz="3600" b="1" dirty="0">
                <a:latin typeface="Times New Roman" panose="02020603050405020304" pitchFamily="18" charset="0"/>
                <a:cs typeface="Times New Roman" panose="02020603050405020304" pitchFamily="18" charset="0"/>
              </a:rPr>
              <a:t>Emergence of the two-party system </a:t>
            </a:r>
          </a:p>
        </p:txBody>
      </p:sp>
      <p:sp>
        <p:nvSpPr>
          <p:cNvPr id="3" name="Content Placeholder 2"/>
          <p:cNvSpPr>
            <a:spLocks noGrp="1"/>
          </p:cNvSpPr>
          <p:nvPr>
            <p:ph idx="1"/>
          </p:nvPr>
        </p:nvSpPr>
        <p:spPr>
          <a:xfrm>
            <a:off x="457200" y="1371600"/>
            <a:ext cx="8153400" cy="5029200"/>
          </a:xfrm>
          <a:solidFill>
            <a:schemeClr val="bg1"/>
          </a:solidFill>
          <a:ln>
            <a:solidFill>
              <a:srgbClr val="002060"/>
            </a:solidFill>
          </a:ln>
        </p:spPr>
        <p:txBody>
          <a:bodyPr/>
          <a:lstStyle/>
          <a:p>
            <a:r>
              <a:rPr lang="en-US" sz="2200" b="1" dirty="0">
                <a:solidFill>
                  <a:srgbClr val="002060"/>
                </a:solidFill>
                <a:latin typeface="Times New Roman" panose="02020603050405020304" pitchFamily="18" charset="0"/>
                <a:cs typeface="Times New Roman" panose="02020603050405020304" pitchFamily="18" charset="0"/>
              </a:rPr>
              <a:t>Two Party System – Impact of the Bank War </a:t>
            </a:r>
          </a:p>
          <a:p>
            <a:r>
              <a:rPr lang="en-US" sz="2200" b="1" dirty="0">
                <a:latin typeface="Times New Roman" panose="02020603050405020304" pitchFamily="18" charset="0"/>
                <a:cs typeface="Times New Roman" panose="02020603050405020304" pitchFamily="18" charset="0"/>
              </a:rPr>
              <a:t>Democrats</a:t>
            </a:r>
            <a:r>
              <a:rPr lang="en-US" sz="2200" dirty="0">
                <a:latin typeface="Times New Roman" panose="02020603050405020304" pitchFamily="18" charset="0"/>
                <a:cs typeface="Times New Roman" panose="02020603050405020304" pitchFamily="18" charset="0"/>
              </a:rPr>
              <a:t>: Andrew Jackson, Martin Van Buren, &amp; James K. Polk</a:t>
            </a:r>
          </a:p>
          <a:p>
            <a:pPr lvl="1"/>
            <a:r>
              <a:rPr lang="en-US" sz="2400" b="1" dirty="0">
                <a:solidFill>
                  <a:srgbClr val="C00000"/>
                </a:solidFill>
                <a:latin typeface="Times New Roman" panose="02020603050405020304" pitchFamily="18" charset="0"/>
                <a:cs typeface="Times New Roman" panose="02020603050405020304" pitchFamily="18" charset="0"/>
              </a:rPr>
              <a:t>Whigs: </a:t>
            </a:r>
            <a:r>
              <a:rPr lang="en-US" sz="2400" i="1" dirty="0">
                <a:solidFill>
                  <a:srgbClr val="00B0F0"/>
                </a:solidFill>
                <a:latin typeface="Times New Roman" panose="02020603050405020304" pitchFamily="18" charset="0"/>
                <a:cs typeface="Times New Roman" panose="02020603050405020304" pitchFamily="18" charset="0"/>
              </a:rPr>
              <a:t>The Great Triumvirate </a:t>
            </a:r>
            <a:r>
              <a:rPr lang="en-US" dirty="0">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Henry Clay, John C. Calhoun, &amp; Daniel Webster </a:t>
            </a:r>
          </a:p>
        </p:txBody>
      </p:sp>
      <p:graphicFrame>
        <p:nvGraphicFramePr>
          <p:cNvPr id="4" name="Table 3"/>
          <p:cNvGraphicFramePr>
            <a:graphicFrameLocks noGrp="1"/>
          </p:cNvGraphicFramePr>
          <p:nvPr>
            <p:extLst>
              <p:ext uri="{D42A27DB-BD31-4B8C-83A1-F6EECF244321}">
                <p14:modId xmlns:p14="http://schemas.microsoft.com/office/powerpoint/2010/main" val="118470391"/>
              </p:ext>
            </p:extLst>
          </p:nvPr>
        </p:nvGraphicFramePr>
        <p:xfrm>
          <a:off x="152400" y="2895600"/>
          <a:ext cx="8839200" cy="38404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3989614">
                  <a:extLst>
                    <a:ext uri="{9D8B030D-6E8A-4147-A177-3AD203B41FA5}">
                      <a16:colId xmlns:a16="http://schemas.microsoft.com/office/drawing/2014/main" val="20001"/>
                    </a:ext>
                  </a:extLst>
                </a:gridCol>
                <a:gridCol w="3630386">
                  <a:extLst>
                    <a:ext uri="{9D8B030D-6E8A-4147-A177-3AD203B41FA5}">
                      <a16:colId xmlns:a16="http://schemas.microsoft.com/office/drawing/2014/main" val="20002"/>
                    </a:ext>
                  </a:extLst>
                </a:gridCol>
              </a:tblGrid>
              <a:tr h="320763">
                <a:tc>
                  <a:txBody>
                    <a:bodyPr/>
                    <a:lstStyle/>
                    <a:p>
                      <a:endParaRPr lang="en-US" dirty="0"/>
                    </a:p>
                  </a:txBody>
                  <a:tcPr>
                    <a:solidFill>
                      <a:schemeClr val="tx1"/>
                    </a:solidFill>
                  </a:tcPr>
                </a:tc>
                <a:tc>
                  <a:txBody>
                    <a:bodyPr/>
                    <a:lstStyle/>
                    <a:p>
                      <a:r>
                        <a:rPr lang="en-US" dirty="0">
                          <a:latin typeface="Times New Roman" panose="02020603050405020304" pitchFamily="18" charset="0"/>
                          <a:cs typeface="Times New Roman" panose="02020603050405020304" pitchFamily="18" charset="0"/>
                        </a:rPr>
                        <a:t>Democrats 1832-1960</a:t>
                      </a:r>
                    </a:p>
                  </a:txBody>
                  <a:tcPr>
                    <a:solidFill>
                      <a:schemeClr val="tx1"/>
                    </a:solidFill>
                  </a:tcPr>
                </a:tc>
                <a:tc>
                  <a:txBody>
                    <a:bodyPr/>
                    <a:lstStyle/>
                    <a:p>
                      <a:r>
                        <a:rPr lang="en-US" dirty="0">
                          <a:latin typeface="Times New Roman" panose="02020603050405020304" pitchFamily="18" charset="0"/>
                          <a:cs typeface="Times New Roman" panose="02020603050405020304" pitchFamily="18" charset="0"/>
                        </a:rPr>
                        <a:t>Whigs 1832-1854</a:t>
                      </a:r>
                    </a:p>
                  </a:txBody>
                  <a:tcPr>
                    <a:solidFill>
                      <a:schemeClr val="tx1"/>
                    </a:solidFill>
                  </a:tcPr>
                </a:tc>
                <a:extLst>
                  <a:ext uri="{0D108BD9-81ED-4DB2-BD59-A6C34878D82A}">
                    <a16:rowId xmlns:a16="http://schemas.microsoft.com/office/drawing/2014/main" val="10000"/>
                  </a:ext>
                </a:extLst>
              </a:tr>
              <a:tr h="1693628">
                <a:tc>
                  <a:txBody>
                    <a:bodyPr/>
                    <a:lstStyle/>
                    <a:p>
                      <a:r>
                        <a:rPr lang="en-US" b="1" dirty="0">
                          <a:latin typeface="Times New Roman" panose="02020603050405020304" pitchFamily="18" charset="0"/>
                          <a:cs typeface="Times New Roman" panose="02020603050405020304" pitchFamily="18" charset="0"/>
                        </a:rPr>
                        <a:t>Major beliefs</a:t>
                      </a: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State &amp; local power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Opposition to </a:t>
                      </a:r>
                      <a:r>
                        <a:rPr lang="en-US" baseline="0" dirty="0">
                          <a:latin typeface="Times New Roman" panose="02020603050405020304" pitchFamily="18" charset="0"/>
                          <a:cs typeface="Times New Roman" panose="02020603050405020304" pitchFamily="18" charset="0"/>
                        </a:rPr>
                        <a:t>privilege </a:t>
                      </a:r>
                      <a:r>
                        <a:rPr lang="en-US" dirty="0">
                          <a:latin typeface="Times New Roman" panose="02020603050405020304" pitchFamily="18" charset="0"/>
                          <a:cs typeface="Times New Roman" panose="02020603050405020304" pitchFamily="18" charset="0"/>
                        </a:rPr>
                        <a:t>&amp; monopoly (</a:t>
                      </a:r>
                      <a:r>
                        <a:rPr lang="en-US" dirty="0">
                          <a:solidFill>
                            <a:srgbClr val="0070C0"/>
                          </a:solidFill>
                          <a:latin typeface="Times New Roman" panose="02020603050405020304" pitchFamily="18" charset="0"/>
                          <a:cs typeface="Times New Roman" panose="02020603050405020304" pitchFamily="18" charset="0"/>
                        </a:rPr>
                        <a:t>no Banks &amp; low</a:t>
                      </a:r>
                      <a:r>
                        <a:rPr lang="en-US" baseline="0" dirty="0">
                          <a:solidFill>
                            <a:srgbClr val="0070C0"/>
                          </a:solidFill>
                          <a:latin typeface="Times New Roman" panose="02020603050405020304" pitchFamily="18" charset="0"/>
                          <a:cs typeface="Times New Roman" panose="02020603050405020304" pitchFamily="18" charset="0"/>
                        </a:rPr>
                        <a:t> tariffs</a:t>
                      </a:r>
                      <a:r>
                        <a:rPr lang="en-US" baseline="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Opportunities for the Common Man (</a:t>
                      </a:r>
                      <a:r>
                        <a:rPr lang="en-US" baseline="0" dirty="0">
                          <a:solidFill>
                            <a:srgbClr val="0070C0"/>
                          </a:solidFill>
                          <a:latin typeface="Times New Roman" panose="02020603050405020304" pitchFamily="18" charset="0"/>
                          <a:cs typeface="Times New Roman" panose="02020603050405020304" pitchFamily="18" charset="0"/>
                        </a:rPr>
                        <a:t>cheap land, Western expansion</a:t>
                      </a:r>
                      <a:r>
                        <a:rPr lang="en-US" baseline="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Freedom from government interference</a:t>
                      </a:r>
                      <a:endParaRPr lang="en-US" dirty="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National power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Economic development (</a:t>
                      </a:r>
                      <a:r>
                        <a:rPr lang="en-US" dirty="0">
                          <a:solidFill>
                            <a:srgbClr val="0070C0"/>
                          </a:solidFill>
                          <a:latin typeface="Times New Roman" panose="02020603050405020304" pitchFamily="18" charset="0"/>
                          <a:cs typeface="Times New Roman" panose="02020603050405020304" pitchFamily="18" charset="0"/>
                        </a:rPr>
                        <a:t>internal improvements,</a:t>
                      </a:r>
                      <a:r>
                        <a:rPr lang="en-US" baseline="0" dirty="0">
                          <a:solidFill>
                            <a:srgbClr val="0070C0"/>
                          </a:solidFill>
                          <a:latin typeface="Times New Roman" panose="02020603050405020304" pitchFamily="18" charset="0"/>
                          <a:cs typeface="Times New Roman" panose="02020603050405020304" pitchFamily="18" charset="0"/>
                        </a:rPr>
                        <a:t> Bank of the U.S., high tariffs</a:t>
                      </a:r>
                      <a:r>
                        <a:rPr lang="en-US" baseline="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Social reform</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231729">
                <a:tc>
                  <a:txBody>
                    <a:bodyPr/>
                    <a:lstStyle/>
                    <a:p>
                      <a:r>
                        <a:rPr lang="en-US" dirty="0">
                          <a:latin typeface="Times New Roman" panose="02020603050405020304" pitchFamily="18" charset="0"/>
                          <a:cs typeface="Times New Roman" panose="02020603050405020304" pitchFamily="18" charset="0"/>
                        </a:rPr>
                        <a:t>Supporters</a:t>
                      </a:r>
                      <a:r>
                        <a:rPr lang="en-US" baseline="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South &amp; West</a:t>
                      </a:r>
                    </a:p>
                    <a:p>
                      <a:r>
                        <a:rPr lang="en-US" dirty="0">
                          <a:latin typeface="Times New Roman" panose="02020603050405020304" pitchFamily="18" charset="0"/>
                          <a:cs typeface="Times New Roman" panose="02020603050405020304" pitchFamily="18" charset="0"/>
                        </a:rPr>
                        <a:t>Northeastern</a:t>
                      </a:r>
                      <a:r>
                        <a:rPr lang="en-US" baseline="0" dirty="0">
                          <a:latin typeface="Times New Roman" panose="02020603050405020304" pitchFamily="18" charset="0"/>
                          <a:cs typeface="Times New Roman" panose="02020603050405020304" pitchFamily="18" charset="0"/>
                        </a:rPr>
                        <a:t> artisans &amp; laborers</a:t>
                      </a:r>
                    </a:p>
                    <a:p>
                      <a:r>
                        <a:rPr lang="en-US" baseline="0" dirty="0">
                          <a:latin typeface="Times New Roman" panose="02020603050405020304" pitchFamily="18" charset="0"/>
                          <a:cs typeface="Times New Roman" panose="02020603050405020304" pitchFamily="18" charset="0"/>
                        </a:rPr>
                        <a:t>Small farmers &amp; plantation owners</a:t>
                      </a:r>
                      <a:endParaRPr lang="en-US" dirty="0">
                        <a:latin typeface="Times New Roman" panose="02020603050405020304" pitchFamily="18" charset="0"/>
                        <a:cs typeface="Times New Roman" panose="02020603050405020304" pitchFamily="18" charset="0"/>
                      </a:endParaRPr>
                    </a:p>
                  </a:txBody>
                  <a:tcPr/>
                </a:tc>
                <a:tc>
                  <a:txBody>
                    <a:bodyPr/>
                    <a:lstStyle/>
                    <a:p>
                      <a:r>
                        <a:rPr lang="en-US" sz="1800" b="0" i="0" u="none" strike="noStrike" kern="1200" baseline="0" dirty="0">
                          <a:solidFill>
                            <a:schemeClr val="dk1"/>
                          </a:solidFill>
                          <a:latin typeface="Times New Roman" panose="02020603050405020304" pitchFamily="18" charset="0"/>
                          <a:ea typeface="+mn-ea"/>
                          <a:cs typeface="Times New Roman" panose="02020603050405020304" pitchFamily="18" charset="0"/>
                        </a:rPr>
                        <a:t>New England, Mid-Atlantic, Midwest</a:t>
                      </a:r>
                    </a:p>
                    <a:p>
                      <a:r>
                        <a:rPr lang="en-US" sz="1800" b="0" i="0" u="none" strike="noStrike" kern="1200" baseline="0" dirty="0">
                          <a:solidFill>
                            <a:schemeClr val="dk1"/>
                          </a:solidFill>
                          <a:latin typeface="Times New Roman" panose="02020603050405020304" pitchFamily="18" charset="0"/>
                          <a:ea typeface="+mn-ea"/>
                          <a:cs typeface="Times New Roman" panose="02020603050405020304" pitchFamily="18" charset="0"/>
                        </a:rPr>
                        <a:t>Wealthy and middling merchants</a:t>
                      </a:r>
                    </a:p>
                    <a:p>
                      <a:r>
                        <a:rPr lang="en-US" sz="1800" b="0" i="0" u="none" strike="noStrike" kern="1200" baseline="0" dirty="0">
                          <a:solidFill>
                            <a:schemeClr val="dk1"/>
                          </a:solidFill>
                          <a:latin typeface="Times New Roman" panose="02020603050405020304" pitchFamily="18" charset="0"/>
                          <a:ea typeface="+mn-ea"/>
                          <a:cs typeface="Times New Roman" panose="02020603050405020304" pitchFamily="18" charset="0"/>
                        </a:rPr>
                        <a:t>Many middling farmers</a:t>
                      </a:r>
                    </a:p>
                    <a:p>
                      <a:r>
                        <a:rPr lang="en-US" sz="1800" b="0" i="0" u="none" strike="noStrike" kern="1200" baseline="0" dirty="0">
                          <a:solidFill>
                            <a:schemeClr val="dk1"/>
                          </a:solidFill>
                          <a:latin typeface="Times New Roman" panose="02020603050405020304" pitchFamily="18" charset="0"/>
                          <a:ea typeface="+mn-ea"/>
                          <a:cs typeface="Times New Roman" panose="02020603050405020304" pitchFamily="18" charset="0"/>
                        </a:rPr>
                        <a:t>Some Large Southern planters</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99261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East to West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6400"/>
            <a:ext cx="7086600" cy="4231386"/>
          </a:xfrm>
          <a:prstGeom prst="rect">
            <a:avLst/>
          </a:prstGeom>
        </p:spPr>
      </p:pic>
    </p:spTree>
    <p:extLst>
      <p:ext uri="{BB962C8B-B14F-4D97-AF65-F5344CB8AC3E}">
        <p14:creationId xmlns:p14="http://schemas.microsoft.com/office/powerpoint/2010/main" val="3863372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Transportation Revolution yields Market Revolution</a:t>
            </a:r>
          </a:p>
        </p:txBody>
      </p:sp>
      <p:sp>
        <p:nvSpPr>
          <p:cNvPr id="4" name="Content Placeholder 3"/>
          <p:cNvSpPr>
            <a:spLocks noGrp="1"/>
          </p:cNvSpPr>
          <p:nvPr>
            <p:ph sz="quarter" idx="1"/>
          </p:nvPr>
        </p:nvSpPr>
        <p:spPr>
          <a:solidFill>
            <a:schemeClr val="bg1"/>
          </a:solidFill>
        </p:spPr>
        <p:txBody>
          <a:bodyPr/>
          <a:lstStyle/>
          <a:p>
            <a:r>
              <a:rPr lang="en-US" dirty="0"/>
              <a:t>Impacts</a:t>
            </a:r>
          </a:p>
          <a:p>
            <a:pPr lvl="1"/>
            <a:r>
              <a:rPr lang="en-US" dirty="0"/>
              <a:t>Reduction of freight charges</a:t>
            </a:r>
          </a:p>
          <a:p>
            <a:pPr lvl="1"/>
            <a:r>
              <a:rPr lang="en-US" dirty="0"/>
              <a:t>Promotes other industries (coal, iron, telegraph)</a:t>
            </a:r>
          </a:p>
          <a:p>
            <a:pPr lvl="1"/>
            <a:r>
              <a:rPr lang="en-US" dirty="0"/>
              <a:t>Binds East to West (West to NE)</a:t>
            </a:r>
          </a:p>
          <a:p>
            <a:pPr lvl="2"/>
            <a:r>
              <a:rPr lang="en-US" dirty="0"/>
              <a:t>Southern isolationism</a:t>
            </a:r>
          </a:p>
          <a:p>
            <a:pPr lvl="1"/>
            <a:r>
              <a:rPr lang="en-US" dirty="0"/>
              <a:t>Rise of the corporation</a:t>
            </a:r>
          </a:p>
          <a:p>
            <a:pPr lvl="1"/>
            <a:r>
              <a:rPr lang="en-US" dirty="0"/>
              <a:t>Division of labor </a:t>
            </a:r>
          </a:p>
          <a:p>
            <a:pPr lvl="2"/>
            <a:r>
              <a:rPr lang="en-US" dirty="0"/>
              <a:t>South – cash crop farming</a:t>
            </a:r>
          </a:p>
          <a:p>
            <a:pPr lvl="2"/>
            <a:r>
              <a:rPr lang="en-US" dirty="0"/>
              <a:t>North – manufacturing</a:t>
            </a:r>
          </a:p>
          <a:p>
            <a:pPr lvl="2"/>
            <a:r>
              <a:rPr lang="en-US" dirty="0"/>
              <a:t>West – grain &amp; livestock</a:t>
            </a:r>
          </a:p>
          <a:p>
            <a:pPr lvl="2"/>
            <a:endParaRPr lang="en-US" dirty="0"/>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179" y="3276600"/>
            <a:ext cx="4389419" cy="302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293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Revolution</a:t>
            </a:r>
          </a:p>
        </p:txBody>
      </p:sp>
      <p:sp>
        <p:nvSpPr>
          <p:cNvPr id="3" name="Content Placeholder 2"/>
          <p:cNvSpPr>
            <a:spLocks noGrp="1"/>
          </p:cNvSpPr>
          <p:nvPr>
            <p:ph sz="quarter" idx="1"/>
          </p:nvPr>
        </p:nvSpPr>
        <p:spPr>
          <a:solidFill>
            <a:schemeClr val="bg1"/>
          </a:solidFill>
        </p:spPr>
        <p:txBody>
          <a:bodyPr/>
          <a:lstStyle/>
          <a:p>
            <a:r>
              <a:rPr lang="en-US" sz="2400" dirty="0"/>
              <a:t>Telegraph “Talking Wire” by Samuel Morse </a:t>
            </a:r>
          </a:p>
          <a:p>
            <a:r>
              <a:rPr lang="en-US" sz="2400" dirty="0"/>
              <a:t>Trans-Atlantic Line by Cyrus Fields 1858</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438400"/>
            <a:ext cx="4967631"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193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7BDF44C-73C5-C9E4-8E86-19D725DFC2D8}"/>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A234D231-30CB-19C5-0291-F0B1974AEC69}"/>
              </a:ext>
            </a:extLst>
          </p:cNvPr>
          <p:cNvSpPr>
            <a:spLocks noGrp="1"/>
          </p:cNvSpPr>
          <p:nvPr>
            <p:ph type="ctrTitle"/>
          </p:nvPr>
        </p:nvSpPr>
        <p:spPr/>
        <p:txBody>
          <a:bodyPr/>
          <a:lstStyle/>
          <a:p>
            <a:r>
              <a:rPr lang="en-US" dirty="0"/>
              <a:t>Agriculture Revolution </a:t>
            </a:r>
          </a:p>
        </p:txBody>
      </p:sp>
    </p:spTree>
    <p:extLst>
      <p:ext uri="{BB962C8B-B14F-4D97-AF65-F5344CB8AC3E}">
        <p14:creationId xmlns:p14="http://schemas.microsoft.com/office/powerpoint/2010/main" val="4008322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Agricultural Revolution </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3400" y="1676400"/>
            <a:ext cx="8153400" cy="4419600"/>
          </a:xfrm>
        </p:spPr>
      </p:pic>
    </p:spTree>
    <p:extLst>
      <p:ext uri="{BB962C8B-B14F-4D97-AF65-F5344CB8AC3E}">
        <p14:creationId xmlns:p14="http://schemas.microsoft.com/office/powerpoint/2010/main" val="906272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 Whitney</a:t>
            </a:r>
          </a:p>
        </p:txBody>
      </p:sp>
      <p:sp>
        <p:nvSpPr>
          <p:cNvPr id="3" name="Content Placeholder 2"/>
          <p:cNvSpPr>
            <a:spLocks noGrp="1"/>
          </p:cNvSpPr>
          <p:nvPr>
            <p:ph sz="quarter" idx="1"/>
          </p:nvPr>
        </p:nvSpPr>
        <p:spPr/>
        <p:txBody>
          <a:bodyPr/>
          <a:lstStyle/>
          <a:p>
            <a:r>
              <a:rPr lang="en-US" dirty="0"/>
              <a:t>Cotton Gin 1791 (</a:t>
            </a:r>
            <a:r>
              <a:rPr lang="en-US" b="1" i="1" dirty="0">
                <a:solidFill>
                  <a:srgbClr val="FF0000"/>
                </a:solidFill>
              </a:rPr>
              <a:t>sectionalism</a:t>
            </a:r>
            <a:r>
              <a:rPr lang="en-US" dirty="0"/>
              <a:t>) </a:t>
            </a:r>
          </a:p>
          <a:p>
            <a:r>
              <a:rPr lang="en-US" dirty="0"/>
              <a:t>Interchangeable Parts 1801</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23812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90600"/>
            <a:ext cx="3188125" cy="3860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733800"/>
            <a:ext cx="3784160" cy="254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824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Agriculture Innovations </a:t>
            </a:r>
          </a:p>
        </p:txBody>
      </p:sp>
      <p:sp>
        <p:nvSpPr>
          <p:cNvPr id="3" name="Content Placeholder 2"/>
          <p:cNvSpPr>
            <a:spLocks noGrp="1"/>
          </p:cNvSpPr>
          <p:nvPr>
            <p:ph sz="quarter" idx="1"/>
          </p:nvPr>
        </p:nvSpPr>
        <p:spPr/>
        <p:txBody>
          <a:bodyPr/>
          <a:lstStyle/>
          <a:p>
            <a:r>
              <a:rPr lang="en-US" dirty="0"/>
              <a:t>John Deere’s - Steele plow </a:t>
            </a:r>
          </a:p>
          <a:p>
            <a:r>
              <a:rPr lang="en-US" dirty="0"/>
              <a:t>Cyrus McCormick’s - Mechanical reaper</a:t>
            </a:r>
          </a:p>
          <a:p>
            <a:pPr marL="274320" lvl="1">
              <a:buClr>
                <a:schemeClr val="accent1"/>
              </a:buClr>
              <a:buSzPct val="85000"/>
              <a:buFont typeface="Wingdings 2"/>
              <a:buChar char=""/>
            </a:pPr>
            <a:r>
              <a:rPr lang="en-US" sz="2000" dirty="0"/>
              <a:t>Transformation from subsistence farming to crash crop production </a:t>
            </a:r>
          </a:p>
          <a:p>
            <a:pPr marL="0" indent="0">
              <a:buNone/>
            </a:pPr>
            <a:r>
              <a:rPr lang="en-US" dirty="0"/>
              <a:t> </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75" y="3733800"/>
            <a:ext cx="25527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descr="http://cdn.theatlantic.com/static/mt/assets/richard_florida/Florida_JobMachine_5-4_ch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 y="2971800"/>
            <a:ext cx="5887230" cy="31080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914400"/>
            <a:ext cx="3429000" cy="1219200"/>
          </a:xfrm>
          <a:prstGeom prst="rect">
            <a:avLst/>
          </a:prstGeom>
        </p:spPr>
      </p:pic>
    </p:spTree>
    <p:extLst>
      <p:ext uri="{BB962C8B-B14F-4D97-AF65-F5344CB8AC3E}">
        <p14:creationId xmlns:p14="http://schemas.microsoft.com/office/powerpoint/2010/main" val="73108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Birth of the Corporation</a:t>
            </a:r>
          </a:p>
        </p:txBody>
      </p:sp>
      <p:sp>
        <p:nvSpPr>
          <p:cNvPr id="3" name="Content Placeholder 2"/>
          <p:cNvSpPr>
            <a:spLocks noGrp="1"/>
          </p:cNvSpPr>
          <p:nvPr>
            <p:ph sz="quarter" idx="1"/>
          </p:nvPr>
        </p:nvSpPr>
        <p:spPr>
          <a:solidFill>
            <a:schemeClr val="bg1"/>
          </a:solidFill>
        </p:spPr>
        <p:txBody>
          <a:bodyPr/>
          <a:lstStyle/>
          <a:p>
            <a:pPr>
              <a:spcBef>
                <a:spcPts val="0"/>
              </a:spcBef>
            </a:pPr>
            <a:r>
              <a:rPr lang="en-US" sz="2400" dirty="0"/>
              <a:t>Corporations</a:t>
            </a:r>
          </a:p>
          <a:p>
            <a:pPr lvl="1">
              <a:spcBef>
                <a:spcPts val="0"/>
              </a:spcBef>
            </a:pPr>
            <a:r>
              <a:rPr lang="en-US" sz="2000" dirty="0"/>
              <a:t>– In 1800, c. 20 corps US; by 1817, over 1800</a:t>
            </a:r>
          </a:p>
          <a:p>
            <a:pPr lvl="1">
              <a:spcBef>
                <a:spcPts val="0"/>
              </a:spcBef>
            </a:pPr>
            <a:r>
              <a:rPr lang="en-US" sz="2000" dirty="0"/>
              <a:t>– General incorporation laws (</a:t>
            </a:r>
            <a:r>
              <a:rPr lang="en-US" sz="2000" b="1" dirty="0">
                <a:solidFill>
                  <a:srgbClr val="00B0F0"/>
                </a:solidFill>
              </a:rPr>
              <a:t>Limited Liability Corporation</a:t>
            </a:r>
            <a:r>
              <a:rPr lang="en-US" sz="2000" dirty="0"/>
              <a:t>) </a:t>
            </a:r>
          </a:p>
          <a:p>
            <a:pPr>
              <a:spcBef>
                <a:spcPts val="0"/>
              </a:spcBef>
            </a:pPr>
            <a:r>
              <a:rPr lang="en-US" dirty="0"/>
              <a:t>• </a:t>
            </a:r>
            <a:r>
              <a:rPr lang="en-US" sz="2400" dirty="0"/>
              <a:t>New York, 1848</a:t>
            </a:r>
          </a:p>
          <a:p>
            <a:pPr lvl="1">
              <a:spcBef>
                <a:spcPts val="0"/>
              </a:spcBef>
            </a:pPr>
            <a:r>
              <a:rPr lang="en-US" sz="2000" dirty="0"/>
              <a:t>– stock</a:t>
            </a:r>
          </a:p>
          <a:p>
            <a:pPr lvl="1">
              <a:spcBef>
                <a:spcPts val="0"/>
              </a:spcBef>
            </a:pPr>
            <a:r>
              <a:rPr lang="en-US" sz="2000" dirty="0"/>
              <a:t>– limited liability – protects the investor</a:t>
            </a:r>
          </a:p>
          <a:p>
            <a:pPr>
              <a:spcBef>
                <a:spcPts val="0"/>
              </a:spcBef>
            </a:pPr>
            <a:r>
              <a:rPr lang="en-US" sz="2400" dirty="0"/>
              <a:t>Banking – paper banknotes</a:t>
            </a:r>
          </a:p>
          <a:p>
            <a:pPr>
              <a:spcBef>
                <a:spcPts val="0"/>
              </a:spcBef>
            </a:pPr>
            <a:r>
              <a:rPr lang="en-US" sz="2400" b="1" dirty="0">
                <a:solidFill>
                  <a:srgbClr val="FF0000"/>
                </a:solidFill>
              </a:rPr>
              <a:t>Impact – unequal distribution of wealth </a:t>
            </a:r>
          </a:p>
          <a:p>
            <a:pPr lvl="1">
              <a:spcBef>
                <a:spcPts val="0"/>
              </a:spcBef>
            </a:pPr>
            <a:r>
              <a:rPr lang="en-US" sz="1900" dirty="0"/>
              <a:t>Boston 1845 – 45 of the population owns 65% of the wealth</a:t>
            </a:r>
          </a:p>
          <a:p>
            <a:pPr lvl="1">
              <a:spcBef>
                <a:spcPts val="0"/>
              </a:spcBef>
            </a:pPr>
            <a:r>
              <a:rPr lang="en-US" sz="1900" dirty="0"/>
              <a:t>Philadelphia 1860 – top 1% own over 50% of wealth</a:t>
            </a:r>
          </a:p>
        </p:txBody>
      </p:sp>
    </p:spTree>
    <p:extLst>
      <p:ext uri="{BB962C8B-B14F-4D97-AF65-F5344CB8AC3E}">
        <p14:creationId xmlns:p14="http://schemas.microsoft.com/office/powerpoint/2010/main" val="3453278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9EDAF-2683-BD46-3870-986357D34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E642D-01FA-AA1A-2585-A6B3C9EA349A}"/>
              </a:ext>
            </a:extLst>
          </p:cNvPr>
          <p:cNvSpPr>
            <a:spLocks noGrp="1"/>
          </p:cNvSpPr>
          <p:nvPr>
            <p:ph type="title"/>
          </p:nvPr>
        </p:nvSpPr>
        <p:spPr>
          <a:ln>
            <a:solidFill>
              <a:schemeClr val="accent1"/>
            </a:solidFill>
          </a:ln>
        </p:spPr>
        <p:txBody>
          <a:bodyPr/>
          <a:lstStyle/>
          <a:p>
            <a:r>
              <a:rPr lang="en-US" dirty="0"/>
              <a:t>Agenda</a:t>
            </a:r>
          </a:p>
        </p:txBody>
      </p:sp>
      <p:sp>
        <p:nvSpPr>
          <p:cNvPr id="3" name="Content Placeholder 2">
            <a:extLst>
              <a:ext uri="{FF2B5EF4-FFF2-40B4-BE49-F238E27FC236}">
                <a16:creationId xmlns:a16="http://schemas.microsoft.com/office/drawing/2014/main" id="{D367BCE2-C1FE-B1D3-0913-8AEB5720FC16}"/>
              </a:ext>
            </a:extLst>
          </p:cNvPr>
          <p:cNvSpPr>
            <a:spLocks noGrp="1"/>
          </p:cNvSpPr>
          <p:nvPr>
            <p:ph sz="quarter" idx="1"/>
          </p:nvPr>
        </p:nvSpPr>
        <p:spPr>
          <a:xfrm>
            <a:off x="301752" y="1143000"/>
            <a:ext cx="8503920" cy="5486400"/>
          </a:xfrm>
          <a:solidFill>
            <a:schemeClr val="accent2">
              <a:lumMod val="20000"/>
              <a:lumOff val="80000"/>
            </a:schemeClr>
          </a:solidFill>
        </p:spPr>
        <p:txBody>
          <a:bodyPr>
            <a:normAutofit fontScale="47500" lnSpcReduction="20000"/>
          </a:bodyPr>
          <a:lstStyle/>
          <a:p>
            <a:pPr marL="0" indent="0">
              <a:buNone/>
            </a:pPr>
            <a:endParaRPr lang="en-US" sz="700" b="1" i="1" dirty="0">
              <a:solidFill>
                <a:srgbClr val="002060"/>
              </a:solidFill>
            </a:endParaRPr>
          </a:p>
          <a:p>
            <a:pPr marL="0" indent="0">
              <a:buNone/>
            </a:pPr>
            <a:r>
              <a:rPr lang="en-US" sz="4200" b="1" i="1" dirty="0">
                <a:solidFill>
                  <a:srgbClr val="002060"/>
                </a:solidFill>
              </a:rPr>
              <a:t>Essential Question:</a:t>
            </a:r>
            <a:r>
              <a:rPr lang="en-US" sz="4200" b="1" dirty="0">
                <a:solidFill>
                  <a:srgbClr val="002060"/>
                </a:solidFill>
              </a:rPr>
              <a:t> </a:t>
            </a:r>
            <a:r>
              <a:rPr lang="en-US" sz="4200" dirty="0"/>
              <a:t>How did the development of the market revolution dramatic alter the development of the United States from 1820 to 1860?</a:t>
            </a:r>
          </a:p>
          <a:p>
            <a:pPr marL="0" indent="0">
              <a:buNone/>
            </a:pPr>
            <a:r>
              <a:rPr lang="en-US" sz="4200" b="1" dirty="0"/>
              <a:t>Students can:</a:t>
            </a:r>
          </a:p>
          <a:p>
            <a:pPr lvl="0"/>
            <a:r>
              <a:rPr lang="en-US" sz="4200" dirty="0"/>
              <a:t>Decipher how innovation was a primary factor in the development of a national economy</a:t>
            </a:r>
          </a:p>
          <a:p>
            <a:pPr lvl="0"/>
            <a:r>
              <a:rPr lang="en-US" sz="4200" dirty="0"/>
              <a:t>Evaluate social changes as a result of mechanization </a:t>
            </a:r>
          </a:p>
          <a:p>
            <a:pPr lvl="0"/>
            <a:r>
              <a:rPr lang="en-US" sz="4200"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5100" b="1" dirty="0">
                <a:latin typeface="+mj-lt"/>
              </a:rPr>
              <a:t>Agenda</a:t>
            </a:r>
          </a:p>
          <a:p>
            <a:r>
              <a:rPr lang="en-US" sz="5100" dirty="0">
                <a:latin typeface="+mj-lt"/>
              </a:rPr>
              <a:t>Immigrant Song</a:t>
            </a:r>
          </a:p>
          <a:p>
            <a:r>
              <a:rPr lang="en-US" sz="5100" dirty="0">
                <a:latin typeface="+mj-lt"/>
              </a:rPr>
              <a:t>Irish &amp; German Impact</a:t>
            </a:r>
          </a:p>
          <a:p>
            <a:r>
              <a:rPr lang="en-US" sz="5100" dirty="0">
                <a:latin typeface="+mj-lt"/>
              </a:rPr>
              <a:t>The Innovation Effect</a:t>
            </a:r>
          </a:p>
          <a:p>
            <a:pPr marL="0" indent="0">
              <a:buNone/>
            </a:pPr>
            <a:r>
              <a:rPr lang="en-US" sz="5100" b="1" dirty="0">
                <a:solidFill>
                  <a:srgbClr val="002060"/>
                </a:solidFill>
                <a:latin typeface="+mj-lt"/>
              </a:rPr>
              <a:t>Homework:</a:t>
            </a:r>
          </a:p>
          <a:p>
            <a:r>
              <a:rPr lang="en-US" sz="5100" b="1" dirty="0">
                <a:solidFill>
                  <a:srgbClr val="002060"/>
                </a:solidFill>
                <a:latin typeface="+mj-lt"/>
              </a:rPr>
              <a:t>Objective 8 Question due 11/13</a:t>
            </a:r>
          </a:p>
          <a:p>
            <a:r>
              <a:rPr lang="en-US" sz="5100" b="1" dirty="0">
                <a:solidFill>
                  <a:srgbClr val="002060"/>
                </a:solidFill>
                <a:latin typeface="+mj-lt"/>
              </a:rPr>
              <a:t>Quiz on Unit IV – 11/14</a:t>
            </a:r>
          </a:p>
        </p:txBody>
      </p:sp>
    </p:spTree>
    <p:extLst>
      <p:ext uri="{BB962C8B-B14F-4D97-AF65-F5344CB8AC3E}">
        <p14:creationId xmlns:p14="http://schemas.microsoft.com/office/powerpoint/2010/main" val="4068598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Compare Perspectives </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15962" y="987552"/>
            <a:ext cx="3659399" cy="5260848"/>
          </a:xfrm>
          <a:ln>
            <a:solidFill>
              <a:srgbClr val="002060"/>
            </a:solidFill>
          </a:ln>
        </p:spPr>
      </p:pic>
      <p:sp>
        <p:nvSpPr>
          <p:cNvPr id="6" name="Content Placeholder 5"/>
          <p:cNvSpPr>
            <a:spLocks noGrp="1"/>
          </p:cNvSpPr>
          <p:nvPr>
            <p:ph sz="half" idx="2"/>
          </p:nvPr>
        </p:nvSpPr>
        <p:spPr>
          <a:xfrm>
            <a:off x="152400" y="987552"/>
            <a:ext cx="5032248" cy="5373624"/>
          </a:xfrm>
          <a:solidFill>
            <a:schemeClr val="bg1"/>
          </a:solidFill>
          <a:ln>
            <a:solidFill>
              <a:srgbClr val="002060"/>
            </a:solidFill>
          </a:ln>
        </p:spPr>
        <p:txBody>
          <a:bodyPr>
            <a:normAutofit fontScale="47500" lnSpcReduction="20000"/>
          </a:bodyPr>
          <a:lstStyle/>
          <a:p>
            <a:pPr marL="0" indent="0">
              <a:buNone/>
            </a:pPr>
            <a:r>
              <a:rPr lang="en-US" sz="3800" dirty="0"/>
              <a:t>“</a:t>
            </a:r>
            <a:r>
              <a:rPr lang="en-US" sz="4000" dirty="0"/>
              <a:t>America with us bears the character of the land of freedom and of liberty and is accounted like the land of promise flowing with milk and honey. Thus how desirable would such a place be to those laboring under Egyptian bondage increasing and seemingly to increase every day without the smallest gleam of hope. Such is the state of this </a:t>
            </a:r>
            <a:r>
              <a:rPr lang="en-US" sz="4000" dirty="0" err="1"/>
              <a:t>Countrey</a:t>
            </a:r>
            <a:r>
              <a:rPr lang="en-US" sz="4000" dirty="0"/>
              <a:t> and such are our sentiments with respect to America. Now my desire is that you would Substantiate your former proposal &amp; by some means or other procure me an entrance into that land of happiness where I might by industry obtain a competence in life without being dependent on the mercenary and covetous for a miserable and wretched support;”</a:t>
            </a:r>
          </a:p>
          <a:p>
            <a:pPr marL="0" indent="0">
              <a:buNone/>
            </a:pPr>
            <a:r>
              <a:rPr lang="en-US" sz="4000" dirty="0"/>
              <a:t>- </a:t>
            </a:r>
            <a:r>
              <a:rPr lang="de-DE" sz="4000" dirty="0"/>
              <a:t>Miller, Schrier, Boling, Doyle 46-47</a:t>
            </a:r>
            <a:endParaRPr lang="en-US" sz="4000" dirty="0"/>
          </a:p>
          <a:p>
            <a:endParaRPr lang="en-US" dirty="0"/>
          </a:p>
        </p:txBody>
      </p:sp>
      <p:sp>
        <p:nvSpPr>
          <p:cNvPr id="2" name="Rectangle 1">
            <a:extLst>
              <a:ext uri="{FF2B5EF4-FFF2-40B4-BE49-F238E27FC236}">
                <a16:creationId xmlns:a16="http://schemas.microsoft.com/office/drawing/2014/main" id="{B9CE9139-FFD6-8329-F262-6536E72BF385}"/>
              </a:ext>
            </a:extLst>
          </p:cNvPr>
          <p:cNvSpPr/>
          <p:nvPr/>
        </p:nvSpPr>
        <p:spPr>
          <a:xfrm>
            <a:off x="762000" y="5829532"/>
            <a:ext cx="7315200" cy="798576"/>
          </a:xfrm>
          <a:prstGeom prst="rect">
            <a:avLst/>
          </a:prstGeom>
          <a:solidFill>
            <a:schemeClr val="accent2">
              <a:lumMod val="5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Why were their two different views of immigration during the Market Revolution? </a:t>
            </a:r>
          </a:p>
        </p:txBody>
      </p:sp>
    </p:spTree>
    <p:extLst>
      <p:ext uri="{BB962C8B-B14F-4D97-AF65-F5344CB8AC3E}">
        <p14:creationId xmlns:p14="http://schemas.microsoft.com/office/powerpoint/2010/main" val="164097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Panic of 1837</a:t>
            </a:r>
          </a:p>
        </p:txBody>
      </p:sp>
      <p:sp>
        <p:nvSpPr>
          <p:cNvPr id="3" name="Content Placeholder 2"/>
          <p:cNvSpPr>
            <a:spLocks noGrp="1"/>
          </p:cNvSpPr>
          <p:nvPr>
            <p:ph idx="1"/>
          </p:nvPr>
        </p:nvSpPr>
        <p:spPr/>
        <p:txBody>
          <a:bodyPr/>
          <a:lstStyle/>
          <a:p>
            <a:r>
              <a:rPr lang="en-US" dirty="0">
                <a:latin typeface="Times New Roman" pitchFamily="18" charset="0"/>
                <a:cs typeface="Times New Roman" pitchFamily="18" charset="0"/>
              </a:rPr>
              <a:t>Explain contributing factors and impact of the Panic of 1837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438400"/>
            <a:ext cx="734377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9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305800" cy="471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Population Growth in America </a:t>
            </a:r>
          </a:p>
        </p:txBody>
      </p:sp>
      <p:sp>
        <p:nvSpPr>
          <p:cNvPr id="6" name="Rectangle 5">
            <a:extLst>
              <a:ext uri="{FF2B5EF4-FFF2-40B4-BE49-F238E27FC236}">
                <a16:creationId xmlns:a16="http://schemas.microsoft.com/office/drawing/2014/main" id="{B9453E41-C3D8-44EE-8539-3F28F7D47FB0}"/>
              </a:ext>
            </a:extLst>
          </p:cNvPr>
          <p:cNvSpPr/>
          <p:nvPr/>
        </p:nvSpPr>
        <p:spPr>
          <a:xfrm>
            <a:off x="1600200" y="1676400"/>
            <a:ext cx="2667000" cy="1447800"/>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rgbClr val="FF0000"/>
                </a:solidFill>
              </a:rPr>
              <a:t>1775 - 2.5 Million</a:t>
            </a:r>
          </a:p>
          <a:p>
            <a:pPr marL="285750" indent="-285750">
              <a:buFont typeface="Arial" panose="020B0604020202020204" pitchFamily="34" charset="0"/>
              <a:buChar char="•"/>
            </a:pPr>
            <a:r>
              <a:rPr lang="en-US" b="1" dirty="0">
                <a:solidFill>
                  <a:srgbClr val="FF0000"/>
                </a:solidFill>
              </a:rPr>
              <a:t>1790 - 4 Million</a:t>
            </a:r>
          </a:p>
          <a:p>
            <a:pPr marL="285750" indent="-285750">
              <a:buFont typeface="Arial" panose="020B0604020202020204" pitchFamily="34" charset="0"/>
              <a:buChar char="•"/>
            </a:pPr>
            <a:r>
              <a:rPr lang="en-US" b="1" dirty="0">
                <a:solidFill>
                  <a:srgbClr val="FF0000"/>
                </a:solidFill>
              </a:rPr>
              <a:t>1820 - 10 Million</a:t>
            </a:r>
          </a:p>
          <a:p>
            <a:pPr marL="285750" indent="-285750">
              <a:buFont typeface="Arial" panose="020B0604020202020204" pitchFamily="34" charset="0"/>
              <a:buChar char="•"/>
            </a:pPr>
            <a:r>
              <a:rPr lang="en-US" b="1" dirty="0">
                <a:solidFill>
                  <a:srgbClr val="FF0000"/>
                </a:solidFill>
              </a:rPr>
              <a:t>1840 - 17 Million</a:t>
            </a:r>
          </a:p>
          <a:p>
            <a:pPr marL="285750" indent="-285750">
              <a:buFont typeface="Arial" panose="020B0604020202020204" pitchFamily="34" charset="0"/>
              <a:buChar char="•"/>
            </a:pPr>
            <a:r>
              <a:rPr lang="en-US" b="1" dirty="0">
                <a:solidFill>
                  <a:srgbClr val="FF0000"/>
                </a:solidFill>
              </a:rPr>
              <a:t>1860 - 32 Million</a:t>
            </a:r>
          </a:p>
        </p:txBody>
      </p:sp>
      <p:sp>
        <p:nvSpPr>
          <p:cNvPr id="7" name="Rectangle 6">
            <a:extLst>
              <a:ext uri="{FF2B5EF4-FFF2-40B4-BE49-F238E27FC236}">
                <a16:creationId xmlns:a16="http://schemas.microsoft.com/office/drawing/2014/main" id="{B59415B5-FFC6-4176-8CE7-39A9DFC77B07}"/>
              </a:ext>
            </a:extLst>
          </p:cNvPr>
          <p:cNvSpPr/>
          <p:nvPr/>
        </p:nvSpPr>
        <p:spPr>
          <a:xfrm>
            <a:off x="4572000" y="1828800"/>
            <a:ext cx="4114800" cy="758952"/>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Immigration: </a:t>
            </a:r>
            <a:r>
              <a:rPr lang="en-US" sz="2000" b="1" u="sng" dirty="0">
                <a:solidFill>
                  <a:schemeClr val="bg1"/>
                </a:solidFill>
              </a:rPr>
              <a:t>48ers (Germans) </a:t>
            </a:r>
            <a:r>
              <a:rPr lang="en-US" sz="2000" b="1" dirty="0">
                <a:solidFill>
                  <a:schemeClr val="bg1"/>
                </a:solidFill>
              </a:rPr>
              <a:t>&amp; </a:t>
            </a:r>
            <a:r>
              <a:rPr lang="en-US" sz="2000" b="1" u="sng" dirty="0">
                <a:solidFill>
                  <a:srgbClr val="FFFF00"/>
                </a:solidFill>
              </a:rPr>
              <a:t>Blac</a:t>
            </a:r>
            <a:r>
              <a:rPr lang="en-US" sz="2000" b="1" u="sng" dirty="0">
                <a:solidFill>
                  <a:schemeClr val="bg1"/>
                </a:solidFill>
              </a:rPr>
              <a:t>k Forties (Irish)</a:t>
            </a:r>
          </a:p>
        </p:txBody>
      </p:sp>
    </p:spTree>
    <p:extLst>
      <p:ext uri="{BB962C8B-B14F-4D97-AF65-F5344CB8AC3E}">
        <p14:creationId xmlns:p14="http://schemas.microsoft.com/office/powerpoint/2010/main" val="3795417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to America</a:t>
            </a:r>
          </a:p>
        </p:txBody>
      </p:sp>
      <p:sp>
        <p:nvSpPr>
          <p:cNvPr id="3" name="Content Placeholder 2"/>
          <p:cNvSpPr>
            <a:spLocks noGrp="1"/>
          </p:cNvSpPr>
          <p:nvPr>
            <p:ph sz="quarter" idx="1"/>
          </p:nvPr>
        </p:nvSpPr>
        <p:spPr/>
        <p:style>
          <a:lnRef idx="2">
            <a:schemeClr val="accent6"/>
          </a:lnRef>
          <a:fillRef idx="1">
            <a:schemeClr val="lt1"/>
          </a:fillRef>
          <a:effectRef idx="0">
            <a:schemeClr val="accent6"/>
          </a:effectRef>
          <a:fontRef idx="minor">
            <a:schemeClr val="dk1"/>
          </a:fontRef>
        </p:style>
        <p:txBody>
          <a:bodyPr/>
          <a:lstStyle/>
          <a:p>
            <a:r>
              <a:rPr lang="en-US" dirty="0"/>
              <a:t>Immigration - major groups </a:t>
            </a:r>
          </a:p>
          <a:p>
            <a:pPr lvl="1"/>
            <a:r>
              <a:rPr lang="en-US" b="1" dirty="0">
                <a:solidFill>
                  <a:srgbClr val="0070C0"/>
                </a:solidFill>
              </a:rPr>
              <a:t>Irish (Black Forties – potato famine)</a:t>
            </a:r>
          </a:p>
          <a:p>
            <a:pPr lvl="1"/>
            <a:r>
              <a:rPr lang="en-US" b="1" dirty="0">
                <a:solidFill>
                  <a:srgbClr val="0070C0"/>
                </a:solidFill>
              </a:rPr>
              <a:t>German (48ers – Revolution in German)</a:t>
            </a:r>
          </a:p>
          <a:p>
            <a:pPr lvl="1"/>
            <a:r>
              <a:rPr lang="en-US" b="1" dirty="0">
                <a:solidFill>
                  <a:srgbClr val="0070C0"/>
                </a:solidFill>
              </a:rPr>
              <a:t>English</a:t>
            </a:r>
          </a:p>
          <a:p>
            <a:pPr marL="0" lvl="1" indent="0">
              <a:buNone/>
            </a:pPr>
            <a:endParaRPr lang="en-US" b="1" dirty="0">
              <a:solidFill>
                <a:srgbClr val="0070C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57200"/>
            <a:ext cx="1990663" cy="25453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740" y="3378183"/>
            <a:ext cx="55911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4CB95B53-2B81-6E05-3C23-78AA23527605}"/>
              </a:ext>
            </a:extLst>
          </p:cNvPr>
          <p:cNvSpPr/>
          <p:nvPr/>
        </p:nvSpPr>
        <p:spPr>
          <a:xfrm>
            <a:off x="758952" y="3344608"/>
            <a:ext cx="7620000" cy="608267"/>
          </a:xfrm>
          <a:prstGeom prst="rect">
            <a:avLst/>
          </a:prstGeom>
          <a:solidFill>
            <a:schemeClr val="tx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lvl="1" indent="0">
              <a:buNone/>
            </a:pPr>
            <a:r>
              <a:rPr lang="en-US" b="1" dirty="0">
                <a:solidFill>
                  <a:schemeClr val="bg1"/>
                </a:solidFill>
              </a:rPr>
              <a:t>What factors contribute to them coming to America?</a:t>
            </a:r>
          </a:p>
          <a:p>
            <a:pPr marL="0" lvl="1" indent="0">
              <a:buNone/>
            </a:pPr>
            <a:r>
              <a:rPr lang="en-US" b="1" dirty="0">
                <a:solidFill>
                  <a:schemeClr val="bg1"/>
                </a:solidFill>
              </a:rPr>
              <a:t>Where are they settling?</a:t>
            </a:r>
          </a:p>
        </p:txBody>
      </p:sp>
      <p:sp>
        <p:nvSpPr>
          <p:cNvPr id="5" name="Rectangle 4">
            <a:extLst>
              <a:ext uri="{FF2B5EF4-FFF2-40B4-BE49-F238E27FC236}">
                <a16:creationId xmlns:a16="http://schemas.microsoft.com/office/drawing/2014/main" id="{DEC3AD11-FB1E-8EF9-8F18-504CA49726A1}"/>
              </a:ext>
            </a:extLst>
          </p:cNvPr>
          <p:cNvSpPr/>
          <p:nvPr/>
        </p:nvSpPr>
        <p:spPr>
          <a:xfrm>
            <a:off x="372056" y="4063983"/>
            <a:ext cx="4419600" cy="2438400"/>
          </a:xfrm>
          <a:prstGeom prst="rect">
            <a:avLst/>
          </a:prstGeom>
          <a:solidFill>
            <a:schemeClr val="accent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Factors of Immigration</a:t>
            </a:r>
          </a:p>
          <a:p>
            <a:pPr marL="342900" indent="-342900">
              <a:buFont typeface="Arial" panose="020B0604020202020204" pitchFamily="34" charset="0"/>
              <a:buChar char="•"/>
            </a:pPr>
            <a:r>
              <a:rPr lang="en-US" sz="2200" dirty="0">
                <a:solidFill>
                  <a:schemeClr val="bg1"/>
                </a:solidFill>
              </a:rPr>
              <a:t>Steamboat (cheaper &amp; faster transportation)</a:t>
            </a:r>
          </a:p>
          <a:p>
            <a:pPr marL="342900" indent="-342900">
              <a:buFont typeface="Arial" panose="020B0604020202020204" pitchFamily="34" charset="0"/>
              <a:buChar char="•"/>
            </a:pPr>
            <a:r>
              <a:rPr lang="en-US" sz="2200" dirty="0">
                <a:solidFill>
                  <a:schemeClr val="bg1"/>
                </a:solidFill>
              </a:rPr>
              <a:t>Overpopulation in Europe</a:t>
            </a:r>
          </a:p>
          <a:p>
            <a:pPr marL="342900" indent="-342900">
              <a:buFont typeface="Arial" panose="020B0604020202020204" pitchFamily="34" charset="0"/>
              <a:buChar char="•"/>
            </a:pPr>
            <a:r>
              <a:rPr lang="en-US" sz="2200" dirty="0">
                <a:solidFill>
                  <a:schemeClr val="bg1"/>
                </a:solidFill>
              </a:rPr>
              <a:t>Famine &amp; Revolutions </a:t>
            </a:r>
          </a:p>
          <a:p>
            <a:pPr marL="342900" indent="-342900">
              <a:buFont typeface="Arial" panose="020B0604020202020204" pitchFamily="34" charset="0"/>
              <a:buChar char="•"/>
            </a:pPr>
            <a:r>
              <a:rPr lang="en-US" sz="2200" dirty="0">
                <a:solidFill>
                  <a:schemeClr val="bg1"/>
                </a:solidFill>
              </a:rPr>
              <a:t>America Dream </a:t>
            </a:r>
          </a:p>
        </p:txBody>
      </p:sp>
    </p:spTree>
    <p:extLst>
      <p:ext uri="{BB962C8B-B14F-4D97-AF65-F5344CB8AC3E}">
        <p14:creationId xmlns:p14="http://schemas.microsoft.com/office/powerpoint/2010/main" val="40303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1860 US Population</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1600200"/>
            <a:ext cx="8305800" cy="4495799"/>
          </a:xfrm>
        </p:spPr>
      </p:pic>
    </p:spTree>
    <p:extLst>
      <p:ext uri="{BB962C8B-B14F-4D97-AF65-F5344CB8AC3E}">
        <p14:creationId xmlns:p14="http://schemas.microsoft.com/office/powerpoint/2010/main" val="1262731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Irish and German Demographics in NY</a:t>
            </a: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772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0460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DDC8-4FE4-DC6E-8A56-D72E67031D54}"/>
              </a:ext>
            </a:extLst>
          </p:cNvPr>
          <p:cNvSpPr>
            <a:spLocks noGrp="1"/>
          </p:cNvSpPr>
          <p:nvPr>
            <p:ph type="title"/>
          </p:nvPr>
        </p:nvSpPr>
        <p:spPr/>
        <p:txBody>
          <a:bodyPr/>
          <a:lstStyle/>
          <a:p>
            <a:r>
              <a:rPr lang="en-US" dirty="0"/>
              <a:t>Immigrants NOT Welcome</a:t>
            </a:r>
          </a:p>
        </p:txBody>
      </p:sp>
      <p:sp>
        <p:nvSpPr>
          <p:cNvPr id="3" name="Content Placeholder 2">
            <a:extLst>
              <a:ext uri="{FF2B5EF4-FFF2-40B4-BE49-F238E27FC236}">
                <a16:creationId xmlns:a16="http://schemas.microsoft.com/office/drawing/2014/main" id="{0ED0C80E-BA31-7577-7FCF-62AA34BAE4EB}"/>
              </a:ext>
            </a:extLst>
          </p:cNvPr>
          <p:cNvSpPr>
            <a:spLocks noGrp="1"/>
          </p:cNvSpPr>
          <p:nvPr>
            <p:ph sz="quarter" idx="1"/>
          </p:nvPr>
        </p:nvSpPr>
        <p:spPr>
          <a:xfrm>
            <a:off x="271272" y="1447800"/>
            <a:ext cx="8503920" cy="4572000"/>
          </a:xfrm>
          <a:solidFill>
            <a:schemeClr val="bg1"/>
          </a:solidFill>
        </p:spPr>
        <p:txBody>
          <a:bodyPr>
            <a:normAutofit/>
          </a:bodyPr>
          <a:lstStyle/>
          <a:p>
            <a:pPr marL="0" indent="0">
              <a:buNone/>
            </a:pPr>
            <a:r>
              <a:rPr lang="en-US" sz="2400" dirty="0"/>
              <a:t>Rise of </a:t>
            </a:r>
            <a:r>
              <a:rPr lang="en-US" sz="2400" b="1" i="1" u="sng" dirty="0">
                <a:solidFill>
                  <a:srgbClr val="C00000"/>
                </a:solidFill>
              </a:rPr>
              <a:t>NATIVISM</a:t>
            </a:r>
            <a:r>
              <a:rPr lang="en-US" sz="2400" dirty="0">
                <a:solidFill>
                  <a:srgbClr val="C00000"/>
                </a:solidFill>
              </a:rPr>
              <a:t> (</a:t>
            </a:r>
            <a:r>
              <a:rPr lang="en-US" sz="2400" i="1" dirty="0">
                <a:solidFill>
                  <a:srgbClr val="002060"/>
                </a:solidFill>
              </a:rPr>
              <a:t>anti-immigration attitude</a:t>
            </a:r>
            <a:r>
              <a:rPr lang="en-US" sz="2400" dirty="0">
                <a:solidFill>
                  <a:srgbClr val="C00000"/>
                </a:solidFill>
              </a:rPr>
              <a:t>)</a:t>
            </a:r>
            <a:endParaRPr lang="en-US" sz="2400" b="1" i="1" u="sng" dirty="0">
              <a:solidFill>
                <a:srgbClr val="C00000"/>
              </a:solidFill>
            </a:endParaRPr>
          </a:p>
        </p:txBody>
      </p:sp>
      <p:pic>
        <p:nvPicPr>
          <p:cNvPr id="4" name="Picture 3">
            <a:extLst>
              <a:ext uri="{FF2B5EF4-FFF2-40B4-BE49-F238E27FC236}">
                <a16:creationId xmlns:a16="http://schemas.microsoft.com/office/drawing/2014/main" id="{6B39E84F-7634-11DD-35BD-01F7C0516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 y="2022348"/>
            <a:ext cx="2938272" cy="3845052"/>
          </a:xfrm>
          <a:prstGeom prst="rect">
            <a:avLst/>
          </a:prstGeom>
          <a:ln>
            <a:solidFill>
              <a:srgbClr val="002060"/>
            </a:solidFill>
          </a:ln>
        </p:spPr>
      </p:pic>
      <p:sp>
        <p:nvSpPr>
          <p:cNvPr id="5" name="Rectangle 4">
            <a:extLst>
              <a:ext uri="{FF2B5EF4-FFF2-40B4-BE49-F238E27FC236}">
                <a16:creationId xmlns:a16="http://schemas.microsoft.com/office/drawing/2014/main" id="{BC265341-F118-141F-A993-72E1B668635A}"/>
              </a:ext>
            </a:extLst>
          </p:cNvPr>
          <p:cNvSpPr/>
          <p:nvPr/>
        </p:nvSpPr>
        <p:spPr>
          <a:xfrm>
            <a:off x="3429000" y="1828800"/>
            <a:ext cx="5443728" cy="18935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Issues with immigrants:</a:t>
            </a:r>
          </a:p>
          <a:p>
            <a:pPr marL="342900" indent="-342900">
              <a:buFont typeface="Arial" panose="020B0604020202020204" pitchFamily="34" charset="0"/>
              <a:buChar char="•"/>
            </a:pPr>
            <a:r>
              <a:rPr lang="en-US" sz="2400" dirty="0"/>
              <a:t>Create job competition</a:t>
            </a:r>
          </a:p>
          <a:p>
            <a:pPr marL="342900" indent="-342900">
              <a:buFont typeface="Arial" panose="020B0604020202020204" pitchFamily="34" charset="0"/>
              <a:buChar char="•"/>
            </a:pPr>
            <a:r>
              <a:rPr lang="en-US" sz="2400" dirty="0"/>
              <a:t>Cultural differences (</a:t>
            </a:r>
            <a:r>
              <a:rPr lang="en-US" sz="2400" i="1" u="sng" dirty="0">
                <a:solidFill>
                  <a:srgbClr val="FFFF00"/>
                </a:solidFill>
              </a:rPr>
              <a:t>Alcoholics</a:t>
            </a:r>
            <a:r>
              <a:rPr lang="en-US" sz="2400" dirty="0"/>
              <a:t>)</a:t>
            </a:r>
          </a:p>
          <a:p>
            <a:pPr marL="342900" indent="-342900">
              <a:buFont typeface="Arial" panose="020B0604020202020204" pitchFamily="34" charset="0"/>
              <a:buChar char="•"/>
            </a:pPr>
            <a:r>
              <a:rPr lang="en-US" sz="2400" i="1" u="sng" dirty="0">
                <a:solidFill>
                  <a:srgbClr val="FFFF00"/>
                </a:solidFill>
              </a:rPr>
              <a:t>Anti-Catholic sentiment </a:t>
            </a:r>
            <a:r>
              <a:rPr lang="en-US" sz="2400" i="1" dirty="0">
                <a:solidFill>
                  <a:schemeClr val="bg1"/>
                </a:solidFill>
              </a:rPr>
              <a:t>(Loyalty to the Pope)</a:t>
            </a:r>
            <a:endParaRPr lang="en-US" sz="2400" i="1" dirty="0">
              <a:solidFill>
                <a:srgbClr val="FFFF00"/>
              </a:solidFill>
            </a:endParaRPr>
          </a:p>
        </p:txBody>
      </p:sp>
      <p:sp>
        <p:nvSpPr>
          <p:cNvPr id="7" name="Rectangle 6">
            <a:extLst>
              <a:ext uri="{FF2B5EF4-FFF2-40B4-BE49-F238E27FC236}">
                <a16:creationId xmlns:a16="http://schemas.microsoft.com/office/drawing/2014/main" id="{BE7B263C-3F84-C060-757C-A99A5CB7097B}"/>
              </a:ext>
            </a:extLst>
          </p:cNvPr>
          <p:cNvSpPr/>
          <p:nvPr/>
        </p:nvSpPr>
        <p:spPr>
          <a:xfrm>
            <a:off x="3429000" y="3874770"/>
            <a:ext cx="5443728" cy="22974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Popularizing Nativism </a:t>
            </a:r>
          </a:p>
          <a:p>
            <a:pPr marL="342900" indent="-342900">
              <a:buFont typeface="Arial" panose="020B0604020202020204" pitchFamily="34" charset="0"/>
              <a:buChar char="•"/>
            </a:pPr>
            <a:r>
              <a:rPr lang="en-US" sz="2400" dirty="0"/>
              <a:t>“Awful Disclosure” by Maria Monk</a:t>
            </a:r>
          </a:p>
          <a:p>
            <a:pPr marL="342900" indent="-342900">
              <a:buFont typeface="Arial" panose="020B0604020202020204" pitchFamily="34" charset="0"/>
              <a:buChar char="•"/>
            </a:pPr>
            <a:r>
              <a:rPr lang="en-US" sz="2400" b="1" dirty="0">
                <a:solidFill>
                  <a:srgbClr val="FFFF00"/>
                </a:solidFill>
              </a:rPr>
              <a:t>The Order of the Star Spangle Banner</a:t>
            </a:r>
          </a:p>
          <a:p>
            <a:pPr marL="342900" indent="-342900">
              <a:buFont typeface="Arial" panose="020B0604020202020204" pitchFamily="34" charset="0"/>
              <a:buChar char="•"/>
            </a:pPr>
            <a:r>
              <a:rPr lang="en-US" sz="2400" b="1" u="sng" dirty="0">
                <a:solidFill>
                  <a:srgbClr val="FFFF00"/>
                </a:solidFill>
              </a:rPr>
              <a:t>The Know-Nothing Party</a:t>
            </a:r>
            <a:r>
              <a:rPr lang="en-US" sz="2400" dirty="0"/>
              <a:t> (3</a:t>
            </a:r>
            <a:r>
              <a:rPr lang="en-US" sz="2400" baseline="30000" dirty="0"/>
              <a:t>rd</a:t>
            </a:r>
            <a:r>
              <a:rPr lang="en-US" sz="2400" dirty="0"/>
              <a:t> Party)</a:t>
            </a:r>
          </a:p>
        </p:txBody>
      </p:sp>
    </p:spTree>
    <p:extLst>
      <p:ext uri="{BB962C8B-B14F-4D97-AF65-F5344CB8AC3E}">
        <p14:creationId xmlns:p14="http://schemas.microsoft.com/office/powerpoint/2010/main" val="328617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DBDD-8C1D-6989-E80A-950F7EE3B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592F16-D57D-4308-783E-DA8E5DA33694}"/>
              </a:ext>
            </a:extLst>
          </p:cNvPr>
          <p:cNvSpPr>
            <a:spLocks noGrp="1"/>
          </p:cNvSpPr>
          <p:nvPr>
            <p:ph type="title"/>
          </p:nvPr>
        </p:nvSpPr>
        <p:spPr/>
        <p:txBody>
          <a:bodyPr/>
          <a:lstStyle/>
          <a:p>
            <a:r>
              <a:rPr lang="en-US" dirty="0">
                <a:solidFill>
                  <a:srgbClr val="002060"/>
                </a:solidFill>
              </a:rPr>
              <a:t>Innovations of the Market Revolution</a:t>
            </a:r>
          </a:p>
        </p:txBody>
      </p:sp>
      <p:sp>
        <p:nvSpPr>
          <p:cNvPr id="3" name="Content Placeholder 2">
            <a:extLst>
              <a:ext uri="{FF2B5EF4-FFF2-40B4-BE49-F238E27FC236}">
                <a16:creationId xmlns:a16="http://schemas.microsoft.com/office/drawing/2014/main" id="{C19E6C8B-8739-68DC-5985-5D9104885699}"/>
              </a:ext>
            </a:extLst>
          </p:cNvPr>
          <p:cNvSpPr>
            <a:spLocks noGrp="1"/>
          </p:cNvSpPr>
          <p:nvPr>
            <p:ph sz="quarter" idx="1"/>
          </p:nvPr>
        </p:nvSpPr>
        <p:spPr>
          <a:xfrm>
            <a:off x="237692" y="3090672"/>
            <a:ext cx="8503920" cy="2670048"/>
          </a:xfrm>
          <a:solidFill>
            <a:schemeClr val="bg1"/>
          </a:solidFill>
          <a:ln>
            <a:solidFill>
              <a:srgbClr val="002060"/>
            </a:solidFill>
          </a:ln>
        </p:spPr>
        <p:txBody>
          <a:bodyPr>
            <a:normAutofit/>
          </a:bodyPr>
          <a:lstStyle/>
          <a:p>
            <a:pPr marL="0" indent="0">
              <a:buNone/>
            </a:pPr>
            <a:r>
              <a:rPr lang="en-US" sz="2400" dirty="0"/>
              <a:t>For your assigned innovation</a:t>
            </a:r>
          </a:p>
          <a:p>
            <a:r>
              <a:rPr lang="en-US" sz="2400" dirty="0"/>
              <a:t>Inventor’s Name</a:t>
            </a:r>
          </a:p>
          <a:p>
            <a:r>
              <a:rPr lang="en-US" sz="2400" dirty="0"/>
              <a:t>Patent Holder:</a:t>
            </a:r>
          </a:p>
          <a:p>
            <a:r>
              <a:rPr lang="en-US" sz="2400" dirty="0"/>
              <a:t>Explanation of what the innovation actually does </a:t>
            </a:r>
          </a:p>
          <a:p>
            <a:r>
              <a:rPr lang="en-US" sz="2400" dirty="0"/>
              <a:t>Image </a:t>
            </a:r>
          </a:p>
          <a:p>
            <a:r>
              <a:rPr lang="en-US" sz="2400" dirty="0"/>
              <a:t>Answer the 4 questions </a:t>
            </a:r>
          </a:p>
        </p:txBody>
      </p:sp>
      <p:sp>
        <p:nvSpPr>
          <p:cNvPr id="4" name="Rectangle 3">
            <a:extLst>
              <a:ext uri="{FF2B5EF4-FFF2-40B4-BE49-F238E27FC236}">
                <a16:creationId xmlns:a16="http://schemas.microsoft.com/office/drawing/2014/main" id="{6D3DDF5E-5D47-07F7-C2E2-AF6787C671C7}"/>
              </a:ext>
            </a:extLst>
          </p:cNvPr>
          <p:cNvSpPr/>
          <p:nvPr/>
        </p:nvSpPr>
        <p:spPr>
          <a:xfrm>
            <a:off x="249316" y="1335024"/>
            <a:ext cx="8534400" cy="1408176"/>
          </a:xfrm>
          <a:prstGeom prst="rect">
            <a:avLst/>
          </a:prstGeom>
          <a:solidFill>
            <a:schemeClr val="accent2">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t>Innovation is a primary factor for the rise of the Market Revolution and changes to the U.S. economy.</a:t>
            </a:r>
          </a:p>
          <a:p>
            <a:pPr marL="342900" indent="-342900">
              <a:buFont typeface="Arial" panose="020B0604020202020204" pitchFamily="34" charset="0"/>
              <a:buChar char="•"/>
            </a:pPr>
            <a:r>
              <a:rPr lang="en-US" sz="2400" dirty="0"/>
              <a:t>Explain how innovation transformed America during the Market Revolution.  </a:t>
            </a:r>
          </a:p>
        </p:txBody>
      </p:sp>
      <p:pic>
        <p:nvPicPr>
          <p:cNvPr id="1026" name="Picture 2" descr="Mechanical Reaper (c. 1840) | German ...">
            <a:extLst>
              <a:ext uri="{FF2B5EF4-FFF2-40B4-BE49-F238E27FC236}">
                <a16:creationId xmlns:a16="http://schemas.microsoft.com/office/drawing/2014/main" id="{4AE9250A-7C58-E2BA-84FB-BB22F9772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652" y="2571066"/>
            <a:ext cx="3162300" cy="144780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Power Loom">
            <a:extLst>
              <a:ext uri="{FF2B5EF4-FFF2-40B4-BE49-F238E27FC236}">
                <a16:creationId xmlns:a16="http://schemas.microsoft.com/office/drawing/2014/main" id="{88AA4003-48F3-2915-E360-82E5536CC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196" y="4936081"/>
            <a:ext cx="1961520" cy="1649278"/>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When was the Cotton Gin Invented ...">
            <a:extLst>
              <a:ext uri="{FF2B5EF4-FFF2-40B4-BE49-F238E27FC236}">
                <a16:creationId xmlns:a16="http://schemas.microsoft.com/office/drawing/2014/main" id="{712A674C-FB71-7451-1C12-05DC8699A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936081"/>
            <a:ext cx="2210373" cy="1649278"/>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922A0C2-757C-9A78-0815-77F0DC096A70}"/>
              </a:ext>
            </a:extLst>
          </p:cNvPr>
          <p:cNvSpPr/>
          <p:nvPr/>
        </p:nvSpPr>
        <p:spPr>
          <a:xfrm>
            <a:off x="1066800" y="2895600"/>
            <a:ext cx="5755396" cy="3429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t>Innovations</a:t>
            </a:r>
          </a:p>
          <a:p>
            <a:pPr marL="342900" indent="-342900">
              <a:buFont typeface="Arial" panose="020B0604020202020204" pitchFamily="34" charset="0"/>
              <a:buChar char="•"/>
            </a:pPr>
            <a:r>
              <a:rPr lang="en-US" sz="2400" dirty="0"/>
              <a:t>Cotton Gin</a:t>
            </a:r>
          </a:p>
          <a:p>
            <a:pPr marL="342900" indent="-342900">
              <a:buFont typeface="Arial" panose="020B0604020202020204" pitchFamily="34" charset="0"/>
              <a:buChar char="•"/>
            </a:pPr>
            <a:r>
              <a:rPr lang="en-US" sz="2400" dirty="0"/>
              <a:t>Steele Plow</a:t>
            </a:r>
          </a:p>
          <a:p>
            <a:pPr marL="342900" indent="-342900">
              <a:buFont typeface="Arial" panose="020B0604020202020204" pitchFamily="34" charset="0"/>
              <a:buChar char="•"/>
            </a:pPr>
            <a:r>
              <a:rPr lang="en-US" sz="2400" dirty="0"/>
              <a:t>Steam Engine</a:t>
            </a:r>
          </a:p>
          <a:p>
            <a:pPr marL="342900" indent="-342900">
              <a:buFont typeface="Arial" panose="020B0604020202020204" pitchFamily="34" charset="0"/>
              <a:buChar char="•"/>
            </a:pPr>
            <a:r>
              <a:rPr lang="en-US" sz="2400" dirty="0"/>
              <a:t>Mechanical Reaper</a:t>
            </a:r>
          </a:p>
          <a:p>
            <a:pPr marL="342900" indent="-342900">
              <a:buFont typeface="Arial" panose="020B0604020202020204" pitchFamily="34" charset="0"/>
              <a:buChar char="•"/>
            </a:pPr>
            <a:r>
              <a:rPr lang="en-US" sz="2400" dirty="0"/>
              <a:t>The Factory System</a:t>
            </a:r>
          </a:p>
          <a:p>
            <a:pPr marL="342900" indent="-342900">
              <a:buFont typeface="Arial" panose="020B0604020202020204" pitchFamily="34" charset="0"/>
              <a:buChar char="•"/>
            </a:pPr>
            <a:r>
              <a:rPr lang="en-US" sz="2400" dirty="0"/>
              <a:t>Spinning Jenny</a:t>
            </a:r>
          </a:p>
          <a:p>
            <a:pPr marL="342900" indent="-342900">
              <a:buFont typeface="Arial" panose="020B0604020202020204" pitchFamily="34" charset="0"/>
              <a:buChar char="•"/>
            </a:pPr>
            <a:r>
              <a:rPr lang="en-US" sz="2400" dirty="0"/>
              <a:t>Telegraph</a:t>
            </a:r>
          </a:p>
        </p:txBody>
      </p:sp>
    </p:spTree>
    <p:extLst>
      <p:ext uri="{BB962C8B-B14F-4D97-AF65-F5344CB8AC3E}">
        <p14:creationId xmlns:p14="http://schemas.microsoft.com/office/powerpoint/2010/main" val="262453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C1532-3C96-441E-9F77-10850987D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5B00C-ADF8-8AB9-BD25-22D0B4786ECE}"/>
              </a:ext>
            </a:extLst>
          </p:cNvPr>
          <p:cNvSpPr>
            <a:spLocks noGrp="1"/>
          </p:cNvSpPr>
          <p:nvPr>
            <p:ph type="title"/>
          </p:nvPr>
        </p:nvSpPr>
        <p:spPr/>
        <p:txBody>
          <a:bodyPr/>
          <a:lstStyle/>
          <a:p>
            <a:r>
              <a:rPr lang="en-US" dirty="0">
                <a:solidFill>
                  <a:srgbClr val="002060"/>
                </a:solidFill>
              </a:rPr>
              <a:t>MEAL Plan </a:t>
            </a:r>
          </a:p>
        </p:txBody>
      </p:sp>
      <p:sp>
        <p:nvSpPr>
          <p:cNvPr id="3" name="Content Placeholder 2">
            <a:extLst>
              <a:ext uri="{FF2B5EF4-FFF2-40B4-BE49-F238E27FC236}">
                <a16:creationId xmlns:a16="http://schemas.microsoft.com/office/drawing/2014/main" id="{25729A32-29C6-E8DA-095D-5505549BB125}"/>
              </a:ext>
            </a:extLst>
          </p:cNvPr>
          <p:cNvSpPr>
            <a:spLocks noGrp="1"/>
          </p:cNvSpPr>
          <p:nvPr>
            <p:ph sz="quarter" idx="1"/>
          </p:nvPr>
        </p:nvSpPr>
        <p:spPr>
          <a:solidFill>
            <a:schemeClr val="bg1"/>
          </a:solidFill>
          <a:ln>
            <a:solidFill>
              <a:srgbClr val="002060"/>
            </a:solidFill>
          </a:ln>
        </p:spPr>
        <p:txBody>
          <a:bodyPr>
            <a:normAutofit/>
          </a:bodyPr>
          <a:lstStyle/>
          <a:p>
            <a:pPr marL="0" indent="0">
              <a:buNone/>
            </a:pPr>
            <a:r>
              <a:rPr lang="en-US" sz="2400" b="1" u="sng" dirty="0">
                <a:solidFill>
                  <a:srgbClr val="002060"/>
                </a:solidFill>
              </a:rPr>
              <a:t>MEAL PLAN </a:t>
            </a:r>
            <a:r>
              <a:rPr lang="en-US" sz="2400" dirty="0"/>
              <a:t>– HOW TO write body paragraphs in defense of a thesis</a:t>
            </a:r>
          </a:p>
          <a:p>
            <a:pPr marL="0" indent="0">
              <a:buNone/>
            </a:pPr>
            <a:endParaRPr lang="en-US" sz="2400" dirty="0"/>
          </a:p>
        </p:txBody>
      </p:sp>
      <p:sp>
        <p:nvSpPr>
          <p:cNvPr id="4" name="Rectangle 3">
            <a:extLst>
              <a:ext uri="{FF2B5EF4-FFF2-40B4-BE49-F238E27FC236}">
                <a16:creationId xmlns:a16="http://schemas.microsoft.com/office/drawing/2014/main" id="{DDB2350B-BC27-807B-97CD-1E039A64D842}"/>
              </a:ext>
            </a:extLst>
          </p:cNvPr>
          <p:cNvSpPr/>
          <p:nvPr/>
        </p:nvSpPr>
        <p:spPr>
          <a:xfrm>
            <a:off x="152400" y="2345759"/>
            <a:ext cx="2590800" cy="609600"/>
          </a:xfrm>
          <a:prstGeom prst="rect">
            <a:avLst/>
          </a:prstGeom>
          <a:solidFill>
            <a:schemeClr val="accent2">
              <a:lumMod val="50000"/>
            </a:schemeClr>
          </a:solidFill>
          <a:ln w="28575">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M = Main idea</a:t>
            </a:r>
          </a:p>
        </p:txBody>
      </p:sp>
      <p:sp>
        <p:nvSpPr>
          <p:cNvPr id="5" name="Rectangle 4">
            <a:extLst>
              <a:ext uri="{FF2B5EF4-FFF2-40B4-BE49-F238E27FC236}">
                <a16:creationId xmlns:a16="http://schemas.microsoft.com/office/drawing/2014/main" id="{DB2FF8AC-4E2F-07D9-5BB8-7ED95E11C83C}"/>
              </a:ext>
            </a:extLst>
          </p:cNvPr>
          <p:cNvSpPr/>
          <p:nvPr/>
        </p:nvSpPr>
        <p:spPr>
          <a:xfrm>
            <a:off x="2862072" y="2172991"/>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Topic sentence that re-states thesis claim and base that supports it </a:t>
            </a:r>
          </a:p>
        </p:txBody>
      </p:sp>
      <p:sp>
        <p:nvSpPr>
          <p:cNvPr id="6" name="Rectangle 5">
            <a:extLst>
              <a:ext uri="{FF2B5EF4-FFF2-40B4-BE49-F238E27FC236}">
                <a16:creationId xmlns:a16="http://schemas.microsoft.com/office/drawing/2014/main" id="{BB42B428-A388-5E9A-D766-C99E0F9B81AA}"/>
              </a:ext>
            </a:extLst>
          </p:cNvPr>
          <p:cNvSpPr/>
          <p:nvPr/>
        </p:nvSpPr>
        <p:spPr>
          <a:xfrm>
            <a:off x="152400" y="3429000"/>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E = Evidence</a:t>
            </a:r>
          </a:p>
        </p:txBody>
      </p:sp>
      <p:sp>
        <p:nvSpPr>
          <p:cNvPr id="7" name="Rectangle 6">
            <a:extLst>
              <a:ext uri="{FF2B5EF4-FFF2-40B4-BE49-F238E27FC236}">
                <a16:creationId xmlns:a16="http://schemas.microsoft.com/office/drawing/2014/main" id="{842FACE0-50EF-F788-630E-D8A57DEFD7DC}"/>
              </a:ext>
            </a:extLst>
          </p:cNvPr>
          <p:cNvSpPr/>
          <p:nvPr/>
        </p:nvSpPr>
        <p:spPr>
          <a:xfrm>
            <a:off x="170481" y="4578096"/>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A = Analysis</a:t>
            </a:r>
          </a:p>
        </p:txBody>
      </p:sp>
      <p:sp>
        <p:nvSpPr>
          <p:cNvPr id="8" name="Rectangle 7">
            <a:extLst>
              <a:ext uri="{FF2B5EF4-FFF2-40B4-BE49-F238E27FC236}">
                <a16:creationId xmlns:a16="http://schemas.microsoft.com/office/drawing/2014/main" id="{3B512E5D-2641-DF2C-CB7B-962CC1702F2A}"/>
              </a:ext>
            </a:extLst>
          </p:cNvPr>
          <p:cNvSpPr/>
          <p:nvPr/>
        </p:nvSpPr>
        <p:spPr>
          <a:xfrm>
            <a:off x="152400" y="5640324"/>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L = Link</a:t>
            </a:r>
          </a:p>
        </p:txBody>
      </p:sp>
      <p:sp>
        <p:nvSpPr>
          <p:cNvPr id="9" name="Rectangle 8">
            <a:extLst>
              <a:ext uri="{FF2B5EF4-FFF2-40B4-BE49-F238E27FC236}">
                <a16:creationId xmlns:a16="http://schemas.microsoft.com/office/drawing/2014/main" id="{82353902-8034-748E-DD87-0A2F4DD0FBAD}"/>
              </a:ext>
            </a:extLst>
          </p:cNvPr>
          <p:cNvSpPr/>
          <p:nvPr/>
        </p:nvSpPr>
        <p:spPr>
          <a:xfrm>
            <a:off x="2862072" y="3239791"/>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Specific, relevant, and correct example that answer the question to support your</a:t>
            </a:r>
          </a:p>
          <a:p>
            <a:r>
              <a:rPr lang="en-US" sz="2400" dirty="0">
                <a:solidFill>
                  <a:srgbClr val="002060"/>
                </a:solidFill>
              </a:rPr>
              <a:t>argument.</a:t>
            </a:r>
          </a:p>
        </p:txBody>
      </p:sp>
      <p:sp>
        <p:nvSpPr>
          <p:cNvPr id="10" name="Rectangle 9">
            <a:extLst>
              <a:ext uri="{FF2B5EF4-FFF2-40B4-BE49-F238E27FC236}">
                <a16:creationId xmlns:a16="http://schemas.microsoft.com/office/drawing/2014/main" id="{A6CF15D3-08FD-CA16-5AFA-12D2E5FABDEC}"/>
              </a:ext>
            </a:extLst>
          </p:cNvPr>
          <p:cNvSpPr/>
          <p:nvPr/>
        </p:nvSpPr>
        <p:spPr>
          <a:xfrm>
            <a:off x="2862072" y="4388887"/>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Explain connections between evidence and thesis claim</a:t>
            </a:r>
          </a:p>
        </p:txBody>
      </p:sp>
      <p:sp>
        <p:nvSpPr>
          <p:cNvPr id="11" name="Rectangle 10">
            <a:extLst>
              <a:ext uri="{FF2B5EF4-FFF2-40B4-BE49-F238E27FC236}">
                <a16:creationId xmlns:a16="http://schemas.microsoft.com/office/drawing/2014/main" id="{C2548CD9-815E-F1D8-4984-CD57FA431DEC}"/>
              </a:ext>
            </a:extLst>
          </p:cNvPr>
          <p:cNvSpPr/>
          <p:nvPr/>
        </p:nvSpPr>
        <p:spPr>
          <a:xfrm>
            <a:off x="2862072" y="5472103"/>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Answer how and why evidence/argument answers the question</a:t>
            </a:r>
          </a:p>
        </p:txBody>
      </p:sp>
      <p:sp>
        <p:nvSpPr>
          <p:cNvPr id="12" name="Arrow: Right 11">
            <a:extLst>
              <a:ext uri="{FF2B5EF4-FFF2-40B4-BE49-F238E27FC236}">
                <a16:creationId xmlns:a16="http://schemas.microsoft.com/office/drawing/2014/main" id="{1B697CC1-22F7-D3F3-F17F-98C3EEFE2AC9}"/>
              </a:ext>
            </a:extLst>
          </p:cNvPr>
          <p:cNvSpPr/>
          <p:nvPr/>
        </p:nvSpPr>
        <p:spPr>
          <a:xfrm>
            <a:off x="2494581" y="2497253"/>
            <a:ext cx="533400" cy="269516"/>
          </a:xfrm>
          <a:prstGeom prst="rightArrow">
            <a:avLst/>
          </a:prstGeom>
          <a:solidFill>
            <a:schemeClr val="accent1">
              <a:lumMod val="50000"/>
            </a:schemeClr>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6F6AB56-AFE9-55D5-80DE-9A0E06C6EA67}"/>
              </a:ext>
            </a:extLst>
          </p:cNvPr>
          <p:cNvSpPr/>
          <p:nvPr/>
        </p:nvSpPr>
        <p:spPr>
          <a:xfrm>
            <a:off x="2476500" y="3599041"/>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BDCBAF8-A668-ADE9-E3F7-04665CAA0060}"/>
              </a:ext>
            </a:extLst>
          </p:cNvPr>
          <p:cNvSpPr/>
          <p:nvPr/>
        </p:nvSpPr>
        <p:spPr>
          <a:xfrm>
            <a:off x="2476500" y="4736114"/>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9D9464C-3245-4B69-B13E-EA416B47C049}"/>
              </a:ext>
            </a:extLst>
          </p:cNvPr>
          <p:cNvSpPr/>
          <p:nvPr/>
        </p:nvSpPr>
        <p:spPr>
          <a:xfrm>
            <a:off x="2476500" y="5831353"/>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473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F8B0B-0822-80CB-35D9-3DF7C57AD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97F81-78CF-830B-0E2D-8CC965041AED}"/>
              </a:ext>
            </a:extLst>
          </p:cNvPr>
          <p:cNvSpPr>
            <a:spLocks noGrp="1"/>
          </p:cNvSpPr>
          <p:nvPr>
            <p:ph type="title"/>
          </p:nvPr>
        </p:nvSpPr>
        <p:spPr>
          <a:ln>
            <a:solidFill>
              <a:schemeClr val="accent1"/>
            </a:solidFill>
          </a:ln>
        </p:spPr>
        <p:txBody>
          <a:bodyPr/>
          <a:lstStyle/>
          <a:p>
            <a:r>
              <a:rPr lang="en-US" dirty="0"/>
              <a:t>Agenda</a:t>
            </a:r>
          </a:p>
        </p:txBody>
      </p:sp>
      <p:sp>
        <p:nvSpPr>
          <p:cNvPr id="3" name="Content Placeholder 2">
            <a:extLst>
              <a:ext uri="{FF2B5EF4-FFF2-40B4-BE49-F238E27FC236}">
                <a16:creationId xmlns:a16="http://schemas.microsoft.com/office/drawing/2014/main" id="{A073C00A-7B9C-6E59-BFFF-13E74A5C5D50}"/>
              </a:ext>
            </a:extLst>
          </p:cNvPr>
          <p:cNvSpPr>
            <a:spLocks noGrp="1"/>
          </p:cNvSpPr>
          <p:nvPr>
            <p:ph sz="quarter" idx="1"/>
          </p:nvPr>
        </p:nvSpPr>
        <p:spPr>
          <a:xfrm>
            <a:off x="301752" y="1176580"/>
            <a:ext cx="8503920" cy="5486400"/>
          </a:xfrm>
          <a:solidFill>
            <a:schemeClr val="accent2">
              <a:lumMod val="20000"/>
              <a:lumOff val="80000"/>
            </a:schemeClr>
          </a:solidFill>
        </p:spPr>
        <p:txBody>
          <a:bodyPr>
            <a:normAutofit fontScale="47500" lnSpcReduction="20000"/>
          </a:bodyPr>
          <a:lstStyle/>
          <a:p>
            <a:pPr marL="0" indent="0">
              <a:buNone/>
            </a:pPr>
            <a:endParaRPr lang="en-US" sz="700" b="1" i="1" dirty="0">
              <a:solidFill>
                <a:srgbClr val="002060"/>
              </a:solidFill>
            </a:endParaRPr>
          </a:p>
          <a:p>
            <a:pPr marL="0" indent="0">
              <a:buNone/>
            </a:pPr>
            <a:r>
              <a:rPr lang="en-US" sz="4200" b="1" i="1" dirty="0">
                <a:solidFill>
                  <a:srgbClr val="002060"/>
                </a:solidFill>
              </a:rPr>
              <a:t>Essential Question:</a:t>
            </a:r>
            <a:r>
              <a:rPr lang="en-US" sz="4200" b="1" dirty="0">
                <a:solidFill>
                  <a:srgbClr val="002060"/>
                </a:solidFill>
              </a:rPr>
              <a:t> </a:t>
            </a:r>
            <a:r>
              <a:rPr lang="en-US" sz="4200" dirty="0"/>
              <a:t>How did the development of the market revolution dramatic alter the development of the United States from 1820 to 1860?</a:t>
            </a:r>
          </a:p>
          <a:p>
            <a:pPr marL="0" indent="0">
              <a:buNone/>
            </a:pPr>
            <a:r>
              <a:rPr lang="en-US" sz="4200" b="1" dirty="0"/>
              <a:t>Students can:</a:t>
            </a:r>
          </a:p>
          <a:p>
            <a:pPr lvl="0"/>
            <a:r>
              <a:rPr lang="en-US" sz="4200" dirty="0"/>
              <a:t>Decipher how innovation was a primary factor in the development of a national economy</a:t>
            </a:r>
          </a:p>
          <a:p>
            <a:pPr lvl="0"/>
            <a:r>
              <a:rPr lang="en-US" sz="4200" dirty="0"/>
              <a:t>Evaluate social changes as a result of mechanization </a:t>
            </a:r>
          </a:p>
          <a:p>
            <a:pPr lvl="0"/>
            <a:r>
              <a:rPr lang="en-US" sz="4200"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5100" b="1" dirty="0">
                <a:latin typeface="+mj-lt"/>
              </a:rPr>
              <a:t>Agenda</a:t>
            </a:r>
          </a:p>
          <a:p>
            <a:r>
              <a:rPr lang="en-US" sz="5100" dirty="0">
                <a:latin typeface="+mj-lt"/>
              </a:rPr>
              <a:t>Quick Review – Jefferson - Jackson</a:t>
            </a:r>
          </a:p>
          <a:p>
            <a:r>
              <a:rPr lang="en-US" sz="5100" dirty="0">
                <a:latin typeface="+mj-lt"/>
              </a:rPr>
              <a:t>Quiz – Jefferson to Jackson</a:t>
            </a:r>
          </a:p>
          <a:p>
            <a:r>
              <a:rPr lang="en-US" sz="5100" dirty="0">
                <a:latin typeface="+mj-lt"/>
              </a:rPr>
              <a:t>A Sense of Unity</a:t>
            </a:r>
          </a:p>
          <a:p>
            <a:pPr marL="0" indent="0">
              <a:buNone/>
            </a:pPr>
            <a:r>
              <a:rPr lang="en-US" sz="5100" b="1" dirty="0">
                <a:solidFill>
                  <a:srgbClr val="002060"/>
                </a:solidFill>
                <a:latin typeface="+mj-lt"/>
              </a:rPr>
              <a:t>Homework:</a:t>
            </a:r>
          </a:p>
          <a:p>
            <a:r>
              <a:rPr lang="en-US" sz="5100" b="1" dirty="0">
                <a:solidFill>
                  <a:srgbClr val="002060"/>
                </a:solidFill>
                <a:latin typeface="+mj-lt"/>
              </a:rPr>
              <a:t>Objective 9 Reading Questions due 11/21</a:t>
            </a:r>
          </a:p>
        </p:txBody>
      </p:sp>
    </p:spTree>
    <p:extLst>
      <p:ext uri="{BB962C8B-B14F-4D97-AF65-F5344CB8AC3E}">
        <p14:creationId xmlns:p14="http://schemas.microsoft.com/office/powerpoint/2010/main" val="191029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8C3BB-1E44-DA59-1B5B-54D92EA57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739565-3C2F-DB8F-43DF-A358659A4179}"/>
              </a:ext>
            </a:extLst>
          </p:cNvPr>
          <p:cNvSpPr>
            <a:spLocks noGrp="1"/>
          </p:cNvSpPr>
          <p:nvPr>
            <p:ph type="title"/>
          </p:nvPr>
        </p:nvSpPr>
        <p:spPr>
          <a:ln>
            <a:solidFill>
              <a:schemeClr val="accent1"/>
            </a:solidFill>
          </a:ln>
        </p:spPr>
        <p:txBody>
          <a:bodyPr/>
          <a:lstStyle/>
          <a:p>
            <a:r>
              <a:rPr lang="en-US" dirty="0"/>
              <a:t>Agenda</a:t>
            </a:r>
          </a:p>
        </p:txBody>
      </p:sp>
      <p:sp>
        <p:nvSpPr>
          <p:cNvPr id="3" name="Content Placeholder 2">
            <a:extLst>
              <a:ext uri="{FF2B5EF4-FFF2-40B4-BE49-F238E27FC236}">
                <a16:creationId xmlns:a16="http://schemas.microsoft.com/office/drawing/2014/main" id="{2419D6AE-251D-6448-72BA-2BFD3F131B2F}"/>
              </a:ext>
            </a:extLst>
          </p:cNvPr>
          <p:cNvSpPr>
            <a:spLocks noGrp="1"/>
          </p:cNvSpPr>
          <p:nvPr>
            <p:ph sz="quarter" idx="1"/>
          </p:nvPr>
        </p:nvSpPr>
        <p:spPr>
          <a:xfrm>
            <a:off x="301752" y="1176580"/>
            <a:ext cx="8503920" cy="5486400"/>
          </a:xfrm>
          <a:solidFill>
            <a:schemeClr val="accent2">
              <a:lumMod val="20000"/>
              <a:lumOff val="80000"/>
            </a:schemeClr>
          </a:solidFill>
        </p:spPr>
        <p:txBody>
          <a:bodyPr>
            <a:normAutofit fontScale="47500" lnSpcReduction="20000"/>
          </a:bodyPr>
          <a:lstStyle/>
          <a:p>
            <a:pPr marL="0" indent="0">
              <a:buNone/>
            </a:pPr>
            <a:endParaRPr lang="en-US" sz="700" b="1" i="1" dirty="0">
              <a:solidFill>
                <a:srgbClr val="002060"/>
              </a:solidFill>
            </a:endParaRPr>
          </a:p>
          <a:p>
            <a:pPr marL="0" indent="0">
              <a:buNone/>
            </a:pPr>
            <a:r>
              <a:rPr lang="en-US" sz="4200" b="1" i="1" dirty="0">
                <a:solidFill>
                  <a:srgbClr val="002060"/>
                </a:solidFill>
              </a:rPr>
              <a:t>Essential Question:</a:t>
            </a:r>
            <a:r>
              <a:rPr lang="en-US" sz="4200" b="1" dirty="0">
                <a:solidFill>
                  <a:srgbClr val="002060"/>
                </a:solidFill>
              </a:rPr>
              <a:t> </a:t>
            </a:r>
            <a:r>
              <a:rPr lang="en-US" sz="4200" dirty="0"/>
              <a:t>How did the development of the market revolution dramatic alter the development of the United States from 1820 to 1860?</a:t>
            </a:r>
          </a:p>
          <a:p>
            <a:pPr marL="0" indent="0">
              <a:buNone/>
            </a:pPr>
            <a:r>
              <a:rPr lang="en-US" sz="4200" b="1" dirty="0"/>
              <a:t>Students can:</a:t>
            </a:r>
          </a:p>
          <a:p>
            <a:pPr lvl="0"/>
            <a:r>
              <a:rPr lang="en-US" sz="4200" dirty="0"/>
              <a:t>Decipher how innovation was a primary factor in the development of a national economy</a:t>
            </a:r>
          </a:p>
          <a:p>
            <a:pPr lvl="0"/>
            <a:r>
              <a:rPr lang="en-US" sz="4200" dirty="0"/>
              <a:t>Evaluate social changes as a result of mechanization </a:t>
            </a:r>
          </a:p>
          <a:p>
            <a:pPr lvl="0"/>
            <a:r>
              <a:rPr lang="en-US" sz="4200"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5100" b="1" dirty="0">
                <a:latin typeface="+mj-lt"/>
              </a:rPr>
              <a:t>Agenda</a:t>
            </a:r>
          </a:p>
          <a:p>
            <a:r>
              <a:rPr lang="en-US" sz="5100" dirty="0">
                <a:latin typeface="+mj-lt"/>
              </a:rPr>
              <a:t>A Sense of Unity</a:t>
            </a:r>
          </a:p>
          <a:p>
            <a:r>
              <a:rPr lang="en-US" sz="5100" dirty="0">
                <a:latin typeface="+mj-lt"/>
              </a:rPr>
              <a:t>Women in the workforce</a:t>
            </a:r>
          </a:p>
          <a:p>
            <a:r>
              <a:rPr lang="en-US" sz="5100" dirty="0">
                <a:latin typeface="+mj-lt"/>
              </a:rPr>
              <a:t>In Defense </a:t>
            </a:r>
            <a:r>
              <a:rPr lang="en-US" sz="5100">
                <a:latin typeface="+mj-lt"/>
              </a:rPr>
              <a:t>of Women </a:t>
            </a:r>
            <a:endParaRPr lang="en-US" sz="5100" dirty="0">
              <a:latin typeface="+mj-lt"/>
            </a:endParaRPr>
          </a:p>
          <a:p>
            <a:pPr marL="0" indent="0">
              <a:buNone/>
            </a:pPr>
            <a:r>
              <a:rPr lang="en-US" sz="5100" b="1" dirty="0">
                <a:solidFill>
                  <a:srgbClr val="002060"/>
                </a:solidFill>
                <a:latin typeface="+mj-lt"/>
              </a:rPr>
              <a:t>Homework:</a:t>
            </a:r>
          </a:p>
          <a:p>
            <a:r>
              <a:rPr lang="en-US" sz="5100" b="1" dirty="0">
                <a:solidFill>
                  <a:srgbClr val="002060"/>
                </a:solidFill>
                <a:latin typeface="+mj-lt"/>
              </a:rPr>
              <a:t>Objective 9 Reading Questions due 11/21</a:t>
            </a:r>
          </a:p>
        </p:txBody>
      </p:sp>
    </p:spTree>
    <p:extLst>
      <p:ext uri="{BB962C8B-B14F-4D97-AF65-F5344CB8AC3E}">
        <p14:creationId xmlns:p14="http://schemas.microsoft.com/office/powerpoint/2010/main" val="4112052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BF3C2-C82E-D766-BFB1-C899EF098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CBFE1-CA41-3723-86B9-8785460340F1}"/>
              </a:ext>
            </a:extLst>
          </p:cNvPr>
          <p:cNvSpPr>
            <a:spLocks noGrp="1"/>
          </p:cNvSpPr>
          <p:nvPr>
            <p:ph type="title"/>
          </p:nvPr>
        </p:nvSpPr>
        <p:spPr/>
        <p:txBody>
          <a:bodyPr/>
          <a:lstStyle/>
          <a:p>
            <a:r>
              <a:rPr lang="en-US" dirty="0">
                <a:solidFill>
                  <a:srgbClr val="002060"/>
                </a:solidFill>
              </a:rPr>
              <a:t>Revolutions of an Industrial Economy</a:t>
            </a:r>
          </a:p>
        </p:txBody>
      </p:sp>
      <p:sp>
        <p:nvSpPr>
          <p:cNvPr id="3" name="Content Placeholder 2">
            <a:extLst>
              <a:ext uri="{FF2B5EF4-FFF2-40B4-BE49-F238E27FC236}">
                <a16:creationId xmlns:a16="http://schemas.microsoft.com/office/drawing/2014/main" id="{EB209AB3-EC25-BDEC-8C79-FB598816F07E}"/>
              </a:ext>
            </a:extLst>
          </p:cNvPr>
          <p:cNvSpPr>
            <a:spLocks noGrp="1"/>
          </p:cNvSpPr>
          <p:nvPr>
            <p:ph sz="quarter" idx="1"/>
          </p:nvPr>
        </p:nvSpPr>
        <p:spPr>
          <a:xfrm>
            <a:off x="301752" y="3276600"/>
            <a:ext cx="8503920" cy="2822448"/>
          </a:xfrm>
          <a:solidFill>
            <a:schemeClr val="bg1"/>
          </a:solidFill>
          <a:ln>
            <a:solidFill>
              <a:srgbClr val="002060"/>
            </a:solidFill>
          </a:ln>
        </p:spPr>
        <p:txBody>
          <a:bodyPr/>
          <a:lstStyle/>
          <a:p>
            <a:pPr marL="0" indent="0">
              <a:buNone/>
            </a:pPr>
            <a:endParaRPr lang="en-US" dirty="0"/>
          </a:p>
        </p:txBody>
      </p:sp>
      <p:sp>
        <p:nvSpPr>
          <p:cNvPr id="4" name="Rectangle 3">
            <a:extLst>
              <a:ext uri="{FF2B5EF4-FFF2-40B4-BE49-F238E27FC236}">
                <a16:creationId xmlns:a16="http://schemas.microsoft.com/office/drawing/2014/main" id="{E18E851A-BD44-93AC-36EB-AB89886B390E}"/>
              </a:ext>
            </a:extLst>
          </p:cNvPr>
          <p:cNvSpPr/>
          <p:nvPr/>
        </p:nvSpPr>
        <p:spPr>
          <a:xfrm>
            <a:off x="271272" y="1524000"/>
            <a:ext cx="8720328" cy="1600200"/>
          </a:xfrm>
          <a:prstGeom prst="rect">
            <a:avLst/>
          </a:prstGeom>
          <a:solidFill>
            <a:schemeClr val="accent2">
              <a:lumMod val="50000"/>
            </a:schemeClr>
          </a:solidFill>
          <a:ln w="28575">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dirty="0"/>
              <a:t>The development of an industrial economy was built upon various changes.  Examine how changes in the 1800s led to the creation of an industrial economy in the United States.</a:t>
            </a:r>
          </a:p>
        </p:txBody>
      </p:sp>
      <p:pic>
        <p:nvPicPr>
          <p:cNvPr id="1026" name="Picture 2" descr="The Market Revolution | National Museum ...">
            <a:extLst>
              <a:ext uri="{FF2B5EF4-FFF2-40B4-BE49-F238E27FC236}">
                <a16:creationId xmlns:a16="http://schemas.microsoft.com/office/drawing/2014/main" id="{B31D107F-4EE4-84EC-FF53-73F58467F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605" y="2936748"/>
            <a:ext cx="2857500" cy="2209418"/>
          </a:xfrm>
          <a:prstGeom prst="rect">
            <a:avLst/>
          </a:prstGeom>
          <a:solidFill>
            <a:srgbClr val="002060"/>
          </a:solidFill>
        </p:spPr>
      </p:pic>
      <p:sp>
        <p:nvSpPr>
          <p:cNvPr id="5" name="Rectangle 4">
            <a:extLst>
              <a:ext uri="{FF2B5EF4-FFF2-40B4-BE49-F238E27FC236}">
                <a16:creationId xmlns:a16="http://schemas.microsoft.com/office/drawing/2014/main" id="{62AB5B17-A339-2B47-F5DC-29A9EB11158C}"/>
              </a:ext>
            </a:extLst>
          </p:cNvPr>
          <p:cNvSpPr/>
          <p:nvPr/>
        </p:nvSpPr>
        <p:spPr>
          <a:xfrm>
            <a:off x="271272" y="3430524"/>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Agricultural Revolution</a:t>
            </a:r>
          </a:p>
        </p:txBody>
      </p:sp>
      <p:sp>
        <p:nvSpPr>
          <p:cNvPr id="6" name="Rectangle 5">
            <a:extLst>
              <a:ext uri="{FF2B5EF4-FFF2-40B4-BE49-F238E27FC236}">
                <a16:creationId xmlns:a16="http://schemas.microsoft.com/office/drawing/2014/main" id="{E15CD39F-C44F-9354-69CB-C4DC059053EF}"/>
              </a:ext>
            </a:extLst>
          </p:cNvPr>
          <p:cNvSpPr/>
          <p:nvPr/>
        </p:nvSpPr>
        <p:spPr>
          <a:xfrm>
            <a:off x="253191" y="4345686"/>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Transportation Revolution</a:t>
            </a:r>
          </a:p>
        </p:txBody>
      </p:sp>
      <p:sp>
        <p:nvSpPr>
          <p:cNvPr id="7" name="Rectangle 6">
            <a:extLst>
              <a:ext uri="{FF2B5EF4-FFF2-40B4-BE49-F238E27FC236}">
                <a16:creationId xmlns:a16="http://schemas.microsoft.com/office/drawing/2014/main" id="{3A54DD59-12BD-F579-9DEA-95A8A47B8578}"/>
              </a:ext>
            </a:extLst>
          </p:cNvPr>
          <p:cNvSpPr/>
          <p:nvPr/>
        </p:nvSpPr>
        <p:spPr>
          <a:xfrm>
            <a:off x="1897199" y="5222367"/>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Market Revolution</a:t>
            </a:r>
          </a:p>
        </p:txBody>
      </p:sp>
      <p:sp>
        <p:nvSpPr>
          <p:cNvPr id="8" name="Rectangle 7">
            <a:extLst>
              <a:ext uri="{FF2B5EF4-FFF2-40B4-BE49-F238E27FC236}">
                <a16:creationId xmlns:a16="http://schemas.microsoft.com/office/drawing/2014/main" id="{5A994E4C-47BD-A8D0-3C73-8ECA4A4574EB}"/>
              </a:ext>
            </a:extLst>
          </p:cNvPr>
          <p:cNvSpPr/>
          <p:nvPr/>
        </p:nvSpPr>
        <p:spPr>
          <a:xfrm>
            <a:off x="5029200" y="5222366"/>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Industrial Revolution</a:t>
            </a:r>
          </a:p>
        </p:txBody>
      </p:sp>
      <p:sp>
        <p:nvSpPr>
          <p:cNvPr id="9" name="Rectangle 8">
            <a:extLst>
              <a:ext uri="{FF2B5EF4-FFF2-40B4-BE49-F238E27FC236}">
                <a16:creationId xmlns:a16="http://schemas.microsoft.com/office/drawing/2014/main" id="{613649AF-210D-2CB9-DF9A-BACD15E03200}"/>
              </a:ext>
            </a:extLst>
          </p:cNvPr>
          <p:cNvSpPr/>
          <p:nvPr/>
        </p:nvSpPr>
        <p:spPr>
          <a:xfrm>
            <a:off x="6205728" y="3429000"/>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Labor Revolution</a:t>
            </a:r>
          </a:p>
        </p:txBody>
      </p:sp>
      <p:sp>
        <p:nvSpPr>
          <p:cNvPr id="10" name="Rectangle 9">
            <a:extLst>
              <a:ext uri="{FF2B5EF4-FFF2-40B4-BE49-F238E27FC236}">
                <a16:creationId xmlns:a16="http://schemas.microsoft.com/office/drawing/2014/main" id="{79E257C3-80F0-AD40-8D3C-06E03D126FAB}"/>
              </a:ext>
            </a:extLst>
          </p:cNvPr>
          <p:cNvSpPr/>
          <p:nvPr/>
        </p:nvSpPr>
        <p:spPr>
          <a:xfrm>
            <a:off x="6157102" y="4330188"/>
            <a:ext cx="2785872" cy="684275"/>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Marginalization &amp; Sectionalism</a:t>
            </a:r>
          </a:p>
        </p:txBody>
      </p:sp>
    </p:spTree>
    <p:extLst>
      <p:ext uri="{BB962C8B-B14F-4D97-AF65-F5344CB8AC3E}">
        <p14:creationId xmlns:p14="http://schemas.microsoft.com/office/powerpoint/2010/main" val="553883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a:solidFill>
            <a:schemeClr val="accent2"/>
          </a:solidFill>
          <a:ln>
            <a:solidFill>
              <a:srgbClr val="002060"/>
            </a:solidFill>
          </a:ln>
        </p:spPr>
        <p:txBody>
          <a:bodyPr/>
          <a:lstStyle/>
          <a:p>
            <a:r>
              <a:rPr lang="en-US" sz="3600" b="1" dirty="0">
                <a:latin typeface="Times New Roman" panose="02020603050405020304" pitchFamily="18" charset="0"/>
                <a:cs typeface="Times New Roman" panose="02020603050405020304" pitchFamily="18" charset="0"/>
              </a:rPr>
              <a:t>Election of 1836</a:t>
            </a:r>
          </a:p>
        </p:txBody>
      </p:sp>
      <p:sp>
        <p:nvSpPr>
          <p:cNvPr id="3" name="Content Placeholder 2"/>
          <p:cNvSpPr>
            <a:spLocks noGrp="1"/>
          </p:cNvSpPr>
          <p:nvPr>
            <p:ph idx="1"/>
          </p:nvPr>
        </p:nvSpPr>
        <p:spPr>
          <a:xfrm>
            <a:off x="457200" y="1524000"/>
            <a:ext cx="7620000" cy="4876800"/>
          </a:xfrm>
        </p:spPr>
        <p:txBody>
          <a:bodyPr/>
          <a:lstStyle/>
          <a:p>
            <a:r>
              <a:rPr lang="en-US" dirty="0">
                <a:latin typeface="Times New Roman" panose="02020603050405020304" pitchFamily="18" charset="0"/>
                <a:cs typeface="Times New Roman" panose="02020603050405020304" pitchFamily="18" charset="0"/>
              </a:rPr>
              <a:t>Martin Van Buren “the Little Magician” elected</a:t>
            </a:r>
          </a:p>
          <a:p>
            <a:pPr lvl="1"/>
            <a:r>
              <a:rPr lang="en-US" dirty="0">
                <a:solidFill>
                  <a:srgbClr val="C00000"/>
                </a:solidFill>
                <a:latin typeface="Times New Roman" panose="02020603050405020304" pitchFamily="18" charset="0"/>
                <a:cs typeface="Times New Roman" panose="02020603050405020304" pitchFamily="18" charset="0"/>
              </a:rPr>
              <a:t>Weakness: riding Andrew Jackson’s coattails</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2438400"/>
            <a:ext cx="7529512"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3965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7DBE-4C94-1D85-F9D5-12134360D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D1CFF8-61F4-5E25-3A08-3DAA79785E35}"/>
              </a:ext>
            </a:extLst>
          </p:cNvPr>
          <p:cNvSpPr>
            <a:spLocks noGrp="1"/>
          </p:cNvSpPr>
          <p:nvPr>
            <p:ph type="title"/>
          </p:nvPr>
        </p:nvSpPr>
        <p:spPr/>
        <p:txBody>
          <a:bodyPr/>
          <a:lstStyle/>
          <a:p>
            <a:r>
              <a:rPr lang="en-US" dirty="0">
                <a:solidFill>
                  <a:srgbClr val="002060"/>
                </a:solidFill>
              </a:rPr>
              <a:t>Transformation of the American Economy</a:t>
            </a:r>
          </a:p>
        </p:txBody>
      </p:sp>
      <p:sp>
        <p:nvSpPr>
          <p:cNvPr id="3" name="Content Placeholder 2">
            <a:extLst>
              <a:ext uri="{FF2B5EF4-FFF2-40B4-BE49-F238E27FC236}">
                <a16:creationId xmlns:a16="http://schemas.microsoft.com/office/drawing/2014/main" id="{E4202825-D549-506D-B775-6C6D8E3DEE90}"/>
              </a:ext>
            </a:extLst>
          </p:cNvPr>
          <p:cNvSpPr>
            <a:spLocks noGrp="1"/>
          </p:cNvSpPr>
          <p:nvPr>
            <p:ph sz="quarter" idx="1"/>
          </p:nvPr>
        </p:nvSpPr>
        <p:spPr>
          <a:solidFill>
            <a:schemeClr val="bg1"/>
          </a:solidFill>
        </p:spPr>
        <p:txBody>
          <a:bodyPr/>
          <a:lstStyle/>
          <a:p>
            <a:pPr marL="0" indent="0">
              <a:buNone/>
            </a:pPr>
            <a:r>
              <a:rPr lang="en-US" dirty="0"/>
              <a:t>Evaluate how the Market Revolution developed a sense of unity during the period 1800 to 1855. </a:t>
            </a:r>
          </a:p>
        </p:txBody>
      </p:sp>
      <p:cxnSp>
        <p:nvCxnSpPr>
          <p:cNvPr id="5" name="Straight Connector 4">
            <a:extLst>
              <a:ext uri="{FF2B5EF4-FFF2-40B4-BE49-F238E27FC236}">
                <a16:creationId xmlns:a16="http://schemas.microsoft.com/office/drawing/2014/main" id="{1639E7AF-A4DB-0E1D-9EBC-10DE4EC220BB}"/>
              </a:ext>
            </a:extLst>
          </p:cNvPr>
          <p:cNvCxnSpPr/>
          <p:nvPr/>
        </p:nvCxnSpPr>
        <p:spPr>
          <a:xfrm>
            <a:off x="4572000" y="2590800"/>
            <a:ext cx="0" cy="32766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DE562F55-A737-31C8-9A6C-D135C4699617}"/>
              </a:ext>
            </a:extLst>
          </p:cNvPr>
          <p:cNvSpPr/>
          <p:nvPr/>
        </p:nvSpPr>
        <p:spPr>
          <a:xfrm>
            <a:off x="609600" y="2590800"/>
            <a:ext cx="3581398" cy="685800"/>
          </a:xfrm>
          <a:prstGeom prst="rect">
            <a:avLst/>
          </a:prstGeom>
          <a:solidFill>
            <a:srgbClr val="002060"/>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Side 1 - </a:t>
            </a:r>
          </a:p>
        </p:txBody>
      </p:sp>
      <p:sp>
        <p:nvSpPr>
          <p:cNvPr id="7" name="Rectangle 6">
            <a:extLst>
              <a:ext uri="{FF2B5EF4-FFF2-40B4-BE49-F238E27FC236}">
                <a16:creationId xmlns:a16="http://schemas.microsoft.com/office/drawing/2014/main" id="{C3154B9C-A7BB-7204-4D19-90A6C4A30810}"/>
              </a:ext>
            </a:extLst>
          </p:cNvPr>
          <p:cNvSpPr/>
          <p:nvPr/>
        </p:nvSpPr>
        <p:spPr>
          <a:xfrm>
            <a:off x="4888889" y="2590800"/>
            <a:ext cx="3581398" cy="685800"/>
          </a:xfrm>
          <a:prstGeom prst="rect">
            <a:avLst/>
          </a:prstGeom>
          <a:solidFill>
            <a:schemeClr val="bg1"/>
          </a:solidFill>
          <a:ln>
            <a:solidFill>
              <a:schemeClr val="accent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Side 2 - </a:t>
            </a:r>
          </a:p>
        </p:txBody>
      </p:sp>
    </p:spTree>
    <p:extLst>
      <p:ext uri="{BB962C8B-B14F-4D97-AF65-F5344CB8AC3E}">
        <p14:creationId xmlns:p14="http://schemas.microsoft.com/office/powerpoint/2010/main" val="991102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DD39B-D065-B2D5-C832-B52E91D7F17D}"/>
              </a:ext>
            </a:extLst>
          </p:cNvPr>
          <p:cNvSpPr>
            <a:spLocks noGrp="1"/>
          </p:cNvSpPr>
          <p:nvPr>
            <p:ph type="title"/>
          </p:nvPr>
        </p:nvSpPr>
        <p:spPr/>
        <p:txBody>
          <a:bodyPr/>
          <a:lstStyle/>
          <a:p>
            <a:r>
              <a:rPr lang="en-US" dirty="0"/>
              <a:t>New Opportunity</a:t>
            </a:r>
          </a:p>
        </p:txBody>
      </p:sp>
      <p:sp>
        <p:nvSpPr>
          <p:cNvPr id="3" name="Content Placeholder 2">
            <a:extLst>
              <a:ext uri="{FF2B5EF4-FFF2-40B4-BE49-F238E27FC236}">
                <a16:creationId xmlns:a16="http://schemas.microsoft.com/office/drawing/2014/main" id="{C43781E2-CEC0-89DC-2D30-65BD3344DA00}"/>
              </a:ext>
            </a:extLst>
          </p:cNvPr>
          <p:cNvSpPr>
            <a:spLocks noGrp="1"/>
          </p:cNvSpPr>
          <p:nvPr>
            <p:ph sz="quarter" idx="1"/>
          </p:nvPr>
        </p:nvSpPr>
        <p:spPr>
          <a:xfrm>
            <a:off x="271773" y="1547813"/>
            <a:ext cx="5900427" cy="2997328"/>
          </a:xfrm>
          <a:solidFill>
            <a:schemeClr val="bg1"/>
          </a:solidFill>
        </p:spPr>
        <p:txBody>
          <a:bodyPr>
            <a:normAutofit fontScale="92500"/>
          </a:bodyPr>
          <a:lstStyle/>
          <a:p>
            <a:pPr marL="0" indent="0">
              <a:buNone/>
            </a:pPr>
            <a:r>
              <a:rPr lang="en-US" sz="2200" b="1" u="sng" dirty="0">
                <a:solidFill>
                  <a:srgbClr val="002060"/>
                </a:solidFill>
              </a:rPr>
              <a:t>The Lowell System</a:t>
            </a:r>
            <a:r>
              <a:rPr lang="en-US" sz="2200" b="1" u="sng" dirty="0"/>
              <a:t> </a:t>
            </a:r>
            <a:r>
              <a:rPr lang="en-US" sz="2200" dirty="0"/>
              <a:t>(Francis Cabot Lowell) </a:t>
            </a:r>
          </a:p>
          <a:p>
            <a:r>
              <a:rPr lang="en-US" sz="2200" b="1" u="sng" dirty="0">
                <a:solidFill>
                  <a:srgbClr val="C00000"/>
                </a:solidFill>
              </a:rPr>
              <a:t>Lowell Girls</a:t>
            </a:r>
            <a:r>
              <a:rPr lang="en-US" sz="2200" b="1" dirty="0">
                <a:solidFill>
                  <a:srgbClr val="C00000"/>
                </a:solidFill>
              </a:rPr>
              <a:t> </a:t>
            </a:r>
            <a:r>
              <a:rPr lang="en-US" sz="2200" dirty="0"/>
              <a:t>(</a:t>
            </a:r>
            <a:r>
              <a:rPr lang="en-US" sz="2200" b="1" i="1" u="sng" dirty="0">
                <a:solidFill>
                  <a:srgbClr val="002060"/>
                </a:solidFill>
              </a:rPr>
              <a:t>Factory Girls</a:t>
            </a:r>
            <a:r>
              <a:rPr lang="en-US" sz="2200" dirty="0"/>
              <a:t>) opportunity for women to enter the work force</a:t>
            </a:r>
          </a:p>
          <a:p>
            <a:pPr lvl="1"/>
            <a:r>
              <a:rPr lang="en-US" sz="2100" i="1" dirty="0">
                <a:solidFill>
                  <a:srgbClr val="C00000"/>
                </a:solidFill>
              </a:rPr>
              <a:t>Earn $$ for marriage or secondary income for parents</a:t>
            </a:r>
          </a:p>
          <a:p>
            <a:r>
              <a:rPr lang="en-US" sz="2200" b="1" u="sng" dirty="0">
                <a:solidFill>
                  <a:srgbClr val="002060"/>
                </a:solidFill>
              </a:rPr>
              <a:t>Factory towns</a:t>
            </a:r>
            <a:r>
              <a:rPr lang="en-US" sz="2200" b="1" dirty="0">
                <a:solidFill>
                  <a:srgbClr val="002060"/>
                </a:solidFill>
              </a:rPr>
              <a:t> (</a:t>
            </a:r>
            <a:r>
              <a:rPr lang="en-US" sz="2200" b="1" i="1" dirty="0">
                <a:solidFill>
                  <a:srgbClr val="C00000"/>
                </a:solidFill>
              </a:rPr>
              <a:t>Waltham System</a:t>
            </a:r>
            <a:r>
              <a:rPr lang="en-US" sz="2200" b="1" dirty="0">
                <a:solidFill>
                  <a:srgbClr val="002060"/>
                </a:solidFill>
              </a:rPr>
              <a:t>)</a:t>
            </a:r>
            <a:r>
              <a:rPr lang="en-US" sz="2200" dirty="0"/>
              <a:t>– Factory established dormitories and stores (Keeps them carefully guarded – </a:t>
            </a:r>
            <a:r>
              <a:rPr lang="en-US" sz="2200" b="1" dirty="0">
                <a:solidFill>
                  <a:srgbClr val="0070C0"/>
                </a:solidFill>
              </a:rPr>
              <a:t>“the weaker sex”</a:t>
            </a:r>
            <a:r>
              <a:rPr lang="en-US" sz="2200" dirty="0"/>
              <a:t>)</a:t>
            </a:r>
          </a:p>
        </p:txBody>
      </p:sp>
      <p:pic>
        <p:nvPicPr>
          <p:cNvPr id="4098" name="Picture 2" descr="The Opening of the First Lowell Mill - Lowell Mill Girls- spurring the race  for equality">
            <a:extLst>
              <a:ext uri="{FF2B5EF4-FFF2-40B4-BE49-F238E27FC236}">
                <a16:creationId xmlns:a16="http://schemas.microsoft.com/office/drawing/2014/main" id="{318F594B-8AFC-7202-40AB-02CA33CCA2E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233374" y="1086201"/>
            <a:ext cx="2660089" cy="299732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 name="Content Placeholder 5">
            <a:extLst>
              <a:ext uri="{FF2B5EF4-FFF2-40B4-BE49-F238E27FC236}">
                <a16:creationId xmlns:a16="http://schemas.microsoft.com/office/drawing/2014/main" id="{DBD6E5D5-A11C-561D-25D3-1F96CA54F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287" y="4513468"/>
            <a:ext cx="1905000" cy="2092198"/>
          </a:xfrm>
          <a:prstGeom prst="rect">
            <a:avLst/>
          </a:prstGeom>
          <a:ln>
            <a:solidFill>
              <a:srgbClr val="002060"/>
            </a:solidFill>
          </a:ln>
        </p:spPr>
      </p:pic>
      <p:pic>
        <p:nvPicPr>
          <p:cNvPr id="4100" name="Picture 4" descr="People - Lowell National Historical Park (U.S. National Park Service)">
            <a:extLst>
              <a:ext uri="{FF2B5EF4-FFF2-40B4-BE49-F238E27FC236}">
                <a16:creationId xmlns:a16="http://schemas.microsoft.com/office/drawing/2014/main" id="{C07678CF-C1C2-3CF4-8944-2772C5B29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219" y="4222989"/>
            <a:ext cx="3157008" cy="182532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Project Gutenberg eBook of Susan B. Anthony: Rebel, Crusader,  Humanitarian, by Alma Lutz.">
            <a:extLst>
              <a:ext uri="{FF2B5EF4-FFF2-40B4-BE49-F238E27FC236}">
                <a16:creationId xmlns:a16="http://schemas.microsoft.com/office/drawing/2014/main" id="{06EB9FBC-00F0-1382-8041-DF9492116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5" y="4582272"/>
            <a:ext cx="2438400" cy="1876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F5DF34-C5A8-249C-F201-7266120A6197}"/>
              </a:ext>
            </a:extLst>
          </p:cNvPr>
          <p:cNvSpPr/>
          <p:nvPr/>
        </p:nvSpPr>
        <p:spPr>
          <a:xfrm>
            <a:off x="609600" y="6048312"/>
            <a:ext cx="2590800" cy="410385"/>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Susan B. Anthony</a:t>
            </a:r>
          </a:p>
        </p:txBody>
      </p:sp>
    </p:spTree>
    <p:extLst>
      <p:ext uri="{BB962C8B-B14F-4D97-AF65-F5344CB8AC3E}">
        <p14:creationId xmlns:p14="http://schemas.microsoft.com/office/powerpoint/2010/main" val="10825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7710-C1E1-7569-8EF7-7CB0DCEFAAF6}"/>
              </a:ext>
            </a:extLst>
          </p:cNvPr>
          <p:cNvSpPr>
            <a:spLocks noGrp="1"/>
          </p:cNvSpPr>
          <p:nvPr>
            <p:ph type="title"/>
          </p:nvPr>
        </p:nvSpPr>
        <p:spPr/>
        <p:txBody>
          <a:bodyPr/>
          <a:lstStyle/>
          <a:p>
            <a:r>
              <a:rPr lang="en-US" dirty="0"/>
              <a:t>Transformation of Women </a:t>
            </a:r>
          </a:p>
        </p:txBody>
      </p:sp>
      <p:sp>
        <p:nvSpPr>
          <p:cNvPr id="3" name="Content Placeholder 2">
            <a:extLst>
              <a:ext uri="{FF2B5EF4-FFF2-40B4-BE49-F238E27FC236}">
                <a16:creationId xmlns:a16="http://schemas.microsoft.com/office/drawing/2014/main" id="{5CB718F2-E739-E992-575B-2E696E581C71}"/>
              </a:ext>
            </a:extLst>
          </p:cNvPr>
          <p:cNvSpPr>
            <a:spLocks noGrp="1"/>
          </p:cNvSpPr>
          <p:nvPr>
            <p:ph sz="quarter" idx="1"/>
          </p:nvPr>
        </p:nvSpPr>
        <p:spPr>
          <a:xfrm>
            <a:off x="301752" y="1527048"/>
            <a:ext cx="5489448" cy="4572000"/>
          </a:xfrm>
          <a:solidFill>
            <a:schemeClr val="bg1"/>
          </a:solidFill>
        </p:spPr>
        <p:txBody>
          <a:bodyPr>
            <a:normAutofit fontScale="92500" lnSpcReduction="20000"/>
          </a:bodyPr>
          <a:lstStyle/>
          <a:p>
            <a:pPr marL="0" indent="0">
              <a:buNone/>
            </a:pPr>
            <a:r>
              <a:rPr lang="en-US" sz="2400" b="1" dirty="0"/>
              <a:t>Market Revolution effects</a:t>
            </a:r>
          </a:p>
          <a:p>
            <a:r>
              <a:rPr lang="en-US" sz="2400" dirty="0"/>
              <a:t>Manufacturing replaces some tasks for women (ex. Clothes making)</a:t>
            </a:r>
          </a:p>
          <a:p>
            <a:r>
              <a:rPr lang="en-US" sz="2400" dirty="0"/>
              <a:t>Decrease in # of children </a:t>
            </a:r>
          </a:p>
          <a:p>
            <a:r>
              <a:rPr lang="en-US" sz="2400" dirty="0"/>
              <a:t>Empowers Women</a:t>
            </a:r>
          </a:p>
          <a:p>
            <a:pPr lvl="1"/>
            <a:r>
              <a:rPr lang="en-US" sz="1900" b="1" dirty="0">
                <a:solidFill>
                  <a:srgbClr val="002060"/>
                </a:solidFill>
              </a:rPr>
              <a:t>Economic independence (Lowell Girls &amp; Teaching)</a:t>
            </a:r>
          </a:p>
          <a:p>
            <a:pPr lvl="1"/>
            <a:r>
              <a:rPr lang="en-US" sz="1900" b="1" dirty="0">
                <a:solidFill>
                  <a:srgbClr val="002060"/>
                </a:solidFill>
              </a:rPr>
              <a:t>Domestic Feminism (more say in raising children)</a:t>
            </a:r>
          </a:p>
          <a:p>
            <a:pPr lvl="1"/>
            <a:r>
              <a:rPr lang="en-US" sz="1900" b="1" dirty="0">
                <a:solidFill>
                  <a:srgbClr val="002060"/>
                </a:solidFill>
              </a:rPr>
              <a:t>Republican motherhood (teaches of democracy &amp; morality)</a:t>
            </a:r>
          </a:p>
          <a:p>
            <a:r>
              <a:rPr lang="en-US" sz="2400" dirty="0"/>
              <a:t>Weaker Sex</a:t>
            </a:r>
          </a:p>
          <a:p>
            <a:pPr lvl="1"/>
            <a:r>
              <a:rPr lang="en-US" sz="1900" b="1" u="sng" dirty="0">
                <a:solidFill>
                  <a:srgbClr val="FF0000"/>
                </a:solidFill>
              </a:rPr>
              <a:t>Cult of Domesticity </a:t>
            </a:r>
            <a:r>
              <a:rPr lang="en-US" sz="1900" dirty="0"/>
              <a:t>– </a:t>
            </a:r>
            <a:r>
              <a:rPr lang="en-US" dirty="0">
                <a:solidFill>
                  <a:schemeClr val="tx1"/>
                </a:solidFill>
              </a:rPr>
              <a:t>married women’s place is in the home (</a:t>
            </a:r>
            <a:r>
              <a:rPr lang="en-US" b="1" i="1" u="sng" dirty="0">
                <a:solidFill>
                  <a:srgbClr val="002060"/>
                </a:solidFill>
              </a:rPr>
              <a:t>Separate Spheres</a:t>
            </a:r>
            <a:r>
              <a:rPr lang="en-US" dirty="0">
                <a:solidFill>
                  <a:schemeClr val="tx1"/>
                </a:solidFill>
              </a:rPr>
              <a:t>) </a:t>
            </a:r>
          </a:p>
        </p:txBody>
      </p:sp>
      <p:pic>
        <p:nvPicPr>
          <p:cNvPr id="5122" name="Picture 2" descr="Pin on 1820-40s Fashion">
            <a:extLst>
              <a:ext uri="{FF2B5EF4-FFF2-40B4-BE49-F238E27FC236}">
                <a16:creationId xmlns:a16="http://schemas.microsoft.com/office/drawing/2014/main" id="{18DBD0A9-C0CC-2DA1-377C-81D6FBB53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948" y="242341"/>
            <a:ext cx="1609725" cy="2838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6418E42-D803-D15D-F158-78732CC3E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990" y="3260598"/>
            <a:ext cx="3009900" cy="2838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A0813E21-C4E8-5CA9-0632-D100C2E4109B}"/>
              </a:ext>
            </a:extLst>
          </p:cNvPr>
          <p:cNvSpPr txBox="1"/>
          <p:nvPr/>
        </p:nvSpPr>
        <p:spPr>
          <a:xfrm>
            <a:off x="5334000" y="6099048"/>
            <a:ext cx="3276600" cy="461665"/>
          </a:xfrm>
          <a:prstGeom prst="rect">
            <a:avLst/>
          </a:prstGeom>
          <a:solidFill>
            <a:schemeClr val="bg1"/>
          </a:solidFill>
          <a:ln>
            <a:solidFill>
              <a:srgbClr val="002060"/>
            </a:solidFill>
          </a:ln>
        </p:spPr>
        <p:txBody>
          <a:bodyPr wrap="square" rtlCol="0">
            <a:spAutoFit/>
          </a:bodyPr>
          <a:lstStyle/>
          <a:p>
            <a:r>
              <a:rPr lang="en-US" sz="1200" b="1" dirty="0"/>
              <a:t>Occupations of Women Wage</a:t>
            </a:r>
          </a:p>
          <a:p>
            <a:r>
              <a:rPr lang="en-US" sz="1200" b="1" dirty="0"/>
              <a:t>Earners in Massachusetts, 1837</a:t>
            </a:r>
            <a:endParaRPr lang="en-US" sz="1200" dirty="0"/>
          </a:p>
        </p:txBody>
      </p:sp>
    </p:spTree>
    <p:extLst>
      <p:ext uri="{BB962C8B-B14F-4D97-AF65-F5344CB8AC3E}">
        <p14:creationId xmlns:p14="http://schemas.microsoft.com/office/powerpoint/2010/main" val="36234197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40AB-032F-584C-F96A-773ED173E5A9}"/>
              </a:ext>
            </a:extLst>
          </p:cNvPr>
          <p:cNvSpPr>
            <a:spLocks noGrp="1"/>
          </p:cNvSpPr>
          <p:nvPr>
            <p:ph type="title"/>
          </p:nvPr>
        </p:nvSpPr>
        <p:spPr/>
        <p:txBody>
          <a:bodyPr/>
          <a:lstStyle/>
          <a:p>
            <a:r>
              <a:rPr lang="en-US" dirty="0">
                <a:solidFill>
                  <a:srgbClr val="002060"/>
                </a:solidFill>
              </a:rPr>
              <a:t>Women of the 1800s </a:t>
            </a:r>
          </a:p>
        </p:txBody>
      </p:sp>
      <p:sp>
        <p:nvSpPr>
          <p:cNvPr id="3" name="Content Placeholder 2">
            <a:extLst>
              <a:ext uri="{FF2B5EF4-FFF2-40B4-BE49-F238E27FC236}">
                <a16:creationId xmlns:a16="http://schemas.microsoft.com/office/drawing/2014/main" id="{27968DA8-7F93-CC9F-3524-F3D86F7DB588}"/>
              </a:ext>
            </a:extLst>
          </p:cNvPr>
          <p:cNvSpPr>
            <a:spLocks noGrp="1"/>
          </p:cNvSpPr>
          <p:nvPr>
            <p:ph sz="quarter" idx="1"/>
          </p:nvPr>
        </p:nvSpPr>
        <p:spPr>
          <a:solidFill>
            <a:schemeClr val="bg1"/>
          </a:solidFill>
          <a:ln>
            <a:solidFill>
              <a:srgbClr val="002060"/>
            </a:solidFill>
          </a:ln>
        </p:spPr>
        <p:txBody>
          <a:bodyPr>
            <a:normAutofit/>
          </a:bodyPr>
          <a:lstStyle/>
          <a:p>
            <a:pPr marL="0" indent="0">
              <a:buNone/>
            </a:pPr>
            <a:r>
              <a:rPr lang="en-US" sz="2400" dirty="0"/>
              <a:t>Thesis: </a:t>
            </a:r>
            <a:r>
              <a:rPr lang="en-US" sz="2400" b="1" dirty="0">
                <a:solidFill>
                  <a:srgbClr val="228234"/>
                </a:solidFill>
              </a:rPr>
              <a:t>Although the continuance of slavery and societal expectation of subservices to men persisted in American culture (Counterclaim)</a:t>
            </a:r>
            <a:r>
              <a:rPr lang="en-US" sz="2400" dirty="0"/>
              <a:t>, the </a:t>
            </a:r>
            <a:r>
              <a:rPr lang="en-US" sz="2400" b="1" dirty="0">
                <a:solidFill>
                  <a:srgbClr val="002060"/>
                </a:solidFill>
              </a:rPr>
              <a:t>rise of sectional ideas of the Market Revolution (Base 1) </a:t>
            </a:r>
            <a:r>
              <a:rPr lang="en-US" sz="2400" dirty="0"/>
              <a:t>and </a:t>
            </a:r>
            <a:r>
              <a:rPr lang="en-US" sz="2400" b="1" dirty="0">
                <a:solidFill>
                  <a:srgbClr val="660066"/>
                </a:solidFill>
              </a:rPr>
              <a:t>antebellum reform (Base 2) </a:t>
            </a:r>
            <a:r>
              <a:rPr lang="en-US" sz="2400" b="1" dirty="0">
                <a:solidFill>
                  <a:srgbClr val="FF0000"/>
                </a:solidFill>
              </a:rPr>
              <a:t>greatly changed perceptions of women in the North, South, and the West</a:t>
            </a:r>
            <a:r>
              <a:rPr lang="en-US" sz="2400" dirty="0"/>
              <a:t>. (</a:t>
            </a:r>
            <a:r>
              <a:rPr lang="en-US" sz="2400" dirty="0">
                <a:solidFill>
                  <a:srgbClr val="FF0000"/>
                </a:solidFill>
              </a:rPr>
              <a:t>CLAIM</a:t>
            </a:r>
            <a:r>
              <a:rPr lang="en-US" sz="2400" dirty="0"/>
              <a:t>) </a:t>
            </a:r>
          </a:p>
        </p:txBody>
      </p:sp>
      <p:pic>
        <p:nvPicPr>
          <p:cNvPr id="1026" name="Picture 2" descr="Amelia Bloomer | Biography, Pants ...">
            <a:extLst>
              <a:ext uri="{FF2B5EF4-FFF2-40B4-BE49-F238E27FC236}">
                <a16:creationId xmlns:a16="http://schemas.microsoft.com/office/drawing/2014/main" id="{4231618B-A18F-AACC-B8E2-9AA7283BC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57" y="4229694"/>
            <a:ext cx="1828800" cy="220251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Lowell Mill Girls">
            <a:extLst>
              <a:ext uri="{FF2B5EF4-FFF2-40B4-BE49-F238E27FC236}">
                <a16:creationId xmlns:a16="http://schemas.microsoft.com/office/drawing/2014/main" id="{BDB89010-14F1-2CB6-99B6-EC0C96CAF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249" y="3813048"/>
            <a:ext cx="1825752" cy="24353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Elizabeth Cady Stanton | Biography ...">
            <a:extLst>
              <a:ext uri="{FF2B5EF4-FFF2-40B4-BE49-F238E27FC236}">
                <a16:creationId xmlns:a16="http://schemas.microsoft.com/office/drawing/2014/main" id="{A8A37626-4F2A-1D55-D4DC-7897AC23C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820" y="3813048"/>
            <a:ext cx="1752600" cy="24353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Women and Slavery: Agency and ...">
            <a:extLst>
              <a:ext uri="{FF2B5EF4-FFF2-40B4-BE49-F238E27FC236}">
                <a16:creationId xmlns:a16="http://schemas.microsoft.com/office/drawing/2014/main" id="{AB84E4AC-345E-52EB-810B-332008003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239" y="3813048"/>
            <a:ext cx="1987913" cy="21305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52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7701F-39D1-24A5-5848-FB7BCF1BB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883DD-CFF0-7990-8634-ED44A64D53EA}"/>
              </a:ext>
            </a:extLst>
          </p:cNvPr>
          <p:cNvSpPr>
            <a:spLocks noGrp="1"/>
          </p:cNvSpPr>
          <p:nvPr>
            <p:ph type="title"/>
          </p:nvPr>
        </p:nvSpPr>
        <p:spPr/>
        <p:txBody>
          <a:bodyPr/>
          <a:lstStyle/>
          <a:p>
            <a:r>
              <a:rPr lang="en-US" dirty="0">
                <a:solidFill>
                  <a:srgbClr val="002060"/>
                </a:solidFill>
              </a:rPr>
              <a:t>Women of the 1800s </a:t>
            </a:r>
          </a:p>
        </p:txBody>
      </p:sp>
      <p:sp>
        <p:nvSpPr>
          <p:cNvPr id="3" name="Content Placeholder 2">
            <a:extLst>
              <a:ext uri="{FF2B5EF4-FFF2-40B4-BE49-F238E27FC236}">
                <a16:creationId xmlns:a16="http://schemas.microsoft.com/office/drawing/2014/main" id="{1D8F7003-DC81-F39B-1014-3959CAC000ED}"/>
              </a:ext>
            </a:extLst>
          </p:cNvPr>
          <p:cNvSpPr>
            <a:spLocks noGrp="1"/>
          </p:cNvSpPr>
          <p:nvPr>
            <p:ph sz="quarter" idx="1"/>
          </p:nvPr>
        </p:nvSpPr>
        <p:spPr>
          <a:solidFill>
            <a:schemeClr val="bg1"/>
          </a:solidFill>
          <a:ln>
            <a:solidFill>
              <a:srgbClr val="002060"/>
            </a:solidFill>
          </a:ln>
        </p:spPr>
        <p:txBody>
          <a:bodyPr>
            <a:normAutofit/>
          </a:bodyPr>
          <a:lstStyle/>
          <a:p>
            <a:pPr marL="0" indent="0">
              <a:buNone/>
            </a:pPr>
            <a:r>
              <a:rPr lang="en-US" sz="2400" dirty="0"/>
              <a:t>Main ideas about the life of women in the Market Revolution</a:t>
            </a:r>
          </a:p>
          <a:p>
            <a:pPr marL="0" indent="0">
              <a:buNone/>
            </a:pPr>
            <a:r>
              <a:rPr lang="en-US" sz="2400" dirty="0"/>
              <a:t>- Slavery: Incidents from the Life of a Slave Girl </a:t>
            </a:r>
          </a:p>
        </p:txBody>
      </p:sp>
      <p:sp>
        <p:nvSpPr>
          <p:cNvPr id="4" name="Rectangle 3">
            <a:extLst>
              <a:ext uri="{FF2B5EF4-FFF2-40B4-BE49-F238E27FC236}">
                <a16:creationId xmlns:a16="http://schemas.microsoft.com/office/drawing/2014/main" id="{72274424-8342-07DB-2B19-FCE21E3C573D}"/>
              </a:ext>
            </a:extLst>
          </p:cNvPr>
          <p:cNvSpPr/>
          <p:nvPr/>
        </p:nvSpPr>
        <p:spPr>
          <a:xfrm>
            <a:off x="426720" y="2590800"/>
            <a:ext cx="8534400" cy="3124200"/>
          </a:xfrm>
          <a:prstGeom prst="rect">
            <a:avLst/>
          </a:prstGeom>
          <a:ln>
            <a:solidFill>
              <a:srgbClr val="00206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Facts in the document:</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Implied facts that explain the document:</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Point of View of the document: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Explain how it defends the thesis claim:  </a:t>
            </a:r>
          </a:p>
        </p:txBody>
      </p:sp>
    </p:spTree>
    <p:extLst>
      <p:ext uri="{BB962C8B-B14F-4D97-AF65-F5344CB8AC3E}">
        <p14:creationId xmlns:p14="http://schemas.microsoft.com/office/powerpoint/2010/main" val="1751018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01A43-2045-A6E9-4B4D-0BE36553F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3AE06-BFDF-8816-209B-D7BF4D232151}"/>
              </a:ext>
            </a:extLst>
          </p:cNvPr>
          <p:cNvSpPr>
            <a:spLocks noGrp="1"/>
          </p:cNvSpPr>
          <p:nvPr>
            <p:ph type="title"/>
          </p:nvPr>
        </p:nvSpPr>
        <p:spPr/>
        <p:txBody>
          <a:bodyPr/>
          <a:lstStyle/>
          <a:p>
            <a:r>
              <a:rPr lang="en-US" dirty="0">
                <a:solidFill>
                  <a:srgbClr val="002060"/>
                </a:solidFill>
              </a:rPr>
              <a:t>MEAL Plan </a:t>
            </a:r>
          </a:p>
        </p:txBody>
      </p:sp>
      <p:sp>
        <p:nvSpPr>
          <p:cNvPr id="3" name="Content Placeholder 2">
            <a:extLst>
              <a:ext uri="{FF2B5EF4-FFF2-40B4-BE49-F238E27FC236}">
                <a16:creationId xmlns:a16="http://schemas.microsoft.com/office/drawing/2014/main" id="{FD85F3EF-38F2-D3F4-AD14-AB72ADE933E3}"/>
              </a:ext>
            </a:extLst>
          </p:cNvPr>
          <p:cNvSpPr>
            <a:spLocks noGrp="1"/>
          </p:cNvSpPr>
          <p:nvPr>
            <p:ph sz="quarter" idx="1"/>
          </p:nvPr>
        </p:nvSpPr>
        <p:spPr>
          <a:solidFill>
            <a:schemeClr val="bg1"/>
          </a:solidFill>
          <a:ln>
            <a:solidFill>
              <a:srgbClr val="002060"/>
            </a:solidFill>
          </a:ln>
        </p:spPr>
        <p:txBody>
          <a:bodyPr>
            <a:normAutofit/>
          </a:bodyPr>
          <a:lstStyle/>
          <a:p>
            <a:pPr marL="0" indent="0">
              <a:buNone/>
            </a:pPr>
            <a:r>
              <a:rPr lang="en-US" sz="2400" b="1" u="sng" dirty="0">
                <a:solidFill>
                  <a:srgbClr val="002060"/>
                </a:solidFill>
              </a:rPr>
              <a:t>MEAL PLAN </a:t>
            </a:r>
            <a:r>
              <a:rPr lang="en-US" sz="2400" dirty="0"/>
              <a:t>– HOW TO write body paragraphs in defense of a thesis</a:t>
            </a:r>
          </a:p>
          <a:p>
            <a:pPr marL="0" indent="0">
              <a:buNone/>
            </a:pPr>
            <a:endParaRPr lang="en-US" sz="2400" dirty="0"/>
          </a:p>
        </p:txBody>
      </p:sp>
      <p:sp>
        <p:nvSpPr>
          <p:cNvPr id="4" name="Rectangle 3">
            <a:extLst>
              <a:ext uri="{FF2B5EF4-FFF2-40B4-BE49-F238E27FC236}">
                <a16:creationId xmlns:a16="http://schemas.microsoft.com/office/drawing/2014/main" id="{B6CF26F9-4B59-F191-5C62-3C55C7637FCC}"/>
              </a:ext>
            </a:extLst>
          </p:cNvPr>
          <p:cNvSpPr/>
          <p:nvPr/>
        </p:nvSpPr>
        <p:spPr>
          <a:xfrm>
            <a:off x="152400" y="2345759"/>
            <a:ext cx="2590800" cy="609600"/>
          </a:xfrm>
          <a:prstGeom prst="rect">
            <a:avLst/>
          </a:prstGeom>
          <a:solidFill>
            <a:schemeClr val="accent2">
              <a:lumMod val="50000"/>
            </a:schemeClr>
          </a:solidFill>
          <a:ln w="28575">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M = Main idea</a:t>
            </a:r>
          </a:p>
        </p:txBody>
      </p:sp>
      <p:sp>
        <p:nvSpPr>
          <p:cNvPr id="5" name="Rectangle 4">
            <a:extLst>
              <a:ext uri="{FF2B5EF4-FFF2-40B4-BE49-F238E27FC236}">
                <a16:creationId xmlns:a16="http://schemas.microsoft.com/office/drawing/2014/main" id="{B3369FEA-CB9E-D04A-2183-29D866BAD284}"/>
              </a:ext>
            </a:extLst>
          </p:cNvPr>
          <p:cNvSpPr/>
          <p:nvPr/>
        </p:nvSpPr>
        <p:spPr>
          <a:xfrm>
            <a:off x="2862072" y="2172991"/>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Topic sentence that re-states thesis claim and base that supports it </a:t>
            </a:r>
          </a:p>
        </p:txBody>
      </p:sp>
      <p:sp>
        <p:nvSpPr>
          <p:cNvPr id="6" name="Rectangle 5">
            <a:extLst>
              <a:ext uri="{FF2B5EF4-FFF2-40B4-BE49-F238E27FC236}">
                <a16:creationId xmlns:a16="http://schemas.microsoft.com/office/drawing/2014/main" id="{8BFDE7D9-0BB3-3259-1653-DDE64A09D2FB}"/>
              </a:ext>
            </a:extLst>
          </p:cNvPr>
          <p:cNvSpPr/>
          <p:nvPr/>
        </p:nvSpPr>
        <p:spPr>
          <a:xfrm>
            <a:off x="152400" y="3429000"/>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E = Evidence</a:t>
            </a:r>
          </a:p>
        </p:txBody>
      </p:sp>
      <p:sp>
        <p:nvSpPr>
          <p:cNvPr id="7" name="Rectangle 6">
            <a:extLst>
              <a:ext uri="{FF2B5EF4-FFF2-40B4-BE49-F238E27FC236}">
                <a16:creationId xmlns:a16="http://schemas.microsoft.com/office/drawing/2014/main" id="{721F13B1-CBCE-2C17-E1FB-29AF8A3503D9}"/>
              </a:ext>
            </a:extLst>
          </p:cNvPr>
          <p:cNvSpPr/>
          <p:nvPr/>
        </p:nvSpPr>
        <p:spPr>
          <a:xfrm>
            <a:off x="170481" y="4578096"/>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A = Analysis</a:t>
            </a:r>
          </a:p>
        </p:txBody>
      </p:sp>
      <p:sp>
        <p:nvSpPr>
          <p:cNvPr id="8" name="Rectangle 7">
            <a:extLst>
              <a:ext uri="{FF2B5EF4-FFF2-40B4-BE49-F238E27FC236}">
                <a16:creationId xmlns:a16="http://schemas.microsoft.com/office/drawing/2014/main" id="{0604BB32-AF88-0F8A-D641-DAD2DE8CD9FB}"/>
              </a:ext>
            </a:extLst>
          </p:cNvPr>
          <p:cNvSpPr/>
          <p:nvPr/>
        </p:nvSpPr>
        <p:spPr>
          <a:xfrm>
            <a:off x="152400" y="5640324"/>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L = Link</a:t>
            </a:r>
          </a:p>
        </p:txBody>
      </p:sp>
      <p:sp>
        <p:nvSpPr>
          <p:cNvPr id="9" name="Rectangle 8">
            <a:extLst>
              <a:ext uri="{FF2B5EF4-FFF2-40B4-BE49-F238E27FC236}">
                <a16:creationId xmlns:a16="http://schemas.microsoft.com/office/drawing/2014/main" id="{2ADF18ED-6FD6-B97F-E53F-5A4BA8486D64}"/>
              </a:ext>
            </a:extLst>
          </p:cNvPr>
          <p:cNvSpPr/>
          <p:nvPr/>
        </p:nvSpPr>
        <p:spPr>
          <a:xfrm>
            <a:off x="2862072" y="3239791"/>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Specific, relevant, and correct example that answer the question to support your</a:t>
            </a:r>
          </a:p>
          <a:p>
            <a:r>
              <a:rPr lang="en-US" sz="2400" dirty="0">
                <a:solidFill>
                  <a:srgbClr val="002060"/>
                </a:solidFill>
              </a:rPr>
              <a:t>argument.</a:t>
            </a:r>
          </a:p>
        </p:txBody>
      </p:sp>
      <p:sp>
        <p:nvSpPr>
          <p:cNvPr id="10" name="Rectangle 9">
            <a:extLst>
              <a:ext uri="{FF2B5EF4-FFF2-40B4-BE49-F238E27FC236}">
                <a16:creationId xmlns:a16="http://schemas.microsoft.com/office/drawing/2014/main" id="{3E6E1EA2-A340-F45B-4D16-2193D4C70F2D}"/>
              </a:ext>
            </a:extLst>
          </p:cNvPr>
          <p:cNvSpPr/>
          <p:nvPr/>
        </p:nvSpPr>
        <p:spPr>
          <a:xfrm>
            <a:off x="2862072" y="4388887"/>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Explain connections between evidence and thesis claim</a:t>
            </a:r>
          </a:p>
        </p:txBody>
      </p:sp>
      <p:sp>
        <p:nvSpPr>
          <p:cNvPr id="11" name="Rectangle 10">
            <a:extLst>
              <a:ext uri="{FF2B5EF4-FFF2-40B4-BE49-F238E27FC236}">
                <a16:creationId xmlns:a16="http://schemas.microsoft.com/office/drawing/2014/main" id="{57E123AB-0A00-9416-72A3-DBCA6398FACF}"/>
              </a:ext>
            </a:extLst>
          </p:cNvPr>
          <p:cNvSpPr/>
          <p:nvPr/>
        </p:nvSpPr>
        <p:spPr>
          <a:xfrm>
            <a:off x="2862072" y="5472103"/>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Answer how and why evidence/argument answers the question</a:t>
            </a:r>
          </a:p>
        </p:txBody>
      </p:sp>
      <p:sp>
        <p:nvSpPr>
          <p:cNvPr id="12" name="Arrow: Right 11">
            <a:extLst>
              <a:ext uri="{FF2B5EF4-FFF2-40B4-BE49-F238E27FC236}">
                <a16:creationId xmlns:a16="http://schemas.microsoft.com/office/drawing/2014/main" id="{BC2C7AF3-D690-7990-A24C-CD6A0CEF7395}"/>
              </a:ext>
            </a:extLst>
          </p:cNvPr>
          <p:cNvSpPr/>
          <p:nvPr/>
        </p:nvSpPr>
        <p:spPr>
          <a:xfrm>
            <a:off x="2494581" y="2497253"/>
            <a:ext cx="533400" cy="269516"/>
          </a:xfrm>
          <a:prstGeom prst="rightArrow">
            <a:avLst/>
          </a:prstGeom>
          <a:solidFill>
            <a:schemeClr val="accent1">
              <a:lumMod val="50000"/>
            </a:schemeClr>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E0D902C-316F-4B84-9DC6-330C717381F7}"/>
              </a:ext>
            </a:extLst>
          </p:cNvPr>
          <p:cNvSpPr/>
          <p:nvPr/>
        </p:nvSpPr>
        <p:spPr>
          <a:xfrm>
            <a:off x="2476500" y="3599041"/>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A42C346-A2FB-80E9-25E6-03B55DE10E42}"/>
              </a:ext>
            </a:extLst>
          </p:cNvPr>
          <p:cNvSpPr/>
          <p:nvPr/>
        </p:nvSpPr>
        <p:spPr>
          <a:xfrm>
            <a:off x="2476500" y="4736114"/>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B63CCC67-F915-0D05-942E-39A48C30EB52}"/>
              </a:ext>
            </a:extLst>
          </p:cNvPr>
          <p:cNvSpPr/>
          <p:nvPr/>
        </p:nvSpPr>
        <p:spPr>
          <a:xfrm>
            <a:off x="2476500" y="5831353"/>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905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387D4A-3D7B-A74D-D4A3-AAB696B4DDE9}"/>
              </a:ext>
            </a:extLst>
          </p:cNvPr>
          <p:cNvSpPr>
            <a:spLocks noGrp="1"/>
          </p:cNvSpPr>
          <p:nvPr>
            <p:ph type="title"/>
          </p:nvPr>
        </p:nvSpPr>
        <p:spPr/>
        <p:txBody>
          <a:bodyPr/>
          <a:lstStyle/>
          <a:p>
            <a:r>
              <a:rPr lang="en-US" dirty="0"/>
              <a:t>HIPP Document</a:t>
            </a:r>
          </a:p>
        </p:txBody>
      </p:sp>
      <p:sp>
        <p:nvSpPr>
          <p:cNvPr id="6" name="Content Placeholder 5">
            <a:extLst>
              <a:ext uri="{FF2B5EF4-FFF2-40B4-BE49-F238E27FC236}">
                <a16:creationId xmlns:a16="http://schemas.microsoft.com/office/drawing/2014/main" id="{F0E4CA27-D85B-812F-9356-5B8A667D1239}"/>
              </a:ext>
            </a:extLst>
          </p:cNvPr>
          <p:cNvSpPr>
            <a:spLocks noGrp="1"/>
          </p:cNvSpPr>
          <p:nvPr>
            <p:ph sz="quarter" idx="1"/>
          </p:nvPr>
        </p:nvSpPr>
        <p:spPr>
          <a:xfrm>
            <a:off x="301752" y="1527048"/>
            <a:ext cx="8503920" cy="3806952"/>
          </a:xfrm>
          <a:solidFill>
            <a:schemeClr val="bg1"/>
          </a:solidFill>
        </p:spPr>
        <p:txBody>
          <a:bodyPr>
            <a:normAutofit fontScale="77500" lnSpcReduction="20000"/>
          </a:bodyPr>
          <a:lstStyle/>
          <a:p>
            <a:pPr marL="0" indent="0" algn="l">
              <a:buNone/>
            </a:pPr>
            <a:r>
              <a:rPr lang="en-US" b="0" i="0" dirty="0">
                <a:solidFill>
                  <a:srgbClr val="333333"/>
                </a:solidFill>
                <a:effectLst/>
                <a:latin typeface="Times New Roman" panose="02020603050405020304" pitchFamily="18" charset="0"/>
                <a:cs typeface="Times New Roman" panose="02020603050405020304" pitchFamily="18" charset="0"/>
              </a:rPr>
              <a:t>Dear Sabrina,</a:t>
            </a:r>
          </a:p>
          <a:p>
            <a:pPr marL="0" indent="0" algn="l">
              <a:buNone/>
            </a:pPr>
            <a:r>
              <a:rPr lang="en-US" b="0" i="0" dirty="0">
                <a:solidFill>
                  <a:srgbClr val="333333"/>
                </a:solidFill>
                <a:effectLst/>
                <a:latin typeface="Times New Roman" panose="02020603050405020304" pitchFamily="18" charset="0"/>
                <a:cs typeface="Times New Roman" panose="02020603050405020304" pitchFamily="18" charset="0"/>
              </a:rPr>
              <a:t>. . . You have been informed I suppose that I am a factory girl and that I am at Natasha and I have wished you were here too but I suppose your mother would think it far beneath [sic] your dignity to be a factory girl. Their [sic] are very many young Ladies at work in the factories that have given up millinery [sic] dressmaking &amp; school keeping for to work in the mill. But I would not advise any one to do it for I was so sick of it at first, I wished a factory had never been thought of. But the longer I stay the better I like it and I think nothing unforeseen [sic] calls me away I shall stay here till fall. . . . If you should have any idea of working in the factory, I will do the best, I can to get you a place with us. We have an excellent boarding place. We board with a family with whom [sic] I was acquainted with when I lived at Haverhill. Pleas [sic] write us soon and believe your affectionate Aunt</a:t>
            </a:r>
          </a:p>
          <a:p>
            <a:pPr algn="l"/>
            <a:r>
              <a:rPr lang="en-US" b="0" i="0" dirty="0" err="1">
                <a:solidFill>
                  <a:srgbClr val="333333"/>
                </a:solidFill>
                <a:effectLst/>
                <a:latin typeface="Times New Roman" panose="02020603050405020304" pitchFamily="18" charset="0"/>
                <a:cs typeface="Times New Roman" panose="02020603050405020304" pitchFamily="18" charset="0"/>
              </a:rPr>
              <a:t>Malenda</a:t>
            </a:r>
            <a:r>
              <a:rPr lang="en-US" b="0" i="0" dirty="0">
                <a:solidFill>
                  <a:srgbClr val="333333"/>
                </a:solidFill>
                <a:effectLst/>
                <a:latin typeface="Times New Roman" panose="02020603050405020304" pitchFamily="18" charset="0"/>
                <a:cs typeface="Times New Roman" panose="02020603050405020304" pitchFamily="18" charset="0"/>
              </a:rPr>
              <a:t> M. Edwards</a:t>
            </a:r>
          </a:p>
          <a:p>
            <a:endParaRPr lang="en-US" dirty="0"/>
          </a:p>
        </p:txBody>
      </p:sp>
      <p:sp>
        <p:nvSpPr>
          <p:cNvPr id="7" name="Rectangle 6">
            <a:extLst>
              <a:ext uri="{FF2B5EF4-FFF2-40B4-BE49-F238E27FC236}">
                <a16:creationId xmlns:a16="http://schemas.microsoft.com/office/drawing/2014/main" id="{7B95B3E4-34E8-6A95-90D5-8D09C108ED2B}"/>
              </a:ext>
            </a:extLst>
          </p:cNvPr>
          <p:cNvSpPr/>
          <p:nvPr/>
        </p:nvSpPr>
        <p:spPr>
          <a:xfrm>
            <a:off x="354567" y="5406303"/>
            <a:ext cx="822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Evaluate the Point of View of the document.</a:t>
            </a:r>
          </a:p>
          <a:p>
            <a:pPr marL="342900" indent="-342900">
              <a:buFont typeface="Arial" panose="020B0604020202020204" pitchFamily="34" charset="0"/>
              <a:buChar char="•"/>
            </a:pPr>
            <a:r>
              <a:rPr lang="en-US" sz="2400" dirty="0"/>
              <a:t>What facts are implied in the documents </a:t>
            </a:r>
          </a:p>
        </p:txBody>
      </p:sp>
    </p:spTree>
    <p:extLst>
      <p:ext uri="{BB962C8B-B14F-4D97-AF65-F5344CB8AC3E}">
        <p14:creationId xmlns:p14="http://schemas.microsoft.com/office/powerpoint/2010/main" val="19797853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BEDD-73AE-DE7C-ACEE-30A2222C0293}"/>
              </a:ext>
            </a:extLst>
          </p:cNvPr>
          <p:cNvSpPr>
            <a:spLocks noGrp="1"/>
          </p:cNvSpPr>
          <p:nvPr>
            <p:ph type="title"/>
          </p:nvPr>
        </p:nvSpPr>
        <p:spPr/>
        <p:txBody>
          <a:bodyPr/>
          <a:lstStyle/>
          <a:p>
            <a:r>
              <a:rPr lang="en-US" dirty="0"/>
              <a:t>Regional Autopsy</a:t>
            </a:r>
          </a:p>
        </p:txBody>
      </p:sp>
      <p:sp>
        <p:nvSpPr>
          <p:cNvPr id="3" name="Content Placeholder 2">
            <a:extLst>
              <a:ext uri="{FF2B5EF4-FFF2-40B4-BE49-F238E27FC236}">
                <a16:creationId xmlns:a16="http://schemas.microsoft.com/office/drawing/2014/main" id="{6B4264BA-9D2A-6480-FA47-5CA404E1B279}"/>
              </a:ext>
            </a:extLst>
          </p:cNvPr>
          <p:cNvSpPr>
            <a:spLocks noGrp="1"/>
          </p:cNvSpPr>
          <p:nvPr>
            <p:ph sz="quarter" idx="1"/>
          </p:nvPr>
        </p:nvSpPr>
        <p:spPr>
          <a:solidFill>
            <a:schemeClr val="bg1"/>
          </a:solidFill>
        </p:spPr>
        <p:txBody>
          <a:bodyPr>
            <a:normAutofit/>
          </a:bodyPr>
          <a:lstStyle/>
          <a:p>
            <a:r>
              <a:rPr lang="en-US" sz="2400" dirty="0"/>
              <a:t>Works in groups of 3 (Each person takes a region)</a:t>
            </a:r>
          </a:p>
          <a:p>
            <a:r>
              <a:rPr lang="en-US" sz="2400" dirty="0"/>
              <a:t>Dissect how the Market Revolution transformed the region (Both positively and negatively) </a:t>
            </a:r>
          </a:p>
        </p:txBody>
      </p:sp>
      <p:sp>
        <p:nvSpPr>
          <p:cNvPr id="4" name="Rectangle 3">
            <a:extLst>
              <a:ext uri="{FF2B5EF4-FFF2-40B4-BE49-F238E27FC236}">
                <a16:creationId xmlns:a16="http://schemas.microsoft.com/office/drawing/2014/main" id="{25AC577A-6FA4-A55E-C046-777539E0BDE1}"/>
              </a:ext>
            </a:extLst>
          </p:cNvPr>
          <p:cNvSpPr/>
          <p:nvPr/>
        </p:nvSpPr>
        <p:spPr>
          <a:xfrm>
            <a:off x="457200" y="2971800"/>
            <a:ext cx="42672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t>Major factor that drives the regions economy</a:t>
            </a:r>
          </a:p>
          <a:p>
            <a:pPr marL="342900" indent="-342900">
              <a:buFont typeface="Arial" panose="020B0604020202020204" pitchFamily="34" charset="0"/>
              <a:buChar char="•"/>
            </a:pPr>
            <a:r>
              <a:rPr lang="en-US" sz="2400" dirty="0"/>
              <a:t>Innovations that are important to the region</a:t>
            </a:r>
          </a:p>
          <a:p>
            <a:pPr marL="342900" indent="-342900">
              <a:buFont typeface="Arial" panose="020B0604020202020204" pitchFamily="34" charset="0"/>
              <a:buChar char="•"/>
            </a:pPr>
            <a:r>
              <a:rPr lang="en-US" sz="2400" dirty="0"/>
              <a:t>Why different revolutions were important to the region</a:t>
            </a:r>
          </a:p>
          <a:p>
            <a:pPr marL="342900" indent="-342900">
              <a:buFont typeface="Arial" panose="020B0604020202020204" pitchFamily="34" charset="0"/>
              <a:buChar char="•"/>
            </a:pPr>
            <a:r>
              <a:rPr lang="en-US" sz="2400" dirty="0"/>
              <a:t>Social/cultural impact</a:t>
            </a:r>
          </a:p>
        </p:txBody>
      </p:sp>
      <p:pic>
        <p:nvPicPr>
          <p:cNvPr id="5" name="Picture 4">
            <a:extLst>
              <a:ext uri="{FF2B5EF4-FFF2-40B4-BE49-F238E27FC236}">
                <a16:creationId xmlns:a16="http://schemas.microsoft.com/office/drawing/2014/main" id="{9A92B6E6-8AD1-F853-720C-593167D8DC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712910"/>
            <a:ext cx="3505200" cy="2316290"/>
          </a:xfrm>
          <a:prstGeom prst="rect">
            <a:avLst/>
          </a:prstGeom>
          <a:noFill/>
          <a:ln>
            <a:solidFill>
              <a:schemeClr val="tx1"/>
            </a:solidFill>
          </a:ln>
        </p:spPr>
      </p:pic>
      <p:sp>
        <p:nvSpPr>
          <p:cNvPr id="6" name="Rectangle 5">
            <a:extLst>
              <a:ext uri="{FF2B5EF4-FFF2-40B4-BE49-F238E27FC236}">
                <a16:creationId xmlns:a16="http://schemas.microsoft.com/office/drawing/2014/main" id="{D4276297-BCE4-8541-8120-AF593021F40E}"/>
              </a:ext>
            </a:extLst>
          </p:cNvPr>
          <p:cNvSpPr/>
          <p:nvPr/>
        </p:nvSpPr>
        <p:spPr>
          <a:xfrm>
            <a:off x="5029200" y="5172856"/>
            <a:ext cx="3640111" cy="145654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Three Regions:</a:t>
            </a:r>
          </a:p>
          <a:p>
            <a:pPr marL="342900" indent="-342900">
              <a:buFont typeface="Arial" panose="020B0604020202020204" pitchFamily="34" charset="0"/>
              <a:buChar char="•"/>
            </a:pPr>
            <a:r>
              <a:rPr lang="en-US" sz="2400" dirty="0"/>
              <a:t>North</a:t>
            </a:r>
          </a:p>
          <a:p>
            <a:pPr marL="342900" indent="-342900">
              <a:buFont typeface="Arial" panose="020B0604020202020204" pitchFamily="34" charset="0"/>
              <a:buChar char="•"/>
            </a:pPr>
            <a:r>
              <a:rPr lang="en-US" sz="2400" dirty="0"/>
              <a:t>South</a:t>
            </a:r>
          </a:p>
          <a:p>
            <a:pPr marL="342900" indent="-342900">
              <a:buFont typeface="Arial" panose="020B0604020202020204" pitchFamily="34" charset="0"/>
              <a:buChar char="•"/>
            </a:pPr>
            <a:r>
              <a:rPr lang="en-US" sz="2400" dirty="0"/>
              <a:t>West</a:t>
            </a:r>
          </a:p>
        </p:txBody>
      </p:sp>
    </p:spTree>
    <p:extLst>
      <p:ext uri="{BB962C8B-B14F-4D97-AF65-F5344CB8AC3E}">
        <p14:creationId xmlns:p14="http://schemas.microsoft.com/office/powerpoint/2010/main" val="293690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3B15-C24A-B334-EF14-32B728A15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07131-E9DE-7E66-46F8-65F67D5CBEC5}"/>
              </a:ext>
            </a:extLst>
          </p:cNvPr>
          <p:cNvSpPr>
            <a:spLocks noGrp="1"/>
          </p:cNvSpPr>
          <p:nvPr>
            <p:ph type="title"/>
          </p:nvPr>
        </p:nvSpPr>
        <p:spPr>
          <a:ln>
            <a:solidFill>
              <a:schemeClr val="accent1"/>
            </a:solidFill>
          </a:ln>
        </p:spPr>
        <p:txBody>
          <a:bodyPr/>
          <a:lstStyle/>
          <a:p>
            <a:r>
              <a:rPr lang="en-US" dirty="0"/>
              <a:t>Agenda</a:t>
            </a:r>
          </a:p>
        </p:txBody>
      </p:sp>
      <p:sp>
        <p:nvSpPr>
          <p:cNvPr id="3" name="Content Placeholder 2">
            <a:extLst>
              <a:ext uri="{FF2B5EF4-FFF2-40B4-BE49-F238E27FC236}">
                <a16:creationId xmlns:a16="http://schemas.microsoft.com/office/drawing/2014/main" id="{55FA726F-EE3A-4C61-181C-15A6C36088E1}"/>
              </a:ext>
            </a:extLst>
          </p:cNvPr>
          <p:cNvSpPr>
            <a:spLocks noGrp="1"/>
          </p:cNvSpPr>
          <p:nvPr>
            <p:ph sz="quarter" idx="1"/>
          </p:nvPr>
        </p:nvSpPr>
        <p:spPr>
          <a:xfrm>
            <a:off x="301752" y="1176580"/>
            <a:ext cx="8503920" cy="5486400"/>
          </a:xfrm>
          <a:solidFill>
            <a:schemeClr val="accent2">
              <a:lumMod val="20000"/>
              <a:lumOff val="80000"/>
            </a:schemeClr>
          </a:solidFill>
        </p:spPr>
        <p:txBody>
          <a:bodyPr>
            <a:normAutofit fontScale="47500" lnSpcReduction="20000"/>
          </a:bodyPr>
          <a:lstStyle/>
          <a:p>
            <a:pPr marL="0" indent="0">
              <a:buNone/>
            </a:pPr>
            <a:endParaRPr lang="en-US" sz="700" b="1" i="1" dirty="0">
              <a:solidFill>
                <a:srgbClr val="002060"/>
              </a:solidFill>
            </a:endParaRPr>
          </a:p>
          <a:p>
            <a:pPr marL="0" indent="0">
              <a:buNone/>
            </a:pPr>
            <a:r>
              <a:rPr lang="en-US" sz="4200" b="1" i="1" dirty="0">
                <a:solidFill>
                  <a:srgbClr val="002060"/>
                </a:solidFill>
              </a:rPr>
              <a:t>Essential Question:</a:t>
            </a:r>
            <a:r>
              <a:rPr lang="en-US" sz="4200" b="1" dirty="0">
                <a:solidFill>
                  <a:srgbClr val="002060"/>
                </a:solidFill>
              </a:rPr>
              <a:t> </a:t>
            </a:r>
            <a:r>
              <a:rPr lang="en-US" sz="4200" dirty="0"/>
              <a:t>How did the development of the market revolution dramatic alter the development of the United States from 1820 to 1860?</a:t>
            </a:r>
          </a:p>
          <a:p>
            <a:pPr marL="0" indent="0">
              <a:buNone/>
            </a:pPr>
            <a:r>
              <a:rPr lang="en-US" sz="4200" b="1" dirty="0"/>
              <a:t>Students can:</a:t>
            </a:r>
          </a:p>
          <a:p>
            <a:pPr lvl="0"/>
            <a:r>
              <a:rPr lang="en-US" sz="4200" dirty="0"/>
              <a:t>Decipher how innovation was a primary factor in the development of a national economy</a:t>
            </a:r>
          </a:p>
          <a:p>
            <a:pPr lvl="0"/>
            <a:r>
              <a:rPr lang="en-US" sz="4200" dirty="0"/>
              <a:t>Evaluate social changes as a result of mechanization </a:t>
            </a:r>
          </a:p>
          <a:p>
            <a:pPr lvl="0"/>
            <a:r>
              <a:rPr lang="en-US" sz="4200"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5100" b="1" dirty="0">
                <a:latin typeface="+mj-lt"/>
              </a:rPr>
              <a:t>Agenda</a:t>
            </a:r>
          </a:p>
          <a:p>
            <a:r>
              <a:rPr lang="en-US" sz="5100" dirty="0">
                <a:latin typeface="+mj-lt"/>
              </a:rPr>
              <a:t>HIP Practice</a:t>
            </a:r>
          </a:p>
          <a:p>
            <a:r>
              <a:rPr lang="en-US" sz="5100" dirty="0">
                <a:latin typeface="+mj-lt"/>
              </a:rPr>
              <a:t>Transformation in the Workforce</a:t>
            </a:r>
          </a:p>
          <a:p>
            <a:r>
              <a:rPr lang="en-US" sz="5100" dirty="0">
                <a:latin typeface="+mj-lt"/>
              </a:rPr>
              <a:t>In Defense of Women </a:t>
            </a:r>
          </a:p>
          <a:p>
            <a:pPr marL="0" indent="0">
              <a:buNone/>
            </a:pPr>
            <a:r>
              <a:rPr lang="en-US" sz="5100" b="1" dirty="0">
                <a:solidFill>
                  <a:srgbClr val="002060"/>
                </a:solidFill>
                <a:latin typeface="+mj-lt"/>
              </a:rPr>
              <a:t>Homework:</a:t>
            </a:r>
          </a:p>
          <a:p>
            <a:r>
              <a:rPr lang="en-US" sz="5100" b="1" dirty="0">
                <a:solidFill>
                  <a:srgbClr val="002060"/>
                </a:solidFill>
                <a:latin typeface="+mj-lt"/>
              </a:rPr>
              <a:t>Objective 9 Reading Questions due 11/21</a:t>
            </a:r>
          </a:p>
        </p:txBody>
      </p:sp>
    </p:spTree>
    <p:extLst>
      <p:ext uri="{BB962C8B-B14F-4D97-AF65-F5344CB8AC3E}">
        <p14:creationId xmlns:p14="http://schemas.microsoft.com/office/powerpoint/2010/main" val="1378124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3373-AB49-785A-08D3-E2B8DEE414AB}"/>
              </a:ext>
            </a:extLst>
          </p:cNvPr>
          <p:cNvSpPr>
            <a:spLocks noGrp="1"/>
          </p:cNvSpPr>
          <p:nvPr>
            <p:ph type="title"/>
          </p:nvPr>
        </p:nvSpPr>
        <p:spPr/>
        <p:txBody>
          <a:bodyPr/>
          <a:lstStyle/>
          <a:p>
            <a:r>
              <a:rPr lang="en-US" dirty="0">
                <a:solidFill>
                  <a:srgbClr val="002060"/>
                </a:solidFill>
              </a:rPr>
              <a:t>Labor Transformation </a:t>
            </a:r>
          </a:p>
        </p:txBody>
      </p:sp>
      <p:sp>
        <p:nvSpPr>
          <p:cNvPr id="3" name="Content Placeholder 2">
            <a:extLst>
              <a:ext uri="{FF2B5EF4-FFF2-40B4-BE49-F238E27FC236}">
                <a16:creationId xmlns:a16="http://schemas.microsoft.com/office/drawing/2014/main" id="{1443DF4C-C708-5F57-71A8-A5185A1B7101}"/>
              </a:ext>
            </a:extLst>
          </p:cNvPr>
          <p:cNvSpPr>
            <a:spLocks noGrp="1"/>
          </p:cNvSpPr>
          <p:nvPr>
            <p:ph sz="quarter" idx="1"/>
          </p:nvPr>
        </p:nvSpPr>
        <p:spPr>
          <a:xfrm>
            <a:off x="301752" y="987552"/>
            <a:ext cx="8503920" cy="4572000"/>
          </a:xfrm>
          <a:solidFill>
            <a:schemeClr val="bg1"/>
          </a:solidFill>
        </p:spPr>
        <p:txBody>
          <a:bodyPr>
            <a:normAutofit fontScale="85000" lnSpcReduction="20000"/>
          </a:bodyPr>
          <a:lstStyle/>
          <a:p>
            <a:pPr marL="0" indent="0" algn="l">
              <a:buNone/>
            </a:pPr>
            <a:r>
              <a:rPr lang="en-US" b="0" i="0" dirty="0">
                <a:effectLst/>
                <a:latin typeface="Times New Roman" panose="02020603050405020304" pitchFamily="18" charset="0"/>
                <a:cs typeface="Times New Roman" panose="02020603050405020304" pitchFamily="18" charset="0"/>
              </a:rPr>
              <a:t>“One of the first strikes of cotton-factory operatives that ever took place in this country was that in Lowell, in October 1836. When it was announced that the wages were to be cut down, great indignation was felt, and it was decided to strike, </a:t>
            </a:r>
            <a:r>
              <a:rPr lang="en-US" b="0" i="1" dirty="0" err="1">
                <a:effectLst/>
                <a:latin typeface="Times New Roman" panose="02020603050405020304" pitchFamily="18" charset="0"/>
                <a:cs typeface="Times New Roman" panose="02020603050405020304" pitchFamily="18" charset="0"/>
              </a:rPr>
              <a:t>en</a:t>
            </a:r>
            <a:r>
              <a:rPr lang="en-US" b="0" i="1" dirty="0">
                <a:effectLst/>
                <a:latin typeface="Times New Roman" panose="02020603050405020304" pitchFamily="18" charset="0"/>
                <a:cs typeface="Times New Roman" panose="02020603050405020304" pitchFamily="18" charset="0"/>
              </a:rPr>
              <a:t> masse</a:t>
            </a:r>
            <a:r>
              <a:rPr lang="en-US" b="0" i="0" dirty="0">
                <a:effectLst/>
                <a:latin typeface="Times New Roman" panose="02020603050405020304" pitchFamily="18" charset="0"/>
                <a:cs typeface="Times New Roman" panose="02020603050405020304" pitchFamily="18" charset="0"/>
              </a:rPr>
              <a:t> [as a whole]. This was done. The mills were shut down, and the girls went in procession from their several corporations . . . and listened to ‘incendiary’ [radical] speeches from early labor reformers.</a:t>
            </a:r>
          </a:p>
          <a:p>
            <a:pPr marL="0" indent="0" algn="l">
              <a:buNone/>
            </a:pPr>
            <a:r>
              <a:rPr lang="en-US" dirty="0">
                <a:latin typeface="Times New Roman" panose="02020603050405020304" pitchFamily="18" charset="0"/>
                <a:cs typeface="Times New Roman" panose="02020603050405020304" pitchFamily="18" charset="0"/>
              </a:rPr>
              <a:t>“</a:t>
            </a:r>
            <a:r>
              <a:rPr lang="en-US" b="0" i="0" dirty="0">
                <a:effectLst/>
                <a:latin typeface="Times New Roman" panose="02020603050405020304" pitchFamily="18" charset="0"/>
                <a:cs typeface="Times New Roman" panose="02020603050405020304" pitchFamily="18" charset="0"/>
              </a:rPr>
              <a:t>One of the girls stood on a pump, and gave vent to the feelings of her companions in a neat speech, declaring that it was their duty to resist all attempts at cutting down the wages. This was the first time a woman had spoken in public in Lowell, and the event caused surprise and consternation among her audience.”</a:t>
            </a:r>
          </a:p>
          <a:p>
            <a:pPr algn="r"/>
            <a:r>
              <a:rPr lang="en-US" b="0" i="0" dirty="0">
                <a:effectLst/>
                <a:latin typeface="Times New Roman" panose="02020603050405020304" pitchFamily="18" charset="0"/>
                <a:cs typeface="Times New Roman" panose="02020603050405020304" pitchFamily="18" charset="0"/>
              </a:rPr>
              <a:t>Harriet Hanson Robinson, later recollections of a strike in Lowell, Massachusetts, in 1836, published in </a:t>
            </a:r>
            <a:r>
              <a:rPr lang="en-US" b="0" i="1" dirty="0">
                <a:effectLst/>
                <a:latin typeface="Times New Roman" panose="02020603050405020304" pitchFamily="18" charset="0"/>
                <a:cs typeface="Times New Roman" panose="02020603050405020304" pitchFamily="18" charset="0"/>
              </a:rPr>
              <a:t>Loom and Spindle or Life Among the Early Mill Girls</a:t>
            </a:r>
            <a:endParaRPr lang="en-US" b="0" i="0" dirty="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5" name="Rectangle 4">
            <a:extLst>
              <a:ext uri="{FF2B5EF4-FFF2-40B4-BE49-F238E27FC236}">
                <a16:creationId xmlns:a16="http://schemas.microsoft.com/office/drawing/2014/main" id="{357FDCD9-6239-F37C-A849-9C6AAC64E02C}"/>
              </a:ext>
            </a:extLst>
          </p:cNvPr>
          <p:cNvSpPr/>
          <p:nvPr/>
        </p:nvSpPr>
        <p:spPr>
          <a:xfrm>
            <a:off x="457200" y="5334000"/>
            <a:ext cx="8378952" cy="1216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lphaUcPeriod"/>
            </a:pPr>
            <a:r>
              <a:rPr lang="en-US" sz="2000" b="1" dirty="0"/>
              <a:t>Explain the point of view of the excerpt</a:t>
            </a:r>
          </a:p>
          <a:p>
            <a:pPr marL="342900" indent="-342900">
              <a:buAutoNum type="alphaUcPeriod"/>
            </a:pPr>
            <a:r>
              <a:rPr lang="en-US" sz="2000" b="1" dirty="0"/>
              <a:t>Describe how the change from the putting out system to mass production has impacted labor in the Northeast.</a:t>
            </a:r>
          </a:p>
        </p:txBody>
      </p:sp>
    </p:spTree>
    <p:extLst>
      <p:ext uri="{BB962C8B-B14F-4D97-AF65-F5344CB8AC3E}">
        <p14:creationId xmlns:p14="http://schemas.microsoft.com/office/powerpoint/2010/main" val="153620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15962"/>
          </a:xfrm>
          <a:solidFill>
            <a:schemeClr val="accent2"/>
          </a:solidFill>
          <a:ln>
            <a:solidFill>
              <a:srgbClr val="002060"/>
            </a:solidFill>
          </a:ln>
        </p:spPr>
        <p:txBody>
          <a:bodyPr/>
          <a:lstStyle/>
          <a:p>
            <a:r>
              <a:rPr lang="en-US" sz="3600" dirty="0">
                <a:latin typeface="Times New Roman" panose="02020603050405020304" pitchFamily="18" charset="0"/>
                <a:cs typeface="Times New Roman" panose="02020603050405020304" pitchFamily="18" charset="0"/>
              </a:rPr>
              <a:t>Panic of </a:t>
            </a:r>
            <a:r>
              <a:rPr lang="en-US" sz="3600" b="1" dirty="0">
                <a:latin typeface="Times New Roman" panose="02020603050405020304" pitchFamily="18" charset="0"/>
                <a:cs typeface="Times New Roman" panose="02020603050405020304" pitchFamily="18" charset="0"/>
              </a:rPr>
              <a:t>1837</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938" y="3657599"/>
            <a:ext cx="6486524" cy="29645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ontent Placeholder 3"/>
          <p:cNvSpPr>
            <a:spLocks noGrp="1"/>
          </p:cNvSpPr>
          <p:nvPr>
            <p:ph idx="1"/>
          </p:nvPr>
        </p:nvSpPr>
        <p:spPr>
          <a:xfrm>
            <a:off x="457200" y="1295400"/>
            <a:ext cx="7620000" cy="2667000"/>
          </a:xfrm>
        </p:spPr>
        <p:txBody>
          <a:bodyPr/>
          <a:lstStyle/>
          <a:p>
            <a:r>
              <a:rPr lang="en-US" b="1" dirty="0">
                <a:latin typeface="Times New Roman" panose="02020603050405020304" pitchFamily="18" charset="0"/>
                <a:cs typeface="Times New Roman" panose="02020603050405020304" pitchFamily="18" charset="0"/>
              </a:rPr>
              <a:t>Contributing factors: </a:t>
            </a:r>
            <a:r>
              <a:rPr lang="en-US" dirty="0">
                <a:latin typeface="Times New Roman" panose="02020603050405020304" pitchFamily="18" charset="0"/>
                <a:cs typeface="Times New Roman" panose="02020603050405020304" pitchFamily="18" charset="0"/>
              </a:rPr>
              <a:t>land speculation, Bank War, wheat crop failure, and Specie Circular Law</a:t>
            </a:r>
          </a:p>
          <a:p>
            <a:pPr lvl="1"/>
            <a:r>
              <a:rPr lang="en-US" b="1" dirty="0">
                <a:solidFill>
                  <a:srgbClr val="002060"/>
                </a:solidFill>
                <a:latin typeface="Times New Roman" panose="02020603050405020304" pitchFamily="18" charset="0"/>
                <a:cs typeface="Times New Roman" panose="02020603050405020304" pitchFamily="18" charset="0"/>
              </a:rPr>
              <a:t>Whigs:</a:t>
            </a:r>
            <a:r>
              <a:rPr lang="en-US" dirty="0">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expand credit, raise tariffs, and subsidies for internal improvement</a:t>
            </a:r>
          </a:p>
          <a:p>
            <a:pPr lvl="1"/>
            <a:r>
              <a:rPr lang="en-US" b="1" i="1" u="sng" dirty="0">
                <a:solidFill>
                  <a:srgbClr val="0070C0"/>
                </a:solidFill>
                <a:latin typeface="Times New Roman" panose="02020603050405020304" pitchFamily="18" charset="0"/>
                <a:cs typeface="Times New Roman" panose="02020603050405020304" pitchFamily="18" charset="0"/>
              </a:rPr>
              <a:t>Divorce Bill</a:t>
            </a:r>
            <a:r>
              <a:rPr lang="en-US" dirty="0">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(Van Buren) establishes the independent treasury  </a:t>
            </a:r>
          </a:p>
        </p:txBody>
      </p:sp>
    </p:spTree>
    <p:extLst>
      <p:ext uri="{BB962C8B-B14F-4D97-AF65-F5344CB8AC3E}">
        <p14:creationId xmlns:p14="http://schemas.microsoft.com/office/powerpoint/2010/main" val="247176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FA7B-CF12-E6C1-CA1D-09C731A438C2}"/>
              </a:ext>
            </a:extLst>
          </p:cNvPr>
          <p:cNvSpPr>
            <a:spLocks noGrp="1"/>
          </p:cNvSpPr>
          <p:nvPr>
            <p:ph type="title"/>
          </p:nvPr>
        </p:nvSpPr>
        <p:spPr/>
        <p:txBody>
          <a:bodyPr/>
          <a:lstStyle/>
          <a:p>
            <a:r>
              <a:rPr lang="en-US" dirty="0">
                <a:solidFill>
                  <a:srgbClr val="002060"/>
                </a:solidFill>
              </a:rPr>
              <a:t>Market Revolution Mass Produ</a:t>
            </a:r>
            <a:r>
              <a:rPr lang="en-US" dirty="0"/>
              <a:t>ction </a:t>
            </a:r>
          </a:p>
        </p:txBody>
      </p:sp>
      <p:sp>
        <p:nvSpPr>
          <p:cNvPr id="3" name="Content Placeholder 2">
            <a:extLst>
              <a:ext uri="{FF2B5EF4-FFF2-40B4-BE49-F238E27FC236}">
                <a16:creationId xmlns:a16="http://schemas.microsoft.com/office/drawing/2014/main" id="{027047E9-D974-2F68-AB25-28C9BDA8EB1C}"/>
              </a:ext>
            </a:extLst>
          </p:cNvPr>
          <p:cNvSpPr>
            <a:spLocks noGrp="1"/>
          </p:cNvSpPr>
          <p:nvPr>
            <p:ph sz="quarter" idx="1"/>
          </p:nvPr>
        </p:nvSpPr>
        <p:spPr>
          <a:solidFill>
            <a:schemeClr val="bg1"/>
          </a:solidFill>
        </p:spPr>
        <p:txBody>
          <a:bodyPr/>
          <a:lstStyle/>
          <a:p>
            <a:pPr marL="0" indent="0">
              <a:buNone/>
            </a:pPr>
            <a:r>
              <a:rPr lang="en-US" dirty="0"/>
              <a:t>Labor Transformation during the Market Revolution</a:t>
            </a:r>
          </a:p>
        </p:txBody>
      </p:sp>
      <p:pic>
        <p:nvPicPr>
          <p:cNvPr id="2050" name="Picture 2" descr="Women and the Early Industrial Revolution in the United States | AP US  History Study Guide from The Gilder Lehrman Institute of American History">
            <a:extLst>
              <a:ext uri="{FF2B5EF4-FFF2-40B4-BE49-F238E27FC236}">
                <a16:creationId xmlns:a16="http://schemas.microsoft.com/office/drawing/2014/main" id="{113B637C-1828-4F58-F249-30A805148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922" y="2069973"/>
            <a:ext cx="3745230" cy="1743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8E2319D-E7F9-BDA0-DF18-D6E50E5E39BA}"/>
              </a:ext>
            </a:extLst>
          </p:cNvPr>
          <p:cNvSpPr/>
          <p:nvPr/>
        </p:nvSpPr>
        <p:spPr>
          <a:xfrm>
            <a:off x="457200" y="2133600"/>
            <a:ext cx="4343400" cy="3657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Innovation Changes Labor</a:t>
            </a:r>
          </a:p>
          <a:p>
            <a:pPr marL="342900" indent="-342900">
              <a:buFont typeface="Arial" panose="020B0604020202020204" pitchFamily="34" charset="0"/>
              <a:buChar char="•"/>
            </a:pPr>
            <a:r>
              <a:rPr lang="en-US" sz="2400" dirty="0"/>
              <a:t>From skilled labor to unskilled labor </a:t>
            </a:r>
          </a:p>
          <a:p>
            <a:pPr marL="342900" indent="-342900">
              <a:buFont typeface="Arial" panose="020B0604020202020204" pitchFamily="34" charset="0"/>
              <a:buChar char="•"/>
            </a:pPr>
            <a:r>
              <a:rPr lang="en-US" sz="2400" dirty="0"/>
              <a:t>From putting out system to mass production</a:t>
            </a:r>
          </a:p>
          <a:p>
            <a:pPr marL="342900" indent="-342900">
              <a:buFont typeface="Arial" panose="020B0604020202020204" pitchFamily="34" charset="0"/>
              <a:buChar char="•"/>
            </a:pPr>
            <a:r>
              <a:rPr lang="en-US" sz="2400" dirty="0"/>
              <a:t>From working in the home to working in the factory</a:t>
            </a:r>
          </a:p>
          <a:p>
            <a:pPr marL="342900" indent="-342900">
              <a:buFont typeface="Arial" panose="020B0604020202020204" pitchFamily="34" charset="0"/>
              <a:buChar char="•"/>
            </a:pPr>
            <a:r>
              <a:rPr lang="en-US" sz="2400" dirty="0"/>
              <a:t>Opportunities to expand workforce</a:t>
            </a:r>
          </a:p>
          <a:p>
            <a:pPr marL="342900" indent="-342900">
              <a:buFont typeface="Arial" panose="020B0604020202020204" pitchFamily="34" charset="0"/>
              <a:buChar char="•"/>
            </a:pPr>
            <a:endParaRPr lang="en-US" sz="2400" dirty="0"/>
          </a:p>
        </p:txBody>
      </p:sp>
      <p:pic>
        <p:nvPicPr>
          <p:cNvPr id="2052" name="Picture 4" descr="NCpedia | NCpedia">
            <a:extLst>
              <a:ext uri="{FF2B5EF4-FFF2-40B4-BE49-F238E27FC236}">
                <a16:creationId xmlns:a16="http://schemas.microsoft.com/office/drawing/2014/main" id="{3E9C46E7-CAA2-BB68-8797-C072B7FFB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22" y="3938666"/>
            <a:ext cx="3745230" cy="216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4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A82D0-3AFA-5A3D-CC30-3EDC3D55FF03}"/>
              </a:ext>
            </a:extLst>
          </p:cNvPr>
          <p:cNvSpPr>
            <a:spLocks noGrp="1"/>
          </p:cNvSpPr>
          <p:nvPr>
            <p:ph type="title"/>
          </p:nvPr>
        </p:nvSpPr>
        <p:spPr/>
        <p:txBody>
          <a:bodyPr/>
          <a:lstStyle/>
          <a:p>
            <a:r>
              <a:rPr lang="en-US" dirty="0"/>
              <a:t>Fight for Labor Rights </a:t>
            </a:r>
          </a:p>
        </p:txBody>
      </p:sp>
      <p:sp>
        <p:nvSpPr>
          <p:cNvPr id="3" name="Content Placeholder 2">
            <a:extLst>
              <a:ext uri="{FF2B5EF4-FFF2-40B4-BE49-F238E27FC236}">
                <a16:creationId xmlns:a16="http://schemas.microsoft.com/office/drawing/2014/main" id="{37839ED1-C712-13E9-CBB6-3708423EB5BB}"/>
              </a:ext>
            </a:extLst>
          </p:cNvPr>
          <p:cNvSpPr>
            <a:spLocks noGrp="1"/>
          </p:cNvSpPr>
          <p:nvPr>
            <p:ph sz="quarter" idx="1"/>
          </p:nvPr>
        </p:nvSpPr>
        <p:spPr>
          <a:xfrm>
            <a:off x="271272" y="1447799"/>
            <a:ext cx="5824728" cy="1981201"/>
          </a:xfrm>
          <a:solidFill>
            <a:schemeClr val="bg1"/>
          </a:solidFill>
        </p:spPr>
        <p:txBody>
          <a:bodyPr>
            <a:normAutofit fontScale="92500" lnSpcReduction="10000"/>
          </a:bodyPr>
          <a:lstStyle/>
          <a:p>
            <a:pPr marL="0" indent="0">
              <a:buNone/>
            </a:pPr>
            <a:r>
              <a:rPr lang="en-US" sz="2200" b="1" dirty="0"/>
              <a:t>The Factory = </a:t>
            </a:r>
            <a:r>
              <a:rPr lang="en-US" sz="2200" b="1" u="sng" dirty="0">
                <a:solidFill>
                  <a:srgbClr val="C00000"/>
                </a:solidFill>
              </a:rPr>
              <a:t>Slave Master</a:t>
            </a:r>
          </a:p>
          <a:p>
            <a:r>
              <a:rPr lang="en-US" sz="2200" dirty="0"/>
              <a:t>Puts skilled works v. unskilled workers</a:t>
            </a:r>
          </a:p>
          <a:p>
            <a:r>
              <a:rPr lang="en-US" sz="2200" dirty="0"/>
              <a:t>Exploitation of labor “wage slave” </a:t>
            </a:r>
          </a:p>
          <a:p>
            <a:r>
              <a:rPr lang="en-US" sz="2200" dirty="0"/>
              <a:t>Unsafe working conditions – Ex. Child labor, long hours, etc. </a:t>
            </a:r>
          </a:p>
          <a:p>
            <a:r>
              <a:rPr lang="en-US" sz="2200" dirty="0"/>
              <a:t>No job security </a:t>
            </a:r>
          </a:p>
        </p:txBody>
      </p:sp>
      <p:sp>
        <p:nvSpPr>
          <p:cNvPr id="5" name="Rectangle 4">
            <a:extLst>
              <a:ext uri="{FF2B5EF4-FFF2-40B4-BE49-F238E27FC236}">
                <a16:creationId xmlns:a16="http://schemas.microsoft.com/office/drawing/2014/main" id="{E4E79226-F36E-860B-1787-C19A5B4DFFDF}"/>
              </a:ext>
            </a:extLst>
          </p:cNvPr>
          <p:cNvSpPr/>
          <p:nvPr/>
        </p:nvSpPr>
        <p:spPr>
          <a:xfrm>
            <a:off x="271272" y="3691953"/>
            <a:ext cx="4724400" cy="1828800"/>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2200" b="1" dirty="0">
              <a:solidFill>
                <a:schemeClr val="bg1"/>
              </a:solidFill>
            </a:endParaRPr>
          </a:p>
          <a:p>
            <a:r>
              <a:rPr lang="en-US" sz="2200" b="1" dirty="0">
                <a:solidFill>
                  <a:schemeClr val="bg1"/>
                </a:solidFill>
              </a:rPr>
              <a:t>Labor Union victories:</a:t>
            </a:r>
          </a:p>
          <a:p>
            <a:pPr marL="342900" indent="-342900">
              <a:buFont typeface="Arial" panose="020B0604020202020204" pitchFamily="34" charset="0"/>
              <a:buChar char="•"/>
            </a:pPr>
            <a:r>
              <a:rPr lang="en-US" sz="2200" b="1" dirty="0">
                <a:solidFill>
                  <a:srgbClr val="FFFF00"/>
                </a:solidFill>
              </a:rPr>
              <a:t>Mill Girls Strike 1828</a:t>
            </a:r>
          </a:p>
          <a:p>
            <a:pPr marL="342900" indent="-342900">
              <a:buFont typeface="Arial" panose="020B0604020202020204" pitchFamily="34" charset="0"/>
              <a:buChar char="•"/>
            </a:pPr>
            <a:r>
              <a:rPr lang="en-US" sz="2200" b="1" dirty="0">
                <a:solidFill>
                  <a:srgbClr val="FFFF00"/>
                </a:solidFill>
              </a:rPr>
              <a:t>Commonwealth v. Hunt (1842) </a:t>
            </a:r>
            <a:r>
              <a:rPr lang="en-US" sz="2200" dirty="0">
                <a:solidFill>
                  <a:schemeClr val="bg1"/>
                </a:solidFill>
              </a:rPr>
              <a:t>– legalized unions (state case)</a:t>
            </a:r>
          </a:p>
          <a:p>
            <a:pPr marL="342900" indent="-342900">
              <a:buFont typeface="Arial" panose="020B0604020202020204" pitchFamily="34" charset="0"/>
              <a:buChar char="•"/>
            </a:pPr>
            <a:endParaRPr lang="en-US" sz="2200" dirty="0">
              <a:solidFill>
                <a:schemeClr val="bg1"/>
              </a:solidFill>
            </a:endParaRPr>
          </a:p>
        </p:txBody>
      </p:sp>
      <p:pic>
        <p:nvPicPr>
          <p:cNvPr id="6" name="Picture 2">
            <a:extLst>
              <a:ext uri="{FF2B5EF4-FFF2-40B4-BE49-F238E27FC236}">
                <a16:creationId xmlns:a16="http://schemas.microsoft.com/office/drawing/2014/main" id="{78C02C03-F552-F1F0-C665-1A1661327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968053"/>
            <a:ext cx="3578352"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7B89ACDE-4504-D978-7BB5-3A737F5AC74F}"/>
              </a:ext>
            </a:extLst>
          </p:cNvPr>
          <p:cNvSpPr/>
          <p:nvPr/>
        </p:nvSpPr>
        <p:spPr>
          <a:xfrm>
            <a:off x="5983749" y="1879317"/>
            <a:ext cx="2968752" cy="758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Labor Unions (relatively weak)</a:t>
            </a:r>
          </a:p>
        </p:txBody>
      </p:sp>
      <p:sp>
        <p:nvSpPr>
          <p:cNvPr id="8" name="Arrow: Right 7">
            <a:extLst>
              <a:ext uri="{FF2B5EF4-FFF2-40B4-BE49-F238E27FC236}">
                <a16:creationId xmlns:a16="http://schemas.microsoft.com/office/drawing/2014/main" id="{A51D7B9E-8970-7DFE-773E-75F2C7AC1D41}"/>
              </a:ext>
            </a:extLst>
          </p:cNvPr>
          <p:cNvSpPr/>
          <p:nvPr/>
        </p:nvSpPr>
        <p:spPr>
          <a:xfrm>
            <a:off x="5562600" y="2093976"/>
            <a:ext cx="762000" cy="3444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8C2EFE-7207-48F7-A50D-17C62C3F3F1C}"/>
              </a:ext>
            </a:extLst>
          </p:cNvPr>
          <p:cNvSpPr/>
          <p:nvPr/>
        </p:nvSpPr>
        <p:spPr>
          <a:xfrm>
            <a:off x="1676400" y="5334000"/>
            <a:ext cx="6900672" cy="7164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Why are labor union weak during the market revolution? </a:t>
            </a:r>
          </a:p>
        </p:txBody>
      </p:sp>
    </p:spTree>
    <p:extLst>
      <p:ext uri="{BB962C8B-B14F-4D97-AF65-F5344CB8AC3E}">
        <p14:creationId xmlns:p14="http://schemas.microsoft.com/office/powerpoint/2010/main" val="214547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to Society</a:t>
            </a:r>
          </a:p>
        </p:txBody>
      </p:sp>
      <p:sp>
        <p:nvSpPr>
          <p:cNvPr id="3" name="Content Placeholder 2"/>
          <p:cNvSpPr>
            <a:spLocks noGrp="1"/>
          </p:cNvSpPr>
          <p:nvPr>
            <p:ph sz="quarter" idx="1"/>
          </p:nvPr>
        </p:nvSpPr>
        <p:spPr>
          <a:solidFill>
            <a:schemeClr val="bg1"/>
          </a:solidFill>
        </p:spPr>
        <p:txBody>
          <a:bodyPr>
            <a:normAutofit/>
          </a:bodyPr>
          <a:lstStyle/>
          <a:p>
            <a:r>
              <a:rPr lang="en-US" dirty="0"/>
              <a:t>The market economy changed:</a:t>
            </a:r>
          </a:p>
          <a:p>
            <a:pPr lvl="1"/>
            <a:r>
              <a:rPr lang="en-US" dirty="0">
                <a:solidFill>
                  <a:srgbClr val="002060"/>
                </a:solidFill>
              </a:rPr>
              <a:t>class structure</a:t>
            </a:r>
          </a:p>
          <a:p>
            <a:pPr lvl="1"/>
            <a:r>
              <a:rPr lang="en-US" dirty="0">
                <a:solidFill>
                  <a:srgbClr val="002060"/>
                </a:solidFill>
              </a:rPr>
              <a:t>The nature and location of work</a:t>
            </a:r>
          </a:p>
          <a:p>
            <a:pPr lvl="1"/>
            <a:r>
              <a:rPr lang="en-US" dirty="0">
                <a:solidFill>
                  <a:srgbClr val="002060"/>
                </a:solidFill>
              </a:rPr>
              <a:t>Gender roles (Middle class)</a:t>
            </a:r>
          </a:p>
          <a:p>
            <a:pPr lvl="1"/>
            <a:r>
              <a:rPr lang="en-US" dirty="0">
                <a:solidFill>
                  <a:srgbClr val="002060"/>
                </a:solidFill>
              </a:rPr>
              <a:t>the standard of living</a:t>
            </a:r>
          </a:p>
          <a:p>
            <a:r>
              <a:rPr lang="en-US" dirty="0"/>
              <a:t>Social Class structure</a:t>
            </a:r>
          </a:p>
          <a:p>
            <a:pPr lvl="1"/>
            <a:r>
              <a:rPr lang="en-US" dirty="0">
                <a:solidFill>
                  <a:srgbClr val="002060"/>
                </a:solidFill>
              </a:rPr>
              <a:t>Working class</a:t>
            </a:r>
          </a:p>
          <a:p>
            <a:pPr lvl="1"/>
            <a:r>
              <a:rPr lang="en-US" b="1" dirty="0">
                <a:solidFill>
                  <a:srgbClr val="002060"/>
                </a:solidFill>
              </a:rPr>
              <a:t>Rise of the middle class</a:t>
            </a:r>
          </a:p>
          <a:p>
            <a:pPr lvl="1"/>
            <a:r>
              <a:rPr lang="en-US" dirty="0">
                <a:solidFill>
                  <a:srgbClr val="002060"/>
                </a:solidFill>
              </a:rPr>
              <a:t>Geographic mobility</a:t>
            </a:r>
          </a:p>
        </p:txBody>
      </p:sp>
      <p:graphicFrame>
        <p:nvGraphicFramePr>
          <p:cNvPr id="4" name="Diagram 3"/>
          <p:cNvGraphicFramePr/>
          <p:nvPr>
            <p:extLst>
              <p:ext uri="{D42A27DB-BD31-4B8C-83A1-F6EECF244321}">
                <p14:modId xmlns:p14="http://schemas.microsoft.com/office/powerpoint/2010/main" val="3794998986"/>
              </p:ext>
            </p:extLst>
          </p:nvPr>
        </p:nvGraphicFramePr>
        <p:xfrm>
          <a:off x="4800600" y="2133600"/>
          <a:ext cx="3962400" cy="340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486400" y="5715000"/>
            <a:ext cx="2514600" cy="338554"/>
          </a:xfrm>
          <a:prstGeom prst="rect">
            <a:avLst/>
          </a:prstGeom>
          <a:noFill/>
        </p:spPr>
        <p:txBody>
          <a:bodyPr wrap="square" rtlCol="0">
            <a:spAutoFit/>
          </a:bodyPr>
          <a:lstStyle/>
          <a:p>
            <a:r>
              <a:rPr lang="en-US" sz="1600" b="1" dirty="0">
                <a:solidFill>
                  <a:srgbClr val="002060"/>
                </a:solidFill>
              </a:rPr>
              <a:t>Where do farmers fit?</a:t>
            </a:r>
          </a:p>
        </p:txBody>
      </p:sp>
      <p:sp>
        <p:nvSpPr>
          <p:cNvPr id="6" name="Rectangle 5">
            <a:extLst>
              <a:ext uri="{FF2B5EF4-FFF2-40B4-BE49-F238E27FC236}">
                <a16:creationId xmlns:a16="http://schemas.microsoft.com/office/drawing/2014/main" id="{667464E6-1188-9876-A3A8-3EC67486E7A3}"/>
              </a:ext>
            </a:extLst>
          </p:cNvPr>
          <p:cNvSpPr/>
          <p:nvPr/>
        </p:nvSpPr>
        <p:spPr>
          <a:xfrm>
            <a:off x="265176" y="5330952"/>
            <a:ext cx="5105400" cy="7589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Evaluate whether there was social mobility during the period from 1800 to 1850? </a:t>
            </a:r>
          </a:p>
        </p:txBody>
      </p:sp>
    </p:spTree>
    <p:extLst>
      <p:ext uri="{BB962C8B-B14F-4D97-AF65-F5344CB8AC3E}">
        <p14:creationId xmlns:p14="http://schemas.microsoft.com/office/powerpoint/2010/main" val="14573100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2991-AF23-9898-ECE8-640F491E4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4E9AC-9CC5-7B44-D40A-49B6CEE75F2D}"/>
              </a:ext>
            </a:extLst>
          </p:cNvPr>
          <p:cNvSpPr>
            <a:spLocks noGrp="1"/>
          </p:cNvSpPr>
          <p:nvPr>
            <p:ph type="title"/>
          </p:nvPr>
        </p:nvSpPr>
        <p:spPr/>
        <p:txBody>
          <a:bodyPr/>
          <a:lstStyle/>
          <a:p>
            <a:r>
              <a:rPr lang="en-US" dirty="0">
                <a:solidFill>
                  <a:srgbClr val="002060"/>
                </a:solidFill>
              </a:rPr>
              <a:t>Women of the 1800s </a:t>
            </a:r>
          </a:p>
        </p:txBody>
      </p:sp>
      <p:sp>
        <p:nvSpPr>
          <p:cNvPr id="3" name="Content Placeholder 2">
            <a:extLst>
              <a:ext uri="{FF2B5EF4-FFF2-40B4-BE49-F238E27FC236}">
                <a16:creationId xmlns:a16="http://schemas.microsoft.com/office/drawing/2014/main" id="{8F50C62B-5741-3E3A-D541-AA9727B3AF3D}"/>
              </a:ext>
            </a:extLst>
          </p:cNvPr>
          <p:cNvSpPr>
            <a:spLocks noGrp="1"/>
          </p:cNvSpPr>
          <p:nvPr>
            <p:ph sz="quarter" idx="1"/>
          </p:nvPr>
        </p:nvSpPr>
        <p:spPr>
          <a:solidFill>
            <a:schemeClr val="bg1"/>
          </a:solidFill>
          <a:ln>
            <a:solidFill>
              <a:srgbClr val="002060"/>
            </a:solidFill>
          </a:ln>
        </p:spPr>
        <p:txBody>
          <a:bodyPr>
            <a:normAutofit/>
          </a:bodyPr>
          <a:lstStyle/>
          <a:p>
            <a:pPr marL="0" indent="0">
              <a:buNone/>
            </a:pPr>
            <a:r>
              <a:rPr lang="en-US" sz="2400" dirty="0"/>
              <a:t>Thesis: </a:t>
            </a:r>
            <a:r>
              <a:rPr lang="en-US" sz="2400" b="1" dirty="0">
                <a:solidFill>
                  <a:srgbClr val="228234"/>
                </a:solidFill>
              </a:rPr>
              <a:t>Although the continuance of slavery and societal expectation of subservices to men persisted in American culture (Counterclaim)</a:t>
            </a:r>
            <a:r>
              <a:rPr lang="en-US" sz="2400" dirty="0"/>
              <a:t>, the </a:t>
            </a:r>
            <a:r>
              <a:rPr lang="en-US" sz="2400" b="1" dirty="0">
                <a:solidFill>
                  <a:srgbClr val="002060"/>
                </a:solidFill>
              </a:rPr>
              <a:t>rise of sectional ideas of the Market Revolution (Base 1) </a:t>
            </a:r>
            <a:r>
              <a:rPr lang="en-US" sz="2400" dirty="0"/>
              <a:t>and </a:t>
            </a:r>
            <a:r>
              <a:rPr lang="en-US" sz="2400" b="1" dirty="0">
                <a:solidFill>
                  <a:srgbClr val="660066"/>
                </a:solidFill>
              </a:rPr>
              <a:t>antebellum reform (Base 2) </a:t>
            </a:r>
            <a:r>
              <a:rPr lang="en-US" sz="2400" b="1" dirty="0">
                <a:solidFill>
                  <a:srgbClr val="FF0000"/>
                </a:solidFill>
              </a:rPr>
              <a:t>greatly changed perceptions of women in the North, South, and the West</a:t>
            </a:r>
            <a:r>
              <a:rPr lang="en-US" sz="2400" dirty="0"/>
              <a:t>. (</a:t>
            </a:r>
            <a:r>
              <a:rPr lang="en-US" sz="2400" dirty="0">
                <a:solidFill>
                  <a:srgbClr val="FF0000"/>
                </a:solidFill>
              </a:rPr>
              <a:t>CLAIM</a:t>
            </a:r>
            <a:r>
              <a:rPr lang="en-US" sz="2400" dirty="0"/>
              <a:t>) </a:t>
            </a:r>
          </a:p>
        </p:txBody>
      </p:sp>
      <p:pic>
        <p:nvPicPr>
          <p:cNvPr id="1026" name="Picture 2" descr="Amelia Bloomer | Biography, Pants ...">
            <a:extLst>
              <a:ext uri="{FF2B5EF4-FFF2-40B4-BE49-F238E27FC236}">
                <a16:creationId xmlns:a16="http://schemas.microsoft.com/office/drawing/2014/main" id="{F0ABAECA-482D-1B91-6F9E-CC168AD67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57" y="4229694"/>
            <a:ext cx="1828800" cy="220251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Lowell Mill Girls">
            <a:extLst>
              <a:ext uri="{FF2B5EF4-FFF2-40B4-BE49-F238E27FC236}">
                <a16:creationId xmlns:a16="http://schemas.microsoft.com/office/drawing/2014/main" id="{137CB2F8-5182-92B6-A53A-BE379F7EC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249" y="3813048"/>
            <a:ext cx="1825752" cy="24353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Elizabeth Cady Stanton | Biography ...">
            <a:extLst>
              <a:ext uri="{FF2B5EF4-FFF2-40B4-BE49-F238E27FC236}">
                <a16:creationId xmlns:a16="http://schemas.microsoft.com/office/drawing/2014/main" id="{86D3688E-F158-04B5-340F-29B28CB07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820" y="3813048"/>
            <a:ext cx="1752600" cy="24353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Women and Slavery: Agency and ...">
            <a:extLst>
              <a:ext uri="{FF2B5EF4-FFF2-40B4-BE49-F238E27FC236}">
                <a16:creationId xmlns:a16="http://schemas.microsoft.com/office/drawing/2014/main" id="{C16A267F-F4FC-5E80-B0F0-95C44484C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239" y="3813048"/>
            <a:ext cx="1987913" cy="21305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87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FE392-7039-3818-B1B9-3A87504DE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D1C3D-1D8B-21A2-B2BD-B3001E0D573D}"/>
              </a:ext>
            </a:extLst>
          </p:cNvPr>
          <p:cNvSpPr>
            <a:spLocks noGrp="1"/>
          </p:cNvSpPr>
          <p:nvPr>
            <p:ph type="title"/>
          </p:nvPr>
        </p:nvSpPr>
        <p:spPr/>
        <p:txBody>
          <a:bodyPr/>
          <a:lstStyle/>
          <a:p>
            <a:r>
              <a:rPr lang="en-US" dirty="0">
                <a:solidFill>
                  <a:srgbClr val="002060"/>
                </a:solidFill>
              </a:rPr>
              <a:t>MEAL Plan </a:t>
            </a:r>
          </a:p>
        </p:txBody>
      </p:sp>
      <p:sp>
        <p:nvSpPr>
          <p:cNvPr id="3" name="Content Placeholder 2">
            <a:extLst>
              <a:ext uri="{FF2B5EF4-FFF2-40B4-BE49-F238E27FC236}">
                <a16:creationId xmlns:a16="http://schemas.microsoft.com/office/drawing/2014/main" id="{A3163F33-56F6-9633-A88A-69516F04E799}"/>
              </a:ext>
            </a:extLst>
          </p:cNvPr>
          <p:cNvSpPr>
            <a:spLocks noGrp="1"/>
          </p:cNvSpPr>
          <p:nvPr>
            <p:ph sz="quarter" idx="1"/>
          </p:nvPr>
        </p:nvSpPr>
        <p:spPr>
          <a:solidFill>
            <a:schemeClr val="bg1"/>
          </a:solidFill>
          <a:ln>
            <a:solidFill>
              <a:srgbClr val="002060"/>
            </a:solidFill>
          </a:ln>
        </p:spPr>
        <p:txBody>
          <a:bodyPr>
            <a:normAutofit/>
          </a:bodyPr>
          <a:lstStyle/>
          <a:p>
            <a:pPr marL="0" indent="0">
              <a:buNone/>
            </a:pPr>
            <a:r>
              <a:rPr lang="en-US" sz="2400" b="1" u="sng" dirty="0">
                <a:solidFill>
                  <a:srgbClr val="002060"/>
                </a:solidFill>
              </a:rPr>
              <a:t>MEAL PLAN </a:t>
            </a:r>
            <a:r>
              <a:rPr lang="en-US" sz="2400" dirty="0"/>
              <a:t>– HOW TO write body paragraphs in defense of a thesis</a:t>
            </a:r>
          </a:p>
          <a:p>
            <a:pPr marL="0" indent="0">
              <a:buNone/>
            </a:pPr>
            <a:endParaRPr lang="en-US" sz="2400" dirty="0"/>
          </a:p>
        </p:txBody>
      </p:sp>
      <p:sp>
        <p:nvSpPr>
          <p:cNvPr id="4" name="Rectangle 3">
            <a:extLst>
              <a:ext uri="{FF2B5EF4-FFF2-40B4-BE49-F238E27FC236}">
                <a16:creationId xmlns:a16="http://schemas.microsoft.com/office/drawing/2014/main" id="{4A3EDEB9-10A6-B30D-F769-E07B8DA09E34}"/>
              </a:ext>
            </a:extLst>
          </p:cNvPr>
          <p:cNvSpPr/>
          <p:nvPr/>
        </p:nvSpPr>
        <p:spPr>
          <a:xfrm>
            <a:off x="152400" y="2345759"/>
            <a:ext cx="2590800" cy="609600"/>
          </a:xfrm>
          <a:prstGeom prst="rect">
            <a:avLst/>
          </a:prstGeom>
          <a:solidFill>
            <a:schemeClr val="accent2">
              <a:lumMod val="50000"/>
            </a:schemeClr>
          </a:solidFill>
          <a:ln w="28575">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M = Main idea</a:t>
            </a:r>
          </a:p>
        </p:txBody>
      </p:sp>
      <p:sp>
        <p:nvSpPr>
          <p:cNvPr id="5" name="Rectangle 4">
            <a:extLst>
              <a:ext uri="{FF2B5EF4-FFF2-40B4-BE49-F238E27FC236}">
                <a16:creationId xmlns:a16="http://schemas.microsoft.com/office/drawing/2014/main" id="{04FA0C3A-054F-93F4-8F0E-167407E21607}"/>
              </a:ext>
            </a:extLst>
          </p:cNvPr>
          <p:cNvSpPr/>
          <p:nvPr/>
        </p:nvSpPr>
        <p:spPr>
          <a:xfrm>
            <a:off x="2862072" y="2172991"/>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Topic sentence that re-states thesis claim and base that supports it </a:t>
            </a:r>
          </a:p>
        </p:txBody>
      </p:sp>
      <p:sp>
        <p:nvSpPr>
          <p:cNvPr id="6" name="Rectangle 5">
            <a:extLst>
              <a:ext uri="{FF2B5EF4-FFF2-40B4-BE49-F238E27FC236}">
                <a16:creationId xmlns:a16="http://schemas.microsoft.com/office/drawing/2014/main" id="{1137E222-0603-058E-C019-DAC2CA86337D}"/>
              </a:ext>
            </a:extLst>
          </p:cNvPr>
          <p:cNvSpPr/>
          <p:nvPr/>
        </p:nvSpPr>
        <p:spPr>
          <a:xfrm>
            <a:off x="152400" y="3429000"/>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E = Evidence</a:t>
            </a:r>
          </a:p>
        </p:txBody>
      </p:sp>
      <p:sp>
        <p:nvSpPr>
          <p:cNvPr id="7" name="Rectangle 6">
            <a:extLst>
              <a:ext uri="{FF2B5EF4-FFF2-40B4-BE49-F238E27FC236}">
                <a16:creationId xmlns:a16="http://schemas.microsoft.com/office/drawing/2014/main" id="{76AFD499-DC83-8AC2-3F67-55A9C7580F67}"/>
              </a:ext>
            </a:extLst>
          </p:cNvPr>
          <p:cNvSpPr/>
          <p:nvPr/>
        </p:nvSpPr>
        <p:spPr>
          <a:xfrm>
            <a:off x="170481" y="4578096"/>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A = Analysis</a:t>
            </a:r>
          </a:p>
        </p:txBody>
      </p:sp>
      <p:sp>
        <p:nvSpPr>
          <p:cNvPr id="8" name="Rectangle 7">
            <a:extLst>
              <a:ext uri="{FF2B5EF4-FFF2-40B4-BE49-F238E27FC236}">
                <a16:creationId xmlns:a16="http://schemas.microsoft.com/office/drawing/2014/main" id="{0372FDD8-1AB4-ED24-4840-08E169FE6988}"/>
              </a:ext>
            </a:extLst>
          </p:cNvPr>
          <p:cNvSpPr/>
          <p:nvPr/>
        </p:nvSpPr>
        <p:spPr>
          <a:xfrm>
            <a:off x="152400" y="5640324"/>
            <a:ext cx="2590800" cy="609600"/>
          </a:xfrm>
          <a:prstGeom prst="rect">
            <a:avLst/>
          </a:prstGeom>
          <a:solidFill>
            <a:schemeClr val="accent2">
              <a:lumMod val="5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L = Link</a:t>
            </a:r>
          </a:p>
        </p:txBody>
      </p:sp>
      <p:sp>
        <p:nvSpPr>
          <p:cNvPr id="9" name="Rectangle 8">
            <a:extLst>
              <a:ext uri="{FF2B5EF4-FFF2-40B4-BE49-F238E27FC236}">
                <a16:creationId xmlns:a16="http://schemas.microsoft.com/office/drawing/2014/main" id="{CDCEB4A9-68E1-4884-41FD-0FC5DC2ABD21}"/>
              </a:ext>
            </a:extLst>
          </p:cNvPr>
          <p:cNvSpPr/>
          <p:nvPr/>
        </p:nvSpPr>
        <p:spPr>
          <a:xfrm>
            <a:off x="2862072" y="3239791"/>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Specific, relevant, and correct example that answer the question to support your</a:t>
            </a:r>
          </a:p>
          <a:p>
            <a:r>
              <a:rPr lang="en-US" sz="2400" dirty="0">
                <a:solidFill>
                  <a:srgbClr val="002060"/>
                </a:solidFill>
              </a:rPr>
              <a:t>argument.</a:t>
            </a:r>
          </a:p>
        </p:txBody>
      </p:sp>
      <p:sp>
        <p:nvSpPr>
          <p:cNvPr id="10" name="Rectangle 9">
            <a:extLst>
              <a:ext uri="{FF2B5EF4-FFF2-40B4-BE49-F238E27FC236}">
                <a16:creationId xmlns:a16="http://schemas.microsoft.com/office/drawing/2014/main" id="{F900B04C-138B-DA46-29AA-B15391382188}"/>
              </a:ext>
            </a:extLst>
          </p:cNvPr>
          <p:cNvSpPr/>
          <p:nvPr/>
        </p:nvSpPr>
        <p:spPr>
          <a:xfrm>
            <a:off x="2862072" y="4388887"/>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Explain connections between evidence and thesis claim</a:t>
            </a:r>
          </a:p>
        </p:txBody>
      </p:sp>
      <p:sp>
        <p:nvSpPr>
          <p:cNvPr id="11" name="Rectangle 10">
            <a:extLst>
              <a:ext uri="{FF2B5EF4-FFF2-40B4-BE49-F238E27FC236}">
                <a16:creationId xmlns:a16="http://schemas.microsoft.com/office/drawing/2014/main" id="{953D422D-6BA7-C4FC-F88F-0DBF69B20374}"/>
              </a:ext>
            </a:extLst>
          </p:cNvPr>
          <p:cNvSpPr/>
          <p:nvPr/>
        </p:nvSpPr>
        <p:spPr>
          <a:xfrm>
            <a:off x="2862072" y="5472103"/>
            <a:ext cx="5943600" cy="988017"/>
          </a:xfrm>
          <a:prstGeom prst="rect">
            <a:avLst/>
          </a:prstGeom>
          <a:solidFill>
            <a:schemeClr val="bg1"/>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Answer how and why evidence/argument answers the question</a:t>
            </a:r>
          </a:p>
        </p:txBody>
      </p:sp>
      <p:sp>
        <p:nvSpPr>
          <p:cNvPr id="12" name="Arrow: Right 11">
            <a:extLst>
              <a:ext uri="{FF2B5EF4-FFF2-40B4-BE49-F238E27FC236}">
                <a16:creationId xmlns:a16="http://schemas.microsoft.com/office/drawing/2014/main" id="{E0729B64-174F-2ACE-C0F7-74159E556A36}"/>
              </a:ext>
            </a:extLst>
          </p:cNvPr>
          <p:cNvSpPr/>
          <p:nvPr/>
        </p:nvSpPr>
        <p:spPr>
          <a:xfrm>
            <a:off x="2494581" y="2497253"/>
            <a:ext cx="533400" cy="269516"/>
          </a:xfrm>
          <a:prstGeom prst="rightArrow">
            <a:avLst/>
          </a:prstGeom>
          <a:solidFill>
            <a:schemeClr val="accent1">
              <a:lumMod val="50000"/>
            </a:schemeClr>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AE118D3-BB2D-2CA5-B809-640A6BD0E46D}"/>
              </a:ext>
            </a:extLst>
          </p:cNvPr>
          <p:cNvSpPr/>
          <p:nvPr/>
        </p:nvSpPr>
        <p:spPr>
          <a:xfrm>
            <a:off x="2476500" y="3599041"/>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075FAB9-F4BF-2DFF-832E-3481C813DA7F}"/>
              </a:ext>
            </a:extLst>
          </p:cNvPr>
          <p:cNvSpPr/>
          <p:nvPr/>
        </p:nvSpPr>
        <p:spPr>
          <a:xfrm>
            <a:off x="2476500" y="4736114"/>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E4C591F-BF26-A0DD-B15E-B141C5015C7D}"/>
              </a:ext>
            </a:extLst>
          </p:cNvPr>
          <p:cNvSpPr/>
          <p:nvPr/>
        </p:nvSpPr>
        <p:spPr>
          <a:xfrm>
            <a:off x="2476500" y="5831353"/>
            <a:ext cx="533400" cy="269516"/>
          </a:xfrm>
          <a:prstGeom prst="rightArrow">
            <a:avLst/>
          </a:prstGeom>
          <a:solidFill>
            <a:schemeClr val="accent1">
              <a:lumMod val="50000"/>
            </a:schemeClr>
          </a:solidFill>
          <a:ln>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8052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8039-8DC8-6DDC-2D48-E708E7560188}"/>
              </a:ext>
            </a:extLst>
          </p:cNvPr>
          <p:cNvSpPr>
            <a:spLocks noGrp="1"/>
          </p:cNvSpPr>
          <p:nvPr>
            <p:ph type="title"/>
          </p:nvPr>
        </p:nvSpPr>
        <p:spPr/>
        <p:txBody>
          <a:bodyPr/>
          <a:lstStyle/>
          <a:p>
            <a:r>
              <a:rPr lang="en-US" dirty="0">
                <a:solidFill>
                  <a:srgbClr val="002060"/>
                </a:solidFill>
              </a:rPr>
              <a:t>Sample MEAL Plan Paragraph</a:t>
            </a:r>
          </a:p>
        </p:txBody>
      </p:sp>
      <p:sp>
        <p:nvSpPr>
          <p:cNvPr id="3" name="Content Placeholder 2">
            <a:extLst>
              <a:ext uri="{FF2B5EF4-FFF2-40B4-BE49-F238E27FC236}">
                <a16:creationId xmlns:a16="http://schemas.microsoft.com/office/drawing/2014/main" id="{904B4238-381A-1581-4699-0231CFE7E9DE}"/>
              </a:ext>
            </a:extLst>
          </p:cNvPr>
          <p:cNvSpPr>
            <a:spLocks noGrp="1"/>
          </p:cNvSpPr>
          <p:nvPr>
            <p:ph sz="quarter" idx="1"/>
          </p:nvPr>
        </p:nvSpPr>
        <p:spPr>
          <a:solidFill>
            <a:schemeClr val="bg1"/>
          </a:solidFill>
        </p:spPr>
        <p:txBody>
          <a:bodyPr>
            <a:normAutofit fontScale="92500"/>
          </a:bodyPr>
          <a:lstStyle/>
          <a:p>
            <a:pPr marL="0" indent="0">
              <a:buNone/>
            </a:pPr>
            <a:r>
              <a:rPr lang="en-US" sz="2400" b="1" dirty="0">
                <a:solidFill>
                  <a:srgbClr val="FF0000"/>
                </a:solidFill>
              </a:rPr>
              <a:t>Manifest Destiny expanded sectional tensions by furthering violence over the debate of free states versus slave states</a:t>
            </a:r>
            <a:r>
              <a:rPr lang="en-US" sz="2400" b="1" dirty="0"/>
              <a:t>. (</a:t>
            </a:r>
            <a:r>
              <a:rPr lang="en-US" sz="2400" b="1" dirty="0">
                <a:solidFill>
                  <a:srgbClr val="FF0000"/>
                </a:solidFill>
              </a:rPr>
              <a:t>main idea</a:t>
            </a:r>
            <a:r>
              <a:rPr lang="en-US" sz="2400" b="1" dirty="0"/>
              <a:t>) </a:t>
            </a:r>
            <a:r>
              <a:rPr lang="en-US" sz="2400" u="sng" dirty="0">
                <a:solidFill>
                  <a:srgbClr val="002060"/>
                </a:solidFill>
              </a:rPr>
              <a:t>Stephen Douglas</a:t>
            </a:r>
            <a:r>
              <a:rPr lang="en-US" sz="2400" dirty="0">
                <a:solidFill>
                  <a:srgbClr val="002060"/>
                </a:solidFill>
              </a:rPr>
              <a:t>’ </a:t>
            </a:r>
            <a:r>
              <a:rPr lang="en-US" sz="2400" u="sng" dirty="0">
                <a:solidFill>
                  <a:srgbClr val="002060"/>
                </a:solidFill>
              </a:rPr>
              <a:t>Kansas-Nebraska Acts</a:t>
            </a:r>
            <a:r>
              <a:rPr lang="en-US" sz="2400" dirty="0">
                <a:solidFill>
                  <a:srgbClr val="002060"/>
                </a:solidFill>
              </a:rPr>
              <a:t> in 1854 introduced the concept of </a:t>
            </a:r>
            <a:r>
              <a:rPr lang="en-US" sz="2400" u="sng" dirty="0">
                <a:solidFill>
                  <a:srgbClr val="002060"/>
                </a:solidFill>
              </a:rPr>
              <a:t>popular sovereignty</a:t>
            </a:r>
            <a:r>
              <a:rPr lang="en-US" sz="2400" dirty="0">
                <a:solidFill>
                  <a:srgbClr val="002060"/>
                </a:solidFill>
              </a:rPr>
              <a:t> to resolve on going debates of </a:t>
            </a:r>
            <a:r>
              <a:rPr lang="en-US" sz="2400" u="sng" dirty="0">
                <a:solidFill>
                  <a:srgbClr val="002060"/>
                </a:solidFill>
              </a:rPr>
              <a:t>slave versus free states</a:t>
            </a:r>
            <a:r>
              <a:rPr lang="en-US" sz="2400" dirty="0">
                <a:solidFill>
                  <a:srgbClr val="002060"/>
                </a:solidFill>
              </a:rPr>
              <a:t>.  It allowed voters within the territory to determine whether a state constitution would support the institution of slavery. (HIPP)   </a:t>
            </a:r>
            <a:r>
              <a:rPr lang="en-US" sz="2400" dirty="0"/>
              <a:t>But violence erupted </a:t>
            </a:r>
            <a:r>
              <a:rPr lang="en-US" sz="2400" u="sng" dirty="0"/>
              <a:t>as free </a:t>
            </a:r>
            <a:r>
              <a:rPr lang="en-US" sz="2400" u="sng" dirty="0" err="1"/>
              <a:t>soiler</a:t>
            </a:r>
            <a:r>
              <a:rPr lang="en-US" sz="2400" u="sng" dirty="0"/>
              <a:t> </a:t>
            </a:r>
            <a:r>
              <a:rPr lang="en-US" sz="2400" dirty="0"/>
              <a:t>settlers rushed to Kansas to prevent the expansion of slavery.  Soon battles between free </a:t>
            </a:r>
            <a:r>
              <a:rPr lang="en-US" sz="2400" dirty="0" err="1"/>
              <a:t>soilers</a:t>
            </a:r>
            <a:r>
              <a:rPr lang="en-US" sz="2400" dirty="0"/>
              <a:t>, such as </a:t>
            </a:r>
            <a:r>
              <a:rPr lang="en-US" sz="2400" u="sng" dirty="0"/>
              <a:t>John Brown,</a:t>
            </a:r>
            <a:r>
              <a:rPr lang="en-US" sz="2400" dirty="0"/>
              <a:t> and </a:t>
            </a:r>
            <a:r>
              <a:rPr lang="en-US" sz="2400" u="sng" dirty="0"/>
              <a:t>border ruffians</a:t>
            </a:r>
            <a:r>
              <a:rPr lang="en-US" sz="2400" dirty="0"/>
              <a:t> from Missouri who illegally voted in Kansas to expand the slavery.  </a:t>
            </a:r>
            <a:r>
              <a:rPr lang="en-US" sz="2400" b="1" dirty="0">
                <a:solidFill>
                  <a:srgbClr val="7030A0"/>
                </a:solidFill>
              </a:rPr>
              <a:t>Therefore westward expansion caused violence to erupt over the issue of the expansion of slavery. (Link evidence to claim)</a:t>
            </a:r>
          </a:p>
        </p:txBody>
      </p:sp>
    </p:spTree>
    <p:extLst>
      <p:ext uri="{BB962C8B-B14F-4D97-AF65-F5344CB8AC3E}">
        <p14:creationId xmlns:p14="http://schemas.microsoft.com/office/powerpoint/2010/main" val="3177406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E96CC-2A99-CA6C-225B-28C2DA48E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743C8-EBD1-EB9C-D2C2-050734741E09}"/>
              </a:ext>
            </a:extLst>
          </p:cNvPr>
          <p:cNvSpPr>
            <a:spLocks noGrp="1"/>
          </p:cNvSpPr>
          <p:nvPr>
            <p:ph type="title"/>
          </p:nvPr>
        </p:nvSpPr>
        <p:spPr>
          <a:ln>
            <a:solidFill>
              <a:schemeClr val="accent1"/>
            </a:solidFill>
          </a:ln>
        </p:spPr>
        <p:txBody>
          <a:bodyPr/>
          <a:lstStyle/>
          <a:p>
            <a:r>
              <a:rPr lang="en-US" dirty="0"/>
              <a:t>Agenda</a:t>
            </a:r>
          </a:p>
        </p:txBody>
      </p:sp>
      <p:sp>
        <p:nvSpPr>
          <p:cNvPr id="3" name="Content Placeholder 2">
            <a:extLst>
              <a:ext uri="{FF2B5EF4-FFF2-40B4-BE49-F238E27FC236}">
                <a16:creationId xmlns:a16="http://schemas.microsoft.com/office/drawing/2014/main" id="{3F094413-674D-E90E-2681-B5CC2A0B0436}"/>
              </a:ext>
            </a:extLst>
          </p:cNvPr>
          <p:cNvSpPr>
            <a:spLocks noGrp="1"/>
          </p:cNvSpPr>
          <p:nvPr>
            <p:ph sz="quarter" idx="1"/>
          </p:nvPr>
        </p:nvSpPr>
        <p:spPr>
          <a:xfrm>
            <a:off x="301752" y="1176580"/>
            <a:ext cx="8503920" cy="5486400"/>
          </a:xfrm>
          <a:solidFill>
            <a:schemeClr val="accent2">
              <a:lumMod val="20000"/>
              <a:lumOff val="80000"/>
            </a:schemeClr>
          </a:solidFill>
        </p:spPr>
        <p:txBody>
          <a:bodyPr>
            <a:normAutofit fontScale="47500" lnSpcReduction="20000"/>
          </a:bodyPr>
          <a:lstStyle/>
          <a:p>
            <a:pPr marL="0" indent="0">
              <a:buNone/>
            </a:pPr>
            <a:endParaRPr lang="en-US" sz="700" b="1" i="1" dirty="0">
              <a:solidFill>
                <a:srgbClr val="002060"/>
              </a:solidFill>
            </a:endParaRPr>
          </a:p>
          <a:p>
            <a:pPr marL="0" indent="0">
              <a:buNone/>
            </a:pPr>
            <a:r>
              <a:rPr lang="en-US" sz="4200" b="1" i="1" dirty="0">
                <a:solidFill>
                  <a:srgbClr val="002060"/>
                </a:solidFill>
              </a:rPr>
              <a:t>Essential Question:</a:t>
            </a:r>
            <a:r>
              <a:rPr lang="en-US" sz="4200" b="1" dirty="0">
                <a:solidFill>
                  <a:srgbClr val="002060"/>
                </a:solidFill>
              </a:rPr>
              <a:t> </a:t>
            </a:r>
            <a:r>
              <a:rPr lang="en-US" sz="4200" dirty="0"/>
              <a:t>How did the development of the market revolution dramatic alter the development of the United States from 1820 to 1860?</a:t>
            </a:r>
          </a:p>
          <a:p>
            <a:pPr marL="0" indent="0">
              <a:buNone/>
            </a:pPr>
            <a:r>
              <a:rPr lang="en-US" sz="4200" b="1" dirty="0"/>
              <a:t>Students can:</a:t>
            </a:r>
          </a:p>
          <a:p>
            <a:pPr lvl="0"/>
            <a:r>
              <a:rPr lang="en-US" sz="4200" dirty="0"/>
              <a:t>Decipher how innovation was a primary factor in the development of a national economy</a:t>
            </a:r>
          </a:p>
          <a:p>
            <a:pPr lvl="0"/>
            <a:r>
              <a:rPr lang="en-US" sz="4200" dirty="0"/>
              <a:t>Evaluate social changes as a result of mechanization </a:t>
            </a:r>
          </a:p>
          <a:p>
            <a:pPr lvl="0"/>
            <a:r>
              <a:rPr lang="en-US" sz="4200"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5100" b="1" dirty="0">
                <a:latin typeface="+mj-lt"/>
              </a:rPr>
              <a:t>Agenda</a:t>
            </a:r>
          </a:p>
          <a:p>
            <a:r>
              <a:rPr lang="en-US" sz="5100" dirty="0">
                <a:latin typeface="+mj-lt"/>
              </a:rPr>
              <a:t>Rise of Slave Population </a:t>
            </a:r>
          </a:p>
          <a:p>
            <a:r>
              <a:rPr lang="en-US" sz="5100" dirty="0">
                <a:latin typeface="+mj-lt"/>
              </a:rPr>
              <a:t>African Americans X factor</a:t>
            </a:r>
          </a:p>
          <a:p>
            <a:r>
              <a:rPr lang="en-US" sz="5100" dirty="0">
                <a:latin typeface="+mj-lt"/>
              </a:rPr>
              <a:t>African Americans in the Early Republic </a:t>
            </a:r>
          </a:p>
          <a:p>
            <a:r>
              <a:rPr lang="en-US" sz="5100" dirty="0">
                <a:latin typeface="+mj-lt"/>
              </a:rPr>
              <a:t>Jackson SAQ re-writes </a:t>
            </a:r>
          </a:p>
          <a:p>
            <a:pPr marL="0" indent="0">
              <a:buNone/>
            </a:pPr>
            <a:r>
              <a:rPr lang="en-US" sz="5100" b="1" dirty="0">
                <a:solidFill>
                  <a:srgbClr val="002060"/>
                </a:solidFill>
                <a:latin typeface="+mj-lt"/>
              </a:rPr>
              <a:t>Homework:</a:t>
            </a:r>
          </a:p>
          <a:p>
            <a:r>
              <a:rPr lang="en-US" sz="5100" b="1" dirty="0">
                <a:solidFill>
                  <a:srgbClr val="002060"/>
                </a:solidFill>
                <a:latin typeface="+mj-lt"/>
              </a:rPr>
              <a:t>Objective 9 Reading Questions due 11/21</a:t>
            </a:r>
          </a:p>
        </p:txBody>
      </p:sp>
    </p:spTree>
    <p:extLst>
      <p:ext uri="{BB962C8B-B14F-4D97-AF65-F5344CB8AC3E}">
        <p14:creationId xmlns:p14="http://schemas.microsoft.com/office/powerpoint/2010/main" val="791610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1257-C0C9-394A-5B78-7BAE1B1879FE}"/>
              </a:ext>
            </a:extLst>
          </p:cNvPr>
          <p:cNvSpPr>
            <a:spLocks noGrp="1"/>
          </p:cNvSpPr>
          <p:nvPr>
            <p:ph type="title"/>
          </p:nvPr>
        </p:nvSpPr>
        <p:spPr/>
        <p:txBody>
          <a:bodyPr/>
          <a:lstStyle/>
          <a:p>
            <a:r>
              <a:rPr lang="en-US" dirty="0">
                <a:solidFill>
                  <a:srgbClr val="002060"/>
                </a:solidFill>
              </a:rPr>
              <a:t>Rise of Slavery</a:t>
            </a:r>
          </a:p>
        </p:txBody>
      </p:sp>
      <p:sp>
        <p:nvSpPr>
          <p:cNvPr id="3" name="Content Placeholder 2">
            <a:extLst>
              <a:ext uri="{FF2B5EF4-FFF2-40B4-BE49-F238E27FC236}">
                <a16:creationId xmlns:a16="http://schemas.microsoft.com/office/drawing/2014/main" id="{B7E55C8B-E80B-978E-E49B-935D425BD658}"/>
              </a:ext>
            </a:extLst>
          </p:cNvPr>
          <p:cNvSpPr>
            <a:spLocks noGrp="1"/>
          </p:cNvSpPr>
          <p:nvPr>
            <p:ph sz="quarter" idx="1"/>
          </p:nvPr>
        </p:nvSpPr>
        <p:spPr>
          <a:solidFill>
            <a:schemeClr val="bg1"/>
          </a:solidFill>
          <a:ln>
            <a:solidFill>
              <a:srgbClr val="002060"/>
            </a:solidFill>
          </a:ln>
        </p:spPr>
        <p:txBody>
          <a:bodyPr/>
          <a:lstStyle/>
          <a:p>
            <a:r>
              <a:rPr lang="en-US" dirty="0"/>
              <a:t>Hipp the document – Explain the trend displayed by </a:t>
            </a:r>
            <a:r>
              <a:rPr lang="en-US"/>
              <a:t>the document </a:t>
            </a:r>
            <a:endParaRPr lang="en-US" dirty="0"/>
          </a:p>
          <a:p>
            <a:pPr marL="0" indent="0">
              <a:buNone/>
            </a:pPr>
            <a:endParaRPr lang="en-US" dirty="0"/>
          </a:p>
        </p:txBody>
      </p:sp>
      <p:pic>
        <p:nvPicPr>
          <p:cNvPr id="2052" name="Picture 4" descr="FINAL Enslaved labor and the land ...">
            <a:extLst>
              <a:ext uri="{FF2B5EF4-FFF2-40B4-BE49-F238E27FC236}">
                <a16:creationId xmlns:a16="http://schemas.microsoft.com/office/drawing/2014/main" id="{FA06B28F-B0E7-8489-32E9-38B9C4B5D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90800"/>
            <a:ext cx="7696200" cy="40386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510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B4A6-56D8-A5F3-A35E-3625E7CF8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3FD01-2A5C-927C-5B6E-6489D801447A}"/>
              </a:ext>
            </a:extLst>
          </p:cNvPr>
          <p:cNvSpPr>
            <a:spLocks noGrp="1"/>
          </p:cNvSpPr>
          <p:nvPr>
            <p:ph type="title"/>
          </p:nvPr>
        </p:nvSpPr>
        <p:spPr/>
        <p:txBody>
          <a:bodyPr/>
          <a:lstStyle/>
          <a:p>
            <a:r>
              <a:rPr lang="en-US" dirty="0">
                <a:solidFill>
                  <a:srgbClr val="002060"/>
                </a:solidFill>
              </a:rPr>
              <a:t>African American Population </a:t>
            </a:r>
          </a:p>
        </p:txBody>
      </p:sp>
      <p:sp>
        <p:nvSpPr>
          <p:cNvPr id="3" name="Content Placeholder 2">
            <a:extLst>
              <a:ext uri="{FF2B5EF4-FFF2-40B4-BE49-F238E27FC236}">
                <a16:creationId xmlns:a16="http://schemas.microsoft.com/office/drawing/2014/main" id="{471D26E2-3B83-6D8D-2E81-85815178C7CA}"/>
              </a:ext>
            </a:extLst>
          </p:cNvPr>
          <p:cNvSpPr>
            <a:spLocks noGrp="1"/>
          </p:cNvSpPr>
          <p:nvPr>
            <p:ph sz="quarter" idx="1"/>
          </p:nvPr>
        </p:nvSpPr>
        <p:spPr>
          <a:solidFill>
            <a:schemeClr val="bg1"/>
          </a:solidFill>
          <a:ln>
            <a:solidFill>
              <a:srgbClr val="002060"/>
            </a:solidFill>
          </a:ln>
        </p:spPr>
        <p:txBody>
          <a:bodyPr/>
          <a:lstStyle/>
          <a:p>
            <a:pPr marL="0" indent="0">
              <a:buNone/>
            </a:pPr>
            <a:r>
              <a:rPr lang="en-US" dirty="0"/>
              <a:t>African American population in the early 1800s </a:t>
            </a:r>
          </a:p>
        </p:txBody>
      </p:sp>
      <p:pic>
        <p:nvPicPr>
          <p:cNvPr id="1026" name="Picture 2" descr="United States: black and slave ...">
            <a:extLst>
              <a:ext uri="{FF2B5EF4-FFF2-40B4-BE49-F238E27FC236}">
                <a16:creationId xmlns:a16="http://schemas.microsoft.com/office/drawing/2014/main" id="{B0D74E8A-C26F-D398-CE54-ED6F583F1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4800600" cy="4267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A83C153-7FC1-5944-DCAA-65551268DB0E}"/>
              </a:ext>
            </a:extLst>
          </p:cNvPr>
          <p:cNvSpPr/>
          <p:nvPr/>
        </p:nvSpPr>
        <p:spPr>
          <a:xfrm>
            <a:off x="4724062" y="3355848"/>
            <a:ext cx="4303466" cy="274320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t>Freed population </a:t>
            </a:r>
          </a:p>
          <a:p>
            <a:pPr marL="342900" indent="-342900">
              <a:buFont typeface="Arial" panose="020B0604020202020204" pitchFamily="34" charset="0"/>
              <a:buChar char="•"/>
            </a:pPr>
            <a:r>
              <a:rPr lang="en-US" sz="2400" dirty="0"/>
              <a:t>North – faced discrimination and cannot vote</a:t>
            </a:r>
          </a:p>
          <a:p>
            <a:pPr marL="342900" indent="-342900">
              <a:buFont typeface="Arial" panose="020B0604020202020204" pitchFamily="34" charset="0"/>
              <a:buChar char="•"/>
            </a:pPr>
            <a:r>
              <a:rPr lang="en-US" sz="2400" dirty="0"/>
              <a:t>South – purchased freedom or emancipated (faced discrimination) </a:t>
            </a:r>
          </a:p>
        </p:txBody>
      </p:sp>
      <p:sp>
        <p:nvSpPr>
          <p:cNvPr id="5" name="Arrow: Right 4">
            <a:extLst>
              <a:ext uri="{FF2B5EF4-FFF2-40B4-BE49-F238E27FC236}">
                <a16:creationId xmlns:a16="http://schemas.microsoft.com/office/drawing/2014/main" id="{CA0608C8-CF3C-93EC-C057-2740972713F2}"/>
              </a:ext>
            </a:extLst>
          </p:cNvPr>
          <p:cNvSpPr/>
          <p:nvPr/>
        </p:nvSpPr>
        <p:spPr>
          <a:xfrm rot="10800000">
            <a:off x="4248912" y="4727448"/>
            <a:ext cx="6096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778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A1C08-D674-0FBC-B420-AB49C1CDC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E4CF7-72AC-A4DA-1397-497BCD44DBF7}"/>
              </a:ext>
            </a:extLst>
          </p:cNvPr>
          <p:cNvSpPr>
            <a:spLocks noGrp="1"/>
          </p:cNvSpPr>
          <p:nvPr>
            <p:ph type="title"/>
          </p:nvPr>
        </p:nvSpPr>
        <p:spPr/>
        <p:txBody>
          <a:bodyPr/>
          <a:lstStyle/>
          <a:p>
            <a:r>
              <a:rPr lang="en-US" dirty="0">
                <a:solidFill>
                  <a:srgbClr val="002060"/>
                </a:solidFill>
              </a:rPr>
              <a:t>Southern Slave Resistance</a:t>
            </a:r>
          </a:p>
        </p:txBody>
      </p:sp>
      <p:sp>
        <p:nvSpPr>
          <p:cNvPr id="3" name="Content Placeholder 2">
            <a:extLst>
              <a:ext uri="{FF2B5EF4-FFF2-40B4-BE49-F238E27FC236}">
                <a16:creationId xmlns:a16="http://schemas.microsoft.com/office/drawing/2014/main" id="{D54A03FB-C893-7BB0-0427-E2FC0429086A}"/>
              </a:ext>
            </a:extLst>
          </p:cNvPr>
          <p:cNvSpPr>
            <a:spLocks noGrp="1"/>
          </p:cNvSpPr>
          <p:nvPr>
            <p:ph sz="quarter" idx="1"/>
          </p:nvPr>
        </p:nvSpPr>
        <p:spPr>
          <a:solidFill>
            <a:schemeClr val="bg1"/>
          </a:solidFill>
          <a:ln>
            <a:solidFill>
              <a:srgbClr val="002060"/>
            </a:solidFill>
          </a:ln>
        </p:spPr>
        <p:txBody>
          <a:bodyPr/>
          <a:lstStyle/>
          <a:p>
            <a:pPr marL="0" indent="0">
              <a:buNone/>
            </a:pPr>
            <a:r>
              <a:rPr lang="en-US" dirty="0"/>
              <a:t>Acts of Resistance</a:t>
            </a:r>
          </a:p>
        </p:txBody>
      </p:sp>
      <p:sp>
        <p:nvSpPr>
          <p:cNvPr id="8" name="Rectangle 7">
            <a:extLst>
              <a:ext uri="{FF2B5EF4-FFF2-40B4-BE49-F238E27FC236}">
                <a16:creationId xmlns:a16="http://schemas.microsoft.com/office/drawing/2014/main" id="{A86EB868-CD29-BBE4-D222-46119CDDE01E}"/>
              </a:ext>
            </a:extLst>
          </p:cNvPr>
          <p:cNvSpPr/>
          <p:nvPr/>
        </p:nvSpPr>
        <p:spPr>
          <a:xfrm>
            <a:off x="238726" y="2181490"/>
            <a:ext cx="4314986" cy="758952"/>
          </a:xfrm>
          <a:prstGeom prst="rect">
            <a:avLst/>
          </a:prstGeom>
          <a:solidFill>
            <a:schemeClr val="accent2">
              <a:lumMod val="50000"/>
            </a:schemeClr>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t>Work slow downs</a:t>
            </a:r>
            <a:r>
              <a:rPr lang="en-US" sz="2400" dirty="0"/>
              <a:t>: tool sabotage </a:t>
            </a:r>
          </a:p>
        </p:txBody>
      </p:sp>
      <p:sp>
        <p:nvSpPr>
          <p:cNvPr id="9" name="Rectangle 8">
            <a:extLst>
              <a:ext uri="{FF2B5EF4-FFF2-40B4-BE49-F238E27FC236}">
                <a16:creationId xmlns:a16="http://schemas.microsoft.com/office/drawing/2014/main" id="{F7691273-07EE-D5BA-67D4-D5D77508B8D6}"/>
              </a:ext>
            </a:extLst>
          </p:cNvPr>
          <p:cNvSpPr/>
          <p:nvPr/>
        </p:nvSpPr>
        <p:spPr>
          <a:xfrm>
            <a:off x="273338" y="3138419"/>
            <a:ext cx="4314986" cy="1452372"/>
          </a:xfrm>
          <a:prstGeom prst="rect">
            <a:avLst/>
          </a:prstGeom>
          <a:solidFill>
            <a:schemeClr val="accent2">
              <a:lumMod val="50000"/>
            </a:schemeClr>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t>Runaway</a:t>
            </a:r>
            <a:r>
              <a:rPr lang="en-US" sz="2400" dirty="0"/>
              <a:t>: inspired by the Bible &amp; Missouri Compromise</a:t>
            </a:r>
          </a:p>
          <a:p>
            <a:pPr marL="342900" indent="-342900">
              <a:buFont typeface="Arial" panose="020B0604020202020204" pitchFamily="34" charset="0"/>
              <a:buChar char="•"/>
            </a:pPr>
            <a:r>
              <a:rPr lang="en-US" sz="2400" b="1" u="sng" dirty="0"/>
              <a:t>Underground Railroad</a:t>
            </a:r>
          </a:p>
        </p:txBody>
      </p:sp>
      <p:sp>
        <p:nvSpPr>
          <p:cNvPr id="10" name="Rectangle 9">
            <a:extLst>
              <a:ext uri="{FF2B5EF4-FFF2-40B4-BE49-F238E27FC236}">
                <a16:creationId xmlns:a16="http://schemas.microsoft.com/office/drawing/2014/main" id="{8CF7A117-6C5A-C3A3-94A5-6897663C3B69}"/>
              </a:ext>
            </a:extLst>
          </p:cNvPr>
          <p:cNvSpPr/>
          <p:nvPr/>
        </p:nvSpPr>
        <p:spPr>
          <a:xfrm>
            <a:off x="266700" y="4761750"/>
            <a:ext cx="4848386" cy="1784759"/>
          </a:xfrm>
          <a:prstGeom prst="rect">
            <a:avLst/>
          </a:prstGeom>
          <a:solidFill>
            <a:schemeClr val="accent2">
              <a:lumMod val="50000"/>
            </a:schemeClr>
          </a:solidFill>
          <a:ln>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t>Rebellion</a:t>
            </a:r>
            <a:r>
              <a:rPr lang="en-US" sz="2400" dirty="0"/>
              <a:t>: Slave Revolts</a:t>
            </a:r>
          </a:p>
          <a:p>
            <a:pPr marL="342900" indent="-342900">
              <a:buFont typeface="Arial" panose="020B0604020202020204" pitchFamily="34" charset="0"/>
              <a:buChar char="•"/>
            </a:pPr>
            <a:r>
              <a:rPr lang="en-US" sz="2400" b="1" u="sng" dirty="0"/>
              <a:t>Prosser’s Rebellion 1800</a:t>
            </a:r>
          </a:p>
          <a:p>
            <a:pPr marL="342900" indent="-342900">
              <a:buFont typeface="Arial" panose="020B0604020202020204" pitchFamily="34" charset="0"/>
              <a:buChar char="•"/>
            </a:pPr>
            <a:r>
              <a:rPr lang="en-US" sz="2400" b="1" u="sng" dirty="0"/>
              <a:t>Vesey Rebellion 1822</a:t>
            </a:r>
          </a:p>
          <a:p>
            <a:pPr marL="342900" indent="-342900">
              <a:buFont typeface="Arial" panose="020B0604020202020204" pitchFamily="34" charset="0"/>
              <a:buChar char="•"/>
            </a:pPr>
            <a:r>
              <a:rPr lang="en-US" sz="2400" b="1" u="sng" dirty="0"/>
              <a:t>Nat Turner Rebellion 1831</a:t>
            </a:r>
          </a:p>
        </p:txBody>
      </p:sp>
      <p:pic>
        <p:nvPicPr>
          <p:cNvPr id="2050" name="Picture 2" descr="The Underground Railroad">
            <a:extLst>
              <a:ext uri="{FF2B5EF4-FFF2-40B4-BE49-F238E27FC236}">
                <a16:creationId xmlns:a16="http://schemas.microsoft.com/office/drawing/2014/main" id="{44D2027A-4CB6-8A0D-1D09-E58645157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118" y="921788"/>
            <a:ext cx="3991897" cy="310181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Conference on slave rebellions offers ...">
            <a:extLst>
              <a:ext uri="{FF2B5EF4-FFF2-40B4-BE49-F238E27FC236}">
                <a16:creationId xmlns:a16="http://schemas.microsoft.com/office/drawing/2014/main" id="{BD7CFA4A-16F2-D7B9-5234-77A8226C5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066" y="4194566"/>
            <a:ext cx="3999234" cy="169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151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DC3E-DD3B-4F53-802B-2906CE288BC1}"/>
              </a:ext>
            </a:extLst>
          </p:cNvPr>
          <p:cNvSpPr>
            <a:spLocks noGrp="1"/>
          </p:cNvSpPr>
          <p:nvPr>
            <p:ph type="title"/>
          </p:nvPr>
        </p:nvSpPr>
        <p:spPr>
          <a:solidFill>
            <a:schemeClr val="accent2"/>
          </a:solidFill>
          <a:ln>
            <a:solidFill>
              <a:srgbClr val="002060"/>
            </a:solidFill>
          </a:ln>
        </p:spPr>
        <p:txBody>
          <a:bodyPr/>
          <a:lstStyle/>
          <a:p>
            <a:r>
              <a:rPr lang="en-US" b="1" dirty="0"/>
              <a:t>Election of 1840</a:t>
            </a:r>
          </a:p>
        </p:txBody>
      </p:sp>
      <p:pic>
        <p:nvPicPr>
          <p:cNvPr id="5" name="Content Placeholder 4" descr="A picture containing text, map&#10;&#10;Description automatically generated">
            <a:extLst>
              <a:ext uri="{FF2B5EF4-FFF2-40B4-BE49-F238E27FC236}">
                <a16:creationId xmlns:a16="http://schemas.microsoft.com/office/drawing/2014/main" id="{01FBDEB8-F2F8-4FF5-9D04-584B6B4F7EC9}"/>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94825" y="1143001"/>
            <a:ext cx="6000750" cy="3352799"/>
          </a:xfrm>
          <a:ln>
            <a:solidFill>
              <a:srgbClr val="002060"/>
            </a:solidFill>
          </a:ln>
        </p:spPr>
      </p:pic>
      <p:pic>
        <p:nvPicPr>
          <p:cNvPr id="7" name="Picture 6" descr="A picture containing outdoor, building, man, photo&#10;&#10;Description automatically generated">
            <a:extLst>
              <a:ext uri="{FF2B5EF4-FFF2-40B4-BE49-F238E27FC236}">
                <a16:creationId xmlns:a16="http://schemas.microsoft.com/office/drawing/2014/main" id="{E6749A10-F7C1-4B6D-90AB-2F916C1CE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16" y="1981200"/>
            <a:ext cx="3105335" cy="1752600"/>
          </a:xfrm>
          <a:prstGeom prst="rect">
            <a:avLst/>
          </a:prstGeom>
          <a:ln>
            <a:solidFill>
              <a:srgbClr val="002060"/>
            </a:solidFill>
          </a:ln>
        </p:spPr>
      </p:pic>
      <p:sp>
        <p:nvSpPr>
          <p:cNvPr id="8" name="Rectangle 7">
            <a:extLst>
              <a:ext uri="{FF2B5EF4-FFF2-40B4-BE49-F238E27FC236}">
                <a16:creationId xmlns:a16="http://schemas.microsoft.com/office/drawing/2014/main" id="{E5BFCA37-B9CE-4065-8B47-6E4E107BB7AB}"/>
              </a:ext>
            </a:extLst>
          </p:cNvPr>
          <p:cNvSpPr/>
          <p:nvPr/>
        </p:nvSpPr>
        <p:spPr>
          <a:xfrm>
            <a:off x="457200" y="4651249"/>
            <a:ext cx="8458200" cy="144475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President #9: William Harry Harrison (W) (dies 1 month into his presidency</a:t>
            </a:r>
          </a:p>
          <a:p>
            <a:r>
              <a:rPr lang="en-US" sz="2400" dirty="0">
                <a:solidFill>
                  <a:schemeClr val="bg1"/>
                </a:solidFill>
              </a:rPr>
              <a:t>President #10: John Tyler (W) rejects Whig ideas</a:t>
            </a:r>
          </a:p>
          <a:p>
            <a:pPr marL="342900" indent="-342900">
              <a:buFont typeface="Arial" panose="020B0604020202020204" pitchFamily="34" charset="0"/>
              <a:buChar char="•"/>
            </a:pPr>
            <a:r>
              <a:rPr lang="en-US" sz="2400" dirty="0">
                <a:solidFill>
                  <a:schemeClr val="bg1"/>
                </a:solidFill>
              </a:rPr>
              <a:t>Vetoes a re-chartering of the National Bank Bill</a:t>
            </a:r>
          </a:p>
        </p:txBody>
      </p:sp>
    </p:spTree>
    <p:extLst>
      <p:ext uri="{BB962C8B-B14F-4D97-AF65-F5344CB8AC3E}">
        <p14:creationId xmlns:p14="http://schemas.microsoft.com/office/powerpoint/2010/main" val="17439998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BEDD-73AE-DE7C-ACEE-30A2222C0293}"/>
              </a:ext>
            </a:extLst>
          </p:cNvPr>
          <p:cNvSpPr>
            <a:spLocks noGrp="1"/>
          </p:cNvSpPr>
          <p:nvPr>
            <p:ph type="title"/>
          </p:nvPr>
        </p:nvSpPr>
        <p:spPr/>
        <p:txBody>
          <a:bodyPr/>
          <a:lstStyle/>
          <a:p>
            <a:r>
              <a:rPr lang="en-US" dirty="0"/>
              <a:t>Regional Autopsy</a:t>
            </a:r>
          </a:p>
        </p:txBody>
      </p:sp>
      <p:sp>
        <p:nvSpPr>
          <p:cNvPr id="3" name="Content Placeholder 2">
            <a:extLst>
              <a:ext uri="{FF2B5EF4-FFF2-40B4-BE49-F238E27FC236}">
                <a16:creationId xmlns:a16="http://schemas.microsoft.com/office/drawing/2014/main" id="{6B4264BA-9D2A-6480-FA47-5CA404E1B279}"/>
              </a:ext>
            </a:extLst>
          </p:cNvPr>
          <p:cNvSpPr>
            <a:spLocks noGrp="1"/>
          </p:cNvSpPr>
          <p:nvPr>
            <p:ph sz="quarter" idx="1"/>
          </p:nvPr>
        </p:nvSpPr>
        <p:spPr>
          <a:solidFill>
            <a:schemeClr val="bg1"/>
          </a:solidFill>
        </p:spPr>
        <p:txBody>
          <a:bodyPr>
            <a:normAutofit/>
          </a:bodyPr>
          <a:lstStyle/>
          <a:p>
            <a:r>
              <a:rPr lang="en-US" sz="2400" dirty="0"/>
              <a:t>Works in groups of 3 (Each person takes a region)</a:t>
            </a:r>
          </a:p>
          <a:p>
            <a:r>
              <a:rPr lang="en-US" sz="2400" dirty="0"/>
              <a:t>Dissect how the Market Revolution transformed the region (Both positively and negatively) </a:t>
            </a:r>
          </a:p>
        </p:txBody>
      </p:sp>
      <p:sp>
        <p:nvSpPr>
          <p:cNvPr id="4" name="Rectangle 3">
            <a:extLst>
              <a:ext uri="{FF2B5EF4-FFF2-40B4-BE49-F238E27FC236}">
                <a16:creationId xmlns:a16="http://schemas.microsoft.com/office/drawing/2014/main" id="{25AC577A-6FA4-A55E-C046-777539E0BDE1}"/>
              </a:ext>
            </a:extLst>
          </p:cNvPr>
          <p:cNvSpPr/>
          <p:nvPr/>
        </p:nvSpPr>
        <p:spPr>
          <a:xfrm>
            <a:off x="457200" y="2971800"/>
            <a:ext cx="42672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t>Major factor that drives the regions economy</a:t>
            </a:r>
          </a:p>
          <a:p>
            <a:pPr marL="342900" indent="-342900">
              <a:buFont typeface="Arial" panose="020B0604020202020204" pitchFamily="34" charset="0"/>
              <a:buChar char="•"/>
            </a:pPr>
            <a:r>
              <a:rPr lang="en-US" sz="2400" dirty="0"/>
              <a:t>Innovations that are important to the region</a:t>
            </a:r>
          </a:p>
          <a:p>
            <a:pPr marL="342900" indent="-342900">
              <a:buFont typeface="Arial" panose="020B0604020202020204" pitchFamily="34" charset="0"/>
              <a:buChar char="•"/>
            </a:pPr>
            <a:r>
              <a:rPr lang="en-US" sz="2400" dirty="0"/>
              <a:t>Why different revolutions were important to the region</a:t>
            </a:r>
          </a:p>
          <a:p>
            <a:pPr marL="342900" indent="-342900">
              <a:buFont typeface="Arial" panose="020B0604020202020204" pitchFamily="34" charset="0"/>
              <a:buChar char="•"/>
            </a:pPr>
            <a:r>
              <a:rPr lang="en-US" sz="2400" dirty="0"/>
              <a:t>Social/cultural impact</a:t>
            </a:r>
          </a:p>
        </p:txBody>
      </p:sp>
      <p:pic>
        <p:nvPicPr>
          <p:cNvPr id="5" name="Picture 4">
            <a:extLst>
              <a:ext uri="{FF2B5EF4-FFF2-40B4-BE49-F238E27FC236}">
                <a16:creationId xmlns:a16="http://schemas.microsoft.com/office/drawing/2014/main" id="{9A92B6E6-8AD1-F853-720C-593167D8DC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712910"/>
            <a:ext cx="3505200" cy="2316290"/>
          </a:xfrm>
          <a:prstGeom prst="rect">
            <a:avLst/>
          </a:prstGeom>
          <a:noFill/>
          <a:ln>
            <a:solidFill>
              <a:schemeClr val="tx1"/>
            </a:solidFill>
          </a:ln>
        </p:spPr>
      </p:pic>
      <p:sp>
        <p:nvSpPr>
          <p:cNvPr id="6" name="Rectangle 5">
            <a:extLst>
              <a:ext uri="{FF2B5EF4-FFF2-40B4-BE49-F238E27FC236}">
                <a16:creationId xmlns:a16="http://schemas.microsoft.com/office/drawing/2014/main" id="{D4276297-BCE4-8541-8120-AF593021F40E}"/>
              </a:ext>
            </a:extLst>
          </p:cNvPr>
          <p:cNvSpPr/>
          <p:nvPr/>
        </p:nvSpPr>
        <p:spPr>
          <a:xfrm>
            <a:off x="5029200" y="5172856"/>
            <a:ext cx="3640111" cy="145654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Three Regions:</a:t>
            </a:r>
          </a:p>
          <a:p>
            <a:pPr marL="342900" indent="-342900">
              <a:buFont typeface="Arial" panose="020B0604020202020204" pitchFamily="34" charset="0"/>
              <a:buChar char="•"/>
            </a:pPr>
            <a:r>
              <a:rPr lang="en-US" sz="2400" dirty="0"/>
              <a:t>North</a:t>
            </a:r>
          </a:p>
          <a:p>
            <a:pPr marL="342900" indent="-342900">
              <a:buFont typeface="Arial" panose="020B0604020202020204" pitchFamily="34" charset="0"/>
              <a:buChar char="•"/>
            </a:pPr>
            <a:r>
              <a:rPr lang="en-US" sz="2400" dirty="0"/>
              <a:t>South</a:t>
            </a:r>
          </a:p>
          <a:p>
            <a:pPr marL="342900" indent="-342900">
              <a:buFont typeface="Arial" panose="020B0604020202020204" pitchFamily="34" charset="0"/>
              <a:buChar char="•"/>
            </a:pPr>
            <a:r>
              <a:rPr lang="en-US" sz="2400" dirty="0"/>
              <a:t>West</a:t>
            </a:r>
          </a:p>
        </p:txBody>
      </p:sp>
    </p:spTree>
    <p:extLst>
      <p:ext uri="{BB962C8B-B14F-4D97-AF65-F5344CB8AC3E}">
        <p14:creationId xmlns:p14="http://schemas.microsoft.com/office/powerpoint/2010/main" val="25749775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Immigration Question</a:t>
            </a:r>
          </a:p>
        </p:txBody>
      </p:sp>
      <p:sp>
        <p:nvSpPr>
          <p:cNvPr id="3" name="Content Placeholder 2"/>
          <p:cNvSpPr>
            <a:spLocks noGrp="1"/>
          </p:cNvSpPr>
          <p:nvPr>
            <p:ph sz="quarter" idx="1"/>
          </p:nvPr>
        </p:nvSpPr>
        <p:spPr/>
        <p:txBody>
          <a:bodyPr>
            <a:normAutofit/>
          </a:bodyPr>
          <a:lstStyle/>
          <a:p>
            <a:r>
              <a:rPr lang="en-US" sz="2400" dirty="0"/>
              <a:t>From 1800-1850 America saw a dramatic increase of immigration.  Evaluate its impact on this time period by creating two perspectives.</a:t>
            </a:r>
          </a:p>
          <a:p>
            <a:endParaRPr lang="en-US" sz="2400" dirty="0"/>
          </a:p>
          <a:p>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197325145"/>
              </p:ext>
            </p:extLst>
          </p:nvPr>
        </p:nvGraphicFramePr>
        <p:xfrm>
          <a:off x="838200" y="2895600"/>
          <a:ext cx="7620000" cy="202184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370840">
                <a:tc>
                  <a:txBody>
                    <a:bodyPr/>
                    <a:lstStyle/>
                    <a:p>
                      <a:r>
                        <a:rPr lang="en-US" dirty="0"/>
                        <a:t>Immigration Builds America</a:t>
                      </a:r>
                    </a:p>
                  </a:txBody>
                  <a:tcPr/>
                </a:tc>
                <a:tc>
                  <a:txBody>
                    <a:bodyPr/>
                    <a:lstStyle/>
                    <a:p>
                      <a:r>
                        <a:rPr lang="en-US" dirty="0"/>
                        <a:t>Nativists </a:t>
                      </a:r>
                    </a:p>
                  </a:txBody>
                  <a:tcPr/>
                </a:tc>
                <a:extLst>
                  <a:ext uri="{0D108BD9-81ED-4DB2-BD59-A6C34878D82A}">
                    <a16:rowId xmlns:a16="http://schemas.microsoft.com/office/drawing/2014/main" val="10000"/>
                  </a:ext>
                </a:extLst>
              </a:tr>
              <a:tr h="370840">
                <a:tc>
                  <a:txBody>
                    <a:bodyPr/>
                    <a:lstStyle/>
                    <a:p>
                      <a:r>
                        <a:rPr lang="en-US" dirty="0"/>
                        <a:t>Support facts and ideas</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Support facts and ideas</a:t>
                      </a:r>
                    </a:p>
                    <a:p>
                      <a:endParaRPr lang="en-US" dirty="0"/>
                    </a:p>
                  </a:txBody>
                  <a:tcPr/>
                </a:tc>
                <a:extLst>
                  <a:ext uri="{0D108BD9-81ED-4DB2-BD59-A6C34878D82A}">
                    <a16:rowId xmlns:a16="http://schemas.microsoft.com/office/drawing/2014/main" val="10001"/>
                  </a:ext>
                </a:extLst>
              </a:tr>
              <a:tr h="370840">
                <a:tc>
                  <a:txBody>
                    <a:bodyPr/>
                    <a:lstStyle/>
                    <a:p>
                      <a:r>
                        <a:rPr lang="en-US" dirty="0"/>
                        <a:t>1 document APPARTs</a:t>
                      </a:r>
                      <a:r>
                        <a:rPr lang="en-US" baseline="0" dirty="0"/>
                        <a:t> break down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 document APPARTs</a:t>
                      </a:r>
                      <a:r>
                        <a:rPr lang="en-US" baseline="0" dirty="0"/>
                        <a:t> break down</a:t>
                      </a:r>
                      <a:endParaRPr lang="en-US" dirty="0"/>
                    </a:p>
                    <a:p>
                      <a:endParaRPr lang="en-US" dirty="0"/>
                    </a:p>
                  </a:txBody>
                  <a:tcPr/>
                </a:tc>
                <a:extLst>
                  <a:ext uri="{0D108BD9-81ED-4DB2-BD59-A6C34878D82A}">
                    <a16:rowId xmlns:a16="http://schemas.microsoft.com/office/drawing/2014/main" val="10002"/>
                  </a:ext>
                </a:extLst>
              </a:tr>
              <a:tr h="370840">
                <a:tc>
                  <a:txBody>
                    <a:bodyPr/>
                    <a:lstStyle/>
                    <a:p>
                      <a:r>
                        <a:rPr lang="en-US" dirty="0"/>
                        <a:t>Argument thesis</a:t>
                      </a:r>
                    </a:p>
                  </a:txBody>
                  <a:tcPr/>
                </a:tc>
                <a:tc>
                  <a:txBody>
                    <a:bodyPr/>
                    <a:lstStyle/>
                    <a:p>
                      <a:r>
                        <a:rPr lang="en-US" dirty="0"/>
                        <a:t>Argument thesis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67263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Immigrant Settlers</a:t>
            </a: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5664932" cy="340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953000" y="1752600"/>
            <a:ext cx="3883152" cy="25146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Factors for immigration:</a:t>
            </a:r>
          </a:p>
          <a:p>
            <a:pPr marL="285750" indent="-285750">
              <a:buFontTx/>
              <a:buChar char="-"/>
            </a:pPr>
            <a:r>
              <a:rPr lang="en-US" sz="2000" dirty="0">
                <a:solidFill>
                  <a:schemeClr val="tx1"/>
                </a:solidFill>
              </a:rPr>
              <a:t>Overpopulation in Europe</a:t>
            </a:r>
          </a:p>
          <a:p>
            <a:pPr marL="285750" indent="-285750">
              <a:buFontTx/>
              <a:buChar char="-"/>
            </a:pPr>
            <a:r>
              <a:rPr lang="en-US" sz="2000" dirty="0">
                <a:solidFill>
                  <a:schemeClr val="tx1"/>
                </a:solidFill>
              </a:rPr>
              <a:t>Religious freedom</a:t>
            </a:r>
          </a:p>
          <a:p>
            <a:pPr marL="285750" indent="-285750">
              <a:buFontTx/>
              <a:buChar char="-"/>
            </a:pPr>
            <a:r>
              <a:rPr lang="en-US" sz="2000" dirty="0">
                <a:solidFill>
                  <a:schemeClr val="tx1"/>
                </a:solidFill>
              </a:rPr>
              <a:t>Opportunity</a:t>
            </a:r>
          </a:p>
          <a:p>
            <a:pPr marL="285750" indent="-285750">
              <a:buFontTx/>
              <a:buChar char="-"/>
            </a:pPr>
            <a:r>
              <a:rPr lang="en-US" sz="2000" dirty="0">
                <a:solidFill>
                  <a:schemeClr val="tx1"/>
                </a:solidFill>
              </a:rPr>
              <a:t>No aristocracy</a:t>
            </a:r>
          </a:p>
          <a:p>
            <a:pPr marL="285750" indent="-285750">
              <a:buFontTx/>
              <a:buChar char="-"/>
            </a:pPr>
            <a:r>
              <a:rPr lang="en-US" sz="2000" dirty="0">
                <a:solidFill>
                  <a:schemeClr val="tx1"/>
                </a:solidFill>
              </a:rPr>
              <a:t>Transportation – steam ships</a:t>
            </a:r>
          </a:p>
          <a:p>
            <a:endParaRPr lang="en-US" dirty="0">
              <a:solidFill>
                <a:schemeClr val="bg1"/>
              </a:solidFill>
            </a:endParaRPr>
          </a:p>
        </p:txBody>
      </p:sp>
      <p:sp>
        <p:nvSpPr>
          <p:cNvPr id="5" name="Rectangle 4"/>
          <p:cNvSpPr/>
          <p:nvPr/>
        </p:nvSpPr>
        <p:spPr>
          <a:xfrm>
            <a:off x="457200" y="3733800"/>
            <a:ext cx="3950858" cy="2667000"/>
          </a:xfrm>
          <a:prstGeom prst="rect">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Impact of immigration:</a:t>
            </a:r>
          </a:p>
          <a:p>
            <a:pPr marL="285750" indent="-285750">
              <a:buFontTx/>
              <a:buChar char="-"/>
            </a:pPr>
            <a:r>
              <a:rPr lang="en-US" sz="2000" dirty="0">
                <a:solidFill>
                  <a:schemeClr val="tx1"/>
                </a:solidFill>
              </a:rPr>
              <a:t>Cultural changes: abolition, Christmas tree</a:t>
            </a:r>
          </a:p>
          <a:p>
            <a:pPr marL="285750" indent="-285750">
              <a:buFontTx/>
              <a:buChar char="-"/>
            </a:pPr>
            <a:r>
              <a:rPr lang="en-US" sz="2000" dirty="0">
                <a:solidFill>
                  <a:schemeClr val="tx1"/>
                </a:solidFill>
              </a:rPr>
              <a:t>Labor force for industrialization</a:t>
            </a:r>
          </a:p>
          <a:p>
            <a:pPr marL="285750" indent="-285750">
              <a:buFontTx/>
              <a:buChar char="-"/>
            </a:pPr>
            <a:r>
              <a:rPr lang="en-US" sz="2000" b="1" dirty="0">
                <a:solidFill>
                  <a:srgbClr val="002060"/>
                </a:solidFill>
              </a:rPr>
              <a:t>Nativism</a:t>
            </a:r>
            <a:r>
              <a:rPr lang="en-US" sz="2000" dirty="0">
                <a:solidFill>
                  <a:schemeClr val="tx1"/>
                </a:solidFill>
              </a:rPr>
              <a:t>: </a:t>
            </a:r>
            <a:r>
              <a:rPr lang="en-US" sz="2000" i="1" dirty="0">
                <a:solidFill>
                  <a:schemeClr val="tx1"/>
                </a:solidFill>
              </a:rPr>
              <a:t>Order of the Star Spangle Banner, Know Nothing Party</a:t>
            </a:r>
          </a:p>
          <a:p>
            <a:endParaRPr lang="en-US" dirty="0">
              <a:solidFill>
                <a:schemeClr val="bg1"/>
              </a:solidFill>
            </a:endParaRPr>
          </a:p>
        </p:txBody>
      </p:sp>
    </p:spTree>
    <p:extLst>
      <p:ext uri="{BB962C8B-B14F-4D97-AF65-F5344CB8AC3E}">
        <p14:creationId xmlns:p14="http://schemas.microsoft.com/office/powerpoint/2010/main" val="1143180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3508248" cy="914400"/>
          </a:xfrm>
        </p:spPr>
        <p:txBody>
          <a:bodyPr>
            <a:normAutofit fontScale="90000"/>
          </a:bodyPr>
          <a:lstStyle/>
          <a:p>
            <a:r>
              <a:rPr lang="en-US" dirty="0"/>
              <a:t>Changes to Society</a:t>
            </a:r>
          </a:p>
        </p:txBody>
      </p:sp>
      <p:sp>
        <p:nvSpPr>
          <p:cNvPr id="3" name="Content Placeholder 2"/>
          <p:cNvSpPr>
            <a:spLocks noGrp="1"/>
          </p:cNvSpPr>
          <p:nvPr>
            <p:ph sz="quarter" idx="1"/>
          </p:nvPr>
        </p:nvSpPr>
        <p:spPr>
          <a:solidFill>
            <a:schemeClr val="bg1"/>
          </a:solidFill>
        </p:spPr>
        <p:txBody>
          <a:bodyPr/>
          <a:lstStyle/>
          <a:p>
            <a:r>
              <a:rPr lang="en-US" dirty="0"/>
              <a:t>Work &amp; Home</a:t>
            </a:r>
          </a:p>
          <a:p>
            <a:pPr lvl="1"/>
            <a:r>
              <a:rPr lang="en-US" dirty="0"/>
              <a:t>Lower birthrates</a:t>
            </a:r>
          </a:p>
          <a:p>
            <a:pPr lvl="1"/>
            <a:r>
              <a:rPr lang="en-US" dirty="0"/>
              <a:t>“Separate Spheres”</a:t>
            </a:r>
          </a:p>
          <a:p>
            <a:pPr lvl="2"/>
            <a:r>
              <a:rPr lang="en-US" dirty="0"/>
              <a:t>end of cottage industry</a:t>
            </a:r>
          </a:p>
          <a:p>
            <a:pPr lvl="2"/>
            <a:r>
              <a:rPr lang="en-US" dirty="0"/>
              <a:t>new gender roles</a:t>
            </a:r>
          </a:p>
          <a:p>
            <a:pPr lvl="1"/>
            <a:r>
              <a:rPr lang="en-US" dirty="0"/>
              <a:t>“cult of domesticity”</a:t>
            </a:r>
          </a:p>
          <a:p>
            <a:pPr lvl="1"/>
            <a:r>
              <a:rPr lang="en-US" dirty="0"/>
              <a:t>employment opportunities</a:t>
            </a:r>
          </a:p>
          <a:p>
            <a:pPr lvl="1"/>
            <a:r>
              <a:rPr lang="en-US" dirty="0"/>
              <a:t>Education of women</a:t>
            </a:r>
          </a:p>
          <a:p>
            <a:pPr lvl="2"/>
            <a:r>
              <a:rPr lang="en-US" dirty="0"/>
              <a:t>Oberlin College</a:t>
            </a:r>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743200"/>
            <a:ext cx="300990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457200"/>
            <a:ext cx="39814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53050" y="6172200"/>
            <a:ext cx="3276600" cy="461665"/>
          </a:xfrm>
          <a:prstGeom prst="rect">
            <a:avLst/>
          </a:prstGeom>
          <a:noFill/>
        </p:spPr>
        <p:txBody>
          <a:bodyPr wrap="square" rtlCol="0">
            <a:spAutoFit/>
          </a:bodyPr>
          <a:lstStyle/>
          <a:p>
            <a:r>
              <a:rPr lang="en-US" sz="1200" b="1" dirty="0"/>
              <a:t>Occupations of Women Wage</a:t>
            </a:r>
          </a:p>
          <a:p>
            <a:r>
              <a:rPr lang="en-US" sz="1200" b="1" dirty="0"/>
              <a:t>Earners in Massachusetts, 1837</a:t>
            </a:r>
            <a:endParaRPr lang="en-US" sz="1200" dirty="0"/>
          </a:p>
        </p:txBody>
      </p:sp>
    </p:spTree>
    <p:extLst>
      <p:ext uri="{BB962C8B-B14F-4D97-AF65-F5344CB8AC3E}">
        <p14:creationId xmlns:p14="http://schemas.microsoft.com/office/powerpoint/2010/main" val="42556428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D347-C73D-4F51-A385-45E8373F939A}"/>
              </a:ext>
            </a:extLst>
          </p:cNvPr>
          <p:cNvSpPr>
            <a:spLocks noGrp="1"/>
          </p:cNvSpPr>
          <p:nvPr>
            <p:ph type="title"/>
          </p:nvPr>
        </p:nvSpPr>
        <p:spPr/>
        <p:txBody>
          <a:bodyPr/>
          <a:lstStyle/>
          <a:p>
            <a:r>
              <a:rPr lang="en-US" dirty="0"/>
              <a:t>Change in the Antebellum Period</a:t>
            </a:r>
          </a:p>
        </p:txBody>
      </p:sp>
      <p:sp>
        <p:nvSpPr>
          <p:cNvPr id="3" name="Content Placeholder 2">
            <a:extLst>
              <a:ext uri="{FF2B5EF4-FFF2-40B4-BE49-F238E27FC236}">
                <a16:creationId xmlns:a16="http://schemas.microsoft.com/office/drawing/2014/main" id="{99AD1B85-0AE9-48BD-A5FF-46CB665554A0}"/>
              </a:ext>
            </a:extLst>
          </p:cNvPr>
          <p:cNvSpPr>
            <a:spLocks noGrp="1"/>
          </p:cNvSpPr>
          <p:nvPr>
            <p:ph sz="quarter" idx="1"/>
          </p:nvPr>
        </p:nvSpPr>
        <p:spPr>
          <a:solidFill>
            <a:schemeClr val="bg1"/>
          </a:solidFill>
        </p:spPr>
        <p:txBody>
          <a:bodyPr>
            <a:normAutofit/>
          </a:bodyPr>
          <a:lstStyle/>
          <a:p>
            <a:r>
              <a:rPr lang="en-US" sz="2400" dirty="0">
                <a:solidFill>
                  <a:srgbClr val="C00000"/>
                </a:solidFill>
              </a:rPr>
              <a:t>Antebellum Period 1815 to 1860 (Pre-Civil War Period)</a:t>
            </a:r>
          </a:p>
          <a:p>
            <a:r>
              <a:rPr lang="en-US" sz="2400" b="1" dirty="0"/>
              <a:t>Prompt:</a:t>
            </a:r>
            <a:r>
              <a:rPr lang="en-US" sz="2400" dirty="0"/>
              <a:t> </a:t>
            </a:r>
            <a:r>
              <a:rPr lang="en-US" sz="2400" b="1" dirty="0"/>
              <a:t>Analyze the impact of the market revolution (1815-1860) on the economies of two of the following regions: Northeast, Midwest, South. </a:t>
            </a:r>
            <a:endParaRPr lang="en-US" sz="2400" dirty="0">
              <a:solidFill>
                <a:srgbClr val="C00000"/>
              </a:solidFill>
            </a:endParaRPr>
          </a:p>
          <a:p>
            <a:endParaRPr lang="en-US" sz="2400" dirty="0">
              <a:solidFill>
                <a:srgbClr val="C00000"/>
              </a:solidFill>
            </a:endParaRPr>
          </a:p>
        </p:txBody>
      </p:sp>
      <p:sp>
        <p:nvSpPr>
          <p:cNvPr id="4" name="Rectangle 3">
            <a:extLst>
              <a:ext uri="{FF2B5EF4-FFF2-40B4-BE49-F238E27FC236}">
                <a16:creationId xmlns:a16="http://schemas.microsoft.com/office/drawing/2014/main" id="{DAC03F25-5473-438F-B5AB-FC40C391741D}"/>
              </a:ext>
            </a:extLst>
          </p:cNvPr>
          <p:cNvSpPr/>
          <p:nvPr/>
        </p:nvSpPr>
        <p:spPr>
          <a:xfrm>
            <a:off x="518278" y="3203448"/>
            <a:ext cx="2590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Economic Change</a:t>
            </a:r>
          </a:p>
        </p:txBody>
      </p:sp>
      <p:sp>
        <p:nvSpPr>
          <p:cNvPr id="5" name="Rectangle 4">
            <a:extLst>
              <a:ext uri="{FF2B5EF4-FFF2-40B4-BE49-F238E27FC236}">
                <a16:creationId xmlns:a16="http://schemas.microsoft.com/office/drawing/2014/main" id="{BB4F1F73-26E2-4C91-B03C-B919CDE5D0B7}"/>
              </a:ext>
            </a:extLst>
          </p:cNvPr>
          <p:cNvSpPr/>
          <p:nvPr/>
        </p:nvSpPr>
        <p:spPr>
          <a:xfrm>
            <a:off x="3258312" y="3203448"/>
            <a:ext cx="2590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Political Change</a:t>
            </a:r>
          </a:p>
        </p:txBody>
      </p:sp>
      <p:sp>
        <p:nvSpPr>
          <p:cNvPr id="6" name="Rectangle 5">
            <a:extLst>
              <a:ext uri="{FF2B5EF4-FFF2-40B4-BE49-F238E27FC236}">
                <a16:creationId xmlns:a16="http://schemas.microsoft.com/office/drawing/2014/main" id="{C64E65AA-165E-4C45-84EB-885BFDEB2C75}"/>
              </a:ext>
            </a:extLst>
          </p:cNvPr>
          <p:cNvSpPr/>
          <p:nvPr/>
        </p:nvSpPr>
        <p:spPr>
          <a:xfrm>
            <a:off x="5978554" y="3203448"/>
            <a:ext cx="2590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Social Change</a:t>
            </a:r>
          </a:p>
        </p:txBody>
      </p:sp>
    </p:spTree>
    <p:extLst>
      <p:ext uri="{BB962C8B-B14F-4D97-AF65-F5344CB8AC3E}">
        <p14:creationId xmlns:p14="http://schemas.microsoft.com/office/powerpoint/2010/main" val="1721542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Expansionism</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1527175"/>
            <a:ext cx="8686800" cy="4572000"/>
          </a:xfrm>
        </p:spPr>
      </p:pic>
      <p:sp>
        <p:nvSpPr>
          <p:cNvPr id="3" name="Rectangle 2">
            <a:extLst>
              <a:ext uri="{FF2B5EF4-FFF2-40B4-BE49-F238E27FC236}">
                <a16:creationId xmlns:a16="http://schemas.microsoft.com/office/drawing/2014/main" id="{2F129862-4728-407F-AD9D-A72D815E30F0}"/>
              </a:ext>
            </a:extLst>
          </p:cNvPr>
          <p:cNvSpPr/>
          <p:nvPr/>
        </p:nvSpPr>
        <p:spPr>
          <a:xfrm>
            <a:off x="2209800" y="987552"/>
            <a:ext cx="4876800" cy="68884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Rugged Individualism: (Self Reliance)</a:t>
            </a:r>
          </a:p>
        </p:txBody>
      </p:sp>
    </p:spTree>
    <p:extLst>
      <p:ext uri="{BB962C8B-B14F-4D97-AF65-F5344CB8AC3E}">
        <p14:creationId xmlns:p14="http://schemas.microsoft.com/office/powerpoint/2010/main" val="3449688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DD7B-A722-46AA-AAAE-D2F909C71018}"/>
              </a:ext>
            </a:extLst>
          </p:cNvPr>
          <p:cNvSpPr>
            <a:spLocks noGrp="1"/>
          </p:cNvSpPr>
          <p:nvPr>
            <p:ph type="title"/>
          </p:nvPr>
        </p:nvSpPr>
        <p:spPr/>
        <p:txBody>
          <a:bodyPr/>
          <a:lstStyle/>
          <a:p>
            <a:r>
              <a:rPr lang="en-US" dirty="0"/>
              <a:t>Market Revolution Ripple </a:t>
            </a:r>
          </a:p>
        </p:txBody>
      </p:sp>
      <p:sp>
        <p:nvSpPr>
          <p:cNvPr id="3" name="Content Placeholder 2">
            <a:extLst>
              <a:ext uri="{FF2B5EF4-FFF2-40B4-BE49-F238E27FC236}">
                <a16:creationId xmlns:a16="http://schemas.microsoft.com/office/drawing/2014/main" id="{9A5A0918-D73F-4B63-8E3F-399FBF6F7070}"/>
              </a:ext>
            </a:extLst>
          </p:cNvPr>
          <p:cNvSpPr>
            <a:spLocks noGrp="1"/>
          </p:cNvSpPr>
          <p:nvPr>
            <p:ph sz="quarter" idx="1"/>
          </p:nvPr>
        </p:nvSpPr>
        <p:spPr>
          <a:xfrm>
            <a:off x="316992" y="1600200"/>
            <a:ext cx="8503920" cy="4572000"/>
          </a:xfrm>
          <a:solidFill>
            <a:schemeClr val="bg1"/>
          </a:solidFill>
        </p:spPr>
        <p:txBody>
          <a:bodyPr>
            <a:normAutofit/>
          </a:bodyPr>
          <a:lstStyle/>
          <a:p>
            <a:r>
              <a:rPr lang="en-US" sz="2400" dirty="0"/>
              <a:t>Choose ONE of the following and explain how your choice had an impact on America during the Antebellum Period from 1815 – 1860.</a:t>
            </a:r>
          </a:p>
          <a:p>
            <a:pPr lvl="1"/>
            <a:r>
              <a:rPr lang="en-US" sz="2400" dirty="0">
                <a:solidFill>
                  <a:srgbClr val="002060"/>
                </a:solidFill>
              </a:rPr>
              <a:t>Factory System</a:t>
            </a:r>
          </a:p>
          <a:p>
            <a:pPr lvl="1"/>
            <a:r>
              <a:rPr lang="en-US" sz="2400" dirty="0">
                <a:solidFill>
                  <a:srgbClr val="002060"/>
                </a:solidFill>
              </a:rPr>
              <a:t>Innovation</a:t>
            </a:r>
          </a:p>
          <a:p>
            <a:pPr lvl="1"/>
            <a:r>
              <a:rPr lang="en-US" sz="2400" dirty="0">
                <a:solidFill>
                  <a:srgbClr val="002060"/>
                </a:solidFill>
              </a:rPr>
              <a:t>Immigration </a:t>
            </a:r>
          </a:p>
          <a:p>
            <a:pPr lvl="1"/>
            <a:r>
              <a:rPr lang="en-US" sz="2400" dirty="0">
                <a:solidFill>
                  <a:srgbClr val="002060"/>
                </a:solidFill>
              </a:rPr>
              <a:t>Boom &amp; Bust Cycle </a:t>
            </a:r>
          </a:p>
        </p:txBody>
      </p:sp>
    </p:spTree>
    <p:extLst>
      <p:ext uri="{BB962C8B-B14F-4D97-AF65-F5344CB8AC3E}">
        <p14:creationId xmlns:p14="http://schemas.microsoft.com/office/powerpoint/2010/main" val="25808463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Frontier Life</a:t>
            </a:r>
          </a:p>
        </p:txBody>
      </p:sp>
      <p:sp>
        <p:nvSpPr>
          <p:cNvPr id="3" name="Content Placeholder 2"/>
          <p:cNvSpPr>
            <a:spLocks noGrp="1"/>
          </p:cNvSpPr>
          <p:nvPr>
            <p:ph sz="quarter" idx="1"/>
          </p:nvPr>
        </p:nvSpPr>
        <p:spPr/>
        <p:txBody>
          <a:bodyPr/>
          <a:lstStyle/>
          <a:p>
            <a:r>
              <a:rPr lang="en-US" dirty="0"/>
              <a:t>“Rugged Individualism” – Frontier requires strength to forge</a:t>
            </a:r>
          </a:p>
          <a:p>
            <a:pPr lvl="1"/>
            <a:r>
              <a:rPr lang="en-US" dirty="0"/>
              <a:t>Difficult to survive on the frontier</a:t>
            </a:r>
          </a:p>
          <a:p>
            <a:pPr lvl="1"/>
            <a:r>
              <a:rPr lang="en-US" dirty="0"/>
              <a:t>Influences Herman Melville and Ralph Emerson’s idea of self-reliance</a:t>
            </a:r>
          </a:p>
          <a:p>
            <a:pPr marL="274320"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276600"/>
            <a:ext cx="6781800" cy="2924175"/>
          </a:xfrm>
          <a:prstGeom prst="rect">
            <a:avLst/>
          </a:prstGeom>
        </p:spPr>
      </p:pic>
    </p:spTree>
    <p:extLst>
      <p:ext uri="{BB962C8B-B14F-4D97-AF65-F5344CB8AC3E}">
        <p14:creationId xmlns:p14="http://schemas.microsoft.com/office/powerpoint/2010/main" val="28266849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Nationalism </a:t>
            </a:r>
          </a:p>
        </p:txBody>
      </p:sp>
      <p:sp>
        <p:nvSpPr>
          <p:cNvPr id="3" name="Content Placeholder 2"/>
          <p:cNvSpPr>
            <a:spLocks noGrp="1"/>
          </p:cNvSpPr>
          <p:nvPr>
            <p:ph sz="quarter" idx="1"/>
          </p:nvPr>
        </p:nvSpPr>
        <p:spPr/>
        <p:txBody>
          <a:bodyPr/>
          <a:lstStyle/>
          <a:p>
            <a:r>
              <a:rPr lang="en-US" dirty="0"/>
              <a:t>American landscape – unique characteristic of beauty</a:t>
            </a:r>
          </a:p>
          <a:p>
            <a:pPr lvl="1"/>
            <a:r>
              <a:rPr lang="en-US" b="1" u="sng" dirty="0"/>
              <a:t>George Catlin</a:t>
            </a:r>
            <a:r>
              <a:rPr lang="en-US" dirty="0"/>
              <a:t>: painter and student of Native American life who was among the first Americans to advocate the preservation of nature; proposed the idea of a</a:t>
            </a:r>
            <a:r>
              <a:rPr lang="en-US" b="1" dirty="0"/>
              <a:t> national park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581400"/>
            <a:ext cx="8686800" cy="3124200"/>
          </a:xfrm>
          <a:prstGeom prst="rect">
            <a:avLst/>
          </a:prstGeom>
        </p:spPr>
      </p:pic>
    </p:spTree>
    <p:extLst>
      <p:ext uri="{BB962C8B-B14F-4D97-AF65-F5344CB8AC3E}">
        <p14:creationId xmlns:p14="http://schemas.microsoft.com/office/powerpoint/2010/main" val="13441122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Ecological Imperialism</a:t>
            </a:r>
          </a:p>
        </p:txBody>
      </p:sp>
      <p:sp>
        <p:nvSpPr>
          <p:cNvPr id="3" name="Content Placeholder 2"/>
          <p:cNvSpPr>
            <a:spLocks noGrp="1"/>
          </p:cNvSpPr>
          <p:nvPr>
            <p:ph sz="quarter" idx="1"/>
          </p:nvPr>
        </p:nvSpPr>
        <p:spPr/>
        <p:txBody>
          <a:bodyPr/>
          <a:lstStyle/>
          <a:p>
            <a:r>
              <a:rPr lang="en-US" dirty="0"/>
              <a:t>Settlers impact</a:t>
            </a:r>
          </a:p>
          <a:p>
            <a:pPr lvl="1"/>
            <a:r>
              <a:rPr lang="en-US" dirty="0"/>
              <a:t>Tobacco depleting soil 	farmers move west</a:t>
            </a:r>
          </a:p>
          <a:p>
            <a:pPr lvl="1"/>
            <a:r>
              <a:rPr lang="en-US" dirty="0"/>
              <a:t>Fur trade (Beaver, Buffalo, Sea Otter) destroyed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19400"/>
            <a:ext cx="3457575" cy="38766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99" y="2797276"/>
            <a:ext cx="3859583" cy="3070123"/>
          </a:xfrm>
          <a:prstGeom prst="rect">
            <a:avLst/>
          </a:prstGeom>
        </p:spPr>
      </p:pic>
      <p:sp>
        <p:nvSpPr>
          <p:cNvPr id="6" name="Arrow: Right 5">
            <a:extLst>
              <a:ext uri="{FF2B5EF4-FFF2-40B4-BE49-F238E27FC236}">
                <a16:creationId xmlns:a16="http://schemas.microsoft.com/office/drawing/2014/main" id="{7D3AD90F-B429-4B42-8A7A-365E69DB6A9A}"/>
              </a:ext>
            </a:extLst>
          </p:cNvPr>
          <p:cNvSpPr/>
          <p:nvPr/>
        </p:nvSpPr>
        <p:spPr>
          <a:xfrm>
            <a:off x="3733800" y="21336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970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60D98-5908-03ED-CFD6-19AD18525AD9}"/>
              </a:ext>
            </a:extLst>
          </p:cNvPr>
          <p:cNvSpPr>
            <a:spLocks noGrp="1"/>
          </p:cNvSpPr>
          <p:nvPr>
            <p:ph type="title"/>
          </p:nvPr>
        </p:nvSpPr>
        <p:spPr>
          <a:solidFill>
            <a:schemeClr val="accent2"/>
          </a:solidFill>
        </p:spPr>
        <p:txBody>
          <a:bodyPr>
            <a:noAutofit/>
          </a:bodyPr>
          <a:lstStyle/>
          <a:p>
            <a:r>
              <a:rPr lang="en-US" sz="2400" b="1" dirty="0">
                <a:solidFill>
                  <a:srgbClr val="002060"/>
                </a:solidFill>
              </a:rPr>
              <a:t>Andrew Jackson – Champ or Chump of the Commo Man</a:t>
            </a:r>
          </a:p>
        </p:txBody>
      </p:sp>
      <p:sp>
        <p:nvSpPr>
          <p:cNvPr id="3" name="Content Placeholder 2">
            <a:extLst>
              <a:ext uri="{FF2B5EF4-FFF2-40B4-BE49-F238E27FC236}">
                <a16:creationId xmlns:a16="http://schemas.microsoft.com/office/drawing/2014/main" id="{6806B827-954D-78F6-43DC-264C58FC7661}"/>
              </a:ext>
            </a:extLst>
          </p:cNvPr>
          <p:cNvSpPr>
            <a:spLocks noGrp="1"/>
          </p:cNvSpPr>
          <p:nvPr>
            <p:ph sz="quarter" idx="1"/>
          </p:nvPr>
        </p:nvSpPr>
        <p:spPr>
          <a:xfrm>
            <a:off x="301752" y="1447800"/>
            <a:ext cx="8503920" cy="4572000"/>
          </a:xfrm>
        </p:spPr>
        <p:txBody>
          <a:bodyPr/>
          <a:lstStyle/>
          <a:p>
            <a:pPr marL="0" indent="0">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Andrew Jackson presented himself a champion of the Common Man after the corrupt bargain denied him the presidency in 1824.  To what extent did Andrew Jackson’s presidency live up to his claim?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Rectangle 3">
            <a:extLst>
              <a:ext uri="{FF2B5EF4-FFF2-40B4-BE49-F238E27FC236}">
                <a16:creationId xmlns:a16="http://schemas.microsoft.com/office/drawing/2014/main" id="{FBC1A425-6D74-417D-A797-7891782E0776}"/>
              </a:ext>
            </a:extLst>
          </p:cNvPr>
          <p:cNvSpPr/>
          <p:nvPr/>
        </p:nvSpPr>
        <p:spPr>
          <a:xfrm>
            <a:off x="533400" y="3276600"/>
            <a:ext cx="2971800" cy="6096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CHAMP</a:t>
            </a:r>
          </a:p>
        </p:txBody>
      </p:sp>
      <p:sp>
        <p:nvSpPr>
          <p:cNvPr id="5" name="Rectangle 4">
            <a:extLst>
              <a:ext uri="{FF2B5EF4-FFF2-40B4-BE49-F238E27FC236}">
                <a16:creationId xmlns:a16="http://schemas.microsoft.com/office/drawing/2014/main" id="{BA7246B0-CAAA-A75F-4D05-6E182895356B}"/>
              </a:ext>
            </a:extLst>
          </p:cNvPr>
          <p:cNvSpPr/>
          <p:nvPr/>
        </p:nvSpPr>
        <p:spPr>
          <a:xfrm>
            <a:off x="5833872" y="3276600"/>
            <a:ext cx="2971800" cy="60960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CHUMP</a:t>
            </a:r>
          </a:p>
        </p:txBody>
      </p:sp>
      <p:cxnSp>
        <p:nvCxnSpPr>
          <p:cNvPr id="7" name="Straight Connector 6">
            <a:extLst>
              <a:ext uri="{FF2B5EF4-FFF2-40B4-BE49-F238E27FC236}">
                <a16:creationId xmlns:a16="http://schemas.microsoft.com/office/drawing/2014/main" id="{64885F8F-82E5-A9A8-9352-56D7978A508D}"/>
              </a:ext>
            </a:extLst>
          </p:cNvPr>
          <p:cNvCxnSpPr/>
          <p:nvPr/>
        </p:nvCxnSpPr>
        <p:spPr>
          <a:xfrm>
            <a:off x="338328" y="4114800"/>
            <a:ext cx="84978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1E2CCF8-02B7-E2B0-F455-2A890B6B04FC}"/>
              </a:ext>
            </a:extLst>
          </p:cNvPr>
          <p:cNvCxnSpPr>
            <a:endCxn id="3" idx="2"/>
          </p:cNvCxnSpPr>
          <p:nvPr/>
        </p:nvCxnSpPr>
        <p:spPr>
          <a:xfrm flipH="1">
            <a:off x="4553712" y="3197352"/>
            <a:ext cx="15240" cy="2822448"/>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7182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533400"/>
          </a:xfrm>
        </p:spPr>
        <p:txBody>
          <a:bodyPr>
            <a:normAutofit fontScale="90000"/>
          </a:bodyPr>
          <a:lstStyle/>
          <a:p>
            <a:r>
              <a:rPr lang="en-US" dirty="0"/>
              <a:t>Life in America</a:t>
            </a:r>
          </a:p>
        </p:txBody>
      </p:sp>
      <p:sp>
        <p:nvSpPr>
          <p:cNvPr id="3" name="Content Placeholder 2"/>
          <p:cNvSpPr>
            <a:spLocks noGrp="1"/>
          </p:cNvSpPr>
          <p:nvPr>
            <p:ph sz="quarter" idx="1"/>
          </p:nvPr>
        </p:nvSpPr>
        <p:spPr/>
        <p:txBody>
          <a:bodyPr>
            <a:normAutofit/>
          </a:bodyPr>
          <a:lstStyle/>
          <a:p>
            <a:r>
              <a:rPr lang="en-US" sz="2000" b="1" dirty="0">
                <a:solidFill>
                  <a:srgbClr val="FF0000"/>
                </a:solidFill>
              </a:rPr>
              <a:t>Rugged individualism </a:t>
            </a:r>
            <a:r>
              <a:rPr lang="en-US" sz="2000" dirty="0"/>
              <a:t>– forging your own life based on hard work</a:t>
            </a:r>
          </a:p>
          <a:p>
            <a:pPr lvl="1"/>
            <a:r>
              <a:rPr lang="en-US" sz="1800" dirty="0"/>
              <a:t>Literary theme of American life: </a:t>
            </a:r>
            <a:r>
              <a:rPr lang="en-US" sz="1800" u="sng" dirty="0">
                <a:solidFill>
                  <a:srgbClr val="002060"/>
                </a:solidFill>
              </a:rPr>
              <a:t>Ralph Waldo Emerson</a:t>
            </a:r>
            <a:r>
              <a:rPr lang="en-US" sz="1800" dirty="0">
                <a:solidFill>
                  <a:srgbClr val="002060"/>
                </a:solidFill>
              </a:rPr>
              <a:t> </a:t>
            </a:r>
            <a:r>
              <a:rPr lang="en-US" sz="1800" dirty="0"/>
              <a:t>(</a:t>
            </a:r>
            <a:r>
              <a:rPr lang="en-US" sz="1800" i="1" dirty="0">
                <a:solidFill>
                  <a:srgbClr val="0070C0"/>
                </a:solidFill>
              </a:rPr>
              <a:t>Transcendentalism – self reliance</a:t>
            </a:r>
            <a:r>
              <a:rPr lang="en-US" sz="1800" dirty="0"/>
              <a:t>) </a:t>
            </a:r>
            <a:r>
              <a:rPr lang="en-US" sz="1800" u="sng" dirty="0">
                <a:solidFill>
                  <a:srgbClr val="002060"/>
                </a:solidFill>
              </a:rPr>
              <a:t>James </a:t>
            </a:r>
            <a:r>
              <a:rPr lang="en-US" sz="1800" u="sng" dirty="0" err="1">
                <a:solidFill>
                  <a:srgbClr val="002060"/>
                </a:solidFill>
              </a:rPr>
              <a:t>Fenimore</a:t>
            </a:r>
            <a:r>
              <a:rPr lang="en-US" sz="1800" u="sng" dirty="0">
                <a:solidFill>
                  <a:srgbClr val="002060"/>
                </a:solidFill>
              </a:rPr>
              <a:t> Copper</a:t>
            </a:r>
            <a:r>
              <a:rPr lang="en-US" sz="1800" dirty="0">
                <a:solidFill>
                  <a:srgbClr val="002060"/>
                </a:solidFill>
              </a:rPr>
              <a:t> </a:t>
            </a:r>
            <a:r>
              <a:rPr lang="en-US" sz="1800" dirty="0"/>
              <a:t>(</a:t>
            </a:r>
            <a:r>
              <a:rPr lang="en-US" sz="1800" i="1" dirty="0">
                <a:solidFill>
                  <a:srgbClr val="0070C0"/>
                </a:solidFill>
              </a:rPr>
              <a:t>Leatherstocking Tales</a:t>
            </a:r>
            <a:r>
              <a:rPr lang="en-US" sz="1800" dirty="0"/>
              <a:t>) &amp; </a:t>
            </a:r>
            <a:r>
              <a:rPr lang="en-US" sz="1800" u="sng" dirty="0">
                <a:solidFill>
                  <a:srgbClr val="002060"/>
                </a:solidFill>
              </a:rPr>
              <a:t>Herman Melville</a:t>
            </a:r>
            <a:r>
              <a:rPr lang="en-US" sz="1800" dirty="0"/>
              <a:t> (</a:t>
            </a:r>
            <a:r>
              <a:rPr lang="en-US" sz="1800" i="1" dirty="0">
                <a:solidFill>
                  <a:srgbClr val="0070C0"/>
                </a:solidFill>
              </a:rPr>
              <a:t>Moby Dick</a:t>
            </a:r>
            <a:r>
              <a:rPr lang="en-US" sz="1800" dirty="0"/>
              <a:t>) </a:t>
            </a:r>
          </a:p>
          <a:p>
            <a:pPr lvl="1"/>
            <a:r>
              <a:rPr lang="en-US" sz="1800" dirty="0">
                <a:solidFill>
                  <a:srgbClr val="7030A0"/>
                </a:solidFill>
              </a:rPr>
              <a:t>Environmentalism:</a:t>
            </a:r>
            <a:r>
              <a:rPr lang="en-US" sz="1800" dirty="0"/>
              <a:t> </a:t>
            </a:r>
            <a:r>
              <a:rPr lang="en-US" sz="1800" dirty="0">
                <a:solidFill>
                  <a:srgbClr val="FF0000"/>
                </a:solidFill>
              </a:rPr>
              <a:t>Fur trapping &amp; “land butchery” </a:t>
            </a:r>
            <a:r>
              <a:rPr lang="en-US" sz="1800" dirty="0"/>
              <a:t>vs. </a:t>
            </a:r>
            <a:r>
              <a:rPr lang="en-US" sz="1800" b="1" dirty="0">
                <a:solidFill>
                  <a:schemeClr val="accent1"/>
                </a:solidFill>
              </a:rPr>
              <a:t>George Catlin:</a:t>
            </a:r>
            <a:r>
              <a:rPr lang="en-US" sz="1800" dirty="0"/>
              <a:t> </a:t>
            </a:r>
            <a:r>
              <a:rPr lang="en-US" sz="1800" u="sng" dirty="0">
                <a:solidFill>
                  <a:srgbClr val="002060"/>
                </a:solidFill>
              </a:rPr>
              <a:t>Yellow Stone Nation Park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29001"/>
            <a:ext cx="2777953" cy="2971800"/>
          </a:xfrm>
          <a:prstGeom prst="rect">
            <a:avLst/>
          </a:prstGeom>
          <a:ln>
            <a:solidFill>
              <a:srgbClr val="002060"/>
            </a:solidFill>
          </a:ln>
        </p:spPr>
      </p:pic>
      <p:sp>
        <p:nvSpPr>
          <p:cNvPr id="5" name="Rectangle 4"/>
          <p:cNvSpPr/>
          <p:nvPr/>
        </p:nvSpPr>
        <p:spPr>
          <a:xfrm>
            <a:off x="609600" y="6099048"/>
            <a:ext cx="2514600" cy="530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Destruction of the Buffalo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00400"/>
            <a:ext cx="2857500" cy="21812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652" y="3597211"/>
            <a:ext cx="2857500" cy="2143125"/>
          </a:xfrm>
          <a:prstGeom prst="rect">
            <a:avLst/>
          </a:prstGeom>
        </p:spPr>
      </p:pic>
      <p:sp>
        <p:nvSpPr>
          <p:cNvPr id="8" name="Rectangle 7"/>
          <p:cNvSpPr/>
          <p:nvPr/>
        </p:nvSpPr>
        <p:spPr>
          <a:xfrm>
            <a:off x="4553712" y="5562599"/>
            <a:ext cx="2456688" cy="574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George Catlin Paintings</a:t>
            </a:r>
          </a:p>
        </p:txBody>
      </p:sp>
    </p:spTree>
    <p:extLst>
      <p:ext uri="{BB962C8B-B14F-4D97-AF65-F5344CB8AC3E}">
        <p14:creationId xmlns:p14="http://schemas.microsoft.com/office/powerpoint/2010/main" val="30725950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533400"/>
          </a:xfrm>
        </p:spPr>
        <p:txBody>
          <a:bodyPr>
            <a:normAutofit fontScale="90000"/>
          </a:bodyPr>
          <a:lstStyle/>
          <a:p>
            <a:r>
              <a:rPr lang="en-US" dirty="0"/>
              <a:t>Sectional economy </a:t>
            </a:r>
          </a:p>
        </p:txBody>
      </p:sp>
      <p:sp>
        <p:nvSpPr>
          <p:cNvPr id="3" name="Content Placeholder 2"/>
          <p:cNvSpPr>
            <a:spLocks noGrp="1"/>
          </p:cNvSpPr>
          <p:nvPr>
            <p:ph sz="quarter"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pPr marL="457200" indent="-457200">
              <a:buFont typeface="+mj-lt"/>
              <a:buAutoNum type="arabicPeriod"/>
            </a:pPr>
            <a:r>
              <a:rPr lang="en-US" sz="2000" dirty="0"/>
              <a:t>Describe two factors that helped maintain the Southern agrarian economy?</a:t>
            </a:r>
          </a:p>
          <a:p>
            <a:pPr marL="457200" indent="-457200">
              <a:buFont typeface="+mj-lt"/>
              <a:buAutoNum type="arabicPeriod"/>
            </a:pPr>
            <a:r>
              <a:rPr lang="en-US" sz="2000" dirty="0"/>
              <a:t>Explain two advantages that lead the North to industrialize. </a:t>
            </a:r>
          </a:p>
        </p:txBody>
      </p:sp>
      <p:sp>
        <p:nvSpPr>
          <p:cNvPr id="4" name="Rectangle 3"/>
          <p:cNvSpPr/>
          <p:nvPr/>
        </p:nvSpPr>
        <p:spPr>
          <a:xfrm>
            <a:off x="685800" y="1676400"/>
            <a:ext cx="73914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Its beautiful bolls,</a:t>
            </a:r>
            <a:br>
              <a:rPr lang="en-US" i="1"/>
            </a:br>
            <a:r>
              <a:rPr lang="en-US" i="1"/>
              <a:t>And bales of rich value, the Master controls.</a:t>
            </a:r>
            <a:br>
              <a:rPr lang="en-US" i="1"/>
            </a:br>
            <a:r>
              <a:rPr lang="en-US" i="1"/>
              <a:t>Of “mud-stills” he prates, and would haughtily bring</a:t>
            </a:r>
            <a:br>
              <a:rPr lang="en-US" i="1"/>
            </a:br>
            <a:r>
              <a:rPr lang="en-US" i="1"/>
              <a:t>The world to acknowledge that “Cotton is King.”</a:t>
            </a:r>
            <a:endParaRPr lang="en-US"/>
          </a:p>
          <a:p>
            <a:r>
              <a:rPr lang="en-US" i="1"/>
              <a:t>–The Gospel of Slavery, by “Iron Gray,” [Abel C. Thomas] 1864.</a:t>
            </a:r>
            <a:endParaRPr lang="en-US" dirty="0"/>
          </a:p>
        </p:txBody>
      </p:sp>
    </p:spTree>
    <p:extLst>
      <p:ext uri="{BB962C8B-B14F-4D97-AF65-F5344CB8AC3E}">
        <p14:creationId xmlns:p14="http://schemas.microsoft.com/office/powerpoint/2010/main" val="14990770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Response Question</a:t>
            </a:r>
          </a:p>
        </p:txBody>
      </p:sp>
      <p:sp>
        <p:nvSpPr>
          <p:cNvPr id="3" name="Content Placeholder 2"/>
          <p:cNvSpPr>
            <a:spLocks noGrp="1"/>
          </p:cNvSpPr>
          <p:nvPr>
            <p:ph sz="quarter" idx="1"/>
          </p:nvPr>
        </p:nvSpPr>
        <p:spPr/>
        <p:txBody>
          <a:bodyPr/>
          <a:lstStyle/>
          <a:p>
            <a:pPr lvl="0"/>
            <a:r>
              <a:rPr lang="en-US" sz="2800" dirty="0"/>
              <a:t>The United States undergoes a major transformation from 1800 to 1850 that will forage a national economy.</a:t>
            </a:r>
          </a:p>
          <a:p>
            <a:pPr lvl="1"/>
            <a:r>
              <a:rPr lang="en-US" sz="2400" dirty="0">
                <a:solidFill>
                  <a:schemeClr val="tx1"/>
                </a:solidFill>
              </a:rPr>
              <a:t>Explain two major transformation that happened from 1800 – 1850 that will lead to the formation of national economy</a:t>
            </a:r>
          </a:p>
          <a:p>
            <a:pPr lvl="1"/>
            <a:r>
              <a:rPr lang="en-US" sz="2400" dirty="0">
                <a:solidFill>
                  <a:schemeClr val="tx1"/>
                </a:solidFill>
              </a:rPr>
              <a:t>Identify and explain one negative aspect of America’s formation of a national economy</a:t>
            </a:r>
          </a:p>
          <a:p>
            <a:endParaRPr lang="en-US" dirty="0"/>
          </a:p>
        </p:txBody>
      </p:sp>
    </p:spTree>
    <p:extLst>
      <p:ext uri="{BB962C8B-B14F-4D97-AF65-F5344CB8AC3E}">
        <p14:creationId xmlns:p14="http://schemas.microsoft.com/office/powerpoint/2010/main" val="2063200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Question</a:t>
            </a:r>
          </a:p>
        </p:txBody>
      </p:sp>
      <p:sp>
        <p:nvSpPr>
          <p:cNvPr id="3" name="Content Placeholder 2"/>
          <p:cNvSpPr>
            <a:spLocks noGrp="1"/>
          </p:cNvSpPr>
          <p:nvPr>
            <p:ph sz="quarter" idx="1"/>
          </p:nvPr>
        </p:nvSpPr>
        <p:spPr/>
        <p:txBody>
          <a:bodyPr/>
          <a:lstStyle/>
          <a:p>
            <a:r>
              <a:rPr lang="en-US" dirty="0"/>
              <a:t>“Throughout its history, the United States has been a land of refuge and opportunity for immigrants.”</a:t>
            </a:r>
          </a:p>
          <a:p>
            <a:r>
              <a:rPr lang="en-US" dirty="0"/>
              <a:t>Assess the validity of this statement in view of the experiences of the English, Germans, &amp; the Irish in the 19thcentury urban Northeast.</a:t>
            </a:r>
          </a:p>
        </p:txBody>
      </p:sp>
    </p:spTree>
    <p:extLst>
      <p:ext uri="{BB962C8B-B14F-4D97-AF65-F5344CB8AC3E}">
        <p14:creationId xmlns:p14="http://schemas.microsoft.com/office/powerpoint/2010/main" val="12534364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that Influence</a:t>
            </a:r>
          </a:p>
        </p:txBody>
      </p:sp>
      <p:sp>
        <p:nvSpPr>
          <p:cNvPr id="4" name="Content Placeholder 3"/>
          <p:cNvSpPr>
            <a:spLocks noGrp="1"/>
          </p:cNvSpPr>
          <p:nvPr>
            <p:ph sz="quarter" idx="1"/>
          </p:nvPr>
        </p:nvSpPr>
        <p:spPr/>
        <p:txBody>
          <a:bodyPr/>
          <a:lstStyle/>
          <a:p>
            <a:endParaRPr lang="en-US"/>
          </a:p>
        </p:txBody>
      </p:sp>
      <p:pic>
        <p:nvPicPr>
          <p:cNvPr id="6148" name="Picture 4" descr="http://upload.wikimedia.org/wikipedia/commons/thumb/4/49/GROWTH1850.JPG/325px-GROWTH18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7543800" cy="486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35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a:t>Agenda</a:t>
            </a:r>
          </a:p>
        </p:txBody>
      </p:sp>
      <p:sp>
        <p:nvSpPr>
          <p:cNvPr id="3" name="Content Placeholder 2"/>
          <p:cNvSpPr>
            <a:spLocks noGrp="1"/>
          </p:cNvSpPr>
          <p:nvPr>
            <p:ph sz="quarter" idx="1"/>
          </p:nvPr>
        </p:nvSpPr>
        <p:spPr>
          <a:xfrm>
            <a:off x="301752" y="1371600"/>
            <a:ext cx="8503920" cy="4727448"/>
          </a:xfrm>
          <a:solidFill>
            <a:schemeClr val="accent2">
              <a:lumMod val="20000"/>
              <a:lumOff val="80000"/>
            </a:schemeClr>
          </a:solidFill>
        </p:spPr>
        <p:txBody>
          <a:bodyPr>
            <a:normAutofit fontScale="70000" lnSpcReduction="20000"/>
          </a:bodyPr>
          <a:lstStyle/>
          <a:p>
            <a:r>
              <a:rPr lang="en-US" b="1" i="1" dirty="0">
                <a:solidFill>
                  <a:srgbClr val="002060"/>
                </a:solidFill>
              </a:rPr>
              <a:t>Essential Question:</a:t>
            </a:r>
            <a:r>
              <a:rPr lang="en-US" b="1" dirty="0">
                <a:solidFill>
                  <a:srgbClr val="002060"/>
                </a:solidFill>
              </a:rPr>
              <a:t> </a:t>
            </a:r>
            <a:r>
              <a:rPr lang="en-US" sz="2800" dirty="0"/>
              <a:t>How did the development of the market revolution dramatic alter the development of the United States from 1820 to 1860?</a:t>
            </a:r>
          </a:p>
          <a:p>
            <a:pPr marL="0" indent="0">
              <a:buNone/>
            </a:pPr>
            <a:r>
              <a:rPr lang="en-US" b="1" dirty="0"/>
              <a:t>Students can:</a:t>
            </a:r>
          </a:p>
          <a:p>
            <a:pPr lvl="0"/>
            <a:r>
              <a:rPr lang="en-US" dirty="0"/>
              <a:t>Decipher how innovation was a primary factor in the development of a national economy</a:t>
            </a:r>
          </a:p>
          <a:p>
            <a:pPr lvl="0"/>
            <a:r>
              <a:rPr lang="en-US" dirty="0"/>
              <a:t>Evaluate social changes as a result of mechanization </a:t>
            </a:r>
          </a:p>
          <a:p>
            <a:pPr lvl="0"/>
            <a:r>
              <a:rPr lang="en-US"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2600" dirty="0">
                <a:latin typeface="+mj-lt"/>
              </a:rPr>
              <a:t>Agenda</a:t>
            </a:r>
          </a:p>
          <a:p>
            <a:r>
              <a:rPr lang="en-US" sz="2600" dirty="0">
                <a:latin typeface="+mj-lt"/>
              </a:rPr>
              <a:t>Westward Expansion</a:t>
            </a:r>
          </a:p>
          <a:p>
            <a:r>
              <a:rPr lang="en-US" sz="2600" dirty="0">
                <a:latin typeface="+mj-lt"/>
              </a:rPr>
              <a:t>Building the west</a:t>
            </a:r>
          </a:p>
          <a:p>
            <a:r>
              <a:rPr lang="en-US" sz="2600" dirty="0">
                <a:latin typeface="+mj-lt"/>
              </a:rPr>
              <a:t>Autopsy of American Economy</a:t>
            </a:r>
          </a:p>
          <a:p>
            <a:pPr marL="0" indent="0">
              <a:buNone/>
            </a:pPr>
            <a:r>
              <a:rPr lang="en-US" sz="2600" b="1" dirty="0">
                <a:solidFill>
                  <a:srgbClr val="002060"/>
                </a:solidFill>
                <a:latin typeface="+mj-lt"/>
              </a:rPr>
              <a:t>Homework:</a:t>
            </a:r>
          </a:p>
          <a:p>
            <a:r>
              <a:rPr lang="en-US" sz="2600" dirty="0">
                <a:solidFill>
                  <a:srgbClr val="C00000"/>
                </a:solidFill>
                <a:latin typeface="+mj-lt"/>
              </a:rPr>
              <a:t>Read pages 309-319 Changing America in the Market Revolution</a:t>
            </a:r>
          </a:p>
        </p:txBody>
      </p:sp>
    </p:spTree>
    <p:extLst>
      <p:ext uri="{BB962C8B-B14F-4D97-AF65-F5344CB8AC3E}">
        <p14:creationId xmlns:p14="http://schemas.microsoft.com/office/powerpoint/2010/main" val="1232770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Revolution Transformative Effect</a:t>
            </a:r>
          </a:p>
        </p:txBody>
      </p:sp>
      <p:sp>
        <p:nvSpPr>
          <p:cNvPr id="4" name="Rectangle 3"/>
          <p:cNvSpPr/>
          <p:nvPr/>
        </p:nvSpPr>
        <p:spPr>
          <a:xfrm>
            <a:off x="2968752" y="1676400"/>
            <a:ext cx="3200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Market Revolution Change</a:t>
            </a:r>
          </a:p>
        </p:txBody>
      </p:sp>
      <p:sp>
        <p:nvSpPr>
          <p:cNvPr id="5" name="Rectangle 4"/>
          <p:cNvSpPr/>
          <p:nvPr/>
        </p:nvSpPr>
        <p:spPr>
          <a:xfrm>
            <a:off x="272444" y="2670048"/>
            <a:ext cx="193735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Political </a:t>
            </a:r>
          </a:p>
        </p:txBody>
      </p:sp>
      <p:sp>
        <p:nvSpPr>
          <p:cNvPr id="6" name="Rectangle 5"/>
          <p:cNvSpPr/>
          <p:nvPr/>
        </p:nvSpPr>
        <p:spPr>
          <a:xfrm>
            <a:off x="1143000" y="3485036"/>
            <a:ext cx="193735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Economic</a:t>
            </a:r>
            <a:endParaRPr lang="en-US" dirty="0"/>
          </a:p>
        </p:txBody>
      </p:sp>
      <p:sp>
        <p:nvSpPr>
          <p:cNvPr id="7" name="Rectangle 6"/>
          <p:cNvSpPr/>
          <p:nvPr/>
        </p:nvSpPr>
        <p:spPr>
          <a:xfrm>
            <a:off x="4419600" y="4300024"/>
            <a:ext cx="193735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a:t>
            </a:r>
          </a:p>
        </p:txBody>
      </p:sp>
      <p:sp>
        <p:nvSpPr>
          <p:cNvPr id="8" name="Rectangle 7"/>
          <p:cNvSpPr/>
          <p:nvPr/>
        </p:nvSpPr>
        <p:spPr>
          <a:xfrm>
            <a:off x="2209800" y="4300024"/>
            <a:ext cx="193735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Religious </a:t>
            </a:r>
          </a:p>
        </p:txBody>
      </p:sp>
      <p:sp>
        <p:nvSpPr>
          <p:cNvPr id="9" name="Rectangle 8"/>
          <p:cNvSpPr/>
          <p:nvPr/>
        </p:nvSpPr>
        <p:spPr>
          <a:xfrm>
            <a:off x="5715000" y="3485036"/>
            <a:ext cx="193735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Intellectual </a:t>
            </a:r>
          </a:p>
        </p:txBody>
      </p:sp>
      <p:sp>
        <p:nvSpPr>
          <p:cNvPr id="10" name="Rectangle 9"/>
          <p:cNvSpPr/>
          <p:nvPr/>
        </p:nvSpPr>
        <p:spPr>
          <a:xfrm>
            <a:off x="6712986" y="2664186"/>
            <a:ext cx="193735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Area </a:t>
            </a:r>
          </a:p>
        </p:txBody>
      </p:sp>
      <p:sp>
        <p:nvSpPr>
          <p:cNvPr id="11" name="Down Arrow 10"/>
          <p:cNvSpPr/>
          <p:nvPr/>
        </p:nvSpPr>
        <p:spPr>
          <a:xfrm rot="737862">
            <a:off x="3699030" y="2449190"/>
            <a:ext cx="413356" cy="1663389"/>
          </a:xfrm>
          <a:prstGeom prst="downArrow">
            <a:avLst/>
          </a:prstGeom>
          <a:solidFill>
            <a:schemeClr val="bg2">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68597">
            <a:off x="3250601" y="2309923"/>
            <a:ext cx="413356" cy="1230281"/>
          </a:xfrm>
          <a:prstGeom prst="downArrow">
            <a:avLst/>
          </a:prstGeom>
          <a:solidFill>
            <a:schemeClr val="bg2">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3749183">
            <a:off x="2579944" y="2123401"/>
            <a:ext cx="413356" cy="1268162"/>
          </a:xfrm>
          <a:prstGeom prst="downArrow">
            <a:avLst/>
          </a:prstGeom>
          <a:solidFill>
            <a:schemeClr val="bg2">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21117120">
            <a:off x="4590251" y="2442091"/>
            <a:ext cx="413356" cy="1663389"/>
          </a:xfrm>
          <a:prstGeom prst="downArrow">
            <a:avLst/>
          </a:prstGeom>
          <a:solidFill>
            <a:schemeClr val="bg2">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9649778">
            <a:off x="5166129" y="2336053"/>
            <a:ext cx="413356" cy="1091820"/>
          </a:xfrm>
          <a:prstGeom prst="downArrow">
            <a:avLst/>
          </a:prstGeom>
          <a:solidFill>
            <a:schemeClr val="bg2">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8110293">
            <a:off x="5810095" y="2124015"/>
            <a:ext cx="413356" cy="1114391"/>
          </a:xfrm>
          <a:prstGeom prst="downArrow">
            <a:avLst/>
          </a:prstGeom>
          <a:solidFill>
            <a:schemeClr val="bg2">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780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Regional Effect</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45596" y="1668482"/>
            <a:ext cx="4223356" cy="462019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00200"/>
            <a:ext cx="4111752" cy="4620197"/>
          </a:xfrm>
          <a:prstGeom prst="rect">
            <a:avLst/>
          </a:prstGeom>
        </p:spPr>
      </p:pic>
      <p:sp>
        <p:nvSpPr>
          <p:cNvPr id="3" name="Rectangle 2">
            <a:extLst>
              <a:ext uri="{FF2B5EF4-FFF2-40B4-BE49-F238E27FC236}">
                <a16:creationId xmlns:a16="http://schemas.microsoft.com/office/drawing/2014/main" id="{EBE76BDF-A9DD-477F-919F-98D54BE75B91}"/>
              </a:ext>
            </a:extLst>
          </p:cNvPr>
          <p:cNvSpPr/>
          <p:nvPr/>
        </p:nvSpPr>
        <p:spPr>
          <a:xfrm>
            <a:off x="345597" y="1447800"/>
            <a:ext cx="8728364" cy="1861002"/>
          </a:xfrm>
          <a:prstGeom prst="rect">
            <a:avLst/>
          </a:prstGeom>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Based on your region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Explain TWO major positive transformation as a result of the market revolution.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Explain TWO negative impacts of the market revolution on the region you are studying? </a:t>
            </a:r>
          </a:p>
        </p:txBody>
      </p:sp>
    </p:spTree>
    <p:extLst>
      <p:ext uri="{BB962C8B-B14F-4D97-AF65-F5344CB8AC3E}">
        <p14:creationId xmlns:p14="http://schemas.microsoft.com/office/powerpoint/2010/main" val="196233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a:t>Agenda</a:t>
            </a:r>
          </a:p>
        </p:txBody>
      </p:sp>
      <p:sp>
        <p:nvSpPr>
          <p:cNvPr id="3" name="Content Placeholder 2"/>
          <p:cNvSpPr>
            <a:spLocks noGrp="1"/>
          </p:cNvSpPr>
          <p:nvPr>
            <p:ph sz="quarter" idx="1"/>
          </p:nvPr>
        </p:nvSpPr>
        <p:spPr>
          <a:xfrm>
            <a:off x="301752" y="1371600"/>
            <a:ext cx="8503920" cy="4727448"/>
          </a:xfrm>
          <a:solidFill>
            <a:schemeClr val="accent2">
              <a:lumMod val="20000"/>
              <a:lumOff val="80000"/>
            </a:schemeClr>
          </a:solidFill>
        </p:spPr>
        <p:txBody>
          <a:bodyPr>
            <a:normAutofit fontScale="70000" lnSpcReduction="20000"/>
          </a:bodyPr>
          <a:lstStyle/>
          <a:p>
            <a:r>
              <a:rPr lang="en-US" b="1" i="1" dirty="0">
                <a:solidFill>
                  <a:srgbClr val="002060"/>
                </a:solidFill>
              </a:rPr>
              <a:t>Essential Question:</a:t>
            </a:r>
            <a:r>
              <a:rPr lang="en-US" b="1" dirty="0">
                <a:solidFill>
                  <a:srgbClr val="002060"/>
                </a:solidFill>
              </a:rPr>
              <a:t> </a:t>
            </a:r>
            <a:r>
              <a:rPr lang="en-US" sz="2800" dirty="0"/>
              <a:t>How did the development of the market revolution dramatic alter the development of the United States from 1820 to 1860?</a:t>
            </a:r>
          </a:p>
          <a:p>
            <a:pPr marL="0" indent="0">
              <a:buNone/>
            </a:pPr>
            <a:r>
              <a:rPr lang="en-US" b="1" dirty="0"/>
              <a:t>Students can:</a:t>
            </a:r>
          </a:p>
          <a:p>
            <a:pPr lvl="0"/>
            <a:r>
              <a:rPr lang="en-US" dirty="0"/>
              <a:t>Decipher how innovation was a primary factor in the development of a national economy</a:t>
            </a:r>
          </a:p>
          <a:p>
            <a:pPr lvl="0"/>
            <a:r>
              <a:rPr lang="en-US" dirty="0"/>
              <a:t>Evaluate social changes as a result of mechanization </a:t>
            </a:r>
          </a:p>
          <a:p>
            <a:pPr lvl="0"/>
            <a:r>
              <a:rPr lang="en-US" dirty="0"/>
              <a:t>Determine how economic development led to a division of labor and expansion</a:t>
            </a:r>
          </a:p>
          <a:p>
            <a:pPr lvl="0"/>
            <a:endParaRPr lang="en-US" sz="1800" dirty="0">
              <a:latin typeface="Times New Roman" panose="02020603050405020304" pitchFamily="18" charset="0"/>
              <a:cs typeface="Times New Roman" panose="02020603050405020304" pitchFamily="18" charset="0"/>
            </a:endParaRPr>
          </a:p>
          <a:p>
            <a:pPr marL="0" indent="0">
              <a:buNone/>
            </a:pPr>
            <a:r>
              <a:rPr lang="en-US" sz="2600" dirty="0">
                <a:latin typeface="+mj-lt"/>
              </a:rPr>
              <a:t>Agenda</a:t>
            </a:r>
          </a:p>
          <a:p>
            <a:r>
              <a:rPr lang="en-US" sz="2600" dirty="0">
                <a:latin typeface="+mj-lt"/>
              </a:rPr>
              <a:t>Driving a connection between east to west</a:t>
            </a:r>
          </a:p>
          <a:p>
            <a:r>
              <a:rPr lang="en-US" sz="2600" dirty="0">
                <a:latin typeface="+mj-lt"/>
              </a:rPr>
              <a:t>Autopsy of American Economy</a:t>
            </a:r>
          </a:p>
          <a:p>
            <a:r>
              <a:rPr lang="en-US" sz="2600" dirty="0">
                <a:latin typeface="+mj-lt"/>
              </a:rPr>
              <a:t>Five Regionalize Changes </a:t>
            </a:r>
          </a:p>
          <a:p>
            <a:pPr marL="0" indent="0">
              <a:buNone/>
            </a:pPr>
            <a:r>
              <a:rPr lang="en-US" sz="2600" b="1" dirty="0">
                <a:solidFill>
                  <a:srgbClr val="002060"/>
                </a:solidFill>
                <a:latin typeface="+mj-lt"/>
              </a:rPr>
              <a:t>Homework:</a:t>
            </a:r>
          </a:p>
          <a:p>
            <a:r>
              <a:rPr lang="en-US" sz="2600" dirty="0">
                <a:solidFill>
                  <a:srgbClr val="C00000"/>
                </a:solidFill>
                <a:latin typeface="+mj-lt"/>
              </a:rPr>
              <a:t>Read pages 332-346 (Reformer Society Concept Map)</a:t>
            </a:r>
          </a:p>
        </p:txBody>
      </p:sp>
    </p:spTree>
    <p:extLst>
      <p:ext uri="{BB962C8B-B14F-4D97-AF65-F5344CB8AC3E}">
        <p14:creationId xmlns:p14="http://schemas.microsoft.com/office/powerpoint/2010/main" val="26942914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en-US" dirty="0">
                <a:solidFill>
                  <a:srgbClr val="002060"/>
                </a:solidFill>
              </a:rPr>
              <a:t>Connecting East and West </a:t>
            </a: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24000"/>
            <a:ext cx="79248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5638800"/>
            <a:ext cx="8305800" cy="990600"/>
          </a:xfrm>
          <a:prstGeom prst="rect">
            <a:avLst/>
          </a:prstGeom>
          <a:solidFill>
            <a:schemeClr val="accent1"/>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50000"/>
                  </a:schemeClr>
                </a:solidFill>
              </a:rPr>
              <a:t>Identify and explain factors that are connecting east with west	</a:t>
            </a:r>
          </a:p>
        </p:txBody>
      </p:sp>
      <p:sp>
        <p:nvSpPr>
          <p:cNvPr id="5" name="Rectangle 4"/>
          <p:cNvSpPr/>
          <p:nvPr/>
        </p:nvSpPr>
        <p:spPr>
          <a:xfrm>
            <a:off x="1563329" y="6134100"/>
            <a:ext cx="1865671" cy="571500"/>
          </a:xfrm>
          <a:prstGeom prst="rect">
            <a:avLst/>
          </a:prstGeom>
          <a:solidFill>
            <a:srgbClr val="00206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Economic</a:t>
            </a:r>
          </a:p>
        </p:txBody>
      </p:sp>
      <p:sp>
        <p:nvSpPr>
          <p:cNvPr id="7" name="Rectangle 6"/>
          <p:cNvSpPr/>
          <p:nvPr/>
        </p:nvSpPr>
        <p:spPr>
          <a:xfrm>
            <a:off x="3581400" y="6123653"/>
            <a:ext cx="1865671" cy="571500"/>
          </a:xfrm>
          <a:prstGeom prst="rect">
            <a:avLst/>
          </a:prstGeom>
          <a:solidFill>
            <a:srgbClr val="00206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Cultural</a:t>
            </a:r>
          </a:p>
        </p:txBody>
      </p:sp>
      <p:sp>
        <p:nvSpPr>
          <p:cNvPr id="9" name="Rectangle 8"/>
          <p:cNvSpPr/>
          <p:nvPr/>
        </p:nvSpPr>
        <p:spPr>
          <a:xfrm>
            <a:off x="5638800" y="6123653"/>
            <a:ext cx="1865671" cy="571500"/>
          </a:xfrm>
          <a:prstGeom prst="rect">
            <a:avLst/>
          </a:prstGeom>
          <a:solidFill>
            <a:srgbClr val="00206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Technological</a:t>
            </a:r>
          </a:p>
        </p:txBody>
      </p:sp>
    </p:spTree>
    <p:extLst>
      <p:ext uri="{BB962C8B-B14F-4D97-AF65-F5344CB8AC3E}">
        <p14:creationId xmlns:p14="http://schemas.microsoft.com/office/powerpoint/2010/main" val="72545050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11545</TotalTime>
  <Words>5953</Words>
  <Application>Microsoft Office PowerPoint</Application>
  <PresentationFormat>On-screen Show (4:3)</PresentationFormat>
  <Paragraphs>796</Paragraphs>
  <Slides>110</Slides>
  <Notes>2</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Calibri</vt:lpstr>
      <vt:lpstr>Georgia</vt:lpstr>
      <vt:lpstr>Times New Roman</vt:lpstr>
      <vt:lpstr>Wingdings</vt:lpstr>
      <vt:lpstr>Wingdings 2</vt:lpstr>
      <vt:lpstr>Civic</vt:lpstr>
      <vt:lpstr>Foraging a National Economy</vt:lpstr>
      <vt:lpstr>Agenda</vt:lpstr>
      <vt:lpstr>Getting Whigged Out</vt:lpstr>
      <vt:lpstr>Emergence of the two-party system </vt:lpstr>
      <vt:lpstr>Panic of 1837</vt:lpstr>
      <vt:lpstr>Election of 1836</vt:lpstr>
      <vt:lpstr>Panic of 1837</vt:lpstr>
      <vt:lpstr>Election of 1840</vt:lpstr>
      <vt:lpstr>Andrew Jackson – Champ or Chump of the Commo Man</vt:lpstr>
      <vt:lpstr>Agenda</vt:lpstr>
      <vt:lpstr>Forging a National Economy</vt:lpstr>
      <vt:lpstr>Regional Effect</vt:lpstr>
      <vt:lpstr>A Factor of Change</vt:lpstr>
      <vt:lpstr>Contributing to a National Economy</vt:lpstr>
      <vt:lpstr>US Economic Growth Factors</vt:lpstr>
      <vt:lpstr>Economic Change Factors</vt:lpstr>
      <vt:lpstr>Protection of Property</vt:lpstr>
      <vt:lpstr>New Business form</vt:lpstr>
      <vt:lpstr>Innovations of the Market Revolution</vt:lpstr>
      <vt:lpstr>MEAL Plan </vt:lpstr>
      <vt:lpstr>Economic output</vt:lpstr>
      <vt:lpstr>The Innovation Effect</vt:lpstr>
      <vt:lpstr>Regional Autopsy</vt:lpstr>
      <vt:lpstr>Agenda</vt:lpstr>
      <vt:lpstr>Revolutions of an Industrial Economy</vt:lpstr>
      <vt:lpstr>Transformation of the American Economy</vt:lpstr>
      <vt:lpstr>Market Revolution </vt:lpstr>
      <vt:lpstr>Industrialization</vt:lpstr>
      <vt:lpstr>Slater’s Mill</vt:lpstr>
      <vt:lpstr>Lowell or Waltham Factory System </vt:lpstr>
      <vt:lpstr>Rise of Textiles</vt:lpstr>
      <vt:lpstr>Textile innovation</vt:lpstr>
      <vt:lpstr>Transportation Revolution </vt:lpstr>
      <vt:lpstr>Transportation Revolutions in America</vt:lpstr>
      <vt:lpstr>Road Revolution </vt:lpstr>
      <vt:lpstr>Steam technology</vt:lpstr>
      <vt:lpstr>Erie Canal 1825 “Clinton’s Ditch”</vt:lpstr>
      <vt:lpstr>Migration patterns post 1800s</vt:lpstr>
      <vt:lpstr>The Iron Horse</vt:lpstr>
      <vt:lpstr>Connecting East to West </vt:lpstr>
      <vt:lpstr>Transportation Revolution yields Market Revolution</vt:lpstr>
      <vt:lpstr>Communication Revolution</vt:lpstr>
      <vt:lpstr>Agriculture Revolution </vt:lpstr>
      <vt:lpstr>Agricultural Revolution </vt:lpstr>
      <vt:lpstr>Eli Whitney</vt:lpstr>
      <vt:lpstr>Agriculture Innovations </vt:lpstr>
      <vt:lpstr>Birth of the Corporation</vt:lpstr>
      <vt:lpstr>Agenda</vt:lpstr>
      <vt:lpstr>Compare Perspectives </vt:lpstr>
      <vt:lpstr>Population Growth in America </vt:lpstr>
      <vt:lpstr>Coming to America</vt:lpstr>
      <vt:lpstr>1860 US Population</vt:lpstr>
      <vt:lpstr>Irish and German Demographics in NY</vt:lpstr>
      <vt:lpstr>Immigrants NOT Welcome</vt:lpstr>
      <vt:lpstr>Innovations of the Market Revolution</vt:lpstr>
      <vt:lpstr>MEAL Plan </vt:lpstr>
      <vt:lpstr>Agenda</vt:lpstr>
      <vt:lpstr>Agenda</vt:lpstr>
      <vt:lpstr>Revolutions of an Industrial Economy</vt:lpstr>
      <vt:lpstr>Transformation of the American Economy</vt:lpstr>
      <vt:lpstr>New Opportunity</vt:lpstr>
      <vt:lpstr>Transformation of Women </vt:lpstr>
      <vt:lpstr>Women of the 1800s </vt:lpstr>
      <vt:lpstr>Women of the 1800s </vt:lpstr>
      <vt:lpstr>MEAL Plan </vt:lpstr>
      <vt:lpstr>HIPP Document</vt:lpstr>
      <vt:lpstr>Regional Autopsy</vt:lpstr>
      <vt:lpstr>Agenda</vt:lpstr>
      <vt:lpstr>Labor Transformation </vt:lpstr>
      <vt:lpstr>Market Revolution Mass Production </vt:lpstr>
      <vt:lpstr>Fight for Labor Rights </vt:lpstr>
      <vt:lpstr>Change to Society</vt:lpstr>
      <vt:lpstr>Women of the 1800s </vt:lpstr>
      <vt:lpstr>MEAL Plan </vt:lpstr>
      <vt:lpstr>Sample MEAL Plan Paragraph</vt:lpstr>
      <vt:lpstr>Agenda</vt:lpstr>
      <vt:lpstr>Rise of Slavery</vt:lpstr>
      <vt:lpstr>African American Population </vt:lpstr>
      <vt:lpstr>Southern Slave Resistance</vt:lpstr>
      <vt:lpstr>Regional Autopsy</vt:lpstr>
      <vt:lpstr>The Immigration Question</vt:lpstr>
      <vt:lpstr>Immigrant Settlers</vt:lpstr>
      <vt:lpstr>Changes to Society</vt:lpstr>
      <vt:lpstr>Change in the Antebellum Period</vt:lpstr>
      <vt:lpstr>Expansionism</vt:lpstr>
      <vt:lpstr>Market Revolution Ripple </vt:lpstr>
      <vt:lpstr>Frontier Life</vt:lpstr>
      <vt:lpstr>Nationalism </vt:lpstr>
      <vt:lpstr>Ecological Imperialism</vt:lpstr>
      <vt:lpstr>Life in America</vt:lpstr>
      <vt:lpstr>Sectional economy </vt:lpstr>
      <vt:lpstr>Free Response Question</vt:lpstr>
      <vt:lpstr>Guiding Question</vt:lpstr>
      <vt:lpstr>Factors that Influence</vt:lpstr>
      <vt:lpstr>Agenda</vt:lpstr>
      <vt:lpstr>Market Revolution Transformative Effect</vt:lpstr>
      <vt:lpstr>A Regional Effect</vt:lpstr>
      <vt:lpstr>Agenda</vt:lpstr>
      <vt:lpstr>Connecting East and West </vt:lpstr>
      <vt:lpstr>Regional Autopsy</vt:lpstr>
      <vt:lpstr>Six Changes</vt:lpstr>
      <vt:lpstr>Agenda</vt:lpstr>
      <vt:lpstr>PowerPoint Presentation</vt:lpstr>
      <vt:lpstr>Historic Parallels – Plight of Women, Immigrants, &amp; Slaves</vt:lpstr>
      <vt:lpstr>Agenda</vt:lpstr>
      <vt:lpstr>Contributing Factors</vt:lpstr>
      <vt:lpstr>Sectional economy </vt:lpstr>
      <vt:lpstr>Revolution in America</vt:lpstr>
      <vt:lpstr>Young America </vt:lpstr>
      <vt:lpstr>Impact on the country</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Foraging a National Economy</dc:title>
  <dc:creator>Andrew's Dogma</dc:creator>
  <cp:lastModifiedBy>Hultberg, Andrew P</cp:lastModifiedBy>
  <cp:revision>139</cp:revision>
  <dcterms:created xsi:type="dcterms:W3CDTF">2014-11-17T00:33:02Z</dcterms:created>
  <dcterms:modified xsi:type="dcterms:W3CDTF">2024-11-19T22:01:50Z</dcterms:modified>
</cp:coreProperties>
</file>