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84"/>
  </p:notesMasterIdLst>
  <p:sldIdLst>
    <p:sldId id="259" r:id="rId2"/>
    <p:sldId id="297" r:id="rId3"/>
    <p:sldId id="268" r:id="rId4"/>
    <p:sldId id="293" r:id="rId5"/>
    <p:sldId id="354" r:id="rId6"/>
    <p:sldId id="292" r:id="rId7"/>
    <p:sldId id="298" r:id="rId8"/>
    <p:sldId id="355" r:id="rId9"/>
    <p:sldId id="357" r:id="rId10"/>
    <p:sldId id="294" r:id="rId11"/>
    <p:sldId id="258" r:id="rId12"/>
    <p:sldId id="265" r:id="rId13"/>
    <p:sldId id="260" r:id="rId14"/>
    <p:sldId id="295" r:id="rId15"/>
    <p:sldId id="296" r:id="rId16"/>
    <p:sldId id="335" r:id="rId17"/>
    <p:sldId id="338" r:id="rId18"/>
    <p:sldId id="336" r:id="rId19"/>
    <p:sldId id="263" r:id="rId20"/>
    <p:sldId id="267" r:id="rId21"/>
    <p:sldId id="299" r:id="rId22"/>
    <p:sldId id="300" r:id="rId23"/>
    <p:sldId id="337" r:id="rId24"/>
    <p:sldId id="360" r:id="rId25"/>
    <p:sldId id="269" r:id="rId26"/>
    <p:sldId id="305" r:id="rId27"/>
    <p:sldId id="301" r:id="rId28"/>
    <p:sldId id="358" r:id="rId29"/>
    <p:sldId id="359" r:id="rId30"/>
    <p:sldId id="302" r:id="rId31"/>
    <p:sldId id="303" r:id="rId32"/>
    <p:sldId id="304" r:id="rId33"/>
    <p:sldId id="339" r:id="rId34"/>
    <p:sldId id="270" r:id="rId35"/>
    <p:sldId id="356" r:id="rId36"/>
    <p:sldId id="307" r:id="rId37"/>
    <p:sldId id="361" r:id="rId38"/>
    <p:sldId id="308" r:id="rId39"/>
    <p:sldId id="271" r:id="rId40"/>
    <p:sldId id="309" r:id="rId41"/>
    <p:sldId id="313" r:id="rId42"/>
    <p:sldId id="363" r:id="rId43"/>
    <p:sldId id="314" r:id="rId44"/>
    <p:sldId id="272" r:id="rId45"/>
    <p:sldId id="362" r:id="rId46"/>
    <p:sldId id="340" r:id="rId47"/>
    <p:sldId id="310" r:id="rId48"/>
    <p:sldId id="311" r:id="rId49"/>
    <p:sldId id="341" r:id="rId50"/>
    <p:sldId id="342" r:id="rId51"/>
    <p:sldId id="312" r:id="rId52"/>
    <p:sldId id="315" r:id="rId53"/>
    <p:sldId id="316" r:id="rId54"/>
    <p:sldId id="317" r:id="rId55"/>
    <p:sldId id="318" r:id="rId56"/>
    <p:sldId id="328" r:id="rId57"/>
    <p:sldId id="329" r:id="rId58"/>
    <p:sldId id="321" r:id="rId59"/>
    <p:sldId id="350" r:id="rId60"/>
    <p:sldId id="349" r:id="rId61"/>
    <p:sldId id="343" r:id="rId62"/>
    <p:sldId id="344" r:id="rId63"/>
    <p:sldId id="345" r:id="rId64"/>
    <p:sldId id="348" r:id="rId65"/>
    <p:sldId id="347" r:id="rId66"/>
    <p:sldId id="364" r:id="rId67"/>
    <p:sldId id="320" r:id="rId68"/>
    <p:sldId id="322" r:id="rId69"/>
    <p:sldId id="327" r:id="rId70"/>
    <p:sldId id="330" r:id="rId71"/>
    <p:sldId id="323" r:id="rId72"/>
    <p:sldId id="324" r:id="rId73"/>
    <p:sldId id="325" r:id="rId74"/>
    <p:sldId id="326" r:id="rId75"/>
    <p:sldId id="333" r:id="rId76"/>
    <p:sldId id="352" r:id="rId77"/>
    <p:sldId id="351" r:id="rId78"/>
    <p:sldId id="285" r:id="rId79"/>
    <p:sldId id="287" r:id="rId80"/>
    <p:sldId id="331" r:id="rId81"/>
    <p:sldId id="332" r:id="rId82"/>
    <p:sldId id="353"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59" autoAdjust="0"/>
  </p:normalViewPr>
  <p:slideViewPr>
    <p:cSldViewPr>
      <p:cViewPr varScale="1">
        <p:scale>
          <a:sx n="82" d="100"/>
          <a:sy n="82" d="100"/>
        </p:scale>
        <p:origin x="115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3560A-968C-44AE-A3DA-763BBFE6B93C}" type="datetimeFigureOut">
              <a:rPr lang="en-US" smtClean="0"/>
              <a:t>4/12/2018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B71FD-CA00-4766-946C-02CD3D77EC86}" type="slidenum">
              <a:rPr lang="en-US" smtClean="0"/>
              <a:t>‹#›</a:t>
            </a:fld>
            <a:endParaRPr lang="en-US"/>
          </a:p>
        </p:txBody>
      </p:sp>
    </p:spTree>
    <p:extLst>
      <p:ext uri="{BB962C8B-B14F-4D97-AF65-F5344CB8AC3E}">
        <p14:creationId xmlns:p14="http://schemas.microsoft.com/office/powerpoint/2010/main" val="287047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B71FD-CA00-4766-946C-02CD3D77EC86}" type="slidenum">
              <a:rPr lang="en-US" smtClean="0"/>
              <a:t>35</a:t>
            </a:fld>
            <a:endParaRPr lang="en-US"/>
          </a:p>
        </p:txBody>
      </p:sp>
    </p:spTree>
    <p:extLst>
      <p:ext uri="{BB962C8B-B14F-4D97-AF65-F5344CB8AC3E}">
        <p14:creationId xmlns:p14="http://schemas.microsoft.com/office/powerpoint/2010/main" val="237816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B71FD-CA00-4766-946C-02CD3D77EC86}" type="slidenum">
              <a:rPr lang="en-US" smtClean="0"/>
              <a:t>65</a:t>
            </a:fld>
            <a:endParaRPr lang="en-US"/>
          </a:p>
        </p:txBody>
      </p:sp>
    </p:spTree>
    <p:extLst>
      <p:ext uri="{BB962C8B-B14F-4D97-AF65-F5344CB8AC3E}">
        <p14:creationId xmlns:p14="http://schemas.microsoft.com/office/powerpoint/2010/main" val="80688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Those who listened by radio believed Nixon won</a:t>
            </a:r>
          </a:p>
          <a:p>
            <a:r>
              <a:rPr lang="en-US" altLang="en-US"/>
              <a:t>Those who watched TV believed Kennedy won</a:t>
            </a:r>
          </a:p>
          <a:p>
            <a:r>
              <a:rPr lang="en-US" altLang="en-US"/>
              <a:t>Nixon</a:t>
            </a:r>
          </a:p>
          <a:p>
            <a:r>
              <a:rPr lang="en-US" altLang="en-US"/>
              <a:t>Struggling family</a:t>
            </a:r>
          </a:p>
          <a:p>
            <a:r>
              <a:rPr lang="en-US" altLang="en-US"/>
              <a:t>Attended Whittier College</a:t>
            </a:r>
          </a:p>
          <a:p>
            <a:r>
              <a:rPr lang="en-US" altLang="en-US"/>
              <a:t>Vice President under Eisenhower</a:t>
            </a:r>
          </a:p>
          <a:p>
            <a:r>
              <a:rPr lang="en-US" altLang="en-US"/>
              <a:t>Kennedy</a:t>
            </a:r>
          </a:p>
          <a:p>
            <a:r>
              <a:rPr lang="en-US" altLang="en-US"/>
              <a:t>Wealthy family</a:t>
            </a:r>
          </a:p>
          <a:p>
            <a:r>
              <a:rPr lang="en-US" altLang="en-US"/>
              <a:t>Family of politicians</a:t>
            </a:r>
          </a:p>
          <a:p>
            <a:r>
              <a:rPr lang="en-US" altLang="en-US"/>
              <a:t>Attended Harvard</a:t>
            </a:r>
          </a:p>
          <a:p>
            <a:r>
              <a:rPr lang="en-US" altLang="en-US"/>
              <a:t>Catholic</a:t>
            </a:r>
          </a:p>
          <a:p>
            <a:endParaRPr lang="en-US" altLang="en-US"/>
          </a:p>
          <a:p>
            <a:r>
              <a:rPr lang="en-US" altLang="en-US"/>
              <a:t>Similarities</a:t>
            </a:r>
          </a:p>
          <a:p>
            <a:r>
              <a:rPr lang="en-US" altLang="en-US"/>
              <a:t>In the Navy during WWII</a:t>
            </a:r>
          </a:p>
          <a:p>
            <a:r>
              <a:rPr lang="en-US" altLang="en-US"/>
              <a:t>Congressmen</a:t>
            </a:r>
          </a:p>
          <a:p>
            <a:r>
              <a:rPr lang="en-US" altLang="en-US"/>
              <a:t>Supported fight against Communism</a:t>
            </a:r>
          </a:p>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237CEB4E-2798-4C47-B10C-20688E70EBC1}" type="slidenum">
              <a:rPr lang="en-US" altLang="en-US" sz="1200" smtClean="0"/>
              <a:pPr/>
              <a:t>78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80E8163-C8A4-4B2D-8358-97FCD94544A0}" type="slidenum">
              <a:rPr lang="en-US" altLang="en-US" sz="1200" smtClean="0"/>
              <a:pPr/>
              <a:t>79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8602C7AA-4ECA-44BC-8CBF-07BC74D7A1D4}" type="datetimeFigureOut">
              <a:rPr lang="en-US" smtClean="0"/>
              <a:t>4/12/2018</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C3D83B90-F33A-45D0-A41A-B358B243E20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02C7AA-4ECA-44BC-8CBF-07BC74D7A1D4}"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02C7AA-4ECA-44BC-8CBF-07BC74D7A1D4}"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602C7AA-4ECA-44BC-8CBF-07BC74D7A1D4}"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602C7AA-4ECA-44BC-8CBF-07BC74D7A1D4}"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602C7AA-4ECA-44BC-8CBF-07BC74D7A1D4}"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8602C7AA-4ECA-44BC-8CBF-07BC74D7A1D4}" type="datetimeFigureOut">
              <a:rPr lang="en-US" smtClean="0"/>
              <a:t>4/12/2018</a:t>
            </a:fld>
            <a:endParaRPr lang="en-US"/>
          </a:p>
        </p:txBody>
      </p:sp>
      <p:sp>
        <p:nvSpPr>
          <p:cNvPr id="27" name="Slide Number Placeholder 26"/>
          <p:cNvSpPr>
            <a:spLocks noGrp="1"/>
          </p:cNvSpPr>
          <p:nvPr>
            <p:ph type="sldNum" sz="quarter" idx="11"/>
          </p:nvPr>
        </p:nvSpPr>
        <p:spPr/>
        <p:txBody>
          <a:bodyPr rtlCol="0"/>
          <a:lstStyle/>
          <a:p>
            <a:fld id="{C3D83B90-F33A-45D0-A41A-B358B243E201}"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8602C7AA-4ECA-44BC-8CBF-07BC74D7A1D4}" type="datetimeFigureOut">
              <a:rPr lang="en-US" smtClean="0"/>
              <a:t>4/12/2018</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C3D83B90-F33A-45D0-A41A-B358B243E2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2C7AA-4ECA-44BC-8CBF-07BC74D7A1D4}" type="datetimeFigureOut">
              <a:rPr lang="en-US" smtClean="0"/>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602C7AA-4ECA-44BC-8CBF-07BC74D7A1D4}"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602C7AA-4ECA-44BC-8CBF-07BC74D7A1D4}"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83B90-F33A-45D0-A41A-B358B243E20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8602C7AA-4ECA-44BC-8CBF-07BC74D7A1D4}" type="datetimeFigureOut">
              <a:rPr lang="en-US" smtClean="0"/>
              <a:t>4/12/2018</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C3D83B90-F33A-45D0-A41A-B358B243E20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bing.com/images/search?q=Amoiunt+of+nuclear+weapons+of+the+US&amp;view=detailv2&amp;&amp;id=F6EAA4B82B947EB14D2A488CC0C8BFE41A4075DE&amp;selectedIndex=2&amp;ccid=h5jkNhDo&amp;simid=608046591281594783&amp;thid=OIP.M8798e43610e87da7890483f47cf4007aH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ing.com/videos/search?q=Are+You+a+Commie&amp;view=detail&amp;mid=48998DB3009BD9BBB9BE48998DB3009BD9BBB9BE&amp;FORM=VIR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bing.com/videos/search?q=Are+You+a+Commie&amp;&amp;view=detail&amp;mid=76E1CE5FB641A58C29E076E1CE5FB641A58C29E0&amp;&amp;FORM=VDRVR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s://en.wikipedia.org/wiki/File:H10Protest.gif"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ww.bing.com/videos/search?q=father+knows+best+episodes&amp;&amp;view=detail&amp;mid=3ADB6734B09546CFAA0D3ADB6734B09546CFAA0D&amp;&amp;FORM=VRDGA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8.gif"/><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hyperlink" Target="http://www.bing.com/images/search?q=1950s+conformity&amp;view=detailv2&amp;&amp;id=0E02A97AD5F7AE9934BE1FD231EFE27470ACE23A&amp;selectedIndex=16&amp;ccid=KpWa5p8D&amp;simid=607991323651605060&amp;thid=OIP.M2a959ae69f03d0d38439af57504aa959o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bing.com/images/search?q=The+Beat+Generation&amp;view=detailv2&amp;&amp;id=D5CD1C8D8D3121705484E5099DF36DFD538DD100&amp;selectedIndex=8&amp;ccid=Fq5jLOD4&amp;simid=608046771682084136&amp;thid=OIP.M16ae632ce0f82588f0119ce352150614o0" TargetMode="Externa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hyperlink" Target="http://www.bing.com/images/search?q=Emit+Till&amp;view=detailv2&amp;&amp;id=121F13C4C3324038CC40BDCD437E3A4292D8E63F&amp;selectedIndex=0&amp;ccid=6CtLUv3J&amp;simid=608023145068824361&amp;thid=OIP.Me82b4b52fdc96fc81cfdf63e5c488b06H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bing.com/videos/search?q=Ike+for+president&amp;&amp;view=detail&amp;mid=659B3268C1C2F2040A75659B3268C1C2F2040A75&amp;&amp;FORM=VRDGAR" TargetMode="Externa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bing.com/videos/search?q=Ike+for+president&amp;&amp;view=detail&amp;mid=659B3268C1C2F2040A75659B3268C1C2F2040A75&amp;&amp;FORM=VRDGAR" TargetMode="Externa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bing.com/videos/search?q=US+Contianment+policy+propaganda&amp;&amp;view=detail&amp;mid=2935D9A2E41627EC74852935D9A2E41627EC7485&amp;&amp;FORM=VRDGAR"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Unit 8</a:t>
            </a:r>
          </a:p>
        </p:txBody>
      </p:sp>
      <p:sp>
        <p:nvSpPr>
          <p:cNvPr id="3" name="Subtitle 2"/>
          <p:cNvSpPr>
            <a:spLocks noGrp="1"/>
          </p:cNvSpPr>
          <p:nvPr>
            <p:ph type="subTitle" idx="1"/>
          </p:nvPr>
        </p:nvSpPr>
        <p:spPr/>
        <p:txBody>
          <a:bodyPr/>
          <a:lstStyle/>
          <a:p>
            <a:r>
              <a:rPr lang="en-US" dirty="0"/>
              <a:t>Chapter 36-37</a:t>
            </a:r>
          </a:p>
        </p:txBody>
      </p:sp>
      <p:sp>
        <p:nvSpPr>
          <p:cNvPr id="4" name="Rectangle 3"/>
          <p:cNvSpPr/>
          <p:nvPr/>
        </p:nvSpPr>
        <p:spPr>
          <a:xfrm>
            <a:off x="1562727" y="1600200"/>
            <a:ext cx="7383753" cy="923330"/>
          </a:xfrm>
          <a:prstGeom prst="rect">
            <a:avLst/>
          </a:prstGeom>
          <a:noFill/>
        </p:spPr>
        <p:txBody>
          <a:bodyPr wrap="none" lIns="91440" tIns="45720" rIns="91440" bIns="45720">
            <a:spAutoFit/>
          </a:bodyPr>
          <a:lstStyle/>
          <a:p>
            <a:pPr algn="ctr"/>
            <a:r>
              <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Cold War 1945-1980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2819400"/>
            <a:ext cx="5010150" cy="3924618"/>
          </a:xfrm>
          <a:prstGeom prst="rect">
            <a:avLst/>
          </a:prstGeom>
        </p:spPr>
      </p:pic>
    </p:spTree>
    <p:extLst>
      <p:ext uri="{BB962C8B-B14F-4D97-AF65-F5344CB8AC3E}">
        <p14:creationId xmlns:p14="http://schemas.microsoft.com/office/powerpoint/2010/main" val="2148057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latin typeface="Bell MT" pitchFamily="18" charset="0"/>
              </a:rPr>
              <a:t> </a:t>
            </a:r>
            <a:r>
              <a:rPr lang="en-US" sz="3200" b="1" dirty="0">
                <a:solidFill>
                  <a:srgbClr val="FF0000"/>
                </a:solidFill>
                <a:latin typeface="Bell MT" pitchFamily="18" charset="0"/>
              </a:rPr>
              <a:t>Two Super Powers</a:t>
            </a:r>
          </a:p>
        </p:txBody>
      </p:sp>
      <p:sp>
        <p:nvSpPr>
          <p:cNvPr id="6" name="Text Placeholder 5"/>
          <p:cNvSpPr>
            <a:spLocks noGrp="1"/>
          </p:cNvSpPr>
          <p:nvPr>
            <p:ph type="body" idx="2"/>
          </p:nvPr>
        </p:nvSpPr>
        <p:spPr>
          <a:xfrm>
            <a:off x="4876800" y="2010727"/>
            <a:ext cx="4038600" cy="4617720"/>
          </a:xfrm>
        </p:spPr>
        <p:txBody>
          <a:bodyPr/>
          <a:lstStyle/>
          <a:p>
            <a:r>
              <a:rPr lang="en-US" sz="2000" dirty="0"/>
              <a:t>Post-war plans creates a rivalry between the US &amp; USSR </a:t>
            </a:r>
          </a:p>
          <a:p>
            <a:pPr marL="697230" lvl="1" indent="-285750">
              <a:buFont typeface="Arial" pitchFamily="34" charset="0"/>
              <a:buChar char="•"/>
            </a:pPr>
            <a:r>
              <a:rPr lang="en-US" sz="2000" dirty="0"/>
              <a:t>Cause: Rivalry created by post WWII plans</a:t>
            </a:r>
          </a:p>
          <a:p>
            <a:pPr marL="697230" lvl="1" indent="-285750">
              <a:buFont typeface="Arial" pitchFamily="34" charset="0"/>
              <a:buChar char="•"/>
            </a:pPr>
            <a:r>
              <a:rPr lang="en-US" sz="2000" dirty="0"/>
              <a:t>Impact – </a:t>
            </a:r>
            <a:r>
              <a:rPr lang="en-US" sz="2000" b="1" dirty="0">
                <a:solidFill>
                  <a:srgbClr val="FF0000"/>
                </a:solidFill>
              </a:rPr>
              <a:t>Cold War </a:t>
            </a:r>
            <a:r>
              <a:rPr lang="en-US" sz="2000" dirty="0"/>
              <a:t>	    indirect fighting between the two nations </a:t>
            </a:r>
          </a:p>
          <a:p>
            <a:endParaRPr lang="en-US" dirty="0"/>
          </a:p>
        </p:txBody>
      </p:sp>
      <p:sp>
        <p:nvSpPr>
          <p:cNvPr id="3" name="Content Placeholder 2"/>
          <p:cNvSpPr>
            <a:spLocks noGrp="1"/>
          </p:cNvSpPr>
          <p:nvPr>
            <p:ph sz="half" idx="1"/>
          </p:nvPr>
        </p:nvSpPr>
        <p:spPr>
          <a:xfrm>
            <a:off x="152400" y="776287"/>
            <a:ext cx="4572000" cy="5852160"/>
          </a:xfrm>
        </p:spPr>
        <p:txBody>
          <a:bodyPr>
            <a:normAutofit/>
          </a:bodyPr>
          <a:lstStyle/>
          <a:p>
            <a:endParaRPr lang="en-US" sz="1800" dirty="0"/>
          </a:p>
        </p:txBody>
      </p:sp>
      <p:sp>
        <p:nvSpPr>
          <p:cNvPr id="4" name="Right Arrow 3"/>
          <p:cNvSpPr/>
          <p:nvPr/>
        </p:nvSpPr>
        <p:spPr>
          <a:xfrm>
            <a:off x="8153400" y="3434861"/>
            <a:ext cx="1905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multimedialearningllc.files.wordpress.com/2010/10/bridge-the-gul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90574"/>
            <a:ext cx="4572000" cy="573405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353496" y="748652"/>
            <a:ext cx="3383280" cy="64477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COLD WAR</a:t>
            </a:r>
          </a:p>
        </p:txBody>
      </p:sp>
    </p:spTree>
    <p:extLst>
      <p:ext uri="{BB962C8B-B14F-4D97-AF65-F5344CB8AC3E}">
        <p14:creationId xmlns:p14="http://schemas.microsoft.com/office/powerpoint/2010/main" val="3879818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382000" cy="1069848"/>
          </a:xfrm>
        </p:spPr>
        <p:txBody>
          <a:bodyPr>
            <a:normAutofit/>
          </a:bodyPr>
          <a:lstStyle/>
          <a:p>
            <a:pPr algn="ctr"/>
            <a:r>
              <a:rPr lang="en-US" dirty="0">
                <a:solidFill>
                  <a:srgbClr val="FF0000"/>
                </a:solidFill>
                <a:latin typeface="Bell MT" pitchFamily="18" charset="0"/>
              </a:rPr>
              <a:t>Impa</a:t>
            </a:r>
            <a:r>
              <a:rPr lang="en-US" b="1" dirty="0">
                <a:solidFill>
                  <a:srgbClr val="FF0000"/>
                </a:solidFill>
                <a:latin typeface="Bell MT" pitchFamily="18" charset="0"/>
              </a:rPr>
              <a:t>ct of WWII – 2 Superpowers </a:t>
            </a:r>
          </a:p>
        </p:txBody>
      </p:sp>
      <p:sp>
        <p:nvSpPr>
          <p:cNvPr id="5" name="Text Placeholder 4"/>
          <p:cNvSpPr>
            <a:spLocks noGrp="1"/>
          </p:cNvSpPr>
          <p:nvPr>
            <p:ph type="body" idx="1"/>
          </p:nvPr>
        </p:nvSpPr>
        <p:spPr>
          <a:xfrm>
            <a:off x="381000" y="1447800"/>
            <a:ext cx="4041648" cy="457200"/>
          </a:xfrm>
        </p:spPr>
        <p:txBody>
          <a:bodyPr/>
          <a:lstStyle/>
          <a:p>
            <a:r>
              <a:rPr lang="en-US" dirty="0">
                <a:solidFill>
                  <a:srgbClr val="002060"/>
                </a:solidFill>
                <a:latin typeface="Broadway" pitchFamily="82" charset="0"/>
              </a:rPr>
              <a:t>United States</a:t>
            </a:r>
          </a:p>
        </p:txBody>
      </p:sp>
      <p:sp>
        <p:nvSpPr>
          <p:cNvPr id="7" name="Text Placeholder 6"/>
          <p:cNvSpPr>
            <a:spLocks noGrp="1"/>
          </p:cNvSpPr>
          <p:nvPr>
            <p:ph type="body" sz="half" idx="3"/>
          </p:nvPr>
        </p:nvSpPr>
        <p:spPr>
          <a:xfrm>
            <a:off x="4724400" y="1447800"/>
            <a:ext cx="4041775" cy="457200"/>
          </a:xfrm>
        </p:spPr>
        <p:txBody>
          <a:bodyPr/>
          <a:lstStyle/>
          <a:p>
            <a:r>
              <a:rPr lang="en-US" dirty="0">
                <a:solidFill>
                  <a:srgbClr val="FF0000"/>
                </a:solidFill>
                <a:latin typeface="Broadway" pitchFamily="82" charset="0"/>
              </a:rPr>
              <a:t>USSR – Soviet Union</a:t>
            </a:r>
          </a:p>
        </p:txBody>
      </p:sp>
      <p:sp>
        <p:nvSpPr>
          <p:cNvPr id="6" name="Content Placeholder 5"/>
          <p:cNvSpPr>
            <a:spLocks noGrp="1"/>
          </p:cNvSpPr>
          <p:nvPr>
            <p:ph sz="quarter" idx="2"/>
          </p:nvPr>
        </p:nvSpPr>
        <p:spPr>
          <a:xfrm>
            <a:off x="381000" y="2133600"/>
            <a:ext cx="4041648" cy="4461119"/>
          </a:xfrm>
        </p:spPr>
        <p:txBody>
          <a:bodyPr>
            <a:normAutofit/>
          </a:bodyPr>
          <a:lstStyle/>
          <a:p>
            <a:r>
              <a:rPr lang="en-US" sz="2000" dirty="0">
                <a:latin typeface="Times" pitchFamily="18" charset="0"/>
                <a:cs typeface="Times" pitchFamily="18" charset="0"/>
              </a:rPr>
              <a:t>Beliefs and values</a:t>
            </a:r>
          </a:p>
          <a:p>
            <a:r>
              <a:rPr lang="en-US" sz="2000" dirty="0">
                <a:latin typeface="Times" pitchFamily="18" charset="0"/>
                <a:cs typeface="Times" pitchFamily="18" charset="0"/>
              </a:rPr>
              <a:t>- Democracy: power of the people to decide how government should work</a:t>
            </a:r>
          </a:p>
          <a:p>
            <a:r>
              <a:rPr lang="en-US" sz="2000" dirty="0">
                <a:latin typeface="Times" pitchFamily="18" charset="0"/>
                <a:cs typeface="Times" pitchFamily="18" charset="0"/>
              </a:rPr>
              <a:t>- Free Elections</a:t>
            </a:r>
          </a:p>
          <a:p>
            <a:r>
              <a:rPr lang="en-US" sz="2000" dirty="0">
                <a:latin typeface="Times" pitchFamily="18" charset="0"/>
                <a:cs typeface="Times" pitchFamily="18" charset="0"/>
              </a:rPr>
              <a:t>- Capitalism – free market economy </a:t>
            </a:r>
          </a:p>
          <a:p>
            <a:r>
              <a:rPr lang="en-US" sz="2000" dirty="0">
                <a:latin typeface="Times" pitchFamily="18" charset="0"/>
                <a:cs typeface="Times" pitchFamily="18" charset="0"/>
              </a:rPr>
              <a:t>- Liberty and private property are essential </a:t>
            </a:r>
          </a:p>
        </p:txBody>
      </p:sp>
      <p:sp>
        <p:nvSpPr>
          <p:cNvPr id="8" name="Content Placeholder 7"/>
          <p:cNvSpPr>
            <a:spLocks noGrp="1"/>
          </p:cNvSpPr>
          <p:nvPr>
            <p:ph sz="quarter" idx="4"/>
          </p:nvPr>
        </p:nvSpPr>
        <p:spPr>
          <a:xfrm>
            <a:off x="4718304" y="2133600"/>
            <a:ext cx="4041775" cy="4461119"/>
          </a:xfrm>
        </p:spPr>
        <p:txBody>
          <a:bodyPr>
            <a:normAutofit/>
          </a:bodyPr>
          <a:lstStyle/>
          <a:p>
            <a:r>
              <a:rPr lang="en-US" dirty="0">
                <a:latin typeface="Times" pitchFamily="18" charset="0"/>
                <a:cs typeface="Times" pitchFamily="18" charset="0"/>
              </a:rPr>
              <a:t>Beliefs and values</a:t>
            </a:r>
          </a:p>
          <a:p>
            <a:r>
              <a:rPr lang="en-US" dirty="0">
                <a:latin typeface="Times" pitchFamily="18" charset="0"/>
                <a:cs typeface="Times" pitchFamily="18" charset="0"/>
              </a:rPr>
              <a:t>Totalitarian dictator in charge</a:t>
            </a:r>
          </a:p>
          <a:p>
            <a:pPr lvl="1"/>
            <a:r>
              <a:rPr lang="en-US" altLang="en-US" u="sng" dirty="0">
                <a:solidFill>
                  <a:schemeClr val="tx1"/>
                </a:solidFill>
                <a:latin typeface="Times" pitchFamily="18" charset="0"/>
                <a:cs typeface="Times" pitchFamily="18" charset="0"/>
              </a:rPr>
              <a:t>Communism</a:t>
            </a:r>
          </a:p>
          <a:p>
            <a:pPr lvl="1"/>
            <a:r>
              <a:rPr lang="en-US" altLang="en-US" dirty="0">
                <a:solidFill>
                  <a:schemeClr val="tx1"/>
                </a:solidFill>
                <a:latin typeface="Times" pitchFamily="18" charset="0"/>
                <a:cs typeface="Times" pitchFamily="18" charset="0"/>
              </a:rPr>
              <a:t>Gov’t made all economic, political and military decisions</a:t>
            </a:r>
          </a:p>
          <a:p>
            <a:pPr lvl="1"/>
            <a:r>
              <a:rPr lang="en-US" altLang="en-US" dirty="0">
                <a:solidFill>
                  <a:schemeClr val="tx1"/>
                </a:solidFill>
                <a:latin typeface="Times" pitchFamily="18" charset="0"/>
                <a:cs typeface="Times" pitchFamily="18" charset="0"/>
              </a:rPr>
              <a:t>No freedom</a:t>
            </a:r>
          </a:p>
          <a:p>
            <a:pPr lvl="1"/>
            <a:r>
              <a:rPr lang="en-US" altLang="en-US" dirty="0">
                <a:solidFill>
                  <a:schemeClr val="tx1"/>
                </a:solidFill>
                <a:latin typeface="Times" pitchFamily="18" charset="0"/>
                <a:cs typeface="Times" pitchFamily="18" charset="0"/>
              </a:rPr>
              <a:t>No opposition (fear)</a:t>
            </a:r>
          </a:p>
          <a:p>
            <a:pPr lvl="1"/>
            <a:r>
              <a:rPr lang="en-US" altLang="en-US" dirty="0">
                <a:solidFill>
                  <a:schemeClr val="tx1"/>
                </a:solidFill>
                <a:latin typeface="Times" pitchFamily="18" charset="0"/>
                <a:cs typeface="Times" pitchFamily="18" charset="0"/>
              </a:rPr>
              <a:t>Wanted to make </a:t>
            </a:r>
            <a:r>
              <a:rPr lang="en-US" altLang="en-US" u="sng" dirty="0">
                <a:solidFill>
                  <a:schemeClr val="tx1"/>
                </a:solidFill>
                <a:latin typeface="Times" pitchFamily="18" charset="0"/>
                <a:cs typeface="Times" pitchFamily="18" charset="0"/>
              </a:rPr>
              <a:t>Eastern </a:t>
            </a:r>
            <a:r>
              <a:rPr lang="en-US" altLang="en-US" dirty="0">
                <a:solidFill>
                  <a:schemeClr val="tx1"/>
                </a:solidFill>
                <a:latin typeface="Times" pitchFamily="18" charset="0"/>
                <a:cs typeface="Times" pitchFamily="18" charset="0"/>
              </a:rPr>
              <a:t>Europe communists states under Stalin’s control…the big problem</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054" y="5791200"/>
            <a:ext cx="20955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758070"/>
            <a:ext cx="20574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2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9100" y="533400"/>
            <a:ext cx="8229600" cy="609600"/>
          </a:xfrm>
        </p:spPr>
        <p:txBody>
          <a:bodyPr>
            <a:normAutofit fontScale="90000"/>
          </a:bodyPr>
          <a:lstStyle/>
          <a:p>
            <a:r>
              <a:rPr lang="en-US" b="1" dirty="0">
                <a:solidFill>
                  <a:srgbClr val="FF0000"/>
                </a:solidFill>
                <a:latin typeface="Bell MT" panose="02020503060305020303" pitchFamily="18" charset="0"/>
              </a:rPr>
              <a:t>Stalin’s Iron Curtain</a:t>
            </a:r>
          </a:p>
        </p:txBody>
      </p:sp>
      <p:sp>
        <p:nvSpPr>
          <p:cNvPr id="8" name="Content Placeholder 7"/>
          <p:cNvSpPr>
            <a:spLocks noGrp="1"/>
          </p:cNvSpPr>
          <p:nvPr>
            <p:ph idx="1"/>
          </p:nvPr>
        </p:nvSpPr>
        <p:spPr>
          <a:xfrm>
            <a:off x="419100" y="2057400"/>
            <a:ext cx="4572000" cy="4526280"/>
          </a:xfrm>
        </p:spPr>
        <p:txBody>
          <a:bodyPr>
            <a:normAutofit fontScale="92500" lnSpcReduction="10000"/>
          </a:bodyPr>
          <a:lstStyle/>
          <a:p>
            <a:r>
              <a:rPr lang="en-US" sz="2000" i="1" dirty="0"/>
              <a:t>From Stettin in the Baltic to Trieste in the Adriatic, an </a:t>
            </a:r>
            <a:r>
              <a:rPr lang="en-US" sz="2000" b="1" i="1" u="sng" dirty="0"/>
              <a:t>iron curtain</a:t>
            </a:r>
            <a:r>
              <a:rPr lang="en-US" sz="2000" i="1" dirty="0"/>
              <a:t> has descended across the Continent. Behind that line lie all the capitals of the ancient states of Central and Eastern Europe. Warsaw, Berlin, Prague, Vienna, Budapest, Belgrade, Bucharest and Sofia, all these famous cities and the populations around them lie in what I must call the Soviet sphere, and all are subject in one form or another, not only to Soviet influence but to a very high and, in many cases, increasing measure of control from Moscow. – Winston Churchill, 1946</a:t>
            </a: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47800"/>
            <a:ext cx="346710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0" y="1143000"/>
            <a:ext cx="7162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Iron Curtain Speech – warns the world of the creation of a Soviet sphere of influence</a:t>
            </a:r>
          </a:p>
        </p:txBody>
      </p:sp>
    </p:spTree>
    <p:extLst>
      <p:ext uri="{BB962C8B-B14F-4D97-AF65-F5344CB8AC3E}">
        <p14:creationId xmlns:p14="http://schemas.microsoft.com/office/powerpoint/2010/main" val="360893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533400"/>
          </a:xfrm>
        </p:spPr>
        <p:txBody>
          <a:bodyPr>
            <a:noAutofit/>
          </a:bodyPr>
          <a:lstStyle/>
          <a:p>
            <a:r>
              <a:rPr lang="en-US" sz="3200" b="1" dirty="0">
                <a:solidFill>
                  <a:srgbClr val="FF0000"/>
                </a:solidFill>
                <a:latin typeface="Bell MT" panose="02020503060305020303" pitchFamily="18" charset="0"/>
              </a:rPr>
              <a:t>Containment Policy – Collective Security</a:t>
            </a:r>
          </a:p>
        </p:txBody>
      </p:sp>
      <p:sp>
        <p:nvSpPr>
          <p:cNvPr id="3" name="Content Placeholder 2"/>
          <p:cNvSpPr>
            <a:spLocks noGrp="1"/>
          </p:cNvSpPr>
          <p:nvPr>
            <p:ph idx="1"/>
          </p:nvPr>
        </p:nvSpPr>
        <p:spPr>
          <a:xfrm>
            <a:off x="304800" y="1371600"/>
            <a:ext cx="8229600" cy="4325112"/>
          </a:xfrm>
        </p:spPr>
        <p:txBody>
          <a:bodyPr>
            <a:normAutofit/>
          </a:bodyPr>
          <a:lstStyle/>
          <a:p>
            <a:r>
              <a:rPr lang="en-US" sz="2000" dirty="0">
                <a:solidFill>
                  <a:srgbClr val="002060"/>
                </a:solidFill>
              </a:rPr>
              <a:t>Soviets/Iran Oil Deal</a:t>
            </a:r>
          </a:p>
          <a:p>
            <a:r>
              <a:rPr lang="en-US" sz="2000" dirty="0">
                <a:solidFill>
                  <a:srgbClr val="002060"/>
                </a:solidFill>
              </a:rPr>
              <a:t>Long Telegram </a:t>
            </a:r>
            <a:r>
              <a:rPr lang="en-US" sz="2000" dirty="0"/>
              <a:t>1946: (George Kennan)       </a:t>
            </a:r>
            <a:r>
              <a:rPr lang="en-US" sz="2000" b="1" dirty="0">
                <a:solidFill>
                  <a:srgbClr val="FF0000"/>
                </a:solidFill>
              </a:rPr>
              <a:t>Containment Policy</a:t>
            </a:r>
            <a:r>
              <a:rPr lang="en-US" sz="2000" dirty="0"/>
              <a:t> (</a:t>
            </a:r>
            <a:r>
              <a:rPr lang="en-US" sz="2000" i="1" dirty="0"/>
              <a:t>Stop the spread of Communism</a:t>
            </a:r>
            <a:r>
              <a:rPr lang="en-US" sz="2000" dirty="0"/>
              <a:t>)</a:t>
            </a:r>
            <a:endParaRPr lang="en-US" sz="2000" b="1" u="sng" dirty="0"/>
          </a:p>
          <a:p>
            <a:pPr marL="411480" lvl="1" indent="0">
              <a:buNone/>
            </a:pPr>
            <a:endParaRPr lang="en-US" sz="1800" dirty="0"/>
          </a:p>
        </p:txBody>
      </p:sp>
      <p:pic>
        <p:nvPicPr>
          <p:cNvPr id="2050" name="Picture 2" descr="http://www.hermes-press.com/Stalin-Marshall-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667000"/>
            <a:ext cx="2438400" cy="40481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5193323" y="17526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2438400"/>
            <a:ext cx="2667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askerville Old Face" panose="02020602080505020303" pitchFamily="18" charset="0"/>
              </a:rPr>
              <a:t>Containment Policy </a:t>
            </a:r>
            <a:r>
              <a:rPr lang="en-US" dirty="0">
                <a:latin typeface="Baskerville Old Face" panose="02020602080505020303" pitchFamily="18" charset="0"/>
              </a:rPr>
              <a:t>through economic aid</a:t>
            </a:r>
          </a:p>
        </p:txBody>
      </p:sp>
      <p:sp>
        <p:nvSpPr>
          <p:cNvPr id="7" name="Rectangle 6"/>
          <p:cNvSpPr/>
          <p:nvPr/>
        </p:nvSpPr>
        <p:spPr>
          <a:xfrm>
            <a:off x="457200" y="3581400"/>
            <a:ext cx="2667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Baskerville Old Face" panose="02020602080505020303" pitchFamily="18" charset="0"/>
              </a:rPr>
              <a:t>Truman Doctrine: 1947</a:t>
            </a:r>
          </a:p>
          <a:p>
            <a:pPr marL="285750" indent="-285750">
              <a:buFont typeface="Arial" panose="020B0604020202020204" pitchFamily="34" charset="0"/>
              <a:buChar char="•"/>
            </a:pPr>
            <a:r>
              <a:rPr lang="en-US" dirty="0">
                <a:latin typeface="Baskerville Old Face" panose="02020602080505020303" pitchFamily="18" charset="0"/>
              </a:rPr>
              <a:t>$400 million to Greece &amp; Turkey</a:t>
            </a:r>
          </a:p>
          <a:p>
            <a:pPr marL="285750" indent="-285750">
              <a:buFont typeface="Arial" panose="020B0604020202020204" pitchFamily="34" charset="0"/>
              <a:buChar char="•"/>
            </a:pPr>
            <a:r>
              <a:rPr lang="en-US" dirty="0">
                <a:latin typeface="Baskerville Old Face" panose="02020602080505020303" pitchFamily="18" charset="0"/>
              </a:rPr>
              <a:t>U.S. promise to help nations combating Communism</a:t>
            </a:r>
          </a:p>
        </p:txBody>
      </p:sp>
      <p:sp>
        <p:nvSpPr>
          <p:cNvPr id="8" name="Rectangle 7"/>
          <p:cNvSpPr/>
          <p:nvPr/>
        </p:nvSpPr>
        <p:spPr>
          <a:xfrm>
            <a:off x="3475892" y="3967162"/>
            <a:ext cx="2667000" cy="1900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Baskerville Old Face" panose="02020602080505020303" pitchFamily="18" charset="0"/>
              </a:rPr>
              <a:t>Marshall Plan: 1948</a:t>
            </a:r>
          </a:p>
          <a:p>
            <a:pPr marL="285750" indent="-285750">
              <a:buFont typeface="Arial" panose="020B0604020202020204" pitchFamily="34" charset="0"/>
              <a:buChar char="•"/>
            </a:pPr>
            <a:r>
              <a:rPr lang="en-US" dirty="0">
                <a:latin typeface="Baskerville Old Face" panose="02020602080505020303" pitchFamily="18" charset="0"/>
              </a:rPr>
              <a:t>Promote economic recovery in Europe</a:t>
            </a:r>
          </a:p>
          <a:p>
            <a:pPr marL="285750" indent="-285750">
              <a:buFont typeface="Arial" panose="020B0604020202020204" pitchFamily="34" charset="0"/>
              <a:buChar char="•"/>
            </a:pPr>
            <a:r>
              <a:rPr lang="en-US" dirty="0">
                <a:latin typeface="Baskerville Old Face" panose="02020602080505020303" pitchFamily="18" charset="0"/>
              </a:rPr>
              <a:t>Successful stops the spread of Communism in Western Europe</a:t>
            </a:r>
          </a:p>
        </p:txBody>
      </p:sp>
      <p:sp>
        <p:nvSpPr>
          <p:cNvPr id="6" name="Right Arrow 5"/>
          <p:cNvSpPr/>
          <p:nvPr/>
        </p:nvSpPr>
        <p:spPr>
          <a:xfrm rot="8967940">
            <a:off x="2701290" y="3287906"/>
            <a:ext cx="533400"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724400" y="3529779"/>
            <a:ext cx="84992" cy="3564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945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838200"/>
            <a:ext cx="8229600" cy="533400"/>
          </a:xfrm>
        </p:spPr>
        <p:txBody>
          <a:bodyPr>
            <a:normAutofit fontScale="90000"/>
          </a:bodyPr>
          <a:lstStyle/>
          <a:p>
            <a:r>
              <a:rPr lang="en-US" b="1" dirty="0">
                <a:solidFill>
                  <a:srgbClr val="FF0000"/>
                </a:solidFill>
                <a:latin typeface="Bell MT" pitchFamily="18" charset="0"/>
              </a:rPr>
              <a:t>Defend America</a:t>
            </a:r>
          </a:p>
        </p:txBody>
      </p:sp>
      <p:sp>
        <p:nvSpPr>
          <p:cNvPr id="8" name="Content Placeholder 7"/>
          <p:cNvSpPr>
            <a:spLocks noGrp="1"/>
          </p:cNvSpPr>
          <p:nvPr>
            <p:ph idx="1"/>
          </p:nvPr>
        </p:nvSpPr>
        <p:spPr>
          <a:xfrm>
            <a:off x="457200" y="1524000"/>
            <a:ext cx="8229600" cy="5050536"/>
          </a:xfrm>
        </p:spPr>
        <p:txBody>
          <a:bodyPr>
            <a:normAutofit/>
          </a:bodyPr>
          <a:lstStyle/>
          <a:p>
            <a:r>
              <a:rPr lang="en-US" sz="2000" dirty="0">
                <a:latin typeface="Baskerville Old Face" panose="02020602080505020303" pitchFamily="18" charset="0"/>
              </a:rPr>
              <a:t>America rearms and forms alliances</a:t>
            </a:r>
          </a:p>
          <a:p>
            <a:pPr lvl="1"/>
            <a:r>
              <a:rPr lang="en-US" sz="1800" b="1" dirty="0">
                <a:solidFill>
                  <a:srgbClr val="002060"/>
                </a:solidFill>
                <a:latin typeface="Baskerville Old Face" panose="02020602080505020303" pitchFamily="18" charset="0"/>
              </a:rPr>
              <a:t>National Security Act 1947:</a:t>
            </a:r>
            <a:r>
              <a:rPr lang="en-US" sz="1800" dirty="0">
                <a:latin typeface="Baskerville Old Face" panose="02020602080505020303" pitchFamily="18" charset="0"/>
              </a:rPr>
              <a:t> Department of Defense, Central Intelligence Agency, Joint Chiefs, and National Security Council</a:t>
            </a:r>
          </a:p>
          <a:p>
            <a:pPr lvl="1"/>
            <a:r>
              <a:rPr lang="en-US" sz="1800" b="1" dirty="0">
                <a:solidFill>
                  <a:srgbClr val="002060"/>
                </a:solidFill>
                <a:latin typeface="Baskerville Old Face" panose="02020602080505020303" pitchFamily="18" charset="0"/>
              </a:rPr>
              <a:t>Selective Service Act: </a:t>
            </a:r>
            <a:r>
              <a:rPr lang="en-US" sz="1800" dirty="0">
                <a:latin typeface="Baskerville Old Face" panose="02020602080505020303" pitchFamily="18" charset="0"/>
              </a:rPr>
              <a:t>Military Draft</a:t>
            </a:r>
          </a:p>
          <a:p>
            <a:pPr lvl="1"/>
            <a:r>
              <a:rPr lang="en-US" sz="1800" b="1" dirty="0">
                <a:solidFill>
                  <a:srgbClr val="002060"/>
                </a:solidFill>
                <a:latin typeface="Baskerville Old Face" panose="02020602080505020303" pitchFamily="18" charset="0"/>
              </a:rPr>
              <a:t>NATO</a:t>
            </a:r>
            <a:r>
              <a:rPr lang="en-US" sz="1800" dirty="0">
                <a:latin typeface="Baskerville Old Face" panose="02020602080505020303" pitchFamily="18" charset="0"/>
              </a:rPr>
              <a:t> – Mutual defense pack 1948 </a:t>
            </a:r>
            <a:r>
              <a:rPr lang="en-US" sz="1800" i="1" dirty="0">
                <a:solidFill>
                  <a:srgbClr val="C00000"/>
                </a:solidFill>
                <a:latin typeface="Baskerville Old Face" panose="02020602080505020303" pitchFamily="18" charset="0"/>
              </a:rPr>
              <a:t>(USSR creates the Warsaw Pact 1955)</a:t>
            </a:r>
          </a:p>
          <a:p>
            <a:pPr lvl="1"/>
            <a:r>
              <a:rPr lang="en-US" sz="1800" i="1" dirty="0">
                <a:solidFill>
                  <a:srgbClr val="C00000"/>
                </a:solidFill>
                <a:latin typeface="Baskerville Old Face" panose="02020602080505020303" pitchFamily="18" charset="0"/>
              </a:rPr>
              <a:t>Creation of US and Soviet spheres of influence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 y="3470910"/>
            <a:ext cx="2857500" cy="2238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03860" y="5697376"/>
            <a:ext cx="2857500" cy="523220"/>
          </a:xfrm>
          <a:prstGeom prst="rect">
            <a:avLst/>
          </a:prstGeom>
          <a:noFill/>
        </p:spPr>
        <p:txBody>
          <a:bodyPr wrap="square" rtlCol="0">
            <a:spAutoFit/>
          </a:bodyPr>
          <a:lstStyle/>
          <a:p>
            <a:pPr algn="ctr"/>
            <a:r>
              <a:rPr lang="en-US" sz="1400" b="1" dirty="0">
                <a:solidFill>
                  <a:srgbClr val="C00000"/>
                </a:solidFill>
              </a:rPr>
              <a:t>Truman signing the National Security Act</a:t>
            </a:r>
          </a:p>
        </p:txBody>
      </p:sp>
      <p:sp>
        <p:nvSpPr>
          <p:cNvPr id="9" name="TextBox 8"/>
          <p:cNvSpPr txBox="1"/>
          <p:nvPr/>
        </p:nvSpPr>
        <p:spPr>
          <a:xfrm>
            <a:off x="4343400" y="6258696"/>
            <a:ext cx="2857500" cy="307777"/>
          </a:xfrm>
          <a:prstGeom prst="rect">
            <a:avLst/>
          </a:prstGeom>
          <a:noFill/>
        </p:spPr>
        <p:txBody>
          <a:bodyPr wrap="square" rtlCol="0">
            <a:spAutoFit/>
          </a:bodyPr>
          <a:lstStyle/>
          <a:p>
            <a:pPr algn="ctr"/>
            <a:r>
              <a:rPr lang="en-US" sz="1400" b="1" dirty="0">
                <a:solidFill>
                  <a:schemeClr val="tx2"/>
                </a:solidFill>
              </a:rPr>
              <a:t>NATO Membership - 1949</a:t>
            </a:r>
          </a:p>
        </p:txBody>
      </p:sp>
      <p:sp>
        <p:nvSpPr>
          <p:cNvPr id="3" name="TextBox 2"/>
          <p:cNvSpPr txBox="1"/>
          <p:nvPr/>
        </p:nvSpPr>
        <p:spPr>
          <a:xfrm>
            <a:off x="5772150" y="3200400"/>
            <a:ext cx="3143250" cy="338554"/>
          </a:xfrm>
          <a:prstGeom prst="rect">
            <a:avLst/>
          </a:prstGeom>
          <a:noFill/>
        </p:spPr>
        <p:txBody>
          <a:bodyPr wrap="square" rtlCol="0">
            <a:spAutoFit/>
          </a:bodyPr>
          <a:lstStyle/>
          <a:p>
            <a:r>
              <a:rPr lang="en-US" sz="1600" b="1" dirty="0">
                <a:solidFill>
                  <a:srgbClr val="FF0000"/>
                </a:solidFill>
              </a:rPr>
              <a:t>Soviet Satellite States</a:t>
            </a:r>
          </a:p>
        </p:txBody>
      </p:sp>
      <p:pic>
        <p:nvPicPr>
          <p:cNvPr id="2053" name="Picture 5" descr="http://ahscoldwarb.wikispaces.com/file/view/warsaw-pact-nations-5613.gif/325071682/447x371/warsaw-pact-nations-56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880" y="3569731"/>
            <a:ext cx="4267200" cy="2650865"/>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a:off x="7343775" y="3470910"/>
            <a:ext cx="200025" cy="10203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a:off x="6019800" y="5334000"/>
            <a:ext cx="1524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513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685800"/>
            <a:ext cx="8229600" cy="533400"/>
          </a:xfrm>
        </p:spPr>
        <p:txBody>
          <a:bodyPr>
            <a:normAutofit fontScale="90000"/>
          </a:bodyPr>
          <a:lstStyle/>
          <a:p>
            <a:r>
              <a:rPr lang="en-US" b="1" dirty="0">
                <a:solidFill>
                  <a:srgbClr val="FF0000"/>
                </a:solidFill>
                <a:latin typeface="Bell MT" panose="02020503060305020303" pitchFamily="18" charset="0"/>
              </a:rPr>
              <a:t>The IRON CURTAIN</a:t>
            </a:r>
          </a:p>
        </p:txBody>
      </p:sp>
      <p:sp>
        <p:nvSpPr>
          <p:cNvPr id="6" name="Content Placeholder 5"/>
          <p:cNvSpPr>
            <a:spLocks noGrp="1"/>
          </p:cNvSpPr>
          <p:nvPr>
            <p:ph idx="1"/>
          </p:nvPr>
        </p:nvSpPr>
        <p:spPr>
          <a:xfrm>
            <a:off x="457200" y="1447800"/>
            <a:ext cx="8229600" cy="5126736"/>
          </a:xfrm>
        </p:spPr>
        <p:txBody>
          <a:bodyPr/>
          <a:lstStyle/>
          <a:p>
            <a:r>
              <a:rPr lang="en-US" sz="2400" dirty="0">
                <a:latin typeface="Baskerville Old Face" panose="02020602080505020303" pitchFamily="18" charset="0"/>
              </a:rPr>
              <a:t>Soviet desires a sphere of influence</a:t>
            </a:r>
          </a:p>
          <a:p>
            <a:pPr lvl="1"/>
            <a:r>
              <a:rPr lang="en-US" sz="2000" dirty="0">
                <a:latin typeface="Baskerville Old Face" panose="02020602080505020303" pitchFamily="18" charset="0"/>
              </a:rPr>
              <a:t>Does not release countries it frees from Nazi Germany</a:t>
            </a:r>
          </a:p>
          <a:p>
            <a:pPr lvl="1"/>
            <a:r>
              <a:rPr lang="en-US" sz="2000" dirty="0">
                <a:latin typeface="Baskerville Old Face" panose="02020602080505020303" pitchFamily="18" charset="0"/>
              </a:rPr>
              <a:t>1948 Blockades Berlin </a:t>
            </a:r>
          </a:p>
          <a:p>
            <a:pPr marL="342900" lvl="1" indent="-228600">
              <a:buFont typeface="Arial" panose="020B0604020202020204" pitchFamily="34" charset="0"/>
              <a:buChar char="•"/>
            </a:pPr>
            <a:r>
              <a:rPr lang="en-US" sz="2400" b="1" u="sng" dirty="0">
                <a:solidFill>
                  <a:srgbClr val="C00000"/>
                </a:solidFill>
                <a:latin typeface="Baskerville Old Face" panose="02020602080505020303" pitchFamily="18" charset="0"/>
              </a:rPr>
              <a:t>Berlin Airlift</a:t>
            </a:r>
            <a:r>
              <a:rPr lang="en-US" sz="2400" b="1" i="1" dirty="0">
                <a:solidFill>
                  <a:srgbClr val="C00000"/>
                </a:solidFill>
                <a:latin typeface="Baskerville Old Face" panose="02020602080505020303" pitchFamily="18" charset="0"/>
              </a:rPr>
              <a:t> 1948-49</a:t>
            </a:r>
            <a:r>
              <a:rPr lang="en-US" sz="2400" dirty="0">
                <a:solidFill>
                  <a:schemeClr val="tx1"/>
                </a:solidFill>
                <a:latin typeface="Baskerville Old Face" panose="02020602080505020303" pitchFamily="18" charset="0"/>
              </a:rPr>
              <a:t> (U.S. aid to defend democracy)</a:t>
            </a:r>
          </a:p>
          <a:p>
            <a:pPr marL="608076" lvl="2" indent="-228600">
              <a:buFont typeface="Arial" panose="020B0604020202020204" pitchFamily="34" charset="0"/>
              <a:buChar char="•"/>
            </a:pPr>
            <a:r>
              <a:rPr lang="en-US" sz="2200" dirty="0">
                <a:solidFill>
                  <a:schemeClr val="tx1"/>
                </a:solidFill>
                <a:latin typeface="Baskerville Old Face" panose="02020602080505020303" pitchFamily="18" charset="0"/>
              </a:rPr>
              <a:t>Speeds up German and Japanese recovery efforts by the US</a:t>
            </a:r>
          </a:p>
          <a:p>
            <a:pPr marL="864108" lvl="3" indent="-228600">
              <a:buFont typeface="Arial" panose="020B0604020202020204" pitchFamily="34" charset="0"/>
              <a:buChar char="•"/>
            </a:pPr>
            <a:r>
              <a:rPr lang="en-US" sz="2000" dirty="0">
                <a:solidFill>
                  <a:schemeClr val="tx1"/>
                </a:solidFill>
                <a:latin typeface="Baskerville Old Face" panose="02020602080505020303" pitchFamily="18" charset="0"/>
              </a:rPr>
              <a:t>English, American, &amp; French occupation zones </a:t>
            </a:r>
            <a:r>
              <a:rPr lang="en-US" sz="2000" dirty="0" err="1">
                <a:solidFill>
                  <a:schemeClr val="tx1"/>
                </a:solidFill>
                <a:latin typeface="Baskerville Old Face" panose="02020602080505020303" pitchFamily="18" charset="0"/>
              </a:rPr>
              <a:t>reunifed</a:t>
            </a:r>
            <a:r>
              <a:rPr lang="en-US" sz="2000" dirty="0">
                <a:solidFill>
                  <a:schemeClr val="tx1"/>
                </a:solidFill>
                <a:latin typeface="Baskerville Old Face" panose="02020602080505020303" pitchFamily="18" charset="0"/>
              </a:rPr>
              <a:t> (West Germany)</a:t>
            </a:r>
          </a:p>
          <a:p>
            <a:pPr marL="864108" lvl="3" indent="-228600">
              <a:buFont typeface="Arial" panose="020B0604020202020204" pitchFamily="34" charset="0"/>
              <a:buChar char="•"/>
            </a:pPr>
            <a:r>
              <a:rPr lang="en-US" sz="2000" dirty="0">
                <a:solidFill>
                  <a:schemeClr val="tx1"/>
                </a:solidFill>
                <a:latin typeface="Baskerville Old Face" panose="02020602080505020303" pitchFamily="18" charset="0"/>
              </a:rPr>
              <a:t>Japan established as democracy under Douglas McArthur </a:t>
            </a:r>
            <a:endParaRPr lang="en-US" sz="2000" dirty="0">
              <a:solidFill>
                <a:srgbClr val="C00000"/>
              </a:solidFill>
              <a:latin typeface="Baskerville Old Face" panose="02020602080505020303" pitchFamily="18" charset="0"/>
            </a:endParaRPr>
          </a:p>
        </p:txBody>
      </p:sp>
      <p:pic>
        <p:nvPicPr>
          <p:cNvPr id="7" name="Picture 4" descr="http://fe867b.medialib.glogster.com/media/68/68f1d8938b3209608675cfd8a734efc62996482983eab6c7c2a15a483f94550b/berlin-airlift-02-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71" y="4343400"/>
            <a:ext cx="4839929" cy="23414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http://www.edusolution.com/edusolution2/ushistory/june2003/ques3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52950"/>
            <a:ext cx="3314700" cy="199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1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700" i="1" dirty="0">
                <a:solidFill>
                  <a:srgbClr val="FF0000"/>
                </a:solidFill>
              </a:rPr>
              <a:t>Essential Question:</a:t>
            </a:r>
            <a:r>
              <a:rPr lang="en-US" sz="1700" dirty="0">
                <a:solidFill>
                  <a:srgbClr val="FF0000"/>
                </a:solidFill>
              </a:rPr>
              <a:t> </a:t>
            </a:r>
            <a:r>
              <a:rPr lang="en-US" sz="1700" dirty="0"/>
              <a:t>How did new economic, social, and political forces and opportunities confront traditional patterns and assumptions in the period from 1945 to 1980?</a:t>
            </a:r>
            <a:endParaRPr lang="en-US" dirty="0"/>
          </a:p>
          <a:p>
            <a:pPr marL="109728" indent="0">
              <a:buNone/>
            </a:pPr>
            <a:r>
              <a:rPr lang="en-US" sz="1700" i="1" dirty="0">
                <a:solidFill>
                  <a:srgbClr val="FF0000"/>
                </a:solidFill>
              </a:rPr>
              <a:t>Students can:</a:t>
            </a:r>
            <a:endParaRPr lang="en-US" sz="1700" dirty="0">
              <a:solidFill>
                <a:srgbClr val="FF0000"/>
              </a:solidFill>
            </a:endParaRPr>
          </a:p>
          <a:p>
            <a:pPr lvl="0"/>
            <a:r>
              <a:rPr lang="en-US" sz="1700" b="1" dirty="0"/>
              <a:t>Decipher how Cold War tension between U.S. and USSR cause challenges to traditionally held views within American society. </a:t>
            </a:r>
            <a:endParaRPr lang="en-US" sz="1700" dirty="0"/>
          </a:p>
          <a:p>
            <a:pPr marL="109728" lvl="0" indent="0">
              <a:buNone/>
            </a:pPr>
            <a:endParaRPr lang="en-US" sz="1400" b="1" dirty="0"/>
          </a:p>
          <a:p>
            <a:pPr marL="109728" lvl="0" indent="0">
              <a:buNone/>
            </a:pPr>
            <a:r>
              <a:rPr lang="en-US" sz="1800" b="1" dirty="0"/>
              <a:t>Agenda</a:t>
            </a:r>
          </a:p>
          <a:p>
            <a:pPr lvl="0">
              <a:buFontTx/>
              <a:buChar char="-"/>
            </a:pPr>
            <a:r>
              <a:rPr lang="en-US" sz="1800" b="1" dirty="0"/>
              <a:t>From Russia with Love</a:t>
            </a:r>
          </a:p>
          <a:p>
            <a:pPr lvl="0">
              <a:buFontTx/>
              <a:buChar char="-"/>
            </a:pPr>
            <a:r>
              <a:rPr lang="en-US" sz="1800" b="1" dirty="0"/>
              <a:t>Two Views of the Cold War</a:t>
            </a:r>
          </a:p>
          <a:p>
            <a:pPr lvl="0">
              <a:buFontTx/>
              <a:buChar char="-"/>
            </a:pPr>
            <a:r>
              <a:rPr lang="en-US" sz="1800" b="1" dirty="0"/>
              <a:t>Atomic Fate</a:t>
            </a:r>
          </a:p>
          <a:p>
            <a:pPr marL="109728" lvl="0" indent="0">
              <a:buNone/>
            </a:pPr>
            <a:endParaRPr lang="en-US" sz="1400" b="1" dirty="0"/>
          </a:p>
          <a:p>
            <a:pPr marL="109728" lvl="0" indent="0">
              <a:buNone/>
            </a:pPr>
            <a:r>
              <a:rPr lang="en-US" sz="2000" b="1" dirty="0">
                <a:solidFill>
                  <a:srgbClr val="FF0000"/>
                </a:solidFill>
              </a:rPr>
              <a:t>Homework:</a:t>
            </a:r>
          </a:p>
          <a:p>
            <a:pPr lvl="0">
              <a:buFontTx/>
              <a:buChar char="-"/>
            </a:pPr>
            <a:r>
              <a:rPr lang="en-US" sz="2000" b="1" dirty="0">
                <a:solidFill>
                  <a:srgbClr val="0070C0"/>
                </a:solidFill>
              </a:rPr>
              <a:t>Read pages 874-881 &amp; 887-890 – Evaluate how the Cold War challenge our democratic views (provide evidence)</a:t>
            </a:r>
            <a:endParaRPr lang="en-US" sz="2000" dirty="0">
              <a:solidFill>
                <a:srgbClr val="0070C0"/>
              </a:solidFill>
            </a:endParaRPr>
          </a:p>
          <a:p>
            <a:pPr marL="109728" indent="0">
              <a:buNone/>
            </a:pPr>
            <a:endParaRPr lang="en-US" sz="1400" dirty="0"/>
          </a:p>
        </p:txBody>
      </p:sp>
    </p:spTree>
    <p:extLst>
      <p:ext uri="{BB962C8B-B14F-4D97-AF65-F5344CB8AC3E}">
        <p14:creationId xmlns:p14="http://schemas.microsoft.com/office/powerpoint/2010/main" val="337865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rmAutofit/>
          </a:bodyPr>
          <a:lstStyle/>
          <a:p>
            <a:r>
              <a:rPr lang="en-US" sz="3200" dirty="0"/>
              <a:t>How does this change the United States?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115" y="2286000"/>
            <a:ext cx="6849770" cy="4324350"/>
          </a:xfrm>
        </p:spPr>
      </p:pic>
    </p:spTree>
    <p:extLst>
      <p:ext uri="{BB962C8B-B14F-4D97-AF65-F5344CB8AC3E}">
        <p14:creationId xmlns:p14="http://schemas.microsoft.com/office/powerpoint/2010/main" val="3403544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382000" cy="1069848"/>
          </a:xfrm>
        </p:spPr>
        <p:txBody>
          <a:bodyPr>
            <a:normAutofit/>
          </a:bodyPr>
          <a:lstStyle/>
          <a:p>
            <a:pPr algn="ctr"/>
            <a:r>
              <a:rPr lang="en-US" dirty="0">
                <a:solidFill>
                  <a:srgbClr val="FF0000"/>
                </a:solidFill>
                <a:latin typeface="Bell MT" pitchFamily="18" charset="0"/>
              </a:rPr>
              <a:t>Impa</a:t>
            </a:r>
            <a:r>
              <a:rPr lang="en-US" b="1" dirty="0">
                <a:solidFill>
                  <a:srgbClr val="FF0000"/>
                </a:solidFill>
                <a:latin typeface="Bell MT" pitchFamily="18" charset="0"/>
              </a:rPr>
              <a:t>ct of WWII – 2 Superpowers </a:t>
            </a:r>
          </a:p>
        </p:txBody>
      </p:sp>
      <p:sp>
        <p:nvSpPr>
          <p:cNvPr id="5" name="Text Placeholder 4"/>
          <p:cNvSpPr>
            <a:spLocks noGrp="1"/>
          </p:cNvSpPr>
          <p:nvPr>
            <p:ph type="body" idx="1"/>
          </p:nvPr>
        </p:nvSpPr>
        <p:spPr>
          <a:xfrm>
            <a:off x="381000" y="1447800"/>
            <a:ext cx="4041648" cy="457200"/>
          </a:xfrm>
        </p:spPr>
        <p:txBody>
          <a:bodyPr/>
          <a:lstStyle/>
          <a:p>
            <a:r>
              <a:rPr lang="en-US" dirty="0">
                <a:solidFill>
                  <a:srgbClr val="002060"/>
                </a:solidFill>
                <a:latin typeface="Broadway" pitchFamily="82" charset="0"/>
              </a:rPr>
              <a:t>United States</a:t>
            </a:r>
          </a:p>
        </p:txBody>
      </p:sp>
      <p:sp>
        <p:nvSpPr>
          <p:cNvPr id="7" name="Text Placeholder 6"/>
          <p:cNvSpPr>
            <a:spLocks noGrp="1"/>
          </p:cNvSpPr>
          <p:nvPr>
            <p:ph type="body" sz="half" idx="3"/>
          </p:nvPr>
        </p:nvSpPr>
        <p:spPr>
          <a:xfrm>
            <a:off x="4724400" y="1447800"/>
            <a:ext cx="4041775" cy="457200"/>
          </a:xfrm>
        </p:spPr>
        <p:txBody>
          <a:bodyPr/>
          <a:lstStyle/>
          <a:p>
            <a:r>
              <a:rPr lang="en-US" dirty="0">
                <a:solidFill>
                  <a:srgbClr val="FF0000"/>
                </a:solidFill>
                <a:latin typeface="Broadway" pitchFamily="82" charset="0"/>
              </a:rPr>
              <a:t>USSR – Soviet Union</a:t>
            </a:r>
          </a:p>
        </p:txBody>
      </p:sp>
      <p:sp>
        <p:nvSpPr>
          <p:cNvPr id="6" name="Content Placeholder 5"/>
          <p:cNvSpPr>
            <a:spLocks noGrp="1"/>
          </p:cNvSpPr>
          <p:nvPr>
            <p:ph sz="quarter" idx="2"/>
          </p:nvPr>
        </p:nvSpPr>
        <p:spPr>
          <a:xfrm>
            <a:off x="381000" y="2133600"/>
            <a:ext cx="4041648" cy="4461119"/>
          </a:xfrm>
        </p:spPr>
        <p:txBody>
          <a:bodyPr>
            <a:normAutofit/>
          </a:bodyPr>
          <a:lstStyle/>
          <a:p>
            <a:r>
              <a:rPr lang="en-US" sz="2000" dirty="0">
                <a:latin typeface="Times" pitchFamily="18" charset="0"/>
                <a:cs typeface="Times" pitchFamily="18" charset="0"/>
              </a:rPr>
              <a:t>Beliefs and values</a:t>
            </a:r>
          </a:p>
          <a:p>
            <a:r>
              <a:rPr lang="en-US" sz="2000" dirty="0">
                <a:latin typeface="Times" pitchFamily="18" charset="0"/>
                <a:cs typeface="Times" pitchFamily="18" charset="0"/>
              </a:rPr>
              <a:t>- Democracy: power of the people to decide how government should work</a:t>
            </a:r>
          </a:p>
          <a:p>
            <a:r>
              <a:rPr lang="en-US" sz="2000" dirty="0">
                <a:latin typeface="Times" pitchFamily="18" charset="0"/>
                <a:cs typeface="Times" pitchFamily="18" charset="0"/>
              </a:rPr>
              <a:t>- Free Elections</a:t>
            </a:r>
          </a:p>
          <a:p>
            <a:r>
              <a:rPr lang="en-US" sz="2000" dirty="0">
                <a:latin typeface="Times" pitchFamily="18" charset="0"/>
                <a:cs typeface="Times" pitchFamily="18" charset="0"/>
              </a:rPr>
              <a:t>- Capitalism – free market economy </a:t>
            </a:r>
          </a:p>
          <a:p>
            <a:r>
              <a:rPr lang="en-US" sz="2000" dirty="0">
                <a:latin typeface="Times" pitchFamily="18" charset="0"/>
                <a:cs typeface="Times" pitchFamily="18" charset="0"/>
              </a:rPr>
              <a:t>- Liberty and private property are essential </a:t>
            </a:r>
          </a:p>
        </p:txBody>
      </p:sp>
      <p:sp>
        <p:nvSpPr>
          <p:cNvPr id="8" name="Content Placeholder 7"/>
          <p:cNvSpPr>
            <a:spLocks noGrp="1"/>
          </p:cNvSpPr>
          <p:nvPr>
            <p:ph sz="quarter" idx="4"/>
          </p:nvPr>
        </p:nvSpPr>
        <p:spPr>
          <a:xfrm>
            <a:off x="4718304" y="2133600"/>
            <a:ext cx="4041775" cy="4461119"/>
          </a:xfrm>
        </p:spPr>
        <p:txBody>
          <a:bodyPr>
            <a:normAutofit/>
          </a:bodyPr>
          <a:lstStyle/>
          <a:p>
            <a:r>
              <a:rPr lang="en-US" dirty="0">
                <a:latin typeface="Times" pitchFamily="18" charset="0"/>
                <a:cs typeface="Times" pitchFamily="18" charset="0"/>
              </a:rPr>
              <a:t>Beliefs and values</a:t>
            </a:r>
          </a:p>
          <a:p>
            <a:r>
              <a:rPr lang="en-US" dirty="0">
                <a:latin typeface="Times" pitchFamily="18" charset="0"/>
                <a:cs typeface="Times" pitchFamily="18" charset="0"/>
              </a:rPr>
              <a:t>Totalitarian dictator in charge</a:t>
            </a:r>
          </a:p>
          <a:p>
            <a:pPr lvl="1"/>
            <a:r>
              <a:rPr lang="en-US" altLang="en-US" u="sng" dirty="0">
                <a:solidFill>
                  <a:schemeClr val="tx1"/>
                </a:solidFill>
                <a:latin typeface="Times" pitchFamily="18" charset="0"/>
                <a:cs typeface="Times" pitchFamily="18" charset="0"/>
              </a:rPr>
              <a:t>Communism</a:t>
            </a:r>
          </a:p>
          <a:p>
            <a:pPr lvl="1"/>
            <a:r>
              <a:rPr lang="en-US" altLang="en-US" dirty="0">
                <a:solidFill>
                  <a:schemeClr val="tx1"/>
                </a:solidFill>
                <a:latin typeface="Times" pitchFamily="18" charset="0"/>
                <a:cs typeface="Times" pitchFamily="18" charset="0"/>
              </a:rPr>
              <a:t>Gov’t made all economic, political and military decisions</a:t>
            </a:r>
          </a:p>
          <a:p>
            <a:pPr lvl="1"/>
            <a:r>
              <a:rPr lang="en-US" altLang="en-US" dirty="0">
                <a:solidFill>
                  <a:schemeClr val="tx1"/>
                </a:solidFill>
                <a:latin typeface="Times" pitchFamily="18" charset="0"/>
                <a:cs typeface="Times" pitchFamily="18" charset="0"/>
              </a:rPr>
              <a:t>No freedom</a:t>
            </a:r>
          </a:p>
          <a:p>
            <a:pPr lvl="1"/>
            <a:r>
              <a:rPr lang="en-US" altLang="en-US" dirty="0">
                <a:solidFill>
                  <a:schemeClr val="tx1"/>
                </a:solidFill>
                <a:latin typeface="Times" pitchFamily="18" charset="0"/>
                <a:cs typeface="Times" pitchFamily="18" charset="0"/>
              </a:rPr>
              <a:t>No opposition (fear)</a:t>
            </a:r>
          </a:p>
          <a:p>
            <a:pPr lvl="1"/>
            <a:r>
              <a:rPr lang="en-US" altLang="en-US" dirty="0">
                <a:solidFill>
                  <a:schemeClr val="tx1"/>
                </a:solidFill>
                <a:latin typeface="Times" pitchFamily="18" charset="0"/>
                <a:cs typeface="Times" pitchFamily="18" charset="0"/>
              </a:rPr>
              <a:t>Wanted to make </a:t>
            </a:r>
            <a:r>
              <a:rPr lang="en-US" altLang="en-US" u="sng" dirty="0">
                <a:solidFill>
                  <a:schemeClr val="tx1"/>
                </a:solidFill>
                <a:latin typeface="Times" pitchFamily="18" charset="0"/>
                <a:cs typeface="Times" pitchFamily="18" charset="0"/>
              </a:rPr>
              <a:t>Eastern </a:t>
            </a:r>
            <a:r>
              <a:rPr lang="en-US" altLang="en-US" dirty="0">
                <a:solidFill>
                  <a:schemeClr val="tx1"/>
                </a:solidFill>
                <a:latin typeface="Times" pitchFamily="18" charset="0"/>
                <a:cs typeface="Times" pitchFamily="18" charset="0"/>
              </a:rPr>
              <a:t>Europe communists states under Stalin’s control…the big problem</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054" y="5791200"/>
            <a:ext cx="20955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758070"/>
            <a:ext cx="20574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18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609600"/>
            <a:ext cx="8229600" cy="685800"/>
          </a:xfrm>
        </p:spPr>
        <p:txBody>
          <a:bodyPr>
            <a:normAutofit fontScale="90000"/>
          </a:bodyPr>
          <a:lstStyle/>
          <a:p>
            <a:r>
              <a:rPr lang="en-US" b="1" dirty="0">
                <a:solidFill>
                  <a:srgbClr val="FF0000"/>
                </a:solidFill>
                <a:latin typeface="Bell MT" panose="02020503060305020303" pitchFamily="18" charset="0"/>
              </a:rPr>
              <a:t>Asia Reconstruction</a:t>
            </a:r>
          </a:p>
        </p:txBody>
      </p:sp>
      <p:sp>
        <p:nvSpPr>
          <p:cNvPr id="8" name="Content Placeholder 7"/>
          <p:cNvSpPr>
            <a:spLocks noGrp="1"/>
          </p:cNvSpPr>
          <p:nvPr>
            <p:ph idx="1"/>
          </p:nvPr>
        </p:nvSpPr>
        <p:spPr>
          <a:xfrm>
            <a:off x="457200" y="1371601"/>
            <a:ext cx="5562600" cy="4800916"/>
          </a:xfrm>
        </p:spPr>
        <p:txBody>
          <a:bodyPr>
            <a:normAutofit/>
          </a:bodyPr>
          <a:lstStyle/>
          <a:p>
            <a:r>
              <a:rPr lang="en-US" sz="2000" dirty="0">
                <a:latin typeface="Baskerville Old Face" panose="02020602080505020303" pitchFamily="18" charset="0"/>
              </a:rPr>
              <a:t>Japanese reconstruction – Douglas MacArthur</a:t>
            </a:r>
          </a:p>
          <a:p>
            <a:pPr lvl="1"/>
            <a:r>
              <a:rPr lang="en-US" sz="1900" dirty="0">
                <a:latin typeface="Baskerville Old Face" panose="02020602080505020303" pitchFamily="18" charset="0"/>
              </a:rPr>
              <a:t>New Constitution requires demilitarization and democratic government </a:t>
            </a:r>
          </a:p>
          <a:p>
            <a:r>
              <a:rPr lang="en-US" sz="2000" dirty="0">
                <a:latin typeface="Baskerville Old Face" panose="02020602080505020303" pitchFamily="18" charset="0"/>
              </a:rPr>
              <a:t>China – </a:t>
            </a:r>
            <a:r>
              <a:rPr lang="en-US" sz="2000" b="1" dirty="0">
                <a:solidFill>
                  <a:srgbClr val="FF0000"/>
                </a:solidFill>
                <a:latin typeface="Baskerville Old Face" panose="02020602080505020303" pitchFamily="18" charset="0"/>
              </a:rPr>
              <a:t>People’s Republic of China </a:t>
            </a:r>
            <a:r>
              <a:rPr lang="en-US" sz="2000" dirty="0">
                <a:latin typeface="Baskerville Old Face" panose="02020602080505020303" pitchFamily="18" charset="0"/>
              </a:rPr>
              <a:t>(</a:t>
            </a:r>
            <a:r>
              <a:rPr lang="en-US" sz="2000" i="1" dirty="0">
                <a:solidFill>
                  <a:srgbClr val="FF0000"/>
                </a:solidFill>
                <a:latin typeface="Baskerville Old Face" panose="02020602080505020303" pitchFamily="18" charset="0"/>
              </a:rPr>
              <a:t>Mao Zedong</a:t>
            </a:r>
            <a:r>
              <a:rPr lang="en-US" sz="2000" dirty="0">
                <a:latin typeface="Baskerville Old Face" panose="02020602080505020303" pitchFamily="18" charset="0"/>
              </a:rPr>
              <a:t>)</a:t>
            </a:r>
          </a:p>
          <a:p>
            <a:pPr lvl="1"/>
            <a:r>
              <a:rPr lang="en-US" sz="1800" dirty="0">
                <a:latin typeface="Baskerville Old Face" panose="02020602080505020303" pitchFamily="18" charset="0"/>
              </a:rPr>
              <a:t>Failed US policy (backed Chiang Kai-shek)</a:t>
            </a:r>
          </a:p>
          <a:p>
            <a:pPr lvl="1"/>
            <a:r>
              <a:rPr lang="en-US" sz="1800" dirty="0">
                <a:latin typeface="Baskerville Old Face" panose="02020602080505020303" pitchFamily="18" charset="0"/>
              </a:rPr>
              <a:t>Taiwan new Asian democracy</a:t>
            </a:r>
          </a:p>
          <a:p>
            <a:r>
              <a:rPr lang="en-US" sz="2000" b="1" dirty="0">
                <a:solidFill>
                  <a:srgbClr val="FF0000"/>
                </a:solidFill>
                <a:latin typeface="Baskerville Old Face" panose="02020602080505020303" pitchFamily="18" charset="0"/>
              </a:rPr>
              <a:t>Korean Conflict </a:t>
            </a:r>
            <a:r>
              <a:rPr lang="en-US" sz="2000" dirty="0">
                <a:latin typeface="Baskerville Old Face" panose="02020602080505020303" pitchFamily="18" charset="0"/>
              </a:rPr>
              <a:t>1950 (New Test for US Containment policy)</a:t>
            </a:r>
          </a:p>
        </p:txBody>
      </p:sp>
      <p:pic>
        <p:nvPicPr>
          <p:cNvPr id="5122" name="Picture 2" descr="http://timelifeblog.files.wordpress.com/2012/09/17_05585843.jpg?h=372&amp;w=5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24000"/>
            <a:ext cx="2908430" cy="47625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078463" y="4191000"/>
            <a:ext cx="2900153" cy="369332"/>
          </a:xfrm>
          <a:prstGeom prst="rect">
            <a:avLst/>
          </a:prstGeom>
          <a:noFill/>
        </p:spPr>
        <p:txBody>
          <a:bodyPr wrap="none" lIns="91440" tIns="45720" rIns="91440" bIns="45720">
            <a:spAutoFit/>
          </a:bodyPr>
          <a:lstStyle/>
          <a:p>
            <a:pPr algn="ctr"/>
            <a:r>
              <a:rPr lang="en-US" b="1" cap="none" spc="0" dirty="0">
                <a:ln w="1905"/>
                <a:solidFill>
                  <a:srgbClr val="FF0000"/>
                </a:solidFill>
                <a:effectLst>
                  <a:innerShdw blurRad="69850" dist="43180" dir="5400000">
                    <a:srgbClr val="000000">
                      <a:alpha val="65000"/>
                    </a:srgbClr>
                  </a:innerShdw>
                </a:effectLst>
              </a:rPr>
              <a:t>You will be Democratic!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75666"/>
            <a:ext cx="4316463" cy="22537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36007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lnSpcReduction="10000"/>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700" i="1" dirty="0">
                <a:solidFill>
                  <a:srgbClr val="FF0000"/>
                </a:solidFill>
              </a:rPr>
              <a:t>Essential Question:</a:t>
            </a:r>
            <a:r>
              <a:rPr lang="en-US" sz="1700" dirty="0">
                <a:solidFill>
                  <a:srgbClr val="FF0000"/>
                </a:solidFill>
              </a:rPr>
              <a:t> </a:t>
            </a:r>
            <a:r>
              <a:rPr lang="en-US" sz="1700" dirty="0"/>
              <a:t>How did new economic, social, and political forces and opportunities confront traditional patterns and assumptions in the period from 1945 to 1980?</a:t>
            </a:r>
            <a:endParaRPr lang="en-US" dirty="0"/>
          </a:p>
          <a:p>
            <a:pPr marL="109728" indent="0">
              <a:buNone/>
            </a:pPr>
            <a:r>
              <a:rPr lang="en-US" sz="1700" i="1" dirty="0">
                <a:solidFill>
                  <a:srgbClr val="FF0000"/>
                </a:solidFill>
              </a:rPr>
              <a:t>Students can:</a:t>
            </a:r>
            <a:endParaRPr lang="en-US" sz="1700" dirty="0">
              <a:solidFill>
                <a:srgbClr val="FF0000"/>
              </a:solidFill>
            </a:endParaRPr>
          </a:p>
          <a:p>
            <a:pPr lvl="0"/>
            <a:r>
              <a:rPr lang="en-US" sz="1700" b="1" dirty="0"/>
              <a:t>Decipher how Cold War tension between U.S. and USSR cause challenges to traditionally held views within American society. </a:t>
            </a:r>
            <a:endParaRPr lang="en-US" sz="1700" dirty="0"/>
          </a:p>
          <a:p>
            <a:pPr marL="109728" lvl="0" indent="0">
              <a:buNone/>
            </a:pPr>
            <a:endParaRPr lang="en-US" sz="1400" b="1" dirty="0"/>
          </a:p>
          <a:p>
            <a:pPr marL="109728" lvl="0" indent="0">
              <a:buNone/>
            </a:pPr>
            <a:r>
              <a:rPr lang="en-US" sz="1800" b="1" dirty="0"/>
              <a:t>Agenda</a:t>
            </a:r>
          </a:p>
          <a:p>
            <a:pPr lvl="0">
              <a:buFontTx/>
              <a:buChar char="-"/>
            </a:pPr>
            <a:r>
              <a:rPr lang="en-US" sz="1800" b="1" dirty="0"/>
              <a:t>Transition in Ideological Views</a:t>
            </a:r>
          </a:p>
          <a:p>
            <a:pPr lvl="0">
              <a:buFontTx/>
              <a:buChar char="-"/>
            </a:pPr>
            <a:r>
              <a:rPr lang="en-US" sz="1800" b="1" dirty="0"/>
              <a:t>The transition of Collective Security</a:t>
            </a:r>
          </a:p>
          <a:p>
            <a:pPr lvl="0">
              <a:buFontTx/>
              <a:buChar char="-"/>
            </a:pPr>
            <a:r>
              <a:rPr lang="en-US" sz="1800" b="1" dirty="0"/>
              <a:t>Turning point </a:t>
            </a:r>
          </a:p>
          <a:p>
            <a:pPr marL="109728" lvl="0" indent="0">
              <a:buNone/>
            </a:pPr>
            <a:endParaRPr lang="en-US" sz="1400" b="1" dirty="0"/>
          </a:p>
          <a:p>
            <a:pPr marL="109728" lvl="0" indent="0">
              <a:buNone/>
            </a:pPr>
            <a:r>
              <a:rPr lang="en-US" sz="2000" b="1" dirty="0">
                <a:solidFill>
                  <a:srgbClr val="FF0000"/>
                </a:solidFill>
              </a:rPr>
              <a:t>Homework:</a:t>
            </a:r>
          </a:p>
          <a:p>
            <a:pPr lvl="0">
              <a:buFontTx/>
              <a:buChar char="-"/>
            </a:pPr>
            <a:r>
              <a:rPr lang="en-US" sz="2000" b="1" dirty="0">
                <a:solidFill>
                  <a:srgbClr val="0070C0"/>
                </a:solidFill>
              </a:rPr>
              <a:t>Super Power Chill – read pages 862-874 decipher causes of the Cold War </a:t>
            </a:r>
          </a:p>
          <a:p>
            <a:pPr lvl="0">
              <a:buFontTx/>
              <a:buChar char="-"/>
            </a:pPr>
            <a:r>
              <a:rPr lang="en-US" sz="2000" b="1" dirty="0">
                <a:solidFill>
                  <a:srgbClr val="0070C0"/>
                </a:solidFill>
              </a:rPr>
              <a:t>Cumulative Test (Unit 6 &amp; 7) Wed. 3/28</a:t>
            </a:r>
            <a:endParaRPr lang="en-US" sz="2000" dirty="0">
              <a:solidFill>
                <a:srgbClr val="0070C0"/>
              </a:solidFill>
            </a:endParaRPr>
          </a:p>
          <a:p>
            <a:pPr marL="109728" indent="0">
              <a:buNone/>
            </a:pPr>
            <a:endParaRPr lang="en-US" sz="1400" dirty="0"/>
          </a:p>
        </p:txBody>
      </p:sp>
    </p:spTree>
    <p:extLst>
      <p:ext uri="{BB962C8B-B14F-4D97-AF65-F5344CB8AC3E}">
        <p14:creationId xmlns:p14="http://schemas.microsoft.com/office/powerpoint/2010/main" val="55002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584972"/>
            <a:ext cx="3810000" cy="634228"/>
          </a:xfrm>
          <a:solidFill>
            <a:schemeClr val="accent1"/>
          </a:solidFill>
        </p:spPr>
        <p:txBody>
          <a:bodyPr>
            <a:normAutofit/>
          </a:bodyPr>
          <a:lstStyle/>
          <a:p>
            <a:r>
              <a:rPr lang="en-US" sz="2800" b="1" dirty="0">
                <a:solidFill>
                  <a:srgbClr val="FF0000"/>
                </a:solidFill>
                <a:latin typeface="Bell MT" panose="02020503060305020303" pitchFamily="18" charset="0"/>
              </a:rPr>
              <a:t>Nuclear Superpowers</a:t>
            </a:r>
          </a:p>
        </p:txBody>
      </p:sp>
      <p:sp>
        <p:nvSpPr>
          <p:cNvPr id="6" name="Text Placeholder 5"/>
          <p:cNvSpPr>
            <a:spLocks noGrp="1"/>
          </p:cNvSpPr>
          <p:nvPr>
            <p:ph type="body" idx="2"/>
          </p:nvPr>
        </p:nvSpPr>
        <p:spPr/>
        <p:txBody>
          <a:bodyPr/>
          <a:lstStyle/>
          <a:p>
            <a:endParaRPr lang="en-US"/>
          </a:p>
        </p:txBody>
      </p:sp>
      <p:sp>
        <p:nvSpPr>
          <p:cNvPr id="3" name="Content Placeholder 2"/>
          <p:cNvSpPr>
            <a:spLocks noGrp="1"/>
          </p:cNvSpPr>
          <p:nvPr>
            <p:ph sz="half" idx="1"/>
          </p:nvPr>
        </p:nvSpPr>
        <p:spPr>
          <a:xfrm>
            <a:off x="152400" y="776287"/>
            <a:ext cx="4495800" cy="5852160"/>
          </a:xfrm>
        </p:spPr>
        <p:txBody>
          <a:bodyPr>
            <a:normAutofit/>
          </a:bodyPr>
          <a:lstStyle/>
          <a:p>
            <a:pPr marL="109728" indent="0">
              <a:buNone/>
            </a:pPr>
            <a:r>
              <a:rPr lang="en-US" sz="2000" b="1" dirty="0">
                <a:solidFill>
                  <a:srgbClr val="FF0000"/>
                </a:solidFill>
                <a:latin typeface="Baskerville Old Face" panose="02020602080505020303" pitchFamily="18" charset="0"/>
              </a:rPr>
              <a:t>Nuclear Arms Race</a:t>
            </a:r>
            <a:r>
              <a:rPr lang="en-US" sz="2000" dirty="0">
                <a:latin typeface="Baskerville Old Face" panose="02020602080505020303" pitchFamily="18" charset="0"/>
              </a:rPr>
              <a:t> begins 1949</a:t>
            </a:r>
          </a:p>
          <a:p>
            <a:r>
              <a:rPr lang="en-US" sz="2000" b="1" dirty="0">
                <a:solidFill>
                  <a:srgbClr val="FF0000"/>
                </a:solidFill>
                <a:latin typeface="Baskerville Old Face" panose="02020602080505020303" pitchFamily="18" charset="0"/>
              </a:rPr>
              <a:t>Mutually Assured Destruction (MAD)</a:t>
            </a:r>
          </a:p>
          <a:p>
            <a:pPr lvl="1"/>
            <a:r>
              <a:rPr lang="en-US" sz="1600" dirty="0">
                <a:latin typeface="Baskerville Old Face" panose="02020602080505020303" pitchFamily="18" charset="0"/>
              </a:rPr>
              <a:t>1949 USSR successfully sets off atomic bomb</a:t>
            </a:r>
          </a:p>
          <a:p>
            <a:pPr lvl="1"/>
            <a:r>
              <a:rPr lang="en-US" sz="1600" dirty="0">
                <a:latin typeface="Baskerville Old Face" panose="02020602080505020303" pitchFamily="18" charset="0"/>
              </a:rPr>
              <a:t>1952 US creates the 1</a:t>
            </a:r>
            <a:r>
              <a:rPr lang="en-US" sz="1600" baseline="30000" dirty="0">
                <a:latin typeface="Baskerville Old Face" panose="02020602080505020303" pitchFamily="18" charset="0"/>
              </a:rPr>
              <a:t>st</a:t>
            </a:r>
            <a:r>
              <a:rPr lang="en-US" sz="1600" dirty="0">
                <a:latin typeface="Baskerville Old Face" panose="02020602080505020303" pitchFamily="18" charset="0"/>
              </a:rPr>
              <a:t> hydrogen bomb</a:t>
            </a:r>
          </a:p>
          <a:p>
            <a:pPr lvl="1"/>
            <a:r>
              <a:rPr lang="en-US" sz="1600" dirty="0">
                <a:latin typeface="Baskerville Old Face" panose="02020602080505020303" pitchFamily="18" charset="0"/>
              </a:rPr>
              <a:t>1953 USSR creates its own hydrogen bomb</a:t>
            </a:r>
          </a:p>
          <a:p>
            <a:pPr marL="342900" lvl="1" indent="-285750">
              <a:buFont typeface="Arial" panose="020B0604020202020204" pitchFamily="34" charset="0"/>
              <a:buChar char="•"/>
            </a:pPr>
            <a:r>
              <a:rPr lang="en-US" sz="2000" b="1" dirty="0">
                <a:solidFill>
                  <a:srgbClr val="FF0000"/>
                </a:solidFill>
                <a:latin typeface="Baskerville Old Face" panose="02020602080505020303" pitchFamily="18" charset="0"/>
              </a:rPr>
              <a:t>Brinkmanship</a:t>
            </a:r>
            <a:r>
              <a:rPr lang="en-US" sz="2000" dirty="0">
                <a:solidFill>
                  <a:schemeClr val="tx1"/>
                </a:solidFill>
                <a:latin typeface="Baskerville Old Face" panose="02020602080505020303" pitchFamily="18" charset="0"/>
              </a:rPr>
              <a:t>: stalemate (No one wants to be the first to fire)</a:t>
            </a:r>
            <a:r>
              <a:rPr lang="en-US" sz="1600" dirty="0">
                <a:solidFill>
                  <a:schemeClr val="tx1"/>
                </a:solidFill>
                <a:latin typeface="Baskerville Old Face" panose="02020602080505020303" pitchFamily="18" charset="0"/>
              </a:rPr>
              <a:t> </a:t>
            </a:r>
          </a:p>
        </p:txBody>
      </p:sp>
      <p:pic>
        <p:nvPicPr>
          <p:cNvPr id="3076" name="Picture 4" descr="http://newsimg.bbc.co.uk/media/images/44004000/jpg/_44004626_atom_203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89466"/>
            <a:ext cx="4038600" cy="49875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098" name="Picture 2" descr="http://api.ning.com/files/Y4MVF3b94yIFoL4DFCCslX2NzbDpVSawsrpXPcM7BCGByPCFvvAh2VoFgtAJRYg4N-aBzAKjzhB1ueNVHpIw1fa-jeOXoIDd/mutua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3200400" cy="3276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834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49580" y="685800"/>
            <a:ext cx="8229600" cy="533400"/>
          </a:xfrm>
        </p:spPr>
        <p:txBody>
          <a:bodyPr>
            <a:normAutofit fontScale="90000"/>
          </a:bodyPr>
          <a:lstStyle/>
          <a:p>
            <a:r>
              <a:rPr lang="en-US" b="1" dirty="0">
                <a:solidFill>
                  <a:srgbClr val="FF0000"/>
                </a:solidFill>
                <a:latin typeface="Bell MT" panose="02020503060305020303" pitchFamily="18" charset="0"/>
              </a:rPr>
              <a:t>Nuclear Arms Race</a:t>
            </a:r>
          </a:p>
        </p:txBody>
      </p:sp>
      <p:sp>
        <p:nvSpPr>
          <p:cNvPr id="6" name="Content Placeholder 5"/>
          <p:cNvSpPr>
            <a:spLocks noGrp="1"/>
          </p:cNvSpPr>
          <p:nvPr>
            <p:ph idx="1"/>
          </p:nvPr>
        </p:nvSpPr>
        <p:spPr/>
        <p:txBody>
          <a:bodyPr/>
          <a:lstStyle/>
          <a:p>
            <a:endParaRPr lang="en-US"/>
          </a:p>
        </p:txBody>
      </p:sp>
      <p:pic>
        <p:nvPicPr>
          <p:cNvPr id="5122" name="Picture 2" descr="http://tse1.mm.bing.net/th?&amp;id=OIP.M8798e43610e87da7890483f47cf4007aH0&amp;w=299&amp;h=219&amp;c=0&amp;pid=1.9&amp;rs=0&amp;p=0&amp;r=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8153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59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457200"/>
          </a:xfrm>
        </p:spPr>
        <p:txBody>
          <a:bodyPr>
            <a:normAutofit fontScale="90000"/>
          </a:bodyPr>
          <a:lstStyle/>
          <a:p>
            <a:r>
              <a:rPr lang="en-US" b="1" dirty="0">
                <a:solidFill>
                  <a:srgbClr val="FF0000"/>
                </a:solidFill>
                <a:latin typeface="Bell MT" panose="02020503060305020303" pitchFamily="18" charset="0"/>
              </a:rPr>
              <a:t>U.S. Military Spending</a:t>
            </a:r>
          </a:p>
        </p:txBody>
      </p:sp>
      <p:sp>
        <p:nvSpPr>
          <p:cNvPr id="4" name="Content Placeholder 3"/>
          <p:cNvSpPr>
            <a:spLocks noGrp="1"/>
          </p:cNvSpPr>
          <p:nvPr>
            <p:ph idx="1"/>
          </p:nvPr>
        </p:nvSpPr>
        <p:spPr/>
        <p:txBody>
          <a:bodyPr/>
          <a:lstStyle/>
          <a:p>
            <a:endParaRPr lang="en-US"/>
          </a:p>
        </p:txBody>
      </p:sp>
      <p:pic>
        <p:nvPicPr>
          <p:cNvPr id="6148" name="Picture 4" descr="http://www.thomaswictor.com/wp-content/uploads/2014/11/US_defense_spen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572500" cy="5476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5943600"/>
            <a:ext cx="8458200" cy="752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NSC-68: Blueprint for militarization of the Cold War to defeat USSR </a:t>
            </a:r>
          </a:p>
        </p:txBody>
      </p:sp>
    </p:spTree>
    <p:extLst>
      <p:ext uri="{BB962C8B-B14F-4D97-AF65-F5344CB8AC3E}">
        <p14:creationId xmlns:p14="http://schemas.microsoft.com/office/powerpoint/2010/main" val="3890287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rmAutofit fontScale="90000"/>
          </a:bodyPr>
          <a:lstStyle/>
          <a:p>
            <a:r>
              <a:rPr lang="en-US" dirty="0"/>
              <a:t>You da Bomb</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47800"/>
            <a:ext cx="2667000" cy="3962400"/>
          </a:xfrm>
        </p:spPr>
      </p:pic>
      <p:sp>
        <p:nvSpPr>
          <p:cNvPr id="5" name="Rectangle 4"/>
          <p:cNvSpPr/>
          <p:nvPr/>
        </p:nvSpPr>
        <p:spPr>
          <a:xfrm>
            <a:off x="3200400" y="1524000"/>
            <a:ext cx="54864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Atomic Age:</a:t>
            </a:r>
          </a:p>
          <a:p>
            <a:pPr marL="342900" indent="-342900">
              <a:buFontTx/>
              <a:buChar char="-"/>
            </a:pPr>
            <a:r>
              <a:rPr lang="en-US" sz="2400" dirty="0">
                <a:latin typeface="Times" panose="02020603050405020304" pitchFamily="18" charset="0"/>
                <a:cs typeface="Times" panose="02020603050405020304" pitchFamily="18" charset="0"/>
              </a:rPr>
              <a:t>Demonstrate two ways the creation of the atomic weapons have transformed the United States in the post WWII era.</a:t>
            </a:r>
          </a:p>
          <a:p>
            <a:pPr marL="342900" indent="-342900">
              <a:buFontTx/>
              <a:buChar char="-"/>
            </a:pPr>
            <a:r>
              <a:rPr lang="en-US" sz="2400" dirty="0">
                <a:latin typeface="Times" panose="02020603050405020304" pitchFamily="18" charset="0"/>
                <a:cs typeface="Times" panose="02020603050405020304" pitchFamily="18" charset="0"/>
              </a:rPr>
              <a:t>Political</a:t>
            </a:r>
          </a:p>
          <a:p>
            <a:pPr marL="342900" indent="-342900">
              <a:buFontTx/>
              <a:buChar char="-"/>
            </a:pPr>
            <a:r>
              <a:rPr lang="en-US" sz="2400" dirty="0">
                <a:latin typeface="Times" panose="02020603050405020304" pitchFamily="18" charset="0"/>
                <a:cs typeface="Times" panose="02020603050405020304" pitchFamily="18" charset="0"/>
              </a:rPr>
              <a:t>Social</a:t>
            </a:r>
          </a:p>
          <a:p>
            <a:pPr marL="342900" indent="-342900">
              <a:buFontTx/>
              <a:buChar char="-"/>
            </a:pPr>
            <a:r>
              <a:rPr lang="en-US" sz="2400" dirty="0">
                <a:latin typeface="Times" panose="02020603050405020304" pitchFamily="18" charset="0"/>
                <a:cs typeface="Times" panose="02020603050405020304" pitchFamily="18" charset="0"/>
              </a:rPr>
              <a:t>Economic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429000"/>
            <a:ext cx="3841795" cy="3128962"/>
          </a:xfrm>
          <a:prstGeom prst="rect">
            <a:avLst/>
          </a:prstGeom>
        </p:spPr>
      </p:pic>
    </p:spTree>
    <p:extLst>
      <p:ext uri="{BB962C8B-B14F-4D97-AF65-F5344CB8AC3E}">
        <p14:creationId xmlns:p14="http://schemas.microsoft.com/office/powerpoint/2010/main" val="4059160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dirty="0">
                <a:solidFill>
                  <a:srgbClr val="FF0000"/>
                </a:solidFill>
                <a:latin typeface="Baskerville Old Face" panose="02020602080505020303" pitchFamily="18" charset="0"/>
              </a:rPr>
              <a:t>Containment Policy</a:t>
            </a:r>
          </a:p>
        </p:txBody>
      </p:sp>
      <p:sp>
        <p:nvSpPr>
          <p:cNvPr id="3" name="Content Placeholder 2"/>
          <p:cNvSpPr>
            <a:spLocks noGrp="1"/>
          </p:cNvSpPr>
          <p:nvPr>
            <p:ph idx="1"/>
          </p:nvPr>
        </p:nvSpPr>
        <p:spPr>
          <a:xfrm>
            <a:off x="457200" y="1447800"/>
            <a:ext cx="8229600" cy="5126736"/>
          </a:xfrm>
        </p:spPr>
        <p:txBody>
          <a:bodyPr>
            <a:normAutofit lnSpcReduction="10000"/>
          </a:bodyPr>
          <a:lstStyle/>
          <a:p>
            <a:pPr marL="624078" indent="-514350">
              <a:buFont typeface="+mj-lt"/>
              <a:buAutoNum type="alphaUcPeriod"/>
            </a:pPr>
            <a:r>
              <a:rPr lang="en-US" dirty="0"/>
              <a:t>Briefly explain ONE significant cause of the Cold War.</a:t>
            </a:r>
          </a:p>
          <a:p>
            <a:pPr marL="624078" indent="-514350">
              <a:buFont typeface="+mj-lt"/>
              <a:buAutoNum type="alphaUcPeriod"/>
            </a:pPr>
            <a:r>
              <a:rPr lang="en-US" dirty="0"/>
              <a:t>Briefly explain how ONE of the following either supported or hindered the achievements of U.S. foreign policy goals.</a:t>
            </a:r>
          </a:p>
          <a:p>
            <a:pPr lvl="1"/>
            <a:r>
              <a:rPr lang="en-US" dirty="0"/>
              <a:t>U.N. Security Council</a:t>
            </a:r>
          </a:p>
          <a:p>
            <a:pPr lvl="1"/>
            <a:r>
              <a:rPr lang="en-US" dirty="0"/>
              <a:t>Marshall Plan</a:t>
            </a:r>
          </a:p>
          <a:p>
            <a:pPr lvl="1"/>
            <a:r>
              <a:rPr lang="en-US" dirty="0"/>
              <a:t>NATO</a:t>
            </a:r>
          </a:p>
          <a:p>
            <a:pPr marL="633413" lvl="1" indent="-515938">
              <a:buNone/>
            </a:pPr>
            <a:r>
              <a:rPr lang="en-US" b="1" dirty="0">
                <a:solidFill>
                  <a:schemeClr val="accent3"/>
                </a:solidFill>
              </a:rPr>
              <a:t> C.</a:t>
            </a:r>
            <a:r>
              <a:rPr lang="en-US" dirty="0">
                <a:solidFill>
                  <a:schemeClr val="tx1"/>
                </a:solidFill>
              </a:rPr>
              <a:t>  Briefly explain the effects of ONE of the following on the Cold War.</a:t>
            </a:r>
          </a:p>
          <a:p>
            <a:pPr marL="741362" lvl="1" indent="-342900">
              <a:buFont typeface="Wingdings" panose="05000000000000000000" pitchFamily="2" charset="2"/>
              <a:buChar char="q"/>
            </a:pPr>
            <a:r>
              <a:rPr lang="en-US" sz="2400" dirty="0"/>
              <a:t>Berlin Airlift</a:t>
            </a:r>
          </a:p>
          <a:p>
            <a:pPr marL="692150" lvl="1" indent="-293688">
              <a:buFont typeface="Wingdings" panose="05000000000000000000" pitchFamily="2" charset="2"/>
              <a:buChar char="q"/>
            </a:pPr>
            <a:r>
              <a:rPr lang="en-US" sz="2400" dirty="0"/>
              <a:t>Fall of China</a:t>
            </a:r>
          </a:p>
          <a:p>
            <a:pPr marL="692150" lvl="1" indent="-293688">
              <a:buFont typeface="Wingdings" panose="05000000000000000000" pitchFamily="2" charset="2"/>
              <a:buChar char="q"/>
            </a:pPr>
            <a:r>
              <a:rPr lang="en-US" sz="2400" dirty="0"/>
              <a:t>Korean War</a:t>
            </a:r>
          </a:p>
        </p:txBody>
      </p:sp>
    </p:spTree>
    <p:extLst>
      <p:ext uri="{BB962C8B-B14F-4D97-AF65-F5344CB8AC3E}">
        <p14:creationId xmlns:p14="http://schemas.microsoft.com/office/powerpoint/2010/main" val="241786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533400"/>
          </a:xfrm>
        </p:spPr>
        <p:txBody>
          <a:bodyPr>
            <a:normAutofit fontScale="90000"/>
          </a:bodyPr>
          <a:lstStyle/>
          <a:p>
            <a:r>
              <a:rPr lang="en-US" b="1" dirty="0">
                <a:solidFill>
                  <a:srgbClr val="FF0000"/>
                </a:solidFill>
                <a:latin typeface="Bell MT" panose="02020503060305020303" pitchFamily="18" charset="0"/>
              </a:rPr>
              <a:t>US Foreign Policy</a:t>
            </a:r>
          </a:p>
        </p:txBody>
      </p:sp>
      <p:sp>
        <p:nvSpPr>
          <p:cNvPr id="3" name="Content Placeholder 2"/>
          <p:cNvSpPr>
            <a:spLocks noGrp="1"/>
          </p:cNvSpPr>
          <p:nvPr>
            <p:ph idx="1"/>
          </p:nvPr>
        </p:nvSpPr>
        <p:spPr>
          <a:xfrm>
            <a:off x="457200" y="1646237"/>
            <a:ext cx="8382000" cy="4526280"/>
          </a:xfrm>
        </p:spPr>
        <p:txBody>
          <a:bodyPr>
            <a:normAutofit/>
          </a:bodyPr>
          <a:lstStyle/>
          <a:p>
            <a:r>
              <a:rPr lang="en-US" sz="2400" dirty="0"/>
              <a:t>Read “The Long Telegram” by Ambassador George Kennan</a:t>
            </a:r>
          </a:p>
          <a:p>
            <a:r>
              <a:rPr lang="en-US" sz="2400" dirty="0"/>
              <a:t>Use APPARTS – Describe US Foreign Policy in regards to George Kennan Letter</a:t>
            </a:r>
          </a:p>
          <a:p>
            <a:r>
              <a:rPr lang="en-US" sz="1800" dirty="0"/>
              <a:t>Identify the significance of historic facts from 1945-1953 that represent Kennan’s policy</a:t>
            </a:r>
          </a:p>
          <a:p>
            <a:pPr lvl="1"/>
            <a:r>
              <a:rPr lang="en-US" sz="1800" dirty="0">
                <a:solidFill>
                  <a:srgbClr val="C00000"/>
                </a:solidFill>
              </a:rPr>
              <a:t>Berlin Airlift 1948-49	Marshall Plan	Truman Doctrine</a:t>
            </a:r>
          </a:p>
          <a:p>
            <a:pPr lvl="1"/>
            <a:r>
              <a:rPr lang="en-US" sz="1800" dirty="0">
                <a:solidFill>
                  <a:srgbClr val="C00000"/>
                </a:solidFill>
              </a:rPr>
              <a:t>National Security Act 1947	Selective Services System</a:t>
            </a:r>
          </a:p>
          <a:p>
            <a:pPr lvl="1"/>
            <a:r>
              <a:rPr lang="en-US" sz="1800" dirty="0">
                <a:solidFill>
                  <a:srgbClr val="C00000"/>
                </a:solidFill>
              </a:rPr>
              <a:t>MAD			NATO		Japanese Reconstruction</a:t>
            </a:r>
          </a:p>
          <a:p>
            <a:pPr lvl="1"/>
            <a:r>
              <a:rPr lang="en-US" sz="1800" dirty="0">
                <a:solidFill>
                  <a:srgbClr val="C00000"/>
                </a:solidFill>
              </a:rPr>
              <a:t>People’s Republic of China	Korean War	Warsaw Pact</a:t>
            </a:r>
          </a:p>
          <a:p>
            <a:pPr marL="285750" lvl="1" indent="0">
              <a:buNone/>
            </a:pPr>
            <a:r>
              <a:rPr lang="en-US" sz="1800" dirty="0"/>
              <a:t>Develop arguments for and against his policy </a:t>
            </a:r>
          </a:p>
        </p:txBody>
      </p:sp>
    </p:spTree>
    <p:extLst>
      <p:ext uri="{BB962C8B-B14F-4D97-AF65-F5344CB8AC3E}">
        <p14:creationId xmlns:p14="http://schemas.microsoft.com/office/powerpoint/2010/main" val="331556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6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endParaRPr lang="en-US" sz="1400" b="1" dirty="0"/>
          </a:p>
          <a:p>
            <a:pPr marL="109728" lvl="0" indent="0">
              <a:buNone/>
            </a:pPr>
            <a:r>
              <a:rPr lang="en-US" sz="1800" b="1" dirty="0"/>
              <a:t>Agenda</a:t>
            </a:r>
          </a:p>
          <a:p>
            <a:pPr lvl="0">
              <a:buFontTx/>
              <a:buChar char="-"/>
            </a:pPr>
            <a:r>
              <a:rPr lang="en-US" sz="1800" b="1" dirty="0"/>
              <a:t>Are You a Commie</a:t>
            </a:r>
          </a:p>
          <a:p>
            <a:pPr lvl="0">
              <a:buFontTx/>
              <a:buChar char="-"/>
            </a:pPr>
            <a:r>
              <a:rPr lang="en-US" sz="1800" b="1" dirty="0"/>
              <a:t>The Red Menace</a:t>
            </a:r>
          </a:p>
          <a:p>
            <a:pPr lvl="0">
              <a:buFontTx/>
              <a:buChar char="-"/>
            </a:pPr>
            <a:r>
              <a:rPr lang="en-US" sz="1800" b="1" dirty="0"/>
              <a:t>Grade of Containment</a:t>
            </a:r>
          </a:p>
          <a:p>
            <a:pPr marL="109728" lvl="0" indent="0">
              <a:buNone/>
            </a:pPr>
            <a:endParaRPr lang="en-US" sz="1400" b="1" dirty="0"/>
          </a:p>
          <a:p>
            <a:pPr marL="109728" lvl="0" indent="0">
              <a:buNone/>
            </a:pPr>
            <a:r>
              <a:rPr lang="en-US" sz="2000" b="1" dirty="0">
                <a:solidFill>
                  <a:srgbClr val="FF0000"/>
                </a:solidFill>
              </a:rPr>
              <a:t>Homework:</a:t>
            </a:r>
          </a:p>
          <a:p>
            <a:pPr lvl="0">
              <a:buFontTx/>
              <a:buChar char="-"/>
            </a:pPr>
            <a:r>
              <a:rPr lang="en-US" sz="2000" b="1" dirty="0">
                <a:solidFill>
                  <a:srgbClr val="0070C0"/>
                </a:solidFill>
              </a:rPr>
              <a:t>APUSH review videos (on website)</a:t>
            </a:r>
          </a:p>
          <a:p>
            <a:pPr marL="109728" indent="0">
              <a:buNone/>
            </a:pPr>
            <a:endParaRPr lang="en-US" sz="1400" dirty="0"/>
          </a:p>
        </p:txBody>
      </p:sp>
    </p:spTree>
    <p:extLst>
      <p:ext uri="{BB962C8B-B14F-4D97-AF65-F5344CB8AC3E}">
        <p14:creationId xmlns:p14="http://schemas.microsoft.com/office/powerpoint/2010/main" val="711139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FF0000"/>
                </a:solidFill>
                <a:latin typeface="Baskerville Old Face" panose="02020602080505020303" pitchFamily="18" charset="0"/>
              </a:rPr>
              <a:t>The Red Menace – Commies are in the U.S.??????</a:t>
            </a:r>
          </a:p>
        </p:txBody>
      </p:sp>
      <p:pic>
        <p:nvPicPr>
          <p:cNvPr id="7170" name="Picture 2" descr="http://www.mrbuddhistory.com/uploads/1/4/9/6/14967012/6070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69342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14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rmAutofit/>
          </a:bodyPr>
          <a:lstStyle/>
          <a:p>
            <a:r>
              <a:rPr lang="en-US" sz="3200" dirty="0"/>
              <a:t>How does this change the United States?</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7115" y="1752600"/>
            <a:ext cx="6849770" cy="4324350"/>
          </a:xfrm>
        </p:spPr>
      </p:pic>
      <p:sp>
        <p:nvSpPr>
          <p:cNvPr id="3" name="Rectangle 2"/>
          <p:cNvSpPr/>
          <p:nvPr/>
        </p:nvSpPr>
        <p:spPr>
          <a:xfrm>
            <a:off x="457200" y="5734050"/>
            <a:ext cx="4648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1949 – 1</a:t>
            </a:r>
            <a:r>
              <a:rPr lang="en-US" sz="2400" baseline="30000" dirty="0"/>
              <a:t>st</a:t>
            </a:r>
            <a:r>
              <a:rPr lang="en-US" sz="2400" dirty="0"/>
              <a:t> USSR Nuclear Test </a:t>
            </a:r>
          </a:p>
        </p:txBody>
      </p:sp>
    </p:spTree>
    <p:extLst>
      <p:ext uri="{BB962C8B-B14F-4D97-AF65-F5344CB8AC3E}">
        <p14:creationId xmlns:p14="http://schemas.microsoft.com/office/powerpoint/2010/main" val="2034125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62000"/>
          </a:xfrm>
        </p:spPr>
        <p:txBody>
          <a:bodyPr/>
          <a:lstStyle/>
          <a:p>
            <a:r>
              <a:rPr lang="en-US" dirty="0">
                <a:solidFill>
                  <a:srgbClr val="FF0000"/>
                </a:solidFill>
                <a:latin typeface="Baskerville Old Face" panose="02020602080505020303" pitchFamily="18" charset="0"/>
              </a:rPr>
              <a:t>Arms Race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47800"/>
            <a:ext cx="4038599" cy="3429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447800"/>
            <a:ext cx="3962400" cy="3429000"/>
          </a:xfrm>
          <a:prstGeom prst="rect">
            <a:avLst/>
          </a:prstGeom>
          <a:ln>
            <a:solidFill>
              <a:schemeClr val="accent1"/>
            </a:solidFill>
          </a:ln>
        </p:spPr>
      </p:pic>
      <p:sp>
        <p:nvSpPr>
          <p:cNvPr id="6" name="Rectangle 5"/>
          <p:cNvSpPr/>
          <p:nvPr/>
        </p:nvSpPr>
        <p:spPr>
          <a:xfrm>
            <a:off x="533400" y="4876800"/>
            <a:ext cx="8153400" cy="1828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Arms Race</a:t>
            </a:r>
            <a:r>
              <a:rPr lang="en-US" sz="2400" dirty="0">
                <a:solidFill>
                  <a:schemeClr val="tx1"/>
                </a:solidFill>
              </a:rPr>
              <a:t>: build up of Nuclear Arsenal</a:t>
            </a:r>
          </a:p>
          <a:p>
            <a:pPr marL="342900" indent="-342900">
              <a:buFont typeface="Arial" panose="020B0604020202020204" pitchFamily="34" charset="0"/>
              <a:buChar char="•"/>
            </a:pPr>
            <a:r>
              <a:rPr lang="en-US" sz="2400" dirty="0">
                <a:solidFill>
                  <a:schemeClr val="tx1"/>
                </a:solidFill>
              </a:rPr>
              <a:t>1952 Hydrogen Bomb – US</a:t>
            </a:r>
          </a:p>
          <a:p>
            <a:pPr marL="342900" indent="-342900">
              <a:buFont typeface="Arial" panose="020B0604020202020204" pitchFamily="34" charset="0"/>
              <a:buChar char="•"/>
            </a:pPr>
            <a:r>
              <a:rPr lang="en-US" sz="2400" dirty="0">
                <a:solidFill>
                  <a:schemeClr val="tx1"/>
                </a:solidFill>
              </a:rPr>
              <a:t>1953 Hydrogen Bomb – USSR</a:t>
            </a:r>
          </a:p>
          <a:p>
            <a:r>
              <a:rPr lang="en-US" sz="2400" b="1" dirty="0">
                <a:solidFill>
                  <a:srgbClr val="FF0000"/>
                </a:solidFill>
              </a:rPr>
              <a:t>Brinkmanship:</a:t>
            </a:r>
            <a:r>
              <a:rPr lang="en-US" sz="2400" dirty="0">
                <a:solidFill>
                  <a:schemeClr val="tx1"/>
                </a:solidFill>
              </a:rPr>
              <a:t> gain a tactical advantage through Nuclear Arms</a:t>
            </a:r>
          </a:p>
        </p:txBody>
      </p:sp>
    </p:spTree>
    <p:extLst>
      <p:ext uri="{BB962C8B-B14F-4D97-AF65-F5344CB8AC3E}">
        <p14:creationId xmlns:p14="http://schemas.microsoft.com/office/powerpoint/2010/main" val="860728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965664"/>
          </a:xfrm>
          <a:solidFill>
            <a:schemeClr val="accent3">
              <a:lumMod val="40000"/>
              <a:lumOff val="60000"/>
            </a:schemeClr>
          </a:solidFill>
        </p:spPr>
        <p:txBody>
          <a:bodyPr/>
          <a:lstStyle/>
          <a:p>
            <a:r>
              <a:rPr lang="en-US" b="1" dirty="0">
                <a:solidFill>
                  <a:srgbClr val="FF0000"/>
                </a:solidFill>
                <a:latin typeface="Bell MT" pitchFamily="18" charset="0"/>
              </a:rPr>
              <a:t>Essential Question</a:t>
            </a:r>
          </a:p>
        </p:txBody>
      </p:sp>
      <p:sp>
        <p:nvSpPr>
          <p:cNvPr id="3" name="Content Placeholder 2"/>
          <p:cNvSpPr>
            <a:spLocks noGrp="1"/>
          </p:cNvSpPr>
          <p:nvPr>
            <p:ph idx="1"/>
          </p:nvPr>
        </p:nvSpPr>
        <p:spPr/>
        <p:txBody>
          <a:bodyPr/>
          <a:lstStyle/>
          <a:p>
            <a:r>
              <a:rPr lang="en-US" dirty="0">
                <a:latin typeface="Baskerville Old Face" pitchFamily="18" charset="0"/>
              </a:rPr>
              <a:t>How was America’s national identity transformed domestically and international, as a result of the Cold War era?</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276600"/>
            <a:ext cx="6096000" cy="336232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8421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609600"/>
            <a:ext cx="8229600" cy="685800"/>
          </a:xfrm>
        </p:spPr>
        <p:txBody>
          <a:bodyPr>
            <a:normAutofit fontScale="90000"/>
          </a:bodyPr>
          <a:lstStyle/>
          <a:p>
            <a:r>
              <a:rPr lang="en-US" dirty="0">
                <a:solidFill>
                  <a:srgbClr val="FF0000"/>
                </a:solidFill>
                <a:latin typeface="Baskerville Old Face" panose="02020602080505020303" pitchFamily="18" charset="0"/>
              </a:rPr>
              <a:t>Warning Signs of Communism</a:t>
            </a:r>
          </a:p>
        </p:txBody>
      </p:sp>
      <p:pic>
        <p:nvPicPr>
          <p:cNvPr id="8194" name="Picture 2" descr="http://kizaz.com/wp-content/uploads/2013/08/red-menace-is-real.jpg">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19500" y="2209800"/>
            <a:ext cx="1828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7200" y="21031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USSR successfully set off an atomic bomb</a:t>
            </a:r>
          </a:p>
        </p:txBody>
      </p:sp>
      <p:sp>
        <p:nvSpPr>
          <p:cNvPr id="11" name="Rectangle 10"/>
          <p:cNvSpPr/>
          <p:nvPr/>
        </p:nvSpPr>
        <p:spPr>
          <a:xfrm>
            <a:off x="762000" y="350520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American going to church less </a:t>
            </a:r>
          </a:p>
        </p:txBody>
      </p:sp>
      <p:sp>
        <p:nvSpPr>
          <p:cNvPr id="12" name="Rectangle 11"/>
          <p:cNvSpPr/>
          <p:nvPr/>
        </p:nvSpPr>
        <p:spPr>
          <a:xfrm>
            <a:off x="1905000" y="49987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Increased sexual freedoms from 1950 through 1960s</a:t>
            </a:r>
          </a:p>
        </p:txBody>
      </p:sp>
      <p:sp>
        <p:nvSpPr>
          <p:cNvPr id="13" name="Rectangle 12"/>
          <p:cNvSpPr/>
          <p:nvPr/>
        </p:nvSpPr>
        <p:spPr>
          <a:xfrm>
            <a:off x="5105400" y="49987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Civil Rights agitation</a:t>
            </a:r>
          </a:p>
        </p:txBody>
      </p:sp>
      <p:sp>
        <p:nvSpPr>
          <p:cNvPr id="14" name="Rectangle 13"/>
          <p:cNvSpPr/>
          <p:nvPr/>
        </p:nvSpPr>
        <p:spPr>
          <a:xfrm>
            <a:off x="5943600" y="344043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t>
            </a:r>
            <a:r>
              <a:rPr lang="en-US" b="1" dirty="0" err="1"/>
              <a:t>Rosenbergs</a:t>
            </a:r>
            <a:r>
              <a:rPr lang="en-US" b="1" dirty="0"/>
              <a:t> </a:t>
            </a:r>
            <a:r>
              <a:rPr lang="en-US" dirty="0"/>
              <a:t>convicted of spying</a:t>
            </a:r>
          </a:p>
        </p:txBody>
      </p:sp>
      <p:sp>
        <p:nvSpPr>
          <p:cNvPr id="15" name="Rectangle 14"/>
          <p:cNvSpPr/>
          <p:nvPr/>
        </p:nvSpPr>
        <p:spPr>
          <a:xfrm>
            <a:off x="6096000" y="210312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Alger Hiss </a:t>
            </a:r>
            <a:r>
              <a:rPr lang="en-US" dirty="0"/>
              <a:t>(a gov. official) convicted of perjury</a:t>
            </a:r>
          </a:p>
        </p:txBody>
      </p:sp>
      <p:sp>
        <p:nvSpPr>
          <p:cNvPr id="16" name="Rectangle 15"/>
          <p:cNvSpPr/>
          <p:nvPr/>
        </p:nvSpPr>
        <p:spPr>
          <a:xfrm>
            <a:off x="3276600" y="1143000"/>
            <a:ext cx="2514600" cy="838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Hollywood 10</a:t>
            </a:r>
            <a:r>
              <a:rPr lang="en-US" dirty="0"/>
              <a:t> blacklisted for refusing to testify before HUAC</a:t>
            </a:r>
          </a:p>
        </p:txBody>
      </p:sp>
      <p:sp>
        <p:nvSpPr>
          <p:cNvPr id="10" name="Right Arrow 9"/>
          <p:cNvSpPr/>
          <p:nvPr/>
        </p:nvSpPr>
        <p:spPr>
          <a:xfrm rot="10800000">
            <a:off x="3162300" y="2590799"/>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3368038" y="3863340"/>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8710068" flipV="1">
            <a:off x="3208080" y="4644594"/>
            <a:ext cx="342900" cy="1164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3194278">
            <a:off x="5555872" y="4549855"/>
            <a:ext cx="342900" cy="1197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6200000">
            <a:off x="4382635" y="2051706"/>
            <a:ext cx="302530" cy="15566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5555872" y="2529840"/>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98383">
            <a:off x="5531246" y="3737611"/>
            <a:ext cx="342900" cy="121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50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85800"/>
          </a:xfrm>
        </p:spPr>
        <p:txBody>
          <a:bodyPr>
            <a:normAutofit fontScale="90000"/>
          </a:bodyPr>
          <a:lstStyle/>
          <a:p>
            <a:r>
              <a:rPr lang="en-US" b="1" dirty="0">
                <a:solidFill>
                  <a:srgbClr val="FF0000"/>
                </a:solidFill>
                <a:latin typeface="Bell MT" panose="02020503060305020303" pitchFamily="18" charset="0"/>
              </a:rPr>
              <a:t>Domestic Defense against Communism</a:t>
            </a:r>
          </a:p>
        </p:txBody>
      </p:sp>
      <p:sp>
        <p:nvSpPr>
          <p:cNvPr id="3" name="Content Placeholder 2"/>
          <p:cNvSpPr>
            <a:spLocks noGrp="1"/>
          </p:cNvSpPr>
          <p:nvPr>
            <p:ph idx="1"/>
          </p:nvPr>
        </p:nvSpPr>
        <p:spPr>
          <a:xfrm>
            <a:off x="304800" y="1524000"/>
            <a:ext cx="8229600" cy="4953000"/>
          </a:xfrm>
        </p:spPr>
        <p:txBody>
          <a:bodyPr>
            <a:normAutofit/>
          </a:bodyPr>
          <a:lstStyle/>
          <a:p>
            <a:r>
              <a:rPr lang="en-US" sz="2000" b="1" dirty="0">
                <a:solidFill>
                  <a:schemeClr val="tx2"/>
                </a:solidFill>
              </a:rPr>
              <a:t>Truman’s Loyalty Review Board </a:t>
            </a:r>
            <a:r>
              <a:rPr lang="en-US" sz="2000" dirty="0"/>
              <a:t>(No formal indictments)</a:t>
            </a:r>
          </a:p>
          <a:p>
            <a:r>
              <a:rPr lang="en-US" sz="2000" b="1" dirty="0">
                <a:solidFill>
                  <a:srgbClr val="FF0000"/>
                </a:solidFill>
              </a:rPr>
              <a:t>Smith Act 1940 </a:t>
            </a:r>
            <a:r>
              <a:rPr lang="en-US" sz="2000" dirty="0"/>
              <a:t>(peace time sedition act) </a:t>
            </a:r>
          </a:p>
          <a:p>
            <a:pPr lvl="1"/>
            <a:r>
              <a:rPr lang="en-US" sz="1800" dirty="0"/>
              <a:t>11 journalist convicted </a:t>
            </a:r>
          </a:p>
          <a:p>
            <a:pPr lvl="1"/>
            <a:r>
              <a:rPr lang="en-US" sz="1800" dirty="0"/>
              <a:t>Dennis v. U.S. upheld conviction</a:t>
            </a:r>
          </a:p>
          <a:p>
            <a:r>
              <a:rPr lang="en-US" sz="2000" b="1" dirty="0">
                <a:solidFill>
                  <a:srgbClr val="FF0000"/>
                </a:solidFill>
              </a:rPr>
              <a:t>House Un-American Activity Committee </a:t>
            </a:r>
            <a:r>
              <a:rPr lang="en-US" sz="2000" dirty="0"/>
              <a:t>(Witch Hunt)</a:t>
            </a:r>
          </a:p>
          <a:p>
            <a:r>
              <a:rPr lang="en-US" sz="2000" b="1" dirty="0" err="1">
                <a:solidFill>
                  <a:srgbClr val="FF0000"/>
                </a:solidFill>
              </a:rPr>
              <a:t>McCarn</a:t>
            </a:r>
            <a:r>
              <a:rPr lang="en-US" sz="2000" b="1" dirty="0">
                <a:solidFill>
                  <a:srgbClr val="FF0000"/>
                </a:solidFill>
              </a:rPr>
              <a:t> Internal Securities Act 1950</a:t>
            </a:r>
          </a:p>
          <a:p>
            <a:pPr lvl="1"/>
            <a:r>
              <a:rPr lang="en-US" sz="1800" dirty="0"/>
              <a:t>Commies must register with the Attorney General</a:t>
            </a:r>
          </a:p>
          <a:p>
            <a:pPr lvl="1"/>
            <a:r>
              <a:rPr lang="en-US" sz="1800" dirty="0"/>
              <a:t>Investigated for subversive activity</a:t>
            </a:r>
          </a:p>
        </p:txBody>
      </p:sp>
      <p:pic>
        <p:nvPicPr>
          <p:cNvPr id="9218" name="Picture 2" descr="https://upload.wikimedia.org/wikipedia/en/1/18/H10Protest.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 y="4191000"/>
            <a:ext cx="3200400" cy="190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6221968"/>
            <a:ext cx="2895600" cy="307777"/>
          </a:xfrm>
          <a:prstGeom prst="rect">
            <a:avLst/>
          </a:prstGeom>
          <a:noFill/>
        </p:spPr>
        <p:txBody>
          <a:bodyPr wrap="square" rtlCol="0">
            <a:spAutoFit/>
          </a:bodyPr>
          <a:lstStyle/>
          <a:p>
            <a:pPr algn="ctr"/>
            <a:r>
              <a:rPr lang="en-US" sz="1400" b="1" dirty="0">
                <a:solidFill>
                  <a:srgbClr val="FF0000"/>
                </a:solidFill>
              </a:rPr>
              <a:t>Hollywood 10</a:t>
            </a:r>
          </a:p>
        </p:txBody>
      </p:sp>
      <p:pic>
        <p:nvPicPr>
          <p:cNvPr id="9220" name="Picture 4" descr="http://3.bp.blogspot.com/-GKrpS5VOFmQ/T-APOG3qQQI/AAAAAAAAFlc/NYIRQRYQu6I/s1600/rosenberg-execution-1953-gran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288267"/>
            <a:ext cx="2400300" cy="29337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24550" y="6374367"/>
            <a:ext cx="2895600" cy="307777"/>
          </a:xfrm>
          <a:prstGeom prst="rect">
            <a:avLst/>
          </a:prstGeom>
          <a:noFill/>
        </p:spPr>
        <p:txBody>
          <a:bodyPr wrap="square" rtlCol="0">
            <a:spAutoFit/>
          </a:bodyPr>
          <a:lstStyle/>
          <a:p>
            <a:pPr algn="ctr"/>
            <a:r>
              <a:rPr lang="en-US" sz="1400" b="1" dirty="0" err="1">
                <a:solidFill>
                  <a:srgbClr val="FF0000"/>
                </a:solidFill>
              </a:rPr>
              <a:t>Rosenbergs</a:t>
            </a:r>
            <a:r>
              <a:rPr lang="en-US" sz="1400" b="1" dirty="0">
                <a:solidFill>
                  <a:srgbClr val="FF0000"/>
                </a:solidFill>
              </a:rPr>
              <a:t> execution</a:t>
            </a:r>
          </a:p>
        </p:txBody>
      </p:sp>
    </p:spTree>
    <p:extLst>
      <p:ext uri="{BB962C8B-B14F-4D97-AF65-F5344CB8AC3E}">
        <p14:creationId xmlns:p14="http://schemas.microsoft.com/office/powerpoint/2010/main" val="896521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rmAutofit fontScale="90000"/>
          </a:bodyPr>
          <a:lstStyle/>
          <a:p>
            <a:r>
              <a:rPr lang="en-US" b="1" dirty="0">
                <a:solidFill>
                  <a:srgbClr val="FF0000"/>
                </a:solidFill>
                <a:latin typeface="Bell MT" panose="02020503060305020303" pitchFamily="18" charset="0"/>
              </a:rPr>
              <a:t>McCarthyism</a:t>
            </a:r>
            <a:r>
              <a:rPr lang="en-US" b="1" dirty="0">
                <a:latin typeface="Bell MT" panose="02020503060305020303" pitchFamily="18" charset="0"/>
              </a:rPr>
              <a:t> </a:t>
            </a:r>
          </a:p>
        </p:txBody>
      </p:sp>
      <p:sp>
        <p:nvSpPr>
          <p:cNvPr id="3" name="Content Placeholder 2"/>
          <p:cNvSpPr>
            <a:spLocks noGrp="1"/>
          </p:cNvSpPr>
          <p:nvPr>
            <p:ph idx="1"/>
          </p:nvPr>
        </p:nvSpPr>
        <p:spPr>
          <a:xfrm>
            <a:off x="457200" y="1371600"/>
            <a:ext cx="8229600" cy="5202936"/>
          </a:xfrm>
        </p:spPr>
        <p:txBody>
          <a:bodyPr>
            <a:normAutofit/>
          </a:bodyPr>
          <a:lstStyle/>
          <a:p>
            <a:r>
              <a:rPr lang="en-US" sz="2000" dirty="0">
                <a:latin typeface="Baskerville Old Face" panose="02020602080505020303" pitchFamily="18" charset="0"/>
              </a:rPr>
              <a:t>Senator Joseph McCarthy (A political witch hunt to boost his re-election campaign)</a:t>
            </a:r>
          </a:p>
          <a:p>
            <a:pPr lvl="1"/>
            <a:r>
              <a:rPr lang="en-US" sz="1800" dirty="0">
                <a:latin typeface="Baskerville Old Face" panose="02020602080505020303" pitchFamily="18" charset="0"/>
              </a:rPr>
              <a:t>1952 Accuses Sec. of State of knowingly employing 205 communist</a:t>
            </a:r>
          </a:p>
          <a:p>
            <a:pPr lvl="1"/>
            <a:r>
              <a:rPr lang="en-US" sz="1800" dirty="0">
                <a:latin typeface="Baskerville Old Face" panose="02020602080505020303" pitchFamily="18" charset="0"/>
              </a:rPr>
              <a:t>Communist fear feed new accusations (George Marshall and Robert Oppenheimer’s wife)</a:t>
            </a:r>
          </a:p>
          <a:p>
            <a:pPr lvl="1"/>
            <a:r>
              <a:rPr lang="en-US" sz="1800" dirty="0">
                <a:latin typeface="Baskerville Old Face" panose="02020602080505020303" pitchFamily="18" charset="0"/>
              </a:rPr>
              <a:t>1954 McCarthy accuses the US Army (35 day hearing that proves McCarthy is lying)</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606165"/>
            <a:ext cx="3492030" cy="241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202144"/>
            <a:ext cx="3505200" cy="523220"/>
          </a:xfrm>
          <a:prstGeom prst="rect">
            <a:avLst/>
          </a:prstGeom>
          <a:noFill/>
        </p:spPr>
        <p:txBody>
          <a:bodyPr wrap="square" rtlCol="0">
            <a:spAutoFit/>
          </a:bodyPr>
          <a:lstStyle/>
          <a:p>
            <a:r>
              <a:rPr lang="en-US" sz="1400" b="1" dirty="0">
                <a:solidFill>
                  <a:srgbClr val="C00000"/>
                </a:solidFill>
              </a:rPr>
              <a:t>McCarthyism – falsely accusing someone of treason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3076575" cy="284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357687" y="6247328"/>
            <a:ext cx="3505200" cy="523220"/>
          </a:xfrm>
          <a:prstGeom prst="rect">
            <a:avLst/>
          </a:prstGeom>
          <a:noFill/>
        </p:spPr>
        <p:txBody>
          <a:bodyPr wrap="square" rtlCol="0">
            <a:spAutoFit/>
          </a:bodyPr>
          <a:lstStyle/>
          <a:p>
            <a:r>
              <a:rPr lang="en-US" sz="1400" b="1" dirty="0">
                <a:solidFill>
                  <a:srgbClr val="C00000"/>
                </a:solidFill>
              </a:rPr>
              <a:t>Teachers required to take oaths of loyalty</a:t>
            </a:r>
          </a:p>
        </p:txBody>
      </p:sp>
    </p:spTree>
    <p:extLst>
      <p:ext uri="{BB962C8B-B14F-4D97-AF65-F5344CB8AC3E}">
        <p14:creationId xmlns:p14="http://schemas.microsoft.com/office/powerpoint/2010/main" val="3839001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fontScale="90000"/>
          </a:bodyPr>
          <a:lstStyle/>
          <a:p>
            <a:r>
              <a:rPr lang="en-US" dirty="0"/>
              <a:t>Box 1</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6553200" cy="2667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3048000"/>
            <a:ext cx="2247900" cy="29146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768" y="3448050"/>
            <a:ext cx="2557463" cy="31051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669323"/>
            <a:ext cx="2624328" cy="2883877"/>
          </a:xfrm>
          <a:prstGeom prst="rect">
            <a:avLst/>
          </a:prstGeom>
        </p:spPr>
      </p:pic>
    </p:spTree>
    <p:extLst>
      <p:ext uri="{BB962C8B-B14F-4D97-AF65-F5344CB8AC3E}">
        <p14:creationId xmlns:p14="http://schemas.microsoft.com/office/powerpoint/2010/main" val="59985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13264"/>
          </a:xfrm>
        </p:spPr>
        <p:txBody>
          <a:bodyPr/>
          <a:lstStyle/>
          <a:p>
            <a:r>
              <a:rPr lang="en-US" dirty="0"/>
              <a:t>Containment Policy </a:t>
            </a:r>
            <a:r>
              <a:rPr lang="en-US" dirty="0" err="1"/>
              <a:t>Eval</a:t>
            </a:r>
            <a:r>
              <a:rPr lang="en-US" dirty="0"/>
              <a:t>.</a:t>
            </a:r>
          </a:p>
        </p:txBody>
      </p:sp>
      <p:sp>
        <p:nvSpPr>
          <p:cNvPr id="3" name="Content Placeholder 2"/>
          <p:cNvSpPr>
            <a:spLocks noGrp="1"/>
          </p:cNvSpPr>
          <p:nvPr>
            <p:ph idx="1"/>
          </p:nvPr>
        </p:nvSpPr>
        <p:spPr>
          <a:xfrm>
            <a:off x="457200" y="1143000"/>
            <a:ext cx="8229600" cy="5029517"/>
          </a:xfrm>
        </p:spPr>
        <p:txBody>
          <a:bodyPr>
            <a:normAutofit lnSpcReduction="10000"/>
          </a:bodyPr>
          <a:lstStyle/>
          <a:p>
            <a:r>
              <a:rPr lang="en-US" sz="2400" dirty="0"/>
              <a:t>1. US gives $400 million to Greece and Turkey to defend against Communist influence</a:t>
            </a:r>
          </a:p>
          <a:p>
            <a:r>
              <a:rPr lang="en-US" sz="2400" dirty="0"/>
              <a:t>2. All men 18 and up must register for the draft to help heed the call of defending democracy against Communism.</a:t>
            </a:r>
          </a:p>
          <a:p>
            <a:r>
              <a:rPr lang="en-US" sz="2400" dirty="0"/>
              <a:t>3. US makes a mutual alliance with western Europe.  An attack on one is an attack on all.</a:t>
            </a:r>
          </a:p>
          <a:p>
            <a:r>
              <a:rPr lang="en-US" sz="2400" dirty="0"/>
              <a:t>4. US government creates the Department of Defense, CIA, and the National Security Council to protect against the dangers of the Cold War.</a:t>
            </a:r>
          </a:p>
          <a:p>
            <a:r>
              <a:rPr lang="en-US" sz="2400" dirty="0"/>
              <a:t>5. The arms race between the US and USSR that brought peace through the threat of world annihilation.</a:t>
            </a:r>
          </a:p>
          <a:p>
            <a:r>
              <a:rPr lang="en-US" sz="2400" dirty="0"/>
              <a:t>6. The creation of the People’s Republic of China and its run away province Taiwan.</a:t>
            </a:r>
          </a:p>
          <a:p>
            <a:endParaRPr lang="en-US" sz="2400" dirty="0"/>
          </a:p>
        </p:txBody>
      </p:sp>
    </p:spTree>
    <p:extLst>
      <p:ext uri="{BB962C8B-B14F-4D97-AF65-F5344CB8AC3E}">
        <p14:creationId xmlns:p14="http://schemas.microsoft.com/office/powerpoint/2010/main" val="3265158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FF0000"/>
                </a:solidFill>
                <a:latin typeface="+mn-lt"/>
              </a:rPr>
              <a:t>The Age of Conformity – No Commies HERE!</a:t>
            </a:r>
          </a:p>
        </p:txBody>
      </p:sp>
      <p:sp>
        <p:nvSpPr>
          <p:cNvPr id="5" name="Subtitle 4"/>
          <p:cNvSpPr>
            <a:spLocks noGrp="1"/>
          </p:cNvSpPr>
          <p:nvPr>
            <p:ph type="subTitle" idx="1"/>
          </p:nvPr>
        </p:nvSpPr>
        <p:spPr/>
        <p:txBody>
          <a:bodyPr/>
          <a:lstStyle/>
          <a:p>
            <a:r>
              <a:rPr lang="en-US" dirty="0"/>
              <a:t>50’s Culture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28600"/>
            <a:ext cx="1190625" cy="22955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71462"/>
            <a:ext cx="4114800" cy="2209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2629" y="3276600"/>
            <a:ext cx="3722771" cy="3276600"/>
          </a:xfrm>
          <a:prstGeom prst="rect">
            <a:avLst/>
          </a:prstGeom>
        </p:spPr>
      </p:pic>
      <p:sp>
        <p:nvSpPr>
          <p:cNvPr id="10" name="Rectangle 9"/>
          <p:cNvSpPr/>
          <p:nvPr/>
        </p:nvSpPr>
        <p:spPr>
          <a:xfrm>
            <a:off x="609600" y="4571999"/>
            <a:ext cx="3886200" cy="1473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One of these people is a commie – can you spot him/her?</a:t>
            </a:r>
          </a:p>
        </p:txBody>
      </p:sp>
      <p:sp>
        <p:nvSpPr>
          <p:cNvPr id="11" name="Right Arrow 10"/>
          <p:cNvSpPr/>
          <p:nvPr/>
        </p:nvSpPr>
        <p:spPr>
          <a:xfrm>
            <a:off x="4495800" y="5105400"/>
            <a:ext cx="2895600" cy="228600"/>
          </a:xfrm>
          <a:prstGeom prst="righ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305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a:t>Father Knows Best - Conform</a:t>
            </a:r>
          </a:p>
          <a:p>
            <a:pPr lvl="0">
              <a:buFontTx/>
              <a:buChar char="-"/>
            </a:pPr>
            <a:r>
              <a:rPr lang="en-US" sz="1800" b="1" dirty="0"/>
              <a:t>Consumption and Conformity</a:t>
            </a:r>
          </a:p>
          <a:p>
            <a:pPr lvl="0">
              <a:buFontTx/>
              <a:buChar char="-"/>
            </a:pPr>
            <a:r>
              <a:rPr lang="en-US" sz="1800" b="1" dirty="0"/>
              <a:t>1950s is the new 1920s </a:t>
            </a:r>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smtClean="0">
                <a:solidFill>
                  <a:srgbClr val="C00000"/>
                </a:solidFill>
              </a:rPr>
              <a:t>Culture of Conformity – </a:t>
            </a:r>
            <a:r>
              <a:rPr lang="en-US" sz="1800" b="1" dirty="0">
                <a:solidFill>
                  <a:srgbClr val="C00000"/>
                </a:solidFill>
              </a:rPr>
              <a:t>Due Friday</a:t>
            </a:r>
          </a:p>
          <a:p>
            <a:pPr lvl="0">
              <a:buFont typeface="Arial" panose="020B0604020202020204" pitchFamily="34" charset="0"/>
              <a:buChar char="•"/>
            </a:pPr>
            <a:r>
              <a:rPr lang="en-US" sz="1800" b="1" dirty="0"/>
              <a:t>890-902- Rise of Turbulence in the Wind - </a:t>
            </a:r>
            <a:r>
              <a:rPr lang="en-US" sz="1800" dirty="0"/>
              <a:t>What factors are shaking up America in the late 1950s: explanations of events and factors that are jading America’s view of itself</a:t>
            </a:r>
            <a:endParaRPr lang="en-US" sz="1800" b="1" dirty="0">
              <a:solidFill>
                <a:srgbClr val="C00000"/>
              </a:solidFill>
            </a:endParaRPr>
          </a:p>
        </p:txBody>
      </p:sp>
    </p:spTree>
    <p:extLst>
      <p:ext uri="{BB962C8B-B14F-4D97-AF65-F5344CB8AC3E}">
        <p14:creationId xmlns:p14="http://schemas.microsoft.com/office/powerpoint/2010/main" val="1135278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74D77-4AA3-4AD1-86C3-7A32F1F98616}"/>
              </a:ext>
            </a:extLst>
          </p:cNvPr>
          <p:cNvSpPr>
            <a:spLocks noGrp="1"/>
          </p:cNvSpPr>
          <p:nvPr>
            <p:ph type="title"/>
          </p:nvPr>
        </p:nvSpPr>
        <p:spPr>
          <a:xfrm>
            <a:off x="457200" y="685800"/>
            <a:ext cx="8229600" cy="1066800"/>
          </a:xfrm>
        </p:spPr>
        <p:txBody>
          <a:bodyPr/>
          <a:lstStyle/>
          <a:p>
            <a:r>
              <a:rPr lang="en-US" dirty="0"/>
              <a:t>Welcome to Springfield </a:t>
            </a:r>
          </a:p>
        </p:txBody>
      </p:sp>
      <p:sp>
        <p:nvSpPr>
          <p:cNvPr id="3" name="Content Placeholder 2">
            <a:extLst>
              <a:ext uri="{FF2B5EF4-FFF2-40B4-BE49-F238E27FC236}">
                <a16:creationId xmlns:a16="http://schemas.microsoft.com/office/drawing/2014/main" id="{B7AA821A-715B-4B01-B5DA-CA786FFB977E}"/>
              </a:ext>
            </a:extLst>
          </p:cNvPr>
          <p:cNvSpPr>
            <a:spLocks noGrp="1"/>
          </p:cNvSpPr>
          <p:nvPr>
            <p:ph idx="1"/>
          </p:nvPr>
        </p:nvSpPr>
        <p:spPr>
          <a:xfrm>
            <a:off x="457200" y="1752600"/>
            <a:ext cx="8229600" cy="4821936"/>
          </a:xfrm>
        </p:spPr>
        <p:txBody>
          <a:bodyPr>
            <a:normAutofit/>
          </a:bodyPr>
          <a:lstStyle/>
          <a:p>
            <a:r>
              <a:rPr lang="en-US" sz="2400" dirty="0"/>
              <a:t>Father Knows Best – a reflection of 1950s culture</a:t>
            </a:r>
          </a:p>
        </p:txBody>
      </p:sp>
      <p:pic>
        <p:nvPicPr>
          <p:cNvPr id="5" name="Picture 4" descr="A group of people posing for a photo&#10;&#10;Description generated with very high confidence">
            <a:hlinkClick r:id="rId2"/>
            <a:extLst>
              <a:ext uri="{FF2B5EF4-FFF2-40B4-BE49-F238E27FC236}">
                <a16:creationId xmlns:a16="http://schemas.microsoft.com/office/drawing/2014/main" id="{44631F6F-2E46-42E3-A5C9-C80D967D8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286000"/>
            <a:ext cx="4064000" cy="3048000"/>
          </a:xfrm>
          <a:prstGeom prst="rect">
            <a:avLst/>
          </a:prstGeom>
        </p:spPr>
      </p:pic>
      <p:sp>
        <p:nvSpPr>
          <p:cNvPr id="6" name="Rectangle 5">
            <a:extLst>
              <a:ext uri="{FF2B5EF4-FFF2-40B4-BE49-F238E27FC236}">
                <a16:creationId xmlns:a16="http://schemas.microsoft.com/office/drawing/2014/main" id="{B4A39F34-428D-4F0C-9B09-BBC44D263D03}"/>
              </a:ext>
            </a:extLst>
          </p:cNvPr>
          <p:cNvSpPr/>
          <p:nvPr/>
        </p:nvSpPr>
        <p:spPr>
          <a:xfrm>
            <a:off x="508000" y="5486400"/>
            <a:ext cx="82296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rPr>
              <a:t>How did 1950’s TV culture reflect American society?</a:t>
            </a:r>
          </a:p>
          <a:p>
            <a:pPr marL="342900" indent="-342900">
              <a:buFont typeface="Arial" panose="020B0604020202020204" pitchFamily="34" charset="0"/>
              <a:buChar char="•"/>
            </a:pPr>
            <a:r>
              <a:rPr lang="en-US" sz="2400" dirty="0">
                <a:solidFill>
                  <a:schemeClr val="bg1"/>
                </a:solidFill>
              </a:rPr>
              <a:t>What habits did good America families demonstrate?</a:t>
            </a:r>
          </a:p>
          <a:p>
            <a:pPr marL="342900" indent="-342900">
              <a:buFont typeface="Arial" panose="020B0604020202020204" pitchFamily="34" charset="0"/>
              <a:buChar char="•"/>
            </a:pPr>
            <a:r>
              <a:rPr lang="en-US" sz="2400" dirty="0">
                <a:solidFill>
                  <a:schemeClr val="bg1"/>
                </a:solidFill>
              </a:rPr>
              <a:t>What was the overall message the TV program was promoting?</a:t>
            </a:r>
          </a:p>
        </p:txBody>
      </p:sp>
    </p:spTree>
    <p:extLst>
      <p:ext uri="{BB962C8B-B14F-4D97-AF65-F5344CB8AC3E}">
        <p14:creationId xmlns:p14="http://schemas.microsoft.com/office/powerpoint/2010/main" val="13300818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rmAutofit fontScale="90000"/>
          </a:bodyPr>
          <a:lstStyle/>
          <a:p>
            <a:r>
              <a:rPr lang="en-US" b="1" dirty="0">
                <a:solidFill>
                  <a:srgbClr val="FF0000"/>
                </a:solidFill>
                <a:latin typeface="Bell MT" panose="02020503060305020303" pitchFamily="18" charset="0"/>
              </a:rPr>
              <a:t>Long Term Economic Growth</a:t>
            </a:r>
          </a:p>
        </p:txBody>
      </p:sp>
      <p:sp>
        <p:nvSpPr>
          <p:cNvPr id="3" name="Content Placeholder 2"/>
          <p:cNvSpPr>
            <a:spLocks noGrp="1"/>
          </p:cNvSpPr>
          <p:nvPr>
            <p:ph idx="1"/>
          </p:nvPr>
        </p:nvSpPr>
        <p:spPr>
          <a:xfrm>
            <a:off x="457200" y="1447800"/>
            <a:ext cx="8229600" cy="5126736"/>
          </a:xfrm>
        </p:spPr>
        <p:txBody>
          <a:bodyPr>
            <a:normAutofit/>
          </a:bodyPr>
          <a:lstStyle/>
          <a:p>
            <a:r>
              <a:rPr lang="en-US" sz="2400" dirty="0">
                <a:latin typeface="Baskerville Old Face" panose="02020602080505020303" pitchFamily="18" charset="0"/>
              </a:rPr>
              <a:t>Post WWII adjustment</a:t>
            </a:r>
          </a:p>
          <a:p>
            <a:pPr lvl="1">
              <a:spcBef>
                <a:spcPts val="0"/>
              </a:spcBef>
            </a:pPr>
            <a:r>
              <a:rPr lang="en-US" sz="2200" dirty="0">
                <a:latin typeface="Baskerville Old Face" panose="02020602080505020303" pitchFamily="18" charset="0"/>
              </a:rPr>
              <a:t>1946-1947 price controls lifted </a:t>
            </a:r>
          </a:p>
          <a:p>
            <a:pPr marL="411480" lvl="1" indent="0">
              <a:spcBef>
                <a:spcPts val="0"/>
              </a:spcBef>
              <a:buNone/>
            </a:pPr>
            <a:r>
              <a:rPr lang="en-US" sz="2200" dirty="0">
                <a:latin typeface="Baskerville Old Face" panose="02020602080505020303" pitchFamily="18" charset="0"/>
              </a:rPr>
              <a:t>    creating inflation</a:t>
            </a:r>
          </a:p>
          <a:p>
            <a:pPr lvl="1">
              <a:spcBef>
                <a:spcPts val="0"/>
              </a:spcBef>
            </a:pPr>
            <a:r>
              <a:rPr lang="en-US" sz="2200" b="1" dirty="0">
                <a:solidFill>
                  <a:srgbClr val="FF0000"/>
                </a:solidFill>
                <a:latin typeface="Baskerville Old Face" panose="02020602080505020303" pitchFamily="18" charset="0"/>
              </a:rPr>
              <a:t>Taft Hartley Act</a:t>
            </a:r>
            <a:r>
              <a:rPr lang="en-US" sz="2200" dirty="0">
                <a:latin typeface="Baskerville Old Face" panose="02020602080505020303" pitchFamily="18" charset="0"/>
              </a:rPr>
              <a:t>: closed shops </a:t>
            </a:r>
          </a:p>
          <a:p>
            <a:pPr marL="411480" lvl="1" indent="0">
              <a:spcBef>
                <a:spcPts val="0"/>
              </a:spcBef>
              <a:buNone/>
            </a:pPr>
            <a:r>
              <a:rPr lang="en-US" sz="2200" dirty="0">
                <a:latin typeface="Baskerville Old Face" panose="02020602080505020303" pitchFamily="18" charset="0"/>
              </a:rPr>
              <a:t>    outlawed and oath of loyalty (communism)</a:t>
            </a:r>
          </a:p>
          <a:p>
            <a:pPr lvl="2">
              <a:spcBef>
                <a:spcPts val="0"/>
              </a:spcBef>
            </a:pPr>
            <a:r>
              <a:rPr lang="en-US" sz="2000" dirty="0">
                <a:latin typeface="Baskerville Old Face" panose="02020602080505020303" pitchFamily="18" charset="0"/>
              </a:rPr>
              <a:t>Union power weakens (South &amp; West)</a:t>
            </a:r>
          </a:p>
          <a:p>
            <a:pPr>
              <a:spcBef>
                <a:spcPts val="0"/>
              </a:spcBef>
            </a:pPr>
            <a:r>
              <a:rPr lang="en-US" sz="2400" dirty="0">
                <a:latin typeface="Baskerville Old Face" panose="02020602080505020303" pitchFamily="18" charset="0"/>
              </a:rPr>
              <a:t>Two Decades of Economic Growth</a:t>
            </a:r>
          </a:p>
          <a:p>
            <a:pPr lvl="1">
              <a:spcBef>
                <a:spcPts val="0"/>
              </a:spcBef>
            </a:pPr>
            <a:r>
              <a:rPr lang="en-US" sz="2200" dirty="0">
                <a:latin typeface="Baskerville Old Face" panose="02020602080505020303" pitchFamily="18" charset="0"/>
              </a:rPr>
              <a:t>Wartime industry sold to private interest</a:t>
            </a:r>
          </a:p>
          <a:p>
            <a:pPr lvl="1">
              <a:spcBef>
                <a:spcPts val="0"/>
              </a:spcBef>
            </a:pPr>
            <a:r>
              <a:rPr lang="en-US" sz="2200" dirty="0">
                <a:latin typeface="Baskerville Old Face" panose="02020602080505020303" pitchFamily="18" charset="0"/>
              </a:rPr>
              <a:t>Employment Act 1946 (Council of </a:t>
            </a:r>
          </a:p>
          <a:p>
            <a:pPr marL="411480" lvl="1" indent="0">
              <a:spcBef>
                <a:spcPts val="0"/>
              </a:spcBef>
              <a:buNone/>
            </a:pPr>
            <a:r>
              <a:rPr lang="en-US" sz="2200" dirty="0">
                <a:latin typeface="Baskerville Old Face" panose="02020602080505020303" pitchFamily="18" charset="0"/>
              </a:rPr>
              <a:t>    Economic Advisors)</a:t>
            </a:r>
          </a:p>
          <a:p>
            <a:pPr lvl="1">
              <a:spcBef>
                <a:spcPts val="0"/>
              </a:spcBef>
            </a:pPr>
            <a:r>
              <a:rPr lang="en-US" sz="2200" dirty="0">
                <a:latin typeface="Baskerville Old Face" panose="02020602080505020303" pitchFamily="18" charset="0"/>
              </a:rPr>
              <a:t>Servicemen Readjustment Act 1944 (GI Bill)</a:t>
            </a:r>
          </a:p>
          <a:p>
            <a:pPr lvl="2">
              <a:spcBef>
                <a:spcPts val="0"/>
              </a:spcBef>
            </a:pPr>
            <a:r>
              <a:rPr lang="en-US" sz="2000" dirty="0">
                <a:latin typeface="Baskerville Old Face" panose="02020602080505020303" pitchFamily="18" charset="0"/>
              </a:rPr>
              <a:t>Money for college</a:t>
            </a:r>
          </a:p>
          <a:p>
            <a:pPr lvl="2">
              <a:spcBef>
                <a:spcPts val="0"/>
              </a:spcBef>
            </a:pPr>
            <a:r>
              <a:rPr lang="en-US" sz="2000" dirty="0">
                <a:latin typeface="Baskerville Old Face" panose="02020602080505020303" pitchFamily="18" charset="0"/>
              </a:rPr>
              <a:t>Low cost mortgage loans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295400"/>
            <a:ext cx="2857500" cy="24384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http://www.motherjones.com/files/images/the-gi-bill-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86200"/>
            <a:ext cx="2857500" cy="28575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29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89464"/>
          </a:xfrm>
        </p:spPr>
        <p:txBody>
          <a:bodyPr/>
          <a:lstStyle/>
          <a:p>
            <a:r>
              <a:rPr lang="en-US" dirty="0"/>
              <a:t>US Economy 1950-1960</a:t>
            </a:r>
          </a:p>
        </p:txBody>
      </p:sp>
      <p:sp>
        <p:nvSpPr>
          <p:cNvPr id="3" name="Content Placeholder 2"/>
          <p:cNvSpPr>
            <a:spLocks noGrp="1"/>
          </p:cNvSpPr>
          <p:nvPr>
            <p:ph idx="1"/>
          </p:nvPr>
        </p:nvSpPr>
        <p:spPr/>
        <p:txBody>
          <a:bodyPr/>
          <a:lstStyle/>
          <a:p>
            <a:endParaRPr lang="en-US"/>
          </a:p>
        </p:txBody>
      </p:sp>
      <p:pic>
        <p:nvPicPr>
          <p:cNvPr id="1026" name="Picture 2" descr="http://2.bp.blogspot.com/-stVSvo-DSsg/TuqNLcrhFqI/AAAAAAAAOVc/wW_DxtxO2RA/s640/Real+GDP+--+1950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305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54419" y="2476307"/>
            <a:ext cx="1828800" cy="369332"/>
          </a:xfrm>
          <a:prstGeom prst="rect">
            <a:avLst/>
          </a:prstGeom>
          <a:noFill/>
        </p:spPr>
        <p:txBody>
          <a:bodyPr wrap="square" rtlCol="0">
            <a:spAutoFit/>
          </a:bodyPr>
          <a:lstStyle/>
          <a:p>
            <a:r>
              <a:rPr lang="en-US" dirty="0">
                <a:solidFill>
                  <a:srgbClr val="002060"/>
                </a:solidFill>
              </a:rPr>
              <a:t>Diner’s Card</a:t>
            </a:r>
          </a:p>
        </p:txBody>
      </p:sp>
      <p:sp>
        <p:nvSpPr>
          <p:cNvPr id="6" name="TextBox 5"/>
          <p:cNvSpPr txBox="1"/>
          <p:nvPr/>
        </p:nvSpPr>
        <p:spPr>
          <a:xfrm>
            <a:off x="3352800" y="1944469"/>
            <a:ext cx="1828800" cy="369332"/>
          </a:xfrm>
          <a:prstGeom prst="rect">
            <a:avLst/>
          </a:prstGeom>
          <a:noFill/>
        </p:spPr>
        <p:txBody>
          <a:bodyPr wrap="square" rtlCol="0">
            <a:spAutoFit/>
          </a:bodyPr>
          <a:lstStyle/>
          <a:p>
            <a:r>
              <a:rPr lang="en-US" dirty="0">
                <a:solidFill>
                  <a:srgbClr val="002060"/>
                </a:solidFill>
              </a:rPr>
              <a:t>GI Bill</a:t>
            </a:r>
          </a:p>
        </p:txBody>
      </p:sp>
      <p:sp>
        <p:nvSpPr>
          <p:cNvPr id="7" name="TextBox 6"/>
          <p:cNvSpPr txBox="1"/>
          <p:nvPr/>
        </p:nvSpPr>
        <p:spPr>
          <a:xfrm>
            <a:off x="4610100" y="2020669"/>
            <a:ext cx="1828800" cy="646331"/>
          </a:xfrm>
          <a:prstGeom prst="rect">
            <a:avLst/>
          </a:prstGeom>
          <a:noFill/>
        </p:spPr>
        <p:txBody>
          <a:bodyPr wrap="square" rtlCol="0">
            <a:spAutoFit/>
          </a:bodyPr>
          <a:lstStyle/>
          <a:p>
            <a:r>
              <a:rPr lang="en-US" dirty="0">
                <a:solidFill>
                  <a:srgbClr val="002060"/>
                </a:solidFill>
              </a:rPr>
              <a:t>Military spending</a:t>
            </a:r>
          </a:p>
        </p:txBody>
      </p:sp>
      <p:sp>
        <p:nvSpPr>
          <p:cNvPr id="8" name="TextBox 7"/>
          <p:cNvSpPr txBox="1"/>
          <p:nvPr/>
        </p:nvSpPr>
        <p:spPr>
          <a:xfrm>
            <a:off x="3200400" y="4267200"/>
            <a:ext cx="1828800" cy="1200329"/>
          </a:xfrm>
          <a:prstGeom prst="rect">
            <a:avLst/>
          </a:prstGeom>
          <a:noFill/>
        </p:spPr>
        <p:txBody>
          <a:bodyPr wrap="square" rtlCol="0">
            <a:spAutoFit/>
          </a:bodyPr>
          <a:lstStyle/>
          <a:p>
            <a:r>
              <a:rPr lang="en-US" dirty="0">
                <a:solidFill>
                  <a:srgbClr val="002060"/>
                </a:solidFill>
              </a:rPr>
              <a:t>Higher production rate in agriculture and industry</a:t>
            </a:r>
          </a:p>
        </p:txBody>
      </p:sp>
      <p:sp>
        <p:nvSpPr>
          <p:cNvPr id="9" name="TextBox 8"/>
          <p:cNvSpPr txBox="1"/>
          <p:nvPr/>
        </p:nvSpPr>
        <p:spPr>
          <a:xfrm>
            <a:off x="5257800" y="3582769"/>
            <a:ext cx="1828800" cy="646331"/>
          </a:xfrm>
          <a:prstGeom prst="rect">
            <a:avLst/>
          </a:prstGeom>
          <a:noFill/>
        </p:spPr>
        <p:txBody>
          <a:bodyPr wrap="square" rtlCol="0">
            <a:spAutoFit/>
          </a:bodyPr>
          <a:lstStyle/>
          <a:p>
            <a:r>
              <a:rPr lang="en-US" dirty="0">
                <a:solidFill>
                  <a:srgbClr val="002060"/>
                </a:solidFill>
              </a:rPr>
              <a:t>Increased Education rate</a:t>
            </a:r>
          </a:p>
        </p:txBody>
      </p:sp>
      <p:sp>
        <p:nvSpPr>
          <p:cNvPr id="10" name="TextBox 9"/>
          <p:cNvSpPr txBox="1"/>
          <p:nvPr/>
        </p:nvSpPr>
        <p:spPr>
          <a:xfrm>
            <a:off x="5791200" y="4544198"/>
            <a:ext cx="1905000" cy="646331"/>
          </a:xfrm>
          <a:prstGeom prst="rect">
            <a:avLst/>
          </a:prstGeom>
          <a:noFill/>
        </p:spPr>
        <p:txBody>
          <a:bodyPr wrap="square" rtlCol="0">
            <a:spAutoFit/>
          </a:bodyPr>
          <a:lstStyle/>
          <a:p>
            <a:r>
              <a:rPr lang="en-US" dirty="0">
                <a:solidFill>
                  <a:srgbClr val="002060"/>
                </a:solidFill>
              </a:rPr>
              <a:t>Increased home construction </a:t>
            </a:r>
          </a:p>
        </p:txBody>
      </p:sp>
      <p:sp>
        <p:nvSpPr>
          <p:cNvPr id="11" name="TextBox 10"/>
          <p:cNvSpPr txBox="1"/>
          <p:nvPr/>
        </p:nvSpPr>
        <p:spPr>
          <a:xfrm>
            <a:off x="2971800" y="2886670"/>
            <a:ext cx="1828800" cy="646331"/>
          </a:xfrm>
          <a:prstGeom prst="rect">
            <a:avLst/>
          </a:prstGeom>
          <a:noFill/>
        </p:spPr>
        <p:txBody>
          <a:bodyPr wrap="square" rtlCol="0">
            <a:spAutoFit/>
          </a:bodyPr>
          <a:lstStyle/>
          <a:p>
            <a:r>
              <a:rPr lang="en-US" dirty="0">
                <a:solidFill>
                  <a:srgbClr val="002060"/>
                </a:solidFill>
              </a:rPr>
              <a:t>Taft-Hartley Act </a:t>
            </a:r>
          </a:p>
        </p:txBody>
      </p:sp>
      <p:sp>
        <p:nvSpPr>
          <p:cNvPr id="12" name="TextBox 11"/>
          <p:cNvSpPr txBox="1"/>
          <p:nvPr/>
        </p:nvSpPr>
        <p:spPr>
          <a:xfrm>
            <a:off x="1654419" y="4682697"/>
            <a:ext cx="1828800" cy="369332"/>
          </a:xfrm>
          <a:prstGeom prst="rect">
            <a:avLst/>
          </a:prstGeom>
          <a:noFill/>
        </p:spPr>
        <p:txBody>
          <a:bodyPr wrap="square" rtlCol="0">
            <a:spAutoFit/>
          </a:bodyPr>
          <a:lstStyle/>
          <a:p>
            <a:r>
              <a:rPr lang="en-US" dirty="0">
                <a:solidFill>
                  <a:srgbClr val="002060"/>
                </a:solidFill>
              </a:rPr>
              <a:t>Television</a:t>
            </a:r>
          </a:p>
        </p:txBody>
      </p:sp>
    </p:spTree>
    <p:extLst>
      <p:ext uri="{BB962C8B-B14F-4D97-AF65-F5344CB8AC3E}">
        <p14:creationId xmlns:p14="http://schemas.microsoft.com/office/powerpoint/2010/main" val="24561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5763" y="990600"/>
            <a:ext cx="8458200" cy="1470025"/>
          </a:xfrm>
        </p:spPr>
        <p:txBody>
          <a:bodyPr>
            <a:normAutofit/>
          </a:bodyPr>
          <a:lstStyle/>
          <a:p>
            <a:r>
              <a:rPr lang="en-US" sz="8000" dirty="0">
                <a:solidFill>
                  <a:srgbClr val="FF0000"/>
                </a:solidFill>
                <a:latin typeface="Baskerville Old Face" pitchFamily="18" charset="0"/>
              </a:rPr>
              <a:t>Post WWII Plans</a:t>
            </a:r>
          </a:p>
        </p:txBody>
      </p:sp>
      <p:sp>
        <p:nvSpPr>
          <p:cNvPr id="5" name="Subtitle 4"/>
          <p:cNvSpPr>
            <a:spLocks noGrp="1"/>
          </p:cNvSpPr>
          <p:nvPr>
            <p:ph type="subTitle" idx="1"/>
          </p:nvPr>
        </p:nvSpPr>
        <p:spPr/>
        <p:txBody>
          <a:bodyPr/>
          <a:lstStyle/>
          <a:p>
            <a:pPr algn="l"/>
            <a:r>
              <a:rPr lang="en-US" dirty="0">
                <a:latin typeface="Baskerville Old Face" pitchFamily="18" charset="0"/>
              </a:rPr>
              <a:t>Creating Superpowers and destroying an alliance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429000"/>
            <a:ext cx="8453437" cy="2971800"/>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5628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609600"/>
          </a:xfrm>
        </p:spPr>
        <p:txBody>
          <a:bodyPr>
            <a:normAutofit fontScale="90000"/>
          </a:bodyPr>
          <a:lstStyle/>
          <a:p>
            <a:r>
              <a:rPr lang="en-US" b="1" dirty="0">
                <a:solidFill>
                  <a:srgbClr val="FF0000"/>
                </a:solidFill>
                <a:latin typeface="Bell MT" panose="02020503060305020303" pitchFamily="18" charset="0"/>
              </a:rPr>
              <a:t>Continued Economic Growth</a:t>
            </a:r>
          </a:p>
        </p:txBody>
      </p:sp>
      <p:sp>
        <p:nvSpPr>
          <p:cNvPr id="3" name="Content Placeholder 2"/>
          <p:cNvSpPr>
            <a:spLocks noGrp="1"/>
          </p:cNvSpPr>
          <p:nvPr>
            <p:ph idx="1"/>
          </p:nvPr>
        </p:nvSpPr>
        <p:spPr>
          <a:xfrm>
            <a:off x="457200" y="1447800"/>
            <a:ext cx="8229600" cy="5126736"/>
          </a:xfrm>
        </p:spPr>
        <p:txBody>
          <a:bodyPr>
            <a:normAutofit lnSpcReduction="10000"/>
          </a:bodyPr>
          <a:lstStyle/>
          <a:p>
            <a:r>
              <a:rPr lang="en-US" sz="2400" dirty="0">
                <a:latin typeface="Baskerville Old Face" panose="02020602080505020303" pitchFamily="18" charset="0"/>
              </a:rPr>
              <a:t>Government stimulation &amp; American efficiency </a:t>
            </a:r>
            <a:r>
              <a:rPr lang="en-US" sz="2400" b="1" dirty="0">
                <a:solidFill>
                  <a:srgbClr val="FF0000"/>
                </a:solidFill>
                <a:latin typeface="Baskerville Old Face" panose="02020602080505020303" pitchFamily="18" charset="0"/>
              </a:rPr>
              <a:t>(Rise of White Collar Jobs) </a:t>
            </a:r>
          </a:p>
          <a:p>
            <a:r>
              <a:rPr lang="en-US" sz="2400" dirty="0">
                <a:latin typeface="Baskerville Old Face" panose="02020602080505020303" pitchFamily="18" charset="0"/>
              </a:rPr>
              <a:t>Causes</a:t>
            </a:r>
          </a:p>
          <a:p>
            <a:pPr lvl="1">
              <a:spcBef>
                <a:spcPts val="0"/>
              </a:spcBef>
            </a:pPr>
            <a:r>
              <a:rPr lang="en-US" sz="2200" dirty="0">
                <a:latin typeface="Baskerville Old Face" panose="02020602080505020303" pitchFamily="18" charset="0"/>
              </a:rPr>
              <a:t>WWII </a:t>
            </a:r>
          </a:p>
          <a:p>
            <a:pPr lvl="1">
              <a:spcBef>
                <a:spcPts val="0"/>
              </a:spcBef>
            </a:pPr>
            <a:r>
              <a:rPr lang="en-US" sz="2200" dirty="0">
                <a:latin typeface="Baskerville Old Face" panose="02020602080505020303" pitchFamily="18" charset="0"/>
              </a:rPr>
              <a:t>Electronics boom (transistors)</a:t>
            </a:r>
          </a:p>
          <a:p>
            <a:pPr marL="411480" lvl="1" indent="0">
              <a:spcBef>
                <a:spcPts val="0"/>
              </a:spcBef>
              <a:buNone/>
            </a:pPr>
            <a:r>
              <a:rPr lang="en-US" sz="2200" dirty="0">
                <a:latin typeface="Baskerville Old Face" panose="02020602080505020303" pitchFamily="18" charset="0"/>
              </a:rPr>
              <a:t>    (computers &amp; information age</a:t>
            </a:r>
          </a:p>
          <a:p>
            <a:pPr lvl="1">
              <a:spcBef>
                <a:spcPts val="0"/>
              </a:spcBef>
            </a:pPr>
            <a:r>
              <a:rPr lang="en-US" sz="2200" dirty="0">
                <a:latin typeface="Baskerville Old Face" panose="02020602080505020303" pitchFamily="18" charset="0"/>
              </a:rPr>
              <a:t>Aerospace industry (Air </a:t>
            </a:r>
          </a:p>
          <a:p>
            <a:pPr marL="411480" lvl="1" indent="0">
              <a:spcBef>
                <a:spcPts val="0"/>
              </a:spcBef>
              <a:buNone/>
            </a:pPr>
            <a:r>
              <a:rPr lang="en-US" sz="2200" dirty="0">
                <a:latin typeface="Baskerville Old Face" panose="02020602080505020303" pitchFamily="18" charset="0"/>
              </a:rPr>
              <a:t>   Strategic command &amp; commercial)</a:t>
            </a:r>
          </a:p>
          <a:p>
            <a:pPr lvl="1">
              <a:spcBef>
                <a:spcPts val="0"/>
              </a:spcBef>
            </a:pPr>
            <a:r>
              <a:rPr lang="en-US" sz="2200" dirty="0">
                <a:latin typeface="Baskerville Old Face" panose="02020602080505020303" pitchFamily="18" charset="0"/>
              </a:rPr>
              <a:t>Military spending continues </a:t>
            </a:r>
          </a:p>
          <a:p>
            <a:pPr marL="411480" lvl="1" indent="0">
              <a:spcBef>
                <a:spcPts val="0"/>
              </a:spcBef>
              <a:buNone/>
            </a:pPr>
            <a:r>
              <a:rPr lang="en-US" sz="2200" dirty="0">
                <a:latin typeface="Baskerville Old Face" panose="02020602080505020303" pitchFamily="18" charset="0"/>
              </a:rPr>
              <a:t>    post WWII</a:t>
            </a:r>
          </a:p>
          <a:p>
            <a:pPr lvl="1">
              <a:spcBef>
                <a:spcPts val="0"/>
              </a:spcBef>
            </a:pPr>
            <a:r>
              <a:rPr lang="en-US" sz="2200" dirty="0">
                <a:latin typeface="Baskerville Old Face" panose="02020602080505020303" pitchFamily="18" charset="0"/>
              </a:rPr>
              <a:t>Low cost energy</a:t>
            </a:r>
          </a:p>
          <a:p>
            <a:pPr lvl="1">
              <a:spcBef>
                <a:spcPts val="0"/>
              </a:spcBef>
            </a:pPr>
            <a:r>
              <a:rPr lang="en-US" sz="2200" dirty="0">
                <a:latin typeface="Baskerville Old Face" panose="02020602080505020303" pitchFamily="18" charset="0"/>
              </a:rPr>
              <a:t>Industrialization &amp; </a:t>
            </a:r>
          </a:p>
          <a:p>
            <a:pPr marL="411480" lvl="1" indent="0">
              <a:spcBef>
                <a:spcPts val="0"/>
              </a:spcBef>
              <a:buNone/>
            </a:pPr>
            <a:r>
              <a:rPr lang="en-US" sz="2200" dirty="0">
                <a:latin typeface="Baskerville Old Face" panose="02020602080505020303" pitchFamily="18" charset="0"/>
              </a:rPr>
              <a:t>    Mechanization</a:t>
            </a:r>
          </a:p>
          <a:p>
            <a:pPr lvl="1">
              <a:spcBef>
                <a:spcPts val="0"/>
              </a:spcBef>
            </a:pPr>
            <a:r>
              <a:rPr lang="en-US" sz="2200" dirty="0">
                <a:latin typeface="Baskerville Old Face" panose="02020602080505020303" pitchFamily="18" charset="0"/>
              </a:rPr>
              <a:t>Increase in education </a:t>
            </a:r>
          </a:p>
          <a:p>
            <a:pPr marL="411480" lvl="1" indent="0">
              <a:spcBef>
                <a:spcPts val="0"/>
              </a:spcBef>
              <a:buNone/>
            </a:pPr>
            <a:r>
              <a:rPr lang="en-US" sz="2200" dirty="0">
                <a:latin typeface="Baskerville Old Face" panose="02020602080505020303" pitchFamily="18" charset="0"/>
              </a:rPr>
              <a:t>    in the U.S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68830"/>
            <a:ext cx="3962400" cy="41148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7756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533400"/>
          </a:xfrm>
        </p:spPr>
        <p:txBody>
          <a:bodyPr>
            <a:normAutofit fontScale="90000"/>
          </a:bodyPr>
          <a:lstStyle/>
          <a:p>
            <a:r>
              <a:rPr lang="en-US" b="1" dirty="0">
                <a:solidFill>
                  <a:srgbClr val="FF0000"/>
                </a:solidFill>
                <a:latin typeface="Bell MT" panose="02020503060305020303" pitchFamily="18" charset="0"/>
              </a:rPr>
              <a:t>50’s Consumer Culture</a:t>
            </a:r>
          </a:p>
        </p:txBody>
      </p:sp>
      <p:sp>
        <p:nvSpPr>
          <p:cNvPr id="3" name="Content Placeholder 2"/>
          <p:cNvSpPr>
            <a:spLocks noGrp="1"/>
          </p:cNvSpPr>
          <p:nvPr>
            <p:ph idx="1"/>
          </p:nvPr>
        </p:nvSpPr>
        <p:spPr>
          <a:xfrm>
            <a:off x="457200" y="1295400"/>
            <a:ext cx="8229600" cy="5279136"/>
          </a:xfrm>
        </p:spPr>
        <p:txBody>
          <a:bodyPr>
            <a:normAutofit/>
          </a:bodyPr>
          <a:lstStyle/>
          <a:p>
            <a:r>
              <a:rPr lang="en-US" sz="2400" dirty="0">
                <a:latin typeface="Baskerville Old Face" panose="02020602080505020303" pitchFamily="18" charset="0"/>
              </a:rPr>
              <a:t>Feeding economic growth</a:t>
            </a:r>
          </a:p>
          <a:p>
            <a:r>
              <a:rPr lang="en-US" sz="2400" dirty="0">
                <a:latin typeface="Baskerville Old Face" panose="02020602080505020303" pitchFamily="18" charset="0"/>
              </a:rPr>
              <a:t>Causes of Consumer Culture</a:t>
            </a:r>
          </a:p>
          <a:p>
            <a:pPr lvl="1"/>
            <a:r>
              <a:rPr lang="en-US" sz="2200" dirty="0">
                <a:latin typeface="Baskerville Old Face" panose="02020602080505020303" pitchFamily="18" charset="0"/>
              </a:rPr>
              <a:t>Growth of the middle class </a:t>
            </a:r>
          </a:p>
          <a:p>
            <a:pPr lvl="2"/>
            <a:r>
              <a:rPr lang="en-US" sz="2000" dirty="0">
                <a:latin typeface="Baskerville Old Face" panose="02020602080505020303" pitchFamily="18" charset="0"/>
              </a:rPr>
              <a:t>Baby boom</a:t>
            </a:r>
          </a:p>
          <a:p>
            <a:pPr lvl="2">
              <a:spcBef>
                <a:spcPts val="0"/>
              </a:spcBef>
            </a:pPr>
            <a:r>
              <a:rPr lang="en-US" sz="2000" dirty="0">
                <a:latin typeface="Baskerville Old Face" panose="02020602080505020303" pitchFamily="18" charset="0"/>
              </a:rPr>
              <a:t>Dr. Spock’s “Common Sense Baby </a:t>
            </a:r>
          </a:p>
          <a:p>
            <a:pPr marL="704088" lvl="2" indent="0">
              <a:spcBef>
                <a:spcPts val="0"/>
              </a:spcBef>
              <a:buNone/>
            </a:pPr>
            <a:r>
              <a:rPr lang="en-US" sz="2000" dirty="0">
                <a:latin typeface="Baskerville Old Face" panose="02020602080505020303" pitchFamily="18" charset="0"/>
              </a:rPr>
              <a:t>   Book of Baby &amp; Child Care”</a:t>
            </a:r>
          </a:p>
          <a:p>
            <a:pPr lvl="1"/>
            <a:r>
              <a:rPr lang="en-US" sz="2200" dirty="0">
                <a:latin typeface="Baskerville Old Face" panose="02020602080505020303" pitchFamily="18" charset="0"/>
              </a:rPr>
              <a:t>Plastic credit cards (Diners Club)</a:t>
            </a:r>
          </a:p>
          <a:p>
            <a:pPr lvl="1"/>
            <a:r>
              <a:rPr lang="en-US" sz="2200" dirty="0">
                <a:latin typeface="Baskerville Old Face" panose="02020602080505020303" pitchFamily="18" charset="0"/>
              </a:rPr>
              <a:t>Fast food </a:t>
            </a:r>
            <a:r>
              <a:rPr lang="en-US" sz="2200" dirty="0" smtClean="0">
                <a:latin typeface="Baskerville Old Face" panose="02020602080505020303" pitchFamily="18" charset="0"/>
              </a:rPr>
              <a:t>- Franchise</a:t>
            </a:r>
            <a:endParaRPr lang="en-US" sz="2200" dirty="0">
              <a:latin typeface="Baskerville Old Face" panose="02020602080505020303" pitchFamily="18" charset="0"/>
            </a:endParaRPr>
          </a:p>
          <a:p>
            <a:pPr lvl="1"/>
            <a:r>
              <a:rPr lang="en-US" sz="2200" dirty="0">
                <a:latin typeface="Baskerville Old Face" panose="02020602080505020303" pitchFamily="18" charset="0"/>
              </a:rPr>
              <a:t>TV (1951 7 million sold)</a:t>
            </a:r>
          </a:p>
          <a:p>
            <a:pPr lvl="2"/>
            <a:r>
              <a:rPr lang="en-US" sz="2000" dirty="0">
                <a:latin typeface="Baskerville Old Face" panose="02020602080505020303" pitchFamily="18" charset="0"/>
              </a:rPr>
              <a:t>Rise of mass marketing</a:t>
            </a:r>
          </a:p>
        </p:txBody>
      </p:sp>
      <p:pic>
        <p:nvPicPr>
          <p:cNvPr id="6146" name="Picture 2" descr="http://upload.wikimedia.org/wikipedia/commons/b/b5/BenjaminSpock19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685800"/>
            <a:ext cx="3165113" cy="2497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49756" y="3276600"/>
            <a:ext cx="2438400" cy="369332"/>
          </a:xfrm>
          <a:prstGeom prst="rect">
            <a:avLst/>
          </a:prstGeom>
          <a:noFill/>
        </p:spPr>
        <p:txBody>
          <a:bodyPr wrap="square" rtlCol="0">
            <a:spAutoFit/>
          </a:bodyPr>
          <a:lstStyle/>
          <a:p>
            <a:pPr algn="ctr"/>
            <a:r>
              <a:rPr lang="en-US" dirty="0">
                <a:solidFill>
                  <a:srgbClr val="C00000"/>
                </a:solidFill>
              </a:rPr>
              <a:t>Dr. Benjamin Spock</a:t>
            </a:r>
          </a:p>
        </p:txBody>
      </p:sp>
      <p:pic>
        <p:nvPicPr>
          <p:cNvPr id="6148" name="Picture 4" descr="http://i.dailymail.co.uk/i/pix/2011/03/08/article-1364037-026AF7110000044D-776_468x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45932"/>
            <a:ext cx="3276600" cy="260246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photos1.blogger.com/x/blogger2/2248/7395990026474/220/z/133006/gse_multipart125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977646"/>
            <a:ext cx="1413164" cy="1714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05500" y="6322815"/>
            <a:ext cx="2438400" cy="369332"/>
          </a:xfrm>
          <a:prstGeom prst="rect">
            <a:avLst/>
          </a:prstGeom>
          <a:noFill/>
        </p:spPr>
        <p:txBody>
          <a:bodyPr wrap="square" rtlCol="0">
            <a:spAutoFit/>
          </a:bodyPr>
          <a:lstStyle/>
          <a:p>
            <a:pPr algn="ctr"/>
            <a:r>
              <a:rPr lang="en-US" dirty="0">
                <a:solidFill>
                  <a:srgbClr val="C00000"/>
                </a:solidFill>
              </a:rPr>
              <a:t>McDonalds</a:t>
            </a:r>
          </a:p>
        </p:txBody>
      </p:sp>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105399"/>
            <a:ext cx="2583910" cy="158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030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9600"/>
          </a:xfrm>
        </p:spPr>
        <p:txBody>
          <a:bodyPr>
            <a:normAutofit fontScale="90000"/>
          </a:bodyPr>
          <a:lstStyle/>
          <a:p>
            <a:r>
              <a:rPr lang="en-US" dirty="0" smtClean="0">
                <a:solidFill>
                  <a:srgbClr val="FF0000"/>
                </a:solidFill>
                <a:latin typeface="+mn-lt"/>
              </a:rPr>
              <a:t>50s Conformity</a:t>
            </a:r>
            <a:endParaRPr lang="en-US" dirty="0">
              <a:solidFill>
                <a:srgbClr val="FF0000"/>
              </a:solidFill>
              <a:latin typeface="+mn-lt"/>
            </a:endParaRPr>
          </a:p>
        </p:txBody>
      </p:sp>
      <p:sp>
        <p:nvSpPr>
          <p:cNvPr id="3" name="Content Placeholder 2"/>
          <p:cNvSpPr>
            <a:spLocks noGrp="1"/>
          </p:cNvSpPr>
          <p:nvPr>
            <p:ph idx="1"/>
          </p:nvPr>
        </p:nvSpPr>
        <p:spPr>
          <a:xfrm>
            <a:off x="457200" y="1752600"/>
            <a:ext cx="8229600" cy="4821936"/>
          </a:xfrm>
        </p:spPr>
        <p:txBody>
          <a:bodyPr>
            <a:normAutofit/>
          </a:bodyPr>
          <a:lstStyle/>
          <a:p>
            <a:r>
              <a:rPr lang="en-US" sz="2400" dirty="0" smtClean="0"/>
              <a:t>1950s Life:</a:t>
            </a:r>
          </a:p>
          <a:p>
            <a:pPr lvl="1"/>
            <a:r>
              <a:rPr lang="en-US" sz="2200" dirty="0" smtClean="0"/>
              <a:t>Live in suburbia – </a:t>
            </a:r>
            <a:r>
              <a:rPr lang="en-US" sz="2200" dirty="0" smtClean="0">
                <a:solidFill>
                  <a:srgbClr val="00B0F0"/>
                </a:solidFill>
              </a:rPr>
              <a:t>Levittown</a:t>
            </a:r>
          </a:p>
          <a:p>
            <a:pPr lvl="1"/>
            <a:r>
              <a:rPr lang="en-US" sz="2200" dirty="0" smtClean="0"/>
              <a:t>Nuclear family – </a:t>
            </a:r>
            <a:r>
              <a:rPr lang="en-US" sz="2200" dirty="0" smtClean="0">
                <a:solidFill>
                  <a:srgbClr val="00B0F0"/>
                </a:solidFill>
              </a:rPr>
              <a:t>Baby Boom</a:t>
            </a:r>
          </a:p>
          <a:p>
            <a:pPr lvl="1"/>
            <a:r>
              <a:rPr lang="en-US" sz="2200" dirty="0" smtClean="0"/>
              <a:t>Household need all the modern conveniences – </a:t>
            </a:r>
            <a:r>
              <a:rPr lang="en-US" sz="2200" dirty="0" smtClean="0">
                <a:solidFill>
                  <a:srgbClr val="00B0F0"/>
                </a:solidFill>
              </a:rPr>
              <a:t>appliances, TV, and car</a:t>
            </a:r>
          </a:p>
          <a:p>
            <a:pPr lvl="1"/>
            <a:r>
              <a:rPr lang="en-US" sz="2200" dirty="0" smtClean="0"/>
              <a:t>Gender roles: </a:t>
            </a:r>
            <a:r>
              <a:rPr lang="en-US" sz="2200" dirty="0" smtClean="0">
                <a:solidFill>
                  <a:srgbClr val="00B0F0"/>
                </a:solidFill>
              </a:rPr>
              <a:t>Cult of Domesticity</a:t>
            </a:r>
            <a:endParaRPr lang="en-US" sz="2200" dirty="0">
              <a:solidFill>
                <a:srgbClr val="00B0F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163568"/>
            <a:ext cx="4343400" cy="2343150"/>
          </a:xfrm>
          <a:prstGeom prst="rect">
            <a:avLst/>
          </a:prstGeom>
          <a:ln>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677" y="3276600"/>
            <a:ext cx="2933403" cy="3429000"/>
          </a:xfrm>
          <a:prstGeom prst="rect">
            <a:avLst/>
          </a:prstGeom>
          <a:ln>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6186" y="152400"/>
            <a:ext cx="1596814" cy="2206371"/>
          </a:xfrm>
          <a:prstGeom prst="rect">
            <a:avLst/>
          </a:prstGeom>
          <a:ln>
            <a:solidFill>
              <a:schemeClr val="accent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042" y="445119"/>
            <a:ext cx="2734716" cy="1750885"/>
          </a:xfrm>
          <a:prstGeom prst="rect">
            <a:avLst/>
          </a:prstGeom>
          <a:ln>
            <a:solidFill>
              <a:schemeClr val="accent1"/>
            </a:solidFill>
          </a:ln>
        </p:spPr>
      </p:pic>
    </p:spTree>
    <p:extLst>
      <p:ext uri="{BB962C8B-B14F-4D97-AF65-F5344CB8AC3E}">
        <p14:creationId xmlns:p14="http://schemas.microsoft.com/office/powerpoint/2010/main" val="860381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09600"/>
          </a:xfrm>
        </p:spPr>
        <p:txBody>
          <a:bodyPr>
            <a:normAutofit fontScale="90000"/>
          </a:bodyPr>
          <a:lstStyle/>
          <a:p>
            <a:r>
              <a:rPr lang="en-US" dirty="0">
                <a:solidFill>
                  <a:srgbClr val="FF0000"/>
                </a:solidFill>
                <a:latin typeface="Bell MT" panose="02020503060305020303" pitchFamily="18" charset="0"/>
              </a:rPr>
              <a:t>TV Generation</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askerville Old Face" panose="02020602080505020303" pitchFamily="18" charset="0"/>
              </a:rPr>
              <a:t>Television transformation</a:t>
            </a:r>
          </a:p>
          <a:p>
            <a:pPr lvl="1"/>
            <a:r>
              <a:rPr lang="en-US" sz="2200" dirty="0">
                <a:latin typeface="Baskerville Old Face" panose="02020602080505020303" pitchFamily="18" charset="0"/>
              </a:rPr>
              <a:t>Social: promotes tele-evangelism (Billy Graham) &amp; growth of professional sports</a:t>
            </a:r>
          </a:p>
          <a:p>
            <a:pPr lvl="2"/>
            <a:r>
              <a:rPr lang="en-US" sz="2000" dirty="0">
                <a:latin typeface="Baskerville Old Face" panose="02020602080505020303" pitchFamily="18" charset="0"/>
              </a:rPr>
              <a:t>Sexual Revolution 1960s – Rock &amp; Roll (Elvis Presley) &amp; Entertainment (Marilyn Monroe)</a:t>
            </a:r>
          </a:p>
          <a:p>
            <a:pPr lvl="1"/>
            <a:r>
              <a:rPr lang="en-US" sz="2200" dirty="0">
                <a:latin typeface="Baskerville Old Face" panose="02020602080505020303" pitchFamily="18" charset="0"/>
              </a:rPr>
              <a:t>Economic: mass marketing &amp; consumer culture</a:t>
            </a:r>
          </a:p>
          <a:p>
            <a:pPr lvl="1"/>
            <a:r>
              <a:rPr lang="en-US" sz="2200" dirty="0">
                <a:latin typeface="Baskerville Old Face" panose="02020602080505020303" pitchFamily="18" charset="0"/>
              </a:rPr>
              <a:t>Political: access to politics (TV ads for campaigns)</a:t>
            </a:r>
          </a:p>
          <a:p>
            <a:pPr marL="411480" lvl="1" indent="0">
              <a:buNone/>
            </a:pPr>
            <a:r>
              <a:rPr lang="en-US" sz="2200" dirty="0">
                <a:latin typeface="Baskerville Old Face" panose="02020602080505020303" pitchFamily="18" charset="0"/>
              </a:rPr>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14800"/>
            <a:ext cx="782955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lazytechguys.com/wp-content/uploads/2012/01/first-tv-set-6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8601"/>
            <a:ext cx="2775781" cy="1600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236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Baby boomers</a:t>
            </a:r>
          </a:p>
        </p:txBody>
      </p:sp>
      <p:sp>
        <p:nvSpPr>
          <p:cNvPr id="3" name="Content Placeholder 2"/>
          <p:cNvSpPr>
            <a:spLocks noGrp="1"/>
          </p:cNvSpPr>
          <p:nvPr>
            <p:ph idx="1"/>
          </p:nvPr>
        </p:nvSpPr>
        <p:spPr/>
        <p:txBody>
          <a:bodyPr/>
          <a:lstStyle/>
          <a:p>
            <a:endParaRPr lang="en-US" dirty="0"/>
          </a:p>
        </p:txBody>
      </p:sp>
      <p:pic>
        <p:nvPicPr>
          <p:cNvPr id="2052" name="Picture 4" descr="http://newsimg.bbc.co.uk/media/images/41436000/gif/_41436123_baby_boom_416x23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153400" cy="52024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2209800"/>
            <a:ext cx="1905000" cy="646331"/>
          </a:xfrm>
          <a:prstGeom prst="rect">
            <a:avLst/>
          </a:prstGeom>
          <a:noFill/>
        </p:spPr>
        <p:txBody>
          <a:bodyPr wrap="square" rtlCol="0">
            <a:spAutoFit/>
          </a:bodyPr>
          <a:lstStyle/>
          <a:p>
            <a:r>
              <a:rPr lang="en-US" dirty="0"/>
              <a:t>Rise in suburb population</a:t>
            </a:r>
          </a:p>
        </p:txBody>
      </p:sp>
      <p:sp>
        <p:nvSpPr>
          <p:cNvPr id="8" name="TextBox 7"/>
          <p:cNvSpPr txBox="1"/>
          <p:nvPr/>
        </p:nvSpPr>
        <p:spPr>
          <a:xfrm>
            <a:off x="2971800" y="1939053"/>
            <a:ext cx="1905000" cy="923330"/>
          </a:xfrm>
          <a:prstGeom prst="rect">
            <a:avLst/>
          </a:prstGeom>
          <a:noFill/>
        </p:spPr>
        <p:txBody>
          <a:bodyPr wrap="square" rtlCol="0">
            <a:spAutoFit/>
          </a:bodyPr>
          <a:lstStyle/>
          <a:p>
            <a:r>
              <a:rPr lang="en-US" dirty="0"/>
              <a:t>Levittown – manufactured homes</a:t>
            </a:r>
          </a:p>
        </p:txBody>
      </p:sp>
      <p:sp>
        <p:nvSpPr>
          <p:cNvPr id="9" name="TextBox 8"/>
          <p:cNvSpPr txBox="1"/>
          <p:nvPr/>
        </p:nvSpPr>
        <p:spPr>
          <a:xfrm>
            <a:off x="5410200" y="1875888"/>
            <a:ext cx="1905000" cy="646331"/>
          </a:xfrm>
          <a:prstGeom prst="rect">
            <a:avLst/>
          </a:prstGeom>
          <a:noFill/>
        </p:spPr>
        <p:txBody>
          <a:bodyPr wrap="square" rtlCol="0">
            <a:spAutoFit/>
          </a:bodyPr>
          <a:lstStyle/>
          <a:p>
            <a:r>
              <a:rPr lang="en-US" dirty="0">
                <a:solidFill>
                  <a:srgbClr val="002060"/>
                </a:solidFill>
              </a:rPr>
              <a:t>Cult of Domesticity </a:t>
            </a:r>
          </a:p>
        </p:txBody>
      </p:sp>
      <p:sp>
        <p:nvSpPr>
          <p:cNvPr id="10" name="TextBox 9"/>
          <p:cNvSpPr txBox="1"/>
          <p:nvPr/>
        </p:nvSpPr>
        <p:spPr>
          <a:xfrm>
            <a:off x="5638800" y="2667000"/>
            <a:ext cx="1905000" cy="646331"/>
          </a:xfrm>
          <a:prstGeom prst="rect">
            <a:avLst/>
          </a:prstGeom>
          <a:noFill/>
        </p:spPr>
        <p:txBody>
          <a:bodyPr wrap="square" rtlCol="0">
            <a:spAutoFit/>
          </a:bodyPr>
          <a:lstStyle/>
          <a:p>
            <a:r>
              <a:rPr lang="en-US" dirty="0">
                <a:solidFill>
                  <a:srgbClr val="002060"/>
                </a:solidFill>
              </a:rPr>
              <a:t>Pink Collar Ghetto</a:t>
            </a:r>
          </a:p>
        </p:txBody>
      </p:sp>
      <p:sp>
        <p:nvSpPr>
          <p:cNvPr id="11" name="TextBox 10"/>
          <p:cNvSpPr txBox="1"/>
          <p:nvPr/>
        </p:nvSpPr>
        <p:spPr>
          <a:xfrm>
            <a:off x="6892290" y="1555849"/>
            <a:ext cx="1905000" cy="646331"/>
          </a:xfrm>
          <a:prstGeom prst="rect">
            <a:avLst/>
          </a:prstGeom>
          <a:noFill/>
        </p:spPr>
        <p:txBody>
          <a:bodyPr wrap="square" rtlCol="0">
            <a:spAutoFit/>
          </a:bodyPr>
          <a:lstStyle/>
          <a:p>
            <a:r>
              <a:rPr lang="en-US" dirty="0">
                <a:solidFill>
                  <a:srgbClr val="002060"/>
                </a:solidFill>
              </a:rPr>
              <a:t>Consumer Revolution</a:t>
            </a:r>
          </a:p>
        </p:txBody>
      </p:sp>
      <p:sp>
        <p:nvSpPr>
          <p:cNvPr id="12" name="TextBox 11"/>
          <p:cNvSpPr txBox="1"/>
          <p:nvPr/>
        </p:nvSpPr>
        <p:spPr>
          <a:xfrm>
            <a:off x="7010400" y="2539217"/>
            <a:ext cx="1905000" cy="923330"/>
          </a:xfrm>
          <a:prstGeom prst="rect">
            <a:avLst/>
          </a:prstGeom>
          <a:noFill/>
        </p:spPr>
        <p:txBody>
          <a:bodyPr wrap="square" rtlCol="0">
            <a:spAutoFit/>
          </a:bodyPr>
          <a:lstStyle/>
          <a:p>
            <a:r>
              <a:rPr lang="en-US" dirty="0">
                <a:solidFill>
                  <a:schemeClr val="bg1"/>
                </a:solidFill>
              </a:rPr>
              <a:t>Betty Friedan’s Feminist’s Mystique </a:t>
            </a:r>
          </a:p>
        </p:txBody>
      </p:sp>
      <p:sp>
        <p:nvSpPr>
          <p:cNvPr id="13" name="TextBox 12"/>
          <p:cNvSpPr txBox="1"/>
          <p:nvPr/>
        </p:nvSpPr>
        <p:spPr>
          <a:xfrm>
            <a:off x="1371600" y="2901166"/>
            <a:ext cx="1905000" cy="1200329"/>
          </a:xfrm>
          <a:prstGeom prst="rect">
            <a:avLst/>
          </a:prstGeom>
          <a:noFill/>
        </p:spPr>
        <p:txBody>
          <a:bodyPr wrap="square" rtlCol="0">
            <a:spAutoFit/>
          </a:bodyPr>
          <a:lstStyle/>
          <a:p>
            <a:r>
              <a:rPr lang="en-US" dirty="0"/>
              <a:t>Dr. Spock’s “The Common Sense Book of Baby and Child Care” </a:t>
            </a:r>
          </a:p>
        </p:txBody>
      </p:sp>
    </p:spTree>
    <p:extLst>
      <p:ext uri="{BB962C8B-B14F-4D97-AF65-F5344CB8AC3E}">
        <p14:creationId xmlns:p14="http://schemas.microsoft.com/office/powerpoint/2010/main" val="22354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609600"/>
            <a:ext cx="8229600" cy="685800"/>
          </a:xfrm>
        </p:spPr>
        <p:txBody>
          <a:bodyPr>
            <a:normAutofit fontScale="90000"/>
          </a:bodyPr>
          <a:lstStyle/>
          <a:p>
            <a:r>
              <a:rPr lang="en-US" b="1" dirty="0" smtClean="0">
                <a:solidFill>
                  <a:srgbClr val="FF0000"/>
                </a:solidFill>
                <a:latin typeface="+mn-lt"/>
              </a:rPr>
              <a:t>The Culture of Conformity</a:t>
            </a:r>
            <a:endParaRPr lang="en-US" b="1" dirty="0">
              <a:solidFill>
                <a:srgbClr val="FF0000"/>
              </a:solidFill>
              <a:latin typeface="+mn-lt"/>
            </a:endParaRPr>
          </a:p>
        </p:txBody>
      </p:sp>
      <p:sp>
        <p:nvSpPr>
          <p:cNvPr id="6" name="Rectangle 5"/>
          <p:cNvSpPr/>
          <p:nvPr/>
        </p:nvSpPr>
        <p:spPr>
          <a:xfrm>
            <a:off x="488706" y="3962400"/>
            <a:ext cx="82296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latin typeface="Times" panose="02020603050405020304" pitchFamily="18" charset="0"/>
              <a:cs typeface="Times" panose="02020603050405020304" pitchFamily="18" charset="0"/>
            </a:endParaRPr>
          </a:p>
          <a:p>
            <a:r>
              <a:rPr lang="en-US" sz="2000" b="1" dirty="0" smtClean="0">
                <a:latin typeface="Times" panose="02020603050405020304" pitchFamily="18" charset="0"/>
                <a:cs typeface="Times" panose="02020603050405020304" pitchFamily="18" charset="0"/>
              </a:rPr>
              <a:t>HIPP: </a:t>
            </a:r>
            <a:r>
              <a:rPr lang="en-US" sz="2000" u="sng" dirty="0" smtClean="0">
                <a:latin typeface="Times" panose="02020603050405020304" pitchFamily="18" charset="0"/>
                <a:cs typeface="Times" panose="02020603050405020304" pitchFamily="18" charset="0"/>
              </a:rPr>
              <a:t>Senator Joseph McCarthy </a:t>
            </a:r>
            <a:r>
              <a:rPr lang="en-US" sz="2000" dirty="0" smtClean="0">
                <a:latin typeface="Times" panose="02020603050405020304" pitchFamily="18" charset="0"/>
                <a:cs typeface="Times" panose="02020603050405020304" pitchFamily="18" charset="0"/>
              </a:rPr>
              <a:t>argued the during the 1950s the U.S. government has been infiltrated by </a:t>
            </a:r>
            <a:r>
              <a:rPr lang="en-US" sz="2000" u="sng" dirty="0" smtClean="0">
                <a:latin typeface="Times" panose="02020603050405020304" pitchFamily="18" charset="0"/>
                <a:cs typeface="Times" panose="02020603050405020304" pitchFamily="18" charset="0"/>
              </a:rPr>
              <a:t>communism</a:t>
            </a:r>
            <a:r>
              <a:rPr lang="en-US" sz="2000" dirty="0" smtClean="0">
                <a:latin typeface="Times" panose="02020603050405020304" pitchFamily="18" charset="0"/>
                <a:cs typeface="Times" panose="02020603050405020304" pitchFamily="18" charset="0"/>
              </a:rPr>
              <a:t> and that America needs vigilant against the </a:t>
            </a:r>
            <a:r>
              <a:rPr lang="en-US" sz="2000" u="sng" dirty="0" smtClean="0">
                <a:latin typeface="Times" panose="02020603050405020304" pitchFamily="18" charset="0"/>
                <a:cs typeface="Times" panose="02020603050405020304" pitchFamily="18" charset="0"/>
              </a:rPr>
              <a:t>Second Red Scare</a:t>
            </a:r>
            <a:r>
              <a:rPr lang="en-US" sz="2000" dirty="0" smtClean="0">
                <a:latin typeface="Times" panose="02020603050405020304" pitchFamily="18" charset="0"/>
                <a:cs typeface="Times" panose="02020603050405020304" pitchFamily="18" charset="0"/>
              </a:rPr>
              <a:t>.  </a:t>
            </a:r>
          </a:p>
          <a:p>
            <a:r>
              <a:rPr lang="en-US" sz="2000" b="1" dirty="0" smtClean="0">
                <a:latin typeface="Times" panose="02020603050405020304" pitchFamily="18" charset="0"/>
                <a:cs typeface="Times" panose="02020603050405020304" pitchFamily="18" charset="0"/>
              </a:rPr>
              <a:t>Analysis:</a:t>
            </a:r>
          </a:p>
          <a:p>
            <a:r>
              <a:rPr lang="en-US" sz="2000" dirty="0" smtClean="0">
                <a:latin typeface="Times" panose="02020603050405020304" pitchFamily="18" charset="0"/>
                <a:cs typeface="Times" panose="02020603050405020304" pitchFamily="18" charset="0"/>
              </a:rPr>
              <a:t>As a result of the </a:t>
            </a:r>
            <a:r>
              <a:rPr lang="en-US" sz="2000" u="sng" dirty="0" smtClean="0">
                <a:latin typeface="Times" panose="02020603050405020304" pitchFamily="18" charset="0"/>
                <a:cs typeface="Times" panose="02020603050405020304" pitchFamily="18" charset="0"/>
              </a:rPr>
              <a:t>Soviet Union</a:t>
            </a:r>
            <a:r>
              <a:rPr lang="en-US" sz="2000" dirty="0" smtClean="0">
                <a:latin typeface="Times" panose="02020603050405020304" pitchFamily="18" charset="0"/>
                <a:cs typeface="Times" panose="02020603050405020304" pitchFamily="18" charset="0"/>
              </a:rPr>
              <a:t> successfully detonation of </a:t>
            </a:r>
            <a:r>
              <a:rPr lang="en-US" sz="2000" u="sng" dirty="0" smtClean="0">
                <a:latin typeface="Times" panose="02020603050405020304" pitchFamily="18" charset="0"/>
                <a:cs typeface="Times" panose="02020603050405020304" pitchFamily="18" charset="0"/>
              </a:rPr>
              <a:t>atomic bombs </a:t>
            </a:r>
            <a:r>
              <a:rPr lang="en-US" sz="2000" dirty="0" smtClean="0">
                <a:latin typeface="Times" panose="02020603050405020304" pitchFamily="18" charset="0"/>
                <a:cs typeface="Times" panose="02020603050405020304" pitchFamily="18" charset="0"/>
              </a:rPr>
              <a:t>America became afraid that communism was trying to take over American democracy.  This had been fueled by similar witch hunts by the </a:t>
            </a:r>
            <a:r>
              <a:rPr lang="en-US" sz="2000" u="sng" dirty="0" smtClean="0">
                <a:latin typeface="Times" panose="02020603050405020304" pitchFamily="18" charset="0"/>
                <a:cs typeface="Times" panose="02020603050405020304" pitchFamily="18" charset="0"/>
              </a:rPr>
              <a:t>HUAC</a:t>
            </a:r>
            <a:r>
              <a:rPr lang="en-US" sz="2000" dirty="0" smtClean="0">
                <a:latin typeface="Times" panose="02020603050405020304" pitchFamily="18" charset="0"/>
                <a:cs typeface="Times" panose="02020603050405020304" pitchFamily="18" charset="0"/>
              </a:rPr>
              <a:t> and the conviction the </a:t>
            </a:r>
            <a:r>
              <a:rPr lang="en-US" sz="2000" u="sng" dirty="0" err="1" smtClean="0">
                <a:latin typeface="Times" panose="02020603050405020304" pitchFamily="18" charset="0"/>
                <a:cs typeface="Times" panose="02020603050405020304" pitchFamily="18" charset="0"/>
              </a:rPr>
              <a:t>Rosenbergs</a:t>
            </a:r>
            <a:r>
              <a:rPr lang="en-US" sz="2000" dirty="0" smtClean="0">
                <a:latin typeface="Times" panose="02020603050405020304" pitchFamily="18" charset="0"/>
                <a:cs typeface="Times" panose="02020603050405020304" pitchFamily="18" charset="0"/>
              </a:rPr>
              <a:t> for spying for USSR.  </a:t>
            </a:r>
          </a:p>
          <a:p>
            <a:endParaRPr lang="en-US" sz="2400" dirty="0">
              <a:latin typeface="Times" panose="02020603050405020304" pitchFamily="18" charset="0"/>
              <a:cs typeface="Times"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06" y="1359877"/>
            <a:ext cx="8096250" cy="2145323"/>
          </a:xfrm>
          <a:prstGeom prst="rect">
            <a:avLst/>
          </a:prstGeom>
        </p:spPr>
      </p:pic>
      <p:sp>
        <p:nvSpPr>
          <p:cNvPr id="5" name="Rectangle 4"/>
          <p:cNvSpPr/>
          <p:nvPr/>
        </p:nvSpPr>
        <p:spPr>
          <a:xfrm>
            <a:off x="488706" y="3314700"/>
            <a:ext cx="3657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Joseph McCarthy &amp; McCarthyism </a:t>
            </a:r>
            <a:endParaRPr lang="en-US" dirty="0"/>
          </a:p>
        </p:txBody>
      </p:sp>
    </p:spTree>
    <p:extLst>
      <p:ext uri="{BB962C8B-B14F-4D97-AF65-F5344CB8AC3E}">
        <p14:creationId xmlns:p14="http://schemas.microsoft.com/office/powerpoint/2010/main" val="35040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Pink Collar Ghetto </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49488"/>
            <a:ext cx="8077200" cy="4324350"/>
          </a:xfrm>
        </p:spPr>
      </p:pic>
    </p:spTree>
    <p:extLst>
      <p:ext uri="{BB962C8B-B14F-4D97-AF65-F5344CB8AC3E}">
        <p14:creationId xmlns:p14="http://schemas.microsoft.com/office/powerpoint/2010/main" val="21504994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533400"/>
          </a:xfrm>
        </p:spPr>
        <p:txBody>
          <a:bodyPr>
            <a:normAutofit fontScale="90000"/>
          </a:bodyPr>
          <a:lstStyle/>
          <a:p>
            <a:r>
              <a:rPr lang="en-US" b="1" dirty="0">
                <a:solidFill>
                  <a:srgbClr val="FF0000"/>
                </a:solidFill>
                <a:latin typeface="Bell MT" panose="02020503060305020303" pitchFamily="18" charset="0"/>
              </a:rPr>
              <a:t>U.S. Migrating Society</a:t>
            </a:r>
          </a:p>
        </p:txBody>
      </p:sp>
      <p:sp>
        <p:nvSpPr>
          <p:cNvPr id="3" name="Content Placeholder 2"/>
          <p:cNvSpPr>
            <a:spLocks noGrp="1"/>
          </p:cNvSpPr>
          <p:nvPr>
            <p:ph idx="1"/>
          </p:nvPr>
        </p:nvSpPr>
        <p:spPr>
          <a:xfrm>
            <a:off x="457200" y="1447800"/>
            <a:ext cx="8229600" cy="5126736"/>
          </a:xfrm>
        </p:spPr>
        <p:txBody>
          <a:bodyPr>
            <a:normAutofit/>
          </a:bodyPr>
          <a:lstStyle/>
          <a:p>
            <a:pPr>
              <a:spcBef>
                <a:spcPts val="0"/>
              </a:spcBef>
            </a:pPr>
            <a:r>
              <a:rPr lang="en-US" sz="2400" dirty="0">
                <a:latin typeface="Baskerville Old Face" panose="02020602080505020303" pitchFamily="18" charset="0"/>
              </a:rPr>
              <a:t>Movement within America</a:t>
            </a:r>
          </a:p>
          <a:p>
            <a:pPr lvl="1">
              <a:spcBef>
                <a:spcPts val="0"/>
              </a:spcBef>
            </a:pPr>
            <a:r>
              <a:rPr lang="en-US" sz="2200" dirty="0">
                <a:latin typeface="Baskerville Old Face" panose="02020602080505020303" pitchFamily="18" charset="0"/>
              </a:rPr>
              <a:t>Rustbelt to the Sunbelt (  taxes &amp;  jobs) </a:t>
            </a:r>
          </a:p>
          <a:p>
            <a:pPr lvl="1">
              <a:spcBef>
                <a:spcPts val="0"/>
              </a:spcBef>
            </a:pPr>
            <a:r>
              <a:rPr lang="en-US" sz="2200" dirty="0">
                <a:latin typeface="Baskerville Old Face" panose="02020602080505020303" pitchFamily="18" charset="0"/>
              </a:rPr>
              <a:t>Growth of the Suburbs</a:t>
            </a:r>
          </a:p>
          <a:p>
            <a:pPr lvl="2">
              <a:spcBef>
                <a:spcPts val="0"/>
              </a:spcBef>
            </a:pPr>
            <a:r>
              <a:rPr lang="en-US" sz="2000" dirty="0">
                <a:latin typeface="Baskerville Old Face" panose="02020602080505020303" pitchFamily="18" charset="0"/>
              </a:rPr>
              <a:t>GI Bill + tax deductions</a:t>
            </a:r>
          </a:p>
          <a:p>
            <a:pPr lvl="2">
              <a:spcBef>
                <a:spcPts val="0"/>
              </a:spcBef>
            </a:pPr>
            <a:r>
              <a:rPr lang="en-US" sz="2000" dirty="0">
                <a:latin typeface="Baskerville Old Face" panose="02020602080505020303" pitchFamily="18" charset="0"/>
              </a:rPr>
              <a:t>Levittown</a:t>
            </a:r>
          </a:p>
          <a:p>
            <a:pPr lvl="2">
              <a:spcBef>
                <a:spcPts val="0"/>
              </a:spcBef>
            </a:pPr>
            <a:r>
              <a:rPr lang="en-US" sz="2000" dirty="0">
                <a:latin typeface="Baskerville Old Face" panose="02020602080505020303" pitchFamily="18" charset="0"/>
              </a:rPr>
              <a:t>Eisenhower Interstate Highways System </a:t>
            </a:r>
          </a:p>
          <a:p>
            <a:pPr lvl="2">
              <a:spcBef>
                <a:spcPts val="0"/>
              </a:spcBef>
            </a:pPr>
            <a:r>
              <a:rPr lang="en-US" sz="2000" dirty="0">
                <a:latin typeface="Baskerville Old Face" panose="02020602080505020303" pitchFamily="18" charset="0"/>
              </a:rPr>
              <a:t>Baby Boomers</a:t>
            </a:r>
          </a:p>
          <a:p>
            <a:pPr marL="452438" lvl="2" indent="-342900">
              <a:spcBef>
                <a:spcPts val="0"/>
              </a:spcBef>
            </a:pPr>
            <a:r>
              <a:rPr lang="en-US" dirty="0">
                <a:solidFill>
                  <a:schemeClr val="tx1"/>
                </a:solidFill>
                <a:latin typeface="Baskerville Old Face" panose="02020602080505020303" pitchFamily="18" charset="0"/>
              </a:rPr>
              <a:t>Impact</a:t>
            </a:r>
          </a:p>
          <a:p>
            <a:pPr marL="708470" lvl="3" indent="-342900">
              <a:spcBef>
                <a:spcPts val="0"/>
              </a:spcBef>
            </a:pPr>
            <a:r>
              <a:rPr lang="en-US" dirty="0">
                <a:solidFill>
                  <a:schemeClr val="tx1"/>
                </a:solidFill>
                <a:latin typeface="Baskerville Old Face" panose="02020602080505020303" pitchFamily="18" charset="0"/>
              </a:rPr>
              <a:t>White Flight (rise of the inner city)</a:t>
            </a:r>
          </a:p>
          <a:p>
            <a:pPr marL="708470" lvl="3" indent="-342900">
              <a:spcBef>
                <a:spcPts val="0"/>
              </a:spcBef>
            </a:pPr>
            <a:r>
              <a:rPr lang="en-US" dirty="0">
                <a:solidFill>
                  <a:schemeClr val="tx1"/>
                </a:solidFill>
                <a:latin typeface="Baskerville Old Face" panose="02020602080505020303" pitchFamily="18" charset="0"/>
              </a:rPr>
              <a:t>Growing reliance on oil</a:t>
            </a:r>
          </a:p>
          <a:p>
            <a:pPr marL="708470" lvl="3" indent="-342900">
              <a:spcBef>
                <a:spcPts val="0"/>
              </a:spcBef>
            </a:pPr>
            <a:r>
              <a:rPr lang="en-US" dirty="0">
                <a:solidFill>
                  <a:schemeClr val="tx1"/>
                </a:solidFill>
                <a:latin typeface="Baskerville Old Face" panose="02020602080505020303" pitchFamily="18" charset="0"/>
              </a:rPr>
              <a:t>Feeds economic growth</a:t>
            </a:r>
          </a:p>
          <a:p>
            <a:endParaRPr lang="en-US" sz="2400" dirty="0">
              <a:latin typeface="Baskerville Old Face" panose="02020602080505020303" pitchFamily="18" charset="0"/>
            </a:endParaRPr>
          </a:p>
        </p:txBody>
      </p:sp>
      <p:sp>
        <p:nvSpPr>
          <p:cNvPr id="4" name="Down Arrow 3"/>
          <p:cNvSpPr/>
          <p:nvPr/>
        </p:nvSpPr>
        <p:spPr>
          <a:xfrm>
            <a:off x="3943348" y="1992630"/>
            <a:ext cx="45719"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876800" y="1992630"/>
            <a:ext cx="45719" cy="152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123473"/>
            <a:ext cx="3113315" cy="230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http://images-thumbs.thefullwiki.org/S/u/n/Sun_Bel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99" y="3962400"/>
            <a:ext cx="3037115" cy="2193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14999" y="3505200"/>
            <a:ext cx="2895601" cy="369332"/>
          </a:xfrm>
          <a:prstGeom prst="rect">
            <a:avLst/>
          </a:prstGeom>
          <a:noFill/>
        </p:spPr>
        <p:txBody>
          <a:bodyPr wrap="square" rtlCol="0">
            <a:spAutoFit/>
          </a:bodyPr>
          <a:lstStyle/>
          <a:p>
            <a:pPr algn="ctr"/>
            <a:r>
              <a:rPr lang="en-US" dirty="0">
                <a:solidFill>
                  <a:srgbClr val="C00000"/>
                </a:solidFill>
              </a:rPr>
              <a:t>Rust Belt</a:t>
            </a:r>
          </a:p>
        </p:txBody>
      </p:sp>
      <p:sp>
        <p:nvSpPr>
          <p:cNvPr id="10" name="TextBox 9"/>
          <p:cNvSpPr txBox="1"/>
          <p:nvPr/>
        </p:nvSpPr>
        <p:spPr>
          <a:xfrm>
            <a:off x="5852703" y="6324600"/>
            <a:ext cx="2895601" cy="369332"/>
          </a:xfrm>
          <a:prstGeom prst="rect">
            <a:avLst/>
          </a:prstGeom>
          <a:noFill/>
        </p:spPr>
        <p:txBody>
          <a:bodyPr wrap="square" rtlCol="0">
            <a:spAutoFit/>
          </a:bodyPr>
          <a:lstStyle/>
          <a:p>
            <a:pPr algn="ctr"/>
            <a:r>
              <a:rPr lang="en-US" dirty="0">
                <a:solidFill>
                  <a:srgbClr val="C00000"/>
                </a:solidFill>
              </a:rPr>
              <a:t>Sun Belt</a:t>
            </a:r>
          </a:p>
        </p:txBody>
      </p:sp>
    </p:spTree>
    <p:extLst>
      <p:ext uri="{BB962C8B-B14F-4D97-AF65-F5344CB8AC3E}">
        <p14:creationId xmlns:p14="http://schemas.microsoft.com/office/powerpoint/2010/main" val="1937076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rmAutofit fontScale="90000"/>
          </a:bodyPr>
          <a:lstStyle/>
          <a:p>
            <a:r>
              <a:rPr lang="en-US" b="1" dirty="0">
                <a:solidFill>
                  <a:srgbClr val="FF0000"/>
                </a:solidFill>
                <a:latin typeface="Bell MT" panose="02020503060305020303" pitchFamily="18" charset="0"/>
              </a:rPr>
              <a:t>Baby Boomer Effect</a:t>
            </a:r>
          </a:p>
        </p:txBody>
      </p:sp>
      <p:pic>
        <p:nvPicPr>
          <p:cNvPr id="4100" name="Picture 4" descr="http://www.investorsinsight.com/images/ghemail/usbra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468630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3494246"/>
            <a:ext cx="3048000" cy="369332"/>
          </a:xfrm>
          <a:prstGeom prst="rect">
            <a:avLst/>
          </a:prstGeom>
          <a:noFill/>
        </p:spPr>
        <p:txBody>
          <a:bodyPr wrap="square" rtlCol="0">
            <a:spAutoFit/>
          </a:bodyPr>
          <a:lstStyle/>
          <a:p>
            <a:r>
              <a:rPr lang="en-US" dirty="0">
                <a:solidFill>
                  <a:srgbClr val="FF0000"/>
                </a:solidFill>
              </a:rPr>
              <a:t>A Baby born every 10secs. </a:t>
            </a:r>
          </a:p>
        </p:txBody>
      </p:sp>
      <p:pic>
        <p:nvPicPr>
          <p:cNvPr id="4102" name="Picture 6" descr="http://media-cache-ec0.pinimg.com/736x/18/2e/a8/182ea8a2049d196b7830d083b3c9fb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6176"/>
            <a:ext cx="2971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00700" y="3869174"/>
            <a:ext cx="2590800" cy="369332"/>
          </a:xfrm>
          <a:prstGeom prst="rect">
            <a:avLst/>
          </a:prstGeom>
          <a:noFill/>
        </p:spPr>
        <p:txBody>
          <a:bodyPr wrap="square" rtlCol="0">
            <a:spAutoFit/>
          </a:bodyPr>
          <a:lstStyle/>
          <a:p>
            <a:pPr algn="ctr"/>
            <a:r>
              <a:rPr lang="en-US" dirty="0">
                <a:solidFill>
                  <a:srgbClr val="FF0000"/>
                </a:solidFill>
              </a:rPr>
              <a:t>Consumer Culture</a:t>
            </a:r>
          </a:p>
        </p:txBody>
      </p:sp>
      <p:pic>
        <p:nvPicPr>
          <p:cNvPr id="4104" name="Picture 8" descr="http://1.bp.blogspot.com/-kDf2711NG7I/UOcev5MHUFI/AAAAAAAAALQ/tGZWgoiPeFI/s1600/delmont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718" y="4283875"/>
            <a:ext cx="3560763" cy="21459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45480" y="6488668"/>
            <a:ext cx="2590800" cy="369332"/>
          </a:xfrm>
          <a:prstGeom prst="rect">
            <a:avLst/>
          </a:prstGeom>
          <a:noFill/>
        </p:spPr>
        <p:txBody>
          <a:bodyPr wrap="square" rtlCol="0">
            <a:spAutoFit/>
          </a:bodyPr>
          <a:lstStyle/>
          <a:p>
            <a:pPr algn="ctr"/>
            <a:r>
              <a:rPr lang="en-US" dirty="0">
                <a:solidFill>
                  <a:srgbClr val="FF0000"/>
                </a:solidFill>
              </a:rPr>
              <a:t>Cult of Domesticity</a:t>
            </a:r>
          </a:p>
        </p:txBody>
      </p:sp>
      <p:pic>
        <p:nvPicPr>
          <p:cNvPr id="4106" name="Picture 10" descr="https://thesecondempire.files.wordpress.com/2012/08/pergola-real-estate-ad-for-levittown-cape-cod-hous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13" y="3899655"/>
            <a:ext cx="3420587" cy="24249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95400" y="6334245"/>
            <a:ext cx="2590800" cy="369332"/>
          </a:xfrm>
          <a:prstGeom prst="rect">
            <a:avLst/>
          </a:prstGeom>
          <a:noFill/>
        </p:spPr>
        <p:txBody>
          <a:bodyPr wrap="square" rtlCol="0">
            <a:spAutoFit/>
          </a:bodyPr>
          <a:lstStyle/>
          <a:p>
            <a:pPr algn="ctr"/>
            <a:r>
              <a:rPr lang="en-US" dirty="0">
                <a:solidFill>
                  <a:srgbClr val="FF0000"/>
                </a:solidFill>
              </a:rPr>
              <a:t>Levittown</a:t>
            </a:r>
          </a:p>
        </p:txBody>
      </p:sp>
    </p:spTree>
    <p:extLst>
      <p:ext uri="{BB962C8B-B14F-4D97-AF65-F5344CB8AC3E}">
        <p14:creationId xmlns:p14="http://schemas.microsoft.com/office/powerpoint/2010/main" val="17349135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a:t>We Got the Beat</a:t>
            </a:r>
          </a:p>
          <a:p>
            <a:pPr lvl="0">
              <a:buFontTx/>
              <a:buChar char="-"/>
            </a:pPr>
            <a:r>
              <a:rPr lang="en-US" sz="1800" b="1" dirty="0"/>
              <a:t>Hypocrisy of the 50s </a:t>
            </a:r>
          </a:p>
          <a:p>
            <a:pPr lvl="0">
              <a:buFontTx/>
              <a:buChar char="-"/>
            </a:pPr>
            <a:r>
              <a:rPr lang="en-US" sz="1800" b="1" dirty="0"/>
              <a:t>The Voice of the Beats</a:t>
            </a:r>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a:solidFill>
                  <a:srgbClr val="C00000"/>
                </a:solidFill>
              </a:rPr>
              <a:t>Pict-o-gram of 1950s culture – Due Friday</a:t>
            </a:r>
          </a:p>
          <a:p>
            <a:pPr lvl="0"/>
            <a:r>
              <a:rPr lang="en-US" sz="1800" b="1" dirty="0"/>
              <a:t>902-911 – The Age of Camelot: compare Kennedy’s plan for the Cold War to Eisenhower’s </a:t>
            </a:r>
            <a:endParaRPr lang="en-US" sz="1800" dirty="0"/>
          </a:p>
        </p:txBody>
      </p:sp>
    </p:spTree>
    <p:extLst>
      <p:ext uri="{BB962C8B-B14F-4D97-AF65-F5344CB8AC3E}">
        <p14:creationId xmlns:p14="http://schemas.microsoft.com/office/powerpoint/2010/main" val="2472680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dirty="0">
                <a:solidFill>
                  <a:srgbClr val="FF0000"/>
                </a:solidFill>
                <a:latin typeface="Bell MT" panose="02020503060305020303" pitchFamily="18" charset="0"/>
              </a:rPr>
              <a:t>Ideological Transition </a:t>
            </a:r>
          </a:p>
        </p:txBody>
      </p:sp>
      <p:sp>
        <p:nvSpPr>
          <p:cNvPr id="3" name="Content Placeholder 2"/>
          <p:cNvSpPr>
            <a:spLocks noGrp="1"/>
          </p:cNvSpPr>
          <p:nvPr>
            <p:ph idx="1"/>
          </p:nvPr>
        </p:nvSpPr>
        <p:spPr>
          <a:xfrm>
            <a:off x="457200" y="1447800"/>
            <a:ext cx="8229600" cy="5126736"/>
          </a:xfrm>
        </p:spPr>
        <p:txBody>
          <a:bodyPr>
            <a:normAutofit/>
          </a:bodyPr>
          <a:lstStyle/>
          <a:p>
            <a:r>
              <a:rPr lang="en-US" sz="2400" dirty="0"/>
              <a:t>How did WWII cause a transition in America’s belief in isolation to intervention?</a:t>
            </a:r>
          </a:p>
          <a:p>
            <a:r>
              <a:rPr lang="en-US" sz="2400" dirty="0"/>
              <a:t>What did America believe to be vital interests that the nation had to become internationalist?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124200"/>
            <a:ext cx="3492500" cy="31178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124199"/>
            <a:ext cx="3505200" cy="3105175"/>
          </a:xfrm>
          <a:prstGeom prst="rect">
            <a:avLst/>
          </a:prstGeom>
        </p:spPr>
      </p:pic>
    </p:spTree>
    <p:extLst>
      <p:ext uri="{BB962C8B-B14F-4D97-AF65-F5344CB8AC3E}">
        <p14:creationId xmlns:p14="http://schemas.microsoft.com/office/powerpoint/2010/main" val="251220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54" y="381000"/>
            <a:ext cx="8229600" cy="685800"/>
          </a:xfrm>
        </p:spPr>
        <p:txBody>
          <a:bodyPr>
            <a:normAutofit/>
          </a:bodyPr>
          <a:lstStyle/>
          <a:p>
            <a:r>
              <a:rPr lang="en-US" sz="2800" dirty="0"/>
              <a:t>Does America Suck? – The Cold War Question</a:t>
            </a:r>
          </a:p>
        </p:txBody>
      </p:sp>
      <p:sp>
        <p:nvSpPr>
          <p:cNvPr id="3" name="Content Placeholder 2"/>
          <p:cNvSpPr>
            <a:spLocks noGrp="1"/>
          </p:cNvSpPr>
          <p:nvPr>
            <p:ph idx="1"/>
          </p:nvPr>
        </p:nvSpPr>
        <p:spPr>
          <a:xfrm>
            <a:off x="457200" y="1143000"/>
            <a:ext cx="8229600" cy="5431536"/>
          </a:xfrm>
        </p:spPr>
        <p:txBody>
          <a:bodyPr>
            <a:normAutofit/>
          </a:bodyPr>
          <a:lstStyle/>
          <a:p>
            <a:r>
              <a:rPr lang="en-US" sz="2000" dirty="0">
                <a:latin typeface="Times" panose="02020603050405020304" pitchFamily="18" charset="0"/>
                <a:cs typeface="Times" panose="02020603050405020304" pitchFamily="18" charset="0"/>
              </a:rPr>
              <a:t>America’s argument for the Cold War: that our system of government promoted values of “liberty, equality, popular sovereignty, opportunity, and laissez faire capitalism” was far superior to Communism.</a:t>
            </a:r>
          </a:p>
          <a:p>
            <a:endParaRPr lang="en-US" sz="2000" dirty="0">
              <a:latin typeface="Times" panose="02020603050405020304" pitchFamily="18" charset="0"/>
              <a:cs typeface="Times"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46" y="2139463"/>
            <a:ext cx="3975619" cy="21277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1" y="2133600"/>
            <a:ext cx="4060550"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4448908"/>
            <a:ext cx="1962727" cy="2231136"/>
          </a:xfrm>
          <a:prstGeom prst="rect">
            <a:avLst/>
          </a:prstGeom>
        </p:spPr>
      </p:pic>
      <p:sp>
        <p:nvSpPr>
          <p:cNvPr id="8" name="Rectangle 7"/>
          <p:cNvSpPr/>
          <p:nvPr/>
        </p:nvSpPr>
        <p:spPr>
          <a:xfrm>
            <a:off x="3352800" y="4648200"/>
            <a:ext cx="5562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“Don’t ask him questions about his actions or questions his judgement or integrity.  Remember, he is the master of the house and such will always exercise his will with fairness and truthfulness.  You have no right to question him.  “The Good Wife Guide”</a:t>
            </a:r>
          </a:p>
        </p:txBody>
      </p:sp>
    </p:spTree>
    <p:extLst>
      <p:ext uri="{BB962C8B-B14F-4D97-AF65-F5344CB8AC3E}">
        <p14:creationId xmlns:p14="http://schemas.microsoft.com/office/powerpoint/2010/main" val="149196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609600"/>
          </a:xfrm>
        </p:spPr>
        <p:txBody>
          <a:bodyPr>
            <a:normAutofit fontScale="90000"/>
          </a:bodyPr>
          <a:lstStyle/>
          <a:p>
            <a:r>
              <a:rPr lang="en-US" b="1" dirty="0">
                <a:solidFill>
                  <a:srgbClr val="FF0000"/>
                </a:solidFill>
                <a:latin typeface="Bell MT" panose="02020503060305020303" pitchFamily="18" charset="0"/>
              </a:rPr>
              <a:t>Social Change</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askerville Old Face" panose="02020602080505020303" pitchFamily="18" charset="0"/>
              </a:rPr>
              <a:t>Re-enforcing Republican Motherhood</a:t>
            </a:r>
          </a:p>
          <a:p>
            <a:pPr lvl="1"/>
            <a:r>
              <a:rPr lang="en-US" sz="2200" b="1" dirty="0">
                <a:solidFill>
                  <a:schemeClr val="accent3">
                    <a:lumMod val="60000"/>
                    <a:lumOff val="40000"/>
                  </a:schemeClr>
                </a:solidFill>
                <a:latin typeface="Baskerville Old Face" panose="02020602080505020303" pitchFamily="18" charset="0"/>
              </a:rPr>
              <a:t>Cult of Domesticity  </a:t>
            </a:r>
            <a:r>
              <a:rPr lang="en-US" sz="2200" dirty="0">
                <a:latin typeface="Baskerville Old Face" panose="02020602080505020303" pitchFamily="18" charset="0"/>
              </a:rPr>
              <a:t>- (50’s Sitcoms – Mom stays home)</a:t>
            </a:r>
          </a:p>
          <a:p>
            <a:pPr lvl="1"/>
            <a:r>
              <a:rPr lang="en-US" sz="2200" b="1" dirty="0">
                <a:solidFill>
                  <a:schemeClr val="accent3">
                    <a:lumMod val="60000"/>
                    <a:lumOff val="40000"/>
                  </a:schemeClr>
                </a:solidFill>
                <a:latin typeface="Baskerville Old Face" panose="02020602080505020303" pitchFamily="18" charset="0"/>
              </a:rPr>
              <a:t>Pink Collar Ghetto </a:t>
            </a:r>
            <a:r>
              <a:rPr lang="en-US" sz="2200" dirty="0">
                <a:latin typeface="Baskerville Old Face" panose="02020602080505020303" pitchFamily="18" charset="0"/>
              </a:rPr>
              <a:t>– women working as secretaries </a:t>
            </a:r>
          </a:p>
          <a:p>
            <a:pPr lvl="1"/>
            <a:r>
              <a:rPr lang="en-US" sz="2200" dirty="0">
                <a:latin typeface="Baskerville Old Face" panose="02020602080505020303" pitchFamily="18" charset="0"/>
              </a:rPr>
              <a:t>1963 </a:t>
            </a:r>
            <a:r>
              <a:rPr lang="en-US" sz="2200" i="1" dirty="0">
                <a:solidFill>
                  <a:srgbClr val="FF0000"/>
                </a:solidFill>
                <a:latin typeface="Baskerville Old Face" panose="02020602080505020303" pitchFamily="18" charset="0"/>
              </a:rPr>
              <a:t>Betty Friedan’s </a:t>
            </a:r>
            <a:r>
              <a:rPr lang="en-US" sz="2200" b="1" dirty="0">
                <a:solidFill>
                  <a:srgbClr val="FF0000"/>
                </a:solidFill>
                <a:latin typeface="Baskerville Old Face" panose="02020602080505020303" pitchFamily="18" charset="0"/>
              </a:rPr>
              <a:t>“Feminist Mystique”</a:t>
            </a:r>
          </a:p>
          <a:p>
            <a:r>
              <a:rPr lang="en-US" sz="2400" dirty="0">
                <a:latin typeface="Baskerville Old Face" panose="02020602080505020303" pitchFamily="18" charset="0"/>
              </a:rPr>
              <a:t>Rise of Conformity</a:t>
            </a:r>
          </a:p>
          <a:p>
            <a:pPr lvl="1"/>
            <a:r>
              <a:rPr lang="en-US" sz="2200" dirty="0">
                <a:solidFill>
                  <a:srgbClr val="002060"/>
                </a:solidFill>
                <a:latin typeface="Baskerville Old Face" panose="02020602080505020303" pitchFamily="18" charset="0"/>
              </a:rPr>
              <a:t>David Riesman’s </a:t>
            </a:r>
            <a:r>
              <a:rPr lang="en-US" sz="2200" i="1" dirty="0">
                <a:latin typeface="Baskerville Old Face" panose="02020602080505020303" pitchFamily="18" charset="0"/>
              </a:rPr>
              <a:t>“The Lonely Man</a:t>
            </a:r>
            <a:r>
              <a:rPr lang="en-US" sz="2200" dirty="0">
                <a:latin typeface="Baskerville Old Face" panose="02020602080505020303" pitchFamily="18" charset="0"/>
              </a:rPr>
              <a:t>” </a:t>
            </a:r>
          </a:p>
          <a:p>
            <a:pPr lvl="1"/>
            <a:r>
              <a:rPr lang="en-US" sz="2200" dirty="0">
                <a:solidFill>
                  <a:srgbClr val="002060"/>
                </a:solidFill>
                <a:latin typeface="Baskerville Old Face" panose="02020602080505020303" pitchFamily="18" charset="0"/>
              </a:rPr>
              <a:t>Kenneth Galbraith’s </a:t>
            </a:r>
            <a:r>
              <a:rPr lang="en-US" sz="2200" i="1" dirty="0">
                <a:latin typeface="Baskerville Old Face" panose="02020602080505020303" pitchFamily="18" charset="0"/>
              </a:rPr>
              <a:t>“Affluent Society”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743200"/>
            <a:ext cx="302895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95750"/>
            <a:ext cx="26765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http://tse1.mm.bing.net/th?&amp;id=OIP.M2a959ae69f03d0d38439af57504aa959o0&amp;w=299&amp;h=219&amp;c=0&amp;pid=1.9&amp;rs=0&amp;p=0&amp;r=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4191000"/>
            <a:ext cx="2847975" cy="208597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s://makinghistoryatmacquarie.files.wordpress.com/2013/11/nuclear-attack-survival-gu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2110" y="152401"/>
            <a:ext cx="2771929"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463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609600"/>
          </a:xfrm>
        </p:spPr>
        <p:txBody>
          <a:bodyPr>
            <a:normAutofit fontScale="90000"/>
          </a:bodyPr>
          <a:lstStyle/>
          <a:p>
            <a:r>
              <a:rPr lang="en-US" b="1" dirty="0">
                <a:solidFill>
                  <a:srgbClr val="FF0000"/>
                </a:solidFill>
                <a:latin typeface="Bell MT" panose="02020503060305020303" pitchFamily="18" charset="0"/>
              </a:rPr>
              <a:t>Dissent within America</a:t>
            </a:r>
          </a:p>
        </p:txBody>
      </p:sp>
      <p:sp>
        <p:nvSpPr>
          <p:cNvPr id="3" name="Content Placeholder 2"/>
          <p:cNvSpPr>
            <a:spLocks noGrp="1"/>
          </p:cNvSpPr>
          <p:nvPr>
            <p:ph idx="1"/>
          </p:nvPr>
        </p:nvSpPr>
        <p:spPr>
          <a:xfrm>
            <a:off x="457200" y="1143000"/>
            <a:ext cx="8229600" cy="5431536"/>
          </a:xfrm>
        </p:spPr>
        <p:txBody>
          <a:bodyPr>
            <a:normAutofit/>
          </a:bodyPr>
          <a:lstStyle/>
          <a:p>
            <a:r>
              <a:rPr lang="en-US" sz="2400" dirty="0">
                <a:latin typeface="Baskerville Old Face" panose="02020602080505020303" pitchFamily="18" charset="0"/>
              </a:rPr>
              <a:t>The rise of a counter culture</a:t>
            </a:r>
          </a:p>
          <a:p>
            <a:r>
              <a:rPr lang="en-US" sz="2400" dirty="0">
                <a:latin typeface="Baskerville Old Face" panose="02020602080505020303" pitchFamily="18" charset="0"/>
              </a:rPr>
              <a:t>The </a:t>
            </a:r>
            <a:r>
              <a:rPr lang="en-US" sz="2400" b="1" i="1" dirty="0">
                <a:solidFill>
                  <a:srgbClr val="C00000"/>
                </a:solidFill>
                <a:latin typeface="Baskerville Old Face" panose="02020602080505020303" pitchFamily="18" charset="0"/>
              </a:rPr>
              <a:t>Beats (Beatnik culture): </a:t>
            </a:r>
            <a:r>
              <a:rPr lang="en-US" sz="2400" dirty="0">
                <a:latin typeface="Baskerville Old Face" panose="02020602080505020303" pitchFamily="18" charset="0"/>
              </a:rPr>
              <a:t>writers who explored post WWII American culture</a:t>
            </a:r>
          </a:p>
          <a:p>
            <a:pPr lvl="1"/>
            <a:r>
              <a:rPr lang="en-US" sz="2200" dirty="0">
                <a:latin typeface="Baskerville Old Face" panose="02020602080505020303" pitchFamily="18" charset="0"/>
              </a:rPr>
              <a:t>Themes: rejection of materialism, exploring psychic drugs, sexual liberation &amp; demonstrates the human condition</a:t>
            </a:r>
          </a:p>
          <a:p>
            <a:r>
              <a:rPr lang="en-US" sz="2400" dirty="0">
                <a:latin typeface="Baskerville Old Face" panose="02020602080505020303" pitchFamily="18" charset="0"/>
              </a:rPr>
              <a:t>Examples:</a:t>
            </a:r>
          </a:p>
          <a:p>
            <a:pPr lvl="1"/>
            <a:r>
              <a:rPr lang="en-US" sz="2200" dirty="0">
                <a:latin typeface="Baskerville Old Face" panose="02020602080505020303" pitchFamily="18" charset="0"/>
              </a:rPr>
              <a:t>Allen Ginsberg’s “The Howl”</a:t>
            </a:r>
          </a:p>
          <a:p>
            <a:pPr lvl="1"/>
            <a:r>
              <a:rPr lang="en-US" sz="2200" dirty="0">
                <a:latin typeface="Baskerville Old Face" panose="02020602080505020303" pitchFamily="18" charset="0"/>
              </a:rPr>
              <a:t>Jack Kerouac’s “On The Road”</a:t>
            </a:r>
          </a:p>
          <a:p>
            <a:pPr lvl="1"/>
            <a:r>
              <a:rPr lang="en-US" sz="2200" dirty="0">
                <a:latin typeface="Baskerville Old Face" panose="02020602080505020303" pitchFamily="18" charset="0"/>
              </a:rPr>
              <a:t>William Burroughs's “Naked Lunch”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276600"/>
            <a:ext cx="2857500" cy="1905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http://tse1.mm.bing.net/th?&amp;id=OIP.M16ae632ce0f82588f0119ce352150614o0&amp;w=295&amp;h=233&amp;c=0&amp;pid=1.9&amp;rs=0&amp;p=0&amp;r=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548" y="5105401"/>
            <a:ext cx="2809875" cy="1636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0800" y="5334000"/>
            <a:ext cx="2057400" cy="369332"/>
          </a:xfrm>
          <a:prstGeom prst="rect">
            <a:avLst/>
          </a:prstGeom>
          <a:noFill/>
        </p:spPr>
        <p:txBody>
          <a:bodyPr wrap="square" rtlCol="0">
            <a:spAutoFit/>
          </a:bodyPr>
          <a:lstStyle/>
          <a:p>
            <a:r>
              <a:rPr lang="en-US" dirty="0">
                <a:solidFill>
                  <a:srgbClr val="C00000"/>
                </a:solidFill>
              </a:rPr>
              <a:t>Non -conformity</a:t>
            </a:r>
          </a:p>
        </p:txBody>
      </p:sp>
      <p:sp>
        <p:nvSpPr>
          <p:cNvPr id="7" name="TextBox 6"/>
          <p:cNvSpPr txBox="1"/>
          <p:nvPr/>
        </p:nvSpPr>
        <p:spPr>
          <a:xfrm>
            <a:off x="5867400" y="6096000"/>
            <a:ext cx="2057400" cy="646331"/>
          </a:xfrm>
          <a:prstGeom prst="rect">
            <a:avLst/>
          </a:prstGeom>
          <a:noFill/>
        </p:spPr>
        <p:txBody>
          <a:bodyPr wrap="square" rtlCol="0">
            <a:spAutoFit/>
          </a:bodyPr>
          <a:lstStyle/>
          <a:p>
            <a:r>
              <a:rPr lang="en-US" dirty="0">
                <a:solidFill>
                  <a:srgbClr val="C00000"/>
                </a:solidFill>
              </a:rPr>
              <a:t>Kerouac, Dylan, and Ginsberg</a:t>
            </a:r>
          </a:p>
        </p:txBody>
      </p:sp>
    </p:spTree>
    <p:extLst>
      <p:ext uri="{BB962C8B-B14F-4D97-AF65-F5344CB8AC3E}">
        <p14:creationId xmlns:p14="http://schemas.microsoft.com/office/powerpoint/2010/main" val="2502847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762000"/>
          </a:xfrm>
        </p:spPr>
        <p:txBody>
          <a:bodyPr/>
          <a:lstStyle/>
          <a:p>
            <a:r>
              <a:rPr lang="en-US" b="1" dirty="0">
                <a:solidFill>
                  <a:srgbClr val="FF0000"/>
                </a:solidFill>
                <a:latin typeface="Bell MT" panose="02020503060305020303" pitchFamily="18" charset="0"/>
              </a:rPr>
              <a:t>Rise of Civil Rights</a:t>
            </a:r>
          </a:p>
        </p:txBody>
      </p:sp>
      <p:sp>
        <p:nvSpPr>
          <p:cNvPr id="3" name="Content Placeholder 2"/>
          <p:cNvSpPr>
            <a:spLocks noGrp="1"/>
          </p:cNvSpPr>
          <p:nvPr>
            <p:ph idx="1"/>
          </p:nvPr>
        </p:nvSpPr>
        <p:spPr>
          <a:xfrm>
            <a:off x="457200" y="1524000"/>
            <a:ext cx="8229600" cy="5050536"/>
          </a:xfrm>
        </p:spPr>
        <p:txBody>
          <a:bodyPr>
            <a:normAutofit/>
          </a:bodyPr>
          <a:lstStyle/>
          <a:p>
            <a:r>
              <a:rPr lang="en-US" sz="2400" dirty="0">
                <a:latin typeface="Baskerville Old Face" panose="02020602080505020303" pitchFamily="18" charset="0"/>
              </a:rPr>
              <a:t>Geographic Segregation</a:t>
            </a:r>
          </a:p>
          <a:p>
            <a:pPr lvl="1"/>
            <a:r>
              <a:rPr lang="en-US" sz="2200" dirty="0">
                <a:latin typeface="Baskerville Old Face" panose="02020602080505020303" pitchFamily="18" charset="0"/>
              </a:rPr>
              <a:t>South controlled by Jim Crow Laws and intimidations (Emit Till case)</a:t>
            </a:r>
          </a:p>
          <a:p>
            <a:pPr lvl="1"/>
            <a:r>
              <a:rPr lang="en-US" sz="2200" dirty="0">
                <a:latin typeface="Baskerville Old Face" panose="02020602080505020303" pitchFamily="18" charset="0"/>
              </a:rPr>
              <a:t>North: segregation breaking down	    </a:t>
            </a:r>
            <a:r>
              <a:rPr lang="en-US" sz="2200" dirty="0">
                <a:solidFill>
                  <a:srgbClr val="FF0000"/>
                </a:solidFill>
                <a:latin typeface="Baskerville Old Face" panose="02020602080505020303" pitchFamily="18" charset="0"/>
              </a:rPr>
              <a:t>Jackie Robinson</a:t>
            </a:r>
            <a:r>
              <a:rPr lang="en-US" sz="2200" dirty="0">
                <a:latin typeface="Baskerville Old Face" panose="02020602080505020303" pitchFamily="18" charset="0"/>
              </a:rPr>
              <a:t> &amp; </a:t>
            </a:r>
            <a:r>
              <a:rPr lang="en-US" sz="2200" dirty="0">
                <a:solidFill>
                  <a:srgbClr val="FF0000"/>
                </a:solidFill>
                <a:latin typeface="Baskerville Old Face" panose="02020602080505020303" pitchFamily="18" charset="0"/>
              </a:rPr>
              <a:t>Wendell Willkie's “One World”</a:t>
            </a:r>
          </a:p>
          <a:p>
            <a:r>
              <a:rPr lang="en-US" sz="2400" dirty="0">
                <a:latin typeface="Baskerville Old Face" panose="02020602080505020303" pitchFamily="18" charset="0"/>
              </a:rPr>
              <a:t>Federal Government </a:t>
            </a:r>
          </a:p>
          <a:p>
            <a:pPr lvl="1"/>
            <a:r>
              <a:rPr lang="en-US" sz="2200" dirty="0">
                <a:latin typeface="Baskerville Old Face" panose="02020602080505020303" pitchFamily="18" charset="0"/>
              </a:rPr>
              <a:t>Executive Order 9088 – no discrimination in hiring</a:t>
            </a:r>
          </a:p>
          <a:p>
            <a:pPr lvl="1"/>
            <a:r>
              <a:rPr lang="en-US" sz="2200" dirty="0">
                <a:latin typeface="Baskerville Old Face" panose="02020602080505020303" pitchFamily="18" charset="0"/>
              </a:rPr>
              <a:t>Executive Order 9981 – desegregates the military </a:t>
            </a:r>
          </a:p>
        </p:txBody>
      </p:sp>
      <p:sp>
        <p:nvSpPr>
          <p:cNvPr id="4" name="Right Arrow 3"/>
          <p:cNvSpPr/>
          <p:nvPr/>
        </p:nvSpPr>
        <p:spPr>
          <a:xfrm>
            <a:off x="5029200" y="2819400"/>
            <a:ext cx="304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648200"/>
            <a:ext cx="308934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tse4.mm.bing.net/th?id=OIP.M181fda7baa46aa2e6e8d38397b57c763o0&amp;w=250&amp;h=174&amp;c=7&amp;rs=1&amp;qlt=90&amp;o=4&amp;pi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48200"/>
            <a:ext cx="23812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se1.mm.bing.net/th?&amp;id=OIP.Me82b4b52fdc96fc81cfdf63e5c488b06H0&amp;w=299&amp;h=199&amp;c=0&amp;pid=1.9&amp;rs=0&amp;p=0&amp;r=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05" y="4648200"/>
            <a:ext cx="284797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011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09600"/>
          </a:xfrm>
        </p:spPr>
        <p:txBody>
          <a:bodyPr>
            <a:normAutofit fontScale="90000"/>
          </a:bodyPr>
          <a:lstStyle/>
          <a:p>
            <a:r>
              <a:rPr lang="en-US" b="1" dirty="0">
                <a:solidFill>
                  <a:srgbClr val="FF0000"/>
                </a:solidFill>
                <a:latin typeface="Bell MT" panose="02020503060305020303" pitchFamily="18" charset="0"/>
              </a:rPr>
              <a:t>Breaking the Barrier</a:t>
            </a:r>
          </a:p>
        </p:txBody>
      </p:sp>
      <p:sp>
        <p:nvSpPr>
          <p:cNvPr id="3" name="Content Placeholder 2"/>
          <p:cNvSpPr>
            <a:spLocks noGrp="1"/>
          </p:cNvSpPr>
          <p:nvPr>
            <p:ph idx="1"/>
          </p:nvPr>
        </p:nvSpPr>
        <p:spPr>
          <a:xfrm>
            <a:off x="457200" y="1295400"/>
            <a:ext cx="8229600" cy="5279136"/>
          </a:xfrm>
        </p:spPr>
        <p:txBody>
          <a:bodyPr>
            <a:normAutofit/>
          </a:bodyPr>
          <a:lstStyle/>
          <a:p>
            <a:r>
              <a:rPr lang="en-US" sz="2400" dirty="0">
                <a:latin typeface="Baskerville Old Face" panose="02020602080505020303" pitchFamily="18" charset="0"/>
              </a:rPr>
              <a:t>Tearing down segregation</a:t>
            </a:r>
          </a:p>
          <a:p>
            <a:pPr lvl="1"/>
            <a:r>
              <a:rPr lang="en-US" sz="2200" dirty="0" err="1">
                <a:latin typeface="Baskerville Old Face" panose="02020602080505020303" pitchFamily="18" charset="0"/>
              </a:rPr>
              <a:t>Allright</a:t>
            </a:r>
            <a:r>
              <a:rPr lang="en-US" sz="2200" dirty="0">
                <a:latin typeface="Baskerville Old Face" panose="02020602080505020303" pitchFamily="18" charset="0"/>
              </a:rPr>
              <a:t> v. Smith 1944 – White primaries unconstitutional</a:t>
            </a:r>
          </a:p>
          <a:p>
            <a:r>
              <a:rPr lang="en-US" sz="2400" dirty="0">
                <a:latin typeface="Baskerville Old Face" panose="02020602080505020303" pitchFamily="18" charset="0"/>
              </a:rPr>
              <a:t>NAACP activism: Rosa Parks sparks the Montgomery Bus Boycott</a:t>
            </a:r>
          </a:p>
          <a:p>
            <a:r>
              <a:rPr lang="en-US" sz="2400" dirty="0">
                <a:latin typeface="Baskerville Old Face" panose="02020602080505020303" pitchFamily="18" charset="0"/>
              </a:rPr>
              <a:t>NAACP cases</a:t>
            </a:r>
          </a:p>
          <a:p>
            <a:pPr lvl="1"/>
            <a:r>
              <a:rPr lang="en-US" sz="2200" dirty="0" err="1">
                <a:latin typeface="Baskerville Old Face" panose="02020602080505020303" pitchFamily="18" charset="0"/>
              </a:rPr>
              <a:t>Sweatt</a:t>
            </a:r>
            <a:r>
              <a:rPr lang="en-US" sz="2200" dirty="0">
                <a:latin typeface="Baskerville Old Face" panose="02020602080505020303" pitchFamily="18" charset="0"/>
              </a:rPr>
              <a:t> v. Painter: (colleges)</a:t>
            </a:r>
          </a:p>
          <a:p>
            <a:pPr lvl="1"/>
            <a:r>
              <a:rPr lang="en-US" sz="2200" dirty="0">
                <a:latin typeface="Baskerville Old Face" panose="02020602080505020303" pitchFamily="18" charset="0"/>
              </a:rPr>
              <a:t>Brown v. Board I: (public schools)</a:t>
            </a:r>
          </a:p>
          <a:p>
            <a:pPr lvl="1"/>
            <a:r>
              <a:rPr lang="en-US" sz="2200" dirty="0">
                <a:latin typeface="Baskerville Old Face" panose="02020602080505020303" pitchFamily="18" charset="0"/>
              </a:rPr>
              <a:t>Brown v. Board II: all deliberate speed</a:t>
            </a:r>
          </a:p>
          <a:p>
            <a:pPr lvl="1"/>
            <a:endParaRPr lang="en-US" sz="2200" dirty="0">
              <a:latin typeface="Baskerville Old Face" panose="0202060208050502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2743200"/>
            <a:ext cx="2857500" cy="2590800"/>
          </a:xfrm>
          <a:prstGeom prst="rect">
            <a:avLst/>
          </a:prstGeom>
        </p:spPr>
      </p:pic>
      <p:pic>
        <p:nvPicPr>
          <p:cNvPr id="3076" name="Picture 4" descr="http://www.ultimaora.net/wp-content/uploads/2013/02/rosa-pa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0"/>
            <a:ext cx="52578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7104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r>
              <a:rPr lang="en-US" b="1" dirty="0">
                <a:solidFill>
                  <a:srgbClr val="FF0000"/>
                </a:solidFill>
                <a:latin typeface="Bell MT" panose="02020503060305020303" pitchFamily="18" charset="0"/>
              </a:rPr>
              <a:t>Fighting On</a:t>
            </a:r>
          </a:p>
        </p:txBody>
      </p:sp>
      <p:sp>
        <p:nvSpPr>
          <p:cNvPr id="3" name="Content Placeholder 2"/>
          <p:cNvSpPr>
            <a:spLocks noGrp="1"/>
          </p:cNvSpPr>
          <p:nvPr>
            <p:ph idx="1"/>
          </p:nvPr>
        </p:nvSpPr>
        <p:spPr>
          <a:xfrm>
            <a:off x="457200" y="1676400"/>
            <a:ext cx="8229600" cy="4898136"/>
          </a:xfrm>
        </p:spPr>
        <p:txBody>
          <a:bodyPr>
            <a:normAutofit/>
          </a:bodyPr>
          <a:lstStyle/>
          <a:p>
            <a:r>
              <a:rPr lang="en-US" sz="2000" dirty="0">
                <a:latin typeface="Baskerville Old Face" panose="02020602080505020303" pitchFamily="18" charset="0"/>
              </a:rPr>
              <a:t>Resistance: Declaration of Constitutional Principles (South refusal to integrate)</a:t>
            </a:r>
          </a:p>
          <a:p>
            <a:r>
              <a:rPr lang="en-US" sz="2000" dirty="0">
                <a:latin typeface="Baskerville Old Face" panose="02020602080505020303" pitchFamily="18" charset="0"/>
              </a:rPr>
              <a:t>Demonstrations of Southern resistance</a:t>
            </a:r>
          </a:p>
          <a:p>
            <a:pPr lvl="1"/>
            <a:r>
              <a:rPr lang="en-US" sz="1800" b="1" dirty="0">
                <a:solidFill>
                  <a:srgbClr val="FF0000"/>
                </a:solidFill>
                <a:latin typeface="Baskerville Old Face" panose="02020602080505020303" pitchFamily="18" charset="0"/>
              </a:rPr>
              <a:t>Little Rock Nine 1957</a:t>
            </a:r>
          </a:p>
          <a:p>
            <a:pPr lvl="1"/>
            <a:r>
              <a:rPr lang="en-US" sz="1800" dirty="0">
                <a:latin typeface="Baskerville Old Face" panose="02020602080505020303" pitchFamily="18" charset="0"/>
              </a:rPr>
              <a:t>MLK forms </a:t>
            </a:r>
            <a:r>
              <a:rPr lang="en-US" sz="1800" b="1" dirty="0">
                <a:solidFill>
                  <a:srgbClr val="FF0000"/>
                </a:solidFill>
                <a:latin typeface="Baskerville Old Face" panose="02020602080505020303" pitchFamily="18" charset="0"/>
              </a:rPr>
              <a:t>SCLC</a:t>
            </a:r>
            <a:r>
              <a:rPr lang="en-US" sz="1800" dirty="0">
                <a:latin typeface="Baskerville Old Face" panose="02020602080505020303" pitchFamily="18" charset="0"/>
              </a:rPr>
              <a:t> to fight for voting rights</a:t>
            </a:r>
          </a:p>
          <a:p>
            <a:pPr lvl="1"/>
            <a:r>
              <a:rPr lang="en-US" sz="1800" dirty="0">
                <a:latin typeface="Baskerville Old Face" panose="02020602080505020303" pitchFamily="18" charset="0"/>
              </a:rPr>
              <a:t>Greensboro 4 Sit-in Movement 1960</a:t>
            </a:r>
          </a:p>
          <a:p>
            <a:pPr lvl="2"/>
            <a:r>
              <a:rPr lang="en-US" sz="1800" dirty="0">
                <a:latin typeface="Baskerville Old Face" panose="02020602080505020303" pitchFamily="18" charset="0"/>
              </a:rPr>
              <a:t>Creation of </a:t>
            </a:r>
            <a:r>
              <a:rPr lang="en-US" sz="1800" b="1" dirty="0">
                <a:latin typeface="Baskerville Old Face" panose="02020602080505020303" pitchFamily="18" charset="0"/>
              </a:rPr>
              <a:t>SNCC</a:t>
            </a:r>
            <a:r>
              <a:rPr lang="en-US" sz="1800" dirty="0">
                <a:latin typeface="Baskerville Old Face" panose="02020602080505020303" pitchFamily="18" charset="0"/>
              </a:rPr>
              <a:t> (Student movement)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209800"/>
            <a:ext cx="32861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1200" y="4495800"/>
            <a:ext cx="2438400" cy="369332"/>
          </a:xfrm>
          <a:prstGeom prst="rect">
            <a:avLst/>
          </a:prstGeom>
          <a:noFill/>
        </p:spPr>
        <p:txBody>
          <a:bodyPr wrap="square" rtlCol="0">
            <a:spAutoFit/>
          </a:bodyPr>
          <a:lstStyle/>
          <a:p>
            <a:pPr algn="ctr"/>
            <a:r>
              <a:rPr lang="en-US" dirty="0">
                <a:solidFill>
                  <a:srgbClr val="C00000"/>
                </a:solidFill>
              </a:rPr>
              <a:t>Little Rock Nine</a:t>
            </a:r>
          </a:p>
        </p:txBody>
      </p:sp>
      <p:pic>
        <p:nvPicPr>
          <p:cNvPr id="4100" name="Picture 4" descr="http://gmubuzz.onmason.com/files/2013/03/greensboro-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114800"/>
            <a:ext cx="3265998"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14862" y="5638800"/>
            <a:ext cx="2438400" cy="369332"/>
          </a:xfrm>
          <a:prstGeom prst="rect">
            <a:avLst/>
          </a:prstGeom>
          <a:noFill/>
        </p:spPr>
        <p:txBody>
          <a:bodyPr wrap="square" rtlCol="0">
            <a:spAutoFit/>
          </a:bodyPr>
          <a:lstStyle/>
          <a:p>
            <a:pPr algn="ctr"/>
            <a:r>
              <a:rPr lang="en-US" dirty="0">
                <a:solidFill>
                  <a:srgbClr val="C00000"/>
                </a:solidFill>
              </a:rPr>
              <a:t>Greensboro 4</a:t>
            </a:r>
          </a:p>
        </p:txBody>
      </p:sp>
    </p:spTree>
    <p:extLst>
      <p:ext uri="{BB962C8B-B14F-4D97-AF65-F5344CB8AC3E}">
        <p14:creationId xmlns:p14="http://schemas.microsoft.com/office/powerpoint/2010/main" val="357907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pPr lvl="0"/>
            <a:r>
              <a:rPr lang="en-US" sz="1400" b="1" dirty="0"/>
              <a:t>Decipher how the rise Cold War brinksmanship impacts the United States power internationally and domestically</a:t>
            </a:r>
          </a:p>
          <a:p>
            <a:r>
              <a:rPr lang="en-US" sz="1400" b="1" dirty="0"/>
              <a:t>Demonstrate how post WWII world transformed America socially, politically, and economically</a:t>
            </a:r>
          </a:p>
          <a:p>
            <a:pPr marL="109728" lvl="0" indent="0">
              <a:buNone/>
            </a:pPr>
            <a:endParaRPr lang="en-US" sz="1400" b="1" dirty="0"/>
          </a:p>
          <a:p>
            <a:pPr marL="109728" lvl="0" indent="0">
              <a:buNone/>
            </a:pPr>
            <a:r>
              <a:rPr lang="en-US" sz="1800" b="1" dirty="0"/>
              <a:t>Agenda</a:t>
            </a:r>
          </a:p>
          <a:p>
            <a:pPr lvl="0">
              <a:buFontTx/>
              <a:buChar char="-"/>
            </a:pPr>
            <a:r>
              <a:rPr lang="en-US" sz="1800" b="1" dirty="0"/>
              <a:t>Cold War Reality Check</a:t>
            </a:r>
          </a:p>
          <a:p>
            <a:pPr lvl="0">
              <a:buFontTx/>
              <a:buChar char="-"/>
            </a:pPr>
            <a:r>
              <a:rPr lang="en-US" sz="1800" b="1" dirty="0"/>
              <a:t>New Conservativism </a:t>
            </a:r>
          </a:p>
          <a:p>
            <a:pPr marL="109728" lvl="0" indent="0">
              <a:buNone/>
            </a:pPr>
            <a:endParaRPr lang="en-US" sz="1400" b="1" dirty="0"/>
          </a:p>
          <a:p>
            <a:pPr marL="109728" lvl="0" indent="0">
              <a:buNone/>
            </a:pPr>
            <a:r>
              <a:rPr lang="en-US" sz="2000" b="1" dirty="0">
                <a:solidFill>
                  <a:srgbClr val="FF0000"/>
                </a:solidFill>
              </a:rPr>
              <a:t>Homework:</a:t>
            </a:r>
          </a:p>
          <a:p>
            <a:pPr lvl="0">
              <a:buFont typeface="Arial" panose="020B0604020202020204" pitchFamily="34" charset="0"/>
              <a:buChar char="•"/>
            </a:pPr>
            <a:r>
              <a:rPr lang="en-US" sz="1800" dirty="0"/>
              <a:t>902-906 &amp; 909-916 Evaluate how Kennedy’s New Frontier and Flexible Response is different from Eisenhower’s policies</a:t>
            </a:r>
            <a:endParaRPr lang="en-US" sz="1800" b="1" dirty="0">
              <a:solidFill>
                <a:srgbClr val="C00000"/>
              </a:solidFill>
            </a:endParaRPr>
          </a:p>
          <a:p>
            <a:pPr>
              <a:buFont typeface="Arial" panose="020B0604020202020204" pitchFamily="34" charset="0"/>
              <a:buChar char="•"/>
            </a:pPr>
            <a:r>
              <a:rPr lang="en-US" sz="1800" b="1" dirty="0">
                <a:solidFill>
                  <a:srgbClr val="C00000"/>
                </a:solidFill>
              </a:rPr>
              <a:t>Pict-o-gram of 1950s culture – Due Thursday</a:t>
            </a:r>
          </a:p>
          <a:p>
            <a:pPr>
              <a:buFont typeface="Arial" panose="020B0604020202020204" pitchFamily="34" charset="0"/>
              <a:buChar char="•"/>
            </a:pPr>
            <a:r>
              <a:rPr lang="en-US" sz="1800" b="1" dirty="0">
                <a:solidFill>
                  <a:srgbClr val="C00000"/>
                </a:solidFill>
              </a:rPr>
              <a:t>Quiz on WWII – the Beginnings of the Cold War, Friday</a:t>
            </a:r>
          </a:p>
        </p:txBody>
      </p:sp>
    </p:spTree>
    <p:extLst>
      <p:ext uri="{BB962C8B-B14F-4D97-AF65-F5344CB8AC3E}">
        <p14:creationId xmlns:p14="http://schemas.microsoft.com/office/powerpoint/2010/main" val="32153493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609600"/>
          </a:xfrm>
        </p:spPr>
        <p:txBody>
          <a:bodyPr>
            <a:normAutofit fontScale="90000"/>
          </a:bodyPr>
          <a:lstStyle/>
          <a:p>
            <a:r>
              <a:rPr lang="en-US" dirty="0">
                <a:solidFill>
                  <a:srgbClr val="FF0000"/>
                </a:solidFill>
                <a:latin typeface="Bell MT" panose="02020503060305020303" pitchFamily="18" charset="0"/>
              </a:rPr>
              <a:t>Eisenhower Diplomacy</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ell MT" panose="02020503060305020303" pitchFamily="18" charset="0"/>
              </a:rPr>
              <a:t>Three truths of Eisenhower diplomacy</a:t>
            </a:r>
          </a:p>
          <a:p>
            <a:pPr lvl="2"/>
            <a:r>
              <a:rPr lang="en-US" dirty="0"/>
              <a:t>US Soviet relations were improving under Eisenhower’s presidency</a:t>
            </a:r>
          </a:p>
          <a:p>
            <a:pPr lvl="2"/>
            <a:r>
              <a:rPr lang="en-US" dirty="0"/>
              <a:t>Energy became a primary concern of U.S. policy during the late 50s</a:t>
            </a:r>
          </a:p>
          <a:p>
            <a:pPr lvl="2"/>
            <a:r>
              <a:rPr lang="en-US" dirty="0"/>
              <a:t>America violates its Good Neighbor Policy during Eisenhower’s administration</a:t>
            </a:r>
          </a:p>
          <a:p>
            <a:r>
              <a:rPr lang="en-US" sz="2400" dirty="0">
                <a:latin typeface="Bell MT" panose="02020503060305020303" pitchFamily="18" charset="0"/>
              </a:rPr>
              <a:t>Use historic facts to prove statements true or false</a:t>
            </a:r>
          </a:p>
        </p:txBody>
      </p:sp>
    </p:spTree>
    <p:extLst>
      <p:ext uri="{BB962C8B-B14F-4D97-AF65-F5344CB8AC3E}">
        <p14:creationId xmlns:p14="http://schemas.microsoft.com/office/powerpoint/2010/main" val="2154836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fontScale="90000"/>
          </a:bodyPr>
          <a:lstStyle/>
          <a:p>
            <a:r>
              <a:rPr lang="en-US" b="1" dirty="0">
                <a:solidFill>
                  <a:srgbClr val="FF0000"/>
                </a:solidFill>
                <a:latin typeface="Bell MT" pitchFamily="18" charset="0"/>
              </a:rPr>
              <a:t>Korean Conflict</a:t>
            </a:r>
          </a:p>
        </p:txBody>
      </p:sp>
      <p:sp>
        <p:nvSpPr>
          <p:cNvPr id="3" name="Content Placeholder 2"/>
          <p:cNvSpPr>
            <a:spLocks noGrp="1"/>
          </p:cNvSpPr>
          <p:nvPr>
            <p:ph idx="1"/>
          </p:nvPr>
        </p:nvSpPr>
        <p:spPr>
          <a:xfrm>
            <a:off x="457200" y="1295400"/>
            <a:ext cx="8229600" cy="5279136"/>
          </a:xfrm>
        </p:spPr>
        <p:txBody>
          <a:bodyPr>
            <a:normAutofit/>
          </a:bodyPr>
          <a:lstStyle/>
          <a:p>
            <a:r>
              <a:rPr lang="en-US" sz="2200" dirty="0">
                <a:latin typeface="Baskerville Old Face" pitchFamily="18" charset="0"/>
              </a:rPr>
              <a:t>Korea divided at the 38</a:t>
            </a:r>
            <a:r>
              <a:rPr lang="en-US" sz="2200" baseline="30000" dirty="0">
                <a:latin typeface="Baskerville Old Face" pitchFamily="18" charset="0"/>
              </a:rPr>
              <a:t>th</a:t>
            </a:r>
            <a:r>
              <a:rPr lang="en-US" sz="2200" dirty="0">
                <a:latin typeface="Baskerville Old Face" pitchFamily="18" charset="0"/>
              </a:rPr>
              <a:t> parallel</a:t>
            </a:r>
          </a:p>
          <a:p>
            <a:r>
              <a:rPr lang="en-US" sz="2200" dirty="0">
                <a:latin typeface="Baskerville Old Face" pitchFamily="18" charset="0"/>
              </a:rPr>
              <a:t>Korean Conflict 1950 </a:t>
            </a:r>
          </a:p>
          <a:p>
            <a:pPr lvl="1"/>
            <a:r>
              <a:rPr lang="en-US" sz="1800" dirty="0">
                <a:latin typeface="Baskerville Old Face" pitchFamily="18" charset="0"/>
              </a:rPr>
              <a:t>UN Resolution</a:t>
            </a:r>
          </a:p>
          <a:p>
            <a:pPr lvl="1"/>
            <a:r>
              <a:rPr lang="en-US" sz="1800" dirty="0">
                <a:latin typeface="Baskerville Old Face" pitchFamily="18" charset="0"/>
              </a:rPr>
              <a:t>Truman orders military action </a:t>
            </a:r>
          </a:p>
          <a:p>
            <a:pPr marL="411480" lvl="1" indent="0">
              <a:buNone/>
            </a:pPr>
            <a:r>
              <a:rPr lang="en-US" sz="1800" dirty="0">
                <a:latin typeface="Baskerville Old Face" pitchFamily="18" charset="0"/>
              </a:rPr>
              <a:t>   (No Declaration of War)</a:t>
            </a:r>
          </a:p>
          <a:p>
            <a:pPr lvl="1"/>
            <a:r>
              <a:rPr lang="en-US" sz="1800" b="1" dirty="0">
                <a:solidFill>
                  <a:srgbClr val="002060"/>
                </a:solidFill>
                <a:latin typeface="Baskerville Old Face" pitchFamily="18" charset="0"/>
              </a:rPr>
              <a:t>National Security Council </a:t>
            </a:r>
          </a:p>
          <a:p>
            <a:pPr marL="411480" lvl="1" indent="0">
              <a:buNone/>
            </a:pPr>
            <a:r>
              <a:rPr lang="en-US" sz="1800" b="1" dirty="0">
                <a:solidFill>
                  <a:srgbClr val="002060"/>
                </a:solidFill>
                <a:latin typeface="Baskerville Old Face" pitchFamily="18" charset="0"/>
              </a:rPr>
              <a:t>    Resolution 68 </a:t>
            </a:r>
            <a:r>
              <a:rPr lang="en-US" sz="1800" dirty="0">
                <a:latin typeface="Baskerville Old Face" pitchFamily="18" charset="0"/>
              </a:rPr>
              <a:t>(NSC-68)</a:t>
            </a:r>
          </a:p>
          <a:p>
            <a:pPr marL="411480" lvl="1" indent="0">
              <a:buNone/>
            </a:pPr>
            <a:r>
              <a:rPr lang="en-US" sz="1800" dirty="0">
                <a:latin typeface="Baskerville Old Face" pitchFamily="18" charset="0"/>
              </a:rPr>
              <a:t>    (Military spending quadruples)</a:t>
            </a:r>
          </a:p>
          <a:p>
            <a:pPr marL="401638" lvl="1" indent="-342900">
              <a:buFont typeface="Arial" pitchFamily="34" charset="0"/>
              <a:buChar char="•"/>
            </a:pPr>
            <a:r>
              <a:rPr lang="en-US" sz="2200" dirty="0">
                <a:latin typeface="Baskerville Old Face" pitchFamily="18" charset="0"/>
              </a:rPr>
              <a:t>Nuclear Bomb? </a:t>
            </a:r>
          </a:p>
          <a:p>
            <a:pPr marL="401638" lvl="1" indent="-342900">
              <a:buFont typeface="Arial" pitchFamily="34" charset="0"/>
              <a:buChar char="•"/>
            </a:pPr>
            <a:r>
              <a:rPr lang="en-US" sz="2200" dirty="0">
                <a:latin typeface="Baskerville Old Face" pitchFamily="18" charset="0"/>
              </a:rPr>
              <a:t>Korean Conflict </a:t>
            </a:r>
            <a:r>
              <a:rPr lang="en-US" sz="2200">
                <a:latin typeface="Baskerville Old Face" pitchFamily="18" charset="0"/>
              </a:rPr>
              <a:t>resolves nothing</a:t>
            </a:r>
            <a:endParaRPr lang="en-US" sz="2200" dirty="0">
              <a:latin typeface="Baskerville Old Face" pitchFamily="18" charset="0"/>
            </a:endParaRPr>
          </a:p>
          <a:p>
            <a:pPr lvl="1"/>
            <a:endParaRPr lang="en-US" sz="2200" dirty="0">
              <a:latin typeface="Baskerville Old Face" pitchFamily="18" charset="0"/>
            </a:endParaRPr>
          </a:p>
          <a:p>
            <a:endParaRPr lang="en-US" sz="2400" dirty="0">
              <a:latin typeface="Baskerville Old Face"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914400"/>
            <a:ext cx="3810000" cy="556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4800600"/>
            <a:ext cx="411479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2961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533400"/>
          </a:xfrm>
        </p:spPr>
        <p:txBody>
          <a:bodyPr>
            <a:normAutofit fontScale="90000"/>
          </a:bodyPr>
          <a:lstStyle/>
          <a:p>
            <a:r>
              <a:rPr lang="en-US" dirty="0"/>
              <a:t>Cold War Impact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600200"/>
            <a:ext cx="5362575" cy="3796644"/>
          </a:xfrm>
        </p:spPr>
      </p:pic>
    </p:spTree>
    <p:extLst>
      <p:ext uri="{BB962C8B-B14F-4D97-AF65-F5344CB8AC3E}">
        <p14:creationId xmlns:p14="http://schemas.microsoft.com/office/powerpoint/2010/main" val="3804647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813264"/>
          </a:xfrm>
        </p:spPr>
        <p:txBody>
          <a:bodyPr/>
          <a:lstStyle/>
          <a:p>
            <a:r>
              <a:rPr lang="en-US" b="1" dirty="0">
                <a:solidFill>
                  <a:srgbClr val="FF0000"/>
                </a:solidFill>
                <a:latin typeface="Bell MT" pitchFamily="18" charset="0"/>
              </a:rPr>
              <a:t>Post WWII Planning</a:t>
            </a:r>
          </a:p>
        </p:txBody>
      </p:sp>
      <p:sp>
        <p:nvSpPr>
          <p:cNvPr id="3" name="Content Placeholder 2"/>
          <p:cNvSpPr>
            <a:spLocks noGrp="1"/>
          </p:cNvSpPr>
          <p:nvPr>
            <p:ph idx="1"/>
          </p:nvPr>
        </p:nvSpPr>
        <p:spPr>
          <a:xfrm>
            <a:off x="457200" y="1143000"/>
            <a:ext cx="8229600" cy="5029517"/>
          </a:xfrm>
        </p:spPr>
        <p:txBody>
          <a:bodyPr>
            <a:normAutofit/>
          </a:bodyPr>
          <a:lstStyle/>
          <a:p>
            <a:r>
              <a:rPr lang="en-US" sz="2000" b="1" u="sng" dirty="0">
                <a:solidFill>
                  <a:srgbClr val="002060"/>
                </a:solidFill>
                <a:latin typeface="Baskerville Old Face" pitchFamily="18" charset="0"/>
              </a:rPr>
              <a:t>Big Three: </a:t>
            </a:r>
            <a:r>
              <a:rPr lang="en-US" sz="2000" dirty="0">
                <a:latin typeface="Baskerville Old Face" pitchFamily="18" charset="0"/>
              </a:rPr>
              <a:t>United States, Great Britain and USSR (Soviet Union)</a:t>
            </a:r>
          </a:p>
          <a:p>
            <a:r>
              <a:rPr lang="en-US" sz="2000" b="1" dirty="0">
                <a:solidFill>
                  <a:srgbClr val="002060"/>
                </a:solidFill>
                <a:latin typeface="Baskerville Old Face" pitchFamily="18" charset="0"/>
              </a:rPr>
              <a:t>Yalta Conference </a:t>
            </a:r>
            <a:r>
              <a:rPr lang="en-US" sz="2000" dirty="0">
                <a:latin typeface="Baskerville Old Face" pitchFamily="18" charset="0"/>
              </a:rPr>
              <a:t>– Goal: </a:t>
            </a:r>
            <a:r>
              <a:rPr lang="en-US" sz="2000" b="1" u="sng" dirty="0">
                <a:solidFill>
                  <a:srgbClr val="FF0000"/>
                </a:solidFill>
                <a:latin typeface="Baskerville Old Face" pitchFamily="18" charset="0"/>
              </a:rPr>
              <a:t>COLLECTIVE SECURITY</a:t>
            </a:r>
          </a:p>
          <a:p>
            <a:pPr lvl="1"/>
            <a:r>
              <a:rPr lang="en-US" sz="2000" dirty="0">
                <a:solidFill>
                  <a:schemeClr val="accent3">
                    <a:lumMod val="75000"/>
                  </a:schemeClr>
                </a:solidFill>
                <a:latin typeface="Baskerville Old Face" pitchFamily="18" charset="0"/>
              </a:rPr>
              <a:t>Germany would be occupied and divided</a:t>
            </a:r>
          </a:p>
          <a:p>
            <a:pPr lvl="1"/>
            <a:r>
              <a:rPr lang="en-US" sz="2000" dirty="0">
                <a:solidFill>
                  <a:schemeClr val="accent3">
                    <a:lumMod val="75000"/>
                  </a:schemeClr>
                </a:solidFill>
                <a:latin typeface="Baskerville Old Face" pitchFamily="18" charset="0"/>
              </a:rPr>
              <a:t>Creation of the United Nations </a:t>
            </a:r>
          </a:p>
          <a:p>
            <a:pPr marL="342900" lvl="1" indent="-342900"/>
            <a:r>
              <a:rPr lang="en-US" sz="2000" b="1" dirty="0">
                <a:solidFill>
                  <a:srgbClr val="002060"/>
                </a:solidFill>
                <a:latin typeface="Baskerville Old Face" pitchFamily="18" charset="0"/>
              </a:rPr>
              <a:t>Nuremberg Trials </a:t>
            </a:r>
            <a:r>
              <a:rPr lang="en-US" sz="2000" dirty="0">
                <a:solidFill>
                  <a:srgbClr val="002060"/>
                </a:solidFill>
                <a:latin typeface="Baskerville Old Face" pitchFamily="18" charset="0"/>
              </a:rPr>
              <a:t>– Nazi trials</a:t>
            </a:r>
          </a:p>
          <a:p>
            <a:pPr marL="285750" lvl="1" indent="-285750">
              <a:buFont typeface="Arial" panose="020B0604020202020204" pitchFamily="34" charset="0"/>
              <a:buChar char="•"/>
            </a:pPr>
            <a:r>
              <a:rPr lang="en-US" sz="2000" b="1" dirty="0">
                <a:solidFill>
                  <a:srgbClr val="002060"/>
                </a:solidFill>
                <a:latin typeface="Baskerville Old Face" pitchFamily="18" charset="0"/>
              </a:rPr>
              <a:t>Allied issues: German industry</a:t>
            </a:r>
            <a:endParaRPr lang="en-US" sz="2000" dirty="0">
              <a:solidFill>
                <a:srgbClr val="002060"/>
              </a:solidFill>
              <a:latin typeface="Baskerville Old Face" pitchFamily="18" charset="0"/>
            </a:endParaRPr>
          </a:p>
          <a:p>
            <a:pPr marL="550926" lvl="2" indent="-285750">
              <a:buFont typeface="Arial" panose="020B0604020202020204" pitchFamily="34" charset="0"/>
              <a:buChar char="•"/>
            </a:pPr>
            <a:r>
              <a:rPr lang="en-US" sz="2000" dirty="0">
                <a:solidFill>
                  <a:srgbClr val="7030A0"/>
                </a:solidFill>
                <a:latin typeface="Baskerville Old Face" pitchFamily="18" charset="0"/>
              </a:rPr>
              <a:t>Soviets want war reparations</a:t>
            </a:r>
          </a:p>
          <a:p>
            <a:pPr marL="550926" lvl="2" indent="-285750">
              <a:spcBef>
                <a:spcPts val="0"/>
              </a:spcBef>
              <a:buFont typeface="Arial" panose="020B0604020202020204" pitchFamily="34" charset="0"/>
              <a:buChar char="•"/>
            </a:pPr>
            <a:r>
              <a:rPr lang="en-US" sz="2000" dirty="0">
                <a:solidFill>
                  <a:srgbClr val="7030A0"/>
                </a:solidFill>
                <a:latin typeface="Baskerville Old Face" pitchFamily="18" charset="0"/>
              </a:rPr>
              <a:t>US against Germany war reparations</a:t>
            </a:r>
          </a:p>
          <a:p>
            <a:pPr marL="265176" lvl="2" indent="0">
              <a:spcBef>
                <a:spcPts val="0"/>
              </a:spcBef>
              <a:buNone/>
            </a:pPr>
            <a:r>
              <a:rPr lang="en-US" sz="2000" dirty="0">
                <a:solidFill>
                  <a:srgbClr val="7030A0"/>
                </a:solidFill>
                <a:latin typeface="Baskerville Old Face" pitchFamily="18" charset="0"/>
              </a:rPr>
              <a:t>(Cause of WWII)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590800"/>
            <a:ext cx="3986212" cy="3645462"/>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5609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smtClean="0"/>
              <a:t>Ike For President</a:t>
            </a:r>
            <a:endParaRPr lang="en-US" sz="1800" b="1" dirty="0"/>
          </a:p>
          <a:p>
            <a:pPr lvl="0">
              <a:buFontTx/>
              <a:buChar char="-"/>
            </a:pPr>
            <a:r>
              <a:rPr lang="en-US" sz="1800" b="1" dirty="0"/>
              <a:t>The Eisenhower Response</a:t>
            </a:r>
          </a:p>
          <a:p>
            <a:pPr lvl="0">
              <a:buFontTx/>
              <a:buChar char="-"/>
            </a:pPr>
            <a:r>
              <a:rPr lang="en-US" sz="1800" b="1" dirty="0" smtClean="0"/>
              <a:t>Cold War Transformation </a:t>
            </a:r>
            <a:endParaRPr lang="en-US" sz="1800" b="1" dirty="0"/>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smtClean="0">
                <a:solidFill>
                  <a:srgbClr val="C00000"/>
                </a:solidFill>
              </a:rPr>
              <a:t>Cold War transformation of </a:t>
            </a:r>
            <a:r>
              <a:rPr lang="en-US" sz="1800" b="1" dirty="0">
                <a:solidFill>
                  <a:srgbClr val="C00000"/>
                </a:solidFill>
              </a:rPr>
              <a:t>1950s culture – Due Friday</a:t>
            </a:r>
          </a:p>
        </p:txBody>
      </p:sp>
    </p:spTree>
    <p:extLst>
      <p:ext uri="{BB962C8B-B14F-4D97-AF65-F5344CB8AC3E}">
        <p14:creationId xmlns:p14="http://schemas.microsoft.com/office/powerpoint/2010/main" val="42798541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dirty="0"/>
              <a:t>New Republicanism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1534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 y="3947318"/>
            <a:ext cx="2478617" cy="1858963"/>
          </a:xfrm>
        </p:spPr>
      </p:pic>
      <p:sp>
        <p:nvSpPr>
          <p:cNvPr id="8" name="Rectangle 7"/>
          <p:cNvSpPr/>
          <p:nvPr/>
        </p:nvSpPr>
        <p:spPr>
          <a:xfrm>
            <a:off x="2775030" y="4419600"/>
            <a:ext cx="6140369" cy="213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panose="02020603050405020304" pitchFamily="18" charset="0"/>
                <a:cs typeface="Times" panose="02020603050405020304" pitchFamily="18" charset="0"/>
              </a:rPr>
              <a:t>Conservative Revolution</a:t>
            </a:r>
            <a:r>
              <a:rPr lang="en-US" sz="2000" dirty="0">
                <a:latin typeface="Times" panose="02020603050405020304" pitchFamily="18" charset="0"/>
                <a:cs typeface="Times" panose="02020603050405020304" pitchFamily="18" charset="0"/>
              </a:rPr>
              <a:t>: balance the budget, return power to states, and curb the welfare state &amp; military spending)</a:t>
            </a:r>
          </a:p>
          <a:p>
            <a:pPr marL="800100" lvl="1" indent="-342900">
              <a:spcBef>
                <a:spcPts val="0"/>
              </a:spcBef>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Truman’s Fair Deal</a:t>
            </a:r>
            <a:r>
              <a:rPr lang="en-US" sz="2000" dirty="0">
                <a:latin typeface="Times" panose="02020603050405020304" pitchFamily="18" charset="0"/>
                <a:cs typeface="Times" panose="02020603050405020304" pitchFamily="18" charset="0"/>
              </a:rPr>
              <a:t> - </a:t>
            </a:r>
            <a:r>
              <a:rPr lang="en-US" sz="2000" dirty="0">
                <a:solidFill>
                  <a:schemeClr val="bg1"/>
                </a:solidFill>
                <a:latin typeface="Baskerville Old Face" panose="02020602080505020303" pitchFamily="18" charset="0"/>
              </a:rPr>
              <a:t>national healthcare, raise minimum wage, expand social security, &amp; Fair Employment Practices</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25544771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762000"/>
          </a:xfrm>
        </p:spPr>
        <p:txBody>
          <a:bodyPr/>
          <a:lstStyle/>
          <a:p>
            <a:r>
              <a:rPr lang="en-US" dirty="0"/>
              <a:t>Cold War Domestic Policy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2369" y="1447800"/>
            <a:ext cx="2514600" cy="1413772"/>
          </a:xfrm>
        </p:spPr>
      </p:pic>
      <p:sp>
        <p:nvSpPr>
          <p:cNvPr id="5" name="Rectangle 4"/>
          <p:cNvSpPr/>
          <p:nvPr/>
        </p:nvSpPr>
        <p:spPr>
          <a:xfrm>
            <a:off x="3552092" y="1428386"/>
            <a:ext cx="4800600" cy="1219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panose="02020603050405020304" pitchFamily="18" charset="0"/>
                <a:cs typeface="Times" panose="02020603050405020304" pitchFamily="18" charset="0"/>
              </a:rPr>
              <a:t>Sputnik 1957 (Space Race)</a:t>
            </a:r>
          </a:p>
          <a:p>
            <a:pPr marL="342900" indent="-342900">
              <a:buFont typeface="Arial" panose="020B0604020202020204" pitchFamily="34" charset="0"/>
              <a:buChar char="•"/>
            </a:pPr>
            <a:r>
              <a:rPr lang="en-US" sz="2000" b="1" dirty="0">
                <a:latin typeface="Times" panose="02020603050405020304" pitchFamily="18" charset="0"/>
                <a:cs typeface="Times" panose="02020603050405020304" pitchFamily="18" charset="0"/>
              </a:rPr>
              <a:t>NASA Act</a:t>
            </a:r>
          </a:p>
          <a:p>
            <a:pPr marL="342900" indent="-342900">
              <a:buFont typeface="Arial" panose="020B0604020202020204" pitchFamily="34" charset="0"/>
              <a:buChar char="•"/>
            </a:pPr>
            <a:r>
              <a:rPr lang="en-US" sz="2000" b="1" u="sng" dirty="0">
                <a:solidFill>
                  <a:schemeClr val="tx1"/>
                </a:solidFill>
                <a:latin typeface="Times" panose="02020603050405020304" pitchFamily="18" charset="0"/>
                <a:cs typeface="Times" panose="02020603050405020304" pitchFamily="18" charset="0"/>
              </a:rPr>
              <a:t>National Defense &amp; Education Act </a:t>
            </a:r>
            <a:r>
              <a:rPr lang="en-US" sz="2000" dirty="0">
                <a:latin typeface="Times" panose="02020603050405020304" pitchFamily="18" charset="0"/>
                <a:cs typeface="Times" panose="02020603050405020304" pitchFamily="18" charset="0"/>
              </a:rPr>
              <a:t>(science &amp; math education)</a:t>
            </a:r>
          </a:p>
        </p:txBody>
      </p:sp>
      <p:sp>
        <p:nvSpPr>
          <p:cNvPr id="6" name="Rectangle 5"/>
          <p:cNvSpPr/>
          <p:nvPr/>
        </p:nvSpPr>
        <p:spPr>
          <a:xfrm>
            <a:off x="149469" y="2916686"/>
            <a:ext cx="5715000" cy="1676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Fear of Communism</a:t>
            </a:r>
          </a:p>
          <a:p>
            <a:r>
              <a:rPr lang="en-US" sz="2000" b="1" dirty="0">
                <a:solidFill>
                  <a:schemeClr val="tx1"/>
                </a:solidFill>
                <a:latin typeface="Times" panose="02020603050405020304" pitchFamily="18" charset="0"/>
                <a:cs typeface="Times" panose="02020603050405020304" pitchFamily="18" charset="0"/>
              </a:rPr>
              <a:t>Interstate Highways Act: </a:t>
            </a:r>
            <a:r>
              <a:rPr lang="en-US" sz="2000" dirty="0">
                <a:latin typeface="Times" panose="02020603050405020304" pitchFamily="18" charset="0"/>
                <a:cs typeface="Times" panose="02020603050405020304" pitchFamily="18" charset="0"/>
              </a:rPr>
              <a:t>infrastructure project to promote troop </a:t>
            </a:r>
            <a:r>
              <a:rPr lang="en-US" sz="2000" dirty="0" smtClean="0">
                <a:latin typeface="Times" panose="02020603050405020304" pitchFamily="18" charset="0"/>
                <a:cs typeface="Times" panose="02020603050405020304" pitchFamily="18" charset="0"/>
              </a:rPr>
              <a:t>movement </a:t>
            </a:r>
            <a:r>
              <a:rPr lang="en-US" sz="2000" i="1" dirty="0" smtClean="0">
                <a:solidFill>
                  <a:srgbClr val="C00000"/>
                </a:solidFill>
                <a:latin typeface="Times" panose="02020603050405020304" pitchFamily="18" charset="0"/>
                <a:cs typeface="Times" panose="02020603050405020304" pitchFamily="18" charset="0"/>
              </a:rPr>
              <a:t>(welfare state)</a:t>
            </a:r>
            <a:endParaRPr lang="en-US" sz="2000" i="1" dirty="0">
              <a:solidFill>
                <a:srgbClr val="C00000"/>
              </a:solidFill>
              <a:latin typeface="Times" panose="02020603050405020304" pitchFamily="18" charset="0"/>
              <a:cs typeface="Times" panose="02020603050405020304" pitchFamily="18" charset="0"/>
            </a:endParaRPr>
          </a:p>
          <a:p>
            <a:r>
              <a:rPr lang="en-US" sz="2000" b="1" dirty="0">
                <a:solidFill>
                  <a:schemeClr val="tx1"/>
                </a:solidFill>
                <a:latin typeface="Baskerville Old Face" panose="02020602080505020303" pitchFamily="18" charset="0"/>
              </a:rPr>
              <a:t>Landrum-Griffin Act 1959: </a:t>
            </a:r>
            <a:r>
              <a:rPr lang="en-US" sz="2000" dirty="0">
                <a:solidFill>
                  <a:schemeClr val="bg1"/>
                </a:solidFill>
                <a:latin typeface="Baskerville Old Face" panose="02020602080505020303" pitchFamily="18" charset="0"/>
              </a:rPr>
              <a:t>corruption in unions (Jimmy Hoffa &amp; Teamsters)</a:t>
            </a:r>
          </a:p>
          <a:p>
            <a:endParaRPr lang="en-US" sz="2000" dirty="0">
              <a:solidFill>
                <a:schemeClr val="bg1"/>
              </a:solidFill>
              <a:latin typeface="Baskerville Old Face" panose="02020602080505020303"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sp>
        <p:nvSpPr>
          <p:cNvPr id="7" name="Right Arrow 6"/>
          <p:cNvSpPr/>
          <p:nvPr/>
        </p:nvSpPr>
        <p:spPr>
          <a:xfrm>
            <a:off x="3048000" y="1905000"/>
            <a:ext cx="457200" cy="35991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877" y="2779024"/>
            <a:ext cx="2780007" cy="193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36277" y="4967738"/>
            <a:ext cx="5791200" cy="1676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Civil Rights </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Brown vs. Board I 1954 &amp; II 1957</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Civil Rights Act – Civil Rights Commission </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Little Rock 9</a:t>
            </a:r>
            <a:endParaRPr lang="en-US" sz="2000" dirty="0">
              <a:solidFill>
                <a:schemeClr val="bg1"/>
              </a:solidFill>
              <a:latin typeface="Baskerville Old Face" panose="02020602080505020303" pitchFamily="18" charset="0"/>
            </a:endParaRPr>
          </a:p>
          <a:p>
            <a:endParaRPr lang="en-US" sz="2000" dirty="0">
              <a:solidFill>
                <a:schemeClr val="bg1"/>
              </a:solidFill>
              <a:latin typeface="Baskerville Old Face" panose="02020602080505020303"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215" y="4718053"/>
            <a:ext cx="2554686" cy="1926086"/>
          </a:xfrm>
          <a:prstGeom prst="rect">
            <a:avLst/>
          </a:prstGeom>
        </p:spPr>
      </p:pic>
    </p:spTree>
    <p:extLst>
      <p:ext uri="{BB962C8B-B14F-4D97-AF65-F5344CB8AC3E}">
        <p14:creationId xmlns:p14="http://schemas.microsoft.com/office/powerpoint/2010/main" val="33043246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762000"/>
          </a:xfrm>
        </p:spPr>
        <p:txBody>
          <a:bodyPr/>
          <a:lstStyle/>
          <a:p>
            <a:r>
              <a:rPr lang="en-US" dirty="0"/>
              <a:t>Cold War Foreign Policy</a:t>
            </a:r>
          </a:p>
        </p:txBody>
      </p:sp>
      <p:sp>
        <p:nvSpPr>
          <p:cNvPr id="5" name="Rectangle 4"/>
          <p:cNvSpPr/>
          <p:nvPr/>
        </p:nvSpPr>
        <p:spPr>
          <a:xfrm>
            <a:off x="3886200" y="1447801"/>
            <a:ext cx="4800600" cy="23002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latin typeface="Times" panose="02020603050405020304" pitchFamily="18" charset="0"/>
                <a:cs typeface="Times" panose="02020603050405020304" pitchFamily="18" charset="0"/>
              </a:rPr>
              <a:t>Korean Conflict 1952: </a:t>
            </a:r>
            <a:r>
              <a:rPr lang="en-US" sz="2000" b="1" dirty="0" smtClean="0">
                <a:solidFill>
                  <a:schemeClr val="bg1"/>
                </a:solidFill>
                <a:latin typeface="Times" panose="02020603050405020304" pitchFamily="18" charset="0"/>
                <a:cs typeface="Times" panose="02020603050405020304" pitchFamily="18" charset="0"/>
              </a:rPr>
              <a:t>Korea divided at the 38</a:t>
            </a:r>
            <a:r>
              <a:rPr lang="en-US" sz="2000" b="1" baseline="30000" dirty="0" smtClean="0">
                <a:solidFill>
                  <a:schemeClr val="bg1"/>
                </a:solidFill>
                <a:latin typeface="Times" panose="02020603050405020304" pitchFamily="18" charset="0"/>
                <a:cs typeface="Times" panose="02020603050405020304" pitchFamily="18" charset="0"/>
              </a:rPr>
              <a:t>th</a:t>
            </a:r>
            <a:r>
              <a:rPr lang="en-US" sz="2000" b="1" dirty="0" smtClean="0">
                <a:solidFill>
                  <a:schemeClr val="bg1"/>
                </a:solidFill>
                <a:latin typeface="Times" panose="02020603050405020304" pitchFamily="18" charset="0"/>
                <a:cs typeface="Times" panose="02020603050405020304" pitchFamily="18" charset="0"/>
              </a:rPr>
              <a:t> parallel</a:t>
            </a:r>
          </a:p>
          <a:p>
            <a:r>
              <a:rPr lang="en-US" sz="2000" b="1" dirty="0" smtClean="0">
                <a:solidFill>
                  <a:schemeClr val="tx1"/>
                </a:solidFill>
                <a:latin typeface="Times" panose="02020603050405020304" pitchFamily="18" charset="0"/>
                <a:cs typeface="Times" panose="02020603050405020304" pitchFamily="18" charset="0"/>
              </a:rPr>
              <a:t>CIA </a:t>
            </a:r>
            <a:r>
              <a:rPr lang="en-US" sz="2000" b="1" dirty="0">
                <a:solidFill>
                  <a:schemeClr val="tx1"/>
                </a:solidFill>
                <a:latin typeface="Times" panose="02020603050405020304" pitchFamily="18" charset="0"/>
                <a:cs typeface="Times" panose="02020603050405020304" pitchFamily="18" charset="0"/>
              </a:rPr>
              <a:t>coup in Iran 1953 (No USSR in the Middle East)</a:t>
            </a:r>
          </a:p>
          <a:p>
            <a:r>
              <a:rPr lang="en-US" sz="2000" b="1" dirty="0">
                <a:solidFill>
                  <a:schemeClr val="tx1"/>
                </a:solidFill>
                <a:latin typeface="Times" panose="02020603050405020304" pitchFamily="18" charset="0"/>
                <a:cs typeface="Times" panose="02020603050405020304" pitchFamily="18" charset="0"/>
              </a:rPr>
              <a:t>Suez Crisis 1956</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Eisenhower Doctrine </a:t>
            </a:r>
          </a:p>
          <a:p>
            <a:pPr marL="342900" indent="-342900">
              <a:buFont typeface="Arial" panose="020B0604020202020204" pitchFamily="34" charset="0"/>
              <a:buChar char="•"/>
            </a:pPr>
            <a:r>
              <a:rPr lang="en-US" sz="2000" dirty="0">
                <a:latin typeface="Times" panose="02020603050405020304" pitchFamily="18" charset="0"/>
                <a:cs typeface="Times" panose="02020603050405020304" pitchFamily="18" charset="0"/>
              </a:rPr>
              <a:t>Energy reliance </a:t>
            </a:r>
          </a:p>
        </p:txBody>
      </p:sp>
      <p:sp>
        <p:nvSpPr>
          <p:cNvPr id="10" name="Rectangle 9"/>
          <p:cNvSpPr/>
          <p:nvPr/>
        </p:nvSpPr>
        <p:spPr>
          <a:xfrm>
            <a:off x="269631" y="4114800"/>
            <a:ext cx="5791200" cy="2057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a:p>
            <a:r>
              <a:rPr lang="en-US" sz="2000" dirty="0">
                <a:latin typeface="Times" panose="02020603050405020304" pitchFamily="18" charset="0"/>
                <a:cs typeface="Times" panose="02020603050405020304" pitchFamily="18" charset="0"/>
              </a:rPr>
              <a:t>Rise of Ho Chi Minh (Independence for Indochina)</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Fall of </a:t>
            </a:r>
            <a:r>
              <a:rPr lang="en-US" sz="2000" b="1" dirty="0" err="1">
                <a:solidFill>
                  <a:schemeClr val="tx1"/>
                </a:solidFill>
                <a:latin typeface="Times" panose="02020603050405020304" pitchFamily="18" charset="0"/>
                <a:cs typeface="Times" panose="02020603050405020304" pitchFamily="18" charset="0"/>
              </a:rPr>
              <a:t>Dien</a:t>
            </a:r>
            <a:r>
              <a:rPr lang="en-US" sz="2000" b="1" dirty="0">
                <a:solidFill>
                  <a:schemeClr val="tx1"/>
                </a:solidFill>
                <a:latin typeface="Times" panose="02020603050405020304" pitchFamily="18" charset="0"/>
                <a:cs typeface="Times" panose="02020603050405020304" pitchFamily="18" charset="0"/>
              </a:rPr>
              <a:t> Bien </a:t>
            </a:r>
            <a:r>
              <a:rPr lang="en-US" sz="2000" b="1" dirty="0" err="1">
                <a:solidFill>
                  <a:schemeClr val="tx1"/>
                </a:solidFill>
                <a:latin typeface="Times" panose="02020603050405020304" pitchFamily="18" charset="0"/>
                <a:cs typeface="Times" panose="02020603050405020304" pitchFamily="18" charset="0"/>
              </a:rPr>
              <a:t>Phu</a:t>
            </a:r>
            <a:r>
              <a:rPr lang="en-US" sz="2000" b="1" dirty="0">
                <a:solidFill>
                  <a:schemeClr val="tx1"/>
                </a:solidFill>
                <a:latin typeface="Times" panose="02020603050405020304" pitchFamily="18" charset="0"/>
                <a:cs typeface="Times" panose="02020603050405020304" pitchFamily="18" charset="0"/>
              </a:rPr>
              <a:t> (failure of U.S. $$)</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Geneva Peace Accord – Vietnam split at 17</a:t>
            </a:r>
            <a:r>
              <a:rPr lang="en-US" sz="2000" b="1" baseline="30000" dirty="0">
                <a:solidFill>
                  <a:schemeClr val="tx1"/>
                </a:solidFill>
                <a:latin typeface="Times" panose="02020603050405020304" pitchFamily="18" charset="0"/>
                <a:cs typeface="Times" panose="02020603050405020304" pitchFamily="18" charset="0"/>
              </a:rPr>
              <a:t>th</a:t>
            </a:r>
            <a:r>
              <a:rPr lang="en-US" sz="2000" b="1" dirty="0">
                <a:solidFill>
                  <a:schemeClr val="tx1"/>
                </a:solidFill>
                <a:latin typeface="Times" panose="02020603050405020304" pitchFamily="18" charset="0"/>
                <a:cs typeface="Times" panose="02020603050405020304" pitchFamily="18" charset="0"/>
              </a:rPr>
              <a:t> parallel (Ngo </a:t>
            </a:r>
            <a:r>
              <a:rPr lang="en-US" sz="2000" b="1" dirty="0" err="1">
                <a:solidFill>
                  <a:schemeClr val="tx1"/>
                </a:solidFill>
                <a:latin typeface="Times" panose="02020603050405020304" pitchFamily="18" charset="0"/>
                <a:cs typeface="Times" panose="02020603050405020304" pitchFamily="18" charset="0"/>
              </a:rPr>
              <a:t>Dinh</a:t>
            </a:r>
            <a:r>
              <a:rPr lang="en-US" sz="2000" b="1" dirty="0">
                <a:solidFill>
                  <a:schemeClr val="tx1"/>
                </a:solidFill>
                <a:latin typeface="Times" panose="02020603050405020304" pitchFamily="18" charset="0"/>
                <a:cs typeface="Times" panose="02020603050405020304" pitchFamily="18" charset="0"/>
              </a:rPr>
              <a:t> Diem – South Vietnam &amp; Ho Chi Minh – North Vietnam)</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Domino Theory – one falls they all fall</a:t>
            </a:r>
          </a:p>
          <a:p>
            <a:pPr marL="342900" indent="-342900">
              <a:buFont typeface="Arial" panose="020B0604020202020204" pitchFamily="34" charset="0"/>
              <a:buChar char="•"/>
            </a:pPr>
            <a:r>
              <a:rPr lang="en-US" sz="2000" b="1" dirty="0">
                <a:solidFill>
                  <a:schemeClr val="tx1"/>
                </a:solidFill>
                <a:latin typeface="Times" panose="02020603050405020304" pitchFamily="18" charset="0"/>
                <a:cs typeface="Times" panose="02020603050405020304" pitchFamily="18" charset="0"/>
              </a:rPr>
              <a:t>SEATO – 1954 US &amp; Asian Alliance</a:t>
            </a:r>
          </a:p>
          <a:p>
            <a:endParaRPr lang="en-US" sz="2000" dirty="0">
              <a:solidFill>
                <a:schemeClr val="bg1"/>
              </a:solidFill>
              <a:latin typeface="Baskerville Old Face" panose="02020602080505020303" pitchFamily="18" charset="0"/>
            </a:endParaRPr>
          </a:p>
          <a:p>
            <a:endParaRPr lang="en-US" sz="2000" dirty="0">
              <a:latin typeface="Times" panose="02020603050405020304" pitchFamily="18" charset="0"/>
              <a:cs typeface="Times" panose="02020603050405020304" pitchFamily="18" charset="0"/>
            </a:endParaRPr>
          </a:p>
          <a:p>
            <a:endParaRPr lang="en-US" sz="2000" dirty="0">
              <a:latin typeface="Times" panose="02020603050405020304" pitchFamily="18" charset="0"/>
              <a:cs typeface="Times"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0" y="1354522"/>
            <a:ext cx="3423139" cy="262495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730" y="3823779"/>
            <a:ext cx="2313670" cy="2790825"/>
          </a:xfrm>
          <a:prstGeom prst="rect">
            <a:avLst/>
          </a:prstGeom>
        </p:spPr>
      </p:pic>
    </p:spTree>
    <p:extLst>
      <p:ext uri="{BB962C8B-B14F-4D97-AF65-F5344CB8AC3E}">
        <p14:creationId xmlns:p14="http://schemas.microsoft.com/office/powerpoint/2010/main" val="38828957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62000"/>
          </a:xfrm>
        </p:spPr>
        <p:txBody>
          <a:bodyPr>
            <a:normAutofit fontScale="90000"/>
          </a:bodyPr>
          <a:lstStyle/>
          <a:p>
            <a:r>
              <a:rPr lang="en-US" dirty="0"/>
              <a:t>Cold War Expansion and Contraction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600200"/>
            <a:ext cx="3310235" cy="2743200"/>
          </a:xfrm>
        </p:spPr>
      </p:pic>
      <p:sp>
        <p:nvSpPr>
          <p:cNvPr id="5" name="Rectangle 4"/>
          <p:cNvSpPr/>
          <p:nvPr/>
        </p:nvSpPr>
        <p:spPr>
          <a:xfrm>
            <a:off x="4072235" y="1600200"/>
            <a:ext cx="4462165" cy="609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W. Germany joins NATO	  </a:t>
            </a:r>
            <a:endParaRPr lang="en-US" sz="2000" dirty="0" smtClean="0">
              <a:solidFill>
                <a:schemeClr val="tx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000" dirty="0" smtClean="0">
                <a:solidFill>
                  <a:schemeClr val="tx1"/>
                </a:solidFill>
                <a:latin typeface="Times" panose="02020603050405020304" pitchFamily="18" charset="0"/>
                <a:cs typeface="Times" panose="02020603050405020304" pitchFamily="18" charset="0"/>
              </a:rPr>
              <a:t>Warsaw </a:t>
            </a:r>
            <a:r>
              <a:rPr lang="en-US" sz="2000" dirty="0">
                <a:solidFill>
                  <a:schemeClr val="tx1"/>
                </a:solidFill>
                <a:latin typeface="Times" panose="02020603050405020304" pitchFamily="18" charset="0"/>
                <a:cs typeface="Times" panose="02020603050405020304" pitchFamily="18" charset="0"/>
              </a:rPr>
              <a:t>Pact 1955</a:t>
            </a:r>
          </a:p>
        </p:txBody>
      </p:sp>
      <p:sp>
        <p:nvSpPr>
          <p:cNvPr id="6" name="Rectangle 5"/>
          <p:cNvSpPr/>
          <p:nvPr/>
        </p:nvSpPr>
        <p:spPr>
          <a:xfrm>
            <a:off x="4072234" y="2362200"/>
            <a:ext cx="4462165"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panose="02020603050405020304" pitchFamily="18" charset="0"/>
                <a:cs typeface="Times" panose="02020603050405020304" pitchFamily="18" charset="0"/>
              </a:rPr>
              <a:t>Joseph Stalin dies 1957   </a:t>
            </a:r>
            <a:r>
              <a:rPr lang="en-US" sz="2000" dirty="0" smtClean="0">
                <a:solidFill>
                  <a:schemeClr val="tx1"/>
                </a:solidFill>
                <a:latin typeface="Times" panose="02020603050405020304" pitchFamily="18" charset="0"/>
                <a:cs typeface="Times" panose="02020603050405020304" pitchFamily="18" charset="0"/>
              </a:rPr>
              <a:t>   Nikita </a:t>
            </a:r>
            <a:r>
              <a:rPr lang="en-US" sz="2000" dirty="0">
                <a:solidFill>
                  <a:schemeClr val="tx1"/>
                </a:solidFill>
                <a:latin typeface="Times" panose="02020603050405020304" pitchFamily="18" charset="0"/>
                <a:cs typeface="Times" panose="02020603050405020304" pitchFamily="18" charset="0"/>
              </a:rPr>
              <a:t>Khrushchev Russian Premier</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Withdraws from Austria</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Hungarian revolt 1957</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009900"/>
            <a:ext cx="1828992" cy="1905000"/>
          </a:xfrm>
          <a:prstGeom prst="rect">
            <a:avLst/>
          </a:prstGeom>
        </p:spPr>
      </p:pic>
      <p:sp>
        <p:nvSpPr>
          <p:cNvPr id="9" name="Down Arrow 8"/>
          <p:cNvSpPr/>
          <p:nvPr/>
        </p:nvSpPr>
        <p:spPr>
          <a:xfrm rot="5400000">
            <a:off x="3636317" y="1642766"/>
            <a:ext cx="414634"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4611496"/>
            <a:ext cx="4462165"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panose="02020603050405020304" pitchFamily="18" charset="0"/>
                <a:cs typeface="Times" panose="02020603050405020304" pitchFamily="18" charset="0"/>
              </a:rPr>
              <a:t>Cuban Revolution 1959 </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Fidel Castro </a:t>
            </a:r>
          </a:p>
          <a:p>
            <a:pPr marL="342900" indent="-342900">
              <a:buFont typeface="Arial" panose="020B0604020202020204" pitchFamily="34" charset="0"/>
              <a:buChar char="•"/>
            </a:pPr>
            <a:r>
              <a:rPr lang="en-US" sz="2000" dirty="0">
                <a:solidFill>
                  <a:schemeClr val="tx1"/>
                </a:solidFill>
                <a:latin typeface="Times" panose="02020603050405020304" pitchFamily="18" charset="0"/>
                <a:cs typeface="Times" panose="02020603050405020304" pitchFamily="18" charset="0"/>
              </a:rPr>
              <a:t>Cuba 90 miles from the U.S. </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557" y="4114800"/>
            <a:ext cx="1878759" cy="2511552"/>
          </a:xfrm>
          <a:prstGeom prst="rect">
            <a:avLst/>
          </a:prstGeom>
        </p:spPr>
      </p:pic>
      <p:sp>
        <p:nvSpPr>
          <p:cNvPr id="3" name="Right Arrow 2"/>
          <p:cNvSpPr/>
          <p:nvPr/>
        </p:nvSpPr>
        <p:spPr>
          <a:xfrm>
            <a:off x="6629400" y="26670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3031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229600" cy="762000"/>
          </a:xfrm>
        </p:spPr>
        <p:txBody>
          <a:bodyPr/>
          <a:lstStyle/>
          <a:p>
            <a:r>
              <a:rPr lang="en-US" b="1" dirty="0">
                <a:solidFill>
                  <a:srgbClr val="FF0000"/>
                </a:solidFill>
                <a:latin typeface="Bell MT" pitchFamily="18" charset="0"/>
              </a:rPr>
              <a:t>Cold War Spending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458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4876800"/>
            <a:ext cx="6705600" cy="1066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Strategic Air Command: Super bombers 	Growth of Aerospace Industry</a:t>
            </a:r>
          </a:p>
        </p:txBody>
      </p:sp>
      <p:sp>
        <p:nvSpPr>
          <p:cNvPr id="5" name="Right Arrow 4"/>
          <p:cNvSpPr/>
          <p:nvPr/>
        </p:nvSpPr>
        <p:spPr>
          <a:xfrm>
            <a:off x="5334000" y="51816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5562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685800"/>
            <a:ext cx="8229600" cy="685800"/>
          </a:xfrm>
        </p:spPr>
        <p:txBody>
          <a:bodyPr>
            <a:normAutofit fontScale="90000"/>
          </a:bodyPr>
          <a:lstStyle/>
          <a:p>
            <a:r>
              <a:rPr lang="en-US" dirty="0" smtClean="0"/>
              <a:t>America’s Secret War</a:t>
            </a:r>
            <a:endParaRPr lang="en-US" dirty="0"/>
          </a:p>
        </p:txBody>
      </p:sp>
      <p:sp>
        <p:nvSpPr>
          <p:cNvPr id="3" name="Content Placeholder 2"/>
          <p:cNvSpPr>
            <a:spLocks noGrp="1"/>
          </p:cNvSpPr>
          <p:nvPr>
            <p:ph idx="1"/>
          </p:nvPr>
        </p:nvSpPr>
        <p:spPr>
          <a:xfrm>
            <a:off x="304800" y="1676400"/>
            <a:ext cx="8229600" cy="4898136"/>
          </a:xfrm>
        </p:spPr>
        <p:txBody>
          <a:bodyPr>
            <a:normAutofit/>
          </a:bodyPr>
          <a:lstStyle/>
          <a:p>
            <a:pPr marL="109728" indent="0">
              <a:buNone/>
            </a:pPr>
            <a:r>
              <a:rPr lang="en-US" sz="2400" b="1" dirty="0" smtClean="0">
                <a:solidFill>
                  <a:srgbClr val="C00000"/>
                </a:solidFill>
              </a:rPr>
              <a:t>U2 Incident 1960</a:t>
            </a:r>
          </a:p>
          <a:p>
            <a:r>
              <a:rPr lang="en-US" sz="2400" dirty="0" smtClean="0"/>
              <a:t>American spying on USSR (ICBM’s)</a:t>
            </a:r>
          </a:p>
          <a:p>
            <a:r>
              <a:rPr lang="en-US" sz="2400" dirty="0" smtClean="0"/>
              <a:t>Francis Gary Powers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616" y="1052146"/>
            <a:ext cx="2971800" cy="1638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956413"/>
            <a:ext cx="3276600" cy="3139587"/>
          </a:xfrm>
          <a:prstGeom prst="rect">
            <a:avLst/>
          </a:prstGeom>
        </p:spPr>
      </p:pic>
      <p:sp>
        <p:nvSpPr>
          <p:cNvPr id="6" name="Rectangle 5"/>
          <p:cNvSpPr/>
          <p:nvPr/>
        </p:nvSpPr>
        <p:spPr>
          <a:xfrm>
            <a:off x="4343400" y="3657600"/>
            <a:ext cx="4038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Times" panose="02020603050405020304" pitchFamily="18" charset="0"/>
                <a:cs typeface="Times" panose="02020603050405020304" pitchFamily="18" charset="0"/>
              </a:rPr>
              <a:t>U.S. admits to spying on USSR</a:t>
            </a:r>
          </a:p>
          <a:p>
            <a:pPr marL="342900" indent="-342900">
              <a:buFont typeface="Arial" panose="020B0604020202020204" pitchFamily="34" charset="0"/>
              <a:buChar char="•"/>
            </a:pPr>
            <a:r>
              <a:rPr lang="en-US" sz="2400" dirty="0" smtClean="0">
                <a:latin typeface="Times" panose="02020603050405020304" pitchFamily="18" charset="0"/>
                <a:cs typeface="Times" panose="02020603050405020304" pitchFamily="18" charset="0"/>
              </a:rPr>
              <a:t>US/Soviet relations deteriorate </a:t>
            </a: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7807428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85800"/>
          </a:xfrm>
        </p:spPr>
        <p:txBody>
          <a:bodyPr>
            <a:normAutofit fontScale="90000"/>
          </a:bodyPr>
          <a:lstStyle/>
          <a:p>
            <a:r>
              <a:rPr lang="en-US" b="1" dirty="0">
                <a:solidFill>
                  <a:srgbClr val="FF0000"/>
                </a:solidFill>
                <a:latin typeface="Bell MT" panose="02020503060305020303" pitchFamily="18" charset="0"/>
              </a:rPr>
              <a:t>I like Ike</a:t>
            </a:r>
          </a:p>
        </p:txBody>
      </p:sp>
      <p:sp>
        <p:nvSpPr>
          <p:cNvPr id="3" name="Content Placeholder 2"/>
          <p:cNvSpPr>
            <a:spLocks noGrp="1"/>
          </p:cNvSpPr>
          <p:nvPr>
            <p:ph idx="1"/>
          </p:nvPr>
        </p:nvSpPr>
        <p:spPr>
          <a:xfrm>
            <a:off x="457200" y="1676400"/>
            <a:ext cx="8229600" cy="4898136"/>
          </a:xfrm>
        </p:spPr>
        <p:txBody>
          <a:bodyPr>
            <a:normAutofit/>
          </a:bodyPr>
          <a:lstStyle/>
          <a:p>
            <a:r>
              <a:rPr lang="en-US" sz="2400" dirty="0"/>
              <a:t>Republic values return</a:t>
            </a:r>
          </a:p>
          <a:p>
            <a:r>
              <a:rPr lang="en-US" sz="2400" dirty="0"/>
              <a:t>Issue – Korean Conflict deadlock </a:t>
            </a:r>
          </a:p>
          <a:p>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90800"/>
            <a:ext cx="74676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2013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b="1" dirty="0">
                <a:solidFill>
                  <a:srgbClr val="FF0000"/>
                </a:solidFill>
                <a:latin typeface="Bell MT" pitchFamily="18" charset="0"/>
              </a:rPr>
              <a:t>Grandfather Ike</a:t>
            </a:r>
          </a:p>
        </p:txBody>
      </p:sp>
      <p:sp>
        <p:nvSpPr>
          <p:cNvPr id="3" name="Content Placeholder 2"/>
          <p:cNvSpPr>
            <a:spLocks noGrp="1"/>
          </p:cNvSpPr>
          <p:nvPr>
            <p:ph idx="1"/>
          </p:nvPr>
        </p:nvSpPr>
        <p:spPr>
          <a:xfrm>
            <a:off x="457200" y="1447800"/>
            <a:ext cx="8229600" cy="5126736"/>
          </a:xfrm>
        </p:spPr>
        <p:txBody>
          <a:bodyPr/>
          <a:lstStyle/>
          <a:p>
            <a:r>
              <a:rPr lang="en-US" b="1" dirty="0">
                <a:solidFill>
                  <a:srgbClr val="C00000"/>
                </a:solidFill>
                <a:latin typeface="Baskerville Old Face" pitchFamily="18" charset="0"/>
              </a:rPr>
              <a:t>New Republicanism </a:t>
            </a:r>
            <a:r>
              <a:rPr lang="en-US" dirty="0">
                <a:latin typeface="Baskerville Old Face" pitchFamily="18" charset="0"/>
              </a:rPr>
              <a:t>– Beginning a Conservative Revolution</a:t>
            </a:r>
          </a:p>
          <a:p>
            <a:r>
              <a:rPr lang="en-US" dirty="0">
                <a:latin typeface="Baskerville Old Face" pitchFamily="18" charset="0"/>
              </a:rPr>
              <a:t>Goals</a:t>
            </a:r>
          </a:p>
          <a:p>
            <a:pPr lvl="1">
              <a:spcBef>
                <a:spcPts val="0"/>
              </a:spcBef>
            </a:pPr>
            <a:r>
              <a:rPr lang="en-US" dirty="0">
                <a:latin typeface="Baskerville Old Face" pitchFamily="18" charset="0"/>
              </a:rPr>
              <a:t>Balanced the federal budget</a:t>
            </a:r>
          </a:p>
          <a:p>
            <a:pPr lvl="1">
              <a:spcBef>
                <a:spcPts val="0"/>
              </a:spcBef>
            </a:pPr>
            <a:r>
              <a:rPr lang="en-US" dirty="0">
                <a:latin typeface="Baskerville Old Face" pitchFamily="18" charset="0"/>
              </a:rPr>
              <a:t>Curb military buildup</a:t>
            </a:r>
          </a:p>
          <a:p>
            <a:pPr lvl="1">
              <a:spcBef>
                <a:spcPts val="0"/>
              </a:spcBef>
            </a:pPr>
            <a:r>
              <a:rPr lang="en-US" dirty="0">
                <a:latin typeface="Baskerville Old Face" pitchFamily="18" charset="0"/>
              </a:rPr>
              <a:t>Return authority to </a:t>
            </a:r>
          </a:p>
          <a:p>
            <a:pPr marL="411480" lvl="1" indent="0">
              <a:spcBef>
                <a:spcPts val="0"/>
              </a:spcBef>
              <a:buNone/>
            </a:pPr>
            <a:r>
              <a:rPr lang="en-US" dirty="0">
                <a:latin typeface="Baskerville Old Face" pitchFamily="18" charset="0"/>
              </a:rPr>
              <a:t>   the states</a:t>
            </a:r>
          </a:p>
          <a:p>
            <a:pPr lvl="1">
              <a:spcBef>
                <a:spcPts val="0"/>
              </a:spcBef>
            </a:pPr>
            <a:r>
              <a:rPr lang="en-US" dirty="0">
                <a:latin typeface="Baskerville Old Face" pitchFamily="18" charset="0"/>
              </a:rPr>
              <a:t>Curb the welfare state</a:t>
            </a:r>
          </a:p>
          <a:p>
            <a:pPr lvl="1"/>
            <a:endParaRPr lang="en-US" dirty="0">
              <a:latin typeface="Baskerville Old Face" pitchFamily="18" charset="0"/>
            </a:endParaRPr>
          </a:p>
          <a:p>
            <a:pPr lvl="1"/>
            <a:endParaRPr lang="en-US" dirty="0">
              <a:latin typeface="Baskerville Old Face" pitchFamily="18" charset="0"/>
            </a:endParaRPr>
          </a:p>
          <a:p>
            <a:endParaRPr lang="en-US" dirty="0">
              <a:latin typeface="Baskerville Old Face" pitchFamily="18" charset="0"/>
            </a:endParaRPr>
          </a:p>
        </p:txBody>
      </p:sp>
      <p:pic>
        <p:nvPicPr>
          <p:cNvPr id="1026" name="Picture 2" descr="http://worthopedia.s3.amazonaws.com/images/thumbnails2/1/0808/06/1_3dc4e3fcff84e824ccdeebbfc0c6e9e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352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3657600"/>
            <a:ext cx="4267201"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0041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85800"/>
          </a:xfrm>
        </p:spPr>
        <p:txBody>
          <a:bodyPr>
            <a:normAutofit fontScale="90000"/>
          </a:bodyPr>
          <a:lstStyle/>
          <a:p>
            <a:r>
              <a:rPr lang="en-US" b="1" dirty="0">
                <a:solidFill>
                  <a:srgbClr val="FF0000"/>
                </a:solidFill>
                <a:latin typeface="Bell MT" panose="02020503060305020303" pitchFamily="18" charset="0"/>
              </a:rPr>
              <a:t>Eisenhower Domestic Programs</a:t>
            </a:r>
          </a:p>
        </p:txBody>
      </p:sp>
      <p:sp>
        <p:nvSpPr>
          <p:cNvPr id="3" name="Content Placeholder 2"/>
          <p:cNvSpPr>
            <a:spLocks noGrp="1"/>
          </p:cNvSpPr>
          <p:nvPr>
            <p:ph idx="1"/>
          </p:nvPr>
        </p:nvSpPr>
        <p:spPr>
          <a:xfrm>
            <a:off x="457200" y="1447800"/>
            <a:ext cx="8229600" cy="5126736"/>
          </a:xfrm>
        </p:spPr>
        <p:txBody>
          <a:bodyPr>
            <a:normAutofit/>
          </a:bodyPr>
          <a:lstStyle/>
          <a:p>
            <a:pPr>
              <a:spcBef>
                <a:spcPts val="0"/>
              </a:spcBef>
            </a:pPr>
            <a:r>
              <a:rPr lang="en-US" sz="2400" dirty="0">
                <a:latin typeface="Baskerville Old Face" panose="02020602080505020303" pitchFamily="18" charset="0"/>
              </a:rPr>
              <a:t>Cold War impacts domestic policies</a:t>
            </a:r>
          </a:p>
          <a:p>
            <a:pPr lvl="1">
              <a:spcBef>
                <a:spcPts val="0"/>
              </a:spcBef>
            </a:pPr>
            <a:r>
              <a:rPr lang="en-US" sz="2000" dirty="0">
                <a:solidFill>
                  <a:srgbClr val="C00000"/>
                </a:solidFill>
                <a:latin typeface="Baskerville Old Face" panose="02020602080505020303" pitchFamily="18" charset="0"/>
              </a:rPr>
              <a:t>New Deal and Fair Deal (Truman’s) – </a:t>
            </a:r>
            <a:r>
              <a:rPr lang="en-US" sz="2000" dirty="0">
                <a:solidFill>
                  <a:schemeClr val="tx1"/>
                </a:solidFill>
                <a:latin typeface="Baskerville Old Face" panose="02020602080505020303" pitchFamily="18" charset="0"/>
              </a:rPr>
              <a:t>national healthcare,</a:t>
            </a:r>
          </a:p>
          <a:p>
            <a:pPr marL="411480" lvl="1" indent="0">
              <a:spcBef>
                <a:spcPts val="0"/>
              </a:spcBef>
              <a:buNone/>
            </a:pPr>
            <a:r>
              <a:rPr lang="en-US" sz="2000" dirty="0">
                <a:solidFill>
                  <a:schemeClr val="tx1"/>
                </a:solidFill>
                <a:latin typeface="Baskerville Old Face" panose="02020602080505020303" pitchFamily="18" charset="0"/>
              </a:rPr>
              <a:t>    raise minimum wage, &amp; Fair Employment Practices</a:t>
            </a:r>
          </a:p>
          <a:p>
            <a:pPr lvl="2">
              <a:spcBef>
                <a:spcPts val="0"/>
              </a:spcBef>
            </a:pPr>
            <a:r>
              <a:rPr lang="en-US" sz="1800" dirty="0">
                <a:solidFill>
                  <a:schemeClr val="tx1"/>
                </a:solidFill>
                <a:latin typeface="Baskerville Old Face" panose="02020602080505020303" pitchFamily="18" charset="0"/>
              </a:rPr>
              <a:t>Eisenhower does not alter (too ingrained in America)</a:t>
            </a:r>
            <a:endParaRPr lang="en-US" sz="1800" dirty="0">
              <a:solidFill>
                <a:srgbClr val="C00000"/>
              </a:solidFill>
              <a:latin typeface="Baskerville Old Face" panose="02020602080505020303" pitchFamily="18" charset="0"/>
            </a:endParaRPr>
          </a:p>
          <a:p>
            <a:pPr lvl="1"/>
            <a:r>
              <a:rPr lang="en-US" sz="2000" dirty="0">
                <a:solidFill>
                  <a:srgbClr val="C00000"/>
                </a:solidFill>
                <a:latin typeface="Baskerville Old Face" panose="02020602080505020303" pitchFamily="18" charset="0"/>
              </a:rPr>
              <a:t>Civil Rights Act 1957: </a:t>
            </a:r>
            <a:r>
              <a:rPr lang="en-US" sz="2000" dirty="0">
                <a:solidFill>
                  <a:schemeClr val="tx1"/>
                </a:solidFill>
                <a:latin typeface="Baskerville Old Face" panose="02020602080505020303" pitchFamily="18" charset="0"/>
              </a:rPr>
              <a:t>Civil Rights Commission</a:t>
            </a:r>
            <a:endParaRPr lang="en-US" sz="2000" dirty="0">
              <a:solidFill>
                <a:srgbClr val="C00000"/>
              </a:solidFill>
              <a:latin typeface="Baskerville Old Face" panose="02020602080505020303" pitchFamily="18" charset="0"/>
            </a:endParaRPr>
          </a:p>
          <a:p>
            <a:pPr lvl="1"/>
            <a:r>
              <a:rPr lang="en-US" sz="2000" dirty="0">
                <a:solidFill>
                  <a:srgbClr val="C00000"/>
                </a:solidFill>
                <a:latin typeface="Baskerville Old Face" panose="02020602080505020303" pitchFamily="18" charset="0"/>
              </a:rPr>
              <a:t>Landrum-Griffin Act 1959: </a:t>
            </a:r>
            <a:r>
              <a:rPr lang="en-US" sz="2000" dirty="0">
                <a:solidFill>
                  <a:schemeClr val="tx1"/>
                </a:solidFill>
                <a:latin typeface="Baskerville Old Face" panose="02020602080505020303" pitchFamily="18" charset="0"/>
              </a:rPr>
              <a:t>corruption in unions</a:t>
            </a:r>
            <a:endParaRPr lang="en-US" sz="2000" dirty="0">
              <a:solidFill>
                <a:srgbClr val="C00000"/>
              </a:solidFill>
              <a:latin typeface="Baskerville Old Face" panose="02020602080505020303" pitchFamily="18" charset="0"/>
            </a:endParaRPr>
          </a:p>
          <a:p>
            <a:pPr lvl="1"/>
            <a:r>
              <a:rPr lang="en-US" sz="2000" dirty="0">
                <a:solidFill>
                  <a:srgbClr val="C00000"/>
                </a:solidFill>
                <a:latin typeface="Baskerville Old Face" panose="02020602080505020303" pitchFamily="18" charset="0"/>
              </a:rPr>
              <a:t>Interstate Highway Act 1956 (Major public works program)</a:t>
            </a:r>
          </a:p>
          <a:p>
            <a:pPr lvl="2"/>
            <a:r>
              <a:rPr lang="en-US" sz="1800" dirty="0">
                <a:latin typeface="Baskerville Old Face" panose="02020602080505020303" pitchFamily="18" charset="0"/>
              </a:rPr>
              <a:t>Cold War airport</a:t>
            </a:r>
          </a:p>
          <a:p>
            <a:pPr lvl="2"/>
            <a:r>
              <a:rPr lang="en-US" sz="1800" dirty="0">
                <a:latin typeface="Baskerville Old Face" panose="02020602080505020303" pitchFamily="18" charset="0"/>
              </a:rPr>
              <a:t>Issues: energy crisis &amp; pollution </a:t>
            </a:r>
          </a:p>
          <a:p>
            <a:pPr lvl="1"/>
            <a:r>
              <a:rPr lang="en-US" sz="2000" dirty="0">
                <a:solidFill>
                  <a:srgbClr val="C00000"/>
                </a:solidFill>
                <a:latin typeface="Baskerville Old Face" panose="02020602080505020303" pitchFamily="18" charset="0"/>
              </a:rPr>
              <a:t>National Defense &amp; Education Act 1958</a:t>
            </a:r>
          </a:p>
          <a:p>
            <a:pPr lvl="2"/>
            <a:r>
              <a:rPr lang="en-US" sz="2000" dirty="0">
                <a:latin typeface="Baskerville Old Face" panose="02020602080505020303" pitchFamily="18" charset="0"/>
              </a:rPr>
              <a:t>Result of Sputnik</a:t>
            </a:r>
          </a:p>
          <a:p>
            <a:pPr lvl="2"/>
            <a:r>
              <a:rPr lang="en-US" sz="2000" dirty="0">
                <a:latin typeface="Baskerville Old Face" panose="02020602080505020303" pitchFamily="18" charset="0"/>
              </a:rPr>
              <a:t>Science education a priority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386" y="3733800"/>
            <a:ext cx="3506213"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img2.imagesbn.com/p/9780313228131_p0_v2_s260x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492" y="19050"/>
            <a:ext cx="1760726"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685800"/>
          </a:xfrm>
        </p:spPr>
        <p:txBody>
          <a:bodyPr>
            <a:normAutofit/>
          </a:bodyPr>
          <a:lstStyle/>
          <a:p>
            <a:r>
              <a:rPr lang="en-US" sz="3200" b="1" dirty="0">
                <a:solidFill>
                  <a:srgbClr val="FF0000"/>
                </a:solidFill>
                <a:latin typeface="Bell MT" panose="02020503060305020303" pitchFamily="18" charset="0"/>
              </a:rPr>
              <a:t>Collective of Security through Intervention</a:t>
            </a:r>
          </a:p>
        </p:txBody>
      </p:sp>
      <p:sp>
        <p:nvSpPr>
          <p:cNvPr id="3" name="Content Placeholder 2"/>
          <p:cNvSpPr>
            <a:spLocks noGrp="1"/>
          </p:cNvSpPr>
          <p:nvPr>
            <p:ph idx="1"/>
          </p:nvPr>
        </p:nvSpPr>
        <p:spPr>
          <a:xfrm>
            <a:off x="457200" y="1524000"/>
            <a:ext cx="8229600" cy="5050536"/>
          </a:xfrm>
        </p:spPr>
        <p:txBody>
          <a:bodyPr>
            <a:normAutofit/>
          </a:bodyPr>
          <a:lstStyle/>
          <a:p>
            <a:r>
              <a:rPr lang="en-US" sz="2400" dirty="0">
                <a:latin typeface="Baskerville Old Face" panose="02020602080505020303" pitchFamily="18" charset="0"/>
              </a:rPr>
              <a:t>Post War Agreements</a:t>
            </a:r>
          </a:p>
          <a:p>
            <a:r>
              <a:rPr lang="en-US" sz="2400" b="1" dirty="0">
                <a:solidFill>
                  <a:srgbClr val="FF0000"/>
                </a:solidFill>
                <a:latin typeface="Baskerville Old Face" panose="02020602080505020303" pitchFamily="18" charset="0"/>
              </a:rPr>
              <a:t>Bretton Woods Conference </a:t>
            </a:r>
            <a:r>
              <a:rPr lang="en-US" sz="2400" i="1" dirty="0">
                <a:latin typeface="Baskerville Old Face" panose="02020602080505020303" pitchFamily="18" charset="0"/>
              </a:rPr>
              <a:t>(</a:t>
            </a:r>
            <a:r>
              <a:rPr lang="en-US" sz="2400" i="1" u="sng" dirty="0">
                <a:latin typeface="Baskerville Old Face" panose="02020602080505020303" pitchFamily="18" charset="0"/>
              </a:rPr>
              <a:t>US Superpower Status </a:t>
            </a:r>
            <a:r>
              <a:rPr lang="en-US" sz="2400" i="1" dirty="0">
                <a:latin typeface="Baskerville Old Face" panose="02020602080505020303" pitchFamily="18" charset="0"/>
              </a:rPr>
              <a:t>– Provides $$$)</a:t>
            </a:r>
          </a:p>
          <a:p>
            <a:pPr lvl="1"/>
            <a:r>
              <a:rPr lang="en-US" sz="2200" b="1" dirty="0">
                <a:solidFill>
                  <a:srgbClr val="002060"/>
                </a:solidFill>
                <a:latin typeface="Baskerville Old Face" panose="02020602080505020303" pitchFamily="18" charset="0"/>
              </a:rPr>
              <a:t>IMF</a:t>
            </a:r>
            <a:r>
              <a:rPr lang="en-US" sz="2200" dirty="0">
                <a:latin typeface="Baskerville Old Face" panose="02020602080505020303" pitchFamily="18" charset="0"/>
              </a:rPr>
              <a:t> – regulate exchange rates for trade</a:t>
            </a:r>
          </a:p>
          <a:p>
            <a:pPr lvl="1"/>
            <a:r>
              <a:rPr lang="en-US" sz="2200" b="1" dirty="0">
                <a:solidFill>
                  <a:srgbClr val="002060"/>
                </a:solidFill>
                <a:latin typeface="Baskerville Old Face" panose="02020602080505020303" pitchFamily="18" charset="0"/>
              </a:rPr>
              <a:t>World Bank </a:t>
            </a:r>
            <a:r>
              <a:rPr lang="en-US" sz="2200" dirty="0">
                <a:latin typeface="Baskerville Old Face" panose="02020602080505020303" pitchFamily="18" charset="0"/>
              </a:rPr>
              <a:t>– finance aid for recovery</a:t>
            </a:r>
          </a:p>
          <a:p>
            <a:r>
              <a:rPr lang="en-US" sz="2400" dirty="0">
                <a:latin typeface="Baskerville Old Face" panose="02020602080505020303" pitchFamily="18" charset="0"/>
              </a:rPr>
              <a:t>United Nations</a:t>
            </a:r>
          </a:p>
          <a:p>
            <a:pPr lvl="1"/>
            <a:r>
              <a:rPr lang="en-US" sz="2200" b="1" dirty="0">
                <a:solidFill>
                  <a:srgbClr val="002060"/>
                </a:solidFill>
                <a:latin typeface="Baskerville Old Face" panose="02020602080505020303" pitchFamily="18" charset="0"/>
              </a:rPr>
              <a:t>Security Council </a:t>
            </a:r>
            <a:r>
              <a:rPr lang="en-US" sz="2200" dirty="0">
                <a:latin typeface="Baskerville Old Face" panose="02020602080505020303" pitchFamily="18" charset="0"/>
              </a:rPr>
              <a:t>(US a permanent member)</a:t>
            </a:r>
          </a:p>
          <a:p>
            <a:pPr lvl="1"/>
            <a:r>
              <a:rPr lang="en-US" sz="2200" dirty="0">
                <a:latin typeface="Baskerville Old Face" panose="02020602080505020303" pitchFamily="18" charset="0"/>
              </a:rPr>
              <a:t>Veto (USSR proposal to outlaw atomic bomb)</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590800"/>
            <a:ext cx="1959269" cy="166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businesspundit.com/wp-content/uploads/2010/07/IM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398" y="4419600"/>
            <a:ext cx="1936671" cy="19129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4875397"/>
            <a:ext cx="3214687" cy="145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994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609600"/>
          </a:xfrm>
        </p:spPr>
        <p:txBody>
          <a:bodyPr>
            <a:normAutofit fontScale="90000"/>
          </a:bodyPr>
          <a:lstStyle/>
          <a:p>
            <a:r>
              <a:rPr lang="en-US" b="1" dirty="0">
                <a:solidFill>
                  <a:srgbClr val="FF0000"/>
                </a:solidFill>
                <a:latin typeface="Bell MT" panose="02020503060305020303" pitchFamily="18" charset="0"/>
              </a:rPr>
              <a:t>Conservativism </a:t>
            </a:r>
          </a:p>
        </p:txBody>
      </p:sp>
      <p:sp>
        <p:nvSpPr>
          <p:cNvPr id="3" name="Content Placeholder 2"/>
          <p:cNvSpPr>
            <a:spLocks noGrp="1"/>
          </p:cNvSpPr>
          <p:nvPr>
            <p:ph idx="1"/>
          </p:nvPr>
        </p:nvSpPr>
        <p:spPr>
          <a:xfrm>
            <a:off x="457200" y="1371600"/>
            <a:ext cx="8229600" cy="5202936"/>
          </a:xfrm>
        </p:spPr>
        <p:txBody>
          <a:bodyPr>
            <a:normAutofit/>
          </a:bodyPr>
          <a:lstStyle/>
          <a:p>
            <a:r>
              <a:rPr lang="en-US" sz="2400" dirty="0">
                <a:latin typeface="Baskerville Old Face" panose="02020602080505020303" pitchFamily="18" charset="0"/>
              </a:rPr>
              <a:t>Conservative Values</a:t>
            </a:r>
          </a:p>
          <a:p>
            <a:pPr lvl="1"/>
            <a:r>
              <a:rPr lang="en-US" sz="2200" dirty="0">
                <a:latin typeface="Baskerville Old Face" panose="02020602080505020303" pitchFamily="18" charset="0"/>
              </a:rPr>
              <a:t>Promoting family values</a:t>
            </a:r>
          </a:p>
          <a:p>
            <a:pPr lvl="1">
              <a:spcBef>
                <a:spcPts val="0"/>
              </a:spcBef>
            </a:pPr>
            <a:r>
              <a:rPr lang="en-US" sz="2200" dirty="0">
                <a:latin typeface="Baskerville Old Face" panose="02020602080505020303" pitchFamily="18" charset="0"/>
              </a:rPr>
              <a:t>Less federal government </a:t>
            </a:r>
          </a:p>
          <a:p>
            <a:pPr marL="411480" lvl="1" indent="0">
              <a:spcBef>
                <a:spcPts val="0"/>
              </a:spcBef>
              <a:buNone/>
            </a:pPr>
            <a:r>
              <a:rPr lang="en-US" sz="2200" dirty="0">
                <a:latin typeface="Baskerville Old Face" panose="02020602080505020303" pitchFamily="18" charset="0"/>
              </a:rPr>
              <a:t>    intervention in the US </a:t>
            </a:r>
          </a:p>
          <a:p>
            <a:pPr lvl="1"/>
            <a:r>
              <a:rPr lang="en-US" sz="2200" dirty="0">
                <a:latin typeface="Baskerville Old Face" panose="02020602080505020303" pitchFamily="18" charset="0"/>
              </a:rPr>
              <a:t>Return authority to the states</a:t>
            </a:r>
          </a:p>
          <a:p>
            <a:pPr lvl="1"/>
            <a:r>
              <a:rPr lang="en-US" sz="2200" dirty="0">
                <a:latin typeface="Baskerville Old Face" panose="02020602080505020303" pitchFamily="18" charset="0"/>
              </a:rPr>
              <a:t>Protect National Security</a:t>
            </a:r>
          </a:p>
          <a:p>
            <a:pPr lvl="1"/>
            <a:r>
              <a:rPr lang="en-US" sz="2200" dirty="0">
                <a:latin typeface="Baskerville Old Face" panose="02020602080505020303" pitchFamily="18" charset="0"/>
              </a:rPr>
              <a:t>Cut taxes</a:t>
            </a:r>
          </a:p>
          <a:p>
            <a:pPr lvl="1"/>
            <a:r>
              <a:rPr lang="en-US" sz="2200" dirty="0">
                <a:latin typeface="Baskerville Old Face" panose="02020602080505020303" pitchFamily="18" charset="0"/>
              </a:rPr>
              <a:t>Christian values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95400"/>
            <a:ext cx="36576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810000"/>
            <a:ext cx="35814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2293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066800"/>
          </a:xfrm>
        </p:spPr>
        <p:txBody>
          <a:bodyPr/>
          <a:lstStyle/>
          <a:p>
            <a:r>
              <a:rPr lang="en-US" b="1" dirty="0">
                <a:solidFill>
                  <a:srgbClr val="FF0000"/>
                </a:solidFill>
                <a:latin typeface="Bell MT" pitchFamily="18" charset="0"/>
              </a:rPr>
              <a:t>Eisenhower’s Cold War </a:t>
            </a:r>
          </a:p>
        </p:txBody>
      </p:sp>
      <p:sp>
        <p:nvSpPr>
          <p:cNvPr id="3" name="Content Placeholder 2"/>
          <p:cNvSpPr>
            <a:spLocks noGrp="1"/>
          </p:cNvSpPr>
          <p:nvPr>
            <p:ph idx="1"/>
          </p:nvPr>
        </p:nvSpPr>
        <p:spPr>
          <a:xfrm>
            <a:off x="457200" y="1752600"/>
            <a:ext cx="8229600" cy="4821936"/>
          </a:xfrm>
        </p:spPr>
        <p:txBody>
          <a:bodyPr>
            <a:normAutofit/>
          </a:bodyPr>
          <a:lstStyle/>
          <a:p>
            <a:r>
              <a:rPr lang="en-US" sz="2400" dirty="0">
                <a:latin typeface="Baskerville Old Face" pitchFamily="18" charset="0"/>
              </a:rPr>
              <a:t>Sec. of State: John Foster Dulles </a:t>
            </a:r>
          </a:p>
          <a:p>
            <a:r>
              <a:rPr lang="en-US" sz="2400" dirty="0">
                <a:latin typeface="Baskerville Old Face" pitchFamily="18" charset="0"/>
              </a:rPr>
              <a:t>Cold War Policies</a:t>
            </a:r>
          </a:p>
          <a:p>
            <a:pPr lvl="1"/>
            <a:r>
              <a:rPr lang="en-US" sz="2200" dirty="0">
                <a:latin typeface="Baskerville Old Face" pitchFamily="18" charset="0"/>
              </a:rPr>
              <a:t>Eisenhower Doctrine: Middle East</a:t>
            </a:r>
          </a:p>
          <a:p>
            <a:pPr lvl="1"/>
            <a:r>
              <a:rPr lang="en-US" sz="2200" dirty="0">
                <a:latin typeface="Baskerville Old Face" pitchFamily="18" charset="0"/>
              </a:rPr>
              <a:t>Strategic Air Command</a:t>
            </a:r>
          </a:p>
          <a:p>
            <a:pPr lvl="1"/>
            <a:r>
              <a:rPr lang="en-US" sz="2200" dirty="0">
                <a:latin typeface="Baskerville Old Face" pitchFamily="18" charset="0"/>
              </a:rPr>
              <a:t>SEATO</a:t>
            </a:r>
          </a:p>
          <a:p>
            <a:pPr lvl="1"/>
            <a:r>
              <a:rPr lang="en-US" sz="2200" dirty="0">
                <a:latin typeface="Baskerville Old Face" pitchFamily="18" charset="0"/>
              </a:rPr>
              <a:t>Negotiate with Khrushchev </a:t>
            </a:r>
          </a:p>
          <a:p>
            <a:pPr lvl="1"/>
            <a:r>
              <a:rPr lang="en-US" sz="2200" dirty="0">
                <a:latin typeface="Baskerville Old Face" pitchFamily="18" charset="0"/>
              </a:rPr>
              <a:t>Continue Containment Policy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00200"/>
            <a:ext cx="36576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usafpolice.org/uploads/3/8/2/1/38210033/1691448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026" y="4191000"/>
            <a:ext cx="3810000" cy="247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920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229600" cy="762000"/>
          </a:xfrm>
        </p:spPr>
        <p:txBody>
          <a:bodyPr/>
          <a:lstStyle/>
          <a:p>
            <a:r>
              <a:rPr lang="en-US" b="1" dirty="0">
                <a:solidFill>
                  <a:srgbClr val="FF0000"/>
                </a:solidFill>
                <a:latin typeface="Bell MT" pitchFamily="18" charset="0"/>
              </a:rPr>
              <a:t>Cold War Spending </a:t>
            </a:r>
          </a:p>
        </p:txBody>
      </p:sp>
      <p:sp>
        <p:nvSpPr>
          <p:cNvPr id="3" name="Content Placeholder 2"/>
          <p:cNvSpPr>
            <a:spLocks noGrp="1"/>
          </p:cNvSpPr>
          <p:nvPr>
            <p:ph idx="1"/>
          </p:nvPr>
        </p:nvSpPr>
        <p:spPr>
          <a:xfrm>
            <a:off x="457200" y="1676400"/>
            <a:ext cx="8229600" cy="4898136"/>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4582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512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762000"/>
          </a:xfrm>
        </p:spPr>
        <p:txBody>
          <a:bodyPr/>
          <a:lstStyle/>
          <a:p>
            <a:r>
              <a:rPr lang="en-US" b="1" dirty="0">
                <a:solidFill>
                  <a:srgbClr val="FF0000"/>
                </a:solidFill>
                <a:latin typeface="Bell MT" pitchFamily="18" charset="0"/>
              </a:rPr>
              <a:t>Cold War Policies</a:t>
            </a:r>
          </a:p>
        </p:txBody>
      </p:sp>
      <p:sp>
        <p:nvSpPr>
          <p:cNvPr id="3" name="Content Placeholder 2"/>
          <p:cNvSpPr>
            <a:spLocks noGrp="1"/>
          </p:cNvSpPr>
          <p:nvPr>
            <p:ph idx="1"/>
          </p:nvPr>
        </p:nvSpPr>
        <p:spPr>
          <a:xfrm>
            <a:off x="457200" y="1447800"/>
            <a:ext cx="8229600" cy="5126736"/>
          </a:xfrm>
        </p:spPr>
        <p:txBody>
          <a:bodyPr>
            <a:normAutofit lnSpcReduction="10000"/>
          </a:bodyPr>
          <a:lstStyle/>
          <a:p>
            <a:r>
              <a:rPr lang="en-US" sz="2400" dirty="0">
                <a:latin typeface="Baskerville Old Face" pitchFamily="18" charset="0"/>
              </a:rPr>
              <a:t>Cold War Issues</a:t>
            </a:r>
          </a:p>
          <a:p>
            <a:pPr lvl="1"/>
            <a:r>
              <a:rPr lang="en-US" sz="2200" dirty="0">
                <a:latin typeface="Baskerville Old Face" pitchFamily="18" charset="0"/>
              </a:rPr>
              <a:t>Warsaw Pact 1955</a:t>
            </a:r>
          </a:p>
          <a:p>
            <a:pPr lvl="1"/>
            <a:r>
              <a:rPr lang="en-US" sz="2200" dirty="0">
                <a:latin typeface="Baskerville Old Face" pitchFamily="18" charset="0"/>
              </a:rPr>
              <a:t>Hungarian Revolt put down harshly by Soviets</a:t>
            </a:r>
          </a:p>
          <a:p>
            <a:pPr lvl="1"/>
            <a:r>
              <a:rPr lang="en-US" sz="2200" dirty="0">
                <a:latin typeface="Baskerville Old Face" pitchFamily="18" charset="0"/>
              </a:rPr>
              <a:t>Strategic Air Command weakens the </a:t>
            </a:r>
          </a:p>
          <a:p>
            <a:pPr marL="411480" lvl="1" indent="0">
              <a:buNone/>
            </a:pPr>
            <a:r>
              <a:rPr lang="en-US" sz="2200" dirty="0">
                <a:latin typeface="Baskerville Old Face" pitchFamily="18" charset="0"/>
              </a:rPr>
              <a:t>    Army &amp; Navy and costs more</a:t>
            </a:r>
          </a:p>
          <a:p>
            <a:pPr lvl="1"/>
            <a:r>
              <a:rPr lang="en-US" sz="2200" dirty="0">
                <a:latin typeface="Baskerville Old Face" pitchFamily="18" charset="0"/>
              </a:rPr>
              <a:t>US need for oil drives policies</a:t>
            </a:r>
          </a:p>
          <a:p>
            <a:pPr lvl="2"/>
            <a:r>
              <a:rPr lang="en-US" sz="2000" dirty="0">
                <a:latin typeface="Baskerville Old Face" pitchFamily="18" charset="0"/>
              </a:rPr>
              <a:t>CIA Coup in Iran</a:t>
            </a:r>
          </a:p>
          <a:p>
            <a:pPr lvl="2"/>
            <a:r>
              <a:rPr lang="en-US" sz="2000" dirty="0">
                <a:latin typeface="Baskerville Old Face" pitchFamily="18" charset="0"/>
              </a:rPr>
              <a:t>Suez Crisis</a:t>
            </a:r>
          </a:p>
          <a:p>
            <a:pPr lvl="2"/>
            <a:r>
              <a:rPr lang="en-US" sz="2000" dirty="0">
                <a:latin typeface="Baskerville Old Face" pitchFamily="18" charset="0"/>
              </a:rPr>
              <a:t>OPEC formed 1960 </a:t>
            </a:r>
          </a:p>
          <a:p>
            <a:r>
              <a:rPr lang="en-US" sz="2400" dirty="0">
                <a:latin typeface="Baskerville Old Face" pitchFamily="18" charset="0"/>
              </a:rPr>
              <a:t>Cold War Positives</a:t>
            </a:r>
          </a:p>
          <a:p>
            <a:pPr lvl="1"/>
            <a:r>
              <a:rPr lang="en-US" sz="2200" dirty="0">
                <a:latin typeface="Baskerville Old Face" pitchFamily="18" charset="0"/>
              </a:rPr>
              <a:t>Khrushchev replaces Joseph Stalin</a:t>
            </a:r>
          </a:p>
          <a:p>
            <a:pPr lvl="1"/>
            <a:r>
              <a:rPr lang="en-US" sz="2200" dirty="0">
                <a:latin typeface="Baskerville Old Face" pitchFamily="18" charset="0"/>
              </a:rPr>
              <a:t>Soviets free Austria</a:t>
            </a:r>
          </a:p>
          <a:p>
            <a:pPr lvl="1"/>
            <a:r>
              <a:rPr lang="en-US" sz="2200" dirty="0">
                <a:latin typeface="Baskerville Old Face" pitchFamily="18" charset="0"/>
              </a:rPr>
              <a:t>US &amp; USSR stop atmospheric and </a:t>
            </a:r>
          </a:p>
          <a:p>
            <a:pPr marL="411480" lvl="1" indent="0">
              <a:buNone/>
            </a:pPr>
            <a:r>
              <a:rPr lang="en-US" sz="2200" dirty="0">
                <a:latin typeface="Baskerville Old Face" pitchFamily="18" charset="0"/>
              </a:rPr>
              <a:t>    underground testing </a:t>
            </a:r>
          </a:p>
          <a:p>
            <a:pPr lvl="1"/>
            <a:endParaRPr lang="en-US" sz="2200" dirty="0">
              <a:latin typeface="Baskerville Old Face"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762000"/>
            <a:ext cx="238125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mideastcartoonhistory.com/1953to1964/1957/1957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114800"/>
            <a:ext cx="361309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6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fontScale="90000"/>
          </a:bodyPr>
          <a:lstStyle/>
          <a:p>
            <a:r>
              <a:rPr lang="en-US" b="1" dirty="0">
                <a:solidFill>
                  <a:srgbClr val="FF0000"/>
                </a:solidFill>
                <a:latin typeface="Bell MT" pitchFamily="18" charset="0"/>
              </a:rPr>
              <a:t>Eisenhower Cold War Black Eyes</a:t>
            </a:r>
          </a:p>
        </p:txBody>
      </p:sp>
      <p:sp>
        <p:nvSpPr>
          <p:cNvPr id="3" name="Content Placeholder 2"/>
          <p:cNvSpPr>
            <a:spLocks noGrp="1"/>
          </p:cNvSpPr>
          <p:nvPr>
            <p:ph idx="1"/>
          </p:nvPr>
        </p:nvSpPr>
        <p:spPr>
          <a:xfrm>
            <a:off x="457200" y="1524000"/>
            <a:ext cx="8229600" cy="5050536"/>
          </a:xfrm>
        </p:spPr>
        <p:txBody>
          <a:bodyPr>
            <a:normAutofit/>
          </a:bodyPr>
          <a:lstStyle/>
          <a:p>
            <a:r>
              <a:rPr lang="en-US" sz="2400" b="1" dirty="0">
                <a:solidFill>
                  <a:srgbClr val="002060"/>
                </a:solidFill>
                <a:latin typeface="Baskerville Old Face" pitchFamily="18" charset="0"/>
              </a:rPr>
              <a:t>Sputnik 1957 (National Defense and Education Act &amp; Space Race)</a:t>
            </a:r>
          </a:p>
          <a:p>
            <a:r>
              <a:rPr lang="en-US" sz="2400" b="1" dirty="0">
                <a:solidFill>
                  <a:srgbClr val="002060"/>
                </a:solidFill>
                <a:latin typeface="Baskerville Old Face" pitchFamily="18" charset="0"/>
              </a:rPr>
              <a:t>Fidel Castro</a:t>
            </a:r>
            <a:r>
              <a:rPr lang="en-US" sz="2400" dirty="0">
                <a:latin typeface="Baskerville Old Face" pitchFamily="18" charset="0"/>
              </a:rPr>
              <a:t> spreads Communism </a:t>
            </a:r>
          </a:p>
          <a:p>
            <a:pPr marL="109728" indent="0">
              <a:buNone/>
            </a:pPr>
            <a:r>
              <a:rPr lang="en-US" sz="2400" dirty="0">
                <a:latin typeface="Baskerville Old Face" pitchFamily="18" charset="0"/>
              </a:rPr>
              <a:t>    to Cuba (USSR Allie) </a:t>
            </a:r>
            <a:endParaRPr lang="en-US" sz="2200" dirty="0">
              <a:latin typeface="Baskerville Old Face" pitchFamily="18" charset="0"/>
            </a:endParaRPr>
          </a:p>
          <a:p>
            <a:r>
              <a:rPr lang="en-US" sz="2200" b="1" dirty="0">
                <a:latin typeface="Baskerville Old Face" pitchFamily="18" charset="0"/>
              </a:rPr>
              <a:t>Vietnam Conflict</a:t>
            </a:r>
          </a:p>
          <a:p>
            <a:pPr lvl="1"/>
            <a:r>
              <a:rPr lang="en-US" sz="2000" dirty="0">
                <a:latin typeface="Baskerville Old Face" pitchFamily="18" charset="0"/>
              </a:rPr>
              <a:t>U.S. provides 80% of military aid</a:t>
            </a:r>
          </a:p>
          <a:p>
            <a:pPr lvl="1"/>
            <a:r>
              <a:rPr lang="en-US" sz="2000" dirty="0" err="1">
                <a:latin typeface="Baskerville Old Face" pitchFamily="18" charset="0"/>
              </a:rPr>
              <a:t>Dien</a:t>
            </a:r>
            <a:r>
              <a:rPr lang="en-US" sz="2000" dirty="0">
                <a:latin typeface="Baskerville Old Face" pitchFamily="18" charset="0"/>
              </a:rPr>
              <a:t> Bien </a:t>
            </a:r>
            <a:r>
              <a:rPr lang="en-US" sz="2000" dirty="0" err="1">
                <a:latin typeface="Baskerville Old Face" pitchFamily="18" charset="0"/>
              </a:rPr>
              <a:t>Phu</a:t>
            </a:r>
            <a:r>
              <a:rPr lang="en-US" sz="2000" dirty="0">
                <a:latin typeface="Baskerville Old Face" pitchFamily="18" charset="0"/>
              </a:rPr>
              <a:t> 1954</a:t>
            </a:r>
          </a:p>
          <a:p>
            <a:pPr lvl="1"/>
            <a:r>
              <a:rPr lang="en-US" sz="2000" dirty="0">
                <a:latin typeface="Baskerville Old Face" pitchFamily="18" charset="0"/>
              </a:rPr>
              <a:t>Geneva Peace Accords 17</a:t>
            </a:r>
            <a:r>
              <a:rPr lang="en-US" sz="2000" baseline="30000" dirty="0">
                <a:latin typeface="Baskerville Old Face" pitchFamily="18" charset="0"/>
              </a:rPr>
              <a:t>th</a:t>
            </a:r>
            <a:r>
              <a:rPr lang="en-US" sz="2000" dirty="0">
                <a:latin typeface="Baskerville Old Face" pitchFamily="18" charset="0"/>
              </a:rPr>
              <a:t> Parallel</a:t>
            </a:r>
          </a:p>
          <a:p>
            <a:r>
              <a:rPr lang="en-US" sz="2200" b="1" dirty="0">
                <a:solidFill>
                  <a:srgbClr val="002060"/>
                </a:solidFill>
                <a:latin typeface="Baskerville Old Face" pitchFamily="18" charset="0"/>
              </a:rPr>
              <a:t>Gary Powers</a:t>
            </a:r>
            <a:r>
              <a:rPr lang="en-US" sz="2200" dirty="0">
                <a:latin typeface="Baskerville Old Face" pitchFamily="18" charset="0"/>
              </a:rPr>
              <a:t> U2 Spy plane incident</a:t>
            </a:r>
            <a:endParaRPr lang="en-US" sz="2400" dirty="0">
              <a:latin typeface="Baskerville Old Face"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319947"/>
            <a:ext cx="3380760" cy="276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474" y="5257800"/>
            <a:ext cx="3396926" cy="124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110928"/>
            <a:ext cx="3810000" cy="159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384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685800"/>
          </a:xfrm>
        </p:spPr>
        <p:txBody>
          <a:bodyPr>
            <a:normAutofit fontScale="90000"/>
          </a:bodyPr>
          <a:lstStyle/>
          <a:p>
            <a:r>
              <a:rPr lang="en-US" b="1" dirty="0">
                <a:solidFill>
                  <a:srgbClr val="FF0000"/>
                </a:solidFill>
                <a:latin typeface="Bell MT" panose="02020503060305020303" pitchFamily="18" charset="0"/>
              </a:rPr>
              <a:t>New Republicanism</a:t>
            </a:r>
          </a:p>
        </p:txBody>
      </p:sp>
      <p:sp>
        <p:nvSpPr>
          <p:cNvPr id="3" name="Content Placeholder 2"/>
          <p:cNvSpPr>
            <a:spLocks noGrp="1"/>
          </p:cNvSpPr>
          <p:nvPr>
            <p:ph idx="1"/>
          </p:nvPr>
        </p:nvSpPr>
        <p:spPr>
          <a:xfrm>
            <a:off x="457200" y="1371600"/>
            <a:ext cx="8229600" cy="5202936"/>
          </a:xfrm>
        </p:spPr>
        <p:txBody>
          <a:bodyPr>
            <a:normAutofit/>
          </a:bodyPr>
          <a:lstStyle/>
          <a:p>
            <a:r>
              <a:rPr lang="en-US" sz="2000" dirty="0">
                <a:latin typeface="Times" panose="02020603050405020304" pitchFamily="18" charset="0"/>
                <a:cs typeface="Times" panose="02020603050405020304" pitchFamily="18" charset="0"/>
              </a:rPr>
              <a:t>Determine whether Eisenhower’s Administration really achieved Conservative Revolution by placing the following terms on the chart</a:t>
            </a:r>
          </a:p>
          <a:p>
            <a:pPr marL="109728" indent="0">
              <a:buNone/>
            </a:pPr>
            <a:r>
              <a:rPr lang="en-US" sz="2000" dirty="0">
                <a:latin typeface="Times" panose="02020603050405020304" pitchFamily="18" charset="0"/>
                <a:cs typeface="Times" panose="02020603050405020304" pitchFamily="18" charset="0"/>
              </a:rPr>
              <a:t>Vietnam				Eisenhower Doctrine	</a:t>
            </a:r>
          </a:p>
          <a:p>
            <a:pPr marL="109728" indent="0">
              <a:buNone/>
            </a:pPr>
            <a:r>
              <a:rPr lang="en-US" sz="2000" dirty="0">
                <a:latin typeface="Times" panose="02020603050405020304" pitchFamily="18" charset="0"/>
                <a:cs typeface="Times" panose="02020603050405020304" pitchFamily="18" charset="0"/>
              </a:rPr>
              <a:t>Interstate Highways Act			Civil Rights Act of 1957</a:t>
            </a:r>
          </a:p>
          <a:p>
            <a:pPr marL="109728" indent="0">
              <a:buNone/>
            </a:pPr>
            <a:r>
              <a:rPr lang="en-US" sz="2000" dirty="0">
                <a:latin typeface="Times" panose="02020603050405020304" pitchFamily="18" charset="0"/>
                <a:cs typeface="Times" panose="02020603050405020304" pitchFamily="18" charset="0"/>
              </a:rPr>
              <a:t>National Defense &amp; Education Act		Little Rock 9</a:t>
            </a:r>
          </a:p>
          <a:p>
            <a:pPr marL="109728" indent="0">
              <a:buNone/>
            </a:pPr>
            <a:r>
              <a:rPr lang="en-US" sz="2000" dirty="0">
                <a:latin typeface="Times" panose="02020603050405020304" pitchFamily="18" charset="0"/>
                <a:cs typeface="Times" panose="02020603050405020304" pitchFamily="18" charset="0"/>
              </a:rPr>
              <a:t>Strategic Air Command			Landrum-Griffin Act</a:t>
            </a:r>
          </a:p>
          <a:p>
            <a:pPr marL="109728" indent="0">
              <a:buNone/>
            </a:pPr>
            <a:r>
              <a:rPr lang="en-US" sz="2000" dirty="0">
                <a:latin typeface="Times" panose="02020603050405020304" pitchFamily="18" charset="0"/>
                <a:cs typeface="Times" panose="02020603050405020304" pitchFamily="18" charset="0"/>
              </a:rPr>
              <a:t>Embargo against Cuba			Ending Korean Conflict</a:t>
            </a:r>
          </a:p>
          <a:p>
            <a:pPr marL="109728" indent="0">
              <a:buNone/>
            </a:pPr>
            <a:endParaRPr lang="en-US" sz="2000" dirty="0">
              <a:latin typeface="Times" panose="02020603050405020304" pitchFamily="18" charset="0"/>
              <a:cs typeface="Times"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53725862"/>
              </p:ext>
            </p:extLst>
          </p:nvPr>
        </p:nvGraphicFramePr>
        <p:xfrm>
          <a:off x="1066800" y="4114800"/>
          <a:ext cx="6096000" cy="168480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7200">
                <a:tc>
                  <a:txBody>
                    <a:bodyPr/>
                    <a:lstStyle/>
                    <a:p>
                      <a:r>
                        <a:rPr lang="en-US" dirty="0"/>
                        <a:t>Conservative </a:t>
                      </a:r>
                    </a:p>
                  </a:txBody>
                  <a:tcPr/>
                </a:tc>
                <a:tc>
                  <a:txBody>
                    <a:bodyPr/>
                    <a:lstStyle/>
                    <a:p>
                      <a:r>
                        <a:rPr lang="en-US" dirty="0"/>
                        <a:t>Liberal </a:t>
                      </a:r>
                    </a:p>
                  </a:txBody>
                  <a:tcPr/>
                </a:tc>
                <a:extLst>
                  <a:ext uri="{0D108BD9-81ED-4DB2-BD59-A6C34878D82A}">
                    <a16:rowId xmlns:a16="http://schemas.microsoft.com/office/drawing/2014/main" val="10000"/>
                  </a:ext>
                </a:extLst>
              </a:tr>
              <a:tr h="1227608">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29802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400" i="1" dirty="0">
                <a:solidFill>
                  <a:srgbClr val="FF0000"/>
                </a:solidFill>
              </a:rPr>
              <a:t>Essential Question:</a:t>
            </a:r>
            <a:r>
              <a:rPr lang="en-US" sz="1400" dirty="0">
                <a:solidFill>
                  <a:srgbClr val="FF0000"/>
                </a:solidFill>
              </a:rPr>
              <a:t> </a:t>
            </a:r>
            <a:r>
              <a:rPr lang="en-US" sz="1400" dirty="0"/>
              <a:t>How was America’s national identity transformed domestically and international, as a result of the Cold War era?</a:t>
            </a:r>
          </a:p>
          <a:p>
            <a:pPr marL="109728" indent="0">
              <a:buNone/>
            </a:pPr>
            <a:r>
              <a:rPr lang="en-US" sz="1400" i="1" dirty="0">
                <a:solidFill>
                  <a:srgbClr val="FF0000"/>
                </a:solidFill>
              </a:rPr>
              <a:t>Students can:</a:t>
            </a:r>
            <a:endParaRPr lang="en-US" sz="1400" dirty="0">
              <a:solidFill>
                <a:srgbClr val="FF0000"/>
              </a:solidFill>
            </a:endParaRPr>
          </a:p>
          <a:p>
            <a:r>
              <a:rPr lang="en-US" sz="1400" dirty="0">
                <a:latin typeface="Times" panose="02020603050405020304" pitchFamily="18" charset="0"/>
                <a:cs typeface="Times" panose="02020603050405020304" pitchFamily="18" charset="0"/>
              </a:rPr>
              <a:t>Decipher how Cold War tension between U.S. and USSR cause challenges to traditionally held views within American society. </a:t>
            </a:r>
          </a:p>
          <a:p>
            <a:pPr marL="109728" lvl="0" indent="0">
              <a:buNone/>
            </a:pPr>
            <a:endParaRPr lang="en-US" sz="1400" b="1" dirty="0"/>
          </a:p>
          <a:p>
            <a:pPr marL="109728" lvl="0" indent="0">
              <a:buNone/>
            </a:pPr>
            <a:r>
              <a:rPr lang="en-US" sz="1800" b="1" dirty="0"/>
              <a:t>Agenda</a:t>
            </a:r>
          </a:p>
          <a:p>
            <a:pPr lvl="0">
              <a:buFontTx/>
              <a:buChar char="-"/>
            </a:pPr>
            <a:r>
              <a:rPr lang="en-US" sz="1800" b="1" dirty="0"/>
              <a:t>Equality over time</a:t>
            </a:r>
          </a:p>
          <a:p>
            <a:pPr lvl="0">
              <a:buFontTx/>
              <a:buChar char="-"/>
            </a:pPr>
            <a:r>
              <a:rPr lang="en-US" sz="1800" b="1" dirty="0"/>
              <a:t>New Frontiers</a:t>
            </a:r>
          </a:p>
          <a:p>
            <a:pPr lvl="0">
              <a:buFontTx/>
              <a:buChar char="-"/>
            </a:pPr>
            <a:r>
              <a:rPr lang="en-US" sz="1800" b="1" dirty="0"/>
              <a:t>Eyes on the Prize</a:t>
            </a:r>
          </a:p>
          <a:p>
            <a:pPr marL="109728" lvl="0" indent="0">
              <a:buNone/>
            </a:pPr>
            <a:endParaRPr lang="en-US" sz="1400" b="1" dirty="0"/>
          </a:p>
          <a:p>
            <a:pPr marL="109728" lvl="0" indent="0">
              <a:buNone/>
            </a:pPr>
            <a:r>
              <a:rPr lang="en-US" sz="2000" b="1" dirty="0">
                <a:solidFill>
                  <a:srgbClr val="FF0000"/>
                </a:solidFill>
              </a:rPr>
              <a:t>Homework:</a:t>
            </a:r>
          </a:p>
          <a:p>
            <a:pPr>
              <a:buFont typeface="Arial" panose="020B0604020202020204" pitchFamily="34" charset="0"/>
              <a:buChar char="•"/>
            </a:pPr>
            <a:r>
              <a:rPr lang="en-US" sz="1800" b="1" dirty="0">
                <a:solidFill>
                  <a:srgbClr val="C00000"/>
                </a:solidFill>
              </a:rPr>
              <a:t>Review for APUSH exam units I-III (homework calendar)</a:t>
            </a:r>
          </a:p>
        </p:txBody>
      </p:sp>
    </p:spTree>
    <p:extLst>
      <p:ext uri="{BB962C8B-B14F-4D97-AF65-F5344CB8AC3E}">
        <p14:creationId xmlns:p14="http://schemas.microsoft.com/office/powerpoint/2010/main" val="2447941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rmAutofit fontScale="90000"/>
          </a:bodyPr>
          <a:lstStyle/>
          <a:p>
            <a:r>
              <a:rPr lang="en-US" dirty="0"/>
              <a:t>Eisenhower’s Farwell Address 1961</a:t>
            </a:r>
          </a:p>
        </p:txBody>
      </p:sp>
      <p:sp>
        <p:nvSpPr>
          <p:cNvPr id="9" name="Content Placeholder 8"/>
          <p:cNvSpPr>
            <a:spLocks noGrp="1"/>
          </p:cNvSpPr>
          <p:nvPr>
            <p:ph idx="1"/>
          </p:nvPr>
        </p:nvSpPr>
        <p:spPr>
          <a:xfrm>
            <a:off x="152400" y="1524000"/>
            <a:ext cx="8534400" cy="5050536"/>
          </a:xfrm>
        </p:spPr>
        <p:txBody>
          <a:bodyPr>
            <a:normAutofit fontScale="40000" lnSpcReduction="20000"/>
          </a:bodyPr>
          <a:lstStyle/>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Our military organization today bears little relation to that known by any of my predecessors in peacetime, or indeed by the fighting men of World War II or Korea.</a:t>
            </a: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 </a:t>
            </a: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Until the latest of our world conflicts, the United States had no armaments industry. American makers of plowshares could, with time and as required, make swords as well. But now we can no longer risk emergency improvisation of national defense; we have been compelled to create a permanent armaments industry of vast proportions. Added to this, three and a half million men and women are directly engaged in the defense establishment. We annually spend on military security more than the net income of all United States corporations. </a:t>
            </a:r>
          </a:p>
          <a:p>
            <a:pPr marL="0" lvl="0" indent="0" eaLnBrk="0" fontAlgn="base" hangingPunct="0">
              <a:spcBef>
                <a:spcPct val="0"/>
              </a:spcBef>
              <a:spcAft>
                <a:spcPct val="0"/>
              </a:spcAft>
              <a:buClrTx/>
              <a:buNone/>
            </a:pPr>
            <a:endParaRPr lang="en-US" altLang="en-US" sz="4300" dirty="0">
              <a:latin typeface="Times" panose="02020603050405020304" pitchFamily="18" charset="0"/>
              <a:cs typeface="Times" panose="02020603050405020304" pitchFamily="18" charset="0"/>
            </a:endParaRP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This conjunction of an immense military establishment and a large arms industry is new in the American experience. The total influence – economic, political, even spiritual – is felt in every city, every Statehouse, every office of the Federal government. We recognize the imperative need for this development. Yet we must not fail to comprehend its grave implications. Our toil, resources and livelihood are all involved; so is the very structure of our society. </a:t>
            </a: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In the councils of government, we must guard against the acquisition of unwarranted influence, whether sought or unsought, by the military-industrial complex. The potential for the disastrous rise of misplaced power exists and will persist. </a:t>
            </a:r>
          </a:p>
          <a:p>
            <a:pPr marL="0" lvl="0" indent="0" eaLnBrk="0" fontAlgn="base" hangingPunct="0">
              <a:spcBef>
                <a:spcPct val="0"/>
              </a:spcBef>
              <a:spcAft>
                <a:spcPct val="0"/>
              </a:spcAft>
              <a:buClrTx/>
              <a:buNone/>
            </a:pPr>
            <a:endParaRPr lang="en-US" altLang="en-US" sz="4300" dirty="0">
              <a:latin typeface="Times" panose="02020603050405020304" pitchFamily="18" charset="0"/>
              <a:cs typeface="Times" panose="02020603050405020304" pitchFamily="18" charset="0"/>
            </a:endParaRPr>
          </a:p>
          <a:p>
            <a:pPr marL="0" lvl="0" indent="0" eaLnBrk="0" fontAlgn="base" hangingPunct="0">
              <a:spcBef>
                <a:spcPct val="0"/>
              </a:spcBef>
              <a:spcAft>
                <a:spcPct val="0"/>
              </a:spcAft>
              <a:buClrTx/>
              <a:buNone/>
            </a:pPr>
            <a:r>
              <a:rPr lang="en-US" altLang="en-US" sz="4300" dirty="0">
                <a:latin typeface="Times" panose="02020603050405020304" pitchFamily="18" charset="0"/>
                <a:cs typeface="Times" panose="02020603050405020304" pitchFamily="18" charset="0"/>
              </a:rPr>
              <a:t>We must never let the weight of this combination endanger our liberties or democratic processes. We should take nothing for granted. Only an alert and knowledgeable citizenry can compel the proper meshing of the huge industrial and military machinery of defense with our peaceful methods and goals, so that security and liberty may prosper together. </a:t>
            </a:r>
          </a:p>
          <a:p>
            <a:endParaRPr lang="en-US" dirty="0"/>
          </a:p>
        </p:txBody>
      </p:sp>
    </p:spTree>
    <p:extLst>
      <p:ext uri="{BB962C8B-B14F-4D97-AF65-F5344CB8AC3E}">
        <p14:creationId xmlns:p14="http://schemas.microsoft.com/office/powerpoint/2010/main" val="9783438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254000"/>
            <a:ext cx="8229600" cy="812800"/>
          </a:xfrm>
        </p:spPr>
        <p:txBody>
          <a:bodyPr/>
          <a:lstStyle/>
          <a:p>
            <a:pPr algn="l" eaLnBrk="1" hangingPunct="1"/>
            <a:r>
              <a:rPr lang="en-US" altLang="en-US" b="1" dirty="0">
                <a:solidFill>
                  <a:srgbClr val="FF0000"/>
                </a:solidFill>
                <a:latin typeface="Bell MT" panose="02020503060305020303" pitchFamily="18" charset="0"/>
              </a:rPr>
              <a:t>Nixon v. Kennedy</a:t>
            </a:r>
          </a:p>
        </p:txBody>
      </p:sp>
      <p:sp>
        <p:nvSpPr>
          <p:cNvPr id="9219" name="Rectangle 3"/>
          <p:cNvSpPr>
            <a:spLocks noGrp="1" noChangeArrowheads="1"/>
          </p:cNvSpPr>
          <p:nvPr>
            <p:ph sz="half" idx="4294967295"/>
          </p:nvPr>
        </p:nvSpPr>
        <p:spPr>
          <a:xfrm>
            <a:off x="304800" y="1143000"/>
            <a:ext cx="8001000" cy="4530725"/>
          </a:xfrm>
        </p:spPr>
        <p:txBody>
          <a:bodyPr/>
          <a:lstStyle/>
          <a:p>
            <a:pPr eaLnBrk="1" hangingPunct="1">
              <a:lnSpc>
                <a:spcPct val="80000"/>
              </a:lnSpc>
              <a:defRPr/>
            </a:pPr>
            <a:r>
              <a:rPr lang="en-US" sz="2400" dirty="0">
                <a:latin typeface="Baskerville Old Face" panose="02020602080505020303" pitchFamily="18" charset="0"/>
              </a:rPr>
              <a:t>John F. Kennedy defeats Richard Nixon 1960 presidential election</a:t>
            </a:r>
          </a:p>
          <a:p>
            <a:pPr lvl="1">
              <a:lnSpc>
                <a:spcPct val="80000"/>
              </a:lnSpc>
              <a:defRPr/>
            </a:pPr>
            <a:r>
              <a:rPr lang="en-US" sz="2200" dirty="0">
                <a:latin typeface="Baskerville Old Face" panose="02020602080505020303" pitchFamily="18" charset="0"/>
              </a:rPr>
              <a:t>Factors</a:t>
            </a:r>
          </a:p>
          <a:p>
            <a:pPr lvl="2">
              <a:lnSpc>
                <a:spcPct val="80000"/>
              </a:lnSpc>
              <a:defRPr/>
            </a:pPr>
            <a:r>
              <a:rPr lang="en-US" sz="2000" dirty="0">
                <a:latin typeface="Baskerville Old Face" panose="02020602080505020303" pitchFamily="18" charset="0"/>
              </a:rPr>
              <a:t>First TV debate </a:t>
            </a:r>
          </a:p>
          <a:p>
            <a:pPr lvl="2">
              <a:lnSpc>
                <a:spcPct val="80000"/>
              </a:lnSpc>
              <a:defRPr/>
            </a:pPr>
            <a:r>
              <a:rPr lang="en-US" sz="2000" dirty="0">
                <a:latin typeface="Baskerville Old Face" panose="02020602080505020303" pitchFamily="18" charset="0"/>
              </a:rPr>
              <a:t>Civil Rights </a:t>
            </a:r>
          </a:p>
          <a:p>
            <a:pPr eaLnBrk="1" hangingPunct="1">
              <a:lnSpc>
                <a:spcPct val="80000"/>
              </a:lnSpc>
              <a:defRPr/>
            </a:pPr>
            <a:endParaRPr lang="en-US" sz="1800" dirty="0"/>
          </a:p>
        </p:txBody>
      </p:sp>
      <p:pic>
        <p:nvPicPr>
          <p:cNvPr id="11269" name="Picture 6" descr="http://media-cache-ec5.pinterest.com/192x/d4/ac/9d/d4ac9dfe19e1ae9a2bee31f180aa127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524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88771"/>
            <a:ext cx="3020639" cy="123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39319" y="2938045"/>
            <a:ext cx="3505200" cy="338554"/>
          </a:xfrm>
          <a:prstGeom prst="rect">
            <a:avLst/>
          </a:prstGeom>
          <a:noFill/>
        </p:spPr>
        <p:txBody>
          <a:bodyPr wrap="square" rtlCol="0">
            <a:spAutoFit/>
          </a:bodyPr>
          <a:lstStyle/>
          <a:p>
            <a:r>
              <a:rPr lang="en-US" sz="1600" dirty="0">
                <a:solidFill>
                  <a:srgbClr val="FF0000"/>
                </a:solidFill>
                <a:latin typeface="Baskerville Old Face" panose="02020602080505020303" pitchFamily="18" charset="0"/>
              </a:rPr>
              <a:t>TV images of Kennedy &amp; Nixon</a:t>
            </a:r>
          </a:p>
        </p:txBody>
      </p:sp>
      <p:pic>
        <p:nvPicPr>
          <p:cNvPr id="1028" name="Picture 4" descr="http://bvapush.pbworks.com/f/1176751435/ElectoralCollege1960-Larg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599"/>
            <a:ext cx="5964667" cy="320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129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bwMode="auto">
          <a:xfrm>
            <a:off x="685800" y="10668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itchFamily="18" charset="0"/>
              <a:buChar char="•"/>
              <a:defRPr sz="3200">
                <a:solidFill>
                  <a:schemeClr val="tx1"/>
                </a:solidFill>
                <a:latin typeface="Times" pitchFamily="18" charset="0"/>
              </a:defRPr>
            </a:lvl1pPr>
            <a:lvl2pPr marL="742950" indent="-285750">
              <a:spcBef>
                <a:spcPct val="20000"/>
              </a:spcBef>
              <a:buClr>
                <a:schemeClr val="accent2"/>
              </a:buClr>
              <a:buFont typeface="Times" pitchFamily="18" charset="0"/>
              <a:buChar char="•"/>
              <a:defRPr sz="2800">
                <a:solidFill>
                  <a:schemeClr val="tx1"/>
                </a:solidFill>
                <a:latin typeface="Times" pitchFamily="18" charset="0"/>
              </a:defRPr>
            </a:lvl2pPr>
            <a:lvl3pPr marL="1143000" indent="-228600">
              <a:spcBef>
                <a:spcPct val="20000"/>
              </a:spcBef>
              <a:buClr>
                <a:schemeClr val="tx1"/>
              </a:buClr>
              <a:buFont typeface="Times" pitchFamily="18" charset="0"/>
              <a:buChar char="•"/>
              <a:defRPr sz="2400">
                <a:solidFill>
                  <a:schemeClr val="tx1"/>
                </a:solidFill>
                <a:latin typeface="Times" pitchFamily="18" charset="0"/>
              </a:defRPr>
            </a:lvl3pPr>
            <a:lvl4pPr marL="1600200" indent="-228600">
              <a:spcBef>
                <a:spcPct val="20000"/>
              </a:spcBef>
              <a:buClr>
                <a:schemeClr val="tx2"/>
              </a:buClr>
              <a:buFont typeface="Wingdings" pitchFamily="2" charset="2"/>
              <a:buChar char="Ø"/>
              <a:defRPr sz="2000">
                <a:solidFill>
                  <a:schemeClr val="tx1"/>
                </a:solidFill>
                <a:latin typeface="Times" pitchFamily="18" charset="0"/>
              </a:defRPr>
            </a:lvl4pPr>
            <a:lvl5pPr marL="2057400" indent="-228600">
              <a:spcBef>
                <a:spcPct val="20000"/>
              </a:spcBef>
              <a:buFont typeface="Wingdings" pitchFamily="2" charset="2"/>
              <a:buChar char="§"/>
              <a:defRPr sz="2000">
                <a:solidFill>
                  <a:schemeClr val="tx1"/>
                </a:solidFill>
                <a:latin typeface="Times" pitchFamily="18"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9pPr>
          </a:lstStyle>
          <a:p>
            <a:pPr algn="ctr">
              <a:spcBef>
                <a:spcPct val="0"/>
              </a:spcBef>
              <a:buClrTx/>
              <a:buFontTx/>
              <a:buNone/>
            </a:pPr>
            <a:r>
              <a:rPr lang="en-US" altLang="en-US" sz="1800" dirty="0"/>
              <a:t>Kennedy was the youngest person ever to be elected president. His</a:t>
            </a:r>
          </a:p>
          <a:p>
            <a:pPr algn="ctr">
              <a:spcBef>
                <a:spcPct val="0"/>
              </a:spcBef>
              <a:buClrTx/>
              <a:buFontTx/>
              <a:buNone/>
            </a:pPr>
            <a:r>
              <a:rPr lang="en-US" altLang="en-US" sz="1800" dirty="0"/>
              <a:t>youth helped provide the theme to his inaugural address:</a:t>
            </a:r>
          </a:p>
        </p:txBody>
      </p:sp>
      <p:sp>
        <p:nvSpPr>
          <p:cNvPr id="15363" name="Text Box 7"/>
          <p:cNvSpPr txBox="1">
            <a:spLocks noChangeArrowheads="1"/>
          </p:cNvSpPr>
          <p:nvPr/>
        </p:nvSpPr>
        <p:spPr bwMode="auto">
          <a:xfrm>
            <a:off x="3352800" y="2057400"/>
            <a:ext cx="5257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Times" pitchFamily="18" charset="0"/>
              <a:buChar char="•"/>
              <a:defRPr sz="3200">
                <a:solidFill>
                  <a:schemeClr val="tx1"/>
                </a:solidFill>
                <a:latin typeface="Times" pitchFamily="18" charset="0"/>
              </a:defRPr>
            </a:lvl1pPr>
            <a:lvl2pPr marL="742950" indent="-285750">
              <a:spcBef>
                <a:spcPct val="20000"/>
              </a:spcBef>
              <a:buClr>
                <a:schemeClr val="accent2"/>
              </a:buClr>
              <a:buFont typeface="Times" pitchFamily="18" charset="0"/>
              <a:buChar char="•"/>
              <a:defRPr sz="2800">
                <a:solidFill>
                  <a:schemeClr val="tx1"/>
                </a:solidFill>
                <a:latin typeface="Times" pitchFamily="18" charset="0"/>
              </a:defRPr>
            </a:lvl2pPr>
            <a:lvl3pPr marL="1143000" indent="-228600">
              <a:spcBef>
                <a:spcPct val="20000"/>
              </a:spcBef>
              <a:buClr>
                <a:schemeClr val="tx1"/>
              </a:buClr>
              <a:buFont typeface="Times" pitchFamily="18" charset="0"/>
              <a:buChar char="•"/>
              <a:defRPr sz="2400">
                <a:solidFill>
                  <a:schemeClr val="tx1"/>
                </a:solidFill>
                <a:latin typeface="Times" pitchFamily="18" charset="0"/>
              </a:defRPr>
            </a:lvl3pPr>
            <a:lvl4pPr marL="1600200" indent="-228600">
              <a:spcBef>
                <a:spcPct val="20000"/>
              </a:spcBef>
              <a:buClr>
                <a:schemeClr val="tx2"/>
              </a:buClr>
              <a:buFont typeface="Wingdings" pitchFamily="2" charset="2"/>
              <a:buChar char="Ø"/>
              <a:defRPr sz="2000">
                <a:solidFill>
                  <a:schemeClr val="tx1"/>
                </a:solidFill>
                <a:latin typeface="Times" pitchFamily="18" charset="0"/>
              </a:defRPr>
            </a:lvl4pPr>
            <a:lvl5pPr marL="2057400" indent="-228600">
              <a:spcBef>
                <a:spcPct val="20000"/>
              </a:spcBef>
              <a:buFont typeface="Wingdings" pitchFamily="2" charset="2"/>
              <a:buChar char="§"/>
              <a:defRPr sz="2000">
                <a:solidFill>
                  <a:schemeClr val="tx1"/>
                </a:solidFill>
                <a:latin typeface="Times" pitchFamily="18"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18" charset="0"/>
              </a:defRPr>
            </a:lvl9pPr>
          </a:lstStyle>
          <a:p>
            <a:pPr>
              <a:spcBef>
                <a:spcPct val="0"/>
              </a:spcBef>
              <a:buClrTx/>
              <a:buFontTx/>
              <a:buNone/>
            </a:pPr>
            <a:r>
              <a:rPr lang="en-US" altLang="en-US" sz="2400" dirty="0">
                <a:latin typeface="Baskerville Old Face" panose="02020602080505020303" pitchFamily="18" charset="0"/>
              </a:rPr>
              <a:t>“Let the word go forth…</a:t>
            </a:r>
          </a:p>
          <a:p>
            <a:pPr>
              <a:spcBef>
                <a:spcPct val="0"/>
              </a:spcBef>
              <a:buClrTx/>
              <a:buFontTx/>
              <a:buNone/>
            </a:pPr>
            <a:r>
              <a:rPr lang="en-US" altLang="en-US" sz="2400" dirty="0">
                <a:latin typeface="Baskerville Old Face" panose="02020602080505020303" pitchFamily="18" charset="0"/>
              </a:rPr>
              <a:t>That the torch has been passed to a new  generation of Americans…</a:t>
            </a:r>
          </a:p>
          <a:p>
            <a:pPr>
              <a:spcBef>
                <a:spcPct val="0"/>
              </a:spcBef>
              <a:buClrTx/>
              <a:buFontTx/>
              <a:buNone/>
            </a:pPr>
            <a:r>
              <a:rPr lang="en-US" altLang="en-US" sz="2400" dirty="0">
                <a:latin typeface="Baskerville Old Face" panose="02020602080505020303" pitchFamily="18" charset="0"/>
              </a:rPr>
              <a:t>The energy, the faith, the  devotion which we bring to this endeavor will light our country and all who </a:t>
            </a:r>
          </a:p>
          <a:p>
            <a:pPr>
              <a:spcBef>
                <a:spcPct val="0"/>
              </a:spcBef>
              <a:buClrTx/>
              <a:buFontTx/>
              <a:buNone/>
            </a:pPr>
            <a:r>
              <a:rPr lang="en-US" altLang="en-US" sz="2400" dirty="0">
                <a:latin typeface="Baskerville Old Face" panose="02020602080505020303" pitchFamily="18" charset="0"/>
              </a:rPr>
              <a:t>serve it…</a:t>
            </a:r>
            <a:r>
              <a:rPr lang="en-US" altLang="en-US" sz="2400" b="1" dirty="0">
                <a:latin typeface="Baskerville Old Face" panose="02020602080505020303" pitchFamily="18" charset="0"/>
              </a:rPr>
              <a:t>And so, my fellow</a:t>
            </a:r>
          </a:p>
          <a:p>
            <a:pPr>
              <a:spcBef>
                <a:spcPct val="0"/>
              </a:spcBef>
              <a:buClrTx/>
              <a:buFontTx/>
              <a:buNone/>
            </a:pPr>
            <a:r>
              <a:rPr lang="en-US" altLang="en-US" sz="2400" b="1" dirty="0">
                <a:latin typeface="Baskerville Old Face" panose="02020602080505020303" pitchFamily="18" charset="0"/>
              </a:rPr>
              <a:t>Americans-ask not what your country can do for  you-ask what you can do for your country.”</a:t>
            </a:r>
          </a:p>
        </p:txBody>
      </p:sp>
      <p:pic>
        <p:nvPicPr>
          <p:cNvPr id="15364" name="Picture 10" descr="jfkinauguraladdres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60" y="1887539"/>
            <a:ext cx="2786628"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5"/>
          <p:cNvSpPr>
            <a:spLocks noGrp="1"/>
          </p:cNvSpPr>
          <p:nvPr>
            <p:ph type="title"/>
          </p:nvPr>
        </p:nvSpPr>
        <p:spPr>
          <a:xfrm>
            <a:off x="228600" y="304800"/>
            <a:ext cx="6019800" cy="533400"/>
          </a:xfrm>
        </p:spPr>
        <p:txBody>
          <a:bodyPr>
            <a:normAutofit fontScale="90000"/>
          </a:bodyPr>
          <a:lstStyle/>
          <a:p>
            <a:pPr eaLnBrk="1" hangingPunct="1"/>
            <a:r>
              <a:rPr lang="en-US" altLang="en-US" b="1" dirty="0">
                <a:solidFill>
                  <a:srgbClr val="FF0000"/>
                </a:solidFill>
                <a:latin typeface="Bell MT" panose="02020503060305020303" pitchFamily="18" charset="0"/>
              </a:rPr>
              <a:t>Kennedy’s Inaugural Address</a:t>
            </a:r>
          </a:p>
        </p:txBody>
      </p:sp>
    </p:spTree>
    <p:extLst>
      <p:ext uri="{BB962C8B-B14F-4D97-AF65-F5344CB8AC3E}">
        <p14:creationId xmlns:p14="http://schemas.microsoft.com/office/powerpoint/2010/main" val="4154604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88736"/>
          </a:xfrm>
          <a:solidFill>
            <a:schemeClr val="bg2">
              <a:alpha val="40000"/>
            </a:schemeClr>
          </a:solidFill>
        </p:spPr>
        <p:txBody>
          <a:bodyPr>
            <a:normAutofit/>
          </a:bodyPr>
          <a:lstStyle/>
          <a:p>
            <a:pPr marL="109728" indent="0">
              <a:buNone/>
            </a:pPr>
            <a:r>
              <a:rPr lang="en-US" sz="1400" b="1" dirty="0"/>
              <a:t>Period 8: 1945 – 1980</a:t>
            </a:r>
            <a:r>
              <a:rPr lang="en-US" sz="1400" dirty="0"/>
              <a:t> </a:t>
            </a:r>
            <a:r>
              <a:rPr lang="en-US" sz="1400" b="1" dirty="0"/>
              <a:t>–</a:t>
            </a:r>
            <a:r>
              <a:rPr lang="en-US" sz="1400" dirty="0"/>
              <a:t> </a:t>
            </a:r>
            <a:r>
              <a:rPr lang="en-US" sz="1400" b="1" dirty="0"/>
              <a:t>After World War II, the United States grappled with prosperity and unfamiliar international responsibilities, while struggling to live up to its ideals.</a:t>
            </a:r>
            <a:r>
              <a:rPr lang="en-US" sz="1400" dirty="0"/>
              <a:t> </a:t>
            </a:r>
          </a:p>
          <a:p>
            <a:pPr lvl="0"/>
            <a:r>
              <a:rPr lang="en-US" sz="1400" b="1" dirty="0"/>
              <a:t>Key Concept 8.1: </a:t>
            </a:r>
            <a:r>
              <a:rPr lang="en-US" sz="1400" dirty="0"/>
              <a:t>The United States responded to uncertain and unstable postwar by asserting and working to maintain a position of global leadership, with far reaching domestic and international consequences.</a:t>
            </a:r>
          </a:p>
          <a:p>
            <a:pPr marL="109728" indent="0">
              <a:buNone/>
            </a:pPr>
            <a:r>
              <a:rPr lang="en-US" sz="1700" i="1" dirty="0">
                <a:solidFill>
                  <a:srgbClr val="FF0000"/>
                </a:solidFill>
              </a:rPr>
              <a:t>Essential Question:</a:t>
            </a:r>
            <a:r>
              <a:rPr lang="en-US" sz="1700" dirty="0">
                <a:solidFill>
                  <a:srgbClr val="FF0000"/>
                </a:solidFill>
              </a:rPr>
              <a:t> </a:t>
            </a:r>
            <a:r>
              <a:rPr lang="en-US" sz="1700" dirty="0"/>
              <a:t>How did new economic, social, and political forces and opportunities confront traditional patterns and assumptions in the period from 1945 to 1980?</a:t>
            </a:r>
            <a:endParaRPr lang="en-US" dirty="0"/>
          </a:p>
          <a:p>
            <a:pPr marL="109728" indent="0">
              <a:buNone/>
            </a:pPr>
            <a:r>
              <a:rPr lang="en-US" sz="1700" i="1" dirty="0">
                <a:solidFill>
                  <a:srgbClr val="FF0000"/>
                </a:solidFill>
              </a:rPr>
              <a:t>Students can:</a:t>
            </a:r>
            <a:endParaRPr lang="en-US" sz="1700" dirty="0">
              <a:solidFill>
                <a:srgbClr val="FF0000"/>
              </a:solidFill>
            </a:endParaRPr>
          </a:p>
          <a:p>
            <a:pPr lvl="0"/>
            <a:r>
              <a:rPr lang="en-US" sz="1700" b="1" dirty="0"/>
              <a:t>Decipher how Cold War tension between U.S. and USSR cause challenges to traditionally held views within American society. </a:t>
            </a:r>
            <a:endParaRPr lang="en-US" sz="1700" dirty="0"/>
          </a:p>
          <a:p>
            <a:pPr marL="109728" lvl="0" indent="0">
              <a:buNone/>
            </a:pPr>
            <a:endParaRPr lang="en-US" sz="1400" b="1" dirty="0"/>
          </a:p>
          <a:p>
            <a:pPr marL="109728" lvl="0" indent="0">
              <a:buNone/>
            </a:pPr>
            <a:r>
              <a:rPr lang="en-US" sz="1800" b="1" dirty="0"/>
              <a:t>Agenda</a:t>
            </a:r>
          </a:p>
          <a:p>
            <a:pPr lvl="0">
              <a:buFontTx/>
              <a:buChar char="-"/>
            </a:pPr>
            <a:r>
              <a:rPr lang="en-US" sz="1800" b="1" dirty="0"/>
              <a:t>Containment</a:t>
            </a:r>
          </a:p>
          <a:p>
            <a:pPr lvl="0">
              <a:buFontTx/>
              <a:buChar char="-"/>
            </a:pPr>
            <a:r>
              <a:rPr lang="en-US" sz="1800" b="1" dirty="0"/>
              <a:t>The Cold War Rivalry</a:t>
            </a:r>
          </a:p>
          <a:p>
            <a:pPr lvl="0">
              <a:buFontTx/>
              <a:buChar char="-"/>
            </a:pPr>
            <a:r>
              <a:rPr lang="en-US" sz="1800" b="1" dirty="0"/>
              <a:t>Remedy for the </a:t>
            </a:r>
            <a:r>
              <a:rPr lang="en-US" sz="1800" b="1" dirty="0" err="1"/>
              <a:t>Communitis</a:t>
            </a:r>
            <a:endParaRPr lang="en-US" sz="1800" b="1" dirty="0"/>
          </a:p>
          <a:p>
            <a:pPr marL="109728" lvl="0" indent="0">
              <a:buNone/>
            </a:pPr>
            <a:endParaRPr lang="en-US" sz="1400" b="1" dirty="0"/>
          </a:p>
          <a:p>
            <a:pPr marL="109728" lvl="0" indent="0">
              <a:buNone/>
            </a:pPr>
            <a:r>
              <a:rPr lang="en-US" sz="2000" b="1" dirty="0">
                <a:solidFill>
                  <a:srgbClr val="FF0000"/>
                </a:solidFill>
              </a:rPr>
              <a:t>Homework:</a:t>
            </a:r>
          </a:p>
          <a:p>
            <a:pPr lvl="0">
              <a:buFontTx/>
              <a:buChar char="-"/>
            </a:pPr>
            <a:r>
              <a:rPr lang="en-US" sz="2000" b="1" dirty="0">
                <a:solidFill>
                  <a:srgbClr val="0070C0"/>
                </a:solidFill>
              </a:rPr>
              <a:t>Study for Cumulative Test </a:t>
            </a:r>
          </a:p>
          <a:p>
            <a:pPr lvl="0">
              <a:buFontTx/>
              <a:buChar char="-"/>
            </a:pPr>
            <a:r>
              <a:rPr lang="en-US" sz="2000" b="1" dirty="0">
                <a:solidFill>
                  <a:srgbClr val="0070C0"/>
                </a:solidFill>
              </a:rPr>
              <a:t>Cumulative Test (Unit 6 &amp; 7) Wed. 3/28</a:t>
            </a:r>
            <a:endParaRPr lang="en-US" sz="2000" dirty="0">
              <a:solidFill>
                <a:srgbClr val="0070C0"/>
              </a:solidFill>
            </a:endParaRPr>
          </a:p>
          <a:p>
            <a:pPr marL="109728" indent="0">
              <a:buNone/>
            </a:pPr>
            <a:endParaRPr lang="en-US" sz="1400" dirty="0"/>
          </a:p>
        </p:txBody>
      </p:sp>
    </p:spTree>
    <p:extLst>
      <p:ext uri="{BB962C8B-B14F-4D97-AF65-F5344CB8AC3E}">
        <p14:creationId xmlns:p14="http://schemas.microsoft.com/office/powerpoint/2010/main" val="1656759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fontScale="90000"/>
          </a:bodyPr>
          <a:lstStyle/>
          <a:p>
            <a:r>
              <a:rPr lang="en-US" b="1" dirty="0">
                <a:solidFill>
                  <a:srgbClr val="FF0000"/>
                </a:solidFill>
                <a:latin typeface="Bell MT" panose="02020503060305020303" pitchFamily="18" charset="0"/>
              </a:rPr>
              <a:t>Kennedy’s Policies</a:t>
            </a:r>
          </a:p>
        </p:txBody>
      </p:sp>
      <p:sp>
        <p:nvSpPr>
          <p:cNvPr id="3" name="Content Placeholder 2"/>
          <p:cNvSpPr>
            <a:spLocks noGrp="1"/>
          </p:cNvSpPr>
          <p:nvPr>
            <p:ph idx="1"/>
          </p:nvPr>
        </p:nvSpPr>
        <p:spPr>
          <a:xfrm>
            <a:off x="457200" y="1295400"/>
            <a:ext cx="8229600" cy="5279136"/>
          </a:xfrm>
        </p:spPr>
        <p:txBody>
          <a:bodyPr>
            <a:normAutofit/>
          </a:bodyPr>
          <a:lstStyle/>
          <a:p>
            <a:pPr marL="109728" indent="0">
              <a:buNone/>
            </a:pPr>
            <a:r>
              <a:rPr lang="en-US" sz="1800" b="1" dirty="0">
                <a:solidFill>
                  <a:srgbClr val="002060"/>
                </a:solidFill>
                <a:latin typeface="Baskerville Old Face" panose="02020602080505020303" pitchFamily="18" charset="0"/>
              </a:rPr>
              <a:t>“We Stand on the edge of a new frontier, the frontier of the 1960’s,  a frontier of unknown opportunities and perils, a frontier of unfulfilled hopes and threats. 	 The New Frontier of which I speak is not a set of promises – it is a set of challenges.” - John F. Kennedy, Democrat Nomination Acceptance Speech, 1960</a:t>
            </a:r>
          </a:p>
          <a:p>
            <a:r>
              <a:rPr lang="en-US" sz="2000" b="1" dirty="0">
                <a:solidFill>
                  <a:srgbClr val="FF0000"/>
                </a:solidFill>
                <a:latin typeface="Baskerville Old Face" panose="02020602080505020303" pitchFamily="18" charset="0"/>
              </a:rPr>
              <a:t>Best and Brightest: </a:t>
            </a:r>
            <a:r>
              <a:rPr lang="en-US" sz="2000" dirty="0">
                <a:latin typeface="Baskerville Old Face" panose="02020602080505020303" pitchFamily="18" charset="0"/>
              </a:rPr>
              <a:t>Kennedy’s top Advisors</a:t>
            </a:r>
          </a:p>
          <a:p>
            <a:r>
              <a:rPr lang="en-US" sz="2000" b="1" dirty="0">
                <a:solidFill>
                  <a:srgbClr val="002060"/>
                </a:solidFill>
                <a:latin typeface="Baskerville Old Face" panose="02020602080505020303" pitchFamily="18" charset="0"/>
              </a:rPr>
              <a:t>New Frontier: </a:t>
            </a:r>
            <a:r>
              <a:rPr lang="en-US" sz="2000" dirty="0">
                <a:latin typeface="Baskerville Old Face" panose="02020602080505020303" pitchFamily="18" charset="0"/>
              </a:rPr>
              <a:t>focus – the economy, education, </a:t>
            </a:r>
            <a:r>
              <a:rPr lang="en-US" sz="2000" b="1" dirty="0">
                <a:solidFill>
                  <a:srgbClr val="FF0000"/>
                </a:solidFill>
                <a:latin typeface="Baskerville Old Face" panose="02020602080505020303" pitchFamily="18" charset="0"/>
              </a:rPr>
              <a:t>Medicare</a:t>
            </a:r>
            <a:r>
              <a:rPr lang="en-US" sz="2000" dirty="0">
                <a:latin typeface="Baskerville Old Face" panose="02020602080505020303" pitchFamily="18" charset="0"/>
              </a:rPr>
              <a:t> for elderly &amp; poor, and space exploration (Space Race)</a:t>
            </a:r>
          </a:p>
          <a:p>
            <a:pPr lvl="1">
              <a:spcBef>
                <a:spcPts val="0"/>
              </a:spcBef>
            </a:pPr>
            <a:r>
              <a:rPr lang="en-US" sz="1800" b="1" dirty="0">
                <a:solidFill>
                  <a:srgbClr val="FF0000"/>
                </a:solidFill>
                <a:latin typeface="Baskerville Old Face" panose="02020602080505020303" pitchFamily="18" charset="0"/>
              </a:rPr>
              <a:t>Peace Corps: </a:t>
            </a:r>
            <a:r>
              <a:rPr lang="en-US" sz="1800" dirty="0">
                <a:latin typeface="Baskerville Old Face" panose="02020602080505020303" pitchFamily="18" charset="0"/>
              </a:rPr>
              <a:t>youth helping </a:t>
            </a:r>
          </a:p>
          <a:p>
            <a:pPr marL="411480" lvl="1" indent="0">
              <a:spcBef>
                <a:spcPts val="0"/>
              </a:spcBef>
              <a:buNone/>
            </a:pPr>
            <a:r>
              <a:rPr lang="en-US" sz="1800" dirty="0">
                <a:latin typeface="Baskerville Old Face" panose="02020602080505020303" pitchFamily="18" charset="0"/>
              </a:rPr>
              <a:t>    the world (containment policy)</a:t>
            </a:r>
          </a:p>
          <a:p>
            <a:pPr lvl="1">
              <a:spcBef>
                <a:spcPts val="0"/>
              </a:spcBef>
            </a:pPr>
            <a:r>
              <a:rPr lang="en-US" sz="1800" dirty="0">
                <a:latin typeface="Baskerville Old Face" panose="02020602080505020303" pitchFamily="18" charset="0"/>
              </a:rPr>
              <a:t>Equal pay for equal work</a:t>
            </a:r>
          </a:p>
          <a:p>
            <a:pPr lvl="1">
              <a:spcBef>
                <a:spcPts val="0"/>
              </a:spcBef>
            </a:pPr>
            <a:r>
              <a:rPr lang="en-US" sz="1800" b="1" dirty="0">
                <a:solidFill>
                  <a:srgbClr val="FF0000"/>
                </a:solidFill>
                <a:latin typeface="Baskerville Old Face" panose="02020602080505020303" pitchFamily="18" charset="0"/>
              </a:rPr>
              <a:t>NASA</a:t>
            </a:r>
            <a:r>
              <a:rPr lang="en-US" sz="1800" dirty="0">
                <a:latin typeface="Baskerville Old Face" panose="02020602080505020303" pitchFamily="18" charset="0"/>
              </a:rPr>
              <a:t> reach the moon</a:t>
            </a:r>
          </a:p>
          <a:p>
            <a:pPr>
              <a:spcBef>
                <a:spcPts val="0"/>
              </a:spcBef>
            </a:pPr>
            <a:r>
              <a:rPr lang="en-US" sz="2000" b="1" dirty="0">
                <a:solidFill>
                  <a:srgbClr val="002060"/>
                </a:solidFill>
                <a:latin typeface="Baskerville Old Face" panose="02020602080505020303" pitchFamily="18" charset="0"/>
              </a:rPr>
              <a:t>Flexible Response </a:t>
            </a:r>
            <a:r>
              <a:rPr lang="en-US" sz="2000" dirty="0">
                <a:latin typeface="Baskerville Old Face" panose="02020602080505020303" pitchFamily="18" charset="0"/>
              </a:rPr>
              <a:t>(massive retaliation </a:t>
            </a:r>
          </a:p>
          <a:p>
            <a:pPr marL="109728" indent="0">
              <a:spcBef>
                <a:spcPts val="0"/>
              </a:spcBef>
              <a:buNone/>
            </a:pPr>
            <a:r>
              <a:rPr lang="en-US" sz="2000" dirty="0">
                <a:latin typeface="Baskerville Old Face" panose="02020602080505020303" pitchFamily="18" charset="0"/>
              </a:rPr>
              <a:t>   cannot be the focus of US defense policy)</a:t>
            </a:r>
          </a:p>
          <a:p>
            <a:pPr lvl="1"/>
            <a:r>
              <a:rPr lang="en-US" sz="1800" dirty="0">
                <a:latin typeface="Baskerville Old Face" panose="02020602080505020303" pitchFamily="18" charset="0"/>
              </a:rPr>
              <a:t>Rebuild the military and navy</a:t>
            </a:r>
          </a:p>
          <a:p>
            <a:pPr lvl="1"/>
            <a:r>
              <a:rPr lang="en-US" sz="1800" dirty="0">
                <a:latin typeface="Baskerville Old Face" panose="02020602080505020303" pitchFamily="18" charset="0"/>
              </a:rPr>
              <a:t>Prepare for all Cold War challenges</a:t>
            </a:r>
          </a:p>
        </p:txBody>
      </p:sp>
      <p:pic>
        <p:nvPicPr>
          <p:cNvPr id="3074" name="Picture 2" descr="http://www.tennrebgirl.com/images/store/nfronte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542" y="3146387"/>
            <a:ext cx="1905000" cy="20326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bol.com/imgbase0/imagebase/large/FC/4/5/2/6/92000000276062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996" y="4343400"/>
            <a:ext cx="186504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67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0"/>
            <a:ext cx="8229600" cy="685800"/>
          </a:xfrm>
        </p:spPr>
        <p:txBody>
          <a:bodyPr>
            <a:normAutofit fontScale="90000"/>
          </a:bodyPr>
          <a:lstStyle/>
          <a:p>
            <a:r>
              <a:rPr lang="en-US" b="1" dirty="0">
                <a:solidFill>
                  <a:srgbClr val="FF0000"/>
                </a:solidFill>
                <a:latin typeface="Bell MT" panose="02020503060305020303" pitchFamily="18" charset="0"/>
              </a:rPr>
              <a:t>Government Spending</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475" y="1752600"/>
            <a:ext cx="7743525" cy="4805363"/>
          </a:xfrm>
        </p:spPr>
      </p:pic>
    </p:spTree>
    <p:extLst>
      <p:ext uri="{BB962C8B-B14F-4D97-AF65-F5344CB8AC3E}">
        <p14:creationId xmlns:p14="http://schemas.microsoft.com/office/powerpoint/2010/main" val="37212022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36336"/>
          </a:xfrm>
        </p:spPr>
        <p:txBody>
          <a:bodyPr>
            <a:normAutofit lnSpcReduction="10000"/>
          </a:bodyPr>
          <a:lstStyle/>
          <a:p>
            <a:pPr marL="411480" lvl="1" indent="0">
              <a:buNone/>
            </a:pPr>
            <a:r>
              <a:rPr lang="en-US" sz="2800" dirty="0"/>
              <a:t>“Except for blacks, who grew increasingly militant in fighting against racial injustice, young people who were unhappy with the status quo did not much concern themselves with large political and social problems.  Most educators in the 1950s detected a ‘silent generation,’ both in schools and in the burgeoning universities.”</a:t>
            </a:r>
            <a:endParaRPr lang="en-US" sz="3200" dirty="0"/>
          </a:p>
          <a:p>
            <a:pPr lvl="2"/>
            <a:r>
              <a:rPr lang="en-US" dirty="0"/>
              <a:t>Give one example that would support an author’s comment about young African American during the 1950s.</a:t>
            </a:r>
            <a:endParaRPr lang="en-US" sz="2800" dirty="0"/>
          </a:p>
          <a:p>
            <a:pPr lvl="2"/>
            <a:r>
              <a:rPr lang="en-US" dirty="0"/>
              <a:t>One factor in the postwar America that likely promoted the “silent generations” in the 1950s.</a:t>
            </a:r>
            <a:endParaRPr lang="en-US" sz="2800" dirty="0"/>
          </a:p>
          <a:p>
            <a:pPr lvl="2"/>
            <a:r>
              <a:rPr lang="en-US" dirty="0"/>
              <a:t>One example of social or literary criticism of conformity of the 1950s.</a:t>
            </a:r>
            <a:endParaRPr lang="en-US" sz="2800" dirty="0"/>
          </a:p>
          <a:p>
            <a:endParaRPr lang="en-US" dirty="0"/>
          </a:p>
        </p:txBody>
      </p:sp>
    </p:spTree>
    <p:extLst>
      <p:ext uri="{BB962C8B-B14F-4D97-AF65-F5344CB8AC3E}">
        <p14:creationId xmlns:p14="http://schemas.microsoft.com/office/powerpoint/2010/main" val="3284932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dirty="0">
                <a:solidFill>
                  <a:srgbClr val="FF0000"/>
                </a:solidFill>
                <a:latin typeface="+mn-lt"/>
              </a:rPr>
              <a:t>Quarantine Communism </a:t>
            </a:r>
          </a:p>
        </p:txBody>
      </p:sp>
      <p:sp>
        <p:nvSpPr>
          <p:cNvPr id="3" name="Content Placeholder 2"/>
          <p:cNvSpPr>
            <a:spLocks noGrp="1"/>
          </p:cNvSpPr>
          <p:nvPr>
            <p:ph idx="1"/>
          </p:nvPr>
        </p:nvSpPr>
        <p:spPr>
          <a:xfrm>
            <a:off x="413238" y="1549556"/>
            <a:ext cx="8229600" cy="4974336"/>
          </a:xfrm>
        </p:spPr>
        <p:txBody>
          <a:bodyPr>
            <a:normAutofit/>
          </a:bodyPr>
          <a:lstStyle/>
          <a:p>
            <a:r>
              <a:rPr lang="en-US" sz="2400" dirty="0">
                <a:latin typeface="Times" panose="02020603050405020304" pitchFamily="18" charset="0"/>
                <a:cs typeface="Times" panose="02020603050405020304" pitchFamily="18" charset="0"/>
              </a:rPr>
              <a:t>Historic contextualization: </a:t>
            </a:r>
          </a:p>
          <a:p>
            <a:r>
              <a:rPr lang="en-US" sz="2400" b="1" dirty="0">
                <a:solidFill>
                  <a:srgbClr val="FF0000"/>
                </a:solidFill>
                <a:latin typeface="Times" panose="02020603050405020304" pitchFamily="18" charset="0"/>
                <a:cs typeface="Times" panose="02020603050405020304" pitchFamily="18" charset="0"/>
              </a:rPr>
              <a:t>Containment policy </a:t>
            </a:r>
            <a:r>
              <a:rPr lang="en-US" sz="2400" dirty="0">
                <a:latin typeface="Times" panose="02020603050405020304" pitchFamily="18" charset="0"/>
                <a:cs typeface="Times" panose="02020603050405020304" pitchFamily="18" charset="0"/>
              </a:rPr>
              <a:t>– keep communism where it exists</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667000"/>
            <a:ext cx="2667000" cy="3395472"/>
          </a:xfrm>
          <a:prstGeom prst="rect">
            <a:avLst/>
          </a:prstGeom>
          <a:ln>
            <a:solidFill>
              <a:srgbClr val="FF0000"/>
            </a:solidFill>
          </a:ln>
        </p:spPr>
      </p:pic>
      <p:sp>
        <p:nvSpPr>
          <p:cNvPr id="5" name="Rectangle 4"/>
          <p:cNvSpPr/>
          <p:nvPr/>
        </p:nvSpPr>
        <p:spPr>
          <a:xfrm>
            <a:off x="4038600" y="3810000"/>
            <a:ext cx="4267200" cy="2743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Causation:</a:t>
            </a:r>
          </a:p>
          <a:p>
            <a:endParaRPr lang="en-US" sz="2400" dirty="0">
              <a:solidFill>
                <a:schemeClr val="bg1"/>
              </a:solidFill>
              <a:latin typeface="Times" panose="02020603050405020304" pitchFamily="18" charset="0"/>
              <a:cs typeface="Times" panose="02020603050405020304" pitchFamily="18" charset="0"/>
            </a:endParaRPr>
          </a:p>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Immediate impact:</a:t>
            </a:r>
          </a:p>
          <a:p>
            <a:endParaRPr lang="en-US" sz="2400" dirty="0">
              <a:solidFill>
                <a:schemeClr val="bg1"/>
              </a:solidFill>
              <a:latin typeface="Times" panose="02020603050405020304" pitchFamily="18" charset="0"/>
              <a:cs typeface="Times" panose="02020603050405020304" pitchFamily="18" charset="0"/>
            </a:endParaRPr>
          </a:p>
          <a:p>
            <a:endParaRPr lang="en-US" sz="2400" dirty="0">
              <a:solidFill>
                <a:schemeClr val="bg1"/>
              </a:solidFill>
              <a:latin typeface="Times" panose="02020603050405020304" pitchFamily="18" charset="0"/>
              <a:cs typeface="Times" panose="02020603050405020304" pitchFamily="18" charset="0"/>
            </a:endParaRPr>
          </a:p>
          <a:p>
            <a:endParaRPr lang="en-US" sz="2400" dirty="0">
              <a:solidFill>
                <a:schemeClr val="bg1"/>
              </a:solidFill>
              <a:latin typeface="Times" panose="02020603050405020304" pitchFamily="18" charset="0"/>
              <a:cs typeface="Times" panose="02020603050405020304" pitchFamily="18" charset="0"/>
            </a:endParaRPr>
          </a:p>
          <a:p>
            <a:r>
              <a:rPr lang="en-US" sz="2400" dirty="0">
                <a:solidFill>
                  <a:schemeClr val="bg1"/>
                </a:solidFill>
                <a:latin typeface="Times" panose="02020603050405020304" pitchFamily="18" charset="0"/>
                <a:cs typeface="Times" panose="02020603050405020304" pitchFamily="18" charset="0"/>
              </a:rPr>
              <a:t> </a:t>
            </a:r>
          </a:p>
        </p:txBody>
      </p:sp>
      <p:sp>
        <p:nvSpPr>
          <p:cNvPr id="6" name="Rectangle 5"/>
          <p:cNvSpPr/>
          <p:nvPr/>
        </p:nvSpPr>
        <p:spPr>
          <a:xfrm>
            <a:off x="3390900" y="2514600"/>
            <a:ext cx="5562600" cy="60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Founder: George Kennan, Long Telegram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033" y="3059375"/>
            <a:ext cx="1395767" cy="1958449"/>
          </a:xfrm>
          <a:prstGeom prst="rect">
            <a:avLst/>
          </a:prstGeom>
          <a:ln>
            <a:solidFill>
              <a:srgbClr val="FF0000"/>
            </a:solidFill>
          </a:ln>
        </p:spPr>
      </p:pic>
    </p:spTree>
    <p:extLst>
      <p:ext uri="{BB962C8B-B14F-4D97-AF65-F5344CB8AC3E}">
        <p14:creationId xmlns:p14="http://schemas.microsoft.com/office/powerpoint/2010/main" val="424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7271</TotalTime>
  <Words>4868</Words>
  <Application>Microsoft Office PowerPoint</Application>
  <PresentationFormat>On-screen Show (4:3)</PresentationFormat>
  <Paragraphs>675</Paragraphs>
  <Slides>82</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Arial</vt:lpstr>
      <vt:lpstr>Baskerville Old Face</vt:lpstr>
      <vt:lpstr>Bell MT</vt:lpstr>
      <vt:lpstr>Broadway</vt:lpstr>
      <vt:lpstr>Calibri</vt:lpstr>
      <vt:lpstr>Georgia</vt:lpstr>
      <vt:lpstr>Times</vt:lpstr>
      <vt:lpstr>Trebuchet MS</vt:lpstr>
      <vt:lpstr>Wingdings</vt:lpstr>
      <vt:lpstr>Wingdings 2</vt:lpstr>
      <vt:lpstr>Urban</vt:lpstr>
      <vt:lpstr>      Unit 8</vt:lpstr>
      <vt:lpstr>PowerPoint Presentation</vt:lpstr>
      <vt:lpstr>Essential Question</vt:lpstr>
      <vt:lpstr>Post WWII Plans</vt:lpstr>
      <vt:lpstr>Ideological Transition </vt:lpstr>
      <vt:lpstr>Post WWII Planning</vt:lpstr>
      <vt:lpstr>Collective of Security through Intervention</vt:lpstr>
      <vt:lpstr>PowerPoint Presentation</vt:lpstr>
      <vt:lpstr>Quarantine Communism </vt:lpstr>
      <vt:lpstr> Two Super Powers</vt:lpstr>
      <vt:lpstr>Impact of WWII – 2 Superpowers </vt:lpstr>
      <vt:lpstr>Stalin’s Iron Curtain</vt:lpstr>
      <vt:lpstr>Containment Policy – Collective Security</vt:lpstr>
      <vt:lpstr>Defend America</vt:lpstr>
      <vt:lpstr>The IRON CURTAIN</vt:lpstr>
      <vt:lpstr>PowerPoint Presentation</vt:lpstr>
      <vt:lpstr>How does this change the United States?</vt:lpstr>
      <vt:lpstr>Impact of WWII – 2 Superpowers </vt:lpstr>
      <vt:lpstr>Asia Reconstruction</vt:lpstr>
      <vt:lpstr>Nuclear Superpowers</vt:lpstr>
      <vt:lpstr>Nuclear Arms Race</vt:lpstr>
      <vt:lpstr>U.S. Military Spending</vt:lpstr>
      <vt:lpstr>You da Bomb</vt:lpstr>
      <vt:lpstr>Containment Policy</vt:lpstr>
      <vt:lpstr>US Foreign Policy</vt:lpstr>
      <vt:lpstr>PowerPoint Presentation</vt:lpstr>
      <vt:lpstr>The Red Menace – Commies are in the U.S.??????</vt:lpstr>
      <vt:lpstr>How does this change the United States?</vt:lpstr>
      <vt:lpstr>Arms Race</vt:lpstr>
      <vt:lpstr>Warning Signs of Communism</vt:lpstr>
      <vt:lpstr>Domestic Defense against Communism</vt:lpstr>
      <vt:lpstr>McCarthyism </vt:lpstr>
      <vt:lpstr>Box 1</vt:lpstr>
      <vt:lpstr>Containment Policy Eval.</vt:lpstr>
      <vt:lpstr>The Age of Conformity – No Commies HERE!</vt:lpstr>
      <vt:lpstr>PowerPoint Presentation</vt:lpstr>
      <vt:lpstr>Welcome to Springfield </vt:lpstr>
      <vt:lpstr>Long Term Economic Growth</vt:lpstr>
      <vt:lpstr>US Economy 1950-1960</vt:lpstr>
      <vt:lpstr>Continued Economic Growth</vt:lpstr>
      <vt:lpstr>50’s Consumer Culture</vt:lpstr>
      <vt:lpstr>50s Conformity</vt:lpstr>
      <vt:lpstr>TV Generation</vt:lpstr>
      <vt:lpstr>Baby boomers</vt:lpstr>
      <vt:lpstr>The Culture of Conformity</vt:lpstr>
      <vt:lpstr>Pink Collar Ghetto </vt:lpstr>
      <vt:lpstr>U.S. Migrating Society</vt:lpstr>
      <vt:lpstr>Baby Boomer Effect</vt:lpstr>
      <vt:lpstr>PowerPoint Presentation</vt:lpstr>
      <vt:lpstr>Does America Suck? – The Cold War Question</vt:lpstr>
      <vt:lpstr>Social Change</vt:lpstr>
      <vt:lpstr>Dissent within America</vt:lpstr>
      <vt:lpstr>Rise of Civil Rights</vt:lpstr>
      <vt:lpstr>Breaking the Barrier</vt:lpstr>
      <vt:lpstr>Fighting On</vt:lpstr>
      <vt:lpstr>PowerPoint Presentation</vt:lpstr>
      <vt:lpstr>Eisenhower Diplomacy</vt:lpstr>
      <vt:lpstr>Korean Conflict</vt:lpstr>
      <vt:lpstr>Cold War Impact</vt:lpstr>
      <vt:lpstr>PowerPoint Presentation</vt:lpstr>
      <vt:lpstr>New Republicanism </vt:lpstr>
      <vt:lpstr>Cold War Domestic Policy</vt:lpstr>
      <vt:lpstr>Cold War Foreign Policy</vt:lpstr>
      <vt:lpstr>Cold War Expansion and Contraction</vt:lpstr>
      <vt:lpstr>Cold War Spending </vt:lpstr>
      <vt:lpstr>America’s Secret War</vt:lpstr>
      <vt:lpstr>I like Ike</vt:lpstr>
      <vt:lpstr>Grandfather Ike</vt:lpstr>
      <vt:lpstr>Eisenhower Domestic Programs</vt:lpstr>
      <vt:lpstr>Conservativism </vt:lpstr>
      <vt:lpstr>Eisenhower’s Cold War </vt:lpstr>
      <vt:lpstr>Cold War Spending </vt:lpstr>
      <vt:lpstr>Cold War Policies</vt:lpstr>
      <vt:lpstr>Eisenhower Cold War Black Eyes</vt:lpstr>
      <vt:lpstr>New Republicanism</vt:lpstr>
      <vt:lpstr>PowerPoint Presentation</vt:lpstr>
      <vt:lpstr>Eisenhower’s Farwell Address 1961</vt:lpstr>
      <vt:lpstr>Nixon v. Kennedy</vt:lpstr>
      <vt:lpstr>Kennedy’s Inaugural Address</vt:lpstr>
      <vt:lpstr>Kennedy’s Policies</vt:lpstr>
      <vt:lpstr>Government Spending</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War Rises</dc:title>
  <dc:creator>Andrew's Dogma</dc:creator>
  <cp:lastModifiedBy>Hultberg, Andrew P</cp:lastModifiedBy>
  <cp:revision>157</cp:revision>
  <dcterms:created xsi:type="dcterms:W3CDTF">2015-03-27T01:14:24Z</dcterms:created>
  <dcterms:modified xsi:type="dcterms:W3CDTF">2018-04-12T19:58:14Z</dcterms:modified>
</cp:coreProperties>
</file>