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1"/>
  </p:sldMasterIdLst>
  <p:sldIdLst>
    <p:sldId id="256" r:id="rId2"/>
    <p:sldId id="262" r:id="rId3"/>
    <p:sldId id="264" r:id="rId4"/>
    <p:sldId id="263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3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2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5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481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7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3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9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12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42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995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5573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1" r:id="rId6"/>
    <p:sldLayoutId id="2147483717" r:id="rId7"/>
    <p:sldLayoutId id="2147483718" r:id="rId8"/>
    <p:sldLayoutId id="2147483719" r:id="rId9"/>
    <p:sldLayoutId id="2147483720" r:id="rId10"/>
    <p:sldLayoutId id="2147483722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2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5485B9-8EE1-447A-9C08-F7D6B532A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7688B6-18A5-40B3-A3B0-6E8873416C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000"/>
          <a:stretch/>
        </p:blipFill>
        <p:spPr>
          <a:xfrm>
            <a:off x="20" y="10"/>
            <a:ext cx="12191980" cy="685798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963707F-B98C-4143-AFCF-D6B56C975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4059" y="457200"/>
            <a:ext cx="5010912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D2DFBB-460D-4ECB-BD76-509C99DAD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5583" y="601197"/>
            <a:ext cx="5009388" cy="578936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5A1A7F-3791-4BF8-8E2A-A78E1925B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126" y="1419225"/>
            <a:ext cx="4320227" cy="2395117"/>
          </a:xfrm>
        </p:spPr>
        <p:txBody>
          <a:bodyPr>
            <a:normAutofit fontScale="90000"/>
          </a:bodyPr>
          <a:lstStyle/>
          <a:p>
            <a:r>
              <a:rPr lang="en-US" sz="2800" u="sng" dirty="0">
                <a:solidFill>
                  <a:srgbClr val="FFFFFF"/>
                </a:solidFill>
              </a:rPr>
              <a:t>Today’s Agenda</a:t>
            </a:r>
            <a:br>
              <a:rPr lang="en-US" sz="2800" u="sng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1. Thesis practice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2. New Material</a:t>
            </a:r>
            <a:r>
              <a:rPr lang="en-US" sz="2800" dirty="0">
                <a:solidFill>
                  <a:srgbClr val="FFFFFF"/>
                </a:solidFill>
                <a:sym typeface="Wingdings" panose="05000000000000000000" pitchFamily="2" charset="2"/>
              </a:rPr>
              <a:t> challenges to State Power</a:t>
            </a:r>
            <a:br>
              <a:rPr lang="en-US" sz="2800" dirty="0">
                <a:solidFill>
                  <a:srgbClr val="FFFFFF"/>
                </a:solidFill>
                <a:sym typeface="Wingdings" panose="05000000000000000000" pitchFamily="2" charset="2"/>
              </a:rPr>
            </a:br>
            <a:r>
              <a:rPr lang="en-US" sz="2800" dirty="0">
                <a:solidFill>
                  <a:srgbClr val="FFFFFF"/>
                </a:solidFill>
                <a:sym typeface="Wingdings" panose="05000000000000000000" pitchFamily="2" charset="2"/>
              </a:rPr>
              <a:t>3. Document Work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A1705A-CB1E-465F-8D68-93B2FCD45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126" y="3824577"/>
            <a:ext cx="4320228" cy="161419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Good Monday to YOU</a:t>
            </a:r>
          </a:p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It is December 9, 2019</a:t>
            </a:r>
          </a:p>
        </p:txBody>
      </p:sp>
    </p:spTree>
    <p:extLst>
      <p:ext uri="{BB962C8B-B14F-4D97-AF65-F5344CB8AC3E}">
        <p14:creationId xmlns:p14="http://schemas.microsoft.com/office/powerpoint/2010/main" val="3889973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42DF8-E950-4EB6-BDEA-8B20F2ACD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Thesis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04F2A-F1F3-40AE-B4C9-5D218862B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Develop an argument that evaluates the extent to which the systems of slavery in the era 1450-1750 showed changes and continuities over time. 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dirty="0"/>
              <a:t>Use your book and knowledge to create a Thesis/Claim for this Prompt.</a:t>
            </a:r>
          </a:p>
          <a:p>
            <a:r>
              <a:rPr lang="en-US" dirty="0"/>
              <a:t>TIP: “UBOW”</a:t>
            </a:r>
          </a:p>
          <a:p>
            <a:pPr marL="0" indent="0">
              <a:buNone/>
            </a:pPr>
            <a:r>
              <a:rPr lang="en-US" dirty="0"/>
              <a:t>U </a:t>
            </a:r>
            <a:r>
              <a:rPr lang="en-US" dirty="0">
                <a:sym typeface="Wingdings" panose="05000000000000000000" pitchFamily="2" charset="2"/>
              </a:rPr>
              <a:t> Understand prompt (read, annotate, &amp; identify important words of the prompt)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B  brainstorm</a:t>
            </a:r>
          </a:p>
          <a:p>
            <a:pPr marL="0" indent="0">
              <a:buNone/>
            </a:pPr>
            <a:r>
              <a:rPr lang="en-US" dirty="0"/>
              <a:t>O </a:t>
            </a:r>
            <a:r>
              <a:rPr lang="en-US" dirty="0">
                <a:sym typeface="Wingdings" panose="05000000000000000000" pitchFamily="2" charset="2"/>
              </a:rPr>
              <a:t> Organize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W  Write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66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ACE22-6E05-4B89-B94E-5D08B501C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EQ: How did the development of state power result in external and internal challenges in the period between 1450-1750?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10492-FDC5-4E9F-A254-B771F7824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Context: </a:t>
            </a:r>
            <a:r>
              <a:rPr lang="en-US" sz="2800" dirty="0"/>
              <a:t>As empires expanded, absorbing new populations, revolts challenged state power. EX: </a:t>
            </a:r>
            <a:r>
              <a:rPr lang="en-US" sz="2800" b="1" dirty="0"/>
              <a:t>Metacom’s War</a:t>
            </a:r>
            <a:r>
              <a:rPr lang="en-US" sz="2800" dirty="0">
                <a:sym typeface="Wingdings" panose="05000000000000000000" pitchFamily="2" charset="2"/>
              </a:rPr>
              <a:t> Native Americans revolted against English (1675-8)</a:t>
            </a:r>
            <a:endParaRPr lang="en-US" sz="2800" dirty="0"/>
          </a:p>
          <a:p>
            <a:r>
              <a:rPr lang="en-US" sz="2800" dirty="0"/>
              <a:t>Rival Empires eyed each others valuable expansions, seizing them if possible</a:t>
            </a:r>
          </a:p>
        </p:txBody>
      </p:sp>
    </p:spTree>
    <p:extLst>
      <p:ext uri="{BB962C8B-B14F-4D97-AF65-F5344CB8AC3E}">
        <p14:creationId xmlns:p14="http://schemas.microsoft.com/office/powerpoint/2010/main" val="259162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FBC35-1772-4332-890A-5A743D404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Resistance to Portugal in Africa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AEA33-472C-4E62-810F-9D8752872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Dutch and English pushed Portugal out of South Asia (external)</a:t>
            </a:r>
          </a:p>
          <a:p>
            <a:pPr marL="0" indent="0">
              <a:buNone/>
            </a:pPr>
            <a:r>
              <a:rPr lang="en-US" sz="2800" dirty="0"/>
              <a:t>Rebellion in Ndonga allied with Dutch (external)</a:t>
            </a:r>
          </a:p>
          <a:p>
            <a:pPr marL="0" indent="0">
              <a:buNone/>
            </a:pPr>
            <a:r>
              <a:rPr lang="en-US" sz="2800" b="1" dirty="0"/>
              <a:t>Anna Nzinga </a:t>
            </a:r>
            <a:r>
              <a:rPr lang="en-US" sz="2800" dirty="0"/>
              <a:t>allied with Dutch, building </a:t>
            </a:r>
            <a:r>
              <a:rPr lang="en-US" sz="2800" b="1" dirty="0" err="1"/>
              <a:t>Matamba</a:t>
            </a:r>
            <a:r>
              <a:rPr lang="en-US" sz="2800" dirty="0"/>
              <a:t> into an economically strong state</a:t>
            </a:r>
          </a:p>
        </p:txBody>
      </p:sp>
    </p:spTree>
    <p:extLst>
      <p:ext uri="{BB962C8B-B14F-4D97-AF65-F5344CB8AC3E}">
        <p14:creationId xmlns:p14="http://schemas.microsoft.com/office/powerpoint/2010/main" val="426788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3906-F538-42E5-848C-85F75D365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resistance in Russia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AADB3-0B6F-4E6D-828B-E3DF755D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Serfdom expanded as Russia claimed more land in Siberia (in contrast serfs were freed in W. Europe by 1574)</a:t>
            </a:r>
          </a:p>
          <a:p>
            <a:r>
              <a:rPr lang="en-US" sz="2800" dirty="0"/>
              <a:t>Cossacks and Peasant Rebellions</a:t>
            </a:r>
            <a:r>
              <a:rPr lang="en-US" sz="2800" b="1" dirty="0"/>
              <a:t>: The </a:t>
            </a:r>
            <a:r>
              <a:rPr lang="en-US" sz="2800" b="1" dirty="0" err="1"/>
              <a:t>Pugachev</a:t>
            </a:r>
            <a:r>
              <a:rPr lang="en-US" sz="2800" b="1" dirty="0"/>
              <a:t> Rebellion </a:t>
            </a:r>
            <a:r>
              <a:rPr lang="en-US" sz="2800" dirty="0"/>
              <a:t>(1774) was a massive serf revolt against the czar Catherine the Great. (INTERNAL)</a:t>
            </a:r>
          </a:p>
        </p:txBody>
      </p:sp>
    </p:spTree>
    <p:extLst>
      <p:ext uri="{BB962C8B-B14F-4D97-AF65-F5344CB8AC3E}">
        <p14:creationId xmlns:p14="http://schemas.microsoft.com/office/powerpoint/2010/main" val="101649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1B5294-EDCB-4116-A9A7-D4FAD2B6B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631"/>
            <a:ext cx="11029616" cy="30831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DAC39F-74B8-40DA-9A18-ECE1271A5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807309"/>
            <a:ext cx="5194767" cy="1886464"/>
          </a:xfrm>
        </p:spPr>
        <p:txBody>
          <a:bodyPr>
            <a:normAutofit/>
          </a:bodyPr>
          <a:lstStyle/>
          <a:p>
            <a:r>
              <a:rPr lang="en-US" sz="2400" u="sng" dirty="0"/>
              <a:t>Rebellion in South Asia</a:t>
            </a:r>
            <a:r>
              <a:rPr lang="en-US" sz="2400" dirty="0"/>
              <a:t>: Hindu rebellion against Mughal empire, ending it in 1707. </a:t>
            </a:r>
            <a:r>
              <a:rPr lang="en-US" sz="2400" b="1" dirty="0"/>
              <a:t>Maratha Empire </a:t>
            </a:r>
            <a:r>
              <a:rPr lang="en-US" sz="2400" dirty="0"/>
              <a:t>was created as a Hindu Empire. (INTERNAL)</a:t>
            </a:r>
            <a:endParaRPr lang="en-US" sz="2400" u="sng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DED9C9-28C5-4084-B642-27E0689EA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5417" y="2693773"/>
            <a:ext cx="11215392" cy="3995351"/>
          </a:xfrm>
        </p:spPr>
        <p:txBody>
          <a:bodyPr>
            <a:normAutofit/>
          </a:bodyPr>
          <a:lstStyle/>
          <a:p>
            <a:r>
              <a:rPr lang="en-US" sz="2800" u="sng" dirty="0"/>
              <a:t>Revolts in the Spanish Empire</a:t>
            </a:r>
          </a:p>
          <a:p>
            <a:pPr marL="0" indent="0">
              <a:buNone/>
            </a:pPr>
            <a:r>
              <a:rPr lang="en-US" sz="2800" dirty="0"/>
              <a:t>The</a:t>
            </a:r>
            <a:r>
              <a:rPr lang="en-US" sz="2800" b="1" dirty="0"/>
              <a:t> Pueblo Revolt </a:t>
            </a:r>
            <a:r>
              <a:rPr lang="en-US" sz="2400" dirty="0"/>
              <a:t>(1680) raged against Spanish attempts to Christianize natives in Northern New Spain. A success until Spain reconquered the area in 1692 (INTERNAL)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316249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0FAE4-A288-4E31-B7EB-85FD9FEF3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6039" y="614329"/>
            <a:ext cx="5194770" cy="988332"/>
          </a:xfrm>
        </p:spPr>
        <p:txBody>
          <a:bodyPr/>
          <a:lstStyle/>
          <a:p>
            <a:r>
              <a:rPr lang="en-US" dirty="0"/>
              <a:t>England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2B7D-A432-4968-924F-46FE9A793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1. England took Jamaica from Spain (1655)</a:t>
            </a:r>
          </a:p>
          <a:p>
            <a:pPr marL="0" indent="0">
              <a:buNone/>
            </a:pPr>
            <a:r>
              <a:rPr lang="en-US" sz="2800" dirty="0"/>
              <a:t>But Maroons (runaway slaves) rebelled in the </a:t>
            </a:r>
            <a:r>
              <a:rPr lang="en-US" sz="2800" b="1" dirty="0"/>
              <a:t>Maroon Wars </a:t>
            </a:r>
            <a:r>
              <a:rPr lang="en-US" sz="2800" dirty="0"/>
              <a:t>led by </a:t>
            </a:r>
            <a:r>
              <a:rPr lang="en-US" sz="2800" b="1" dirty="0"/>
              <a:t>Queen Nanny </a:t>
            </a:r>
            <a:r>
              <a:rPr lang="en-US" sz="2800" dirty="0"/>
              <a:t>(1790s- EXTERNAL)</a:t>
            </a:r>
          </a:p>
          <a:p>
            <a:pPr marL="0" indent="0">
              <a:buNone/>
            </a:pPr>
            <a:r>
              <a:rPr lang="en-US" sz="2800" dirty="0"/>
              <a:t>2. </a:t>
            </a:r>
            <a:r>
              <a:rPr lang="en-US" sz="2800" b="1" dirty="0"/>
              <a:t>Gloucester County Rebellion </a:t>
            </a:r>
            <a:r>
              <a:rPr lang="en-US" sz="2800" dirty="0"/>
              <a:t>(Virginia 1663) Slaves and Indentured servants band together to demand freedom (INTERNAL)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115945-BAB4-4760-BBA4-C4D17A12E0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3. </a:t>
            </a:r>
            <a:r>
              <a:rPr lang="en-US" sz="2800" b="1" dirty="0"/>
              <a:t>Glorious Revolution </a:t>
            </a:r>
            <a:r>
              <a:rPr lang="en-US" sz="2800" dirty="0"/>
              <a:t>(1688 England) Protestant forces bloodlessly remove the Catholic king James II. Monarchy permanently reduced.  (INTERNAL)</a:t>
            </a:r>
          </a:p>
        </p:txBody>
      </p:sp>
    </p:spTree>
    <p:extLst>
      <p:ext uri="{BB962C8B-B14F-4D97-AF65-F5344CB8AC3E}">
        <p14:creationId xmlns:p14="http://schemas.microsoft.com/office/powerpoint/2010/main" val="270858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F77D-A9CE-4DB3-AC86-A7DE03B7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F2C68-1ECC-4F5E-9F01-7CDB5E2B1F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u="sng" dirty="0"/>
              <a:t>Close Reading </a:t>
            </a:r>
          </a:p>
          <a:p>
            <a:pPr marL="0" indent="0" algn="ctr">
              <a:buNone/>
            </a:pPr>
            <a:r>
              <a:rPr lang="en-US" sz="2400" dirty="0"/>
              <a:t>As you read use different colors to highlight the </a:t>
            </a:r>
            <a:r>
              <a:rPr lang="en-US" sz="2400" dirty="0">
                <a:solidFill>
                  <a:srgbClr val="C00000"/>
                </a:solidFill>
              </a:rPr>
              <a:t>social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B050"/>
                </a:solidFill>
              </a:rPr>
              <a:t>economic</a:t>
            </a:r>
            <a:r>
              <a:rPr lang="en-US" sz="2400" dirty="0"/>
              <a:t>, and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political</a:t>
            </a:r>
            <a:r>
              <a:rPr lang="en-US" sz="2400" dirty="0"/>
              <a:t> reasons for the rebellion.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C244D-5299-4A9E-9775-6BD6396FE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6039" y="1318055"/>
            <a:ext cx="5194769" cy="4542996"/>
          </a:xfrm>
        </p:spPr>
        <p:txBody>
          <a:bodyPr>
            <a:normAutofit/>
          </a:bodyPr>
          <a:lstStyle/>
          <a:p>
            <a:r>
              <a:rPr lang="en-US" dirty="0"/>
              <a:t>NEXT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dirty="0"/>
              <a:t>Re-read your highlighted text and respond to the following prompt with a historically defensible claim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3500" b="1" i="1" dirty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Explain the most significant causes of the Pueblo Revolt.</a:t>
            </a:r>
            <a:endParaRPr lang="en-US" sz="35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14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VTI">
  <a:themeElements>
    <a:clrScheme name="AnalogousFromDarkSeedLeftStep">
      <a:dk1>
        <a:srgbClr val="000000"/>
      </a:dk1>
      <a:lt1>
        <a:srgbClr val="FFFFFF"/>
      </a:lt1>
      <a:dk2>
        <a:srgbClr val="242941"/>
      </a:dk2>
      <a:lt2>
        <a:srgbClr val="E2E8E5"/>
      </a:lt2>
      <a:accent1>
        <a:srgbClr val="C34D8D"/>
      </a:accent1>
      <a:accent2>
        <a:srgbClr val="B13BAC"/>
      </a:accent2>
      <a:accent3>
        <a:srgbClr val="974DC3"/>
      </a:accent3>
      <a:accent4>
        <a:srgbClr val="5E47B6"/>
      </a:accent4>
      <a:accent5>
        <a:srgbClr val="4D65C3"/>
      </a:accent5>
      <a:accent6>
        <a:srgbClr val="3B85B1"/>
      </a:accent6>
      <a:hlink>
        <a:srgbClr val="656ACB"/>
      </a:hlink>
      <a:folHlink>
        <a:srgbClr val="7F7F7F"/>
      </a:folHlink>
    </a:clrScheme>
    <a:fontScheme name="Dividend">
      <a:maj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426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Tw Cen MT</vt:lpstr>
      <vt:lpstr>Wingdings 2</vt:lpstr>
      <vt:lpstr>DividendVTI</vt:lpstr>
      <vt:lpstr>Today’s Agenda 1. Thesis practice 2. New Material challenges to State Power 3. Document Work</vt:lpstr>
      <vt:lpstr>Thesis Practice</vt:lpstr>
      <vt:lpstr>EQ: How did the development of state power result in external and internal challenges in the period between 1450-1750?</vt:lpstr>
      <vt:lpstr>Resistance to Portugal in Africa</vt:lpstr>
      <vt:lpstr>Local resistance in Russia</vt:lpstr>
      <vt:lpstr>PowerPoint Presentation</vt:lpstr>
      <vt:lpstr>England</vt:lpstr>
      <vt:lpstr>Classwork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Agenda 1. Thesis practice 2. New Material challenges to State Power 3. </dc:title>
  <dc:creator>Hill, Joseph F</dc:creator>
  <cp:lastModifiedBy>Hill, Joseph F</cp:lastModifiedBy>
  <cp:revision>15</cp:revision>
  <dcterms:created xsi:type="dcterms:W3CDTF">2019-12-06T16:44:16Z</dcterms:created>
  <dcterms:modified xsi:type="dcterms:W3CDTF">2019-12-06T20:53:52Z</dcterms:modified>
</cp:coreProperties>
</file>