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4" r:id="rId4"/>
    <p:sldId id="285" r:id="rId5"/>
    <p:sldId id="261" r:id="rId6"/>
    <p:sldId id="258" r:id="rId7"/>
    <p:sldId id="259" r:id="rId8"/>
    <p:sldId id="263" r:id="rId9"/>
    <p:sldId id="286" r:id="rId10"/>
    <p:sldId id="322" r:id="rId11"/>
    <p:sldId id="264" r:id="rId12"/>
    <p:sldId id="279" r:id="rId13"/>
    <p:sldId id="278" r:id="rId14"/>
    <p:sldId id="268" r:id="rId15"/>
    <p:sldId id="269" r:id="rId16"/>
    <p:sldId id="260" r:id="rId17"/>
    <p:sldId id="321" r:id="rId18"/>
    <p:sldId id="272" r:id="rId19"/>
    <p:sldId id="273" r:id="rId20"/>
    <p:sldId id="277" r:id="rId21"/>
    <p:sldId id="276" r:id="rId22"/>
    <p:sldId id="280" r:id="rId23"/>
    <p:sldId id="283" r:id="rId24"/>
    <p:sldId id="281" r:id="rId25"/>
    <p:sldId id="282" r:id="rId26"/>
    <p:sldId id="323" r:id="rId27"/>
    <p:sldId id="270" r:id="rId28"/>
    <p:sldId id="324" r:id="rId29"/>
    <p:sldId id="328" r:id="rId30"/>
    <p:sldId id="325" r:id="rId31"/>
    <p:sldId id="329" r:id="rId32"/>
    <p:sldId id="327" r:id="rId33"/>
    <p:sldId id="302" r:id="rId34"/>
    <p:sldId id="330" r:id="rId35"/>
    <p:sldId id="287" r:id="rId36"/>
    <p:sldId id="288" r:id="rId37"/>
    <p:sldId id="289" r:id="rId38"/>
    <p:sldId id="293" r:id="rId39"/>
    <p:sldId id="294" r:id="rId40"/>
    <p:sldId id="295" r:id="rId41"/>
    <p:sldId id="296" r:id="rId42"/>
    <p:sldId id="297" r:id="rId43"/>
    <p:sldId id="298" r:id="rId44"/>
    <p:sldId id="267" r:id="rId45"/>
    <p:sldId id="299" r:id="rId46"/>
    <p:sldId id="300" r:id="rId47"/>
    <p:sldId id="301" r:id="rId48"/>
    <p:sldId id="320" r:id="rId49"/>
    <p:sldId id="304" r:id="rId50"/>
    <p:sldId id="308" r:id="rId51"/>
    <p:sldId id="309" r:id="rId52"/>
    <p:sldId id="310" r:id="rId53"/>
    <p:sldId id="332" r:id="rId54"/>
    <p:sldId id="333" r:id="rId55"/>
    <p:sldId id="311" r:id="rId56"/>
    <p:sldId id="312" r:id="rId57"/>
    <p:sldId id="313" r:id="rId58"/>
    <p:sldId id="314" r:id="rId59"/>
    <p:sldId id="315" r:id="rId60"/>
    <p:sldId id="316" r:id="rId61"/>
    <p:sldId id="331" r:id="rId62"/>
    <p:sldId id="334" r:id="rId63"/>
    <p:sldId id="335" r:id="rId64"/>
    <p:sldId id="317" r:id="rId65"/>
    <p:sldId id="318" r:id="rId66"/>
    <p:sldId id="319" r:id="rId67"/>
    <p:sldId id="27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66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6391-6249-D855-F1EA-194BE16314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1AA8F-059C-10B1-E11E-D25747C91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917FCD-147A-50DE-3D80-5D1EE7FBA52C}"/>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5" name="Footer Placeholder 4">
            <a:extLst>
              <a:ext uri="{FF2B5EF4-FFF2-40B4-BE49-F238E27FC236}">
                <a16:creationId xmlns:a16="http://schemas.microsoft.com/office/drawing/2014/main" id="{53669752-C079-95CC-3FF4-98F5D1BCA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3416B-7D5D-490F-225C-5DA5D8C53F5B}"/>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307076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C3BD1-84FC-BA6A-FD8A-5A18771F76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2F1F98-6769-130B-9DD7-05CD21D20B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8E926-2C0F-E514-846A-549E5CEF3497}"/>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5" name="Footer Placeholder 4">
            <a:extLst>
              <a:ext uri="{FF2B5EF4-FFF2-40B4-BE49-F238E27FC236}">
                <a16:creationId xmlns:a16="http://schemas.microsoft.com/office/drawing/2014/main" id="{C0785555-180E-4D7E-C653-538085B86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1F228-B9C7-F063-BFC5-12DD161D2D4A}"/>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35682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8F6338-4D4E-B7FA-975C-844D4B902F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A2CC66-9BC4-F82D-416A-FFCECF452F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FAB9A-C0D7-DA7E-42D9-15289DAA93BA}"/>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5" name="Footer Placeholder 4">
            <a:extLst>
              <a:ext uri="{FF2B5EF4-FFF2-40B4-BE49-F238E27FC236}">
                <a16:creationId xmlns:a16="http://schemas.microsoft.com/office/drawing/2014/main" id="{2855CE9D-3400-EFB6-9590-A7BBE33F2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0F32A-F852-F635-F97B-C75A570AF273}"/>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2784106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9A7C-A2F6-F014-BBDF-07C8D6E9A7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5781A-8E70-E8AE-8799-2D01419921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7DE07-F21E-F1B9-AF2A-9B874D10608D}"/>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5" name="Footer Placeholder 4">
            <a:extLst>
              <a:ext uri="{FF2B5EF4-FFF2-40B4-BE49-F238E27FC236}">
                <a16:creationId xmlns:a16="http://schemas.microsoft.com/office/drawing/2014/main" id="{A92F0C5C-82BE-3482-62C4-4656BC687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880B6-5925-268A-662E-FDD3FC4825D1}"/>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173453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98C0-6AE8-183C-384E-6791309590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FCE46F-D004-0F14-3E2A-673E59C24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E3A0D1-97BB-B2A8-A4A3-0F982FE7489B}"/>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5" name="Footer Placeholder 4">
            <a:extLst>
              <a:ext uri="{FF2B5EF4-FFF2-40B4-BE49-F238E27FC236}">
                <a16:creationId xmlns:a16="http://schemas.microsoft.com/office/drawing/2014/main" id="{8D6A8885-B990-A582-B962-83D160745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B4B40-7E75-7BFC-0454-3F5EA4CAA450}"/>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391305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0932-D0E7-6E40-224B-4777FE9F7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6F0564-46E2-9403-682C-BDBED6B5AF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D6C4C4-AD38-E942-22E6-9089DD9BA9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57A03C-E170-4CA0-66B6-68B623E664D1}"/>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6" name="Footer Placeholder 5">
            <a:extLst>
              <a:ext uri="{FF2B5EF4-FFF2-40B4-BE49-F238E27FC236}">
                <a16:creationId xmlns:a16="http://schemas.microsoft.com/office/drawing/2014/main" id="{87C509DF-1144-AD53-4787-F9A88D9918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929714-66CB-4DB3-C447-B6BFC31FAE2A}"/>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3290193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5E7C-43D1-74FC-BDC2-E8878A464F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337F8B-E7FD-8A96-3384-D4971E1B9A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D336E6-9D63-B864-E9F8-8C5617C7E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EDFD2F-51D8-E8A3-723F-0E7A2DA13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AD8F9-05DF-50C7-0BB7-35E053C09E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5F2778-2B4E-F2A9-7E95-1AD533FCA638}"/>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8" name="Footer Placeholder 7">
            <a:extLst>
              <a:ext uri="{FF2B5EF4-FFF2-40B4-BE49-F238E27FC236}">
                <a16:creationId xmlns:a16="http://schemas.microsoft.com/office/drawing/2014/main" id="{688D2EC6-53A4-CB58-C60F-B4E4B6DBB6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887506-BE96-35AF-2954-C5A2369C88BE}"/>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1496777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DC04-50C6-5252-F540-77E1B3CD5F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58EC7-E33F-5FBA-652D-3515C479A534}"/>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4" name="Footer Placeholder 3">
            <a:extLst>
              <a:ext uri="{FF2B5EF4-FFF2-40B4-BE49-F238E27FC236}">
                <a16:creationId xmlns:a16="http://schemas.microsoft.com/office/drawing/2014/main" id="{68C6D509-0134-7FCB-B820-FFE76BA4DA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A7BBE4-F498-A051-EFE5-D943D28341CC}"/>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61797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BAE50-C166-7C43-0AD9-C4486B5C81B2}"/>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3" name="Footer Placeholder 2">
            <a:extLst>
              <a:ext uri="{FF2B5EF4-FFF2-40B4-BE49-F238E27FC236}">
                <a16:creationId xmlns:a16="http://schemas.microsoft.com/office/drawing/2014/main" id="{2B6644EB-4675-A3A4-C5EF-3AFD2E3133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842575-EF0B-A660-03D5-F1C95A8DBE00}"/>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2553756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E117-B294-3343-F81D-497253A8B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45A7BA-6455-F96C-A680-2063DCCF30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AF15B4-248E-4CC8-54F9-10E5FA02D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C15CA-6CE3-9FD4-FA42-18804B52F5A9}"/>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6" name="Footer Placeholder 5">
            <a:extLst>
              <a:ext uri="{FF2B5EF4-FFF2-40B4-BE49-F238E27FC236}">
                <a16:creationId xmlns:a16="http://schemas.microsoft.com/office/drawing/2014/main" id="{A57C0C9E-315A-D415-10FE-463CACDF2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40AA9A-4BC1-D70B-D241-9FE989440934}"/>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1795870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7A37-2A26-F066-C5F3-9BE9FCAA2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41631C-2517-AE6D-076E-712F84A2ED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F6C566-E108-D99C-5D47-702E3BC54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4928A-184E-2C97-6F19-00331466E7FC}"/>
              </a:ext>
            </a:extLst>
          </p:cNvPr>
          <p:cNvSpPr>
            <a:spLocks noGrp="1"/>
          </p:cNvSpPr>
          <p:nvPr>
            <p:ph type="dt" sz="half" idx="10"/>
          </p:nvPr>
        </p:nvSpPr>
        <p:spPr/>
        <p:txBody>
          <a:bodyPr/>
          <a:lstStyle/>
          <a:p>
            <a:fld id="{69D24DE0-B4ED-4EE7-9D17-FD5C8455CE4F}" type="datetimeFigureOut">
              <a:rPr lang="en-US" smtClean="0"/>
              <a:t>2/28/2024</a:t>
            </a:fld>
            <a:endParaRPr lang="en-US"/>
          </a:p>
        </p:txBody>
      </p:sp>
      <p:sp>
        <p:nvSpPr>
          <p:cNvPr id="6" name="Footer Placeholder 5">
            <a:extLst>
              <a:ext uri="{FF2B5EF4-FFF2-40B4-BE49-F238E27FC236}">
                <a16:creationId xmlns:a16="http://schemas.microsoft.com/office/drawing/2014/main" id="{611162ED-AAB9-7157-9090-97BE9393D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F9F1C0-5A8B-C217-291D-E54502AB5E2B}"/>
              </a:ext>
            </a:extLst>
          </p:cNvPr>
          <p:cNvSpPr>
            <a:spLocks noGrp="1"/>
          </p:cNvSpPr>
          <p:nvPr>
            <p:ph type="sldNum" sz="quarter" idx="12"/>
          </p:nvPr>
        </p:nvSpPr>
        <p:spPr/>
        <p:txBody>
          <a:bodyPr/>
          <a:lstStyle/>
          <a:p>
            <a:fld id="{29C0F55B-9E49-433B-947A-BF1BC2EB403A}" type="slidenum">
              <a:rPr lang="en-US" smtClean="0"/>
              <a:t>‹#›</a:t>
            </a:fld>
            <a:endParaRPr lang="en-US"/>
          </a:p>
        </p:txBody>
      </p:sp>
    </p:spTree>
    <p:extLst>
      <p:ext uri="{BB962C8B-B14F-4D97-AF65-F5344CB8AC3E}">
        <p14:creationId xmlns:p14="http://schemas.microsoft.com/office/powerpoint/2010/main" val="303576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7390A-3EB9-A7F8-F80F-EC2869966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2B0786-258F-89A0-BC14-35EB8B6834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8CEF5-F212-C0A1-303F-E9A697AA6B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24DE0-B4ED-4EE7-9D17-FD5C8455CE4F}" type="datetimeFigureOut">
              <a:rPr lang="en-US" smtClean="0"/>
              <a:t>2/28/2024</a:t>
            </a:fld>
            <a:endParaRPr lang="en-US"/>
          </a:p>
        </p:txBody>
      </p:sp>
      <p:sp>
        <p:nvSpPr>
          <p:cNvPr id="5" name="Footer Placeholder 4">
            <a:extLst>
              <a:ext uri="{FF2B5EF4-FFF2-40B4-BE49-F238E27FC236}">
                <a16:creationId xmlns:a16="http://schemas.microsoft.com/office/drawing/2014/main" id="{02D0710E-3875-258E-8B07-24A1AADD4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EACD16-C52D-E607-DE36-3D4110F941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0F55B-9E49-433B-947A-BF1BC2EB403A}" type="slidenum">
              <a:rPr lang="en-US" smtClean="0"/>
              <a:t>‹#›</a:t>
            </a:fld>
            <a:endParaRPr lang="en-US"/>
          </a:p>
        </p:txBody>
      </p:sp>
    </p:spTree>
    <p:extLst>
      <p:ext uri="{BB962C8B-B14F-4D97-AF65-F5344CB8AC3E}">
        <p14:creationId xmlns:p14="http://schemas.microsoft.com/office/powerpoint/2010/main" val="1029366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YABBwNxgBHw"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pbsnc.pbslearningmedia.org/resource/amex34tf-soc-triangleshirtwaist/the-triangle-shirtwaist-factory-fire-a-catalyst-for-reform-triangle-fir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3640-F400-859C-B55C-473DDA21EB4A}"/>
              </a:ext>
            </a:extLst>
          </p:cNvPr>
          <p:cNvSpPr>
            <a:spLocks noGrp="1"/>
          </p:cNvSpPr>
          <p:nvPr>
            <p:ph type="ctrTitle"/>
          </p:nvPr>
        </p:nvSpPr>
        <p:spPr>
          <a:xfrm>
            <a:off x="1524000" y="1122363"/>
            <a:ext cx="9144000" cy="1156380"/>
          </a:xfrm>
          <a:solidFill>
            <a:srgbClr val="7030A0"/>
          </a:solidFill>
          <a:ln>
            <a:solidFill>
              <a:srgbClr val="FFC000"/>
            </a:solidFill>
          </a:ln>
        </p:spPr>
        <p:txBody>
          <a:bodyPr>
            <a:normAutofit fontScale="90000"/>
          </a:bodyPr>
          <a:lstStyle/>
          <a:p>
            <a:br>
              <a:rPr lang="en-US" dirty="0">
                <a:solidFill>
                  <a:schemeClr val="bg1"/>
                </a:solidFill>
                <a:latin typeface="Amasis MT Pro Black" panose="02040A04050005020304" pitchFamily="18" charset="0"/>
              </a:rPr>
            </a:br>
            <a:br>
              <a:rPr lang="en-US" dirty="0">
                <a:solidFill>
                  <a:schemeClr val="bg1"/>
                </a:solidFill>
                <a:latin typeface="Amasis MT Pro Black" panose="02040A04050005020304" pitchFamily="18" charset="0"/>
              </a:rPr>
            </a:br>
            <a:br>
              <a:rPr lang="en-US" dirty="0">
                <a:solidFill>
                  <a:schemeClr val="bg1"/>
                </a:solidFill>
                <a:latin typeface="Amasis MT Pro Black" panose="02040A04050005020304" pitchFamily="18" charset="0"/>
              </a:rPr>
            </a:br>
            <a:r>
              <a:rPr lang="en-US" dirty="0">
                <a:solidFill>
                  <a:schemeClr val="bg1"/>
                </a:solidFill>
                <a:latin typeface="Amasis MT Pro Black" panose="02040A04050005020304" pitchFamily="18" charset="0"/>
              </a:rPr>
              <a:t>The Progressive Era</a:t>
            </a:r>
          </a:p>
        </p:txBody>
      </p:sp>
      <p:sp>
        <p:nvSpPr>
          <p:cNvPr id="3" name="Subtitle 2">
            <a:extLst>
              <a:ext uri="{FF2B5EF4-FFF2-40B4-BE49-F238E27FC236}">
                <a16:creationId xmlns:a16="http://schemas.microsoft.com/office/drawing/2014/main" id="{06EDF28D-4F68-19E2-1FA3-2D9AACB02A9B}"/>
              </a:ext>
            </a:extLst>
          </p:cNvPr>
          <p:cNvSpPr>
            <a:spLocks noGrp="1"/>
          </p:cNvSpPr>
          <p:nvPr>
            <p:ph type="subTitle" idx="1"/>
          </p:nvPr>
        </p:nvSpPr>
        <p:spPr>
          <a:xfrm>
            <a:off x="1698172" y="2601119"/>
            <a:ext cx="5021942" cy="827881"/>
          </a:xfrm>
          <a:solidFill>
            <a:srgbClr val="7030A0"/>
          </a:solidFill>
          <a:ln>
            <a:solidFill>
              <a:srgbClr val="FFC000"/>
            </a:solidFill>
          </a:ln>
        </p:spPr>
        <p:txBody>
          <a:bodyPr/>
          <a:lstStyle/>
          <a:p>
            <a:r>
              <a:rPr lang="en-US" dirty="0">
                <a:solidFill>
                  <a:schemeClr val="bg1"/>
                </a:solidFill>
                <a:latin typeface="Amasis MT Pro Black" panose="02040A04050005020304" pitchFamily="18" charset="0"/>
              </a:rPr>
              <a:t>Unit VII: 1890 - 1920</a:t>
            </a:r>
          </a:p>
        </p:txBody>
      </p:sp>
      <p:sp>
        <p:nvSpPr>
          <p:cNvPr id="4" name="Rectangle 3">
            <a:extLst>
              <a:ext uri="{FF2B5EF4-FFF2-40B4-BE49-F238E27FC236}">
                <a16:creationId xmlns:a16="http://schemas.microsoft.com/office/drawing/2014/main" id="{C2A7BBB3-3F46-896C-0412-096C7EC3246E}"/>
              </a:ext>
            </a:extLst>
          </p:cNvPr>
          <p:cNvSpPr/>
          <p:nvPr/>
        </p:nvSpPr>
        <p:spPr>
          <a:xfrm>
            <a:off x="4368800" y="3545116"/>
            <a:ext cx="6836229" cy="157842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0" i="0" dirty="0">
                <a:solidFill>
                  <a:srgbClr val="181818"/>
                </a:solidFill>
                <a:effectLst/>
                <a:latin typeface="Merriweather" panose="00000500000000000000" pitchFamily="2" charset="0"/>
              </a:rPr>
              <a:t>“A great democracy has got to be progressive, or it will soon cease to be great or a democracy.”</a:t>
            </a:r>
            <a:endParaRPr lang="en-US" sz="2400" dirty="0"/>
          </a:p>
        </p:txBody>
      </p:sp>
      <p:pic>
        <p:nvPicPr>
          <p:cNvPr id="1026" name="Picture 2" descr="Theodore Roosevelt | The White House">
            <a:extLst>
              <a:ext uri="{FF2B5EF4-FFF2-40B4-BE49-F238E27FC236}">
                <a16:creationId xmlns:a16="http://schemas.microsoft.com/office/drawing/2014/main" id="{2D5325CF-0D60-644A-D423-25ED66BDC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896" y="4602165"/>
            <a:ext cx="1578428" cy="157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548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6A2ED-3DE5-565D-7AE1-22710850BB5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33BF2-D5C9-8E26-A146-D9CBA0B40338}"/>
              </a:ext>
            </a:extLst>
          </p:cNvPr>
          <p:cNvSpPr>
            <a:spLocks noGrp="1"/>
          </p:cNvSpPr>
          <p:nvPr>
            <p:ph idx="1"/>
          </p:nvPr>
        </p:nvSpPr>
        <p:spPr>
          <a:xfrm>
            <a:off x="838200" y="333829"/>
            <a:ext cx="10515600" cy="5843134"/>
          </a:xfrm>
          <a:solidFill>
            <a:schemeClr val="bg1"/>
          </a:solidFill>
          <a:ln>
            <a:solidFill>
              <a:schemeClr val="tx1"/>
            </a:solidFill>
          </a:ln>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Topic 7.4: Compare the goals and effects of the Progressive reform movement</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000" b="1" dirty="0">
                <a:solidFill>
                  <a:srgbClr val="7030A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Evaluate the effectiveness of social reform movements, government regulation, and political change at dealing with the ills of industrialization </a:t>
            </a:r>
          </a:p>
          <a:p>
            <a:pPr marL="0" indent="0">
              <a:buNone/>
            </a:pPr>
            <a:r>
              <a:rPr lang="en-US" sz="2000" dirty="0">
                <a:latin typeface="Times New Roman" panose="02020603050405020304" pitchFamily="18" charset="0"/>
                <a:cs typeface="Times New Roman" panose="02020603050405020304" pitchFamily="18" charset="0"/>
              </a:rPr>
              <a:t>Students can: </a:t>
            </a:r>
          </a:p>
          <a:p>
            <a:pPr marL="798513" indent="-344488"/>
            <a:r>
              <a:rPr lang="en-US" sz="2000" dirty="0">
                <a:latin typeface="Times New Roman" panose="02020603050405020304" pitchFamily="18" charset="0"/>
                <a:cs typeface="Times New Roman" panose="02020603050405020304" pitchFamily="18" charset="0"/>
              </a:rPr>
              <a:t>Develop a historic contextualization on the causes for the rise of Progressive Era from 1890 to 1920</a:t>
            </a:r>
          </a:p>
          <a:p>
            <a:pPr marL="798513" indent="-344488"/>
            <a:r>
              <a:rPr lang="en-US" sz="2000" dirty="0">
                <a:latin typeface="Times New Roman" panose="02020603050405020304" pitchFamily="18" charset="0"/>
                <a:cs typeface="Times New Roman" panose="02020603050405020304" pitchFamily="18" charset="0"/>
              </a:rPr>
              <a:t>Assess the effectiveness of Progressive reforms at promoting the development of the United States and dealing with the ills of industrialization, segregation, and urbanization </a:t>
            </a:r>
          </a:p>
          <a:p>
            <a:pPr marL="0" indent="0">
              <a:buNone/>
            </a:pPr>
            <a:r>
              <a:rPr lang="en-US" sz="2400" b="1" dirty="0">
                <a:solidFill>
                  <a:srgbClr val="7030A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Tragedy Promotes Reform </a:t>
            </a:r>
          </a:p>
          <a:p>
            <a:r>
              <a:rPr lang="en-US" sz="2400" dirty="0">
                <a:latin typeface="Times New Roman" panose="02020603050405020304" pitchFamily="18" charset="0"/>
                <a:cs typeface="Times New Roman" panose="02020603050405020304" pitchFamily="18" charset="0"/>
              </a:rPr>
              <a:t>Municipal Reform </a:t>
            </a:r>
          </a:p>
          <a:p>
            <a:r>
              <a:rPr lang="en-US" sz="2400" dirty="0">
                <a:latin typeface="Times New Roman" panose="02020603050405020304" pitchFamily="18" charset="0"/>
                <a:cs typeface="Times New Roman" panose="02020603050405020304" pitchFamily="18" charset="0"/>
              </a:rPr>
              <a:t>Striving for the Beacon of Light</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7030A0"/>
                </a:solidFill>
                <a:latin typeface="Times New Roman" panose="02020603050405020304" pitchFamily="18" charset="0"/>
                <a:cs typeface="Times New Roman" panose="02020603050405020304" pitchFamily="18" charset="0"/>
              </a:rPr>
              <a:t>HOMEWORK: </a:t>
            </a:r>
            <a:r>
              <a:rPr lang="en-US" sz="2400" b="1" dirty="0">
                <a:solidFill>
                  <a:schemeClr val="accent6">
                    <a:lumMod val="50000"/>
                  </a:schemeClr>
                </a:solidFill>
                <a:latin typeface="Times New Roman" panose="02020603050405020304" pitchFamily="18" charset="0"/>
                <a:cs typeface="Times New Roman" panose="02020603050405020304" pitchFamily="18" charset="0"/>
              </a:rPr>
              <a:t>Progressive Legislative Agenda</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526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9600" dirty="0">
                <a:latin typeface="Baskerville Old Face" pitchFamily="18" charset="0"/>
              </a:rPr>
              <a:t>Municipal &amp; State Reforms</a:t>
            </a:r>
          </a:p>
        </p:txBody>
      </p:sp>
    </p:spTree>
    <p:extLst>
      <p:ext uri="{BB962C8B-B14F-4D97-AF65-F5344CB8AC3E}">
        <p14:creationId xmlns:p14="http://schemas.microsoft.com/office/powerpoint/2010/main" val="299737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75" y="101991"/>
            <a:ext cx="4505325" cy="6400800"/>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857875" y="381001"/>
            <a:ext cx="4505325" cy="584775"/>
          </a:xfrm>
          <a:prstGeom prst="rect">
            <a:avLst/>
          </a:prstGeom>
          <a:solidFill>
            <a:schemeClr val="bg1"/>
          </a:solidFill>
          <a:ln>
            <a:solidFill>
              <a:srgbClr val="002060"/>
            </a:solidFill>
          </a:ln>
        </p:spPr>
        <p:txBody>
          <a:bodyPr wrap="square" rtlCol="0">
            <a:spAutoFit/>
          </a:bodyPr>
          <a:lstStyle/>
          <a:p>
            <a:r>
              <a:rPr lang="en-US" sz="3200" b="1" dirty="0">
                <a:latin typeface="Amasis MT Pro" panose="02040504050005020304" pitchFamily="18" charset="0"/>
                <a:hlinkClick r:id="rId3"/>
              </a:rPr>
              <a:t>State Social Reforms </a:t>
            </a:r>
            <a:endParaRPr lang="en-US" sz="3200" b="1" dirty="0">
              <a:latin typeface="Amasis MT Pro" panose="02040504050005020304" pitchFamily="18" charset="0"/>
            </a:endParaRPr>
          </a:p>
        </p:txBody>
      </p:sp>
      <p:sp>
        <p:nvSpPr>
          <p:cNvPr id="6" name="Rectangle 5"/>
          <p:cNvSpPr/>
          <p:nvPr/>
        </p:nvSpPr>
        <p:spPr>
          <a:xfrm>
            <a:off x="6096000" y="1767505"/>
            <a:ext cx="4834597" cy="1323439"/>
          </a:xfrm>
          <a:prstGeom prst="rect">
            <a:avLst/>
          </a:prstGeom>
          <a:solidFill>
            <a:schemeClr val="bg1"/>
          </a:solidFill>
          <a:ln>
            <a:solidFill>
              <a:srgbClr val="0070C0"/>
            </a:solidFill>
          </a:ln>
        </p:spPr>
        <p:txBody>
          <a:bodyPr wrap="square" lIns="91440" tIns="45720" rIns="91440" bIns="45720">
            <a:spAutoFit/>
          </a:bodyPr>
          <a:lstStyle/>
          <a:p>
            <a:pPr algn="ctr"/>
            <a:r>
              <a:rPr lang="en-US" sz="4000" b="1" dirty="0">
                <a:ln w="1905"/>
                <a:solidFill>
                  <a:schemeClr val="accent6">
                    <a:lumMod val="50000"/>
                  </a:schemeClr>
                </a:solidFill>
                <a:effectLst>
                  <a:innerShdw blurRad="69850" dist="43180" dir="5400000">
                    <a:srgbClr val="000000">
                      <a:alpha val="65000"/>
                    </a:srgbClr>
                  </a:innerShdw>
                </a:effectLst>
                <a:hlinkClick r:id="rId4">
                  <a:extLst>
                    <a:ext uri="{A12FA001-AC4F-418D-AE19-62706E023703}">
                      <ahyp:hlinkClr xmlns:ahyp="http://schemas.microsoft.com/office/drawing/2018/hyperlinkcolor" val="tx"/>
                    </a:ext>
                  </a:extLst>
                </a:hlinkClick>
              </a:rPr>
              <a:t>Triangle Shirtwaist </a:t>
            </a:r>
          </a:p>
          <a:p>
            <a:pPr algn="ctr"/>
            <a:r>
              <a:rPr lang="en-US" sz="4000" b="1" dirty="0">
                <a:ln w="1905"/>
                <a:solidFill>
                  <a:schemeClr val="accent6">
                    <a:lumMod val="50000"/>
                  </a:schemeClr>
                </a:solidFill>
                <a:effectLst>
                  <a:innerShdw blurRad="69850" dist="43180" dir="5400000">
                    <a:srgbClr val="000000">
                      <a:alpha val="65000"/>
                    </a:srgbClr>
                  </a:innerShdw>
                </a:effectLst>
                <a:hlinkClick r:id="rId4">
                  <a:extLst>
                    <a:ext uri="{A12FA001-AC4F-418D-AE19-62706E023703}">
                      <ahyp:hlinkClr xmlns:ahyp="http://schemas.microsoft.com/office/drawing/2018/hyperlinkcolor" val="tx"/>
                    </a:ext>
                  </a:extLst>
                </a:hlinkClick>
              </a:rPr>
              <a:t>Fire</a:t>
            </a:r>
            <a:endParaRPr lang="en-US" sz="4000" b="1" dirty="0">
              <a:ln w="1905"/>
              <a:solidFill>
                <a:schemeClr val="accent6">
                  <a:lumMod val="50000"/>
                </a:schemeClr>
              </a:solidFill>
              <a:effectLst>
                <a:innerShdw blurRad="69850" dist="43180" dir="5400000">
                  <a:srgbClr val="000000">
                    <a:alpha val="65000"/>
                  </a:srgbClr>
                </a:innerShdw>
              </a:effectLst>
            </a:endParaRPr>
          </a:p>
        </p:txBody>
      </p:sp>
      <p:sp>
        <p:nvSpPr>
          <p:cNvPr id="2" name="Rectangle 1">
            <a:extLst>
              <a:ext uri="{FF2B5EF4-FFF2-40B4-BE49-F238E27FC236}">
                <a16:creationId xmlns:a16="http://schemas.microsoft.com/office/drawing/2014/main" id="{60297C01-3625-2263-7A76-2657E6A77243}"/>
              </a:ext>
            </a:extLst>
          </p:cNvPr>
          <p:cNvSpPr/>
          <p:nvPr/>
        </p:nvSpPr>
        <p:spPr>
          <a:xfrm>
            <a:off x="5036234" y="3545058"/>
            <a:ext cx="6274191" cy="3210951"/>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200" b="0" i="0" dirty="0">
                <a:solidFill>
                  <a:srgbClr val="000000"/>
                </a:solidFill>
                <a:effectLst/>
                <a:latin typeface="Times New Roman" panose="02020603050405020304" pitchFamily="18" charset="0"/>
                <a:cs typeface="Times New Roman" panose="02020603050405020304" pitchFamily="18" charset="0"/>
              </a:rPr>
              <a:t>"I can't begin to tell you how disturbed the people were everywhere. It was as though we had all done something wrong. It shouldn't have been. We were sorry. </a:t>
            </a:r>
            <a:r>
              <a:rPr lang="en-US" sz="2200" b="0" i="0" dirty="0" err="1">
                <a:solidFill>
                  <a:srgbClr val="000000"/>
                </a:solidFill>
                <a:effectLst/>
                <a:latin typeface="Times New Roman" panose="02020603050405020304" pitchFamily="18" charset="0"/>
                <a:cs typeface="Times New Roman" panose="02020603050405020304" pitchFamily="18" charset="0"/>
              </a:rPr>
              <a:t>Mea</a:t>
            </a:r>
            <a:r>
              <a:rPr lang="en-US" sz="2200" b="0" i="0" dirty="0">
                <a:solidFill>
                  <a:srgbClr val="000000"/>
                </a:solidFill>
                <a:effectLst/>
                <a:latin typeface="Times New Roman" panose="02020603050405020304" pitchFamily="18" charset="0"/>
                <a:cs typeface="Times New Roman" panose="02020603050405020304" pitchFamily="18" charset="0"/>
              </a:rPr>
              <a:t> culpa! </a:t>
            </a:r>
            <a:r>
              <a:rPr lang="en-US" sz="2200" b="0" i="0" dirty="0" err="1">
                <a:solidFill>
                  <a:srgbClr val="000000"/>
                </a:solidFill>
                <a:effectLst/>
                <a:latin typeface="Times New Roman" panose="02020603050405020304" pitchFamily="18" charset="0"/>
                <a:cs typeface="Times New Roman" panose="02020603050405020304" pitchFamily="18" charset="0"/>
              </a:rPr>
              <a:t>Mea</a:t>
            </a:r>
            <a:r>
              <a:rPr lang="en-US" sz="2200" b="0" i="0" dirty="0">
                <a:solidFill>
                  <a:srgbClr val="000000"/>
                </a:solidFill>
                <a:effectLst/>
                <a:latin typeface="Times New Roman" panose="02020603050405020304" pitchFamily="18" charset="0"/>
                <a:cs typeface="Times New Roman" panose="02020603050405020304" pitchFamily="18" charset="0"/>
              </a:rPr>
              <a:t> culpa! We didn't want it that way. We hadn't intended to have 147 [sic] girls and boys killed in a factory. It was a terrible thing for the people of the City of New York and the State of New York to face." </a:t>
            </a:r>
          </a:p>
          <a:p>
            <a:r>
              <a:rPr lang="en-US" sz="2200" dirty="0">
                <a:solidFill>
                  <a:srgbClr val="000000"/>
                </a:solidFill>
                <a:latin typeface="Times New Roman" panose="02020603050405020304" pitchFamily="18" charset="0"/>
                <a:cs typeface="Times New Roman" panose="02020603050405020304" pitchFamily="18" charset="0"/>
              </a:rPr>
              <a:t>	- </a:t>
            </a:r>
            <a:r>
              <a:rPr lang="en-US" sz="2200" b="1" i="1" dirty="0">
                <a:solidFill>
                  <a:srgbClr val="000000"/>
                </a:solidFill>
                <a:latin typeface="Times New Roman" panose="02020603050405020304" pitchFamily="18" charset="0"/>
                <a:cs typeface="Times New Roman" panose="02020603050405020304" pitchFamily="18" charset="0"/>
              </a:rPr>
              <a:t>Francis Perkins, 1911</a:t>
            </a:r>
            <a:endParaRPr lang="en-US" sz="2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499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07" y="228601"/>
            <a:ext cx="6543135" cy="762000"/>
          </a:xfrm>
          <a:solidFill>
            <a:schemeClr val="bg1"/>
          </a:solidFill>
          <a:ln>
            <a:solidFill>
              <a:srgbClr val="002060"/>
            </a:solidFill>
          </a:ln>
        </p:spPr>
        <p:txBody>
          <a:bodyPr>
            <a:normAutofit/>
          </a:bodyPr>
          <a:lstStyle/>
          <a:p>
            <a:r>
              <a:rPr lang="en-US" b="1" dirty="0">
                <a:latin typeface="Amasis MT Pro" panose="02040504050005020304" pitchFamily="18" charset="0"/>
              </a:rPr>
              <a:t>State Social Reforms</a:t>
            </a:r>
          </a:p>
        </p:txBody>
      </p:sp>
      <p:sp>
        <p:nvSpPr>
          <p:cNvPr id="3" name="Content Placeholder 2"/>
          <p:cNvSpPr>
            <a:spLocks noGrp="1"/>
          </p:cNvSpPr>
          <p:nvPr>
            <p:ph idx="1"/>
          </p:nvPr>
        </p:nvSpPr>
        <p:spPr>
          <a:xfrm>
            <a:off x="274157" y="1121230"/>
            <a:ext cx="6977689" cy="2463799"/>
          </a:xfrm>
          <a:solidFill>
            <a:schemeClr val="bg1"/>
          </a:solidFill>
          <a:ln>
            <a:solidFill>
              <a:srgbClr val="7030A0"/>
            </a:solidFill>
          </a:ln>
        </p:spPr>
        <p:txBody>
          <a:bodyPr>
            <a:normAutofit lnSpcReduction="10000"/>
          </a:bodyPr>
          <a:lstStyle/>
          <a:p>
            <a:pPr marL="0" indent="0">
              <a:buNone/>
            </a:pPr>
            <a:r>
              <a:rPr lang="en-US" sz="2400" b="1" u="sng" dirty="0">
                <a:latin typeface="Times New Roman" pitchFamily="18" charset="0"/>
                <a:cs typeface="Times New Roman" pitchFamily="18" charset="0"/>
              </a:rPr>
              <a:t>Triangle Shirtwaist Fire (1911) </a:t>
            </a:r>
            <a:r>
              <a:rPr lang="en-US" sz="2400" b="1" dirty="0">
                <a:latin typeface="Times New Roman" pitchFamily="18" charset="0"/>
                <a:cs typeface="Times New Roman" pitchFamily="18" charset="0"/>
              </a:rPr>
              <a:t>– </a:t>
            </a:r>
            <a:r>
              <a:rPr lang="en-US" sz="2400" i="1" dirty="0">
                <a:solidFill>
                  <a:srgbClr val="C00000"/>
                </a:solidFill>
                <a:latin typeface="Times New Roman" pitchFamily="18" charset="0"/>
                <a:cs typeface="Times New Roman" pitchFamily="18" charset="0"/>
              </a:rPr>
              <a:t>2</a:t>
            </a:r>
            <a:r>
              <a:rPr lang="en-US" sz="2400" i="1" baseline="30000" dirty="0">
                <a:solidFill>
                  <a:srgbClr val="C00000"/>
                </a:solidFill>
                <a:latin typeface="Times New Roman" pitchFamily="18" charset="0"/>
                <a:cs typeface="Times New Roman" pitchFamily="18" charset="0"/>
              </a:rPr>
              <a:t>nd</a:t>
            </a:r>
            <a:r>
              <a:rPr lang="en-US" sz="2400" i="1" dirty="0">
                <a:solidFill>
                  <a:srgbClr val="C00000"/>
                </a:solidFill>
                <a:latin typeface="Times New Roman" pitchFamily="18" charset="0"/>
                <a:cs typeface="Times New Roman" pitchFamily="18" charset="0"/>
              </a:rPr>
              <a:t> largest disaster in NYC</a:t>
            </a:r>
          </a:p>
          <a:p>
            <a:r>
              <a:rPr lang="en-US" sz="2400" b="1" dirty="0">
                <a:solidFill>
                  <a:srgbClr val="C00000"/>
                </a:solidFill>
                <a:latin typeface="Times New Roman" pitchFamily="18" charset="0"/>
                <a:cs typeface="Times New Roman" pitchFamily="18" charset="0"/>
              </a:rPr>
              <a:t>Reforms</a:t>
            </a:r>
          </a:p>
          <a:p>
            <a:pPr lvl="1"/>
            <a:r>
              <a:rPr lang="en-US" dirty="0">
                <a:solidFill>
                  <a:schemeClr val="tx1">
                    <a:lumMod val="95000"/>
                    <a:lumOff val="5000"/>
                  </a:schemeClr>
                </a:solidFill>
                <a:latin typeface="Times New Roman" pitchFamily="18" charset="0"/>
                <a:cs typeface="Times New Roman" pitchFamily="18" charset="0"/>
              </a:rPr>
              <a:t>8-hour workdays</a:t>
            </a:r>
          </a:p>
          <a:p>
            <a:pPr lvl="1"/>
            <a:r>
              <a:rPr lang="en-US" dirty="0">
                <a:solidFill>
                  <a:schemeClr val="tx1">
                    <a:lumMod val="95000"/>
                    <a:lumOff val="5000"/>
                  </a:schemeClr>
                </a:solidFill>
                <a:latin typeface="Times New Roman" pitchFamily="18" charset="0"/>
                <a:cs typeface="Times New Roman" pitchFamily="18" charset="0"/>
              </a:rPr>
              <a:t>Workplace safety (</a:t>
            </a:r>
            <a:r>
              <a:rPr lang="en-US" i="1" dirty="0">
                <a:solidFill>
                  <a:srgbClr val="002060"/>
                </a:solidFill>
                <a:latin typeface="Times New Roman" pitchFamily="18" charset="0"/>
                <a:cs typeface="Times New Roman" pitchFamily="18" charset="0"/>
              </a:rPr>
              <a:t>sprinkler systems, unlocking fire exits, building inspections</a:t>
            </a:r>
            <a:r>
              <a:rPr lang="en-US" dirty="0">
                <a:solidFill>
                  <a:schemeClr val="tx1">
                    <a:lumMod val="95000"/>
                    <a:lumOff val="5000"/>
                  </a:schemeClr>
                </a:solidFill>
                <a:latin typeface="Times New Roman" pitchFamily="18" charset="0"/>
                <a:cs typeface="Times New Roman" pitchFamily="18" charset="0"/>
              </a:rPr>
              <a:t>)</a:t>
            </a:r>
          </a:p>
          <a:p>
            <a:pPr lvl="1"/>
            <a:r>
              <a:rPr lang="en-US" dirty="0">
                <a:solidFill>
                  <a:schemeClr val="tx1">
                    <a:lumMod val="95000"/>
                    <a:lumOff val="5000"/>
                  </a:schemeClr>
                </a:solidFill>
                <a:latin typeface="Times New Roman" pitchFamily="18" charset="0"/>
                <a:cs typeface="Times New Roman" pitchFamily="18" charset="0"/>
              </a:rPr>
              <a:t>Worker’s compensation laws</a:t>
            </a:r>
          </a:p>
        </p:txBody>
      </p:sp>
      <p:pic>
        <p:nvPicPr>
          <p:cNvPr id="3074" name="Picture 2" descr="How the Triangle Shirtwaist Factory Fire transformed worker protections">
            <a:extLst>
              <a:ext uri="{FF2B5EF4-FFF2-40B4-BE49-F238E27FC236}">
                <a16:creationId xmlns:a16="http://schemas.microsoft.com/office/drawing/2014/main" id="{D00A0159-0EB3-DE74-9511-D5DBDB232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050" y="116153"/>
            <a:ext cx="3634921" cy="34688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Triangle Factory Fire. Going to work is never easy. Many… | by George  Anna Leigh | Medium">
            <a:extLst>
              <a:ext uri="{FF2B5EF4-FFF2-40B4-BE49-F238E27FC236}">
                <a16:creationId xmlns:a16="http://schemas.microsoft.com/office/drawing/2014/main" id="{1BDB05F1-A24B-88F3-A617-D7CFB5244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747" y="3715658"/>
            <a:ext cx="4895396" cy="29137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ACE129-D724-72E3-D604-6E4BE258F4BA}"/>
              </a:ext>
            </a:extLst>
          </p:cNvPr>
          <p:cNvSpPr/>
          <p:nvPr/>
        </p:nvSpPr>
        <p:spPr>
          <a:xfrm>
            <a:off x="274157" y="3715658"/>
            <a:ext cx="6020972" cy="1406769"/>
          </a:xfrm>
          <a:prstGeom prst="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1" u="sng" dirty="0">
                <a:latin typeface="Times New Roman" panose="02020603050405020304" pitchFamily="18" charset="0"/>
                <a:cs typeface="Times New Roman" panose="02020603050405020304" pitchFamily="18" charset="0"/>
              </a:rPr>
              <a:t>National Consumer’s League</a:t>
            </a:r>
            <a:r>
              <a:rPr lang="en-US" sz="2400" dirty="0">
                <a:latin typeface="Times New Roman" panose="02020603050405020304" pitchFamily="18" charset="0"/>
                <a:cs typeface="Times New Roman" panose="02020603050405020304" pitchFamily="18" charset="0"/>
              </a:rPr>
              <a:t> (</a:t>
            </a:r>
            <a:r>
              <a:rPr lang="en-US" sz="2400" b="1" i="1" dirty="0">
                <a:solidFill>
                  <a:srgbClr val="002060"/>
                </a:solidFill>
                <a:latin typeface="Times New Roman" panose="02020603050405020304" pitchFamily="18" charset="0"/>
                <a:cs typeface="Times New Roman" panose="02020603050405020304" pitchFamily="18" charset="0"/>
              </a:rPr>
              <a:t>Florence Kelley</a:t>
            </a:r>
            <a:r>
              <a:rPr lang="en-US"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Fight to protect women in the work force</a:t>
            </a:r>
          </a:p>
        </p:txBody>
      </p:sp>
    </p:spTree>
    <p:extLst>
      <p:ext uri="{BB962C8B-B14F-4D97-AF65-F5344CB8AC3E}">
        <p14:creationId xmlns:p14="http://schemas.microsoft.com/office/powerpoint/2010/main" val="1279456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3343"/>
          </a:xfrm>
          <a:solidFill>
            <a:schemeClr val="bg1"/>
          </a:solidFill>
          <a:ln>
            <a:solidFill>
              <a:srgbClr val="7030A0"/>
            </a:solidFill>
          </a:ln>
        </p:spPr>
        <p:txBody>
          <a:bodyPr>
            <a:normAutofit fontScale="90000"/>
          </a:bodyPr>
          <a:lstStyle/>
          <a:p>
            <a:r>
              <a:rPr lang="en-US" b="1" dirty="0">
                <a:latin typeface="Amasis MT Pro" panose="02040504050005020304" pitchFamily="18" charset="0"/>
              </a:rPr>
              <a:t>Municipal Reform</a:t>
            </a:r>
          </a:p>
        </p:txBody>
      </p:sp>
      <p:sp>
        <p:nvSpPr>
          <p:cNvPr id="3" name="Content Placeholder 2"/>
          <p:cNvSpPr>
            <a:spLocks noGrp="1"/>
          </p:cNvSpPr>
          <p:nvPr>
            <p:ph idx="1"/>
          </p:nvPr>
        </p:nvSpPr>
        <p:spPr>
          <a:xfrm>
            <a:off x="838200" y="1209822"/>
            <a:ext cx="10515600" cy="4967141"/>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a:t>
            </a:r>
            <a:r>
              <a:rPr lang="en-US" sz="2400" b="1" dirty="0">
                <a:latin typeface="Times New Roman" panose="02020603050405020304" pitchFamily="18" charset="0"/>
                <a:cs typeface="Times New Roman" panose="02020603050405020304" pitchFamily="18" charset="0"/>
              </a:rPr>
              <a:t>ssue: Cities controlled by party bosses</a:t>
            </a: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8229" y="902604"/>
            <a:ext cx="5593102" cy="3481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71536" y="3948557"/>
            <a:ext cx="4249795" cy="923330"/>
          </a:xfrm>
          <a:prstGeom prst="rect">
            <a:avLst/>
          </a:prstGeom>
          <a:solidFill>
            <a:srgbClr val="7030A0"/>
          </a:solidFill>
          <a:ln>
            <a:solidFill>
              <a:srgbClr val="FFC000"/>
            </a:solidFill>
          </a:ln>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Shoe line – Bowery men with gifts</a:t>
            </a:r>
          </a:p>
          <a:p>
            <a:r>
              <a:rPr lang="en-US" b="1" dirty="0">
                <a:solidFill>
                  <a:schemeClr val="bg1"/>
                </a:solidFill>
                <a:latin typeface="Times New Roman" panose="02020603050405020304" pitchFamily="18" charset="0"/>
                <a:cs typeface="Times New Roman" panose="02020603050405020304" pitchFamily="18" charset="0"/>
              </a:rPr>
              <a:t>from ward boss Tim Sullivan, February 1910</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DF1C6F9-3AC6-D064-5280-156157729079}"/>
              </a:ext>
            </a:extLst>
          </p:cNvPr>
          <p:cNvSpPr/>
          <p:nvPr/>
        </p:nvSpPr>
        <p:spPr>
          <a:xfrm>
            <a:off x="1001486" y="1611741"/>
            <a:ext cx="5718628" cy="810378"/>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Goal: allow government to provide utilities and other public services</a:t>
            </a:r>
          </a:p>
        </p:txBody>
      </p:sp>
      <p:sp>
        <p:nvSpPr>
          <p:cNvPr id="6" name="Rectangle 5">
            <a:extLst>
              <a:ext uri="{FF2B5EF4-FFF2-40B4-BE49-F238E27FC236}">
                <a16:creationId xmlns:a16="http://schemas.microsoft.com/office/drawing/2014/main" id="{8776235F-6B07-F96A-9107-D5C185677B82}"/>
              </a:ext>
            </a:extLst>
          </p:cNvPr>
          <p:cNvSpPr/>
          <p:nvPr/>
        </p:nvSpPr>
        <p:spPr>
          <a:xfrm>
            <a:off x="377372" y="2588874"/>
            <a:ext cx="5486400" cy="1562211"/>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Reform:</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Commission plan</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City-council plan</a:t>
            </a:r>
            <a:r>
              <a:rPr lang="en-US" sz="2400" dirty="0">
                <a:latin typeface="Times New Roman" panose="02020603050405020304" pitchFamily="18" charset="0"/>
                <a:cs typeface="Times New Roman" panose="02020603050405020304" pitchFamily="18" charset="0"/>
              </a:rPr>
              <a:t> (hire experts to manage utilities</a:t>
            </a:r>
            <a:endParaRPr lang="en-US" sz="24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995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050" y="288488"/>
            <a:ext cx="10515600" cy="686118"/>
          </a:xfrm>
          <a:solidFill>
            <a:schemeClr val="bg1"/>
          </a:solidFill>
          <a:ln>
            <a:solidFill>
              <a:srgbClr val="7030A0"/>
            </a:solidFill>
          </a:ln>
        </p:spPr>
        <p:txBody>
          <a:bodyPr>
            <a:normAutofit fontScale="90000"/>
          </a:bodyPr>
          <a:lstStyle/>
          <a:p>
            <a:r>
              <a:rPr lang="en-US" b="1" dirty="0">
                <a:latin typeface="Amasis MT Pro" panose="02040504050005020304" pitchFamily="18" charset="0"/>
              </a:rPr>
              <a:t>Municipal Reform</a:t>
            </a:r>
          </a:p>
        </p:txBody>
      </p:sp>
      <p:sp>
        <p:nvSpPr>
          <p:cNvPr id="5" name="TextBox 4"/>
          <p:cNvSpPr txBox="1"/>
          <p:nvPr/>
        </p:nvSpPr>
        <p:spPr>
          <a:xfrm>
            <a:off x="8309610" y="996374"/>
            <a:ext cx="1219200" cy="523220"/>
          </a:xfrm>
          <a:prstGeom prst="rect">
            <a:avLst/>
          </a:prstGeom>
          <a:solidFill>
            <a:schemeClr val="bg1"/>
          </a:solidFill>
          <a:ln w="19050">
            <a:solidFill>
              <a:srgbClr val="00B0F0"/>
            </a:solidFill>
          </a:ln>
        </p:spPr>
        <p:txBody>
          <a:bodyPr wrap="square" rtlCol="0">
            <a:spAutoFit/>
          </a:bodyPr>
          <a:lstStyle/>
          <a:p>
            <a:pPr algn="ctr"/>
            <a:r>
              <a:rPr lang="en-US" sz="2800" dirty="0">
                <a:latin typeface="Baskerville Old Face" panose="02020602080505020303" pitchFamily="18" charset="0"/>
              </a:rPr>
              <a:t>Mayor</a:t>
            </a:r>
          </a:p>
        </p:txBody>
      </p:sp>
      <p:sp>
        <p:nvSpPr>
          <p:cNvPr id="7" name="TextBox 6"/>
          <p:cNvSpPr txBox="1"/>
          <p:nvPr/>
        </p:nvSpPr>
        <p:spPr>
          <a:xfrm>
            <a:off x="2057400" y="214503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8" name="TextBox 7"/>
          <p:cNvSpPr txBox="1"/>
          <p:nvPr/>
        </p:nvSpPr>
        <p:spPr>
          <a:xfrm>
            <a:off x="3352800" y="214503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9" name="TextBox 8"/>
          <p:cNvSpPr txBox="1"/>
          <p:nvPr/>
        </p:nvSpPr>
        <p:spPr>
          <a:xfrm>
            <a:off x="4697730" y="214503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10" name="TextBox 9"/>
          <p:cNvSpPr txBox="1"/>
          <p:nvPr/>
        </p:nvSpPr>
        <p:spPr>
          <a:xfrm>
            <a:off x="6019800" y="214503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11" name="TextBox 10"/>
          <p:cNvSpPr txBox="1"/>
          <p:nvPr/>
        </p:nvSpPr>
        <p:spPr>
          <a:xfrm>
            <a:off x="7315200" y="214503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6" name="TextBox 5"/>
          <p:cNvSpPr txBox="1"/>
          <p:nvPr/>
        </p:nvSpPr>
        <p:spPr>
          <a:xfrm>
            <a:off x="9144000" y="2145030"/>
            <a:ext cx="1219200"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City Services</a:t>
            </a:r>
          </a:p>
        </p:txBody>
      </p:sp>
      <p:cxnSp>
        <p:nvCxnSpPr>
          <p:cNvPr id="13" name="Straight Connector 12"/>
          <p:cNvCxnSpPr>
            <a:stCxn id="5" idx="2"/>
            <a:endCxn id="7" idx="0"/>
          </p:cNvCxnSpPr>
          <p:nvPr/>
        </p:nvCxnSpPr>
        <p:spPr>
          <a:xfrm flipH="1">
            <a:off x="2667000" y="1519594"/>
            <a:ext cx="6252210" cy="6254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2"/>
            <a:endCxn id="9" idx="0"/>
          </p:cNvCxnSpPr>
          <p:nvPr/>
        </p:nvCxnSpPr>
        <p:spPr>
          <a:xfrm flipH="1">
            <a:off x="5307330" y="1519594"/>
            <a:ext cx="3611880" cy="6254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1" idx="0"/>
          </p:cNvCxnSpPr>
          <p:nvPr/>
        </p:nvCxnSpPr>
        <p:spPr>
          <a:xfrm flipH="1">
            <a:off x="7924800" y="1546160"/>
            <a:ext cx="914400" cy="5988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6" idx="0"/>
          </p:cNvCxnSpPr>
          <p:nvPr/>
        </p:nvCxnSpPr>
        <p:spPr>
          <a:xfrm>
            <a:off x="9528810" y="1519594"/>
            <a:ext cx="224790" cy="62543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286001" y="3352800"/>
            <a:ext cx="7355205" cy="523220"/>
          </a:xfrm>
          <a:prstGeom prst="rect">
            <a:avLst/>
          </a:prstGeom>
          <a:solidFill>
            <a:schemeClr val="bg1"/>
          </a:solidFill>
        </p:spPr>
        <p:txBody>
          <a:bodyPr wrap="square" rtlCol="0">
            <a:spAutoFit/>
          </a:bodyPr>
          <a:lstStyle/>
          <a:p>
            <a:pPr algn="ctr"/>
            <a:r>
              <a:rPr lang="en-US" sz="2800" dirty="0">
                <a:solidFill>
                  <a:srgbClr val="C00000"/>
                </a:solidFill>
                <a:latin typeface="Baskerville Old Face" panose="02020602080505020303" pitchFamily="18" charset="0"/>
              </a:rPr>
              <a:t>Council-manager plan </a:t>
            </a:r>
            <a:r>
              <a:rPr lang="en-US" sz="2800" dirty="0">
                <a:solidFill>
                  <a:schemeClr val="tx2"/>
                </a:solidFill>
                <a:latin typeface="Baskerville Old Face" panose="02020602080505020303" pitchFamily="18" charset="0"/>
              </a:rPr>
              <a:t>(Dayton, 1913) </a:t>
            </a:r>
          </a:p>
        </p:txBody>
      </p:sp>
      <p:sp>
        <p:nvSpPr>
          <p:cNvPr id="33" name="TextBox 32"/>
          <p:cNvSpPr txBox="1"/>
          <p:nvPr/>
        </p:nvSpPr>
        <p:spPr>
          <a:xfrm>
            <a:off x="2205990" y="419100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34" name="TextBox 33"/>
          <p:cNvSpPr txBox="1"/>
          <p:nvPr/>
        </p:nvSpPr>
        <p:spPr>
          <a:xfrm>
            <a:off x="3581400" y="419100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35" name="TextBox 34"/>
          <p:cNvSpPr txBox="1"/>
          <p:nvPr/>
        </p:nvSpPr>
        <p:spPr>
          <a:xfrm>
            <a:off x="4953000" y="419100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36" name="TextBox 35"/>
          <p:cNvSpPr txBox="1"/>
          <p:nvPr/>
        </p:nvSpPr>
        <p:spPr>
          <a:xfrm>
            <a:off x="6336030" y="418719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37" name="TextBox 36"/>
          <p:cNvSpPr txBox="1"/>
          <p:nvPr/>
        </p:nvSpPr>
        <p:spPr>
          <a:xfrm>
            <a:off x="7772400" y="4187190"/>
            <a:ext cx="12192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Council Member</a:t>
            </a:r>
          </a:p>
        </p:txBody>
      </p:sp>
      <p:sp>
        <p:nvSpPr>
          <p:cNvPr id="38" name="TextBox 37"/>
          <p:cNvSpPr txBox="1"/>
          <p:nvPr/>
        </p:nvSpPr>
        <p:spPr>
          <a:xfrm>
            <a:off x="4572000" y="5257800"/>
            <a:ext cx="1905000" cy="707886"/>
          </a:xfrm>
          <a:prstGeom prst="rect">
            <a:avLst/>
          </a:prstGeom>
          <a:solidFill>
            <a:schemeClr val="bg1"/>
          </a:solidFill>
          <a:ln w="19050">
            <a:solidFill>
              <a:srgbClr val="00B0F0"/>
            </a:solidFill>
          </a:ln>
        </p:spPr>
        <p:txBody>
          <a:bodyPr wrap="square" rtlCol="0">
            <a:spAutoFit/>
          </a:bodyPr>
          <a:lstStyle/>
          <a:p>
            <a:pPr algn="ctr"/>
            <a:r>
              <a:rPr lang="en-US" sz="2000" dirty="0">
                <a:latin typeface="Baskerville Old Face" panose="02020602080505020303" pitchFamily="18" charset="0"/>
              </a:rPr>
              <a:t>City </a:t>
            </a:r>
          </a:p>
          <a:p>
            <a:pPr algn="ctr"/>
            <a:r>
              <a:rPr lang="en-US" sz="2000" dirty="0">
                <a:latin typeface="Baskerville Old Face" panose="02020602080505020303" pitchFamily="18" charset="0"/>
              </a:rPr>
              <a:t>Manager</a:t>
            </a:r>
          </a:p>
        </p:txBody>
      </p:sp>
      <p:sp>
        <p:nvSpPr>
          <p:cNvPr id="2048" name="TextBox 2047"/>
          <p:cNvSpPr txBox="1"/>
          <p:nvPr/>
        </p:nvSpPr>
        <p:spPr>
          <a:xfrm>
            <a:off x="4640580" y="6324600"/>
            <a:ext cx="1779270" cy="400110"/>
          </a:xfrm>
          <a:prstGeom prst="rect">
            <a:avLst/>
          </a:prstGeom>
          <a:noFill/>
        </p:spPr>
        <p:txBody>
          <a:bodyPr wrap="square" rtlCol="0">
            <a:spAutoFit/>
          </a:bodyPr>
          <a:lstStyle/>
          <a:p>
            <a:pPr algn="ctr"/>
            <a:r>
              <a:rPr lang="en-US" sz="2000" b="1" dirty="0">
                <a:solidFill>
                  <a:schemeClr val="accent6">
                    <a:lumMod val="75000"/>
                  </a:schemeClr>
                </a:solidFill>
                <a:latin typeface="Times New Roman" panose="02020603050405020304" pitchFamily="18" charset="0"/>
                <a:cs typeface="Times New Roman" panose="02020603050405020304" pitchFamily="18" charset="0"/>
              </a:rPr>
              <a:t>City Services</a:t>
            </a:r>
          </a:p>
        </p:txBody>
      </p:sp>
      <p:cxnSp>
        <p:nvCxnSpPr>
          <p:cNvPr id="2051" name="Straight Connector 2050"/>
          <p:cNvCxnSpPr>
            <a:stCxn id="33" idx="2"/>
            <a:endCxn id="38" idx="0"/>
          </p:cNvCxnSpPr>
          <p:nvPr/>
        </p:nvCxnSpPr>
        <p:spPr>
          <a:xfrm>
            <a:off x="2815590" y="4898886"/>
            <a:ext cx="2708910" cy="3589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53" name="Straight Connector 2052"/>
          <p:cNvCxnSpPr>
            <a:endCxn id="38" idx="0"/>
          </p:cNvCxnSpPr>
          <p:nvPr/>
        </p:nvCxnSpPr>
        <p:spPr>
          <a:xfrm>
            <a:off x="5524500" y="4895076"/>
            <a:ext cx="0" cy="3627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57" name="Straight Connector 2056"/>
          <p:cNvCxnSpPr>
            <a:stCxn id="38" idx="0"/>
            <a:endCxn id="37" idx="2"/>
          </p:cNvCxnSpPr>
          <p:nvPr/>
        </p:nvCxnSpPr>
        <p:spPr>
          <a:xfrm flipV="1">
            <a:off x="5524500" y="4895076"/>
            <a:ext cx="2857500" cy="3627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60" name="Straight Arrow Connector 2059"/>
          <p:cNvCxnSpPr>
            <a:stCxn id="38" idx="2"/>
            <a:endCxn id="2048" idx="0"/>
          </p:cNvCxnSpPr>
          <p:nvPr/>
        </p:nvCxnSpPr>
        <p:spPr>
          <a:xfrm>
            <a:off x="5524501" y="5965686"/>
            <a:ext cx="5715" cy="3589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62" name="Straight Connector 2061"/>
          <p:cNvCxnSpPr/>
          <p:nvPr/>
        </p:nvCxnSpPr>
        <p:spPr>
          <a:xfrm>
            <a:off x="2362200" y="3124200"/>
            <a:ext cx="716661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99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51440-3362-3F4A-A3BB-1EF1438AB9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6B5D5-FC71-BA6B-11B2-3F6DD2E5B942}"/>
              </a:ext>
            </a:extLst>
          </p:cNvPr>
          <p:cNvSpPr>
            <a:spLocks noGrp="1"/>
          </p:cNvSpPr>
          <p:nvPr>
            <p:ph type="title"/>
          </p:nvPr>
        </p:nvSpPr>
        <p:spPr>
          <a:xfrm>
            <a:off x="736600" y="234496"/>
            <a:ext cx="10515600" cy="825047"/>
          </a:xfrm>
          <a:solidFill>
            <a:schemeClr val="bg1"/>
          </a:solidFill>
          <a:ln>
            <a:solidFill>
              <a:srgbClr val="7030A0"/>
            </a:solidFill>
          </a:ln>
        </p:spPr>
        <p:txBody>
          <a:bodyPr/>
          <a:lstStyle/>
          <a:p>
            <a:r>
              <a:rPr lang="en-US" dirty="0">
                <a:latin typeface="Amasis MT Pro Black" panose="02040A04050005020304" pitchFamily="18" charset="0"/>
              </a:rPr>
              <a:t>Power to the People </a:t>
            </a:r>
          </a:p>
        </p:txBody>
      </p:sp>
      <p:sp>
        <p:nvSpPr>
          <p:cNvPr id="3" name="Content Placeholder 2">
            <a:extLst>
              <a:ext uri="{FF2B5EF4-FFF2-40B4-BE49-F238E27FC236}">
                <a16:creationId xmlns:a16="http://schemas.microsoft.com/office/drawing/2014/main" id="{DB8274A5-7952-4CBE-8B9A-65796EC5823F}"/>
              </a:ext>
            </a:extLst>
          </p:cNvPr>
          <p:cNvSpPr>
            <a:spLocks noGrp="1"/>
          </p:cNvSpPr>
          <p:nvPr>
            <p:ph idx="1"/>
          </p:nvPr>
        </p:nvSpPr>
        <p:spPr>
          <a:xfrm>
            <a:off x="435429" y="1277257"/>
            <a:ext cx="11321142" cy="4899706"/>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Graft and plutocracy made government unresponsive to the needs of the people</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4AE49BB-4427-2823-21AB-9C19EC237C2B}"/>
              </a:ext>
            </a:extLst>
          </p:cNvPr>
          <p:cNvSpPr/>
          <p:nvPr/>
        </p:nvSpPr>
        <p:spPr>
          <a:xfrm>
            <a:off x="590843" y="1814732"/>
            <a:ext cx="6133514" cy="80185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Political Reforms – increase the common’s voice in government </a:t>
            </a:r>
          </a:p>
        </p:txBody>
      </p:sp>
      <p:pic>
        <p:nvPicPr>
          <p:cNvPr id="5" name="Picture 2">
            <a:extLst>
              <a:ext uri="{FF2B5EF4-FFF2-40B4-BE49-F238E27FC236}">
                <a16:creationId xmlns:a16="http://schemas.microsoft.com/office/drawing/2014/main" id="{16D9B22D-60AE-DFB9-C1D6-50C9D3F7F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1989" y="2616591"/>
            <a:ext cx="2507895" cy="3229007"/>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a:extLst>
              <a:ext uri="{FF2B5EF4-FFF2-40B4-BE49-F238E27FC236}">
                <a16:creationId xmlns:a16="http://schemas.microsoft.com/office/drawing/2014/main" id="{3CE09247-0550-9EEC-90F1-AA607FA58ACB}"/>
              </a:ext>
            </a:extLst>
          </p:cNvPr>
          <p:cNvSpPr/>
          <p:nvPr/>
        </p:nvSpPr>
        <p:spPr>
          <a:xfrm>
            <a:off x="7731871" y="5363500"/>
            <a:ext cx="3058161" cy="576775"/>
          </a:xfrm>
          <a:prstGeom prst="rect">
            <a:avLst/>
          </a:prstGeom>
          <a:solidFill>
            <a:schemeClr val="bg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rgbClr val="002060"/>
                </a:solidFill>
                <a:latin typeface="Times New Roman" panose="02020603050405020304" pitchFamily="18" charset="0"/>
                <a:cs typeface="Times New Roman" panose="02020603050405020304" pitchFamily="18" charset="0"/>
              </a:rPr>
              <a:t>Battling Bob La Follette</a:t>
            </a:r>
          </a:p>
          <a:p>
            <a:pPr algn="ctr"/>
            <a:r>
              <a:rPr lang="en-US" sz="2000" dirty="0">
                <a:solidFill>
                  <a:schemeClr val="tx1"/>
                </a:solidFill>
                <a:latin typeface="Times New Roman" panose="02020603050405020304" pitchFamily="18" charset="0"/>
                <a:cs typeface="Times New Roman" panose="02020603050405020304" pitchFamily="18" charset="0"/>
              </a:rPr>
              <a:t>Wisconsin Governor</a:t>
            </a:r>
          </a:p>
        </p:txBody>
      </p:sp>
      <p:sp>
        <p:nvSpPr>
          <p:cNvPr id="8" name="Rectangle 7">
            <a:extLst>
              <a:ext uri="{FF2B5EF4-FFF2-40B4-BE49-F238E27FC236}">
                <a16:creationId xmlns:a16="http://schemas.microsoft.com/office/drawing/2014/main" id="{7544253C-5987-D459-7757-82A5A3FAE05A}"/>
              </a:ext>
            </a:extLst>
          </p:cNvPr>
          <p:cNvSpPr/>
          <p:nvPr/>
        </p:nvSpPr>
        <p:spPr>
          <a:xfrm>
            <a:off x="886265" y="2725840"/>
            <a:ext cx="5209735" cy="2245075"/>
          </a:xfrm>
          <a:prstGeom prst="rect">
            <a:avLst/>
          </a:prstGeom>
          <a:ln>
            <a:solidFill>
              <a:srgbClr val="FFC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Australian Ballots (secret ballots printed by state government)</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Direct primaries (</a:t>
            </a:r>
            <a:r>
              <a:rPr lang="en-US" sz="2400" b="1" i="1" dirty="0">
                <a:solidFill>
                  <a:srgbClr val="FFFF00"/>
                </a:solidFill>
                <a:latin typeface="Times New Roman" panose="02020603050405020304" pitchFamily="18" charset="0"/>
                <a:cs typeface="Times New Roman" panose="02020603050405020304" pitchFamily="18" charset="0"/>
              </a:rPr>
              <a:t>Wisconsin Plan</a:t>
            </a:r>
            <a:r>
              <a:rPr lang="en-US" sz="2400" dirty="0">
                <a:solidFill>
                  <a:schemeClr val="bg1"/>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Initiatives</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Referendums</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Recall elections </a:t>
            </a:r>
          </a:p>
        </p:txBody>
      </p:sp>
      <p:sp>
        <p:nvSpPr>
          <p:cNvPr id="9" name="Rectangle 8">
            <a:extLst>
              <a:ext uri="{FF2B5EF4-FFF2-40B4-BE49-F238E27FC236}">
                <a16:creationId xmlns:a16="http://schemas.microsoft.com/office/drawing/2014/main" id="{A8904CF5-0608-D957-1C9B-3BF461D5F38F}"/>
              </a:ext>
            </a:extLst>
          </p:cNvPr>
          <p:cNvSpPr/>
          <p:nvPr/>
        </p:nvSpPr>
        <p:spPr>
          <a:xfrm>
            <a:off x="699088" y="5250957"/>
            <a:ext cx="5922498" cy="80185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rgbClr val="FFFF00"/>
                </a:solidFill>
                <a:latin typeface="Times New Roman" panose="02020603050405020304" pitchFamily="18" charset="0"/>
                <a:cs typeface="Times New Roman" panose="02020603050405020304" pitchFamily="18" charset="0"/>
              </a:rPr>
              <a:t>17</a:t>
            </a:r>
            <a:r>
              <a:rPr lang="en-US" sz="2400" b="1" i="1" u="sng" baseline="30000" dirty="0">
                <a:solidFill>
                  <a:srgbClr val="FFFF00"/>
                </a:solidFill>
                <a:latin typeface="Times New Roman" panose="02020603050405020304" pitchFamily="18" charset="0"/>
                <a:cs typeface="Times New Roman" panose="02020603050405020304" pitchFamily="18" charset="0"/>
              </a:rPr>
              <a:t>th</a:t>
            </a:r>
            <a:r>
              <a:rPr lang="en-US" sz="2400" b="1" i="1" u="sng" dirty="0">
                <a:solidFill>
                  <a:srgbClr val="FFFF00"/>
                </a:solidFill>
                <a:latin typeface="Times New Roman" panose="02020603050405020304" pitchFamily="18" charset="0"/>
                <a:cs typeface="Times New Roman" panose="02020603050405020304" pitchFamily="18" charset="0"/>
              </a:rPr>
              <a:t> Amendment (1913)</a:t>
            </a:r>
            <a:r>
              <a:rPr lang="en-US" sz="2400" i="1"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Direct Election of Senators</a:t>
            </a:r>
          </a:p>
        </p:txBody>
      </p:sp>
      <p:sp>
        <p:nvSpPr>
          <p:cNvPr id="10" name="Speech Bubble: Rectangle with Corners Rounded 9">
            <a:extLst>
              <a:ext uri="{FF2B5EF4-FFF2-40B4-BE49-F238E27FC236}">
                <a16:creationId xmlns:a16="http://schemas.microsoft.com/office/drawing/2014/main" id="{5ACDD253-EA15-898D-CD12-05A892FD60BB}"/>
              </a:ext>
            </a:extLst>
          </p:cNvPr>
          <p:cNvSpPr/>
          <p:nvPr/>
        </p:nvSpPr>
        <p:spPr>
          <a:xfrm>
            <a:off x="8025611" y="1771078"/>
            <a:ext cx="3984848" cy="689317"/>
          </a:xfrm>
          <a:prstGeom prst="wedgeRoundRectCallout">
            <a:avLst>
              <a:gd name="adj1" fmla="val 4585"/>
              <a:gd name="adj2" fmla="val 16250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Will of the people shall rule this land!</a:t>
            </a:r>
          </a:p>
        </p:txBody>
      </p:sp>
    </p:spTree>
    <p:extLst>
      <p:ext uri="{BB962C8B-B14F-4D97-AF65-F5344CB8AC3E}">
        <p14:creationId xmlns:p14="http://schemas.microsoft.com/office/powerpoint/2010/main" val="4137287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8A9FB-E24B-F809-EC3D-DB830CB1A0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D2DB6-223C-4FEB-173D-26BD914FE312}"/>
              </a:ext>
            </a:extLst>
          </p:cNvPr>
          <p:cNvSpPr>
            <a:spLocks noGrp="1"/>
          </p:cNvSpPr>
          <p:nvPr>
            <p:ph type="title"/>
          </p:nvPr>
        </p:nvSpPr>
        <p:spPr>
          <a:xfrm>
            <a:off x="736600" y="234496"/>
            <a:ext cx="10515600" cy="825047"/>
          </a:xfrm>
          <a:solidFill>
            <a:schemeClr val="bg1"/>
          </a:solidFill>
          <a:ln>
            <a:solidFill>
              <a:srgbClr val="7030A0"/>
            </a:solidFill>
          </a:ln>
        </p:spPr>
        <p:txBody>
          <a:bodyPr/>
          <a:lstStyle/>
          <a:p>
            <a:r>
              <a:rPr lang="en-US" dirty="0">
                <a:latin typeface="Amasis MT Pro Black" panose="02040A04050005020304" pitchFamily="18" charset="0"/>
              </a:rPr>
              <a:t>Striving for the Beacon of Light</a:t>
            </a:r>
          </a:p>
        </p:txBody>
      </p:sp>
      <p:sp>
        <p:nvSpPr>
          <p:cNvPr id="3" name="Content Placeholder 2">
            <a:extLst>
              <a:ext uri="{FF2B5EF4-FFF2-40B4-BE49-F238E27FC236}">
                <a16:creationId xmlns:a16="http://schemas.microsoft.com/office/drawing/2014/main" id="{115A0FA8-75AF-283A-D473-2EF681ABF52B}"/>
              </a:ext>
            </a:extLst>
          </p:cNvPr>
          <p:cNvSpPr>
            <a:spLocks noGrp="1"/>
          </p:cNvSpPr>
          <p:nvPr>
            <p:ph idx="1"/>
          </p:nvPr>
        </p:nvSpPr>
        <p:spPr>
          <a:xfrm>
            <a:off x="435429" y="1207746"/>
            <a:ext cx="11321142" cy="4899706"/>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the topic the Progressive Reformer focused on and explain whether they achieved change through championing a cause. </a:t>
            </a:r>
          </a:p>
        </p:txBody>
      </p:sp>
      <p:pic>
        <p:nvPicPr>
          <p:cNvPr id="2050" name="Picture 2" descr="What happened to Winthrop's &quot;City Upon a Hill&quot; idea? | Opinion |  postandcourier.com">
            <a:extLst>
              <a:ext uri="{FF2B5EF4-FFF2-40B4-BE49-F238E27FC236}">
                <a16:creationId xmlns:a16="http://schemas.microsoft.com/office/drawing/2014/main" id="{A3904437-2C8C-EB32-DAEB-A6926A14C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933" y="3277772"/>
            <a:ext cx="2085536" cy="2179805"/>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53ADEEC8-287B-8182-4792-A9EF225E1F91}"/>
              </a:ext>
            </a:extLst>
          </p:cNvPr>
          <p:cNvSpPr/>
          <p:nvPr/>
        </p:nvSpPr>
        <p:spPr>
          <a:xfrm>
            <a:off x="8834511" y="1786596"/>
            <a:ext cx="3357489" cy="1871003"/>
          </a:xfrm>
          <a:prstGeom prst="cloudCallout">
            <a:avLst>
              <a:gd name="adj1" fmla="val -57362"/>
              <a:gd name="adj2" fmla="val 56544"/>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And you thought the Puritans had faded into history.  Can you see the Beacon of Light!</a:t>
            </a:r>
          </a:p>
        </p:txBody>
      </p:sp>
      <p:sp>
        <p:nvSpPr>
          <p:cNvPr id="5" name="Rectangle 4">
            <a:extLst>
              <a:ext uri="{FF2B5EF4-FFF2-40B4-BE49-F238E27FC236}">
                <a16:creationId xmlns:a16="http://schemas.microsoft.com/office/drawing/2014/main" id="{EB54DC09-4C11-8EB1-F3B1-5F80D9323B4D}"/>
              </a:ext>
            </a:extLst>
          </p:cNvPr>
          <p:cNvSpPr/>
          <p:nvPr/>
        </p:nvSpPr>
        <p:spPr>
          <a:xfrm>
            <a:off x="736600" y="2138289"/>
            <a:ext cx="4763868" cy="520505"/>
          </a:xfrm>
          <a:prstGeom prst="rect">
            <a:avLst/>
          </a:prstGeom>
          <a:solidFill>
            <a:srgbClr val="FF33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Champions of Progressivism</a:t>
            </a:r>
          </a:p>
        </p:txBody>
      </p:sp>
      <p:pic>
        <p:nvPicPr>
          <p:cNvPr id="2052" name="Picture 4" descr="W E B Du Bois - Harpers Ferry National Historical Park (U.S. National Park  Service)">
            <a:extLst>
              <a:ext uri="{FF2B5EF4-FFF2-40B4-BE49-F238E27FC236}">
                <a16:creationId xmlns:a16="http://schemas.microsoft.com/office/drawing/2014/main" id="{D59C5E57-825D-1EC1-BDB0-EC88D0E38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84" y="2876508"/>
            <a:ext cx="1382739" cy="1478320"/>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Social Welfare History Project Kelley, Florence">
            <a:extLst>
              <a:ext uri="{FF2B5EF4-FFF2-40B4-BE49-F238E27FC236}">
                <a16:creationId xmlns:a16="http://schemas.microsoft.com/office/drawing/2014/main" id="{B03507D5-2E3E-993D-653C-C1890F137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781" y="2876508"/>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lice Paul - Quotes, Accomplishments &amp; Facts">
            <a:extLst>
              <a:ext uri="{FF2B5EF4-FFF2-40B4-BE49-F238E27FC236}">
                <a16:creationId xmlns:a16="http://schemas.microsoft.com/office/drawing/2014/main" id="{E144CDCF-2C23-7FB9-DB59-D361AE52A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8921" y="2876508"/>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a Follette family - Wikipedia">
            <a:extLst>
              <a:ext uri="{FF2B5EF4-FFF2-40B4-BE49-F238E27FC236}">
                <a16:creationId xmlns:a16="http://schemas.microsoft.com/office/drawing/2014/main" id="{58CA44CA-54EC-3204-7839-3284108A94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966" y="2876508"/>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Upton Sinclair">
            <a:extLst>
              <a:ext uri="{FF2B5EF4-FFF2-40B4-BE49-F238E27FC236}">
                <a16:creationId xmlns:a16="http://schemas.microsoft.com/office/drawing/2014/main" id="{3E2B20E9-B9B8-E0A9-E70E-18EB9C5AD5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52" y="4471081"/>
            <a:ext cx="1368671"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ife Story: Ida B. Wells - Women &amp; the American Story">
            <a:extLst>
              <a:ext uri="{FF2B5EF4-FFF2-40B4-BE49-F238E27FC236}">
                <a16:creationId xmlns:a16="http://schemas.microsoft.com/office/drawing/2014/main" id="{5BA49D8E-42C4-FBEC-9F30-12CBA28167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9775" y="4471081"/>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n Muir's Steps: Celebrating the 150th Anniversary of John Muir's Trek  Through Kentucky Part 2 - Bernheim Arboretum and Research Forest">
            <a:extLst>
              <a:ext uri="{FF2B5EF4-FFF2-40B4-BE49-F238E27FC236}">
                <a16:creationId xmlns:a16="http://schemas.microsoft.com/office/drawing/2014/main" id="{BB767FAF-C85B-11CC-5191-55C629652D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8921" y="4471082"/>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argaret Sanger, Race and Eugenics: A Complicated History | TIME">
            <a:extLst>
              <a:ext uri="{FF2B5EF4-FFF2-40B4-BE49-F238E27FC236}">
                <a16:creationId xmlns:a16="http://schemas.microsoft.com/office/drawing/2014/main" id="{ADB2F433-944C-735C-3311-41F515B364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9492" y="4471082"/>
            <a:ext cx="1419212" cy="1478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099EE7-F85A-0BFC-6BAB-FE4C275C7ACE}"/>
              </a:ext>
            </a:extLst>
          </p:cNvPr>
          <p:cNvSpPr/>
          <p:nvPr/>
        </p:nvSpPr>
        <p:spPr>
          <a:xfrm>
            <a:off x="435430" y="1069355"/>
            <a:ext cx="9370957" cy="925828"/>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effectLst/>
                <a:latin typeface="Times New Roman" panose="02020603050405020304" pitchFamily="18" charset="0"/>
                <a:ea typeface="Calibri" panose="020F0502020204030204" pitchFamily="34" charset="0"/>
              </a:rPr>
              <a:t>Identify and explain issues from 1866 – 1899 lead to the rise of the Progressive Movement. </a:t>
            </a:r>
            <a:endParaRPr lang="en-US" sz="2400" dirty="0"/>
          </a:p>
        </p:txBody>
      </p:sp>
      <p:sp>
        <p:nvSpPr>
          <p:cNvPr id="7" name="Rectangle 6">
            <a:extLst>
              <a:ext uri="{FF2B5EF4-FFF2-40B4-BE49-F238E27FC236}">
                <a16:creationId xmlns:a16="http://schemas.microsoft.com/office/drawing/2014/main" id="{F4DDD260-9D4D-EC58-20F7-48EFA7651D0D}"/>
              </a:ext>
            </a:extLst>
          </p:cNvPr>
          <p:cNvSpPr/>
          <p:nvPr/>
        </p:nvSpPr>
        <p:spPr>
          <a:xfrm>
            <a:off x="435429" y="2042885"/>
            <a:ext cx="9370958" cy="2416732"/>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dirty="0">
                <a:latin typeface="Times New Roman" panose="02020603050405020304" pitchFamily="18" charset="0"/>
                <a:cs typeface="Times New Roman" panose="02020603050405020304" pitchFamily="18" charset="0"/>
              </a:rPr>
              <a:t>Categorize and explain how the Progressive promoted change in the following areas. (Be sure to provide actual examples for each category.</a:t>
            </a:r>
          </a:p>
          <a:p>
            <a:pPr marL="457200" lvl="0" indent="-457200">
              <a:buAutoNum type="alphaUcPeriod"/>
            </a:pPr>
            <a:r>
              <a:rPr lang="en-US" sz="2400" dirty="0">
                <a:latin typeface="Times New Roman" panose="02020603050405020304" pitchFamily="18" charset="0"/>
                <a:cs typeface="Times New Roman" panose="02020603050405020304" pitchFamily="18" charset="0"/>
              </a:rPr>
              <a:t>Political</a:t>
            </a:r>
          </a:p>
          <a:p>
            <a:pPr marL="457200" lvl="0" indent="-457200">
              <a:buAutoNum type="alphaUcPeriod"/>
            </a:pPr>
            <a:r>
              <a:rPr lang="en-US" sz="2400" dirty="0">
                <a:latin typeface="Times New Roman" panose="02020603050405020304" pitchFamily="18" charset="0"/>
                <a:cs typeface="Times New Roman" panose="02020603050405020304" pitchFamily="18" charset="0"/>
              </a:rPr>
              <a:t>Economic</a:t>
            </a:r>
          </a:p>
          <a:p>
            <a:pPr marL="457200" lvl="0" indent="-457200">
              <a:buAutoNum type="alphaUcPeriod"/>
            </a:pPr>
            <a:r>
              <a:rPr lang="en-US" sz="2400" dirty="0">
                <a:latin typeface="Times New Roman" panose="02020603050405020304" pitchFamily="18" charset="0"/>
                <a:cs typeface="Times New Roman" panose="02020603050405020304" pitchFamily="18" charset="0"/>
              </a:rPr>
              <a:t>Social </a:t>
            </a:r>
          </a:p>
          <a:p>
            <a:pPr marL="457200" lvl="0" indent="-457200">
              <a:buAutoNum type="alphaUcPeriod"/>
            </a:pPr>
            <a:r>
              <a:rPr lang="en-US" sz="2400" dirty="0">
                <a:latin typeface="Times New Roman" panose="02020603050405020304" pitchFamily="18" charset="0"/>
                <a:cs typeface="Times New Roman" panose="02020603050405020304" pitchFamily="18" charset="0"/>
              </a:rPr>
              <a:t>Environmental</a:t>
            </a:r>
          </a:p>
        </p:txBody>
      </p:sp>
      <p:sp>
        <p:nvSpPr>
          <p:cNvPr id="12" name="Rectangle 11">
            <a:extLst>
              <a:ext uri="{FF2B5EF4-FFF2-40B4-BE49-F238E27FC236}">
                <a16:creationId xmlns:a16="http://schemas.microsoft.com/office/drawing/2014/main" id="{925BD16D-519E-CBD8-D016-FDDFBD4C7D1F}"/>
              </a:ext>
            </a:extLst>
          </p:cNvPr>
          <p:cNvSpPr/>
          <p:nvPr/>
        </p:nvSpPr>
        <p:spPr>
          <a:xfrm>
            <a:off x="435428" y="4553784"/>
            <a:ext cx="9370957" cy="925828"/>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dirty="0">
                <a:latin typeface="Times New Roman" panose="02020603050405020304" pitchFamily="18" charset="0"/>
                <a:cs typeface="Times New Roman" panose="02020603050405020304" pitchFamily="18" charset="0"/>
              </a:rPr>
              <a:t>Evaluate how the Progressive Era transformed the role of government in Americans’ lives using TWO specific examples.</a:t>
            </a:r>
          </a:p>
        </p:txBody>
      </p:sp>
      <p:sp>
        <p:nvSpPr>
          <p:cNvPr id="13" name="Rectangle 12">
            <a:extLst>
              <a:ext uri="{FF2B5EF4-FFF2-40B4-BE49-F238E27FC236}">
                <a16:creationId xmlns:a16="http://schemas.microsoft.com/office/drawing/2014/main" id="{2A01A8D6-D9ED-4018-0607-48DF240B59F3}"/>
              </a:ext>
            </a:extLst>
          </p:cNvPr>
          <p:cNvSpPr/>
          <p:nvPr/>
        </p:nvSpPr>
        <p:spPr>
          <a:xfrm>
            <a:off x="406399" y="5610515"/>
            <a:ext cx="9370957" cy="1128342"/>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dirty="0">
                <a:latin typeface="Times New Roman" panose="02020603050405020304" pitchFamily="18" charset="0"/>
                <a:cs typeface="Times New Roman" panose="02020603050405020304" pitchFamily="18" charset="0"/>
              </a:rPr>
              <a:t>Identify and explain areas that the Progressive Era failed to bring about change in the United States during the period 1890 to 1920. (Have TWO specific examples)</a:t>
            </a:r>
          </a:p>
        </p:txBody>
      </p:sp>
    </p:spTree>
    <p:extLst>
      <p:ext uri="{BB962C8B-B14F-4D97-AF65-F5344CB8AC3E}">
        <p14:creationId xmlns:p14="http://schemas.microsoft.com/office/powerpoint/2010/main" val="214869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0535" y="162877"/>
            <a:ext cx="9835661" cy="639762"/>
          </a:xfrm>
          <a:solidFill>
            <a:schemeClr val="bg1"/>
          </a:solidFill>
          <a:ln>
            <a:solidFill>
              <a:srgbClr val="7030A0"/>
            </a:solidFill>
          </a:ln>
        </p:spPr>
        <p:txBody>
          <a:bodyPr>
            <a:normAutofit fontScale="90000"/>
          </a:bodyPr>
          <a:lstStyle/>
          <a:p>
            <a:r>
              <a:rPr lang="en-US" b="1" dirty="0">
                <a:latin typeface="Amasis MT Pro" panose="02040504050005020304" pitchFamily="18" charset="0"/>
              </a:rPr>
              <a:t>Progressive State Political Reforms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98" y="987303"/>
            <a:ext cx="10663311" cy="5553075"/>
          </a:xfrm>
          <a:prstGeom prst="rect">
            <a:avLst/>
          </a:prstGeom>
          <a:noFill/>
          <a:ln w="127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466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74638"/>
            <a:ext cx="9113520" cy="715962"/>
          </a:xfrm>
          <a:solidFill>
            <a:schemeClr val="bg1"/>
          </a:solidFill>
          <a:ln>
            <a:solidFill>
              <a:srgbClr val="7030A0"/>
            </a:solidFill>
          </a:ln>
        </p:spPr>
        <p:txBody>
          <a:bodyPr>
            <a:normAutofit/>
          </a:bodyPr>
          <a:lstStyle/>
          <a:p>
            <a:r>
              <a:rPr lang="en-US" b="1" dirty="0">
                <a:latin typeface="Amasis MT Pro" panose="02040504050005020304" pitchFamily="18" charset="0"/>
              </a:rPr>
              <a:t>State Political Reform</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14203" y="1096962"/>
            <a:ext cx="5936565" cy="5486400"/>
          </a:xfrm>
          <a:prstGeom prst="rect">
            <a:avLst/>
          </a:prstGeom>
          <a:noFill/>
          <a:ln w="2857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872197" y="2590800"/>
            <a:ext cx="3547403" cy="1200329"/>
          </a:xfrm>
          <a:prstGeom prst="rect">
            <a:avLst/>
          </a:prstGeom>
          <a:solidFill>
            <a:schemeClr val="bg1"/>
          </a:solidFill>
          <a:ln>
            <a:solidFill>
              <a:srgbClr val="7030A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Voter Participation</a:t>
            </a:r>
          </a:p>
          <a:p>
            <a:r>
              <a:rPr lang="en-US" sz="2400" b="1" dirty="0">
                <a:latin typeface="Times New Roman" panose="02020603050405020304" pitchFamily="18" charset="0"/>
                <a:cs typeface="Times New Roman" panose="02020603050405020304" pitchFamily="18" charset="0"/>
              </a:rPr>
              <a:t>in Presidential Elections,</a:t>
            </a:r>
          </a:p>
          <a:p>
            <a:r>
              <a:rPr lang="en-US" sz="2400" b="1" dirty="0">
                <a:latin typeface="Times New Roman" panose="02020603050405020304" pitchFamily="18" charset="0"/>
                <a:cs typeface="Times New Roman" panose="02020603050405020304" pitchFamily="18" charset="0"/>
              </a:rPr>
              <a:t>1876-1920</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330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6AE96-FD31-0855-DB6D-E2475A6C7805}"/>
              </a:ext>
            </a:extLst>
          </p:cNvPr>
          <p:cNvSpPr>
            <a:spLocks noGrp="1"/>
          </p:cNvSpPr>
          <p:nvPr>
            <p:ph idx="1"/>
          </p:nvPr>
        </p:nvSpPr>
        <p:spPr>
          <a:xfrm>
            <a:off x="838200" y="333829"/>
            <a:ext cx="10515600" cy="5843134"/>
          </a:xfrm>
          <a:solidFill>
            <a:schemeClr val="bg1"/>
          </a:solidFill>
          <a:ln>
            <a:solidFill>
              <a:schemeClr val="tx1"/>
            </a:solidFill>
          </a:ln>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Topic 7.4: Compare the goals and effects of the Progressive reform movement</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000" b="1" dirty="0">
                <a:solidFill>
                  <a:srgbClr val="7030A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Evaluate the effectiveness of social reform movements, government regulation, and political change at dealing with the ills of industrialization </a:t>
            </a:r>
          </a:p>
          <a:p>
            <a:pPr marL="0" indent="0">
              <a:buNone/>
            </a:pPr>
            <a:r>
              <a:rPr lang="en-US" sz="2000" dirty="0">
                <a:latin typeface="Times New Roman" panose="02020603050405020304" pitchFamily="18" charset="0"/>
                <a:cs typeface="Times New Roman" panose="02020603050405020304" pitchFamily="18" charset="0"/>
              </a:rPr>
              <a:t>Students can: </a:t>
            </a:r>
          </a:p>
          <a:p>
            <a:pPr marL="798513" indent="-344488"/>
            <a:r>
              <a:rPr lang="en-US" sz="2000" dirty="0">
                <a:latin typeface="Times New Roman" panose="02020603050405020304" pitchFamily="18" charset="0"/>
                <a:cs typeface="Times New Roman" panose="02020603050405020304" pitchFamily="18" charset="0"/>
              </a:rPr>
              <a:t>Develop a historic contextualization on the causes for the rise of Progressive Era from 1890 to 1920</a:t>
            </a:r>
          </a:p>
          <a:p>
            <a:pPr marL="798513" indent="-344488"/>
            <a:r>
              <a:rPr lang="en-US" sz="2000" dirty="0">
                <a:latin typeface="Times New Roman" panose="02020603050405020304" pitchFamily="18" charset="0"/>
                <a:cs typeface="Times New Roman" panose="02020603050405020304" pitchFamily="18" charset="0"/>
              </a:rPr>
              <a:t>Assess the effectiveness of Progressive reforms at promoting the development of the United States and dealing with the ills of industrialization, segregation, and urbanization </a:t>
            </a:r>
          </a:p>
          <a:p>
            <a:pPr marL="0" indent="0">
              <a:buNone/>
            </a:pPr>
            <a:r>
              <a:rPr lang="en-US" sz="2400" dirty="0">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Unit VI Review </a:t>
            </a:r>
          </a:p>
          <a:p>
            <a:r>
              <a:rPr lang="en-US" sz="2400" dirty="0">
                <a:latin typeface="Times New Roman" panose="02020603050405020304" pitchFamily="18" charset="0"/>
                <a:cs typeface="Times New Roman" panose="02020603050405020304" pitchFamily="18" charset="0"/>
              </a:rPr>
              <a:t>Unit VI Assessment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HOMEWORK: </a:t>
            </a:r>
            <a:r>
              <a:rPr lang="en-US" sz="2400" b="1" dirty="0">
                <a:solidFill>
                  <a:srgbClr val="002060"/>
                </a:solidFill>
                <a:latin typeface="Times New Roman" panose="02020603050405020304" pitchFamily="18" charset="0"/>
                <a:cs typeface="Times New Roman" panose="02020603050405020304" pitchFamily="18" charset="0"/>
              </a:rPr>
              <a:t>Origins of Progressivism</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824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76" y="283572"/>
            <a:ext cx="5138710" cy="762000"/>
          </a:xfrm>
          <a:solidFill>
            <a:schemeClr val="bg1"/>
          </a:solidFill>
          <a:ln>
            <a:solidFill>
              <a:srgbClr val="7030A0"/>
            </a:solidFill>
          </a:ln>
        </p:spPr>
        <p:txBody>
          <a:bodyPr/>
          <a:lstStyle/>
          <a:p>
            <a:r>
              <a:rPr lang="en-US" b="1" dirty="0">
                <a:latin typeface="Amasis MT Pro" panose="02040504050005020304" pitchFamily="18" charset="0"/>
              </a:rPr>
              <a:t>Settlement Houses</a:t>
            </a:r>
          </a:p>
        </p:txBody>
      </p:sp>
      <p:sp>
        <p:nvSpPr>
          <p:cNvPr id="3" name="Content Placeholder 2"/>
          <p:cNvSpPr>
            <a:spLocks noGrp="1"/>
          </p:cNvSpPr>
          <p:nvPr>
            <p:ph idx="1"/>
          </p:nvPr>
        </p:nvSpPr>
        <p:spPr>
          <a:xfrm>
            <a:off x="1111348" y="1096625"/>
            <a:ext cx="10128738" cy="5029540"/>
          </a:xfrm>
          <a:solidFill>
            <a:schemeClr val="bg1"/>
          </a:solidFill>
        </p:spPr>
        <p:txBody>
          <a:bodyPr>
            <a:normAutofit/>
          </a:bodyPr>
          <a:lstStyle/>
          <a:p>
            <a:pPr marL="0" indent="0">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Settlement House Movement </a:t>
            </a:r>
          </a:p>
          <a:p>
            <a:pPr marL="0" indent="0">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Hull-House – Jane Addams</a:t>
            </a:r>
            <a:endParaRPr lang="en-US"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892" y="2049551"/>
            <a:ext cx="2003300" cy="3422781"/>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935" y="2189500"/>
            <a:ext cx="5095875" cy="3571875"/>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703" y="291422"/>
            <a:ext cx="2895600" cy="1758129"/>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199130" y="5152918"/>
            <a:ext cx="2696392" cy="430887"/>
          </a:xfrm>
          <a:prstGeom prst="rect">
            <a:avLst/>
          </a:prstGeom>
          <a:solidFill>
            <a:schemeClr val="bg1"/>
          </a:solidFill>
          <a:ln>
            <a:solidFill>
              <a:srgbClr val="7030A0"/>
            </a:solidFill>
          </a:ln>
        </p:spPr>
        <p:txBody>
          <a:bodyPr wrap="square" rtlCol="0">
            <a:spAutoFit/>
          </a:bodyPr>
          <a:lstStyle/>
          <a:p>
            <a:r>
              <a:rPr lang="en-US" sz="2200" b="1" dirty="0">
                <a:solidFill>
                  <a:srgbClr val="002060"/>
                </a:solidFill>
                <a:latin typeface="Times New Roman" pitchFamily="18" charset="0"/>
                <a:cs typeface="Times New Roman" pitchFamily="18" charset="0"/>
              </a:rPr>
              <a:t>Jane Addams (1905)</a:t>
            </a:r>
          </a:p>
        </p:txBody>
      </p:sp>
      <p:sp>
        <p:nvSpPr>
          <p:cNvPr id="8" name="TextBox 7"/>
          <p:cNvSpPr txBox="1"/>
          <p:nvPr/>
        </p:nvSpPr>
        <p:spPr>
          <a:xfrm>
            <a:off x="6175716" y="5472332"/>
            <a:ext cx="3404381" cy="430887"/>
          </a:xfrm>
          <a:prstGeom prst="rect">
            <a:avLst/>
          </a:prstGeom>
          <a:solidFill>
            <a:schemeClr val="bg1"/>
          </a:solidFill>
          <a:ln>
            <a:solidFill>
              <a:srgbClr val="7030A0"/>
            </a:solidFill>
          </a:ln>
        </p:spPr>
        <p:txBody>
          <a:bodyPr wrap="square" rtlCol="0">
            <a:spAutoFit/>
          </a:bodyPr>
          <a:lstStyle/>
          <a:p>
            <a:r>
              <a:rPr lang="en-US" sz="2200" b="1" dirty="0">
                <a:solidFill>
                  <a:srgbClr val="002060"/>
                </a:solidFill>
                <a:latin typeface="Times New Roman" pitchFamily="18" charset="0"/>
                <a:cs typeface="Times New Roman" pitchFamily="18" charset="0"/>
              </a:rPr>
              <a:t>Hull House (1906)</a:t>
            </a:r>
          </a:p>
        </p:txBody>
      </p:sp>
    </p:spTree>
    <p:extLst>
      <p:ext uri="{BB962C8B-B14F-4D97-AF65-F5344CB8AC3E}">
        <p14:creationId xmlns:p14="http://schemas.microsoft.com/office/powerpoint/2010/main" val="860464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090" y="104386"/>
            <a:ext cx="5138710" cy="627140"/>
          </a:xfrm>
          <a:solidFill>
            <a:schemeClr val="bg1"/>
          </a:solidFill>
          <a:ln>
            <a:solidFill>
              <a:srgbClr val="7030A0"/>
            </a:solidFill>
          </a:ln>
        </p:spPr>
        <p:txBody>
          <a:bodyPr>
            <a:normAutofit fontScale="90000"/>
          </a:bodyPr>
          <a:lstStyle/>
          <a:p>
            <a:r>
              <a:rPr lang="en-US" b="1" dirty="0">
                <a:latin typeface="Amasis MT Pro" panose="02040504050005020304" pitchFamily="18" charset="0"/>
              </a:rPr>
              <a:t>Child Labor </a:t>
            </a:r>
          </a:p>
        </p:txBody>
      </p:sp>
      <p:sp>
        <p:nvSpPr>
          <p:cNvPr id="3" name="Content Placeholder 2"/>
          <p:cNvSpPr>
            <a:spLocks noGrp="1"/>
          </p:cNvSpPr>
          <p:nvPr>
            <p:ph idx="1"/>
          </p:nvPr>
        </p:nvSpPr>
        <p:spPr>
          <a:xfrm>
            <a:off x="339933" y="990911"/>
            <a:ext cx="10956424" cy="5135563"/>
          </a:xfrm>
          <a:solidFill>
            <a:schemeClr val="bg1"/>
          </a:solidFill>
          <a:ln>
            <a:solidFill>
              <a:srgbClr val="7030A0"/>
            </a:solidFill>
          </a:ln>
        </p:spPr>
        <p:txBody>
          <a:bodyPr>
            <a:normAutofit/>
          </a:bodyPr>
          <a:lstStyle/>
          <a:p>
            <a:pPr marL="0" indent="0">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Lillian Wald &amp; Florence Kelley </a:t>
            </a:r>
          </a:p>
          <a:p>
            <a:pPr marL="0" indent="0">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Political reforms gave a common man</a:t>
            </a:r>
          </a:p>
          <a:p>
            <a:pPr marL="0" indent="0">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Unions condemned child labor</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912" y="128654"/>
            <a:ext cx="4039481" cy="2971800"/>
          </a:xfrm>
          <a:prstGeom prst="rect">
            <a:avLst/>
          </a:prstGeom>
          <a:noFill/>
          <a:ln w="95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453993" y="2632531"/>
            <a:ext cx="4599841" cy="430887"/>
          </a:xfrm>
          <a:prstGeom prst="rect">
            <a:avLst/>
          </a:prstGeom>
          <a:solidFill>
            <a:schemeClr val="bg1"/>
          </a:solidFill>
          <a:ln>
            <a:solidFill>
              <a:srgbClr val="7030A0"/>
            </a:solidFill>
          </a:ln>
        </p:spPr>
        <p:txBody>
          <a:bodyPr wrap="square" rtlCol="0">
            <a:spAutoFit/>
          </a:bodyPr>
          <a:lstStyle/>
          <a:p>
            <a:r>
              <a:rPr lang="en-US" sz="2200" b="1" dirty="0">
                <a:solidFill>
                  <a:srgbClr val="002060"/>
                </a:solidFill>
                <a:latin typeface="Times New Roman" panose="02020603050405020304" pitchFamily="18" charset="0"/>
                <a:cs typeface="Times New Roman" panose="02020603050405020304" pitchFamily="18" charset="0"/>
              </a:rPr>
              <a:t>“Breaker Boys” Pennsylvania, 1911</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997" y="3212384"/>
            <a:ext cx="4357686" cy="2253123"/>
          </a:xfrm>
          <a:prstGeom prst="rect">
            <a:avLst/>
          </a:prstGeom>
          <a:noFill/>
          <a:ln w="95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6260216" y="5158540"/>
            <a:ext cx="4895464" cy="769441"/>
          </a:xfrm>
          <a:prstGeom prst="rect">
            <a:avLst/>
          </a:prstGeom>
          <a:solidFill>
            <a:schemeClr val="bg1"/>
          </a:solidFill>
          <a:ln>
            <a:solidFill>
              <a:srgbClr val="7030A0"/>
            </a:solidFill>
          </a:ln>
        </p:spPr>
        <p:txBody>
          <a:bodyPr wrap="square" rtlCol="0">
            <a:spAutoFit/>
          </a:bodyPr>
          <a:lstStyle/>
          <a:p>
            <a:r>
              <a:rPr lang="en-US" sz="2200" b="1" dirty="0">
                <a:solidFill>
                  <a:srgbClr val="002060"/>
                </a:solidFill>
                <a:latin typeface="Times New Roman" panose="02020603050405020304" pitchFamily="18" charset="0"/>
                <a:cs typeface="Times New Roman" panose="02020603050405020304" pitchFamily="18" charset="0"/>
              </a:rPr>
              <a:t>Shrimp pickers in Peerless Oyster Co.</a:t>
            </a:r>
          </a:p>
          <a:p>
            <a:r>
              <a:rPr lang="en-US" sz="2200" b="1" dirty="0">
                <a:solidFill>
                  <a:srgbClr val="002060"/>
                </a:solidFill>
                <a:latin typeface="Times New Roman" panose="02020603050405020304" pitchFamily="18" charset="0"/>
                <a:cs typeface="Times New Roman" panose="02020603050405020304" pitchFamily="18" charset="0"/>
              </a:rPr>
              <a:t>Bay St. Louis, Miss., March 3, 1911</a:t>
            </a: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69" y="2384169"/>
            <a:ext cx="4671321" cy="3048000"/>
          </a:xfrm>
          <a:prstGeom prst="rect">
            <a:avLst/>
          </a:prstGeom>
          <a:noFill/>
          <a:ln w="95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927640" y="5083159"/>
            <a:ext cx="4357686" cy="400110"/>
          </a:xfrm>
          <a:prstGeom prst="rect">
            <a:avLst/>
          </a:prstGeom>
          <a:solidFill>
            <a:schemeClr val="bg1"/>
          </a:solidFill>
          <a:ln>
            <a:solidFill>
              <a:schemeClr val="accent6">
                <a:lumMod val="75000"/>
              </a:schemeClr>
            </a:solidFill>
          </a:ln>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Child Laborer, Newberry, S.C. 1908</a:t>
            </a:r>
          </a:p>
        </p:txBody>
      </p:sp>
    </p:spTree>
    <p:extLst>
      <p:ext uri="{BB962C8B-B14F-4D97-AF65-F5344CB8AC3E}">
        <p14:creationId xmlns:p14="http://schemas.microsoft.com/office/powerpoint/2010/main" val="2054102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24" y="154858"/>
            <a:ext cx="3962400" cy="792162"/>
          </a:xfrm>
          <a:solidFill>
            <a:schemeClr val="bg1"/>
          </a:solidFill>
          <a:ln>
            <a:solidFill>
              <a:srgbClr val="7030A0"/>
            </a:solidFill>
          </a:ln>
        </p:spPr>
        <p:txBody>
          <a:bodyPr>
            <a:normAutofit fontScale="90000"/>
          </a:bodyPr>
          <a:lstStyle/>
          <a:p>
            <a:pPr algn="l"/>
            <a:r>
              <a:rPr lang="en-US" b="1" dirty="0">
                <a:latin typeface="Amasis MT Pro" panose="02040504050005020304" pitchFamily="18" charset="0"/>
              </a:rPr>
              <a:t>    Temperance </a:t>
            </a:r>
          </a:p>
        </p:txBody>
      </p:sp>
      <p:sp>
        <p:nvSpPr>
          <p:cNvPr id="3" name="Content Placeholder 2"/>
          <p:cNvSpPr>
            <a:spLocks noGrp="1"/>
          </p:cNvSpPr>
          <p:nvPr>
            <p:ph idx="1"/>
          </p:nvPr>
        </p:nvSpPr>
        <p:spPr>
          <a:xfrm>
            <a:off x="759655" y="1143001"/>
            <a:ext cx="9451145" cy="4983163"/>
          </a:xfrm>
          <a:solidFill>
            <a:schemeClr val="bg1"/>
          </a:solidFill>
        </p:spPr>
        <p:txBody>
          <a:bodyPr>
            <a:normAutofit/>
          </a:bodyPr>
          <a:lstStyle/>
          <a:p>
            <a:pPr marL="0" indent="0">
              <a:buNone/>
            </a:pPr>
            <a:r>
              <a:rPr lang="en-US" sz="2400" dirty="0">
                <a:latin typeface="Times New Roman" pitchFamily="18" charset="0"/>
                <a:cs typeface="Times New Roman" pitchFamily="18" charset="0"/>
              </a:rPr>
              <a:t>Temperance Crusade (</a:t>
            </a:r>
            <a:r>
              <a:rPr lang="en-US" sz="2400" b="1" i="1" u="sng" dirty="0">
                <a:solidFill>
                  <a:srgbClr val="7030A0"/>
                </a:solidFill>
                <a:latin typeface="Times New Roman" pitchFamily="18" charset="0"/>
                <a:cs typeface="Times New Roman" pitchFamily="18" charset="0"/>
              </a:rPr>
              <a:t>THE DRIES</a:t>
            </a:r>
            <a:r>
              <a:rPr lang="en-US" sz="2400" dirty="0">
                <a:latin typeface="Times New Roman" pitchFamily="18" charset="0"/>
                <a:cs typeface="Times New Roman" pitchFamily="18" charset="0"/>
              </a:rPr>
              <a:t>): prohibition of alcohol </a:t>
            </a:r>
          </a:p>
          <a:p>
            <a:r>
              <a:rPr lang="en-US" sz="2400" dirty="0">
                <a:latin typeface="Times New Roman" pitchFamily="18" charset="0"/>
                <a:cs typeface="Times New Roman" pitchFamily="18" charset="0"/>
              </a:rPr>
              <a:t>Women’s Christian Temperance Union (WCTU)</a:t>
            </a:r>
          </a:p>
          <a:p>
            <a:r>
              <a:rPr lang="en-US" sz="2400" dirty="0">
                <a:latin typeface="Times New Roman" pitchFamily="18" charset="0"/>
                <a:cs typeface="Times New Roman" pitchFamily="18" charset="0"/>
              </a:rPr>
              <a:t>Anti-saloon League</a:t>
            </a:r>
          </a:p>
          <a:p>
            <a:pPr marL="0" indent="0">
              <a:buNone/>
            </a:pPr>
            <a:endParaRPr lang="en-US" sz="2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790" y="2699362"/>
            <a:ext cx="5867401" cy="3599557"/>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256" y="2855663"/>
            <a:ext cx="2438400" cy="3542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0191" y="125694"/>
            <a:ext cx="2428875" cy="2286000"/>
          </a:xfrm>
          <a:prstGeom prst="rect">
            <a:avLst/>
          </a:prstGeom>
          <a:noFill/>
          <a:ln w="1905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880045" y="6111587"/>
            <a:ext cx="4876800" cy="369332"/>
          </a:xfrm>
          <a:prstGeom prst="rect">
            <a:avLst/>
          </a:prstGeom>
          <a:solidFill>
            <a:schemeClr val="accent6">
              <a:lumMod val="75000"/>
            </a:schemeClr>
          </a:solidFill>
        </p:spPr>
        <p:txBody>
          <a:bodyPr wrap="square" rtlCol="0">
            <a:spAutoFit/>
          </a:bodyPr>
          <a:lstStyle/>
          <a:p>
            <a:r>
              <a:rPr lang="en-US" b="1" dirty="0">
                <a:solidFill>
                  <a:schemeClr val="bg1"/>
                </a:solidFill>
                <a:latin typeface="Times New Roman" pitchFamily="18" charset="0"/>
                <a:cs typeface="Times New Roman" pitchFamily="18" charset="0"/>
              </a:rPr>
              <a:t>Anti-Salon League Campaign, Dayton Ohio</a:t>
            </a:r>
          </a:p>
        </p:txBody>
      </p:sp>
      <p:sp>
        <p:nvSpPr>
          <p:cNvPr id="5" name="TextBox 4"/>
          <p:cNvSpPr txBox="1"/>
          <p:nvPr/>
        </p:nvSpPr>
        <p:spPr>
          <a:xfrm>
            <a:off x="8756845" y="2053031"/>
            <a:ext cx="2907909" cy="646331"/>
          </a:xfrm>
          <a:prstGeom prst="rect">
            <a:avLst/>
          </a:prstGeom>
          <a:solidFill>
            <a:schemeClr val="accent6">
              <a:lumMod val="75000"/>
            </a:schemeClr>
          </a:solidFill>
        </p:spPr>
        <p:txBody>
          <a:bodyPr wrap="square" rtlCol="0">
            <a:spAutoFit/>
          </a:bodyPr>
          <a:lstStyle/>
          <a:p>
            <a:r>
              <a:rPr lang="en-US" b="1" dirty="0">
                <a:solidFill>
                  <a:schemeClr val="bg1"/>
                </a:solidFill>
                <a:latin typeface="Times New Roman" pitchFamily="18" charset="0"/>
                <a:cs typeface="Times New Roman" pitchFamily="18" charset="0"/>
              </a:rPr>
              <a:t>Frances Willard (1838-98),</a:t>
            </a:r>
          </a:p>
          <a:p>
            <a:r>
              <a:rPr lang="en-US" b="1" dirty="0">
                <a:solidFill>
                  <a:schemeClr val="bg1"/>
                </a:solidFill>
                <a:latin typeface="Times New Roman" pitchFamily="18" charset="0"/>
                <a:cs typeface="Times New Roman" pitchFamily="18" charset="0"/>
              </a:rPr>
              <a:t>leader of the WCTU</a:t>
            </a:r>
            <a:endParaRPr lang="en-US" dirty="0">
              <a:solidFill>
                <a:schemeClr val="bg1"/>
              </a:solidFill>
              <a:latin typeface="Times New Roman" pitchFamily="18" charset="0"/>
              <a:cs typeface="Times New Roman" pitchFamily="18" charset="0"/>
            </a:endParaRPr>
          </a:p>
        </p:txBody>
      </p:sp>
      <p:pic>
        <p:nvPicPr>
          <p:cNvPr id="7" name="Picture 2" descr="Carrie Nation">
            <a:extLst>
              <a:ext uri="{FF2B5EF4-FFF2-40B4-BE49-F238E27FC236}">
                <a16:creationId xmlns:a16="http://schemas.microsoft.com/office/drawing/2014/main" id="{3CED8227-2F98-255F-DC33-89D898AAA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55" y="3362892"/>
            <a:ext cx="2238375" cy="2047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BB4084-CF02-A320-147E-1468ADB3F055}"/>
              </a:ext>
            </a:extLst>
          </p:cNvPr>
          <p:cNvSpPr txBox="1"/>
          <p:nvPr/>
        </p:nvSpPr>
        <p:spPr>
          <a:xfrm>
            <a:off x="1076765" y="5122134"/>
            <a:ext cx="1921265" cy="369332"/>
          </a:xfrm>
          <a:prstGeom prst="rect">
            <a:avLst/>
          </a:prstGeom>
          <a:solidFill>
            <a:schemeClr val="accent6">
              <a:lumMod val="75000"/>
            </a:schemeClr>
          </a:solidFill>
        </p:spPr>
        <p:txBody>
          <a:bodyPr wrap="square" rtlCol="0">
            <a:spAutoFit/>
          </a:bodyPr>
          <a:lstStyle/>
          <a:p>
            <a:r>
              <a:rPr lang="en-US" b="1" dirty="0">
                <a:solidFill>
                  <a:schemeClr val="bg1"/>
                </a:solidFill>
                <a:latin typeface="Times New Roman" pitchFamily="18" charset="0"/>
                <a:cs typeface="Times New Roman" pitchFamily="18" charset="0"/>
              </a:rPr>
              <a:t>Carrie Nation </a:t>
            </a:r>
            <a:endParaRPr lang="en-US" dirty="0">
              <a:solidFill>
                <a:schemeClr val="bg1"/>
              </a:solidFill>
              <a:latin typeface="Times New Roman" pitchFamily="18" charset="0"/>
              <a:cs typeface="Times New Roman" pitchFamily="18" charset="0"/>
            </a:endParaRPr>
          </a:p>
        </p:txBody>
      </p:sp>
      <p:sp>
        <p:nvSpPr>
          <p:cNvPr id="9" name="Speech Bubble: Rectangle with Corners Rounded 8">
            <a:extLst>
              <a:ext uri="{FF2B5EF4-FFF2-40B4-BE49-F238E27FC236}">
                <a16:creationId xmlns:a16="http://schemas.microsoft.com/office/drawing/2014/main" id="{4EE67AF1-7912-2D36-C837-03BCB0959BC2}"/>
              </a:ext>
            </a:extLst>
          </p:cNvPr>
          <p:cNvSpPr/>
          <p:nvPr/>
        </p:nvSpPr>
        <p:spPr>
          <a:xfrm>
            <a:off x="1529934" y="2517362"/>
            <a:ext cx="2693890" cy="730625"/>
          </a:xfrm>
          <a:prstGeom prst="wedgeRoundRectCallout">
            <a:avLst>
              <a:gd name="adj1" fmla="val -29068"/>
              <a:gd name="adj2" fmla="val 89672"/>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“Let me AXE you a question about drinking”</a:t>
            </a:r>
          </a:p>
        </p:txBody>
      </p:sp>
    </p:spTree>
    <p:extLst>
      <p:ext uri="{BB962C8B-B14F-4D97-AF65-F5344CB8AC3E}">
        <p14:creationId xmlns:p14="http://schemas.microsoft.com/office/powerpoint/2010/main" val="560149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838200"/>
          </a:xfrm>
          <a:solidFill>
            <a:schemeClr val="bg1"/>
          </a:solidFill>
          <a:ln>
            <a:solidFill>
              <a:schemeClr val="accent6">
                <a:lumMod val="75000"/>
              </a:schemeClr>
            </a:solidFill>
          </a:ln>
        </p:spPr>
        <p:txBody>
          <a:bodyPr>
            <a:normAutofit/>
          </a:bodyPr>
          <a:lstStyle/>
          <a:p>
            <a:r>
              <a:rPr lang="en-US" sz="3600" b="1" dirty="0">
                <a:latin typeface="Amasis MT Pro" panose="02040504050005020304" pitchFamily="18" charset="0"/>
              </a:rPr>
              <a:t>Setbacks to Progressive Movements</a:t>
            </a:r>
          </a:p>
        </p:txBody>
      </p:sp>
      <p:sp>
        <p:nvSpPr>
          <p:cNvPr id="3" name="Content Placeholder 2"/>
          <p:cNvSpPr>
            <a:spLocks noGrp="1"/>
          </p:cNvSpPr>
          <p:nvPr>
            <p:ph idx="1"/>
          </p:nvPr>
        </p:nvSpPr>
        <p:spPr>
          <a:xfrm>
            <a:off x="1153551" y="1308295"/>
            <a:ext cx="9650437" cy="4894069"/>
          </a:xfrm>
          <a:solidFill>
            <a:schemeClr val="bg1"/>
          </a:solidFill>
          <a:ln>
            <a:solidFill>
              <a:srgbClr val="7030A0"/>
            </a:solidFill>
          </a:ln>
        </p:spPr>
        <p:txBody>
          <a:bodyPr>
            <a:normAutofit/>
          </a:bodyPr>
          <a:lstStyle/>
          <a:p>
            <a:pPr marL="0" indent="0">
              <a:buNone/>
            </a:pPr>
            <a:r>
              <a:rPr lang="en-US" sz="2400" b="1" dirty="0">
                <a:solidFill>
                  <a:schemeClr val="tx2">
                    <a:lumMod val="50000"/>
                  </a:schemeClr>
                </a:solidFill>
                <a:latin typeface="Times New Roman" pitchFamily="18" charset="0"/>
                <a:cs typeface="Times New Roman" pitchFamily="18" charset="0"/>
              </a:rPr>
              <a:t>► </a:t>
            </a:r>
            <a:r>
              <a:rPr lang="en-US" sz="2400" b="1" u="sng" dirty="0" err="1">
                <a:solidFill>
                  <a:srgbClr val="7030A0"/>
                </a:solidFill>
                <a:latin typeface="Times New Roman" pitchFamily="18" charset="0"/>
                <a:cs typeface="Times New Roman" pitchFamily="18" charset="0"/>
              </a:rPr>
              <a:t>Lochner</a:t>
            </a:r>
            <a:r>
              <a:rPr lang="en-US" sz="2400" b="1" u="sng" dirty="0">
                <a:solidFill>
                  <a:srgbClr val="7030A0"/>
                </a:solidFill>
                <a:latin typeface="Times New Roman" pitchFamily="18" charset="0"/>
                <a:cs typeface="Times New Roman" pitchFamily="18" charset="0"/>
              </a:rPr>
              <a:t> v. New York 1905 </a:t>
            </a:r>
            <a:r>
              <a:rPr lang="en-US" sz="2400" b="1" dirty="0">
                <a:solidFill>
                  <a:schemeClr val="tx2">
                    <a:lumMod val="50000"/>
                  </a:schemeClr>
                </a:solidFill>
                <a:latin typeface="Times New Roman" pitchFamily="18" charset="0"/>
                <a:cs typeface="Times New Roman" pitchFamily="18" charset="0"/>
              </a:rPr>
              <a:t>– 10 workday = unconstitutional</a:t>
            </a:r>
          </a:p>
          <a:p>
            <a:pPr marL="0" indent="0">
              <a:buNone/>
            </a:pPr>
            <a:r>
              <a:rPr lang="en-US" sz="2400" dirty="0">
                <a:solidFill>
                  <a:schemeClr val="tx2">
                    <a:lumMod val="50000"/>
                  </a:schemeClr>
                </a:solidFill>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b="1" u="sng" dirty="0">
                <a:solidFill>
                  <a:srgbClr val="7030A0"/>
                </a:solidFill>
                <a:latin typeface="Times New Roman" pitchFamily="18" charset="0"/>
                <a:cs typeface="Times New Roman" pitchFamily="18" charset="0"/>
              </a:rPr>
              <a:t>Muller v. Oregon 1908 </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Women, like minors, are a special class of worker that needs protection</a:t>
            </a:r>
            <a:r>
              <a:rPr lang="en-US" sz="2400" dirty="0">
                <a:latin typeface="Times New Roman" pitchFamily="18" charset="0"/>
                <a:cs typeface="Times New Roman" pitchFamily="18" charset="0"/>
              </a:rPr>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590800"/>
            <a:ext cx="3581400" cy="3352800"/>
          </a:xfrm>
          <a:prstGeom prst="rect">
            <a:avLst/>
          </a:prstGeom>
          <a:noFill/>
          <a:ln w="28575">
            <a:solidFill>
              <a:schemeClr val="tx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descr="https://sp.yimg.com/xj/th?id=OIP.M03c577aba233472710971ba38ba6a682H0&amp;pid=15.1&amp;P=0&amp;w=219&amp;h=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2590801"/>
            <a:ext cx="2085975" cy="14478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6415087" y="2362199"/>
            <a:ext cx="2667000" cy="190500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174" name="Picture 6" descr="http://grovesapush.wikispaces.com/file/view/WIKI_PIC_1_ad-_first_wave_of_fem.jpg/301862270/WIKI_PIC_1_ad-_first_wave_of_f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267200"/>
            <a:ext cx="3963629" cy="238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7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50" y="276227"/>
            <a:ext cx="8229600" cy="642640"/>
          </a:xfrm>
          <a:solidFill>
            <a:schemeClr val="bg1"/>
          </a:solidFill>
          <a:ln w="19050">
            <a:solidFill>
              <a:srgbClr val="7030A0"/>
            </a:solidFill>
          </a:ln>
        </p:spPr>
        <p:txBody>
          <a:bodyPr>
            <a:normAutofit fontScale="90000"/>
          </a:bodyPr>
          <a:lstStyle/>
          <a:p>
            <a:r>
              <a:rPr lang="en-US" b="1" dirty="0">
                <a:latin typeface="Amasis MT Pro" panose="02040504050005020304" pitchFamily="18" charset="0"/>
              </a:rPr>
              <a:t>Temperance &amp; Prohibition</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713" y="1676400"/>
            <a:ext cx="10813877" cy="5029200"/>
          </a:xfrm>
          <a:prstGeom prst="rect">
            <a:avLst/>
          </a:prstGeom>
          <a:noFill/>
          <a:ln w="19050">
            <a:solidFill>
              <a:schemeClr val="tx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946713" y="1140122"/>
            <a:ext cx="5932389" cy="830997"/>
          </a:xfrm>
          <a:prstGeom prst="rect">
            <a:avLst/>
          </a:prstGeom>
          <a:solidFill>
            <a:schemeClr val="tx1"/>
          </a:solidFill>
        </p:spPr>
        <p:txBody>
          <a:bodyPr wrap="square" rtlCol="0">
            <a:spAutoFit/>
          </a:bodyPr>
          <a:lstStyle/>
          <a:p>
            <a:r>
              <a:rPr lang="en-US" sz="2400" b="1" u="sng" dirty="0">
                <a:solidFill>
                  <a:srgbClr val="FFFF00"/>
                </a:solidFill>
                <a:latin typeface="Baskerville Old Face" pitchFamily="18" charset="0"/>
              </a:rPr>
              <a:t>18</a:t>
            </a:r>
            <a:r>
              <a:rPr lang="en-US" sz="2400" b="1" u="sng" baseline="30000" dirty="0">
                <a:solidFill>
                  <a:srgbClr val="FFFF00"/>
                </a:solidFill>
                <a:latin typeface="Baskerville Old Face" pitchFamily="18" charset="0"/>
              </a:rPr>
              <a:t>th</a:t>
            </a:r>
            <a:r>
              <a:rPr lang="en-US" sz="2400" b="1" u="sng" dirty="0">
                <a:solidFill>
                  <a:srgbClr val="FFFF00"/>
                </a:solidFill>
                <a:latin typeface="Baskerville Old Face" pitchFamily="18" charset="0"/>
              </a:rPr>
              <a:t> Amendment (1919) </a:t>
            </a:r>
            <a:r>
              <a:rPr lang="en-US" sz="2400" b="1" dirty="0">
                <a:solidFill>
                  <a:schemeClr val="bg1"/>
                </a:solidFill>
                <a:latin typeface="Baskerville Old Face" pitchFamily="18" charset="0"/>
              </a:rPr>
              <a:t>– Prohibition of Alcohol</a:t>
            </a:r>
          </a:p>
        </p:txBody>
      </p:sp>
      <p:sp>
        <p:nvSpPr>
          <p:cNvPr id="5" name="TextBox 4"/>
          <p:cNvSpPr txBox="1"/>
          <p:nvPr/>
        </p:nvSpPr>
        <p:spPr>
          <a:xfrm>
            <a:off x="6477000" y="6049438"/>
            <a:ext cx="3200400" cy="646331"/>
          </a:xfrm>
          <a:prstGeom prst="rect">
            <a:avLst/>
          </a:prstGeom>
          <a:noFill/>
          <a:ln>
            <a:solidFill>
              <a:schemeClr val="tx2">
                <a:lumMod val="50000"/>
              </a:schemeClr>
            </a:solidFill>
          </a:ln>
        </p:spPr>
        <p:txBody>
          <a:bodyPr wrap="square" rtlCol="0">
            <a:spAutoFit/>
          </a:bodyPr>
          <a:lstStyle/>
          <a:p>
            <a:r>
              <a:rPr lang="en-US" b="1" dirty="0">
                <a:solidFill>
                  <a:schemeClr val="tx2">
                    <a:lumMod val="50000"/>
                  </a:schemeClr>
                </a:solidFill>
                <a:latin typeface="Times New Roman" pitchFamily="18" charset="0"/>
                <a:cs typeface="Times New Roman" pitchFamily="18" charset="0"/>
              </a:rPr>
              <a:t>Prohibition on the Eve of</a:t>
            </a:r>
          </a:p>
          <a:p>
            <a:r>
              <a:rPr lang="en-US" b="1" dirty="0">
                <a:solidFill>
                  <a:schemeClr val="tx2">
                    <a:lumMod val="50000"/>
                  </a:schemeClr>
                </a:solidFill>
                <a:latin typeface="Times New Roman" pitchFamily="18" charset="0"/>
                <a:cs typeface="Times New Roman" pitchFamily="18" charset="0"/>
              </a:rPr>
              <a:t>the 18th Amendment, 1919</a:t>
            </a:r>
            <a:endParaRPr lang="en-US" dirty="0">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0484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806" y="267496"/>
            <a:ext cx="6934200" cy="715962"/>
          </a:xfrm>
          <a:solidFill>
            <a:schemeClr val="bg1"/>
          </a:solidFill>
          <a:ln>
            <a:solidFill>
              <a:srgbClr val="7030A0"/>
            </a:solidFill>
          </a:ln>
        </p:spPr>
        <p:txBody>
          <a:bodyPr>
            <a:normAutofit/>
          </a:bodyPr>
          <a:lstStyle/>
          <a:p>
            <a:r>
              <a:rPr lang="en-US" b="1" dirty="0">
                <a:latin typeface="Amasis MT Pro" panose="02040504050005020304" pitchFamily="18" charset="0"/>
              </a:rPr>
              <a:t>Immigration Restriction</a:t>
            </a:r>
          </a:p>
        </p:txBody>
      </p:sp>
      <p:sp>
        <p:nvSpPr>
          <p:cNvPr id="3" name="Content Placeholder 2"/>
          <p:cNvSpPr>
            <a:spLocks noGrp="1"/>
          </p:cNvSpPr>
          <p:nvPr>
            <p:ph idx="1"/>
          </p:nvPr>
        </p:nvSpPr>
        <p:spPr>
          <a:xfrm>
            <a:off x="1094936" y="1296890"/>
            <a:ext cx="9573064" cy="4830763"/>
          </a:xfrm>
          <a:solidFill>
            <a:schemeClr val="bg1"/>
          </a:solidFill>
        </p:spPr>
        <p:txBody>
          <a:bodyPr>
            <a:normAutofit/>
          </a:bodyPr>
          <a:lstStyle/>
          <a:p>
            <a:pPr marL="0" indent="0">
              <a:buNone/>
            </a:pPr>
            <a:r>
              <a:rPr lang="en-US" sz="2400" b="1" i="1" u="sng" dirty="0">
                <a:solidFill>
                  <a:schemeClr val="tx1">
                    <a:lumMod val="95000"/>
                    <a:lumOff val="5000"/>
                  </a:schemeClr>
                </a:solidFill>
                <a:latin typeface="Times New Roman" pitchFamily="18" charset="0"/>
                <a:cs typeface="Times New Roman" pitchFamily="18" charset="0"/>
              </a:rPr>
              <a:t>Eugenics:</a:t>
            </a:r>
            <a:r>
              <a:rPr lang="en-US" sz="2400" dirty="0">
                <a:solidFill>
                  <a:schemeClr val="tx1">
                    <a:lumMod val="95000"/>
                    <a:lumOff val="5000"/>
                  </a:schemeClr>
                </a:solidFill>
                <a:latin typeface="Times New Roman" pitchFamily="18" charset="0"/>
                <a:cs typeface="Times New Roman" pitchFamily="18" charset="0"/>
              </a:rPr>
              <a:t> promotes racial and ethnic superiority</a:t>
            </a:r>
            <a:endParaRPr lang="en-US" sz="2400" b="1" i="1" u="sng" dirty="0">
              <a:solidFill>
                <a:schemeClr val="tx1">
                  <a:lumMod val="95000"/>
                  <a:lumOff val="5000"/>
                </a:schemeClr>
              </a:solidFill>
              <a:latin typeface="Times New Roman" pitchFamily="18" charset="0"/>
              <a:cs typeface="Times New Roman" pitchFamily="18" charset="0"/>
            </a:endParaRPr>
          </a:p>
          <a:p>
            <a:r>
              <a:rPr lang="en-US" sz="2400" b="1" i="1" dirty="0">
                <a:latin typeface="Times New Roman" pitchFamily="18" charset="0"/>
                <a:cs typeface="Times New Roman" pitchFamily="18" charset="0"/>
              </a:rPr>
              <a:t>The Passing of the Great Race – </a:t>
            </a:r>
            <a:r>
              <a:rPr lang="en-US" sz="2400" b="1" dirty="0">
                <a:latin typeface="Times New Roman" pitchFamily="18" charset="0"/>
                <a:cs typeface="Times New Roman" pitchFamily="18" charset="0"/>
              </a:rPr>
              <a:t>Madison Grant</a:t>
            </a:r>
            <a:endParaRPr lang="en-US" sz="24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3124200"/>
            <a:ext cx="4162425" cy="3524250"/>
          </a:xfrm>
          <a:prstGeom prst="rect">
            <a:avLst/>
          </a:prstGeom>
          <a:noFill/>
          <a:ln w="28575">
            <a:solidFill>
              <a:schemeClr val="tx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240" y="2294392"/>
            <a:ext cx="4943475" cy="3952875"/>
          </a:xfrm>
          <a:prstGeom prst="rect">
            <a:avLst/>
          </a:prstGeom>
          <a:noFill/>
          <a:ln w="19050">
            <a:solidFill>
              <a:schemeClr val="tx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6580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38D9E-C1B1-3419-B158-5C2A67EA1EB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7DE66-CEB9-72CA-3CEA-CBE41E5A8A41}"/>
              </a:ext>
            </a:extLst>
          </p:cNvPr>
          <p:cNvSpPr>
            <a:spLocks noGrp="1"/>
          </p:cNvSpPr>
          <p:nvPr>
            <p:ph idx="1"/>
          </p:nvPr>
        </p:nvSpPr>
        <p:spPr>
          <a:xfrm>
            <a:off x="838200" y="333829"/>
            <a:ext cx="10515600" cy="5843134"/>
          </a:xfrm>
          <a:solidFill>
            <a:schemeClr val="bg1"/>
          </a:solidFill>
          <a:ln>
            <a:solidFill>
              <a:schemeClr val="tx1"/>
            </a:solidFill>
          </a:ln>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Topic 7.4: Compare the goals and effects of the Progressive reform movement</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000" b="1" dirty="0">
                <a:solidFill>
                  <a:srgbClr val="7030A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Evaluate the effectiveness of social reform movements, government regulation, and political change at dealing with the ills of industrialization </a:t>
            </a:r>
          </a:p>
          <a:p>
            <a:pPr marL="0" indent="0">
              <a:buNone/>
            </a:pPr>
            <a:r>
              <a:rPr lang="en-US" sz="2000" dirty="0">
                <a:latin typeface="Times New Roman" panose="02020603050405020304" pitchFamily="18" charset="0"/>
                <a:cs typeface="Times New Roman" panose="02020603050405020304" pitchFamily="18" charset="0"/>
              </a:rPr>
              <a:t>Students can: </a:t>
            </a:r>
          </a:p>
          <a:p>
            <a:pPr marL="798513" indent="-344488"/>
            <a:r>
              <a:rPr lang="en-US" sz="2000" dirty="0">
                <a:latin typeface="Times New Roman" panose="02020603050405020304" pitchFamily="18" charset="0"/>
                <a:cs typeface="Times New Roman" panose="02020603050405020304" pitchFamily="18" charset="0"/>
              </a:rPr>
              <a:t>Develop a historic contextualization on the causes for the rise of Progressive Era from 1890 to 1920</a:t>
            </a:r>
          </a:p>
          <a:p>
            <a:pPr marL="798513" indent="-344488"/>
            <a:r>
              <a:rPr lang="en-US" sz="2000" dirty="0">
                <a:latin typeface="Times New Roman" panose="02020603050405020304" pitchFamily="18" charset="0"/>
                <a:cs typeface="Times New Roman" panose="02020603050405020304" pitchFamily="18" charset="0"/>
              </a:rPr>
              <a:t>Assess the effectiveness of Progressive reforms at promoting the development of the United States and dealing with the ills of industrialization, segregation, and urbanization </a:t>
            </a:r>
          </a:p>
          <a:p>
            <a:pPr marL="0" indent="0">
              <a:buNone/>
            </a:pPr>
            <a:r>
              <a:rPr lang="en-US" sz="2400" b="1" dirty="0">
                <a:solidFill>
                  <a:srgbClr val="7030A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Tragedy Promotes Reform </a:t>
            </a:r>
          </a:p>
          <a:p>
            <a:r>
              <a:rPr lang="en-US" sz="2400" dirty="0">
                <a:latin typeface="Times New Roman" panose="02020603050405020304" pitchFamily="18" charset="0"/>
                <a:cs typeface="Times New Roman" panose="02020603050405020304" pitchFamily="18" charset="0"/>
              </a:rPr>
              <a:t>A Progressive Presidential Transition </a:t>
            </a:r>
          </a:p>
          <a:p>
            <a:r>
              <a:rPr lang="en-US" sz="2400" dirty="0">
                <a:latin typeface="Times New Roman" panose="02020603050405020304" pitchFamily="18" charset="0"/>
                <a:cs typeface="Times New Roman" panose="02020603050405020304" pitchFamily="18" charset="0"/>
              </a:rPr>
              <a:t>Champion of Progressivism</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7030A0"/>
                </a:solidFill>
                <a:latin typeface="Times New Roman" panose="02020603050405020304" pitchFamily="18" charset="0"/>
                <a:cs typeface="Times New Roman" panose="02020603050405020304" pitchFamily="18" charset="0"/>
              </a:rPr>
              <a:t>HOMEWORK: </a:t>
            </a:r>
            <a:r>
              <a:rPr lang="en-US" sz="2400" b="1" dirty="0">
                <a:solidFill>
                  <a:schemeClr val="accent6">
                    <a:lumMod val="50000"/>
                  </a:schemeClr>
                </a:solidFill>
                <a:latin typeface="Times New Roman" panose="02020603050405020304" pitchFamily="18" charset="0"/>
                <a:cs typeface="Times New Roman" panose="02020603050405020304" pitchFamily="18" charset="0"/>
              </a:rPr>
              <a:t>Champion of Progressivism </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199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55088-AB9F-4958-B58F-CC7A5BF5D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6B9C07-5356-81E1-F181-FB7142EEFF34}"/>
              </a:ext>
            </a:extLst>
          </p:cNvPr>
          <p:cNvSpPr>
            <a:spLocks noGrp="1"/>
          </p:cNvSpPr>
          <p:nvPr>
            <p:ph type="title"/>
          </p:nvPr>
        </p:nvSpPr>
        <p:spPr>
          <a:xfrm>
            <a:off x="736600" y="234496"/>
            <a:ext cx="10515600" cy="825047"/>
          </a:xfrm>
          <a:solidFill>
            <a:schemeClr val="bg1"/>
          </a:solidFill>
          <a:ln>
            <a:solidFill>
              <a:srgbClr val="7030A0"/>
            </a:solidFill>
          </a:ln>
        </p:spPr>
        <p:txBody>
          <a:bodyPr>
            <a:normAutofit fontScale="90000"/>
          </a:bodyPr>
          <a:lstStyle/>
          <a:p>
            <a:r>
              <a:rPr lang="en-US" dirty="0">
                <a:latin typeface="Amasis MT Pro Black" panose="02040A04050005020304" pitchFamily="18" charset="0"/>
              </a:rPr>
              <a:t>Legislative Agendas of Progressivism</a:t>
            </a:r>
          </a:p>
        </p:txBody>
      </p:sp>
      <p:sp>
        <p:nvSpPr>
          <p:cNvPr id="3" name="Content Placeholder 2">
            <a:extLst>
              <a:ext uri="{FF2B5EF4-FFF2-40B4-BE49-F238E27FC236}">
                <a16:creationId xmlns:a16="http://schemas.microsoft.com/office/drawing/2014/main" id="{528923C5-9B06-E27E-0A45-ED9C14B3AACB}"/>
              </a:ext>
            </a:extLst>
          </p:cNvPr>
          <p:cNvSpPr>
            <a:spLocks noGrp="1"/>
          </p:cNvSpPr>
          <p:nvPr>
            <p:ph idx="1"/>
          </p:nvPr>
        </p:nvSpPr>
        <p:spPr>
          <a:xfrm>
            <a:off x="435429" y="1277257"/>
            <a:ext cx="11321142" cy="4899706"/>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Both Teddy Roosevelt and Woodrow Wilson sought to carry out reforms that Progressives had brought to light.</a:t>
            </a:r>
          </a:p>
          <a:p>
            <a:pPr marL="0" indent="0">
              <a:buNone/>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Identify and explain one similarity between Roosevelt’s Square Deal and Wilson’s New Freedom legislative agenda.</a:t>
            </a:r>
          </a:p>
          <a:p>
            <a:pPr marL="457200" indent="-457200">
              <a:buFont typeface="Arial" panose="020B0604020202020204" pitchFamily="34" charset="0"/>
              <a:buAutoNum type="arabicPeriod"/>
            </a:pPr>
            <a:r>
              <a:rPr lang="en-US" sz="2400" dirty="0">
                <a:latin typeface="Times New Roman" panose="02020603050405020304" pitchFamily="18" charset="0"/>
                <a:cs typeface="Times New Roman" panose="02020603050405020304" pitchFamily="18" charset="0"/>
              </a:rPr>
              <a:t>Identify and explain one difference between Roosevelt’s Square Deal and Wilson’s New Freedom legislative agenda.</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277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E548A-E32B-26A6-1A14-13524B711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0F536-6622-3AE8-6490-DFD5B3E70602}"/>
              </a:ext>
            </a:extLst>
          </p:cNvPr>
          <p:cNvSpPr>
            <a:spLocks noGrp="1"/>
          </p:cNvSpPr>
          <p:nvPr>
            <p:ph type="title"/>
          </p:nvPr>
        </p:nvSpPr>
        <p:spPr>
          <a:xfrm>
            <a:off x="736600" y="234496"/>
            <a:ext cx="10515600" cy="825047"/>
          </a:xfrm>
          <a:solidFill>
            <a:schemeClr val="bg1"/>
          </a:solidFill>
          <a:ln>
            <a:solidFill>
              <a:srgbClr val="7030A0"/>
            </a:solidFill>
          </a:ln>
        </p:spPr>
        <p:txBody>
          <a:bodyPr/>
          <a:lstStyle/>
          <a:p>
            <a:r>
              <a:rPr lang="en-US" dirty="0">
                <a:latin typeface="Amasis MT Pro Black" panose="02040A04050005020304" pitchFamily="18" charset="0"/>
              </a:rPr>
              <a:t>Presidents of Progressivism </a:t>
            </a:r>
          </a:p>
        </p:txBody>
      </p:sp>
      <p:sp>
        <p:nvSpPr>
          <p:cNvPr id="3" name="Content Placeholder 2">
            <a:extLst>
              <a:ext uri="{FF2B5EF4-FFF2-40B4-BE49-F238E27FC236}">
                <a16:creationId xmlns:a16="http://schemas.microsoft.com/office/drawing/2014/main" id="{52F5C263-3C4C-3EC8-20B2-F94BD11EBE6B}"/>
              </a:ext>
            </a:extLst>
          </p:cNvPr>
          <p:cNvSpPr>
            <a:spLocks noGrp="1"/>
          </p:cNvSpPr>
          <p:nvPr>
            <p:ph idx="1"/>
          </p:nvPr>
        </p:nvSpPr>
        <p:spPr>
          <a:xfrm>
            <a:off x="368756" y="1319460"/>
            <a:ext cx="11321142" cy="4899706"/>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26</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27</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and 28</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Presidents: Leading American in the Progressive, Imperialism, and WWI Era</a:t>
            </a:r>
          </a:p>
        </p:txBody>
      </p:sp>
      <p:pic>
        <p:nvPicPr>
          <p:cNvPr id="1026" name="Picture 2" descr="Theodore Roosevelt | Biography, Facts, Presidency, National Parks, &amp;  Accomplishments | Britannica">
            <a:extLst>
              <a:ext uri="{FF2B5EF4-FFF2-40B4-BE49-F238E27FC236}">
                <a16:creationId xmlns:a16="http://schemas.microsoft.com/office/drawing/2014/main" id="{071D8068-3194-09A9-D608-7C3F059EC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533" y="2195513"/>
            <a:ext cx="1990725" cy="2221743"/>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DB2A43-3954-A365-CB77-79E6D2DB7F29}"/>
              </a:ext>
            </a:extLst>
          </p:cNvPr>
          <p:cNvSpPr/>
          <p:nvPr/>
        </p:nvSpPr>
        <p:spPr>
          <a:xfrm>
            <a:off x="435429" y="4542007"/>
            <a:ext cx="3024555" cy="879230"/>
          </a:xfrm>
          <a:prstGeom prst="rect">
            <a:avLst/>
          </a:prstGeom>
          <a:solidFill>
            <a:schemeClr val="tx1">
              <a:lumMod val="95000"/>
              <a:lumOff val="5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26</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President</a:t>
            </a:r>
          </a:p>
          <a:p>
            <a:pPr algn="ctr"/>
            <a:r>
              <a:rPr lang="en-US" sz="2400" dirty="0">
                <a:latin typeface="Times New Roman" panose="02020603050405020304" pitchFamily="18" charset="0"/>
                <a:cs typeface="Times New Roman" panose="02020603050405020304" pitchFamily="18" charset="0"/>
              </a:rPr>
              <a:t>Teddy Roosevelt (R)</a:t>
            </a:r>
          </a:p>
        </p:txBody>
      </p:sp>
      <p:pic>
        <p:nvPicPr>
          <p:cNvPr id="1028" name="Picture 4" descr="William Howard Taft (Sept. 15, 1857 - March 8, 1930) » Supreme Court of Ohio">
            <a:extLst>
              <a:ext uri="{FF2B5EF4-FFF2-40B4-BE49-F238E27FC236}">
                <a16:creationId xmlns:a16="http://schemas.microsoft.com/office/drawing/2014/main" id="{D70B1806-3201-22BA-1B67-AC0E90224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965" y="2195513"/>
            <a:ext cx="1990724" cy="2221743"/>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4F1B8CD-79E7-0217-67C0-7C6B66F8845A}"/>
              </a:ext>
            </a:extLst>
          </p:cNvPr>
          <p:cNvSpPr/>
          <p:nvPr/>
        </p:nvSpPr>
        <p:spPr>
          <a:xfrm>
            <a:off x="4482122" y="4537805"/>
            <a:ext cx="3024555" cy="879230"/>
          </a:xfrm>
          <a:prstGeom prst="rect">
            <a:avLst/>
          </a:prstGeom>
          <a:solidFill>
            <a:schemeClr val="tx1">
              <a:lumMod val="95000"/>
              <a:lumOff val="5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27</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President</a:t>
            </a:r>
          </a:p>
          <a:p>
            <a:pPr algn="ctr"/>
            <a:r>
              <a:rPr lang="en-US" sz="2400" dirty="0">
                <a:latin typeface="Times New Roman" panose="02020603050405020304" pitchFamily="18" charset="0"/>
                <a:cs typeface="Times New Roman" panose="02020603050405020304" pitchFamily="18" charset="0"/>
              </a:rPr>
              <a:t>Howard Taft (R)</a:t>
            </a:r>
          </a:p>
        </p:txBody>
      </p:sp>
      <p:pic>
        <p:nvPicPr>
          <p:cNvPr id="1030" name="Picture 6" descr="The presidency of Woodrow Wilson (article) | Khan Academy">
            <a:extLst>
              <a:ext uri="{FF2B5EF4-FFF2-40B4-BE49-F238E27FC236}">
                <a16:creationId xmlns:a16="http://schemas.microsoft.com/office/drawing/2014/main" id="{650BF736-38EA-1242-9D51-E2F473826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9171" y="2195513"/>
            <a:ext cx="1990724" cy="2221743"/>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1A9E82C-802B-1326-30F6-4F0E09ED18F2}"/>
              </a:ext>
            </a:extLst>
          </p:cNvPr>
          <p:cNvSpPr/>
          <p:nvPr/>
        </p:nvSpPr>
        <p:spPr>
          <a:xfrm>
            <a:off x="8334325" y="4557536"/>
            <a:ext cx="3024555" cy="879230"/>
          </a:xfrm>
          <a:prstGeom prst="rect">
            <a:avLst/>
          </a:prstGeom>
          <a:solidFill>
            <a:schemeClr val="tx1">
              <a:lumMod val="95000"/>
              <a:lumOff val="5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28</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President</a:t>
            </a:r>
          </a:p>
          <a:p>
            <a:pPr algn="ctr"/>
            <a:r>
              <a:rPr lang="en-US" sz="2400" dirty="0">
                <a:latin typeface="Times New Roman" panose="02020603050405020304" pitchFamily="18" charset="0"/>
                <a:cs typeface="Times New Roman" panose="02020603050405020304" pitchFamily="18" charset="0"/>
              </a:rPr>
              <a:t>Woodrow Wilson (D)</a:t>
            </a:r>
          </a:p>
        </p:txBody>
      </p:sp>
    </p:spTree>
    <p:extLst>
      <p:ext uri="{BB962C8B-B14F-4D97-AF65-F5344CB8AC3E}">
        <p14:creationId xmlns:p14="http://schemas.microsoft.com/office/powerpoint/2010/main" val="1651464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8FB12-5A27-DE37-6EBA-36B8E5B6A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08E92-CC4A-6BD4-B80A-72F146B26D05}"/>
              </a:ext>
            </a:extLst>
          </p:cNvPr>
          <p:cNvSpPr>
            <a:spLocks noGrp="1"/>
          </p:cNvSpPr>
          <p:nvPr>
            <p:ph type="title"/>
          </p:nvPr>
        </p:nvSpPr>
        <p:spPr>
          <a:xfrm>
            <a:off x="1175657" y="274638"/>
            <a:ext cx="10218057" cy="715962"/>
          </a:xfrm>
          <a:solidFill>
            <a:schemeClr val="accent5">
              <a:lumMod val="20000"/>
              <a:lumOff val="80000"/>
            </a:schemeClr>
          </a:solidFill>
          <a:ln>
            <a:solidFill>
              <a:srgbClr val="7030A0"/>
            </a:solidFill>
          </a:ln>
        </p:spPr>
        <p:txBody>
          <a:bodyPr>
            <a:normAutofit/>
          </a:bodyPr>
          <a:lstStyle/>
          <a:p>
            <a:r>
              <a:rPr lang="en-US" dirty="0">
                <a:latin typeface="Amasis MT Pro Black" panose="02040A04050005020304" pitchFamily="18" charset="0"/>
              </a:rPr>
              <a:t>Legislative Agendas</a:t>
            </a:r>
          </a:p>
        </p:txBody>
      </p:sp>
      <p:sp>
        <p:nvSpPr>
          <p:cNvPr id="3" name="Content Placeholder 2">
            <a:extLst>
              <a:ext uri="{FF2B5EF4-FFF2-40B4-BE49-F238E27FC236}">
                <a16:creationId xmlns:a16="http://schemas.microsoft.com/office/drawing/2014/main" id="{8357D294-133B-435F-F56B-7F9C4810C4FC}"/>
              </a:ext>
            </a:extLst>
          </p:cNvPr>
          <p:cNvSpPr>
            <a:spLocks noGrp="1"/>
          </p:cNvSpPr>
          <p:nvPr>
            <p:ph idx="1"/>
          </p:nvPr>
        </p:nvSpPr>
        <p:spPr>
          <a:xfrm>
            <a:off x="1175657" y="1066800"/>
            <a:ext cx="10072914" cy="5059363"/>
          </a:xfrm>
          <a:solidFill>
            <a:schemeClr val="bg1">
              <a:lumMod val="95000"/>
            </a:schemeClr>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Progressive Legislative Agendas</a:t>
            </a:r>
          </a:p>
        </p:txBody>
      </p:sp>
      <p:pic>
        <p:nvPicPr>
          <p:cNvPr id="2052" name="Picture 4" descr="Theodore Roosevelt's “Square Deal” – Mountain View Mirror">
            <a:extLst>
              <a:ext uri="{FF2B5EF4-FFF2-40B4-BE49-F238E27FC236}">
                <a16:creationId xmlns:a16="http://schemas.microsoft.com/office/drawing/2014/main" id="{5875C6AC-279D-794F-80EC-2B59CC208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41" y="1481932"/>
            <a:ext cx="2162175" cy="2114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FEF3BA-53A8-D37D-8985-9611EA01D925}"/>
              </a:ext>
            </a:extLst>
          </p:cNvPr>
          <p:cNvSpPr/>
          <p:nvPr/>
        </p:nvSpPr>
        <p:spPr>
          <a:xfrm>
            <a:off x="2410040" y="2781885"/>
            <a:ext cx="3685960" cy="2390775"/>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Teddy Roosevelt’s </a:t>
            </a:r>
            <a:r>
              <a:rPr lang="en-US" sz="2400" b="1" i="1" u="sng" dirty="0">
                <a:solidFill>
                  <a:srgbClr val="FFFF00"/>
                </a:solidFill>
                <a:latin typeface="Times New Roman" panose="02020603050405020304" pitchFamily="18" charset="0"/>
                <a:cs typeface="Times New Roman" panose="02020603050405020304" pitchFamily="18" charset="0"/>
              </a:rPr>
              <a:t>Square Deal (Three C’s)</a:t>
            </a:r>
          </a:p>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Corralling Corporations </a:t>
            </a:r>
          </a:p>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Consumer Protection </a:t>
            </a:r>
          </a:p>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Conservation</a:t>
            </a:r>
          </a:p>
        </p:txBody>
      </p:sp>
      <p:pic>
        <p:nvPicPr>
          <p:cNvPr id="2054" name="Picture 6" descr="The New Freedom by Woodrow Wilson (1913, Trade Paperback) for sale online |  eBay">
            <a:extLst>
              <a:ext uri="{FF2B5EF4-FFF2-40B4-BE49-F238E27FC236}">
                <a16:creationId xmlns:a16="http://schemas.microsoft.com/office/drawing/2014/main" id="{82169447-DC7A-6CDD-E672-2AAB49E53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685" y="1229519"/>
            <a:ext cx="1743075" cy="26193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D51EE49-6FF5-56E6-C32A-82E970A43EC4}"/>
              </a:ext>
            </a:extLst>
          </p:cNvPr>
          <p:cNvSpPr/>
          <p:nvPr/>
        </p:nvSpPr>
        <p:spPr>
          <a:xfrm>
            <a:off x="7707754" y="2781884"/>
            <a:ext cx="3685960" cy="2676381"/>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Woodrow Wilson’s </a:t>
            </a:r>
            <a:r>
              <a:rPr lang="en-US" sz="2400" b="1" i="1" u="sng" dirty="0">
                <a:solidFill>
                  <a:srgbClr val="FFFF00"/>
                </a:solidFill>
                <a:latin typeface="Times New Roman" panose="02020603050405020304" pitchFamily="18" charset="0"/>
                <a:cs typeface="Times New Roman" panose="02020603050405020304" pitchFamily="18" charset="0"/>
              </a:rPr>
              <a:t>New Freedom – Triple Wall of Privilege</a:t>
            </a:r>
          </a:p>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Trusts </a:t>
            </a:r>
          </a:p>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Tariffs</a:t>
            </a:r>
          </a:p>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Banks</a:t>
            </a:r>
          </a:p>
        </p:txBody>
      </p:sp>
    </p:spTree>
    <p:extLst>
      <p:ext uri="{BB962C8B-B14F-4D97-AF65-F5344CB8AC3E}">
        <p14:creationId xmlns:p14="http://schemas.microsoft.com/office/powerpoint/2010/main" val="191336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987EF-47BA-B6D3-06DF-C7DA3BBC02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7EC608-4AF7-A7E3-89E3-0312E23772CE}"/>
              </a:ext>
            </a:extLst>
          </p:cNvPr>
          <p:cNvSpPr>
            <a:spLocks noGrp="1"/>
          </p:cNvSpPr>
          <p:nvPr>
            <p:ph idx="1"/>
          </p:nvPr>
        </p:nvSpPr>
        <p:spPr>
          <a:xfrm>
            <a:off x="838200" y="333829"/>
            <a:ext cx="10515600" cy="5843134"/>
          </a:xfrm>
          <a:solidFill>
            <a:schemeClr val="bg1"/>
          </a:solidFill>
          <a:ln>
            <a:solidFill>
              <a:schemeClr val="tx1"/>
            </a:solidFill>
          </a:ln>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Topic 7.4: Compare the goals and effects of the Progressive reform movement</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000" b="1" dirty="0">
                <a:solidFill>
                  <a:srgbClr val="7030A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Evaluate the effectiveness of social reform movements, government regulation, and political change at dealing with the ills of industrialization </a:t>
            </a:r>
          </a:p>
          <a:p>
            <a:pPr marL="0" indent="0">
              <a:buNone/>
            </a:pPr>
            <a:r>
              <a:rPr lang="en-US" sz="2000" dirty="0">
                <a:latin typeface="Times New Roman" panose="02020603050405020304" pitchFamily="18" charset="0"/>
                <a:cs typeface="Times New Roman" panose="02020603050405020304" pitchFamily="18" charset="0"/>
              </a:rPr>
              <a:t>Students can: </a:t>
            </a:r>
          </a:p>
          <a:p>
            <a:pPr marL="798513" indent="-344488"/>
            <a:r>
              <a:rPr lang="en-US" sz="2000" dirty="0">
                <a:latin typeface="Times New Roman" panose="02020603050405020304" pitchFamily="18" charset="0"/>
                <a:cs typeface="Times New Roman" panose="02020603050405020304" pitchFamily="18" charset="0"/>
              </a:rPr>
              <a:t>Develop a historic contextualization on the causes for the rise of Progressive Era from 1890 to 1920</a:t>
            </a:r>
          </a:p>
          <a:p>
            <a:pPr marL="798513" indent="-344488"/>
            <a:r>
              <a:rPr lang="en-US" sz="2000" dirty="0">
                <a:latin typeface="Times New Roman" panose="02020603050405020304" pitchFamily="18" charset="0"/>
                <a:cs typeface="Times New Roman" panose="02020603050405020304" pitchFamily="18" charset="0"/>
              </a:rPr>
              <a:t>Assess the effectiveness of Progressive reforms at promoting the development of the United States and dealing with the ills of industrialization, segregation, and urbanization </a:t>
            </a:r>
          </a:p>
          <a:p>
            <a:pPr marL="0" indent="0">
              <a:buNone/>
            </a:pPr>
            <a:r>
              <a:rPr lang="en-US" sz="2400" dirty="0">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Historical Parallel in Time</a:t>
            </a:r>
          </a:p>
          <a:p>
            <a:r>
              <a:rPr lang="en-US" sz="2400" dirty="0">
                <a:latin typeface="Times New Roman" panose="02020603050405020304" pitchFamily="18" charset="0"/>
                <a:cs typeface="Times New Roman" panose="02020603050405020304" pitchFamily="18" charset="0"/>
              </a:rPr>
              <a:t>Origins of Progressivism </a:t>
            </a:r>
          </a:p>
          <a:p>
            <a:r>
              <a:rPr lang="en-US" sz="2400" dirty="0">
                <a:latin typeface="Times New Roman" panose="02020603050405020304" pitchFamily="18" charset="0"/>
                <a:cs typeface="Times New Roman" panose="02020603050405020304" pitchFamily="18" charset="0"/>
              </a:rPr>
              <a:t>Striving for the Beacon of Light</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HOMEWORK: </a:t>
            </a:r>
            <a:r>
              <a:rPr lang="en-US" sz="2400" b="1" dirty="0">
                <a:solidFill>
                  <a:srgbClr val="002060"/>
                </a:solidFill>
                <a:latin typeface="Times New Roman" panose="02020603050405020304" pitchFamily="18" charset="0"/>
                <a:cs typeface="Times New Roman" panose="02020603050405020304" pitchFamily="18" charset="0"/>
              </a:rPr>
              <a:t>Striving for the Beacon of Light</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896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14B1D-8418-E1E2-7014-5C9E05904914}"/>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E2B9CB0A-FE7E-22F6-AAA8-E947D7A0B0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4600" y="304800"/>
            <a:ext cx="3829050" cy="6172200"/>
          </a:xfrm>
          <a:prstGeom prst="rect">
            <a:avLst/>
          </a:prstGeom>
          <a:noFill/>
          <a:ln w="127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a:extLst>
              <a:ext uri="{FF2B5EF4-FFF2-40B4-BE49-F238E27FC236}">
                <a16:creationId xmlns:a16="http://schemas.microsoft.com/office/drawing/2014/main" id="{5D2399EB-E098-12A8-34F5-B4BC0D86D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1"/>
            <a:ext cx="4038600" cy="266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D7DB50FA-0B8C-2773-06D8-5B81B8708528}"/>
              </a:ext>
            </a:extLst>
          </p:cNvPr>
          <p:cNvSpPr txBox="1"/>
          <p:nvPr/>
        </p:nvSpPr>
        <p:spPr>
          <a:xfrm>
            <a:off x="1524000" y="1143001"/>
            <a:ext cx="4267200" cy="2062103"/>
          </a:xfrm>
          <a:prstGeom prst="rect">
            <a:avLst/>
          </a:prstGeom>
          <a:solidFill>
            <a:srgbClr val="FFFF00"/>
          </a:solidFill>
          <a:ln>
            <a:solidFill>
              <a:srgbClr val="7030A0"/>
            </a:solidFill>
          </a:ln>
        </p:spPr>
        <p:txBody>
          <a:bodyPr wrap="square" rtlCol="0">
            <a:spAutoFit/>
          </a:bodyPr>
          <a:lstStyle/>
          <a:p>
            <a:r>
              <a:rPr lang="en-US" sz="4000" b="1" dirty="0">
                <a:latin typeface="Baskerville Old Face" panose="02020602080505020303" pitchFamily="18" charset="0"/>
              </a:rPr>
              <a:t>William</a:t>
            </a:r>
          </a:p>
          <a:p>
            <a:r>
              <a:rPr lang="en-US" sz="4000" b="1" dirty="0">
                <a:latin typeface="Baskerville Old Face" panose="02020602080505020303" pitchFamily="18" charset="0"/>
              </a:rPr>
              <a:t>Howard Taft</a:t>
            </a:r>
          </a:p>
          <a:p>
            <a:r>
              <a:rPr lang="en-US" sz="2400" dirty="0">
                <a:latin typeface="Baskerville Old Face" panose="02020602080505020303" pitchFamily="18" charset="0"/>
              </a:rPr>
              <a:t>President 1909-13</a:t>
            </a:r>
          </a:p>
          <a:p>
            <a:r>
              <a:rPr lang="en-US" sz="2400" dirty="0">
                <a:latin typeface="Baskerville Old Face" panose="02020602080505020303" pitchFamily="18" charset="0"/>
              </a:rPr>
              <a:t>Republican</a:t>
            </a:r>
          </a:p>
        </p:txBody>
      </p:sp>
      <p:sp>
        <p:nvSpPr>
          <p:cNvPr id="5" name="TextBox 4">
            <a:extLst>
              <a:ext uri="{FF2B5EF4-FFF2-40B4-BE49-F238E27FC236}">
                <a16:creationId xmlns:a16="http://schemas.microsoft.com/office/drawing/2014/main" id="{E2E629FC-B6C8-953A-17B7-6E8252323B04}"/>
              </a:ext>
            </a:extLst>
          </p:cNvPr>
          <p:cNvSpPr txBox="1"/>
          <p:nvPr/>
        </p:nvSpPr>
        <p:spPr>
          <a:xfrm>
            <a:off x="2209800" y="6250397"/>
            <a:ext cx="3276600" cy="369332"/>
          </a:xfrm>
          <a:prstGeom prst="rect">
            <a:avLst/>
          </a:prstGeom>
          <a:noFill/>
        </p:spPr>
        <p:txBody>
          <a:bodyPr wrap="square" rtlCol="0">
            <a:spAutoFit/>
          </a:bodyPr>
          <a:lstStyle/>
          <a:p>
            <a:r>
              <a:rPr lang="en-US" b="1" dirty="0"/>
              <a:t>Postcard with Taft cartoon</a:t>
            </a:r>
            <a:endParaRPr lang="en-US" dirty="0"/>
          </a:p>
        </p:txBody>
      </p:sp>
    </p:spTree>
    <p:extLst>
      <p:ext uri="{BB962C8B-B14F-4D97-AF65-F5344CB8AC3E}">
        <p14:creationId xmlns:p14="http://schemas.microsoft.com/office/powerpoint/2010/main" val="2182530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C2C19-1C69-886C-67F8-63CD990FEE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8E9F1-94EC-2C3B-A364-94A997907EFF}"/>
              </a:ext>
            </a:extLst>
          </p:cNvPr>
          <p:cNvSpPr>
            <a:spLocks noGrp="1"/>
          </p:cNvSpPr>
          <p:nvPr>
            <p:ph type="title"/>
          </p:nvPr>
        </p:nvSpPr>
        <p:spPr>
          <a:xfrm>
            <a:off x="1175657" y="274638"/>
            <a:ext cx="10218057" cy="715962"/>
          </a:xfrm>
          <a:solidFill>
            <a:schemeClr val="accent5">
              <a:lumMod val="20000"/>
              <a:lumOff val="80000"/>
            </a:schemeClr>
          </a:solidFill>
          <a:ln>
            <a:solidFill>
              <a:srgbClr val="7030A0"/>
            </a:solidFill>
          </a:ln>
        </p:spPr>
        <p:txBody>
          <a:bodyPr>
            <a:normAutofit/>
          </a:bodyPr>
          <a:lstStyle/>
          <a:p>
            <a:r>
              <a:rPr lang="en-US" dirty="0">
                <a:latin typeface="Amasis MT Pro Black" panose="02040A04050005020304" pitchFamily="18" charset="0"/>
              </a:rPr>
              <a:t>Taft’s Progressive Tests Roosevelt</a:t>
            </a:r>
          </a:p>
        </p:txBody>
      </p:sp>
      <p:sp>
        <p:nvSpPr>
          <p:cNvPr id="3" name="Content Placeholder 2">
            <a:extLst>
              <a:ext uri="{FF2B5EF4-FFF2-40B4-BE49-F238E27FC236}">
                <a16:creationId xmlns:a16="http://schemas.microsoft.com/office/drawing/2014/main" id="{75FB0B52-E413-60E8-7DB2-16CD99DDEC00}"/>
              </a:ext>
            </a:extLst>
          </p:cNvPr>
          <p:cNvSpPr>
            <a:spLocks noGrp="1"/>
          </p:cNvSpPr>
          <p:nvPr>
            <p:ph idx="1"/>
          </p:nvPr>
        </p:nvSpPr>
        <p:spPr>
          <a:xfrm>
            <a:off x="1175657" y="1066801"/>
            <a:ext cx="9187543" cy="5059363"/>
          </a:xfrm>
          <a:solidFill>
            <a:schemeClr val="bg1">
              <a:lumMod val="95000"/>
            </a:schemeClr>
          </a:solidFill>
          <a:ln>
            <a:solidFill>
              <a:srgbClr val="7030A0"/>
            </a:solidFill>
          </a:ln>
        </p:spPr>
        <p:txBody>
          <a:bodyPr>
            <a:normAutofit/>
          </a:bodyPr>
          <a:lstStyle/>
          <a:p>
            <a:r>
              <a:rPr lang="en-US" sz="2400" b="1" u="sng" dirty="0">
                <a:solidFill>
                  <a:srgbClr val="C00000"/>
                </a:solidFill>
                <a:latin typeface="Times New Roman" panose="02020603050405020304" pitchFamily="18" charset="0"/>
                <a:cs typeface="Times New Roman" panose="02020603050405020304" pitchFamily="18" charset="0"/>
              </a:rPr>
              <a:t>Trust Busting: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i="1" dirty="0">
                <a:solidFill>
                  <a:srgbClr val="002060"/>
                </a:solidFill>
                <a:latin typeface="Times New Roman" panose="02020603050405020304" pitchFamily="18" charset="0"/>
                <a:cs typeface="Times New Roman" panose="02020603050405020304" pitchFamily="18" charset="0"/>
              </a:rPr>
              <a:t>99 Trust in All</a:t>
            </a:r>
            <a:r>
              <a:rPr lang="en-US" sz="2400" dirty="0">
                <a:latin typeface="Times New Roman" panose="02020603050405020304" pitchFamily="18" charset="0"/>
                <a:cs typeface="Times New Roman" panose="02020603050405020304" pitchFamily="18" charset="0"/>
              </a:rPr>
              <a:t>)</a:t>
            </a:r>
          </a:p>
          <a:p>
            <a:r>
              <a:rPr lang="en-US" sz="2400" b="1" u="sng" dirty="0">
                <a:solidFill>
                  <a:srgbClr val="C00000"/>
                </a:solidFill>
                <a:latin typeface="Times New Roman" panose="02020603050405020304" pitchFamily="18" charset="0"/>
                <a:cs typeface="Times New Roman" panose="02020603050405020304" pitchFamily="18" charset="0"/>
              </a:rPr>
              <a:t>16</a:t>
            </a:r>
            <a:r>
              <a:rPr lang="en-US" sz="2400" b="1" u="sng" baseline="30000" dirty="0">
                <a:solidFill>
                  <a:srgbClr val="C00000"/>
                </a:solidFill>
                <a:latin typeface="Times New Roman" panose="02020603050405020304" pitchFamily="18" charset="0"/>
                <a:cs typeface="Times New Roman" panose="02020603050405020304" pitchFamily="18" charset="0"/>
              </a:rPr>
              <a:t>th</a:t>
            </a:r>
            <a:r>
              <a:rPr lang="en-US" sz="2400" b="1" u="sng" dirty="0">
                <a:solidFill>
                  <a:srgbClr val="C00000"/>
                </a:solidFill>
                <a:latin typeface="Times New Roman" panose="02020603050405020304" pitchFamily="18" charset="0"/>
                <a:cs typeface="Times New Roman" panose="02020603050405020304" pitchFamily="18" charset="0"/>
              </a:rPr>
              <a:t> Amendment</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Graduated Income Tax</a:t>
            </a:r>
          </a:p>
          <a:p>
            <a:r>
              <a:rPr lang="en-US" sz="2400" b="1" u="sng" dirty="0">
                <a:solidFill>
                  <a:srgbClr val="C00000"/>
                </a:solidFill>
                <a:latin typeface="Times New Roman" panose="02020603050405020304" pitchFamily="18" charset="0"/>
                <a:cs typeface="Times New Roman" panose="02020603050405020304" pitchFamily="18" charset="0"/>
              </a:rPr>
              <a:t>Payne-Aldrich Tariff </a:t>
            </a:r>
            <a:r>
              <a:rPr lang="en-US" sz="2400" dirty="0">
                <a:latin typeface="Times New Roman" panose="02020603050405020304" pitchFamily="18" charset="0"/>
                <a:cs typeface="Times New Roman" panose="02020603050405020304" pitchFamily="18" charset="0"/>
              </a:rPr>
              <a:t>– Increase the tariff</a:t>
            </a:r>
          </a:p>
          <a:p>
            <a:r>
              <a:rPr lang="en-US" sz="2400" b="1" u="sng" dirty="0">
                <a:latin typeface="Times New Roman" panose="02020603050405020304" pitchFamily="18" charset="0"/>
                <a:cs typeface="Times New Roman" panose="02020603050405020304" pitchFamily="18" charset="0"/>
              </a:rPr>
              <a:t>Pinchot-Ballinger Affair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8194" name="Picture 2">
            <a:extLst>
              <a:ext uri="{FF2B5EF4-FFF2-40B4-BE49-F238E27FC236}">
                <a16:creationId xmlns:a16="http://schemas.microsoft.com/office/drawing/2014/main" id="{B959636B-338D-88CA-0168-0DC9CB166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004" y="902677"/>
            <a:ext cx="3908697" cy="2356251"/>
          </a:xfrm>
          <a:prstGeom prst="rect">
            <a:avLst/>
          </a:prstGeom>
          <a:noFill/>
          <a:ln w="127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a:extLst>
              <a:ext uri="{FF2B5EF4-FFF2-40B4-BE49-F238E27FC236}">
                <a16:creationId xmlns:a16="http://schemas.microsoft.com/office/drawing/2014/main" id="{4B8DD1D0-F404-CE4C-6A15-C6BC9830B022}"/>
              </a:ext>
            </a:extLst>
          </p:cNvPr>
          <p:cNvSpPr txBox="1"/>
          <p:nvPr/>
        </p:nvSpPr>
        <p:spPr>
          <a:xfrm>
            <a:off x="8145808" y="1906330"/>
            <a:ext cx="3200400" cy="1631216"/>
          </a:xfrm>
          <a:prstGeom prst="rect">
            <a:avLst/>
          </a:prstGeom>
          <a:solidFill>
            <a:srgbClr val="C00000"/>
          </a:solidFill>
          <a:ln>
            <a:solidFill>
              <a:schemeClr val="tx2">
                <a:lumMod val="75000"/>
              </a:schemeClr>
            </a:solidFill>
          </a:ln>
        </p:spPr>
        <p:txBody>
          <a:bodyPr wrap="square" rtlCol="0">
            <a:spAutoFit/>
          </a:bodyPr>
          <a:lstStyle/>
          <a:p>
            <a:r>
              <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rPr>
              <a:t>(Taft has) “…completely</a:t>
            </a:r>
          </a:p>
          <a:p>
            <a:r>
              <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rPr>
              <a:t>twisted around the policies</a:t>
            </a:r>
          </a:p>
          <a:p>
            <a:r>
              <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rPr>
              <a:t>I advocated and acted</a:t>
            </a:r>
          </a:p>
          <a:p>
            <a:r>
              <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rPr>
              <a:t>upon.”</a:t>
            </a:r>
          </a:p>
          <a:p>
            <a:r>
              <a:rPr lang="en-US" sz="2000" b="1" i="1" dirty="0">
                <a:solidFill>
                  <a:schemeClr val="accent5">
                    <a:lumMod val="40000"/>
                    <a:lumOff val="60000"/>
                  </a:schemeClr>
                </a:solidFill>
                <a:latin typeface="Times New Roman" panose="02020603050405020304" pitchFamily="18" charset="0"/>
                <a:cs typeface="Times New Roman" panose="02020603050405020304" pitchFamily="18" charset="0"/>
              </a:rPr>
              <a:t>-Theodore Roosevelt</a:t>
            </a:r>
            <a:endPar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endParaRPr>
          </a:p>
        </p:txBody>
      </p:sp>
      <p:pic>
        <p:nvPicPr>
          <p:cNvPr id="3074" name="Picture 2" descr="Blonger Bros. - Images">
            <a:extLst>
              <a:ext uri="{FF2B5EF4-FFF2-40B4-BE49-F238E27FC236}">
                <a16:creationId xmlns:a16="http://schemas.microsoft.com/office/drawing/2014/main" id="{7B9FBF55-B8DD-C1CD-74A4-B92020466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945" y="3429000"/>
            <a:ext cx="2643863" cy="2603292"/>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6F10060-476D-3396-714B-079126DE03AA}"/>
              </a:ext>
            </a:extLst>
          </p:cNvPr>
          <p:cNvSpPr/>
          <p:nvPr/>
        </p:nvSpPr>
        <p:spPr>
          <a:xfrm>
            <a:off x="969807" y="2945607"/>
            <a:ext cx="4783016" cy="163121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Taft fires Roosevelt’s appointed head of the Division of Forester</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Teddy Roosevelt runs against Taft in 1912 Presidential Election</a:t>
            </a:r>
          </a:p>
        </p:txBody>
      </p:sp>
    </p:spTree>
    <p:extLst>
      <p:ext uri="{BB962C8B-B14F-4D97-AF65-F5344CB8AC3E}">
        <p14:creationId xmlns:p14="http://schemas.microsoft.com/office/powerpoint/2010/main" val="3330232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54D49-6C59-AC23-827E-E9FD4EE4D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FAAD36-AA3A-931C-CCEE-E11A85D34DB1}"/>
              </a:ext>
            </a:extLst>
          </p:cNvPr>
          <p:cNvSpPr>
            <a:spLocks noGrp="1"/>
          </p:cNvSpPr>
          <p:nvPr>
            <p:ph type="title"/>
          </p:nvPr>
        </p:nvSpPr>
        <p:spPr>
          <a:xfrm>
            <a:off x="838200" y="365126"/>
            <a:ext cx="10515600" cy="752822"/>
          </a:xfrm>
          <a:solidFill>
            <a:schemeClr val="accent5">
              <a:lumMod val="20000"/>
              <a:lumOff val="80000"/>
            </a:schemeClr>
          </a:solidFill>
          <a:ln>
            <a:solidFill>
              <a:srgbClr val="002060"/>
            </a:solidFill>
          </a:ln>
        </p:spPr>
        <p:txBody>
          <a:bodyPr/>
          <a:lstStyle/>
          <a:p>
            <a:r>
              <a:rPr lang="en-US" b="1" dirty="0">
                <a:latin typeface="Amasis MT Pro" panose="02040504050005020304" pitchFamily="18" charset="0"/>
              </a:rPr>
              <a:t>Election of 1912</a:t>
            </a:r>
          </a:p>
        </p:txBody>
      </p:sp>
      <p:sp>
        <p:nvSpPr>
          <p:cNvPr id="3" name="Content Placeholder 2">
            <a:extLst>
              <a:ext uri="{FF2B5EF4-FFF2-40B4-BE49-F238E27FC236}">
                <a16:creationId xmlns:a16="http://schemas.microsoft.com/office/drawing/2014/main" id="{AD03398F-5E76-616F-341D-4FAA7AC62A3B}"/>
              </a:ext>
            </a:extLst>
          </p:cNvPr>
          <p:cNvSpPr>
            <a:spLocks noGrp="1"/>
          </p:cNvSpPr>
          <p:nvPr>
            <p:ph idx="1"/>
          </p:nvPr>
        </p:nvSpPr>
        <p:spPr>
          <a:xfrm>
            <a:off x="838200" y="1388715"/>
            <a:ext cx="10515600" cy="4788248"/>
          </a:xfrm>
          <a:solidFill>
            <a:schemeClr val="bg1">
              <a:lumMod val="85000"/>
            </a:schemeClr>
          </a:solidFill>
        </p:spPr>
        <p:txBody>
          <a:bodyPr/>
          <a:lstStyle/>
          <a:p>
            <a:pPr marL="0" indent="0">
              <a:buNone/>
            </a:pPr>
            <a:endParaRPr lang="en-US" sz="2400" b="1" dirty="0">
              <a:latin typeface="Times New Roman" panose="02020603050405020304" pitchFamily="18" charset="0"/>
              <a:cs typeface="Times New Roman" panose="02020603050405020304" pitchFamily="18" charset="0"/>
            </a:endParaRPr>
          </a:p>
          <a:p>
            <a:endParaRPr lang="en-US" dirty="0"/>
          </a:p>
        </p:txBody>
      </p:sp>
      <p:pic>
        <p:nvPicPr>
          <p:cNvPr id="9218" name="Picture 2">
            <a:extLst>
              <a:ext uri="{FF2B5EF4-FFF2-40B4-BE49-F238E27FC236}">
                <a16:creationId xmlns:a16="http://schemas.microsoft.com/office/drawing/2014/main" id="{6D0DCFE3-75D5-B8FF-8402-14F4A48FF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277" y="741537"/>
            <a:ext cx="2528803" cy="3089043"/>
          </a:xfrm>
          <a:prstGeom prst="rect">
            <a:avLst/>
          </a:prstGeom>
          <a:noFill/>
          <a:ln w="19050">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id="{FC253945-C6E0-84A3-4CB1-158F34808C15}"/>
              </a:ext>
            </a:extLst>
          </p:cNvPr>
          <p:cNvSpPr txBox="1"/>
          <p:nvPr/>
        </p:nvSpPr>
        <p:spPr>
          <a:xfrm>
            <a:off x="8765480" y="3582784"/>
            <a:ext cx="2133600" cy="400110"/>
          </a:xfrm>
          <a:prstGeom prst="rect">
            <a:avLst/>
          </a:prstGeom>
          <a:solidFill>
            <a:schemeClr val="bg1"/>
          </a:solidFill>
          <a:ln>
            <a:solidFill>
              <a:srgbClr val="7030A0"/>
            </a:solidFill>
          </a:ln>
        </p:spPr>
        <p:txBody>
          <a:bodyPr wrap="squar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Woodrow Wilson</a:t>
            </a:r>
          </a:p>
        </p:txBody>
      </p:sp>
      <p:pic>
        <p:nvPicPr>
          <p:cNvPr id="9220" name="Picture 4" descr="https://campaignrhetoric.files.wordpress.com/2011/05/1912-cartoon.jpg">
            <a:extLst>
              <a:ext uri="{FF2B5EF4-FFF2-40B4-BE49-F238E27FC236}">
                <a16:creationId xmlns:a16="http://schemas.microsoft.com/office/drawing/2014/main" id="{ECFB39BB-C3D6-C08B-D8C0-C23A5959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145" y="1524001"/>
            <a:ext cx="5994378" cy="20450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odore Roosevelt | The White House">
            <a:extLst>
              <a:ext uri="{FF2B5EF4-FFF2-40B4-BE49-F238E27FC236}">
                <a16:creationId xmlns:a16="http://schemas.microsoft.com/office/drawing/2014/main" id="{A7658D9F-E0AC-2056-336E-70A74E395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724" y="3747945"/>
            <a:ext cx="1647461"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illiam Howard Taft - Ballotpedia">
            <a:extLst>
              <a:ext uri="{FF2B5EF4-FFF2-40B4-BE49-F238E27FC236}">
                <a16:creationId xmlns:a16="http://schemas.microsoft.com/office/drawing/2014/main" id="{845CEF18-D49A-98E8-B117-DBDBF6F66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5119" y="3747057"/>
            <a:ext cx="1743075" cy="2045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E45540-DFD9-05D7-634F-82A08504F6DC}"/>
              </a:ext>
            </a:extLst>
          </p:cNvPr>
          <p:cNvSpPr txBox="1"/>
          <p:nvPr/>
        </p:nvSpPr>
        <p:spPr>
          <a:xfrm>
            <a:off x="1636338" y="5616170"/>
            <a:ext cx="2007582" cy="707886"/>
          </a:xfrm>
          <a:prstGeom prst="rect">
            <a:avLst/>
          </a:prstGeom>
          <a:solidFill>
            <a:schemeClr val="bg1"/>
          </a:solidFill>
          <a:ln>
            <a:solidFill>
              <a:srgbClr val="7030A0"/>
            </a:solidFill>
          </a:ln>
        </p:spPr>
        <p:txBody>
          <a:bodyPr wrap="squar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Howard Taft Republican</a:t>
            </a:r>
          </a:p>
        </p:txBody>
      </p:sp>
      <p:sp>
        <p:nvSpPr>
          <p:cNvPr id="7" name="Rectangle 6">
            <a:extLst>
              <a:ext uri="{FF2B5EF4-FFF2-40B4-BE49-F238E27FC236}">
                <a16:creationId xmlns:a16="http://schemas.microsoft.com/office/drawing/2014/main" id="{9943F0F9-D25F-FF4A-2024-C5F1D1881DF2}"/>
              </a:ext>
            </a:extLst>
          </p:cNvPr>
          <p:cNvSpPr/>
          <p:nvPr/>
        </p:nvSpPr>
        <p:spPr>
          <a:xfrm>
            <a:off x="6173958" y="4101346"/>
            <a:ext cx="5101883" cy="18592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Woodrow Wilson (Democrat) wins Presidential Election of 1912</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Roosevelt’s Progressive Party (3</a:t>
            </a:r>
            <a:r>
              <a:rPr lang="en-US" sz="2400" baseline="30000" dirty="0">
                <a:latin typeface="Times New Roman" panose="02020603050405020304" pitchFamily="18" charset="0"/>
                <a:cs typeface="Times New Roman" panose="02020603050405020304" pitchFamily="18" charset="0"/>
              </a:rPr>
              <a:t>rd</a:t>
            </a:r>
            <a:r>
              <a:rPr lang="en-US" sz="2400" dirty="0">
                <a:latin typeface="Times New Roman" panose="02020603050405020304" pitchFamily="18" charset="0"/>
                <a:cs typeface="Times New Roman" panose="02020603050405020304" pitchFamily="18" charset="0"/>
              </a:rPr>
              <a:t> Party spoiler) splits republican votes with Taft</a:t>
            </a:r>
          </a:p>
        </p:txBody>
      </p:sp>
      <p:sp>
        <p:nvSpPr>
          <p:cNvPr id="4" name="TextBox 3">
            <a:extLst>
              <a:ext uri="{FF2B5EF4-FFF2-40B4-BE49-F238E27FC236}">
                <a16:creationId xmlns:a16="http://schemas.microsoft.com/office/drawing/2014/main" id="{5D80DCD4-5BBB-F913-802F-A3EA2041D22F}"/>
              </a:ext>
            </a:extLst>
          </p:cNvPr>
          <p:cNvSpPr txBox="1"/>
          <p:nvPr/>
        </p:nvSpPr>
        <p:spPr>
          <a:xfrm>
            <a:off x="4177333" y="5725684"/>
            <a:ext cx="2223467" cy="1015663"/>
          </a:xfrm>
          <a:prstGeom prst="rect">
            <a:avLst/>
          </a:prstGeom>
          <a:solidFill>
            <a:schemeClr val="bg1"/>
          </a:solidFill>
          <a:ln>
            <a:solidFill>
              <a:srgbClr val="7030A0"/>
            </a:solidFill>
          </a:ln>
        </p:spPr>
        <p:txBody>
          <a:bodyPr wrap="squar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Teddy Roosevelt – Bull Moose Party (Progressives)</a:t>
            </a:r>
          </a:p>
        </p:txBody>
      </p:sp>
    </p:spTree>
    <p:extLst>
      <p:ext uri="{BB962C8B-B14F-4D97-AF65-F5344CB8AC3E}">
        <p14:creationId xmlns:p14="http://schemas.microsoft.com/office/powerpoint/2010/main" val="4095032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6248400" cy="6362700"/>
          </a:xfrm>
          <a:prstGeom prst="rect">
            <a:avLst/>
          </a:prstGeom>
          <a:noFill/>
          <a:ln w="28575">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8229600" y="2144852"/>
            <a:ext cx="2729132" cy="830997"/>
          </a:xfrm>
          <a:prstGeom prst="rect">
            <a:avLst/>
          </a:prstGeom>
          <a:solidFill>
            <a:schemeClr val="accent5">
              <a:lumMod val="20000"/>
              <a:lumOff val="80000"/>
            </a:schemeClr>
          </a:solidFill>
          <a:ln>
            <a:solidFill>
              <a:schemeClr val="accent5"/>
            </a:solidFill>
          </a:ln>
        </p:spPr>
        <p:txBody>
          <a:bodyPr wrap="square" rtlCol="0">
            <a:spAutoFit/>
          </a:bodyPr>
          <a:lstStyle/>
          <a:p>
            <a:r>
              <a:rPr lang="en-US" sz="2400" b="1" dirty="0">
                <a:latin typeface="Baskerville Old Face" panose="02020602080505020303" pitchFamily="18" charset="0"/>
              </a:rPr>
              <a:t>Presidential Election of 1912</a:t>
            </a:r>
          </a:p>
        </p:txBody>
      </p:sp>
    </p:spTree>
    <p:extLst>
      <p:ext uri="{BB962C8B-B14F-4D97-AF65-F5344CB8AC3E}">
        <p14:creationId xmlns:p14="http://schemas.microsoft.com/office/powerpoint/2010/main" val="697531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2D495-AEE8-EA1E-FBA7-8E97EAE83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799CC-986B-785E-C369-90D793B4588C}"/>
              </a:ext>
            </a:extLst>
          </p:cNvPr>
          <p:cNvSpPr>
            <a:spLocks noGrp="1"/>
          </p:cNvSpPr>
          <p:nvPr>
            <p:ph type="title"/>
          </p:nvPr>
        </p:nvSpPr>
        <p:spPr>
          <a:xfrm>
            <a:off x="736600" y="234496"/>
            <a:ext cx="10515600" cy="825047"/>
          </a:xfrm>
          <a:solidFill>
            <a:schemeClr val="accent5">
              <a:lumMod val="20000"/>
              <a:lumOff val="80000"/>
            </a:schemeClr>
          </a:solidFill>
          <a:ln>
            <a:solidFill>
              <a:srgbClr val="7030A0"/>
            </a:solidFill>
          </a:ln>
        </p:spPr>
        <p:txBody>
          <a:bodyPr/>
          <a:lstStyle/>
          <a:p>
            <a:r>
              <a:rPr lang="en-US" dirty="0">
                <a:latin typeface="Amasis MT Pro Black" panose="02040A04050005020304" pitchFamily="18" charset="0"/>
              </a:rPr>
              <a:t>Factors for Change</a:t>
            </a:r>
          </a:p>
        </p:txBody>
      </p:sp>
      <p:sp>
        <p:nvSpPr>
          <p:cNvPr id="3" name="Content Placeholder 2">
            <a:extLst>
              <a:ext uri="{FF2B5EF4-FFF2-40B4-BE49-F238E27FC236}">
                <a16:creationId xmlns:a16="http://schemas.microsoft.com/office/drawing/2014/main" id="{F30F2E24-7D32-E84E-FAB9-D09755B39B93}"/>
              </a:ext>
            </a:extLst>
          </p:cNvPr>
          <p:cNvSpPr>
            <a:spLocks noGrp="1"/>
          </p:cNvSpPr>
          <p:nvPr>
            <p:ph idx="1"/>
          </p:nvPr>
        </p:nvSpPr>
        <p:spPr>
          <a:xfrm>
            <a:off x="435429" y="1277257"/>
            <a:ext cx="11321142" cy="4899706"/>
          </a:xfrm>
          <a:solidFill>
            <a:schemeClr val="bg1"/>
          </a:solidFill>
          <a:ln>
            <a:solidFill>
              <a:srgbClr val="7030A0"/>
            </a:solidFill>
          </a:ln>
        </p:spPr>
        <p:txBody>
          <a:bodyPr>
            <a:normAutofit/>
          </a:bodyPr>
          <a:lstStyle/>
          <a:p>
            <a:pPr marL="0" indent="0">
              <a:buNone/>
            </a:pPr>
            <a:r>
              <a:rPr lang="en-US" sz="2400" b="1" i="1" kern="100" dirty="0">
                <a:effectLst/>
                <a:latin typeface="Times New Roman" panose="02020603050405020304" pitchFamily="18" charset="0"/>
                <a:ea typeface="Calibri" panose="020F0502020204030204" pitchFamily="34" charset="0"/>
                <a:cs typeface="Times New Roman" panose="02020603050405020304" pitchFamily="18" charset="0"/>
              </a:rPr>
              <a:t>Prompt: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Which president was the greater champion of Progressive reform, Teddy Square Deal Roosevelt, or Woodrow Bashing the Triple Wall Wilson?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4" name="Picture 4" descr="http://mrspencer.info/wp-content/uploads/2012/05/Northern-Securities-v.-United-States.jpg">
            <a:extLst>
              <a:ext uri="{FF2B5EF4-FFF2-40B4-BE49-F238E27FC236}">
                <a16:creationId xmlns:a16="http://schemas.microsoft.com/office/drawing/2014/main" id="{91AA7813-C2AF-AB3A-B7B4-C4C49E716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2246141"/>
            <a:ext cx="4800600" cy="3494137"/>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8DEB25-2DE9-64D4-705C-BC027D4A0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526" y="2246141"/>
            <a:ext cx="4219673" cy="3494137"/>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08159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53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57200"/>
            <a:ext cx="8077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33600" y="6096000"/>
            <a:ext cx="7620000" cy="461665"/>
          </a:xfrm>
          <a:prstGeom prst="rect">
            <a:avLst/>
          </a:prstGeom>
          <a:solidFill>
            <a:schemeClr val="accent6">
              <a:lumMod val="75000"/>
            </a:schemeClr>
          </a:solidFill>
        </p:spPr>
        <p:txBody>
          <a:bodyPr wrap="square" rtlCol="0">
            <a:spAutoFit/>
          </a:bodyPr>
          <a:lstStyle/>
          <a:p>
            <a:r>
              <a:rPr lang="en-US" sz="2400" b="1" dirty="0">
                <a:latin typeface="Times New Roman" pitchFamily="18" charset="0"/>
                <a:cs typeface="Times New Roman" pitchFamily="18" charset="0"/>
              </a:rPr>
              <a:t>Last picture of McKinley before he was assassinated</a:t>
            </a:r>
          </a:p>
        </p:txBody>
      </p:sp>
    </p:spTree>
    <p:extLst>
      <p:ext uri="{BB962C8B-B14F-4D97-AF65-F5344CB8AC3E}">
        <p14:creationId xmlns:p14="http://schemas.microsoft.com/office/powerpoint/2010/main" val="1711756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858" y="274638"/>
            <a:ext cx="9408942" cy="563562"/>
          </a:xfrm>
          <a:solidFill>
            <a:schemeClr val="bg1"/>
          </a:solidFill>
          <a:ln>
            <a:solidFill>
              <a:srgbClr val="7030A0"/>
            </a:solidFill>
          </a:ln>
        </p:spPr>
        <p:txBody>
          <a:bodyPr>
            <a:normAutofit fontScale="90000"/>
          </a:bodyPr>
          <a:lstStyle/>
          <a:p>
            <a:r>
              <a:rPr lang="en-US" sz="2800" dirty="0">
                <a:latin typeface="Amasis MT Pro Black" panose="02040A04050005020304" pitchFamily="18" charset="0"/>
              </a:rPr>
              <a:t>Assassination of President McKinley, September 6, 1901</a:t>
            </a:r>
          </a:p>
        </p:txBody>
      </p:sp>
      <p:sp>
        <p:nvSpPr>
          <p:cNvPr id="3" name="Content Placeholder 2"/>
          <p:cNvSpPr>
            <a:spLocks noGrp="1"/>
          </p:cNvSpPr>
          <p:nvPr>
            <p:ph idx="1"/>
          </p:nvPr>
        </p:nvSpPr>
        <p:spPr>
          <a:xfrm>
            <a:off x="1981200" y="1066801"/>
            <a:ext cx="8229600" cy="5059363"/>
          </a:xfrm>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13207"/>
            <a:ext cx="8229600" cy="5287593"/>
          </a:xfrm>
          <a:prstGeom prst="rect">
            <a:avLst/>
          </a:prstGeom>
          <a:solidFill>
            <a:schemeClr val="accent6">
              <a:lumMod val="75000"/>
            </a:schemeClr>
          </a:solidFill>
          <a:ln w="28575">
            <a:solidFill>
              <a:srgbClr val="002060"/>
            </a:solidFill>
          </a:ln>
        </p:spPr>
      </p:pic>
    </p:spTree>
    <p:extLst>
      <p:ext uri="{BB962C8B-B14F-4D97-AF65-F5344CB8AC3E}">
        <p14:creationId xmlns:p14="http://schemas.microsoft.com/office/powerpoint/2010/main" val="1454736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74637"/>
            <a:ext cx="7092462" cy="1354269"/>
          </a:xfrm>
          <a:solidFill>
            <a:schemeClr val="bg1"/>
          </a:solidFill>
          <a:ln>
            <a:solidFill>
              <a:srgbClr val="7030A0"/>
            </a:solidFill>
          </a:ln>
        </p:spPr>
        <p:txBody>
          <a:bodyPr>
            <a:normAutofit fontScale="90000"/>
          </a:bodyPr>
          <a:lstStyle/>
          <a:p>
            <a:r>
              <a:rPr lang="en-US" b="1" dirty="0">
                <a:latin typeface="Baskerville Old Face" pitchFamily="18" charset="0"/>
              </a:rPr>
              <a:t>Theodore Roosevelt:</a:t>
            </a:r>
            <a:br>
              <a:rPr lang="en-US" b="1" dirty="0">
                <a:latin typeface="Baskerville Old Face" pitchFamily="18" charset="0"/>
              </a:rPr>
            </a:br>
            <a:r>
              <a:rPr lang="en-US" sz="3100" b="1" dirty="0">
                <a:latin typeface="Baskerville Old Face" pitchFamily="18" charset="0"/>
              </a:rPr>
              <a:t>the “accidental President”</a:t>
            </a:r>
            <a:br>
              <a:rPr lang="en-US" sz="3100" b="1" dirty="0">
                <a:latin typeface="Baskerville Old Face" pitchFamily="18" charset="0"/>
              </a:rPr>
            </a:br>
            <a:r>
              <a:rPr lang="en-US" sz="3100" b="1" dirty="0">
                <a:latin typeface="Baskerville Old Face" pitchFamily="18" charset="0"/>
              </a:rPr>
              <a:t>Republican (1901-1909)</a:t>
            </a:r>
            <a:endParaRPr lang="en-US" sz="3100" dirty="0">
              <a:latin typeface="Baskerville Old Face" pitchFamily="18" charset="0"/>
            </a:endParaRPr>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55575"/>
            <a:ext cx="2552700" cy="3276600"/>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3733800"/>
            <a:ext cx="3200400" cy="3102077"/>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762125"/>
            <a:ext cx="3810000" cy="4486275"/>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943600" y="6310181"/>
            <a:ext cx="3429000" cy="338554"/>
          </a:xfrm>
          <a:prstGeom prst="rect">
            <a:avLst/>
          </a:prstGeom>
          <a:solidFill>
            <a:schemeClr val="bg1"/>
          </a:solidFill>
          <a:ln>
            <a:solidFill>
              <a:srgbClr val="7030A0"/>
            </a:solidFill>
          </a:ln>
        </p:spPr>
        <p:txBody>
          <a:bodyPr wrap="square" rtlCol="0">
            <a:spAutoFit/>
          </a:bodyPr>
          <a:lstStyle/>
          <a:p>
            <a:pPr algn="ctr"/>
            <a:r>
              <a:rPr lang="en-US" sz="1600" b="1" dirty="0">
                <a:solidFill>
                  <a:srgbClr val="7030A0"/>
                </a:solidFill>
                <a:latin typeface="Times New Roman" pitchFamily="18" charset="0"/>
                <a:cs typeface="Times New Roman" pitchFamily="18" charset="0"/>
              </a:rPr>
              <a:t>(The New-York Historical Society</a:t>
            </a:r>
            <a:r>
              <a:rPr lang="en-US" sz="1600" b="1" dirty="0">
                <a:solidFill>
                  <a:srgbClr val="7030A0"/>
                </a:solidFill>
              </a:rPr>
              <a:t>)</a:t>
            </a:r>
          </a:p>
        </p:txBody>
      </p:sp>
    </p:spTree>
    <p:extLst>
      <p:ext uri="{BB962C8B-B14F-4D97-AF65-F5344CB8AC3E}">
        <p14:creationId xmlns:p14="http://schemas.microsoft.com/office/powerpoint/2010/main" val="3630310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886" y="274638"/>
            <a:ext cx="5958114" cy="715962"/>
          </a:xfrm>
          <a:solidFill>
            <a:schemeClr val="accent5">
              <a:lumMod val="20000"/>
              <a:lumOff val="80000"/>
            </a:schemeClr>
          </a:solidFill>
          <a:ln>
            <a:solidFill>
              <a:srgbClr val="7030A0"/>
            </a:solidFill>
          </a:ln>
        </p:spPr>
        <p:txBody>
          <a:bodyPr>
            <a:normAutofit fontScale="90000"/>
          </a:bodyPr>
          <a:lstStyle/>
          <a:p>
            <a:r>
              <a:rPr lang="en-US" sz="3600" b="1" dirty="0">
                <a:latin typeface="Amasis MT Pro Black" panose="02040A04050005020304" pitchFamily="18" charset="0"/>
                <a:cs typeface="Times New Roman" panose="02020603050405020304" pitchFamily="18" charset="0"/>
              </a:rPr>
              <a:t>Roosevelt’s “Square Deal”</a:t>
            </a:r>
            <a:endParaRPr lang="en-US" sz="3600" dirty="0">
              <a:latin typeface="Amasis MT Pro Black" panose="02040A04050005020304" pitchFamily="18" charset="0"/>
            </a:endParaRPr>
          </a:p>
        </p:txBody>
      </p:sp>
      <p:sp>
        <p:nvSpPr>
          <p:cNvPr id="3" name="Content Placeholder 2"/>
          <p:cNvSpPr>
            <a:spLocks noGrp="1"/>
          </p:cNvSpPr>
          <p:nvPr>
            <p:ph idx="1"/>
          </p:nvPr>
        </p:nvSpPr>
        <p:spPr>
          <a:xfrm>
            <a:off x="1981200" y="1143001"/>
            <a:ext cx="8229600" cy="4983163"/>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1902 Anthracite Coal</a:t>
            </a:r>
          </a:p>
          <a:p>
            <a:pPr marL="0" indent="0">
              <a:buNone/>
            </a:pPr>
            <a:r>
              <a:rPr lang="en-US" sz="2400" b="1" dirty="0">
                <a:latin typeface="Times New Roman" panose="02020603050405020304" pitchFamily="18" charset="0"/>
                <a:cs typeface="Times New Roman" panose="02020603050405020304" pitchFamily="18" charset="0"/>
              </a:rPr>
              <a:t>Miners Strike </a:t>
            </a:r>
          </a:p>
          <a:p>
            <a:pPr marL="0" indent="0">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“Square Deal”</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6111" y="304800"/>
            <a:ext cx="3305175" cy="2362200"/>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013442702"/>
              </p:ext>
            </p:extLst>
          </p:nvPr>
        </p:nvGraphicFramePr>
        <p:xfrm>
          <a:off x="899886" y="2819401"/>
          <a:ext cx="9615714" cy="3559810"/>
        </p:xfrm>
        <a:graphic>
          <a:graphicData uri="http://schemas.openxmlformats.org/drawingml/2006/table">
            <a:tbl>
              <a:tblPr firstRow="1" bandRow="1">
                <a:tableStyleId>{5C22544A-7EE6-4342-B048-85BDC9FD1C3A}</a:tableStyleId>
              </a:tblPr>
              <a:tblGrid>
                <a:gridCol w="2685469">
                  <a:extLst>
                    <a:ext uri="{9D8B030D-6E8A-4147-A177-3AD203B41FA5}">
                      <a16:colId xmlns:a16="http://schemas.microsoft.com/office/drawing/2014/main" val="20000"/>
                    </a:ext>
                  </a:extLst>
                </a:gridCol>
                <a:gridCol w="3725007">
                  <a:extLst>
                    <a:ext uri="{9D8B030D-6E8A-4147-A177-3AD203B41FA5}">
                      <a16:colId xmlns:a16="http://schemas.microsoft.com/office/drawing/2014/main" val="20001"/>
                    </a:ext>
                  </a:extLst>
                </a:gridCol>
                <a:gridCol w="3205238">
                  <a:extLst>
                    <a:ext uri="{9D8B030D-6E8A-4147-A177-3AD203B41FA5}">
                      <a16:colId xmlns:a16="http://schemas.microsoft.com/office/drawing/2014/main" val="20002"/>
                    </a:ext>
                  </a:extLst>
                </a:gridCol>
              </a:tblGrid>
              <a:tr h="437515">
                <a:tc>
                  <a:txBody>
                    <a:bodyPr/>
                    <a:lstStyle/>
                    <a:p>
                      <a:pPr algn="ctr"/>
                      <a:r>
                        <a:rPr lang="en-US" sz="2000" dirty="0">
                          <a:latin typeface="Baskerville Old Face" panose="02020602080505020303" pitchFamily="18" charset="0"/>
                        </a:rPr>
                        <a:t>Three C’s</a:t>
                      </a:r>
                    </a:p>
                  </a:txBody>
                  <a:tcPr/>
                </a:tc>
                <a:tc>
                  <a:txBody>
                    <a:bodyPr/>
                    <a:lstStyle/>
                    <a:p>
                      <a:pPr algn="ctr"/>
                      <a:r>
                        <a:rPr lang="en-US" sz="2000" dirty="0">
                          <a:latin typeface="Baskerville Old Face" panose="02020602080505020303" pitchFamily="18" charset="0"/>
                        </a:rPr>
                        <a:t>Legislation</a:t>
                      </a:r>
                    </a:p>
                  </a:txBody>
                  <a:tcPr/>
                </a:tc>
                <a:tc>
                  <a:txBody>
                    <a:bodyPr/>
                    <a:lstStyle/>
                    <a:p>
                      <a:pPr algn="ctr"/>
                      <a:r>
                        <a:rPr lang="en-US" sz="2000" dirty="0">
                          <a:latin typeface="Baskerville Old Face" panose="02020602080505020303" pitchFamily="18" charset="0"/>
                        </a:rPr>
                        <a:t>Muckraker</a:t>
                      </a:r>
                    </a:p>
                  </a:txBody>
                  <a:tcPr/>
                </a:tc>
                <a:extLst>
                  <a:ext uri="{0D108BD9-81ED-4DB2-BD59-A6C34878D82A}">
                    <a16:rowId xmlns:a16="http://schemas.microsoft.com/office/drawing/2014/main" val="10000"/>
                  </a:ext>
                </a:extLst>
              </a:tr>
              <a:tr h="1110615">
                <a:tc>
                  <a:txBody>
                    <a:bodyPr/>
                    <a:lstStyle/>
                    <a:p>
                      <a:r>
                        <a:rPr lang="en-US" sz="2000" dirty="0">
                          <a:latin typeface="Baskerville Old Face" panose="02020602080505020303" pitchFamily="18" charset="0"/>
                        </a:rPr>
                        <a:t>Consumer Protection</a:t>
                      </a:r>
                    </a:p>
                  </a:txBody>
                  <a:tcPr/>
                </a:tc>
                <a:tc>
                  <a:txBody>
                    <a:bodyPr/>
                    <a:lstStyle/>
                    <a:p>
                      <a:r>
                        <a:rPr lang="en-US" sz="2000" dirty="0">
                          <a:latin typeface="Baskerville Old Face" panose="02020602080505020303" pitchFamily="18" charset="0"/>
                        </a:rPr>
                        <a:t>Meat Inspection Act of 1906</a:t>
                      </a:r>
                    </a:p>
                    <a:p>
                      <a:r>
                        <a:rPr lang="en-US" sz="2000" dirty="0">
                          <a:latin typeface="Baskerville Old Face" panose="02020602080505020303" pitchFamily="18" charset="0"/>
                        </a:rPr>
                        <a:t>Pure Foods</a:t>
                      </a:r>
                      <a:r>
                        <a:rPr lang="en-US" sz="2000" baseline="0" dirty="0">
                          <a:latin typeface="Baskerville Old Face" panose="02020602080505020303" pitchFamily="18" charset="0"/>
                        </a:rPr>
                        <a:t> and Drug Act 1906</a:t>
                      </a:r>
                      <a:endParaRPr lang="en-US" sz="2000" dirty="0">
                        <a:latin typeface="Baskerville Old Face" panose="02020602080505020303" pitchFamily="18" charset="0"/>
                      </a:endParaRPr>
                    </a:p>
                    <a:p>
                      <a:endParaRPr lang="en-US" sz="2000" dirty="0">
                        <a:latin typeface="Baskerville Old Face" panose="02020602080505020303" pitchFamily="18" charset="0"/>
                      </a:endParaRPr>
                    </a:p>
                  </a:txBody>
                  <a:tcPr/>
                </a:tc>
                <a:tc>
                  <a:txBody>
                    <a:bodyPr/>
                    <a:lstStyle/>
                    <a:p>
                      <a:r>
                        <a:rPr lang="en-US" sz="2000" dirty="0">
                          <a:latin typeface="Baskerville Old Face" panose="02020602080505020303" pitchFamily="18" charset="0"/>
                        </a:rPr>
                        <a:t>Upton</a:t>
                      </a:r>
                      <a:r>
                        <a:rPr lang="en-US" sz="2000" baseline="0" dirty="0">
                          <a:latin typeface="Baskerville Old Face" panose="02020602080505020303" pitchFamily="18" charset="0"/>
                        </a:rPr>
                        <a:t> Sinclair’s “The Jungle”</a:t>
                      </a:r>
                    </a:p>
                    <a:p>
                      <a:r>
                        <a:rPr lang="en-US" sz="2000" baseline="0" dirty="0">
                          <a:latin typeface="Baskerville Old Face" panose="02020602080505020303" pitchFamily="18" charset="0"/>
                        </a:rPr>
                        <a:t>Dr. Wiley’s &amp; The Poison Squad</a:t>
                      </a:r>
                      <a:endParaRPr lang="en-US" sz="2000" dirty="0">
                        <a:latin typeface="Baskerville Old Face" panose="02020602080505020303" pitchFamily="18" charset="0"/>
                      </a:endParaRPr>
                    </a:p>
                  </a:txBody>
                  <a:tcPr/>
                </a:tc>
                <a:extLst>
                  <a:ext uri="{0D108BD9-81ED-4DB2-BD59-A6C34878D82A}">
                    <a16:rowId xmlns:a16="http://schemas.microsoft.com/office/drawing/2014/main" val="10001"/>
                  </a:ext>
                </a:extLst>
              </a:tr>
              <a:tr h="437515">
                <a:tc>
                  <a:txBody>
                    <a:bodyPr/>
                    <a:lstStyle/>
                    <a:p>
                      <a:r>
                        <a:rPr lang="en-US" sz="2000" dirty="0">
                          <a:latin typeface="Baskerville Old Face" panose="02020602080505020303" pitchFamily="18" charset="0"/>
                        </a:rPr>
                        <a:t>Corralling Corporations</a:t>
                      </a:r>
                    </a:p>
                  </a:txBody>
                  <a:tcPr/>
                </a:tc>
                <a:tc>
                  <a:txBody>
                    <a:bodyPr/>
                    <a:lstStyle/>
                    <a:p>
                      <a:r>
                        <a:rPr lang="en-US" sz="2000" dirty="0">
                          <a:latin typeface="Times New Roman" panose="02020603050405020304" pitchFamily="18" charset="0"/>
                          <a:cs typeface="Times New Roman" panose="02020603050405020304" pitchFamily="18" charset="0"/>
                        </a:rPr>
                        <a:t>Enforcing</a:t>
                      </a:r>
                      <a:r>
                        <a:rPr lang="en-US" sz="2000" baseline="0" dirty="0">
                          <a:latin typeface="Times New Roman" panose="02020603050405020304" pitchFamily="18" charset="0"/>
                          <a:cs typeface="Times New Roman" panose="02020603050405020304" pitchFamily="18" charset="0"/>
                        </a:rPr>
                        <a:t> Sherman’s Anti-trust Law </a:t>
                      </a:r>
                    </a:p>
                    <a:p>
                      <a:r>
                        <a:rPr lang="en-US" sz="2000" baseline="0" dirty="0">
                          <a:latin typeface="Times New Roman" panose="02020603050405020304" pitchFamily="18" charset="0"/>
                          <a:cs typeface="Times New Roman" panose="02020603050405020304" pitchFamily="18" charset="0"/>
                        </a:rPr>
                        <a:t>Elkins Act 1903</a:t>
                      </a:r>
                    </a:p>
                    <a:p>
                      <a:r>
                        <a:rPr lang="en-US" sz="2000" baseline="0" dirty="0">
                          <a:latin typeface="Times New Roman" panose="02020603050405020304" pitchFamily="18" charset="0"/>
                          <a:cs typeface="Times New Roman" panose="02020603050405020304" pitchFamily="18" charset="0"/>
                        </a:rPr>
                        <a:t>Hepburn Act 1906</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Baskerville Old Face" panose="02020602080505020303" pitchFamily="18" charset="0"/>
                        </a:rPr>
                        <a:t>Ida Tarbell “History of Standard Oil”</a:t>
                      </a:r>
                    </a:p>
                    <a:p>
                      <a:r>
                        <a:rPr lang="en-US" sz="2000" dirty="0" err="1">
                          <a:latin typeface="Baskerville Old Face" panose="02020602080505020303" pitchFamily="18" charset="0"/>
                        </a:rPr>
                        <a:t>Thorstein</a:t>
                      </a:r>
                      <a:r>
                        <a:rPr lang="en-US" sz="2000" dirty="0">
                          <a:latin typeface="Baskerville Old Face" panose="02020602080505020303" pitchFamily="18" charset="0"/>
                        </a:rPr>
                        <a:t> Veblen “The Theory</a:t>
                      </a:r>
                      <a:r>
                        <a:rPr lang="en-US" sz="2000" baseline="0" dirty="0">
                          <a:latin typeface="Baskerville Old Face" panose="02020602080505020303" pitchFamily="18" charset="0"/>
                        </a:rPr>
                        <a:t> of a</a:t>
                      </a:r>
                      <a:r>
                        <a:rPr lang="en-US" sz="2000" dirty="0">
                          <a:latin typeface="Baskerville Old Face" panose="02020602080505020303" pitchFamily="18" charset="0"/>
                        </a:rPr>
                        <a:t> Leisure Class”</a:t>
                      </a:r>
                    </a:p>
                  </a:txBody>
                  <a:tcPr/>
                </a:tc>
                <a:extLst>
                  <a:ext uri="{0D108BD9-81ED-4DB2-BD59-A6C34878D82A}">
                    <a16:rowId xmlns:a16="http://schemas.microsoft.com/office/drawing/2014/main" val="10002"/>
                  </a:ext>
                </a:extLst>
              </a:tr>
              <a:tr h="437515">
                <a:tc>
                  <a:txBody>
                    <a:bodyPr/>
                    <a:lstStyle/>
                    <a:p>
                      <a:r>
                        <a:rPr lang="en-US" sz="2000" dirty="0">
                          <a:latin typeface="Baskerville Old Face" panose="02020602080505020303" pitchFamily="18" charset="0"/>
                        </a:rPr>
                        <a:t>Conservation</a:t>
                      </a:r>
                    </a:p>
                  </a:txBody>
                  <a:tcPr/>
                </a:tc>
                <a:tc>
                  <a:txBody>
                    <a:bodyPr/>
                    <a:lstStyle/>
                    <a:p>
                      <a:r>
                        <a:rPr lang="en-US" sz="2000" dirty="0">
                          <a:latin typeface="Baskerville Old Face" panose="02020602080505020303" pitchFamily="18" charset="0"/>
                        </a:rPr>
                        <a:t>Newland Act 1902</a:t>
                      </a:r>
                    </a:p>
                  </a:txBody>
                  <a:tcPr/>
                </a:tc>
                <a:tc>
                  <a:txBody>
                    <a:bodyPr/>
                    <a:lstStyle/>
                    <a:p>
                      <a:r>
                        <a:rPr lang="en-US" sz="2000" dirty="0">
                          <a:latin typeface="Baskerville Old Face" panose="02020602080505020303" pitchFamily="18" charset="0"/>
                        </a:rPr>
                        <a:t>Jack London’s “Call of the Wild” </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09038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4" y="274638"/>
            <a:ext cx="9383486" cy="639762"/>
          </a:xfrm>
          <a:solidFill>
            <a:schemeClr val="accent5">
              <a:lumMod val="20000"/>
              <a:lumOff val="80000"/>
            </a:schemeClr>
          </a:solidFill>
          <a:ln>
            <a:solidFill>
              <a:srgbClr val="7030A0"/>
            </a:solidFill>
          </a:ln>
        </p:spPr>
        <p:txBody>
          <a:bodyPr>
            <a:normAutofit fontScale="90000"/>
          </a:bodyPr>
          <a:lstStyle/>
          <a:p>
            <a:r>
              <a:rPr lang="en-US" dirty="0">
                <a:latin typeface="Amasis MT Pro Black" panose="02040A04050005020304" pitchFamily="18" charset="0"/>
              </a:rPr>
              <a:t>The “Trustbuster”</a:t>
            </a:r>
          </a:p>
        </p:txBody>
      </p:sp>
      <p:sp>
        <p:nvSpPr>
          <p:cNvPr id="3" name="Content Placeholder 2"/>
          <p:cNvSpPr>
            <a:spLocks noGrp="1"/>
          </p:cNvSpPr>
          <p:nvPr>
            <p:ph idx="1"/>
          </p:nvPr>
        </p:nvSpPr>
        <p:spPr>
          <a:xfrm>
            <a:off x="928468" y="1066801"/>
            <a:ext cx="9282332" cy="5059363"/>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►Elkins Act 1903 (Fined RR that rebated)</a:t>
            </a:r>
          </a:p>
          <a:p>
            <a:pPr marL="0" indent="0">
              <a:buNone/>
            </a:pPr>
            <a:r>
              <a:rPr lang="en-US" sz="24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Northern Securities Case 1904</a:t>
            </a:r>
          </a:p>
          <a:p>
            <a:pPr marL="0" indent="0">
              <a:buNone/>
            </a:pPr>
            <a:r>
              <a:rPr lang="en-US" sz="2400" dirty="0">
                <a:latin typeface="Times New Roman" panose="02020603050405020304" pitchFamily="18" charset="0"/>
                <a:cs typeface="Times New Roman" panose="02020603050405020304" pitchFamily="18" charset="0"/>
              </a:rPr>
              <a:t>► “Good Trust” vs. “Bad Trust”</a:t>
            </a:r>
          </a:p>
          <a:p>
            <a:pPr marL="0" indent="0">
              <a:buNone/>
            </a:pPr>
            <a:r>
              <a:rPr lang="en-US" sz="2400" dirty="0">
                <a:latin typeface="Times New Roman" panose="02020603050405020304" pitchFamily="18" charset="0"/>
                <a:cs typeface="Times New Roman" panose="02020603050405020304" pitchFamily="18" charset="0"/>
              </a:rPr>
              <a:t>► Hepburn Act 1906 (Expands power of the ICC)</a:t>
            </a:r>
          </a:p>
        </p:txBody>
      </p:sp>
      <p:pic>
        <p:nvPicPr>
          <p:cNvPr id="2052" name="Picture 4" descr="http://mrspencer.info/wp-content/uploads/2012/05/Northern-Securities-v.-United-Sta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048000"/>
            <a:ext cx="4800600" cy="3494137"/>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70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34A9F-3676-1052-E8CE-80BE785D6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FB04A-96C9-2D79-D7D9-56F14D289E67}"/>
              </a:ext>
            </a:extLst>
          </p:cNvPr>
          <p:cNvSpPr>
            <a:spLocks noGrp="1"/>
          </p:cNvSpPr>
          <p:nvPr>
            <p:ph type="title"/>
          </p:nvPr>
        </p:nvSpPr>
        <p:spPr>
          <a:xfrm>
            <a:off x="736600" y="234496"/>
            <a:ext cx="10515600" cy="825047"/>
          </a:xfrm>
          <a:solidFill>
            <a:schemeClr val="bg1"/>
          </a:solidFill>
          <a:ln>
            <a:solidFill>
              <a:srgbClr val="7030A0"/>
            </a:solidFill>
          </a:ln>
        </p:spPr>
        <p:txBody>
          <a:bodyPr/>
          <a:lstStyle/>
          <a:p>
            <a:r>
              <a:rPr lang="en-US" dirty="0">
                <a:latin typeface="Amasis MT Pro Black" panose="02040A04050005020304" pitchFamily="18" charset="0"/>
              </a:rPr>
              <a:t>Parallel Between Times </a:t>
            </a:r>
          </a:p>
        </p:txBody>
      </p:sp>
      <p:sp>
        <p:nvSpPr>
          <p:cNvPr id="3" name="Content Placeholder 2">
            <a:extLst>
              <a:ext uri="{FF2B5EF4-FFF2-40B4-BE49-F238E27FC236}">
                <a16:creationId xmlns:a16="http://schemas.microsoft.com/office/drawing/2014/main" id="{021F88CC-F485-A235-491A-5E115E75707A}"/>
              </a:ext>
            </a:extLst>
          </p:cNvPr>
          <p:cNvSpPr>
            <a:spLocks noGrp="1"/>
          </p:cNvSpPr>
          <p:nvPr>
            <p:ph idx="1"/>
          </p:nvPr>
        </p:nvSpPr>
        <p:spPr>
          <a:xfrm>
            <a:off x="435429" y="1277257"/>
            <a:ext cx="11321142" cy="4899706"/>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and explain similarities between the following periods; 1820-1840 Age of Reform and 1890 – 1920 Progressive Era</a:t>
            </a:r>
          </a:p>
        </p:txBody>
      </p:sp>
      <p:sp>
        <p:nvSpPr>
          <p:cNvPr id="4" name="Rectangle 3">
            <a:extLst>
              <a:ext uri="{FF2B5EF4-FFF2-40B4-BE49-F238E27FC236}">
                <a16:creationId xmlns:a16="http://schemas.microsoft.com/office/drawing/2014/main" id="{7C38F0A6-DC4D-284E-A267-3F97C9744626}"/>
              </a:ext>
            </a:extLst>
          </p:cNvPr>
          <p:cNvSpPr/>
          <p:nvPr/>
        </p:nvSpPr>
        <p:spPr>
          <a:xfrm>
            <a:off x="859163" y="2663753"/>
            <a:ext cx="3992489" cy="576776"/>
          </a:xfrm>
          <a:prstGeom prst="rect">
            <a:avLst/>
          </a:prstGeom>
          <a:solidFill>
            <a:srgbClr val="7030A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Age of Reform 1820 -1840</a:t>
            </a:r>
          </a:p>
        </p:txBody>
      </p:sp>
      <p:sp>
        <p:nvSpPr>
          <p:cNvPr id="5" name="Rectangle 4">
            <a:extLst>
              <a:ext uri="{FF2B5EF4-FFF2-40B4-BE49-F238E27FC236}">
                <a16:creationId xmlns:a16="http://schemas.microsoft.com/office/drawing/2014/main" id="{C5BCFE01-1766-0762-3DBD-DCB0668A12CC}"/>
              </a:ext>
            </a:extLst>
          </p:cNvPr>
          <p:cNvSpPr/>
          <p:nvPr/>
        </p:nvSpPr>
        <p:spPr>
          <a:xfrm>
            <a:off x="7092853" y="2663753"/>
            <a:ext cx="3992489" cy="576776"/>
          </a:xfrm>
          <a:prstGeom prst="rect">
            <a:avLst/>
          </a:prstGeom>
          <a:solidFill>
            <a:schemeClr val="tx2">
              <a:lumMod val="5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Progressive Era 1890 -1920</a:t>
            </a:r>
          </a:p>
        </p:txBody>
      </p:sp>
      <p:sp>
        <p:nvSpPr>
          <p:cNvPr id="6" name="Rectangle 5">
            <a:extLst>
              <a:ext uri="{FF2B5EF4-FFF2-40B4-BE49-F238E27FC236}">
                <a16:creationId xmlns:a16="http://schemas.microsoft.com/office/drawing/2014/main" id="{C1BDDC98-E883-96E3-B6E3-97B091C983D4}"/>
              </a:ext>
            </a:extLst>
          </p:cNvPr>
          <p:cNvSpPr/>
          <p:nvPr/>
        </p:nvSpPr>
        <p:spPr>
          <a:xfrm>
            <a:off x="844062" y="5203801"/>
            <a:ext cx="10592972" cy="745587"/>
          </a:xfrm>
          <a:prstGeom prst="rect">
            <a:avLst/>
          </a:prstGeom>
          <a:solidFill>
            <a:schemeClr val="bg2">
              <a:lumMod val="1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Construct a historic contextualization that focuses on the causation of the Progressive Era</a:t>
            </a:r>
          </a:p>
        </p:txBody>
      </p:sp>
      <p:pic>
        <p:nvPicPr>
          <p:cNvPr id="1028" name="Picture 4" descr="Yet They Got a Winning Record&quot;: LeBron James Highlights the Uncanny  Similarities Between Pittsburgh Steelers &amp; LA Lakers - The SportsRush">
            <a:extLst>
              <a:ext uri="{FF2B5EF4-FFF2-40B4-BE49-F238E27FC236}">
                <a16:creationId xmlns:a16="http://schemas.microsoft.com/office/drawing/2014/main" id="{1DD9BE32-BD9A-0DA0-3AD4-F7680E8CB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385" y="2511082"/>
            <a:ext cx="1607868" cy="2356339"/>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94E7C845-7B70-D8A9-52D0-4CFE422C83C9}"/>
              </a:ext>
            </a:extLst>
          </p:cNvPr>
          <p:cNvSpPr/>
          <p:nvPr/>
        </p:nvSpPr>
        <p:spPr>
          <a:xfrm>
            <a:off x="5798834" y="1825356"/>
            <a:ext cx="2543308" cy="745587"/>
          </a:xfrm>
          <a:prstGeom prst="cloudCallout">
            <a:avLst>
              <a:gd name="adj1" fmla="val -34108"/>
              <a:gd name="adj2" fmla="val 7759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Are guys the same thing???</a:t>
            </a:r>
          </a:p>
        </p:txBody>
      </p:sp>
    </p:spTree>
    <p:extLst>
      <p:ext uri="{BB962C8B-B14F-4D97-AF65-F5344CB8AC3E}">
        <p14:creationId xmlns:p14="http://schemas.microsoft.com/office/powerpoint/2010/main" val="685531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012" y="207170"/>
            <a:ext cx="8229600" cy="792162"/>
          </a:xfrm>
          <a:solidFill>
            <a:schemeClr val="bg1"/>
          </a:solidFill>
          <a:ln>
            <a:solidFill>
              <a:srgbClr val="7030A0"/>
            </a:solidFill>
          </a:ln>
        </p:spPr>
        <p:txBody>
          <a:bodyPr>
            <a:normAutofit/>
          </a:bodyPr>
          <a:lstStyle/>
          <a:p>
            <a:r>
              <a:rPr lang="en-US" sz="3600" dirty="0">
                <a:latin typeface="Amasis MT Pro Black" panose="02040A04050005020304" pitchFamily="18" charset="0"/>
              </a:rPr>
              <a:t>Consumer Protection</a:t>
            </a:r>
          </a:p>
        </p:txBody>
      </p:sp>
      <p:sp>
        <p:nvSpPr>
          <p:cNvPr id="3" name="Content Placeholder 2"/>
          <p:cNvSpPr>
            <a:spLocks noGrp="1"/>
          </p:cNvSpPr>
          <p:nvPr>
            <p:ph idx="1"/>
          </p:nvPr>
        </p:nvSpPr>
        <p:spPr>
          <a:xfrm>
            <a:off x="1010811" y="1143001"/>
            <a:ext cx="9671703" cy="4983163"/>
          </a:xfrm>
          <a:solidFill>
            <a:schemeClr val="bg1"/>
          </a:solidFill>
          <a:ln>
            <a:solidFill>
              <a:srgbClr val="7030A0"/>
            </a:solidFill>
          </a:ln>
        </p:spPr>
        <p:txBody>
          <a:bodyPr>
            <a:normAutofit/>
          </a:bodyPr>
          <a:lstStyle/>
          <a:p>
            <a:pPr marL="168275" indent="0">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Upton Sinclair’s </a:t>
            </a:r>
            <a:r>
              <a:rPr lang="en-US" sz="2400" b="1" i="1" dirty="0">
                <a:latin typeface="Times New Roman" panose="02020603050405020304" pitchFamily="18" charset="0"/>
                <a:cs typeface="Times New Roman" panose="02020603050405020304" pitchFamily="18" charset="0"/>
              </a:rPr>
              <a:t>The Jungle</a:t>
            </a:r>
          </a:p>
          <a:p>
            <a:pPr marL="168275" indent="0">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Pure Food and Drug Act (1906)</a:t>
            </a:r>
          </a:p>
          <a:p>
            <a:pPr marL="168275" indent="0">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Meat Inspection Act (1906)</a:t>
            </a:r>
            <a:endParaRPr lang="en-US" sz="24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3404" y="0"/>
            <a:ext cx="1981200" cy="2962275"/>
          </a:xfrm>
          <a:prstGeom prst="rect">
            <a:avLst/>
          </a:prstGeom>
          <a:noFill/>
          <a:ln w="190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337" y="2933699"/>
            <a:ext cx="4181475" cy="2781300"/>
          </a:xfrm>
          <a:prstGeom prst="rect">
            <a:avLst/>
          </a:prstGeom>
          <a:noFill/>
          <a:ln w="190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829" y="3217862"/>
            <a:ext cx="3769579" cy="2781300"/>
          </a:xfrm>
          <a:prstGeom prst="rect">
            <a:avLst/>
          </a:prstGeom>
          <a:noFill/>
          <a:ln w="190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869220" y="5679379"/>
            <a:ext cx="3505200" cy="307777"/>
          </a:xfrm>
          <a:prstGeom prst="rect">
            <a:avLst/>
          </a:prstGeom>
          <a:solidFill>
            <a:schemeClr val="bg1"/>
          </a:solidFill>
          <a:ln>
            <a:solidFill>
              <a:srgbClr val="7030A0"/>
            </a:solidFill>
          </a:ln>
        </p:spPr>
        <p:txBody>
          <a:bodyPr wrap="square" rtlCol="0">
            <a:spAutoFit/>
          </a:bodyPr>
          <a:lstStyle/>
          <a:p>
            <a:pPr algn="ctr"/>
            <a:r>
              <a:rPr lang="en-US" sz="1400" b="1" dirty="0">
                <a:solidFill>
                  <a:srgbClr val="C00000"/>
                </a:solidFill>
              </a:rPr>
              <a:t>Chicago Meatpacking Workers, 1905</a:t>
            </a:r>
            <a:endParaRPr lang="en-US" sz="1400" dirty="0">
              <a:solidFill>
                <a:srgbClr val="C00000"/>
              </a:solidFill>
            </a:endParaRPr>
          </a:p>
        </p:txBody>
      </p:sp>
      <p:sp>
        <p:nvSpPr>
          <p:cNvPr id="8" name="TextBox 7"/>
          <p:cNvSpPr txBox="1"/>
          <p:nvPr/>
        </p:nvSpPr>
        <p:spPr>
          <a:xfrm>
            <a:off x="6601404" y="5946972"/>
            <a:ext cx="3505200" cy="307777"/>
          </a:xfrm>
          <a:prstGeom prst="rect">
            <a:avLst/>
          </a:prstGeom>
          <a:solidFill>
            <a:schemeClr val="bg1"/>
          </a:solidFill>
          <a:ln>
            <a:solidFill>
              <a:srgbClr val="7030A0"/>
            </a:solidFill>
          </a:ln>
        </p:spPr>
        <p:txBody>
          <a:bodyPr wrap="square" rtlCol="0">
            <a:spAutoFit/>
          </a:bodyPr>
          <a:lstStyle/>
          <a:p>
            <a:pPr algn="ctr"/>
            <a:r>
              <a:rPr lang="en-US" sz="1400" b="1" dirty="0">
                <a:solidFill>
                  <a:srgbClr val="C00000"/>
                </a:solidFill>
              </a:rPr>
              <a:t>“A Nauseating job, but it must be done"</a:t>
            </a:r>
            <a:endParaRPr lang="en-US" sz="1400" dirty="0">
              <a:solidFill>
                <a:srgbClr val="C00000"/>
              </a:solidFill>
            </a:endParaRPr>
          </a:p>
        </p:txBody>
      </p:sp>
    </p:spTree>
    <p:extLst>
      <p:ext uri="{BB962C8B-B14F-4D97-AF65-F5344CB8AC3E}">
        <p14:creationId xmlns:p14="http://schemas.microsoft.com/office/powerpoint/2010/main" val="3463962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515600" cy="919163"/>
          </a:xfrm>
          <a:solidFill>
            <a:schemeClr val="accent5">
              <a:lumMod val="20000"/>
              <a:lumOff val="80000"/>
            </a:schemeClr>
          </a:solidFill>
          <a:ln>
            <a:solidFill>
              <a:srgbClr val="7030A0"/>
            </a:solidFill>
          </a:ln>
        </p:spPr>
        <p:txBody>
          <a:bodyPr/>
          <a:lstStyle/>
          <a:p>
            <a:r>
              <a:rPr lang="en-US" dirty="0">
                <a:latin typeface="Amasis MT Pro Black" panose="02040A04050005020304" pitchFamily="18" charset="0"/>
              </a:rPr>
              <a:t>Patent Medicines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84086"/>
            <a:ext cx="7010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8738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0" y="453037"/>
            <a:ext cx="4938485" cy="944562"/>
          </a:xfrm>
          <a:solidFill>
            <a:schemeClr val="accent5">
              <a:lumMod val="20000"/>
              <a:lumOff val="80000"/>
            </a:schemeClr>
          </a:solidFill>
          <a:ln>
            <a:solidFill>
              <a:srgbClr val="7030A0"/>
            </a:solidFill>
          </a:ln>
        </p:spPr>
        <p:txBody>
          <a:bodyPr/>
          <a:lstStyle/>
          <a:p>
            <a:r>
              <a:rPr lang="en-US" dirty="0">
                <a:latin typeface="Amasis MT Pro Black" panose="02040A04050005020304" pitchFamily="18" charset="0"/>
              </a:rPr>
              <a:t>Conservation</a:t>
            </a:r>
          </a:p>
        </p:txBody>
      </p:sp>
      <p:sp>
        <p:nvSpPr>
          <p:cNvPr id="3" name="Content Placeholder 2"/>
          <p:cNvSpPr>
            <a:spLocks noGrp="1"/>
          </p:cNvSpPr>
          <p:nvPr>
            <p:ph idx="1"/>
          </p:nvPr>
        </p:nvSpPr>
        <p:spPr>
          <a:xfrm>
            <a:off x="838200" y="1669143"/>
            <a:ext cx="10515600" cy="4507820"/>
          </a:xfrm>
          <a:solidFill>
            <a:schemeClr val="bg1"/>
          </a:solidFill>
        </p:spPr>
        <p:txBody>
          <a:bodyPr>
            <a:normAutofit/>
          </a:bodyPr>
          <a:lstStyle/>
          <a:p>
            <a:pPr marL="0" indent="0">
              <a:lnSpc>
                <a:spcPct val="110000"/>
              </a:lnSpc>
              <a:spcBef>
                <a:spcPts val="0"/>
              </a:spcBef>
              <a:buNone/>
            </a:pP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Used the Forest Reserve Act of 1891</a:t>
            </a:r>
          </a:p>
          <a:p>
            <a:pPr marL="0" indent="0">
              <a:buNone/>
            </a:pP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U.S. Forest Service (1906)</a:t>
            </a:r>
          </a:p>
          <a:p>
            <a:pPr marL="0" indent="0">
              <a:buNone/>
            </a:pP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Gifford Pinchot</a:t>
            </a:r>
          </a:p>
          <a:p>
            <a:pPr marL="0" indent="0">
              <a:lnSpc>
                <a:spcPct val="110000"/>
              </a:lnSpc>
              <a:spcBef>
                <a:spcPts val="0"/>
              </a:spcBef>
              <a:buNone/>
            </a:pP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White House conference on</a:t>
            </a:r>
          </a:p>
          <a:p>
            <a:pPr marL="0" indent="0">
              <a:lnSpc>
                <a:spcPct val="110000"/>
              </a:lnSpc>
              <a:spcBef>
                <a:spcPts val="0"/>
              </a:spcBef>
              <a:buNone/>
            </a:pPr>
            <a:r>
              <a:rPr lang="en-US" b="1" dirty="0">
                <a:latin typeface="Times New Roman" panose="02020603050405020304" pitchFamily="18" charset="0"/>
                <a:cs typeface="Times New Roman" panose="02020603050405020304" pitchFamily="18" charset="0"/>
              </a:rPr>
              <a:t>conservation -1908</a:t>
            </a:r>
          </a:p>
          <a:p>
            <a:pPr marL="0" indent="0">
              <a:buNone/>
            </a:pP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John Muir</a:t>
            </a:r>
            <a:endParaRPr lang="en-US" dirty="0">
              <a:latin typeface="Times New Roman" panose="02020603050405020304" pitchFamily="18" charset="0"/>
              <a:cs typeface="Times New Roman" panose="02020603050405020304" pitchFamily="18" charset="0"/>
            </a:endParaRP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28601"/>
            <a:ext cx="2743200" cy="2886075"/>
          </a:xfrm>
          <a:prstGeom prst="rect">
            <a:avLst/>
          </a:prstGeom>
          <a:noFill/>
          <a:ln w="190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50" y="3723621"/>
            <a:ext cx="2362200" cy="2924175"/>
          </a:xfrm>
          <a:prstGeom prst="rect">
            <a:avLst/>
          </a:prstGeom>
          <a:noFill/>
          <a:ln w="190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594928" y="2955888"/>
            <a:ext cx="3581400" cy="523220"/>
          </a:xfrm>
          <a:prstGeom prst="rect">
            <a:avLst/>
          </a:prstGeom>
          <a:solidFill>
            <a:schemeClr val="bg1"/>
          </a:solidFill>
          <a:ln>
            <a:solidFill>
              <a:srgbClr val="7030A0"/>
            </a:solidFill>
          </a:ln>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Theodore Roosevelt and Gifford Pinchot, 1907</a:t>
            </a:r>
            <a:endParaRPr lang="en-US" sz="1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776685" y="4735868"/>
            <a:ext cx="1636486" cy="1169551"/>
          </a:xfrm>
          <a:prstGeom prst="rect">
            <a:avLst/>
          </a:prstGeom>
          <a:solidFill>
            <a:schemeClr val="bg1"/>
          </a:solidFill>
          <a:ln>
            <a:solidFill>
              <a:srgbClr val="7030A0"/>
            </a:solidFill>
          </a:ln>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Theodore</a:t>
            </a:r>
          </a:p>
          <a:p>
            <a:pPr algn="ctr"/>
            <a:r>
              <a:rPr lang="en-US" sz="1400" b="1" dirty="0">
                <a:latin typeface="Times New Roman" panose="02020603050405020304" pitchFamily="18" charset="0"/>
                <a:cs typeface="Times New Roman" panose="02020603050405020304" pitchFamily="18" charset="0"/>
              </a:rPr>
              <a:t>Roosevelt &amp;</a:t>
            </a:r>
          </a:p>
          <a:p>
            <a:pPr algn="ctr"/>
            <a:r>
              <a:rPr lang="en-US" sz="1400" b="1" dirty="0">
                <a:latin typeface="Times New Roman" panose="02020603050405020304" pitchFamily="18" charset="0"/>
                <a:cs typeface="Times New Roman" panose="02020603050405020304" pitchFamily="18" charset="0"/>
              </a:rPr>
              <a:t>John Muir</a:t>
            </a:r>
          </a:p>
          <a:p>
            <a:pPr algn="ctr"/>
            <a:r>
              <a:rPr lang="en-US" sz="1400" b="1" dirty="0">
                <a:latin typeface="Times New Roman" panose="02020603050405020304" pitchFamily="18" charset="0"/>
                <a:cs typeface="Times New Roman" panose="02020603050405020304" pitchFamily="18" charset="0"/>
              </a:rPr>
              <a:t>at Yosemite</a:t>
            </a:r>
          </a:p>
          <a:p>
            <a:pPr algn="ctr"/>
            <a:r>
              <a:rPr lang="en-US" sz="1400" b="1" dirty="0">
                <a:latin typeface="Times New Roman" panose="02020603050405020304" pitchFamily="18" charset="0"/>
                <a:cs typeface="Times New Roman" panose="02020603050405020304" pitchFamily="18" charset="0"/>
              </a:rPr>
              <a:t>1906</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721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171" y="274638"/>
            <a:ext cx="9985829" cy="868362"/>
          </a:xfrm>
          <a:solidFill>
            <a:schemeClr val="accent5">
              <a:lumMod val="20000"/>
              <a:lumOff val="80000"/>
            </a:schemeClr>
          </a:solidFill>
          <a:ln>
            <a:solidFill>
              <a:srgbClr val="7030A0"/>
            </a:solidFill>
          </a:ln>
        </p:spPr>
        <p:txBody>
          <a:bodyPr>
            <a:normAutofit/>
          </a:bodyPr>
          <a:lstStyle/>
          <a:p>
            <a:r>
              <a:rPr lang="en-US" sz="3600" dirty="0">
                <a:latin typeface="Amasis MT Pro Black" panose="02040A04050005020304" pitchFamily="18" charset="0"/>
              </a:rPr>
              <a:t>Conservation: National Parks &amp; Forest</a:t>
            </a:r>
          </a:p>
        </p:txBody>
      </p:sp>
      <p:pic>
        <p:nvPicPr>
          <p:cNvPr id="6149" name="Picture 5" descr="http://theprogressiveera-oakridge.wikispaces.com/file/view/TR_Legacy_Map.jpg/262516508/800x654/TR_Legacy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47800"/>
            <a:ext cx="8001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050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ickasshistory.files.wordpress.com/2014/06/roosevelt-and-the-trust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4343" y="228600"/>
            <a:ext cx="9710057" cy="434340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8400" y="838200"/>
            <a:ext cx="2057400" cy="38100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White House</a:t>
            </a:r>
          </a:p>
        </p:txBody>
      </p:sp>
      <p:cxnSp>
        <p:nvCxnSpPr>
          <p:cNvPr id="6" name="Straight Arrow Connector 5"/>
          <p:cNvCxnSpPr>
            <a:stCxn id="4" idx="2"/>
          </p:cNvCxnSpPr>
          <p:nvPr/>
        </p:nvCxnSpPr>
        <p:spPr>
          <a:xfrm>
            <a:off x="3467100" y="1219200"/>
            <a:ext cx="190500" cy="43815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1248229" y="4771072"/>
            <a:ext cx="10000342" cy="1785104"/>
          </a:xfrm>
          <a:prstGeom prst="rect">
            <a:avLst/>
          </a:prstGeom>
          <a:solidFill>
            <a:schemeClr val="bg1"/>
          </a:solidFill>
          <a:ln>
            <a:solidFill>
              <a:srgbClr val="7030A0"/>
            </a:solidFill>
          </a:ln>
        </p:spPr>
        <p:txBody>
          <a:bodyPr wrap="square" rtlCol="0">
            <a:spAutoFit/>
          </a:bodyPr>
          <a:lstStyle/>
          <a:p>
            <a:r>
              <a:rPr lang="en-US" sz="2200" b="1" dirty="0">
                <a:latin typeface="Times New Roman" panose="02020603050405020304" pitchFamily="18" charset="0"/>
                <a:cs typeface="Times New Roman" panose="02020603050405020304" pitchFamily="18" charset="0"/>
              </a:rPr>
              <a:t>Evaluate whether Teddy Roosevelt’s Square Deal was liberal or conservative Progressivism.</a:t>
            </a:r>
          </a:p>
          <a:p>
            <a:pPr marL="285750" indent="-285750">
              <a:buFont typeface="Wingdings" panose="05000000000000000000" pitchFamily="2" charset="2"/>
              <a:buChar char="Ø"/>
            </a:pPr>
            <a:r>
              <a:rPr lang="en-US" sz="2200" b="1" dirty="0">
                <a:latin typeface="Times New Roman" panose="02020603050405020304" pitchFamily="18" charset="0"/>
                <a:cs typeface="Times New Roman" panose="02020603050405020304" pitchFamily="18" charset="0"/>
              </a:rPr>
              <a:t>Compare one of his reforms to a muckraker or other noted progressive and evaluate whether he has met their demands.</a:t>
            </a:r>
          </a:p>
          <a:p>
            <a:pPr marL="285750" indent="-285750">
              <a:buFont typeface="Wingdings" panose="05000000000000000000" pitchFamily="2" charset="2"/>
              <a:buChar char="Ø"/>
            </a:pPr>
            <a:r>
              <a:rPr lang="en-US" sz="2200" b="1" dirty="0">
                <a:latin typeface="Times New Roman" panose="02020603050405020304" pitchFamily="18" charset="0"/>
                <a:cs typeface="Times New Roman" panose="02020603050405020304" pitchFamily="18" charset="0"/>
              </a:rPr>
              <a:t>Example Upton Sinclair’s “The Jungle” </a:t>
            </a:r>
          </a:p>
        </p:txBody>
      </p:sp>
    </p:spTree>
    <p:extLst>
      <p:ext uri="{BB962C8B-B14F-4D97-AF65-F5344CB8AC3E}">
        <p14:creationId xmlns:p14="http://schemas.microsoft.com/office/powerpoint/2010/main" val="3359682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4600" y="304800"/>
            <a:ext cx="3829050" cy="6172200"/>
          </a:xfrm>
          <a:prstGeom prst="rect">
            <a:avLst/>
          </a:prstGeom>
          <a:noFill/>
          <a:ln w="127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1"/>
            <a:ext cx="4038600" cy="266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09800" y="1143001"/>
            <a:ext cx="3581400" cy="2062103"/>
          </a:xfrm>
          <a:prstGeom prst="rect">
            <a:avLst/>
          </a:prstGeom>
          <a:solidFill>
            <a:srgbClr val="FFFF00">
              <a:alpha val="35000"/>
            </a:srgbClr>
          </a:solidFill>
        </p:spPr>
        <p:txBody>
          <a:bodyPr wrap="square" rtlCol="0">
            <a:spAutoFit/>
          </a:bodyPr>
          <a:lstStyle/>
          <a:p>
            <a:r>
              <a:rPr lang="en-US" sz="4000" b="1" dirty="0">
                <a:latin typeface="Baskerville Old Face" panose="02020602080505020303" pitchFamily="18" charset="0"/>
              </a:rPr>
              <a:t>William</a:t>
            </a:r>
          </a:p>
          <a:p>
            <a:r>
              <a:rPr lang="en-US" sz="4000" b="1" dirty="0">
                <a:latin typeface="Baskerville Old Face" panose="02020602080505020303" pitchFamily="18" charset="0"/>
              </a:rPr>
              <a:t>Howard Taft</a:t>
            </a:r>
          </a:p>
          <a:p>
            <a:r>
              <a:rPr lang="en-US" sz="2400" dirty="0">
                <a:latin typeface="Baskerville Old Face" panose="02020602080505020303" pitchFamily="18" charset="0"/>
              </a:rPr>
              <a:t>President 1909-13</a:t>
            </a:r>
          </a:p>
          <a:p>
            <a:r>
              <a:rPr lang="en-US" sz="2400" dirty="0">
                <a:latin typeface="Baskerville Old Face" panose="02020602080505020303" pitchFamily="18" charset="0"/>
              </a:rPr>
              <a:t>Republican</a:t>
            </a:r>
          </a:p>
        </p:txBody>
      </p:sp>
      <p:sp>
        <p:nvSpPr>
          <p:cNvPr id="5" name="TextBox 4"/>
          <p:cNvSpPr txBox="1"/>
          <p:nvPr/>
        </p:nvSpPr>
        <p:spPr>
          <a:xfrm>
            <a:off x="2209800" y="6250397"/>
            <a:ext cx="3276600" cy="369332"/>
          </a:xfrm>
          <a:prstGeom prst="rect">
            <a:avLst/>
          </a:prstGeom>
          <a:noFill/>
        </p:spPr>
        <p:txBody>
          <a:bodyPr wrap="square" rtlCol="0">
            <a:spAutoFit/>
          </a:bodyPr>
          <a:lstStyle/>
          <a:p>
            <a:r>
              <a:rPr lang="en-US" b="1" dirty="0"/>
              <a:t>Postcard with Taft cartoon</a:t>
            </a:r>
            <a:endParaRPr lang="en-US" dirty="0"/>
          </a:p>
        </p:txBody>
      </p:sp>
    </p:spTree>
    <p:extLst>
      <p:ext uri="{BB962C8B-B14F-4D97-AF65-F5344CB8AC3E}">
        <p14:creationId xmlns:p14="http://schemas.microsoft.com/office/powerpoint/2010/main" val="1693170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57" y="274638"/>
            <a:ext cx="10218057" cy="715962"/>
          </a:xfrm>
          <a:solidFill>
            <a:schemeClr val="accent5">
              <a:lumMod val="20000"/>
              <a:lumOff val="80000"/>
            </a:schemeClr>
          </a:solidFill>
          <a:ln>
            <a:solidFill>
              <a:srgbClr val="7030A0"/>
            </a:solidFill>
          </a:ln>
        </p:spPr>
        <p:txBody>
          <a:bodyPr>
            <a:normAutofit fontScale="90000"/>
          </a:bodyPr>
          <a:lstStyle/>
          <a:p>
            <a:r>
              <a:rPr lang="en-US" dirty="0">
                <a:latin typeface="Amasis MT Pro Black" panose="02040A04050005020304" pitchFamily="18" charset="0"/>
              </a:rPr>
              <a:t>Taft’s Progressive Accomplishments</a:t>
            </a:r>
          </a:p>
        </p:txBody>
      </p:sp>
      <p:sp>
        <p:nvSpPr>
          <p:cNvPr id="3" name="Content Placeholder 2"/>
          <p:cNvSpPr>
            <a:spLocks noGrp="1"/>
          </p:cNvSpPr>
          <p:nvPr>
            <p:ph idx="1"/>
          </p:nvPr>
        </p:nvSpPr>
        <p:spPr>
          <a:xfrm>
            <a:off x="1175657" y="1066801"/>
            <a:ext cx="9187543" cy="5059363"/>
          </a:xfrm>
          <a:solidFill>
            <a:schemeClr val="bg1">
              <a:lumMod val="95000"/>
            </a:schemeClr>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trust-busting		     </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BUT: Caused split in</a:t>
            </a:r>
          </a:p>
          <a:p>
            <a:pPr marL="0" indent="0">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forest and oil reserves	     Republican Party</a:t>
            </a:r>
          </a:p>
          <a:p>
            <a:pPr marL="0" indent="0">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Sixteenth Amendment	     Payne-Aldrich Tariff (1909)</a:t>
            </a:r>
          </a:p>
          <a:p>
            <a:pPr marL="0" indent="0">
              <a:buNone/>
            </a:pPr>
            <a:r>
              <a:rPr lang="en-US" sz="2400" b="1" dirty="0">
                <a:latin typeface="Times New Roman" panose="02020603050405020304" pitchFamily="18" charset="0"/>
                <a:cs typeface="Times New Roman" panose="02020603050405020304" pitchFamily="18" charset="0"/>
              </a:rPr>
              <a:t>				     Pinchot-Ballinger Controversy</a:t>
            </a:r>
            <a:endParaRPr lang="en-US" sz="24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3124201"/>
            <a:ext cx="4724399" cy="2847975"/>
          </a:xfrm>
          <a:prstGeom prst="rect">
            <a:avLst/>
          </a:prstGeom>
          <a:noFill/>
          <a:ln w="127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438400" y="3429000"/>
            <a:ext cx="3200400" cy="1631216"/>
          </a:xfrm>
          <a:prstGeom prst="rect">
            <a:avLst/>
          </a:prstGeom>
          <a:solidFill>
            <a:srgbClr val="C00000"/>
          </a:solidFill>
          <a:ln>
            <a:solidFill>
              <a:schemeClr val="tx2">
                <a:lumMod val="75000"/>
              </a:schemeClr>
            </a:solidFill>
          </a:ln>
        </p:spPr>
        <p:txBody>
          <a:bodyPr wrap="square" rtlCol="0">
            <a:spAutoFit/>
          </a:bodyPr>
          <a:lstStyle/>
          <a:p>
            <a:r>
              <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rPr>
              <a:t>(Taft has) “…completely</a:t>
            </a:r>
          </a:p>
          <a:p>
            <a:r>
              <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rPr>
              <a:t>twisted around the policies</a:t>
            </a:r>
          </a:p>
          <a:p>
            <a:r>
              <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rPr>
              <a:t>I advocated and acted</a:t>
            </a:r>
          </a:p>
          <a:p>
            <a:r>
              <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rPr>
              <a:t>upon.”</a:t>
            </a:r>
          </a:p>
          <a:p>
            <a:r>
              <a:rPr lang="en-US" sz="2000" b="1" i="1" dirty="0">
                <a:solidFill>
                  <a:schemeClr val="accent5">
                    <a:lumMod val="40000"/>
                    <a:lumOff val="60000"/>
                  </a:schemeClr>
                </a:solidFill>
                <a:latin typeface="Times New Roman" panose="02020603050405020304" pitchFamily="18" charset="0"/>
                <a:cs typeface="Times New Roman" panose="02020603050405020304" pitchFamily="18" charset="0"/>
              </a:rPr>
              <a:t>-Theodore Roosevelt</a:t>
            </a:r>
            <a:endParaRPr lang="en-US" sz="2000" b="1" dirty="0">
              <a:solidFill>
                <a:schemeClr val="accent5">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42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lstStyle/>
          <a:p>
            <a:r>
              <a:rPr lang="en-US" dirty="0">
                <a:latin typeface="Baskerville Old Face" panose="02020602080505020303" pitchFamily="18" charset="0"/>
              </a:rPr>
              <a:t>Election of 1912</a:t>
            </a:r>
          </a:p>
        </p:txBody>
      </p:sp>
      <p:sp>
        <p:nvSpPr>
          <p:cNvPr id="3" name="Content Placeholder 2"/>
          <p:cNvSpPr>
            <a:spLocks noGrp="1"/>
          </p:cNvSpPr>
          <p:nvPr>
            <p:ph idx="1"/>
          </p:nvPr>
        </p:nvSpPr>
        <p:spPr>
          <a:solidFill>
            <a:schemeClr val="bg1">
              <a:lumMod val="85000"/>
              <a:alpha val="67000"/>
            </a:schemeClr>
          </a:solidFill>
        </p:spPr>
        <p:txBody>
          <a:bodyPr/>
          <a:lstStyle/>
          <a:p>
            <a:pPr marL="0" indent="0">
              <a:buNone/>
            </a:pP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Woodrow Wilson</a:t>
            </a:r>
          </a:p>
          <a:p>
            <a:pPr marL="0" indent="0">
              <a:buNone/>
            </a:pP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Progressive Party</a:t>
            </a:r>
          </a:p>
          <a:p>
            <a:pPr marL="0" indent="0">
              <a:buNone/>
            </a:pPr>
            <a:r>
              <a:rPr lang="en-US" sz="2400" b="1" dirty="0">
                <a:latin typeface="Times New Roman" panose="02020603050405020304" pitchFamily="18" charset="0"/>
                <a:cs typeface="Times New Roman" panose="02020603050405020304" pitchFamily="18" charset="0"/>
              </a:rPr>
              <a:t>(“Bull Moose party”)</a:t>
            </a:r>
          </a:p>
          <a:p>
            <a:pPr marL="0" indent="0">
              <a:buNone/>
            </a:pP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“New Nationalism” </a:t>
            </a:r>
          </a:p>
          <a:p>
            <a:r>
              <a:rPr lang="en-US" sz="1800" b="1">
                <a:latin typeface="Times New Roman" panose="02020603050405020304" pitchFamily="18" charset="0"/>
                <a:cs typeface="Times New Roman" panose="02020603050405020304" pitchFamily="18" charset="0"/>
              </a:rPr>
              <a:t>(</a:t>
            </a:r>
            <a:r>
              <a:rPr lang="en-US" sz="1800" b="1" dirty="0">
                <a:latin typeface="Times New Roman" panose="02020603050405020304" pitchFamily="18" charset="0"/>
                <a:cs typeface="Times New Roman" panose="02020603050405020304" pitchFamily="18" charset="0"/>
              </a:rPr>
              <a:t>Roosevelts </a:t>
            </a:r>
            <a:r>
              <a:rPr lang="en-US" sz="1800" b="1">
                <a:latin typeface="Times New Roman" panose="02020603050405020304" pitchFamily="18" charset="0"/>
                <a:cs typeface="Times New Roman" panose="02020603050405020304" pitchFamily="18" charset="0"/>
              </a:rPr>
              <a:t>Presidential agenda)</a:t>
            </a:r>
            <a:endParaRPr lang="en-US" sz="1800" b="1" dirty="0">
              <a:latin typeface="Times New Roman" panose="02020603050405020304" pitchFamily="18" charset="0"/>
              <a:cs typeface="Times New Roman" panose="02020603050405020304" pitchFamily="18" charset="0"/>
            </a:endParaRP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1524001"/>
            <a:ext cx="3310733" cy="3507105"/>
          </a:xfrm>
          <a:prstGeom prst="rect">
            <a:avLst/>
          </a:prstGeom>
          <a:noFill/>
          <a:ln w="19050">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913166" y="5069175"/>
            <a:ext cx="2133600" cy="400110"/>
          </a:xfrm>
          <a:prstGeom prst="rect">
            <a:avLst/>
          </a:prstGeom>
          <a:noFill/>
        </p:spPr>
        <p:txBody>
          <a:bodyPr wrap="square" rtlCol="0">
            <a:spAutoFit/>
          </a:bodyPr>
          <a:lstStyle/>
          <a:p>
            <a:r>
              <a:rPr lang="en-US" sz="2000" b="1" dirty="0">
                <a:solidFill>
                  <a:schemeClr val="accent6">
                    <a:lumMod val="75000"/>
                  </a:schemeClr>
                </a:solidFill>
                <a:latin typeface="Times New Roman" panose="02020603050405020304" pitchFamily="18" charset="0"/>
                <a:cs typeface="Times New Roman" panose="02020603050405020304" pitchFamily="18" charset="0"/>
              </a:rPr>
              <a:t>Woodrow Wilson</a:t>
            </a:r>
          </a:p>
        </p:txBody>
      </p:sp>
      <p:pic>
        <p:nvPicPr>
          <p:cNvPr id="9220" name="Picture 4" descr="https://campaignrhetoric.files.wordpress.com/2011/05/1912-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267200"/>
            <a:ext cx="4802512" cy="204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664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6">
              <a:lumMod val="75000"/>
            </a:schemeClr>
          </a:solidFill>
        </p:spPr>
        <p:txBody>
          <a:bodyPr/>
          <a:lstStyle/>
          <a:p>
            <a:r>
              <a:rPr lang="en-US" dirty="0">
                <a:latin typeface="Baskerville Old Face" panose="02020602080505020303" pitchFamily="18" charset="0"/>
              </a:rPr>
              <a:t>Woodrow Wilson</a:t>
            </a:r>
          </a:p>
        </p:txBody>
      </p:sp>
      <p:sp>
        <p:nvSpPr>
          <p:cNvPr id="3" name="Content Placeholder 2"/>
          <p:cNvSpPr>
            <a:spLocks noGrp="1"/>
          </p:cNvSpPr>
          <p:nvPr>
            <p:ph idx="1"/>
          </p:nvPr>
        </p:nvSpPr>
        <p:spPr>
          <a:xfrm>
            <a:off x="1981200" y="1371601"/>
            <a:ext cx="5715000" cy="2133601"/>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 Democrat president since Zachary Taylor </a:t>
            </a:r>
          </a:p>
          <a:p>
            <a:r>
              <a:rPr lang="en-US" sz="2400" dirty="0">
                <a:latin typeface="Times New Roman" panose="02020603050405020304" pitchFamily="18" charset="0"/>
                <a:cs typeface="Times New Roman" panose="02020603050405020304" pitchFamily="18" charset="0"/>
              </a:rPr>
              <a:t>Southerner raised in the Confederacy</a:t>
            </a:r>
          </a:p>
          <a:p>
            <a:pPr>
              <a:spcBef>
                <a:spcPts val="0"/>
              </a:spcBef>
            </a:pPr>
            <a:r>
              <a:rPr lang="en-US" sz="2400" dirty="0">
                <a:latin typeface="Times New Roman" panose="02020603050405020304" pitchFamily="18" charset="0"/>
                <a:cs typeface="Times New Roman" panose="02020603050405020304" pitchFamily="18" charset="0"/>
              </a:rPr>
              <a:t>Believes Congress needs a strong leader</a:t>
            </a:r>
          </a:p>
          <a:p>
            <a:pPr marL="0" indent="0">
              <a:spcBef>
                <a:spcPts val="0"/>
              </a:spcBef>
              <a:buNone/>
            </a:pPr>
            <a:r>
              <a:rPr lang="en-US" sz="2400" dirty="0">
                <a:latin typeface="Times New Roman" panose="02020603050405020304" pitchFamily="18" charset="0"/>
                <a:cs typeface="Times New Roman" panose="02020603050405020304" pitchFamily="18" charset="0"/>
              </a:rPr>
              <a:t>    to guide it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124200"/>
            <a:ext cx="3810000" cy="3581400"/>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7811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a:solidFill>
            <a:schemeClr val="accent6">
              <a:lumMod val="75000"/>
            </a:schemeClr>
          </a:solidFill>
        </p:spPr>
        <p:txBody>
          <a:bodyPr/>
          <a:lstStyle/>
          <a:p>
            <a:r>
              <a:rPr lang="en-US" dirty="0">
                <a:latin typeface="Baskerville Old Face" panose="02020602080505020303" pitchFamily="18" charset="0"/>
              </a:rPr>
              <a:t>A Democrat in the White House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184" y="1447801"/>
            <a:ext cx="4288616" cy="5105399"/>
          </a:xfrm>
          <a:prstGeom prst="rect">
            <a:avLst/>
          </a:prstGeom>
          <a:noFill/>
          <a:ln w="1905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781800" y="1676400"/>
            <a:ext cx="3200400" cy="2308324"/>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Evaluate the political cartoon using APPARTS</a:t>
            </a:r>
          </a:p>
          <a:p>
            <a:pPr marL="285750" indent="-285750">
              <a:buFontTx/>
              <a:buChar char="-"/>
            </a:pPr>
            <a:r>
              <a:rPr lang="en-US" dirty="0">
                <a:latin typeface="Times New Roman" panose="02020603050405020304" pitchFamily="18" charset="0"/>
                <a:cs typeface="Times New Roman" panose="02020603050405020304" pitchFamily="18" charset="0"/>
              </a:rPr>
              <a:t>Summarize how the political cartoon demonstrates the personal character of Woodrow Wilson and his presidency</a:t>
            </a:r>
          </a:p>
          <a:p>
            <a:pPr marL="285750" indent="-285750">
              <a:buFontTx/>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8615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A93C-0A00-C23B-6639-2F6AE84F0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4D9F8-420C-B7B3-BA35-A80880211784}"/>
              </a:ext>
            </a:extLst>
          </p:cNvPr>
          <p:cNvSpPr>
            <a:spLocks noGrp="1"/>
          </p:cNvSpPr>
          <p:nvPr>
            <p:ph type="title"/>
          </p:nvPr>
        </p:nvSpPr>
        <p:spPr>
          <a:xfrm>
            <a:off x="736600" y="234496"/>
            <a:ext cx="10515600" cy="825047"/>
          </a:xfrm>
          <a:solidFill>
            <a:schemeClr val="bg1"/>
          </a:solidFill>
          <a:ln>
            <a:solidFill>
              <a:srgbClr val="7030A0"/>
            </a:solidFill>
          </a:ln>
        </p:spPr>
        <p:txBody>
          <a:bodyPr/>
          <a:lstStyle/>
          <a:p>
            <a:r>
              <a:rPr lang="en-US" dirty="0">
                <a:latin typeface="Amasis MT Pro Black" panose="02040A04050005020304" pitchFamily="18" charset="0"/>
              </a:rPr>
              <a:t>Sins of America</a:t>
            </a:r>
          </a:p>
        </p:txBody>
      </p:sp>
      <p:sp>
        <p:nvSpPr>
          <p:cNvPr id="3" name="Content Placeholder 2">
            <a:extLst>
              <a:ext uri="{FF2B5EF4-FFF2-40B4-BE49-F238E27FC236}">
                <a16:creationId xmlns:a16="http://schemas.microsoft.com/office/drawing/2014/main" id="{20D3A3BD-F78B-B94D-B6CB-046C10AAD335}"/>
              </a:ext>
            </a:extLst>
          </p:cNvPr>
          <p:cNvSpPr>
            <a:spLocks noGrp="1"/>
          </p:cNvSpPr>
          <p:nvPr>
            <p:ph idx="1"/>
          </p:nvPr>
        </p:nvSpPr>
        <p:spPr>
          <a:xfrm>
            <a:off x="435429" y="1277257"/>
            <a:ext cx="11321142" cy="4899706"/>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Immorality in America (Sins of America)</a:t>
            </a:r>
          </a:p>
        </p:txBody>
      </p:sp>
      <p:pic>
        <p:nvPicPr>
          <p:cNvPr id="3074" name="Picture 2" descr="20. The Progressive Era | THE AMERICAN YAWP">
            <a:extLst>
              <a:ext uri="{FF2B5EF4-FFF2-40B4-BE49-F238E27FC236}">
                <a16:creationId xmlns:a16="http://schemas.microsoft.com/office/drawing/2014/main" id="{DBFB9681-0B46-CACB-A283-1916A9EB3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61" y="1828799"/>
            <a:ext cx="5152943" cy="2090057"/>
          </a:xfrm>
          <a:prstGeom prst="rect">
            <a:avLst/>
          </a:prstGeom>
          <a:noFill/>
          <a:ln>
            <a:solidFill>
              <a:srgbClr val="FF3300"/>
            </a:solidFill>
          </a:ln>
          <a:extLst>
            <a:ext uri="{909E8E84-426E-40DD-AFC4-6F175D3DCCD1}">
              <a14:hiddenFill xmlns:a14="http://schemas.microsoft.com/office/drawing/2010/main">
                <a:solidFill>
                  <a:srgbClr val="FFFFFF"/>
                </a:solidFill>
              </a14:hiddenFill>
            </a:ext>
          </a:extLst>
        </p:spPr>
      </p:pic>
      <p:pic>
        <p:nvPicPr>
          <p:cNvPr id="3076" name="Picture 4" descr="The Progressive Era (Progressive movement) (article) | Khan Academy">
            <a:extLst>
              <a:ext uri="{FF2B5EF4-FFF2-40B4-BE49-F238E27FC236}">
                <a16:creationId xmlns:a16="http://schemas.microsoft.com/office/drawing/2014/main" id="{F6ADEB1A-581A-32E5-C75C-D7B2DAF9B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61" y="4128747"/>
            <a:ext cx="2486025" cy="2265930"/>
          </a:xfrm>
          <a:prstGeom prst="rect">
            <a:avLst/>
          </a:prstGeom>
          <a:noFill/>
          <a:ln>
            <a:solidFill>
              <a:srgbClr val="FF3300"/>
            </a:solidFill>
          </a:ln>
          <a:extLst>
            <a:ext uri="{909E8E84-426E-40DD-AFC4-6F175D3DCCD1}">
              <a14:hiddenFill xmlns:a14="http://schemas.microsoft.com/office/drawing/2010/main">
                <a:solidFill>
                  <a:srgbClr val="FFFFFF"/>
                </a:solidFill>
              </a14:hiddenFill>
            </a:ext>
          </a:extLst>
        </p:spPr>
      </p:pic>
      <p:pic>
        <p:nvPicPr>
          <p:cNvPr id="3078" name="Picture 6" descr="William &quot;Boss&quot; Tweed and Political Machines - Bill of Rights Institute">
            <a:extLst>
              <a:ext uri="{FF2B5EF4-FFF2-40B4-BE49-F238E27FC236}">
                <a16:creationId xmlns:a16="http://schemas.microsoft.com/office/drawing/2014/main" id="{B36C0CF7-688A-A25C-D2D5-61F35423C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454" y="4128746"/>
            <a:ext cx="2495550" cy="2265929"/>
          </a:xfrm>
          <a:prstGeom prst="rect">
            <a:avLst/>
          </a:prstGeom>
          <a:noFill/>
          <a:ln>
            <a:solidFill>
              <a:srgbClr val="FF330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0F7CF0-B36D-FF8D-70D5-6D9AAABD52D9}"/>
              </a:ext>
            </a:extLst>
          </p:cNvPr>
          <p:cNvSpPr/>
          <p:nvPr/>
        </p:nvSpPr>
        <p:spPr>
          <a:xfrm>
            <a:off x="6095999" y="1828800"/>
            <a:ext cx="5383237" cy="609600"/>
          </a:xfrm>
          <a:prstGeom prst="rect">
            <a:avLst/>
          </a:prstGeom>
          <a:solidFill>
            <a:schemeClr val="tx1">
              <a:lumMod val="95000"/>
              <a:lumOff val="5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Plutocracy &amp; political corruption</a:t>
            </a:r>
          </a:p>
        </p:txBody>
      </p:sp>
      <p:sp>
        <p:nvSpPr>
          <p:cNvPr id="5" name="Rectangle 4">
            <a:extLst>
              <a:ext uri="{FF2B5EF4-FFF2-40B4-BE49-F238E27FC236}">
                <a16:creationId xmlns:a16="http://schemas.microsoft.com/office/drawing/2014/main" id="{13AD382E-4F0B-F697-86A3-D418CC894C47}"/>
              </a:ext>
            </a:extLst>
          </p:cNvPr>
          <p:cNvSpPr/>
          <p:nvPr/>
        </p:nvSpPr>
        <p:spPr>
          <a:xfrm>
            <a:off x="6095999" y="2590799"/>
            <a:ext cx="5383236" cy="609600"/>
          </a:xfrm>
          <a:prstGeom prst="rect">
            <a:avLst/>
          </a:prstGeom>
          <a:solidFill>
            <a:schemeClr val="tx1">
              <a:lumMod val="95000"/>
              <a:lumOff val="5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Unsafe labor conditions</a:t>
            </a:r>
          </a:p>
        </p:txBody>
      </p:sp>
      <p:sp>
        <p:nvSpPr>
          <p:cNvPr id="6" name="Rectangle 5">
            <a:extLst>
              <a:ext uri="{FF2B5EF4-FFF2-40B4-BE49-F238E27FC236}">
                <a16:creationId xmlns:a16="http://schemas.microsoft.com/office/drawing/2014/main" id="{A7CAF3E0-E635-AE76-8BC3-7E6BA45CFF75}"/>
              </a:ext>
            </a:extLst>
          </p:cNvPr>
          <p:cNvSpPr/>
          <p:nvPr/>
        </p:nvSpPr>
        <p:spPr>
          <a:xfrm>
            <a:off x="6095997" y="3302974"/>
            <a:ext cx="5383235" cy="609600"/>
          </a:xfrm>
          <a:prstGeom prst="rect">
            <a:avLst/>
          </a:prstGeom>
          <a:solidFill>
            <a:schemeClr val="tx1">
              <a:lumMod val="95000"/>
              <a:lumOff val="5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Urbanization</a:t>
            </a:r>
          </a:p>
        </p:txBody>
      </p:sp>
      <p:sp>
        <p:nvSpPr>
          <p:cNvPr id="7" name="Rectangle 6">
            <a:extLst>
              <a:ext uri="{FF2B5EF4-FFF2-40B4-BE49-F238E27FC236}">
                <a16:creationId xmlns:a16="http://schemas.microsoft.com/office/drawing/2014/main" id="{83374460-C932-4803-B7EB-0228D96774E5}"/>
              </a:ext>
            </a:extLst>
          </p:cNvPr>
          <p:cNvSpPr/>
          <p:nvPr/>
        </p:nvSpPr>
        <p:spPr>
          <a:xfrm>
            <a:off x="6095998" y="4029746"/>
            <a:ext cx="5383234" cy="609600"/>
          </a:xfrm>
          <a:prstGeom prst="rect">
            <a:avLst/>
          </a:prstGeom>
          <a:solidFill>
            <a:schemeClr val="tx1">
              <a:lumMod val="95000"/>
              <a:lumOff val="5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Lack of government regulation</a:t>
            </a:r>
          </a:p>
        </p:txBody>
      </p:sp>
      <p:sp>
        <p:nvSpPr>
          <p:cNvPr id="8" name="Rectangle 7">
            <a:extLst>
              <a:ext uri="{FF2B5EF4-FFF2-40B4-BE49-F238E27FC236}">
                <a16:creationId xmlns:a16="http://schemas.microsoft.com/office/drawing/2014/main" id="{8EF494D1-C735-2A15-25CE-371B0589D41D}"/>
              </a:ext>
            </a:extLst>
          </p:cNvPr>
          <p:cNvSpPr/>
          <p:nvPr/>
        </p:nvSpPr>
        <p:spPr>
          <a:xfrm>
            <a:off x="6095998" y="4777148"/>
            <a:ext cx="5383234" cy="609600"/>
          </a:xfrm>
          <a:prstGeom prst="rect">
            <a:avLst/>
          </a:prstGeom>
          <a:solidFill>
            <a:schemeClr val="tx1">
              <a:lumMod val="95000"/>
              <a:lumOff val="5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Pollution/Safety</a:t>
            </a:r>
          </a:p>
        </p:txBody>
      </p:sp>
      <p:sp>
        <p:nvSpPr>
          <p:cNvPr id="9" name="Rectangle 8">
            <a:extLst>
              <a:ext uri="{FF2B5EF4-FFF2-40B4-BE49-F238E27FC236}">
                <a16:creationId xmlns:a16="http://schemas.microsoft.com/office/drawing/2014/main" id="{2D4DC292-31DF-7B05-E792-5388165B82FC}"/>
              </a:ext>
            </a:extLst>
          </p:cNvPr>
          <p:cNvSpPr/>
          <p:nvPr/>
        </p:nvSpPr>
        <p:spPr>
          <a:xfrm>
            <a:off x="6095997" y="5567363"/>
            <a:ext cx="5383234" cy="609600"/>
          </a:xfrm>
          <a:prstGeom prst="rect">
            <a:avLst/>
          </a:prstGeom>
          <a:solidFill>
            <a:schemeClr val="tx1">
              <a:lumMod val="95000"/>
              <a:lumOff val="5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Inequality</a:t>
            </a:r>
          </a:p>
        </p:txBody>
      </p:sp>
      <p:sp>
        <p:nvSpPr>
          <p:cNvPr id="10" name="Right Arrow 12">
            <a:extLst>
              <a:ext uri="{FF2B5EF4-FFF2-40B4-BE49-F238E27FC236}">
                <a16:creationId xmlns:a16="http://schemas.microsoft.com/office/drawing/2014/main" id="{22761B7F-BEFA-AD01-62F5-62BF6BF611A3}"/>
              </a:ext>
            </a:extLst>
          </p:cNvPr>
          <p:cNvSpPr/>
          <p:nvPr/>
        </p:nvSpPr>
        <p:spPr>
          <a:xfrm>
            <a:off x="5698353" y="1994448"/>
            <a:ext cx="592094" cy="304800"/>
          </a:xfrm>
          <a:prstGeom prst="right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2">
            <a:extLst>
              <a:ext uri="{FF2B5EF4-FFF2-40B4-BE49-F238E27FC236}">
                <a16:creationId xmlns:a16="http://schemas.microsoft.com/office/drawing/2014/main" id="{015999B7-FE83-2FCF-3B6A-C22E06BA4CC5}"/>
              </a:ext>
            </a:extLst>
          </p:cNvPr>
          <p:cNvSpPr/>
          <p:nvPr/>
        </p:nvSpPr>
        <p:spPr>
          <a:xfrm>
            <a:off x="5714268" y="2782822"/>
            <a:ext cx="592094" cy="304800"/>
          </a:xfrm>
          <a:prstGeom prst="right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2">
            <a:extLst>
              <a:ext uri="{FF2B5EF4-FFF2-40B4-BE49-F238E27FC236}">
                <a16:creationId xmlns:a16="http://schemas.microsoft.com/office/drawing/2014/main" id="{2AB44AD7-D2C3-7E18-0C9E-A6B24724E2ED}"/>
              </a:ext>
            </a:extLst>
          </p:cNvPr>
          <p:cNvSpPr/>
          <p:nvPr/>
        </p:nvSpPr>
        <p:spPr>
          <a:xfrm>
            <a:off x="5714268" y="3495791"/>
            <a:ext cx="592094" cy="304800"/>
          </a:xfrm>
          <a:prstGeom prst="right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9203521-07F7-BA6A-BAC8-FEE981CB3AC4}"/>
              </a:ext>
            </a:extLst>
          </p:cNvPr>
          <p:cNvSpPr/>
          <p:nvPr/>
        </p:nvSpPr>
        <p:spPr>
          <a:xfrm>
            <a:off x="5714267" y="4204494"/>
            <a:ext cx="592094" cy="304800"/>
          </a:xfrm>
          <a:prstGeom prst="right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2">
            <a:extLst>
              <a:ext uri="{FF2B5EF4-FFF2-40B4-BE49-F238E27FC236}">
                <a16:creationId xmlns:a16="http://schemas.microsoft.com/office/drawing/2014/main" id="{29557006-0D7B-C8CA-BFE6-123E3BD36592}"/>
              </a:ext>
            </a:extLst>
          </p:cNvPr>
          <p:cNvSpPr/>
          <p:nvPr/>
        </p:nvSpPr>
        <p:spPr>
          <a:xfrm>
            <a:off x="5714267" y="4974810"/>
            <a:ext cx="592094" cy="304800"/>
          </a:xfrm>
          <a:prstGeom prst="right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2">
            <a:extLst>
              <a:ext uri="{FF2B5EF4-FFF2-40B4-BE49-F238E27FC236}">
                <a16:creationId xmlns:a16="http://schemas.microsoft.com/office/drawing/2014/main" id="{F10566C8-D86A-7297-3031-C1CC65356423}"/>
              </a:ext>
            </a:extLst>
          </p:cNvPr>
          <p:cNvSpPr/>
          <p:nvPr/>
        </p:nvSpPr>
        <p:spPr>
          <a:xfrm>
            <a:off x="5714267" y="5681535"/>
            <a:ext cx="592094" cy="304800"/>
          </a:xfrm>
          <a:prstGeom prst="right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940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14" y="274638"/>
            <a:ext cx="5598886" cy="770391"/>
          </a:xfrm>
          <a:solidFill>
            <a:schemeClr val="accent5">
              <a:lumMod val="20000"/>
              <a:lumOff val="80000"/>
            </a:schemeClr>
          </a:solidFill>
          <a:ln>
            <a:solidFill>
              <a:srgbClr val="002060"/>
            </a:solidFill>
          </a:ln>
        </p:spPr>
        <p:txBody>
          <a:bodyPr/>
          <a:lstStyle/>
          <a:p>
            <a:r>
              <a:rPr lang="en-US" b="1" dirty="0">
                <a:latin typeface="Amasis MT Pro" panose="02040504050005020304" pitchFamily="18" charset="0"/>
              </a:rPr>
              <a:t>Wilson</a:t>
            </a:r>
          </a:p>
        </p:txBody>
      </p:sp>
      <p:sp>
        <p:nvSpPr>
          <p:cNvPr id="3" name="Content Placeholder 2"/>
          <p:cNvSpPr>
            <a:spLocks noGrp="1"/>
          </p:cNvSpPr>
          <p:nvPr>
            <p:ph idx="1"/>
          </p:nvPr>
        </p:nvSpPr>
        <p:spPr>
          <a:xfrm>
            <a:off x="838200" y="1509486"/>
            <a:ext cx="10515600" cy="4667477"/>
          </a:xfrm>
          <a:solidFill>
            <a:schemeClr val="bg1"/>
          </a:solidFill>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Woodrow Wilson</a:t>
            </a:r>
          </a:p>
          <a:p>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“New Freedom”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attack against the </a:t>
            </a:r>
            <a:r>
              <a:rPr lang="en-US" sz="2400" b="1" i="1" dirty="0">
                <a:solidFill>
                  <a:srgbClr val="002060"/>
                </a:solidFill>
                <a:latin typeface="Times New Roman" panose="02020603050405020304" pitchFamily="18" charset="0"/>
                <a:cs typeface="Times New Roman" panose="02020603050405020304" pitchFamily="18" charset="0"/>
              </a:rPr>
              <a:t>Triple Wall of Privilege</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           </a:t>
            </a:r>
            <a:r>
              <a:rPr lang="en-US" sz="2400" i="1" dirty="0">
                <a:solidFill>
                  <a:srgbClr val="002060"/>
                </a:solidFill>
                <a:latin typeface="Times New Roman" panose="02020603050405020304" pitchFamily="18" charset="0"/>
                <a:cs typeface="Times New Roman" panose="02020603050405020304" pitchFamily="18" charset="0"/>
              </a:rPr>
              <a:t>(Banking, Trust, &amp; Tariffs)</a:t>
            </a:r>
          </a:p>
          <a:p>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Underwood Simmons Tariff (1913)</a:t>
            </a:r>
          </a:p>
          <a:p>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Federal Reserve Act (1913)</a:t>
            </a:r>
          </a:p>
          <a:p>
            <a:r>
              <a:rPr lang="en-US" sz="2100" b="1" dirty="0">
                <a:latin typeface="Times New Roman" panose="02020603050405020304" pitchFamily="18" charset="0"/>
                <a:cs typeface="Times New Roman" panose="02020603050405020304" pitchFamily="18" charset="0"/>
              </a:rPr>
              <a:t>Louis Brandeis – “Other People’s Money </a:t>
            </a:r>
          </a:p>
          <a:p>
            <a:pPr marL="0" indent="0">
              <a:buNone/>
            </a:pPr>
            <a:r>
              <a:rPr lang="en-US" sz="2100" b="1" dirty="0">
                <a:latin typeface="Times New Roman" panose="02020603050405020304" pitchFamily="18" charset="0"/>
                <a:cs typeface="Times New Roman" panose="02020603050405020304" pitchFamily="18" charset="0"/>
              </a:rPr>
              <a:t>       and How Banks Use it”</a:t>
            </a:r>
          </a:p>
          <a:p>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Federal Trade Commission Act (1914)</a:t>
            </a:r>
          </a:p>
          <a:p>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Clayton Anti-Trust Act (1914)</a:t>
            </a:r>
          </a:p>
          <a:p>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Keating-Owen Act (1916)</a:t>
            </a:r>
            <a:endParaRPr lang="en-US"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9658" y="496668"/>
            <a:ext cx="2971800" cy="4854503"/>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563758" y="4794570"/>
            <a:ext cx="2971800" cy="646331"/>
          </a:xfrm>
          <a:prstGeom prst="rect">
            <a:avLst/>
          </a:prstGeom>
          <a:solidFill>
            <a:schemeClr val="bg1"/>
          </a:solidFill>
          <a:ln>
            <a:solidFill>
              <a:schemeClr val="accent6">
                <a:lumMod val="75000"/>
              </a:schemeClr>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Wilson at the peak of his power</a:t>
            </a:r>
          </a:p>
        </p:txBody>
      </p:sp>
    </p:spTree>
    <p:extLst>
      <p:ext uri="{BB962C8B-B14F-4D97-AF65-F5344CB8AC3E}">
        <p14:creationId xmlns:p14="http://schemas.microsoft.com/office/powerpoint/2010/main" val="359926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3681"/>
          </a:xfrm>
          <a:solidFill>
            <a:schemeClr val="accent5">
              <a:lumMod val="20000"/>
              <a:lumOff val="80000"/>
            </a:schemeClr>
          </a:solidFill>
        </p:spPr>
        <p:txBody>
          <a:bodyPr>
            <a:normAutofit fontScale="90000"/>
          </a:bodyPr>
          <a:lstStyle/>
          <a:p>
            <a:r>
              <a:rPr lang="en-US" b="1" dirty="0">
                <a:latin typeface="Amasis MT Pro" panose="02040504050005020304" pitchFamily="18" charset="0"/>
              </a:rPr>
              <a:t>Federal Reserve System</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1599719"/>
            <a:ext cx="8077200" cy="5059845"/>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057400" y="966038"/>
            <a:ext cx="3581400" cy="400110"/>
          </a:xfrm>
          <a:prstGeom prst="rect">
            <a:avLst/>
          </a:prstGeom>
          <a:solidFill>
            <a:schemeClr val="bg1"/>
          </a:solidFill>
          <a:ln>
            <a:solidFill>
              <a:srgbClr val="7030A0"/>
            </a:solidFill>
          </a:ln>
        </p:spPr>
        <p:txBody>
          <a:bodyPr wrap="square" rtlCol="0">
            <a:spAutoFit/>
          </a:bodyPr>
          <a:lstStyle/>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Federal Reserve Act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1482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skerville Old Face" panose="02020602080505020303" pitchFamily="18" charset="0"/>
              </a:rPr>
              <a:t>Essential Question</a:t>
            </a:r>
          </a:p>
        </p:txBody>
      </p:sp>
      <p:sp>
        <p:nvSpPr>
          <p:cNvPr id="3" name="Content Placeholder 2"/>
          <p:cNvSpPr>
            <a:spLocks noGrp="1"/>
          </p:cNvSpPr>
          <p:nvPr>
            <p:ph idx="1"/>
          </p:nvPr>
        </p:nvSpPr>
        <p:spPr/>
        <p:txBody>
          <a:bodyPr/>
          <a:lstStyle/>
          <a:p>
            <a:r>
              <a:rPr lang="en-US" b="1" dirty="0"/>
              <a:t>To what extent did economic and political developments as well as the assumptions about the nature of women affect the position of American women during the period 1890-1925?</a:t>
            </a:r>
            <a:endParaRPr lang="en-US" dirty="0"/>
          </a:p>
        </p:txBody>
      </p:sp>
    </p:spTree>
    <p:extLst>
      <p:ext uri="{BB962C8B-B14F-4D97-AF65-F5344CB8AC3E}">
        <p14:creationId xmlns:p14="http://schemas.microsoft.com/office/powerpoint/2010/main" val="135750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19123-7AC6-1B33-D2A9-E6CCB85478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30504-983D-7842-E258-4AB4CA26633F}"/>
              </a:ext>
            </a:extLst>
          </p:cNvPr>
          <p:cNvSpPr>
            <a:spLocks noGrp="1"/>
          </p:cNvSpPr>
          <p:nvPr>
            <p:ph idx="1"/>
          </p:nvPr>
        </p:nvSpPr>
        <p:spPr>
          <a:xfrm>
            <a:off x="838200" y="333829"/>
            <a:ext cx="10515600" cy="5843134"/>
          </a:xfrm>
          <a:solidFill>
            <a:schemeClr val="bg1"/>
          </a:solidFill>
          <a:ln>
            <a:solidFill>
              <a:schemeClr val="tx1"/>
            </a:solidFill>
          </a:ln>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Topic 7.4: Compare the goals and effects of the Progressive reform movement</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000" b="1" dirty="0">
                <a:solidFill>
                  <a:srgbClr val="7030A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Evaluate the effectiveness of social reform movements, government regulation, and political change at dealing with the ills of industrialization </a:t>
            </a:r>
          </a:p>
          <a:p>
            <a:pPr marL="0" indent="0">
              <a:buNone/>
            </a:pPr>
            <a:r>
              <a:rPr lang="en-US" sz="2000" dirty="0">
                <a:latin typeface="Times New Roman" panose="02020603050405020304" pitchFamily="18" charset="0"/>
                <a:cs typeface="Times New Roman" panose="02020603050405020304" pitchFamily="18" charset="0"/>
              </a:rPr>
              <a:t>Students can: </a:t>
            </a:r>
          </a:p>
          <a:p>
            <a:pPr marL="798513" indent="-344488"/>
            <a:r>
              <a:rPr lang="en-US" sz="2000" dirty="0">
                <a:latin typeface="Times New Roman" panose="02020603050405020304" pitchFamily="18" charset="0"/>
                <a:cs typeface="Times New Roman" panose="02020603050405020304" pitchFamily="18" charset="0"/>
              </a:rPr>
              <a:t>Develop a historic contextualization on the causes for the rise of Progressive Era from 1890 to 1920</a:t>
            </a:r>
          </a:p>
          <a:p>
            <a:pPr marL="798513" indent="-344488"/>
            <a:r>
              <a:rPr lang="en-US" sz="2000" dirty="0">
                <a:latin typeface="Times New Roman" panose="02020603050405020304" pitchFamily="18" charset="0"/>
                <a:cs typeface="Times New Roman" panose="02020603050405020304" pitchFamily="18" charset="0"/>
              </a:rPr>
              <a:t>Assess the effectiveness of Progressive reforms at promoting the development of the United States and dealing with the ills of industrialization, segregation, and urbanization </a:t>
            </a:r>
          </a:p>
          <a:p>
            <a:pPr marL="0" indent="0">
              <a:buNone/>
            </a:pPr>
            <a:r>
              <a:rPr lang="en-US" sz="2400" b="1" dirty="0">
                <a:solidFill>
                  <a:srgbClr val="7030A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Champion of Progressivism</a:t>
            </a:r>
          </a:p>
          <a:p>
            <a:r>
              <a:rPr lang="en-US" sz="2400" dirty="0">
                <a:latin typeface="Times New Roman" panose="02020603050405020304" pitchFamily="18" charset="0"/>
                <a:cs typeface="Times New Roman" panose="02020603050405020304" pitchFamily="18" charset="0"/>
              </a:rPr>
              <a:t>Women’s Equality</a:t>
            </a:r>
          </a:p>
          <a:p>
            <a:r>
              <a:rPr lang="en-US" sz="2400" dirty="0">
                <a:latin typeface="Times New Roman" panose="02020603050405020304" pitchFamily="18" charset="0"/>
                <a:cs typeface="Times New Roman" panose="02020603050405020304" pitchFamily="18" charset="0"/>
              </a:rPr>
              <a:t>Women in the Progressive Age </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7030A0"/>
                </a:solidFill>
                <a:latin typeface="Times New Roman" panose="02020603050405020304" pitchFamily="18" charset="0"/>
                <a:cs typeface="Times New Roman" panose="02020603050405020304" pitchFamily="18" charset="0"/>
              </a:rPr>
              <a:t>HOMEWORK: Women in the Progressive Era Plan</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6706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AB75-73A4-7487-24F0-DC2E2A37209E}"/>
              </a:ext>
            </a:extLst>
          </p:cNvPr>
          <p:cNvSpPr>
            <a:spLocks noGrp="1"/>
          </p:cNvSpPr>
          <p:nvPr>
            <p:ph type="title"/>
          </p:nvPr>
        </p:nvSpPr>
        <p:spPr>
          <a:xfrm>
            <a:off x="838200" y="365126"/>
            <a:ext cx="10515600" cy="760290"/>
          </a:xfrm>
          <a:solidFill>
            <a:srgbClr val="660066"/>
          </a:solidFill>
          <a:ln>
            <a:solidFill>
              <a:srgbClr val="FFC000"/>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Champion of Progressivism</a:t>
            </a:r>
          </a:p>
        </p:txBody>
      </p:sp>
      <p:sp>
        <p:nvSpPr>
          <p:cNvPr id="3" name="Content Placeholder 2">
            <a:extLst>
              <a:ext uri="{FF2B5EF4-FFF2-40B4-BE49-F238E27FC236}">
                <a16:creationId xmlns:a16="http://schemas.microsoft.com/office/drawing/2014/main" id="{AA1C3DA1-91F7-0BCF-82B4-6A3E5A3DFEF4}"/>
              </a:ext>
            </a:extLst>
          </p:cNvPr>
          <p:cNvSpPr>
            <a:spLocks noGrp="1"/>
          </p:cNvSpPr>
          <p:nvPr>
            <p:ph idx="1"/>
          </p:nvPr>
        </p:nvSpPr>
        <p:spPr>
          <a:xfrm>
            <a:off x="838200" y="1477108"/>
            <a:ext cx="10515600" cy="4699855"/>
          </a:xfrm>
          <a:solidFill>
            <a:schemeClr val="bg1"/>
          </a:solidFill>
          <a:ln>
            <a:solidFill>
              <a:srgbClr val="003300"/>
            </a:solidFill>
          </a:ln>
        </p:spPr>
        <p:txBody>
          <a:bodyPr>
            <a:normAutofit fontScale="92500" lnSpcReduction="20000"/>
          </a:bodyPr>
          <a:lstStyle/>
          <a:p>
            <a:pPr marL="0" indent="0">
              <a:buNone/>
            </a:pPr>
            <a:r>
              <a:rPr lang="en-US" sz="2400" dirty="0">
                <a:latin typeface="Times New Roman" panose="02020603050405020304" pitchFamily="18" charset="0"/>
                <a:cs typeface="Times New Roman" panose="02020603050405020304" pitchFamily="18" charset="0"/>
              </a:rPr>
              <a:t>Identify the following as (S) Square Deal (Teddy Roosevelt) or (N) New Freedom (Woodrow Wilson)</a:t>
            </a:r>
          </a:p>
          <a:p>
            <a:pPr marL="0" indent="0">
              <a:buNone/>
            </a:pPr>
            <a:r>
              <a:rPr lang="en-US" sz="2400" dirty="0">
                <a:latin typeface="Times New Roman" panose="02020603050405020304" pitchFamily="18" charset="0"/>
                <a:cs typeface="Times New Roman" panose="02020603050405020304" pitchFamily="18" charset="0"/>
              </a:rPr>
              <a:t>__ 1. Federal Reserve Act</a:t>
            </a:r>
          </a:p>
          <a:p>
            <a:pPr marL="0" indent="0">
              <a:buNone/>
            </a:pPr>
            <a:r>
              <a:rPr lang="en-US" sz="2400" dirty="0">
                <a:latin typeface="Times New Roman" panose="02020603050405020304" pitchFamily="18" charset="0"/>
                <a:cs typeface="Times New Roman" panose="02020603050405020304" pitchFamily="18" charset="0"/>
              </a:rPr>
              <a:t>__ 2. Hepburn Act</a:t>
            </a:r>
          </a:p>
          <a:p>
            <a:pPr marL="0" indent="0">
              <a:buNone/>
            </a:pPr>
            <a:r>
              <a:rPr lang="en-US" sz="2400" dirty="0">
                <a:latin typeface="Times New Roman" panose="02020603050405020304" pitchFamily="18" charset="0"/>
                <a:cs typeface="Times New Roman" panose="02020603050405020304" pitchFamily="18" charset="0"/>
              </a:rPr>
              <a:t>__ 3. Good v. Bad Trust</a:t>
            </a:r>
          </a:p>
          <a:p>
            <a:pPr marL="0" indent="0">
              <a:buNone/>
            </a:pPr>
            <a:r>
              <a:rPr lang="en-US" sz="2400" dirty="0">
                <a:latin typeface="Times New Roman" panose="02020603050405020304" pitchFamily="18" charset="0"/>
                <a:cs typeface="Times New Roman" panose="02020603050405020304" pitchFamily="18" charset="0"/>
              </a:rPr>
              <a:t>__ 4. Underwood Tariff Act</a:t>
            </a:r>
          </a:p>
          <a:p>
            <a:pPr marL="0" indent="0">
              <a:buNone/>
            </a:pPr>
            <a:r>
              <a:rPr lang="en-US" sz="2400" dirty="0">
                <a:latin typeface="Times New Roman" panose="02020603050405020304" pitchFamily="18" charset="0"/>
                <a:cs typeface="Times New Roman" panose="02020603050405020304" pitchFamily="18" charset="0"/>
              </a:rPr>
              <a:t>__ 5. Reclamation Act</a:t>
            </a:r>
          </a:p>
          <a:p>
            <a:pPr marL="0" indent="0">
              <a:buNone/>
            </a:pPr>
            <a:r>
              <a:rPr lang="en-US" sz="2400" dirty="0">
                <a:latin typeface="Times New Roman" panose="02020603050405020304" pitchFamily="18" charset="0"/>
                <a:cs typeface="Times New Roman" panose="02020603050405020304" pitchFamily="18" charset="0"/>
              </a:rPr>
              <a:t>__ 6. Clayton Anti-Trust Act</a:t>
            </a:r>
          </a:p>
          <a:p>
            <a:pPr marL="0" indent="0">
              <a:buNone/>
            </a:pPr>
            <a:r>
              <a:rPr lang="en-US" sz="2400" dirty="0">
                <a:latin typeface="Times New Roman" panose="02020603050405020304" pitchFamily="18" charset="0"/>
                <a:cs typeface="Times New Roman" panose="02020603050405020304" pitchFamily="18" charset="0"/>
              </a:rPr>
              <a:t>__ 7. U.S. Forest Agency</a:t>
            </a:r>
          </a:p>
          <a:p>
            <a:pPr marL="0" indent="0">
              <a:buNone/>
            </a:pPr>
            <a:r>
              <a:rPr lang="en-US" sz="2400" dirty="0">
                <a:latin typeface="Times New Roman" panose="02020603050405020304" pitchFamily="18" charset="0"/>
                <a:cs typeface="Times New Roman" panose="02020603050405020304" pitchFamily="18" charset="0"/>
              </a:rPr>
              <a:t>__ 8. Keating-Owens Act</a:t>
            </a:r>
          </a:p>
          <a:p>
            <a:pPr marL="0" indent="0">
              <a:buNone/>
            </a:pPr>
            <a:r>
              <a:rPr lang="en-US" sz="2400" dirty="0">
                <a:latin typeface="Times New Roman" panose="02020603050405020304" pitchFamily="18" charset="0"/>
                <a:cs typeface="Times New Roman" panose="02020603050405020304" pitchFamily="18" charset="0"/>
              </a:rPr>
              <a:t>__ 9. Pure Foods &amp; Drugs Act</a:t>
            </a:r>
          </a:p>
          <a:p>
            <a:pPr marL="0" indent="0">
              <a:buNone/>
            </a:pPr>
            <a:r>
              <a:rPr lang="en-US" sz="2400" dirty="0">
                <a:latin typeface="Times New Roman" panose="02020603050405020304" pitchFamily="18" charset="0"/>
                <a:cs typeface="Times New Roman" panose="02020603050405020304" pitchFamily="18" charset="0"/>
              </a:rPr>
              <a:t>__ 10. Trustbuster</a:t>
            </a:r>
          </a:p>
          <a:p>
            <a:pPr marL="0" indent="0">
              <a:buNone/>
            </a:pPr>
            <a:r>
              <a:rPr lang="en-US" sz="2400" dirty="0">
                <a:latin typeface="Times New Roman" panose="02020603050405020304" pitchFamily="18" charset="0"/>
                <a:cs typeface="Times New Roman" panose="02020603050405020304" pitchFamily="18" charset="0"/>
              </a:rPr>
              <a:t>__ 11. Meat Inspection Act</a:t>
            </a:r>
          </a:p>
        </p:txBody>
      </p:sp>
    </p:spTree>
    <p:extLst>
      <p:ext uri="{BB962C8B-B14F-4D97-AF65-F5344CB8AC3E}">
        <p14:creationId xmlns:p14="http://schemas.microsoft.com/office/powerpoint/2010/main" val="136931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8"/>
            <a:ext cx="4861560" cy="769441"/>
          </a:xfrm>
          <a:solidFill>
            <a:schemeClr val="bg1"/>
          </a:solidFill>
          <a:ln>
            <a:solidFill>
              <a:srgbClr val="660066"/>
            </a:solidFill>
          </a:ln>
        </p:spPr>
        <p:txBody>
          <a:bodyPr/>
          <a:lstStyle/>
          <a:p>
            <a:r>
              <a:rPr lang="en-US" dirty="0">
                <a:latin typeface="Baskerville Old Face" panose="02020602080505020303" pitchFamily="18" charset="0"/>
              </a:rPr>
              <a:t>Women</a:t>
            </a:r>
          </a:p>
        </p:txBody>
      </p:sp>
      <p:sp>
        <p:nvSpPr>
          <p:cNvPr id="3" name="Content Placeholder 2"/>
          <p:cNvSpPr>
            <a:spLocks noGrp="1"/>
          </p:cNvSpPr>
          <p:nvPr>
            <p:ph idx="1"/>
          </p:nvPr>
        </p:nvSpPr>
        <p:spPr>
          <a:xfrm>
            <a:off x="267286" y="1381215"/>
            <a:ext cx="7524164" cy="4830763"/>
          </a:xfrm>
          <a:solidFill>
            <a:schemeClr val="bg1"/>
          </a:solidFill>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“women’s professions” nursing, secretary, teaching, factory labor </a:t>
            </a:r>
          </a:p>
          <a:p>
            <a:pPr lvl="1"/>
            <a:r>
              <a:rPr lang="en-US" sz="2000" b="1" u="sng" dirty="0">
                <a:solidFill>
                  <a:srgbClr val="C00000"/>
                </a:solidFill>
                <a:latin typeface="Times New Roman" panose="02020603050405020304" pitchFamily="18" charset="0"/>
                <a:cs typeface="Times New Roman" panose="02020603050405020304" pitchFamily="18" charset="0"/>
              </a:rPr>
              <a:t>Muller v. Oregon (1903) </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Women require special treatment in the workplace</a:t>
            </a:r>
          </a:p>
          <a:p>
            <a:pPr lvl="1"/>
            <a:r>
              <a:rPr lang="en-US" sz="2000" b="1" i="1" u="sng" dirty="0">
                <a:solidFill>
                  <a:srgbClr val="C00000"/>
                </a:solidFill>
                <a:latin typeface="Times New Roman" panose="02020603050405020304" pitchFamily="18" charset="0"/>
                <a:cs typeface="Times New Roman" panose="02020603050405020304" pitchFamily="18" charset="0"/>
              </a:rPr>
              <a:t>Cult of Domesticity </a:t>
            </a:r>
            <a:r>
              <a:rPr lang="en-US" sz="2000" b="1" dirty="0">
                <a:latin typeface="Times New Roman" panose="02020603050405020304" pitchFamily="18" charset="0"/>
                <a:cs typeface="Times New Roman" panose="02020603050405020304" pitchFamily="18" charset="0"/>
              </a:rPr>
              <a:t>(Separate Spheres – women place is in the home)</a:t>
            </a:r>
          </a:p>
          <a:p>
            <a:r>
              <a:rPr lang="en-US" sz="2400" b="1" dirty="0">
                <a:latin typeface="Times New Roman" panose="02020603050405020304" pitchFamily="18" charset="0"/>
                <a:cs typeface="Times New Roman" panose="02020603050405020304" pitchFamily="18" charset="0"/>
              </a:rPr>
              <a:t>“</a:t>
            </a:r>
            <a:r>
              <a:rPr lang="en-US" sz="2400" b="1" i="1" u="sng" dirty="0">
                <a:solidFill>
                  <a:srgbClr val="C00000"/>
                </a:solidFill>
                <a:latin typeface="Times New Roman" panose="02020603050405020304" pitchFamily="18" charset="0"/>
                <a:cs typeface="Times New Roman" panose="02020603050405020304" pitchFamily="18" charset="0"/>
              </a:rPr>
              <a:t>New woman</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women married later, gained education, &amp; fought for suffrage</a:t>
            </a:r>
            <a:endParaRPr lang="en-US" sz="2400" b="1" dirty="0">
              <a:latin typeface="Times New Roman" panose="02020603050405020304" pitchFamily="18" charset="0"/>
              <a:cs typeface="Times New Roman" panose="02020603050405020304" pitchFamily="18" charset="0"/>
            </a:endParaRPr>
          </a:p>
          <a:p>
            <a:r>
              <a:rPr lang="en-US" sz="2400" b="1" i="1" u="sng" dirty="0">
                <a:solidFill>
                  <a:srgbClr val="C00000"/>
                </a:solidFill>
                <a:latin typeface="Times New Roman" panose="02020603050405020304" pitchFamily="18" charset="0"/>
                <a:cs typeface="Times New Roman" panose="02020603050405020304" pitchFamily="18" charset="0"/>
              </a:rPr>
              <a:t>Moral Keepers</a:t>
            </a:r>
            <a:r>
              <a:rPr lang="en-US" sz="2400" dirty="0">
                <a:latin typeface="Times New Roman" panose="02020603050405020304" pitchFamily="18" charset="0"/>
                <a:cs typeface="Times New Roman" panose="02020603050405020304" pitchFamily="18" charset="0"/>
              </a:rPr>
              <a:t>: women’s clubs focused </a:t>
            </a:r>
          </a:p>
          <a:p>
            <a:pPr marL="0" indent="0">
              <a:buNone/>
            </a:pPr>
            <a:r>
              <a:rPr lang="en-US" sz="2400" dirty="0">
                <a:latin typeface="Times New Roman" panose="02020603050405020304" pitchFamily="18" charset="0"/>
                <a:cs typeface="Times New Roman" panose="02020603050405020304" pitchFamily="18" charset="0"/>
              </a:rPr>
              <a:t>   on the betterment of society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1364" y="289629"/>
            <a:ext cx="3943350" cy="2771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7051" y="3859669"/>
            <a:ext cx="4695825" cy="188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54878" y="2575034"/>
            <a:ext cx="3842825" cy="1569660"/>
          </a:xfrm>
          <a:prstGeom prst="rect">
            <a:avLst/>
          </a:prstGeom>
          <a:solidFill>
            <a:schemeClr val="bg1"/>
          </a:solidFill>
          <a:ln>
            <a:solidFill>
              <a:srgbClr val="660066"/>
            </a:solidFill>
          </a:ln>
        </p:spPr>
        <p:txBody>
          <a:bodyPr wrap="square" rtlCol="0">
            <a:spAutoFit/>
          </a:bodyPr>
          <a:lstStyle/>
          <a:p>
            <a:r>
              <a:rPr lang="en-US" dirty="0">
                <a:latin typeface="Times New Roman" panose="02020603050405020304" pitchFamily="18" charset="0"/>
                <a:cs typeface="Times New Roman" panose="02020603050405020304" pitchFamily="18" charset="0"/>
              </a:rPr>
              <a:t>A local club for nurses was formed in New York City in 1894. Here the club members are pictured in their clubhouse reception area. </a:t>
            </a:r>
          </a:p>
          <a:p>
            <a:r>
              <a:rPr lang="en-US" sz="1200" dirty="0">
                <a:latin typeface="Times New Roman" panose="02020603050405020304" pitchFamily="18" charset="0"/>
                <a:cs typeface="Times New Roman" panose="02020603050405020304" pitchFamily="18" charset="0"/>
              </a:rPr>
              <a:t>(Photo courtesy of the Women's History and Resource Center, General Federation of Women's Clubs.)</a:t>
            </a:r>
          </a:p>
        </p:txBody>
      </p:sp>
      <p:sp>
        <p:nvSpPr>
          <p:cNvPr id="5" name="TextBox 4"/>
          <p:cNvSpPr txBox="1"/>
          <p:nvPr/>
        </p:nvSpPr>
        <p:spPr>
          <a:xfrm>
            <a:off x="6285914" y="5363390"/>
            <a:ext cx="5638800" cy="769441"/>
          </a:xfrm>
          <a:prstGeom prst="rect">
            <a:avLst/>
          </a:prstGeom>
          <a:solidFill>
            <a:schemeClr val="bg1"/>
          </a:solidFill>
          <a:ln>
            <a:solidFill>
              <a:srgbClr val="660066"/>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The Women's Club of Madison, Wisconsin conducted classes in food, nutrition, and sewing for recent immigrants. </a:t>
            </a:r>
            <a:r>
              <a:rPr lang="en-US" sz="1200" dirty="0">
                <a:latin typeface="Times New Roman" panose="02020603050405020304" pitchFamily="18" charset="0"/>
                <a:cs typeface="Times New Roman" panose="02020603050405020304" pitchFamily="18" charset="0"/>
              </a:rPr>
              <a:t>(Photo courtesy of the Women's History and Resource Center, General Federation of Women's Clubs.)</a:t>
            </a:r>
          </a:p>
        </p:txBody>
      </p:sp>
    </p:spTree>
    <p:extLst>
      <p:ext uri="{BB962C8B-B14F-4D97-AF65-F5344CB8AC3E}">
        <p14:creationId xmlns:p14="http://schemas.microsoft.com/office/powerpoint/2010/main" val="2680699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304800"/>
            <a:ext cx="3962400" cy="1143000"/>
          </a:xfrm>
          <a:solidFill>
            <a:schemeClr val="bg1"/>
          </a:solidFill>
          <a:ln>
            <a:solidFill>
              <a:srgbClr val="660066"/>
            </a:solidFill>
          </a:ln>
        </p:spPr>
        <p:txBody>
          <a:bodyPr>
            <a:normAutofit fontScale="90000"/>
          </a:bodyPr>
          <a:lstStyle/>
          <a:p>
            <a:r>
              <a:rPr lang="en-US" dirty="0">
                <a:latin typeface="Baskerville Old Face" panose="02020602080505020303" pitchFamily="18" charset="0"/>
              </a:rPr>
              <a:t>Women Suffrage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457200"/>
            <a:ext cx="4114800" cy="5867400"/>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400800" y="2362201"/>
            <a:ext cx="3505200" cy="830997"/>
          </a:xfrm>
          <a:prstGeom prst="rect">
            <a:avLst/>
          </a:prstGeom>
          <a:solidFill>
            <a:schemeClr val="bg1"/>
          </a:solidFill>
          <a:ln>
            <a:solidFill>
              <a:srgbClr val="660066"/>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Susan B. Anthony &amp; Elizabeth Cady Stanton</a:t>
            </a:r>
          </a:p>
        </p:txBody>
      </p:sp>
    </p:spTree>
    <p:extLst>
      <p:ext uri="{BB962C8B-B14F-4D97-AF65-F5344CB8AC3E}">
        <p14:creationId xmlns:p14="http://schemas.microsoft.com/office/powerpoint/2010/main" val="250224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505"/>
            <a:ext cx="10515600" cy="842963"/>
          </a:xfrm>
          <a:solidFill>
            <a:schemeClr val="bg1"/>
          </a:solidFill>
          <a:ln>
            <a:solidFill>
              <a:srgbClr val="660066"/>
            </a:solidFill>
          </a:ln>
        </p:spPr>
        <p:txBody>
          <a:bodyPr/>
          <a:lstStyle/>
          <a:p>
            <a:r>
              <a:rPr lang="en-US" dirty="0">
                <a:latin typeface="Baskerville Old Face" panose="02020602080505020303" pitchFamily="18" charset="0"/>
              </a:rPr>
              <a:t>Woman Suffrage</a:t>
            </a:r>
          </a:p>
        </p:txBody>
      </p:sp>
      <p:sp>
        <p:nvSpPr>
          <p:cNvPr id="3" name="Content Placeholder 2"/>
          <p:cNvSpPr>
            <a:spLocks noGrp="1"/>
          </p:cNvSpPr>
          <p:nvPr>
            <p:ph idx="1"/>
          </p:nvPr>
        </p:nvSpPr>
        <p:spPr>
          <a:xfrm>
            <a:off x="838200" y="1392702"/>
            <a:ext cx="10515600" cy="4784261"/>
          </a:xfrm>
          <a:solidFill>
            <a:schemeClr val="bg1"/>
          </a:solidFill>
        </p:spPr>
        <p:txBody>
          <a:bodyPr>
            <a:normAutofit/>
          </a:bodyPr>
          <a:lstStyle/>
          <a:p>
            <a:pPr marL="0" indent="0">
              <a:buNone/>
            </a:pPr>
            <a:r>
              <a:rPr lang="en-US" sz="2400" b="1" dirty="0">
                <a:solidFill>
                  <a:srgbClr val="C00000"/>
                </a:solidFill>
                <a:latin typeface="Times New Roman" panose="02020603050405020304" pitchFamily="18" charset="0"/>
                <a:cs typeface="Times New Roman" panose="02020603050405020304" pitchFamily="18" charset="0"/>
              </a:rPr>
              <a:t>National American Woman Suffrage</a:t>
            </a:r>
          </a:p>
          <a:p>
            <a:pPr marL="0" indent="0">
              <a:spcBef>
                <a:spcPts val="0"/>
              </a:spcBef>
              <a:buNone/>
            </a:pPr>
            <a:r>
              <a:rPr lang="en-US" sz="2400" b="1" dirty="0">
                <a:solidFill>
                  <a:srgbClr val="C00000"/>
                </a:solidFill>
                <a:latin typeface="Times New Roman" panose="02020603050405020304" pitchFamily="18" charset="0"/>
                <a:cs typeface="Times New Roman" panose="02020603050405020304" pitchFamily="18" charset="0"/>
              </a:rPr>
              <a:t>     Association (NAWSA)</a:t>
            </a:r>
          </a:p>
          <a:p>
            <a:pPr marL="0" indent="0">
              <a:buNone/>
            </a:pPr>
            <a:r>
              <a:rPr lang="en-US" sz="2400" dirty="0">
                <a:latin typeface="Times New Roman" panose="02020603050405020304" pitchFamily="18" charset="0"/>
                <a:cs typeface="Times New Roman" panose="02020603050405020304" pitchFamily="18" charset="0"/>
              </a:rPr>
              <a:t>► </a:t>
            </a:r>
            <a:r>
              <a:rPr lang="en-US" sz="2400" b="1" i="1" u="sng" dirty="0">
                <a:solidFill>
                  <a:srgbClr val="C00000"/>
                </a:solidFill>
                <a:latin typeface="Times New Roman" panose="02020603050405020304" pitchFamily="18" charset="0"/>
                <a:cs typeface="Times New Roman" panose="02020603050405020304" pitchFamily="18" charset="0"/>
              </a:rPr>
              <a:t>Carrie Chapman Catt </a:t>
            </a:r>
            <a:r>
              <a:rPr lang="en-US" sz="2400" b="1" dirty="0">
                <a:latin typeface="Times New Roman" panose="02020603050405020304" pitchFamily="18" charset="0"/>
                <a:cs typeface="Times New Roman" panose="02020603050405020304" pitchFamily="18" charset="0"/>
              </a:rPr>
              <a:t>– (</a:t>
            </a:r>
            <a:r>
              <a:rPr lang="en-US" sz="2400" i="1" dirty="0">
                <a:solidFill>
                  <a:srgbClr val="002060"/>
                </a:solidFill>
                <a:latin typeface="Times New Roman" panose="02020603050405020304" pitchFamily="18" charset="0"/>
                <a:cs typeface="Times New Roman" panose="02020603050405020304" pitchFamily="18" charset="0"/>
              </a:rPr>
              <a:t>republican motherhood</a:t>
            </a:r>
          </a:p>
          <a:p>
            <a:pPr marL="0" indent="0">
              <a:buNone/>
            </a:pPr>
            <a:r>
              <a:rPr lang="en-US" sz="2400" i="1" dirty="0">
                <a:solidFill>
                  <a:srgbClr val="002060"/>
                </a:solidFill>
                <a:latin typeface="Times New Roman" panose="02020603050405020304" pitchFamily="18" charset="0"/>
                <a:cs typeface="Times New Roman" panose="02020603050405020304" pitchFamily="18" charset="0"/>
              </a:rPr>
              <a:t>      argument</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493770"/>
            <a:ext cx="4495800" cy="3133725"/>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854" y="681037"/>
            <a:ext cx="4015764" cy="3448050"/>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400800" y="5181601"/>
            <a:ext cx="401576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Ohio Woman Suffrage Headquarters,</a:t>
            </a:r>
          </a:p>
          <a:p>
            <a:r>
              <a:rPr lang="en-US" b="1" dirty="0">
                <a:latin typeface="Times New Roman" panose="02020603050405020304" pitchFamily="18" charset="0"/>
                <a:cs typeface="Times New Roman" panose="02020603050405020304" pitchFamily="18" charset="0"/>
              </a:rPr>
              <a:t>Cleveland, 1912</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8295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rgbClr val="660066"/>
          </a:solidFill>
          <a:ln>
            <a:solidFill>
              <a:srgbClr val="FFFF00"/>
            </a:solidFill>
          </a:ln>
        </p:spPr>
        <p:txBody>
          <a:bodyPr>
            <a:normAutofit fontScale="90000"/>
          </a:bodyPr>
          <a:lstStyle/>
          <a:p>
            <a:r>
              <a:rPr lang="en-US" dirty="0">
                <a:solidFill>
                  <a:schemeClr val="bg1"/>
                </a:solidFill>
                <a:latin typeface="Baskerville Old Face" panose="02020602080505020303" pitchFamily="18" charset="0"/>
              </a:rPr>
              <a:t>Women’s Suffrage before 1920</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4" y="1143000"/>
            <a:ext cx="8943975" cy="5614988"/>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24499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66" y="274638"/>
            <a:ext cx="5950634" cy="868362"/>
          </a:xfrm>
          <a:solidFill>
            <a:schemeClr val="bg1"/>
          </a:solidFill>
          <a:ln>
            <a:solidFill>
              <a:srgbClr val="660066"/>
            </a:solidFill>
          </a:ln>
        </p:spPr>
        <p:txBody>
          <a:bodyPr/>
          <a:lstStyle/>
          <a:p>
            <a:r>
              <a:rPr lang="en-US" dirty="0">
                <a:latin typeface="Baskerville Old Face" panose="02020602080505020303" pitchFamily="18" charset="0"/>
              </a:rPr>
              <a:t>Women Suffrage</a:t>
            </a:r>
          </a:p>
        </p:txBody>
      </p:sp>
      <p:sp>
        <p:nvSpPr>
          <p:cNvPr id="3" name="Content Placeholder 2"/>
          <p:cNvSpPr>
            <a:spLocks noGrp="1"/>
          </p:cNvSpPr>
          <p:nvPr>
            <p:ph idx="1"/>
          </p:nvPr>
        </p:nvSpPr>
        <p:spPr>
          <a:xfrm>
            <a:off x="398586" y="1335358"/>
            <a:ext cx="9957582" cy="4754563"/>
          </a:xfrm>
          <a:solidFill>
            <a:schemeClr val="bg1"/>
          </a:solidFill>
          <a:ln>
            <a:solidFill>
              <a:srgbClr val="660066"/>
            </a:solidFill>
          </a:ln>
        </p:spPr>
        <p:txBody>
          <a:bodyPr>
            <a:normAutofit/>
          </a:bodyPr>
          <a:lstStyle/>
          <a:p>
            <a:pPr marL="0" indent="0">
              <a:buNone/>
            </a:pPr>
            <a:r>
              <a:rPr lang="en-US" sz="2400" b="1" i="1" u="sng" dirty="0">
                <a:solidFill>
                  <a:srgbClr val="C00000"/>
                </a:solidFill>
                <a:latin typeface="Times New Roman" panose="02020603050405020304" pitchFamily="18" charset="0"/>
                <a:cs typeface="Times New Roman" panose="02020603050405020304" pitchFamily="18" charset="0"/>
              </a:rPr>
              <a:t>National Woman’s Party</a:t>
            </a:r>
            <a:r>
              <a:rPr lang="en-US" sz="2400" dirty="0">
                <a:solidFill>
                  <a:srgbClr val="C00000"/>
                </a:solidFill>
                <a:latin typeface="Times New Roman" panose="02020603050405020304" pitchFamily="18" charset="0"/>
                <a:cs typeface="Times New Roman" panose="02020603050405020304" pitchFamily="18" charset="0"/>
              </a:rPr>
              <a:t> – </a:t>
            </a:r>
            <a:r>
              <a:rPr lang="en-US" sz="2400" b="1" i="1" u="sng" dirty="0">
                <a:solidFill>
                  <a:srgbClr val="002060"/>
                </a:solidFill>
                <a:latin typeface="Times New Roman" panose="02020603050405020304" pitchFamily="18" charset="0"/>
                <a:cs typeface="Times New Roman" panose="02020603050405020304" pitchFamily="18" charset="0"/>
              </a:rPr>
              <a:t>Alice Paul </a:t>
            </a:r>
          </a:p>
          <a:p>
            <a:pPr marL="0" indent="0">
              <a:buNone/>
            </a:pPr>
            <a:r>
              <a:rPr lang="en-US" sz="2400" dirty="0">
                <a:solidFill>
                  <a:srgbClr val="C00000"/>
                </a:solidFill>
                <a:latin typeface="Times New Roman" panose="02020603050405020304" pitchFamily="18" charset="0"/>
                <a:cs typeface="Times New Roman" panose="02020603050405020304" pitchFamily="18" charset="0"/>
              </a:rPr>
              <a:t>(</a:t>
            </a:r>
            <a:r>
              <a:rPr lang="en-US" sz="2400" dirty="0">
                <a:solidFill>
                  <a:srgbClr val="002060"/>
                </a:solidFill>
                <a:latin typeface="Times New Roman" panose="02020603050405020304" pitchFamily="18" charset="0"/>
                <a:cs typeface="Times New Roman" panose="02020603050405020304" pitchFamily="18" charset="0"/>
              </a:rPr>
              <a:t>radical movement</a:t>
            </a:r>
            <a:r>
              <a:rPr lang="en-US" sz="2400" dirty="0">
                <a:solidFill>
                  <a:srgbClr val="C00000"/>
                </a:solidFill>
                <a:latin typeface="Times New Roman" panose="02020603050405020304" pitchFamily="18" charset="0"/>
                <a:cs typeface="Times New Roman" panose="02020603050405020304" pitchFamily="18" charset="0"/>
              </a:rPr>
              <a:t>)</a:t>
            </a:r>
            <a:endParaRPr lang="en-US" sz="2400" b="1" i="1" u="sng" dirty="0">
              <a:solidFill>
                <a:srgbClr val="C0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Ex. </a:t>
            </a:r>
            <a:r>
              <a:rPr lang="en-US" sz="2400" b="1" i="1" u="sng" dirty="0">
                <a:solidFill>
                  <a:srgbClr val="002060"/>
                </a:solidFill>
                <a:latin typeface="Times New Roman" panose="02020603050405020304" pitchFamily="18" charset="0"/>
                <a:cs typeface="Times New Roman" panose="02020603050405020304" pitchFamily="18" charset="0"/>
              </a:rPr>
              <a:t>Silent Sentinels </a:t>
            </a:r>
          </a:p>
          <a:p>
            <a:r>
              <a:rPr lang="en-US" sz="2400" b="1" i="1" u="sng" dirty="0">
                <a:solidFill>
                  <a:srgbClr val="002060"/>
                </a:solidFill>
                <a:latin typeface="Times New Roman" panose="02020603050405020304" pitchFamily="18" charset="0"/>
                <a:cs typeface="Times New Roman" panose="02020603050405020304" pitchFamily="18" charset="0"/>
              </a:rPr>
              <a:t>19</a:t>
            </a:r>
            <a:r>
              <a:rPr lang="en-US" sz="2400" b="1" i="1" u="sng" baseline="30000" dirty="0">
                <a:solidFill>
                  <a:srgbClr val="002060"/>
                </a:solidFill>
                <a:latin typeface="Times New Roman" panose="02020603050405020304" pitchFamily="18" charset="0"/>
                <a:cs typeface="Times New Roman" panose="02020603050405020304" pitchFamily="18" charset="0"/>
              </a:rPr>
              <a:t>th</a:t>
            </a:r>
            <a:r>
              <a:rPr lang="en-US" sz="2400" b="1" i="1" u="sng" dirty="0">
                <a:solidFill>
                  <a:srgbClr val="002060"/>
                </a:solidFill>
                <a:latin typeface="Times New Roman" panose="02020603050405020304" pitchFamily="18" charset="0"/>
                <a:cs typeface="Times New Roman" panose="02020603050405020304" pitchFamily="18" charset="0"/>
              </a:rPr>
              <a:t> Amendment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Women’s Suffrage</a:t>
            </a:r>
          </a:p>
          <a:p>
            <a:r>
              <a:rPr lang="en-US" sz="2400" b="1" i="1" u="sng" dirty="0">
                <a:solidFill>
                  <a:srgbClr val="002060"/>
                </a:solidFill>
                <a:latin typeface="Times New Roman" panose="02020603050405020304" pitchFamily="18" charset="0"/>
                <a:cs typeface="Times New Roman" panose="02020603050405020304" pitchFamily="18" charset="0"/>
              </a:rPr>
              <a:t>Equality Amendment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end pay inequality, marriage inequality, property rights, etc. </a:t>
            </a:r>
            <a:endParaRPr lang="en-US" sz="2400" b="1" i="1" u="sng" dirty="0">
              <a:solidFill>
                <a:srgbClr val="002060"/>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173112"/>
            <a:ext cx="5486400" cy="2406132"/>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991294"/>
            <a:ext cx="2324100" cy="2224840"/>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94038"/>
            <a:ext cx="2760390" cy="2851323"/>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981200" y="6317634"/>
            <a:ext cx="4876800" cy="523220"/>
          </a:xfrm>
          <a:prstGeom prst="rect">
            <a:avLst/>
          </a:prstGeom>
          <a:solidFill>
            <a:srgbClr val="660066"/>
          </a:solidFill>
          <a:ln>
            <a:solidFill>
              <a:srgbClr val="FFFF00"/>
            </a:solidFill>
          </a:ln>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National Woman’s Party members picketing in front of the White House, 1917</a:t>
            </a:r>
          </a:p>
        </p:txBody>
      </p:sp>
      <p:sp>
        <p:nvSpPr>
          <p:cNvPr id="5" name="Rectangle 4"/>
          <p:cNvSpPr/>
          <p:nvPr/>
        </p:nvSpPr>
        <p:spPr>
          <a:xfrm>
            <a:off x="7860419" y="6216134"/>
            <a:ext cx="1843262" cy="369332"/>
          </a:xfrm>
          <a:prstGeom prst="rect">
            <a:avLst/>
          </a:prstGeom>
          <a:solidFill>
            <a:srgbClr val="660066"/>
          </a:solidFill>
          <a:ln>
            <a:solidFill>
              <a:srgbClr val="FFFF00"/>
            </a:solidFill>
          </a:ln>
        </p:spPr>
        <p:txBody>
          <a:bodyPr wrap="none">
            <a:spAutoFit/>
          </a:bodyPr>
          <a:lstStyle/>
          <a:p>
            <a:pPr lvl="0"/>
            <a:r>
              <a:rPr lang="en-US" dirty="0">
                <a:solidFill>
                  <a:schemeClr val="bg1"/>
                </a:solidFill>
                <a:latin typeface="Times New Roman" panose="02020603050405020304" pitchFamily="18" charset="0"/>
                <a:cs typeface="Times New Roman" panose="02020603050405020304" pitchFamily="18" charset="0"/>
              </a:rPr>
              <a:t>19th Amendment</a:t>
            </a:r>
          </a:p>
        </p:txBody>
      </p:sp>
      <p:sp>
        <p:nvSpPr>
          <p:cNvPr id="6" name="TextBox 5"/>
          <p:cNvSpPr txBox="1"/>
          <p:nvPr/>
        </p:nvSpPr>
        <p:spPr>
          <a:xfrm>
            <a:off x="9324243" y="708819"/>
            <a:ext cx="1977097" cy="1107996"/>
          </a:xfrm>
          <a:prstGeom prst="rect">
            <a:avLst/>
          </a:prstGeom>
          <a:solidFill>
            <a:srgbClr val="660066"/>
          </a:solidFill>
          <a:ln>
            <a:solidFill>
              <a:srgbClr val="FFFF00"/>
            </a:solidFill>
          </a:ln>
        </p:spPr>
        <p:txBody>
          <a:bodyPr wrap="square" rtlCol="0">
            <a:spAutoFit/>
          </a:bodyPr>
          <a:lstStyle/>
          <a:p>
            <a:r>
              <a:rPr lang="en-US" sz="1600" b="1" dirty="0">
                <a:solidFill>
                  <a:schemeClr val="bg1"/>
                </a:solidFill>
                <a:latin typeface="Times New Roman" panose="02020603050405020304" pitchFamily="18" charset="0"/>
                <a:cs typeface="Times New Roman" panose="02020603050405020304" pitchFamily="18" charset="0"/>
              </a:rPr>
              <a:t>Suffragette Banner</a:t>
            </a:r>
          </a:p>
          <a:p>
            <a:r>
              <a:rPr lang="en-US" sz="1600" b="1" dirty="0">
                <a:solidFill>
                  <a:schemeClr val="bg1"/>
                </a:solidFill>
                <a:latin typeface="Times New Roman" panose="02020603050405020304" pitchFamily="18" charset="0"/>
                <a:cs typeface="Times New Roman" panose="02020603050405020304" pitchFamily="18" charset="0"/>
              </a:rPr>
              <a:t>1918 (Silent sentinels)</a:t>
            </a:r>
          </a:p>
          <a:p>
            <a:endParaRPr lang="en-US" dirty="0"/>
          </a:p>
        </p:txBody>
      </p:sp>
    </p:spTree>
    <p:extLst>
      <p:ext uri="{BB962C8B-B14F-4D97-AF65-F5344CB8AC3E}">
        <p14:creationId xmlns:p14="http://schemas.microsoft.com/office/powerpoint/2010/main" val="4175700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225E-E7C5-6306-4FAE-415646A52C2C}"/>
              </a:ext>
            </a:extLst>
          </p:cNvPr>
          <p:cNvSpPr>
            <a:spLocks noGrp="1"/>
          </p:cNvSpPr>
          <p:nvPr>
            <p:ph type="title"/>
          </p:nvPr>
        </p:nvSpPr>
        <p:spPr>
          <a:xfrm>
            <a:off x="314569" y="234496"/>
            <a:ext cx="10515600" cy="642829"/>
          </a:xfrm>
          <a:solidFill>
            <a:schemeClr val="bg1"/>
          </a:solidFill>
          <a:ln>
            <a:solidFill>
              <a:srgbClr val="7030A0"/>
            </a:solidFill>
          </a:ln>
        </p:spPr>
        <p:txBody>
          <a:bodyPr>
            <a:normAutofit fontScale="90000"/>
          </a:bodyPr>
          <a:lstStyle/>
          <a:p>
            <a:r>
              <a:rPr lang="en-US" dirty="0">
                <a:latin typeface="Amasis MT Pro Black" panose="02040A04050005020304" pitchFamily="18" charset="0"/>
              </a:rPr>
              <a:t>Origins of Progressivism </a:t>
            </a:r>
          </a:p>
        </p:txBody>
      </p:sp>
      <p:sp>
        <p:nvSpPr>
          <p:cNvPr id="3" name="Content Placeholder 2">
            <a:extLst>
              <a:ext uri="{FF2B5EF4-FFF2-40B4-BE49-F238E27FC236}">
                <a16:creationId xmlns:a16="http://schemas.microsoft.com/office/drawing/2014/main" id="{05F7D500-E1E7-6B75-EF40-E7CF88444D40}"/>
              </a:ext>
            </a:extLst>
          </p:cNvPr>
          <p:cNvSpPr>
            <a:spLocks noGrp="1"/>
          </p:cNvSpPr>
          <p:nvPr>
            <p:ph idx="1"/>
          </p:nvPr>
        </p:nvSpPr>
        <p:spPr>
          <a:xfrm>
            <a:off x="435429" y="1069145"/>
            <a:ext cx="11321142" cy="5121886"/>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Progressive desires: </a:t>
            </a:r>
            <a:r>
              <a:rPr lang="en-US" sz="2400" b="1" i="1" u="sng" dirty="0">
                <a:solidFill>
                  <a:srgbClr val="7030A0"/>
                </a:solidFill>
                <a:latin typeface="Times New Roman" panose="02020603050405020304" pitchFamily="18" charset="0"/>
                <a:cs typeface="Times New Roman" panose="02020603050405020304" pitchFamily="18" charset="0"/>
              </a:rPr>
              <a:t>larger role of government </a:t>
            </a:r>
            <a:r>
              <a:rPr lang="en-US" sz="2400" dirty="0">
                <a:latin typeface="Times New Roman" panose="02020603050405020304" pitchFamily="18" charset="0"/>
                <a:cs typeface="Times New Roman" panose="02020603050405020304" pitchFamily="18" charset="0"/>
              </a:rPr>
              <a:t>&amp; </a:t>
            </a:r>
            <a:r>
              <a:rPr lang="en-US" sz="2400" b="1" i="1" u="sng" dirty="0">
                <a:solidFill>
                  <a:srgbClr val="7030A0"/>
                </a:solidFill>
                <a:latin typeface="Times New Roman" panose="02020603050405020304" pitchFamily="18" charset="0"/>
                <a:cs typeface="Times New Roman" panose="02020603050405020304" pitchFamily="18" charset="0"/>
              </a:rPr>
              <a:t>greater democracy</a:t>
            </a:r>
          </a:p>
          <a:p>
            <a:pPr marL="0" indent="0">
              <a:buNone/>
            </a:pPr>
            <a:endParaRPr lang="en-US" sz="2400" b="1" i="1" u="sng" dirty="0">
              <a:solidFill>
                <a:srgbClr val="7030A0"/>
              </a:solidFill>
              <a:latin typeface="Times New Roman" panose="02020603050405020304" pitchFamily="18" charset="0"/>
              <a:cs typeface="Times New Roman" panose="02020603050405020304" pitchFamily="18" charset="0"/>
            </a:endParaRPr>
          </a:p>
          <a:p>
            <a:pPr marL="0" indent="0">
              <a:buNone/>
            </a:pPr>
            <a:endParaRPr lang="en-US" sz="2400" b="1" i="1" u="sng" dirty="0">
              <a:solidFill>
                <a:srgbClr val="7030A0"/>
              </a:solidFill>
              <a:latin typeface="Times New Roman" panose="02020603050405020304" pitchFamily="18" charset="0"/>
              <a:cs typeface="Times New Roman" panose="02020603050405020304" pitchFamily="18" charset="0"/>
            </a:endParaRPr>
          </a:p>
          <a:p>
            <a:pPr marL="0" indent="0">
              <a:buNone/>
            </a:pPr>
            <a:endParaRPr lang="en-US" sz="2400" b="1" i="1" u="sng" dirty="0">
              <a:solidFill>
                <a:srgbClr val="7030A0"/>
              </a:solidFill>
              <a:latin typeface="Times New Roman" panose="02020603050405020304" pitchFamily="18" charset="0"/>
              <a:cs typeface="Times New Roman" panose="02020603050405020304" pitchFamily="18" charset="0"/>
            </a:endParaRPr>
          </a:p>
          <a:p>
            <a:pPr marL="0" indent="0">
              <a:buNone/>
            </a:pPr>
            <a:r>
              <a:rPr lang="en-US" sz="2400" b="1" i="1" u="sng" dirty="0">
                <a:solidFill>
                  <a:srgbClr val="7030A0"/>
                </a:solidFill>
                <a:latin typeface="Times New Roman" panose="02020603050405020304" pitchFamily="18" charset="0"/>
                <a:cs typeface="Times New Roman" panose="02020603050405020304" pitchFamily="18" charset="0"/>
              </a:rPr>
              <a:t>Causation of Progressivism</a:t>
            </a:r>
            <a:endParaRPr lang="en-US" sz="2400" b="1" dirty="0">
              <a:solidFill>
                <a:srgbClr val="7030A0"/>
              </a:solidFill>
              <a:latin typeface="Times New Roman" panose="02020603050405020304" pitchFamily="18" charset="0"/>
              <a:cs typeface="Times New Roman" panose="02020603050405020304" pitchFamily="18" charset="0"/>
            </a:endParaRPr>
          </a:p>
          <a:p>
            <a:pPr marL="633413" indent="-398463"/>
            <a:r>
              <a:rPr lang="en-US" sz="2400" dirty="0">
                <a:latin typeface="Times New Roman" panose="02020603050405020304" pitchFamily="18" charset="0"/>
                <a:cs typeface="Times New Roman" panose="02020603050405020304" pitchFamily="18" charset="0"/>
              </a:rPr>
              <a:t>Growth of the </a:t>
            </a:r>
            <a:r>
              <a:rPr lang="en-US" sz="2400" b="1" dirty="0">
                <a:solidFill>
                  <a:srgbClr val="7030A0"/>
                </a:solidFill>
                <a:latin typeface="Times New Roman" panose="02020603050405020304" pitchFamily="18" charset="0"/>
                <a:cs typeface="Times New Roman" panose="02020603050405020304" pitchFamily="18" charset="0"/>
              </a:rPr>
              <a:t>middle class</a:t>
            </a:r>
          </a:p>
          <a:p>
            <a:pPr marL="633413" indent="-398463"/>
            <a:r>
              <a:rPr lang="en-US" sz="2400" dirty="0">
                <a:latin typeface="Times New Roman" panose="02020603050405020304" pitchFamily="18" charset="0"/>
                <a:cs typeface="Times New Roman" panose="02020603050405020304" pitchFamily="18" charset="0"/>
              </a:rPr>
              <a:t>Momentum caused by </a:t>
            </a:r>
            <a:r>
              <a:rPr lang="en-US" sz="2400" b="1" dirty="0">
                <a:solidFill>
                  <a:srgbClr val="7030A0"/>
                </a:solidFill>
                <a:latin typeface="Times New Roman" panose="02020603050405020304" pitchFamily="18" charset="0"/>
                <a:cs typeface="Times New Roman" panose="02020603050405020304" pitchFamily="18" charset="0"/>
              </a:rPr>
              <a:t>labor unions &amp; Populists</a:t>
            </a:r>
          </a:p>
          <a:p>
            <a:pPr marL="633413" indent="-398463"/>
            <a:r>
              <a:rPr lang="en-US" sz="2400" dirty="0">
                <a:latin typeface="Times New Roman" panose="02020603050405020304" pitchFamily="18" charset="0"/>
                <a:cs typeface="Times New Roman" panose="02020603050405020304" pitchFamily="18" charset="0"/>
              </a:rPr>
              <a:t>Leaders (</a:t>
            </a:r>
            <a:r>
              <a:rPr lang="en-US" sz="2400" b="1" i="1" dirty="0">
                <a:solidFill>
                  <a:srgbClr val="7030A0"/>
                </a:solidFill>
                <a:latin typeface="Times New Roman" panose="02020603050405020304" pitchFamily="18" charset="0"/>
                <a:cs typeface="Times New Roman" panose="02020603050405020304" pitchFamily="18" charset="0"/>
              </a:rPr>
              <a:t>Progressive Presidents: Roosevelt, Taft, &amp; Wilson</a:t>
            </a:r>
            <a:r>
              <a:rPr lang="en-US" sz="2400" dirty="0">
                <a:latin typeface="Times New Roman" panose="02020603050405020304" pitchFamily="18" charset="0"/>
                <a:cs typeface="Times New Roman" panose="02020603050405020304" pitchFamily="18" charset="0"/>
              </a:rPr>
              <a:t>)</a:t>
            </a:r>
          </a:p>
          <a:p>
            <a:pPr marL="633413" indent="-398463"/>
            <a:r>
              <a:rPr lang="en-US" sz="2400" dirty="0">
                <a:latin typeface="Times New Roman" panose="02020603050405020304" pitchFamily="18" charset="0"/>
                <a:cs typeface="Times New Roman" panose="02020603050405020304" pitchFamily="18" charset="0"/>
              </a:rPr>
              <a:t>Awareness</a:t>
            </a:r>
          </a:p>
          <a:p>
            <a:pPr marL="1090613" lvl="1" indent="-398463"/>
            <a:r>
              <a:rPr lang="en-US" b="1" i="1" u="sng" dirty="0">
                <a:solidFill>
                  <a:srgbClr val="7030A0"/>
                </a:solidFill>
                <a:latin typeface="Times New Roman" panose="02020603050405020304" pitchFamily="18" charset="0"/>
                <a:cs typeface="Times New Roman" panose="02020603050405020304" pitchFamily="18" charset="0"/>
              </a:rPr>
              <a:t>Muckrakers</a:t>
            </a:r>
            <a:r>
              <a:rPr lang="en-US" dirty="0">
                <a:latin typeface="Times New Roman" panose="02020603050405020304" pitchFamily="18" charset="0"/>
                <a:cs typeface="Times New Roman" panose="02020603050405020304" pitchFamily="18" charset="0"/>
              </a:rPr>
              <a:t> (investigative journalist)</a:t>
            </a:r>
          </a:p>
          <a:p>
            <a:pPr marL="1090613" lvl="1" indent="-398463"/>
            <a:r>
              <a:rPr lang="en-US" b="1" i="1" u="sng" dirty="0">
                <a:solidFill>
                  <a:srgbClr val="7030A0"/>
                </a:solidFill>
                <a:latin typeface="Times New Roman" panose="02020603050405020304" pitchFamily="18" charset="0"/>
                <a:cs typeface="Times New Roman" panose="02020603050405020304" pitchFamily="18" charset="0"/>
              </a:rPr>
              <a:t>Social Gospel Movemen</a:t>
            </a:r>
            <a:r>
              <a:rPr lang="en-US" dirty="0">
                <a:latin typeface="Times New Roman" panose="02020603050405020304" pitchFamily="18" charset="0"/>
                <a:cs typeface="Times New Roman" panose="02020603050405020304" pitchFamily="18" charset="0"/>
              </a:rPr>
              <a:t>t (Walter Rauschenbusch)</a:t>
            </a:r>
          </a:p>
        </p:txBody>
      </p:sp>
      <p:sp>
        <p:nvSpPr>
          <p:cNvPr id="4" name="Rectangle 3">
            <a:extLst>
              <a:ext uri="{FF2B5EF4-FFF2-40B4-BE49-F238E27FC236}">
                <a16:creationId xmlns:a16="http://schemas.microsoft.com/office/drawing/2014/main" id="{E35852C1-17B0-B0A3-067D-4D2F27C49868}"/>
              </a:ext>
            </a:extLst>
          </p:cNvPr>
          <p:cNvSpPr/>
          <p:nvPr/>
        </p:nvSpPr>
        <p:spPr>
          <a:xfrm>
            <a:off x="740898" y="1431387"/>
            <a:ext cx="11451102" cy="1114865"/>
          </a:xfrm>
          <a:prstGeom prst="rect">
            <a:avLst/>
          </a:prstGeom>
          <a:solidFill>
            <a:schemeClr val="tx1">
              <a:lumMod val="95000"/>
              <a:lumOff val="5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i="0" dirty="0">
                <a:solidFill>
                  <a:schemeClr val="bg1"/>
                </a:solidFill>
                <a:effectLst/>
                <a:latin typeface="Times New Roman" panose="02020603050405020304" pitchFamily="18" charset="0"/>
                <a:cs typeface="Times New Roman" panose="02020603050405020304" pitchFamily="18" charset="0"/>
              </a:rPr>
              <a:t>I am, therefore, a Progressiv</a:t>
            </a:r>
            <a:r>
              <a:rPr lang="en-US" sz="2400" b="1" dirty="0">
                <a:solidFill>
                  <a:schemeClr val="bg1"/>
                </a:solidFill>
                <a:latin typeface="Times New Roman" panose="02020603050405020304" pitchFamily="18" charset="0"/>
                <a:cs typeface="Times New Roman" panose="02020603050405020304" pitchFamily="18" charset="0"/>
              </a:rPr>
              <a:t>e because we have not kept up with our own changes of condition, either in the economic field or in the political field</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 Woodrow Wilson, 1912 </a:t>
            </a:r>
          </a:p>
        </p:txBody>
      </p:sp>
      <p:pic>
        <p:nvPicPr>
          <p:cNvPr id="2050" name="Picture 2" descr="Gilded Age Backlash: The Progressive Era">
            <a:extLst>
              <a:ext uri="{FF2B5EF4-FFF2-40B4-BE49-F238E27FC236}">
                <a16:creationId xmlns:a16="http://schemas.microsoft.com/office/drawing/2014/main" id="{4DB6BEEC-62B6-6030-FE5A-29A9222CC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782" y="2783649"/>
            <a:ext cx="2856997" cy="3142186"/>
          </a:xfrm>
          <a:prstGeom prst="rect">
            <a:avLst/>
          </a:prstGeom>
          <a:noFill/>
          <a:ln>
            <a:solidFill>
              <a:srgbClr val="FF3300"/>
            </a:solidFill>
          </a:ln>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E92416DD-1992-2D06-EAA0-55B97DD39881}"/>
              </a:ext>
            </a:extLst>
          </p:cNvPr>
          <p:cNvSpPr/>
          <p:nvPr/>
        </p:nvSpPr>
        <p:spPr>
          <a:xfrm>
            <a:off x="10284490" y="1793628"/>
            <a:ext cx="1907510" cy="1114866"/>
          </a:xfrm>
          <a:prstGeom prst="cloudCallout">
            <a:avLst>
              <a:gd name="adj1" fmla="val -56236"/>
              <a:gd name="adj2" fmla="val 5146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Take us to the Beacon of Light!</a:t>
            </a:r>
          </a:p>
        </p:txBody>
      </p:sp>
    </p:spTree>
    <p:extLst>
      <p:ext uri="{BB962C8B-B14F-4D97-AF65-F5344CB8AC3E}">
        <p14:creationId xmlns:p14="http://schemas.microsoft.com/office/powerpoint/2010/main" val="3697353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rgbClr val="660066"/>
          </a:solidFill>
          <a:ln>
            <a:solidFill>
              <a:srgbClr val="FFFF00"/>
            </a:solidFill>
          </a:ln>
        </p:spPr>
        <p:txBody>
          <a:bodyPr/>
          <a:lstStyle/>
          <a:p>
            <a:r>
              <a:rPr lang="en-US" dirty="0">
                <a:solidFill>
                  <a:schemeClr val="bg1"/>
                </a:solidFill>
                <a:latin typeface="Baskerville Old Face" panose="02020602080505020303" pitchFamily="18" charset="0"/>
              </a:rPr>
              <a:t>Women Suffrage</a:t>
            </a:r>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8305800" cy="54864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78087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0E4A9-AF5E-3660-32EA-5B1B34039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55914-1C29-5086-7CBB-761E948D1242}"/>
              </a:ext>
            </a:extLst>
          </p:cNvPr>
          <p:cNvSpPr>
            <a:spLocks noGrp="1"/>
          </p:cNvSpPr>
          <p:nvPr>
            <p:ph type="title"/>
          </p:nvPr>
        </p:nvSpPr>
        <p:spPr>
          <a:xfrm>
            <a:off x="838200" y="365126"/>
            <a:ext cx="10515600" cy="605546"/>
          </a:xfrm>
          <a:solidFill>
            <a:srgbClr val="660066"/>
          </a:solidFill>
          <a:ln>
            <a:solidFill>
              <a:srgbClr val="FFC000"/>
            </a:solidFill>
          </a:ln>
        </p:spPr>
        <p:txBody>
          <a:bodyPr>
            <a:normAutofit fontScale="90000"/>
          </a:bodyPr>
          <a:lstStyle/>
          <a:p>
            <a:r>
              <a:rPr lang="en-US" dirty="0">
                <a:solidFill>
                  <a:schemeClr val="bg1"/>
                </a:solidFill>
                <a:latin typeface="Baskerville Old Face" panose="02020602080505020303" pitchFamily="18" charset="0"/>
              </a:rPr>
              <a:t>LEQ </a:t>
            </a:r>
          </a:p>
        </p:txBody>
      </p:sp>
      <p:sp>
        <p:nvSpPr>
          <p:cNvPr id="3" name="Content Placeholder 2">
            <a:extLst>
              <a:ext uri="{FF2B5EF4-FFF2-40B4-BE49-F238E27FC236}">
                <a16:creationId xmlns:a16="http://schemas.microsoft.com/office/drawing/2014/main" id="{DCFA0BDE-9CB3-89C1-73D3-45D1E1A5F445}"/>
              </a:ext>
            </a:extLst>
          </p:cNvPr>
          <p:cNvSpPr>
            <a:spLocks noGrp="1"/>
          </p:cNvSpPr>
          <p:nvPr>
            <p:ph idx="1"/>
          </p:nvPr>
        </p:nvSpPr>
        <p:spPr>
          <a:xfrm>
            <a:off x="838200" y="1322363"/>
            <a:ext cx="10515600" cy="4812397"/>
          </a:xfrm>
          <a:solidFill>
            <a:schemeClr val="bg1"/>
          </a:solidFill>
          <a:ln>
            <a:solidFill>
              <a:srgbClr val="00330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Prompt: </a:t>
            </a:r>
            <a:r>
              <a:rPr lang="en-US" sz="2400" dirty="0">
                <a:latin typeface="Times New Roman" panose="02020603050405020304" pitchFamily="18" charset="0"/>
                <a:cs typeface="Times New Roman" panose="02020603050405020304" pitchFamily="18" charset="0"/>
              </a:rPr>
              <a:t>Evaluate the extent to which women’s lives changed during the Progressive Era (1890–1920) of United States History. </a:t>
            </a:r>
          </a:p>
        </p:txBody>
      </p:sp>
      <p:pic>
        <p:nvPicPr>
          <p:cNvPr id="1026" name="Picture 2" descr="The National Woman Suffrage Parade, 1913 | National Museum of American  History">
            <a:extLst>
              <a:ext uri="{FF2B5EF4-FFF2-40B4-BE49-F238E27FC236}">
                <a16:creationId xmlns:a16="http://schemas.microsoft.com/office/drawing/2014/main" id="{AD0C9449-5040-9132-86DB-08175A95B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72" y="2377440"/>
            <a:ext cx="3178329" cy="2194560"/>
          </a:xfrm>
          <a:prstGeom prst="rect">
            <a:avLst/>
          </a:prstGeom>
          <a:noFill/>
          <a:ln>
            <a:solidFill>
              <a:srgbClr val="003300"/>
            </a:solidFill>
          </a:ln>
          <a:extLst>
            <a:ext uri="{909E8E84-426E-40DD-AFC4-6F175D3DCCD1}">
              <a14:hiddenFill xmlns:a14="http://schemas.microsoft.com/office/drawing/2010/main">
                <a:solidFill>
                  <a:srgbClr val="FFFFFF"/>
                </a:solidFill>
              </a14:hiddenFill>
            </a:ext>
          </a:extLst>
        </p:spPr>
      </p:pic>
      <p:pic>
        <p:nvPicPr>
          <p:cNvPr id="1028" name="Picture 4" descr="From Suffrage to the Montgomery Bus Boycott, the Little-Known Club Movement  that Changed a Country | American Experience | Official Site | PBS">
            <a:extLst>
              <a:ext uri="{FF2B5EF4-FFF2-40B4-BE49-F238E27FC236}">
                <a16:creationId xmlns:a16="http://schemas.microsoft.com/office/drawing/2014/main" id="{FF19CCBA-F3DA-9CB2-1281-9244A9E9E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006" y="2377439"/>
            <a:ext cx="3178329" cy="2194559"/>
          </a:xfrm>
          <a:prstGeom prst="rect">
            <a:avLst/>
          </a:prstGeom>
          <a:noFill/>
          <a:ln>
            <a:solidFill>
              <a:srgbClr val="003300"/>
            </a:solidFill>
          </a:ln>
          <a:extLst>
            <a:ext uri="{909E8E84-426E-40DD-AFC4-6F175D3DCCD1}">
              <a14:hiddenFill xmlns:a14="http://schemas.microsoft.com/office/drawing/2010/main">
                <a:solidFill>
                  <a:srgbClr val="FFFFFF"/>
                </a:solidFill>
              </a14:hiddenFill>
            </a:ext>
          </a:extLst>
        </p:spPr>
      </p:pic>
      <p:pic>
        <p:nvPicPr>
          <p:cNvPr id="1030" name="Picture 6" descr="Slums, Factories and Child Labour – Florence Kelley 1859-1932 | The Spirit  of Mother Jones Festival">
            <a:extLst>
              <a:ext uri="{FF2B5EF4-FFF2-40B4-BE49-F238E27FC236}">
                <a16:creationId xmlns:a16="http://schemas.microsoft.com/office/drawing/2014/main" id="{E7B39BFE-0264-7681-7601-17E050A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3740" y="2377438"/>
            <a:ext cx="2857500" cy="219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86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3223-FB8D-B3A7-273A-5C4B969892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83DF6-8413-72F0-2A9E-B3C693AAF034}"/>
              </a:ext>
            </a:extLst>
          </p:cNvPr>
          <p:cNvSpPr>
            <a:spLocks noGrp="1"/>
          </p:cNvSpPr>
          <p:nvPr>
            <p:ph idx="1"/>
          </p:nvPr>
        </p:nvSpPr>
        <p:spPr>
          <a:xfrm>
            <a:off x="838200" y="333829"/>
            <a:ext cx="10515600" cy="5843134"/>
          </a:xfrm>
          <a:solidFill>
            <a:schemeClr val="bg1"/>
          </a:solidFill>
          <a:ln>
            <a:solidFill>
              <a:schemeClr val="tx1"/>
            </a:solidFill>
          </a:ln>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Topic 7.4: Compare the goals and effects of the Progressive reform movement</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000" b="1" dirty="0">
                <a:solidFill>
                  <a:srgbClr val="7030A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Evaluate the effectiveness of social reform movements, government regulation, and political change at dealing with the ills of industrialization </a:t>
            </a:r>
          </a:p>
          <a:p>
            <a:pPr marL="0" indent="0">
              <a:buNone/>
            </a:pPr>
            <a:r>
              <a:rPr lang="en-US" sz="2000" dirty="0">
                <a:latin typeface="Times New Roman" panose="02020603050405020304" pitchFamily="18" charset="0"/>
                <a:cs typeface="Times New Roman" panose="02020603050405020304" pitchFamily="18" charset="0"/>
              </a:rPr>
              <a:t>Students can: </a:t>
            </a:r>
          </a:p>
          <a:p>
            <a:pPr marL="798513" indent="-344488"/>
            <a:r>
              <a:rPr lang="en-US" sz="2000" dirty="0">
                <a:latin typeface="Times New Roman" panose="02020603050405020304" pitchFamily="18" charset="0"/>
                <a:cs typeface="Times New Roman" panose="02020603050405020304" pitchFamily="18" charset="0"/>
              </a:rPr>
              <a:t>Develop a historic contextualization on the causes for the rise of Progressive Era from 1890 to 1920</a:t>
            </a:r>
          </a:p>
          <a:p>
            <a:pPr marL="798513" indent="-344488"/>
            <a:r>
              <a:rPr lang="en-US" sz="2000" dirty="0">
                <a:latin typeface="Times New Roman" panose="02020603050405020304" pitchFamily="18" charset="0"/>
                <a:cs typeface="Times New Roman" panose="02020603050405020304" pitchFamily="18" charset="0"/>
              </a:rPr>
              <a:t>Assess the effectiveness of Progressive reforms at promoting the development of the United States and dealing with the ills of industrialization, segregation, and urbanization </a:t>
            </a:r>
          </a:p>
          <a:p>
            <a:pPr marL="0" indent="0">
              <a:buNone/>
            </a:pPr>
            <a:r>
              <a:rPr lang="en-US" sz="2400" b="1" dirty="0">
                <a:solidFill>
                  <a:srgbClr val="7030A0"/>
                </a:solidFill>
                <a:latin typeface="Times New Roman" panose="02020603050405020304" pitchFamily="18" charset="0"/>
                <a:cs typeface="Times New Roman" panose="02020603050405020304" pitchFamily="18" charset="0"/>
              </a:rPr>
              <a:t>AGENDA</a:t>
            </a:r>
          </a:p>
          <a:p>
            <a:r>
              <a:rPr lang="en-US" sz="2400" dirty="0">
                <a:latin typeface="Times New Roman" panose="02020603050405020304" pitchFamily="18" charset="0"/>
                <a:cs typeface="Times New Roman" panose="02020603050405020304" pitchFamily="18" charset="0"/>
              </a:rPr>
              <a:t>Editorial Moment</a:t>
            </a:r>
          </a:p>
          <a:p>
            <a:r>
              <a:rPr lang="en-US" sz="2400" dirty="0">
                <a:latin typeface="Times New Roman" panose="02020603050405020304" pitchFamily="18" charset="0"/>
                <a:cs typeface="Times New Roman" panose="02020603050405020304" pitchFamily="18" charset="0"/>
              </a:rPr>
              <a:t>Women in the Progressive Age Essay</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7030A0"/>
                </a:solidFill>
                <a:latin typeface="Times New Roman" panose="02020603050405020304" pitchFamily="18" charset="0"/>
                <a:cs typeface="Times New Roman" panose="02020603050405020304" pitchFamily="18" charset="0"/>
              </a:rPr>
              <a:t>HOMEWORK: Imperialism Causation </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237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E93D4-09A0-51B7-34C4-FF96CCEE1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BBE80-D745-C159-D2EB-F7DE08C00206}"/>
              </a:ext>
            </a:extLst>
          </p:cNvPr>
          <p:cNvSpPr>
            <a:spLocks noGrp="1"/>
          </p:cNvSpPr>
          <p:nvPr>
            <p:ph type="title"/>
          </p:nvPr>
        </p:nvSpPr>
        <p:spPr>
          <a:xfrm>
            <a:off x="838200" y="365126"/>
            <a:ext cx="10515600" cy="605546"/>
          </a:xfrm>
          <a:solidFill>
            <a:srgbClr val="660066"/>
          </a:solidFill>
          <a:ln>
            <a:solidFill>
              <a:srgbClr val="FFC000"/>
            </a:solidFill>
          </a:ln>
        </p:spPr>
        <p:txBody>
          <a:bodyPr>
            <a:normAutofit fontScale="90000"/>
          </a:bodyPr>
          <a:lstStyle/>
          <a:p>
            <a:r>
              <a:rPr lang="en-US" dirty="0">
                <a:solidFill>
                  <a:schemeClr val="bg1"/>
                </a:solidFill>
                <a:latin typeface="Baskerville Old Face" panose="02020602080505020303" pitchFamily="18" charset="0"/>
              </a:rPr>
              <a:t>LEQ </a:t>
            </a:r>
          </a:p>
        </p:txBody>
      </p:sp>
      <p:sp>
        <p:nvSpPr>
          <p:cNvPr id="3" name="Content Placeholder 2">
            <a:extLst>
              <a:ext uri="{FF2B5EF4-FFF2-40B4-BE49-F238E27FC236}">
                <a16:creationId xmlns:a16="http://schemas.microsoft.com/office/drawing/2014/main" id="{22670996-45B7-CB80-99F2-A2F66B5F777A}"/>
              </a:ext>
            </a:extLst>
          </p:cNvPr>
          <p:cNvSpPr>
            <a:spLocks noGrp="1"/>
          </p:cNvSpPr>
          <p:nvPr>
            <p:ph idx="1"/>
          </p:nvPr>
        </p:nvSpPr>
        <p:spPr>
          <a:xfrm>
            <a:off x="838200" y="1322363"/>
            <a:ext cx="10515600" cy="4812397"/>
          </a:xfrm>
          <a:solidFill>
            <a:schemeClr val="bg1"/>
          </a:solidFill>
          <a:ln>
            <a:solidFill>
              <a:srgbClr val="00330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Prompt: </a:t>
            </a:r>
            <a:r>
              <a:rPr lang="en-US" sz="2400" dirty="0">
                <a:latin typeface="Times New Roman" panose="02020603050405020304" pitchFamily="18" charset="0"/>
                <a:cs typeface="Times New Roman" panose="02020603050405020304" pitchFamily="18" charset="0"/>
              </a:rPr>
              <a:t>Evaluate the extent to which women’s lives changed during the Progressive Era (1890–1920) of United States History. </a:t>
            </a:r>
          </a:p>
        </p:txBody>
      </p:sp>
      <p:pic>
        <p:nvPicPr>
          <p:cNvPr id="1026" name="Picture 2" descr="The National Woman Suffrage Parade, 1913 | National Museum of American  History">
            <a:extLst>
              <a:ext uri="{FF2B5EF4-FFF2-40B4-BE49-F238E27FC236}">
                <a16:creationId xmlns:a16="http://schemas.microsoft.com/office/drawing/2014/main" id="{E72B3C20-1DF1-7262-3B53-4672A7DFF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72" y="2377440"/>
            <a:ext cx="3178329" cy="2194560"/>
          </a:xfrm>
          <a:prstGeom prst="rect">
            <a:avLst/>
          </a:prstGeom>
          <a:noFill/>
          <a:ln>
            <a:solidFill>
              <a:srgbClr val="003300"/>
            </a:solidFill>
          </a:ln>
          <a:extLst>
            <a:ext uri="{909E8E84-426E-40DD-AFC4-6F175D3DCCD1}">
              <a14:hiddenFill xmlns:a14="http://schemas.microsoft.com/office/drawing/2010/main">
                <a:solidFill>
                  <a:srgbClr val="FFFFFF"/>
                </a:solidFill>
              </a14:hiddenFill>
            </a:ext>
          </a:extLst>
        </p:spPr>
      </p:pic>
      <p:pic>
        <p:nvPicPr>
          <p:cNvPr id="1028" name="Picture 4" descr="From Suffrage to the Montgomery Bus Boycott, the Little-Known Club Movement  that Changed a Country | American Experience | Official Site | PBS">
            <a:extLst>
              <a:ext uri="{FF2B5EF4-FFF2-40B4-BE49-F238E27FC236}">
                <a16:creationId xmlns:a16="http://schemas.microsoft.com/office/drawing/2014/main" id="{9A8C5A42-551B-3D9C-8F00-00861B8E7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006" y="2377439"/>
            <a:ext cx="3178329" cy="2194559"/>
          </a:xfrm>
          <a:prstGeom prst="rect">
            <a:avLst/>
          </a:prstGeom>
          <a:noFill/>
          <a:ln>
            <a:solidFill>
              <a:srgbClr val="003300"/>
            </a:solidFill>
          </a:ln>
          <a:extLst>
            <a:ext uri="{909E8E84-426E-40DD-AFC4-6F175D3DCCD1}">
              <a14:hiddenFill xmlns:a14="http://schemas.microsoft.com/office/drawing/2010/main">
                <a:solidFill>
                  <a:srgbClr val="FFFFFF"/>
                </a:solidFill>
              </a14:hiddenFill>
            </a:ext>
          </a:extLst>
        </p:spPr>
      </p:pic>
      <p:pic>
        <p:nvPicPr>
          <p:cNvPr id="1030" name="Picture 6" descr="Slums, Factories and Child Labour – Florence Kelley 1859-1932 | The Spirit  of Mother Jones Festival">
            <a:extLst>
              <a:ext uri="{FF2B5EF4-FFF2-40B4-BE49-F238E27FC236}">
                <a16:creationId xmlns:a16="http://schemas.microsoft.com/office/drawing/2014/main" id="{DE2280CC-F4FC-3115-AFCF-BFA4D130C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3740" y="2377438"/>
            <a:ext cx="2857500" cy="219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52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skerville Old Face" panose="02020602080505020303" pitchFamily="18" charset="0"/>
              </a:rPr>
              <a:t>Essential Question</a:t>
            </a:r>
          </a:p>
        </p:txBody>
      </p:sp>
      <p:sp>
        <p:nvSpPr>
          <p:cNvPr id="3" name="Content Placeholder 2"/>
          <p:cNvSpPr>
            <a:spLocks noGrp="1"/>
          </p:cNvSpPr>
          <p:nvPr>
            <p:ph idx="1"/>
          </p:nvPr>
        </p:nvSpPr>
        <p:spPr/>
        <p:txBody>
          <a:bodyPr>
            <a:normAutofit/>
          </a:bodyPr>
          <a:lstStyle/>
          <a:p>
            <a:r>
              <a:rPr lang="en-US" b="1" dirty="0"/>
              <a:t>Booker T. Washington and W.E.B. Du Bois offered different strategies for dealing with the problems of poverty and discrimination faced by black Americans at the end of the nineteenth and beginning of the twentieth centuries. How appropriate were each of these strategies (considering the context in which each was developed)?</a:t>
            </a:r>
            <a:endParaRPr lang="en-US" dirty="0"/>
          </a:p>
        </p:txBody>
      </p:sp>
    </p:spTree>
    <p:extLst>
      <p:ext uri="{BB962C8B-B14F-4D97-AF65-F5344CB8AC3E}">
        <p14:creationId xmlns:p14="http://schemas.microsoft.com/office/powerpoint/2010/main" val="1604781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a:solidFill>
            <a:schemeClr val="accent6">
              <a:lumMod val="75000"/>
            </a:schemeClr>
          </a:solidFill>
        </p:spPr>
        <p:txBody>
          <a:bodyPr/>
          <a:lstStyle/>
          <a:p>
            <a:r>
              <a:rPr lang="en-US" dirty="0">
                <a:latin typeface="Baskerville Old Face" panose="02020602080505020303" pitchFamily="18" charset="0"/>
              </a:rPr>
              <a:t>Black Population 1920</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8077200" cy="51816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2986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572000" cy="715962"/>
          </a:xfrm>
          <a:solidFill>
            <a:schemeClr val="accent6">
              <a:lumMod val="75000"/>
            </a:schemeClr>
          </a:solidFill>
        </p:spPr>
        <p:txBody>
          <a:bodyPr>
            <a:normAutofit/>
          </a:bodyPr>
          <a:lstStyle/>
          <a:p>
            <a:r>
              <a:rPr lang="en-US" dirty="0">
                <a:latin typeface="Baskerville Old Face" panose="02020602080505020303" pitchFamily="18" charset="0"/>
              </a:rPr>
              <a:t>African-Americans</a:t>
            </a:r>
          </a:p>
        </p:txBody>
      </p:sp>
      <p:sp>
        <p:nvSpPr>
          <p:cNvPr id="3" name="Content Placeholder 2"/>
          <p:cNvSpPr>
            <a:spLocks noGrp="1"/>
          </p:cNvSpPr>
          <p:nvPr>
            <p:ph idx="1"/>
          </p:nvPr>
        </p:nvSpPr>
        <p:spPr>
          <a:xfrm>
            <a:off x="1981200" y="1371601"/>
            <a:ext cx="8229600" cy="4754563"/>
          </a:xfrm>
          <a:solidFill>
            <a:schemeClr val="bg1">
              <a:alpha val="65000"/>
            </a:schemeClr>
          </a:solidFill>
        </p:spPr>
        <p:txBody>
          <a:bodyPr>
            <a:normAutofit/>
          </a:bodyPr>
          <a:lstStyle/>
          <a:p>
            <a:pPr marL="0" indent="0">
              <a:buNone/>
            </a:pPr>
            <a:r>
              <a:rPr lang="en-US" sz="2400" dirty="0"/>
              <a:t>►</a:t>
            </a:r>
            <a:r>
              <a:rPr lang="en-US" sz="2400" b="1" dirty="0"/>
              <a:t>Booker T. Washington</a:t>
            </a:r>
          </a:p>
          <a:p>
            <a:pPr marL="0" indent="0">
              <a:buNone/>
            </a:pPr>
            <a:r>
              <a:rPr lang="en-US" sz="2400" dirty="0"/>
              <a:t>►</a:t>
            </a:r>
            <a:r>
              <a:rPr lang="en-US" sz="2400" b="1" dirty="0"/>
              <a:t>W.E.B. Du Bois</a:t>
            </a:r>
          </a:p>
          <a:p>
            <a:pPr marL="0" indent="0">
              <a:buNone/>
            </a:pPr>
            <a:r>
              <a:rPr lang="en-US" sz="2400" dirty="0"/>
              <a:t>►</a:t>
            </a:r>
            <a:r>
              <a:rPr lang="en-US" sz="2400" b="1" dirty="0"/>
              <a:t>Niagara Movement</a:t>
            </a:r>
          </a:p>
          <a:p>
            <a:pPr marL="0" indent="0">
              <a:buNone/>
            </a:pPr>
            <a:r>
              <a:rPr lang="en-US" sz="2400" dirty="0"/>
              <a:t>►</a:t>
            </a:r>
            <a:r>
              <a:rPr lang="en-US" sz="2400" b="1" i="1" dirty="0">
                <a:solidFill>
                  <a:schemeClr val="tx2"/>
                </a:solidFill>
              </a:rPr>
              <a:t>“talented tenth”</a:t>
            </a:r>
          </a:p>
          <a:p>
            <a:pPr marL="0" indent="0">
              <a:buNone/>
            </a:pPr>
            <a:r>
              <a:rPr lang="en-US" sz="2400" dirty="0"/>
              <a:t>►</a:t>
            </a:r>
            <a:r>
              <a:rPr lang="en-US" sz="2400" b="1" dirty="0"/>
              <a:t>NAACP</a:t>
            </a:r>
            <a:endParaRPr lang="en-US"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1" y="152401"/>
            <a:ext cx="3343275" cy="4468887"/>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604412"/>
            <a:ext cx="4876800" cy="2792487"/>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467600" y="4800600"/>
            <a:ext cx="2362200" cy="400110"/>
          </a:xfrm>
          <a:prstGeom prst="rect">
            <a:avLst/>
          </a:prstGeom>
          <a:noFill/>
        </p:spPr>
        <p:txBody>
          <a:bodyPr wrap="square" rtlCol="0">
            <a:spAutoFit/>
          </a:bodyPr>
          <a:lstStyle/>
          <a:p>
            <a:pPr algn="ctr"/>
            <a:r>
              <a:rPr lang="en-US" sz="2000" b="1" dirty="0">
                <a:solidFill>
                  <a:schemeClr val="tx2"/>
                </a:solidFill>
                <a:latin typeface="Times New Roman" panose="02020603050405020304" pitchFamily="18" charset="0"/>
                <a:cs typeface="Times New Roman" panose="02020603050405020304" pitchFamily="18" charset="0"/>
              </a:rPr>
              <a:t>WEB Dubois</a:t>
            </a:r>
          </a:p>
        </p:txBody>
      </p:sp>
      <p:sp>
        <p:nvSpPr>
          <p:cNvPr id="8" name="TextBox 7"/>
          <p:cNvSpPr txBox="1"/>
          <p:nvPr/>
        </p:nvSpPr>
        <p:spPr>
          <a:xfrm>
            <a:off x="6705600" y="5334000"/>
            <a:ext cx="1943100" cy="707886"/>
          </a:xfrm>
          <a:prstGeom prst="rect">
            <a:avLst/>
          </a:prstGeom>
          <a:noFill/>
        </p:spPr>
        <p:txBody>
          <a:bodyPr wrap="square" rtlCol="0">
            <a:spAutoFit/>
          </a:bodyPr>
          <a:lstStyle/>
          <a:p>
            <a:pPr algn="ctr"/>
            <a:r>
              <a:rPr lang="en-US" sz="2000" b="1" dirty="0">
                <a:solidFill>
                  <a:schemeClr val="tx2"/>
                </a:solidFill>
                <a:latin typeface="Times New Roman" panose="02020603050405020304" pitchFamily="18" charset="0"/>
                <a:cs typeface="Times New Roman" panose="02020603050405020304" pitchFamily="18" charset="0"/>
              </a:rPr>
              <a:t>Booker T. Washington</a:t>
            </a:r>
          </a:p>
        </p:txBody>
      </p:sp>
    </p:spTree>
    <p:extLst>
      <p:ext uri="{BB962C8B-B14F-4D97-AF65-F5344CB8AC3E}">
        <p14:creationId xmlns:p14="http://schemas.microsoft.com/office/powerpoint/2010/main" val="1796033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A09B1-6F30-7510-15E3-300A016E05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67AFF-29F5-3837-1025-7F70EFD902D4}"/>
              </a:ext>
            </a:extLst>
          </p:cNvPr>
          <p:cNvSpPr>
            <a:spLocks noGrp="1"/>
          </p:cNvSpPr>
          <p:nvPr>
            <p:ph type="title"/>
          </p:nvPr>
        </p:nvSpPr>
        <p:spPr>
          <a:xfrm>
            <a:off x="736600" y="234496"/>
            <a:ext cx="10515600" cy="825047"/>
          </a:xfrm>
          <a:solidFill>
            <a:schemeClr val="bg1"/>
          </a:solidFill>
          <a:ln>
            <a:solidFill>
              <a:srgbClr val="7030A0"/>
            </a:solidFill>
          </a:ln>
        </p:spPr>
        <p:txBody>
          <a:bodyPr/>
          <a:lstStyle/>
          <a:p>
            <a:r>
              <a:rPr lang="en-US" dirty="0">
                <a:latin typeface="Amasis MT Pro Black" panose="02040A04050005020304" pitchFamily="18" charset="0"/>
              </a:rPr>
              <a:t>Factors for Change</a:t>
            </a:r>
          </a:p>
        </p:txBody>
      </p:sp>
      <p:sp>
        <p:nvSpPr>
          <p:cNvPr id="3" name="Content Placeholder 2">
            <a:extLst>
              <a:ext uri="{FF2B5EF4-FFF2-40B4-BE49-F238E27FC236}">
                <a16:creationId xmlns:a16="http://schemas.microsoft.com/office/drawing/2014/main" id="{E8BF8E7F-8D31-B4C1-A209-EACDB645586A}"/>
              </a:ext>
            </a:extLst>
          </p:cNvPr>
          <p:cNvSpPr>
            <a:spLocks noGrp="1"/>
          </p:cNvSpPr>
          <p:nvPr>
            <p:ph idx="1"/>
          </p:nvPr>
        </p:nvSpPr>
        <p:spPr>
          <a:xfrm>
            <a:off x="435429" y="1277257"/>
            <a:ext cx="11321142" cy="4899706"/>
          </a:xfrm>
          <a:solidFill>
            <a:schemeClr val="bg1"/>
          </a:solidFill>
          <a:ln>
            <a:solidFill>
              <a:srgbClr val="7030A0"/>
            </a:solidFill>
          </a:ln>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96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ED1CF-5882-0EBD-3C35-2E53134A0B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5184C-0104-05F2-556A-C18E53620BC8}"/>
              </a:ext>
            </a:extLst>
          </p:cNvPr>
          <p:cNvSpPr>
            <a:spLocks noGrp="1"/>
          </p:cNvSpPr>
          <p:nvPr>
            <p:ph type="title"/>
          </p:nvPr>
        </p:nvSpPr>
        <p:spPr>
          <a:xfrm>
            <a:off x="736600" y="234497"/>
            <a:ext cx="10515600" cy="665836"/>
          </a:xfrm>
          <a:solidFill>
            <a:schemeClr val="bg1"/>
          </a:solidFill>
          <a:ln>
            <a:solidFill>
              <a:srgbClr val="7030A0"/>
            </a:solidFill>
          </a:ln>
        </p:spPr>
        <p:txBody>
          <a:bodyPr>
            <a:normAutofit fontScale="90000"/>
          </a:bodyPr>
          <a:lstStyle/>
          <a:p>
            <a:r>
              <a:rPr lang="en-US" dirty="0">
                <a:latin typeface="Amasis MT Pro Black" panose="02040A04050005020304" pitchFamily="18" charset="0"/>
              </a:rPr>
              <a:t>Aiming for the Beacon of Light</a:t>
            </a:r>
          </a:p>
        </p:txBody>
      </p:sp>
      <p:sp>
        <p:nvSpPr>
          <p:cNvPr id="4" name="Content Placeholder 2">
            <a:extLst>
              <a:ext uri="{FF2B5EF4-FFF2-40B4-BE49-F238E27FC236}">
                <a16:creationId xmlns:a16="http://schemas.microsoft.com/office/drawing/2014/main" id="{1F0F5113-8944-276F-82DC-16F360D4579B}"/>
              </a:ext>
            </a:extLst>
          </p:cNvPr>
          <p:cNvSpPr>
            <a:spLocks noGrp="1"/>
          </p:cNvSpPr>
          <p:nvPr>
            <p:ph idx="1"/>
          </p:nvPr>
        </p:nvSpPr>
        <p:spPr>
          <a:xfrm>
            <a:off x="509889" y="2912011"/>
            <a:ext cx="11322050" cy="3711492"/>
          </a:xfrm>
          <a:solidFill>
            <a:schemeClr val="bg1"/>
          </a:solidFill>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Progressive Era</a:t>
            </a:r>
          </a:p>
          <a:p>
            <a:pPr marL="0" indent="0">
              <a:buNone/>
            </a:pPr>
            <a:endParaRPr lang="en-US" sz="2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50FC595-D4CB-5E60-0114-5974DB90731A}"/>
              </a:ext>
            </a:extLst>
          </p:cNvPr>
          <p:cNvSpPr/>
          <p:nvPr/>
        </p:nvSpPr>
        <p:spPr>
          <a:xfrm>
            <a:off x="434975" y="1043517"/>
            <a:ext cx="10053320" cy="1547446"/>
          </a:xfrm>
          <a:prstGeom prst="rect">
            <a:avLst/>
          </a:prstGeom>
          <a:ln>
            <a:solidFill>
              <a:srgbClr val="FFC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“The Kingdom of God is not a matter of getting individuals to heaven, but of transforming life on earth into harmony of heaven.”</a:t>
            </a:r>
          </a:p>
          <a:p>
            <a:r>
              <a:rPr lang="en-US" sz="2400" dirty="0">
                <a:solidFill>
                  <a:schemeClr val="bg1"/>
                </a:solidFill>
                <a:latin typeface="Times New Roman" panose="02020603050405020304" pitchFamily="18" charset="0"/>
                <a:cs typeface="Times New Roman" panose="02020603050405020304" pitchFamily="18" charset="0"/>
              </a:rPr>
              <a:t>	- Walter Rauschenbusch, Social Gospel</a:t>
            </a:r>
          </a:p>
        </p:txBody>
      </p:sp>
      <p:pic>
        <p:nvPicPr>
          <p:cNvPr id="2052" name="Picture 4">
            <a:extLst>
              <a:ext uri="{FF2B5EF4-FFF2-40B4-BE49-F238E27FC236}">
                <a16:creationId xmlns:a16="http://schemas.microsoft.com/office/drawing/2014/main" id="{807E6B6C-443F-C864-8CE1-3B82A0379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261" y="1755144"/>
            <a:ext cx="1597025" cy="16716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DFF4CDA8-C916-840B-2DE3-0BA26DDE8DDE}"/>
              </a:ext>
            </a:extLst>
          </p:cNvPr>
          <p:cNvCxnSpPr>
            <a:cxnSpLocks/>
          </p:cNvCxnSpPr>
          <p:nvPr/>
        </p:nvCxnSpPr>
        <p:spPr>
          <a:xfrm>
            <a:off x="1171952" y="3522556"/>
            <a:ext cx="10014097" cy="0"/>
          </a:xfrm>
          <a:prstGeom prst="straightConnector1">
            <a:avLst/>
          </a:prstGeom>
          <a:ln w="38100">
            <a:solidFill>
              <a:srgbClr val="7030A0"/>
            </a:solidFill>
            <a:headEnd type="arrow"/>
            <a:tailEnd type="arrow"/>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531D7CF2-40D3-2399-FA0B-C8D4E37EA20E}"/>
              </a:ext>
            </a:extLst>
          </p:cNvPr>
          <p:cNvCxnSpPr>
            <a:cxnSpLocks/>
          </p:cNvCxnSpPr>
          <p:nvPr/>
        </p:nvCxnSpPr>
        <p:spPr>
          <a:xfrm>
            <a:off x="2560320" y="3522556"/>
            <a:ext cx="7301132"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CF9AF72-B727-8679-F679-5A6568F54480}"/>
              </a:ext>
            </a:extLst>
          </p:cNvPr>
          <p:cNvCxnSpPr>
            <a:cxnSpLocks/>
          </p:cNvCxnSpPr>
          <p:nvPr/>
        </p:nvCxnSpPr>
        <p:spPr>
          <a:xfrm flipV="1">
            <a:off x="2560320" y="3279188"/>
            <a:ext cx="0" cy="4867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A4C1C9-B2E8-4BEF-ED46-ADB2973BC505}"/>
              </a:ext>
            </a:extLst>
          </p:cNvPr>
          <p:cNvCxnSpPr>
            <a:cxnSpLocks/>
          </p:cNvCxnSpPr>
          <p:nvPr/>
        </p:nvCxnSpPr>
        <p:spPr>
          <a:xfrm flipV="1">
            <a:off x="9859107" y="3256878"/>
            <a:ext cx="0" cy="4867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11C2D8C-C0C6-6381-C634-737082A4D52A}"/>
              </a:ext>
            </a:extLst>
          </p:cNvPr>
          <p:cNvSpPr txBox="1"/>
          <p:nvPr/>
        </p:nvSpPr>
        <p:spPr>
          <a:xfrm>
            <a:off x="775369" y="3672160"/>
            <a:ext cx="838200" cy="381000"/>
          </a:xfrm>
          <a:prstGeom prst="rect">
            <a:avLst/>
          </a:prstGeom>
          <a:solidFill>
            <a:srgbClr val="00B0F0"/>
          </a:solidFill>
        </p:spPr>
        <p:txBody>
          <a:bodyPr wrap="square" rtlCol="0">
            <a:spAutoFit/>
          </a:bodyPr>
          <a:lstStyle/>
          <a:p>
            <a:r>
              <a:rPr lang="en-US" b="1" dirty="0">
                <a:solidFill>
                  <a:schemeClr val="bg1"/>
                </a:solidFill>
              </a:rPr>
              <a:t>1890s</a:t>
            </a:r>
          </a:p>
        </p:txBody>
      </p:sp>
      <p:sp>
        <p:nvSpPr>
          <p:cNvPr id="18" name="TextBox 17">
            <a:extLst>
              <a:ext uri="{FF2B5EF4-FFF2-40B4-BE49-F238E27FC236}">
                <a16:creationId xmlns:a16="http://schemas.microsoft.com/office/drawing/2014/main" id="{FD4E639A-A379-1777-69A2-1F6B39884AB1}"/>
              </a:ext>
            </a:extLst>
          </p:cNvPr>
          <p:cNvSpPr txBox="1"/>
          <p:nvPr/>
        </p:nvSpPr>
        <p:spPr>
          <a:xfrm>
            <a:off x="2141220" y="3671198"/>
            <a:ext cx="838200" cy="381000"/>
          </a:xfrm>
          <a:prstGeom prst="rect">
            <a:avLst/>
          </a:prstGeom>
          <a:solidFill>
            <a:srgbClr val="00B0F0"/>
          </a:solidFill>
        </p:spPr>
        <p:txBody>
          <a:bodyPr wrap="square" rtlCol="0">
            <a:spAutoFit/>
          </a:bodyPr>
          <a:lstStyle/>
          <a:p>
            <a:pPr algn="ctr"/>
            <a:r>
              <a:rPr lang="en-US" b="1" dirty="0">
                <a:solidFill>
                  <a:schemeClr val="bg1"/>
                </a:solidFill>
              </a:rPr>
              <a:t>1901</a:t>
            </a:r>
          </a:p>
        </p:txBody>
      </p:sp>
      <p:sp>
        <p:nvSpPr>
          <p:cNvPr id="19" name="TextBox 18">
            <a:extLst>
              <a:ext uri="{FF2B5EF4-FFF2-40B4-BE49-F238E27FC236}">
                <a16:creationId xmlns:a16="http://schemas.microsoft.com/office/drawing/2014/main" id="{F4B35258-1A7E-46BB-4186-D752F5B97AB6}"/>
              </a:ext>
            </a:extLst>
          </p:cNvPr>
          <p:cNvSpPr txBox="1"/>
          <p:nvPr/>
        </p:nvSpPr>
        <p:spPr>
          <a:xfrm>
            <a:off x="9343424" y="3671198"/>
            <a:ext cx="838200" cy="381000"/>
          </a:xfrm>
          <a:prstGeom prst="rect">
            <a:avLst/>
          </a:prstGeom>
          <a:solidFill>
            <a:srgbClr val="00B0F0"/>
          </a:solidFill>
        </p:spPr>
        <p:txBody>
          <a:bodyPr wrap="square" rtlCol="0">
            <a:spAutoFit/>
          </a:bodyPr>
          <a:lstStyle/>
          <a:p>
            <a:pPr algn="ctr"/>
            <a:r>
              <a:rPr lang="en-US" b="1" dirty="0">
                <a:solidFill>
                  <a:schemeClr val="bg1"/>
                </a:solidFill>
              </a:rPr>
              <a:t>1917</a:t>
            </a:r>
          </a:p>
        </p:txBody>
      </p:sp>
      <p:sp>
        <p:nvSpPr>
          <p:cNvPr id="20" name="TextBox 19">
            <a:extLst>
              <a:ext uri="{FF2B5EF4-FFF2-40B4-BE49-F238E27FC236}">
                <a16:creationId xmlns:a16="http://schemas.microsoft.com/office/drawing/2014/main" id="{FA0BDBE4-DA45-7D2C-8C34-19E21191258F}"/>
              </a:ext>
            </a:extLst>
          </p:cNvPr>
          <p:cNvSpPr txBox="1"/>
          <p:nvPr/>
        </p:nvSpPr>
        <p:spPr>
          <a:xfrm>
            <a:off x="10660983" y="3702980"/>
            <a:ext cx="838200" cy="381000"/>
          </a:xfrm>
          <a:prstGeom prst="rect">
            <a:avLst/>
          </a:prstGeom>
          <a:solidFill>
            <a:srgbClr val="00B0F0"/>
          </a:solidFill>
        </p:spPr>
        <p:txBody>
          <a:bodyPr wrap="square" rtlCol="0">
            <a:spAutoFit/>
          </a:bodyPr>
          <a:lstStyle/>
          <a:p>
            <a:pPr algn="ctr"/>
            <a:r>
              <a:rPr lang="en-US" b="1" dirty="0">
                <a:solidFill>
                  <a:schemeClr val="bg1"/>
                </a:solidFill>
              </a:rPr>
              <a:t>1920</a:t>
            </a:r>
          </a:p>
        </p:txBody>
      </p:sp>
      <p:sp>
        <p:nvSpPr>
          <p:cNvPr id="21" name="Rectangle 20">
            <a:extLst>
              <a:ext uri="{FF2B5EF4-FFF2-40B4-BE49-F238E27FC236}">
                <a16:creationId xmlns:a16="http://schemas.microsoft.com/office/drawing/2014/main" id="{80D64E41-2A42-32DA-617E-38337B314B55}"/>
              </a:ext>
            </a:extLst>
          </p:cNvPr>
          <p:cNvSpPr/>
          <p:nvPr/>
        </p:nvSpPr>
        <p:spPr>
          <a:xfrm>
            <a:off x="2141220" y="4133101"/>
            <a:ext cx="7864963" cy="1828998"/>
          </a:xfrm>
          <a:prstGeom prst="rect">
            <a:avLst/>
          </a:prstGeom>
          <a:solidFill>
            <a:schemeClr val="tx2">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Tenets of Progressive Reform</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Society is need of change limit the power of big business &amp; promote social justice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Government was the proper agent for change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Moderate reforms are better than radical reforms</a:t>
            </a:r>
          </a:p>
        </p:txBody>
      </p:sp>
    </p:spTree>
    <p:extLst>
      <p:ext uri="{BB962C8B-B14F-4D97-AF65-F5344CB8AC3E}">
        <p14:creationId xmlns:p14="http://schemas.microsoft.com/office/powerpoint/2010/main" val="183683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293" y="2039815"/>
            <a:ext cx="10506830" cy="4180039"/>
          </a:xfrm>
          <a:solidFill>
            <a:schemeClr val="bg1">
              <a:lumMod val="65000"/>
              <a:lumOff val="35000"/>
            </a:schemeClr>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a:t>
            </a:r>
            <a:r>
              <a:rPr lang="en-US" sz="2200" b="1" u="sng" dirty="0">
                <a:latin typeface="Times New Roman" panose="02020603050405020304" pitchFamily="18" charset="0"/>
                <a:cs typeface="Times New Roman" panose="02020603050405020304" pitchFamily="18" charset="0"/>
              </a:rPr>
              <a:t>Muckrakers</a:t>
            </a:r>
            <a:r>
              <a:rPr lang="en-US" sz="2200" b="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(investigative journalists)</a:t>
            </a:r>
          </a:p>
          <a:p>
            <a:pPr marL="0" indent="0">
              <a:buNone/>
            </a:pPr>
            <a:r>
              <a:rPr lang="en-US" sz="2200" b="1" u="sng" dirty="0">
                <a:latin typeface="Times New Roman" panose="02020603050405020304" pitchFamily="18" charset="0"/>
                <a:cs typeface="Times New Roman" panose="02020603050405020304" pitchFamily="18" charset="0"/>
              </a:rPr>
              <a:t>McClure’s Magazine</a:t>
            </a:r>
            <a:r>
              <a:rPr lang="en-US" sz="2200" dirty="0">
                <a:latin typeface="Times New Roman" panose="02020603050405020304" pitchFamily="18" charset="0"/>
                <a:cs typeface="Times New Roman" panose="02020603050405020304" pitchFamily="18" charset="0"/>
              </a:rPr>
              <a:t>: promoted investigative journalism </a:t>
            </a:r>
          </a:p>
          <a:p>
            <a:pPr marL="0" indent="0">
              <a:buNone/>
            </a:pPr>
            <a:r>
              <a:rPr lang="en-US"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Jacob Riis – </a:t>
            </a:r>
            <a:r>
              <a:rPr lang="en-US" sz="2200" b="1" i="1" dirty="0">
                <a:latin typeface="Times New Roman" panose="02020603050405020304" pitchFamily="18" charset="0"/>
                <a:cs typeface="Times New Roman" panose="02020603050405020304" pitchFamily="18" charset="0"/>
              </a:rPr>
              <a:t>How the Other Half Lives </a:t>
            </a:r>
            <a:r>
              <a:rPr lang="en-US" sz="2200" dirty="0">
                <a:latin typeface="Times New Roman" panose="02020603050405020304" pitchFamily="18" charset="0"/>
                <a:cs typeface="Times New Roman" panose="02020603050405020304" pitchFamily="18" charset="0"/>
              </a:rPr>
              <a:t>(1890)</a:t>
            </a:r>
          </a:p>
          <a:p>
            <a:pPr marL="0" indent="0">
              <a:buNone/>
            </a:pPr>
            <a:r>
              <a:rPr lang="en-US"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Ida Tarbell – “</a:t>
            </a:r>
            <a:r>
              <a:rPr lang="en-US" sz="2200" b="1" i="1" dirty="0">
                <a:latin typeface="Times New Roman" panose="02020603050405020304" pitchFamily="18" charset="0"/>
                <a:cs typeface="Times New Roman" panose="02020603050405020304" pitchFamily="18" charset="0"/>
              </a:rPr>
              <a:t>The History of the Standard Oil Co.” </a:t>
            </a:r>
            <a:r>
              <a:rPr lang="en-US" sz="2200" dirty="0">
                <a:latin typeface="Times New Roman" panose="02020603050405020304" pitchFamily="18" charset="0"/>
                <a:cs typeface="Times New Roman" panose="02020603050405020304" pitchFamily="18" charset="0"/>
              </a:rPr>
              <a:t>(1902)</a:t>
            </a:r>
          </a:p>
          <a:p>
            <a:pPr marL="0" indent="0">
              <a:buNone/>
            </a:pPr>
            <a:r>
              <a:rPr lang="en-US"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Lincoln Steffens – </a:t>
            </a:r>
            <a:r>
              <a:rPr lang="en-US" sz="2200" b="1" i="1" dirty="0">
                <a:latin typeface="Times New Roman" panose="02020603050405020304" pitchFamily="18" charset="0"/>
                <a:cs typeface="Times New Roman" panose="02020603050405020304" pitchFamily="18" charset="0"/>
              </a:rPr>
              <a:t>The Shame of the Cities </a:t>
            </a:r>
            <a:r>
              <a:rPr lang="en-US" sz="2200" dirty="0">
                <a:latin typeface="Times New Roman" panose="02020603050405020304" pitchFamily="18" charset="0"/>
                <a:cs typeface="Times New Roman" panose="02020603050405020304" pitchFamily="18" charset="0"/>
              </a:rPr>
              <a:t>(1904)</a:t>
            </a:r>
          </a:p>
          <a:p>
            <a:pPr marL="0" indent="0">
              <a:buNone/>
            </a:pPr>
            <a:r>
              <a:rPr lang="en-US"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Upton Sinclair – </a:t>
            </a:r>
            <a:r>
              <a:rPr lang="en-US" sz="2200" b="1" i="1" dirty="0">
                <a:latin typeface="Times New Roman" panose="02020603050405020304" pitchFamily="18" charset="0"/>
                <a:cs typeface="Times New Roman" panose="02020603050405020304" pitchFamily="18" charset="0"/>
              </a:rPr>
              <a:t>The Jungle</a:t>
            </a:r>
            <a:r>
              <a:rPr lang="en-US" sz="2200" dirty="0">
                <a:latin typeface="Times New Roman" panose="02020603050405020304" pitchFamily="18" charset="0"/>
                <a:cs typeface="Times New Roman" panose="02020603050405020304" pitchFamily="18" charset="0"/>
              </a:rPr>
              <a:t>(1906</a:t>
            </a:r>
            <a:r>
              <a:rPr lang="en-US" sz="2400" dirty="0">
                <a:latin typeface="Times New Roman" panose="02020603050405020304" pitchFamily="18" charset="0"/>
                <a:cs typeface="Times New Roman" panose="02020603050405020304" pitchFamily="18" charset="0"/>
              </a:rPr>
              <a:t>)</a:t>
            </a:r>
          </a:p>
          <a:p>
            <a:endParaRPr lang="en-US" sz="2400" dirty="0"/>
          </a:p>
        </p:txBody>
      </p:sp>
      <p:sp>
        <p:nvSpPr>
          <p:cNvPr id="4" name="Rectangle 3"/>
          <p:cNvSpPr/>
          <p:nvPr/>
        </p:nvSpPr>
        <p:spPr>
          <a:xfrm>
            <a:off x="306111" y="101054"/>
            <a:ext cx="6532707" cy="769441"/>
          </a:xfrm>
          <a:prstGeom prst="rect">
            <a:avLst/>
          </a:prstGeom>
          <a:solidFill>
            <a:schemeClr val="bg1"/>
          </a:solidFill>
          <a:ln>
            <a:solidFill>
              <a:srgbClr val="7030A0"/>
            </a:solidFill>
          </a:ln>
        </p:spPr>
        <p:txBody>
          <a:bodyPr wrap="square" lIns="91440" tIns="45720" rIns="91440" bIns="45720">
            <a:spAutoFit/>
          </a:bodyPr>
          <a:lstStyle/>
          <a:p>
            <a:pPr algn="ctr"/>
            <a:r>
              <a:rPr lang="en-US" sz="4400" b="1" dirty="0">
                <a:ln w="10541" cmpd="sng">
                  <a:solidFill>
                    <a:schemeClr val="accent1">
                      <a:shade val="88000"/>
                      <a:satMod val="110000"/>
                    </a:schemeClr>
                  </a:solidFill>
                  <a:prstDash val="solid"/>
                </a:ln>
                <a:solidFill>
                  <a:srgbClr val="FFC000"/>
                </a:solidFill>
                <a:latin typeface="Amasis MT Pro" panose="02040504050005020304" pitchFamily="18" charset="0"/>
              </a:rPr>
              <a:t>Promotes of Reform</a:t>
            </a:r>
            <a:endParaRPr lang="en-US" sz="4400" b="1" dirty="0">
              <a:ln w="10541" cmpd="sng">
                <a:solidFill>
                  <a:schemeClr val="accent1">
                    <a:shade val="88000"/>
                    <a:satMod val="110000"/>
                  </a:schemeClr>
                </a:solidFill>
                <a:prstDash val="solid"/>
              </a:ln>
              <a:solidFill>
                <a:srgbClr val="7030A0"/>
              </a:solidFill>
              <a:latin typeface="Amasis MT Pro" panose="020405040500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939" y="4656406"/>
            <a:ext cx="1765089" cy="1585389"/>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430" y="4656406"/>
            <a:ext cx="1637844" cy="1544367"/>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877" y="2180492"/>
            <a:ext cx="3578237" cy="3749013"/>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823370" y="5929505"/>
            <a:ext cx="1842984" cy="369332"/>
          </a:xfrm>
          <a:prstGeom prst="rect">
            <a:avLst/>
          </a:prstGeom>
          <a:solidFill>
            <a:schemeClr val="bg1"/>
          </a:solidFill>
          <a:ln>
            <a:solidFill>
              <a:srgbClr val="002060"/>
            </a:solidFill>
          </a:ln>
        </p:spPr>
        <p:txBody>
          <a:bodyPr wrap="square" rtlCol="0">
            <a:spAutoFit/>
          </a:bodyPr>
          <a:lstStyle/>
          <a:p>
            <a:pPr algn="ctr"/>
            <a:r>
              <a:rPr lang="en-US" b="1" dirty="0">
                <a:solidFill>
                  <a:srgbClr val="7030A0"/>
                </a:solidFill>
                <a:latin typeface="Times New Roman" panose="02020603050405020304" pitchFamily="18" charset="0"/>
                <a:cs typeface="Times New Roman" panose="02020603050405020304" pitchFamily="18" charset="0"/>
              </a:rPr>
              <a:t>Ida Tarbell</a:t>
            </a:r>
          </a:p>
        </p:txBody>
      </p:sp>
      <p:sp>
        <p:nvSpPr>
          <p:cNvPr id="9" name="TextBox 8"/>
          <p:cNvSpPr txBox="1"/>
          <p:nvPr/>
        </p:nvSpPr>
        <p:spPr>
          <a:xfrm>
            <a:off x="4932076" y="5929505"/>
            <a:ext cx="2327848" cy="369332"/>
          </a:xfrm>
          <a:prstGeom prst="rect">
            <a:avLst/>
          </a:prstGeom>
          <a:solidFill>
            <a:schemeClr val="bg1"/>
          </a:solidFill>
          <a:ln>
            <a:solidFill>
              <a:srgbClr val="002060"/>
            </a:solidFill>
          </a:ln>
        </p:spPr>
        <p:txBody>
          <a:bodyPr wrap="square" rtlCol="0">
            <a:spAutoFit/>
          </a:bodyPr>
          <a:lstStyle/>
          <a:p>
            <a:pPr algn="ctr"/>
            <a:r>
              <a:rPr lang="en-US" b="1" dirty="0">
                <a:solidFill>
                  <a:srgbClr val="7030A0"/>
                </a:solidFill>
                <a:latin typeface="Times New Roman" panose="02020603050405020304" pitchFamily="18" charset="0"/>
                <a:cs typeface="Times New Roman" panose="02020603050405020304" pitchFamily="18" charset="0"/>
              </a:rPr>
              <a:t>Lincoln Steffens</a:t>
            </a:r>
          </a:p>
        </p:txBody>
      </p:sp>
      <p:sp>
        <p:nvSpPr>
          <p:cNvPr id="2" name="Rectangle 1">
            <a:extLst>
              <a:ext uri="{FF2B5EF4-FFF2-40B4-BE49-F238E27FC236}">
                <a16:creationId xmlns:a16="http://schemas.microsoft.com/office/drawing/2014/main" id="{17F55C53-2F44-1AA8-A643-BC4AEB69D49D}"/>
              </a:ext>
            </a:extLst>
          </p:cNvPr>
          <p:cNvSpPr/>
          <p:nvPr/>
        </p:nvSpPr>
        <p:spPr>
          <a:xfrm>
            <a:off x="7856924" y="5575476"/>
            <a:ext cx="3572199" cy="54962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Muckraker = rake up the crap of society</a:t>
            </a:r>
          </a:p>
        </p:txBody>
      </p:sp>
      <p:pic>
        <p:nvPicPr>
          <p:cNvPr id="7" name="Picture 4" descr="Amazon.com: The Jungle: 9781503331860: Sinclair, Upton: Books">
            <a:extLst>
              <a:ext uri="{FF2B5EF4-FFF2-40B4-BE49-F238E27FC236}">
                <a16:creationId xmlns:a16="http://schemas.microsoft.com/office/drawing/2014/main" id="{A1F5B1B9-420B-312D-0C02-75E12C2ED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695" y="4656406"/>
            <a:ext cx="1781175" cy="17158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6C79F2C-DB07-485B-0F78-E6F6D9662806}"/>
              </a:ext>
            </a:extLst>
          </p:cNvPr>
          <p:cNvSpPr/>
          <p:nvPr/>
        </p:nvSpPr>
        <p:spPr>
          <a:xfrm>
            <a:off x="900332" y="1069145"/>
            <a:ext cx="10635176" cy="7694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200" dirty="0">
                <a:solidFill>
                  <a:schemeClr val="bg1"/>
                </a:solidFill>
                <a:latin typeface="Times New Roman" panose="02020603050405020304" pitchFamily="18" charset="0"/>
                <a:cs typeface="Times New Roman" panose="02020603050405020304" pitchFamily="18" charset="0"/>
              </a:rPr>
              <a:t>“I aimed for the public heart, and by accident I hit in the stomach”</a:t>
            </a:r>
          </a:p>
          <a:p>
            <a:r>
              <a:rPr lang="en-US" sz="2200" dirty="0">
                <a:solidFill>
                  <a:schemeClr val="bg1"/>
                </a:solidFill>
                <a:latin typeface="Times New Roman" panose="02020603050405020304" pitchFamily="18" charset="0"/>
                <a:cs typeface="Times New Roman" panose="02020603050405020304" pitchFamily="18" charset="0"/>
              </a:rPr>
              <a:t>	- Upton Sinclair, 1906  </a:t>
            </a:r>
          </a:p>
        </p:txBody>
      </p:sp>
      <p:pic>
        <p:nvPicPr>
          <p:cNvPr id="3078" name="Picture 6" descr="McClure's - Wikipedia">
            <a:extLst>
              <a:ext uri="{FF2B5EF4-FFF2-40B4-BE49-F238E27FC236}">
                <a16:creationId xmlns:a16="http://schemas.microsoft.com/office/drawing/2014/main" id="{B8D815D2-84E3-3DE7-3630-2367F7AD1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5993" y="300432"/>
            <a:ext cx="1762125" cy="259080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025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2F0FF-6DE7-D9AA-7956-58B726A21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92B0C-CB54-76A2-0532-E68A07E69986}"/>
              </a:ext>
            </a:extLst>
          </p:cNvPr>
          <p:cNvSpPr>
            <a:spLocks noGrp="1"/>
          </p:cNvSpPr>
          <p:nvPr>
            <p:ph type="title"/>
          </p:nvPr>
        </p:nvSpPr>
        <p:spPr>
          <a:xfrm>
            <a:off x="736600" y="234496"/>
            <a:ext cx="10515600" cy="825047"/>
          </a:xfrm>
          <a:solidFill>
            <a:schemeClr val="bg1"/>
          </a:solidFill>
          <a:ln>
            <a:solidFill>
              <a:srgbClr val="7030A0"/>
            </a:solidFill>
          </a:ln>
        </p:spPr>
        <p:txBody>
          <a:bodyPr/>
          <a:lstStyle/>
          <a:p>
            <a:r>
              <a:rPr lang="en-US" dirty="0">
                <a:latin typeface="Amasis MT Pro Black" panose="02040A04050005020304" pitchFamily="18" charset="0"/>
              </a:rPr>
              <a:t>Striving for the Beacon of Light</a:t>
            </a:r>
          </a:p>
        </p:txBody>
      </p:sp>
      <p:sp>
        <p:nvSpPr>
          <p:cNvPr id="3" name="Content Placeholder 2">
            <a:extLst>
              <a:ext uri="{FF2B5EF4-FFF2-40B4-BE49-F238E27FC236}">
                <a16:creationId xmlns:a16="http://schemas.microsoft.com/office/drawing/2014/main" id="{FA9F6C05-A30E-5D6A-54E4-BCD5110A8E87}"/>
              </a:ext>
            </a:extLst>
          </p:cNvPr>
          <p:cNvSpPr>
            <a:spLocks noGrp="1"/>
          </p:cNvSpPr>
          <p:nvPr>
            <p:ph idx="1"/>
          </p:nvPr>
        </p:nvSpPr>
        <p:spPr>
          <a:xfrm>
            <a:off x="413043" y="1277257"/>
            <a:ext cx="11321142" cy="4899706"/>
          </a:xfrm>
          <a:solidFill>
            <a:schemeClr val="bg1"/>
          </a:solidFill>
          <a:ln>
            <a:solidFill>
              <a:srgbClr val="7030A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the topic the Progressive Reformer focused on and explain whether they achieved change through championing a cause. </a:t>
            </a:r>
          </a:p>
        </p:txBody>
      </p:sp>
      <p:pic>
        <p:nvPicPr>
          <p:cNvPr id="2050" name="Picture 2" descr="What happened to Winthrop's &quot;City Upon a Hill&quot; idea? | Opinion |  postandcourier.com">
            <a:extLst>
              <a:ext uri="{FF2B5EF4-FFF2-40B4-BE49-F238E27FC236}">
                <a16:creationId xmlns:a16="http://schemas.microsoft.com/office/drawing/2014/main" id="{12BFA019-84BC-0BF5-4AA1-E84ED89D8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933" y="3277772"/>
            <a:ext cx="2085536" cy="2179805"/>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E25645D3-2134-D8EA-213E-F07168004AD7}"/>
              </a:ext>
            </a:extLst>
          </p:cNvPr>
          <p:cNvSpPr/>
          <p:nvPr/>
        </p:nvSpPr>
        <p:spPr>
          <a:xfrm>
            <a:off x="8834511" y="1786596"/>
            <a:ext cx="3357489" cy="1871003"/>
          </a:xfrm>
          <a:prstGeom prst="cloudCallout">
            <a:avLst>
              <a:gd name="adj1" fmla="val -57362"/>
              <a:gd name="adj2" fmla="val 56544"/>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And you thought the Puritans had faded into history.  Can you see the Beacon of Light!</a:t>
            </a:r>
          </a:p>
        </p:txBody>
      </p:sp>
      <p:sp>
        <p:nvSpPr>
          <p:cNvPr id="5" name="Rectangle 4">
            <a:extLst>
              <a:ext uri="{FF2B5EF4-FFF2-40B4-BE49-F238E27FC236}">
                <a16:creationId xmlns:a16="http://schemas.microsoft.com/office/drawing/2014/main" id="{175E55D2-C36F-C3C1-D9EC-3173D5092A70}"/>
              </a:ext>
            </a:extLst>
          </p:cNvPr>
          <p:cNvSpPr/>
          <p:nvPr/>
        </p:nvSpPr>
        <p:spPr>
          <a:xfrm>
            <a:off x="736600" y="2138289"/>
            <a:ext cx="4763868" cy="520505"/>
          </a:xfrm>
          <a:prstGeom prst="rect">
            <a:avLst/>
          </a:prstGeom>
          <a:solidFill>
            <a:srgbClr val="FF33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Champions of Progressivism</a:t>
            </a:r>
          </a:p>
        </p:txBody>
      </p:sp>
      <p:pic>
        <p:nvPicPr>
          <p:cNvPr id="2052" name="Picture 4" descr="W E B Du Bois - Harpers Ferry National Historical Park (U.S. National Park  Service)">
            <a:extLst>
              <a:ext uri="{FF2B5EF4-FFF2-40B4-BE49-F238E27FC236}">
                <a16:creationId xmlns:a16="http://schemas.microsoft.com/office/drawing/2014/main" id="{9852A490-4278-7535-1983-C589E975E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84" y="2876508"/>
            <a:ext cx="1382739" cy="1478320"/>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Social Welfare History Project Kelley, Florence">
            <a:extLst>
              <a:ext uri="{FF2B5EF4-FFF2-40B4-BE49-F238E27FC236}">
                <a16:creationId xmlns:a16="http://schemas.microsoft.com/office/drawing/2014/main" id="{C3C5A32D-7B9F-791D-B0C7-5EED460FC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781" y="2876508"/>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lice Paul - Quotes, Accomplishments &amp; Facts">
            <a:extLst>
              <a:ext uri="{FF2B5EF4-FFF2-40B4-BE49-F238E27FC236}">
                <a16:creationId xmlns:a16="http://schemas.microsoft.com/office/drawing/2014/main" id="{1683D0B6-5C8E-9BD8-B754-0364AAA1F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8921" y="2876508"/>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a Follette family - Wikipedia">
            <a:extLst>
              <a:ext uri="{FF2B5EF4-FFF2-40B4-BE49-F238E27FC236}">
                <a16:creationId xmlns:a16="http://schemas.microsoft.com/office/drawing/2014/main" id="{5CB7E032-F895-290F-32BA-EE7F881AC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966" y="2876508"/>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Upton Sinclair">
            <a:extLst>
              <a:ext uri="{FF2B5EF4-FFF2-40B4-BE49-F238E27FC236}">
                <a16:creationId xmlns:a16="http://schemas.microsoft.com/office/drawing/2014/main" id="{6462EB80-8189-CA07-3023-BDCF31925E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52" y="4471081"/>
            <a:ext cx="1368671"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ife Story: Ida B. Wells - Women &amp; the American Story">
            <a:extLst>
              <a:ext uri="{FF2B5EF4-FFF2-40B4-BE49-F238E27FC236}">
                <a16:creationId xmlns:a16="http://schemas.microsoft.com/office/drawing/2014/main" id="{82D22144-812D-184C-C64D-591AB58B92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9775" y="4471081"/>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n Muir's Steps: Celebrating the 150th Anniversary of John Muir's Trek  Through Kentucky Part 2 - Bernheim Arboretum and Research Forest">
            <a:extLst>
              <a:ext uri="{FF2B5EF4-FFF2-40B4-BE49-F238E27FC236}">
                <a16:creationId xmlns:a16="http://schemas.microsoft.com/office/drawing/2014/main" id="{1B1DF829-45DF-C4D3-3B64-6C487D8E01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8921" y="4471082"/>
            <a:ext cx="1382737" cy="147832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argaret Sanger, Race and Eugenics: A Complicated History | TIME">
            <a:extLst>
              <a:ext uri="{FF2B5EF4-FFF2-40B4-BE49-F238E27FC236}">
                <a16:creationId xmlns:a16="http://schemas.microsoft.com/office/drawing/2014/main" id="{C67AFFD4-217D-3876-8E11-2900F8A2E5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9492" y="4471082"/>
            <a:ext cx="1419212" cy="147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75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2246</TotalTime>
  <Words>3027</Words>
  <Application>Microsoft Office PowerPoint</Application>
  <PresentationFormat>Widescreen</PresentationFormat>
  <Paragraphs>445</Paragraphs>
  <Slides>67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Amasis MT Pro</vt:lpstr>
      <vt:lpstr>Amasis MT Pro Black</vt:lpstr>
      <vt:lpstr>Arial</vt:lpstr>
      <vt:lpstr>Baskerville Old Face</vt:lpstr>
      <vt:lpstr>Calibri</vt:lpstr>
      <vt:lpstr>Calibri Light</vt:lpstr>
      <vt:lpstr>Merriweather</vt:lpstr>
      <vt:lpstr>Times New Roman</vt:lpstr>
      <vt:lpstr>Wingdings</vt:lpstr>
      <vt:lpstr>Office Theme</vt:lpstr>
      <vt:lpstr>   The Progressive Era</vt:lpstr>
      <vt:lpstr>PowerPoint Presentation</vt:lpstr>
      <vt:lpstr>PowerPoint Presentation</vt:lpstr>
      <vt:lpstr>Parallel Between Times </vt:lpstr>
      <vt:lpstr>Sins of America</vt:lpstr>
      <vt:lpstr>Origins of Progressivism </vt:lpstr>
      <vt:lpstr>Aiming for the Beacon of Light</vt:lpstr>
      <vt:lpstr>PowerPoint Presentation</vt:lpstr>
      <vt:lpstr>Striving for the Beacon of Light</vt:lpstr>
      <vt:lpstr>PowerPoint Presentation</vt:lpstr>
      <vt:lpstr>PowerPoint Presentation</vt:lpstr>
      <vt:lpstr>PowerPoint Presentation</vt:lpstr>
      <vt:lpstr>State Social Reforms</vt:lpstr>
      <vt:lpstr>Municipal Reform</vt:lpstr>
      <vt:lpstr>Municipal Reform</vt:lpstr>
      <vt:lpstr>Power to the People </vt:lpstr>
      <vt:lpstr>Striving for the Beacon of Light</vt:lpstr>
      <vt:lpstr>Progressive State Political Reforms</vt:lpstr>
      <vt:lpstr>State Political Reform</vt:lpstr>
      <vt:lpstr>Settlement Houses</vt:lpstr>
      <vt:lpstr>Child Labor </vt:lpstr>
      <vt:lpstr>    Temperance </vt:lpstr>
      <vt:lpstr>Setbacks to Progressive Movements</vt:lpstr>
      <vt:lpstr>Temperance &amp; Prohibition</vt:lpstr>
      <vt:lpstr>Immigration Restriction</vt:lpstr>
      <vt:lpstr>PowerPoint Presentation</vt:lpstr>
      <vt:lpstr>Legislative Agendas of Progressivism</vt:lpstr>
      <vt:lpstr>Presidents of Progressivism </vt:lpstr>
      <vt:lpstr>Legislative Agendas</vt:lpstr>
      <vt:lpstr>PowerPoint Presentation</vt:lpstr>
      <vt:lpstr>Taft’s Progressive Tests Roosevelt</vt:lpstr>
      <vt:lpstr>Election of 1912</vt:lpstr>
      <vt:lpstr>PowerPoint Presentation</vt:lpstr>
      <vt:lpstr>Factors for Change</vt:lpstr>
      <vt:lpstr>PowerPoint Presentation</vt:lpstr>
      <vt:lpstr>Assassination of President McKinley, September 6, 1901</vt:lpstr>
      <vt:lpstr>Theodore Roosevelt: the “accidental President” Republican (1901-1909)</vt:lpstr>
      <vt:lpstr>Roosevelt’s “Square Deal”</vt:lpstr>
      <vt:lpstr>The “Trustbuster”</vt:lpstr>
      <vt:lpstr>Consumer Protection</vt:lpstr>
      <vt:lpstr>Patent Medicines</vt:lpstr>
      <vt:lpstr>Conservation</vt:lpstr>
      <vt:lpstr>Conservation: National Parks &amp; Forest</vt:lpstr>
      <vt:lpstr>PowerPoint Presentation</vt:lpstr>
      <vt:lpstr>PowerPoint Presentation</vt:lpstr>
      <vt:lpstr>Taft’s Progressive Accomplishments</vt:lpstr>
      <vt:lpstr>Election of 1912</vt:lpstr>
      <vt:lpstr>Woodrow Wilson</vt:lpstr>
      <vt:lpstr>A Democrat in the White House</vt:lpstr>
      <vt:lpstr>Wilson</vt:lpstr>
      <vt:lpstr>Federal Reserve System</vt:lpstr>
      <vt:lpstr>Essential Question</vt:lpstr>
      <vt:lpstr>PowerPoint Presentation</vt:lpstr>
      <vt:lpstr>Champion of Progressivism</vt:lpstr>
      <vt:lpstr>Women</vt:lpstr>
      <vt:lpstr>Women Suffrage </vt:lpstr>
      <vt:lpstr>Woman Suffrage</vt:lpstr>
      <vt:lpstr>Women’s Suffrage before 1920</vt:lpstr>
      <vt:lpstr>Women Suffrage</vt:lpstr>
      <vt:lpstr>Women Suffrage</vt:lpstr>
      <vt:lpstr>LEQ </vt:lpstr>
      <vt:lpstr>PowerPoint Presentation</vt:lpstr>
      <vt:lpstr>LEQ </vt:lpstr>
      <vt:lpstr>Essential Question</vt:lpstr>
      <vt:lpstr>Black Population 1920</vt:lpstr>
      <vt:lpstr>African-Americans</vt:lpstr>
      <vt:lpstr>Factors for Change</vt:lpstr>
    </vt:vector>
  </TitlesOfParts>
  <Company>Guilford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Progressive Era</dc:title>
  <dc:creator>Hultberg, Andrew P</dc:creator>
  <cp:lastModifiedBy>Hultberg, Andrew P</cp:lastModifiedBy>
  <cp:revision>16</cp:revision>
  <dcterms:created xsi:type="dcterms:W3CDTF">2024-02-19T14:08:32Z</dcterms:created>
  <dcterms:modified xsi:type="dcterms:W3CDTF">2024-02-28T22:35:30Z</dcterms:modified>
</cp:coreProperties>
</file>