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99" r:id="rId4"/>
    <p:sldId id="268" r:id="rId5"/>
    <p:sldId id="269" r:id="rId6"/>
    <p:sldId id="270" r:id="rId7"/>
    <p:sldId id="271" r:id="rId8"/>
    <p:sldId id="267" r:id="rId9"/>
    <p:sldId id="266" r:id="rId10"/>
    <p:sldId id="273" r:id="rId11"/>
    <p:sldId id="297" r:id="rId12"/>
    <p:sldId id="274" r:id="rId13"/>
    <p:sldId id="276" r:id="rId14"/>
    <p:sldId id="296" r:id="rId15"/>
    <p:sldId id="278" r:id="rId16"/>
    <p:sldId id="280" r:id="rId17"/>
    <p:sldId id="279" r:id="rId18"/>
    <p:sldId id="281" r:id="rId19"/>
    <p:sldId id="284" r:id="rId20"/>
    <p:sldId id="295" r:id="rId21"/>
    <p:sldId id="283" r:id="rId22"/>
    <p:sldId id="313" r:id="rId23"/>
    <p:sldId id="288" r:id="rId24"/>
    <p:sldId id="289" r:id="rId25"/>
    <p:sldId id="298" r:id="rId26"/>
    <p:sldId id="290" r:id="rId27"/>
    <p:sldId id="291" r:id="rId28"/>
    <p:sldId id="312" r:id="rId29"/>
    <p:sldId id="292" r:id="rId30"/>
    <p:sldId id="293" r:id="rId31"/>
    <p:sldId id="294" r:id="rId32"/>
    <p:sldId id="287" r:id="rId33"/>
    <p:sldId id="304" r:id="rId34"/>
    <p:sldId id="308" r:id="rId35"/>
    <p:sldId id="307" r:id="rId36"/>
    <p:sldId id="309" r:id="rId37"/>
    <p:sldId id="303" r:id="rId38"/>
    <p:sldId id="286" r:id="rId39"/>
    <p:sldId id="310" r:id="rId40"/>
    <p:sldId id="311" r:id="rId41"/>
    <p:sldId id="300" r:id="rId42"/>
    <p:sldId id="301" r:id="rId43"/>
    <p:sldId id="302" r:id="rId44"/>
    <p:sldId id="30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4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0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68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5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57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3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1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6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2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7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5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45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agsdale.gcsnc.com/files/_TPHvC_/57a0ea798390bfb83745a49013852ec4/Dress_Code_2016-2017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6440965" cy="1373070"/>
          </a:xfrm>
        </p:spPr>
        <p:txBody>
          <a:bodyPr/>
          <a:lstStyle/>
          <a:p>
            <a:r>
              <a:rPr lang="en-US" dirty="0"/>
              <a:t>Homeroom</a:t>
            </a:r>
            <a:br>
              <a:rPr lang="en-US" dirty="0"/>
            </a:br>
            <a:r>
              <a:rPr lang="en-US" dirty="0"/>
              <a:t>August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Starting the Year off Right</a:t>
            </a:r>
          </a:p>
          <a:p>
            <a:r>
              <a:rPr lang="en-US" dirty="0"/>
              <a:t>Ragsdale School Rules and 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2571158"/>
            <a:ext cx="1664208" cy="1698172"/>
          </a:xfrm>
          <a:prstGeom prst="rect">
            <a:avLst/>
          </a:prstGeom>
        </p:spPr>
      </p:pic>
      <p:pic>
        <p:nvPicPr>
          <p:cNvPr id="5" name="Picture 4" descr="Academic Honesty - Primary Libr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2595383"/>
            <a:ext cx="2048906" cy="16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Consent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2060750"/>
            <a:ext cx="8853054" cy="44888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Underneath your photo consent form is a military info form (Color Paper)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This form must be signed by a parent/guardian to document information to assist military families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5" name="32-Point Star 4"/>
          <p:cNvSpPr/>
          <p:nvPr/>
        </p:nvSpPr>
        <p:spPr>
          <a:xfrm>
            <a:off x="531640" y="4691327"/>
            <a:ext cx="8066670" cy="1961535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form must be turned in tomorrow at the start of homeroom!</a:t>
            </a:r>
          </a:p>
        </p:txBody>
      </p:sp>
      <p:pic>
        <p:nvPicPr>
          <p:cNvPr id="4" name="Picture 3" descr="Berkas:MilitaryIcon.png - Wikipedia bahasa Indonesia, ensiklop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923" y="0"/>
            <a:ext cx="1548231" cy="195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4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 Data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2060750"/>
            <a:ext cx="8853054" cy="44888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Underneath your photo consent form is a Pupil Data form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(Tan Color Paper)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This form must be signed by a parent/guardian to document information to ensure correct info is on file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531640" y="4691327"/>
            <a:ext cx="8066670" cy="1961535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form must be turned in tomorrow at the start of homeroom!</a:t>
            </a:r>
          </a:p>
        </p:txBody>
      </p:sp>
      <p:pic>
        <p:nvPicPr>
          <p:cNvPr id="6" name="Picture 5" descr="Teacher-to-Teacher - Meeting the Needs of Our Stude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74825"/>
            <a:ext cx="2857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37" y="703287"/>
            <a:ext cx="6896534" cy="1080938"/>
          </a:xfrm>
        </p:spPr>
        <p:txBody>
          <a:bodyPr/>
          <a:lstStyle/>
          <a:p>
            <a:r>
              <a:rPr lang="en-US" dirty="0"/>
              <a:t>Free and Reduced Lunch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2060750"/>
            <a:ext cx="8853054" cy="44888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Underneath your Pupil Data form is a Free/Reduced Lunch form (Long Form)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form must be signed by a parent/guardian to determine if you qualify for this program. 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5" name="32-Point Star 4"/>
          <p:cNvSpPr/>
          <p:nvPr/>
        </p:nvSpPr>
        <p:spPr>
          <a:xfrm>
            <a:off x="531640" y="4691327"/>
            <a:ext cx="8066670" cy="1961535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form must be turned in tomorrow at the start of homeroom!</a:t>
            </a:r>
          </a:p>
        </p:txBody>
      </p:sp>
      <p:pic>
        <p:nvPicPr>
          <p:cNvPr id="6" name="Picture 5" descr="Edge of Insanity: Hungry? Save on Snacks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427" y="426762"/>
            <a:ext cx="2205573" cy="16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65961"/>
            <a:ext cx="8674608" cy="4279392"/>
          </a:xfrm>
          <a:prstGeom prst="wedgeEllipseCallout">
            <a:avLst>
              <a:gd name="adj1" fmla="val -42896"/>
              <a:gd name="adj2" fmla="val 7104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Interested in joining Student Government as a class rep? Please see Mr. Moss ASAP in Room A216 to pick up a form. Forms are due by Tuesday Afternoon (TOMORROW). Elections will be held if necessary on announced days  in Homeroom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741" y="374904"/>
            <a:ext cx="1239675" cy="13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– English Honors/AP Summer Work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517" y="2084623"/>
            <a:ext cx="8663152" cy="457893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Turning in your summer work:</a:t>
            </a:r>
          </a:p>
          <a:p>
            <a:r>
              <a:rPr lang="en-US" sz="2800" dirty="0">
                <a:solidFill>
                  <a:schemeClr val="bg1"/>
                </a:solidFill>
              </a:rPr>
              <a:t>If you are registered for Honors or AP English Language EITHER SEMESTER, </a:t>
            </a:r>
            <a:r>
              <a:rPr lang="en-US" sz="3200" b="1" dirty="0">
                <a:solidFill>
                  <a:srgbClr val="FFFF00"/>
                </a:solidFill>
              </a:rPr>
              <a:t>you should turn in your summer work to your English teacher today.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You can turn it in to them after school today. If you cannot find them, please ask another English teacher to give to the appropriate teacher (</a:t>
            </a:r>
            <a:r>
              <a:rPr lang="en-US" sz="2800" dirty="0">
                <a:solidFill>
                  <a:srgbClr val="FFFF00"/>
                </a:solidFill>
              </a:rPr>
              <a:t>no one else-only a English teacher</a:t>
            </a:r>
            <a:r>
              <a:rPr lang="en-US" sz="2800" dirty="0">
                <a:solidFill>
                  <a:schemeClr val="bg1"/>
                </a:solidFill>
              </a:rPr>
              <a:t>). Follow submission instructions in your summer work. There will be penalties for turning it in late. </a:t>
            </a:r>
          </a:p>
          <a:p>
            <a:endParaRPr lang="en-US" sz="2800" dirty="0"/>
          </a:p>
        </p:txBody>
      </p:sp>
      <p:pic>
        <p:nvPicPr>
          <p:cNvPr id="3" name="Picture 2" descr="&lt;strong&gt;Summer&lt;/strong&gt; Reading Matters | Crazy QuiltEd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688148"/>
            <a:ext cx="1216152" cy="12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Ragsdale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2760"/>
            <a:ext cx="8834284" cy="4454013"/>
          </a:xfrm>
        </p:spPr>
        <p:txBody>
          <a:bodyPr>
            <a:normAutofit/>
          </a:bodyPr>
          <a:lstStyle/>
          <a:p>
            <a:r>
              <a:rPr lang="en-US" sz="2800" dirty="0"/>
              <a:t>Today we will be going over the Ragsdale Student Handbook in detail.</a:t>
            </a:r>
          </a:p>
          <a:p>
            <a:r>
              <a:rPr lang="en-US" sz="2800" dirty="0"/>
              <a:t>We will pay particular attention to the following topics:</a:t>
            </a:r>
          </a:p>
          <a:p>
            <a:pPr lvl="1"/>
            <a:r>
              <a:rPr lang="en-US" sz="2400" dirty="0"/>
              <a:t>Dress Code</a:t>
            </a:r>
          </a:p>
          <a:p>
            <a:pPr lvl="1"/>
            <a:r>
              <a:rPr lang="en-US" sz="2400" dirty="0"/>
              <a:t>Absences</a:t>
            </a:r>
          </a:p>
          <a:p>
            <a:pPr lvl="1"/>
            <a:r>
              <a:rPr lang="en-US" sz="2400" dirty="0"/>
              <a:t>Tardy Policy</a:t>
            </a:r>
          </a:p>
          <a:p>
            <a:pPr lvl="1"/>
            <a:r>
              <a:rPr lang="en-US" sz="2400" dirty="0"/>
              <a:t>Before School/After School</a:t>
            </a:r>
          </a:p>
          <a:p>
            <a:pPr lvl="1"/>
            <a:r>
              <a:rPr lang="en-US" sz="2400" dirty="0"/>
              <a:t>Skipping/Out of Area </a:t>
            </a:r>
          </a:p>
          <a:p>
            <a:pPr lvl="1"/>
            <a:r>
              <a:rPr lang="en-US" sz="2400" dirty="0"/>
              <a:t>Cell Phone Policy</a:t>
            </a:r>
          </a:p>
          <a:p>
            <a:endParaRPr lang="en-US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4187723" y="3819175"/>
            <a:ext cx="534420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Tiger Pride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Cafeteria Expectations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Promotion/Grading Scale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Media Center Info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Parking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548211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Code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 dirty="0"/>
              <a:t>The Ragsdale Dress Code is available in greater detail online at ragsdale.gcsnc.com </a:t>
            </a:r>
            <a:r>
              <a:rPr lang="en-US" sz="2800" dirty="0">
                <a:hlinkClick r:id="rId2"/>
              </a:rPr>
              <a:t>CLICK HERE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120846"/>
            <a:ext cx="9019309" cy="373715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/>
                </a:solidFill>
              </a:rPr>
              <a:t>Shorts/Skirts should fall at finger tip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Students may not wear tank tops/spaghetti straps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/>
                </a:solidFill>
              </a:rPr>
              <a:t>Shirts should overlap pants </a:t>
            </a:r>
            <a:r>
              <a:rPr lang="en-US" sz="2400" i="1" dirty="0">
                <a:solidFill>
                  <a:schemeClr val="bg1"/>
                </a:solidFill>
              </a:rPr>
              <a:t>(no bare midriffs)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Pants shouldn’t have holes &amp; undergarments shouldn’t show.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5"/>
                </a:solidFill>
              </a:rPr>
              <a:t>No hoods can be worn in the building.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PJs/House shoes should not be worn.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Students may not wear head wear (exceptions for religious head wear)—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No bandanas (worn or carried)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-18771" y="3352354"/>
            <a:ext cx="9019309" cy="3458716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Students out of dress code will have ISS for the block. Students may return to class during the next block if they change into appropriate dress</a:t>
            </a:r>
          </a:p>
        </p:txBody>
      </p:sp>
    </p:spTree>
    <p:extLst>
      <p:ext uri="{BB962C8B-B14F-4D97-AF65-F5344CB8AC3E}">
        <p14:creationId xmlns:p14="http://schemas.microsoft.com/office/powerpoint/2010/main" val="21319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Absence/Attendance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If students have more than 3 absences in a class they must stay after with a teacher for 45 minutes to make up that class session.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347019" y="3359947"/>
            <a:ext cx="6287729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When absent you should bring a note to attendance BEFORE school. 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</a:rPr>
              <a:t>Being in line does not mean you are excused to your first block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-319248" y="2318179"/>
            <a:ext cx="8598308" cy="4183174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Your note should include: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Student full name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Date of absence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Reason for absence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Parent Signature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Parent phone number</a:t>
            </a:r>
          </a:p>
        </p:txBody>
      </p:sp>
    </p:spTree>
    <p:extLst>
      <p:ext uri="{BB962C8B-B14F-4D97-AF65-F5344CB8AC3E}">
        <p14:creationId xmlns:p14="http://schemas.microsoft.com/office/powerpoint/2010/main" val="19719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Tardy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2760"/>
            <a:ext cx="8996516" cy="4454013"/>
          </a:xfrm>
        </p:spPr>
        <p:txBody>
          <a:bodyPr>
            <a:normAutofit/>
          </a:bodyPr>
          <a:lstStyle/>
          <a:p>
            <a:r>
              <a:rPr lang="en-US" sz="2800" dirty="0"/>
              <a:t>Students with NO unexcused </a:t>
            </a:r>
            <a:r>
              <a:rPr lang="en-US" sz="2800" dirty="0" err="1"/>
              <a:t>tardies</a:t>
            </a:r>
            <a:r>
              <a:rPr lang="en-US" sz="2800" dirty="0"/>
              <a:t> for the semester are allowed an exam exemption for select classes (Does not include EOC/NC Final/AP, etc.)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568214"/>
            <a:ext cx="9128582" cy="314140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bg1"/>
                </a:solidFill>
              </a:rPr>
              <a:t>1</a:t>
            </a:r>
            <a:r>
              <a:rPr lang="en-US" sz="2400" i="1" baseline="30000" dirty="0">
                <a:solidFill>
                  <a:schemeClr val="bg1"/>
                </a:solidFill>
              </a:rPr>
              <a:t>st</a:t>
            </a:r>
            <a:r>
              <a:rPr lang="en-US" sz="2400" i="1" dirty="0">
                <a:solidFill>
                  <a:schemeClr val="bg1"/>
                </a:solidFill>
              </a:rPr>
              <a:t> Tardy – Warning and Parent Contact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400" i="1" baseline="30000" dirty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Tardy – Parent Contact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3</a:t>
            </a:r>
            <a:r>
              <a:rPr lang="en-US" sz="2400" i="1" baseline="30000" dirty="0">
                <a:solidFill>
                  <a:schemeClr val="bg1"/>
                </a:solidFill>
              </a:rPr>
              <a:t>rd</a:t>
            </a:r>
            <a:r>
              <a:rPr lang="en-US" sz="2400" i="1" dirty="0">
                <a:solidFill>
                  <a:schemeClr val="bg1"/>
                </a:solidFill>
              </a:rPr>
              <a:t> Tardy – Parent Contact and After School Detention 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sz="2400" i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Tardy – Parent Contact, After School Detention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5</a:t>
            </a:r>
            <a:r>
              <a:rPr lang="en-US" sz="2400" i="1" baseline="30000" dirty="0">
                <a:solidFill>
                  <a:schemeClr val="bg1"/>
                </a:solidFill>
              </a:rPr>
              <a:t>th</a:t>
            </a:r>
            <a:r>
              <a:rPr lang="en-US" sz="2400" i="1" dirty="0">
                <a:solidFill>
                  <a:schemeClr val="bg1"/>
                </a:solidFill>
              </a:rPr>
              <a:t> Tardy – Referral, Parent Contact, ISS (1 day for block)</a:t>
            </a:r>
          </a:p>
          <a:p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r>
              <a:rPr lang="en-US" sz="2400" i="1" baseline="30000" dirty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Tardy – Referral, Parent Contact, ISS (1 full day)</a:t>
            </a:r>
          </a:p>
          <a:p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Before/After School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 dirty="0"/>
              <a:t>Students should be supervised before or after school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47484" y="3359948"/>
            <a:ext cx="8731045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The doors open at 8:30. Breakfast is served from 8:30 to 8:45 and must  be eaten in the cafeteria</a:t>
            </a:r>
          </a:p>
          <a:p>
            <a:pPr algn="ctr"/>
            <a:endParaRPr lang="en-US" sz="2800" i="1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Students participating in after school activities/tutoring must have a ride available for pick up. More information on late buses will be provided later in the year </a:t>
            </a:r>
          </a:p>
        </p:txBody>
      </p:sp>
    </p:spTree>
    <p:extLst>
      <p:ext uri="{BB962C8B-B14F-4D97-AF65-F5344CB8AC3E}">
        <p14:creationId xmlns:p14="http://schemas.microsoft.com/office/powerpoint/2010/main" val="42514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Homeroom Agenda – First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0528"/>
            <a:ext cx="8819535" cy="4837471"/>
          </a:xfrm>
        </p:spPr>
        <p:txBody>
          <a:bodyPr>
            <a:normAutofit fontScale="85000" lnSpcReduction="20000"/>
          </a:bodyPr>
          <a:lstStyle/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Morning Announcements/Pledge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Schedule Information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GCS Handbook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Photo Consent Form 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Military Relationship Form 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Pupil Data Form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Free/Reduced Lunch Form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Announcements:</a:t>
            </a:r>
          </a:p>
          <a:p>
            <a:pPr lvl="1" fontAlgn="base">
              <a:lnSpc>
                <a:spcPct val="120000"/>
              </a:lnSpc>
            </a:pPr>
            <a:r>
              <a:rPr lang="en-US" dirty="0"/>
              <a:t>Student Congress Class Reps - If interested pick up forms from Mr. Moss in A216</a:t>
            </a:r>
          </a:p>
          <a:p>
            <a:pPr lvl="1" fontAlgn="base">
              <a:lnSpc>
                <a:spcPct val="120000"/>
              </a:lnSpc>
            </a:pPr>
            <a:r>
              <a:rPr lang="en-US" dirty="0"/>
              <a:t>Senior T-Shirt Designs (In Sr. Homerooms Only)</a:t>
            </a:r>
          </a:p>
          <a:p>
            <a:pPr lvl="1" fontAlgn="base">
              <a:lnSpc>
                <a:spcPct val="120000"/>
              </a:lnSpc>
            </a:pPr>
            <a:r>
              <a:rPr lang="en-US" dirty="0"/>
              <a:t>English Summer Work</a:t>
            </a:r>
          </a:p>
          <a:p>
            <a:pPr marL="457200" indent="-457200" fontAlgn="base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RHS Rules and Procedures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085" y="817447"/>
            <a:ext cx="93345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045" y="1834166"/>
            <a:ext cx="3185446" cy="25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1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Academic Help?</a:t>
            </a:r>
          </a:p>
        </p:txBody>
      </p:sp>
      <p:pic>
        <p:nvPicPr>
          <p:cNvPr id="1026" name="Picture 2" descr="Image result for Peer Tutor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3146331"/>
            <a:ext cx="4170218" cy="219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4405745" y="2008463"/>
            <a:ext cx="4738255" cy="47907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Peer Tutoring occurs on Tuesdays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From 3:45 to 4:30</a:t>
            </a:r>
          </a:p>
          <a:p>
            <a:pPr algn="ctr"/>
            <a:endParaRPr lang="en-US" sz="2800" i="1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Peer Tutoring will begin on the Tuesday after Interims</a:t>
            </a:r>
          </a:p>
          <a:p>
            <a:pPr algn="ctr"/>
            <a:endParaRPr lang="en-US" sz="2400" i="1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Peer tutoring is free but students will need to provide transportation.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Late Buses may occur later in the semester. </a:t>
            </a:r>
          </a:p>
        </p:txBody>
      </p:sp>
    </p:spTree>
    <p:extLst>
      <p:ext uri="{BB962C8B-B14F-4D97-AF65-F5344CB8AC3E}">
        <p14:creationId xmlns:p14="http://schemas.microsoft.com/office/powerpoint/2010/main" val="28844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Skipping/Out of Area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5" y="2141196"/>
            <a:ext cx="8686800" cy="445401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Be where you are supposed to be.</a:t>
            </a:r>
          </a:p>
          <a:p>
            <a:pPr lvl="1"/>
            <a:r>
              <a:rPr lang="en-US" sz="2400" dirty="0"/>
              <a:t>If it’s class – be in class</a:t>
            </a:r>
          </a:p>
          <a:p>
            <a:pPr lvl="1"/>
            <a:r>
              <a:rPr lang="en-US" sz="2400" dirty="0"/>
              <a:t>If it’s lunch – be in the cafeteria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800" dirty="0">
                <a:solidFill>
                  <a:schemeClr val="bg1"/>
                </a:solidFill>
              </a:rPr>
              <a:t>Student skipping will have administrative consequences which may include suspension. </a:t>
            </a:r>
          </a:p>
          <a:p>
            <a:endParaRPr lang="en-US" sz="2400" dirty="0"/>
          </a:p>
          <a:p>
            <a:r>
              <a:rPr lang="en-US" sz="2800" dirty="0"/>
              <a:t>Students may not be in the halls during the first 15 minutes or last 15 minutes of class. 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1"/>
                </a:solidFill>
              </a:rPr>
              <a:t>Students out of area (no hall pass) will have administrator consequences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443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School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5" y="2141196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 dirty="0"/>
              <a:t>When leaving campus, be sure to check out through the attendance office.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800" dirty="0">
                <a:solidFill>
                  <a:schemeClr val="bg1"/>
                </a:solidFill>
              </a:rPr>
              <a:t>Students who do not check out through the attendance office will be written up for skipping.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6365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8463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 dirty="0"/>
              <a:t>Cell phones may be used at lunch and during class transitions only</a:t>
            </a:r>
          </a:p>
          <a:p>
            <a:r>
              <a:rPr lang="en-US" sz="2800" dirty="0"/>
              <a:t>Cell phones </a:t>
            </a:r>
            <a:r>
              <a:rPr lang="en-US" sz="2800" u="sng" dirty="0">
                <a:solidFill>
                  <a:srgbClr val="FFFF00"/>
                </a:solidFill>
              </a:rPr>
              <a:t>should not be seen or heard </a:t>
            </a:r>
            <a:r>
              <a:rPr lang="en-US" sz="2800" dirty="0">
                <a:solidFill>
                  <a:srgbClr val="FFFF00"/>
                </a:solidFill>
              </a:rPr>
              <a:t>during class time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0" y="3672153"/>
            <a:ext cx="9144000" cy="31067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accent2">
                    <a:lumMod val="50000"/>
                  </a:schemeClr>
                </a:solidFill>
              </a:rPr>
              <a:t>First Offense </a:t>
            </a:r>
            <a:r>
              <a:rPr lang="en-US" sz="2400" i="1" dirty="0">
                <a:solidFill>
                  <a:schemeClr val="bg1"/>
                </a:solidFill>
              </a:rPr>
              <a:t>– Student may pick up device at the end of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accent2">
                    <a:lumMod val="50000"/>
                  </a:schemeClr>
                </a:solidFill>
              </a:rPr>
              <a:t>Second Offense </a:t>
            </a:r>
            <a:r>
              <a:rPr lang="en-US" sz="2400" i="1" dirty="0">
                <a:solidFill>
                  <a:schemeClr val="bg1"/>
                </a:solidFill>
              </a:rPr>
              <a:t>– Parent/Guardian may pick up at the end of the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accent2">
                    <a:lumMod val="50000"/>
                  </a:schemeClr>
                </a:solidFill>
              </a:rPr>
              <a:t>Third Offense </a:t>
            </a:r>
            <a:r>
              <a:rPr lang="en-US" sz="2400" i="1" dirty="0">
                <a:solidFill>
                  <a:schemeClr val="bg1"/>
                </a:solidFill>
              </a:rPr>
              <a:t>– Device may be held for up to 10 school days</a:t>
            </a:r>
          </a:p>
          <a:p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rgbClr val="FF0000"/>
                </a:solidFill>
              </a:rPr>
              <a:t>*****Refusal to turn over a phone results in a referral for insubordination</a:t>
            </a:r>
          </a:p>
        </p:txBody>
      </p:sp>
    </p:spTree>
    <p:extLst>
      <p:ext uri="{BB962C8B-B14F-4D97-AF65-F5344CB8AC3E}">
        <p14:creationId xmlns:p14="http://schemas.microsoft.com/office/powerpoint/2010/main" val="41940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for Home Football Game</a:t>
            </a:r>
            <a:br>
              <a:rPr lang="en-US" dirty="0"/>
            </a:br>
            <a:r>
              <a:rPr lang="en-US" dirty="0"/>
              <a:t>will be announced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3" y="2222570"/>
            <a:ext cx="6681787" cy="4454525"/>
          </a:xfrm>
        </p:spPr>
      </p:pic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85991" y="2222569"/>
            <a:ext cx="1669774" cy="445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Student Section should be in place by 7:00</a:t>
            </a:r>
          </a:p>
          <a:p>
            <a:endParaRPr lang="en-US" sz="3200" dirty="0"/>
          </a:p>
          <a:p>
            <a:r>
              <a:rPr lang="en-US" sz="3200" dirty="0"/>
              <a:t>Game starts at 7:30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389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Tiger Pride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075688"/>
            <a:ext cx="8686800" cy="4561085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Cafeteria</a:t>
            </a:r>
            <a:r>
              <a:rPr lang="en-US" sz="2800" dirty="0"/>
              <a:t> – pick up after yourself, wait in line, don’t cut in front of others</a:t>
            </a:r>
          </a:p>
          <a:p>
            <a:r>
              <a:rPr lang="en-US" sz="2800" u="sng" dirty="0">
                <a:solidFill>
                  <a:schemeClr val="bg1"/>
                </a:solidFill>
              </a:rPr>
              <a:t>Hallways</a:t>
            </a:r>
            <a:r>
              <a:rPr lang="en-US" sz="2800" dirty="0"/>
              <a:t> – Do not block or congregate, use commons areas to chat, be mindful of others.  Students must be respectful and respond to any adult at all times. </a:t>
            </a:r>
          </a:p>
          <a:p>
            <a:r>
              <a:rPr lang="en-US" sz="2800" u="sng" dirty="0">
                <a:solidFill>
                  <a:schemeClr val="bg1"/>
                </a:solidFill>
              </a:rPr>
              <a:t>Public Displays of Affection </a:t>
            </a:r>
            <a:r>
              <a:rPr lang="en-US" sz="2800" dirty="0"/>
              <a:t>– School is not the place</a:t>
            </a:r>
          </a:p>
          <a:p>
            <a:r>
              <a:rPr lang="en-US" sz="2800" dirty="0"/>
              <a:t>Generally do not mark or deface school property (hallways, books, etc.) – </a:t>
            </a:r>
            <a:r>
              <a:rPr lang="en-US" sz="2800" dirty="0">
                <a:solidFill>
                  <a:srgbClr val="FFFF00"/>
                </a:solidFill>
              </a:rPr>
              <a:t>Leave the classroom and hallways better than you found them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137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Cafeteria/Lunch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Students may not be off campus or out of area (in academic buildings/hallways) during lunch.  Students must have a note to be in the media center during lunch time. </a:t>
            </a:r>
          </a:p>
          <a:p>
            <a:r>
              <a:rPr lang="en-US" dirty="0"/>
              <a:t>Students must buy food in the serving area – When you are in the cafeteria you are not permitted to return to the lines</a:t>
            </a:r>
          </a:p>
          <a:p>
            <a:r>
              <a:rPr lang="en-US" b="1" dirty="0">
                <a:solidFill>
                  <a:srgbClr val="FFFF00"/>
                </a:solidFill>
              </a:rPr>
              <a:t>Students must remain seated in the cafeteria at all times</a:t>
            </a:r>
          </a:p>
          <a:p>
            <a:r>
              <a:rPr lang="en-US" dirty="0"/>
              <a:t>Outside food may not be delivered by parents/local businesses </a:t>
            </a:r>
          </a:p>
          <a:p>
            <a:r>
              <a:rPr lang="en-US" dirty="0">
                <a:solidFill>
                  <a:srgbClr val="FFFF00"/>
                </a:solidFill>
              </a:rPr>
              <a:t>Students must remain in the cafeteria or patio area (patio privileges may be revoked if violated)</a:t>
            </a:r>
          </a:p>
          <a:p>
            <a:r>
              <a:rPr lang="en-US" dirty="0"/>
              <a:t>Students who throw food/leave trash behind will face disciplinary consequences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91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Promotion/Grading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 dirty="0"/>
              <a:t>Ragsdale is on the ten point scale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47484" y="3259393"/>
            <a:ext cx="2913768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>
                <a:solidFill>
                  <a:schemeClr val="bg1"/>
                </a:solidFill>
              </a:rPr>
              <a:t>A = 90-100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B=80-89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C=70-79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D=60-69</a:t>
            </a:r>
          </a:p>
          <a:p>
            <a:r>
              <a:rPr lang="en-US" sz="4000" i="1" dirty="0">
                <a:solidFill>
                  <a:schemeClr val="bg1"/>
                </a:solidFill>
              </a:rPr>
              <a:t>F=0-59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3326723" y="2673626"/>
            <a:ext cx="5817277" cy="3826564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bg1"/>
                </a:solidFill>
              </a:rPr>
              <a:t>Promotion Standards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To be promoted to grade 10 = </a:t>
            </a:r>
            <a:r>
              <a:rPr lang="en-US" sz="2000" dirty="0">
                <a:solidFill>
                  <a:srgbClr val="FF0000"/>
                </a:solidFill>
              </a:rPr>
              <a:t>6 credits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To be promoted to grade 10 = </a:t>
            </a:r>
            <a:r>
              <a:rPr lang="en-US" sz="2000" dirty="0">
                <a:solidFill>
                  <a:schemeClr val="tx1"/>
                </a:solidFill>
              </a:rPr>
              <a:t>13 credits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To be promoted to grade 12 =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20 credits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To graduate = </a:t>
            </a:r>
            <a:r>
              <a:rPr lang="en-US" sz="2000" dirty="0">
                <a:solidFill>
                  <a:srgbClr val="0070C0"/>
                </a:solidFill>
              </a:rPr>
              <a:t>28 credits</a:t>
            </a:r>
          </a:p>
        </p:txBody>
      </p:sp>
    </p:spTree>
    <p:extLst>
      <p:ext uri="{BB962C8B-B14F-4D97-AF65-F5344CB8AC3E}">
        <p14:creationId xmlns:p14="http://schemas.microsoft.com/office/powerpoint/2010/main" val="12151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SAT Registration 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Registration Deadline for the October 6 SAT at Ragsdale is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September 7 </a:t>
            </a:r>
          </a:p>
          <a:p>
            <a:r>
              <a:rPr lang="en-US" sz="2800" dirty="0"/>
              <a:t>Register as soon as possible (TONIGHT AT HOME)</a:t>
            </a:r>
          </a:p>
          <a:p>
            <a:r>
              <a:rPr lang="en-US" sz="2800" dirty="0"/>
              <a:t>Seniors wanting to send scores – </a:t>
            </a:r>
            <a:r>
              <a:rPr lang="en-US" sz="2800" dirty="0">
                <a:solidFill>
                  <a:srgbClr val="00FF00"/>
                </a:solidFill>
              </a:rPr>
              <a:t>THE TIME IS NOW</a:t>
            </a:r>
          </a:p>
          <a:p>
            <a:r>
              <a:rPr lang="en-US" sz="2800" dirty="0"/>
              <a:t>SAT Waivers are available in the guidance office for students who meet criteria </a:t>
            </a:r>
          </a:p>
          <a:p>
            <a:r>
              <a:rPr lang="en-US" sz="2800" dirty="0"/>
              <a:t>All dates and registration deadlines for the SAT/PSAT/ACT are posted online.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54200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Center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008464"/>
            <a:ext cx="8686800" cy="4628310"/>
          </a:xfrm>
        </p:spPr>
        <p:txBody>
          <a:bodyPr>
            <a:normAutofit/>
          </a:bodyPr>
          <a:lstStyle/>
          <a:p>
            <a:r>
              <a:rPr lang="en-US" sz="2800" dirty="0"/>
              <a:t>Please be mindful when using the media center</a:t>
            </a:r>
          </a:p>
          <a:p>
            <a:r>
              <a:rPr lang="en-US" sz="2800" dirty="0"/>
              <a:t>The media center will be open before school from 8:30 – 8:45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3229897" y="3359948"/>
            <a:ext cx="5648632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In order to be in the Media Center students must have a </a:t>
            </a:r>
            <a:r>
              <a:rPr lang="en-US" sz="3200" i="1" dirty="0">
                <a:solidFill>
                  <a:srgbClr val="00B050"/>
                </a:solidFill>
              </a:rPr>
              <a:t>signed Media Pass at all times.</a:t>
            </a:r>
          </a:p>
          <a:p>
            <a:pPr algn="ctr"/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Day Count!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0528"/>
            <a:ext cx="8819535" cy="4837471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sz="4000" dirty="0"/>
              <a:t>Teachers take Attendance using the folder</a:t>
            </a:r>
          </a:p>
          <a:p>
            <a:pPr fontAlgn="base">
              <a:lnSpc>
                <a:spcPct val="120000"/>
              </a:lnSpc>
            </a:pPr>
            <a:r>
              <a:rPr lang="en-US" sz="4000" dirty="0"/>
              <a:t>Remember follow directions inside</a:t>
            </a:r>
          </a:p>
          <a:p>
            <a:pPr fontAlgn="base">
              <a:lnSpc>
                <a:spcPct val="120000"/>
              </a:lnSpc>
            </a:pPr>
            <a:r>
              <a:rPr lang="en-US" sz="4000" dirty="0"/>
              <a:t>Students must be present in homeroom for the 10 day count/ daily attendance purposes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794" y="753229"/>
            <a:ext cx="1355206" cy="1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47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Driver’s Ed/License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/>
          </a:bodyPr>
          <a:lstStyle/>
          <a:p>
            <a:r>
              <a:rPr lang="en-US" sz="2800" dirty="0"/>
              <a:t>Driver’s Ed Signup can be done online through ncdrivingschool.com (Registration is online)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47484" y="3259393"/>
            <a:ext cx="5648632" cy="33773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In order to be eligible student must be 14.5 and sign up online. Students are responsible for transportation.</a:t>
            </a:r>
          </a:p>
          <a:p>
            <a:pPr algn="ctr"/>
            <a:endParaRPr lang="en-US" sz="2800" i="1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To obtain a permit students must be 15 and pass 3 out of their four classes.  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5928852" y="3495367"/>
            <a:ext cx="2949677" cy="2905432"/>
          </a:xfrm>
          <a:prstGeom prst="star32">
            <a:avLst>
              <a:gd name="adj" fmla="val 43591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Students who fail to pass 3 out of 4 class OR dropout will have license revoked</a:t>
            </a:r>
          </a:p>
        </p:txBody>
      </p:sp>
    </p:spTree>
    <p:extLst>
      <p:ext uri="{BB962C8B-B14F-4D97-AF65-F5344CB8AC3E}">
        <p14:creationId xmlns:p14="http://schemas.microsoft.com/office/powerpoint/2010/main" val="7208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Policy</a:t>
            </a: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3241963" y="2082205"/>
            <a:ext cx="5636565" cy="455456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B050"/>
                </a:solidFill>
              </a:rPr>
              <a:t>Parking Passes cost $30.00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You must register before the start of school and by the 11</a:t>
            </a:r>
            <a:r>
              <a:rPr lang="en-US" sz="2400" i="1" baseline="30000" dirty="0">
                <a:solidFill>
                  <a:schemeClr val="bg1"/>
                </a:solidFill>
              </a:rPr>
              <a:t>th</a:t>
            </a:r>
            <a:r>
              <a:rPr lang="en-US" sz="2400" i="1" dirty="0">
                <a:solidFill>
                  <a:schemeClr val="bg1"/>
                </a:solidFill>
              </a:rPr>
              <a:t> day of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Parking pass must be properly displayed and only park in the student lots.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The privilege to park can be revoked </a:t>
            </a:r>
            <a:r>
              <a:rPr lang="en-US" sz="2400" i="1" dirty="0">
                <a:solidFill>
                  <a:srgbClr val="FF0000"/>
                </a:solidFill>
              </a:rPr>
              <a:t>(ex. Violate rules, excessive </a:t>
            </a:r>
            <a:r>
              <a:rPr lang="en-US" sz="2400" i="1" dirty="0" err="1">
                <a:solidFill>
                  <a:srgbClr val="FF0000"/>
                </a:solidFill>
              </a:rPr>
              <a:t>tardies</a:t>
            </a:r>
            <a:r>
              <a:rPr lang="en-US" sz="2400" i="1" dirty="0">
                <a:solidFill>
                  <a:srgbClr val="FF0000"/>
                </a:solidFill>
              </a:rPr>
              <a:t>, endanger others) 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0" y="2507673"/>
            <a:ext cx="3886200" cy="3851564"/>
          </a:xfrm>
          <a:prstGeom prst="star32">
            <a:avLst>
              <a:gd name="adj" fmla="val 43592"/>
            </a:avLst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Your car will be towed if you park illegally or in inappropriate areas</a:t>
            </a:r>
          </a:p>
        </p:txBody>
      </p:sp>
    </p:spTree>
    <p:extLst>
      <p:ext uri="{BB962C8B-B14F-4D97-AF65-F5344CB8AC3E}">
        <p14:creationId xmlns:p14="http://schemas.microsoft.com/office/powerpoint/2010/main" val="15971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52" y="5630287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“During lunch I can sit in the front office.”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80103" y="5630287"/>
            <a:ext cx="5972457" cy="9298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Remain in the cafeteria at all times.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5649222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can miss 5 classes and not have to make up time”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71542" y="5649222"/>
            <a:ext cx="5972457" cy="9298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Please see your course teacher for recovery time!</a:t>
            </a:r>
          </a:p>
        </p:txBody>
      </p:sp>
    </p:spTree>
    <p:extLst>
      <p:ext uri="{BB962C8B-B14F-4D97-AF65-F5344CB8AC3E}">
        <p14:creationId xmlns:p14="http://schemas.microsoft.com/office/powerpoint/2010/main" val="19218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5676652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don’t need a parking pass to park on campus”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73268" y="5676652"/>
            <a:ext cx="5972457" cy="9298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All parking decals must be properly displayed.</a:t>
            </a:r>
          </a:p>
        </p:txBody>
      </p:sp>
    </p:spTree>
    <p:extLst>
      <p:ext uri="{BB962C8B-B14F-4D97-AF65-F5344CB8AC3E}">
        <p14:creationId xmlns:p14="http://schemas.microsoft.com/office/powerpoint/2010/main" val="22987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5722374"/>
            <a:ext cx="8689838" cy="92981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FALSE-You must listen and respect   all staff members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only have to listen to my assigned teachers.”</a:t>
            </a:r>
          </a:p>
        </p:txBody>
      </p:sp>
    </p:spTree>
    <p:extLst>
      <p:ext uri="{BB962C8B-B14F-4D97-AF65-F5344CB8AC3E}">
        <p14:creationId xmlns:p14="http://schemas.microsoft.com/office/powerpoint/2010/main" val="30065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6" y="5755220"/>
            <a:ext cx="8918438" cy="929813"/>
          </a:xfrm>
          <a:solidFill>
            <a:srgbClr val="FFC000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FALSE-you can only use cell phones during class change and breakfast/lunch time.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“We can use phones anytime during the day.”</a:t>
            </a:r>
          </a:p>
        </p:txBody>
      </p:sp>
    </p:spTree>
    <p:extLst>
      <p:ext uri="{BB962C8B-B14F-4D97-AF65-F5344CB8AC3E}">
        <p14:creationId xmlns:p14="http://schemas.microsoft.com/office/powerpoint/2010/main" val="3008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can turn in my notes in to  attendance any time.”</a:t>
            </a:r>
          </a:p>
        </p:txBody>
      </p:sp>
    </p:spTree>
    <p:extLst>
      <p:ext uri="{BB962C8B-B14F-4D97-AF65-F5344CB8AC3E}">
        <p14:creationId xmlns:p14="http://schemas.microsoft.com/office/powerpoint/2010/main" val="30113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5722374"/>
            <a:ext cx="8256493" cy="929813"/>
          </a:xfrm>
          <a:solidFill>
            <a:srgbClr val="FFC000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TRUE-you may not leave out of the cafeteria (make sure you have all your needs items for your lunch)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have to remain seated in the cafeteria at all times during breakfast and lunch times.”</a:t>
            </a:r>
          </a:p>
        </p:txBody>
      </p:sp>
    </p:spTree>
    <p:extLst>
      <p:ext uri="{BB962C8B-B14F-4D97-AF65-F5344CB8AC3E}">
        <p14:creationId xmlns:p14="http://schemas.microsoft.com/office/powerpoint/2010/main" val="37246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5722374"/>
            <a:ext cx="7288306" cy="929813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TRUE-recover your time ASAP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“Failure to make up time after 3 absences - (45 minutes) per missed class session – results in my grade being lowered to a F (59) for the nine weeks.”</a:t>
            </a:r>
          </a:p>
        </p:txBody>
      </p:sp>
    </p:spTree>
    <p:extLst>
      <p:ext uri="{BB962C8B-B14F-4D97-AF65-F5344CB8AC3E}">
        <p14:creationId xmlns:p14="http://schemas.microsoft.com/office/powerpoint/2010/main" val="6519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5" y="2100899"/>
            <a:ext cx="8610600" cy="26185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On Your Desk You Should Have a Copy of Your Schedule.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Please throw your old schedule copy away.  Many schedule changes have occurred and your schedule may have changed. </a:t>
            </a:r>
            <a:r>
              <a:rPr lang="en-US" b="1" u="sng" dirty="0">
                <a:solidFill>
                  <a:srgbClr val="FFFF00"/>
                </a:solidFill>
              </a:rPr>
              <a:t>Today You Must Follow Your Schedule exactly as written. 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464" y="5061895"/>
            <a:ext cx="8610600" cy="16864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If you have a complete schedule, </a:t>
            </a:r>
            <a:r>
              <a:rPr lang="en-US" sz="2400" b="1" u="sng" dirty="0"/>
              <a:t>YOU MUST REPORT TO EVERY CLASS LISTED ON THE SCHEDULE</a:t>
            </a:r>
            <a:r>
              <a:rPr lang="en-US" sz="2400" dirty="0"/>
              <a:t>.  You must NOT go to the Counseling Office, the Front Office, or anywhere except where the schedule card shows you are to report.  </a:t>
            </a:r>
          </a:p>
        </p:txBody>
      </p:sp>
      <p:pic>
        <p:nvPicPr>
          <p:cNvPr id="7" name="Picture 6" descr="الجدولة و التنظيم Schedu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73" y="585774"/>
            <a:ext cx="1822928" cy="1415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5" y="1293696"/>
            <a:ext cx="8675360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77" y="5755220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FALSE 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“If I missed 6 full days of school – I only have to make </a:t>
            </a:r>
            <a:r>
              <a:rPr lang="en-US" sz="4000" i="1">
                <a:solidFill>
                  <a:schemeClr val="bg1"/>
                </a:solidFill>
              </a:rPr>
              <a:t>up three </a:t>
            </a:r>
            <a:r>
              <a:rPr lang="en-US" sz="4000" i="1" dirty="0">
                <a:solidFill>
                  <a:schemeClr val="bg1"/>
                </a:solidFill>
              </a:rPr>
              <a:t>45 minute sessions.”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71543" y="5755220"/>
            <a:ext cx="5972457" cy="92981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bg1"/>
                </a:solidFill>
              </a:rPr>
              <a:t>You must make up time for each missed class session – 3 days over allowed 3 absences X 4 =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bg1"/>
                </a:solidFill>
              </a:rPr>
              <a:t>12 make up sessions (YIKES!)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 can wear a t-shirt as long as it doesn’t have inappropriate material.”</a:t>
            </a:r>
          </a:p>
        </p:txBody>
      </p:sp>
    </p:spTree>
    <p:extLst>
      <p:ext uri="{BB962C8B-B14F-4D97-AF65-F5344CB8AC3E}">
        <p14:creationId xmlns:p14="http://schemas.microsoft.com/office/powerpoint/2010/main" val="1977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“Cell phones should not be seen or heard during class time.”</a:t>
            </a:r>
          </a:p>
        </p:txBody>
      </p:sp>
    </p:spTree>
    <p:extLst>
      <p:ext uri="{BB962C8B-B14F-4D97-AF65-F5344CB8AC3E}">
        <p14:creationId xmlns:p14="http://schemas.microsoft.com/office/powerpoint/2010/main" val="27346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“The media center is open in the mornings.”</a:t>
            </a:r>
          </a:p>
        </p:txBody>
      </p:sp>
    </p:spTree>
    <p:extLst>
      <p:ext uri="{BB962C8B-B14F-4D97-AF65-F5344CB8AC3E}">
        <p14:creationId xmlns:p14="http://schemas.microsoft.com/office/powerpoint/2010/main" val="28929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True/False -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12" y="5722374"/>
            <a:ext cx="2772696" cy="92981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</a:rPr>
              <a:t>TRUE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9" y="344773"/>
            <a:ext cx="1637071" cy="1663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ounded Rectangle 3"/>
          <p:cNvSpPr/>
          <p:nvPr/>
        </p:nvSpPr>
        <p:spPr>
          <a:xfrm>
            <a:off x="117986" y="2176728"/>
            <a:ext cx="9026013" cy="3235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“If I am absent, I need to turn in a note in the morning to attendance when I return.”</a:t>
            </a:r>
          </a:p>
        </p:txBody>
      </p:sp>
    </p:spTree>
    <p:extLst>
      <p:ext uri="{BB962C8B-B14F-4D97-AF65-F5344CB8AC3E}">
        <p14:creationId xmlns:p14="http://schemas.microsoft.com/office/powerpoint/2010/main" val="11151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 Information</a:t>
            </a:r>
            <a:br>
              <a:rPr lang="en-US" dirty="0"/>
            </a:br>
            <a:r>
              <a:rPr lang="en-US" dirty="0"/>
              <a:t>“I’m missing a class! There’s nothing there. For real!”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1" y="1982009"/>
            <a:ext cx="8610600" cy="126173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If you are missing a class/there is a hole in your schedule…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974" y="2833131"/>
            <a:ext cx="850666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report to the Media Center 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DURING THAT SPECIFIC BLOCK FOR WHICH YOUR SCHEDULE HAS A HOLE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and check in with the adult who is there.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006" y="4218126"/>
            <a:ext cx="8610600" cy="126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“I have a hole in my schedule second block. Can I go to the media center now?!?!?”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5131" y="5230214"/>
            <a:ext cx="8846574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No. Go to First Block then report to the Media Center 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DURING THE SPECIFIC BLOCK (2</a:t>
            </a:r>
            <a:r>
              <a:rPr lang="en-US" sz="2800" b="1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nd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Block) FOR WHICH YOUR SCHEDULE HAS A HOLE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8" name="Picture 7" descr="الجدولة و التنظيم Schedu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73" y="585774"/>
            <a:ext cx="1822928" cy="1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 Information</a:t>
            </a:r>
            <a:br>
              <a:rPr lang="en-US" dirty="0"/>
            </a:br>
            <a:r>
              <a:rPr lang="en-US" dirty="0"/>
              <a:t>“I need to change my class!”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74" y="2780907"/>
            <a:ext cx="6081250" cy="218597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000" b="1" dirty="0"/>
              <a:t>Schedule changes should be dropped off by the Guidance office level box as soon as possible. There are only 3 situations where students should definitely ask for a schedule change:</a:t>
            </a:r>
            <a:endParaRPr lang="en-US" sz="3000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92479" y="2208901"/>
            <a:ext cx="2448764" cy="384720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en-US" sz="2400" dirty="0">
                <a:solidFill>
                  <a:schemeClr val="bg1"/>
                </a:solidFill>
              </a:rPr>
              <a:t>You have never taken a prerequisite for a course you are scheduled for (Ex. Scheduled for Spanish 2 yet never had Spanish 1).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674" y="2208901"/>
            <a:ext cx="600013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You Are In a Class You Already Passed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35559" y="4966878"/>
            <a:ext cx="6162365" cy="163121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. You failed a prerequisite for a class you are taking (Ex. Failed CC Math 1 and scheduled to take CC Math 2). </a:t>
            </a:r>
          </a:p>
          <a:p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 descr="الجدولة و التنظيم Schedu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73" y="585774"/>
            <a:ext cx="1822928" cy="1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 Information</a:t>
            </a:r>
            <a:br>
              <a:rPr lang="en-US" dirty="0"/>
            </a:br>
            <a:r>
              <a:rPr lang="en-US" dirty="0"/>
              <a:t>“I am supposed to take a class at Weaver Academy. What do I do?”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73" y="2404872"/>
            <a:ext cx="8499623" cy="34198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Students who have morning classes at Weaver Academy, will stay at Ragsdale on </a:t>
            </a:r>
            <a:r>
              <a:rPr lang="en-US" sz="3200" b="1" dirty="0">
                <a:solidFill>
                  <a:srgbClr val="C00000"/>
                </a:solidFill>
              </a:rPr>
              <a:t>Monday </a:t>
            </a:r>
            <a:r>
              <a:rPr lang="en-US" sz="3200" dirty="0">
                <a:solidFill>
                  <a:schemeClr val="bg1"/>
                </a:solidFill>
              </a:rPr>
              <a:t>but will go to Weaver Academy starting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C00000"/>
                </a:solidFill>
              </a:rPr>
              <a:t>Tuesday</a:t>
            </a:r>
            <a:r>
              <a:rPr lang="en-US" sz="3200" dirty="0"/>
              <a:t>. </a:t>
            </a:r>
            <a:r>
              <a:rPr lang="en-US" sz="3200" dirty="0">
                <a:solidFill>
                  <a:schemeClr val="bg1"/>
                </a:solidFill>
              </a:rPr>
              <a:t>If a student has classes at Weaver Academy today, they will be staying in the Media Center.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الجدولة و التنظيم Schedule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73" y="585774"/>
            <a:ext cx="1822928" cy="1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GCS HANDBOOK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4" y="2182760"/>
            <a:ext cx="8686800" cy="445401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Today you will be receiving copies of both the GCS and Ragsdale Student Handbooks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 GCS Handbook is under the copy of your schedule</a:t>
            </a:r>
          </a:p>
          <a:p>
            <a:r>
              <a:rPr lang="en-US" sz="2800" dirty="0">
                <a:solidFill>
                  <a:schemeClr val="bg1"/>
                </a:solidFill>
              </a:rPr>
              <a:t>I am passing out a sheet for you to sign confirming you received BOTH the RHS Handbook AND the GCS Handbook</a:t>
            </a:r>
          </a:p>
          <a:p>
            <a:r>
              <a:rPr lang="en-US" sz="2800" dirty="0">
                <a:solidFill>
                  <a:schemeClr val="bg1"/>
                </a:solidFill>
              </a:rPr>
              <a:t>Today in Homeroom and in your classes you will frequently hear teachers referencing both documents. You are accountable for the information within.</a:t>
            </a:r>
          </a:p>
          <a:p>
            <a:r>
              <a:rPr lang="en-US" sz="2800" dirty="0">
                <a:solidFill>
                  <a:schemeClr val="bg1"/>
                </a:solidFill>
              </a:rPr>
              <a:t>You should review the material in both the GCS handbook and RHS handbook with a parent tonight</a:t>
            </a:r>
          </a:p>
          <a:p>
            <a:endParaRPr lang="en-US" dirty="0"/>
          </a:p>
        </p:txBody>
      </p:sp>
      <p:pic>
        <p:nvPicPr>
          <p:cNvPr id="1026" name="Picture 2" descr="http://www1.gcsnc.com/images/logo/Logo-without-T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87" y="248027"/>
            <a:ext cx="2031613" cy="176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085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Consent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2060750"/>
            <a:ext cx="8853054" cy="44888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Underneath the GCS Handbook is a parent consent form </a:t>
            </a:r>
            <a:r>
              <a:rPr lang="en-US" sz="3600" dirty="0"/>
              <a:t>(Color Paper)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This form must be signed by a parent/guardian to allow or deny your picture to be used for GCS/RHS purposes 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5" name="32-Point Star 4"/>
          <p:cNvSpPr/>
          <p:nvPr/>
        </p:nvSpPr>
        <p:spPr>
          <a:xfrm>
            <a:off x="531640" y="4691327"/>
            <a:ext cx="8066670" cy="1961535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This form must be turned in tomorrow at the start of homeroom!</a:t>
            </a:r>
          </a:p>
        </p:txBody>
      </p:sp>
      <p:pic>
        <p:nvPicPr>
          <p:cNvPr id="6" name="Picture 5" descr="Camera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192" y="292015"/>
            <a:ext cx="1796808" cy="166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4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2866</TotalTime>
  <Words>2404</Words>
  <Application>Microsoft Office PowerPoint</Application>
  <PresentationFormat>On-screen Show (4:3)</PresentationFormat>
  <Paragraphs>236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Trebuchet MS</vt:lpstr>
      <vt:lpstr>Berlin</vt:lpstr>
      <vt:lpstr>Homeroom August 2018</vt:lpstr>
      <vt:lpstr>Homeroom Agenda – First Day</vt:lpstr>
      <vt:lpstr>10 Day Count!</vt:lpstr>
      <vt:lpstr>Schedule Information</vt:lpstr>
      <vt:lpstr>Schedule Information “I’m missing a class! There’s nothing there. For real!”</vt:lpstr>
      <vt:lpstr>Schedule Information “I need to change my class!”</vt:lpstr>
      <vt:lpstr>Schedule Information “I am supposed to take a class at Weaver Academy. What do I do?”</vt:lpstr>
      <vt:lpstr>GCS HANDBOOK</vt:lpstr>
      <vt:lpstr>Photo Consent Form</vt:lpstr>
      <vt:lpstr>Military Consent Form</vt:lpstr>
      <vt:lpstr>Pupil Data Form</vt:lpstr>
      <vt:lpstr>Free and Reduced Lunch Form</vt:lpstr>
      <vt:lpstr>Announcements</vt:lpstr>
      <vt:lpstr>Announcements – English Honors/AP Summer Work </vt:lpstr>
      <vt:lpstr>Ragsdale HANDBOOK</vt:lpstr>
      <vt:lpstr>Dress Code Policy</vt:lpstr>
      <vt:lpstr>Absence/Attendance Policy</vt:lpstr>
      <vt:lpstr>Tardy Policy</vt:lpstr>
      <vt:lpstr>Before/After School Supervision</vt:lpstr>
      <vt:lpstr>Need Academic Help?</vt:lpstr>
      <vt:lpstr>Skipping/Out of Area Procedure</vt:lpstr>
      <vt:lpstr>Leaving School Procedure</vt:lpstr>
      <vt:lpstr>Cell Phone Policy</vt:lpstr>
      <vt:lpstr>Theme for Home Football Game will be announced </vt:lpstr>
      <vt:lpstr>Tiger Pride</vt:lpstr>
      <vt:lpstr>Cafeteria/Lunch Expectations</vt:lpstr>
      <vt:lpstr>Promotion/Grading Scale</vt:lpstr>
      <vt:lpstr>October SAT Registration Deadline</vt:lpstr>
      <vt:lpstr>Media Center Information</vt:lpstr>
      <vt:lpstr>Driver’s Ed/License Information</vt:lpstr>
      <vt:lpstr>Parking Lot Policy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  <vt:lpstr>True/False - Expectations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Homeroom March 22, 2015</dc:title>
  <dc:creator>Matthew Moss</dc:creator>
  <cp:lastModifiedBy>Bowman, Angela E</cp:lastModifiedBy>
  <cp:revision>95</cp:revision>
  <dcterms:created xsi:type="dcterms:W3CDTF">2016-03-19T17:15:07Z</dcterms:created>
  <dcterms:modified xsi:type="dcterms:W3CDTF">2018-08-27T17:01:01Z</dcterms:modified>
</cp:coreProperties>
</file>