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256" r:id="rId2"/>
    <p:sldId id="290" r:id="rId3"/>
    <p:sldId id="257" r:id="rId4"/>
    <p:sldId id="289" r:id="rId5"/>
    <p:sldId id="258" r:id="rId6"/>
    <p:sldId id="259" r:id="rId7"/>
    <p:sldId id="260" r:id="rId8"/>
    <p:sldId id="261" r:id="rId9"/>
    <p:sldId id="262" r:id="rId10"/>
    <p:sldId id="263" r:id="rId11"/>
    <p:sldId id="264" r:id="rId12"/>
    <p:sldId id="265" r:id="rId13"/>
    <p:sldId id="267" r:id="rId14"/>
    <p:sldId id="268" r:id="rId15"/>
    <p:sldId id="266" r:id="rId16"/>
    <p:sldId id="292" r:id="rId17"/>
    <p:sldId id="291" r:id="rId18"/>
    <p:sldId id="269" r:id="rId19"/>
    <p:sldId id="273" r:id="rId20"/>
    <p:sldId id="270" r:id="rId21"/>
    <p:sldId id="271" r:id="rId22"/>
    <p:sldId id="272" r:id="rId23"/>
    <p:sldId id="274" r:id="rId24"/>
    <p:sldId id="275" r:id="rId25"/>
    <p:sldId id="299" r:id="rId26"/>
    <p:sldId id="300" r:id="rId27"/>
    <p:sldId id="301" r:id="rId28"/>
    <p:sldId id="306" r:id="rId29"/>
    <p:sldId id="307" r:id="rId30"/>
    <p:sldId id="276" r:id="rId31"/>
    <p:sldId id="277" r:id="rId32"/>
    <p:sldId id="278" r:id="rId33"/>
    <p:sldId id="288" r:id="rId34"/>
    <p:sldId id="333" r:id="rId35"/>
    <p:sldId id="332" r:id="rId36"/>
    <p:sldId id="279" r:id="rId37"/>
    <p:sldId id="304" r:id="rId38"/>
    <p:sldId id="305" r:id="rId39"/>
    <p:sldId id="302" r:id="rId40"/>
    <p:sldId id="293" r:id="rId41"/>
    <p:sldId id="294" r:id="rId42"/>
    <p:sldId id="296" r:id="rId43"/>
    <p:sldId id="295"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4" r:id="rId69"/>
    <p:sldId id="303" r:id="rId70"/>
    <p:sldId id="297" r:id="rId71"/>
    <p:sldId id="298" r:id="rId72"/>
    <p:sldId id="342" r:id="rId73"/>
    <p:sldId id="340" r:id="rId74"/>
    <p:sldId id="341" r:id="rId75"/>
    <p:sldId id="336" r:id="rId76"/>
    <p:sldId id="337" r:id="rId77"/>
    <p:sldId id="335" r:id="rId78"/>
    <p:sldId id="352" r:id="rId79"/>
    <p:sldId id="353" r:id="rId80"/>
    <p:sldId id="344" r:id="rId81"/>
    <p:sldId id="345" r:id="rId82"/>
    <p:sldId id="346" r:id="rId83"/>
    <p:sldId id="347" r:id="rId84"/>
    <p:sldId id="348" r:id="rId85"/>
    <p:sldId id="349" r:id="rId86"/>
    <p:sldId id="350" r:id="rId87"/>
    <p:sldId id="354" r:id="rId88"/>
    <p:sldId id="355" r:id="rId89"/>
    <p:sldId id="357" r:id="rId90"/>
    <p:sldId id="359" r:id="rId91"/>
    <p:sldId id="363" r:id="rId92"/>
    <p:sldId id="364" r:id="rId93"/>
    <p:sldId id="365" r:id="rId94"/>
    <p:sldId id="366" r:id="rId95"/>
    <p:sldId id="367" r:id="rId96"/>
    <p:sldId id="369" r:id="rId97"/>
    <p:sldId id="368" r:id="rId98"/>
    <p:sldId id="370" r:id="rId99"/>
    <p:sldId id="371" r:id="rId100"/>
    <p:sldId id="356" r:id="rId101"/>
    <p:sldId id="351" r:id="rId102"/>
    <p:sldId id="358" r:id="rId103"/>
    <p:sldId id="360" r:id="rId104"/>
    <p:sldId id="372" r:id="rId105"/>
    <p:sldId id="373" r:id="rId106"/>
    <p:sldId id="376" r:id="rId107"/>
    <p:sldId id="338" r:id="rId108"/>
    <p:sldId id="374" r:id="rId109"/>
    <p:sldId id="375" r:id="rId110"/>
    <p:sldId id="361" r:id="rId111"/>
    <p:sldId id="362" r:id="rId112"/>
    <p:sldId id="339"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9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579" autoAdjust="0"/>
  </p:normalViewPr>
  <p:slideViewPr>
    <p:cSldViewPr snapToGrid="0">
      <p:cViewPr varScale="1">
        <p:scale>
          <a:sx n="63" d="100"/>
          <a:sy n="63" d="100"/>
        </p:scale>
        <p:origin x="9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6AA856-B4A0-498E-98A7-A3C9C6941E04}"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7CD402-59F0-45FC-A723-D57C795410A6}" type="slidenum">
              <a:rPr lang="en-US" smtClean="0"/>
              <a:t>‹#›</a:t>
            </a:fld>
            <a:endParaRPr lang="en-US"/>
          </a:p>
        </p:txBody>
      </p:sp>
    </p:spTree>
    <p:extLst>
      <p:ext uri="{BB962C8B-B14F-4D97-AF65-F5344CB8AC3E}">
        <p14:creationId xmlns:p14="http://schemas.microsoft.com/office/powerpoint/2010/main" val="330697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ce91fa618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ce91fa618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9143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d0466b2fc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d0466b2fc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d0466b2fc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d0466b2fc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d0466b2fcc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d0466b2fcc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d0466b2fc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d0466b2fc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d0466b2fcc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d0466b2fcc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d0466b2fcc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d0466b2fcc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d0466b2fc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d0466b2fc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d0466b2fcc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d0466b2fc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d0466b2fcc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d0466b2fcc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d0466b2fcc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d0466b2fcc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7CD402-59F0-45FC-A723-D57C795410A6}" type="slidenum">
              <a:rPr lang="en-US" smtClean="0"/>
              <a:t>12</a:t>
            </a:fld>
            <a:endParaRPr lang="en-US"/>
          </a:p>
        </p:txBody>
      </p:sp>
    </p:spTree>
    <p:extLst>
      <p:ext uri="{BB962C8B-B14F-4D97-AF65-F5344CB8AC3E}">
        <p14:creationId xmlns:p14="http://schemas.microsoft.com/office/powerpoint/2010/main" val="965453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d0466b2fcc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d0466b2fcc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d0466b2fcc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d0466b2fcc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d0466b2fcc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d0466b2fcc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d0466b2fcc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2d0466b2fcc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d0466b2fcc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d0466b2fcc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d0466b2fcc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2d0466b2fc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d0466b2fc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d0466b2fc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d0466b2fcc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d0466b2fcc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d0466b2fcc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d0466b2fcc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d0466b2fcc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d0466b2fcc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7CD402-59F0-45FC-A723-D57C795410A6}" type="slidenum">
              <a:rPr lang="en-US" smtClean="0"/>
              <a:t>17</a:t>
            </a:fld>
            <a:endParaRPr lang="en-US"/>
          </a:p>
        </p:txBody>
      </p:sp>
    </p:spTree>
    <p:extLst>
      <p:ext uri="{BB962C8B-B14F-4D97-AF65-F5344CB8AC3E}">
        <p14:creationId xmlns:p14="http://schemas.microsoft.com/office/powerpoint/2010/main" val="4148499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7CD402-59F0-45FC-A723-D57C795410A6}" type="slidenum">
              <a:rPr lang="en-US" smtClean="0"/>
              <a:t>69</a:t>
            </a:fld>
            <a:endParaRPr lang="en-US"/>
          </a:p>
        </p:txBody>
      </p:sp>
    </p:spTree>
    <p:extLst>
      <p:ext uri="{BB962C8B-B14F-4D97-AF65-F5344CB8AC3E}">
        <p14:creationId xmlns:p14="http://schemas.microsoft.com/office/powerpoint/2010/main" val="1096472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7CD402-59F0-45FC-A723-D57C795410A6}" type="slidenum">
              <a:rPr lang="en-US" smtClean="0"/>
              <a:t>76</a:t>
            </a:fld>
            <a:endParaRPr lang="en-US"/>
          </a:p>
        </p:txBody>
      </p:sp>
    </p:spTree>
    <p:extLst>
      <p:ext uri="{BB962C8B-B14F-4D97-AF65-F5344CB8AC3E}">
        <p14:creationId xmlns:p14="http://schemas.microsoft.com/office/powerpoint/2010/main" val="3975369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ce91fa618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ce91fa618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446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d0cbfd71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2d0cbfd71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d0a79a876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d0a79a876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d0cbfd710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2d0cbfd710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d0cbfd710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2d0cbfd710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d0cbfd710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d0cbfd710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d0cbfd710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d0cbfd710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d0cbfd7107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d0cbfd710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ce91fa618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ce91fa618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d268be8bd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d268be8bd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d268be8b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d268be8b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ff57d5a846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1ff57d5a84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d0cbfd7107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2d0cbfd710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7CD402-59F0-45FC-A723-D57C795410A6}" type="slidenum">
              <a:rPr lang="en-US" smtClean="0"/>
              <a:t>94</a:t>
            </a:fld>
            <a:endParaRPr lang="en-US"/>
          </a:p>
        </p:txBody>
      </p:sp>
    </p:spTree>
    <p:extLst>
      <p:ext uri="{BB962C8B-B14F-4D97-AF65-F5344CB8AC3E}">
        <p14:creationId xmlns:p14="http://schemas.microsoft.com/office/powerpoint/2010/main" val="17382040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1ff57d5a84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1ff57d5a84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d0cbfd7107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d0cbfd710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d0cbfd710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2d0cbfd710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ff57d5a846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ff57d5a84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2ce91fa618e_0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2ce91fa618e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7CD402-59F0-45FC-A723-D57C795410A6}" type="slidenum">
              <a:rPr lang="en-US" smtClean="0"/>
              <a:t>35</a:t>
            </a:fld>
            <a:endParaRPr lang="en-US"/>
          </a:p>
        </p:txBody>
      </p:sp>
    </p:spTree>
    <p:extLst>
      <p:ext uri="{BB962C8B-B14F-4D97-AF65-F5344CB8AC3E}">
        <p14:creationId xmlns:p14="http://schemas.microsoft.com/office/powerpoint/2010/main" val="35149164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bda8799a90_1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8" name="Google Shape;748;g2bda8799a90_1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d0466b2fc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d0466b2fc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d0466b2fc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d0466b2fc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d0466b2fc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d0466b2fc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d0466b2fc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d0466b2fc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15186-CD20-AC1A-B132-C8639E543D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7DC432-D766-551C-5588-202F5C3482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DBC59-1D1E-69D1-BB27-0F09F2D2E682}"/>
              </a:ext>
            </a:extLst>
          </p:cNvPr>
          <p:cNvSpPr>
            <a:spLocks noGrp="1"/>
          </p:cNvSpPr>
          <p:nvPr>
            <p:ph type="dt" sz="half" idx="10"/>
          </p:nvPr>
        </p:nvSpPr>
        <p:spPr/>
        <p:txBody>
          <a:bodyPr/>
          <a:lstStyle/>
          <a:p>
            <a:fld id="{7BFA1EF4-D606-4BC1-B6AB-8A52FC6FFF72}" type="datetimeFigureOut">
              <a:rPr lang="en-US" smtClean="0"/>
              <a:t>5/10/2024</a:t>
            </a:fld>
            <a:endParaRPr lang="en-US"/>
          </a:p>
        </p:txBody>
      </p:sp>
      <p:sp>
        <p:nvSpPr>
          <p:cNvPr id="5" name="Footer Placeholder 4">
            <a:extLst>
              <a:ext uri="{FF2B5EF4-FFF2-40B4-BE49-F238E27FC236}">
                <a16:creationId xmlns:a16="http://schemas.microsoft.com/office/drawing/2014/main" id="{FC86E4D5-E0AE-CED7-1835-6A55DECC3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E0981-192B-06F1-9945-8CDB2088909E}"/>
              </a:ext>
            </a:extLst>
          </p:cNvPr>
          <p:cNvSpPr>
            <a:spLocks noGrp="1"/>
          </p:cNvSpPr>
          <p:nvPr>
            <p:ph type="sldNum" sz="quarter" idx="12"/>
          </p:nvPr>
        </p:nvSpPr>
        <p:spPr/>
        <p:txBody>
          <a:bodyPr/>
          <a:lstStyle/>
          <a:p>
            <a:fld id="{4159BDC5-3A7D-4022-A672-E948832CD851}" type="slidenum">
              <a:rPr lang="en-US" smtClean="0"/>
              <a:t>‹#›</a:t>
            </a:fld>
            <a:endParaRPr lang="en-US"/>
          </a:p>
        </p:txBody>
      </p:sp>
    </p:spTree>
    <p:extLst>
      <p:ext uri="{BB962C8B-B14F-4D97-AF65-F5344CB8AC3E}">
        <p14:creationId xmlns:p14="http://schemas.microsoft.com/office/powerpoint/2010/main" val="3670009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6A6F-DF9A-E938-93FD-F014924CEF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06966C-835C-E43C-0560-AE72F39E04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54B788-BEF6-91A3-0A88-BEA0F533227A}"/>
              </a:ext>
            </a:extLst>
          </p:cNvPr>
          <p:cNvSpPr>
            <a:spLocks noGrp="1"/>
          </p:cNvSpPr>
          <p:nvPr>
            <p:ph type="dt" sz="half" idx="10"/>
          </p:nvPr>
        </p:nvSpPr>
        <p:spPr/>
        <p:txBody>
          <a:bodyPr/>
          <a:lstStyle/>
          <a:p>
            <a:fld id="{7BFA1EF4-D606-4BC1-B6AB-8A52FC6FFF72}" type="datetimeFigureOut">
              <a:rPr lang="en-US" smtClean="0"/>
              <a:t>5/10/2024</a:t>
            </a:fld>
            <a:endParaRPr lang="en-US"/>
          </a:p>
        </p:txBody>
      </p:sp>
      <p:sp>
        <p:nvSpPr>
          <p:cNvPr id="5" name="Footer Placeholder 4">
            <a:extLst>
              <a:ext uri="{FF2B5EF4-FFF2-40B4-BE49-F238E27FC236}">
                <a16:creationId xmlns:a16="http://schemas.microsoft.com/office/drawing/2014/main" id="{7EF1951A-BB7D-1409-5062-FBE6AB692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8C258-6B0B-1F0F-9BC3-5351D119D0B8}"/>
              </a:ext>
            </a:extLst>
          </p:cNvPr>
          <p:cNvSpPr>
            <a:spLocks noGrp="1"/>
          </p:cNvSpPr>
          <p:nvPr>
            <p:ph type="sldNum" sz="quarter" idx="12"/>
          </p:nvPr>
        </p:nvSpPr>
        <p:spPr/>
        <p:txBody>
          <a:bodyPr/>
          <a:lstStyle/>
          <a:p>
            <a:fld id="{4159BDC5-3A7D-4022-A672-E948832CD851}" type="slidenum">
              <a:rPr lang="en-US" smtClean="0"/>
              <a:t>‹#›</a:t>
            </a:fld>
            <a:endParaRPr lang="en-US"/>
          </a:p>
        </p:txBody>
      </p:sp>
    </p:spTree>
    <p:extLst>
      <p:ext uri="{BB962C8B-B14F-4D97-AF65-F5344CB8AC3E}">
        <p14:creationId xmlns:p14="http://schemas.microsoft.com/office/powerpoint/2010/main" val="195003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3A0336-6F31-7022-50C0-448420B066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D5DFF3-1784-0985-2B8C-20D473B08C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CD264-AD19-E1A4-2882-E20023C3A5E3}"/>
              </a:ext>
            </a:extLst>
          </p:cNvPr>
          <p:cNvSpPr>
            <a:spLocks noGrp="1"/>
          </p:cNvSpPr>
          <p:nvPr>
            <p:ph type="dt" sz="half" idx="10"/>
          </p:nvPr>
        </p:nvSpPr>
        <p:spPr/>
        <p:txBody>
          <a:bodyPr/>
          <a:lstStyle/>
          <a:p>
            <a:fld id="{7BFA1EF4-D606-4BC1-B6AB-8A52FC6FFF72}" type="datetimeFigureOut">
              <a:rPr lang="en-US" smtClean="0"/>
              <a:t>5/10/2024</a:t>
            </a:fld>
            <a:endParaRPr lang="en-US"/>
          </a:p>
        </p:txBody>
      </p:sp>
      <p:sp>
        <p:nvSpPr>
          <p:cNvPr id="5" name="Footer Placeholder 4">
            <a:extLst>
              <a:ext uri="{FF2B5EF4-FFF2-40B4-BE49-F238E27FC236}">
                <a16:creationId xmlns:a16="http://schemas.microsoft.com/office/drawing/2014/main" id="{ABA44635-73D3-469C-2AE3-A9A3E622E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999C5-656F-60DB-A4AA-1769A1B811A3}"/>
              </a:ext>
            </a:extLst>
          </p:cNvPr>
          <p:cNvSpPr>
            <a:spLocks noGrp="1"/>
          </p:cNvSpPr>
          <p:nvPr>
            <p:ph type="sldNum" sz="quarter" idx="12"/>
          </p:nvPr>
        </p:nvSpPr>
        <p:spPr/>
        <p:txBody>
          <a:bodyPr/>
          <a:lstStyle/>
          <a:p>
            <a:fld id="{4159BDC5-3A7D-4022-A672-E948832CD851}" type="slidenum">
              <a:rPr lang="en-US" smtClean="0"/>
              <a:t>‹#›</a:t>
            </a:fld>
            <a:endParaRPr lang="en-US"/>
          </a:p>
        </p:txBody>
      </p:sp>
    </p:spTree>
    <p:extLst>
      <p:ext uri="{BB962C8B-B14F-4D97-AF65-F5344CB8AC3E}">
        <p14:creationId xmlns:p14="http://schemas.microsoft.com/office/powerpoint/2010/main" val="396626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2" name="Google Shape;22;p3"/>
          <p:cNvSpPr/>
          <p:nvPr/>
        </p:nvSpPr>
        <p:spPr>
          <a:xfrm>
            <a:off x="415589" y="4069983"/>
            <a:ext cx="2658436" cy="2678527"/>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2">
              <a:alphaModFix/>
            </a:blip>
            <a:stretch>
              <a:fillRect/>
            </a:stretch>
          </a:blipFill>
          <a:ln>
            <a:noFill/>
          </a:ln>
        </p:spPr>
      </p:sp>
      <p:sp>
        <p:nvSpPr>
          <p:cNvPr id="23" name="Google Shape;23;p3"/>
          <p:cNvSpPr/>
          <p:nvPr/>
        </p:nvSpPr>
        <p:spPr>
          <a:xfrm rot="-924964" flipH="1">
            <a:off x="7597577" y="4458171"/>
            <a:ext cx="3176903" cy="1902171"/>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3">
              <a:alphaModFix/>
            </a:blip>
            <a:stretch>
              <a:fillRect/>
            </a:stretch>
          </a:blipFill>
          <a:ln>
            <a:noFill/>
          </a:ln>
        </p:spPr>
      </p:sp>
    </p:spTree>
    <p:extLst>
      <p:ext uri="{BB962C8B-B14F-4D97-AF65-F5344CB8AC3E}">
        <p14:creationId xmlns:p14="http://schemas.microsoft.com/office/powerpoint/2010/main" val="3902754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p:nvPr/>
        </p:nvSpPr>
        <p:spPr>
          <a:xfrm rot="-5400000">
            <a:off x="7099268" y="-273055"/>
            <a:ext cx="7979833" cy="7167976"/>
          </a:xfrm>
          <a:custGeom>
            <a:avLst/>
            <a:gdLst/>
            <a:ahLst/>
            <a:cxnLst/>
            <a:rect l="l" t="t" r="r" b="b"/>
            <a:pathLst>
              <a:path w="6350000" h="5703960" extrusionOk="0">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5703960"/>
                </a:lnTo>
                <a:lnTo>
                  <a:pt x="6350000" y="5703960"/>
                </a:lnTo>
                <a:lnTo>
                  <a:pt x="6350000" y="0"/>
                </a:lnTo>
                <a:cubicBezTo>
                  <a:pt x="6111240" y="0"/>
                  <a:pt x="5981700" y="82550"/>
                  <a:pt x="5877560" y="149860"/>
                </a:cubicBezTo>
                <a:close/>
              </a:path>
            </a:pathLst>
          </a:custGeom>
          <a:solidFill>
            <a:srgbClr val="F7D038"/>
          </a:solidFill>
          <a:ln>
            <a:noFill/>
          </a:ln>
        </p:spPr>
        <p:txBody>
          <a:bodyPr spcFirstLastPara="1" wrap="square" lIns="60967" tIns="60967" rIns="60967" bIns="60967" anchor="ctr" anchorCtr="0">
            <a:noAutofit/>
          </a:bodyPr>
          <a:lstStyle/>
          <a:p>
            <a:pPr marL="0" lvl="0" indent="0" algn="l" rtl="0">
              <a:spcBef>
                <a:spcPts val="0"/>
              </a:spcBef>
              <a:spcAft>
                <a:spcPts val="0"/>
              </a:spcAft>
              <a:buNone/>
            </a:pPr>
            <a:endParaRPr sz="2400"/>
          </a:p>
        </p:txBody>
      </p:sp>
      <p:sp>
        <p:nvSpPr>
          <p:cNvPr id="26" name="Google Shape;26;p4"/>
          <p:cNvSpPr/>
          <p:nvPr/>
        </p:nvSpPr>
        <p:spPr>
          <a:xfrm rot="-5400000">
            <a:off x="7540142" y="-273055"/>
            <a:ext cx="7979833" cy="7167976"/>
          </a:xfrm>
          <a:custGeom>
            <a:avLst/>
            <a:gdLst/>
            <a:ahLst/>
            <a:cxnLst/>
            <a:rect l="l" t="t" r="r" b="b"/>
            <a:pathLst>
              <a:path w="6350000" h="5703960" extrusionOk="0">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5703960"/>
                </a:lnTo>
                <a:lnTo>
                  <a:pt x="6350000" y="5703960"/>
                </a:lnTo>
                <a:lnTo>
                  <a:pt x="6350000" y="0"/>
                </a:lnTo>
                <a:cubicBezTo>
                  <a:pt x="6111240" y="0"/>
                  <a:pt x="5981700" y="82550"/>
                  <a:pt x="5877560" y="149860"/>
                </a:cubicBezTo>
                <a:close/>
              </a:path>
            </a:pathLst>
          </a:custGeom>
          <a:solidFill>
            <a:srgbClr val="00204B"/>
          </a:solidFill>
          <a:ln>
            <a:noFill/>
          </a:ln>
        </p:spPr>
        <p:txBody>
          <a:bodyPr spcFirstLastPara="1" wrap="square" lIns="60967" tIns="60967" rIns="60967" bIns="60967" anchor="ctr" anchorCtr="0">
            <a:noAutofit/>
          </a:bodyPr>
          <a:lstStyle/>
          <a:p>
            <a:pPr marL="0" lvl="0" indent="0" algn="l" rtl="0">
              <a:spcBef>
                <a:spcPts val="0"/>
              </a:spcBef>
              <a:spcAft>
                <a:spcPts val="0"/>
              </a:spcAft>
              <a:buNone/>
            </a:pPr>
            <a:endParaRPr sz="2400"/>
          </a:p>
        </p:txBody>
      </p:sp>
      <p:sp>
        <p:nvSpPr>
          <p:cNvPr id="27" name="Google Shape;2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0" name="Google Shape;30;p4"/>
          <p:cNvSpPr/>
          <p:nvPr/>
        </p:nvSpPr>
        <p:spPr>
          <a:xfrm flipH="1">
            <a:off x="8298837" y="979561"/>
            <a:ext cx="3546196" cy="5651308"/>
          </a:xfrm>
          <a:custGeom>
            <a:avLst/>
            <a:gdLst/>
            <a:ahLst/>
            <a:cxnLst/>
            <a:rect l="l" t="t" r="r" b="b"/>
            <a:pathLst>
              <a:path w="2119241" h="3377276" extrusionOk="0">
                <a:moveTo>
                  <a:pt x="2119241" y="0"/>
                </a:moveTo>
                <a:lnTo>
                  <a:pt x="0" y="0"/>
                </a:lnTo>
                <a:lnTo>
                  <a:pt x="0" y="3377276"/>
                </a:lnTo>
                <a:lnTo>
                  <a:pt x="2119241" y="3377276"/>
                </a:lnTo>
                <a:lnTo>
                  <a:pt x="2119241" y="0"/>
                </a:lnTo>
                <a:close/>
              </a:path>
            </a:pathLst>
          </a:custGeom>
          <a:blipFill rotWithShape="1">
            <a:blip r:embed="rId2">
              <a:alphaModFix/>
            </a:blip>
            <a:stretch>
              <a:fillRect/>
            </a:stretch>
          </a:blipFill>
          <a:ln>
            <a:noFill/>
          </a:ln>
        </p:spPr>
      </p:sp>
    </p:spTree>
    <p:extLst>
      <p:ext uri="{BB962C8B-B14F-4D97-AF65-F5344CB8AC3E}">
        <p14:creationId xmlns:p14="http://schemas.microsoft.com/office/powerpoint/2010/main" val="2894890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9CC29-0871-5776-981E-176B9878FB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12CF7D-2306-12CB-3EF2-3177222890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C2F13-D47B-49B5-B3B5-8A673F800B2B}"/>
              </a:ext>
            </a:extLst>
          </p:cNvPr>
          <p:cNvSpPr>
            <a:spLocks noGrp="1"/>
          </p:cNvSpPr>
          <p:nvPr>
            <p:ph type="dt" sz="half" idx="10"/>
          </p:nvPr>
        </p:nvSpPr>
        <p:spPr/>
        <p:txBody>
          <a:bodyPr/>
          <a:lstStyle/>
          <a:p>
            <a:fld id="{7BFA1EF4-D606-4BC1-B6AB-8A52FC6FFF72}" type="datetimeFigureOut">
              <a:rPr lang="en-US" smtClean="0"/>
              <a:t>5/10/2024</a:t>
            </a:fld>
            <a:endParaRPr lang="en-US"/>
          </a:p>
        </p:txBody>
      </p:sp>
      <p:sp>
        <p:nvSpPr>
          <p:cNvPr id="5" name="Footer Placeholder 4">
            <a:extLst>
              <a:ext uri="{FF2B5EF4-FFF2-40B4-BE49-F238E27FC236}">
                <a16:creationId xmlns:a16="http://schemas.microsoft.com/office/drawing/2014/main" id="{D913A8AC-9DC3-426C-D9C6-BE4F12FA3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1CC9D-A92B-36B7-8889-575AB746969A}"/>
              </a:ext>
            </a:extLst>
          </p:cNvPr>
          <p:cNvSpPr>
            <a:spLocks noGrp="1"/>
          </p:cNvSpPr>
          <p:nvPr>
            <p:ph type="sldNum" sz="quarter" idx="12"/>
          </p:nvPr>
        </p:nvSpPr>
        <p:spPr/>
        <p:txBody>
          <a:bodyPr/>
          <a:lstStyle/>
          <a:p>
            <a:fld id="{4159BDC5-3A7D-4022-A672-E948832CD851}" type="slidenum">
              <a:rPr lang="en-US" smtClean="0"/>
              <a:t>‹#›</a:t>
            </a:fld>
            <a:endParaRPr lang="en-US"/>
          </a:p>
        </p:txBody>
      </p:sp>
    </p:spTree>
    <p:extLst>
      <p:ext uri="{BB962C8B-B14F-4D97-AF65-F5344CB8AC3E}">
        <p14:creationId xmlns:p14="http://schemas.microsoft.com/office/powerpoint/2010/main" val="1617255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35F02-4CC7-C8C3-984E-CC782BA193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2DCAE-4696-6DD7-FE8C-994EFAD21C8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17DA9C-8E46-4CCF-06C6-7896956193AD}"/>
              </a:ext>
            </a:extLst>
          </p:cNvPr>
          <p:cNvSpPr>
            <a:spLocks noGrp="1"/>
          </p:cNvSpPr>
          <p:nvPr>
            <p:ph type="dt" sz="half" idx="10"/>
          </p:nvPr>
        </p:nvSpPr>
        <p:spPr/>
        <p:txBody>
          <a:bodyPr/>
          <a:lstStyle/>
          <a:p>
            <a:fld id="{7BFA1EF4-D606-4BC1-B6AB-8A52FC6FFF72}" type="datetimeFigureOut">
              <a:rPr lang="en-US" smtClean="0"/>
              <a:t>5/10/2024</a:t>
            </a:fld>
            <a:endParaRPr lang="en-US"/>
          </a:p>
        </p:txBody>
      </p:sp>
      <p:sp>
        <p:nvSpPr>
          <p:cNvPr id="5" name="Footer Placeholder 4">
            <a:extLst>
              <a:ext uri="{FF2B5EF4-FFF2-40B4-BE49-F238E27FC236}">
                <a16:creationId xmlns:a16="http://schemas.microsoft.com/office/drawing/2014/main" id="{40831257-5808-5F08-4D56-5E74A6DD0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C6AC9-C9EA-AEDF-BCF2-FA45B1CFCE28}"/>
              </a:ext>
            </a:extLst>
          </p:cNvPr>
          <p:cNvSpPr>
            <a:spLocks noGrp="1"/>
          </p:cNvSpPr>
          <p:nvPr>
            <p:ph type="sldNum" sz="quarter" idx="12"/>
          </p:nvPr>
        </p:nvSpPr>
        <p:spPr/>
        <p:txBody>
          <a:bodyPr/>
          <a:lstStyle/>
          <a:p>
            <a:fld id="{4159BDC5-3A7D-4022-A672-E948832CD851}" type="slidenum">
              <a:rPr lang="en-US" smtClean="0"/>
              <a:t>‹#›</a:t>
            </a:fld>
            <a:endParaRPr lang="en-US"/>
          </a:p>
        </p:txBody>
      </p:sp>
    </p:spTree>
    <p:extLst>
      <p:ext uri="{BB962C8B-B14F-4D97-AF65-F5344CB8AC3E}">
        <p14:creationId xmlns:p14="http://schemas.microsoft.com/office/powerpoint/2010/main" val="527155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C2678-1A18-C8BB-5E94-4B062B8466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514199-CDC9-E5BD-8263-CADF90E8C9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CEF1F6-F140-9BED-5EC9-AC11F01A5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050F6-B759-233D-4AAA-7B217580F472}"/>
              </a:ext>
            </a:extLst>
          </p:cNvPr>
          <p:cNvSpPr>
            <a:spLocks noGrp="1"/>
          </p:cNvSpPr>
          <p:nvPr>
            <p:ph type="dt" sz="half" idx="10"/>
          </p:nvPr>
        </p:nvSpPr>
        <p:spPr/>
        <p:txBody>
          <a:bodyPr/>
          <a:lstStyle/>
          <a:p>
            <a:fld id="{7BFA1EF4-D606-4BC1-B6AB-8A52FC6FFF72}" type="datetimeFigureOut">
              <a:rPr lang="en-US" smtClean="0"/>
              <a:t>5/10/2024</a:t>
            </a:fld>
            <a:endParaRPr lang="en-US"/>
          </a:p>
        </p:txBody>
      </p:sp>
      <p:sp>
        <p:nvSpPr>
          <p:cNvPr id="6" name="Footer Placeholder 5">
            <a:extLst>
              <a:ext uri="{FF2B5EF4-FFF2-40B4-BE49-F238E27FC236}">
                <a16:creationId xmlns:a16="http://schemas.microsoft.com/office/drawing/2014/main" id="{2251F017-C615-D11F-DE37-4060B7029F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373CA3-5862-F16D-4DD4-A4E2BE1C5244}"/>
              </a:ext>
            </a:extLst>
          </p:cNvPr>
          <p:cNvSpPr>
            <a:spLocks noGrp="1"/>
          </p:cNvSpPr>
          <p:nvPr>
            <p:ph type="sldNum" sz="quarter" idx="12"/>
          </p:nvPr>
        </p:nvSpPr>
        <p:spPr/>
        <p:txBody>
          <a:bodyPr/>
          <a:lstStyle/>
          <a:p>
            <a:fld id="{4159BDC5-3A7D-4022-A672-E948832CD851}" type="slidenum">
              <a:rPr lang="en-US" smtClean="0"/>
              <a:t>‹#›</a:t>
            </a:fld>
            <a:endParaRPr lang="en-US"/>
          </a:p>
        </p:txBody>
      </p:sp>
    </p:spTree>
    <p:extLst>
      <p:ext uri="{BB962C8B-B14F-4D97-AF65-F5344CB8AC3E}">
        <p14:creationId xmlns:p14="http://schemas.microsoft.com/office/powerpoint/2010/main" val="2396704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0DFC-B0B3-B918-B6FD-E75F580E97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55648A-CF6C-FF50-4225-981B67A49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3D8713-A770-E694-4B22-431C674EAB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553D6B-D0CE-D7A9-CCB9-AF20DF02A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6B011A-025F-00C8-0157-0A2FD4721C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6209E5-E7E6-6EFA-F7C6-B5C50743861C}"/>
              </a:ext>
            </a:extLst>
          </p:cNvPr>
          <p:cNvSpPr>
            <a:spLocks noGrp="1"/>
          </p:cNvSpPr>
          <p:nvPr>
            <p:ph type="dt" sz="half" idx="10"/>
          </p:nvPr>
        </p:nvSpPr>
        <p:spPr/>
        <p:txBody>
          <a:bodyPr/>
          <a:lstStyle/>
          <a:p>
            <a:fld id="{7BFA1EF4-D606-4BC1-B6AB-8A52FC6FFF72}" type="datetimeFigureOut">
              <a:rPr lang="en-US" smtClean="0"/>
              <a:t>5/10/2024</a:t>
            </a:fld>
            <a:endParaRPr lang="en-US"/>
          </a:p>
        </p:txBody>
      </p:sp>
      <p:sp>
        <p:nvSpPr>
          <p:cNvPr id="8" name="Footer Placeholder 7">
            <a:extLst>
              <a:ext uri="{FF2B5EF4-FFF2-40B4-BE49-F238E27FC236}">
                <a16:creationId xmlns:a16="http://schemas.microsoft.com/office/drawing/2014/main" id="{C4A4ECAE-0509-F38E-0B6A-33140AFC6F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F8B755-CF20-6207-5431-AF9A04458B1E}"/>
              </a:ext>
            </a:extLst>
          </p:cNvPr>
          <p:cNvSpPr>
            <a:spLocks noGrp="1"/>
          </p:cNvSpPr>
          <p:nvPr>
            <p:ph type="sldNum" sz="quarter" idx="12"/>
          </p:nvPr>
        </p:nvSpPr>
        <p:spPr/>
        <p:txBody>
          <a:bodyPr/>
          <a:lstStyle/>
          <a:p>
            <a:fld id="{4159BDC5-3A7D-4022-A672-E948832CD851}" type="slidenum">
              <a:rPr lang="en-US" smtClean="0"/>
              <a:t>‹#›</a:t>
            </a:fld>
            <a:endParaRPr lang="en-US"/>
          </a:p>
        </p:txBody>
      </p:sp>
    </p:spTree>
    <p:extLst>
      <p:ext uri="{BB962C8B-B14F-4D97-AF65-F5344CB8AC3E}">
        <p14:creationId xmlns:p14="http://schemas.microsoft.com/office/powerpoint/2010/main" val="2142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C54B-52A5-62C5-05F7-84B05CFCDC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7FC5B6-EEB0-D72A-8DB1-CFC0E3BC8B9B}"/>
              </a:ext>
            </a:extLst>
          </p:cNvPr>
          <p:cNvSpPr>
            <a:spLocks noGrp="1"/>
          </p:cNvSpPr>
          <p:nvPr>
            <p:ph type="dt" sz="half" idx="10"/>
          </p:nvPr>
        </p:nvSpPr>
        <p:spPr/>
        <p:txBody>
          <a:bodyPr/>
          <a:lstStyle/>
          <a:p>
            <a:fld id="{7BFA1EF4-D606-4BC1-B6AB-8A52FC6FFF72}" type="datetimeFigureOut">
              <a:rPr lang="en-US" smtClean="0"/>
              <a:t>5/10/2024</a:t>
            </a:fld>
            <a:endParaRPr lang="en-US"/>
          </a:p>
        </p:txBody>
      </p:sp>
      <p:sp>
        <p:nvSpPr>
          <p:cNvPr id="4" name="Footer Placeholder 3">
            <a:extLst>
              <a:ext uri="{FF2B5EF4-FFF2-40B4-BE49-F238E27FC236}">
                <a16:creationId xmlns:a16="http://schemas.microsoft.com/office/drawing/2014/main" id="{3CE60C7A-9EDB-C262-839A-9CBC6F6B01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ABB5C0-EEFE-8BF3-3049-588684F79CDF}"/>
              </a:ext>
            </a:extLst>
          </p:cNvPr>
          <p:cNvSpPr>
            <a:spLocks noGrp="1"/>
          </p:cNvSpPr>
          <p:nvPr>
            <p:ph type="sldNum" sz="quarter" idx="12"/>
          </p:nvPr>
        </p:nvSpPr>
        <p:spPr/>
        <p:txBody>
          <a:bodyPr/>
          <a:lstStyle/>
          <a:p>
            <a:fld id="{4159BDC5-3A7D-4022-A672-E948832CD851}" type="slidenum">
              <a:rPr lang="en-US" smtClean="0"/>
              <a:t>‹#›</a:t>
            </a:fld>
            <a:endParaRPr lang="en-US"/>
          </a:p>
        </p:txBody>
      </p:sp>
    </p:spTree>
    <p:extLst>
      <p:ext uri="{BB962C8B-B14F-4D97-AF65-F5344CB8AC3E}">
        <p14:creationId xmlns:p14="http://schemas.microsoft.com/office/powerpoint/2010/main" val="1598155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372B9C-D943-9134-9904-B7483B19F91E}"/>
              </a:ext>
            </a:extLst>
          </p:cNvPr>
          <p:cNvSpPr>
            <a:spLocks noGrp="1"/>
          </p:cNvSpPr>
          <p:nvPr>
            <p:ph type="dt" sz="half" idx="10"/>
          </p:nvPr>
        </p:nvSpPr>
        <p:spPr/>
        <p:txBody>
          <a:bodyPr/>
          <a:lstStyle/>
          <a:p>
            <a:fld id="{7BFA1EF4-D606-4BC1-B6AB-8A52FC6FFF72}" type="datetimeFigureOut">
              <a:rPr lang="en-US" smtClean="0"/>
              <a:t>5/10/2024</a:t>
            </a:fld>
            <a:endParaRPr lang="en-US"/>
          </a:p>
        </p:txBody>
      </p:sp>
      <p:sp>
        <p:nvSpPr>
          <p:cNvPr id="3" name="Footer Placeholder 2">
            <a:extLst>
              <a:ext uri="{FF2B5EF4-FFF2-40B4-BE49-F238E27FC236}">
                <a16:creationId xmlns:a16="http://schemas.microsoft.com/office/drawing/2014/main" id="{BA5AAF00-216A-1A4B-5AC7-DB1F079D47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0AB530-F6AB-24CD-A233-FFD0251E8E95}"/>
              </a:ext>
            </a:extLst>
          </p:cNvPr>
          <p:cNvSpPr>
            <a:spLocks noGrp="1"/>
          </p:cNvSpPr>
          <p:nvPr>
            <p:ph type="sldNum" sz="quarter" idx="12"/>
          </p:nvPr>
        </p:nvSpPr>
        <p:spPr/>
        <p:txBody>
          <a:bodyPr/>
          <a:lstStyle/>
          <a:p>
            <a:fld id="{4159BDC5-3A7D-4022-A672-E948832CD851}" type="slidenum">
              <a:rPr lang="en-US" smtClean="0"/>
              <a:t>‹#›</a:t>
            </a:fld>
            <a:endParaRPr lang="en-US"/>
          </a:p>
        </p:txBody>
      </p:sp>
    </p:spTree>
    <p:extLst>
      <p:ext uri="{BB962C8B-B14F-4D97-AF65-F5344CB8AC3E}">
        <p14:creationId xmlns:p14="http://schemas.microsoft.com/office/powerpoint/2010/main" val="293338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9F2B-7105-29FB-CCFE-30B2C45685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24F3F0-A8B3-9D4E-9000-5DCB32AFB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4ECEC-48CE-41A8-6107-A88B01D60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BB2F2-06EA-689D-0C36-B2C5551CE548}"/>
              </a:ext>
            </a:extLst>
          </p:cNvPr>
          <p:cNvSpPr>
            <a:spLocks noGrp="1"/>
          </p:cNvSpPr>
          <p:nvPr>
            <p:ph type="dt" sz="half" idx="10"/>
          </p:nvPr>
        </p:nvSpPr>
        <p:spPr/>
        <p:txBody>
          <a:bodyPr/>
          <a:lstStyle/>
          <a:p>
            <a:fld id="{7BFA1EF4-D606-4BC1-B6AB-8A52FC6FFF72}" type="datetimeFigureOut">
              <a:rPr lang="en-US" smtClean="0"/>
              <a:t>5/10/2024</a:t>
            </a:fld>
            <a:endParaRPr lang="en-US"/>
          </a:p>
        </p:txBody>
      </p:sp>
      <p:sp>
        <p:nvSpPr>
          <p:cNvPr id="6" name="Footer Placeholder 5">
            <a:extLst>
              <a:ext uri="{FF2B5EF4-FFF2-40B4-BE49-F238E27FC236}">
                <a16:creationId xmlns:a16="http://schemas.microsoft.com/office/drawing/2014/main" id="{6ACCA63D-9B9F-A6B6-511A-C2984B4C0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82FC9-46F9-3A83-CD64-FA164D865DA8}"/>
              </a:ext>
            </a:extLst>
          </p:cNvPr>
          <p:cNvSpPr>
            <a:spLocks noGrp="1"/>
          </p:cNvSpPr>
          <p:nvPr>
            <p:ph type="sldNum" sz="quarter" idx="12"/>
          </p:nvPr>
        </p:nvSpPr>
        <p:spPr/>
        <p:txBody>
          <a:bodyPr/>
          <a:lstStyle/>
          <a:p>
            <a:fld id="{4159BDC5-3A7D-4022-A672-E948832CD851}" type="slidenum">
              <a:rPr lang="en-US" smtClean="0"/>
              <a:t>‹#›</a:t>
            </a:fld>
            <a:endParaRPr lang="en-US"/>
          </a:p>
        </p:txBody>
      </p:sp>
    </p:spTree>
    <p:extLst>
      <p:ext uri="{BB962C8B-B14F-4D97-AF65-F5344CB8AC3E}">
        <p14:creationId xmlns:p14="http://schemas.microsoft.com/office/powerpoint/2010/main" val="4168476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EB38-6537-191F-8A77-A0AA36198D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BD6A63-772C-A09C-921F-B32615D35E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736F7-EC44-5EEE-D6CD-80A8641CE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4E814F-1542-D9B0-350F-B9DA7610CBFF}"/>
              </a:ext>
            </a:extLst>
          </p:cNvPr>
          <p:cNvSpPr>
            <a:spLocks noGrp="1"/>
          </p:cNvSpPr>
          <p:nvPr>
            <p:ph type="dt" sz="half" idx="10"/>
          </p:nvPr>
        </p:nvSpPr>
        <p:spPr/>
        <p:txBody>
          <a:bodyPr/>
          <a:lstStyle/>
          <a:p>
            <a:fld id="{7BFA1EF4-D606-4BC1-B6AB-8A52FC6FFF72}" type="datetimeFigureOut">
              <a:rPr lang="en-US" smtClean="0"/>
              <a:t>5/10/2024</a:t>
            </a:fld>
            <a:endParaRPr lang="en-US"/>
          </a:p>
        </p:txBody>
      </p:sp>
      <p:sp>
        <p:nvSpPr>
          <p:cNvPr id="6" name="Footer Placeholder 5">
            <a:extLst>
              <a:ext uri="{FF2B5EF4-FFF2-40B4-BE49-F238E27FC236}">
                <a16:creationId xmlns:a16="http://schemas.microsoft.com/office/drawing/2014/main" id="{896BE0E5-46B4-580B-7529-2D56F81997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A0C22C-A80E-3BAF-AAA0-470306C30C89}"/>
              </a:ext>
            </a:extLst>
          </p:cNvPr>
          <p:cNvSpPr>
            <a:spLocks noGrp="1"/>
          </p:cNvSpPr>
          <p:nvPr>
            <p:ph type="sldNum" sz="quarter" idx="12"/>
          </p:nvPr>
        </p:nvSpPr>
        <p:spPr/>
        <p:txBody>
          <a:bodyPr/>
          <a:lstStyle/>
          <a:p>
            <a:fld id="{4159BDC5-3A7D-4022-A672-E948832CD851}" type="slidenum">
              <a:rPr lang="en-US" smtClean="0"/>
              <a:t>‹#›</a:t>
            </a:fld>
            <a:endParaRPr lang="en-US"/>
          </a:p>
        </p:txBody>
      </p:sp>
    </p:spTree>
    <p:extLst>
      <p:ext uri="{BB962C8B-B14F-4D97-AF65-F5344CB8AC3E}">
        <p14:creationId xmlns:p14="http://schemas.microsoft.com/office/powerpoint/2010/main" val="596961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f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64000"/>
            <a:lum/>
          </a:blip>
          <a:srcRect/>
          <a:stretch>
            <a:fillRect l="-37000" r="-3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3ECEBF-AF88-49D3-F69B-2A58D5DE52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E65FEA-11FF-7D11-EA97-D7E247669A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B612B-41BF-D76C-5E99-E793905D5F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FA1EF4-D606-4BC1-B6AB-8A52FC6FFF72}" type="datetimeFigureOut">
              <a:rPr lang="en-US" smtClean="0"/>
              <a:t>5/10/2024</a:t>
            </a:fld>
            <a:endParaRPr lang="en-US"/>
          </a:p>
        </p:txBody>
      </p:sp>
      <p:sp>
        <p:nvSpPr>
          <p:cNvPr id="5" name="Footer Placeholder 4">
            <a:extLst>
              <a:ext uri="{FF2B5EF4-FFF2-40B4-BE49-F238E27FC236}">
                <a16:creationId xmlns:a16="http://schemas.microsoft.com/office/drawing/2014/main" id="{D659424D-D042-EBCF-6B10-C57019AC75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2FF8126-2555-3D1C-A528-C5C2843FE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59BDC5-3A7D-4022-A672-E948832CD851}" type="slidenum">
              <a:rPr lang="en-US" smtClean="0"/>
              <a:t>‹#›</a:t>
            </a:fld>
            <a:endParaRPr lang="en-US"/>
          </a:p>
        </p:txBody>
      </p:sp>
    </p:spTree>
    <p:extLst>
      <p:ext uri="{BB962C8B-B14F-4D97-AF65-F5344CB8AC3E}">
        <p14:creationId xmlns:p14="http://schemas.microsoft.com/office/powerpoint/2010/main" val="3803603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68.gif"/><Relationship Id="rId5" Type="http://schemas.openxmlformats.org/officeDocument/2006/relationships/image" Target="../media/image86.png"/><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69.gif"/><Relationship Id="rId5" Type="http://schemas.openxmlformats.org/officeDocument/2006/relationships/image" Target="../media/image86.png"/><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70.gif"/><Relationship Id="rId5" Type="http://schemas.openxmlformats.org/officeDocument/2006/relationships/image" Target="../media/image86.png"/><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image" Target="../media/image171.gif"/><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82.png"/><Relationship Id="rId11" Type="http://schemas.openxmlformats.org/officeDocument/2006/relationships/image" Target="../media/image4.png"/><Relationship Id="rId5" Type="http://schemas.openxmlformats.org/officeDocument/2006/relationships/image" Target="../media/image181.png"/><Relationship Id="rId10" Type="http://schemas.openxmlformats.org/officeDocument/2006/relationships/image" Target="../media/image86.png"/><Relationship Id="rId4" Type="http://schemas.openxmlformats.org/officeDocument/2006/relationships/image" Target="../media/image180.png"/><Relationship Id="rId9" Type="http://schemas.openxmlformats.org/officeDocument/2006/relationships/image" Target="../media/image18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cpsc.gov/Recalls" TargetMode="External"/><Relationship Id="rId1" Type="http://schemas.openxmlformats.org/officeDocument/2006/relationships/slideLayout" Target="../slideLayouts/slideLayout2.xml"/><Relationship Id="rId6" Type="http://schemas.openxmlformats.org/officeDocument/2006/relationships/hyperlink" Target="https://www.youtube.com/watch?v=veMiNQifZcM" TargetMode="External"/><Relationship Id="rId5" Type="http://schemas.openxmlformats.org/officeDocument/2006/relationships/image" Target="../media/image43.jpe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gif"/><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sNGbLrrGYGs&amp;list=PLLF5BHcPOPUkM-5_JtOSGNLb5Nk40nHWt&amp;index=4" TargetMode="External"/><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youtube.com/watch?v=fwvjimuwVyY&amp;list=PLLF5BHcPOPUkM-5_JtOSGNLb5Nk40nHWt&amp;index=3" TargetMode="External"/><Relationship Id="rId5" Type="http://schemas.openxmlformats.org/officeDocument/2006/relationships/image" Target="../media/image61.jpeg"/><Relationship Id="rId10" Type="http://schemas.openxmlformats.org/officeDocument/2006/relationships/hyperlink" Target="https://www.youtube.com/watch?v=JjLr4bdLPIs&amp;list=PLLF5BHcPOPUkM-5_JtOSGNLb5Nk40nHWt&amp;index=31" TargetMode="External"/><Relationship Id="rId4" Type="http://schemas.openxmlformats.org/officeDocument/2006/relationships/hyperlink" Target="https://www.youtube.com/watch?app=desktop&amp;v=s5rtD0iiFFw" TargetMode="External"/><Relationship Id="rId9"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hyperlink" Target="https://www.youtube.com/watch?v=RtrI1LhIi6g" TargetMode="Externa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7.gif"/><Relationship Id="rId5" Type="http://schemas.openxmlformats.org/officeDocument/2006/relationships/image" Target="../media/image86.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9.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8.gif"/><Relationship Id="rId5" Type="http://schemas.openxmlformats.org/officeDocument/2006/relationships/image" Target="../media/image86.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0.gif"/><Relationship Id="rId5" Type="http://schemas.openxmlformats.org/officeDocument/2006/relationships/image" Target="../media/image86.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6.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3.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86.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8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86.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2.png"/><Relationship Id="rId7"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86.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86.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86.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86.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8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86.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5.jpg"/><Relationship Id="rId5" Type="http://schemas.openxmlformats.org/officeDocument/2006/relationships/image" Target="../media/image86.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86.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86.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86.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4.png"/><Relationship Id="rId7" Type="http://schemas.openxmlformats.org/officeDocument/2006/relationships/image" Target="../media/image12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106.png"/><Relationship Id="rId4" Type="http://schemas.openxmlformats.org/officeDocument/2006/relationships/image" Target="../media/image11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1.xml"/><Relationship Id="rId5" Type="http://schemas.openxmlformats.org/officeDocument/2006/relationships/image" Target="../media/image137.jpeg"/><Relationship Id="rId4" Type="http://schemas.openxmlformats.org/officeDocument/2006/relationships/image" Target="../media/image136.jpeg"/></Relationships>
</file>

<file path=ppt/slides/_rels/slide7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7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141.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43.gif"/><Relationship Id="rId5" Type="http://schemas.openxmlformats.org/officeDocument/2006/relationships/image" Target="../media/image86.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45.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86.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86.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9.jpg"/><Relationship Id="rId5" Type="http://schemas.openxmlformats.org/officeDocument/2006/relationships/image" Target="../media/image86.pn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50.jpg"/><Relationship Id="rId5" Type="http://schemas.openxmlformats.org/officeDocument/2006/relationships/image" Target="../media/image86.pn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3.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2.jpg"/><Relationship Id="rId5" Type="http://schemas.openxmlformats.org/officeDocument/2006/relationships/image" Target="../media/image86.pn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54.gif"/><Relationship Id="rId5" Type="http://schemas.openxmlformats.org/officeDocument/2006/relationships/image" Target="../media/image86.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56.gif"/><Relationship Id="rId5" Type="http://schemas.openxmlformats.org/officeDocument/2006/relationships/image" Target="../media/image8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57.gif"/><Relationship Id="rId5" Type="http://schemas.openxmlformats.org/officeDocument/2006/relationships/image" Target="../media/image86.pn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2.xml"/><Relationship Id="rId1" Type="http://schemas.openxmlformats.org/officeDocument/2006/relationships/video" Target="https://www.youtube.com/embed/qx_s9BUK8-Q?feature=oembed" TargetMode="External"/><Relationship Id="rId5" Type="http://schemas.openxmlformats.org/officeDocument/2006/relationships/image" Target="../media/image160.jpeg"/><Relationship Id="rId4" Type="http://schemas.openxmlformats.org/officeDocument/2006/relationships/image" Target="../media/image159.jpeg"/></Relationships>
</file>

<file path=ppt/slides/_rels/slide9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9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slideLayout" Target="../slideLayouts/slideLayout2.xml"/><Relationship Id="rId1" Type="http://schemas.openxmlformats.org/officeDocument/2006/relationships/video" Target="https://www.youtube.com/embed/3bpktzCV020?feature=oembed"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17D69-D237-B11E-5BDE-A795053D2CCA}"/>
              </a:ext>
            </a:extLst>
          </p:cNvPr>
          <p:cNvSpPr>
            <a:spLocks noGrp="1"/>
          </p:cNvSpPr>
          <p:nvPr>
            <p:ph type="ctrTitle"/>
          </p:nvPr>
        </p:nvSpPr>
        <p:spPr>
          <a:xfrm>
            <a:off x="242341" y="322940"/>
            <a:ext cx="8534400" cy="1051211"/>
          </a:xfrm>
          <a:solidFill>
            <a:srgbClr val="FFC000"/>
          </a:solidFill>
          <a:ln>
            <a:solidFill>
              <a:srgbClr val="002060"/>
            </a:solidFill>
          </a:ln>
        </p:spPr>
        <p:txBody>
          <a:bodyPr/>
          <a:lstStyle/>
          <a:p>
            <a:r>
              <a:rPr lang="en-US" dirty="0">
                <a:latin typeface="Britannic Bold" panose="020B0903060703020204" pitchFamily="34" charset="0"/>
              </a:rPr>
              <a:t>Critical Consumerism</a:t>
            </a:r>
          </a:p>
        </p:txBody>
      </p:sp>
      <p:sp>
        <p:nvSpPr>
          <p:cNvPr id="3" name="Subtitle 2">
            <a:extLst>
              <a:ext uri="{FF2B5EF4-FFF2-40B4-BE49-F238E27FC236}">
                <a16:creationId xmlns:a16="http://schemas.microsoft.com/office/drawing/2014/main" id="{C2E22757-C56B-9053-7C39-F4F141EC6EC1}"/>
              </a:ext>
            </a:extLst>
          </p:cNvPr>
          <p:cNvSpPr>
            <a:spLocks noGrp="1"/>
          </p:cNvSpPr>
          <p:nvPr>
            <p:ph type="subTitle" idx="1"/>
          </p:nvPr>
        </p:nvSpPr>
        <p:spPr>
          <a:xfrm>
            <a:off x="1928735" y="1578365"/>
            <a:ext cx="7679961" cy="1359706"/>
          </a:xfrm>
          <a:solidFill>
            <a:srgbClr val="FFC000"/>
          </a:solidFill>
          <a:ln>
            <a:solidFill>
              <a:srgbClr val="002060"/>
            </a:solidFill>
          </a:ln>
        </p:spPr>
        <p:txBody>
          <a:bodyPr>
            <a:normAutofit fontScale="92500"/>
          </a:bodyPr>
          <a:lstStyle/>
          <a:p>
            <a:r>
              <a:rPr lang="en-US" sz="4400" dirty="0">
                <a:latin typeface="Britannic Bold" panose="020B0903060703020204" pitchFamily="34" charset="0"/>
              </a:rPr>
              <a:t>EPF Unit 8 – Factors that guide our purchasing decision</a:t>
            </a:r>
          </a:p>
        </p:txBody>
      </p:sp>
    </p:spTree>
    <p:extLst>
      <p:ext uri="{BB962C8B-B14F-4D97-AF65-F5344CB8AC3E}">
        <p14:creationId xmlns:p14="http://schemas.microsoft.com/office/powerpoint/2010/main" val="1410431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noAutofit/>
          </a:bodyPr>
          <a:lstStyle/>
          <a:p>
            <a:r>
              <a:rPr lang="en-US" sz="3000" dirty="0">
                <a:latin typeface="Gill Sans Ultra Bold" panose="020B0A02020104020203" pitchFamily="34" charset="0"/>
              </a:rPr>
              <a:t>Social Media Platform by Demographic</a:t>
            </a:r>
          </a:p>
        </p:txBody>
      </p:sp>
      <p:pic>
        <p:nvPicPr>
          <p:cNvPr id="4" name="Google Shape;133;p19">
            <a:extLst>
              <a:ext uri="{FF2B5EF4-FFF2-40B4-BE49-F238E27FC236}">
                <a16:creationId xmlns:a16="http://schemas.microsoft.com/office/drawing/2014/main" id="{361DCA4A-4D81-4534-82A2-DF580BDEC535}"/>
              </a:ext>
            </a:extLst>
          </p:cNvPr>
          <p:cNvPicPr preferRelativeResize="0">
            <a:picLocks noGrp="1"/>
          </p:cNvPicPr>
          <p:nvPr>
            <p:ph idx="1"/>
          </p:nvPr>
        </p:nvPicPr>
        <p:blipFill>
          <a:blip r:embed="rId2">
            <a:alphaModFix/>
          </a:blip>
          <a:stretch>
            <a:fillRect/>
          </a:stretch>
        </p:blipFill>
        <p:spPr>
          <a:xfrm>
            <a:off x="644576" y="1169233"/>
            <a:ext cx="11242623" cy="5518514"/>
          </a:xfrm>
          <a:prstGeom prst="rect">
            <a:avLst/>
          </a:prstGeom>
          <a:noFill/>
          <a:ln>
            <a:noFill/>
          </a:ln>
        </p:spPr>
      </p:pic>
    </p:spTree>
    <p:extLst>
      <p:ext uri="{BB962C8B-B14F-4D97-AF65-F5344CB8AC3E}">
        <p14:creationId xmlns:p14="http://schemas.microsoft.com/office/powerpoint/2010/main" val="25080642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83"/>
          <p:cNvSpPr txBox="1"/>
          <p:nvPr/>
        </p:nvSpPr>
        <p:spPr>
          <a:xfrm>
            <a:off x="357200" y="267900"/>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Anti-Malware</a:t>
            </a:r>
            <a:endParaRPr sz="5067" dirty="0">
              <a:solidFill>
                <a:schemeClr val="dk1"/>
              </a:solidFill>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673" name="Google Shape;673;p83"/>
          <p:cNvSpPr txBox="1"/>
          <p:nvPr/>
        </p:nvSpPr>
        <p:spPr>
          <a:xfrm>
            <a:off x="500033" y="1630679"/>
            <a:ext cx="6098887" cy="4923753"/>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26997">
              <a:buClr>
                <a:schemeClr val="dk2"/>
              </a:buClr>
              <a:buSzPts val="2100"/>
            </a:pPr>
            <a:r>
              <a:rPr lang="en" sz="2800" b="1" i="1" u="sng" dirty="0">
                <a:solidFill>
                  <a:srgbClr val="002060"/>
                </a:solidFill>
                <a:latin typeface="Times New Roman" panose="02020603050405020304" pitchFamily="18" charset="0"/>
                <a:ea typeface="Paytone One"/>
                <a:cs typeface="Times New Roman" panose="02020603050405020304" pitchFamily="18" charset="0"/>
                <a:sym typeface="Paytone One"/>
              </a:rPr>
              <a:t>Anti-Malware</a:t>
            </a:r>
            <a:r>
              <a:rPr lang="en" sz="2800" dirty="0">
                <a:latin typeface="Times New Roman" panose="02020603050405020304" pitchFamily="18" charset="0"/>
                <a:ea typeface="Paytone One"/>
                <a:cs typeface="Times New Roman" panose="02020603050405020304" pitchFamily="18" charset="0"/>
                <a:sym typeface="Paytone One"/>
              </a:rPr>
              <a:t>: Software used to protect a user’s private information from malicious programs, viruses, or users on the internet</a:t>
            </a:r>
            <a:endParaRPr sz="2800" dirty="0">
              <a:latin typeface="Times New Roman" panose="02020603050405020304" pitchFamily="18" charset="0"/>
              <a:ea typeface="Paytone One"/>
              <a:cs typeface="Times New Roman" panose="02020603050405020304" pitchFamily="18" charset="0"/>
              <a:sym typeface="Paytone One"/>
            </a:endParaRPr>
          </a:p>
          <a:p>
            <a:pPr marL="609585" indent="-482588">
              <a:buClr>
                <a:schemeClr val="dk2"/>
              </a:buClr>
              <a:buSzPts val="2100"/>
              <a:buFont typeface="Paytone One"/>
              <a:buChar char="●"/>
            </a:pPr>
            <a:r>
              <a:rPr lang="en" sz="2800" dirty="0">
                <a:latin typeface="Times New Roman" panose="02020603050405020304" pitchFamily="18" charset="0"/>
                <a:ea typeface="Paytone One"/>
                <a:cs typeface="Times New Roman" panose="02020603050405020304" pitchFamily="18" charset="0"/>
                <a:sym typeface="Paytone One"/>
              </a:rPr>
              <a:t>Often connects to a subscription that must be re-applied for continued coverage</a:t>
            </a:r>
            <a:endParaRPr sz="2800" dirty="0">
              <a:latin typeface="Times New Roman" panose="02020603050405020304" pitchFamily="18" charset="0"/>
              <a:ea typeface="Paytone One"/>
              <a:cs typeface="Times New Roman" panose="02020603050405020304" pitchFamily="18" charset="0"/>
              <a:sym typeface="Paytone One"/>
            </a:endParaRPr>
          </a:p>
        </p:txBody>
      </p:sp>
      <p:sp>
        <p:nvSpPr>
          <p:cNvPr id="674" name="Google Shape;674;p83"/>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675" name="Google Shape;675;p83"/>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676" name="Google Shape;676;p83"/>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677" name="Google Shape;677;p83"/>
          <p:cNvPicPr preferRelativeResize="0"/>
          <p:nvPr/>
        </p:nvPicPr>
        <p:blipFill>
          <a:blip r:embed="rId6">
            <a:alphaModFix/>
          </a:blip>
          <a:stretch>
            <a:fillRect/>
          </a:stretch>
        </p:blipFill>
        <p:spPr>
          <a:xfrm>
            <a:off x="7072256" y="1489100"/>
            <a:ext cx="4916545" cy="36874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81"/>
          <p:cNvSpPr txBox="1"/>
          <p:nvPr/>
        </p:nvSpPr>
        <p:spPr>
          <a:xfrm>
            <a:off x="357200" y="267900"/>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Product Safety Standards </a:t>
            </a:r>
            <a:endParaRPr sz="5067" dirty="0">
              <a:solidFill>
                <a:schemeClr val="dk1"/>
              </a:solidFill>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657" name="Google Shape;657;p81"/>
          <p:cNvSpPr txBox="1"/>
          <p:nvPr/>
        </p:nvSpPr>
        <p:spPr>
          <a:xfrm>
            <a:off x="500033" y="1501523"/>
            <a:ext cx="6750800" cy="5052909"/>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26997">
              <a:buClr>
                <a:schemeClr val="dk2"/>
              </a:buClr>
              <a:buSzPts val="2100"/>
            </a:pPr>
            <a:r>
              <a:rPr lang="en" sz="2400" b="1" i="1" u="sng" dirty="0">
                <a:solidFill>
                  <a:srgbClr val="002060"/>
                </a:solidFill>
                <a:latin typeface="Times New Roman" panose="02020603050405020304" pitchFamily="18" charset="0"/>
                <a:ea typeface="Paytone One"/>
                <a:cs typeface="Times New Roman" panose="02020603050405020304" pitchFamily="18" charset="0"/>
                <a:sym typeface="Paytone One"/>
              </a:rPr>
              <a:t>Product Safety Standards</a:t>
            </a:r>
            <a:r>
              <a:rPr lang="en" sz="2400" dirty="0">
                <a:latin typeface="Times New Roman" panose="02020603050405020304" pitchFamily="18" charset="0"/>
                <a:ea typeface="Paytone One"/>
                <a:cs typeface="Times New Roman" panose="02020603050405020304" pitchFamily="18" charset="0"/>
                <a:sym typeface="Paytone One"/>
              </a:rPr>
              <a:t>: minimal requirements deemed safe and healthy that products and services must routinely meet in order to be sold</a:t>
            </a:r>
            <a:endParaRPr sz="2400" dirty="0">
              <a:latin typeface="Times New Roman" panose="02020603050405020304" pitchFamily="18" charset="0"/>
              <a:ea typeface="Paytone One"/>
              <a:cs typeface="Times New Roman" panose="02020603050405020304" pitchFamily="18" charset="0"/>
              <a:sym typeface="Paytone One"/>
            </a:endParaRPr>
          </a:p>
          <a:p>
            <a:pPr marL="126997">
              <a:buClr>
                <a:schemeClr val="dk2"/>
              </a:buClr>
              <a:buSzPts val="2100"/>
            </a:pPr>
            <a:endParaRPr lang="en" sz="2400" dirty="0">
              <a:latin typeface="Times New Roman" panose="02020603050405020304" pitchFamily="18" charset="0"/>
              <a:ea typeface="Paytone One"/>
              <a:cs typeface="Times New Roman" panose="02020603050405020304" pitchFamily="18" charset="0"/>
              <a:sym typeface="Paytone One"/>
            </a:endParaRPr>
          </a:p>
          <a:p>
            <a:pPr marL="126997">
              <a:buClr>
                <a:schemeClr val="dk2"/>
              </a:buClr>
              <a:buSzPts val="2100"/>
            </a:pPr>
            <a:r>
              <a:rPr lang="en" sz="2400" b="1" i="1" u="sng" dirty="0">
                <a:solidFill>
                  <a:srgbClr val="002060"/>
                </a:solidFill>
                <a:latin typeface="Times New Roman" panose="02020603050405020304" pitchFamily="18" charset="0"/>
                <a:ea typeface="Paytone One"/>
                <a:cs typeface="Times New Roman" panose="02020603050405020304" pitchFamily="18" charset="0"/>
                <a:sym typeface="Paytone One"/>
              </a:rPr>
              <a:t>Consumer Safety Commission</a:t>
            </a:r>
            <a:r>
              <a:rPr lang="en" sz="2400" dirty="0">
                <a:latin typeface="Times New Roman" panose="02020603050405020304" pitchFamily="18" charset="0"/>
                <a:ea typeface="Paytone One"/>
                <a:cs typeface="Times New Roman" panose="02020603050405020304" pitchFamily="18" charset="0"/>
                <a:sym typeface="Paytone One"/>
              </a:rPr>
              <a:t> - working tirelessly to keep our products and services from killing us intentionally or accidentally</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658" name="Google Shape;658;p81"/>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659" name="Google Shape;659;p81"/>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660" name="Google Shape;660;p81"/>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661" name="Google Shape;661;p81"/>
          <p:cNvPicPr preferRelativeResize="0"/>
          <p:nvPr/>
        </p:nvPicPr>
        <p:blipFill>
          <a:blip r:embed="rId6">
            <a:alphaModFix/>
          </a:blip>
          <a:stretch>
            <a:fillRect/>
          </a:stretch>
        </p:blipFill>
        <p:spPr>
          <a:xfrm>
            <a:off x="7375900" y="2250333"/>
            <a:ext cx="4304099" cy="4304099"/>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88"/>
          <p:cNvSpPr txBox="1"/>
          <p:nvPr/>
        </p:nvSpPr>
        <p:spPr>
          <a:xfrm>
            <a:off x="357200" y="267900"/>
            <a:ext cx="11322800" cy="966549"/>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4400" dirty="0">
                <a:solidFill>
                  <a:schemeClr val="dk1"/>
                </a:solidFill>
                <a:latin typeface="Gill Sans Ultra Bold" panose="020B0A02020104020203" pitchFamily="34" charset="0"/>
                <a:ea typeface="Paytone One"/>
                <a:cs typeface="Paytone One"/>
                <a:sym typeface="Paytone One"/>
              </a:rPr>
              <a:t>Consumer Safety Commission </a:t>
            </a:r>
            <a:endParaRPr sz="4400" dirty="0">
              <a:solidFill>
                <a:schemeClr val="dk1"/>
              </a:solidFill>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716" name="Google Shape;716;p88"/>
          <p:cNvSpPr txBox="1"/>
          <p:nvPr/>
        </p:nvSpPr>
        <p:spPr>
          <a:xfrm>
            <a:off x="250000" y="1501524"/>
            <a:ext cx="11430000" cy="5052909"/>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42333">
              <a:buClr>
                <a:schemeClr val="dk2"/>
              </a:buClr>
              <a:buSzPts val="3100"/>
            </a:pPr>
            <a:r>
              <a:rPr lang="en" sz="2400" b="1" u="sng" dirty="0">
                <a:solidFill>
                  <a:srgbClr val="002060"/>
                </a:solidFill>
                <a:latin typeface="Times New Roman" panose="02020603050405020304" pitchFamily="18" charset="0"/>
                <a:ea typeface="Roboto"/>
                <a:cs typeface="Times New Roman" panose="02020603050405020304" pitchFamily="18" charset="0"/>
                <a:sym typeface="Roboto"/>
              </a:rPr>
              <a:t>U.S. Consumer Product Safety Commission </a:t>
            </a:r>
            <a:r>
              <a:rPr lang="en" sz="2400" dirty="0">
                <a:latin typeface="Times New Roman" panose="02020603050405020304" pitchFamily="18" charset="0"/>
                <a:ea typeface="Roboto"/>
                <a:cs typeface="Times New Roman" panose="02020603050405020304" pitchFamily="18" charset="0"/>
                <a:sym typeface="Roboto"/>
              </a:rPr>
              <a:t>is an independent agency of the United States government. The CPSC seeks to promote the safety of consumer products by addressing "unreasonable risks" of injury; developing uniform safety standards; and conducting research into product-related illness and injury.</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717" name="Google Shape;717;p88"/>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718" name="Google Shape;718;p88"/>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719" name="Google Shape;719;p88"/>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720" name="Google Shape;720;p88"/>
          <p:cNvPicPr preferRelativeResize="0"/>
          <p:nvPr/>
        </p:nvPicPr>
        <p:blipFill>
          <a:blip r:embed="rId6">
            <a:alphaModFix/>
          </a:blip>
          <a:stretch>
            <a:fillRect/>
          </a:stretch>
        </p:blipFill>
        <p:spPr>
          <a:xfrm>
            <a:off x="6096000" y="3424058"/>
            <a:ext cx="5090301" cy="28633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90"/>
          <p:cNvSpPr txBox="1">
            <a:spLocks noGrp="1"/>
          </p:cNvSpPr>
          <p:nvPr>
            <p:ph type="title"/>
          </p:nvPr>
        </p:nvSpPr>
        <p:spPr>
          <a:xfrm>
            <a:off x="415600" y="593367"/>
            <a:ext cx="11360800" cy="763600"/>
          </a:xfrm>
          <a:prstGeom prst="rect">
            <a:avLst/>
          </a:prstGeom>
          <a:solidFill>
            <a:srgbClr val="FFC000"/>
          </a:solidFill>
          <a:ln>
            <a:solidFill>
              <a:schemeClr val="accent5">
                <a:lumMod val="50000"/>
              </a:schemeClr>
            </a:solidFill>
          </a:ln>
        </p:spPr>
        <p:txBody>
          <a:bodyPr spcFirstLastPara="1" vert="horz" wrap="square" lIns="121900" tIns="121900" rIns="121900" bIns="121900" rtlCol="0" anchor="t" anchorCtr="0">
            <a:normAutofit fontScale="90000"/>
          </a:bodyPr>
          <a:lstStyle/>
          <a:p>
            <a:r>
              <a:rPr lang="en" dirty="0">
                <a:latin typeface="Gill Sans Ultra Bold" panose="020B0A02020104020203" pitchFamily="34" charset="0"/>
              </a:rPr>
              <a:t>Redress</a:t>
            </a:r>
            <a:endParaRPr dirty="0">
              <a:latin typeface="Gill Sans Ultra Bold" panose="020B0A02020104020203" pitchFamily="34" charset="0"/>
            </a:endParaRPr>
          </a:p>
        </p:txBody>
      </p:sp>
      <p:sp>
        <p:nvSpPr>
          <p:cNvPr id="736" name="Google Shape;736;p90"/>
          <p:cNvSpPr txBox="1">
            <a:spLocks noGrp="1"/>
          </p:cNvSpPr>
          <p:nvPr>
            <p:ph type="body" idx="1"/>
          </p:nvPr>
        </p:nvSpPr>
        <p:spPr>
          <a:xfrm>
            <a:off x="415600" y="1536633"/>
            <a:ext cx="7722560" cy="4555200"/>
          </a:xfrm>
          <a:prstGeom prst="rect">
            <a:avLst/>
          </a:prstGeom>
          <a:solidFill>
            <a:schemeClr val="bg1"/>
          </a:solidFill>
        </p:spPr>
        <p:txBody>
          <a:bodyPr spcFirstLastPara="1" vert="horz" wrap="square" lIns="121900" tIns="121900" rIns="121900" bIns="121900" rtlCol="0" anchor="t" anchorCtr="0">
            <a:normAutofit/>
          </a:bodyPr>
          <a:lstStyle/>
          <a:p>
            <a:pPr marL="0" indent="0">
              <a:spcAft>
                <a:spcPts val="1600"/>
              </a:spcAft>
              <a:buNone/>
            </a:pPr>
            <a:r>
              <a:rPr lang="en" b="1" u="sng" dirty="0">
                <a:solidFill>
                  <a:srgbClr val="002060"/>
                </a:solidFill>
                <a:latin typeface="Times New Roman" panose="02020603050405020304" pitchFamily="18" charset="0"/>
                <a:cs typeface="Times New Roman" panose="02020603050405020304" pitchFamily="18" charset="0"/>
              </a:rPr>
              <a:t>Redress</a:t>
            </a:r>
            <a:r>
              <a:rPr lang="en" dirty="0">
                <a:latin typeface="Times New Roman" panose="02020603050405020304" pitchFamily="18" charset="0"/>
                <a:cs typeface="Times New Roman" panose="02020603050405020304" pitchFamily="18" charset="0"/>
              </a:rPr>
              <a:t>: providing compensation, replacement, or some other form of justice in negligence within a sale.</a:t>
            </a:r>
            <a:endParaRPr dirty="0">
              <a:latin typeface="Times New Roman" panose="02020603050405020304" pitchFamily="18" charset="0"/>
              <a:cs typeface="Times New Roman" panose="02020603050405020304" pitchFamily="18" charset="0"/>
            </a:endParaRPr>
          </a:p>
        </p:txBody>
      </p:sp>
      <p:pic>
        <p:nvPicPr>
          <p:cNvPr id="737" name="Google Shape;737;p90"/>
          <p:cNvPicPr preferRelativeResize="0"/>
          <p:nvPr/>
        </p:nvPicPr>
        <p:blipFill>
          <a:blip r:embed="rId3">
            <a:alphaModFix/>
          </a:blip>
          <a:stretch>
            <a:fillRect/>
          </a:stretch>
        </p:blipFill>
        <p:spPr>
          <a:xfrm>
            <a:off x="4069080" y="3429000"/>
            <a:ext cx="8009851" cy="3429006"/>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Evil Corp</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Play the Evil Corp </a:t>
            </a:r>
          </a:p>
          <a:p>
            <a:r>
              <a:rPr lang="en-US" sz="2400" dirty="0">
                <a:latin typeface="Times New Roman" panose="02020603050405020304" pitchFamily="18" charset="0"/>
                <a:cs typeface="Times New Roman" panose="02020603050405020304" pitchFamily="18" charset="0"/>
              </a:rPr>
              <a:t>Challenge: Avoid getting your personal information taken by Evil Corp. – they have 29 tries </a:t>
            </a:r>
          </a:p>
        </p:txBody>
      </p:sp>
      <p:pic>
        <p:nvPicPr>
          <p:cNvPr id="2050" name="Picture 2" descr="See Mike Myers Officially Back As Dr. Evil">
            <a:extLst>
              <a:ext uri="{FF2B5EF4-FFF2-40B4-BE49-F238E27FC236}">
                <a16:creationId xmlns:a16="http://schemas.microsoft.com/office/drawing/2014/main" id="{8D398AEC-7172-6DF5-1A9E-AB98E3138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559" y="2628900"/>
            <a:ext cx="2857500" cy="30403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r Evil in the movie Austin Powers ...">
            <a:extLst>
              <a:ext uri="{FF2B5EF4-FFF2-40B4-BE49-F238E27FC236}">
                <a16:creationId xmlns:a16="http://schemas.microsoft.com/office/drawing/2014/main" id="{A16A6909-E2F6-FA78-C886-9E26B79ED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468" y="2676525"/>
            <a:ext cx="2943225" cy="2862341"/>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EAD803BB-78DB-B921-4A4E-3E7EA3CB6077}"/>
              </a:ext>
            </a:extLst>
          </p:cNvPr>
          <p:cNvSpPr/>
          <p:nvPr/>
        </p:nvSpPr>
        <p:spPr>
          <a:xfrm>
            <a:off x="3291840" y="2209800"/>
            <a:ext cx="2804160" cy="838200"/>
          </a:xfrm>
          <a:prstGeom prst="wedgeRoundRectCallout">
            <a:avLst>
              <a:gd name="adj1" fmla="val -39311"/>
              <a:gd name="adj2" fmla="val 11522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It’s like taking candy from a baby.</a:t>
            </a:r>
          </a:p>
        </p:txBody>
      </p:sp>
      <p:sp>
        <p:nvSpPr>
          <p:cNvPr id="5" name="Speech Bubble: Rectangle with Corners Rounded 4">
            <a:extLst>
              <a:ext uri="{FF2B5EF4-FFF2-40B4-BE49-F238E27FC236}">
                <a16:creationId xmlns:a16="http://schemas.microsoft.com/office/drawing/2014/main" id="{1CC40494-4C9B-718A-7148-D776DA19899A}"/>
              </a:ext>
            </a:extLst>
          </p:cNvPr>
          <p:cNvSpPr/>
          <p:nvPr/>
        </p:nvSpPr>
        <p:spPr>
          <a:xfrm>
            <a:off x="8212931" y="2269136"/>
            <a:ext cx="2804160" cy="838200"/>
          </a:xfrm>
          <a:prstGeom prst="wedgeRoundRectCallout">
            <a:avLst>
              <a:gd name="adj1" fmla="val -46920"/>
              <a:gd name="adj2" fmla="val 9704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I will use a LASER to steal your info.</a:t>
            </a:r>
          </a:p>
        </p:txBody>
      </p:sp>
    </p:spTree>
    <p:extLst>
      <p:ext uri="{BB962C8B-B14F-4D97-AF65-F5344CB8AC3E}">
        <p14:creationId xmlns:p14="http://schemas.microsoft.com/office/powerpoint/2010/main" val="40188042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ACD34-AFA3-11CA-03E6-7548D0947413}"/>
              </a:ext>
            </a:extLst>
          </p:cNvPr>
          <p:cNvSpPr>
            <a:spLocks noGrp="1"/>
          </p:cNvSpPr>
          <p:nvPr>
            <p:ph idx="1"/>
          </p:nvPr>
        </p:nvSpPr>
        <p:spPr>
          <a:xfrm>
            <a:off x="509665" y="344774"/>
            <a:ext cx="11257613" cy="5832189"/>
          </a:xfrm>
          <a:solidFill>
            <a:srgbClr val="E9F8FD"/>
          </a:solidFill>
          <a:ln>
            <a:solidFill>
              <a:srgbClr val="002060"/>
            </a:solidFill>
          </a:ln>
        </p:spPr>
        <p:txBody>
          <a:bodyPr>
            <a:normAutofit fontScale="85000" lnSpcReduction="20000"/>
          </a:bodyPr>
          <a:lstStyle/>
          <a:p>
            <a:pPr marL="0" indent="0">
              <a:buNone/>
            </a:pPr>
            <a:r>
              <a:rPr lang="en-US" sz="1800" b="1" i="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Essential Standards</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EPF.CC.1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factors associated with consumer decision making</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EPF.CC.2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the rights and responsibilities of buyers and sellers under consumer protection laws</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Essential Question</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How does individual learn and practice good habits in the purchase of goods and services in the U.S. market economy?  </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Students can: </a:t>
            </a:r>
          </a:p>
          <a:p>
            <a:r>
              <a:rPr lang="en-US" sz="2400" dirty="0">
                <a:latin typeface="Times New Roman" panose="02020603050405020304" pitchFamily="18" charset="0"/>
                <a:cs typeface="Times New Roman" panose="02020603050405020304" pitchFamily="18" charset="0"/>
              </a:rPr>
              <a:t>Identify what consumerism is and its impact on my buying habits </a:t>
            </a:r>
          </a:p>
          <a:p>
            <a:r>
              <a:rPr lang="en-US" sz="2400" dirty="0">
                <a:latin typeface="Times New Roman" panose="02020603050405020304" pitchFamily="18" charset="0"/>
                <a:cs typeface="Times New Roman" panose="02020603050405020304" pitchFamily="18" charset="0"/>
              </a:rPr>
              <a:t>Evaluate critical consumer practices to evaluate how various factors influence my consumption choices </a:t>
            </a: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Product Comparison part III</a:t>
            </a:r>
          </a:p>
          <a:p>
            <a:r>
              <a:rPr lang="en-US" sz="2400" b="1" dirty="0">
                <a:latin typeface="Times New Roman" panose="02020603050405020304" pitchFamily="18" charset="0"/>
                <a:cs typeface="Times New Roman" panose="02020603050405020304" pitchFamily="18" charset="0"/>
              </a:rPr>
              <a:t>Product Comparison Work time</a:t>
            </a:r>
          </a:p>
          <a:p>
            <a:r>
              <a:rPr lang="en-US" sz="2400" b="1">
                <a:latin typeface="Times New Roman" panose="02020603050405020304" pitchFamily="18" charset="0"/>
                <a:cs typeface="Times New Roman" panose="02020603050405020304" pitchFamily="18" charset="0"/>
              </a:rPr>
              <a:t>Rubric Review </a:t>
            </a:r>
            <a:endParaRPr lang="en-US" sz="2400" b="1" dirty="0">
              <a:latin typeface="Times New Roman" panose="02020603050405020304" pitchFamily="18" charset="0"/>
              <a:cs typeface="Times New Roman" panose="02020603050405020304" pitchFamily="18" charset="0"/>
            </a:endParaRPr>
          </a:p>
          <a:p>
            <a:pPr marL="0" indent="0">
              <a:buNone/>
            </a:pP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HOMEWORK: </a:t>
            </a:r>
          </a:p>
          <a:p>
            <a:r>
              <a:rPr lang="en-US" sz="2400" b="1" dirty="0">
                <a:solidFill>
                  <a:srgbClr val="FF0000"/>
                </a:solidFill>
                <a:latin typeface="Times New Roman" panose="02020603050405020304" pitchFamily="18" charset="0"/>
                <a:cs typeface="Times New Roman" panose="02020603050405020304" pitchFamily="18" charset="0"/>
              </a:rPr>
              <a:t>Product comparison due 5/13</a:t>
            </a:r>
          </a:p>
          <a:p>
            <a:r>
              <a:rPr lang="en-US" sz="2400" b="1" dirty="0">
                <a:solidFill>
                  <a:srgbClr val="FF0000"/>
                </a:solidFill>
                <a:latin typeface="Times New Roman" panose="02020603050405020304" pitchFamily="18" charset="0"/>
                <a:cs typeface="Times New Roman" panose="02020603050405020304" pitchFamily="18" charset="0"/>
              </a:rPr>
              <a:t>Unit 8 Test – Tuesday 5/14</a:t>
            </a:r>
          </a:p>
          <a:p>
            <a:r>
              <a:rPr lang="en-US" sz="2400" b="1" dirty="0">
                <a:solidFill>
                  <a:srgbClr val="FF0000"/>
                </a:solidFill>
                <a:latin typeface="Times New Roman" panose="02020603050405020304" pitchFamily="18" charset="0"/>
                <a:cs typeface="Times New Roman" panose="02020603050405020304" pitchFamily="18" charset="0"/>
              </a:rPr>
              <a:t>Current Events Journal 4 – due 5/10</a:t>
            </a:r>
          </a:p>
          <a:p>
            <a:r>
              <a:rPr lang="en-US" sz="2400" b="1" dirty="0">
                <a:solidFill>
                  <a:srgbClr val="FF0000"/>
                </a:solidFill>
                <a:latin typeface="Times New Roman" panose="02020603050405020304" pitchFamily="18" charset="0"/>
                <a:cs typeface="Times New Roman" panose="02020603050405020304" pitchFamily="18" charset="0"/>
              </a:rPr>
              <a:t>Stock Market Game </a:t>
            </a:r>
          </a:p>
        </p:txBody>
      </p:sp>
    </p:spTree>
    <p:extLst>
      <p:ext uri="{BB962C8B-B14F-4D97-AF65-F5344CB8AC3E}">
        <p14:creationId xmlns:p14="http://schemas.microsoft.com/office/powerpoint/2010/main" val="19250700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Product Comparison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Compare two products that are competitors </a:t>
            </a:r>
          </a:p>
          <a:p>
            <a:r>
              <a:rPr lang="en-US" sz="2400" dirty="0">
                <a:latin typeface="Times New Roman" panose="02020603050405020304" pitchFamily="18" charset="0"/>
                <a:cs typeface="Times New Roman" panose="02020603050405020304" pitchFamily="18" charset="0"/>
              </a:rPr>
              <a:t>3 Tasks </a:t>
            </a:r>
          </a:p>
        </p:txBody>
      </p:sp>
      <p:sp>
        <p:nvSpPr>
          <p:cNvPr id="4" name="Rectangle 3">
            <a:extLst>
              <a:ext uri="{FF2B5EF4-FFF2-40B4-BE49-F238E27FC236}">
                <a16:creationId xmlns:a16="http://schemas.microsoft.com/office/drawing/2014/main" id="{2F854E44-3633-DE5B-DD1F-284C04E78EA0}"/>
              </a:ext>
            </a:extLst>
          </p:cNvPr>
          <p:cNvSpPr/>
          <p:nvPr/>
        </p:nvSpPr>
        <p:spPr>
          <a:xfrm>
            <a:off x="223604" y="2233534"/>
            <a:ext cx="3883702" cy="3087974"/>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b="1" u="sng" dirty="0">
              <a:solidFill>
                <a:schemeClr val="bg1"/>
              </a:solidFill>
              <a:latin typeface="Times New Roman" panose="02020603050405020304" pitchFamily="18" charset="0"/>
              <a:cs typeface="Times New Roman" panose="02020603050405020304" pitchFamily="18" charset="0"/>
            </a:endParaRPr>
          </a:p>
          <a:p>
            <a:r>
              <a:rPr lang="en-US" sz="2400" b="1" u="sng" dirty="0">
                <a:solidFill>
                  <a:schemeClr val="bg1"/>
                </a:solidFill>
                <a:latin typeface="Times New Roman" panose="02020603050405020304" pitchFamily="18" charset="0"/>
                <a:cs typeface="Times New Roman" panose="02020603050405020304" pitchFamily="18" charset="0"/>
              </a:rPr>
              <a:t>TASK 1 – Comparison</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Pricing research</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Evaluate perceived value &amp; prestige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Construct a product review via a demo</a:t>
            </a:r>
          </a:p>
          <a:p>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BD028D5-CEE0-D25C-9E9E-E60E937114A3}"/>
              </a:ext>
            </a:extLst>
          </p:cNvPr>
          <p:cNvSpPr/>
          <p:nvPr/>
        </p:nvSpPr>
        <p:spPr>
          <a:xfrm>
            <a:off x="4285937" y="2233534"/>
            <a:ext cx="3798759" cy="3087974"/>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TASK 2 – Advertising</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Social media presence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Techniques used to advertise (Have examples – digital &amp; print)</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Create a unique ad for ONE of the products</a:t>
            </a: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378E77F-E778-0784-25F8-294704AD1426}"/>
              </a:ext>
            </a:extLst>
          </p:cNvPr>
          <p:cNvSpPr/>
          <p:nvPr/>
        </p:nvSpPr>
        <p:spPr>
          <a:xfrm>
            <a:off x="8263327" y="2233534"/>
            <a:ext cx="3705069" cy="3087974"/>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TASK 3 – Consumer Protection</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Official timeline of product recalls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Review by the BBB</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5 testimonials of the product found online</a:t>
            </a: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2050" name="Picture 2" descr="Digital Photography ...">
            <a:extLst>
              <a:ext uri="{FF2B5EF4-FFF2-40B4-BE49-F238E27FC236}">
                <a16:creationId xmlns:a16="http://schemas.microsoft.com/office/drawing/2014/main" id="{5B5C12CD-379C-2ED0-23E1-CEB74D4DB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182" y="494467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6 Best cameras under $1500: Digital ...">
            <a:extLst>
              <a:ext uri="{FF2B5EF4-FFF2-40B4-BE49-F238E27FC236}">
                <a16:creationId xmlns:a16="http://schemas.microsoft.com/office/drawing/2014/main" id="{3A815406-59BA-DA17-DC5C-84C3D365F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9604" y="4945179"/>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FF8C41A-FED2-A42E-42FF-8628144015BD}"/>
              </a:ext>
            </a:extLst>
          </p:cNvPr>
          <p:cNvSpPr/>
          <p:nvPr/>
        </p:nvSpPr>
        <p:spPr>
          <a:xfrm>
            <a:off x="5350943" y="5651292"/>
            <a:ext cx="1424065" cy="870445"/>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VS.</a:t>
            </a:r>
          </a:p>
        </p:txBody>
      </p:sp>
    </p:spTree>
    <p:extLst>
      <p:ext uri="{BB962C8B-B14F-4D97-AF65-F5344CB8AC3E}">
        <p14:creationId xmlns:p14="http://schemas.microsoft.com/office/powerpoint/2010/main" val="34694818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Recall</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03894"/>
            <a:ext cx="10515600" cy="4857829"/>
          </a:xfrm>
          <a:solidFill>
            <a:schemeClr val="bg1"/>
          </a:solidFill>
          <a:ln>
            <a:solidFill>
              <a:schemeClr val="accent1">
                <a:lumMod val="50000"/>
              </a:schemeClr>
            </a:solidFill>
          </a:ln>
        </p:spPr>
        <p:txBody>
          <a:bodyPr>
            <a:normAutofit/>
          </a:bodyPr>
          <a:lstStyle/>
          <a:p>
            <a:pPr marL="0" indent="0">
              <a:buNone/>
            </a:pPr>
            <a:r>
              <a:rPr lang="en-US" sz="2400" b="1" dirty="0">
                <a:solidFill>
                  <a:srgbClr val="FF0000"/>
                </a:solidFill>
                <a:latin typeface="Times New Roman" panose="02020603050405020304" pitchFamily="18" charset="0"/>
                <a:cs typeface="Times New Roman" panose="02020603050405020304" pitchFamily="18" charset="0"/>
              </a:rPr>
              <a:t>Consumer Product and Safety Commission Recall</a:t>
            </a:r>
          </a:p>
        </p:txBody>
      </p:sp>
      <p:sp>
        <p:nvSpPr>
          <p:cNvPr id="4" name="Rectangle 3">
            <a:extLst>
              <a:ext uri="{FF2B5EF4-FFF2-40B4-BE49-F238E27FC236}">
                <a16:creationId xmlns:a16="http://schemas.microsoft.com/office/drawing/2014/main" id="{E427F106-8752-A314-31B9-C4E938C9D24D}"/>
              </a:ext>
            </a:extLst>
          </p:cNvPr>
          <p:cNvSpPr/>
          <p:nvPr/>
        </p:nvSpPr>
        <p:spPr>
          <a:xfrm>
            <a:off x="624840" y="1798319"/>
            <a:ext cx="11140440" cy="473840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l"/>
            <a:r>
              <a:rPr lang="en-US" sz="2000" b="0" i="0" dirty="0">
                <a:solidFill>
                  <a:schemeClr val="bg1"/>
                </a:solidFill>
                <a:effectLst/>
                <a:latin typeface="Times New Roman" panose="02020603050405020304" pitchFamily="18" charset="0"/>
                <a:cs typeface="Times New Roman" panose="02020603050405020304" pitchFamily="18" charset="0"/>
              </a:rPr>
              <a:t>WASHINGTON, D.C. - The U.S. Consumer Product Safety Commission, in cooperation with the firm named below, today announced a voluntary recall of the following consumer product. Consumers should stop using recalled products immediately unless otherwise instructed. It is illegal to resell or attempt to resell a recalled consumer product.</a:t>
            </a:r>
          </a:p>
          <a:p>
            <a:pPr algn="l"/>
            <a:r>
              <a:rPr lang="en-US" sz="2000" b="1" i="0" dirty="0">
                <a:solidFill>
                  <a:schemeClr val="bg1"/>
                </a:solidFill>
                <a:effectLst/>
                <a:latin typeface="Times New Roman" panose="02020603050405020304" pitchFamily="18" charset="0"/>
                <a:cs typeface="Times New Roman" panose="02020603050405020304" pitchFamily="18" charset="0"/>
              </a:rPr>
              <a:t>Name of Product: </a:t>
            </a:r>
            <a:r>
              <a:rPr lang="en-US" sz="2000" b="0" i="0" dirty="0">
                <a:solidFill>
                  <a:schemeClr val="bg1"/>
                </a:solidFill>
                <a:effectLst/>
                <a:latin typeface="Times New Roman" panose="02020603050405020304" pitchFamily="18" charset="0"/>
                <a:cs typeface="Times New Roman" panose="02020603050405020304" pitchFamily="18" charset="0"/>
              </a:rPr>
              <a:t>Hoover® </a:t>
            </a:r>
            <a:r>
              <a:rPr lang="en-US" sz="2000" b="0" i="0" dirty="0" err="1">
                <a:solidFill>
                  <a:schemeClr val="bg1"/>
                </a:solidFill>
                <a:effectLst/>
                <a:latin typeface="Times New Roman" panose="02020603050405020304" pitchFamily="18" charset="0"/>
                <a:cs typeface="Times New Roman" panose="02020603050405020304" pitchFamily="18" charset="0"/>
              </a:rPr>
              <a:t>WindTunnel</a:t>
            </a:r>
            <a:r>
              <a:rPr lang="en-US" sz="2000" b="0" i="0" dirty="0">
                <a:solidFill>
                  <a:schemeClr val="bg1"/>
                </a:solidFill>
                <a:effectLst/>
                <a:latin typeface="Times New Roman" panose="02020603050405020304" pitchFamily="18" charset="0"/>
                <a:cs typeface="Times New Roman" panose="02020603050405020304" pitchFamily="18" charset="0"/>
              </a:rPr>
              <a:t> T-Series™ Bagless Upright Vacuum Cleaners with Cord Rewind Feature</a:t>
            </a:r>
          </a:p>
          <a:p>
            <a:pPr algn="l"/>
            <a:r>
              <a:rPr lang="en-US" sz="2000" b="1" i="0" dirty="0">
                <a:solidFill>
                  <a:schemeClr val="bg1"/>
                </a:solidFill>
                <a:effectLst/>
                <a:latin typeface="Times New Roman" panose="02020603050405020304" pitchFamily="18" charset="0"/>
                <a:cs typeface="Times New Roman" panose="02020603050405020304" pitchFamily="18" charset="0"/>
              </a:rPr>
              <a:t>Units: </a:t>
            </a:r>
            <a:r>
              <a:rPr lang="en-US" sz="2000" b="0" i="0" dirty="0">
                <a:solidFill>
                  <a:schemeClr val="bg1"/>
                </a:solidFill>
                <a:effectLst/>
                <a:latin typeface="Times New Roman" panose="02020603050405020304" pitchFamily="18" charset="0"/>
                <a:cs typeface="Times New Roman" panose="02020603050405020304" pitchFamily="18" charset="0"/>
              </a:rPr>
              <a:t>About 108,000</a:t>
            </a:r>
          </a:p>
          <a:p>
            <a:pPr algn="l"/>
            <a:r>
              <a:rPr lang="en-US" sz="2000" b="1" i="0" dirty="0">
                <a:solidFill>
                  <a:schemeClr val="bg1"/>
                </a:solidFill>
                <a:effectLst/>
                <a:latin typeface="Times New Roman" panose="02020603050405020304" pitchFamily="18" charset="0"/>
                <a:cs typeface="Times New Roman" panose="02020603050405020304" pitchFamily="18" charset="0"/>
              </a:rPr>
              <a:t>Importer: </a:t>
            </a:r>
            <a:r>
              <a:rPr lang="en-US" sz="2000" b="0" i="0" dirty="0">
                <a:solidFill>
                  <a:schemeClr val="bg1"/>
                </a:solidFill>
                <a:effectLst/>
                <a:latin typeface="Times New Roman" panose="02020603050405020304" pitchFamily="18" charset="0"/>
                <a:cs typeface="Times New Roman" panose="02020603050405020304" pitchFamily="18" charset="0"/>
              </a:rPr>
              <a:t>Hoover Inc., of </a:t>
            </a:r>
            <a:r>
              <a:rPr lang="en-US" sz="2000" b="0" i="0" dirty="0" err="1">
                <a:solidFill>
                  <a:schemeClr val="bg1"/>
                </a:solidFill>
                <a:effectLst/>
                <a:latin typeface="Times New Roman" panose="02020603050405020304" pitchFamily="18" charset="0"/>
                <a:cs typeface="Times New Roman" panose="02020603050405020304" pitchFamily="18" charset="0"/>
              </a:rPr>
              <a:t>Glenwillow</a:t>
            </a:r>
            <a:r>
              <a:rPr lang="en-US" sz="2000" b="0" i="0" dirty="0">
                <a:solidFill>
                  <a:schemeClr val="bg1"/>
                </a:solidFill>
                <a:effectLst/>
                <a:latin typeface="Times New Roman" panose="02020603050405020304" pitchFamily="18" charset="0"/>
                <a:cs typeface="Times New Roman" panose="02020603050405020304" pitchFamily="18" charset="0"/>
              </a:rPr>
              <a:t>, Ohio</a:t>
            </a:r>
          </a:p>
          <a:p>
            <a:pPr algn="l"/>
            <a:r>
              <a:rPr lang="en-US" sz="2000" b="1" i="0" dirty="0">
                <a:solidFill>
                  <a:schemeClr val="bg1"/>
                </a:solidFill>
                <a:effectLst/>
                <a:latin typeface="Times New Roman" panose="02020603050405020304" pitchFamily="18" charset="0"/>
                <a:cs typeface="Times New Roman" panose="02020603050405020304" pitchFamily="18" charset="0"/>
              </a:rPr>
              <a:t>Hazard: </a:t>
            </a:r>
            <a:r>
              <a:rPr lang="en-US" sz="2000" b="0" i="0" dirty="0">
                <a:solidFill>
                  <a:schemeClr val="bg1"/>
                </a:solidFill>
                <a:effectLst/>
                <a:latin typeface="Times New Roman" panose="02020603050405020304" pitchFamily="18" charset="0"/>
                <a:cs typeface="Times New Roman" panose="02020603050405020304" pitchFamily="18" charset="0"/>
              </a:rPr>
              <a:t>The power cord is not properly routed or securely seated in the cord rewind assembly allowing the power cord to be pulled loose. This poses fire and shock hazards.</a:t>
            </a:r>
          </a:p>
          <a:p>
            <a:pPr algn="l"/>
            <a:r>
              <a:rPr lang="en-US" sz="2000" b="1" i="0" dirty="0">
                <a:solidFill>
                  <a:schemeClr val="bg1"/>
                </a:solidFill>
                <a:effectLst/>
                <a:latin typeface="Times New Roman" panose="02020603050405020304" pitchFamily="18" charset="0"/>
                <a:cs typeface="Times New Roman" panose="02020603050405020304" pitchFamily="18" charset="0"/>
              </a:rPr>
              <a:t>Incidents/Injuries: </a:t>
            </a:r>
            <a:r>
              <a:rPr lang="en-US" sz="2000" b="0" i="0" dirty="0">
                <a:solidFill>
                  <a:schemeClr val="bg1"/>
                </a:solidFill>
                <a:effectLst/>
                <a:latin typeface="Times New Roman" panose="02020603050405020304" pitchFamily="18" charset="0"/>
                <a:cs typeface="Times New Roman" panose="02020603050405020304" pitchFamily="18" charset="0"/>
              </a:rPr>
              <a:t>Hoover has received three reports of minor burns to carpet and furniture and one report of a minor burn to a consumer's hand.</a:t>
            </a:r>
          </a:p>
          <a:p>
            <a:pPr algn="l"/>
            <a:r>
              <a:rPr lang="en-US" sz="2000" b="1" i="0" dirty="0">
                <a:solidFill>
                  <a:schemeClr val="bg1"/>
                </a:solidFill>
                <a:effectLst/>
                <a:latin typeface="Times New Roman" panose="02020603050405020304" pitchFamily="18" charset="0"/>
                <a:cs typeface="Times New Roman" panose="02020603050405020304" pitchFamily="18" charset="0"/>
              </a:rPr>
              <a:t>Description: </a:t>
            </a:r>
            <a:r>
              <a:rPr lang="en-US" sz="2000" b="0" i="0" dirty="0">
                <a:solidFill>
                  <a:schemeClr val="bg1"/>
                </a:solidFill>
                <a:effectLst/>
                <a:latin typeface="Times New Roman" panose="02020603050405020304" pitchFamily="18" charset="0"/>
                <a:cs typeface="Times New Roman" panose="02020603050405020304" pitchFamily="18" charset="0"/>
              </a:rPr>
              <a:t>This recall involves Hoover® </a:t>
            </a:r>
            <a:r>
              <a:rPr lang="en-US" sz="2000" b="0" i="0" dirty="0" err="1">
                <a:solidFill>
                  <a:schemeClr val="bg1"/>
                </a:solidFill>
                <a:effectLst/>
                <a:latin typeface="Times New Roman" panose="02020603050405020304" pitchFamily="18" charset="0"/>
                <a:cs typeface="Times New Roman" panose="02020603050405020304" pitchFamily="18" charset="0"/>
              </a:rPr>
              <a:t>WindTunnel</a:t>
            </a:r>
            <a:r>
              <a:rPr lang="en-US" sz="2000" b="0" i="0" dirty="0">
                <a:solidFill>
                  <a:schemeClr val="bg1"/>
                </a:solidFill>
                <a:effectLst/>
                <a:latin typeface="Times New Roman" panose="02020603050405020304" pitchFamily="18" charset="0"/>
                <a:cs typeface="Times New Roman" panose="02020603050405020304" pitchFamily="18" charset="0"/>
              </a:rPr>
              <a:t> T-Series™ Bagless Upright vacuum cleaners with the cord rewind feature. This feature enables the cord to wind inside the vacuum for storage. The following model numbers and manufacturing codes are included in the recall.</a:t>
            </a:r>
          </a:p>
        </p:txBody>
      </p:sp>
      <p:pic>
        <p:nvPicPr>
          <p:cNvPr id="1026" name="Picture 2" descr="No image available">
            <a:extLst>
              <a:ext uri="{FF2B5EF4-FFF2-40B4-BE49-F238E27FC236}">
                <a16:creationId xmlns:a16="http://schemas.microsoft.com/office/drawing/2014/main" id="{BE9E03DF-0E4C-6739-D513-3B574AA53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2042" y="321274"/>
            <a:ext cx="1898332" cy="14246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5F0EC9B-8F2D-B28C-7825-4D2029E6B047}"/>
              </a:ext>
            </a:extLst>
          </p:cNvPr>
          <p:cNvSpPr/>
          <p:nvPr/>
        </p:nvSpPr>
        <p:spPr>
          <a:xfrm>
            <a:off x="1891448" y="5273040"/>
            <a:ext cx="4343400" cy="797243"/>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Check for product recalls for both products </a:t>
            </a:r>
          </a:p>
        </p:txBody>
      </p:sp>
    </p:spTree>
    <p:extLst>
      <p:ext uri="{BB962C8B-B14F-4D97-AF65-F5344CB8AC3E}">
        <p14:creationId xmlns:p14="http://schemas.microsoft.com/office/powerpoint/2010/main" val="149310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normAutofit fontScale="90000"/>
          </a:bodyPr>
          <a:lstStyle/>
          <a:p>
            <a:r>
              <a:rPr lang="en-US" dirty="0">
                <a:latin typeface="Gill Sans Ultra Bold" panose="020B0A02020104020203" pitchFamily="34" charset="0"/>
              </a:rPr>
              <a:t>Better Business Bureau Rating</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BBB Rating for Shark: </a:t>
            </a:r>
          </a:p>
        </p:txBody>
      </p:sp>
      <p:sp>
        <p:nvSpPr>
          <p:cNvPr id="4" name="Rectangle 3">
            <a:extLst>
              <a:ext uri="{FF2B5EF4-FFF2-40B4-BE49-F238E27FC236}">
                <a16:creationId xmlns:a16="http://schemas.microsoft.com/office/drawing/2014/main" id="{A8EBCEEE-1D20-32B3-097A-F98CFFED70B2}"/>
              </a:ext>
            </a:extLst>
          </p:cNvPr>
          <p:cNvSpPr/>
          <p:nvPr/>
        </p:nvSpPr>
        <p:spPr>
          <a:xfrm>
            <a:off x="1188720" y="2590800"/>
            <a:ext cx="10652760" cy="27584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text on a white background&#10;&#10;Description automatically generated">
            <a:extLst>
              <a:ext uri="{FF2B5EF4-FFF2-40B4-BE49-F238E27FC236}">
                <a16:creationId xmlns:a16="http://schemas.microsoft.com/office/drawing/2014/main" id="{8B023E7E-26F6-0FA7-804C-F83DBDE0E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895" y="2717307"/>
            <a:ext cx="8888305" cy="2505425"/>
          </a:xfrm>
          <a:prstGeom prst="rect">
            <a:avLst/>
          </a:prstGeom>
        </p:spPr>
      </p:pic>
      <p:pic>
        <p:nvPicPr>
          <p:cNvPr id="8" name="Picture 7" descr="A screenshot of a review&#10;&#10;Description automatically generated">
            <a:extLst>
              <a:ext uri="{FF2B5EF4-FFF2-40B4-BE49-F238E27FC236}">
                <a16:creationId xmlns:a16="http://schemas.microsoft.com/office/drawing/2014/main" id="{2D15062E-AAC8-2EA7-4486-CE7B993BB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9770" y="1053669"/>
            <a:ext cx="4036949" cy="1469640"/>
          </a:xfrm>
          <a:prstGeom prst="rect">
            <a:avLst/>
          </a:prstGeom>
          <a:ln>
            <a:solidFill>
              <a:schemeClr val="accent5">
                <a:lumMod val="50000"/>
              </a:schemeClr>
            </a:solidFill>
          </a:ln>
        </p:spPr>
      </p:pic>
      <p:sp>
        <p:nvSpPr>
          <p:cNvPr id="9" name="Rectangle 8">
            <a:extLst>
              <a:ext uri="{FF2B5EF4-FFF2-40B4-BE49-F238E27FC236}">
                <a16:creationId xmlns:a16="http://schemas.microsoft.com/office/drawing/2014/main" id="{2546520B-582A-9A31-5A3F-421F2CA241C2}"/>
              </a:ext>
            </a:extLst>
          </p:cNvPr>
          <p:cNvSpPr/>
          <p:nvPr/>
        </p:nvSpPr>
        <p:spPr>
          <a:xfrm>
            <a:off x="2059087" y="5506227"/>
            <a:ext cx="6155271" cy="797243"/>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BBB ratings are needed for both products </a:t>
            </a:r>
          </a:p>
        </p:txBody>
      </p:sp>
    </p:spTree>
    <p:extLst>
      <p:ext uri="{BB962C8B-B14F-4D97-AF65-F5344CB8AC3E}">
        <p14:creationId xmlns:p14="http://schemas.microsoft.com/office/powerpoint/2010/main" val="28545812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Testimonials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Shark Upright Vacuum Testimonial </a:t>
            </a:r>
          </a:p>
        </p:txBody>
      </p:sp>
      <p:pic>
        <p:nvPicPr>
          <p:cNvPr id="5" name="Picture 4" descr="A screenshot of a computer&#10;&#10;Description automatically generated">
            <a:extLst>
              <a:ext uri="{FF2B5EF4-FFF2-40B4-BE49-F238E27FC236}">
                <a16:creationId xmlns:a16="http://schemas.microsoft.com/office/drawing/2014/main" id="{9D0179EE-00A9-BF5E-9D36-C1AC6C2F5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733" y="1898176"/>
            <a:ext cx="4534533" cy="3268184"/>
          </a:xfrm>
          <a:prstGeom prst="rect">
            <a:avLst/>
          </a:prstGeom>
          <a:ln>
            <a:solidFill>
              <a:schemeClr val="accent5">
                <a:lumMod val="50000"/>
              </a:schemeClr>
            </a:solidFill>
          </a:ln>
        </p:spPr>
      </p:pic>
      <p:pic>
        <p:nvPicPr>
          <p:cNvPr id="7" name="Picture 6" descr="A screenshot of a review&#10;&#10;Description automatically generated">
            <a:extLst>
              <a:ext uri="{FF2B5EF4-FFF2-40B4-BE49-F238E27FC236}">
                <a16:creationId xmlns:a16="http://schemas.microsoft.com/office/drawing/2014/main" id="{520C3EB8-2F1C-903F-7294-A48E01437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848" y="1130409"/>
            <a:ext cx="3105583" cy="2981741"/>
          </a:xfrm>
          <a:prstGeom prst="rect">
            <a:avLst/>
          </a:prstGeom>
          <a:ln>
            <a:solidFill>
              <a:schemeClr val="accent5">
                <a:lumMod val="50000"/>
              </a:schemeClr>
            </a:solidFill>
          </a:ln>
        </p:spPr>
      </p:pic>
      <p:pic>
        <p:nvPicPr>
          <p:cNvPr id="2050" name="Picture 2" descr="Shark NV360 Navigator Lift-Away ...">
            <a:extLst>
              <a:ext uri="{FF2B5EF4-FFF2-40B4-BE49-F238E27FC236}">
                <a16:creationId xmlns:a16="http://schemas.microsoft.com/office/drawing/2014/main" id="{6886CE5B-2588-5D38-31A0-432CAFAF7C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9257" y="1969025"/>
            <a:ext cx="2143125" cy="3569841"/>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B784DEA-B01D-F39F-4179-EA8ED9E127BE}"/>
              </a:ext>
            </a:extLst>
          </p:cNvPr>
          <p:cNvSpPr/>
          <p:nvPr/>
        </p:nvSpPr>
        <p:spPr>
          <a:xfrm>
            <a:off x="1891448" y="5273040"/>
            <a:ext cx="4343400" cy="797243"/>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5 Product Testimonials for each product</a:t>
            </a:r>
          </a:p>
        </p:txBody>
      </p:sp>
    </p:spTree>
    <p:extLst>
      <p:ext uri="{BB962C8B-B14F-4D97-AF65-F5344CB8AC3E}">
        <p14:creationId xmlns:p14="http://schemas.microsoft.com/office/powerpoint/2010/main" val="3154868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normAutofit fontScale="90000"/>
          </a:bodyPr>
          <a:lstStyle/>
          <a:p>
            <a:r>
              <a:rPr lang="en-US" dirty="0">
                <a:latin typeface="Gill Sans Ultra Bold" panose="020B0A02020104020203" pitchFamily="34" charset="0"/>
              </a:rPr>
              <a:t>Show your social media support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4" name="Google Shape;138;p20">
            <a:extLst>
              <a:ext uri="{FF2B5EF4-FFF2-40B4-BE49-F238E27FC236}">
                <a16:creationId xmlns:a16="http://schemas.microsoft.com/office/drawing/2014/main" id="{DEB325EA-065B-1268-EF91-C54ABE392448}"/>
              </a:ext>
            </a:extLst>
          </p:cNvPr>
          <p:cNvPicPr preferRelativeResize="0"/>
          <p:nvPr/>
        </p:nvPicPr>
        <p:blipFill>
          <a:blip r:embed="rId2">
            <a:alphaModFix/>
          </a:blip>
          <a:stretch>
            <a:fillRect/>
          </a:stretch>
        </p:blipFill>
        <p:spPr>
          <a:xfrm>
            <a:off x="1400644" y="1033462"/>
            <a:ext cx="8148090" cy="5654285"/>
          </a:xfrm>
          <a:prstGeom prst="rect">
            <a:avLst/>
          </a:prstGeom>
          <a:noFill/>
          <a:ln>
            <a:noFill/>
          </a:ln>
        </p:spPr>
      </p:pic>
    </p:spTree>
    <p:extLst>
      <p:ext uri="{BB962C8B-B14F-4D97-AF65-F5344CB8AC3E}">
        <p14:creationId xmlns:p14="http://schemas.microsoft.com/office/powerpoint/2010/main" val="39825663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91"/>
          <p:cNvSpPr txBox="1"/>
          <p:nvPr/>
        </p:nvSpPr>
        <p:spPr>
          <a:xfrm>
            <a:off x="357200" y="267900"/>
            <a:ext cx="11322800" cy="1018000"/>
          </a:xfrm>
          <a:prstGeom prst="rect">
            <a:avLst/>
          </a:prstGeom>
          <a:noFill/>
          <a:ln>
            <a:noFill/>
          </a:ln>
        </p:spPr>
        <p:txBody>
          <a:bodyPr spcFirstLastPara="1" wrap="square" lIns="121900" tIns="121900" rIns="121900" bIns="121900" anchor="t" anchorCtr="0">
            <a:noAutofit/>
          </a:bodyPr>
          <a:lstStyle/>
          <a:p>
            <a:r>
              <a:rPr lang="en" sz="5067">
                <a:solidFill>
                  <a:schemeClr val="dk2"/>
                </a:solidFill>
                <a:latin typeface="Paytone One"/>
                <a:ea typeface="Paytone One"/>
                <a:cs typeface="Paytone One"/>
                <a:sym typeface="Paytone One"/>
              </a:rPr>
              <a:t>Need slides for all of these :)</a:t>
            </a:r>
            <a:endParaRPr sz="5067">
              <a:solidFill>
                <a:schemeClr val="dk2"/>
              </a:solidFill>
              <a:latin typeface="Paytone One"/>
              <a:ea typeface="Paytone One"/>
              <a:cs typeface="Paytone One"/>
              <a:sym typeface="Paytone One"/>
            </a:endParaRPr>
          </a:p>
        </p:txBody>
      </p:sp>
      <p:sp>
        <p:nvSpPr>
          <p:cNvPr id="743" name="Google Shape;743;p91"/>
          <p:cNvSpPr txBox="1"/>
          <p:nvPr/>
        </p:nvSpPr>
        <p:spPr>
          <a:xfrm>
            <a:off x="0" y="1035900"/>
            <a:ext cx="3786400" cy="5340000"/>
          </a:xfrm>
          <a:prstGeom prst="rect">
            <a:avLst/>
          </a:prstGeom>
          <a:noFill/>
          <a:ln>
            <a:noFill/>
          </a:ln>
        </p:spPr>
        <p:txBody>
          <a:bodyPr spcFirstLastPara="1" wrap="square" lIns="121900" tIns="121900" rIns="121900" bIns="121900" anchor="t" anchorCtr="0">
            <a:noAutofit/>
          </a:bodyPr>
          <a:lstStyle/>
          <a:p>
            <a:pPr marL="609585" indent="-397923">
              <a:lnSpc>
                <a:spcPct val="115000"/>
              </a:lnSpc>
              <a:buSzPts val="1100"/>
              <a:buChar char="●"/>
            </a:pPr>
            <a:endParaRPr sz="2400">
              <a:solidFill>
                <a:schemeClr val="dk2"/>
              </a:solidFill>
              <a:latin typeface="Paytone One"/>
              <a:ea typeface="Paytone One"/>
              <a:cs typeface="Paytone One"/>
              <a:sym typeface="Paytone One"/>
            </a:endParaRPr>
          </a:p>
          <a:p>
            <a:pPr marL="609585" indent="-397923">
              <a:lnSpc>
                <a:spcPct val="115000"/>
              </a:lnSpc>
              <a:buSzPts val="1100"/>
              <a:buChar char="●"/>
            </a:pPr>
            <a:endParaRPr sz="2400">
              <a:solidFill>
                <a:schemeClr val="dk2"/>
              </a:solidFill>
              <a:latin typeface="Paytone One"/>
              <a:ea typeface="Paytone One"/>
              <a:cs typeface="Paytone One"/>
              <a:sym typeface="Paytone One"/>
            </a:endParaRPr>
          </a:p>
          <a:p>
            <a:pPr marL="609585" indent="-397923">
              <a:lnSpc>
                <a:spcPct val="115000"/>
              </a:lnSpc>
              <a:buSzPts val="1100"/>
              <a:buChar char="●"/>
            </a:pPr>
            <a:endParaRPr sz="2400">
              <a:solidFill>
                <a:schemeClr val="dk2"/>
              </a:solidFill>
              <a:latin typeface="Paytone One"/>
              <a:ea typeface="Paytone One"/>
              <a:cs typeface="Paytone One"/>
              <a:sym typeface="Paytone One"/>
            </a:endParaRPr>
          </a:p>
          <a:p>
            <a:pPr marL="609585">
              <a:lnSpc>
                <a:spcPct val="115000"/>
              </a:lnSpc>
              <a:spcBef>
                <a:spcPts val="1600"/>
              </a:spcBef>
            </a:pPr>
            <a:endParaRPr sz="2400">
              <a:solidFill>
                <a:schemeClr val="dk2"/>
              </a:solidFill>
              <a:latin typeface="Paytone One"/>
              <a:ea typeface="Paytone One"/>
              <a:cs typeface="Paytone One"/>
              <a:sym typeface="Paytone One"/>
            </a:endParaRPr>
          </a:p>
          <a:p>
            <a:pPr marL="609585">
              <a:spcBef>
                <a:spcPts val="1600"/>
              </a:spcBef>
            </a:pPr>
            <a:endParaRPr sz="2400">
              <a:solidFill>
                <a:schemeClr val="dk2"/>
              </a:solidFill>
              <a:latin typeface="Paytone One"/>
              <a:ea typeface="Paytone One"/>
              <a:cs typeface="Paytone One"/>
              <a:sym typeface="Paytone One"/>
            </a:endParaRPr>
          </a:p>
        </p:txBody>
      </p:sp>
      <p:sp>
        <p:nvSpPr>
          <p:cNvPr id="744" name="Google Shape;744;p91"/>
          <p:cNvSpPr txBox="1"/>
          <p:nvPr/>
        </p:nvSpPr>
        <p:spPr>
          <a:xfrm>
            <a:off x="3387400" y="1035900"/>
            <a:ext cx="4935200" cy="5340000"/>
          </a:xfrm>
          <a:prstGeom prst="rect">
            <a:avLst/>
          </a:prstGeom>
          <a:noFill/>
          <a:ln>
            <a:noFill/>
          </a:ln>
        </p:spPr>
        <p:txBody>
          <a:bodyPr spcFirstLastPara="1" wrap="square" lIns="121900" tIns="121900" rIns="121900" bIns="121900" anchor="t" anchorCtr="0">
            <a:noAutofit/>
          </a:bodyPr>
          <a:lstStyle/>
          <a:p>
            <a:pPr marL="609585" indent="-397923">
              <a:lnSpc>
                <a:spcPct val="115000"/>
              </a:lnSpc>
              <a:buSzPts val="1100"/>
              <a:buChar char="●"/>
            </a:pPr>
            <a:r>
              <a:rPr lang="en" sz="2400">
                <a:solidFill>
                  <a:schemeClr val="dk1"/>
                </a:solidFill>
                <a:latin typeface="Paytone One"/>
                <a:ea typeface="Paytone One"/>
                <a:cs typeface="Paytone One"/>
                <a:sym typeface="Paytone One"/>
              </a:rPr>
              <a:t>Chamber of Commerce </a:t>
            </a:r>
            <a:endParaRPr sz="2400">
              <a:solidFill>
                <a:schemeClr val="dk1"/>
              </a:solidFill>
              <a:latin typeface="Paytone One"/>
              <a:ea typeface="Paytone One"/>
              <a:cs typeface="Paytone One"/>
              <a:sym typeface="Paytone One"/>
            </a:endParaRPr>
          </a:p>
          <a:p>
            <a:pPr marL="609585" indent="-397923">
              <a:lnSpc>
                <a:spcPct val="115000"/>
              </a:lnSpc>
              <a:buSzPts val="1100"/>
              <a:buChar char="●"/>
            </a:pPr>
            <a:r>
              <a:rPr lang="en" sz="2400">
                <a:solidFill>
                  <a:schemeClr val="dk1"/>
                </a:solidFill>
                <a:latin typeface="Paytone One"/>
                <a:ea typeface="Paytone One"/>
                <a:cs typeface="Paytone One"/>
                <a:sym typeface="Paytone One"/>
              </a:rPr>
              <a:t>ConsumerAffairs.com</a:t>
            </a:r>
            <a:endParaRPr sz="2400">
              <a:solidFill>
                <a:schemeClr val="dk1"/>
              </a:solidFill>
              <a:latin typeface="Paytone One"/>
              <a:ea typeface="Paytone One"/>
              <a:cs typeface="Paytone One"/>
              <a:sym typeface="Paytone One"/>
            </a:endParaRPr>
          </a:p>
          <a:p>
            <a:pPr marL="609585" indent="-397923">
              <a:lnSpc>
                <a:spcPct val="115000"/>
              </a:lnSpc>
              <a:buSzPts val="1100"/>
              <a:buChar char="●"/>
            </a:pPr>
            <a:r>
              <a:rPr lang="en" sz="2400">
                <a:solidFill>
                  <a:schemeClr val="dk1"/>
                </a:solidFill>
                <a:latin typeface="Paytone One"/>
                <a:ea typeface="Paytone One"/>
                <a:cs typeface="Paytone One"/>
                <a:sym typeface="Paytone One"/>
              </a:rPr>
              <a:t>NC Department of Justice</a:t>
            </a:r>
            <a:endParaRPr sz="2400">
              <a:solidFill>
                <a:schemeClr val="dk1"/>
              </a:solidFill>
              <a:latin typeface="Paytone One"/>
              <a:ea typeface="Paytone One"/>
              <a:cs typeface="Paytone One"/>
              <a:sym typeface="Paytone One"/>
            </a:endParaRPr>
          </a:p>
          <a:p>
            <a:pPr marL="609585" indent="-397923">
              <a:lnSpc>
                <a:spcPct val="115000"/>
              </a:lnSpc>
              <a:buSzPts val="1100"/>
              <a:buChar char="●"/>
            </a:pPr>
            <a:r>
              <a:rPr lang="en" sz="2400">
                <a:solidFill>
                  <a:schemeClr val="dk1"/>
                </a:solidFill>
                <a:latin typeface="Paytone One"/>
                <a:ea typeface="Paytone One"/>
                <a:cs typeface="Paytone One"/>
                <a:sym typeface="Paytone One"/>
              </a:rPr>
              <a:t>Predatory Lending/Redlining </a:t>
            </a:r>
            <a:endParaRPr sz="2400">
              <a:solidFill>
                <a:schemeClr val="dk1"/>
              </a:solidFill>
              <a:latin typeface="Paytone One"/>
              <a:ea typeface="Paytone One"/>
              <a:cs typeface="Paytone One"/>
              <a:sym typeface="Paytone One"/>
            </a:endParaRPr>
          </a:p>
          <a:p>
            <a:pPr marL="609585" indent="-397923">
              <a:lnSpc>
                <a:spcPct val="115000"/>
              </a:lnSpc>
              <a:buSzPts val="1100"/>
              <a:buChar char="●"/>
            </a:pPr>
            <a:r>
              <a:rPr lang="en" sz="2400">
                <a:solidFill>
                  <a:schemeClr val="dk1"/>
                </a:solidFill>
                <a:latin typeface="Paytone One"/>
                <a:ea typeface="Paytone One"/>
                <a:cs typeface="Paytone One"/>
                <a:sym typeface="Paytone One"/>
              </a:rPr>
              <a:t>Identity Theft</a:t>
            </a:r>
            <a:endParaRPr sz="2400">
              <a:solidFill>
                <a:schemeClr val="dk1"/>
              </a:solidFill>
              <a:latin typeface="Paytone One"/>
              <a:ea typeface="Paytone One"/>
              <a:cs typeface="Paytone One"/>
              <a:sym typeface="Paytone One"/>
            </a:endParaRPr>
          </a:p>
          <a:p>
            <a:pPr marL="609585" indent="-397923">
              <a:lnSpc>
                <a:spcPct val="115000"/>
              </a:lnSpc>
              <a:buSzPts val="1100"/>
              <a:buChar char="●"/>
            </a:pPr>
            <a:r>
              <a:rPr lang="en" sz="2400">
                <a:solidFill>
                  <a:schemeClr val="dk1"/>
                </a:solidFill>
                <a:latin typeface="Paytone One"/>
                <a:ea typeface="Paytone One"/>
                <a:cs typeface="Paytone One"/>
                <a:sym typeface="Paytone One"/>
              </a:rPr>
              <a:t>Federal Trade Commission (FTC)</a:t>
            </a:r>
            <a:endParaRPr sz="2400">
              <a:solidFill>
                <a:schemeClr val="dk1"/>
              </a:solidFill>
              <a:latin typeface="Paytone One"/>
              <a:ea typeface="Paytone One"/>
              <a:cs typeface="Paytone One"/>
              <a:sym typeface="Paytone One"/>
            </a:endParaRPr>
          </a:p>
          <a:p>
            <a:pPr marL="609585" indent="-397923">
              <a:lnSpc>
                <a:spcPct val="115000"/>
              </a:lnSpc>
              <a:buSzPts val="1100"/>
              <a:buChar char="●"/>
            </a:pPr>
            <a:r>
              <a:rPr lang="en" sz="2400">
                <a:solidFill>
                  <a:schemeClr val="dk1"/>
                </a:solidFill>
                <a:latin typeface="Paytone One"/>
                <a:ea typeface="Paytone One"/>
                <a:cs typeface="Paytone One"/>
                <a:sym typeface="Paytone One"/>
              </a:rPr>
              <a:t>Debt Collectors</a:t>
            </a:r>
            <a:endParaRPr sz="2400">
              <a:solidFill>
                <a:schemeClr val="dk1"/>
              </a:solidFill>
              <a:latin typeface="Paytone One"/>
              <a:ea typeface="Paytone One"/>
              <a:cs typeface="Paytone One"/>
              <a:sym typeface="Paytone One"/>
            </a:endParaRPr>
          </a:p>
          <a:p>
            <a:pPr marL="609585" indent="-397923">
              <a:lnSpc>
                <a:spcPct val="115000"/>
              </a:lnSpc>
              <a:buSzPts val="1100"/>
              <a:buChar char="●"/>
            </a:pPr>
            <a:endParaRPr sz="2400">
              <a:solidFill>
                <a:schemeClr val="dk1"/>
              </a:solidFill>
              <a:latin typeface="Paytone One"/>
              <a:ea typeface="Paytone One"/>
              <a:cs typeface="Paytone One"/>
              <a:sym typeface="Paytone One"/>
            </a:endParaRPr>
          </a:p>
          <a:p>
            <a:pPr marL="609585" indent="-397923">
              <a:lnSpc>
                <a:spcPct val="115000"/>
              </a:lnSpc>
              <a:buSzPts val="1100"/>
              <a:buChar char="●"/>
            </a:pPr>
            <a:r>
              <a:rPr lang="en" sz="2400">
                <a:solidFill>
                  <a:schemeClr val="dk1"/>
                </a:solidFill>
                <a:latin typeface="Paytone One"/>
                <a:ea typeface="Paytone One"/>
                <a:cs typeface="Paytone One"/>
                <a:sym typeface="Paytone One"/>
              </a:rPr>
              <a:t>Consumer Protection Laws </a:t>
            </a:r>
            <a:endParaRPr sz="2400">
              <a:solidFill>
                <a:schemeClr val="dk1"/>
              </a:solidFill>
              <a:latin typeface="Paytone One"/>
              <a:ea typeface="Paytone One"/>
              <a:cs typeface="Paytone One"/>
              <a:sym typeface="Paytone One"/>
            </a:endParaRPr>
          </a:p>
          <a:p>
            <a:pPr marL="609585">
              <a:lnSpc>
                <a:spcPct val="115000"/>
              </a:lnSpc>
              <a:spcBef>
                <a:spcPts val="1600"/>
              </a:spcBef>
              <a:spcAft>
                <a:spcPts val="1600"/>
              </a:spcAft>
            </a:pPr>
            <a:r>
              <a:rPr lang="en" sz="2400">
                <a:solidFill>
                  <a:schemeClr val="dk1"/>
                </a:solidFill>
                <a:latin typeface="Paytone One"/>
                <a:ea typeface="Paytone One"/>
                <a:cs typeface="Paytone One"/>
                <a:sym typeface="Paytone One"/>
              </a:rPr>
              <a:t> </a:t>
            </a:r>
            <a:endParaRPr sz="2400">
              <a:solidFill>
                <a:schemeClr val="dk2"/>
              </a:solidFill>
              <a:latin typeface="Paytone One"/>
              <a:ea typeface="Paytone One"/>
              <a:cs typeface="Paytone One"/>
              <a:sym typeface="Paytone One"/>
            </a:endParaRPr>
          </a:p>
        </p:txBody>
      </p:sp>
      <p:sp>
        <p:nvSpPr>
          <p:cNvPr id="745" name="Google Shape;745;p91"/>
          <p:cNvSpPr txBox="1"/>
          <p:nvPr/>
        </p:nvSpPr>
        <p:spPr>
          <a:xfrm>
            <a:off x="8179600" y="1214433"/>
            <a:ext cx="4012400" cy="5090000"/>
          </a:xfrm>
          <a:prstGeom prst="rect">
            <a:avLst/>
          </a:prstGeom>
          <a:noFill/>
          <a:ln>
            <a:noFill/>
          </a:ln>
        </p:spPr>
        <p:txBody>
          <a:bodyPr spcFirstLastPara="1" wrap="square" lIns="121900" tIns="121900" rIns="121900" bIns="121900" anchor="t" anchorCtr="0">
            <a:noAutofit/>
          </a:bodyPr>
          <a:lstStyle/>
          <a:p>
            <a:pPr marL="609585" indent="-397923">
              <a:lnSpc>
                <a:spcPct val="115000"/>
              </a:lnSpc>
              <a:buSzPts val="1100"/>
              <a:buChar char="●"/>
            </a:pPr>
            <a:r>
              <a:rPr lang="en" sz="2400">
                <a:solidFill>
                  <a:schemeClr val="dk1"/>
                </a:solidFill>
                <a:latin typeface="Paytone One"/>
                <a:ea typeface="Paytone One"/>
                <a:cs typeface="Paytone One"/>
                <a:sym typeface="Paytone One"/>
              </a:rPr>
              <a:t>Advance Fee</a:t>
            </a:r>
            <a:endParaRPr sz="2400">
              <a:solidFill>
                <a:schemeClr val="dk1"/>
              </a:solidFill>
              <a:latin typeface="Paytone One"/>
              <a:ea typeface="Paytone One"/>
              <a:cs typeface="Paytone One"/>
              <a:sym typeface="Paytone One"/>
            </a:endParaRPr>
          </a:p>
          <a:p>
            <a:pPr marL="609585" indent="-397923">
              <a:lnSpc>
                <a:spcPct val="115000"/>
              </a:lnSpc>
              <a:buSzPts val="1100"/>
              <a:buChar char="●"/>
            </a:pPr>
            <a:endParaRPr sz="2400">
              <a:solidFill>
                <a:schemeClr val="dk1"/>
              </a:solidFill>
              <a:latin typeface="Paytone One"/>
              <a:ea typeface="Paytone One"/>
              <a:cs typeface="Paytone One"/>
              <a:sym typeface="Paytone One"/>
            </a:endParaRPr>
          </a:p>
          <a:p>
            <a:pPr marL="609585" indent="-397923">
              <a:lnSpc>
                <a:spcPct val="115000"/>
              </a:lnSpc>
              <a:buSzPts val="1100"/>
              <a:buChar char="●"/>
            </a:pPr>
            <a:r>
              <a:rPr lang="en" sz="2400">
                <a:solidFill>
                  <a:schemeClr val="dk1"/>
                </a:solidFill>
                <a:latin typeface="Paytone One"/>
                <a:ea typeface="Paytone One"/>
                <a:cs typeface="Paytone One"/>
                <a:sym typeface="Paytone One"/>
              </a:rPr>
              <a:t>Personally Identifiable Information Protection</a:t>
            </a:r>
            <a:endParaRPr sz="2400">
              <a:solidFill>
                <a:schemeClr val="dk2"/>
              </a:solidFill>
              <a:latin typeface="Paytone One"/>
              <a:ea typeface="Paytone One"/>
              <a:cs typeface="Paytone One"/>
              <a:sym typeface="Paytone One"/>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grpSp>
        <p:nvGrpSpPr>
          <p:cNvPr id="750" name="Google Shape;750;p92"/>
          <p:cNvGrpSpPr/>
          <p:nvPr/>
        </p:nvGrpSpPr>
        <p:grpSpPr>
          <a:xfrm>
            <a:off x="516146" y="1475711"/>
            <a:ext cx="3398428" cy="4981768"/>
            <a:chOff x="0" y="-19050"/>
            <a:chExt cx="1342589" cy="1968106"/>
          </a:xfrm>
        </p:grpSpPr>
        <p:sp>
          <p:nvSpPr>
            <p:cNvPr id="751" name="Google Shape;751;p92"/>
            <p:cNvSpPr/>
            <p:nvPr/>
          </p:nvSpPr>
          <p:spPr>
            <a:xfrm>
              <a:off x="0" y="0"/>
              <a:ext cx="1342589" cy="1949056"/>
            </a:xfrm>
            <a:custGeom>
              <a:avLst/>
              <a:gdLst/>
              <a:ahLst/>
              <a:cxnLst/>
              <a:rect l="l" t="t" r="r" b="b"/>
              <a:pathLst>
                <a:path w="1342589" h="1949056" extrusionOk="0">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spcFirstLastPara="1" wrap="square" lIns="60967" tIns="60967" rIns="60967" bIns="60967" anchor="ctr" anchorCtr="0">
              <a:noAutofit/>
            </a:bodyPr>
            <a:lstStyle/>
            <a:p>
              <a:endParaRPr sz="2400"/>
            </a:p>
          </p:txBody>
        </p:sp>
        <p:sp>
          <p:nvSpPr>
            <p:cNvPr id="752" name="Google Shape;752;p92"/>
            <p:cNvSpPr txBox="1"/>
            <p:nvPr/>
          </p:nvSpPr>
          <p:spPr>
            <a:xfrm>
              <a:off x="0" y="-19050"/>
              <a:ext cx="1342589" cy="1968106"/>
            </a:xfrm>
            <a:prstGeom prst="rect">
              <a:avLst/>
            </a:prstGeom>
            <a:noFill/>
            <a:ln>
              <a:noFill/>
            </a:ln>
          </p:spPr>
          <p:txBody>
            <a:bodyPr spcFirstLastPara="1" wrap="square" lIns="33867" tIns="33867" rIns="33867" bIns="33867" anchor="ctr" anchorCtr="0">
              <a:noAutofit/>
            </a:bodyPr>
            <a:lstStyle/>
            <a:p>
              <a:pPr algn="ctr">
                <a:lnSpc>
                  <a:spcPct val="136944"/>
                </a:lnSpc>
              </a:pPr>
              <a:endParaRPr sz="1200">
                <a:solidFill>
                  <a:schemeClr val="dk1"/>
                </a:solidFill>
                <a:latin typeface="Calibri"/>
                <a:ea typeface="Calibri"/>
                <a:cs typeface="Calibri"/>
                <a:sym typeface="Calibri"/>
              </a:endParaRPr>
            </a:p>
          </p:txBody>
        </p:sp>
      </p:grpSp>
      <p:grpSp>
        <p:nvGrpSpPr>
          <p:cNvPr id="753" name="Google Shape;753;p92"/>
          <p:cNvGrpSpPr/>
          <p:nvPr/>
        </p:nvGrpSpPr>
        <p:grpSpPr>
          <a:xfrm>
            <a:off x="4073323" y="1475711"/>
            <a:ext cx="7675320" cy="4981768"/>
            <a:chOff x="0" y="-19050"/>
            <a:chExt cx="3032225" cy="1968106"/>
          </a:xfrm>
        </p:grpSpPr>
        <p:sp>
          <p:nvSpPr>
            <p:cNvPr id="754" name="Google Shape;754;p92"/>
            <p:cNvSpPr/>
            <p:nvPr/>
          </p:nvSpPr>
          <p:spPr>
            <a:xfrm>
              <a:off x="0" y="0"/>
              <a:ext cx="3032225" cy="1949056"/>
            </a:xfrm>
            <a:custGeom>
              <a:avLst/>
              <a:gdLst/>
              <a:ahLst/>
              <a:cxnLst/>
              <a:rect l="l" t="t" r="r" b="b"/>
              <a:pathLst>
                <a:path w="3032225" h="1949056" extrusionOk="0">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spcFirstLastPara="1" wrap="square" lIns="60967" tIns="60967" rIns="60967" bIns="60967" anchor="ctr" anchorCtr="0">
              <a:noAutofit/>
            </a:bodyPr>
            <a:lstStyle/>
            <a:p>
              <a:endParaRPr sz="2400"/>
            </a:p>
          </p:txBody>
        </p:sp>
        <p:sp>
          <p:nvSpPr>
            <p:cNvPr id="755" name="Google Shape;755;p92"/>
            <p:cNvSpPr txBox="1"/>
            <p:nvPr/>
          </p:nvSpPr>
          <p:spPr>
            <a:xfrm>
              <a:off x="0" y="-19050"/>
              <a:ext cx="3032225" cy="1968106"/>
            </a:xfrm>
            <a:prstGeom prst="rect">
              <a:avLst/>
            </a:prstGeom>
            <a:noFill/>
            <a:ln>
              <a:noFill/>
            </a:ln>
          </p:spPr>
          <p:txBody>
            <a:bodyPr spcFirstLastPara="1" wrap="square" lIns="33867" tIns="33867" rIns="33867" bIns="33867" anchor="ctr" anchorCtr="0">
              <a:noAutofit/>
            </a:bodyPr>
            <a:lstStyle/>
            <a:p>
              <a:pPr algn="ctr">
                <a:lnSpc>
                  <a:spcPct val="136944"/>
                </a:lnSpc>
              </a:pPr>
              <a:endParaRPr sz="1200">
                <a:solidFill>
                  <a:schemeClr val="dk1"/>
                </a:solidFill>
                <a:latin typeface="Calibri"/>
                <a:ea typeface="Calibri"/>
                <a:cs typeface="Calibri"/>
                <a:sym typeface="Calibri"/>
              </a:endParaRPr>
            </a:p>
          </p:txBody>
        </p:sp>
      </p:grpSp>
      <p:grpSp>
        <p:nvGrpSpPr>
          <p:cNvPr id="756" name="Google Shape;756;p92"/>
          <p:cNvGrpSpPr/>
          <p:nvPr/>
        </p:nvGrpSpPr>
        <p:grpSpPr>
          <a:xfrm>
            <a:off x="759336" y="1662856"/>
            <a:ext cx="2912045" cy="479712"/>
            <a:chOff x="0" y="-19050"/>
            <a:chExt cx="1150437" cy="189516"/>
          </a:xfrm>
        </p:grpSpPr>
        <p:sp>
          <p:nvSpPr>
            <p:cNvPr id="757" name="Google Shape;757;p92"/>
            <p:cNvSpPr/>
            <p:nvPr/>
          </p:nvSpPr>
          <p:spPr>
            <a:xfrm>
              <a:off x="0" y="0"/>
              <a:ext cx="1150437" cy="170466"/>
            </a:xfrm>
            <a:custGeom>
              <a:avLst/>
              <a:gdLst/>
              <a:ahLst/>
              <a:cxnLst/>
              <a:rect l="l" t="t" r="r" b="b"/>
              <a:pathLst>
                <a:path w="1150437" h="170466" extrusionOk="0">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w="19050" cap="sq" cmpd="sng">
              <a:solidFill>
                <a:srgbClr val="0F1A38"/>
              </a:solidFill>
              <a:prstDash val="solid"/>
              <a:miter lim="8000"/>
              <a:headEnd type="none" w="sm" len="sm"/>
              <a:tailEnd type="none" w="sm" len="sm"/>
            </a:ln>
          </p:spPr>
          <p:txBody>
            <a:bodyPr spcFirstLastPara="1" wrap="square" lIns="60967" tIns="60967" rIns="60967" bIns="60967" anchor="ctr" anchorCtr="0">
              <a:noAutofit/>
            </a:bodyPr>
            <a:lstStyle/>
            <a:p>
              <a:endParaRPr sz="2400"/>
            </a:p>
          </p:txBody>
        </p:sp>
        <p:sp>
          <p:nvSpPr>
            <p:cNvPr id="758" name="Google Shape;758;p92"/>
            <p:cNvSpPr txBox="1"/>
            <p:nvPr/>
          </p:nvSpPr>
          <p:spPr>
            <a:xfrm>
              <a:off x="0" y="-19050"/>
              <a:ext cx="1150437" cy="189516"/>
            </a:xfrm>
            <a:prstGeom prst="rect">
              <a:avLst/>
            </a:prstGeom>
            <a:noFill/>
            <a:ln>
              <a:noFill/>
            </a:ln>
          </p:spPr>
          <p:txBody>
            <a:bodyPr spcFirstLastPara="1" wrap="square" lIns="33867" tIns="33867" rIns="33867" bIns="33867" anchor="ctr" anchorCtr="0">
              <a:noAutofit/>
            </a:bodyPr>
            <a:lstStyle/>
            <a:p>
              <a:pPr algn="ctr">
                <a:lnSpc>
                  <a:spcPct val="136944"/>
                </a:lnSpc>
              </a:pPr>
              <a:endParaRPr sz="1200">
                <a:solidFill>
                  <a:schemeClr val="dk1"/>
                </a:solidFill>
                <a:latin typeface="Calibri"/>
                <a:ea typeface="Calibri"/>
                <a:cs typeface="Calibri"/>
                <a:sym typeface="Calibri"/>
              </a:endParaRPr>
            </a:p>
          </p:txBody>
        </p:sp>
      </p:grpSp>
      <p:grpSp>
        <p:nvGrpSpPr>
          <p:cNvPr id="759" name="Google Shape;759;p92"/>
          <p:cNvGrpSpPr/>
          <p:nvPr/>
        </p:nvGrpSpPr>
        <p:grpSpPr>
          <a:xfrm>
            <a:off x="6454960" y="1662856"/>
            <a:ext cx="2912045" cy="479712"/>
            <a:chOff x="0" y="-19050"/>
            <a:chExt cx="1150437" cy="189516"/>
          </a:xfrm>
        </p:grpSpPr>
        <p:sp>
          <p:nvSpPr>
            <p:cNvPr id="760" name="Google Shape;760;p92"/>
            <p:cNvSpPr/>
            <p:nvPr/>
          </p:nvSpPr>
          <p:spPr>
            <a:xfrm>
              <a:off x="0" y="0"/>
              <a:ext cx="1150437" cy="170466"/>
            </a:xfrm>
            <a:custGeom>
              <a:avLst/>
              <a:gdLst/>
              <a:ahLst/>
              <a:cxnLst/>
              <a:rect l="l" t="t" r="r" b="b"/>
              <a:pathLst>
                <a:path w="1150437" h="170466" extrusionOk="0">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w="19050" cap="sq" cmpd="sng">
              <a:solidFill>
                <a:srgbClr val="0F1A38"/>
              </a:solidFill>
              <a:prstDash val="solid"/>
              <a:miter lim="8000"/>
              <a:headEnd type="none" w="sm" len="sm"/>
              <a:tailEnd type="none" w="sm" len="sm"/>
            </a:ln>
          </p:spPr>
          <p:txBody>
            <a:bodyPr spcFirstLastPara="1" wrap="square" lIns="60967" tIns="60967" rIns="60967" bIns="60967" anchor="ctr" anchorCtr="0">
              <a:noAutofit/>
            </a:bodyPr>
            <a:lstStyle/>
            <a:p>
              <a:endParaRPr sz="2400"/>
            </a:p>
          </p:txBody>
        </p:sp>
        <p:sp>
          <p:nvSpPr>
            <p:cNvPr id="761" name="Google Shape;761;p92"/>
            <p:cNvSpPr txBox="1"/>
            <p:nvPr/>
          </p:nvSpPr>
          <p:spPr>
            <a:xfrm>
              <a:off x="0" y="-19050"/>
              <a:ext cx="1150437" cy="189516"/>
            </a:xfrm>
            <a:prstGeom prst="rect">
              <a:avLst/>
            </a:prstGeom>
            <a:noFill/>
            <a:ln>
              <a:noFill/>
            </a:ln>
          </p:spPr>
          <p:txBody>
            <a:bodyPr spcFirstLastPara="1" wrap="square" lIns="33867" tIns="33867" rIns="33867" bIns="33867" anchor="ctr" anchorCtr="0">
              <a:noAutofit/>
            </a:bodyPr>
            <a:lstStyle/>
            <a:p>
              <a:pPr algn="ctr">
                <a:lnSpc>
                  <a:spcPct val="136944"/>
                </a:lnSpc>
              </a:pPr>
              <a:endParaRPr sz="1200">
                <a:solidFill>
                  <a:schemeClr val="dk1"/>
                </a:solidFill>
                <a:latin typeface="Calibri"/>
                <a:ea typeface="Calibri"/>
                <a:cs typeface="Calibri"/>
                <a:sym typeface="Calibri"/>
              </a:endParaRPr>
            </a:p>
          </p:txBody>
        </p:sp>
      </p:grpSp>
      <p:grpSp>
        <p:nvGrpSpPr>
          <p:cNvPr id="762" name="Google Shape;762;p92"/>
          <p:cNvGrpSpPr/>
          <p:nvPr/>
        </p:nvGrpSpPr>
        <p:grpSpPr>
          <a:xfrm>
            <a:off x="759336" y="4752455"/>
            <a:ext cx="2912045" cy="479712"/>
            <a:chOff x="0" y="-19050"/>
            <a:chExt cx="1150437" cy="189516"/>
          </a:xfrm>
        </p:grpSpPr>
        <p:sp>
          <p:nvSpPr>
            <p:cNvPr id="763" name="Google Shape;763;p92"/>
            <p:cNvSpPr/>
            <p:nvPr/>
          </p:nvSpPr>
          <p:spPr>
            <a:xfrm>
              <a:off x="0" y="0"/>
              <a:ext cx="1150437" cy="170466"/>
            </a:xfrm>
            <a:custGeom>
              <a:avLst/>
              <a:gdLst/>
              <a:ahLst/>
              <a:cxnLst/>
              <a:rect l="l" t="t" r="r" b="b"/>
              <a:pathLst>
                <a:path w="1150437" h="170466" extrusionOk="0">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w="19050" cap="sq" cmpd="sng">
              <a:solidFill>
                <a:srgbClr val="0F1A38"/>
              </a:solidFill>
              <a:prstDash val="solid"/>
              <a:miter lim="8000"/>
              <a:headEnd type="none" w="sm" len="sm"/>
              <a:tailEnd type="none" w="sm" len="sm"/>
            </a:ln>
          </p:spPr>
          <p:txBody>
            <a:bodyPr spcFirstLastPara="1" wrap="square" lIns="60967" tIns="60967" rIns="60967" bIns="60967" anchor="ctr" anchorCtr="0">
              <a:noAutofit/>
            </a:bodyPr>
            <a:lstStyle/>
            <a:p>
              <a:endParaRPr sz="2400"/>
            </a:p>
          </p:txBody>
        </p:sp>
        <p:sp>
          <p:nvSpPr>
            <p:cNvPr id="764" name="Google Shape;764;p92"/>
            <p:cNvSpPr txBox="1"/>
            <p:nvPr/>
          </p:nvSpPr>
          <p:spPr>
            <a:xfrm>
              <a:off x="0" y="-19050"/>
              <a:ext cx="1150437" cy="189516"/>
            </a:xfrm>
            <a:prstGeom prst="rect">
              <a:avLst/>
            </a:prstGeom>
            <a:noFill/>
            <a:ln>
              <a:noFill/>
            </a:ln>
          </p:spPr>
          <p:txBody>
            <a:bodyPr spcFirstLastPara="1" wrap="square" lIns="33867" tIns="33867" rIns="33867" bIns="33867" anchor="ctr" anchorCtr="0">
              <a:noAutofit/>
            </a:bodyPr>
            <a:lstStyle/>
            <a:p>
              <a:pPr algn="ctr">
                <a:lnSpc>
                  <a:spcPct val="136944"/>
                </a:lnSpc>
              </a:pPr>
              <a:endParaRPr sz="1200">
                <a:solidFill>
                  <a:schemeClr val="dk1"/>
                </a:solidFill>
                <a:latin typeface="Calibri"/>
                <a:ea typeface="Calibri"/>
                <a:cs typeface="Calibri"/>
                <a:sym typeface="Calibri"/>
              </a:endParaRPr>
            </a:p>
          </p:txBody>
        </p:sp>
      </p:grpSp>
      <p:grpSp>
        <p:nvGrpSpPr>
          <p:cNvPr id="765" name="Google Shape;765;p92"/>
          <p:cNvGrpSpPr/>
          <p:nvPr/>
        </p:nvGrpSpPr>
        <p:grpSpPr>
          <a:xfrm>
            <a:off x="712496" y="5398183"/>
            <a:ext cx="502803" cy="514587"/>
            <a:chOff x="0" y="-19050"/>
            <a:chExt cx="812800" cy="831850"/>
          </a:xfrm>
        </p:grpSpPr>
        <p:sp>
          <p:nvSpPr>
            <p:cNvPr id="766" name="Google Shape;766;p92"/>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spcFirstLastPara="1" wrap="square" lIns="60967" tIns="60967" rIns="60967" bIns="60967" anchor="ctr" anchorCtr="0">
              <a:noAutofit/>
            </a:bodyPr>
            <a:lstStyle/>
            <a:p>
              <a:endParaRPr sz="2400"/>
            </a:p>
          </p:txBody>
        </p:sp>
        <p:sp>
          <p:nvSpPr>
            <p:cNvPr id="767" name="Google Shape;767;p92"/>
            <p:cNvSpPr txBox="1"/>
            <p:nvPr/>
          </p:nvSpPr>
          <p:spPr>
            <a:xfrm>
              <a:off x="0" y="-19050"/>
              <a:ext cx="812800" cy="831850"/>
            </a:xfrm>
            <a:prstGeom prst="rect">
              <a:avLst/>
            </a:prstGeom>
            <a:noFill/>
            <a:ln>
              <a:noFill/>
            </a:ln>
          </p:spPr>
          <p:txBody>
            <a:bodyPr spcFirstLastPara="1" wrap="square" lIns="33867" tIns="33867" rIns="33867" bIns="33867" anchor="ctr" anchorCtr="0">
              <a:noAutofit/>
            </a:bodyPr>
            <a:lstStyle/>
            <a:p>
              <a:pPr algn="ctr">
                <a:lnSpc>
                  <a:spcPct val="136944"/>
                </a:lnSpc>
              </a:pPr>
              <a:endParaRPr sz="1200">
                <a:solidFill>
                  <a:schemeClr val="dk1"/>
                </a:solidFill>
                <a:latin typeface="Calibri"/>
                <a:ea typeface="Calibri"/>
                <a:cs typeface="Calibri"/>
                <a:sym typeface="Calibri"/>
              </a:endParaRPr>
            </a:p>
          </p:txBody>
        </p:sp>
      </p:grpSp>
      <p:grpSp>
        <p:nvGrpSpPr>
          <p:cNvPr id="768" name="Google Shape;768;p92"/>
          <p:cNvGrpSpPr/>
          <p:nvPr/>
        </p:nvGrpSpPr>
        <p:grpSpPr>
          <a:xfrm>
            <a:off x="1334871" y="5398183"/>
            <a:ext cx="502803" cy="514587"/>
            <a:chOff x="0" y="-19050"/>
            <a:chExt cx="812800" cy="831850"/>
          </a:xfrm>
        </p:grpSpPr>
        <p:sp>
          <p:nvSpPr>
            <p:cNvPr id="769" name="Google Shape;769;p92"/>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204B"/>
            </a:solidFill>
            <a:ln>
              <a:noFill/>
            </a:ln>
          </p:spPr>
          <p:txBody>
            <a:bodyPr spcFirstLastPara="1" wrap="square" lIns="60967" tIns="60967" rIns="60967" bIns="60967" anchor="ctr" anchorCtr="0">
              <a:noAutofit/>
            </a:bodyPr>
            <a:lstStyle/>
            <a:p>
              <a:endParaRPr sz="2400"/>
            </a:p>
          </p:txBody>
        </p:sp>
        <p:sp>
          <p:nvSpPr>
            <p:cNvPr id="770" name="Google Shape;770;p92"/>
            <p:cNvSpPr txBox="1"/>
            <p:nvPr/>
          </p:nvSpPr>
          <p:spPr>
            <a:xfrm>
              <a:off x="0" y="-19050"/>
              <a:ext cx="812800" cy="831850"/>
            </a:xfrm>
            <a:prstGeom prst="rect">
              <a:avLst/>
            </a:prstGeom>
            <a:noFill/>
            <a:ln>
              <a:noFill/>
            </a:ln>
          </p:spPr>
          <p:txBody>
            <a:bodyPr spcFirstLastPara="1" wrap="square" lIns="33867" tIns="33867" rIns="33867" bIns="33867" anchor="ctr" anchorCtr="0">
              <a:noAutofit/>
            </a:bodyPr>
            <a:lstStyle/>
            <a:p>
              <a:pPr algn="ctr">
                <a:lnSpc>
                  <a:spcPct val="136944"/>
                </a:lnSpc>
              </a:pPr>
              <a:endParaRPr sz="1200">
                <a:solidFill>
                  <a:schemeClr val="dk1"/>
                </a:solidFill>
                <a:latin typeface="Calibri"/>
                <a:ea typeface="Calibri"/>
                <a:cs typeface="Calibri"/>
                <a:sym typeface="Calibri"/>
              </a:endParaRPr>
            </a:p>
          </p:txBody>
        </p:sp>
      </p:grpSp>
      <p:grpSp>
        <p:nvGrpSpPr>
          <p:cNvPr id="771" name="Google Shape;771;p92"/>
          <p:cNvGrpSpPr/>
          <p:nvPr/>
        </p:nvGrpSpPr>
        <p:grpSpPr>
          <a:xfrm>
            <a:off x="1957247" y="5398183"/>
            <a:ext cx="502803" cy="514587"/>
            <a:chOff x="0" y="-19050"/>
            <a:chExt cx="812800" cy="831850"/>
          </a:xfrm>
        </p:grpSpPr>
        <p:sp>
          <p:nvSpPr>
            <p:cNvPr id="772" name="Google Shape;772;p92"/>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7D038"/>
            </a:solidFill>
            <a:ln>
              <a:noFill/>
            </a:ln>
          </p:spPr>
          <p:txBody>
            <a:bodyPr spcFirstLastPara="1" wrap="square" lIns="60967" tIns="60967" rIns="60967" bIns="60967" anchor="ctr" anchorCtr="0">
              <a:noAutofit/>
            </a:bodyPr>
            <a:lstStyle/>
            <a:p>
              <a:endParaRPr sz="2400"/>
            </a:p>
          </p:txBody>
        </p:sp>
        <p:sp>
          <p:nvSpPr>
            <p:cNvPr id="773" name="Google Shape;773;p92"/>
            <p:cNvSpPr txBox="1"/>
            <p:nvPr/>
          </p:nvSpPr>
          <p:spPr>
            <a:xfrm>
              <a:off x="0" y="-19050"/>
              <a:ext cx="812800" cy="831850"/>
            </a:xfrm>
            <a:prstGeom prst="rect">
              <a:avLst/>
            </a:prstGeom>
            <a:noFill/>
            <a:ln>
              <a:noFill/>
            </a:ln>
          </p:spPr>
          <p:txBody>
            <a:bodyPr spcFirstLastPara="1" wrap="square" lIns="33867" tIns="33867" rIns="33867" bIns="33867" anchor="ctr" anchorCtr="0">
              <a:noAutofit/>
            </a:bodyPr>
            <a:lstStyle/>
            <a:p>
              <a:pPr algn="ctr">
                <a:lnSpc>
                  <a:spcPct val="136944"/>
                </a:lnSpc>
              </a:pPr>
              <a:endParaRPr sz="1200">
                <a:solidFill>
                  <a:schemeClr val="dk1"/>
                </a:solidFill>
                <a:latin typeface="Calibri"/>
                <a:ea typeface="Calibri"/>
                <a:cs typeface="Calibri"/>
                <a:sym typeface="Calibri"/>
              </a:endParaRPr>
            </a:p>
          </p:txBody>
        </p:sp>
      </p:grpSp>
      <p:grpSp>
        <p:nvGrpSpPr>
          <p:cNvPr id="774" name="Google Shape;774;p92"/>
          <p:cNvGrpSpPr/>
          <p:nvPr/>
        </p:nvGrpSpPr>
        <p:grpSpPr>
          <a:xfrm>
            <a:off x="2579621" y="5398183"/>
            <a:ext cx="502803" cy="514587"/>
            <a:chOff x="0" y="-19050"/>
            <a:chExt cx="812800" cy="831850"/>
          </a:xfrm>
        </p:grpSpPr>
        <p:sp>
          <p:nvSpPr>
            <p:cNvPr id="775" name="Google Shape;775;p92"/>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9FBFF"/>
            </a:solidFill>
            <a:ln>
              <a:noFill/>
            </a:ln>
          </p:spPr>
          <p:txBody>
            <a:bodyPr spcFirstLastPara="1" wrap="square" lIns="60967" tIns="60967" rIns="60967" bIns="60967" anchor="ctr" anchorCtr="0">
              <a:noAutofit/>
            </a:bodyPr>
            <a:lstStyle/>
            <a:p>
              <a:endParaRPr sz="2400"/>
            </a:p>
          </p:txBody>
        </p:sp>
        <p:sp>
          <p:nvSpPr>
            <p:cNvPr id="776" name="Google Shape;776;p92"/>
            <p:cNvSpPr txBox="1"/>
            <p:nvPr/>
          </p:nvSpPr>
          <p:spPr>
            <a:xfrm>
              <a:off x="0" y="-19050"/>
              <a:ext cx="812800" cy="831850"/>
            </a:xfrm>
            <a:prstGeom prst="rect">
              <a:avLst/>
            </a:prstGeom>
            <a:noFill/>
            <a:ln>
              <a:noFill/>
            </a:ln>
          </p:spPr>
          <p:txBody>
            <a:bodyPr spcFirstLastPara="1" wrap="square" lIns="33867" tIns="33867" rIns="33867" bIns="33867" anchor="ctr" anchorCtr="0">
              <a:noAutofit/>
            </a:bodyPr>
            <a:lstStyle/>
            <a:p>
              <a:pPr algn="ctr">
                <a:lnSpc>
                  <a:spcPct val="136944"/>
                </a:lnSpc>
              </a:pPr>
              <a:endParaRPr sz="1200">
                <a:solidFill>
                  <a:schemeClr val="dk1"/>
                </a:solidFill>
                <a:latin typeface="Calibri"/>
                <a:ea typeface="Calibri"/>
                <a:cs typeface="Calibri"/>
                <a:sym typeface="Calibri"/>
              </a:endParaRPr>
            </a:p>
          </p:txBody>
        </p:sp>
      </p:grpSp>
      <p:grpSp>
        <p:nvGrpSpPr>
          <p:cNvPr id="777" name="Google Shape;777;p92"/>
          <p:cNvGrpSpPr/>
          <p:nvPr/>
        </p:nvGrpSpPr>
        <p:grpSpPr>
          <a:xfrm>
            <a:off x="3201996" y="5398183"/>
            <a:ext cx="502803" cy="514587"/>
            <a:chOff x="0" y="-19050"/>
            <a:chExt cx="812800" cy="831850"/>
          </a:xfrm>
        </p:grpSpPr>
        <p:sp>
          <p:nvSpPr>
            <p:cNvPr id="778" name="Google Shape;778;p92"/>
            <p:cNvSpPr/>
            <p:nvPr/>
          </p:nvSpPr>
          <p:spPr>
            <a:xfrm>
              <a:off x="0" y="0"/>
              <a:ext cx="812800" cy="812800"/>
            </a:xfrm>
            <a:custGeom>
              <a:avLst/>
              <a:gdLst/>
              <a:ahLst/>
              <a:cxnLst/>
              <a:rect l="l" t="t" r="r" b="b"/>
              <a:pathLst>
                <a:path w="812800" h="812800" extrusionOk="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A5CEDE"/>
            </a:solidFill>
            <a:ln>
              <a:noFill/>
            </a:ln>
          </p:spPr>
          <p:txBody>
            <a:bodyPr spcFirstLastPara="1" wrap="square" lIns="60967" tIns="60967" rIns="60967" bIns="60967" anchor="ctr" anchorCtr="0">
              <a:noAutofit/>
            </a:bodyPr>
            <a:lstStyle/>
            <a:p>
              <a:endParaRPr sz="2400"/>
            </a:p>
          </p:txBody>
        </p:sp>
        <p:sp>
          <p:nvSpPr>
            <p:cNvPr id="779" name="Google Shape;779;p92"/>
            <p:cNvSpPr txBox="1"/>
            <p:nvPr/>
          </p:nvSpPr>
          <p:spPr>
            <a:xfrm>
              <a:off x="0" y="-19050"/>
              <a:ext cx="812800" cy="831850"/>
            </a:xfrm>
            <a:prstGeom prst="rect">
              <a:avLst/>
            </a:prstGeom>
            <a:noFill/>
            <a:ln>
              <a:noFill/>
            </a:ln>
          </p:spPr>
          <p:txBody>
            <a:bodyPr spcFirstLastPara="1" wrap="square" lIns="33867" tIns="33867" rIns="33867" bIns="33867" anchor="ctr" anchorCtr="0">
              <a:noAutofit/>
            </a:bodyPr>
            <a:lstStyle/>
            <a:p>
              <a:pPr algn="ctr">
                <a:lnSpc>
                  <a:spcPct val="136944"/>
                </a:lnSpc>
              </a:pPr>
              <a:endParaRPr sz="1200">
                <a:solidFill>
                  <a:schemeClr val="dk1"/>
                </a:solidFill>
                <a:latin typeface="Calibri"/>
                <a:ea typeface="Calibri"/>
                <a:cs typeface="Calibri"/>
                <a:sym typeface="Calibri"/>
              </a:endParaRPr>
            </a:p>
          </p:txBody>
        </p:sp>
      </p:grpSp>
      <p:sp>
        <p:nvSpPr>
          <p:cNvPr id="780" name="Google Shape;780;p92"/>
          <p:cNvSpPr txBox="1"/>
          <p:nvPr/>
        </p:nvSpPr>
        <p:spPr>
          <a:xfrm>
            <a:off x="821598" y="2307764"/>
            <a:ext cx="2787524" cy="450636"/>
          </a:xfrm>
          <a:prstGeom prst="rect">
            <a:avLst/>
          </a:prstGeom>
          <a:noFill/>
          <a:ln>
            <a:noFill/>
          </a:ln>
        </p:spPr>
        <p:txBody>
          <a:bodyPr spcFirstLastPara="1" wrap="square" lIns="0" tIns="0" rIns="0" bIns="0" anchor="t" anchorCtr="0">
            <a:spAutoFit/>
          </a:bodyPr>
          <a:lstStyle/>
          <a:p>
            <a:pPr algn="ctr">
              <a:lnSpc>
                <a:spcPct val="122000"/>
              </a:lnSpc>
            </a:pPr>
            <a:r>
              <a:rPr lang="en" sz="1200">
                <a:solidFill>
                  <a:srgbClr val="000000"/>
                </a:solidFill>
                <a:latin typeface="Arial"/>
                <a:ea typeface="Arial"/>
                <a:cs typeface="Arial"/>
                <a:sym typeface="Arial"/>
              </a:rPr>
              <a:t>This presentation template</a:t>
            </a:r>
            <a:endParaRPr sz="933"/>
          </a:p>
          <a:p>
            <a:pPr algn="ctr">
              <a:lnSpc>
                <a:spcPct val="122000"/>
              </a:lnSpc>
            </a:pPr>
            <a:r>
              <a:rPr lang="en" sz="1200">
                <a:solidFill>
                  <a:srgbClr val="000000"/>
                </a:solidFill>
                <a:latin typeface="Arial"/>
                <a:ea typeface="Arial"/>
                <a:cs typeface="Arial"/>
                <a:sym typeface="Arial"/>
              </a:rPr>
              <a:t>uses the following free fonts:</a:t>
            </a:r>
            <a:endParaRPr sz="933"/>
          </a:p>
        </p:txBody>
      </p:sp>
      <p:sp>
        <p:nvSpPr>
          <p:cNvPr id="781" name="Google Shape;781;p92"/>
          <p:cNvSpPr txBox="1"/>
          <p:nvPr/>
        </p:nvSpPr>
        <p:spPr>
          <a:xfrm>
            <a:off x="783636" y="4367521"/>
            <a:ext cx="2912045" cy="225318"/>
          </a:xfrm>
          <a:prstGeom prst="rect">
            <a:avLst/>
          </a:prstGeom>
          <a:noFill/>
          <a:ln>
            <a:noFill/>
          </a:ln>
        </p:spPr>
        <p:txBody>
          <a:bodyPr spcFirstLastPara="1" wrap="square" lIns="0" tIns="0" rIns="0" bIns="0" anchor="t" anchorCtr="0">
            <a:spAutoFit/>
          </a:bodyPr>
          <a:lstStyle/>
          <a:p>
            <a:pPr algn="ctr">
              <a:lnSpc>
                <a:spcPct val="122000"/>
              </a:lnSpc>
            </a:pPr>
            <a:r>
              <a:rPr lang="en" sz="1200">
                <a:solidFill>
                  <a:srgbClr val="000000"/>
                </a:solidFill>
                <a:latin typeface="Arial"/>
                <a:ea typeface="Arial"/>
                <a:cs typeface="Arial"/>
                <a:sym typeface="Arial"/>
              </a:rPr>
              <a:t>You can find these fonts online too.</a:t>
            </a:r>
            <a:endParaRPr sz="933"/>
          </a:p>
        </p:txBody>
      </p:sp>
      <p:sp>
        <p:nvSpPr>
          <p:cNvPr id="782" name="Google Shape;782;p92"/>
          <p:cNvSpPr txBox="1"/>
          <p:nvPr/>
        </p:nvSpPr>
        <p:spPr>
          <a:xfrm>
            <a:off x="1165180" y="2776951"/>
            <a:ext cx="2100400" cy="1559529"/>
          </a:xfrm>
          <a:prstGeom prst="rect">
            <a:avLst/>
          </a:prstGeom>
          <a:noFill/>
          <a:ln>
            <a:noFill/>
          </a:ln>
        </p:spPr>
        <p:txBody>
          <a:bodyPr spcFirstLastPara="1" wrap="square" lIns="0" tIns="0" rIns="0" bIns="0" anchor="t" anchorCtr="0">
            <a:spAutoFit/>
          </a:bodyPr>
          <a:lstStyle/>
          <a:p>
            <a:pPr algn="ctr"/>
            <a:r>
              <a:rPr lang="en" sz="933">
                <a:solidFill>
                  <a:srgbClr val="000000"/>
                </a:solidFill>
                <a:latin typeface="Arial"/>
                <a:ea typeface="Arial"/>
                <a:cs typeface="Arial"/>
                <a:sym typeface="Arial"/>
              </a:rPr>
              <a:t>TITLES:</a:t>
            </a:r>
            <a:endParaRPr sz="933"/>
          </a:p>
          <a:p>
            <a:pPr algn="ctr"/>
            <a:r>
              <a:rPr lang="en" sz="1467">
                <a:solidFill>
                  <a:srgbClr val="000000"/>
                </a:solidFill>
                <a:latin typeface="Arial"/>
                <a:ea typeface="Arial"/>
                <a:cs typeface="Arial"/>
                <a:sym typeface="Arial"/>
              </a:rPr>
              <a:t>PAYTONE ONE</a:t>
            </a:r>
            <a:endParaRPr sz="933"/>
          </a:p>
          <a:p>
            <a:pPr algn="ctr"/>
            <a:endParaRPr sz="1467">
              <a:solidFill>
                <a:srgbClr val="000000"/>
              </a:solidFill>
              <a:latin typeface="Arial"/>
              <a:ea typeface="Arial"/>
              <a:cs typeface="Arial"/>
              <a:sym typeface="Arial"/>
            </a:endParaRPr>
          </a:p>
          <a:p>
            <a:pPr algn="ctr"/>
            <a:r>
              <a:rPr lang="en" sz="933">
                <a:solidFill>
                  <a:srgbClr val="000000"/>
                </a:solidFill>
                <a:latin typeface="Arial"/>
                <a:ea typeface="Arial"/>
                <a:cs typeface="Arial"/>
                <a:sym typeface="Arial"/>
              </a:rPr>
              <a:t>HEADERS:</a:t>
            </a:r>
            <a:endParaRPr sz="933"/>
          </a:p>
          <a:p>
            <a:pPr algn="ctr"/>
            <a:r>
              <a:rPr lang="en" sz="1467">
                <a:solidFill>
                  <a:srgbClr val="000000"/>
                </a:solidFill>
                <a:latin typeface="Arial"/>
                <a:ea typeface="Arial"/>
                <a:cs typeface="Arial"/>
                <a:sym typeface="Arial"/>
              </a:rPr>
              <a:t>BEBAS NEUE</a:t>
            </a:r>
            <a:endParaRPr sz="933"/>
          </a:p>
          <a:p>
            <a:pPr algn="ctr"/>
            <a:endParaRPr sz="1467">
              <a:solidFill>
                <a:srgbClr val="000000"/>
              </a:solidFill>
              <a:latin typeface="Arial"/>
              <a:ea typeface="Arial"/>
              <a:cs typeface="Arial"/>
              <a:sym typeface="Arial"/>
            </a:endParaRPr>
          </a:p>
          <a:p>
            <a:pPr algn="ctr"/>
            <a:r>
              <a:rPr lang="en" sz="933">
                <a:solidFill>
                  <a:srgbClr val="000000"/>
                </a:solidFill>
                <a:latin typeface="Arial"/>
                <a:ea typeface="Arial"/>
                <a:cs typeface="Arial"/>
                <a:sym typeface="Arial"/>
              </a:rPr>
              <a:t>BODY COPY:</a:t>
            </a:r>
            <a:endParaRPr sz="933"/>
          </a:p>
          <a:p>
            <a:pPr algn="ctr"/>
            <a:r>
              <a:rPr lang="en" sz="1467">
                <a:solidFill>
                  <a:srgbClr val="000000"/>
                </a:solidFill>
                <a:latin typeface="Arial"/>
                <a:ea typeface="Arial"/>
                <a:cs typeface="Arial"/>
                <a:sym typeface="Arial"/>
              </a:rPr>
              <a:t>NUNITO</a:t>
            </a:r>
            <a:endParaRPr sz="933"/>
          </a:p>
        </p:txBody>
      </p:sp>
      <p:sp>
        <p:nvSpPr>
          <p:cNvPr id="783" name="Google Shape;783;p92"/>
          <p:cNvSpPr txBox="1"/>
          <p:nvPr/>
        </p:nvSpPr>
        <p:spPr>
          <a:xfrm>
            <a:off x="556773" y="5972511"/>
            <a:ext cx="814249" cy="147861"/>
          </a:xfrm>
          <a:prstGeom prst="rect">
            <a:avLst/>
          </a:prstGeom>
          <a:noFill/>
          <a:ln>
            <a:noFill/>
          </a:ln>
        </p:spPr>
        <p:txBody>
          <a:bodyPr spcFirstLastPara="1" wrap="square" lIns="0" tIns="0" rIns="0" bIns="0" anchor="t" anchorCtr="0">
            <a:spAutoFit/>
          </a:bodyPr>
          <a:lstStyle/>
          <a:p>
            <a:pPr algn="ctr">
              <a:lnSpc>
                <a:spcPct val="103000"/>
              </a:lnSpc>
            </a:pPr>
            <a:r>
              <a:rPr lang="en" sz="933">
                <a:solidFill>
                  <a:srgbClr val="000000"/>
                </a:solidFill>
                <a:latin typeface="Arial"/>
                <a:ea typeface="Arial"/>
                <a:cs typeface="Arial"/>
                <a:sym typeface="Arial"/>
              </a:rPr>
              <a:t>#FFFFFF</a:t>
            </a:r>
            <a:endParaRPr sz="933"/>
          </a:p>
        </p:txBody>
      </p:sp>
      <p:sp>
        <p:nvSpPr>
          <p:cNvPr id="784" name="Google Shape;784;p92"/>
          <p:cNvSpPr txBox="1"/>
          <p:nvPr/>
        </p:nvSpPr>
        <p:spPr>
          <a:xfrm>
            <a:off x="1179149" y="5995069"/>
            <a:ext cx="814249" cy="147861"/>
          </a:xfrm>
          <a:prstGeom prst="rect">
            <a:avLst/>
          </a:prstGeom>
          <a:noFill/>
          <a:ln>
            <a:noFill/>
          </a:ln>
        </p:spPr>
        <p:txBody>
          <a:bodyPr spcFirstLastPara="1" wrap="square" lIns="0" tIns="0" rIns="0" bIns="0" anchor="t" anchorCtr="0">
            <a:spAutoFit/>
          </a:bodyPr>
          <a:lstStyle/>
          <a:p>
            <a:pPr algn="ctr">
              <a:lnSpc>
                <a:spcPct val="103000"/>
              </a:lnSpc>
            </a:pPr>
            <a:r>
              <a:rPr lang="en" sz="933">
                <a:solidFill>
                  <a:srgbClr val="000000"/>
                </a:solidFill>
                <a:latin typeface="Arial"/>
                <a:ea typeface="Arial"/>
                <a:cs typeface="Arial"/>
                <a:sym typeface="Arial"/>
              </a:rPr>
              <a:t>#00204B</a:t>
            </a:r>
            <a:endParaRPr sz="933"/>
          </a:p>
        </p:txBody>
      </p:sp>
      <p:sp>
        <p:nvSpPr>
          <p:cNvPr id="785" name="Google Shape;785;p92"/>
          <p:cNvSpPr txBox="1"/>
          <p:nvPr/>
        </p:nvSpPr>
        <p:spPr>
          <a:xfrm>
            <a:off x="1801524" y="5995069"/>
            <a:ext cx="814249" cy="147861"/>
          </a:xfrm>
          <a:prstGeom prst="rect">
            <a:avLst/>
          </a:prstGeom>
          <a:noFill/>
          <a:ln>
            <a:noFill/>
          </a:ln>
        </p:spPr>
        <p:txBody>
          <a:bodyPr spcFirstLastPara="1" wrap="square" lIns="0" tIns="0" rIns="0" bIns="0" anchor="t" anchorCtr="0">
            <a:spAutoFit/>
          </a:bodyPr>
          <a:lstStyle/>
          <a:p>
            <a:pPr algn="ctr">
              <a:lnSpc>
                <a:spcPct val="103000"/>
              </a:lnSpc>
            </a:pPr>
            <a:r>
              <a:rPr lang="en" sz="933">
                <a:solidFill>
                  <a:srgbClr val="000000"/>
                </a:solidFill>
                <a:latin typeface="Arial"/>
                <a:ea typeface="Arial"/>
                <a:cs typeface="Arial"/>
                <a:sym typeface="Arial"/>
              </a:rPr>
              <a:t>#F7D038</a:t>
            </a:r>
            <a:endParaRPr sz="933"/>
          </a:p>
        </p:txBody>
      </p:sp>
      <p:sp>
        <p:nvSpPr>
          <p:cNvPr id="786" name="Google Shape;786;p92"/>
          <p:cNvSpPr txBox="1"/>
          <p:nvPr/>
        </p:nvSpPr>
        <p:spPr>
          <a:xfrm>
            <a:off x="2423900" y="5995069"/>
            <a:ext cx="814249" cy="147861"/>
          </a:xfrm>
          <a:prstGeom prst="rect">
            <a:avLst/>
          </a:prstGeom>
          <a:noFill/>
          <a:ln>
            <a:noFill/>
          </a:ln>
        </p:spPr>
        <p:txBody>
          <a:bodyPr spcFirstLastPara="1" wrap="square" lIns="0" tIns="0" rIns="0" bIns="0" anchor="t" anchorCtr="0">
            <a:spAutoFit/>
          </a:bodyPr>
          <a:lstStyle/>
          <a:p>
            <a:pPr algn="ctr">
              <a:lnSpc>
                <a:spcPct val="103000"/>
              </a:lnSpc>
            </a:pPr>
            <a:r>
              <a:rPr lang="en" sz="933">
                <a:solidFill>
                  <a:srgbClr val="000000"/>
                </a:solidFill>
                <a:latin typeface="Arial"/>
                <a:ea typeface="Arial"/>
                <a:cs typeface="Arial"/>
                <a:sym typeface="Arial"/>
              </a:rPr>
              <a:t>#E9FBFF</a:t>
            </a:r>
            <a:endParaRPr sz="933"/>
          </a:p>
        </p:txBody>
      </p:sp>
      <p:sp>
        <p:nvSpPr>
          <p:cNvPr id="787" name="Google Shape;787;p92"/>
          <p:cNvSpPr txBox="1"/>
          <p:nvPr/>
        </p:nvSpPr>
        <p:spPr>
          <a:xfrm>
            <a:off x="3046274" y="5995069"/>
            <a:ext cx="814249" cy="147861"/>
          </a:xfrm>
          <a:prstGeom prst="rect">
            <a:avLst/>
          </a:prstGeom>
          <a:noFill/>
          <a:ln>
            <a:noFill/>
          </a:ln>
        </p:spPr>
        <p:txBody>
          <a:bodyPr spcFirstLastPara="1" wrap="square" lIns="0" tIns="0" rIns="0" bIns="0" anchor="t" anchorCtr="0">
            <a:spAutoFit/>
          </a:bodyPr>
          <a:lstStyle/>
          <a:p>
            <a:pPr algn="ctr">
              <a:lnSpc>
                <a:spcPct val="103000"/>
              </a:lnSpc>
            </a:pPr>
            <a:r>
              <a:rPr lang="en" sz="933">
                <a:solidFill>
                  <a:srgbClr val="000000"/>
                </a:solidFill>
                <a:latin typeface="Arial"/>
                <a:ea typeface="Arial"/>
                <a:cs typeface="Arial"/>
                <a:sym typeface="Arial"/>
              </a:rPr>
              <a:t>#A5CEDE</a:t>
            </a:r>
            <a:endParaRPr sz="933"/>
          </a:p>
        </p:txBody>
      </p:sp>
      <p:sp>
        <p:nvSpPr>
          <p:cNvPr id="788" name="Google Shape;788;p92"/>
          <p:cNvSpPr txBox="1"/>
          <p:nvPr/>
        </p:nvSpPr>
        <p:spPr>
          <a:xfrm>
            <a:off x="2806670" y="964028"/>
            <a:ext cx="6578660" cy="275460"/>
          </a:xfrm>
          <a:prstGeom prst="rect">
            <a:avLst/>
          </a:prstGeom>
          <a:noFill/>
          <a:ln>
            <a:noFill/>
          </a:ln>
        </p:spPr>
        <p:txBody>
          <a:bodyPr spcFirstLastPara="1" wrap="square" lIns="0" tIns="0" rIns="0" bIns="0" anchor="t" anchorCtr="0">
            <a:spAutoFit/>
          </a:bodyPr>
          <a:lstStyle/>
          <a:p>
            <a:pPr marL="0" lvl="1" algn="ctr">
              <a:lnSpc>
                <a:spcPct val="122010"/>
              </a:lnSpc>
            </a:pPr>
            <a:r>
              <a:rPr lang="en" sz="1467">
                <a:solidFill>
                  <a:srgbClr val="000000"/>
                </a:solidFill>
                <a:latin typeface="Arial"/>
                <a:ea typeface="Arial"/>
                <a:cs typeface="Arial"/>
                <a:sym typeface="Arial"/>
              </a:rPr>
              <a:t>Use these design resources in your Canva Presentation.</a:t>
            </a:r>
            <a:endParaRPr sz="933"/>
          </a:p>
        </p:txBody>
      </p:sp>
      <p:sp>
        <p:nvSpPr>
          <p:cNvPr id="789" name="Google Shape;789;p92"/>
          <p:cNvSpPr txBox="1"/>
          <p:nvPr/>
        </p:nvSpPr>
        <p:spPr>
          <a:xfrm>
            <a:off x="7804138" y="6610558"/>
            <a:ext cx="3944505" cy="150169"/>
          </a:xfrm>
          <a:prstGeom prst="rect">
            <a:avLst/>
          </a:prstGeom>
          <a:noFill/>
          <a:ln>
            <a:noFill/>
          </a:ln>
        </p:spPr>
        <p:txBody>
          <a:bodyPr spcFirstLastPara="1" wrap="square" lIns="0" tIns="0" rIns="0" bIns="0" anchor="t" anchorCtr="0">
            <a:spAutoFit/>
          </a:bodyPr>
          <a:lstStyle/>
          <a:p>
            <a:pPr marL="0" lvl="1" algn="r">
              <a:lnSpc>
                <a:spcPct val="122018"/>
              </a:lnSpc>
            </a:pPr>
            <a:r>
              <a:rPr lang="en" sz="800">
                <a:solidFill>
                  <a:srgbClr val="ED7843"/>
                </a:solidFill>
                <a:latin typeface="Arial"/>
                <a:ea typeface="Arial"/>
                <a:cs typeface="Arial"/>
                <a:sym typeface="Arial"/>
              </a:rPr>
              <a:t>DON'T FORGET TO DELETE THIS PAGE BEFORE PRESENTING. </a:t>
            </a:r>
            <a:endParaRPr sz="933"/>
          </a:p>
        </p:txBody>
      </p:sp>
      <p:sp>
        <p:nvSpPr>
          <p:cNvPr id="790" name="Google Shape;790;p92"/>
          <p:cNvSpPr txBox="1"/>
          <p:nvPr/>
        </p:nvSpPr>
        <p:spPr>
          <a:xfrm>
            <a:off x="3645322" y="289885"/>
            <a:ext cx="4901359" cy="683264"/>
          </a:xfrm>
          <a:prstGeom prst="rect">
            <a:avLst/>
          </a:prstGeom>
          <a:noFill/>
          <a:ln>
            <a:noFill/>
          </a:ln>
        </p:spPr>
        <p:txBody>
          <a:bodyPr spcFirstLastPara="1" wrap="square" lIns="0" tIns="0" rIns="0" bIns="0" anchor="t" anchorCtr="0">
            <a:spAutoFit/>
          </a:bodyPr>
          <a:lstStyle/>
          <a:p>
            <a:pPr algn="ctr">
              <a:lnSpc>
                <a:spcPct val="111001"/>
              </a:lnSpc>
            </a:pPr>
            <a:r>
              <a:rPr lang="en" sz="4000">
                <a:solidFill>
                  <a:srgbClr val="00204B"/>
                </a:solidFill>
                <a:latin typeface="Paytone One"/>
                <a:ea typeface="Paytone One"/>
                <a:cs typeface="Paytone One"/>
                <a:sym typeface="Paytone One"/>
              </a:rPr>
              <a:t>Resource Page</a:t>
            </a:r>
            <a:endParaRPr sz="933"/>
          </a:p>
        </p:txBody>
      </p:sp>
      <p:sp>
        <p:nvSpPr>
          <p:cNvPr id="791" name="Google Shape;791;p92"/>
          <p:cNvSpPr txBox="1"/>
          <p:nvPr/>
        </p:nvSpPr>
        <p:spPr>
          <a:xfrm>
            <a:off x="1165180" y="1795590"/>
            <a:ext cx="2100357" cy="300403"/>
          </a:xfrm>
          <a:prstGeom prst="rect">
            <a:avLst/>
          </a:prstGeom>
          <a:noFill/>
          <a:ln>
            <a:noFill/>
          </a:ln>
        </p:spPr>
        <p:txBody>
          <a:bodyPr spcFirstLastPara="1" wrap="square" lIns="0" tIns="0" rIns="0" bIns="0" anchor="t" anchorCtr="0">
            <a:spAutoFit/>
          </a:bodyPr>
          <a:lstStyle/>
          <a:p>
            <a:pPr algn="ctr">
              <a:lnSpc>
                <a:spcPct val="122008"/>
              </a:lnSpc>
            </a:pPr>
            <a:r>
              <a:rPr lang="en" sz="1600">
                <a:solidFill>
                  <a:srgbClr val="0F1A38"/>
                </a:solidFill>
                <a:latin typeface="Arial"/>
                <a:ea typeface="Arial"/>
                <a:cs typeface="Arial"/>
                <a:sym typeface="Arial"/>
              </a:rPr>
              <a:t>Fonts</a:t>
            </a:r>
            <a:endParaRPr sz="933"/>
          </a:p>
        </p:txBody>
      </p:sp>
      <p:sp>
        <p:nvSpPr>
          <p:cNvPr id="792" name="Google Shape;792;p92"/>
          <p:cNvSpPr txBox="1"/>
          <p:nvPr/>
        </p:nvSpPr>
        <p:spPr>
          <a:xfrm>
            <a:off x="6860804" y="1795590"/>
            <a:ext cx="2100357" cy="300403"/>
          </a:xfrm>
          <a:prstGeom prst="rect">
            <a:avLst/>
          </a:prstGeom>
          <a:noFill/>
          <a:ln>
            <a:noFill/>
          </a:ln>
        </p:spPr>
        <p:txBody>
          <a:bodyPr spcFirstLastPara="1" wrap="square" lIns="0" tIns="0" rIns="0" bIns="0" anchor="t" anchorCtr="0">
            <a:spAutoFit/>
          </a:bodyPr>
          <a:lstStyle/>
          <a:p>
            <a:pPr algn="ctr">
              <a:lnSpc>
                <a:spcPct val="122008"/>
              </a:lnSpc>
            </a:pPr>
            <a:r>
              <a:rPr lang="en" sz="1600">
                <a:solidFill>
                  <a:srgbClr val="0F1A38"/>
                </a:solidFill>
                <a:latin typeface="Arial"/>
                <a:ea typeface="Arial"/>
                <a:cs typeface="Arial"/>
                <a:sym typeface="Arial"/>
              </a:rPr>
              <a:t>Design Elements</a:t>
            </a:r>
            <a:endParaRPr sz="933"/>
          </a:p>
        </p:txBody>
      </p:sp>
      <p:sp>
        <p:nvSpPr>
          <p:cNvPr id="793" name="Google Shape;793;p92"/>
          <p:cNvSpPr txBox="1"/>
          <p:nvPr/>
        </p:nvSpPr>
        <p:spPr>
          <a:xfrm>
            <a:off x="1165180" y="4864349"/>
            <a:ext cx="2100357" cy="300403"/>
          </a:xfrm>
          <a:prstGeom prst="rect">
            <a:avLst/>
          </a:prstGeom>
          <a:noFill/>
          <a:ln>
            <a:noFill/>
          </a:ln>
        </p:spPr>
        <p:txBody>
          <a:bodyPr spcFirstLastPara="1" wrap="square" lIns="0" tIns="0" rIns="0" bIns="0" anchor="t" anchorCtr="0">
            <a:spAutoFit/>
          </a:bodyPr>
          <a:lstStyle/>
          <a:p>
            <a:pPr algn="ctr">
              <a:lnSpc>
                <a:spcPct val="122008"/>
              </a:lnSpc>
            </a:pPr>
            <a:r>
              <a:rPr lang="en" sz="1600">
                <a:solidFill>
                  <a:srgbClr val="0F1A38"/>
                </a:solidFill>
                <a:latin typeface="Arial"/>
                <a:ea typeface="Arial"/>
                <a:cs typeface="Arial"/>
                <a:sym typeface="Arial"/>
              </a:rPr>
              <a:t>Colors</a:t>
            </a:r>
            <a:endParaRPr sz="933"/>
          </a:p>
        </p:txBody>
      </p:sp>
      <p:sp>
        <p:nvSpPr>
          <p:cNvPr id="794" name="Google Shape;794;p92"/>
          <p:cNvSpPr/>
          <p:nvPr/>
        </p:nvSpPr>
        <p:spPr>
          <a:xfrm>
            <a:off x="4287092" y="2253216"/>
            <a:ext cx="1265921"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795" name="Google Shape;795;p92"/>
          <p:cNvSpPr/>
          <p:nvPr/>
        </p:nvSpPr>
        <p:spPr>
          <a:xfrm rot="449556">
            <a:off x="5957863" y="2584225"/>
            <a:ext cx="1702787" cy="574691"/>
          </a:xfrm>
          <a:custGeom>
            <a:avLst/>
            <a:gdLst/>
            <a:ahLst/>
            <a:cxnLst/>
            <a:rect l="l" t="t" r="r" b="b"/>
            <a:pathLst>
              <a:path w="2554180" h="862036" extrusionOk="0">
                <a:moveTo>
                  <a:pt x="0" y="0"/>
                </a:moveTo>
                <a:lnTo>
                  <a:pt x="2554180" y="0"/>
                </a:lnTo>
                <a:lnTo>
                  <a:pt x="2554180" y="862036"/>
                </a:lnTo>
                <a:lnTo>
                  <a:pt x="0" y="862036"/>
                </a:lnTo>
                <a:lnTo>
                  <a:pt x="0" y="0"/>
                </a:lnTo>
                <a:close/>
              </a:path>
            </a:pathLst>
          </a:custGeom>
          <a:blipFill rotWithShape="1">
            <a:blip r:embed="rId4">
              <a:alphaModFix/>
            </a:blip>
            <a:stretch>
              <a:fillRect/>
            </a:stretch>
          </a:blipFill>
          <a:ln>
            <a:noFill/>
          </a:ln>
        </p:spPr>
        <p:txBody>
          <a:bodyPr/>
          <a:lstStyle/>
          <a:p>
            <a:endParaRPr lang="en-US" sz="2400"/>
          </a:p>
        </p:txBody>
      </p:sp>
      <p:sp>
        <p:nvSpPr>
          <p:cNvPr id="796" name="Google Shape;796;p92"/>
          <p:cNvSpPr/>
          <p:nvPr/>
        </p:nvSpPr>
        <p:spPr>
          <a:xfrm>
            <a:off x="4515481" y="3780103"/>
            <a:ext cx="1037531" cy="2249388"/>
          </a:xfrm>
          <a:custGeom>
            <a:avLst/>
            <a:gdLst/>
            <a:ahLst/>
            <a:cxnLst/>
            <a:rect l="l" t="t" r="r" b="b"/>
            <a:pathLst>
              <a:path w="1556296" h="3374082" extrusionOk="0">
                <a:moveTo>
                  <a:pt x="0" y="0"/>
                </a:moveTo>
                <a:lnTo>
                  <a:pt x="1556295" y="0"/>
                </a:lnTo>
                <a:lnTo>
                  <a:pt x="1556295" y="3374082"/>
                </a:lnTo>
                <a:lnTo>
                  <a:pt x="0" y="3374082"/>
                </a:lnTo>
                <a:lnTo>
                  <a:pt x="0" y="0"/>
                </a:lnTo>
                <a:close/>
              </a:path>
            </a:pathLst>
          </a:custGeom>
          <a:blipFill rotWithShape="1">
            <a:blip r:embed="rId5">
              <a:alphaModFix/>
            </a:blip>
            <a:stretch>
              <a:fillRect/>
            </a:stretch>
          </a:blipFill>
          <a:ln>
            <a:noFill/>
          </a:ln>
        </p:spPr>
        <p:txBody>
          <a:bodyPr/>
          <a:lstStyle/>
          <a:p>
            <a:endParaRPr lang="en-US" sz="2400"/>
          </a:p>
        </p:txBody>
      </p:sp>
      <p:sp>
        <p:nvSpPr>
          <p:cNvPr id="797" name="Google Shape;797;p92"/>
          <p:cNvSpPr/>
          <p:nvPr/>
        </p:nvSpPr>
        <p:spPr>
          <a:xfrm rot="-527307">
            <a:off x="6075637" y="3474957"/>
            <a:ext cx="1467239" cy="1058247"/>
          </a:xfrm>
          <a:custGeom>
            <a:avLst/>
            <a:gdLst/>
            <a:ahLst/>
            <a:cxnLst/>
            <a:rect l="l" t="t" r="r" b="b"/>
            <a:pathLst>
              <a:path w="2200859" h="1587370" extrusionOk="0">
                <a:moveTo>
                  <a:pt x="0" y="0"/>
                </a:moveTo>
                <a:lnTo>
                  <a:pt x="2200859" y="0"/>
                </a:lnTo>
                <a:lnTo>
                  <a:pt x="2200859" y="1587370"/>
                </a:lnTo>
                <a:lnTo>
                  <a:pt x="0" y="1587370"/>
                </a:lnTo>
                <a:lnTo>
                  <a:pt x="0" y="0"/>
                </a:lnTo>
                <a:close/>
              </a:path>
            </a:pathLst>
          </a:custGeom>
          <a:blipFill rotWithShape="1">
            <a:blip r:embed="rId6">
              <a:alphaModFix/>
            </a:blip>
            <a:stretch>
              <a:fillRect/>
            </a:stretch>
          </a:blipFill>
          <a:ln>
            <a:noFill/>
          </a:ln>
        </p:spPr>
        <p:txBody>
          <a:bodyPr/>
          <a:lstStyle/>
          <a:p>
            <a:endParaRPr lang="en-US" sz="2400"/>
          </a:p>
        </p:txBody>
      </p:sp>
      <p:sp>
        <p:nvSpPr>
          <p:cNvPr id="798" name="Google Shape;798;p92"/>
          <p:cNvSpPr/>
          <p:nvPr/>
        </p:nvSpPr>
        <p:spPr>
          <a:xfrm rot="-928119" flipH="1">
            <a:off x="5843330" y="4700052"/>
            <a:ext cx="2034951" cy="121842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7">
              <a:alphaModFix/>
            </a:blip>
            <a:stretch>
              <a:fillRect/>
            </a:stretch>
          </a:blipFill>
          <a:ln>
            <a:noFill/>
          </a:ln>
        </p:spPr>
        <p:txBody>
          <a:bodyPr/>
          <a:lstStyle/>
          <a:p>
            <a:endParaRPr lang="en-US" sz="2400"/>
          </a:p>
        </p:txBody>
      </p:sp>
      <p:sp>
        <p:nvSpPr>
          <p:cNvPr id="799" name="Google Shape;799;p92"/>
          <p:cNvSpPr/>
          <p:nvPr/>
        </p:nvSpPr>
        <p:spPr>
          <a:xfrm>
            <a:off x="7910981" y="2475657"/>
            <a:ext cx="785643" cy="1975091"/>
          </a:xfrm>
          <a:custGeom>
            <a:avLst/>
            <a:gdLst/>
            <a:ahLst/>
            <a:cxnLst/>
            <a:rect l="l" t="t" r="r" b="b"/>
            <a:pathLst>
              <a:path w="1178464" h="2962636" extrusionOk="0">
                <a:moveTo>
                  <a:pt x="0" y="0"/>
                </a:moveTo>
                <a:lnTo>
                  <a:pt x="1178464" y="0"/>
                </a:lnTo>
                <a:lnTo>
                  <a:pt x="1178464" y="2962635"/>
                </a:lnTo>
                <a:lnTo>
                  <a:pt x="0" y="2962635"/>
                </a:lnTo>
                <a:lnTo>
                  <a:pt x="0" y="0"/>
                </a:lnTo>
                <a:close/>
              </a:path>
            </a:pathLst>
          </a:custGeom>
          <a:blipFill rotWithShape="1">
            <a:blip r:embed="rId8">
              <a:alphaModFix/>
            </a:blip>
            <a:stretch>
              <a:fillRect l="-121" r="-120"/>
            </a:stretch>
          </a:blipFill>
          <a:ln>
            <a:noFill/>
          </a:ln>
        </p:spPr>
        <p:txBody>
          <a:bodyPr/>
          <a:lstStyle/>
          <a:p>
            <a:endParaRPr lang="en-US" sz="2400"/>
          </a:p>
        </p:txBody>
      </p:sp>
      <p:sp>
        <p:nvSpPr>
          <p:cNvPr id="800" name="Google Shape;800;p92"/>
          <p:cNvSpPr/>
          <p:nvPr/>
        </p:nvSpPr>
        <p:spPr>
          <a:xfrm>
            <a:off x="8893475" y="2416620"/>
            <a:ext cx="2095720" cy="2056424"/>
          </a:xfrm>
          <a:custGeom>
            <a:avLst/>
            <a:gdLst/>
            <a:ahLst/>
            <a:cxnLst/>
            <a:rect l="l" t="t" r="r" b="b"/>
            <a:pathLst>
              <a:path w="3143579" h="3084637" extrusionOk="0">
                <a:moveTo>
                  <a:pt x="0" y="0"/>
                </a:moveTo>
                <a:lnTo>
                  <a:pt x="3143579" y="0"/>
                </a:lnTo>
                <a:lnTo>
                  <a:pt x="3143579" y="3084637"/>
                </a:lnTo>
                <a:lnTo>
                  <a:pt x="0" y="3084637"/>
                </a:lnTo>
                <a:lnTo>
                  <a:pt x="0" y="0"/>
                </a:lnTo>
                <a:close/>
              </a:path>
            </a:pathLst>
          </a:custGeom>
          <a:blipFill rotWithShape="1">
            <a:blip r:embed="rId9">
              <a:alphaModFix/>
            </a:blip>
            <a:stretch>
              <a:fillRect/>
            </a:stretch>
          </a:blipFill>
          <a:ln>
            <a:noFill/>
          </a:ln>
        </p:spPr>
        <p:txBody>
          <a:bodyPr/>
          <a:lstStyle/>
          <a:p>
            <a:endParaRPr lang="en-US" sz="2400"/>
          </a:p>
        </p:txBody>
      </p:sp>
      <p:sp>
        <p:nvSpPr>
          <p:cNvPr id="801" name="Google Shape;801;p92"/>
          <p:cNvSpPr/>
          <p:nvPr/>
        </p:nvSpPr>
        <p:spPr>
          <a:xfrm rot="138239">
            <a:off x="8321889" y="4830657"/>
            <a:ext cx="1510211" cy="930177"/>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10">
              <a:alphaModFix/>
            </a:blip>
            <a:stretch>
              <a:fillRect l="-3557" r="-3556"/>
            </a:stretch>
          </a:blipFill>
          <a:ln>
            <a:noFill/>
          </a:ln>
        </p:spPr>
        <p:txBody>
          <a:bodyPr/>
          <a:lstStyle/>
          <a:p>
            <a:endParaRPr lang="en-US" sz="2400"/>
          </a:p>
        </p:txBody>
      </p:sp>
      <p:sp>
        <p:nvSpPr>
          <p:cNvPr id="802" name="Google Shape;802;p92"/>
          <p:cNvSpPr/>
          <p:nvPr/>
        </p:nvSpPr>
        <p:spPr>
          <a:xfrm flipH="1">
            <a:off x="10093374" y="3841304"/>
            <a:ext cx="1412828" cy="2251517"/>
          </a:xfrm>
          <a:custGeom>
            <a:avLst/>
            <a:gdLst/>
            <a:ahLst/>
            <a:cxnLst/>
            <a:rect l="l" t="t" r="r" b="b"/>
            <a:pathLst>
              <a:path w="2119241" h="3377276" extrusionOk="0">
                <a:moveTo>
                  <a:pt x="2119241" y="0"/>
                </a:moveTo>
                <a:lnTo>
                  <a:pt x="0" y="0"/>
                </a:lnTo>
                <a:lnTo>
                  <a:pt x="0" y="3377276"/>
                </a:lnTo>
                <a:lnTo>
                  <a:pt x="2119241" y="3377276"/>
                </a:lnTo>
                <a:lnTo>
                  <a:pt x="2119241" y="0"/>
                </a:lnTo>
                <a:close/>
              </a:path>
            </a:pathLst>
          </a:custGeom>
          <a:blipFill rotWithShape="1">
            <a:blip r:embed="rId11">
              <a:alphaModFix/>
            </a:blip>
            <a:stretch>
              <a:fillRect/>
            </a:stretch>
          </a:blipFill>
          <a:ln>
            <a:noFill/>
          </a:ln>
        </p:spPr>
        <p:txBody>
          <a:bodyPr/>
          <a:lstStyle/>
          <a:p>
            <a:endParaRPr lang="en-US" sz="240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Making Choices has Impact</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4162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Awareness is Key</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b="1" u="sng" dirty="0">
                <a:solidFill>
                  <a:schemeClr val="accent5">
                    <a:lumMod val="50000"/>
                  </a:schemeClr>
                </a:solidFill>
                <a:latin typeface="Times New Roman" panose="02020603050405020304" pitchFamily="18" charset="0"/>
                <a:cs typeface="Times New Roman" panose="02020603050405020304" pitchFamily="18" charset="0"/>
              </a:rPr>
              <a:t>Brand awareness</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Paytone One"/>
                <a:cs typeface="Times New Roman" panose="02020603050405020304" pitchFamily="18" charset="0"/>
                <a:sym typeface="Paytone One"/>
              </a:rPr>
              <a:t>The familiarity consumers are with specific products, services, and those who provide them</a:t>
            </a:r>
          </a:p>
          <a:p>
            <a:r>
              <a:rPr lang="en" sz="2400" dirty="0">
                <a:latin typeface="Times New Roman" panose="02020603050405020304" pitchFamily="18" charset="0"/>
                <a:ea typeface="Paytone One"/>
                <a:cs typeface="Times New Roman" panose="02020603050405020304" pitchFamily="18" charset="0"/>
                <a:sym typeface="Paytone One"/>
              </a:rPr>
              <a:t>Factors of Brand Awareness - </a:t>
            </a:r>
            <a:r>
              <a:rPr lang="en" sz="2400" b="1" i="1" u="sng"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rPr>
              <a:t>logos, design, entrepreneurs, and geographic/cultural origin</a:t>
            </a:r>
          </a:p>
          <a:p>
            <a:r>
              <a:rPr lang="en" sz="2400" dirty="0">
                <a:latin typeface="Times New Roman" panose="02020603050405020304" pitchFamily="18" charset="0"/>
                <a:ea typeface="Paytone One"/>
                <a:cs typeface="Times New Roman" panose="02020603050405020304" pitchFamily="18" charset="0"/>
                <a:sym typeface="Paytone One"/>
              </a:rPr>
              <a:t>Can be used to raise awareness of social &amp; political concerns</a:t>
            </a:r>
          </a:p>
          <a:p>
            <a:pPr lvl="1"/>
            <a:r>
              <a:rPr lang="en" dirty="0">
                <a:latin typeface="Times New Roman" panose="02020603050405020304" pitchFamily="18" charset="0"/>
                <a:ea typeface="Paytone One"/>
                <a:cs typeface="Times New Roman" panose="02020603050405020304" pitchFamily="18" charset="0"/>
                <a:sym typeface="Paytone One"/>
              </a:rPr>
              <a:t>Ex. </a:t>
            </a:r>
            <a:r>
              <a:rPr lang="en"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rPr>
              <a:t>Pride month, Juneteenth, Women’s Health, Going Green, Israel vs. Palestine, etc</a:t>
            </a:r>
            <a:endParaRPr lang="en-US"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endParaRP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4" name="Google Shape;149;p21">
            <a:extLst>
              <a:ext uri="{FF2B5EF4-FFF2-40B4-BE49-F238E27FC236}">
                <a16:creationId xmlns:a16="http://schemas.microsoft.com/office/drawing/2014/main" id="{0AED593E-9264-A8BE-F0D8-213A20C22D33}"/>
              </a:ext>
            </a:extLst>
          </p:cNvPr>
          <p:cNvPicPr preferRelativeResize="0"/>
          <p:nvPr/>
        </p:nvPicPr>
        <p:blipFill>
          <a:blip r:embed="rId3">
            <a:alphaModFix/>
          </a:blip>
          <a:stretch>
            <a:fillRect/>
          </a:stretch>
        </p:blipFill>
        <p:spPr>
          <a:xfrm>
            <a:off x="1138031" y="4137286"/>
            <a:ext cx="1924662" cy="2234550"/>
          </a:xfrm>
          <a:prstGeom prst="rect">
            <a:avLst/>
          </a:prstGeom>
          <a:noFill/>
          <a:ln>
            <a:solidFill>
              <a:srgbClr val="002060"/>
            </a:solidFill>
          </a:ln>
        </p:spPr>
      </p:pic>
      <p:pic>
        <p:nvPicPr>
          <p:cNvPr id="10242" name="Picture 2" descr="Sofiya Gutij - Patagonia for the Planet">
            <a:extLst>
              <a:ext uri="{FF2B5EF4-FFF2-40B4-BE49-F238E27FC236}">
                <a16:creationId xmlns:a16="http://schemas.microsoft.com/office/drawing/2014/main" id="{DF5169C9-36ED-725C-AB9E-3225EB1646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9221" y="3789271"/>
            <a:ext cx="3629025"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Juneteenth celebrations are 'tone deaf ...">
            <a:extLst>
              <a:ext uri="{FF2B5EF4-FFF2-40B4-BE49-F238E27FC236}">
                <a16:creationId xmlns:a16="http://schemas.microsoft.com/office/drawing/2014/main" id="{D371BE7F-2B72-0BBE-ED85-22D619BF9D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4774" y="4137285"/>
            <a:ext cx="2847975" cy="223454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woosh - Wikipedia">
            <a:extLst>
              <a:ext uri="{FF2B5EF4-FFF2-40B4-BE49-F238E27FC236}">
                <a16:creationId xmlns:a16="http://schemas.microsoft.com/office/drawing/2014/main" id="{CDBDBC9B-2065-305A-8E53-81BE8AADFE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8761" y="2036514"/>
            <a:ext cx="2483606" cy="93153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875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Logos – Do you know?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463445" y="1124262"/>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Logo test </a:t>
            </a:r>
          </a:p>
        </p:txBody>
      </p:sp>
      <p:pic>
        <p:nvPicPr>
          <p:cNvPr id="4" name="Google Shape;154;p22">
            <a:extLst>
              <a:ext uri="{FF2B5EF4-FFF2-40B4-BE49-F238E27FC236}">
                <a16:creationId xmlns:a16="http://schemas.microsoft.com/office/drawing/2014/main" id="{9E487AA0-47FA-392F-7F8E-1C3FC911F3D5}"/>
              </a:ext>
            </a:extLst>
          </p:cNvPr>
          <p:cNvPicPr preferRelativeResize="0"/>
          <p:nvPr/>
        </p:nvPicPr>
        <p:blipFill>
          <a:blip r:embed="rId2">
            <a:alphaModFix/>
          </a:blip>
          <a:stretch>
            <a:fillRect/>
          </a:stretch>
        </p:blipFill>
        <p:spPr>
          <a:xfrm>
            <a:off x="1212955" y="1544247"/>
            <a:ext cx="7796134" cy="5143500"/>
          </a:xfrm>
          <a:prstGeom prst="rect">
            <a:avLst/>
          </a:prstGeom>
          <a:noFill/>
          <a:ln>
            <a:solidFill>
              <a:srgbClr val="002060"/>
            </a:solidFill>
          </a:ln>
        </p:spPr>
      </p:pic>
      <p:pic>
        <p:nvPicPr>
          <p:cNvPr id="8194" name="Picture 2" descr="Spike Lee / Nike | Nike ad, Nike poster ...">
            <a:extLst>
              <a:ext uri="{FF2B5EF4-FFF2-40B4-BE49-F238E27FC236}">
                <a16:creationId xmlns:a16="http://schemas.microsoft.com/office/drawing/2014/main" id="{69F2E222-3F83-A9E9-939D-DAF1893BD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548" y="1544247"/>
            <a:ext cx="2070986" cy="398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392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Logos – Do you know?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Fast Food Logos</a:t>
            </a:r>
          </a:p>
        </p:txBody>
      </p:sp>
      <p:pic>
        <p:nvPicPr>
          <p:cNvPr id="4" name="Google Shape;159;p23">
            <a:extLst>
              <a:ext uri="{FF2B5EF4-FFF2-40B4-BE49-F238E27FC236}">
                <a16:creationId xmlns:a16="http://schemas.microsoft.com/office/drawing/2014/main" id="{64E1AB1C-7671-F024-9BC6-92C08A27B6DC}"/>
              </a:ext>
            </a:extLst>
          </p:cNvPr>
          <p:cNvPicPr preferRelativeResize="0"/>
          <p:nvPr/>
        </p:nvPicPr>
        <p:blipFill>
          <a:blip r:embed="rId2">
            <a:alphaModFix/>
          </a:blip>
          <a:stretch>
            <a:fillRect/>
          </a:stretch>
        </p:blipFill>
        <p:spPr>
          <a:xfrm>
            <a:off x="1458549" y="1714500"/>
            <a:ext cx="10293740" cy="4857829"/>
          </a:xfrm>
          <a:prstGeom prst="rect">
            <a:avLst/>
          </a:prstGeom>
          <a:noFill/>
          <a:ln>
            <a:solidFill>
              <a:schemeClr val="tx1"/>
            </a:solidFill>
          </a:ln>
        </p:spPr>
      </p:pic>
    </p:spTree>
    <p:extLst>
      <p:ext uri="{BB962C8B-B14F-4D97-AF65-F5344CB8AC3E}">
        <p14:creationId xmlns:p14="http://schemas.microsoft.com/office/powerpoint/2010/main" val="1629487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Consumer Values Products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b="1" u="sng" dirty="0">
                <a:solidFill>
                  <a:schemeClr val="accent5">
                    <a:lumMod val="50000"/>
                  </a:schemeClr>
                </a:solidFill>
                <a:latin typeface="Times New Roman" panose="02020603050405020304" pitchFamily="18" charset="0"/>
                <a:cs typeface="Times New Roman" panose="02020603050405020304" pitchFamily="18" charset="0"/>
              </a:rPr>
              <a:t>Perceived value</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Paytone One"/>
                <a:cs typeface="Times New Roman" panose="02020603050405020304" pitchFamily="18" charset="0"/>
                <a:sym typeface="Paytone One"/>
              </a:rPr>
              <a:t>is how customers evaluate the merits of a product or service based on how they meet their individual or group needs and expectations</a:t>
            </a:r>
          </a:p>
          <a:p>
            <a:pPr marL="0" indent="0">
              <a:buNone/>
            </a:pPr>
            <a:r>
              <a:rPr lang="en-US" sz="2400" dirty="0">
                <a:latin typeface="Times New Roman" panose="02020603050405020304" pitchFamily="18" charset="0"/>
                <a:ea typeface="Paytone One"/>
                <a:cs typeface="Times New Roman" panose="02020603050405020304" pitchFamily="18" charset="0"/>
                <a:sym typeface="Paytone One"/>
              </a:rPr>
              <a:t>Hypercritical in peer comparison</a:t>
            </a:r>
          </a:p>
          <a:p>
            <a:r>
              <a:rPr lang="en-US" sz="2400" b="1" u="sng"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rPr>
              <a:t>Name-brand</a:t>
            </a:r>
            <a:r>
              <a:rPr lang="en-US" sz="2400" dirty="0">
                <a:latin typeface="Times New Roman" panose="02020603050405020304" pitchFamily="18" charset="0"/>
                <a:ea typeface="Paytone One"/>
                <a:cs typeface="Times New Roman" panose="02020603050405020304" pitchFamily="18" charset="0"/>
                <a:sym typeface="Paytone One"/>
              </a:rPr>
              <a:t> vs. “</a:t>
            </a:r>
            <a:r>
              <a:rPr lang="en-US" sz="2400" b="1" u="sng"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rPr>
              <a:t>Off-brand”</a:t>
            </a:r>
            <a:r>
              <a:rPr lang="en-US" sz="2400" b="1"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rPr>
              <a:t> </a:t>
            </a:r>
            <a:r>
              <a:rPr lang="en-US" sz="2400" dirty="0">
                <a:latin typeface="Times New Roman" panose="02020603050405020304" pitchFamily="18" charset="0"/>
                <a:ea typeface="Paytone One"/>
                <a:cs typeface="Times New Roman" panose="02020603050405020304" pitchFamily="18" charset="0"/>
                <a:sym typeface="Paytone One"/>
              </a:rPr>
              <a:t>or </a:t>
            </a:r>
            <a:r>
              <a:rPr lang="en-US" sz="2400" b="1" u="sng"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rPr>
              <a:t>“Bargain-brand”</a:t>
            </a:r>
          </a:p>
          <a:p>
            <a:pPr marL="0" indent="0">
              <a:buNone/>
            </a:pPr>
            <a:endParaRPr lang="en-US" sz="2400" dirty="0">
              <a:latin typeface="Times New Roman" panose="02020603050405020304" pitchFamily="18" charset="0"/>
              <a:ea typeface="Paytone One"/>
              <a:cs typeface="Times New Roman" panose="02020603050405020304" pitchFamily="18" charset="0"/>
              <a:sym typeface="Paytone One"/>
            </a:endParaRP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4" name="Google Shape;175;p25">
            <a:extLst>
              <a:ext uri="{FF2B5EF4-FFF2-40B4-BE49-F238E27FC236}">
                <a16:creationId xmlns:a16="http://schemas.microsoft.com/office/drawing/2014/main" id="{F6C5DDB7-8B6A-E2D5-A415-CC1D3684E760}"/>
              </a:ext>
            </a:extLst>
          </p:cNvPr>
          <p:cNvPicPr preferRelativeResize="0"/>
          <p:nvPr/>
        </p:nvPicPr>
        <p:blipFill>
          <a:blip r:embed="rId2">
            <a:alphaModFix/>
          </a:blip>
          <a:stretch>
            <a:fillRect/>
          </a:stretch>
        </p:blipFill>
        <p:spPr>
          <a:xfrm>
            <a:off x="5825666" y="3156366"/>
            <a:ext cx="2591935" cy="2571750"/>
          </a:xfrm>
          <a:prstGeom prst="rect">
            <a:avLst/>
          </a:prstGeom>
          <a:noFill/>
          <a:ln>
            <a:solidFill>
              <a:srgbClr val="002060"/>
            </a:solidFill>
          </a:ln>
        </p:spPr>
      </p:pic>
      <p:pic>
        <p:nvPicPr>
          <p:cNvPr id="5" name="Google Shape;174;p25">
            <a:extLst>
              <a:ext uri="{FF2B5EF4-FFF2-40B4-BE49-F238E27FC236}">
                <a16:creationId xmlns:a16="http://schemas.microsoft.com/office/drawing/2014/main" id="{EE56DA2B-BDCF-468E-B315-85E0CA7C434B}"/>
              </a:ext>
            </a:extLst>
          </p:cNvPr>
          <p:cNvPicPr preferRelativeResize="0"/>
          <p:nvPr/>
        </p:nvPicPr>
        <p:blipFill>
          <a:blip r:embed="rId3">
            <a:alphaModFix/>
          </a:blip>
          <a:stretch>
            <a:fillRect/>
          </a:stretch>
        </p:blipFill>
        <p:spPr>
          <a:xfrm>
            <a:off x="547027" y="3156366"/>
            <a:ext cx="4934376" cy="3244434"/>
          </a:xfrm>
          <a:prstGeom prst="rect">
            <a:avLst/>
          </a:prstGeom>
          <a:noFill/>
          <a:ln>
            <a:noFill/>
          </a:ln>
        </p:spPr>
      </p:pic>
      <p:pic>
        <p:nvPicPr>
          <p:cNvPr id="9218" name="Picture 2" descr="Doctor Pepper Soda 12oz Cans, Pack of ...">
            <a:extLst>
              <a:ext uri="{FF2B5EF4-FFF2-40B4-BE49-F238E27FC236}">
                <a16:creationId xmlns:a16="http://schemas.microsoft.com/office/drawing/2014/main" id="{05BDEA85-4141-C776-92D4-8D7E3B751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1848" y="3156366"/>
            <a:ext cx="2143125" cy="25717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A2DF87-B5C2-F1A3-FF9B-0870730D8A71}"/>
              </a:ext>
            </a:extLst>
          </p:cNvPr>
          <p:cNvSpPr/>
          <p:nvPr/>
        </p:nvSpPr>
        <p:spPr>
          <a:xfrm>
            <a:off x="8559384" y="4212236"/>
            <a:ext cx="794478" cy="824459"/>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Vs.</a:t>
            </a:r>
          </a:p>
        </p:txBody>
      </p:sp>
    </p:spTree>
    <p:extLst>
      <p:ext uri="{BB962C8B-B14F-4D97-AF65-F5344CB8AC3E}">
        <p14:creationId xmlns:p14="http://schemas.microsoft.com/office/powerpoint/2010/main" val="905762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ACD34-AFA3-11CA-03E6-7548D0947413}"/>
              </a:ext>
            </a:extLst>
          </p:cNvPr>
          <p:cNvSpPr>
            <a:spLocks noGrp="1"/>
          </p:cNvSpPr>
          <p:nvPr>
            <p:ph idx="1"/>
          </p:nvPr>
        </p:nvSpPr>
        <p:spPr>
          <a:xfrm>
            <a:off x="509665" y="344774"/>
            <a:ext cx="11257613" cy="5832189"/>
          </a:xfrm>
          <a:solidFill>
            <a:srgbClr val="E9F8FD"/>
          </a:solidFill>
          <a:ln>
            <a:solidFill>
              <a:srgbClr val="002060"/>
            </a:solidFill>
          </a:ln>
        </p:spPr>
        <p:txBody>
          <a:bodyPr>
            <a:normAutofit fontScale="92500" lnSpcReduction="20000"/>
          </a:bodyPr>
          <a:lstStyle/>
          <a:p>
            <a:pPr marL="0" indent="0">
              <a:buNone/>
            </a:pPr>
            <a:r>
              <a:rPr lang="en-US" sz="1800" b="1" i="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Essential Standards</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EPF.CC.1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factors associated with consumer decision making</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EPF.CC.2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the rights and responsibilities of buyers and sellers under consumer protection laws</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Essential Question</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How does individual learn and practice good habits in the purchase of goods and services in the U.S. market economy?  </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Students can: </a:t>
            </a:r>
          </a:p>
          <a:p>
            <a:r>
              <a:rPr lang="en-US" sz="2400" dirty="0">
                <a:latin typeface="Times New Roman" panose="02020603050405020304" pitchFamily="18" charset="0"/>
                <a:cs typeface="Times New Roman" panose="02020603050405020304" pitchFamily="18" charset="0"/>
              </a:rPr>
              <a:t>Identify what consumerism is and its impact on my buying habits </a:t>
            </a:r>
          </a:p>
          <a:p>
            <a:r>
              <a:rPr lang="en-US" sz="2400" dirty="0">
                <a:latin typeface="Times New Roman" panose="02020603050405020304" pitchFamily="18" charset="0"/>
                <a:cs typeface="Times New Roman" panose="02020603050405020304" pitchFamily="18" charset="0"/>
              </a:rPr>
              <a:t>Evaluate critical consumer practices to evaluate how various factors influence my consumption choices </a:t>
            </a: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Advertisers’ BLITZ </a:t>
            </a:r>
          </a:p>
          <a:p>
            <a:r>
              <a:rPr lang="en-US" sz="2400" b="1" dirty="0">
                <a:latin typeface="Times New Roman" panose="02020603050405020304" pitchFamily="18" charset="0"/>
                <a:cs typeface="Times New Roman" panose="02020603050405020304" pitchFamily="18" charset="0"/>
              </a:rPr>
              <a:t>Consumer Safety </a:t>
            </a:r>
          </a:p>
          <a:p>
            <a:r>
              <a:rPr lang="en-US" sz="2400" b="1" dirty="0">
                <a:latin typeface="Times New Roman" panose="02020603050405020304" pitchFamily="18" charset="0"/>
                <a:cs typeface="Times New Roman" panose="02020603050405020304" pitchFamily="18" charset="0"/>
              </a:rPr>
              <a:t>Brand awareness </a:t>
            </a:r>
            <a:endParaRPr lang="en-US" sz="2400" dirty="0">
              <a:latin typeface="Times New Roman" panose="02020603050405020304" pitchFamily="18" charset="0"/>
              <a:cs typeface="Times New Roman" panose="02020603050405020304" pitchFamily="18" charset="0"/>
            </a:endParaRPr>
          </a:p>
          <a:p>
            <a:pPr marL="0" indent="0">
              <a:buNone/>
            </a:pP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HOMEWORK: </a:t>
            </a:r>
          </a:p>
          <a:p>
            <a:r>
              <a:rPr lang="en-US" sz="2400" b="1" dirty="0">
                <a:solidFill>
                  <a:srgbClr val="FF0000"/>
                </a:solidFill>
                <a:latin typeface="Times New Roman" panose="02020603050405020304" pitchFamily="18" charset="0"/>
                <a:cs typeface="Times New Roman" panose="02020603050405020304" pitchFamily="18" charset="0"/>
              </a:rPr>
              <a:t>Current Events Journal 4 – due 5/10</a:t>
            </a:r>
          </a:p>
          <a:p>
            <a:r>
              <a:rPr lang="en-US" sz="2400" b="1" dirty="0">
                <a:solidFill>
                  <a:srgbClr val="FF0000"/>
                </a:solidFill>
                <a:latin typeface="Times New Roman" panose="02020603050405020304" pitchFamily="18" charset="0"/>
                <a:cs typeface="Times New Roman" panose="02020603050405020304" pitchFamily="18" charset="0"/>
              </a:rPr>
              <a:t>Stock Market Game </a:t>
            </a:r>
          </a:p>
        </p:txBody>
      </p:sp>
    </p:spTree>
    <p:extLst>
      <p:ext uri="{BB962C8B-B14F-4D97-AF65-F5344CB8AC3E}">
        <p14:creationId xmlns:p14="http://schemas.microsoft.com/office/powerpoint/2010/main" val="3093452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Advertisers’ Blitz</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Evaluate power of advertising </a:t>
            </a:r>
          </a:p>
        </p:txBody>
      </p:sp>
      <p:pic>
        <p:nvPicPr>
          <p:cNvPr id="1028" name="Picture 4" descr="How Many Ads Do We See a Day? (2024) - Siteefy">
            <a:extLst>
              <a:ext uri="{FF2B5EF4-FFF2-40B4-BE49-F238E27FC236}">
                <a16:creationId xmlns:a16="http://schemas.microsoft.com/office/drawing/2014/main" id="{44A9AD94-34C5-C34F-08EB-2D61EA132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03" y="1798820"/>
            <a:ext cx="7408498" cy="425416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A8FEA9A-3E47-838D-0BCF-921C78677CB8}"/>
              </a:ext>
            </a:extLst>
          </p:cNvPr>
          <p:cNvSpPr/>
          <p:nvPr/>
        </p:nvSpPr>
        <p:spPr>
          <a:xfrm>
            <a:off x="7824866" y="1558977"/>
            <a:ext cx="4143531" cy="425416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457200" indent="-457200">
              <a:buFont typeface="+mj-lt"/>
              <a:buAutoNum type="arabicPeriod"/>
            </a:pPr>
            <a:r>
              <a:rPr lang="en-US" sz="2400" dirty="0">
                <a:solidFill>
                  <a:schemeClr val="bg1"/>
                </a:solidFill>
                <a:latin typeface="Times New Roman" panose="02020603050405020304" pitchFamily="18" charset="0"/>
                <a:cs typeface="Times New Roman" panose="02020603050405020304" pitchFamily="18" charset="0"/>
              </a:rPr>
              <a:t>Identify a trend the graph on the advertisements. </a:t>
            </a:r>
          </a:p>
          <a:p>
            <a:pPr marL="457200" indent="-457200">
              <a:buFont typeface="+mj-lt"/>
              <a:buAutoNum type="arabicPeriod"/>
            </a:pPr>
            <a:r>
              <a:rPr lang="en-US" sz="2400" dirty="0">
                <a:solidFill>
                  <a:schemeClr val="bg1"/>
                </a:solidFill>
                <a:latin typeface="Times New Roman" panose="02020603050405020304" pitchFamily="18" charset="0"/>
                <a:cs typeface="Times New Roman" panose="02020603050405020304" pitchFamily="18" charset="0"/>
              </a:rPr>
              <a:t>Describe ONE reason the trend in advertising exist.</a:t>
            </a:r>
          </a:p>
          <a:p>
            <a:pPr marL="457200" indent="-457200">
              <a:buFont typeface="+mj-lt"/>
              <a:buAutoNum type="arabicPeriod"/>
            </a:pPr>
            <a:r>
              <a:rPr lang="en-US" sz="2400" dirty="0">
                <a:solidFill>
                  <a:schemeClr val="bg1"/>
                </a:solidFill>
                <a:latin typeface="Times New Roman" panose="02020603050405020304" pitchFamily="18" charset="0"/>
                <a:cs typeface="Times New Roman" panose="02020603050405020304" pitchFamily="18" charset="0"/>
              </a:rPr>
              <a:t>How many advertisements you have seen or heard today?</a:t>
            </a:r>
          </a:p>
          <a:p>
            <a:pPr marL="457200" indent="-457200">
              <a:buFont typeface="+mj-lt"/>
              <a:buAutoNum type="arabicPeriod"/>
            </a:pPr>
            <a:r>
              <a:rPr lang="en-US" sz="2400" dirty="0">
                <a:solidFill>
                  <a:schemeClr val="bg1"/>
                </a:solidFill>
                <a:latin typeface="Times New Roman" panose="02020603050405020304" pitchFamily="18" charset="0"/>
                <a:cs typeface="Times New Roman" panose="02020603050405020304" pitchFamily="18" charset="0"/>
              </a:rPr>
              <a:t>Where have you seen or heard advertisements for products today? </a:t>
            </a:r>
          </a:p>
        </p:txBody>
      </p:sp>
      <p:sp>
        <p:nvSpPr>
          <p:cNvPr id="5" name="Rectangle 4">
            <a:extLst>
              <a:ext uri="{FF2B5EF4-FFF2-40B4-BE49-F238E27FC236}">
                <a16:creationId xmlns:a16="http://schemas.microsoft.com/office/drawing/2014/main" id="{597ACE70-53EC-E44F-A1A0-F39DEED585CD}"/>
              </a:ext>
            </a:extLst>
          </p:cNvPr>
          <p:cNvSpPr/>
          <p:nvPr/>
        </p:nvSpPr>
        <p:spPr>
          <a:xfrm>
            <a:off x="1387019" y="2134575"/>
            <a:ext cx="5081666" cy="71952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How many ads we see 2000 -2022</a:t>
            </a:r>
          </a:p>
        </p:txBody>
      </p:sp>
    </p:spTree>
    <p:extLst>
      <p:ext uri="{BB962C8B-B14F-4D97-AF65-F5344CB8AC3E}">
        <p14:creationId xmlns:p14="http://schemas.microsoft.com/office/powerpoint/2010/main" val="352983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Calculating Perceived Value</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Formula for perceived </a:t>
            </a:r>
          </a:p>
        </p:txBody>
      </p:sp>
      <p:pic>
        <p:nvPicPr>
          <p:cNvPr id="4" name="Google Shape;180;p26">
            <a:extLst>
              <a:ext uri="{FF2B5EF4-FFF2-40B4-BE49-F238E27FC236}">
                <a16:creationId xmlns:a16="http://schemas.microsoft.com/office/drawing/2014/main" id="{D65303FB-3FD6-F828-CCB3-78036760820D}"/>
              </a:ext>
            </a:extLst>
          </p:cNvPr>
          <p:cNvPicPr preferRelativeResize="0"/>
          <p:nvPr/>
        </p:nvPicPr>
        <p:blipFill>
          <a:blip r:embed="rId2">
            <a:alphaModFix/>
          </a:blip>
          <a:stretch>
            <a:fillRect/>
          </a:stretch>
        </p:blipFill>
        <p:spPr>
          <a:xfrm>
            <a:off x="1562724" y="1792340"/>
            <a:ext cx="8780489" cy="4744387"/>
          </a:xfrm>
          <a:prstGeom prst="rect">
            <a:avLst/>
          </a:prstGeom>
          <a:noFill/>
          <a:ln>
            <a:solidFill>
              <a:srgbClr val="002060"/>
            </a:solidFill>
          </a:ln>
        </p:spPr>
      </p:pic>
    </p:spTree>
    <p:extLst>
      <p:ext uri="{BB962C8B-B14F-4D97-AF65-F5344CB8AC3E}">
        <p14:creationId xmlns:p14="http://schemas.microsoft.com/office/powerpoint/2010/main" val="436193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The Consumer is King</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404735" y="1319134"/>
            <a:ext cx="10904095"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ea typeface="Paytone One"/>
                <a:cs typeface="Times New Roman" panose="02020603050405020304" pitchFamily="18" charset="0"/>
                <a:sym typeface="Paytone One"/>
              </a:rPr>
              <a:t>Consumers make decisions about what products or services to buy in four different styles:</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C3E24CE-DDA4-30CE-EAEF-532648999BB7}"/>
              </a:ext>
            </a:extLst>
          </p:cNvPr>
          <p:cNvSpPr txBox="1"/>
          <p:nvPr/>
        </p:nvSpPr>
        <p:spPr>
          <a:xfrm>
            <a:off x="223603" y="2012412"/>
            <a:ext cx="8500672" cy="4524315"/>
          </a:xfrm>
          <a:prstGeom prst="rect">
            <a:avLst/>
          </a:prstGeom>
          <a:solidFill>
            <a:schemeClr val="bg1"/>
          </a:solidFill>
          <a:ln>
            <a:solidFill>
              <a:srgbClr val="002060"/>
            </a:solidFill>
          </a:ln>
        </p:spPr>
        <p:txBody>
          <a:bodyPr wrap="square">
            <a:spAutoFit/>
          </a:bodyPr>
          <a:lstStyle/>
          <a:p>
            <a:pPr marL="457200" lvl="0" indent="-342900" algn="l" rtl="0">
              <a:spcBef>
                <a:spcPts val="0"/>
              </a:spcBef>
              <a:spcAft>
                <a:spcPts val="0"/>
              </a:spcAft>
              <a:buClr>
                <a:schemeClr val="dk2"/>
              </a:buClr>
              <a:buSzPts val="1800"/>
              <a:buFont typeface="Paytone One"/>
              <a:buChar char="●"/>
            </a:pPr>
            <a:r>
              <a:rPr lang="en-US" sz="2400" b="1" u="sng" dirty="0">
                <a:solidFill>
                  <a:srgbClr val="FF0000"/>
                </a:solidFill>
                <a:latin typeface="Times New Roman" panose="02020603050405020304" pitchFamily="18" charset="0"/>
                <a:ea typeface="Paytone One"/>
                <a:cs typeface="Times New Roman" panose="02020603050405020304" pitchFamily="18" charset="0"/>
                <a:sym typeface="Paytone One"/>
              </a:rPr>
              <a:t>Complex</a:t>
            </a:r>
            <a:r>
              <a:rPr lang="en-US" sz="2400" dirty="0">
                <a:solidFill>
                  <a:schemeClr val="dk2"/>
                </a:solidFill>
                <a:latin typeface="Times New Roman" panose="02020603050405020304" pitchFamily="18" charset="0"/>
                <a:ea typeface="Paytone One"/>
                <a:cs typeface="Times New Roman" panose="02020603050405020304" pitchFamily="18" charset="0"/>
                <a:sym typeface="Paytone One"/>
              </a:rPr>
              <a:t> </a:t>
            </a:r>
            <a:r>
              <a:rPr lang="en-US" sz="2400" dirty="0">
                <a:latin typeface="Times New Roman" panose="02020603050405020304" pitchFamily="18" charset="0"/>
                <a:ea typeface="Paytone One"/>
                <a:cs typeface="Times New Roman" panose="02020603050405020304" pitchFamily="18" charset="0"/>
                <a:sym typeface="Paytone One"/>
              </a:rPr>
              <a:t>- Relates to expensive “big ticket” items; car, house, boat</a:t>
            </a:r>
          </a:p>
          <a:p>
            <a:pPr marL="914400" lvl="1" indent="-342900" algn="l" rtl="0">
              <a:spcBef>
                <a:spcPts val="0"/>
              </a:spcBef>
              <a:spcAft>
                <a:spcPts val="0"/>
              </a:spcAft>
              <a:buClr>
                <a:schemeClr val="dk2"/>
              </a:buClr>
              <a:buSzPts val="1800"/>
              <a:buFont typeface="Paytone One"/>
              <a:buChar char="○"/>
            </a:pPr>
            <a:r>
              <a:rPr lang="en-US" sz="2400" dirty="0">
                <a:latin typeface="Times New Roman" panose="02020603050405020304" pitchFamily="18" charset="0"/>
                <a:ea typeface="Paytone One"/>
                <a:cs typeface="Times New Roman" panose="02020603050405020304" pitchFamily="18" charset="0"/>
                <a:sym typeface="Paytone One"/>
              </a:rPr>
              <a:t>Intensive research due to stronger commitment due to cost</a:t>
            </a:r>
          </a:p>
          <a:p>
            <a:pPr marL="457200" lvl="0" indent="-342900" algn="l" rtl="0">
              <a:spcBef>
                <a:spcPts val="0"/>
              </a:spcBef>
              <a:spcAft>
                <a:spcPts val="0"/>
              </a:spcAft>
              <a:buClr>
                <a:schemeClr val="dk2"/>
              </a:buClr>
              <a:buSzPts val="1800"/>
              <a:buFont typeface="Paytone One"/>
              <a:buChar char="●"/>
            </a:pPr>
            <a:r>
              <a:rPr lang="en-US" sz="2400" b="1" u="sng" dirty="0">
                <a:solidFill>
                  <a:srgbClr val="FF0000"/>
                </a:solidFill>
                <a:latin typeface="Times New Roman" panose="02020603050405020304" pitchFamily="18" charset="0"/>
                <a:ea typeface="Paytone One"/>
                <a:cs typeface="Times New Roman" panose="02020603050405020304" pitchFamily="18" charset="0"/>
                <a:sym typeface="Paytone One"/>
              </a:rPr>
              <a:t>Dissonance-Reducing</a:t>
            </a:r>
            <a:r>
              <a:rPr lang="en-US" sz="2400" dirty="0">
                <a:solidFill>
                  <a:schemeClr val="dk2"/>
                </a:solidFill>
                <a:latin typeface="Times New Roman" panose="02020603050405020304" pitchFamily="18" charset="0"/>
                <a:ea typeface="Paytone One"/>
                <a:cs typeface="Times New Roman" panose="02020603050405020304" pitchFamily="18" charset="0"/>
                <a:sym typeface="Paytone One"/>
              </a:rPr>
              <a:t> </a:t>
            </a:r>
            <a:r>
              <a:rPr lang="en-US" sz="2400" dirty="0">
                <a:latin typeface="Times New Roman" panose="02020603050405020304" pitchFamily="18" charset="0"/>
                <a:ea typeface="Paytone One"/>
                <a:cs typeface="Times New Roman" panose="02020603050405020304" pitchFamily="18" charset="0"/>
                <a:sym typeface="Paytone One"/>
              </a:rPr>
              <a:t>- Intensive research because the buyer can’t pinpoint difference in value – flat screen TVs, laptops, vacations</a:t>
            </a:r>
          </a:p>
          <a:p>
            <a:pPr marL="914400" lvl="1" indent="-342900" algn="l" rtl="0">
              <a:spcBef>
                <a:spcPts val="0"/>
              </a:spcBef>
              <a:spcAft>
                <a:spcPts val="0"/>
              </a:spcAft>
              <a:buClr>
                <a:schemeClr val="dk2"/>
              </a:buClr>
              <a:buSzPts val="1800"/>
              <a:buFont typeface="Paytone One"/>
              <a:buChar char="○"/>
            </a:pPr>
            <a:r>
              <a:rPr lang="en-US" sz="2400" dirty="0">
                <a:latin typeface="Times New Roman" panose="02020603050405020304" pitchFamily="18" charset="0"/>
                <a:ea typeface="Paytone One"/>
                <a:cs typeface="Times New Roman" panose="02020603050405020304" pitchFamily="18" charset="0"/>
                <a:sym typeface="Paytone One"/>
              </a:rPr>
              <a:t>Worry their choice may not be the best later on</a:t>
            </a:r>
          </a:p>
          <a:p>
            <a:pPr marL="457200" lvl="0" indent="-342900" algn="l" rtl="0">
              <a:spcBef>
                <a:spcPts val="0"/>
              </a:spcBef>
              <a:spcAft>
                <a:spcPts val="0"/>
              </a:spcAft>
              <a:buClr>
                <a:schemeClr val="dk2"/>
              </a:buClr>
              <a:buSzPts val="1800"/>
              <a:buFont typeface="Paytone One"/>
              <a:buChar char="●"/>
            </a:pPr>
            <a:r>
              <a:rPr lang="en-US" sz="2400" b="1" u="sng" dirty="0">
                <a:solidFill>
                  <a:srgbClr val="FF0000"/>
                </a:solidFill>
                <a:latin typeface="Times New Roman" panose="02020603050405020304" pitchFamily="18" charset="0"/>
                <a:ea typeface="Paytone One"/>
                <a:cs typeface="Times New Roman" panose="02020603050405020304" pitchFamily="18" charset="0"/>
                <a:sym typeface="Paytone One"/>
              </a:rPr>
              <a:t>Habitual</a:t>
            </a:r>
            <a:r>
              <a:rPr lang="en-US" sz="2400" dirty="0">
                <a:solidFill>
                  <a:schemeClr val="dk2"/>
                </a:solidFill>
                <a:latin typeface="Times New Roman" panose="02020603050405020304" pitchFamily="18" charset="0"/>
                <a:ea typeface="Paytone One"/>
                <a:cs typeface="Times New Roman" panose="02020603050405020304" pitchFamily="18" charset="0"/>
                <a:sym typeface="Paytone One"/>
              </a:rPr>
              <a:t> </a:t>
            </a:r>
            <a:r>
              <a:rPr lang="en-US" sz="2400" dirty="0">
                <a:latin typeface="Times New Roman" panose="02020603050405020304" pitchFamily="18" charset="0"/>
                <a:ea typeface="Paytone One"/>
                <a:cs typeface="Times New Roman" panose="02020603050405020304" pitchFamily="18" charset="0"/>
                <a:sym typeface="Paytone One"/>
              </a:rPr>
              <a:t>- Occurs on a frequent, every-day basis</a:t>
            </a:r>
          </a:p>
          <a:p>
            <a:pPr marL="914400" lvl="1" indent="-342900" algn="l" rtl="0">
              <a:spcBef>
                <a:spcPts val="0"/>
              </a:spcBef>
              <a:spcAft>
                <a:spcPts val="0"/>
              </a:spcAft>
              <a:buClr>
                <a:schemeClr val="dk2"/>
              </a:buClr>
              <a:buSzPts val="1800"/>
              <a:buFont typeface="Paytone One"/>
              <a:buChar char="○"/>
            </a:pPr>
            <a:r>
              <a:rPr lang="en-US" sz="2400" dirty="0">
                <a:latin typeface="Times New Roman" panose="02020603050405020304" pitchFamily="18" charset="0"/>
                <a:ea typeface="Paytone One"/>
                <a:cs typeface="Times New Roman" panose="02020603050405020304" pitchFamily="18" charset="0"/>
                <a:sym typeface="Paytone One"/>
              </a:rPr>
              <a:t>Daily - weekly - monthly: groceries, hygiene, fuel</a:t>
            </a:r>
          </a:p>
          <a:p>
            <a:pPr marL="457200" lvl="0" indent="-342900" algn="l" rtl="0">
              <a:spcBef>
                <a:spcPts val="0"/>
              </a:spcBef>
              <a:spcAft>
                <a:spcPts val="0"/>
              </a:spcAft>
              <a:buClr>
                <a:schemeClr val="dk2"/>
              </a:buClr>
              <a:buSzPts val="1800"/>
              <a:buFont typeface="Paytone One"/>
              <a:buChar char="●"/>
            </a:pPr>
            <a:r>
              <a:rPr lang="en-US" sz="2400" b="1" u="sng" dirty="0">
                <a:solidFill>
                  <a:srgbClr val="FF0000"/>
                </a:solidFill>
                <a:latin typeface="Times New Roman" panose="02020603050405020304" pitchFamily="18" charset="0"/>
                <a:ea typeface="Paytone One"/>
                <a:cs typeface="Times New Roman" panose="02020603050405020304" pitchFamily="18" charset="0"/>
                <a:sym typeface="Paytone One"/>
              </a:rPr>
              <a:t>Variety-Seeking</a:t>
            </a:r>
            <a:r>
              <a:rPr lang="en-US" sz="2400" dirty="0">
                <a:solidFill>
                  <a:schemeClr val="dk2"/>
                </a:solidFill>
                <a:latin typeface="Times New Roman" panose="02020603050405020304" pitchFamily="18" charset="0"/>
                <a:ea typeface="Paytone One"/>
                <a:cs typeface="Times New Roman" panose="02020603050405020304" pitchFamily="18" charset="0"/>
                <a:sym typeface="Paytone One"/>
              </a:rPr>
              <a:t> </a:t>
            </a:r>
            <a:r>
              <a:rPr lang="en-US" sz="2400" dirty="0">
                <a:latin typeface="Times New Roman" panose="02020603050405020304" pitchFamily="18" charset="0"/>
                <a:ea typeface="Paytone One"/>
                <a:cs typeface="Times New Roman" panose="02020603050405020304" pitchFamily="18" charset="0"/>
                <a:sym typeface="Paytone One"/>
              </a:rPr>
              <a:t>- Happens when consumers bounce from brand to brand in product line: Crest vs. Colgate vs. Tom’s vs. Sensodyne</a:t>
            </a:r>
          </a:p>
        </p:txBody>
      </p:sp>
      <p:pic>
        <p:nvPicPr>
          <p:cNvPr id="12290" name="Picture 2" descr="The Great Debate: Coke or Pepsi? – The ...">
            <a:extLst>
              <a:ext uri="{FF2B5EF4-FFF2-40B4-BE49-F238E27FC236}">
                <a16:creationId xmlns:a16="http://schemas.microsoft.com/office/drawing/2014/main" id="{A0B1FB53-8585-EE43-77CA-D71A4E308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2987" y="1900198"/>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Nike vs Adidas Business Stats | RunRepeat">
            <a:extLst>
              <a:ext uri="{FF2B5EF4-FFF2-40B4-BE49-F238E27FC236}">
                <a16:creationId xmlns:a16="http://schemas.microsoft.com/office/drawing/2014/main" id="{85D9171B-C23F-AE20-480F-578948471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8180" y="3913353"/>
            <a:ext cx="3703820" cy="244349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7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3"/>
          <p:cNvSpPr txBox="1">
            <a:spLocks noGrp="1"/>
          </p:cNvSpPr>
          <p:nvPr>
            <p:ph type="title"/>
          </p:nvPr>
        </p:nvSpPr>
        <p:spPr>
          <a:xfrm>
            <a:off x="415599" y="593366"/>
            <a:ext cx="8863311" cy="1070541"/>
          </a:xfrm>
          <a:prstGeom prst="rect">
            <a:avLst/>
          </a:prstGeom>
          <a:solidFill>
            <a:srgbClr val="FFC000"/>
          </a:solidFill>
        </p:spPr>
        <p:txBody>
          <a:bodyPr spcFirstLastPara="1" vert="horz" wrap="square" lIns="121900" tIns="121900" rIns="121900" bIns="121900" rtlCol="0" anchor="t" anchorCtr="0">
            <a:noAutofit/>
          </a:bodyPr>
          <a:lstStyle/>
          <a:p>
            <a:pPr>
              <a:spcBef>
                <a:spcPts val="0"/>
              </a:spcBef>
            </a:pPr>
            <a:r>
              <a:rPr lang="en" sz="5200" dirty="0">
                <a:latin typeface="Britannic Bold" panose="020B0903060703020204" pitchFamily="34" charset="0"/>
              </a:rPr>
              <a:t>Part I: Informed Purchasing  </a:t>
            </a:r>
            <a:endParaRPr sz="5200" dirty="0">
              <a:latin typeface="Britannic Bold" panose="020B0903060703020204" pitchFamily="34" charset="0"/>
            </a:endParaRPr>
          </a:p>
        </p:txBody>
      </p:sp>
    </p:spTree>
    <p:extLst>
      <p:ext uri="{BB962C8B-B14F-4D97-AF65-F5344CB8AC3E}">
        <p14:creationId xmlns:p14="http://schemas.microsoft.com/office/powerpoint/2010/main" val="398639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Loyalty</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b="1" i="1" u="sng" dirty="0">
                <a:solidFill>
                  <a:schemeClr val="accent5">
                    <a:lumMod val="50000"/>
                  </a:schemeClr>
                </a:solidFill>
                <a:latin typeface="Times New Roman" panose="02020603050405020304" pitchFamily="18" charset="0"/>
                <a:cs typeface="Times New Roman" panose="02020603050405020304" pitchFamily="18" charset="0"/>
              </a:rPr>
              <a:t>Customer Loyalty</a:t>
            </a:r>
            <a:r>
              <a:rPr lang="en-US" sz="2400" dirty="0">
                <a:latin typeface="Times New Roman" panose="02020603050405020304" pitchFamily="18" charset="0"/>
                <a:cs typeface="Times New Roman" panose="02020603050405020304" pitchFamily="18" charset="0"/>
              </a:rPr>
              <a:t>: producers develop a positive relationships with customers to encourage repeat purchases </a:t>
            </a:r>
          </a:p>
          <a:p>
            <a:pPr marL="688975"/>
            <a:r>
              <a:rPr lang="en-US" sz="2400" dirty="0">
                <a:latin typeface="Times New Roman" panose="02020603050405020304" pitchFamily="18" charset="0"/>
                <a:cs typeface="Times New Roman" panose="02020603050405020304" pitchFamily="18" charset="0"/>
              </a:rPr>
              <a:t>Develop </a:t>
            </a:r>
            <a:r>
              <a:rPr lang="en-US" sz="2400" b="1" u="sng" dirty="0">
                <a:solidFill>
                  <a:schemeClr val="accent5">
                    <a:lumMod val="50000"/>
                  </a:schemeClr>
                </a:solidFill>
                <a:latin typeface="Times New Roman" panose="02020603050405020304" pitchFamily="18" charset="0"/>
                <a:cs typeface="Times New Roman" panose="02020603050405020304" pitchFamily="18" charset="0"/>
              </a:rPr>
              <a:t>Share of Wallet (SOW)</a:t>
            </a:r>
            <a:r>
              <a:rPr lang="en-US" sz="2400" dirty="0">
                <a:latin typeface="Times New Roman" panose="02020603050405020304" pitchFamily="18" charset="0"/>
                <a:cs typeface="Times New Roman" panose="02020603050405020304" pitchFamily="18" charset="0"/>
              </a:rPr>
              <a:t> – the amount an average customer regularly devotes to a brand instead of a competitors </a:t>
            </a:r>
          </a:p>
        </p:txBody>
      </p:sp>
      <p:pic>
        <p:nvPicPr>
          <p:cNvPr id="1026" name="Picture 2" descr="Share of Wallet (SOW) - Definition, Example,vs Market Share">
            <a:extLst>
              <a:ext uri="{FF2B5EF4-FFF2-40B4-BE49-F238E27FC236}">
                <a16:creationId xmlns:a16="http://schemas.microsoft.com/office/drawing/2014/main" id="{F3E1E048-917F-B270-00C0-F1F15AD5B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2967038"/>
            <a:ext cx="6209207" cy="3569689"/>
          </a:xfrm>
          <a:prstGeom prst="rect">
            <a:avLst/>
          </a:prstGeom>
          <a:solidFill>
            <a:schemeClr val="accent5">
              <a:lumMod val="50000"/>
            </a:schemeClr>
          </a:solidFill>
          <a:ln>
            <a:solidFill>
              <a:schemeClr val="accent5">
                <a:lumMod val="50000"/>
              </a:schemeClr>
            </a:solidFill>
          </a:ln>
        </p:spPr>
      </p:pic>
      <p:sp>
        <p:nvSpPr>
          <p:cNvPr id="4" name="Rectangle 3">
            <a:extLst>
              <a:ext uri="{FF2B5EF4-FFF2-40B4-BE49-F238E27FC236}">
                <a16:creationId xmlns:a16="http://schemas.microsoft.com/office/drawing/2014/main" id="{A474DC1F-9067-8B1E-D551-BD587A3539A5}"/>
              </a:ext>
            </a:extLst>
          </p:cNvPr>
          <p:cNvSpPr/>
          <p:nvPr/>
        </p:nvSpPr>
        <p:spPr>
          <a:xfrm>
            <a:off x="6805534" y="2728210"/>
            <a:ext cx="5231569" cy="2548328"/>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Golden Rule</a:t>
            </a:r>
            <a:r>
              <a:rPr lang="en-US" sz="2400" dirty="0">
                <a:solidFill>
                  <a:schemeClr val="bg1"/>
                </a:solidFill>
                <a:latin typeface="Times New Roman" panose="02020603050405020304" pitchFamily="18" charset="0"/>
                <a:cs typeface="Times New Roman" panose="02020603050405020304" pitchFamily="18" charset="0"/>
              </a:rPr>
              <a:t>: </a:t>
            </a:r>
            <a:r>
              <a:rPr lang="en-US" sz="2400" b="1" u="sng" dirty="0">
                <a:solidFill>
                  <a:srgbClr val="FFFF00"/>
                </a:solidFill>
                <a:latin typeface="Times New Roman" panose="02020603050405020304" pitchFamily="18" charset="0"/>
                <a:cs typeface="Times New Roman" panose="02020603050405020304" pitchFamily="18" charset="0"/>
              </a:rPr>
              <a:t>Customer satisfaction = PROFIT $$$</a:t>
            </a:r>
          </a:p>
          <a:p>
            <a:r>
              <a:rPr lang="en-US" sz="2400" dirty="0">
                <a:solidFill>
                  <a:schemeClr val="bg1"/>
                </a:solidFill>
                <a:latin typeface="Times New Roman" panose="02020603050405020304" pitchFamily="18" charset="0"/>
                <a:cs typeface="Times New Roman" panose="02020603050405020304" pitchFamily="18" charset="0"/>
              </a:rPr>
              <a:t>Incentives for customer loyalty</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Quality product</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Discounts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Savings incentives</a:t>
            </a: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1028" name="Picture 4" descr="How to beat your Competition">
            <a:extLst>
              <a:ext uri="{FF2B5EF4-FFF2-40B4-BE49-F238E27FC236}">
                <a16:creationId xmlns:a16="http://schemas.microsoft.com/office/drawing/2014/main" id="{5E05F185-9570-AEC8-9350-74517A7A4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7278" y="3987384"/>
            <a:ext cx="2193247" cy="21895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r Armour Logo and symbol, meaning ...">
            <a:extLst>
              <a:ext uri="{FF2B5EF4-FFF2-40B4-BE49-F238E27FC236}">
                <a16:creationId xmlns:a16="http://schemas.microsoft.com/office/drawing/2014/main" id="{42BF591D-C2C6-19AF-13BE-9C10644EF6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2151" y="4567979"/>
            <a:ext cx="611004" cy="5141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L file nike logo 🩸 (OBJ)・3D printer ...">
            <a:extLst>
              <a:ext uri="{FF2B5EF4-FFF2-40B4-BE49-F238E27FC236}">
                <a16:creationId xmlns:a16="http://schemas.microsoft.com/office/drawing/2014/main" id="{B679813C-A8FC-2081-D0E7-474A2E1E6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017" y="4262828"/>
            <a:ext cx="873311" cy="489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565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Consumer Protection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b="1" u="sng" dirty="0">
                <a:solidFill>
                  <a:schemeClr val="accent5">
                    <a:lumMod val="50000"/>
                  </a:schemeClr>
                </a:solidFill>
                <a:latin typeface="Times New Roman" panose="02020603050405020304" pitchFamily="18" charset="0"/>
                <a:cs typeface="Times New Roman" panose="02020603050405020304" pitchFamily="18" charset="0"/>
              </a:rPr>
              <a:t>Lemon Law</a:t>
            </a:r>
            <a:r>
              <a:rPr lang="en-US" sz="2400" dirty="0">
                <a:latin typeface="Times New Roman" panose="02020603050405020304" pitchFamily="18" charset="0"/>
                <a:cs typeface="Times New Roman" panose="02020603050405020304" pitchFamily="18" charset="0"/>
              </a:rPr>
              <a:t>: legislations that protections consumers from goods and services consider unsafe or poor quality</a:t>
            </a:r>
          </a:p>
          <a:p>
            <a:pPr marL="465138"/>
            <a:r>
              <a:rPr lang="en-US" sz="2400" dirty="0">
                <a:latin typeface="Times New Roman" panose="02020603050405020304" pitchFamily="18" charset="0"/>
                <a:cs typeface="Times New Roman" panose="02020603050405020304" pitchFamily="18" charset="0"/>
              </a:rPr>
              <a:t>Typically applies to automobiles and electronics </a:t>
            </a:r>
          </a:p>
          <a:p>
            <a:pPr marL="465138"/>
            <a:r>
              <a:rPr lang="en-US" sz="2400" dirty="0">
                <a:latin typeface="Times New Roman" panose="02020603050405020304" pitchFamily="18" charset="0"/>
                <a:cs typeface="Times New Roman" panose="02020603050405020304" pitchFamily="18" charset="0"/>
              </a:rPr>
              <a:t>Guidelines – multiple failures </a:t>
            </a:r>
          </a:p>
        </p:txBody>
      </p:sp>
      <p:pic>
        <p:nvPicPr>
          <p:cNvPr id="2050" name="Picture 2" descr="What is a lemon car and do you own one?">
            <a:extLst>
              <a:ext uri="{FF2B5EF4-FFF2-40B4-BE49-F238E27FC236}">
                <a16:creationId xmlns:a16="http://schemas.microsoft.com/office/drawing/2014/main" id="{C1EF881C-5F40-93D7-3D36-2000A1B04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685" y="2994545"/>
            <a:ext cx="6565692" cy="3693202"/>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2052" name="Picture 4" descr="Lemon Law Basics in California » How to ...">
            <a:extLst>
              <a:ext uri="{FF2B5EF4-FFF2-40B4-BE49-F238E27FC236}">
                <a16:creationId xmlns:a16="http://schemas.microsoft.com/office/drawing/2014/main" id="{8BC45820-8B93-815C-512E-B1ACD5889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5582" y="2033548"/>
            <a:ext cx="2667000" cy="171450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2054" name="Picture 6" descr="Understanding Missouri Lemon Laws (Be ...">
            <a:extLst>
              <a:ext uri="{FF2B5EF4-FFF2-40B4-BE49-F238E27FC236}">
                <a16:creationId xmlns:a16="http://schemas.microsoft.com/office/drawing/2014/main" id="{1D5CCAE2-A5BA-2344-06B6-527575EC2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9842" y="4251351"/>
            <a:ext cx="2619375" cy="1743075"/>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761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WARNING!!!!!!</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b="1" i="1" u="sng" dirty="0">
                <a:solidFill>
                  <a:schemeClr val="accent5">
                    <a:lumMod val="50000"/>
                  </a:schemeClr>
                </a:solidFill>
                <a:latin typeface="Times New Roman" panose="02020603050405020304" pitchFamily="18" charset="0"/>
                <a:cs typeface="Times New Roman" panose="02020603050405020304" pitchFamily="18" charset="0"/>
              </a:rPr>
              <a:t>Warning labels</a:t>
            </a:r>
            <a:r>
              <a:rPr lang="en-US" sz="2400" dirty="0">
                <a:latin typeface="Times New Roman" panose="02020603050405020304" pitchFamily="18" charset="0"/>
                <a:cs typeface="Times New Roman" panose="02020603050405020304" pitchFamily="18" charset="0"/>
              </a:rPr>
              <a:t>: </a:t>
            </a:r>
            <a:r>
              <a:rPr lang="en-US" sz="2400" dirty="0">
                <a:solidFill>
                  <a:schemeClr val="tx1">
                    <a:lumMod val="95000"/>
                    <a:lumOff val="5000"/>
                  </a:schemeClr>
                </a:solidFill>
                <a:latin typeface="Times New Roman" panose="02020603050405020304" pitchFamily="18" charset="0"/>
                <a:ea typeface="Paytone One"/>
                <a:cs typeface="Times New Roman" panose="02020603050405020304" pitchFamily="18" charset="0"/>
                <a:sym typeface="Paytone One"/>
              </a:rPr>
              <a:t>Legal notifications directly provided and accessible to consumers by producers on their goods/services</a:t>
            </a:r>
          </a:p>
          <a:p>
            <a:pPr marL="0" indent="0">
              <a:buNone/>
            </a:pPr>
            <a:endParaRPr lang="en-US" sz="2400" dirty="0">
              <a:solidFill>
                <a:schemeClr val="tx1">
                  <a:lumMod val="95000"/>
                  <a:lumOff val="5000"/>
                </a:schemeClr>
              </a:solidFill>
              <a:latin typeface="Times New Roman" panose="02020603050405020304" pitchFamily="18" charset="0"/>
              <a:ea typeface="Paytone One"/>
              <a:cs typeface="Times New Roman" panose="02020603050405020304" pitchFamily="18" charset="0"/>
              <a:sym typeface="Paytone One"/>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D2D37AC-018D-26B3-D2C8-5A10EC229F2B}"/>
              </a:ext>
            </a:extLst>
          </p:cNvPr>
          <p:cNvSpPr/>
          <p:nvPr/>
        </p:nvSpPr>
        <p:spPr>
          <a:xfrm>
            <a:off x="374754" y="2083634"/>
            <a:ext cx="5351489" cy="1888760"/>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Stated: </a:t>
            </a:r>
            <a:r>
              <a:rPr lang="en-US" sz="2400" b="1" u="sng" dirty="0">
                <a:solidFill>
                  <a:srgbClr val="FFFF00"/>
                </a:solidFill>
                <a:latin typeface="Times New Roman" panose="02020603050405020304" pitchFamily="18" charset="0"/>
                <a:cs typeface="Times New Roman" panose="02020603050405020304" pitchFamily="18" charset="0"/>
              </a:rPr>
              <a:t>plain verbiage</a:t>
            </a:r>
            <a:r>
              <a:rPr lang="en-US" sz="2400" dirty="0">
                <a:latin typeface="Times New Roman" panose="02020603050405020304" pitchFamily="18" charset="0"/>
                <a:cs typeface="Times New Roman" panose="02020603050405020304" pitchFamily="18" charset="0"/>
              </a:rPr>
              <a:t> (easily seen &amp; understand)</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Awareness of health risk (</a:t>
            </a:r>
            <a:r>
              <a:rPr lang="en-US" sz="2400" b="1" i="1" dirty="0">
                <a:solidFill>
                  <a:srgbClr val="FFFF00"/>
                </a:solidFill>
                <a:latin typeface="Times New Roman" panose="02020603050405020304" pitchFamily="18" charset="0"/>
                <a:cs typeface="Times New Roman" panose="02020603050405020304" pitchFamily="18" charset="0"/>
              </a:rPr>
              <a:t>LIABILITY</a:t>
            </a:r>
            <a:r>
              <a:rPr lang="en-US" sz="24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Images – for those who cannot read</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Read manual before using</a:t>
            </a:r>
          </a:p>
        </p:txBody>
      </p:sp>
      <p:pic>
        <p:nvPicPr>
          <p:cNvPr id="5" name="Google Shape;231;p32">
            <a:extLst>
              <a:ext uri="{FF2B5EF4-FFF2-40B4-BE49-F238E27FC236}">
                <a16:creationId xmlns:a16="http://schemas.microsoft.com/office/drawing/2014/main" id="{B65CBE0A-85A8-7209-1736-3D7AAC08E5BA}"/>
              </a:ext>
            </a:extLst>
          </p:cNvPr>
          <p:cNvPicPr preferRelativeResize="0"/>
          <p:nvPr/>
        </p:nvPicPr>
        <p:blipFill>
          <a:blip r:embed="rId2">
            <a:alphaModFix/>
          </a:blip>
          <a:stretch>
            <a:fillRect/>
          </a:stretch>
        </p:blipFill>
        <p:spPr>
          <a:xfrm>
            <a:off x="1107387" y="4074590"/>
            <a:ext cx="2419950" cy="2662298"/>
          </a:xfrm>
          <a:prstGeom prst="rect">
            <a:avLst/>
          </a:prstGeom>
          <a:noFill/>
          <a:ln>
            <a:solidFill>
              <a:schemeClr val="accent5">
                <a:lumMod val="50000"/>
              </a:schemeClr>
            </a:solidFill>
          </a:ln>
        </p:spPr>
      </p:pic>
      <p:pic>
        <p:nvPicPr>
          <p:cNvPr id="3074" name="Picture 2" descr="This is what's in the warning on the toaster in Spiderman PS4 : r/gaming">
            <a:extLst>
              <a:ext uri="{FF2B5EF4-FFF2-40B4-BE49-F238E27FC236}">
                <a16:creationId xmlns:a16="http://schemas.microsoft.com/office/drawing/2014/main" id="{1CAEAAE4-C72C-71FA-E656-0F230CDCC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772" y="1881489"/>
            <a:ext cx="2873275" cy="25106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Dumbest Product Warning Labels Of All Time (25 pics)">
            <a:extLst>
              <a:ext uri="{FF2B5EF4-FFF2-40B4-BE49-F238E27FC236}">
                <a16:creationId xmlns:a16="http://schemas.microsoft.com/office/drawing/2014/main" id="{01AD6819-44D5-B81A-4B30-722680DEA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270" y="1881489"/>
            <a:ext cx="2419949" cy="352425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3078" name="Picture 6" descr="product labels ...">
            <a:extLst>
              <a:ext uri="{FF2B5EF4-FFF2-40B4-BE49-F238E27FC236}">
                <a16:creationId xmlns:a16="http://schemas.microsoft.com/office/drawing/2014/main" id="{8D4D08A2-7984-F1E0-4E8C-F365014AFD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0783" y="4600740"/>
            <a:ext cx="4663540" cy="188876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26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RECALL – Product Safety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4017364" y="1319134"/>
            <a:ext cx="7336436" cy="4857829"/>
          </a:xfrm>
          <a:solidFill>
            <a:schemeClr val="bg1"/>
          </a:solidFill>
          <a:ln>
            <a:solidFill>
              <a:schemeClr val="accent1">
                <a:lumMod val="50000"/>
              </a:schemeClr>
            </a:solidFill>
          </a:ln>
        </p:spPr>
        <p:txBody>
          <a:bodyPr>
            <a:normAutofit/>
          </a:bodyPr>
          <a:lstStyle/>
          <a:p>
            <a:pPr marL="0" indent="0">
              <a:buNone/>
            </a:pPr>
            <a:r>
              <a:rPr lang="en-US" sz="2400" b="1" u="sng" dirty="0">
                <a:solidFill>
                  <a:schemeClr val="accent5">
                    <a:lumMod val="50000"/>
                  </a:schemeClr>
                </a:solidFill>
                <a:latin typeface="Times New Roman" panose="02020603050405020304" pitchFamily="18" charset="0"/>
                <a:cs typeface="Times New Roman" panose="02020603050405020304" pitchFamily="18" charset="0"/>
              </a:rPr>
              <a:t>Recalls</a:t>
            </a:r>
            <a:r>
              <a:rPr lang="en-US" sz="2400" dirty="0">
                <a:latin typeface="Times New Roman" panose="02020603050405020304" pitchFamily="18" charset="0"/>
                <a:cs typeface="Times New Roman" panose="02020603050405020304" pitchFamily="18" charset="0"/>
              </a:rPr>
              <a:t>: </a:t>
            </a:r>
            <a:r>
              <a:rPr lang="en-US" sz="2400" dirty="0">
                <a:solidFill>
                  <a:schemeClr val="dk2"/>
                </a:solidFill>
                <a:latin typeface="Times New Roman" panose="02020603050405020304" pitchFamily="18" charset="0"/>
                <a:ea typeface="Paytone One"/>
                <a:cs typeface="Times New Roman" panose="02020603050405020304" pitchFamily="18" charset="0"/>
                <a:sym typeface="Paytone One"/>
              </a:rPr>
              <a:t>require consumers to be made aware of life-threatening defects or concerns that have been reported for any item sold in the country</a:t>
            </a:r>
          </a:p>
          <a:p>
            <a:r>
              <a:rPr lang="en-US" sz="2400" dirty="0">
                <a:solidFill>
                  <a:schemeClr val="dk2"/>
                </a:solidFill>
                <a:latin typeface="Times New Roman" panose="02020603050405020304" pitchFamily="18" charset="0"/>
                <a:ea typeface="Paytone One"/>
                <a:cs typeface="Times New Roman" panose="02020603050405020304" pitchFamily="18" charset="0"/>
                <a:sym typeface="Paytone One"/>
              </a:rPr>
              <a:t>Government agency over product safety: </a:t>
            </a:r>
            <a:r>
              <a:rPr lang="en-US" sz="2400" b="1" u="sng"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hlinkClick r:id="rId2">
                  <a:extLst>
                    <a:ext uri="{A12FA001-AC4F-418D-AE19-62706E023703}">
                      <ahyp:hlinkClr xmlns:ahyp="http://schemas.microsoft.com/office/drawing/2018/hyperlinkcolor" val="tx"/>
                    </a:ext>
                  </a:extLst>
                </a:hlinkClick>
              </a:rPr>
              <a:t>Consumer Product Safety Commission</a:t>
            </a:r>
            <a:endParaRPr lang="en-US" sz="2400" b="1" u="sng"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endParaRPr>
          </a:p>
          <a:p>
            <a:r>
              <a:rPr lang="en-US" sz="2400" dirty="0">
                <a:solidFill>
                  <a:schemeClr val="dk2"/>
                </a:solidFill>
                <a:latin typeface="Times New Roman" panose="02020603050405020304" pitchFamily="18" charset="0"/>
                <a:ea typeface="Paytone One"/>
                <a:cs typeface="Times New Roman" panose="02020603050405020304" pitchFamily="18" charset="0"/>
                <a:sym typeface="Paytone One"/>
              </a:rPr>
              <a:t>Repair, replacement, or compensation is the usual path a producer will take to resolve the concern</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4098" name="Picture 2" descr="What is a product recall? Definition and examples - Market Business News">
            <a:extLst>
              <a:ext uri="{FF2B5EF4-FFF2-40B4-BE49-F238E27FC236}">
                <a16:creationId xmlns:a16="http://schemas.microsoft.com/office/drawing/2014/main" id="{468BA3AE-308A-67B3-7DB1-FE8E8D942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03" y="1199213"/>
            <a:ext cx="3620763" cy="51716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ood Alerts/Recall Information - Ellis ...">
            <a:extLst>
              <a:ext uri="{FF2B5EF4-FFF2-40B4-BE49-F238E27FC236}">
                <a16:creationId xmlns:a16="http://schemas.microsoft.com/office/drawing/2014/main" id="{29D6BA37-65C5-93C6-884A-E7B69D161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225" y="4088567"/>
            <a:ext cx="2495550" cy="2448159"/>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102" name="Picture 6" descr="Johnny Switchblade Adventure Punk ...">
            <a:extLst>
              <a:ext uri="{FF2B5EF4-FFF2-40B4-BE49-F238E27FC236}">
                <a16:creationId xmlns:a16="http://schemas.microsoft.com/office/drawing/2014/main" id="{93CD59FF-9957-88B9-B601-FE5A736CA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6773" y="4088567"/>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6D614F08-5862-6620-33C9-79084CCDC9AD}"/>
              </a:ext>
            </a:extLst>
          </p:cNvPr>
          <p:cNvSpPr/>
          <p:nvPr/>
        </p:nvSpPr>
        <p:spPr>
          <a:xfrm>
            <a:off x="9001892" y="3919224"/>
            <a:ext cx="2705426" cy="982560"/>
          </a:xfrm>
          <a:prstGeom prst="wedgeEllipseCallout">
            <a:avLst>
              <a:gd name="adj1" fmla="val -58510"/>
              <a:gd name="adj2" fmla="val 4388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Little Johnny Astronaut costume is totally safe</a:t>
            </a:r>
          </a:p>
        </p:txBody>
      </p:sp>
      <p:sp>
        <p:nvSpPr>
          <p:cNvPr id="5" name="Rectangle 4">
            <a:extLst>
              <a:ext uri="{FF2B5EF4-FFF2-40B4-BE49-F238E27FC236}">
                <a16:creationId xmlns:a16="http://schemas.microsoft.com/office/drawing/2014/main" id="{73CB628F-09E2-D3C3-31F5-664D1FB9A542}"/>
              </a:ext>
            </a:extLst>
          </p:cNvPr>
          <p:cNvSpPr/>
          <p:nvPr/>
        </p:nvSpPr>
        <p:spPr>
          <a:xfrm>
            <a:off x="8267985" y="5659139"/>
            <a:ext cx="3177277" cy="44662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MAINWAY TOYS = UNSAFE</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1751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Rating Businesses</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b="1" i="1" u="sng" dirty="0">
                <a:solidFill>
                  <a:schemeClr val="accent5">
                    <a:lumMod val="50000"/>
                  </a:schemeClr>
                </a:solidFill>
                <a:latin typeface="Times New Roman" panose="02020603050405020304" pitchFamily="18" charset="0"/>
                <a:cs typeface="Times New Roman" panose="02020603050405020304" pitchFamily="18" charset="0"/>
              </a:rPr>
              <a:t>Better Business Bureau</a:t>
            </a:r>
            <a:r>
              <a:rPr lang="en-US" sz="2400" dirty="0">
                <a:latin typeface="Times New Roman" panose="02020603050405020304" pitchFamily="18" charset="0"/>
                <a:cs typeface="Times New Roman" panose="02020603050405020304" pitchFamily="18" charset="0"/>
              </a:rPr>
              <a:t>: </a:t>
            </a:r>
            <a:r>
              <a:rPr lang="en" sz="2400" dirty="0">
                <a:latin typeface="Times New Roman" panose="02020603050405020304" pitchFamily="18" charset="0"/>
                <a:ea typeface="Paytone One"/>
                <a:cs typeface="Times New Roman" panose="02020603050405020304" pitchFamily="18" charset="0"/>
                <a:sym typeface="Paytone One"/>
              </a:rPr>
              <a:t>serves as an agency to protect consumers from businesses that mistreat them in action, service, or financing</a:t>
            </a:r>
          </a:p>
          <a:p>
            <a:r>
              <a:rPr lang="en" sz="2400" dirty="0">
                <a:latin typeface="Times New Roman" panose="02020603050405020304" pitchFamily="18" charset="0"/>
                <a:cs typeface="Times New Roman" panose="02020603050405020304" pitchFamily="18" charset="0"/>
                <a:sym typeface="Paytone One"/>
              </a:rPr>
              <a:t>Nonprofit agency </a:t>
            </a:r>
          </a:p>
          <a:p>
            <a:r>
              <a:rPr lang="en" sz="2400" dirty="0">
                <a:latin typeface="Times New Roman" panose="02020603050405020304" pitchFamily="18" charset="0"/>
                <a:cs typeface="Times New Roman" panose="02020603050405020304" pitchFamily="18" charset="0"/>
                <a:sym typeface="Paytone One"/>
              </a:rPr>
              <a:t>Ranks businesses based on </a:t>
            </a:r>
            <a:r>
              <a:rPr lang="en" sz="2400" b="1" i="1" u="sng" dirty="0">
                <a:solidFill>
                  <a:schemeClr val="accent5">
                    <a:lumMod val="50000"/>
                  </a:schemeClr>
                </a:solidFill>
                <a:latin typeface="Times New Roman" panose="02020603050405020304" pitchFamily="18" charset="0"/>
                <a:cs typeface="Times New Roman" panose="02020603050405020304" pitchFamily="18" charset="0"/>
                <a:sym typeface="Paytone One"/>
              </a:rPr>
              <a:t>fairness, reliability &amp; performance</a:t>
            </a:r>
          </a:p>
          <a:p>
            <a:r>
              <a:rPr lang="en" sz="2400" dirty="0">
                <a:latin typeface="Times New Roman" panose="02020603050405020304" pitchFamily="18" charset="0"/>
                <a:cs typeface="Times New Roman" panose="02020603050405020304" pitchFamily="18" charset="0"/>
                <a:sym typeface="Paytone One"/>
              </a:rPr>
              <a:t>Helps resolve customer business conflicts</a:t>
            </a:r>
            <a:endParaRPr lang="en-US" sz="2400" dirty="0">
              <a:latin typeface="Times New Roman" panose="02020603050405020304" pitchFamily="18" charset="0"/>
              <a:cs typeface="Times New Roman" panose="02020603050405020304" pitchFamily="18" charset="0"/>
            </a:endParaRPr>
          </a:p>
        </p:txBody>
      </p:sp>
      <p:pic>
        <p:nvPicPr>
          <p:cNvPr id="4" name="Google Shape;253;p34">
            <a:extLst>
              <a:ext uri="{FF2B5EF4-FFF2-40B4-BE49-F238E27FC236}">
                <a16:creationId xmlns:a16="http://schemas.microsoft.com/office/drawing/2014/main" id="{181B802A-3654-B73E-F10E-ED768B6983B7}"/>
              </a:ext>
            </a:extLst>
          </p:cNvPr>
          <p:cNvPicPr preferRelativeResize="0"/>
          <p:nvPr/>
        </p:nvPicPr>
        <p:blipFill>
          <a:blip r:embed="rId2">
            <a:alphaModFix/>
          </a:blip>
          <a:stretch>
            <a:fillRect/>
          </a:stretch>
        </p:blipFill>
        <p:spPr>
          <a:xfrm>
            <a:off x="1419088" y="3748048"/>
            <a:ext cx="1908728" cy="2719102"/>
          </a:xfrm>
          <a:prstGeom prst="rect">
            <a:avLst/>
          </a:prstGeom>
          <a:solidFill>
            <a:schemeClr val="bg1"/>
          </a:solidFill>
          <a:ln>
            <a:solidFill>
              <a:schemeClr val="accent5">
                <a:lumMod val="50000"/>
              </a:schemeClr>
            </a:solidFill>
          </a:ln>
        </p:spPr>
      </p:pic>
      <p:pic>
        <p:nvPicPr>
          <p:cNvPr id="5122" name="Picture 2" descr="Dave Sinclair Lincoln Is BBB Accredited">
            <a:extLst>
              <a:ext uri="{FF2B5EF4-FFF2-40B4-BE49-F238E27FC236}">
                <a16:creationId xmlns:a16="http://schemas.microsoft.com/office/drawing/2014/main" id="{1BA697E6-F568-C45D-2D64-FD39BE586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704" y="3748048"/>
            <a:ext cx="4245945" cy="1790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771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ACD34-AFA3-11CA-03E6-7548D0947413}"/>
              </a:ext>
            </a:extLst>
          </p:cNvPr>
          <p:cNvSpPr>
            <a:spLocks noGrp="1"/>
          </p:cNvSpPr>
          <p:nvPr>
            <p:ph idx="1"/>
          </p:nvPr>
        </p:nvSpPr>
        <p:spPr>
          <a:xfrm>
            <a:off x="509665" y="344774"/>
            <a:ext cx="11257613" cy="5832189"/>
          </a:xfrm>
          <a:solidFill>
            <a:srgbClr val="E9F8FD"/>
          </a:solidFill>
          <a:ln>
            <a:solidFill>
              <a:srgbClr val="002060"/>
            </a:solidFill>
          </a:ln>
        </p:spPr>
        <p:txBody>
          <a:bodyPr>
            <a:normAutofit fontScale="92500" lnSpcReduction="20000"/>
          </a:bodyPr>
          <a:lstStyle/>
          <a:p>
            <a:pPr marL="0" indent="0">
              <a:buNone/>
            </a:pPr>
            <a:r>
              <a:rPr lang="en-US" sz="1800" b="1" i="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Essential Standards</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EPF.CC.1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factors associated with consumer decision making</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EPF.CC.2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the rights and responsibilities of buyers and sellers under consumer protection laws</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Essential Question</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How does individual learn and practice good habits in the purchase of goods and services in the U.S. market economy?  </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Students can: </a:t>
            </a:r>
          </a:p>
          <a:p>
            <a:r>
              <a:rPr lang="en-US" sz="2400" dirty="0">
                <a:latin typeface="Times New Roman" panose="02020603050405020304" pitchFamily="18" charset="0"/>
                <a:cs typeface="Times New Roman" panose="02020603050405020304" pitchFamily="18" charset="0"/>
              </a:rPr>
              <a:t>Identify what consumerism is and its impact on my buying habits </a:t>
            </a:r>
          </a:p>
          <a:p>
            <a:r>
              <a:rPr lang="en-US" sz="2400" dirty="0">
                <a:latin typeface="Times New Roman" panose="02020603050405020304" pitchFamily="18" charset="0"/>
                <a:cs typeface="Times New Roman" panose="02020603050405020304" pitchFamily="18" charset="0"/>
              </a:rPr>
              <a:t>Evaluate critical consumer practices to evaluate how various factors influence my consumption choices </a:t>
            </a: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Stock Check-in</a:t>
            </a:r>
          </a:p>
          <a:p>
            <a:r>
              <a:rPr lang="en-US" sz="2400" b="1" dirty="0">
                <a:latin typeface="Times New Roman" panose="02020603050405020304" pitchFamily="18" charset="0"/>
                <a:cs typeface="Times New Roman" panose="02020603050405020304" pitchFamily="18" charset="0"/>
              </a:rPr>
              <a:t>The Power of Social Media </a:t>
            </a:r>
          </a:p>
          <a:p>
            <a:r>
              <a:rPr lang="en-US" sz="2400" b="1" dirty="0">
                <a:latin typeface="Times New Roman" panose="02020603050405020304" pitchFamily="18" charset="0"/>
                <a:cs typeface="Times New Roman" panose="02020603050405020304" pitchFamily="18" charset="0"/>
              </a:rPr>
              <a:t>Influence your will power to buy</a:t>
            </a:r>
            <a:endParaRPr lang="en-US" sz="2400" dirty="0">
              <a:latin typeface="Times New Roman" panose="02020603050405020304" pitchFamily="18" charset="0"/>
              <a:cs typeface="Times New Roman" panose="02020603050405020304" pitchFamily="18" charset="0"/>
            </a:endParaRPr>
          </a:p>
          <a:p>
            <a:pPr marL="0" indent="0">
              <a:buNone/>
            </a:pP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HOMEWORK: </a:t>
            </a:r>
          </a:p>
          <a:p>
            <a:r>
              <a:rPr lang="en-US" sz="2400" b="1" dirty="0">
                <a:solidFill>
                  <a:srgbClr val="FF0000"/>
                </a:solidFill>
                <a:latin typeface="Times New Roman" panose="02020603050405020304" pitchFamily="18" charset="0"/>
                <a:cs typeface="Times New Roman" panose="02020603050405020304" pitchFamily="18" charset="0"/>
              </a:rPr>
              <a:t>Current Events Journal 4 – due 5/10</a:t>
            </a:r>
          </a:p>
          <a:p>
            <a:r>
              <a:rPr lang="en-US" sz="2400" b="1" dirty="0">
                <a:solidFill>
                  <a:srgbClr val="FF0000"/>
                </a:solidFill>
                <a:latin typeface="Times New Roman" panose="02020603050405020304" pitchFamily="18" charset="0"/>
                <a:cs typeface="Times New Roman" panose="02020603050405020304" pitchFamily="18" charset="0"/>
              </a:rPr>
              <a:t>Stock Market Game </a:t>
            </a:r>
          </a:p>
        </p:txBody>
      </p:sp>
    </p:spTree>
    <p:extLst>
      <p:ext uri="{BB962C8B-B14F-4D97-AF65-F5344CB8AC3E}">
        <p14:creationId xmlns:p14="http://schemas.microsoft.com/office/powerpoint/2010/main" val="257270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Bull or Bear Market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Check in on your investments </a:t>
            </a:r>
          </a:p>
          <a:p>
            <a:r>
              <a:rPr lang="en-US" sz="2400" dirty="0">
                <a:latin typeface="Times New Roman" panose="02020603050405020304" pitchFamily="18" charset="0"/>
                <a:cs typeface="Times New Roman" panose="02020603050405020304" pitchFamily="18" charset="0"/>
              </a:rPr>
              <a:t>Invest more if you have not already spent the whole amount</a:t>
            </a:r>
          </a:p>
          <a:p>
            <a:r>
              <a:rPr lang="en-US" sz="2400" dirty="0">
                <a:latin typeface="Times New Roman" panose="02020603050405020304" pitchFamily="18" charset="0"/>
                <a:cs typeface="Times New Roman" panose="02020603050405020304" pitchFamily="18" charset="0"/>
              </a:rPr>
              <a:t>Evaluate what stocks are doing well and why</a:t>
            </a:r>
          </a:p>
          <a:p>
            <a:r>
              <a:rPr lang="en-US" sz="2400" dirty="0">
                <a:latin typeface="Times New Roman" panose="02020603050405020304" pitchFamily="18" charset="0"/>
                <a:cs typeface="Times New Roman" panose="02020603050405020304" pitchFamily="18" charset="0"/>
              </a:rPr>
              <a:t>Evaluate what changes you need to make to your portfolio</a:t>
            </a:r>
          </a:p>
        </p:txBody>
      </p:sp>
      <p:pic>
        <p:nvPicPr>
          <p:cNvPr id="1028" name="Picture 4" descr="Bull and Bear Markets: What You Need to ...">
            <a:extLst>
              <a:ext uri="{FF2B5EF4-FFF2-40B4-BE49-F238E27FC236}">
                <a16:creationId xmlns:a16="http://schemas.microsoft.com/office/drawing/2014/main" id="{EDD1D5C0-41BB-0D80-F55A-4BB1188D8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97" y="3271214"/>
            <a:ext cx="4171013" cy="206528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0" name="Picture 6" descr="Bear Market Vs. Bull Market: When ...">
            <a:extLst>
              <a:ext uri="{FF2B5EF4-FFF2-40B4-BE49-F238E27FC236}">
                <a16:creationId xmlns:a16="http://schemas.microsoft.com/office/drawing/2014/main" id="{29860E6F-DC80-521B-C24B-0FC12AB0C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952" y="3164641"/>
            <a:ext cx="3606930" cy="316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336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The Power of Social Media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power of Social Media to reach customers </a:t>
            </a:r>
          </a:p>
          <a:p>
            <a:r>
              <a:rPr lang="en-US" sz="2400" dirty="0">
                <a:latin typeface="Times New Roman" panose="02020603050405020304" pitchFamily="18" charset="0"/>
                <a:cs typeface="Times New Roman" panose="02020603050405020304" pitchFamily="18" charset="0"/>
              </a:rPr>
              <a:t>Social Media advertising - </a:t>
            </a:r>
            <a:r>
              <a:rPr lang="en-US" sz="2400" b="1" dirty="0">
                <a:solidFill>
                  <a:srgbClr val="C00000"/>
                </a:solidFill>
                <a:latin typeface="Times New Roman" panose="02020603050405020304" pitchFamily="18" charset="0"/>
                <a:cs typeface="Times New Roman" panose="02020603050405020304" pitchFamily="18" charset="0"/>
              </a:rPr>
              <a:t>$1.28 Billion</a:t>
            </a:r>
          </a:p>
          <a:p>
            <a:r>
              <a:rPr lang="en-US" sz="2400" dirty="0">
                <a:latin typeface="Times New Roman" panose="02020603050405020304" pitchFamily="18" charset="0"/>
                <a:cs typeface="Times New Roman" panose="02020603050405020304" pitchFamily="18" charset="0"/>
              </a:rPr>
              <a:t>Discoverability</a:t>
            </a:r>
            <a:r>
              <a:rPr lang="en-US" sz="2400" b="1" dirty="0">
                <a:solidFill>
                  <a:srgbClr val="C00000"/>
                </a:solidFill>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how often internet user (Ages 16-64 years old) find products on social media = </a:t>
            </a:r>
            <a:r>
              <a:rPr lang="en-US" sz="2400" b="1" dirty="0">
                <a:solidFill>
                  <a:srgbClr val="C00000"/>
                </a:solidFill>
                <a:latin typeface="Times New Roman" panose="02020603050405020304" pitchFamily="18" charset="0"/>
                <a:cs typeface="Times New Roman" panose="02020603050405020304" pitchFamily="18" charset="0"/>
              </a:rPr>
              <a:t>26.8%</a:t>
            </a:r>
          </a:p>
          <a:p>
            <a:r>
              <a:rPr lang="en-US" sz="2400" dirty="0">
                <a:latin typeface="Times New Roman" panose="02020603050405020304" pitchFamily="18" charset="0"/>
                <a:cs typeface="Times New Roman" panose="02020603050405020304" pitchFamily="18" charset="0"/>
              </a:rPr>
              <a:t>Retargeting – companies that use your Instagram and Facebook to target ads = </a:t>
            </a:r>
            <a:r>
              <a:rPr lang="en-US" sz="2400" b="1" dirty="0">
                <a:solidFill>
                  <a:srgbClr val="C00000"/>
                </a:solidFill>
                <a:latin typeface="Times New Roman" panose="02020603050405020304" pitchFamily="18" charset="0"/>
                <a:cs typeface="Times New Roman" panose="02020603050405020304" pitchFamily="18" charset="0"/>
              </a:rPr>
              <a:t>77%</a:t>
            </a:r>
          </a:p>
        </p:txBody>
      </p:sp>
      <p:sp>
        <p:nvSpPr>
          <p:cNvPr id="4" name="Rectangle 3">
            <a:extLst>
              <a:ext uri="{FF2B5EF4-FFF2-40B4-BE49-F238E27FC236}">
                <a16:creationId xmlns:a16="http://schemas.microsoft.com/office/drawing/2014/main" id="{F8B20C76-0166-519A-F5BA-5A6002B34BAA}"/>
              </a:ext>
            </a:extLst>
          </p:cNvPr>
          <p:cNvSpPr/>
          <p:nvPr/>
        </p:nvSpPr>
        <p:spPr>
          <a:xfrm>
            <a:off x="449704" y="3806383"/>
            <a:ext cx="7000407" cy="2730344"/>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Advantages of using social media</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Wider reach – 5.07 Billion users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Targeting – identify specific groups to focus advertising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Improve engagement – allows for active engagement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Measurable – business can measure their results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Saves money – cheaper to advertise</a:t>
            </a:r>
          </a:p>
        </p:txBody>
      </p:sp>
      <p:pic>
        <p:nvPicPr>
          <p:cNvPr id="2050" name="Picture 2" descr="Social Media Advertising 101 (+Examples, Costs, Tips &amp; Types)">
            <a:extLst>
              <a:ext uri="{FF2B5EF4-FFF2-40B4-BE49-F238E27FC236}">
                <a16:creationId xmlns:a16="http://schemas.microsoft.com/office/drawing/2014/main" id="{66F09FFC-0F2B-D228-36C8-7F323F87A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6865" y="3429000"/>
            <a:ext cx="4065431" cy="24484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ABE436C-02D6-8701-C67D-3B1C0CC73214}"/>
              </a:ext>
            </a:extLst>
          </p:cNvPr>
          <p:cNvSpPr/>
          <p:nvPr/>
        </p:nvSpPr>
        <p:spPr>
          <a:xfrm>
            <a:off x="1289154" y="1993692"/>
            <a:ext cx="7000407" cy="82445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How does social media advertising impact you? </a:t>
            </a:r>
          </a:p>
        </p:txBody>
      </p:sp>
    </p:spTree>
    <p:extLst>
      <p:ext uri="{BB962C8B-B14F-4D97-AF65-F5344CB8AC3E}">
        <p14:creationId xmlns:p14="http://schemas.microsoft.com/office/powerpoint/2010/main" val="159780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ACD34-AFA3-11CA-03E6-7548D0947413}"/>
              </a:ext>
            </a:extLst>
          </p:cNvPr>
          <p:cNvSpPr>
            <a:spLocks noGrp="1"/>
          </p:cNvSpPr>
          <p:nvPr>
            <p:ph idx="1"/>
          </p:nvPr>
        </p:nvSpPr>
        <p:spPr>
          <a:xfrm>
            <a:off x="509665" y="344774"/>
            <a:ext cx="11257613" cy="5832189"/>
          </a:xfrm>
          <a:solidFill>
            <a:srgbClr val="E9F8FD"/>
          </a:solidFill>
          <a:ln>
            <a:solidFill>
              <a:srgbClr val="002060"/>
            </a:solidFill>
          </a:ln>
        </p:spPr>
        <p:txBody>
          <a:bodyPr>
            <a:normAutofit fontScale="92500" lnSpcReduction="20000"/>
          </a:bodyPr>
          <a:lstStyle/>
          <a:p>
            <a:pPr marL="0" indent="0">
              <a:buNone/>
            </a:pPr>
            <a:r>
              <a:rPr lang="en-US" sz="1800" b="1" i="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Essential Standards</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EPF.CC.1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factors associated with consumer decision making</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EPF.CC.2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the rights and responsibilities of buyers and sellers under consumer protection laws</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Essential Question</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How does individual learn and practice good habits in the purchase of goods and services in the U.S. market economy?  </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Students can: </a:t>
            </a:r>
          </a:p>
          <a:p>
            <a:r>
              <a:rPr lang="en-US" sz="2400" dirty="0">
                <a:latin typeface="Times New Roman" panose="02020603050405020304" pitchFamily="18" charset="0"/>
                <a:cs typeface="Times New Roman" panose="02020603050405020304" pitchFamily="18" charset="0"/>
              </a:rPr>
              <a:t>Identify what consumerism is and its impact on my buying habits </a:t>
            </a:r>
          </a:p>
          <a:p>
            <a:r>
              <a:rPr lang="en-US" sz="2400" dirty="0">
                <a:latin typeface="Times New Roman" panose="02020603050405020304" pitchFamily="18" charset="0"/>
                <a:cs typeface="Times New Roman" panose="02020603050405020304" pitchFamily="18" charset="0"/>
              </a:rPr>
              <a:t>Evaluate critical consumer practices to evaluate how various factors influence my consumption choices </a:t>
            </a: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Consumerism check in</a:t>
            </a:r>
          </a:p>
          <a:p>
            <a:r>
              <a:rPr lang="en-US" sz="2400" b="1" dirty="0">
                <a:latin typeface="Times New Roman" panose="02020603050405020304" pitchFamily="18" charset="0"/>
                <a:cs typeface="Times New Roman" panose="02020603050405020304" pitchFamily="18" charset="0"/>
              </a:rPr>
              <a:t>Guiding purchases </a:t>
            </a:r>
          </a:p>
          <a:p>
            <a:r>
              <a:rPr lang="en-US" sz="2400" b="1" dirty="0">
                <a:latin typeface="Times New Roman" panose="02020603050405020304" pitchFamily="18" charset="0"/>
                <a:cs typeface="Times New Roman" panose="02020603050405020304" pitchFamily="18" charset="0"/>
              </a:rPr>
              <a:t>The Power of Social Media </a:t>
            </a:r>
          </a:p>
          <a:p>
            <a:pPr marL="0" indent="0">
              <a:buNone/>
            </a:pP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HOMEWORK: </a:t>
            </a:r>
          </a:p>
          <a:p>
            <a:r>
              <a:rPr lang="en-US" sz="2400" b="1" dirty="0">
                <a:solidFill>
                  <a:srgbClr val="FF0000"/>
                </a:solidFill>
                <a:latin typeface="Times New Roman" panose="02020603050405020304" pitchFamily="18" charset="0"/>
                <a:cs typeface="Times New Roman" panose="02020603050405020304" pitchFamily="18" charset="0"/>
              </a:rPr>
              <a:t>Current Events Journal 4 – due 5/10</a:t>
            </a:r>
          </a:p>
          <a:p>
            <a:r>
              <a:rPr lang="en-US" sz="2400" b="1" dirty="0">
                <a:solidFill>
                  <a:srgbClr val="FF0000"/>
                </a:solidFill>
                <a:latin typeface="Times New Roman" panose="02020603050405020304" pitchFamily="18" charset="0"/>
                <a:cs typeface="Times New Roman" panose="02020603050405020304" pitchFamily="18" charset="0"/>
              </a:rPr>
              <a:t>Stock Market Game </a:t>
            </a:r>
          </a:p>
        </p:txBody>
      </p:sp>
    </p:spTree>
    <p:extLst>
      <p:ext uri="{BB962C8B-B14F-4D97-AF65-F5344CB8AC3E}">
        <p14:creationId xmlns:p14="http://schemas.microsoft.com/office/powerpoint/2010/main" val="3927737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Critical Consumer Check-in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are two factors one should consider when purchasing any good or service?</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Identify two ways a consumer can become informed about a product.</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Define what it is meant by brand awareness.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How can a seller or producer of a good or service create consumer loyalty to a product?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allows one to return a product within a certain set of time after the purchase date if it fails multiple times? </a:t>
            </a:r>
          </a:p>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p:txBody>
      </p:sp>
      <p:pic>
        <p:nvPicPr>
          <p:cNvPr id="1026" name="Picture 2" descr="Well Informed Customers Are Critical ...">
            <a:extLst>
              <a:ext uri="{FF2B5EF4-FFF2-40B4-BE49-F238E27FC236}">
                <a16:creationId xmlns:a16="http://schemas.microsoft.com/office/drawing/2014/main" id="{6F19735C-15E7-041A-E794-4DC5F56E4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739" y="4080447"/>
            <a:ext cx="2973986" cy="2456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160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ACD34-AFA3-11CA-03E6-7548D0947413}"/>
              </a:ext>
            </a:extLst>
          </p:cNvPr>
          <p:cNvSpPr>
            <a:spLocks noGrp="1"/>
          </p:cNvSpPr>
          <p:nvPr>
            <p:ph idx="1"/>
          </p:nvPr>
        </p:nvSpPr>
        <p:spPr>
          <a:xfrm>
            <a:off x="509665" y="344774"/>
            <a:ext cx="11257613" cy="5832189"/>
          </a:xfrm>
          <a:solidFill>
            <a:srgbClr val="E9F8FD"/>
          </a:solidFill>
          <a:ln>
            <a:solidFill>
              <a:srgbClr val="002060"/>
            </a:solidFill>
          </a:ln>
        </p:spPr>
        <p:txBody>
          <a:bodyPr>
            <a:normAutofit fontScale="92500" lnSpcReduction="20000"/>
          </a:bodyPr>
          <a:lstStyle/>
          <a:p>
            <a:pPr marL="0" indent="0">
              <a:buNone/>
            </a:pPr>
            <a:r>
              <a:rPr lang="en-US" sz="1800" b="1" i="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Essential Standards</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EPF.CC.1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factors associated with consumer decision making</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EPF.CC.2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the rights and responsibilities of buyers and sellers under consumer protection laws</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Essential Question</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How does individual learn and practice good habits in the purchase of goods and services in the U.S. market economy?  </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Students can: </a:t>
            </a:r>
          </a:p>
          <a:p>
            <a:r>
              <a:rPr lang="en-US" sz="2400" dirty="0">
                <a:latin typeface="Times New Roman" panose="02020603050405020304" pitchFamily="18" charset="0"/>
                <a:cs typeface="Times New Roman" panose="02020603050405020304" pitchFamily="18" charset="0"/>
              </a:rPr>
              <a:t>Identify what consumerism is and its impact on my buying habits </a:t>
            </a:r>
          </a:p>
          <a:p>
            <a:r>
              <a:rPr lang="en-US" sz="2400" dirty="0">
                <a:latin typeface="Times New Roman" panose="02020603050405020304" pitchFamily="18" charset="0"/>
                <a:cs typeface="Times New Roman" panose="02020603050405020304" pitchFamily="18" charset="0"/>
              </a:rPr>
              <a:t>Evaluate critical consumer practices to evaluate how various factors influence my consumption choices </a:t>
            </a: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Let’s GO SHOPPING</a:t>
            </a:r>
          </a:p>
          <a:p>
            <a:r>
              <a:rPr lang="en-US" sz="2400" b="1" dirty="0">
                <a:latin typeface="Times New Roman" panose="02020603050405020304" pitchFamily="18" charset="0"/>
                <a:cs typeface="Times New Roman" panose="02020603050405020304" pitchFamily="18" charset="0"/>
              </a:rPr>
              <a:t>Becoming Informed Consumer</a:t>
            </a:r>
          </a:p>
          <a:p>
            <a:r>
              <a:rPr lang="en-US" sz="2400" b="1" dirty="0">
                <a:latin typeface="Times New Roman" panose="02020603050405020304" pitchFamily="18" charset="0"/>
                <a:cs typeface="Times New Roman" panose="02020603050405020304" pitchFamily="18" charset="0"/>
              </a:rPr>
              <a:t>Brand awareness </a:t>
            </a:r>
            <a:endParaRPr lang="en-US" sz="2400" dirty="0">
              <a:latin typeface="Times New Roman" panose="02020603050405020304" pitchFamily="18" charset="0"/>
              <a:cs typeface="Times New Roman" panose="02020603050405020304" pitchFamily="18" charset="0"/>
            </a:endParaRPr>
          </a:p>
          <a:p>
            <a:pPr marL="0" indent="0">
              <a:buNone/>
            </a:pP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HOMEWORK: </a:t>
            </a:r>
          </a:p>
          <a:p>
            <a:r>
              <a:rPr lang="en-US" sz="2400" b="1" dirty="0">
                <a:solidFill>
                  <a:srgbClr val="FF0000"/>
                </a:solidFill>
                <a:latin typeface="Times New Roman" panose="02020603050405020304" pitchFamily="18" charset="0"/>
                <a:cs typeface="Times New Roman" panose="02020603050405020304" pitchFamily="18" charset="0"/>
              </a:rPr>
              <a:t>Current Events Journal 4 – due 5/10</a:t>
            </a:r>
          </a:p>
          <a:p>
            <a:r>
              <a:rPr lang="en-US" sz="2400" b="1" dirty="0">
                <a:solidFill>
                  <a:srgbClr val="FF0000"/>
                </a:solidFill>
                <a:latin typeface="Times New Roman" panose="02020603050405020304" pitchFamily="18" charset="0"/>
                <a:cs typeface="Times New Roman" panose="02020603050405020304" pitchFamily="18" charset="0"/>
              </a:rPr>
              <a:t>Stock Market Game </a:t>
            </a:r>
          </a:p>
        </p:txBody>
      </p:sp>
    </p:spTree>
    <p:extLst>
      <p:ext uri="{BB962C8B-B14F-4D97-AF65-F5344CB8AC3E}">
        <p14:creationId xmlns:p14="http://schemas.microsoft.com/office/powerpoint/2010/main" val="1393094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Independently Tested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498266" y="1169115"/>
            <a:ext cx="7704944" cy="2050139"/>
          </a:xfrm>
          <a:solidFill>
            <a:schemeClr val="bg1"/>
          </a:solidFill>
          <a:ln>
            <a:solidFill>
              <a:schemeClr val="accent1">
                <a:lumMod val="50000"/>
              </a:schemeClr>
            </a:solidFill>
          </a:ln>
        </p:spPr>
        <p:txBody>
          <a:bodyPr>
            <a:normAutofit/>
          </a:bodyPr>
          <a:lstStyle/>
          <a:p>
            <a:pPr marL="0" indent="0">
              <a:buNone/>
            </a:pPr>
            <a:r>
              <a:rPr lang="en-US" sz="2400" b="1" i="1" u="sng" dirty="0">
                <a:solidFill>
                  <a:schemeClr val="accent5">
                    <a:lumMod val="50000"/>
                  </a:schemeClr>
                </a:solidFill>
                <a:latin typeface="Times New Roman" panose="02020603050405020304" pitchFamily="18" charset="0"/>
                <a:cs typeface="Times New Roman" panose="02020603050405020304" pitchFamily="18" charset="0"/>
              </a:rPr>
              <a:t>Consumer Reports</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Paytone One"/>
                <a:cs typeface="Times New Roman" panose="02020603050405020304" pitchFamily="18" charset="0"/>
                <a:sym typeface="Paytone One"/>
              </a:rPr>
              <a:t>provides intense research and results to consumers on all major and minor goods and services available in the U.S.</a:t>
            </a:r>
          </a:p>
          <a:p>
            <a:r>
              <a:rPr lang="en-US" sz="2400" dirty="0">
                <a:latin typeface="Times New Roman" panose="02020603050405020304" pitchFamily="18" charset="0"/>
                <a:ea typeface="Paytone One"/>
                <a:cs typeface="Times New Roman" panose="02020603050405020304" pitchFamily="18" charset="0"/>
                <a:sym typeface="Paytone One"/>
              </a:rPr>
              <a:t>Key goal: </a:t>
            </a:r>
            <a:r>
              <a:rPr lang="en-US" sz="2400" b="1" i="1" u="sng"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rPr>
              <a:t>enhance consumer decision making and maintain consumer/public safety</a:t>
            </a:r>
          </a:p>
          <a:p>
            <a:pPr marL="0" indent="0">
              <a:buNone/>
            </a:pPr>
            <a:endParaRPr lang="en-US" sz="2400" dirty="0">
              <a:solidFill>
                <a:schemeClr val="dk2"/>
              </a:solidFill>
              <a:latin typeface="Paytone One"/>
              <a:ea typeface="Paytone One"/>
              <a:cs typeface="Paytone One"/>
              <a:sym typeface="Paytone One"/>
            </a:endParaRP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6146" name="Picture 2">
            <a:extLst>
              <a:ext uri="{FF2B5EF4-FFF2-40B4-BE49-F238E27FC236}">
                <a16:creationId xmlns:a16="http://schemas.microsoft.com/office/drawing/2014/main" id="{63B26642-24D8-2007-D087-FF757AD45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147" y="3385512"/>
            <a:ext cx="7343775" cy="304800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6148" name="Picture 4" descr="Consumer Reports - Wikipedia">
            <a:extLst>
              <a:ext uri="{FF2B5EF4-FFF2-40B4-BE49-F238E27FC236}">
                <a16:creationId xmlns:a16="http://schemas.microsoft.com/office/drawing/2014/main" id="{99B6B138-5C5F-2C0B-320E-7E47923FF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634" y="261312"/>
            <a:ext cx="238125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roduction Testing Memes - Turning ...">
            <a:extLst>
              <a:ext uri="{FF2B5EF4-FFF2-40B4-BE49-F238E27FC236}">
                <a16:creationId xmlns:a16="http://schemas.microsoft.com/office/drawing/2014/main" id="{62EE0A9F-8F8B-B201-9605-BB419D20AA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5284" y="3488727"/>
            <a:ext cx="283845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830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normAutofit fontScale="90000"/>
          </a:bodyPr>
          <a:lstStyle/>
          <a:p>
            <a:r>
              <a:rPr lang="en-US" dirty="0">
                <a:latin typeface="Gill Sans Ultra Bold" panose="020B0A02020104020203" pitchFamily="34" charset="0"/>
              </a:rPr>
              <a:t>Other Product Quality Insights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b="1" i="1" u="sng" dirty="0">
                <a:solidFill>
                  <a:schemeClr val="accent5">
                    <a:lumMod val="50000"/>
                  </a:schemeClr>
                </a:solidFill>
                <a:latin typeface="Times New Roman" panose="02020603050405020304" pitchFamily="18" charset="0"/>
                <a:cs typeface="Times New Roman" panose="02020603050405020304" pitchFamily="18" charset="0"/>
              </a:rPr>
              <a:t>Market research</a:t>
            </a:r>
            <a:r>
              <a:rPr lang="en-US" sz="2400" dirty="0">
                <a:latin typeface="Times New Roman" panose="02020603050405020304" pitchFamily="18" charset="0"/>
                <a:cs typeface="Times New Roman" panose="02020603050405020304" pitchFamily="18" charset="0"/>
              </a:rPr>
              <a:t>: </a:t>
            </a:r>
            <a:r>
              <a:rPr lang="en" sz="2400" dirty="0">
                <a:solidFill>
                  <a:schemeClr val="dk2"/>
                </a:solidFill>
                <a:latin typeface="Times New Roman" panose="02020603050405020304" pitchFamily="18" charset="0"/>
                <a:ea typeface="Paytone One"/>
                <a:cs typeface="Times New Roman" panose="02020603050405020304" pitchFamily="18" charset="0"/>
                <a:sym typeface="Paytone One"/>
              </a:rPr>
              <a:t>online analysis of the public and its view or perception of the viability of a company and/or its goods and services</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7170" name="Picture 2" descr="How To Get Customer Reviews: A Guide For Businesses, 41% OFF">
            <a:extLst>
              <a:ext uri="{FF2B5EF4-FFF2-40B4-BE49-F238E27FC236}">
                <a16:creationId xmlns:a16="http://schemas.microsoft.com/office/drawing/2014/main" id="{F782D59D-FF6C-656E-1594-E42FCD77B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734" y="2086395"/>
            <a:ext cx="3807502" cy="1981091"/>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 name="Google Shape;274;p36">
            <a:extLst>
              <a:ext uri="{FF2B5EF4-FFF2-40B4-BE49-F238E27FC236}">
                <a16:creationId xmlns:a16="http://schemas.microsoft.com/office/drawing/2014/main" id="{8C39C4E1-D577-7B3C-B307-57AAA4BD35C1}"/>
              </a:ext>
            </a:extLst>
          </p:cNvPr>
          <p:cNvPicPr preferRelativeResize="0"/>
          <p:nvPr/>
        </p:nvPicPr>
        <p:blipFill>
          <a:blip r:embed="rId3">
            <a:alphaModFix/>
          </a:blip>
          <a:stretch>
            <a:fillRect/>
          </a:stretch>
        </p:blipFill>
        <p:spPr>
          <a:xfrm>
            <a:off x="1030692" y="4242215"/>
            <a:ext cx="2122241" cy="2445532"/>
          </a:xfrm>
          <a:prstGeom prst="rect">
            <a:avLst/>
          </a:prstGeom>
          <a:noFill/>
          <a:ln>
            <a:noFill/>
          </a:ln>
        </p:spPr>
      </p:pic>
      <p:sp>
        <p:nvSpPr>
          <p:cNvPr id="5" name="Rectangle 4">
            <a:extLst>
              <a:ext uri="{FF2B5EF4-FFF2-40B4-BE49-F238E27FC236}">
                <a16:creationId xmlns:a16="http://schemas.microsoft.com/office/drawing/2014/main" id="{8409A799-6B90-9135-34F7-4403E250A9B1}"/>
              </a:ext>
            </a:extLst>
          </p:cNvPr>
          <p:cNvSpPr/>
          <p:nvPr/>
        </p:nvSpPr>
        <p:spPr>
          <a:xfrm>
            <a:off x="4512039" y="2248525"/>
            <a:ext cx="7275227" cy="1180475"/>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rgbClr val="FFC000"/>
                </a:solidFill>
                <a:latin typeface="Times New Roman" panose="02020603050405020304" pitchFamily="18" charset="0"/>
                <a:cs typeface="Times New Roman" panose="02020603050405020304" pitchFamily="18" charset="0"/>
              </a:rPr>
              <a:t>Product reviews</a:t>
            </a:r>
            <a:r>
              <a:rPr lang="en-US" sz="2400" dirty="0">
                <a:solidFill>
                  <a:schemeClr val="bg1"/>
                </a:solidFill>
                <a:latin typeface="Times New Roman" panose="02020603050405020304" pitchFamily="18" charset="0"/>
                <a:cs typeface="Times New Roman" panose="02020603050405020304" pitchFamily="18" charset="0"/>
              </a:rPr>
              <a:t>: business are legally required to allow to custom to give feedback on goods and services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Business can leave feedback – clarify misconceptions </a:t>
            </a:r>
          </a:p>
        </p:txBody>
      </p:sp>
      <p:pic>
        <p:nvPicPr>
          <p:cNvPr id="6" name="Google Shape;289;p38">
            <a:extLst>
              <a:ext uri="{FF2B5EF4-FFF2-40B4-BE49-F238E27FC236}">
                <a16:creationId xmlns:a16="http://schemas.microsoft.com/office/drawing/2014/main" id="{AF5825B9-3E8E-9F81-2E50-82765D7351B2}"/>
              </a:ext>
            </a:extLst>
          </p:cNvPr>
          <p:cNvPicPr preferRelativeResize="0"/>
          <p:nvPr/>
        </p:nvPicPr>
        <p:blipFill>
          <a:blip r:embed="rId4">
            <a:alphaModFix/>
          </a:blip>
          <a:stretch>
            <a:fillRect/>
          </a:stretch>
        </p:blipFill>
        <p:spPr>
          <a:xfrm>
            <a:off x="4330063" y="3567659"/>
            <a:ext cx="2910186" cy="2969068"/>
          </a:xfrm>
          <a:prstGeom prst="rect">
            <a:avLst/>
          </a:prstGeom>
          <a:noFill/>
          <a:ln>
            <a:solidFill>
              <a:srgbClr val="002060"/>
            </a:solidFill>
          </a:ln>
        </p:spPr>
      </p:pic>
      <p:pic>
        <p:nvPicPr>
          <p:cNvPr id="7" name="Google Shape;299;p40">
            <a:extLst>
              <a:ext uri="{FF2B5EF4-FFF2-40B4-BE49-F238E27FC236}">
                <a16:creationId xmlns:a16="http://schemas.microsoft.com/office/drawing/2014/main" id="{88D36DF3-E9B1-8B8C-3496-A44A4155DE66}"/>
              </a:ext>
            </a:extLst>
          </p:cNvPr>
          <p:cNvPicPr preferRelativeResize="0"/>
          <p:nvPr/>
        </p:nvPicPr>
        <p:blipFill>
          <a:blip r:embed="rId5">
            <a:alphaModFix/>
          </a:blip>
          <a:stretch>
            <a:fillRect/>
          </a:stretch>
        </p:blipFill>
        <p:spPr>
          <a:xfrm>
            <a:off x="7583975" y="3549180"/>
            <a:ext cx="3448785" cy="2969068"/>
          </a:xfrm>
          <a:prstGeom prst="rect">
            <a:avLst/>
          </a:prstGeom>
          <a:noFill/>
          <a:ln>
            <a:solidFill>
              <a:srgbClr val="002060"/>
            </a:solidFill>
          </a:ln>
        </p:spPr>
      </p:pic>
    </p:spTree>
    <p:extLst>
      <p:ext uri="{BB962C8B-B14F-4D97-AF65-F5344CB8AC3E}">
        <p14:creationId xmlns:p14="http://schemas.microsoft.com/office/powerpoint/2010/main" val="2782948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Scams, Lies, &amp; Dirty Tricks</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b="1" u="sng" dirty="0">
                <a:solidFill>
                  <a:schemeClr val="accent5">
                    <a:lumMod val="50000"/>
                  </a:schemeClr>
                </a:solidFill>
                <a:latin typeface="Times New Roman" panose="02020603050405020304" pitchFamily="18" charset="0"/>
                <a:cs typeface="Times New Roman" panose="02020603050405020304" pitchFamily="18" charset="0"/>
              </a:rPr>
              <a:t>Fraudulent solicitation</a:t>
            </a:r>
            <a:r>
              <a:rPr lang="en-US" sz="2400" dirty="0">
                <a:latin typeface="Times New Roman" panose="02020603050405020304" pitchFamily="18" charset="0"/>
                <a:cs typeface="Times New Roman" panose="02020603050405020304" pitchFamily="18" charset="0"/>
              </a:rPr>
              <a:t>:  a scam </a:t>
            </a:r>
            <a:r>
              <a:rPr lang="en" sz="2400" dirty="0">
                <a:latin typeface="Times New Roman" panose="02020603050405020304" pitchFamily="18" charset="0"/>
                <a:ea typeface="Paytone One"/>
                <a:cs typeface="Times New Roman" panose="02020603050405020304" pitchFamily="18" charset="0"/>
                <a:sym typeface="Paytone One"/>
              </a:rPr>
              <a:t>meant to scare or manipulate an individual or group into paying money, giving up personal/private information, or purchase something or face consequences</a:t>
            </a:r>
            <a:endParaRPr lang="en-US" sz="2400" dirty="0">
              <a:latin typeface="Times New Roman" panose="02020603050405020304" pitchFamily="18" charset="0"/>
              <a:cs typeface="Times New Roman" panose="02020603050405020304" pitchFamily="18" charset="0"/>
            </a:endParaRPr>
          </a:p>
        </p:txBody>
      </p:sp>
      <p:pic>
        <p:nvPicPr>
          <p:cNvPr id="4" name="Google Shape;314;p42">
            <a:extLst>
              <a:ext uri="{FF2B5EF4-FFF2-40B4-BE49-F238E27FC236}">
                <a16:creationId xmlns:a16="http://schemas.microsoft.com/office/drawing/2014/main" id="{DE54B3F7-321C-E8BB-C881-F3F920D2362D}"/>
              </a:ext>
            </a:extLst>
          </p:cNvPr>
          <p:cNvPicPr preferRelativeResize="0"/>
          <p:nvPr/>
        </p:nvPicPr>
        <p:blipFill>
          <a:blip r:embed="rId2">
            <a:alphaModFix/>
          </a:blip>
          <a:stretch>
            <a:fillRect/>
          </a:stretch>
        </p:blipFill>
        <p:spPr>
          <a:xfrm>
            <a:off x="530316" y="2634445"/>
            <a:ext cx="2833225" cy="2479075"/>
          </a:xfrm>
          <a:prstGeom prst="rect">
            <a:avLst/>
          </a:prstGeom>
          <a:noFill/>
          <a:ln>
            <a:noFill/>
          </a:ln>
        </p:spPr>
      </p:pic>
      <p:sp>
        <p:nvSpPr>
          <p:cNvPr id="5" name="Rectangle 4">
            <a:extLst>
              <a:ext uri="{FF2B5EF4-FFF2-40B4-BE49-F238E27FC236}">
                <a16:creationId xmlns:a16="http://schemas.microsoft.com/office/drawing/2014/main" id="{67DF7FEF-4AF7-B187-086B-07E847DFFD5B}"/>
              </a:ext>
            </a:extLst>
          </p:cNvPr>
          <p:cNvSpPr/>
          <p:nvPr/>
        </p:nvSpPr>
        <p:spPr>
          <a:xfrm>
            <a:off x="3822492" y="2469631"/>
            <a:ext cx="7839192" cy="1382842"/>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Frequently target: the elderly</a:t>
            </a:r>
          </a:p>
          <a:p>
            <a:r>
              <a:rPr lang="en-US" sz="2400" dirty="0">
                <a:solidFill>
                  <a:schemeClr val="bg1"/>
                </a:solidFill>
                <a:latin typeface="Times New Roman" panose="02020603050405020304" pitchFamily="18" charset="0"/>
                <a:cs typeface="Times New Roman" panose="02020603050405020304" pitchFamily="18" charset="0"/>
              </a:rPr>
              <a:t>Ex. Phone calls – false claims of bank errors or testing the system</a:t>
            </a:r>
          </a:p>
        </p:txBody>
      </p:sp>
      <p:pic>
        <p:nvPicPr>
          <p:cNvPr id="8196" name="Picture 4" descr="When a Stranger Calls: A Beginner's ...">
            <a:extLst>
              <a:ext uri="{FF2B5EF4-FFF2-40B4-BE49-F238E27FC236}">
                <a16:creationId xmlns:a16="http://schemas.microsoft.com/office/drawing/2014/main" id="{4199685C-BE56-CFB8-FC65-1F380C19A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702" y="4015257"/>
            <a:ext cx="2833225" cy="24790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on't Get Hooked by Vishing Attacks ...">
            <a:extLst>
              <a:ext uri="{FF2B5EF4-FFF2-40B4-BE49-F238E27FC236}">
                <a16:creationId xmlns:a16="http://schemas.microsoft.com/office/drawing/2014/main" id="{9532BB61-F3D0-1F1C-9CFA-E75293114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8829" y="4322945"/>
            <a:ext cx="289560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174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3"/>
          <p:cNvSpPr txBox="1">
            <a:spLocks noGrp="1"/>
          </p:cNvSpPr>
          <p:nvPr>
            <p:ph type="title"/>
          </p:nvPr>
        </p:nvSpPr>
        <p:spPr>
          <a:xfrm>
            <a:off x="415600" y="593366"/>
            <a:ext cx="6030170" cy="1070541"/>
          </a:xfrm>
          <a:prstGeom prst="rect">
            <a:avLst/>
          </a:prstGeom>
          <a:solidFill>
            <a:srgbClr val="FFC000"/>
          </a:solidFill>
        </p:spPr>
        <p:txBody>
          <a:bodyPr spcFirstLastPara="1" vert="horz" wrap="square" lIns="121900" tIns="121900" rIns="121900" bIns="121900" rtlCol="0" anchor="t" anchorCtr="0">
            <a:noAutofit/>
          </a:bodyPr>
          <a:lstStyle/>
          <a:p>
            <a:pPr>
              <a:spcBef>
                <a:spcPts val="0"/>
              </a:spcBef>
            </a:pPr>
            <a:r>
              <a:rPr lang="en" sz="5200" dirty="0">
                <a:latin typeface="Britannic Bold" panose="020B0903060703020204" pitchFamily="34" charset="0"/>
              </a:rPr>
              <a:t>Part II: Advertising  </a:t>
            </a:r>
            <a:endParaRPr sz="5200" dirty="0">
              <a:latin typeface="Britannic Bold" panose="020B0903060703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ACD34-AFA3-11CA-03E6-7548D0947413}"/>
              </a:ext>
            </a:extLst>
          </p:cNvPr>
          <p:cNvSpPr>
            <a:spLocks noGrp="1"/>
          </p:cNvSpPr>
          <p:nvPr>
            <p:ph idx="1"/>
          </p:nvPr>
        </p:nvSpPr>
        <p:spPr>
          <a:xfrm>
            <a:off x="509665" y="344774"/>
            <a:ext cx="11257613" cy="5832189"/>
          </a:xfrm>
          <a:solidFill>
            <a:srgbClr val="E9F8FD"/>
          </a:solidFill>
          <a:ln>
            <a:solidFill>
              <a:srgbClr val="002060"/>
            </a:solidFill>
          </a:ln>
        </p:spPr>
        <p:txBody>
          <a:bodyPr>
            <a:normAutofit fontScale="92500" lnSpcReduction="20000"/>
          </a:bodyPr>
          <a:lstStyle/>
          <a:p>
            <a:pPr marL="0" indent="0">
              <a:buNone/>
            </a:pPr>
            <a:r>
              <a:rPr lang="en-US" sz="1800" b="1" i="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Essential Standards</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EPF.CC.1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factors associated with consumer decision making</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EPF.CC.2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the rights and responsibilities of buyers and sellers under consumer protection laws</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Essential Question</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How does individual learn and practice good habits in the purchase of goods and services in the U.S. market economy?  </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Students can: </a:t>
            </a:r>
          </a:p>
          <a:p>
            <a:r>
              <a:rPr lang="en-US" sz="2400" dirty="0">
                <a:latin typeface="Times New Roman" panose="02020603050405020304" pitchFamily="18" charset="0"/>
                <a:cs typeface="Times New Roman" panose="02020603050405020304" pitchFamily="18" charset="0"/>
              </a:rPr>
              <a:t>Identify what consumerism is and its impact on my buying habits </a:t>
            </a:r>
          </a:p>
          <a:p>
            <a:r>
              <a:rPr lang="en-US" sz="2400" dirty="0">
                <a:latin typeface="Times New Roman" panose="02020603050405020304" pitchFamily="18" charset="0"/>
                <a:cs typeface="Times New Roman" panose="02020603050405020304" pitchFamily="18" charset="0"/>
              </a:rPr>
              <a:t>Evaluate critical consumer practices to evaluate how various factors influence my consumption choices </a:t>
            </a: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Super Advertisements </a:t>
            </a:r>
          </a:p>
          <a:p>
            <a:r>
              <a:rPr lang="en-US" sz="2400" b="1" dirty="0">
                <a:latin typeface="Times New Roman" panose="02020603050405020304" pitchFamily="18" charset="0"/>
                <a:cs typeface="Times New Roman" panose="02020603050405020304" pitchFamily="18" charset="0"/>
              </a:rPr>
              <a:t>Propaganda of Commercialism </a:t>
            </a:r>
          </a:p>
          <a:p>
            <a:r>
              <a:rPr lang="en-US" sz="2400" b="1" dirty="0">
                <a:latin typeface="Times New Roman" panose="02020603050405020304" pitchFamily="18" charset="0"/>
                <a:cs typeface="Times New Roman" panose="02020603050405020304" pitchFamily="18" charset="0"/>
              </a:rPr>
              <a:t>As Seen on TV, Social Media, Billboards, and Everywhere </a:t>
            </a:r>
          </a:p>
          <a:p>
            <a:pPr marL="0" indent="0">
              <a:buNone/>
            </a:pP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HOMEWORK: </a:t>
            </a:r>
          </a:p>
          <a:p>
            <a:r>
              <a:rPr lang="en-US" sz="2400" b="1" dirty="0">
                <a:solidFill>
                  <a:srgbClr val="FF0000"/>
                </a:solidFill>
                <a:latin typeface="Times New Roman" panose="02020603050405020304" pitchFamily="18" charset="0"/>
                <a:cs typeface="Times New Roman" panose="02020603050405020304" pitchFamily="18" charset="0"/>
              </a:rPr>
              <a:t>Current Events Journal 4 – due 5/10</a:t>
            </a:r>
          </a:p>
          <a:p>
            <a:r>
              <a:rPr lang="en-US" sz="2400" b="1" dirty="0">
                <a:solidFill>
                  <a:srgbClr val="FF0000"/>
                </a:solidFill>
                <a:latin typeface="Times New Roman" panose="02020603050405020304" pitchFamily="18" charset="0"/>
                <a:cs typeface="Times New Roman" panose="02020603050405020304" pitchFamily="18" charset="0"/>
              </a:rPr>
              <a:t>Stock Market Game </a:t>
            </a:r>
          </a:p>
        </p:txBody>
      </p:sp>
    </p:spTree>
    <p:extLst>
      <p:ext uri="{BB962C8B-B14F-4D97-AF65-F5344CB8AC3E}">
        <p14:creationId xmlns:p14="http://schemas.microsoft.com/office/powerpoint/2010/main" val="3904226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Super Ads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951527" y="134911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Evaluate what techniques that the advertiser is using to influence you as a consumer. </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1026" name="Picture 2" descr="Punch buggy black ...">
            <a:extLst>
              <a:ext uri="{FF2B5EF4-FFF2-40B4-BE49-F238E27FC236}">
                <a16:creationId xmlns:a16="http://schemas.microsoft.com/office/drawing/2014/main" id="{F0665F39-4A13-4FA5-29A1-98B51604E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084" y="1905937"/>
            <a:ext cx="2562850" cy="2476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CF91314-5AC4-E1DB-0F58-88AFE9F75383}"/>
              </a:ext>
            </a:extLst>
          </p:cNvPr>
          <p:cNvSpPr/>
          <p:nvPr/>
        </p:nvSpPr>
        <p:spPr>
          <a:xfrm>
            <a:off x="270056" y="4039537"/>
            <a:ext cx="3192905" cy="584616"/>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C0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Volkswagen - Buggy</a:t>
            </a:r>
            <a:endParaRPr lang="en-US" sz="2400" b="1" dirty="0">
              <a:solidFill>
                <a:srgbClr val="FFC000"/>
              </a:solidFill>
              <a:latin typeface="Times New Roman" panose="02020603050405020304" pitchFamily="18" charset="0"/>
              <a:cs typeface="Times New Roman" panose="02020603050405020304" pitchFamily="18" charset="0"/>
            </a:endParaRPr>
          </a:p>
        </p:txBody>
      </p:sp>
      <p:pic>
        <p:nvPicPr>
          <p:cNvPr id="1028" name="Picture 4" descr="Ad Meter 2024: Pfizer">
            <a:extLst>
              <a:ext uri="{FF2B5EF4-FFF2-40B4-BE49-F238E27FC236}">
                <a16:creationId xmlns:a16="http://schemas.microsoft.com/office/drawing/2014/main" id="{15BF6CA6-A6CB-AC55-8193-2379240BB6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7953" y="1828096"/>
            <a:ext cx="2143125" cy="22613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B6E4268-FBB6-9191-C2AE-5B3ED1A97461}"/>
              </a:ext>
            </a:extLst>
          </p:cNvPr>
          <p:cNvSpPr/>
          <p:nvPr/>
        </p:nvSpPr>
        <p:spPr>
          <a:xfrm>
            <a:off x="3715922" y="4005964"/>
            <a:ext cx="2140784" cy="584616"/>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C0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Pfizer</a:t>
            </a:r>
            <a:endParaRPr lang="en-US" sz="2400" b="1" dirty="0">
              <a:solidFill>
                <a:srgbClr val="FFC000"/>
              </a:solidFill>
              <a:latin typeface="Times New Roman" panose="02020603050405020304" pitchFamily="18" charset="0"/>
              <a:cs typeface="Times New Roman" panose="02020603050405020304" pitchFamily="18" charset="0"/>
            </a:endParaRPr>
          </a:p>
        </p:txBody>
      </p:sp>
      <p:pic>
        <p:nvPicPr>
          <p:cNvPr id="1030" name="Picture 6" descr="ADAM LEMMERT - STATE FARM INSURANCE ...">
            <a:extLst>
              <a:ext uri="{FF2B5EF4-FFF2-40B4-BE49-F238E27FC236}">
                <a16:creationId xmlns:a16="http://schemas.microsoft.com/office/drawing/2014/main" id="{7BE53AE3-9A4A-6D07-D102-0F6981094D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9327" y="190593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A30CF0C-A209-6E70-26E2-615D2459BDFC}"/>
              </a:ext>
            </a:extLst>
          </p:cNvPr>
          <p:cNvSpPr/>
          <p:nvPr/>
        </p:nvSpPr>
        <p:spPr>
          <a:xfrm>
            <a:off x="6286988" y="3988475"/>
            <a:ext cx="2140784" cy="584616"/>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C000"/>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State Farm</a:t>
            </a:r>
            <a:endParaRPr lang="en-US" sz="2400" b="1" dirty="0">
              <a:solidFill>
                <a:srgbClr val="FFC000"/>
              </a:solidFill>
              <a:latin typeface="Times New Roman" panose="02020603050405020304" pitchFamily="18" charset="0"/>
              <a:cs typeface="Times New Roman" panose="02020603050405020304" pitchFamily="18" charset="0"/>
            </a:endParaRPr>
          </a:p>
        </p:txBody>
      </p:sp>
      <p:pic>
        <p:nvPicPr>
          <p:cNvPr id="1032" name="Picture 8" descr="E-Trade | Logopedia | Fandom">
            <a:extLst>
              <a:ext uri="{FF2B5EF4-FFF2-40B4-BE49-F238E27FC236}">
                <a16:creationId xmlns:a16="http://schemas.microsoft.com/office/drawing/2014/main" id="{C0B0C5D0-81A3-5B72-250D-F472BA2087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8214" y="1962149"/>
            <a:ext cx="2857500" cy="18303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EFF5257-D8DC-0A60-4E9E-6D393639F107}"/>
              </a:ext>
            </a:extLst>
          </p:cNvPr>
          <p:cNvSpPr/>
          <p:nvPr/>
        </p:nvSpPr>
        <p:spPr>
          <a:xfrm>
            <a:off x="9096572" y="3949593"/>
            <a:ext cx="2140784" cy="584616"/>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C000"/>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Etrade</a:t>
            </a:r>
            <a:endParaRPr lang="en-US" sz="24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3521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2" y="170253"/>
            <a:ext cx="11513695" cy="789117"/>
          </a:xfrm>
          <a:solidFill>
            <a:srgbClr val="FFC000"/>
          </a:solidFill>
          <a:ln>
            <a:solidFill>
              <a:schemeClr val="accent1">
                <a:lumMod val="50000"/>
              </a:schemeClr>
            </a:solidFill>
          </a:ln>
        </p:spPr>
        <p:txBody>
          <a:bodyPr>
            <a:normAutofit fontScale="90000"/>
          </a:bodyPr>
          <a:lstStyle/>
          <a:p>
            <a:r>
              <a:rPr lang="en-US" dirty="0">
                <a:latin typeface="Gill Sans Ultra Bold" panose="020B0A02020104020203" pitchFamily="34" charset="0"/>
              </a:rPr>
              <a:t>Seen it on TV, Social Media, T-shirts</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b="1" i="1" u="sng" dirty="0">
                <a:solidFill>
                  <a:srgbClr val="002060"/>
                </a:solidFill>
                <a:latin typeface="Times New Roman" panose="02020603050405020304" pitchFamily="18" charset="0"/>
                <a:cs typeface="Times New Roman" panose="02020603050405020304" pitchFamily="18" charset="0"/>
              </a:rPr>
              <a:t>Advertising</a:t>
            </a:r>
            <a:r>
              <a:rPr lang="en-US" sz="2400" dirty="0">
                <a:latin typeface="Times New Roman" panose="02020603050405020304" pitchFamily="18" charset="0"/>
                <a:cs typeface="Times New Roman" panose="02020603050405020304" pitchFamily="18" charset="0"/>
              </a:rPr>
              <a:t>: an industry that markets goods and services to encourage consumers to make purchases </a:t>
            </a:r>
          </a:p>
          <a:p>
            <a:r>
              <a:rPr lang="en-US" sz="2400" dirty="0">
                <a:latin typeface="Times New Roman" panose="02020603050405020304" pitchFamily="18" charset="0"/>
                <a:cs typeface="Times New Roman" panose="02020603050405020304" pitchFamily="18" charset="0"/>
              </a:rPr>
              <a:t>Uses variety of method to entice consumers (Ex. </a:t>
            </a:r>
            <a:r>
              <a:rPr lang="en-US" sz="2400" b="1" i="1" u="sng" dirty="0">
                <a:solidFill>
                  <a:srgbClr val="002060"/>
                </a:solidFill>
                <a:latin typeface="Times New Roman" panose="02020603050405020304" pitchFamily="18" charset="0"/>
                <a:cs typeface="Times New Roman" panose="02020603050405020304" pitchFamily="18" charset="0"/>
              </a:rPr>
              <a:t>Print, Digital, Demonstration</a:t>
            </a:r>
            <a:r>
              <a:rPr lang="en-US" sz="2400" dirty="0">
                <a:latin typeface="Times New Roman" panose="02020603050405020304" pitchFamily="18" charset="0"/>
                <a:cs typeface="Times New Roman" panose="02020603050405020304" pitchFamily="18" charset="0"/>
              </a:rPr>
              <a:t>, etc.)</a:t>
            </a:r>
          </a:p>
        </p:txBody>
      </p:sp>
      <p:pic>
        <p:nvPicPr>
          <p:cNvPr id="2050" name="Picture 2" descr="Visualizing the Evolution of Global Advertising Spend (1980-2020)">
            <a:extLst>
              <a:ext uri="{FF2B5EF4-FFF2-40B4-BE49-F238E27FC236}">
                <a16:creationId xmlns:a16="http://schemas.microsoft.com/office/drawing/2014/main" id="{7BD54586-9C7F-601A-1FCB-2395D20A2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195" y="2623279"/>
            <a:ext cx="6041661" cy="40644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s – Browse 201,593 Stock Photos ...">
            <a:extLst>
              <a:ext uri="{FF2B5EF4-FFF2-40B4-BE49-F238E27FC236}">
                <a16:creationId xmlns:a16="http://schemas.microsoft.com/office/drawing/2014/main" id="{D062E73D-9FC8-ED95-6762-E3A54642A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7128" y="2728210"/>
            <a:ext cx="2819400" cy="16192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4" name="Picture 6" descr="Wrexham AFC">
            <a:extLst>
              <a:ext uri="{FF2B5EF4-FFF2-40B4-BE49-F238E27FC236}">
                <a16:creationId xmlns:a16="http://schemas.microsoft.com/office/drawing/2014/main" id="{77146A32-CC1A-5745-D349-90DAF73C7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442" y="4099186"/>
            <a:ext cx="2752725" cy="16573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D4529E4-A5D1-29CD-4CA9-ACD304BD2315}"/>
              </a:ext>
            </a:extLst>
          </p:cNvPr>
          <p:cNvSpPr/>
          <p:nvPr/>
        </p:nvSpPr>
        <p:spPr>
          <a:xfrm>
            <a:off x="8187127" y="5397006"/>
            <a:ext cx="3040505" cy="5846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Stok Coffee Ad</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6725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Building Enticement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b="1" u="sng" dirty="0">
                <a:solidFill>
                  <a:srgbClr val="002060"/>
                </a:solidFill>
                <a:latin typeface="Times New Roman" panose="02020603050405020304" pitchFamily="18" charset="0"/>
                <a:cs typeface="Times New Roman" panose="02020603050405020304" pitchFamily="18" charset="0"/>
              </a:rPr>
              <a:t>Propaganda</a:t>
            </a:r>
            <a:r>
              <a:rPr lang="en-US" sz="2400" dirty="0">
                <a:latin typeface="Times New Roman" panose="02020603050405020304" pitchFamily="18" charset="0"/>
                <a:cs typeface="Times New Roman" panose="02020603050405020304" pitchFamily="18" charset="0"/>
              </a:rPr>
              <a:t>: a technique used to influence a person’s opinion, emotions, attitudes, or behavior</a:t>
            </a:r>
          </a:p>
        </p:txBody>
      </p:sp>
      <p:sp>
        <p:nvSpPr>
          <p:cNvPr id="4" name="Rectangle 3">
            <a:extLst>
              <a:ext uri="{FF2B5EF4-FFF2-40B4-BE49-F238E27FC236}">
                <a16:creationId xmlns:a16="http://schemas.microsoft.com/office/drawing/2014/main" id="{C6F4D0CE-694B-716B-3390-2C9F296DE37E}"/>
              </a:ext>
            </a:extLst>
          </p:cNvPr>
          <p:cNvSpPr/>
          <p:nvPr/>
        </p:nvSpPr>
        <p:spPr>
          <a:xfrm>
            <a:off x="674557" y="2143593"/>
            <a:ext cx="6655633" cy="1693889"/>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Effective propaganda</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It appeals to emotion instead of intellect</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Negative or positive messaging</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Goal: TO PRESUADE</a:t>
            </a:r>
          </a:p>
        </p:txBody>
      </p:sp>
      <p:pic>
        <p:nvPicPr>
          <p:cNvPr id="2050" name="Picture 2" descr="WW1 WWI USA Military Propaganda Poster ...">
            <a:extLst>
              <a:ext uri="{FF2B5EF4-FFF2-40B4-BE49-F238E27FC236}">
                <a16:creationId xmlns:a16="http://schemas.microsoft.com/office/drawing/2014/main" id="{A0A2A8A4-894F-FB70-3F1C-444D121B2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751" y="1759548"/>
            <a:ext cx="2325068" cy="34939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sters – Northwestern Remembers the First World War">
            <a:extLst>
              <a:ext uri="{FF2B5EF4-FFF2-40B4-BE49-F238E27FC236}">
                <a16:creationId xmlns:a16="http://schemas.microsoft.com/office/drawing/2014/main" id="{6B5D1673-A0FB-E8AD-1686-B1E036B0F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7136" y="1978701"/>
            <a:ext cx="2684133" cy="35601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 Victory?' poster - World War ...">
            <a:extLst>
              <a:ext uri="{FF2B5EF4-FFF2-40B4-BE49-F238E27FC236}">
                <a16:creationId xmlns:a16="http://schemas.microsoft.com/office/drawing/2014/main" id="{33CDFFC1-1C08-8287-8F40-70E9ECADB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4682" y="3506525"/>
            <a:ext cx="1880752" cy="3030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087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Guidelines for a Good Ad</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FOUR Qualities of Good Advertisements</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05AEFF4-B8FE-F897-2A09-8D1DC6D33E4A}"/>
              </a:ext>
            </a:extLst>
          </p:cNvPr>
          <p:cNvSpPr/>
          <p:nvPr/>
        </p:nvSpPr>
        <p:spPr>
          <a:xfrm>
            <a:off x="614597" y="1753849"/>
            <a:ext cx="5481403" cy="2998033"/>
          </a:xfrm>
          <a:prstGeom prst="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2400" b="1" u="sng" dirty="0">
                <a:solidFill>
                  <a:srgbClr val="002060"/>
                </a:solidFill>
                <a:latin typeface="Times New Roman" panose="02020603050405020304" pitchFamily="18" charset="0"/>
                <a:cs typeface="Times New Roman" panose="02020603050405020304" pitchFamily="18" charset="0"/>
              </a:rPr>
              <a:t>Attracts Attention</a:t>
            </a:r>
            <a:r>
              <a:rPr lang="en-US" sz="2400" dirty="0">
                <a:latin typeface="Times New Roman" panose="02020603050405020304" pitchFamily="18" charset="0"/>
                <a:cs typeface="Times New Roman" panose="02020603050405020304" pitchFamily="18" charset="0"/>
              </a:rPr>
              <a:t>: attractive </a:t>
            </a:r>
            <a:r>
              <a:rPr lang="en-US" sz="2400" b="1" dirty="0">
                <a:solidFill>
                  <a:srgbClr val="002060"/>
                </a:solidFill>
                <a:latin typeface="Times New Roman" panose="02020603050405020304" pitchFamily="18" charset="0"/>
                <a:cs typeface="Times New Roman" panose="02020603050405020304" pitchFamily="18" charset="0"/>
              </a:rPr>
              <a:t>C</a:t>
            </a:r>
            <a:r>
              <a:rPr lang="en-US" sz="2400" b="1" dirty="0">
                <a:solidFill>
                  <a:schemeClr val="accent5">
                    <a:lumMod val="50000"/>
                  </a:schemeClr>
                </a:solidFill>
                <a:latin typeface="Times New Roman" panose="02020603050405020304" pitchFamily="18" charset="0"/>
                <a:cs typeface="Times New Roman" panose="02020603050405020304" pitchFamily="18" charset="0"/>
              </a:rPr>
              <a:t>O</a:t>
            </a:r>
            <a:r>
              <a:rPr lang="en-US" sz="2400" b="1" dirty="0">
                <a:solidFill>
                  <a:srgbClr val="FF0000"/>
                </a:solidFill>
                <a:latin typeface="Times New Roman" panose="02020603050405020304" pitchFamily="18" charset="0"/>
                <a:cs typeface="Times New Roman" panose="02020603050405020304" pitchFamily="18" charset="0"/>
              </a:rPr>
              <a:t>L</a:t>
            </a:r>
            <a:r>
              <a:rPr lang="en-US" sz="2400" b="1" dirty="0">
                <a:solidFill>
                  <a:schemeClr val="accent3">
                    <a:lumMod val="40000"/>
                    <a:lumOff val="60000"/>
                  </a:schemeClr>
                </a:solidFill>
                <a:latin typeface="Times New Roman" panose="02020603050405020304" pitchFamily="18" charset="0"/>
                <a:cs typeface="Times New Roman" panose="02020603050405020304" pitchFamily="18" charset="0"/>
              </a:rPr>
              <a:t>O</a:t>
            </a:r>
            <a:r>
              <a:rPr lang="en-US" sz="2400" b="1" dirty="0">
                <a:solidFill>
                  <a:schemeClr val="accent2"/>
                </a:solidFill>
                <a:latin typeface="Times New Roman" panose="02020603050405020304" pitchFamily="18" charset="0"/>
                <a:cs typeface="Times New Roman" panose="02020603050405020304" pitchFamily="18" charset="0"/>
              </a:rPr>
              <a:t>R</a:t>
            </a:r>
            <a:r>
              <a:rPr lang="en-US" sz="2400" b="1" dirty="0">
                <a:solidFill>
                  <a:srgbClr val="FF0066"/>
                </a:solidFill>
                <a:latin typeface="Times New Roman" panose="02020603050405020304" pitchFamily="18" charset="0"/>
                <a:cs typeface="Times New Roman" panose="02020603050405020304" pitchFamily="18" charset="0"/>
              </a:rPr>
              <a:t>S</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cs typeface="Times New Roman" panose="02020603050405020304" pitchFamily="18" charset="0"/>
              </a:rPr>
              <a:t>BOLD HEADINGS, </a:t>
            </a:r>
            <a:r>
              <a:rPr lang="en-US" sz="2400" dirty="0">
                <a:solidFill>
                  <a:schemeClr val="tx1"/>
                </a:solidFill>
                <a:latin typeface="Times New Roman" panose="02020603050405020304" pitchFamily="18" charset="0"/>
                <a:cs typeface="Times New Roman" panose="02020603050405020304" pitchFamily="18" charset="0"/>
              </a:rPr>
              <a:t>&amp; Pictures</a:t>
            </a:r>
          </a:p>
          <a:p>
            <a:pPr marL="285750" indent="-285750">
              <a:buFont typeface="Arial" panose="020B0604020202020204" pitchFamily="34" charset="0"/>
              <a:buChar char="•"/>
            </a:pPr>
            <a:r>
              <a:rPr lang="en-US" sz="2400" b="1" u="sng" dirty="0">
                <a:solidFill>
                  <a:srgbClr val="002060"/>
                </a:solidFill>
                <a:latin typeface="Times New Roman" panose="02020603050405020304" pitchFamily="18" charset="0"/>
                <a:cs typeface="Times New Roman" panose="02020603050405020304" pitchFamily="18" charset="0"/>
              </a:rPr>
              <a:t>Arouses interest</a:t>
            </a:r>
            <a:r>
              <a:rPr lang="en-US" sz="2400" b="1" dirty="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Good word choice</a:t>
            </a:r>
          </a:p>
          <a:p>
            <a:pPr marL="285750" indent="-285750">
              <a:buFont typeface="Arial" panose="020B0604020202020204" pitchFamily="34" charset="0"/>
              <a:buChar char="•"/>
            </a:pPr>
            <a:r>
              <a:rPr lang="en-US" sz="2400" b="1" u="sng" dirty="0">
                <a:solidFill>
                  <a:srgbClr val="002060"/>
                </a:solidFill>
                <a:latin typeface="Times New Roman" panose="02020603050405020304" pitchFamily="18" charset="0"/>
                <a:cs typeface="Times New Roman" panose="02020603050405020304" pitchFamily="18" charset="0"/>
              </a:rPr>
              <a:t>Creates desire</a:t>
            </a:r>
            <a:r>
              <a:rPr lang="en-US" sz="2400" b="1" dirty="0">
                <a:solidFill>
                  <a:schemeClr val="tx1"/>
                </a:solidFill>
                <a:latin typeface="Times New Roman" panose="02020603050405020304" pitchFamily="18" charset="0"/>
                <a:cs typeface="Times New Roman" panose="02020603050405020304" pitchFamily="18" charset="0"/>
              </a:rPr>
              <a:t>:</a:t>
            </a:r>
            <a:r>
              <a:rPr lang="en-US" sz="2400" dirty="0">
                <a:solidFill>
                  <a:schemeClr val="tx1"/>
                </a:solidFill>
                <a:latin typeface="Times New Roman" panose="02020603050405020304" pitchFamily="18" charset="0"/>
                <a:cs typeface="Times New Roman" panose="02020603050405020304" pitchFamily="18" charset="0"/>
              </a:rPr>
              <a:t> makes you believe you WANT IT</a:t>
            </a:r>
          </a:p>
          <a:p>
            <a:pPr marL="285750" indent="-285750">
              <a:buFont typeface="Arial" panose="020B0604020202020204" pitchFamily="34" charset="0"/>
              <a:buChar char="•"/>
            </a:pPr>
            <a:r>
              <a:rPr lang="en-US" sz="2400" b="1" u="sng" dirty="0">
                <a:solidFill>
                  <a:srgbClr val="002060"/>
                </a:solidFill>
                <a:latin typeface="Times New Roman" panose="02020603050405020304" pitchFamily="18" charset="0"/>
                <a:cs typeface="Times New Roman" panose="02020603050405020304" pitchFamily="18" charset="0"/>
              </a:rPr>
              <a:t>Cause action</a:t>
            </a:r>
            <a:r>
              <a:rPr lang="en-US" sz="2400" b="1" dirty="0">
                <a:solidFill>
                  <a:schemeClr val="tx1"/>
                </a:solidFill>
                <a:latin typeface="Times New Roman" panose="02020603050405020304" pitchFamily="18" charset="0"/>
                <a:cs typeface="Times New Roman" panose="02020603050405020304" pitchFamily="18" charset="0"/>
              </a:rPr>
              <a:t>:</a:t>
            </a:r>
            <a:r>
              <a:rPr lang="en-US" sz="2400" dirty="0">
                <a:solidFill>
                  <a:schemeClr val="tx1"/>
                </a:solidFill>
                <a:latin typeface="Times New Roman" panose="02020603050405020304" pitchFamily="18" charset="0"/>
                <a:cs typeface="Times New Roman" panose="02020603050405020304" pitchFamily="18" charset="0"/>
              </a:rPr>
              <a:t> sells products to target audience </a:t>
            </a:r>
            <a:endParaRPr lang="en-US" sz="2400" b="1" dirty="0">
              <a:solidFill>
                <a:srgbClr val="FF0066"/>
              </a:solidFill>
              <a:latin typeface="Times New Roman" panose="02020603050405020304" pitchFamily="18" charset="0"/>
              <a:cs typeface="Times New Roman" panose="02020603050405020304" pitchFamily="18" charset="0"/>
            </a:endParaRPr>
          </a:p>
        </p:txBody>
      </p:sp>
      <p:pic>
        <p:nvPicPr>
          <p:cNvPr id="3074" name="Picture 2" descr="Purina 1980s Print Advertisement Ad Lucky Dog Food Bulldog 1986 - Picture 1 of 1">
            <a:extLst>
              <a:ext uri="{FF2B5EF4-FFF2-40B4-BE49-F238E27FC236}">
                <a16:creationId xmlns:a16="http://schemas.microsoft.com/office/drawing/2014/main" id="{9CA864B6-7104-DF48-4320-2E457DB07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3805" y="1047750"/>
            <a:ext cx="35814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eath-Defying High-Flying Dunk ...">
            <a:extLst>
              <a:ext uri="{FF2B5EF4-FFF2-40B4-BE49-F238E27FC236}">
                <a16:creationId xmlns:a16="http://schemas.microsoft.com/office/drawing/2014/main" id="{5A0DA9ED-5134-7F40-3032-9969F038F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315" y="4433888"/>
            <a:ext cx="3459839" cy="2302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05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No-Nos of Advertising</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Illegal advertising techniques </a:t>
            </a:r>
          </a:p>
          <a:p>
            <a:r>
              <a:rPr lang="en-US" sz="2400" b="1" u="sng" dirty="0">
                <a:solidFill>
                  <a:srgbClr val="002060"/>
                </a:solidFill>
                <a:latin typeface="Times New Roman" panose="02020603050405020304" pitchFamily="18" charset="0"/>
                <a:cs typeface="Times New Roman" panose="02020603050405020304" pitchFamily="18" charset="0"/>
              </a:rPr>
              <a:t>Bait &amp; Switch</a:t>
            </a:r>
            <a:r>
              <a:rPr lang="en-US" sz="2400" dirty="0">
                <a:latin typeface="Times New Roman" panose="02020603050405020304" pitchFamily="18" charset="0"/>
                <a:cs typeface="Times New Roman" panose="02020603050405020304" pitchFamily="18" charset="0"/>
              </a:rPr>
              <a:t>: offering a person a desirable product and then switch it for a less desirable one</a:t>
            </a:r>
          </a:p>
          <a:p>
            <a:r>
              <a:rPr lang="en-US" sz="2400" b="1" u="sng" dirty="0">
                <a:solidFill>
                  <a:srgbClr val="002060"/>
                </a:solidFill>
                <a:latin typeface="Times New Roman" panose="02020603050405020304" pitchFamily="18" charset="0"/>
                <a:cs typeface="Times New Roman" panose="02020603050405020304" pitchFamily="18" charset="0"/>
              </a:rPr>
              <a:t>Subliminal advertising</a:t>
            </a:r>
            <a:r>
              <a:rPr lang="en-US" sz="2400" dirty="0">
                <a:latin typeface="Times New Roman" panose="02020603050405020304" pitchFamily="18" charset="0"/>
                <a:cs typeface="Times New Roman" panose="02020603050405020304" pitchFamily="18" charset="0"/>
              </a:rPr>
              <a:t>: a method using hidden message or sounds to influence buyers</a:t>
            </a:r>
          </a:p>
          <a:p>
            <a:r>
              <a:rPr lang="en-US" sz="2400" b="1" u="sng" dirty="0">
                <a:solidFill>
                  <a:srgbClr val="002060"/>
                </a:solidFill>
                <a:latin typeface="Times New Roman" panose="02020603050405020304" pitchFamily="18" charset="0"/>
                <a:cs typeface="Times New Roman" panose="02020603050405020304" pitchFamily="18" charset="0"/>
              </a:rPr>
              <a:t>False claims</a:t>
            </a:r>
            <a:r>
              <a:rPr lang="en-US" sz="2400" dirty="0">
                <a:latin typeface="Times New Roman" panose="02020603050405020304" pitchFamily="18" charset="0"/>
                <a:cs typeface="Times New Roman" panose="02020603050405020304" pitchFamily="18" charset="0"/>
              </a:rPr>
              <a:t>: using untrue statements </a:t>
            </a:r>
          </a:p>
        </p:txBody>
      </p:sp>
      <p:pic>
        <p:nvPicPr>
          <p:cNvPr id="4098" name="Picture 2" descr="Bait and Switch. Definition | by Wesley Chang | Psychology Secrets for  Marketing | Medium">
            <a:extLst>
              <a:ext uri="{FF2B5EF4-FFF2-40B4-BE49-F238E27FC236}">
                <a16:creationId xmlns:a16="http://schemas.microsoft.com/office/drawing/2014/main" id="{BD742A4D-9196-86EE-D31C-7E4E04DA2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844" y="3792511"/>
            <a:ext cx="2902471" cy="269104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9 Ads With Subliminal Messages You've ...">
            <a:extLst>
              <a:ext uri="{FF2B5EF4-FFF2-40B4-BE49-F238E27FC236}">
                <a16:creationId xmlns:a16="http://schemas.microsoft.com/office/drawing/2014/main" id="{16F56D43-3D56-2CC5-4587-C3244E11E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066" y="3792511"/>
            <a:ext cx="2902471" cy="274421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18 False Advertising Scandals">
            <a:extLst>
              <a:ext uri="{FF2B5EF4-FFF2-40B4-BE49-F238E27FC236}">
                <a16:creationId xmlns:a16="http://schemas.microsoft.com/office/drawing/2014/main" id="{BB6F3304-D7F6-9D99-F129-7D1E065E4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5181" y="3792511"/>
            <a:ext cx="2902471" cy="27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638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Let’s Go Shopping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You have budgeted well and have the money to go shopping for your choice of product (Clothes, shoes, new cell phone, computer, </a:t>
            </a:r>
            <a:r>
              <a:rPr lang="en-US" sz="2400" dirty="0" err="1">
                <a:latin typeface="Times New Roman" panose="02020603050405020304" pitchFamily="18" charset="0"/>
                <a:cs typeface="Times New Roman" panose="02020603050405020304" pitchFamily="18" charset="0"/>
              </a:rPr>
              <a:t>etc</a:t>
            </a:r>
            <a:r>
              <a:rPr lang="en-US" sz="2400" dirty="0">
                <a:latin typeface="Times New Roman" panose="02020603050405020304" pitchFamily="18" charset="0"/>
                <a:cs typeface="Times New Roman" panose="02020603050405020304" pitchFamily="18" charset="0"/>
              </a:rPr>
              <a:t>…)</a:t>
            </a:r>
          </a:p>
          <a:p>
            <a:pPr marL="0" indent="0">
              <a:buNone/>
            </a:pP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dirty="0">
                <a:latin typeface="Times New Roman" panose="02020603050405020304" pitchFamily="18" charset="0"/>
                <a:cs typeface="Times New Roman" panose="02020603050405020304" pitchFamily="18" charset="0"/>
              </a:rPr>
              <a:t>Describe how you shop for an item you want.  (Consider what factors influence your choice of product)</a:t>
            </a:r>
          </a:p>
          <a:p>
            <a:pPr marL="457200" indent="-457200">
              <a:buAutoNum type="arabicPeriod"/>
            </a:pPr>
            <a:r>
              <a:rPr lang="en-US" sz="2400" dirty="0">
                <a:latin typeface="Times New Roman" panose="02020603050405020304" pitchFamily="18" charset="0"/>
                <a:cs typeface="Times New Roman" panose="02020603050405020304" pitchFamily="18" charset="0"/>
              </a:rPr>
              <a:t>Now consider an item that is really important, such as an automobile.  What factors should you consider in purchasing a big-ticket item, such as a car or an appliance?</a:t>
            </a:r>
          </a:p>
        </p:txBody>
      </p:sp>
      <p:pic>
        <p:nvPicPr>
          <p:cNvPr id="1026" name="Picture 2" descr="Adrian Raeside cartoon: Going shopping ...">
            <a:extLst>
              <a:ext uri="{FF2B5EF4-FFF2-40B4-BE49-F238E27FC236}">
                <a16:creationId xmlns:a16="http://schemas.microsoft.com/office/drawing/2014/main" id="{C0FF63AD-0C31-D605-8720-D8E08CABA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5151" y="4268293"/>
            <a:ext cx="4267590" cy="22684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1180989-F1B1-CEE2-7CB7-FAC93098E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042" y="4450009"/>
            <a:ext cx="4267589" cy="2237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35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Techniques to get you to buy</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Advertisers use a variety of techniques to encourage you to buy their product</a:t>
            </a:r>
          </a:p>
          <a:p>
            <a:pPr marL="0" indent="0">
              <a:buNone/>
            </a:pPr>
            <a:r>
              <a:rPr lang="en-US" sz="2400" dirty="0">
                <a:latin typeface="Times New Roman" panose="02020603050405020304" pitchFamily="18" charset="0"/>
                <a:cs typeface="Times New Roman" panose="02020603050405020304" pitchFamily="18" charset="0"/>
              </a:rPr>
              <a:t>Examples: </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F7A1A14-53CF-1CEE-56C3-FAA80D92FC44}"/>
              </a:ext>
            </a:extLst>
          </p:cNvPr>
          <p:cNvSpPr/>
          <p:nvPr/>
        </p:nvSpPr>
        <p:spPr>
          <a:xfrm>
            <a:off x="614597" y="2233534"/>
            <a:ext cx="3687580" cy="1693889"/>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New Roman" panose="02020603050405020304" pitchFamily="18" charset="0"/>
                <a:cs typeface="Times New Roman" panose="02020603050405020304" pitchFamily="18" charset="0"/>
              </a:rPr>
              <a:t>Color psychology </a:t>
            </a:r>
            <a:r>
              <a:rPr lang="en-US" sz="2400" dirty="0">
                <a:latin typeface="Times New Roman" panose="02020603050405020304" pitchFamily="18" charset="0"/>
                <a:cs typeface="Times New Roman" panose="02020603050405020304" pitchFamily="18" charset="0"/>
              </a:rPr>
              <a:t>– using color schemes to convey message</a:t>
            </a:r>
          </a:p>
          <a:p>
            <a:endParaRPr lang="en-US" sz="2400" dirty="0">
              <a:latin typeface="Times New Roman" panose="02020603050405020304" pitchFamily="18" charset="0"/>
              <a:cs typeface="Times New Roman" panose="02020603050405020304" pitchFamily="18" charset="0"/>
            </a:endParaRPr>
          </a:p>
        </p:txBody>
      </p:sp>
      <p:pic>
        <p:nvPicPr>
          <p:cNvPr id="3074" name="Picture 2" descr="Red Circle Bottle Vinyl Sticker ...">
            <a:extLst>
              <a:ext uri="{FF2B5EF4-FFF2-40B4-BE49-F238E27FC236}">
                <a16:creationId xmlns:a16="http://schemas.microsoft.com/office/drawing/2014/main" id="{2BA5AC67-5184-B029-AE6C-D24BC6359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426" y="3080478"/>
            <a:ext cx="1871036" cy="245838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49FDEF1-F6E2-3DC8-8765-6B302E35AEF8}"/>
              </a:ext>
            </a:extLst>
          </p:cNvPr>
          <p:cNvSpPr/>
          <p:nvPr/>
        </p:nvSpPr>
        <p:spPr>
          <a:xfrm>
            <a:off x="4525780" y="2233534"/>
            <a:ext cx="3687580" cy="1693889"/>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New Roman" panose="02020603050405020304" pitchFamily="18" charset="0"/>
                <a:cs typeface="Times New Roman" panose="02020603050405020304" pitchFamily="18" charset="0"/>
              </a:rPr>
              <a:t>Repetition</a:t>
            </a:r>
            <a:r>
              <a:rPr lang="en-US" sz="2400" dirty="0">
                <a:latin typeface="Times New Roman" panose="02020603050405020304" pitchFamily="18" charset="0"/>
                <a:cs typeface="Times New Roman" panose="02020603050405020304" pitchFamily="18" charset="0"/>
              </a:rPr>
              <a:t>– playing an advertisement over and over again on various mediums</a:t>
            </a:r>
          </a:p>
          <a:p>
            <a:endParaRPr lang="en-US" sz="2400" dirty="0">
              <a:latin typeface="Times New Roman" panose="02020603050405020304" pitchFamily="18" charset="0"/>
              <a:cs typeface="Times New Roman" panose="02020603050405020304" pitchFamily="18" charset="0"/>
            </a:endParaRPr>
          </a:p>
        </p:txBody>
      </p:sp>
      <p:pic>
        <p:nvPicPr>
          <p:cNvPr id="3076" name="Picture 4" descr="A collage of four similar looking ads of traffic lights in a birds eye view POV.">
            <a:extLst>
              <a:ext uri="{FF2B5EF4-FFF2-40B4-BE49-F238E27FC236}">
                <a16:creationId xmlns:a16="http://schemas.microsoft.com/office/drawing/2014/main" id="{5C865F93-393B-FD6E-D1DD-B99B57BB0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967" y="3429000"/>
            <a:ext cx="2666663" cy="24468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6AABB54-709D-0CAE-BD80-1A1736226359}"/>
              </a:ext>
            </a:extLst>
          </p:cNvPr>
          <p:cNvSpPr/>
          <p:nvPr/>
        </p:nvSpPr>
        <p:spPr>
          <a:xfrm>
            <a:off x="8436963" y="2233534"/>
            <a:ext cx="3687580" cy="1693889"/>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New Roman" panose="02020603050405020304" pitchFamily="18" charset="0"/>
                <a:cs typeface="Times New Roman" panose="02020603050405020304" pitchFamily="18" charset="0"/>
              </a:rPr>
              <a:t>Body language </a:t>
            </a:r>
            <a:r>
              <a:rPr lang="en-US" sz="2400" dirty="0">
                <a:latin typeface="Times New Roman" panose="02020603050405020304" pitchFamily="18" charset="0"/>
                <a:cs typeface="Times New Roman" panose="02020603050405020304" pitchFamily="18" charset="0"/>
              </a:rPr>
              <a:t>– Using body language to transmit a message</a:t>
            </a:r>
          </a:p>
          <a:p>
            <a:endParaRPr lang="en-US" sz="2400" dirty="0">
              <a:latin typeface="Times New Roman" panose="02020603050405020304" pitchFamily="18" charset="0"/>
              <a:cs typeface="Times New Roman" panose="02020603050405020304" pitchFamily="18" charset="0"/>
            </a:endParaRPr>
          </a:p>
        </p:txBody>
      </p:sp>
      <p:pic>
        <p:nvPicPr>
          <p:cNvPr id="3080" name="Picture 8" descr="A close up on a woman's face who is yawning.">
            <a:extLst>
              <a:ext uri="{FF2B5EF4-FFF2-40B4-BE49-F238E27FC236}">
                <a16:creationId xmlns:a16="http://schemas.microsoft.com/office/drawing/2014/main" id="{D16B188A-F768-F34E-98E3-CF4AFE7EB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2895" y="3219137"/>
            <a:ext cx="2327953" cy="213609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111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Making Choices has Impact</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Other Marketing Techniques </a:t>
            </a:r>
          </a:p>
        </p:txBody>
      </p:sp>
      <p:sp>
        <p:nvSpPr>
          <p:cNvPr id="4" name="Rectangle 3">
            <a:extLst>
              <a:ext uri="{FF2B5EF4-FFF2-40B4-BE49-F238E27FC236}">
                <a16:creationId xmlns:a16="http://schemas.microsoft.com/office/drawing/2014/main" id="{8DF6D471-5689-DE26-AE3E-930A8A48A06F}"/>
              </a:ext>
            </a:extLst>
          </p:cNvPr>
          <p:cNvSpPr/>
          <p:nvPr/>
        </p:nvSpPr>
        <p:spPr>
          <a:xfrm>
            <a:off x="569626" y="1735111"/>
            <a:ext cx="3687580" cy="1693889"/>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New Roman" panose="02020603050405020304" pitchFamily="18" charset="0"/>
                <a:cs typeface="Times New Roman" panose="02020603050405020304" pitchFamily="18" charset="0"/>
              </a:rPr>
              <a:t>Association</a:t>
            </a:r>
            <a:r>
              <a:rPr lang="en-US" sz="2400" dirty="0">
                <a:latin typeface="Times New Roman" panose="02020603050405020304" pitchFamily="18" charset="0"/>
                <a:cs typeface="Times New Roman" panose="02020603050405020304" pitchFamily="18" charset="0"/>
              </a:rPr>
              <a:t>– use a visual to make the viewer associate a feeling</a:t>
            </a:r>
          </a:p>
          <a:p>
            <a:endParaRPr lang="en-US" sz="2400" dirty="0">
              <a:latin typeface="Times New Roman" panose="02020603050405020304" pitchFamily="18" charset="0"/>
              <a:cs typeface="Times New Roman" panose="02020603050405020304" pitchFamily="18" charset="0"/>
            </a:endParaRPr>
          </a:p>
        </p:txBody>
      </p:sp>
      <p:pic>
        <p:nvPicPr>
          <p:cNvPr id="4098" name="Picture 2" descr="RBI and Carrols - Remcoda">
            <a:extLst>
              <a:ext uri="{FF2B5EF4-FFF2-40B4-BE49-F238E27FC236}">
                <a16:creationId xmlns:a16="http://schemas.microsoft.com/office/drawing/2014/main" id="{830CA375-7B47-B3DE-0E5C-26BA608C8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139" y="2649510"/>
            <a:ext cx="2363761"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E77A06B-7252-385C-ADCD-9F392DF2CFB6}"/>
              </a:ext>
            </a:extLst>
          </p:cNvPr>
          <p:cNvSpPr/>
          <p:nvPr/>
        </p:nvSpPr>
        <p:spPr>
          <a:xfrm>
            <a:off x="4428968" y="1755721"/>
            <a:ext cx="3687580" cy="1693889"/>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New Roman" panose="02020603050405020304" pitchFamily="18" charset="0"/>
                <a:cs typeface="Times New Roman" panose="02020603050405020304" pitchFamily="18" charset="0"/>
              </a:rPr>
              <a:t>Symbols </a:t>
            </a:r>
            <a:r>
              <a:rPr lang="en-US" sz="2400" dirty="0">
                <a:latin typeface="Times New Roman" panose="02020603050405020304" pitchFamily="18" charset="0"/>
                <a:cs typeface="Times New Roman" panose="02020603050405020304" pitchFamily="18" charset="0"/>
              </a:rPr>
              <a:t>– use a symbols to convey a message </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4100" name="Picture 4" descr="An ad saying &quot;I LOVE YOU&quot; with a perfume bottle taking place of the &quot;LOVE.&quot;">
            <a:extLst>
              <a:ext uri="{FF2B5EF4-FFF2-40B4-BE49-F238E27FC236}">
                <a16:creationId xmlns:a16="http://schemas.microsoft.com/office/drawing/2014/main" id="{1B1FA418-B9FD-2F61-4DE8-5EE4E0195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532" y="2561444"/>
            <a:ext cx="3241623" cy="17351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6D2914A-8CC3-A5CC-83CA-4F611EB81C02}"/>
              </a:ext>
            </a:extLst>
          </p:cNvPr>
          <p:cNvSpPr/>
          <p:nvPr/>
        </p:nvSpPr>
        <p:spPr>
          <a:xfrm>
            <a:off x="8382159" y="1757593"/>
            <a:ext cx="3687580" cy="1693889"/>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New Roman" panose="02020603050405020304" pitchFamily="18" charset="0"/>
                <a:cs typeface="Times New Roman" panose="02020603050405020304" pitchFamily="18" charset="0"/>
              </a:rPr>
              <a:t>Anthropomorphism </a:t>
            </a:r>
            <a:r>
              <a:rPr lang="en-US" sz="2400" dirty="0">
                <a:latin typeface="Times New Roman" panose="02020603050405020304" pitchFamily="18" charset="0"/>
                <a:cs typeface="Times New Roman" panose="02020603050405020304" pitchFamily="18" charset="0"/>
              </a:rPr>
              <a:t>– giving life to inanimate object </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4102" name="Picture 6" descr="Fast Free Shipping M&amp;M's Print Ads, advertisement m&amp;m print ad">
            <a:extLst>
              <a:ext uri="{FF2B5EF4-FFF2-40B4-BE49-F238E27FC236}">
                <a16:creationId xmlns:a16="http://schemas.microsoft.com/office/drawing/2014/main" id="{3B3EA2D9-807F-6E96-4AA7-A270D73A9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5916" y="2561444"/>
            <a:ext cx="2182448" cy="217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502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Techniques of Enticement</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515755" y="1319134"/>
            <a:ext cx="10838045"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Techniques use to market products by advertisement </a:t>
            </a:r>
          </a:p>
          <a:p>
            <a:r>
              <a:rPr lang="en-US" sz="2400" dirty="0">
                <a:latin typeface="Times New Roman" panose="02020603050405020304" pitchFamily="18" charset="0"/>
                <a:cs typeface="Times New Roman" panose="02020603050405020304" pitchFamily="18" charset="0"/>
              </a:rPr>
              <a:t>Authority bandwagon</a:t>
            </a:r>
          </a:p>
          <a:p>
            <a:r>
              <a:rPr lang="en-US" sz="2400" dirty="0">
                <a:latin typeface="Times New Roman" panose="02020603050405020304" pitchFamily="18" charset="0"/>
                <a:cs typeface="Times New Roman" panose="02020603050405020304" pitchFamily="18" charset="0"/>
              </a:rPr>
              <a:t>Buzzwords</a:t>
            </a:r>
          </a:p>
          <a:p>
            <a:r>
              <a:rPr lang="en-US" sz="2400" dirty="0">
                <a:latin typeface="Times New Roman" panose="02020603050405020304" pitchFamily="18" charset="0"/>
                <a:cs typeface="Times New Roman" panose="02020603050405020304" pitchFamily="18" charset="0"/>
              </a:rPr>
              <a:t>Endorsements</a:t>
            </a:r>
          </a:p>
          <a:p>
            <a:r>
              <a:rPr lang="en-US" sz="2400" dirty="0">
                <a:latin typeface="Times New Roman" panose="02020603050405020304" pitchFamily="18" charset="0"/>
                <a:cs typeface="Times New Roman" panose="02020603050405020304" pitchFamily="18" charset="0"/>
              </a:rPr>
              <a:t>Facts &amp; Figures</a:t>
            </a:r>
          </a:p>
          <a:p>
            <a:r>
              <a:rPr lang="en-US" sz="2400" dirty="0">
                <a:latin typeface="Times New Roman" panose="02020603050405020304" pitchFamily="18" charset="0"/>
                <a:cs typeface="Times New Roman" panose="02020603050405020304" pitchFamily="18" charset="0"/>
              </a:rPr>
              <a:t>Fear</a:t>
            </a:r>
          </a:p>
          <a:p>
            <a:r>
              <a:rPr lang="en-US" sz="2400" dirty="0">
                <a:latin typeface="Times New Roman" panose="02020603050405020304" pitchFamily="18" charset="0"/>
                <a:cs typeface="Times New Roman" panose="02020603050405020304" pitchFamily="18" charset="0"/>
              </a:rPr>
              <a:t>Glittering Generality</a:t>
            </a:r>
          </a:p>
          <a:p>
            <a:r>
              <a:rPr lang="en-US" sz="2400" dirty="0">
                <a:latin typeface="Times New Roman" panose="02020603050405020304" pitchFamily="18" charset="0"/>
                <a:cs typeface="Times New Roman" panose="02020603050405020304" pitchFamily="18" charset="0"/>
              </a:rPr>
              <a:t>Free/Bargain/Reward</a:t>
            </a:r>
          </a:p>
          <a:p>
            <a:r>
              <a:rPr lang="en-US" sz="2400" dirty="0">
                <a:latin typeface="Times New Roman" panose="02020603050405020304" pitchFamily="18" charset="0"/>
                <a:cs typeface="Times New Roman" panose="02020603050405020304" pitchFamily="18" charset="0"/>
              </a:rPr>
              <a:t>Loaded Words</a:t>
            </a:r>
          </a:p>
        </p:txBody>
      </p:sp>
      <p:sp>
        <p:nvSpPr>
          <p:cNvPr id="4" name="Rectangle 3">
            <a:extLst>
              <a:ext uri="{FF2B5EF4-FFF2-40B4-BE49-F238E27FC236}">
                <a16:creationId xmlns:a16="http://schemas.microsoft.com/office/drawing/2014/main" id="{78E8524D-3A50-25E6-5528-D2053B96DCE5}"/>
              </a:ext>
            </a:extLst>
          </p:cNvPr>
          <p:cNvSpPr/>
          <p:nvPr/>
        </p:nvSpPr>
        <p:spPr>
          <a:xfrm>
            <a:off x="6325849" y="1728734"/>
            <a:ext cx="4751882" cy="41222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Name calling</a:t>
            </a:r>
          </a:p>
          <a:p>
            <a:pPr marL="342900" indent="-342900">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Plain Folks </a:t>
            </a:r>
          </a:p>
          <a:p>
            <a:pPr marL="342900" indent="-342900">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Repetition </a:t>
            </a:r>
          </a:p>
          <a:p>
            <a:pPr marL="342900" indent="-342900">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Testimonial</a:t>
            </a:r>
          </a:p>
          <a:p>
            <a:pPr marL="342900" indent="-342900">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Transference</a:t>
            </a:r>
          </a:p>
          <a:p>
            <a:pPr marL="342900" indent="-342900">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Urgency</a:t>
            </a:r>
          </a:p>
          <a:p>
            <a:pPr marL="342900" indent="-342900">
              <a:lnSpc>
                <a:spcPct val="150000"/>
              </a:lnSpc>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Bundling </a:t>
            </a: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Going for Gr-r-reat! | KnowledgeBishop">
            <a:extLst>
              <a:ext uri="{FF2B5EF4-FFF2-40B4-BE49-F238E27FC236}">
                <a16:creationId xmlns:a16="http://schemas.microsoft.com/office/drawing/2014/main" id="{AF1F8FFD-9AE5-985E-2AC7-444D55333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5995" y="600724"/>
            <a:ext cx="20002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s: Nike's Air Jordan Ads">
            <a:extLst>
              <a:ext uri="{FF2B5EF4-FFF2-40B4-BE49-F238E27FC236}">
                <a16:creationId xmlns:a16="http://schemas.microsoft.com/office/drawing/2014/main" id="{4CC23F96-8FEC-D07C-615E-6C5986E90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9344" y="3181662"/>
            <a:ext cx="3192905" cy="19412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BANDWAGON APPEAL (ADVERTISING) - The Visual Communication Guy">
            <a:extLst>
              <a:ext uri="{FF2B5EF4-FFF2-40B4-BE49-F238E27FC236}">
                <a16:creationId xmlns:a16="http://schemas.microsoft.com/office/drawing/2014/main" id="{8A95A0B4-B750-89E9-DE88-F6036E2EBE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7835" y="2136052"/>
            <a:ext cx="2798165" cy="18663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littering Generality - Propaganda on ...">
            <a:extLst>
              <a:ext uri="{FF2B5EF4-FFF2-40B4-BE49-F238E27FC236}">
                <a16:creationId xmlns:a16="http://schemas.microsoft.com/office/drawing/2014/main" id="{E47A2446-604D-F29A-43E7-59AA2EAF60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1525" y="4196153"/>
            <a:ext cx="2464475" cy="132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739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Dark Techniques </a:t>
            </a:r>
          </a:p>
        </p:txBody>
      </p:sp>
      <p:pic>
        <p:nvPicPr>
          <p:cNvPr id="4" name="Google Shape;341;p46">
            <a:extLst>
              <a:ext uri="{FF2B5EF4-FFF2-40B4-BE49-F238E27FC236}">
                <a16:creationId xmlns:a16="http://schemas.microsoft.com/office/drawing/2014/main" id="{D16EA594-C5FE-DC70-B3C3-E6FDA1501727}"/>
              </a:ext>
            </a:extLst>
          </p:cNvPr>
          <p:cNvPicPr preferRelativeResize="0"/>
          <p:nvPr/>
        </p:nvPicPr>
        <p:blipFill>
          <a:blip r:embed="rId2">
            <a:alphaModFix/>
          </a:blip>
          <a:stretch>
            <a:fillRect/>
          </a:stretch>
        </p:blipFill>
        <p:spPr>
          <a:xfrm>
            <a:off x="0" y="1139252"/>
            <a:ext cx="12192000" cy="5718748"/>
          </a:xfrm>
          <a:prstGeom prst="rect">
            <a:avLst/>
          </a:prstGeom>
          <a:noFill/>
          <a:ln>
            <a:noFill/>
          </a:ln>
        </p:spPr>
      </p:pic>
    </p:spTree>
    <p:extLst>
      <p:ext uri="{BB962C8B-B14F-4D97-AF65-F5344CB8AC3E}">
        <p14:creationId xmlns:p14="http://schemas.microsoft.com/office/powerpoint/2010/main" val="321630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8"/>
          <p:cNvSpPr txBox="1"/>
          <p:nvPr/>
        </p:nvSpPr>
        <p:spPr>
          <a:xfrm>
            <a:off x="357200" y="267900"/>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b="1" dirty="0">
                <a:solidFill>
                  <a:schemeClr val="dk2"/>
                </a:solidFill>
                <a:latin typeface="Gill Sans Ultra Bold" panose="020B0A02020104020203" pitchFamily="34" charset="0"/>
                <a:ea typeface="Paytone One"/>
                <a:cs typeface="Paytone One"/>
                <a:sym typeface="Paytone One"/>
              </a:rPr>
              <a:t>Types of Advertising </a:t>
            </a:r>
            <a:endParaRPr sz="5067" b="1" dirty="0">
              <a:solidFill>
                <a:schemeClr val="dk2"/>
              </a:solidFill>
              <a:latin typeface="Gill Sans Ultra Bold" panose="020B0A02020104020203" pitchFamily="34" charset="0"/>
              <a:ea typeface="Paytone One"/>
              <a:cs typeface="Paytone One"/>
              <a:sym typeface="Paytone One"/>
            </a:endParaRPr>
          </a:p>
        </p:txBody>
      </p:sp>
      <p:sp>
        <p:nvSpPr>
          <p:cNvPr id="359" name="Google Shape;359;p48"/>
          <p:cNvSpPr txBox="1"/>
          <p:nvPr/>
        </p:nvSpPr>
        <p:spPr>
          <a:xfrm>
            <a:off x="535767" y="1214433"/>
            <a:ext cx="11322800" cy="5340000"/>
          </a:xfrm>
          <a:prstGeom prst="rect">
            <a:avLst/>
          </a:prstGeom>
          <a:solidFill>
            <a:schemeClr val="bg1"/>
          </a:solidFill>
          <a:ln>
            <a:noFill/>
          </a:ln>
        </p:spPr>
        <p:txBody>
          <a:bodyPr spcFirstLastPara="1" wrap="square" lIns="121900" tIns="121900" rIns="121900" bIns="121900" anchor="t" anchorCtr="0">
            <a:noAutofit/>
          </a:bodyPr>
          <a:lstStyle/>
          <a:p>
            <a:pPr marL="152396">
              <a:buClr>
                <a:schemeClr val="dk2"/>
              </a:buClr>
              <a:buSzPts val="1800"/>
            </a:pPr>
            <a:r>
              <a:rPr lang="en" sz="2400" b="1" u="sng" dirty="0">
                <a:solidFill>
                  <a:srgbClr val="002060"/>
                </a:solidFill>
                <a:latin typeface="Times New Roman" panose="02020603050405020304" pitchFamily="18" charset="0"/>
                <a:ea typeface="Paytone One"/>
                <a:cs typeface="Times New Roman" panose="02020603050405020304" pitchFamily="18" charset="0"/>
                <a:sym typeface="Paytone One"/>
              </a:rPr>
              <a:t>Bandwagon</a:t>
            </a:r>
            <a:r>
              <a:rPr lang="en" sz="2400" dirty="0">
                <a:solidFill>
                  <a:schemeClr val="dk2"/>
                </a:solidFill>
                <a:latin typeface="Times New Roman" panose="02020603050405020304" pitchFamily="18" charset="0"/>
                <a:ea typeface="Paytone One"/>
                <a:cs typeface="Times New Roman" panose="02020603050405020304" pitchFamily="18" charset="0"/>
                <a:sym typeface="Paytone One"/>
              </a:rPr>
              <a:t>: everyone is doing it and if you aren’t you’re a loser who will wake up with regret and everyone laughing at you…in your room </a:t>
            </a:r>
            <a:endParaRPr sz="2400" dirty="0">
              <a:solidFill>
                <a:schemeClr val="dk2"/>
              </a:solidFill>
              <a:latin typeface="Times New Roman" panose="02020603050405020304" pitchFamily="18" charset="0"/>
              <a:ea typeface="Paytone One"/>
              <a:cs typeface="Times New Roman" panose="02020603050405020304" pitchFamily="18" charset="0"/>
              <a:sym typeface="Paytone One"/>
            </a:endParaRPr>
          </a:p>
        </p:txBody>
      </p:sp>
      <p:sp>
        <p:nvSpPr>
          <p:cNvPr id="360" name="Google Shape;360;p48"/>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361" name="Google Shape;361;p48"/>
          <p:cNvSpPr/>
          <p:nvPr/>
        </p:nvSpPr>
        <p:spPr>
          <a:xfrm rot="-915307" flipH="1">
            <a:off x="408951" y="6096212"/>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362" name="Google Shape;362;p48"/>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363" name="Google Shape;363;p48"/>
          <p:cNvPicPr preferRelativeResize="0"/>
          <p:nvPr/>
        </p:nvPicPr>
        <p:blipFill>
          <a:blip r:embed="rId6">
            <a:alphaModFix/>
          </a:blip>
          <a:stretch>
            <a:fillRect/>
          </a:stretch>
        </p:blipFill>
        <p:spPr>
          <a:xfrm>
            <a:off x="2734700" y="2465867"/>
            <a:ext cx="7808237" cy="439213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9"/>
          <p:cNvSpPr txBox="1"/>
          <p:nvPr/>
        </p:nvSpPr>
        <p:spPr>
          <a:xfrm>
            <a:off x="194146" y="190229"/>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2"/>
                </a:solidFill>
                <a:latin typeface="Gill Sans Ultra Bold" panose="020B0A02020104020203" pitchFamily="34" charset="0"/>
                <a:ea typeface="Paytone One"/>
                <a:cs typeface="Paytone One"/>
                <a:sym typeface="Paytone One"/>
              </a:rPr>
              <a:t>Types of Advertising </a:t>
            </a:r>
            <a:endParaRPr sz="5067" dirty="0">
              <a:solidFill>
                <a:schemeClr val="dk2"/>
              </a:solidFill>
              <a:latin typeface="Gill Sans Ultra Bold" panose="020B0A02020104020203" pitchFamily="34" charset="0"/>
              <a:ea typeface="Paytone One"/>
              <a:cs typeface="Paytone One"/>
              <a:sym typeface="Paytone One"/>
            </a:endParaRPr>
          </a:p>
        </p:txBody>
      </p:sp>
      <p:sp>
        <p:nvSpPr>
          <p:cNvPr id="369" name="Google Shape;369;p49"/>
          <p:cNvSpPr txBox="1"/>
          <p:nvPr/>
        </p:nvSpPr>
        <p:spPr>
          <a:xfrm>
            <a:off x="0" y="1366781"/>
            <a:ext cx="11834294" cy="4706128"/>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52396">
              <a:buClr>
                <a:schemeClr val="dk2"/>
              </a:buClr>
              <a:buSzPts val="1800"/>
            </a:pPr>
            <a:r>
              <a:rPr lang="en" sz="2400" b="1" u="sng" dirty="0">
                <a:solidFill>
                  <a:srgbClr val="002060"/>
                </a:solidFill>
                <a:latin typeface="Times New Roman" panose="02020603050405020304" pitchFamily="18" charset="0"/>
                <a:ea typeface="Paytone One"/>
                <a:cs typeface="Times New Roman" panose="02020603050405020304" pitchFamily="18" charset="0"/>
                <a:sym typeface="Paytone One"/>
              </a:rPr>
              <a:t>Buzzwords</a:t>
            </a:r>
            <a:r>
              <a:rPr lang="en" sz="2400" dirty="0">
                <a:latin typeface="Times New Roman" panose="02020603050405020304" pitchFamily="18" charset="0"/>
                <a:ea typeface="Paytone One"/>
                <a:cs typeface="Times New Roman" panose="02020603050405020304" pitchFamily="18" charset="0"/>
                <a:sym typeface="Paytone One"/>
              </a:rPr>
              <a:t>: unique, catchy terms meant to be seen/heard and connected to high quality/value</a:t>
            </a:r>
            <a:endParaRPr sz="2400" dirty="0">
              <a:latin typeface="Times New Roman" panose="02020603050405020304" pitchFamily="18" charset="0"/>
              <a:ea typeface="Paytone One"/>
              <a:cs typeface="Times New Roman" panose="02020603050405020304" pitchFamily="18" charset="0"/>
              <a:sym typeface="Paytone One"/>
            </a:endParaRPr>
          </a:p>
          <a:p>
            <a:pPr marL="630238" lvl="1" indent="-455613">
              <a:buClr>
                <a:schemeClr val="dk2"/>
              </a:buClr>
              <a:buSzPts val="1800"/>
              <a:buFont typeface="Arial" panose="020B0604020202020204" pitchFamily="34" charset="0"/>
              <a:buChar char="•"/>
            </a:pPr>
            <a:r>
              <a:rPr lang="en" sz="2400" dirty="0">
                <a:latin typeface="Times New Roman" panose="02020603050405020304" pitchFamily="18" charset="0"/>
                <a:ea typeface="Paytone One"/>
                <a:cs typeface="Times New Roman" panose="02020603050405020304" pitchFamily="18" charset="0"/>
                <a:sym typeface="Paytone One"/>
              </a:rPr>
              <a:t>Bespoke; tailored to one person</a:t>
            </a:r>
            <a:endParaRPr sz="2400" dirty="0">
              <a:latin typeface="Times New Roman" panose="02020603050405020304" pitchFamily="18" charset="0"/>
              <a:ea typeface="Paytone One"/>
              <a:cs typeface="Times New Roman" panose="02020603050405020304" pitchFamily="18" charset="0"/>
              <a:sym typeface="Paytone One"/>
            </a:endParaRPr>
          </a:p>
          <a:p>
            <a:pPr marL="630238" lvl="1" indent="-455613">
              <a:buClr>
                <a:schemeClr val="dk2"/>
              </a:buClr>
              <a:buSzPts val="1800"/>
              <a:buFont typeface="Arial" panose="020B0604020202020204" pitchFamily="34" charset="0"/>
              <a:buChar char="•"/>
            </a:pPr>
            <a:r>
              <a:rPr lang="en" sz="2400" dirty="0">
                <a:latin typeface="Times New Roman" panose="02020603050405020304" pitchFamily="18" charset="0"/>
                <a:ea typeface="Paytone One"/>
                <a:cs typeface="Times New Roman" panose="02020603050405020304" pitchFamily="18" charset="0"/>
                <a:sym typeface="Paytone One"/>
              </a:rPr>
              <a:t>Phygital; merging digital and physical experiences</a:t>
            </a:r>
            <a:endParaRPr sz="2400" dirty="0">
              <a:latin typeface="Times New Roman" panose="02020603050405020304" pitchFamily="18" charset="0"/>
              <a:ea typeface="Paytone One"/>
              <a:cs typeface="Times New Roman" panose="02020603050405020304" pitchFamily="18" charset="0"/>
              <a:sym typeface="Paytone One"/>
            </a:endParaRPr>
          </a:p>
          <a:p>
            <a:pPr marL="630238" lvl="1" indent="-455613">
              <a:buClr>
                <a:schemeClr val="dk2"/>
              </a:buClr>
              <a:buSzPts val="1800"/>
              <a:buFont typeface="Arial" panose="020B0604020202020204" pitchFamily="34" charset="0"/>
              <a:buChar char="•"/>
            </a:pPr>
            <a:r>
              <a:rPr lang="en" sz="2400" dirty="0">
                <a:latin typeface="Times New Roman" panose="02020603050405020304" pitchFamily="18" charset="0"/>
                <a:ea typeface="Paytone One"/>
                <a:cs typeface="Times New Roman" panose="02020603050405020304" pitchFamily="18" charset="0"/>
                <a:sym typeface="Paytone One"/>
              </a:rPr>
              <a:t>Artificial Intelligence (AI)</a:t>
            </a:r>
            <a:endParaRPr sz="2400" dirty="0">
              <a:latin typeface="Times New Roman" panose="02020603050405020304" pitchFamily="18" charset="0"/>
              <a:ea typeface="Paytone One"/>
              <a:cs typeface="Times New Roman" panose="02020603050405020304" pitchFamily="18" charset="0"/>
              <a:sym typeface="Paytone One"/>
            </a:endParaRPr>
          </a:p>
          <a:p>
            <a:pPr marL="630238" lvl="1" indent="-455613">
              <a:buClr>
                <a:schemeClr val="dk2"/>
              </a:buClr>
              <a:buSzPts val="1800"/>
              <a:buFont typeface="Arial" panose="020B0604020202020204" pitchFamily="34" charset="0"/>
              <a:buChar char="•"/>
            </a:pPr>
            <a:r>
              <a:rPr lang="en" sz="2400" dirty="0">
                <a:latin typeface="Times New Roman" panose="02020603050405020304" pitchFamily="18" charset="0"/>
                <a:ea typeface="Paytone One"/>
                <a:cs typeface="Times New Roman" panose="02020603050405020304" pitchFamily="18" charset="0"/>
                <a:sym typeface="Paytone One"/>
              </a:rPr>
              <a:t>Data</a:t>
            </a:r>
            <a:endParaRPr sz="2400" dirty="0">
              <a:latin typeface="Times New Roman" panose="02020603050405020304" pitchFamily="18" charset="0"/>
              <a:ea typeface="Paytone One"/>
              <a:cs typeface="Times New Roman" panose="02020603050405020304" pitchFamily="18" charset="0"/>
              <a:sym typeface="Paytone One"/>
            </a:endParaRPr>
          </a:p>
          <a:p>
            <a:pPr marL="630238" lvl="1" indent="-455613">
              <a:buClr>
                <a:schemeClr val="dk2"/>
              </a:buClr>
              <a:buSzPts val="1800"/>
              <a:buFont typeface="Arial" panose="020B0604020202020204" pitchFamily="34" charset="0"/>
              <a:buChar char="•"/>
            </a:pPr>
            <a:r>
              <a:rPr lang="en" sz="2400" dirty="0">
                <a:latin typeface="Times New Roman" panose="02020603050405020304" pitchFamily="18" charset="0"/>
                <a:ea typeface="Paytone One"/>
                <a:cs typeface="Times New Roman" panose="02020603050405020304" pitchFamily="18" charset="0"/>
                <a:sym typeface="Paytone One"/>
              </a:rPr>
              <a:t>Hyperlocal; tailored to a specific geographic place</a:t>
            </a:r>
            <a:endParaRPr sz="2400" dirty="0">
              <a:latin typeface="Times New Roman" panose="02020603050405020304" pitchFamily="18" charset="0"/>
              <a:ea typeface="Paytone One"/>
              <a:cs typeface="Times New Roman" panose="02020603050405020304" pitchFamily="18" charset="0"/>
              <a:sym typeface="Paytone One"/>
            </a:endParaRPr>
          </a:p>
          <a:p>
            <a:pPr marL="630238" lvl="1" indent="-455613">
              <a:buClr>
                <a:schemeClr val="dk2"/>
              </a:buClr>
              <a:buSzPts val="1800"/>
              <a:buFont typeface="Arial" panose="020B0604020202020204" pitchFamily="34" charset="0"/>
              <a:buChar char="•"/>
            </a:pPr>
            <a:r>
              <a:rPr lang="en" sz="2400" dirty="0">
                <a:latin typeface="Times New Roman" panose="02020603050405020304" pitchFamily="18" charset="0"/>
                <a:ea typeface="Paytone One"/>
                <a:cs typeface="Times New Roman" panose="02020603050405020304" pitchFamily="18" charset="0"/>
                <a:sym typeface="Paytone One"/>
              </a:rPr>
              <a:t>Freemium; basic level is free, good features has to be paid for</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370" name="Google Shape;370;p49"/>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371" name="Google Shape;371;p49"/>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372" name="Google Shape;372;p49"/>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373" name="Google Shape;373;p49"/>
          <p:cNvPicPr preferRelativeResize="0"/>
          <p:nvPr/>
        </p:nvPicPr>
        <p:blipFill>
          <a:blip r:embed="rId6">
            <a:alphaModFix/>
          </a:blip>
          <a:stretch>
            <a:fillRect/>
          </a:stretch>
        </p:blipFill>
        <p:spPr>
          <a:xfrm>
            <a:off x="8997094" y="2004370"/>
            <a:ext cx="2837200" cy="2813533"/>
          </a:xfrm>
          <a:prstGeom prst="rect">
            <a:avLst/>
          </a:prstGeom>
          <a:noFill/>
          <a:ln>
            <a:noFill/>
          </a:ln>
        </p:spPr>
      </p:pic>
      <p:pic>
        <p:nvPicPr>
          <p:cNvPr id="374" name="Google Shape;374;p49"/>
          <p:cNvPicPr preferRelativeResize="0"/>
          <p:nvPr/>
        </p:nvPicPr>
        <p:blipFill>
          <a:blip r:embed="rId7">
            <a:alphaModFix/>
          </a:blip>
          <a:stretch>
            <a:fillRect/>
          </a:stretch>
        </p:blipFill>
        <p:spPr>
          <a:xfrm>
            <a:off x="3540955" y="4130337"/>
            <a:ext cx="4913497" cy="224609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0"/>
          <p:cNvSpPr txBox="1"/>
          <p:nvPr/>
        </p:nvSpPr>
        <p:spPr>
          <a:xfrm>
            <a:off x="685116" y="243554"/>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2"/>
                </a:solidFill>
                <a:latin typeface="Gill Sans Ultra Bold" panose="020B0A02020104020203" pitchFamily="34" charset="0"/>
                <a:ea typeface="Paytone One"/>
                <a:cs typeface="Paytone One"/>
                <a:sym typeface="Paytone One"/>
              </a:rPr>
              <a:t>Types of Advertising </a:t>
            </a:r>
            <a:endParaRPr sz="5067" dirty="0">
              <a:solidFill>
                <a:schemeClr val="dk2"/>
              </a:solidFill>
              <a:latin typeface="Gill Sans Ultra Bold" panose="020B0A02020104020203" pitchFamily="34" charset="0"/>
              <a:ea typeface="Paytone One"/>
              <a:cs typeface="Paytone One"/>
              <a:sym typeface="Paytone One"/>
            </a:endParaRPr>
          </a:p>
        </p:txBody>
      </p:sp>
      <p:sp>
        <p:nvSpPr>
          <p:cNvPr id="380" name="Google Shape;380;p50"/>
          <p:cNvSpPr txBox="1"/>
          <p:nvPr/>
        </p:nvSpPr>
        <p:spPr>
          <a:xfrm>
            <a:off x="535767" y="1763995"/>
            <a:ext cx="11322800" cy="4790437"/>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52396">
              <a:buClr>
                <a:schemeClr val="dk2"/>
              </a:buClr>
              <a:buSzPts val="1800"/>
            </a:pPr>
            <a:r>
              <a:rPr lang="en" sz="2400" b="1" u="sng" dirty="0">
                <a:solidFill>
                  <a:srgbClr val="002060"/>
                </a:solidFill>
                <a:latin typeface="Times New Roman" panose="02020603050405020304" pitchFamily="18" charset="0"/>
                <a:ea typeface="Paytone One"/>
                <a:cs typeface="Times New Roman" panose="02020603050405020304" pitchFamily="18" charset="0"/>
                <a:sym typeface="Paytone One"/>
              </a:rPr>
              <a:t>Endorsement</a:t>
            </a:r>
            <a:r>
              <a:rPr lang="en" sz="2400" dirty="0">
                <a:solidFill>
                  <a:schemeClr val="dk2"/>
                </a:solidFill>
                <a:latin typeface="Times New Roman" panose="02020603050405020304" pitchFamily="18" charset="0"/>
                <a:ea typeface="Paytone One"/>
                <a:cs typeface="Times New Roman" panose="02020603050405020304" pitchFamily="18" charset="0"/>
                <a:sym typeface="Paytone One"/>
              </a:rPr>
              <a:t>: </a:t>
            </a:r>
            <a:r>
              <a:rPr lang="en" sz="2400" dirty="0">
                <a:latin typeface="Times New Roman" panose="02020603050405020304" pitchFamily="18" charset="0"/>
                <a:ea typeface="Paytone One"/>
                <a:cs typeface="Times New Roman" panose="02020603050405020304" pitchFamily="18" charset="0"/>
                <a:sym typeface="Paytone One"/>
              </a:rPr>
              <a:t>famous person said buy this, and people who like them are like, “Okay. I will. Thanks Dwayne “The Rock” Johnson” </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381" name="Google Shape;381;p50"/>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382" name="Google Shape;382;p50"/>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383" name="Google Shape;383;p50"/>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384" name="Google Shape;384;p50"/>
          <p:cNvPicPr preferRelativeResize="0"/>
          <p:nvPr/>
        </p:nvPicPr>
        <p:blipFill>
          <a:blip r:embed="rId6">
            <a:alphaModFix/>
          </a:blip>
          <a:stretch>
            <a:fillRect/>
          </a:stretch>
        </p:blipFill>
        <p:spPr>
          <a:xfrm>
            <a:off x="3447867" y="2998033"/>
            <a:ext cx="5797299" cy="385996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1"/>
          <p:cNvSpPr txBox="1"/>
          <p:nvPr/>
        </p:nvSpPr>
        <p:spPr>
          <a:xfrm>
            <a:off x="357706" y="161333"/>
            <a:ext cx="11322800" cy="939762"/>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2"/>
                </a:solidFill>
                <a:latin typeface="Gill Sans Ultra Bold" panose="020B0A02020104020203" pitchFamily="34" charset="0"/>
                <a:ea typeface="Paytone One"/>
                <a:cs typeface="Paytone One"/>
                <a:sym typeface="Paytone One"/>
              </a:rPr>
              <a:t>Types of Advertising  </a:t>
            </a:r>
            <a:endParaRPr sz="5067" dirty="0">
              <a:solidFill>
                <a:schemeClr val="dk2"/>
              </a:solidFill>
              <a:latin typeface="Gill Sans Ultra Bold" panose="020B0A02020104020203" pitchFamily="34" charset="0"/>
              <a:ea typeface="Paytone One"/>
              <a:cs typeface="Paytone One"/>
              <a:sym typeface="Paytone One"/>
            </a:endParaRPr>
          </a:p>
        </p:txBody>
      </p:sp>
      <p:sp>
        <p:nvSpPr>
          <p:cNvPr id="390" name="Google Shape;390;p51"/>
          <p:cNvSpPr txBox="1"/>
          <p:nvPr/>
        </p:nvSpPr>
        <p:spPr>
          <a:xfrm>
            <a:off x="535767" y="1214433"/>
            <a:ext cx="11322800" cy="5340000"/>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52396">
              <a:buClr>
                <a:schemeClr val="dk2"/>
              </a:buClr>
              <a:buSzPts val="1800"/>
            </a:pPr>
            <a:r>
              <a:rPr lang="en" sz="2400" b="1" u="sng" dirty="0">
                <a:solidFill>
                  <a:srgbClr val="002060"/>
                </a:solidFill>
                <a:latin typeface="Times New Roman" panose="02020603050405020304" pitchFamily="18" charset="0"/>
                <a:ea typeface="Paytone One"/>
                <a:cs typeface="Times New Roman" panose="02020603050405020304" pitchFamily="18" charset="0"/>
                <a:sym typeface="Paytone One"/>
              </a:rPr>
              <a:t>Facts and Figures</a:t>
            </a:r>
            <a:r>
              <a:rPr lang="en" sz="2400" dirty="0">
                <a:latin typeface="Times New Roman" panose="02020603050405020304" pitchFamily="18" charset="0"/>
                <a:ea typeface="Paytone One"/>
                <a:cs typeface="Times New Roman" panose="02020603050405020304" pitchFamily="18" charset="0"/>
                <a:sym typeface="Paytone One"/>
              </a:rPr>
              <a:t>: A company using data points and statistics to validate quality or popularity </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391" name="Google Shape;391;p51"/>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392" name="Google Shape;392;p51"/>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393" name="Google Shape;393;p51"/>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394" name="Google Shape;394;p51"/>
          <p:cNvPicPr preferRelativeResize="0"/>
          <p:nvPr/>
        </p:nvPicPr>
        <p:blipFill>
          <a:blip r:embed="rId6">
            <a:alphaModFix/>
          </a:blip>
          <a:stretch>
            <a:fillRect/>
          </a:stretch>
        </p:blipFill>
        <p:spPr>
          <a:xfrm>
            <a:off x="3245580" y="2286000"/>
            <a:ext cx="8128000" cy="4572000"/>
          </a:xfrm>
          <a:prstGeom prst="rect">
            <a:avLst/>
          </a:prstGeom>
          <a:noFill/>
          <a:ln>
            <a:solidFill>
              <a:schemeClr val="accent5">
                <a:lumMod val="50000"/>
              </a:schemeClr>
            </a:solid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2"/>
          <p:cNvSpPr txBox="1"/>
          <p:nvPr/>
        </p:nvSpPr>
        <p:spPr>
          <a:xfrm>
            <a:off x="357706" y="190229"/>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Types of Advertising  </a:t>
            </a:r>
            <a:endParaRPr sz="5067" dirty="0">
              <a:solidFill>
                <a:schemeClr val="dk1"/>
              </a:solidFill>
              <a:latin typeface="Gill Sans Ultra Bold" panose="020B0A02020104020203" pitchFamily="34" charset="0"/>
              <a:ea typeface="Paytone One"/>
              <a:cs typeface="Paytone One"/>
              <a:sym typeface="Paytone One"/>
            </a:endParaRPr>
          </a:p>
          <a:p>
            <a:r>
              <a:rPr lang="en" sz="5067" dirty="0">
                <a:solidFill>
                  <a:schemeClr val="dk2"/>
                </a:solidFill>
                <a:latin typeface="Paytone One"/>
                <a:ea typeface="Paytone One"/>
                <a:cs typeface="Paytone One"/>
                <a:sym typeface="Paytone One"/>
              </a:rPr>
              <a:t> </a:t>
            </a:r>
            <a:endParaRPr sz="5067" dirty="0">
              <a:solidFill>
                <a:schemeClr val="dk2"/>
              </a:solidFill>
              <a:latin typeface="Paytone One"/>
              <a:ea typeface="Paytone One"/>
              <a:cs typeface="Paytone One"/>
              <a:sym typeface="Paytone One"/>
            </a:endParaRPr>
          </a:p>
        </p:txBody>
      </p:sp>
      <p:sp>
        <p:nvSpPr>
          <p:cNvPr id="400" name="Google Shape;400;p52"/>
          <p:cNvSpPr txBox="1"/>
          <p:nvPr/>
        </p:nvSpPr>
        <p:spPr>
          <a:xfrm>
            <a:off x="535767" y="1423853"/>
            <a:ext cx="11322800" cy="5130580"/>
          </a:xfrm>
          <a:prstGeom prst="rect">
            <a:avLst/>
          </a:prstGeom>
          <a:solidFill>
            <a:schemeClr val="bg1"/>
          </a:solidFill>
          <a:ln>
            <a:noFill/>
          </a:ln>
        </p:spPr>
        <p:txBody>
          <a:bodyPr spcFirstLastPara="1" wrap="square" lIns="121900" tIns="121900" rIns="121900" bIns="121900" anchor="t" anchorCtr="0">
            <a:noAutofit/>
          </a:bodyPr>
          <a:lstStyle/>
          <a:p>
            <a:pPr marL="152396">
              <a:buClr>
                <a:schemeClr val="dk2"/>
              </a:buClr>
              <a:buSzPts val="1800"/>
            </a:pPr>
            <a:r>
              <a:rPr lang="en" sz="2400" b="1" u="sng" dirty="0">
                <a:solidFill>
                  <a:srgbClr val="002060"/>
                </a:solidFill>
                <a:latin typeface="Times New Roman" panose="02020603050405020304" pitchFamily="18" charset="0"/>
                <a:ea typeface="Paytone One"/>
                <a:cs typeface="Times New Roman" panose="02020603050405020304" pitchFamily="18" charset="0"/>
                <a:sym typeface="Paytone One"/>
              </a:rPr>
              <a:t>Fear</a:t>
            </a:r>
            <a:r>
              <a:rPr lang="en" sz="2400" dirty="0">
                <a:latin typeface="Times New Roman" panose="02020603050405020304" pitchFamily="18" charset="0"/>
                <a:ea typeface="Paytone One"/>
                <a:cs typeface="Times New Roman" panose="02020603050405020304" pitchFamily="18" charset="0"/>
                <a:sym typeface="Paytone One"/>
              </a:rPr>
              <a:t>- If you don’t do this bad s%^$ will happen</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401" name="Google Shape;401;p52"/>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402" name="Google Shape;402;p52"/>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403" name="Google Shape;403;p52"/>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404" name="Google Shape;404;p52"/>
          <p:cNvPicPr preferRelativeResize="0"/>
          <p:nvPr/>
        </p:nvPicPr>
        <p:blipFill>
          <a:blip r:embed="rId6">
            <a:alphaModFix/>
          </a:blip>
          <a:stretch>
            <a:fillRect/>
          </a:stretch>
        </p:blipFill>
        <p:spPr>
          <a:xfrm>
            <a:off x="1413236" y="2193682"/>
            <a:ext cx="5137467" cy="3381501"/>
          </a:xfrm>
          <a:prstGeom prst="rect">
            <a:avLst/>
          </a:prstGeom>
          <a:noFill/>
          <a:ln>
            <a:noFill/>
          </a:ln>
        </p:spPr>
      </p:pic>
      <p:pic>
        <p:nvPicPr>
          <p:cNvPr id="405" name="Google Shape;405;p52"/>
          <p:cNvPicPr preferRelativeResize="0"/>
          <p:nvPr/>
        </p:nvPicPr>
        <p:blipFill>
          <a:blip r:embed="rId7">
            <a:alphaModFix/>
          </a:blip>
          <a:stretch>
            <a:fillRect/>
          </a:stretch>
        </p:blipFill>
        <p:spPr>
          <a:xfrm>
            <a:off x="6882543" y="1963711"/>
            <a:ext cx="4951751" cy="489428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3"/>
          <p:cNvSpPr txBox="1"/>
          <p:nvPr/>
        </p:nvSpPr>
        <p:spPr>
          <a:xfrm>
            <a:off x="357200" y="267900"/>
            <a:ext cx="11322800" cy="929918"/>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latin typeface="Gill Sans Ultra Bold" panose="020B0A02020104020203" pitchFamily="34" charset="0"/>
                <a:ea typeface="Paytone One"/>
                <a:cs typeface="Paytone One"/>
                <a:sym typeface="Paytone One"/>
              </a:rPr>
              <a:t>Types of Advertising  </a:t>
            </a:r>
            <a:endParaRPr sz="5067" dirty="0">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411" name="Google Shape;411;p53"/>
          <p:cNvSpPr txBox="1"/>
          <p:nvPr/>
        </p:nvSpPr>
        <p:spPr>
          <a:xfrm>
            <a:off x="511494" y="1511085"/>
            <a:ext cx="11322800" cy="5052909"/>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26997">
              <a:buClr>
                <a:schemeClr val="dk2"/>
              </a:buClr>
              <a:buSzPts val="2100"/>
            </a:pPr>
            <a:r>
              <a:rPr lang="en" sz="2800" b="1" i="1" u="sng" dirty="0">
                <a:solidFill>
                  <a:srgbClr val="002060"/>
                </a:solidFill>
                <a:latin typeface="Times New Roman" panose="02020603050405020304" pitchFamily="18" charset="0"/>
                <a:ea typeface="Paytone One"/>
                <a:cs typeface="Times New Roman" panose="02020603050405020304" pitchFamily="18" charset="0"/>
                <a:sym typeface="Paytone One"/>
              </a:rPr>
              <a:t>Free/Bargain/Rewards- </a:t>
            </a:r>
            <a:r>
              <a:rPr lang="en" sz="2800" dirty="0">
                <a:latin typeface="Times New Roman" panose="02020603050405020304" pitchFamily="18" charset="0"/>
                <a:ea typeface="Paytone One"/>
                <a:cs typeface="Times New Roman" panose="02020603050405020304" pitchFamily="18" charset="0"/>
                <a:sym typeface="Paytone One"/>
              </a:rPr>
              <a:t>offering incentives to come back </a:t>
            </a:r>
            <a:endParaRPr sz="2800" dirty="0">
              <a:latin typeface="Times New Roman" panose="02020603050405020304" pitchFamily="18" charset="0"/>
              <a:ea typeface="Paytone One"/>
              <a:cs typeface="Times New Roman" panose="02020603050405020304" pitchFamily="18" charset="0"/>
              <a:sym typeface="Paytone One"/>
            </a:endParaRPr>
          </a:p>
        </p:txBody>
      </p:sp>
      <p:sp>
        <p:nvSpPr>
          <p:cNvPr id="412" name="Google Shape;412;p53"/>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413" name="Google Shape;413;p53"/>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414" name="Google Shape;414;p53"/>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415" name="Google Shape;415;p53"/>
          <p:cNvPicPr preferRelativeResize="0"/>
          <p:nvPr/>
        </p:nvPicPr>
        <p:blipFill>
          <a:blip r:embed="rId6">
            <a:alphaModFix/>
          </a:blip>
          <a:stretch>
            <a:fillRect/>
          </a:stretch>
        </p:blipFill>
        <p:spPr>
          <a:xfrm>
            <a:off x="7165321" y="2486357"/>
            <a:ext cx="4832533" cy="3408367"/>
          </a:xfrm>
          <a:prstGeom prst="rect">
            <a:avLst/>
          </a:prstGeom>
          <a:noFill/>
          <a:ln>
            <a:noFill/>
          </a:ln>
        </p:spPr>
      </p:pic>
      <p:pic>
        <p:nvPicPr>
          <p:cNvPr id="416" name="Google Shape;416;p53"/>
          <p:cNvPicPr preferRelativeResize="0"/>
          <p:nvPr/>
        </p:nvPicPr>
        <p:blipFill>
          <a:blip r:embed="rId7">
            <a:alphaModFix/>
          </a:blip>
          <a:stretch>
            <a:fillRect/>
          </a:stretch>
        </p:blipFill>
        <p:spPr>
          <a:xfrm>
            <a:off x="2855469" y="2486357"/>
            <a:ext cx="3725667" cy="37256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Making Choices has Impact</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b="1" u="sng" dirty="0">
                <a:solidFill>
                  <a:schemeClr val="accent5">
                    <a:lumMod val="50000"/>
                  </a:schemeClr>
                </a:solidFill>
                <a:latin typeface="Times New Roman" panose="02020603050405020304" pitchFamily="18" charset="0"/>
                <a:cs typeface="Times New Roman" panose="02020603050405020304" pitchFamily="18" charset="0"/>
              </a:rPr>
              <a:t>Consumerism</a:t>
            </a:r>
            <a:r>
              <a:rPr lang="en-US" sz="2400" dirty="0">
                <a:latin typeface="Times New Roman" panose="02020603050405020304" pitchFamily="18" charset="0"/>
                <a:cs typeface="Times New Roman" panose="02020603050405020304" pitchFamily="18" charset="0"/>
              </a:rPr>
              <a:t>: how individuals and groups choose, or support goods and services based on a variety of factors </a:t>
            </a:r>
          </a:p>
        </p:txBody>
      </p:sp>
      <p:pic>
        <p:nvPicPr>
          <p:cNvPr id="1026" name="Picture 2" descr="Are you going to take the Blue Pill or ...">
            <a:extLst>
              <a:ext uri="{FF2B5EF4-FFF2-40B4-BE49-F238E27FC236}">
                <a16:creationId xmlns:a16="http://schemas.microsoft.com/office/drawing/2014/main" id="{5F068BBC-B581-D992-102C-EC0126D60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511" y="2291893"/>
            <a:ext cx="2162175" cy="3114675"/>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485BDD4B-8AE9-E3A7-8FFD-5B4ECF4D6D5D}"/>
              </a:ext>
            </a:extLst>
          </p:cNvPr>
          <p:cNvSpPr/>
          <p:nvPr/>
        </p:nvSpPr>
        <p:spPr>
          <a:xfrm>
            <a:off x="8163938" y="1684792"/>
            <a:ext cx="2988744" cy="854439"/>
          </a:xfrm>
          <a:prstGeom prst="cloudCallout">
            <a:avLst>
              <a:gd name="adj1" fmla="val -34876"/>
              <a:gd name="adj2" fmla="val 572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How do I know which is better? </a:t>
            </a:r>
          </a:p>
        </p:txBody>
      </p:sp>
      <p:sp>
        <p:nvSpPr>
          <p:cNvPr id="5" name="Rectangle 4">
            <a:extLst>
              <a:ext uri="{FF2B5EF4-FFF2-40B4-BE49-F238E27FC236}">
                <a16:creationId xmlns:a16="http://schemas.microsoft.com/office/drawing/2014/main" id="{1B600B5E-403E-26ED-725D-F35A8D034445}"/>
              </a:ext>
            </a:extLst>
          </p:cNvPr>
          <p:cNvSpPr/>
          <p:nvPr/>
        </p:nvSpPr>
        <p:spPr>
          <a:xfrm>
            <a:off x="573178" y="2112011"/>
            <a:ext cx="5541364" cy="4243818"/>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What factors can consumer use in selecting the right good or service?</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6F4F872-B993-A4E7-F1CD-9B3B4B74EBF9}"/>
              </a:ext>
            </a:extLst>
          </p:cNvPr>
          <p:cNvSpPr/>
          <p:nvPr/>
        </p:nvSpPr>
        <p:spPr>
          <a:xfrm>
            <a:off x="838200" y="3087974"/>
            <a:ext cx="5442679" cy="3448753"/>
          </a:xfrm>
          <a:prstGeom prst="rect">
            <a:avLst/>
          </a:prstGeom>
          <a:solidFill>
            <a:schemeClr val="bg1"/>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04813" lvl="1" indent="-342900" algn="l" rtl="0">
              <a:spcBef>
                <a:spcPts val="0"/>
              </a:spcBef>
              <a:spcAft>
                <a:spcPts val="0"/>
              </a:spcAft>
              <a:buClr>
                <a:schemeClr val="dk2"/>
              </a:buClr>
              <a:buSzPts val="1800"/>
              <a:buFont typeface="Paytone One"/>
              <a:buChar char="○"/>
            </a:pPr>
            <a:r>
              <a:rPr lang="en-US" sz="2400" b="1" u="sng"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rPr>
              <a:t>Price</a:t>
            </a:r>
          </a:p>
          <a:p>
            <a:pPr marL="404813" lvl="1" indent="-342900" algn="l" rtl="0">
              <a:spcBef>
                <a:spcPts val="0"/>
              </a:spcBef>
              <a:spcAft>
                <a:spcPts val="0"/>
              </a:spcAft>
              <a:buClr>
                <a:schemeClr val="dk2"/>
              </a:buClr>
              <a:buSzPts val="1800"/>
              <a:buFont typeface="Paytone One"/>
              <a:buChar char="○"/>
            </a:pPr>
            <a:r>
              <a:rPr lang="en-US" sz="2400" b="1" u="sng"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rPr>
              <a:t>Quality</a:t>
            </a:r>
          </a:p>
          <a:p>
            <a:pPr marL="404813" lvl="1" indent="-342900" algn="l" rtl="0">
              <a:spcBef>
                <a:spcPts val="0"/>
              </a:spcBef>
              <a:spcAft>
                <a:spcPts val="0"/>
              </a:spcAft>
              <a:buClr>
                <a:schemeClr val="dk2"/>
              </a:buClr>
              <a:buSzPts val="1800"/>
              <a:buFont typeface="Paytone One"/>
              <a:buChar char="○"/>
            </a:pPr>
            <a:r>
              <a:rPr lang="en-US" sz="2400" b="1" u="sng"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rPr>
              <a:t>Accessibility</a:t>
            </a:r>
          </a:p>
          <a:p>
            <a:pPr marL="404813" lvl="1" indent="-342900" algn="l" rtl="0">
              <a:spcBef>
                <a:spcPts val="0"/>
              </a:spcBef>
              <a:spcAft>
                <a:spcPts val="0"/>
              </a:spcAft>
              <a:buClr>
                <a:schemeClr val="dk2"/>
              </a:buClr>
              <a:buSzPts val="1800"/>
              <a:buFont typeface="Paytone One"/>
              <a:buChar char="○"/>
            </a:pPr>
            <a:r>
              <a:rPr lang="en-US" sz="2400" b="1" u="sng"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rPr>
              <a:t>Safety</a:t>
            </a:r>
          </a:p>
          <a:p>
            <a:pPr marL="404813" lvl="1" indent="-342900" algn="l" rtl="0">
              <a:spcBef>
                <a:spcPts val="0"/>
              </a:spcBef>
              <a:spcAft>
                <a:spcPts val="0"/>
              </a:spcAft>
              <a:buClr>
                <a:schemeClr val="dk2"/>
              </a:buClr>
              <a:buSzPts val="1800"/>
              <a:buFont typeface="Paytone One"/>
              <a:buChar char="○"/>
            </a:pPr>
            <a:r>
              <a:rPr lang="en-US" sz="2400" b="1" u="sng"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rPr>
              <a:t>Satisfaction</a:t>
            </a:r>
          </a:p>
          <a:p>
            <a:pPr marL="404813" lvl="1" indent="-342900" algn="l" rtl="0">
              <a:spcBef>
                <a:spcPts val="0"/>
              </a:spcBef>
              <a:spcAft>
                <a:spcPts val="0"/>
              </a:spcAft>
              <a:buClr>
                <a:schemeClr val="dk2"/>
              </a:buClr>
              <a:buSzPts val="1800"/>
              <a:buFont typeface="Paytone One"/>
              <a:buChar char="○"/>
            </a:pPr>
            <a:r>
              <a:rPr lang="en-US" sz="2400" b="1" u="sng"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rPr>
              <a:t>Health benefits</a:t>
            </a:r>
          </a:p>
          <a:p>
            <a:pPr marL="404813" lvl="1" indent="-342900" algn="l" rtl="0">
              <a:spcBef>
                <a:spcPts val="0"/>
              </a:spcBef>
              <a:spcAft>
                <a:spcPts val="0"/>
              </a:spcAft>
              <a:buClr>
                <a:schemeClr val="dk2"/>
              </a:buClr>
              <a:buSzPts val="1800"/>
              <a:buFont typeface="Paytone One"/>
              <a:buChar char="○"/>
            </a:pPr>
            <a:r>
              <a:rPr lang="en-US" sz="2400" b="1" u="sng" dirty="0">
                <a:solidFill>
                  <a:schemeClr val="accent5">
                    <a:lumMod val="50000"/>
                  </a:schemeClr>
                </a:solidFill>
                <a:latin typeface="Times New Roman" panose="02020603050405020304" pitchFamily="18" charset="0"/>
                <a:ea typeface="Paytone One"/>
                <a:cs typeface="Times New Roman" panose="02020603050405020304" pitchFamily="18" charset="0"/>
                <a:sym typeface="Paytone One"/>
              </a:rPr>
              <a:t>Social prestige</a:t>
            </a:r>
          </a:p>
          <a:p>
            <a:endParaRPr lang="en-US" sz="2400" dirty="0">
              <a:latin typeface="Times New Roman" panose="02020603050405020304" pitchFamily="18" charset="0"/>
              <a:cs typeface="Times New Roman" panose="02020603050405020304" pitchFamily="18" charset="0"/>
            </a:endParaRPr>
          </a:p>
        </p:txBody>
      </p:sp>
      <p:pic>
        <p:nvPicPr>
          <p:cNvPr id="1028" name="Picture 4" descr="Smart Consumer Mobile App">
            <a:extLst>
              <a:ext uri="{FF2B5EF4-FFF2-40B4-BE49-F238E27FC236}">
                <a16:creationId xmlns:a16="http://schemas.microsoft.com/office/drawing/2014/main" id="{86B8AE89-3A99-142E-5D52-03A4C8411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570" y="3411473"/>
            <a:ext cx="2143125" cy="2143125"/>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57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54"/>
          <p:cNvPicPr preferRelativeResize="0"/>
          <p:nvPr/>
        </p:nvPicPr>
        <p:blipFill>
          <a:blip r:embed="rId3">
            <a:alphaModFix/>
          </a:blip>
          <a:stretch>
            <a:fillRect/>
          </a:stretch>
        </p:blipFill>
        <p:spPr>
          <a:xfrm>
            <a:off x="810434" y="377834"/>
            <a:ext cx="5154597" cy="3865933"/>
          </a:xfrm>
          <a:prstGeom prst="rect">
            <a:avLst/>
          </a:prstGeom>
          <a:noFill/>
          <a:ln>
            <a:noFill/>
          </a:ln>
        </p:spPr>
      </p:pic>
      <p:pic>
        <p:nvPicPr>
          <p:cNvPr id="422" name="Google Shape;422;p54"/>
          <p:cNvPicPr preferRelativeResize="0"/>
          <p:nvPr/>
        </p:nvPicPr>
        <p:blipFill>
          <a:blip r:embed="rId4">
            <a:alphaModFix/>
          </a:blip>
          <a:stretch>
            <a:fillRect/>
          </a:stretch>
        </p:blipFill>
        <p:spPr>
          <a:xfrm>
            <a:off x="6489735" y="3542901"/>
            <a:ext cx="5296167" cy="297576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5"/>
          <p:cNvSpPr txBox="1"/>
          <p:nvPr/>
        </p:nvSpPr>
        <p:spPr>
          <a:xfrm>
            <a:off x="357706" y="179831"/>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Types of Advertising  </a:t>
            </a:r>
            <a:endParaRPr sz="5067" dirty="0">
              <a:solidFill>
                <a:schemeClr val="dk1"/>
              </a:solidFill>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428" name="Google Shape;428;p55"/>
          <p:cNvSpPr txBox="1"/>
          <p:nvPr/>
        </p:nvSpPr>
        <p:spPr>
          <a:xfrm>
            <a:off x="535767" y="1413455"/>
            <a:ext cx="11322800" cy="5140978"/>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52396">
              <a:buClr>
                <a:schemeClr val="dk2"/>
              </a:buClr>
              <a:buSzPts val="1800"/>
            </a:pPr>
            <a:r>
              <a:rPr lang="en" sz="2400" b="1" i="1" u="sng" dirty="0">
                <a:solidFill>
                  <a:srgbClr val="002060"/>
                </a:solidFill>
                <a:latin typeface="Times New Roman" panose="02020603050405020304" pitchFamily="18" charset="0"/>
                <a:ea typeface="Paytone One"/>
                <a:cs typeface="Times New Roman" panose="02020603050405020304" pitchFamily="18" charset="0"/>
                <a:sym typeface="Paytone One"/>
              </a:rPr>
              <a:t>Informative</a:t>
            </a:r>
            <a:r>
              <a:rPr lang="en" sz="2400" dirty="0">
                <a:latin typeface="Times New Roman" panose="02020603050405020304" pitchFamily="18" charset="0"/>
                <a:ea typeface="Paytone One"/>
                <a:cs typeface="Times New Roman" panose="02020603050405020304" pitchFamily="18" charset="0"/>
                <a:sym typeface="Paytone One"/>
              </a:rPr>
              <a:t> - focuses on presenting factual information and increasing consumer awareness to aid informed decision-making</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429" name="Google Shape;429;p55"/>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430" name="Google Shape;430;p55"/>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431" name="Google Shape;431;p55"/>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432" name="Google Shape;432;p55"/>
          <p:cNvPicPr preferRelativeResize="0"/>
          <p:nvPr/>
        </p:nvPicPr>
        <p:blipFill>
          <a:blip r:embed="rId6">
            <a:alphaModFix/>
          </a:blip>
          <a:stretch>
            <a:fillRect/>
          </a:stretch>
        </p:blipFill>
        <p:spPr>
          <a:xfrm>
            <a:off x="6946800" y="2303834"/>
            <a:ext cx="3268800" cy="4230233"/>
          </a:xfrm>
          <a:prstGeom prst="rect">
            <a:avLst/>
          </a:prstGeom>
          <a:noFill/>
          <a:ln>
            <a:noFill/>
          </a:ln>
        </p:spPr>
      </p:pic>
      <p:pic>
        <p:nvPicPr>
          <p:cNvPr id="433" name="Google Shape;433;p55"/>
          <p:cNvPicPr preferRelativeResize="0"/>
          <p:nvPr/>
        </p:nvPicPr>
        <p:blipFill>
          <a:blip r:embed="rId7">
            <a:alphaModFix/>
          </a:blip>
          <a:stretch>
            <a:fillRect/>
          </a:stretch>
        </p:blipFill>
        <p:spPr>
          <a:xfrm>
            <a:off x="1150073" y="2504235"/>
            <a:ext cx="4869033" cy="274243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6"/>
          <p:cNvSpPr txBox="1"/>
          <p:nvPr/>
        </p:nvSpPr>
        <p:spPr>
          <a:xfrm>
            <a:off x="357200" y="267900"/>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Types of Advertising  </a:t>
            </a:r>
            <a:endParaRPr sz="5067" dirty="0">
              <a:solidFill>
                <a:schemeClr val="dk1"/>
              </a:solidFill>
              <a:latin typeface="Gill Sans Ultra Bold" panose="020B0A02020104020203" pitchFamily="34" charset="0"/>
              <a:ea typeface="Paytone One"/>
              <a:cs typeface="Paytone One"/>
              <a:sym typeface="Paytone One"/>
            </a:endParaRPr>
          </a:p>
          <a:p>
            <a:r>
              <a:rPr lang="en" sz="5067" dirty="0">
                <a:solidFill>
                  <a:schemeClr val="dk2"/>
                </a:solidFill>
                <a:latin typeface="Paytone One"/>
                <a:ea typeface="Paytone One"/>
                <a:cs typeface="Paytone One"/>
                <a:sym typeface="Paytone One"/>
              </a:rPr>
              <a:t> </a:t>
            </a:r>
            <a:endParaRPr sz="5067" dirty="0">
              <a:solidFill>
                <a:schemeClr val="dk2"/>
              </a:solidFill>
              <a:latin typeface="Paytone One"/>
              <a:ea typeface="Paytone One"/>
              <a:cs typeface="Paytone One"/>
              <a:sym typeface="Paytone One"/>
            </a:endParaRPr>
          </a:p>
        </p:txBody>
      </p:sp>
      <p:sp>
        <p:nvSpPr>
          <p:cNvPr id="439" name="Google Shape;439;p56"/>
          <p:cNvSpPr txBox="1"/>
          <p:nvPr/>
        </p:nvSpPr>
        <p:spPr>
          <a:xfrm>
            <a:off x="535767" y="1501523"/>
            <a:ext cx="11322800" cy="5052909"/>
          </a:xfrm>
          <a:prstGeom prst="rect">
            <a:avLst/>
          </a:prstGeom>
          <a:solidFill>
            <a:schemeClr val="bg1"/>
          </a:solidFill>
          <a:ln>
            <a:noFill/>
          </a:ln>
        </p:spPr>
        <p:txBody>
          <a:bodyPr spcFirstLastPara="1" wrap="square" lIns="121900" tIns="121900" rIns="121900" bIns="121900" anchor="t" anchorCtr="0">
            <a:noAutofit/>
          </a:bodyPr>
          <a:lstStyle/>
          <a:p>
            <a:pPr marL="152396">
              <a:buClr>
                <a:schemeClr val="dk2"/>
              </a:buClr>
              <a:buSzPts val="1800"/>
            </a:pPr>
            <a:r>
              <a:rPr lang="en" sz="2400" b="1" i="1" u="sng" dirty="0">
                <a:solidFill>
                  <a:srgbClr val="002060"/>
                </a:solidFill>
                <a:latin typeface="Times New Roman" panose="02020603050405020304" pitchFamily="18" charset="0"/>
                <a:ea typeface="Paytone One"/>
                <a:cs typeface="Times New Roman" panose="02020603050405020304" pitchFamily="18" charset="0"/>
                <a:sym typeface="Paytone One"/>
              </a:rPr>
              <a:t>Glittering Generalities </a:t>
            </a:r>
            <a:r>
              <a:rPr lang="en" sz="2400" dirty="0">
                <a:latin typeface="Times New Roman" panose="02020603050405020304" pitchFamily="18" charset="0"/>
                <a:ea typeface="Paytone One"/>
                <a:cs typeface="Times New Roman" panose="02020603050405020304" pitchFamily="18" charset="0"/>
                <a:sym typeface="Paytone One"/>
              </a:rPr>
              <a:t>-  Using words that are positive and appealing, but too vague to have any real meaning</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440" name="Google Shape;440;p56"/>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441" name="Google Shape;441;p56"/>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442" name="Google Shape;442;p56"/>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443" name="Google Shape;443;p56"/>
          <p:cNvPicPr preferRelativeResize="0"/>
          <p:nvPr/>
        </p:nvPicPr>
        <p:blipFill>
          <a:blip r:embed="rId6">
            <a:alphaModFix/>
          </a:blip>
          <a:stretch>
            <a:fillRect/>
          </a:stretch>
        </p:blipFill>
        <p:spPr>
          <a:xfrm>
            <a:off x="5831948" y="2895250"/>
            <a:ext cx="2806568" cy="2964667"/>
          </a:xfrm>
          <a:prstGeom prst="rect">
            <a:avLst/>
          </a:prstGeom>
          <a:noFill/>
          <a:ln>
            <a:noFill/>
          </a:ln>
        </p:spPr>
      </p:pic>
      <p:pic>
        <p:nvPicPr>
          <p:cNvPr id="444" name="Google Shape;444;p56"/>
          <p:cNvPicPr preferRelativeResize="0"/>
          <p:nvPr/>
        </p:nvPicPr>
        <p:blipFill>
          <a:blip r:embed="rId7">
            <a:alphaModFix/>
          </a:blip>
          <a:stretch>
            <a:fillRect/>
          </a:stretch>
        </p:blipFill>
        <p:spPr>
          <a:xfrm>
            <a:off x="222133" y="2678900"/>
            <a:ext cx="5180932" cy="1945500"/>
          </a:xfrm>
          <a:prstGeom prst="rect">
            <a:avLst/>
          </a:prstGeom>
          <a:noFill/>
          <a:ln>
            <a:noFill/>
          </a:ln>
        </p:spPr>
      </p:pic>
      <p:pic>
        <p:nvPicPr>
          <p:cNvPr id="445" name="Google Shape;445;p56"/>
          <p:cNvPicPr preferRelativeResize="0"/>
          <p:nvPr/>
        </p:nvPicPr>
        <p:blipFill>
          <a:blip r:embed="rId8">
            <a:alphaModFix/>
          </a:blip>
          <a:stretch>
            <a:fillRect/>
          </a:stretch>
        </p:blipFill>
        <p:spPr>
          <a:xfrm>
            <a:off x="9067400" y="2200734"/>
            <a:ext cx="2902467" cy="43537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7"/>
          <p:cNvSpPr txBox="1"/>
          <p:nvPr/>
        </p:nvSpPr>
        <p:spPr>
          <a:xfrm>
            <a:off x="357706" y="190229"/>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latin typeface="Gill Sans Ultra Bold" panose="020B0A02020104020203" pitchFamily="34" charset="0"/>
                <a:ea typeface="Paytone One"/>
                <a:cs typeface="Paytone One"/>
                <a:sym typeface="Paytone One"/>
              </a:rPr>
              <a:t>Types of Advertising  </a:t>
            </a:r>
            <a:endParaRPr sz="5067" dirty="0">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451" name="Google Shape;451;p57"/>
          <p:cNvSpPr txBox="1"/>
          <p:nvPr/>
        </p:nvSpPr>
        <p:spPr>
          <a:xfrm>
            <a:off x="535767" y="1710671"/>
            <a:ext cx="11322800" cy="4843762"/>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609585" indent="-457189">
              <a:buClr>
                <a:schemeClr val="dk2"/>
              </a:buClr>
              <a:buSzPts val="1800"/>
              <a:buFont typeface="Paytone One"/>
              <a:buChar char="●"/>
            </a:pPr>
            <a:r>
              <a:rPr lang="en" sz="2400" b="1" i="1" u="sng" dirty="0">
                <a:solidFill>
                  <a:srgbClr val="002060"/>
                </a:solidFill>
                <a:latin typeface="Times New Roman" panose="02020603050405020304" pitchFamily="18" charset="0"/>
                <a:ea typeface="Paytone One"/>
                <a:cs typeface="Times New Roman" panose="02020603050405020304" pitchFamily="18" charset="0"/>
                <a:sym typeface="Paytone One"/>
              </a:rPr>
              <a:t>Loaded Words</a:t>
            </a:r>
            <a:r>
              <a:rPr lang="en" sz="2400" b="1" i="1" dirty="0">
                <a:solidFill>
                  <a:srgbClr val="002060"/>
                </a:solidFill>
                <a:latin typeface="Times New Roman" panose="02020603050405020304" pitchFamily="18" charset="0"/>
                <a:ea typeface="Paytone One"/>
                <a:cs typeface="Times New Roman" panose="02020603050405020304" pitchFamily="18" charset="0"/>
                <a:sym typeface="Paytone One"/>
              </a:rPr>
              <a:t> </a:t>
            </a:r>
            <a:r>
              <a:rPr lang="en" sz="2400" dirty="0">
                <a:latin typeface="Times New Roman" panose="02020603050405020304" pitchFamily="18" charset="0"/>
                <a:ea typeface="Paytone One"/>
                <a:cs typeface="Times New Roman" panose="02020603050405020304" pitchFamily="18" charset="0"/>
                <a:sym typeface="Paytone One"/>
              </a:rPr>
              <a:t>- Words that are emotionally charged, either positively or negatively</a:t>
            </a:r>
            <a:endParaRPr sz="2400" dirty="0">
              <a:latin typeface="Times New Roman" panose="02020603050405020304" pitchFamily="18" charset="0"/>
              <a:ea typeface="Paytone One"/>
              <a:cs typeface="Times New Roman" panose="02020603050405020304" pitchFamily="18" charset="0"/>
              <a:sym typeface="Paytone One"/>
            </a:endParaRPr>
          </a:p>
          <a:p>
            <a:pPr marL="609585" indent="-457189">
              <a:buClr>
                <a:schemeClr val="dk2"/>
              </a:buClr>
              <a:buSzPts val="1800"/>
              <a:buFont typeface="Paytone One"/>
              <a:buChar char="●"/>
            </a:pPr>
            <a:r>
              <a:rPr lang="en" sz="2400" dirty="0">
                <a:latin typeface="Times New Roman" panose="02020603050405020304" pitchFamily="18" charset="0"/>
                <a:ea typeface="Paytone One"/>
                <a:cs typeface="Times New Roman" panose="02020603050405020304" pitchFamily="18" charset="0"/>
                <a:sym typeface="Paytone One"/>
              </a:rPr>
              <a:t>Buzzwords, fashionable or trendy words</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452" name="Google Shape;452;p57"/>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453" name="Google Shape;453;p57"/>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454" name="Google Shape;454;p57"/>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455" name="Google Shape;455;p57"/>
          <p:cNvPicPr preferRelativeResize="0"/>
          <p:nvPr/>
        </p:nvPicPr>
        <p:blipFill rotWithShape="1">
          <a:blip r:embed="rId6">
            <a:alphaModFix/>
          </a:blip>
          <a:srcRect t="14018" b="11532"/>
          <a:stretch/>
        </p:blipFill>
        <p:spPr>
          <a:xfrm>
            <a:off x="6032501" y="3643301"/>
            <a:ext cx="6159500" cy="3214700"/>
          </a:xfrm>
          <a:prstGeom prst="rect">
            <a:avLst/>
          </a:prstGeom>
          <a:noFill/>
          <a:ln>
            <a:noFill/>
          </a:ln>
        </p:spPr>
      </p:pic>
      <p:pic>
        <p:nvPicPr>
          <p:cNvPr id="456" name="Google Shape;456;p57"/>
          <p:cNvPicPr preferRelativeResize="0"/>
          <p:nvPr/>
        </p:nvPicPr>
        <p:blipFill>
          <a:blip r:embed="rId7">
            <a:alphaModFix/>
          </a:blip>
          <a:stretch>
            <a:fillRect/>
          </a:stretch>
        </p:blipFill>
        <p:spPr>
          <a:xfrm>
            <a:off x="1" y="3429010"/>
            <a:ext cx="6095999" cy="34274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8"/>
          <p:cNvPicPr preferRelativeResize="0"/>
          <p:nvPr/>
        </p:nvPicPr>
        <p:blipFill>
          <a:blip r:embed="rId3">
            <a:alphaModFix/>
          </a:blip>
          <a:stretch>
            <a:fillRect/>
          </a:stretch>
        </p:blipFill>
        <p:spPr>
          <a:xfrm>
            <a:off x="2273300" y="565151"/>
            <a:ext cx="7645400" cy="57277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9"/>
          <p:cNvSpPr txBox="1"/>
          <p:nvPr/>
        </p:nvSpPr>
        <p:spPr>
          <a:xfrm>
            <a:off x="357200" y="267900"/>
            <a:ext cx="11322800" cy="946533"/>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Types of Advertising  </a:t>
            </a:r>
            <a:endParaRPr sz="5067" dirty="0">
              <a:solidFill>
                <a:schemeClr val="dk1"/>
              </a:solidFill>
              <a:latin typeface="Gill Sans Ultra Bold" panose="020B0A02020104020203" pitchFamily="34" charset="0"/>
              <a:ea typeface="Paytone One"/>
              <a:cs typeface="Paytone One"/>
              <a:sym typeface="Paytone One"/>
            </a:endParaRPr>
          </a:p>
          <a:p>
            <a:r>
              <a:rPr lang="en" sz="5067" dirty="0">
                <a:solidFill>
                  <a:schemeClr val="dk2"/>
                </a:solidFill>
                <a:latin typeface="Paytone One"/>
                <a:ea typeface="Paytone One"/>
                <a:cs typeface="Paytone One"/>
                <a:sym typeface="Paytone One"/>
              </a:rPr>
              <a:t> </a:t>
            </a:r>
            <a:endParaRPr sz="5067" dirty="0">
              <a:solidFill>
                <a:schemeClr val="dk2"/>
              </a:solidFill>
              <a:latin typeface="Paytone One"/>
              <a:ea typeface="Paytone One"/>
              <a:cs typeface="Paytone One"/>
              <a:sym typeface="Paytone One"/>
            </a:endParaRPr>
          </a:p>
        </p:txBody>
      </p:sp>
      <p:sp>
        <p:nvSpPr>
          <p:cNvPr id="467" name="Google Shape;467;p59"/>
          <p:cNvSpPr txBox="1"/>
          <p:nvPr/>
        </p:nvSpPr>
        <p:spPr>
          <a:xfrm>
            <a:off x="535767" y="1430057"/>
            <a:ext cx="11322800" cy="5124376"/>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52396">
              <a:buClr>
                <a:schemeClr val="dk2"/>
              </a:buClr>
              <a:buSzPts val="1800"/>
            </a:pPr>
            <a:r>
              <a:rPr lang="en" sz="2400" b="1" i="1" u="sng" dirty="0">
                <a:solidFill>
                  <a:srgbClr val="002060"/>
                </a:solidFill>
                <a:latin typeface="Times New Roman" panose="02020603050405020304" pitchFamily="18" charset="0"/>
                <a:ea typeface="Paytone One"/>
                <a:cs typeface="Times New Roman" panose="02020603050405020304" pitchFamily="18" charset="0"/>
                <a:sym typeface="Paytone One"/>
              </a:rPr>
              <a:t>Name Calling </a:t>
            </a:r>
            <a:r>
              <a:rPr lang="en" sz="2400" dirty="0">
                <a:latin typeface="Times New Roman" panose="02020603050405020304" pitchFamily="18" charset="0"/>
                <a:ea typeface="Paytone One"/>
                <a:cs typeface="Times New Roman" panose="02020603050405020304" pitchFamily="18" charset="0"/>
                <a:sym typeface="Paytone One"/>
              </a:rPr>
              <a:t>- a person or product is linked to a negative symbol</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468" name="Google Shape;468;p59"/>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469" name="Google Shape;469;p59"/>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470" name="Google Shape;470;p59"/>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471" name="Google Shape;471;p59"/>
          <p:cNvPicPr preferRelativeResize="0"/>
          <p:nvPr/>
        </p:nvPicPr>
        <p:blipFill>
          <a:blip r:embed="rId6">
            <a:alphaModFix/>
          </a:blip>
          <a:stretch>
            <a:fillRect/>
          </a:stretch>
        </p:blipFill>
        <p:spPr>
          <a:xfrm>
            <a:off x="3154364" y="2216660"/>
            <a:ext cx="8192578" cy="415977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60"/>
          <p:cNvPicPr preferRelativeResize="0"/>
          <p:nvPr/>
        </p:nvPicPr>
        <p:blipFill>
          <a:blip r:embed="rId3">
            <a:alphaModFix/>
          </a:blip>
          <a:stretch>
            <a:fillRect/>
          </a:stretch>
        </p:blipFill>
        <p:spPr>
          <a:xfrm>
            <a:off x="203201" y="203200"/>
            <a:ext cx="11544300" cy="56134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1"/>
          <p:cNvSpPr txBox="1"/>
          <p:nvPr/>
        </p:nvSpPr>
        <p:spPr>
          <a:xfrm>
            <a:off x="357200" y="267900"/>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latin typeface="Gill Sans Ultra Bold" panose="020B0A02020104020203" pitchFamily="34" charset="0"/>
                <a:ea typeface="Paytone One"/>
                <a:cs typeface="Paytone One"/>
                <a:sym typeface="Paytone One"/>
              </a:rPr>
              <a:t>Types of Advertising  </a:t>
            </a:r>
            <a:endParaRPr sz="5067" dirty="0">
              <a:latin typeface="Gill Sans Ultra Bold" panose="020B0A02020104020203" pitchFamily="34" charset="0"/>
              <a:ea typeface="Paytone One"/>
              <a:cs typeface="Paytone One"/>
              <a:sym typeface="Paytone One"/>
            </a:endParaRPr>
          </a:p>
          <a:p>
            <a:r>
              <a:rPr lang="en" sz="5067" dirty="0">
                <a:solidFill>
                  <a:schemeClr val="dk2"/>
                </a:solidFill>
                <a:latin typeface="Paytone One"/>
                <a:ea typeface="Paytone One"/>
                <a:cs typeface="Paytone One"/>
                <a:sym typeface="Paytone One"/>
              </a:rPr>
              <a:t> </a:t>
            </a:r>
            <a:endParaRPr sz="5067" dirty="0">
              <a:solidFill>
                <a:schemeClr val="dk2"/>
              </a:solidFill>
              <a:latin typeface="Paytone One"/>
              <a:ea typeface="Paytone One"/>
              <a:cs typeface="Paytone One"/>
              <a:sym typeface="Paytone One"/>
            </a:endParaRPr>
          </a:p>
        </p:txBody>
      </p:sp>
      <p:sp>
        <p:nvSpPr>
          <p:cNvPr id="482" name="Google Shape;482;p61"/>
          <p:cNvSpPr txBox="1"/>
          <p:nvPr/>
        </p:nvSpPr>
        <p:spPr>
          <a:xfrm>
            <a:off x="535767" y="1648917"/>
            <a:ext cx="11322800" cy="4905515"/>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52396">
              <a:buClr>
                <a:schemeClr val="dk2"/>
              </a:buClr>
              <a:buSzPts val="1800"/>
            </a:pPr>
            <a:r>
              <a:rPr lang="en" sz="2400" b="1" i="1" u="sng" dirty="0">
                <a:solidFill>
                  <a:srgbClr val="002060"/>
                </a:solidFill>
                <a:latin typeface="Times New Roman" panose="02020603050405020304" pitchFamily="18" charset="0"/>
                <a:ea typeface="Paytone One"/>
                <a:cs typeface="Times New Roman" panose="02020603050405020304" pitchFamily="18" charset="0"/>
                <a:sym typeface="Paytone One"/>
              </a:rPr>
              <a:t>Snob Appeal</a:t>
            </a:r>
            <a:r>
              <a:rPr lang="en" sz="2400" b="1" i="1" dirty="0">
                <a:solidFill>
                  <a:srgbClr val="002060"/>
                </a:solidFill>
                <a:latin typeface="Times New Roman" panose="02020603050405020304" pitchFamily="18" charset="0"/>
                <a:ea typeface="Paytone One"/>
                <a:cs typeface="Times New Roman" panose="02020603050405020304" pitchFamily="18" charset="0"/>
                <a:sym typeface="Paytone One"/>
              </a:rPr>
              <a:t> </a:t>
            </a:r>
            <a:r>
              <a:rPr lang="en" sz="2400" dirty="0">
                <a:latin typeface="Times New Roman" panose="02020603050405020304" pitchFamily="18" charset="0"/>
                <a:ea typeface="Paytone One"/>
                <a:cs typeface="Times New Roman" panose="02020603050405020304" pitchFamily="18" charset="0"/>
                <a:sym typeface="Paytone One"/>
              </a:rPr>
              <a:t>- makes the case that using the product means the consumer is better/smarter/richer than everyone else</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483" name="Google Shape;483;p61"/>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484" name="Google Shape;484;p61"/>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485" name="Google Shape;485;p61"/>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486" name="Google Shape;486;p61"/>
          <p:cNvPicPr preferRelativeResize="0"/>
          <p:nvPr/>
        </p:nvPicPr>
        <p:blipFill>
          <a:blip r:embed="rId6">
            <a:alphaModFix/>
          </a:blip>
          <a:stretch>
            <a:fillRect/>
          </a:stretch>
        </p:blipFill>
        <p:spPr>
          <a:xfrm>
            <a:off x="2917000" y="2668233"/>
            <a:ext cx="8763000" cy="3886200"/>
          </a:xfrm>
          <a:prstGeom prst="rect">
            <a:avLst/>
          </a:prstGeom>
          <a:noFill/>
          <a:ln>
            <a:solidFill>
              <a:schemeClr val="accent5">
                <a:lumMod val="50000"/>
              </a:schemeClr>
            </a:solid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62"/>
          <p:cNvPicPr preferRelativeResize="0"/>
          <p:nvPr/>
        </p:nvPicPr>
        <p:blipFill>
          <a:blip r:embed="rId3">
            <a:alphaModFix/>
          </a:blip>
          <a:stretch>
            <a:fillRect/>
          </a:stretch>
        </p:blipFill>
        <p:spPr>
          <a:xfrm>
            <a:off x="1328367" y="889000"/>
            <a:ext cx="3937000" cy="5080000"/>
          </a:xfrm>
          <a:prstGeom prst="rect">
            <a:avLst/>
          </a:prstGeom>
          <a:noFill/>
          <a:ln>
            <a:noFill/>
          </a:ln>
        </p:spPr>
      </p:pic>
      <p:pic>
        <p:nvPicPr>
          <p:cNvPr id="492" name="Google Shape;492;p62"/>
          <p:cNvPicPr preferRelativeResize="0"/>
          <p:nvPr/>
        </p:nvPicPr>
        <p:blipFill>
          <a:blip r:embed="rId4">
            <a:alphaModFix/>
          </a:blip>
          <a:stretch>
            <a:fillRect/>
          </a:stretch>
        </p:blipFill>
        <p:spPr>
          <a:xfrm>
            <a:off x="6236500" y="254000"/>
            <a:ext cx="4775200" cy="6350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3"/>
          <p:cNvSpPr txBox="1"/>
          <p:nvPr/>
        </p:nvSpPr>
        <p:spPr>
          <a:xfrm>
            <a:off x="194146" y="179003"/>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Types of Advertising  </a:t>
            </a:r>
            <a:endParaRPr sz="5067" dirty="0">
              <a:solidFill>
                <a:schemeClr val="dk1"/>
              </a:solidFill>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498" name="Google Shape;498;p63"/>
          <p:cNvSpPr txBox="1"/>
          <p:nvPr/>
        </p:nvSpPr>
        <p:spPr>
          <a:xfrm>
            <a:off x="535767" y="1412627"/>
            <a:ext cx="11322800" cy="5141806"/>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52396">
              <a:buClr>
                <a:schemeClr val="dk2"/>
              </a:buClr>
              <a:buSzPts val="1800"/>
            </a:pPr>
            <a:r>
              <a:rPr lang="en" sz="2400" b="1" i="1" u="sng" dirty="0">
                <a:solidFill>
                  <a:srgbClr val="002060"/>
                </a:solidFill>
                <a:latin typeface="Times New Roman" panose="02020603050405020304" pitchFamily="18" charset="0"/>
                <a:ea typeface="Paytone One"/>
                <a:cs typeface="Times New Roman" panose="02020603050405020304" pitchFamily="18" charset="0"/>
                <a:sym typeface="Paytone One"/>
              </a:rPr>
              <a:t>Repetition</a:t>
            </a:r>
            <a:r>
              <a:rPr lang="en" sz="2400" dirty="0">
                <a:latin typeface="Times New Roman" panose="02020603050405020304" pitchFamily="18" charset="0"/>
                <a:ea typeface="Paytone One"/>
                <a:cs typeface="Times New Roman" panose="02020603050405020304" pitchFamily="18" charset="0"/>
                <a:sym typeface="Paytone One"/>
              </a:rPr>
              <a:t>-  repeating a message multiple times in order to increase brand awareness and consumer recall.</a:t>
            </a:r>
            <a:endParaRPr sz="2400" dirty="0">
              <a:latin typeface="Times New Roman" panose="02020603050405020304" pitchFamily="18" charset="0"/>
              <a:ea typeface="Paytone One"/>
              <a:cs typeface="Times New Roman" panose="02020603050405020304" pitchFamily="18" charset="0"/>
              <a:sym typeface="Paytone One"/>
            </a:endParaRPr>
          </a:p>
          <a:p>
            <a:pPr marL="1219170" lvl="1" indent="-457189">
              <a:buClr>
                <a:schemeClr val="dk2"/>
              </a:buClr>
              <a:buSzPts val="1800"/>
              <a:buFont typeface="Paytone One"/>
              <a:buChar char="○"/>
            </a:pPr>
            <a:r>
              <a:rPr lang="en" sz="2400" dirty="0">
                <a:latin typeface="Times New Roman" panose="02020603050405020304" pitchFamily="18" charset="0"/>
                <a:ea typeface="Paytone One"/>
                <a:cs typeface="Times New Roman" panose="02020603050405020304" pitchFamily="18" charset="0"/>
                <a:sym typeface="Paytone One"/>
              </a:rPr>
              <a:t>Ex- a commercial that comes on all the time, or placing the brand in as many places as possible </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499" name="Google Shape;499;p63"/>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500" name="Google Shape;500;p63"/>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501" name="Google Shape;501;p63"/>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502" name="Google Shape;502;p63"/>
          <p:cNvPicPr preferRelativeResize="0"/>
          <p:nvPr/>
        </p:nvPicPr>
        <p:blipFill>
          <a:blip r:embed="rId6">
            <a:alphaModFix/>
          </a:blip>
          <a:stretch>
            <a:fillRect/>
          </a:stretch>
        </p:blipFill>
        <p:spPr>
          <a:xfrm>
            <a:off x="2842133" y="3276091"/>
            <a:ext cx="8115278" cy="2652365"/>
          </a:xfrm>
          <a:prstGeom prst="rect">
            <a:avLst/>
          </a:prstGeom>
          <a:noFill/>
          <a:ln>
            <a:solidFill>
              <a:schemeClr val="accent5">
                <a:lumMod val="50000"/>
              </a:schemeClr>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Top Sellers on Amazon </a:t>
            </a:r>
          </a:p>
        </p:txBody>
      </p:sp>
      <p:pic>
        <p:nvPicPr>
          <p:cNvPr id="7" name="Google Shape;98;p14">
            <a:extLst>
              <a:ext uri="{FF2B5EF4-FFF2-40B4-BE49-F238E27FC236}">
                <a16:creationId xmlns:a16="http://schemas.microsoft.com/office/drawing/2014/main" id="{CCA6ACC6-7B12-AE4D-3419-CC8B5A1452B9}"/>
              </a:ext>
            </a:extLst>
          </p:cNvPr>
          <p:cNvPicPr preferRelativeResize="0">
            <a:picLocks noGrp="1"/>
          </p:cNvPicPr>
          <p:nvPr>
            <p:ph idx="1"/>
          </p:nvPr>
        </p:nvPicPr>
        <p:blipFill>
          <a:blip r:embed="rId2">
            <a:alphaModFix/>
          </a:blip>
          <a:stretch>
            <a:fillRect/>
          </a:stretch>
        </p:blipFill>
        <p:spPr>
          <a:xfrm>
            <a:off x="854439" y="1223831"/>
            <a:ext cx="10777928" cy="5383603"/>
          </a:xfrm>
          <a:prstGeom prst="rect">
            <a:avLst/>
          </a:prstGeom>
          <a:noFill/>
          <a:ln>
            <a:noFill/>
          </a:ln>
        </p:spPr>
      </p:pic>
    </p:spTree>
    <p:extLst>
      <p:ext uri="{BB962C8B-B14F-4D97-AF65-F5344CB8AC3E}">
        <p14:creationId xmlns:p14="http://schemas.microsoft.com/office/powerpoint/2010/main" val="215288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4"/>
          <p:cNvSpPr txBox="1"/>
          <p:nvPr/>
        </p:nvSpPr>
        <p:spPr>
          <a:xfrm>
            <a:off x="357706" y="190229"/>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Types of Advertising  </a:t>
            </a:r>
            <a:endParaRPr sz="5067" dirty="0">
              <a:solidFill>
                <a:schemeClr val="dk1"/>
              </a:solidFill>
              <a:latin typeface="Gill Sans Ultra Bold" panose="020B0A02020104020203" pitchFamily="34" charset="0"/>
              <a:ea typeface="Paytone One"/>
              <a:cs typeface="Paytone One"/>
              <a:sym typeface="Paytone One"/>
            </a:endParaRPr>
          </a:p>
          <a:p>
            <a:r>
              <a:rPr lang="en" sz="5067" dirty="0">
                <a:solidFill>
                  <a:schemeClr val="dk2"/>
                </a:solidFill>
                <a:latin typeface="Paytone One"/>
                <a:ea typeface="Paytone One"/>
                <a:cs typeface="Paytone One"/>
                <a:sym typeface="Paytone One"/>
              </a:rPr>
              <a:t> </a:t>
            </a:r>
            <a:endParaRPr sz="5067" dirty="0">
              <a:solidFill>
                <a:schemeClr val="dk2"/>
              </a:solidFill>
              <a:latin typeface="Paytone One"/>
              <a:ea typeface="Paytone One"/>
              <a:cs typeface="Paytone One"/>
              <a:sym typeface="Paytone One"/>
            </a:endParaRPr>
          </a:p>
        </p:txBody>
      </p:sp>
      <p:sp>
        <p:nvSpPr>
          <p:cNvPr id="508" name="Google Shape;508;p64"/>
          <p:cNvSpPr txBox="1"/>
          <p:nvPr/>
        </p:nvSpPr>
        <p:spPr>
          <a:xfrm>
            <a:off x="107133" y="1573966"/>
            <a:ext cx="6250800" cy="4909033"/>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43930">
              <a:buClr>
                <a:schemeClr val="dk2"/>
              </a:buClr>
              <a:buSzPts val="1900"/>
            </a:pPr>
            <a:r>
              <a:rPr lang="en" sz="2533" b="1" i="1" u="sng" dirty="0">
                <a:solidFill>
                  <a:srgbClr val="002060"/>
                </a:solidFill>
                <a:latin typeface="Times New Roman" panose="02020603050405020304" pitchFamily="18" charset="0"/>
                <a:ea typeface="Paytone One"/>
                <a:cs typeface="Times New Roman" panose="02020603050405020304" pitchFamily="18" charset="0"/>
                <a:sym typeface="Paytone One"/>
              </a:rPr>
              <a:t>Testimonial</a:t>
            </a:r>
            <a:r>
              <a:rPr lang="en" sz="2533" b="1" i="1" dirty="0">
                <a:solidFill>
                  <a:srgbClr val="002060"/>
                </a:solidFill>
                <a:latin typeface="Times New Roman" panose="02020603050405020304" pitchFamily="18" charset="0"/>
                <a:ea typeface="Paytone One"/>
                <a:cs typeface="Times New Roman" panose="02020603050405020304" pitchFamily="18" charset="0"/>
                <a:sym typeface="Paytone One"/>
              </a:rPr>
              <a:t> </a:t>
            </a:r>
            <a:r>
              <a:rPr lang="en" sz="2533" dirty="0">
                <a:latin typeface="Times New Roman" panose="02020603050405020304" pitchFamily="18" charset="0"/>
                <a:ea typeface="Paytone One"/>
                <a:cs typeface="Times New Roman" panose="02020603050405020304" pitchFamily="18" charset="0"/>
                <a:sym typeface="Paytone One"/>
              </a:rPr>
              <a:t>-  a statement from a customer about how a product or service has benefitted them and often includes them recommending it. </a:t>
            </a:r>
            <a:endParaRPr sz="2533" dirty="0">
              <a:latin typeface="Times New Roman" panose="02020603050405020304" pitchFamily="18" charset="0"/>
              <a:ea typeface="Paytone One"/>
              <a:cs typeface="Times New Roman" panose="02020603050405020304" pitchFamily="18" charset="0"/>
              <a:sym typeface="Paytone One"/>
            </a:endParaRPr>
          </a:p>
          <a:p>
            <a:pPr marL="609585" indent="-465655">
              <a:buClr>
                <a:schemeClr val="dk2"/>
              </a:buClr>
              <a:buSzPts val="1900"/>
              <a:buFont typeface="Paytone One"/>
              <a:buChar char="●"/>
            </a:pPr>
            <a:r>
              <a:rPr lang="en" sz="2533" dirty="0">
                <a:latin typeface="Times New Roman" panose="02020603050405020304" pitchFamily="18" charset="0"/>
                <a:ea typeface="Paytone One"/>
                <a:cs typeface="Times New Roman" panose="02020603050405020304" pitchFamily="18" charset="0"/>
                <a:sym typeface="Paytone One"/>
              </a:rPr>
              <a:t>Testimonial advertising uses these authentic customer reviews in ad copy and creative to build trust in potential customers</a:t>
            </a:r>
            <a:endParaRPr sz="2533" dirty="0">
              <a:latin typeface="Times New Roman" panose="02020603050405020304" pitchFamily="18" charset="0"/>
              <a:ea typeface="Paytone One"/>
              <a:cs typeface="Times New Roman" panose="02020603050405020304" pitchFamily="18" charset="0"/>
              <a:sym typeface="Paytone One"/>
            </a:endParaRPr>
          </a:p>
        </p:txBody>
      </p:sp>
      <p:sp>
        <p:nvSpPr>
          <p:cNvPr id="509" name="Google Shape;509;p64"/>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510" name="Google Shape;510;p64"/>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511" name="Google Shape;511;p64"/>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512" name="Google Shape;512;p64"/>
          <p:cNvPicPr preferRelativeResize="0"/>
          <p:nvPr/>
        </p:nvPicPr>
        <p:blipFill>
          <a:blip r:embed="rId6">
            <a:alphaModFix/>
          </a:blip>
          <a:stretch>
            <a:fillRect/>
          </a:stretch>
        </p:blipFill>
        <p:spPr>
          <a:xfrm>
            <a:off x="6521493" y="3429000"/>
            <a:ext cx="3886200" cy="3225800"/>
          </a:xfrm>
          <a:prstGeom prst="rect">
            <a:avLst/>
          </a:prstGeom>
          <a:noFill/>
          <a:ln>
            <a:noFill/>
          </a:ln>
        </p:spPr>
      </p:pic>
      <p:pic>
        <p:nvPicPr>
          <p:cNvPr id="513" name="Google Shape;513;p64"/>
          <p:cNvPicPr preferRelativeResize="0"/>
          <p:nvPr/>
        </p:nvPicPr>
        <p:blipFill>
          <a:blip r:embed="rId7">
            <a:alphaModFix/>
          </a:blip>
          <a:stretch>
            <a:fillRect/>
          </a:stretch>
        </p:blipFill>
        <p:spPr>
          <a:xfrm>
            <a:off x="9504011" y="434715"/>
            <a:ext cx="2340055" cy="35244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65"/>
          <p:cNvPicPr preferRelativeResize="0"/>
          <p:nvPr/>
        </p:nvPicPr>
        <p:blipFill>
          <a:blip r:embed="rId3">
            <a:alphaModFix/>
          </a:blip>
          <a:stretch>
            <a:fillRect/>
          </a:stretch>
        </p:blipFill>
        <p:spPr>
          <a:xfrm>
            <a:off x="971550" y="603250"/>
            <a:ext cx="10248900" cy="5651500"/>
          </a:xfrm>
          <a:prstGeom prst="rect">
            <a:avLst/>
          </a:prstGeom>
          <a:noFill/>
          <a:ln>
            <a:solidFill>
              <a:schemeClr val="accent5">
                <a:lumMod val="50000"/>
              </a:schemeClr>
            </a:solid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6"/>
          <p:cNvSpPr txBox="1"/>
          <p:nvPr/>
        </p:nvSpPr>
        <p:spPr>
          <a:xfrm>
            <a:off x="357200" y="267900"/>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Types of Advertising  </a:t>
            </a:r>
            <a:endParaRPr sz="5067" dirty="0">
              <a:solidFill>
                <a:schemeClr val="dk1"/>
              </a:solidFill>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524" name="Google Shape;524;p66"/>
          <p:cNvSpPr txBox="1"/>
          <p:nvPr/>
        </p:nvSpPr>
        <p:spPr>
          <a:xfrm>
            <a:off x="535767" y="1501523"/>
            <a:ext cx="11322800" cy="5052909"/>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52396">
              <a:buClr>
                <a:schemeClr val="dk2"/>
              </a:buClr>
              <a:buSzPts val="1800"/>
            </a:pPr>
            <a:r>
              <a:rPr lang="en" sz="2400" b="1" i="1" u="sng" dirty="0">
                <a:solidFill>
                  <a:srgbClr val="002060"/>
                </a:solidFill>
                <a:latin typeface="Times New Roman" panose="02020603050405020304" pitchFamily="18" charset="0"/>
                <a:ea typeface="Paytone One"/>
                <a:cs typeface="Times New Roman" panose="02020603050405020304" pitchFamily="18" charset="0"/>
                <a:sym typeface="Paytone One"/>
              </a:rPr>
              <a:t>Plain Folks</a:t>
            </a:r>
            <a:r>
              <a:rPr lang="en" sz="2400" b="1" i="1" dirty="0">
                <a:solidFill>
                  <a:srgbClr val="002060"/>
                </a:solidFill>
                <a:latin typeface="Times New Roman" panose="02020603050405020304" pitchFamily="18" charset="0"/>
                <a:ea typeface="Paytone One"/>
                <a:cs typeface="Times New Roman" panose="02020603050405020304" pitchFamily="18" charset="0"/>
                <a:sym typeface="Paytone One"/>
              </a:rPr>
              <a:t> </a:t>
            </a:r>
            <a:r>
              <a:rPr lang="en" sz="2400" dirty="0">
                <a:latin typeface="Times New Roman" panose="02020603050405020304" pitchFamily="18" charset="0"/>
                <a:ea typeface="Paytone One"/>
                <a:cs typeface="Times New Roman" panose="02020603050405020304" pitchFamily="18" charset="0"/>
                <a:sym typeface="Paytone One"/>
              </a:rPr>
              <a:t>- using testimonials of ordinary people </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525" name="Google Shape;525;p66"/>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526" name="Google Shape;526;p66"/>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527" name="Google Shape;527;p66"/>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528" name="Google Shape;528;p66"/>
          <p:cNvPicPr preferRelativeResize="0"/>
          <p:nvPr/>
        </p:nvPicPr>
        <p:blipFill>
          <a:blip r:embed="rId6">
            <a:alphaModFix/>
          </a:blip>
          <a:stretch>
            <a:fillRect/>
          </a:stretch>
        </p:blipFill>
        <p:spPr>
          <a:xfrm>
            <a:off x="8111867" y="2401533"/>
            <a:ext cx="3115733" cy="3759200"/>
          </a:xfrm>
          <a:prstGeom prst="rect">
            <a:avLst/>
          </a:prstGeom>
          <a:noFill/>
          <a:ln>
            <a:solidFill>
              <a:schemeClr val="accent5">
                <a:lumMod val="50000"/>
              </a:schemeClr>
            </a:solidFill>
          </a:ln>
        </p:spPr>
      </p:pic>
      <p:pic>
        <p:nvPicPr>
          <p:cNvPr id="529" name="Google Shape;529;p66"/>
          <p:cNvPicPr preferRelativeResize="0"/>
          <p:nvPr/>
        </p:nvPicPr>
        <p:blipFill>
          <a:blip r:embed="rId7">
            <a:alphaModFix/>
          </a:blip>
          <a:stretch>
            <a:fillRect/>
          </a:stretch>
        </p:blipFill>
        <p:spPr>
          <a:xfrm>
            <a:off x="3177871" y="2278504"/>
            <a:ext cx="4546600" cy="4275927"/>
          </a:xfrm>
          <a:prstGeom prst="rect">
            <a:avLst/>
          </a:prstGeom>
          <a:noFill/>
          <a:ln>
            <a:solidFill>
              <a:schemeClr val="accent5">
                <a:lumMod val="50000"/>
              </a:schemeClr>
            </a:solid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p:nvPr/>
        </p:nvSpPr>
        <p:spPr>
          <a:xfrm>
            <a:off x="357200" y="267900"/>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Types of Advertising  </a:t>
            </a:r>
            <a:endParaRPr sz="5067" dirty="0">
              <a:solidFill>
                <a:schemeClr val="dk1"/>
              </a:solidFill>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535" name="Google Shape;535;p67"/>
          <p:cNvSpPr txBox="1"/>
          <p:nvPr/>
        </p:nvSpPr>
        <p:spPr>
          <a:xfrm>
            <a:off x="194146" y="1501523"/>
            <a:ext cx="11664421" cy="5052909"/>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609585" indent="-465655">
              <a:buClr>
                <a:schemeClr val="dk2"/>
              </a:buClr>
              <a:buSzPts val="1900"/>
              <a:buFont typeface="Paytone One"/>
              <a:buChar char="●"/>
            </a:pPr>
            <a:r>
              <a:rPr lang="en" sz="2533" b="1" i="1" u="sng" dirty="0">
                <a:solidFill>
                  <a:srgbClr val="002060"/>
                </a:solidFill>
                <a:latin typeface="Times New Roman" panose="02020603050405020304" pitchFamily="18" charset="0"/>
                <a:ea typeface="Paytone One"/>
                <a:cs typeface="Times New Roman" panose="02020603050405020304" pitchFamily="18" charset="0"/>
                <a:sym typeface="Paytone One"/>
              </a:rPr>
              <a:t>Transference</a:t>
            </a:r>
            <a:r>
              <a:rPr lang="en" sz="2533" dirty="0">
                <a:latin typeface="Times New Roman" panose="02020603050405020304" pitchFamily="18" charset="0"/>
                <a:ea typeface="Paytone One"/>
                <a:cs typeface="Times New Roman" panose="02020603050405020304" pitchFamily="18" charset="0"/>
                <a:sym typeface="Paytone One"/>
              </a:rPr>
              <a:t>-  Attempts to make the audience associate positive words, images, and ideas with a product and its users. </a:t>
            </a:r>
            <a:endParaRPr sz="2533" dirty="0">
              <a:latin typeface="Times New Roman" panose="02020603050405020304" pitchFamily="18" charset="0"/>
              <a:ea typeface="Paytone One"/>
              <a:cs typeface="Times New Roman" panose="02020603050405020304" pitchFamily="18" charset="0"/>
              <a:sym typeface="Paytone One"/>
            </a:endParaRPr>
          </a:p>
          <a:p>
            <a:pPr marL="1219170" lvl="1" indent="-465655">
              <a:buClr>
                <a:schemeClr val="dk2"/>
              </a:buClr>
              <a:buSzPts val="1900"/>
              <a:buFont typeface="Paytone One"/>
              <a:buChar char="○"/>
            </a:pPr>
            <a:r>
              <a:rPr lang="en" sz="2533" dirty="0">
                <a:latin typeface="Times New Roman" panose="02020603050405020304" pitchFamily="18" charset="0"/>
                <a:ea typeface="Paytone One"/>
                <a:cs typeface="Times New Roman" panose="02020603050405020304" pitchFamily="18" charset="0"/>
                <a:sym typeface="Paytone One"/>
              </a:rPr>
              <a:t>Can include endorsements </a:t>
            </a:r>
            <a:endParaRPr sz="2533" dirty="0">
              <a:latin typeface="Times New Roman" panose="02020603050405020304" pitchFamily="18" charset="0"/>
              <a:ea typeface="Paytone One"/>
              <a:cs typeface="Times New Roman" panose="02020603050405020304" pitchFamily="18" charset="0"/>
              <a:sym typeface="Paytone One"/>
            </a:endParaRPr>
          </a:p>
        </p:txBody>
      </p:sp>
      <p:sp>
        <p:nvSpPr>
          <p:cNvPr id="536" name="Google Shape;536;p67"/>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537" name="Google Shape;537;p67"/>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538" name="Google Shape;538;p67"/>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539" name="Google Shape;539;p67"/>
          <p:cNvPicPr preferRelativeResize="0"/>
          <p:nvPr/>
        </p:nvPicPr>
        <p:blipFill>
          <a:blip r:embed="rId6">
            <a:alphaModFix/>
          </a:blip>
          <a:stretch>
            <a:fillRect/>
          </a:stretch>
        </p:blipFill>
        <p:spPr>
          <a:xfrm>
            <a:off x="7657698" y="2458386"/>
            <a:ext cx="3479633" cy="4399613"/>
          </a:xfrm>
          <a:prstGeom prst="rect">
            <a:avLst/>
          </a:prstGeom>
          <a:noFill/>
          <a:ln>
            <a:solidFill>
              <a:schemeClr val="accent5">
                <a:lumMod val="50000"/>
              </a:schemeClr>
            </a:solidFill>
          </a:ln>
        </p:spPr>
      </p:pic>
      <p:pic>
        <p:nvPicPr>
          <p:cNvPr id="540" name="Google Shape;540;p67"/>
          <p:cNvPicPr preferRelativeResize="0"/>
          <p:nvPr/>
        </p:nvPicPr>
        <p:blipFill>
          <a:blip r:embed="rId7">
            <a:alphaModFix/>
          </a:blip>
          <a:stretch>
            <a:fillRect/>
          </a:stretch>
        </p:blipFill>
        <p:spPr>
          <a:xfrm>
            <a:off x="1234597" y="3057993"/>
            <a:ext cx="6013568" cy="371744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8"/>
          <p:cNvSpPr txBox="1"/>
          <p:nvPr/>
        </p:nvSpPr>
        <p:spPr>
          <a:xfrm>
            <a:off x="357200" y="267900"/>
            <a:ext cx="11322800" cy="101798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Types of Advertising  </a:t>
            </a:r>
            <a:endParaRPr sz="5067" dirty="0">
              <a:solidFill>
                <a:schemeClr val="dk1"/>
              </a:solidFill>
              <a:latin typeface="Gill Sans Ultra Bold" panose="020B0A02020104020203" pitchFamily="34" charset="0"/>
              <a:ea typeface="Paytone One"/>
              <a:cs typeface="Paytone One"/>
              <a:sym typeface="Paytone One"/>
            </a:endParaRPr>
          </a:p>
          <a:p>
            <a:r>
              <a:rPr lang="en" sz="5067" dirty="0">
                <a:solidFill>
                  <a:schemeClr val="dk2"/>
                </a:solidFill>
                <a:latin typeface="Paytone One"/>
                <a:ea typeface="Paytone One"/>
                <a:cs typeface="Paytone One"/>
                <a:sym typeface="Paytone One"/>
              </a:rPr>
              <a:t> </a:t>
            </a:r>
            <a:endParaRPr sz="5067" dirty="0">
              <a:solidFill>
                <a:schemeClr val="dk2"/>
              </a:solidFill>
              <a:latin typeface="Paytone One"/>
              <a:ea typeface="Paytone One"/>
              <a:cs typeface="Paytone One"/>
              <a:sym typeface="Paytone One"/>
            </a:endParaRPr>
          </a:p>
        </p:txBody>
      </p:sp>
      <p:sp>
        <p:nvSpPr>
          <p:cNvPr id="546" name="Google Shape;546;p68"/>
          <p:cNvSpPr txBox="1"/>
          <p:nvPr/>
        </p:nvSpPr>
        <p:spPr>
          <a:xfrm>
            <a:off x="608033" y="1501504"/>
            <a:ext cx="11322800" cy="4892196"/>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609585" indent="-474121">
              <a:buClr>
                <a:schemeClr val="dk2"/>
              </a:buClr>
              <a:buSzPts val="2000"/>
              <a:buFont typeface="Paytone One"/>
              <a:buChar char="●"/>
            </a:pPr>
            <a:r>
              <a:rPr lang="en" sz="2667" b="1" i="1" u="sng" dirty="0">
                <a:solidFill>
                  <a:srgbClr val="002060"/>
                </a:solidFill>
                <a:latin typeface="Times New Roman" panose="02020603050405020304" pitchFamily="18" charset="0"/>
                <a:ea typeface="Paytone One"/>
                <a:cs typeface="Times New Roman" panose="02020603050405020304" pitchFamily="18" charset="0"/>
                <a:sym typeface="Paytone One"/>
              </a:rPr>
              <a:t>Urgency</a:t>
            </a:r>
            <a:r>
              <a:rPr lang="en" sz="2667" dirty="0">
                <a:latin typeface="Times New Roman" panose="02020603050405020304" pitchFamily="18" charset="0"/>
                <a:ea typeface="Paytone One"/>
                <a:cs typeface="Times New Roman" panose="02020603050405020304" pitchFamily="18" charset="0"/>
                <a:sym typeface="Paytone One"/>
              </a:rPr>
              <a:t>- tactic where businesses use phrasing around scarcity, immediacy, or timeliness to compel consumers to make a purchase.</a:t>
            </a:r>
            <a:endParaRPr sz="2667" dirty="0">
              <a:latin typeface="Times New Roman" panose="02020603050405020304" pitchFamily="18" charset="0"/>
              <a:ea typeface="Paytone One"/>
              <a:cs typeface="Times New Roman" panose="02020603050405020304" pitchFamily="18" charset="0"/>
              <a:sym typeface="Paytone One"/>
            </a:endParaRPr>
          </a:p>
          <a:p>
            <a:pPr marL="1219170" lvl="1" indent="-474121">
              <a:buClr>
                <a:schemeClr val="dk2"/>
              </a:buClr>
              <a:buSzPts val="2000"/>
              <a:buFont typeface="Paytone One"/>
              <a:buChar char="○"/>
            </a:pPr>
            <a:r>
              <a:rPr lang="en" sz="2667" dirty="0">
                <a:latin typeface="Times New Roman" panose="02020603050405020304" pitchFamily="18" charset="0"/>
                <a:ea typeface="Paytone One"/>
                <a:cs typeface="Times New Roman" panose="02020603050405020304" pitchFamily="18" charset="0"/>
                <a:sym typeface="Paytone One"/>
              </a:rPr>
              <a:t>“Hurry! Act now!”</a:t>
            </a:r>
            <a:endParaRPr sz="2667" dirty="0">
              <a:latin typeface="Times New Roman" panose="02020603050405020304" pitchFamily="18" charset="0"/>
              <a:ea typeface="Paytone One"/>
              <a:cs typeface="Times New Roman" panose="02020603050405020304" pitchFamily="18" charset="0"/>
              <a:sym typeface="Paytone One"/>
            </a:endParaRPr>
          </a:p>
          <a:p>
            <a:pPr marL="1219170" lvl="1" indent="-474121">
              <a:buClr>
                <a:schemeClr val="dk2"/>
              </a:buClr>
              <a:buSzPts val="2000"/>
              <a:buFont typeface="Paytone One"/>
              <a:buChar char="○"/>
            </a:pPr>
            <a:r>
              <a:rPr lang="en" sz="2667" dirty="0">
                <a:latin typeface="Times New Roman" panose="02020603050405020304" pitchFamily="18" charset="0"/>
                <a:ea typeface="Paytone One"/>
                <a:cs typeface="Times New Roman" panose="02020603050405020304" pitchFamily="18" charset="0"/>
                <a:sym typeface="Paytone One"/>
              </a:rPr>
              <a:t>Limited time only </a:t>
            </a:r>
            <a:endParaRPr sz="2667" dirty="0">
              <a:latin typeface="Times New Roman" panose="02020603050405020304" pitchFamily="18" charset="0"/>
              <a:ea typeface="Paytone One"/>
              <a:cs typeface="Times New Roman" panose="02020603050405020304" pitchFamily="18" charset="0"/>
              <a:sym typeface="Paytone One"/>
            </a:endParaRPr>
          </a:p>
          <a:p>
            <a:pPr marL="1219170" lvl="1" indent="-474121">
              <a:buClr>
                <a:schemeClr val="dk2"/>
              </a:buClr>
              <a:buSzPts val="2000"/>
              <a:buFont typeface="Paytone One"/>
              <a:buChar char="○"/>
            </a:pPr>
            <a:r>
              <a:rPr lang="en" sz="2667" dirty="0">
                <a:latin typeface="Times New Roman" panose="02020603050405020304" pitchFamily="18" charset="0"/>
                <a:ea typeface="Paytone One"/>
                <a:cs typeface="Times New Roman" panose="02020603050405020304" pitchFamily="18" charset="0"/>
                <a:sym typeface="Paytone One"/>
              </a:rPr>
              <a:t>Expires soon </a:t>
            </a:r>
            <a:endParaRPr sz="2667" dirty="0">
              <a:latin typeface="Times New Roman" panose="02020603050405020304" pitchFamily="18" charset="0"/>
              <a:ea typeface="Paytone One"/>
              <a:cs typeface="Times New Roman" panose="02020603050405020304" pitchFamily="18" charset="0"/>
              <a:sym typeface="Paytone One"/>
            </a:endParaRPr>
          </a:p>
        </p:txBody>
      </p:sp>
      <p:sp>
        <p:nvSpPr>
          <p:cNvPr id="547" name="Google Shape;547;p68"/>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548" name="Google Shape;548;p68"/>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549" name="Google Shape;549;p68"/>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550" name="Google Shape;550;p68"/>
          <p:cNvPicPr preferRelativeResize="0"/>
          <p:nvPr/>
        </p:nvPicPr>
        <p:blipFill>
          <a:blip r:embed="rId6">
            <a:alphaModFix/>
          </a:blip>
          <a:stretch>
            <a:fillRect/>
          </a:stretch>
        </p:blipFill>
        <p:spPr>
          <a:xfrm>
            <a:off x="1410818" y="3810251"/>
            <a:ext cx="2857500" cy="2857500"/>
          </a:xfrm>
          <a:prstGeom prst="rect">
            <a:avLst/>
          </a:prstGeom>
          <a:noFill/>
          <a:ln>
            <a:solidFill>
              <a:schemeClr val="accent5">
                <a:lumMod val="50000"/>
              </a:schemeClr>
            </a:solidFill>
          </a:ln>
        </p:spPr>
      </p:pic>
      <p:pic>
        <p:nvPicPr>
          <p:cNvPr id="551" name="Google Shape;551;p68"/>
          <p:cNvPicPr preferRelativeResize="0"/>
          <p:nvPr/>
        </p:nvPicPr>
        <p:blipFill>
          <a:blip r:embed="rId7">
            <a:alphaModFix/>
          </a:blip>
          <a:stretch>
            <a:fillRect/>
          </a:stretch>
        </p:blipFill>
        <p:spPr>
          <a:xfrm>
            <a:off x="5376471" y="2882395"/>
            <a:ext cx="5834833" cy="2857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69"/>
          <p:cNvPicPr preferRelativeResize="0"/>
          <p:nvPr/>
        </p:nvPicPr>
        <p:blipFill>
          <a:blip r:embed="rId3">
            <a:alphaModFix/>
          </a:blip>
          <a:stretch>
            <a:fillRect/>
          </a:stretch>
        </p:blipFill>
        <p:spPr>
          <a:xfrm>
            <a:off x="381801" y="203201"/>
            <a:ext cx="4994788" cy="6451601"/>
          </a:xfrm>
          <a:prstGeom prst="rect">
            <a:avLst/>
          </a:prstGeom>
          <a:noFill/>
          <a:ln>
            <a:noFill/>
          </a:ln>
        </p:spPr>
      </p:pic>
      <p:pic>
        <p:nvPicPr>
          <p:cNvPr id="557" name="Google Shape;557;p69"/>
          <p:cNvPicPr preferRelativeResize="0"/>
          <p:nvPr/>
        </p:nvPicPr>
        <p:blipFill>
          <a:blip r:embed="rId4">
            <a:alphaModFix/>
          </a:blip>
          <a:stretch>
            <a:fillRect/>
          </a:stretch>
        </p:blipFill>
        <p:spPr>
          <a:xfrm>
            <a:off x="5472622" y="203200"/>
            <a:ext cx="6417777" cy="64516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0"/>
          <p:cNvSpPr txBox="1"/>
          <p:nvPr/>
        </p:nvSpPr>
        <p:spPr>
          <a:xfrm>
            <a:off x="357706" y="126935"/>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Types of Advertising  </a:t>
            </a:r>
            <a:endParaRPr sz="5067" dirty="0">
              <a:solidFill>
                <a:schemeClr val="dk1"/>
              </a:solidFill>
              <a:latin typeface="Gill Sans Ultra Bold" panose="020B0A02020104020203" pitchFamily="34" charset="0"/>
              <a:ea typeface="Paytone One"/>
              <a:cs typeface="Paytone One"/>
              <a:sym typeface="Paytone One"/>
            </a:endParaRPr>
          </a:p>
          <a:p>
            <a:r>
              <a:rPr lang="en" sz="5067" dirty="0">
                <a:solidFill>
                  <a:schemeClr val="dk2"/>
                </a:solidFill>
                <a:latin typeface="Paytone One"/>
                <a:ea typeface="Paytone One"/>
                <a:cs typeface="Paytone One"/>
                <a:sym typeface="Paytone One"/>
              </a:rPr>
              <a:t> </a:t>
            </a:r>
            <a:endParaRPr sz="5067" dirty="0">
              <a:solidFill>
                <a:schemeClr val="dk2"/>
              </a:solidFill>
              <a:latin typeface="Paytone One"/>
              <a:ea typeface="Paytone One"/>
              <a:cs typeface="Paytone One"/>
              <a:sym typeface="Paytone One"/>
            </a:endParaRPr>
          </a:p>
        </p:txBody>
      </p:sp>
      <p:sp>
        <p:nvSpPr>
          <p:cNvPr id="563" name="Google Shape;563;p70"/>
          <p:cNvSpPr txBox="1"/>
          <p:nvPr/>
        </p:nvSpPr>
        <p:spPr>
          <a:xfrm>
            <a:off x="535767" y="1360559"/>
            <a:ext cx="11322800" cy="5193874"/>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609585" indent="-507987">
              <a:buClr>
                <a:schemeClr val="dk2"/>
              </a:buClr>
              <a:buSzPts val="2400"/>
              <a:buFont typeface="Paytone One"/>
              <a:buChar char="●"/>
            </a:pPr>
            <a:r>
              <a:rPr lang="en" sz="2600" b="1" u="sng" dirty="0">
                <a:solidFill>
                  <a:srgbClr val="002060"/>
                </a:solidFill>
                <a:latin typeface="Times New Roman" panose="02020603050405020304" pitchFamily="18" charset="0"/>
                <a:ea typeface="Paytone One"/>
                <a:cs typeface="Times New Roman" panose="02020603050405020304" pitchFamily="18" charset="0"/>
                <a:sym typeface="Paytone One"/>
              </a:rPr>
              <a:t>Bundling</a:t>
            </a:r>
            <a:r>
              <a:rPr lang="en" sz="2600" dirty="0">
                <a:latin typeface="Times New Roman" panose="02020603050405020304" pitchFamily="18" charset="0"/>
                <a:ea typeface="Paytone One"/>
                <a:cs typeface="Times New Roman" panose="02020603050405020304" pitchFamily="18" charset="0"/>
                <a:sym typeface="Paytone One"/>
              </a:rPr>
              <a:t>- companies try to sell several products or services together as a combined unit  </a:t>
            </a:r>
            <a:endParaRPr sz="2600" dirty="0">
              <a:latin typeface="Times New Roman" panose="02020603050405020304" pitchFamily="18" charset="0"/>
              <a:ea typeface="Paytone One"/>
              <a:cs typeface="Times New Roman" panose="02020603050405020304" pitchFamily="18" charset="0"/>
              <a:sym typeface="Paytone One"/>
            </a:endParaRPr>
          </a:p>
          <a:p>
            <a:pPr marL="1219170" lvl="1" indent="-507987">
              <a:buClr>
                <a:schemeClr val="dk2"/>
              </a:buClr>
              <a:buSzPts val="2400"/>
              <a:buFont typeface="Paytone One"/>
              <a:buChar char="○"/>
            </a:pPr>
            <a:r>
              <a:rPr lang="en" sz="2600" dirty="0">
                <a:latin typeface="Times New Roman" panose="02020603050405020304" pitchFamily="18" charset="0"/>
                <a:ea typeface="Paytone One"/>
                <a:cs typeface="Times New Roman" panose="02020603050405020304" pitchFamily="18" charset="0"/>
                <a:sym typeface="Paytone One"/>
              </a:rPr>
              <a:t>Usually a discount is provided to incentivize </a:t>
            </a:r>
            <a:endParaRPr sz="2600" dirty="0">
              <a:latin typeface="Times New Roman" panose="02020603050405020304" pitchFamily="18" charset="0"/>
              <a:ea typeface="Paytone One"/>
              <a:cs typeface="Times New Roman" panose="02020603050405020304" pitchFamily="18" charset="0"/>
              <a:sym typeface="Paytone One"/>
            </a:endParaRPr>
          </a:p>
          <a:p>
            <a:pPr marL="1219170" lvl="1" indent="-507987">
              <a:buClr>
                <a:schemeClr val="dk2"/>
              </a:buClr>
              <a:buSzPts val="2400"/>
              <a:buFont typeface="Paytone One"/>
              <a:buChar char="○"/>
            </a:pPr>
            <a:r>
              <a:rPr lang="en" sz="2600" dirty="0">
                <a:latin typeface="Times New Roman" panose="02020603050405020304" pitchFamily="18" charset="0"/>
                <a:ea typeface="Paytone One"/>
                <a:cs typeface="Times New Roman" panose="02020603050405020304" pitchFamily="18" charset="0"/>
                <a:sym typeface="Paytone One"/>
              </a:rPr>
              <a:t>Ex- bundling home and auto insurance </a:t>
            </a:r>
            <a:endParaRPr sz="2600" dirty="0">
              <a:latin typeface="Times New Roman" panose="02020603050405020304" pitchFamily="18" charset="0"/>
              <a:ea typeface="Paytone One"/>
              <a:cs typeface="Times New Roman" panose="02020603050405020304" pitchFamily="18" charset="0"/>
              <a:sym typeface="Paytone One"/>
            </a:endParaRPr>
          </a:p>
        </p:txBody>
      </p:sp>
      <p:sp>
        <p:nvSpPr>
          <p:cNvPr id="564" name="Google Shape;564;p70"/>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565" name="Google Shape;565;p70"/>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566" name="Google Shape;566;p70"/>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567" name="Google Shape;567;p70"/>
          <p:cNvPicPr preferRelativeResize="0"/>
          <p:nvPr/>
        </p:nvPicPr>
        <p:blipFill>
          <a:blip r:embed="rId6">
            <a:alphaModFix/>
          </a:blip>
          <a:stretch>
            <a:fillRect/>
          </a:stretch>
        </p:blipFill>
        <p:spPr>
          <a:xfrm>
            <a:off x="6536534" y="3635693"/>
            <a:ext cx="5548301" cy="2927800"/>
          </a:xfrm>
          <a:prstGeom prst="rect">
            <a:avLst/>
          </a:prstGeom>
          <a:noFill/>
          <a:ln>
            <a:solidFill>
              <a:schemeClr val="accent5">
                <a:lumMod val="50000"/>
              </a:schemeClr>
            </a:solidFill>
          </a:ln>
        </p:spPr>
      </p:pic>
      <p:pic>
        <p:nvPicPr>
          <p:cNvPr id="568" name="Google Shape;568;p70"/>
          <p:cNvPicPr preferRelativeResize="0"/>
          <p:nvPr/>
        </p:nvPicPr>
        <p:blipFill>
          <a:blip r:embed="rId7">
            <a:alphaModFix/>
          </a:blip>
          <a:stretch>
            <a:fillRect/>
          </a:stretch>
        </p:blipFill>
        <p:spPr>
          <a:xfrm>
            <a:off x="626924" y="3266889"/>
            <a:ext cx="5738800" cy="2763137"/>
          </a:xfrm>
          <a:prstGeom prst="rect">
            <a:avLst/>
          </a:prstGeom>
          <a:noFill/>
          <a:ln>
            <a:solidFill>
              <a:schemeClr val="accent5">
                <a:lumMod val="50000"/>
              </a:schemeClr>
            </a:solid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71"/>
          <p:cNvPicPr preferRelativeResize="0"/>
          <p:nvPr/>
        </p:nvPicPr>
        <p:blipFill>
          <a:blip r:embed="rId3">
            <a:alphaModFix/>
          </a:blip>
          <a:stretch>
            <a:fillRect/>
          </a:stretch>
        </p:blipFill>
        <p:spPr>
          <a:xfrm>
            <a:off x="0" y="89298"/>
            <a:ext cx="12192000" cy="667940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ACD34-AFA3-11CA-03E6-7548D0947413}"/>
              </a:ext>
            </a:extLst>
          </p:cNvPr>
          <p:cNvSpPr>
            <a:spLocks noGrp="1"/>
          </p:cNvSpPr>
          <p:nvPr>
            <p:ph idx="1"/>
          </p:nvPr>
        </p:nvSpPr>
        <p:spPr>
          <a:xfrm>
            <a:off x="509665" y="344774"/>
            <a:ext cx="11257613" cy="5832189"/>
          </a:xfrm>
          <a:solidFill>
            <a:srgbClr val="E9F8FD"/>
          </a:solidFill>
          <a:ln>
            <a:solidFill>
              <a:srgbClr val="002060"/>
            </a:solidFill>
          </a:ln>
        </p:spPr>
        <p:txBody>
          <a:bodyPr>
            <a:normAutofit fontScale="85000" lnSpcReduction="20000"/>
          </a:bodyPr>
          <a:lstStyle/>
          <a:p>
            <a:pPr marL="0" indent="0">
              <a:buNone/>
            </a:pPr>
            <a:r>
              <a:rPr lang="en-US" sz="1800" b="1" i="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Essential Standards</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EPF.CC.1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factors associated with consumer decision making</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EPF.CC.2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the rights and responsibilities of buyers and sellers under consumer protection laws</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Essential Question</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How does individual learn and practice good habits in the purchase of goods and services in the U.S. market economy?  </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Students can: </a:t>
            </a:r>
          </a:p>
          <a:p>
            <a:r>
              <a:rPr lang="en-US" sz="2400" dirty="0">
                <a:latin typeface="Times New Roman" panose="02020603050405020304" pitchFamily="18" charset="0"/>
                <a:cs typeface="Times New Roman" panose="02020603050405020304" pitchFamily="18" charset="0"/>
              </a:rPr>
              <a:t>Identify what consumerism is and its impact on my buying habits </a:t>
            </a:r>
          </a:p>
          <a:p>
            <a:r>
              <a:rPr lang="en-US" sz="2400" dirty="0">
                <a:latin typeface="Times New Roman" panose="02020603050405020304" pitchFamily="18" charset="0"/>
                <a:cs typeface="Times New Roman" panose="02020603050405020304" pitchFamily="18" charset="0"/>
              </a:rPr>
              <a:t>Evaluate critical consumer practices to evaluate how various factors influence my consumption choices </a:t>
            </a: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Advertising techniques</a:t>
            </a:r>
          </a:p>
          <a:p>
            <a:r>
              <a:rPr lang="en-US" sz="2400" b="1" dirty="0">
                <a:latin typeface="Times New Roman" panose="02020603050405020304" pitchFamily="18" charset="0"/>
                <a:cs typeface="Times New Roman" panose="02020603050405020304" pitchFamily="18" charset="0"/>
              </a:rPr>
              <a:t>As Seen on TV, Social Media, Billboards, and Everywhere </a:t>
            </a:r>
          </a:p>
          <a:p>
            <a:r>
              <a:rPr lang="en-US" sz="2400" b="1" dirty="0">
                <a:latin typeface="Times New Roman" panose="02020603050405020304" pitchFamily="18" charset="0"/>
                <a:cs typeface="Times New Roman" panose="02020603050405020304" pitchFamily="18" charset="0"/>
              </a:rPr>
              <a:t>Product comparison</a:t>
            </a:r>
          </a:p>
          <a:p>
            <a:pPr marL="0" indent="0">
              <a:buNone/>
            </a:pP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HOMEWORK: </a:t>
            </a:r>
          </a:p>
          <a:p>
            <a:r>
              <a:rPr lang="en-US" sz="2400" b="1">
                <a:solidFill>
                  <a:srgbClr val="FF0000"/>
                </a:solidFill>
                <a:latin typeface="Times New Roman" panose="02020603050405020304" pitchFamily="18" charset="0"/>
                <a:cs typeface="Times New Roman" panose="02020603050405020304" pitchFamily="18" charset="0"/>
              </a:rPr>
              <a:t>Product comparison </a:t>
            </a:r>
          </a:p>
          <a:p>
            <a:r>
              <a:rPr lang="en-US" sz="2400" b="1" dirty="0">
                <a:solidFill>
                  <a:srgbClr val="FF0000"/>
                </a:solidFill>
                <a:latin typeface="Times New Roman" panose="02020603050405020304" pitchFamily="18" charset="0"/>
                <a:cs typeface="Times New Roman" panose="02020603050405020304" pitchFamily="18" charset="0"/>
              </a:rPr>
              <a:t>Current Events Journal 4 – due 5/10</a:t>
            </a:r>
          </a:p>
          <a:p>
            <a:r>
              <a:rPr lang="en-US" sz="2400" b="1" dirty="0">
                <a:solidFill>
                  <a:srgbClr val="FF0000"/>
                </a:solidFill>
                <a:latin typeface="Times New Roman" panose="02020603050405020304" pitchFamily="18" charset="0"/>
                <a:cs typeface="Times New Roman" panose="02020603050405020304" pitchFamily="18" charset="0"/>
              </a:rPr>
              <a:t>Stock Market Game </a:t>
            </a:r>
          </a:p>
        </p:txBody>
      </p:sp>
    </p:spTree>
    <p:extLst>
      <p:ext uri="{BB962C8B-B14F-4D97-AF65-F5344CB8AC3E}">
        <p14:creationId xmlns:p14="http://schemas.microsoft.com/office/powerpoint/2010/main" val="11448513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AD Techniques</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124262"/>
            <a:ext cx="10515600" cy="5082681"/>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Identify the following advertising techniques </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4" name="Google Shape;568;p70">
            <a:extLst>
              <a:ext uri="{FF2B5EF4-FFF2-40B4-BE49-F238E27FC236}">
                <a16:creationId xmlns:a16="http://schemas.microsoft.com/office/drawing/2014/main" id="{D9E571A4-3023-AB95-A684-3253762D59B2}"/>
              </a:ext>
            </a:extLst>
          </p:cNvPr>
          <p:cNvPicPr preferRelativeResize="0"/>
          <p:nvPr/>
        </p:nvPicPr>
        <p:blipFill>
          <a:blip r:embed="rId3">
            <a:alphaModFix/>
          </a:blip>
          <a:stretch>
            <a:fillRect/>
          </a:stretch>
        </p:blipFill>
        <p:spPr>
          <a:xfrm>
            <a:off x="513300" y="2180655"/>
            <a:ext cx="3510360" cy="1982681"/>
          </a:xfrm>
          <a:prstGeom prst="rect">
            <a:avLst/>
          </a:prstGeom>
          <a:noFill/>
          <a:ln>
            <a:solidFill>
              <a:schemeClr val="accent5">
                <a:lumMod val="50000"/>
              </a:schemeClr>
            </a:solidFill>
          </a:ln>
        </p:spPr>
      </p:pic>
      <p:pic>
        <p:nvPicPr>
          <p:cNvPr id="5" name="Google Shape;540;p67">
            <a:extLst>
              <a:ext uri="{FF2B5EF4-FFF2-40B4-BE49-F238E27FC236}">
                <a16:creationId xmlns:a16="http://schemas.microsoft.com/office/drawing/2014/main" id="{48F03542-097E-994F-4453-2D477D43BB4C}"/>
              </a:ext>
            </a:extLst>
          </p:cNvPr>
          <p:cNvPicPr preferRelativeResize="0"/>
          <p:nvPr/>
        </p:nvPicPr>
        <p:blipFill>
          <a:blip r:embed="rId4">
            <a:alphaModFix/>
          </a:blip>
          <a:stretch>
            <a:fillRect/>
          </a:stretch>
        </p:blipFill>
        <p:spPr>
          <a:xfrm>
            <a:off x="377571" y="4860506"/>
            <a:ext cx="3510361" cy="1870255"/>
          </a:xfrm>
          <a:prstGeom prst="rect">
            <a:avLst/>
          </a:prstGeom>
          <a:noFill/>
          <a:ln>
            <a:noFill/>
          </a:ln>
        </p:spPr>
      </p:pic>
      <p:pic>
        <p:nvPicPr>
          <p:cNvPr id="6" name="Google Shape;471;p59">
            <a:extLst>
              <a:ext uri="{FF2B5EF4-FFF2-40B4-BE49-F238E27FC236}">
                <a16:creationId xmlns:a16="http://schemas.microsoft.com/office/drawing/2014/main" id="{0009627E-6969-6B6A-2AE5-3313384629AA}"/>
              </a:ext>
            </a:extLst>
          </p:cNvPr>
          <p:cNvPicPr preferRelativeResize="0"/>
          <p:nvPr/>
        </p:nvPicPr>
        <p:blipFill>
          <a:blip r:embed="rId5">
            <a:alphaModFix/>
          </a:blip>
          <a:stretch>
            <a:fillRect/>
          </a:stretch>
        </p:blipFill>
        <p:spPr>
          <a:xfrm>
            <a:off x="4562995" y="2174359"/>
            <a:ext cx="3506269" cy="1982680"/>
          </a:xfrm>
          <a:prstGeom prst="rect">
            <a:avLst/>
          </a:prstGeom>
          <a:noFill/>
          <a:ln>
            <a:noFill/>
          </a:ln>
        </p:spPr>
      </p:pic>
      <p:pic>
        <p:nvPicPr>
          <p:cNvPr id="7" name="Google Shape;416;p53">
            <a:extLst>
              <a:ext uri="{FF2B5EF4-FFF2-40B4-BE49-F238E27FC236}">
                <a16:creationId xmlns:a16="http://schemas.microsoft.com/office/drawing/2014/main" id="{397A8DA9-B1B9-CE21-5BC9-939E1E7F6B7B}"/>
              </a:ext>
            </a:extLst>
          </p:cNvPr>
          <p:cNvPicPr preferRelativeResize="0"/>
          <p:nvPr/>
        </p:nvPicPr>
        <p:blipFill>
          <a:blip r:embed="rId6">
            <a:alphaModFix/>
          </a:blip>
          <a:stretch>
            <a:fillRect/>
          </a:stretch>
        </p:blipFill>
        <p:spPr>
          <a:xfrm>
            <a:off x="4588348" y="4854822"/>
            <a:ext cx="3377235" cy="1870256"/>
          </a:xfrm>
          <a:prstGeom prst="rect">
            <a:avLst/>
          </a:prstGeom>
          <a:noFill/>
          <a:ln>
            <a:noFill/>
          </a:ln>
        </p:spPr>
      </p:pic>
      <p:pic>
        <p:nvPicPr>
          <p:cNvPr id="1026" name="Picture 2" descr="of urgency and scarcity ...">
            <a:extLst>
              <a:ext uri="{FF2B5EF4-FFF2-40B4-BE49-F238E27FC236}">
                <a16:creationId xmlns:a16="http://schemas.microsoft.com/office/drawing/2014/main" id="{DD2C39A0-B732-A924-32DA-F9666EDCAE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9598" y="2174358"/>
            <a:ext cx="3269102" cy="20895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rsuade with Emotional Appeals ...">
            <a:extLst>
              <a:ext uri="{FF2B5EF4-FFF2-40B4-BE49-F238E27FC236}">
                <a16:creationId xmlns:a16="http://schemas.microsoft.com/office/drawing/2014/main" id="{CEDB4A05-1ABF-B607-9A7F-B8580609C5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6211" y="4854822"/>
            <a:ext cx="3628005" cy="1832925"/>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83E3B28-B9D5-B50A-532B-0308B76C545A}"/>
              </a:ext>
            </a:extLst>
          </p:cNvPr>
          <p:cNvSpPr/>
          <p:nvPr/>
        </p:nvSpPr>
        <p:spPr>
          <a:xfrm>
            <a:off x="513300" y="1483188"/>
            <a:ext cx="2443397" cy="562363"/>
          </a:xfrm>
          <a:prstGeom prst="rect">
            <a:avLst/>
          </a:prstGeom>
          <a:solidFill>
            <a:schemeClr val="tx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Advertisement A</a:t>
            </a:r>
          </a:p>
        </p:txBody>
      </p:sp>
      <p:sp>
        <p:nvSpPr>
          <p:cNvPr id="9" name="Rectangle 8">
            <a:extLst>
              <a:ext uri="{FF2B5EF4-FFF2-40B4-BE49-F238E27FC236}">
                <a16:creationId xmlns:a16="http://schemas.microsoft.com/office/drawing/2014/main" id="{D063A185-7334-5D8E-FBE8-8A2881624A76}"/>
              </a:ext>
            </a:extLst>
          </p:cNvPr>
          <p:cNvSpPr/>
          <p:nvPr/>
        </p:nvSpPr>
        <p:spPr>
          <a:xfrm>
            <a:off x="4501476" y="1483188"/>
            <a:ext cx="2443397" cy="562363"/>
          </a:xfrm>
          <a:prstGeom prst="rect">
            <a:avLst/>
          </a:prstGeom>
          <a:solidFill>
            <a:schemeClr val="tx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Advertisement B</a:t>
            </a:r>
          </a:p>
        </p:txBody>
      </p:sp>
      <p:sp>
        <p:nvSpPr>
          <p:cNvPr id="10" name="Rectangle 9">
            <a:extLst>
              <a:ext uri="{FF2B5EF4-FFF2-40B4-BE49-F238E27FC236}">
                <a16:creationId xmlns:a16="http://schemas.microsoft.com/office/drawing/2014/main" id="{74F931E9-8395-0456-0649-9B1546856523}"/>
              </a:ext>
            </a:extLst>
          </p:cNvPr>
          <p:cNvSpPr/>
          <p:nvPr/>
        </p:nvSpPr>
        <p:spPr>
          <a:xfrm>
            <a:off x="8409598" y="1483188"/>
            <a:ext cx="2443397" cy="562363"/>
          </a:xfrm>
          <a:prstGeom prst="rect">
            <a:avLst/>
          </a:prstGeom>
          <a:solidFill>
            <a:schemeClr val="tx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Advertisement C</a:t>
            </a:r>
          </a:p>
        </p:txBody>
      </p:sp>
      <p:sp>
        <p:nvSpPr>
          <p:cNvPr id="11" name="Rectangle 10">
            <a:extLst>
              <a:ext uri="{FF2B5EF4-FFF2-40B4-BE49-F238E27FC236}">
                <a16:creationId xmlns:a16="http://schemas.microsoft.com/office/drawing/2014/main" id="{C6A5CA15-EC3D-E62B-D520-3C816314F9B7}"/>
              </a:ext>
            </a:extLst>
          </p:cNvPr>
          <p:cNvSpPr/>
          <p:nvPr/>
        </p:nvSpPr>
        <p:spPr>
          <a:xfrm>
            <a:off x="513299" y="4263919"/>
            <a:ext cx="2443397" cy="562363"/>
          </a:xfrm>
          <a:prstGeom prst="rect">
            <a:avLst/>
          </a:prstGeom>
          <a:solidFill>
            <a:schemeClr val="tx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Advertisement D</a:t>
            </a:r>
          </a:p>
        </p:txBody>
      </p:sp>
      <p:sp>
        <p:nvSpPr>
          <p:cNvPr id="12" name="Rectangle 11">
            <a:extLst>
              <a:ext uri="{FF2B5EF4-FFF2-40B4-BE49-F238E27FC236}">
                <a16:creationId xmlns:a16="http://schemas.microsoft.com/office/drawing/2014/main" id="{4E4205BE-0B5D-CC65-C512-AA116460CB9E}"/>
              </a:ext>
            </a:extLst>
          </p:cNvPr>
          <p:cNvSpPr/>
          <p:nvPr/>
        </p:nvSpPr>
        <p:spPr>
          <a:xfrm>
            <a:off x="4582052" y="4238901"/>
            <a:ext cx="2443397" cy="562363"/>
          </a:xfrm>
          <a:prstGeom prst="rect">
            <a:avLst/>
          </a:prstGeom>
          <a:solidFill>
            <a:schemeClr val="tx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Advertisement E</a:t>
            </a:r>
          </a:p>
        </p:txBody>
      </p:sp>
      <p:sp>
        <p:nvSpPr>
          <p:cNvPr id="13" name="Rectangle 12">
            <a:extLst>
              <a:ext uri="{FF2B5EF4-FFF2-40B4-BE49-F238E27FC236}">
                <a16:creationId xmlns:a16="http://schemas.microsoft.com/office/drawing/2014/main" id="{41C02822-FC98-DB22-9420-99A54B11171F}"/>
              </a:ext>
            </a:extLst>
          </p:cNvPr>
          <p:cNvSpPr/>
          <p:nvPr/>
        </p:nvSpPr>
        <p:spPr>
          <a:xfrm>
            <a:off x="8363813" y="4210013"/>
            <a:ext cx="2443397" cy="562363"/>
          </a:xfrm>
          <a:prstGeom prst="rect">
            <a:avLst/>
          </a:prstGeom>
          <a:solidFill>
            <a:schemeClr val="tx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Advertisement F</a:t>
            </a:r>
          </a:p>
        </p:txBody>
      </p:sp>
    </p:spTree>
    <p:extLst>
      <p:ext uri="{BB962C8B-B14F-4D97-AF65-F5344CB8AC3E}">
        <p14:creationId xmlns:p14="http://schemas.microsoft.com/office/powerpoint/2010/main" val="275208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Train to be a Wise Consumer</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2720715"/>
            <a:ext cx="10515600" cy="3794033"/>
          </a:xfrm>
          <a:solidFill>
            <a:schemeClr val="bg1"/>
          </a:solidFill>
          <a:ln>
            <a:solidFill>
              <a:schemeClr val="accent1">
                <a:lumMod val="50000"/>
              </a:schemeClr>
            </a:solidFill>
          </a:ln>
        </p:spPr>
        <p:txBody>
          <a:bodyPr>
            <a:normAutofit/>
          </a:bodyPr>
          <a:lstStyle/>
          <a:p>
            <a:pPr marL="0" indent="0">
              <a:buNone/>
            </a:pPr>
            <a:r>
              <a:rPr lang="en-US" sz="2400" b="1" i="1" u="sng" dirty="0">
                <a:solidFill>
                  <a:schemeClr val="accent5">
                    <a:lumMod val="50000"/>
                  </a:schemeClr>
                </a:solidFill>
                <a:latin typeface="Times New Roman" panose="02020603050405020304" pitchFamily="18" charset="0"/>
                <a:cs typeface="Times New Roman" panose="02020603050405020304" pitchFamily="18" charset="0"/>
              </a:rPr>
              <a:t>Consumer education</a:t>
            </a:r>
            <a:r>
              <a:rPr lang="en-US" sz="2400" dirty="0">
                <a:latin typeface="Times New Roman" panose="02020603050405020304" pitchFamily="18" charset="0"/>
                <a:cs typeface="Times New Roman" panose="02020603050405020304" pitchFamily="18" charset="0"/>
              </a:rPr>
              <a:t>: learning how to evaluate products based on criteria </a:t>
            </a:r>
          </a:p>
          <a:p>
            <a:r>
              <a:rPr lang="en-US" sz="2400" dirty="0">
                <a:latin typeface="Times New Roman" panose="02020603050405020304" pitchFamily="18" charset="0"/>
                <a:cs typeface="Times New Roman" panose="02020603050405020304" pitchFamily="18" charset="0"/>
              </a:rPr>
              <a:t>Example – </a:t>
            </a:r>
            <a:r>
              <a:rPr lang="en-US" sz="2400" i="1" dirty="0">
                <a:solidFill>
                  <a:srgbClr val="002060"/>
                </a:solidFill>
                <a:latin typeface="Times New Roman" panose="02020603050405020304" pitchFamily="18" charset="0"/>
                <a:cs typeface="Times New Roman" panose="02020603050405020304" pitchFamily="18" charset="0"/>
              </a:rPr>
              <a:t>how it is made, why it costs what it does, who is the intended user, and how a product is used</a:t>
            </a: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6873DD8-0133-5114-30ED-F7EC741E8F8A}"/>
              </a:ext>
            </a:extLst>
          </p:cNvPr>
          <p:cNvSpPr/>
          <p:nvPr/>
        </p:nvSpPr>
        <p:spPr>
          <a:xfrm>
            <a:off x="594610" y="1079290"/>
            <a:ext cx="11002780" cy="146903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endParaRPr lang="en-US" sz="2400" b="0" i="0" dirty="0">
              <a:solidFill>
                <a:schemeClr val="bg1"/>
              </a:solidFill>
              <a:effectLst/>
              <a:latin typeface="Times New Roman" panose="02020603050405020304" pitchFamily="18" charset="0"/>
              <a:cs typeface="Times New Roman" panose="02020603050405020304" pitchFamily="18" charset="0"/>
            </a:endParaRPr>
          </a:p>
          <a:p>
            <a:r>
              <a:rPr lang="en-US" sz="2400" b="0" i="0" dirty="0">
                <a:solidFill>
                  <a:schemeClr val="bg1"/>
                </a:solidFill>
                <a:effectLst/>
                <a:latin typeface="Times New Roman" panose="02020603050405020304" pitchFamily="18" charset="0"/>
                <a:cs typeface="Times New Roman" panose="02020603050405020304" pitchFamily="18" charset="0"/>
              </a:rPr>
              <a:t>Consumption is the sole end and purpose of all production; and the interest of the producer ought to be attended to, only so far as it may be necessary for promoting that of the consumer.</a:t>
            </a:r>
          </a:p>
          <a:p>
            <a:r>
              <a:rPr lang="en-US" sz="2400" dirty="0">
                <a:solidFill>
                  <a:schemeClr val="bg1"/>
                </a:solidFill>
                <a:latin typeface="Times New Roman" panose="02020603050405020304" pitchFamily="18" charset="0"/>
                <a:cs typeface="Times New Roman" panose="02020603050405020304" pitchFamily="18" charset="0"/>
              </a:rPr>
              <a:t>	- Adam Smith, “Wealth of Nations” </a:t>
            </a:r>
            <a:br>
              <a:rPr lang="en-US" sz="2400" dirty="0">
                <a:solidFill>
                  <a:schemeClr val="bg1"/>
                </a:solidFill>
                <a:latin typeface="Times New Roman" panose="02020603050405020304" pitchFamily="18" charset="0"/>
                <a:cs typeface="Times New Roman" panose="02020603050405020304" pitchFamily="18" charset="0"/>
              </a:rPr>
            </a:b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0A2DBC3-C079-24A8-DF5A-7E5006C06D46}"/>
              </a:ext>
            </a:extLst>
          </p:cNvPr>
          <p:cNvSpPr/>
          <p:nvPr/>
        </p:nvSpPr>
        <p:spPr>
          <a:xfrm>
            <a:off x="594610" y="3927423"/>
            <a:ext cx="4891790" cy="2760324"/>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Agents of information for consumers</a:t>
            </a:r>
          </a:p>
          <a:p>
            <a:pPr marL="342900" indent="-342900">
              <a:buFont typeface="Arial" panose="020B0604020202020204" pitchFamily="34" charset="0"/>
              <a:buChar char="•"/>
            </a:pPr>
            <a:r>
              <a:rPr lang="en-US" sz="2400" b="1" i="1" u="sng" dirty="0">
                <a:solidFill>
                  <a:srgbClr val="FFC000"/>
                </a:solidFill>
                <a:latin typeface="Times New Roman" panose="02020603050405020304" pitchFamily="18" charset="0"/>
                <a:cs typeface="Times New Roman" panose="02020603050405020304" pitchFamily="18" charset="0"/>
              </a:rPr>
              <a:t>Producer of the product</a:t>
            </a:r>
          </a:p>
          <a:p>
            <a:pPr marL="342900" indent="-342900">
              <a:buFont typeface="Arial" panose="020B0604020202020204" pitchFamily="34" charset="0"/>
              <a:buChar char="•"/>
            </a:pPr>
            <a:r>
              <a:rPr lang="en-US" sz="2400" b="1" i="1" u="sng" dirty="0">
                <a:solidFill>
                  <a:srgbClr val="FFC000"/>
                </a:solidFill>
                <a:latin typeface="Times New Roman" panose="02020603050405020304" pitchFamily="18" charset="0"/>
                <a:cs typeface="Times New Roman" panose="02020603050405020304" pitchFamily="18" charset="0"/>
              </a:rPr>
              <a:t>Government </a:t>
            </a:r>
          </a:p>
          <a:p>
            <a:pPr marL="342900" indent="-342900">
              <a:buFont typeface="Arial" panose="020B0604020202020204" pitchFamily="34" charset="0"/>
              <a:buChar char="•"/>
            </a:pPr>
            <a:r>
              <a:rPr lang="en-US" sz="2400" b="1" i="1" u="sng" dirty="0">
                <a:solidFill>
                  <a:srgbClr val="FFC000"/>
                </a:solidFill>
                <a:latin typeface="Times New Roman" panose="02020603050405020304" pitchFamily="18" charset="0"/>
                <a:cs typeface="Times New Roman" panose="02020603050405020304" pitchFamily="18" charset="0"/>
              </a:rPr>
              <a:t>Firsthand accounts or testimonials</a:t>
            </a:r>
          </a:p>
          <a:p>
            <a:pPr marL="342900" indent="-342900">
              <a:buFont typeface="Arial" panose="020B0604020202020204" pitchFamily="34" charset="0"/>
              <a:buChar char="•"/>
            </a:pPr>
            <a:r>
              <a:rPr lang="en-US" sz="2400" b="1" i="1" u="sng" dirty="0">
                <a:solidFill>
                  <a:srgbClr val="FFC000"/>
                </a:solidFill>
                <a:latin typeface="Times New Roman" panose="02020603050405020304" pitchFamily="18" charset="0"/>
                <a:cs typeface="Times New Roman" panose="02020603050405020304" pitchFamily="18" charset="0"/>
              </a:rPr>
              <a:t>Social media</a:t>
            </a:r>
          </a:p>
          <a:p>
            <a:pPr marL="342900" indent="-342900">
              <a:buFont typeface="Arial" panose="020B0604020202020204" pitchFamily="34" charset="0"/>
              <a:buChar char="•"/>
            </a:pPr>
            <a:r>
              <a:rPr lang="en-US" sz="2400" b="1" i="1" u="sng" dirty="0">
                <a:solidFill>
                  <a:srgbClr val="FFC000"/>
                </a:solidFill>
                <a:latin typeface="Times New Roman" panose="02020603050405020304" pitchFamily="18" charset="0"/>
                <a:cs typeface="Times New Roman" panose="02020603050405020304" pitchFamily="18" charset="0"/>
              </a:rPr>
              <a:t>Consumer Reports</a:t>
            </a: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5122" name="Picture 2" descr="Most Electric Dryers Brands Show Early Product Performance Improvement  According to New Metric from CR Data Intelligence - Consumer Reports Data  Intelligence">
            <a:extLst>
              <a:ext uri="{FF2B5EF4-FFF2-40B4-BE49-F238E27FC236}">
                <a16:creationId xmlns:a16="http://schemas.microsoft.com/office/drawing/2014/main" id="{A686AAFA-C564-E68D-C045-0099BB879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582683"/>
            <a:ext cx="3558290" cy="31098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3,300+ Broken Appliances Stock Photos, Pictures &amp; Royalty-Free Images -  iStock | Washing machine, Home repair, Old appliances">
            <a:extLst>
              <a:ext uri="{FF2B5EF4-FFF2-40B4-BE49-F238E27FC236}">
                <a16:creationId xmlns:a16="http://schemas.microsoft.com/office/drawing/2014/main" id="{DAF9D17B-18B6-2D28-F549-1DD3C1D80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482" y="3719695"/>
            <a:ext cx="1666796" cy="2081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5333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Product Comparison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Compare two products that are competitors </a:t>
            </a:r>
          </a:p>
          <a:p>
            <a:r>
              <a:rPr lang="en-US" sz="2400" dirty="0">
                <a:latin typeface="Times New Roman" panose="02020603050405020304" pitchFamily="18" charset="0"/>
                <a:cs typeface="Times New Roman" panose="02020603050405020304" pitchFamily="18" charset="0"/>
              </a:rPr>
              <a:t>3 Tasks </a:t>
            </a:r>
          </a:p>
        </p:txBody>
      </p:sp>
      <p:sp>
        <p:nvSpPr>
          <p:cNvPr id="4" name="Rectangle 3">
            <a:extLst>
              <a:ext uri="{FF2B5EF4-FFF2-40B4-BE49-F238E27FC236}">
                <a16:creationId xmlns:a16="http://schemas.microsoft.com/office/drawing/2014/main" id="{2F854E44-3633-DE5B-DD1F-284C04E78EA0}"/>
              </a:ext>
            </a:extLst>
          </p:cNvPr>
          <p:cNvSpPr/>
          <p:nvPr/>
        </p:nvSpPr>
        <p:spPr>
          <a:xfrm>
            <a:off x="223604" y="2233534"/>
            <a:ext cx="3883702" cy="3087974"/>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b="1" u="sng" dirty="0">
              <a:solidFill>
                <a:schemeClr val="bg1"/>
              </a:solidFill>
              <a:latin typeface="Times New Roman" panose="02020603050405020304" pitchFamily="18" charset="0"/>
              <a:cs typeface="Times New Roman" panose="02020603050405020304" pitchFamily="18" charset="0"/>
            </a:endParaRPr>
          </a:p>
          <a:p>
            <a:r>
              <a:rPr lang="en-US" sz="2400" b="1" u="sng" dirty="0">
                <a:solidFill>
                  <a:schemeClr val="bg1"/>
                </a:solidFill>
                <a:latin typeface="Times New Roman" panose="02020603050405020304" pitchFamily="18" charset="0"/>
                <a:cs typeface="Times New Roman" panose="02020603050405020304" pitchFamily="18" charset="0"/>
              </a:rPr>
              <a:t>TASK 1 – Comparison</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Pricing research</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Evaluate perceived value &amp; prestige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Construct a product review via a demo</a:t>
            </a:r>
          </a:p>
          <a:p>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BD028D5-CEE0-D25C-9E9E-E60E937114A3}"/>
              </a:ext>
            </a:extLst>
          </p:cNvPr>
          <p:cNvSpPr/>
          <p:nvPr/>
        </p:nvSpPr>
        <p:spPr>
          <a:xfrm>
            <a:off x="4285937" y="2233534"/>
            <a:ext cx="3798759" cy="3087974"/>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TASK 2 – Advertising</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Social media presence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Techniques used to advertise (Have examples – digital &amp; print)</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Create a unique ad for ONE of the products</a:t>
            </a: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378E77F-E778-0784-25F8-294704AD1426}"/>
              </a:ext>
            </a:extLst>
          </p:cNvPr>
          <p:cNvSpPr/>
          <p:nvPr/>
        </p:nvSpPr>
        <p:spPr>
          <a:xfrm>
            <a:off x="8263327" y="2233534"/>
            <a:ext cx="3705069" cy="3087974"/>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TASK 3 – Consumer Protection</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Official timeline of product recalls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Review by the BBB</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5 testimonials of the product found online</a:t>
            </a: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2050" name="Picture 2" descr="Digital Photography ...">
            <a:extLst>
              <a:ext uri="{FF2B5EF4-FFF2-40B4-BE49-F238E27FC236}">
                <a16:creationId xmlns:a16="http://schemas.microsoft.com/office/drawing/2014/main" id="{5B5C12CD-379C-2ED0-23E1-CEB74D4DB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182" y="494467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6 Best cameras under $1500: Digital ...">
            <a:extLst>
              <a:ext uri="{FF2B5EF4-FFF2-40B4-BE49-F238E27FC236}">
                <a16:creationId xmlns:a16="http://schemas.microsoft.com/office/drawing/2014/main" id="{3A815406-59BA-DA17-DC5C-84C3D365F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9604" y="4945179"/>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FF8C41A-FED2-A42E-42FF-8628144015BD}"/>
              </a:ext>
            </a:extLst>
          </p:cNvPr>
          <p:cNvSpPr/>
          <p:nvPr/>
        </p:nvSpPr>
        <p:spPr>
          <a:xfrm>
            <a:off x="5350943" y="5651292"/>
            <a:ext cx="1424065" cy="870445"/>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VS.</a:t>
            </a:r>
          </a:p>
        </p:txBody>
      </p:sp>
    </p:spTree>
    <p:extLst>
      <p:ext uri="{BB962C8B-B14F-4D97-AF65-F5344CB8AC3E}">
        <p14:creationId xmlns:p14="http://schemas.microsoft.com/office/powerpoint/2010/main" val="17252453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Product Research</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Select your product from the list </a:t>
            </a:r>
          </a:p>
          <a:p>
            <a:r>
              <a:rPr lang="en-US" sz="2400" dirty="0">
                <a:latin typeface="Times New Roman" panose="02020603050405020304" pitchFamily="18" charset="0"/>
                <a:cs typeface="Times New Roman" panose="02020603050405020304" pitchFamily="18" charset="0"/>
              </a:rPr>
              <a:t>Select two competitors in the classification</a:t>
            </a:r>
          </a:p>
          <a:p>
            <a:r>
              <a:rPr lang="en-US" sz="2400" dirty="0">
                <a:latin typeface="Times New Roman" panose="02020603050405020304" pitchFamily="18" charset="0"/>
                <a:cs typeface="Times New Roman" panose="02020603050405020304" pitchFamily="18" charset="0"/>
              </a:rPr>
              <a:t>Research price information  </a:t>
            </a:r>
          </a:p>
        </p:txBody>
      </p:sp>
      <p:sp>
        <p:nvSpPr>
          <p:cNvPr id="4" name="Rectangle 3">
            <a:extLst>
              <a:ext uri="{FF2B5EF4-FFF2-40B4-BE49-F238E27FC236}">
                <a16:creationId xmlns:a16="http://schemas.microsoft.com/office/drawing/2014/main" id="{7B3D8EE7-39C4-4A84-542B-0B812D5A633D}"/>
              </a:ext>
            </a:extLst>
          </p:cNvPr>
          <p:cNvSpPr/>
          <p:nvPr/>
        </p:nvSpPr>
        <p:spPr>
          <a:xfrm>
            <a:off x="1349115" y="2758190"/>
            <a:ext cx="4527029" cy="3929557"/>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Consider:</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The cost of the product – comparison shop (Amazon, Grocery stores, Walmart, Target, etc. .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Does it need refills – if so, how much does that cost, how often are refills needs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Maintenance &amp; upkeep requirements/costs </a:t>
            </a:r>
          </a:p>
        </p:txBody>
      </p:sp>
      <p:pic>
        <p:nvPicPr>
          <p:cNvPr id="3074" name="Picture 2" descr="Lexus Again Leads Most-Seen Auto Ads ...">
            <a:extLst>
              <a:ext uri="{FF2B5EF4-FFF2-40B4-BE49-F238E27FC236}">
                <a16:creationId xmlns:a16="http://schemas.microsoft.com/office/drawing/2014/main" id="{730FD44B-7818-31CD-B7EC-B7764C54D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9071" y="1109272"/>
            <a:ext cx="4527029" cy="20569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r Ads Template | PosterMyWall">
            <a:extLst>
              <a:ext uri="{FF2B5EF4-FFF2-40B4-BE49-F238E27FC236}">
                <a16:creationId xmlns:a16="http://schemas.microsoft.com/office/drawing/2014/main" id="{58E32022-CECC-6687-A49C-2037B0AEE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858" y="267648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olvo XC60 Car Ad - Advert Gallery">
            <a:extLst>
              <a:ext uri="{FF2B5EF4-FFF2-40B4-BE49-F238E27FC236}">
                <a16:creationId xmlns:a16="http://schemas.microsoft.com/office/drawing/2014/main" id="{6F816926-309B-1A2F-4A71-82596FA09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278" y="3590105"/>
            <a:ext cx="24479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onest Car Ads (@HonestCarAds) / X">
            <a:extLst>
              <a:ext uri="{FF2B5EF4-FFF2-40B4-BE49-F238E27FC236}">
                <a16:creationId xmlns:a16="http://schemas.microsoft.com/office/drawing/2014/main" id="{1DBE13B5-2DFF-48A7-218D-7D93D4785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7059" y="5080806"/>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9064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ACD34-AFA3-11CA-03E6-7548D0947413}"/>
              </a:ext>
            </a:extLst>
          </p:cNvPr>
          <p:cNvSpPr>
            <a:spLocks noGrp="1"/>
          </p:cNvSpPr>
          <p:nvPr>
            <p:ph idx="1"/>
          </p:nvPr>
        </p:nvSpPr>
        <p:spPr>
          <a:xfrm>
            <a:off x="509665" y="344774"/>
            <a:ext cx="11257613" cy="5832189"/>
          </a:xfrm>
          <a:solidFill>
            <a:srgbClr val="E9F8FD"/>
          </a:solidFill>
          <a:ln>
            <a:solidFill>
              <a:srgbClr val="002060"/>
            </a:solidFill>
          </a:ln>
        </p:spPr>
        <p:txBody>
          <a:bodyPr>
            <a:normAutofit fontScale="85000" lnSpcReduction="20000"/>
          </a:bodyPr>
          <a:lstStyle/>
          <a:p>
            <a:pPr marL="0" indent="0">
              <a:buNone/>
            </a:pPr>
            <a:r>
              <a:rPr lang="en-US" sz="1800" b="1" i="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Essential Standards</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EPF.CC.1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factors associated with consumer decision making</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EPF.CC.2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the rights and responsibilities of buyers and sellers under consumer protection laws</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Essential Question</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How does individual learn and practice good habits in the purchase of goods and services in the U.S. market economy?  </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Students can: </a:t>
            </a:r>
          </a:p>
          <a:p>
            <a:r>
              <a:rPr lang="en-US" sz="2400" dirty="0">
                <a:latin typeface="Times New Roman" panose="02020603050405020304" pitchFamily="18" charset="0"/>
                <a:cs typeface="Times New Roman" panose="02020603050405020304" pitchFamily="18" charset="0"/>
              </a:rPr>
              <a:t>Identify what consumerism is and its impact on my buying habits </a:t>
            </a:r>
          </a:p>
          <a:p>
            <a:r>
              <a:rPr lang="en-US" sz="2400" dirty="0">
                <a:latin typeface="Times New Roman" panose="02020603050405020304" pitchFamily="18" charset="0"/>
                <a:cs typeface="Times New Roman" panose="02020603050405020304" pitchFamily="18" charset="0"/>
              </a:rPr>
              <a:t>Evaluate critical consumer practices to evaluate how various factors influence my consumption choices </a:t>
            </a: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Stock Market Game Check-in</a:t>
            </a:r>
          </a:p>
          <a:p>
            <a:r>
              <a:rPr lang="en-US" sz="2400" b="1" dirty="0">
                <a:latin typeface="Times New Roman" panose="02020603050405020304" pitchFamily="18" charset="0"/>
                <a:cs typeface="Times New Roman" panose="02020603050405020304" pitchFamily="18" charset="0"/>
              </a:rPr>
              <a:t>Product comparison Power Point Setup</a:t>
            </a:r>
          </a:p>
          <a:p>
            <a:r>
              <a:rPr lang="en-US" sz="2400" b="1" dirty="0">
                <a:latin typeface="Times New Roman" panose="02020603050405020304" pitchFamily="18" charset="0"/>
                <a:cs typeface="Times New Roman" panose="02020603050405020304" pitchFamily="18" charset="0"/>
              </a:rPr>
              <a:t>Price v. Perceived Value</a:t>
            </a:r>
          </a:p>
          <a:p>
            <a:pPr marL="0" indent="0">
              <a:buNone/>
            </a:pP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HOMEWORK: </a:t>
            </a:r>
          </a:p>
          <a:p>
            <a:r>
              <a:rPr lang="en-US" sz="2400" b="1" dirty="0">
                <a:solidFill>
                  <a:srgbClr val="FF0000"/>
                </a:solidFill>
                <a:latin typeface="Times New Roman" panose="02020603050405020304" pitchFamily="18" charset="0"/>
                <a:cs typeface="Times New Roman" panose="02020603050405020304" pitchFamily="18" charset="0"/>
              </a:rPr>
              <a:t>Product comparison </a:t>
            </a:r>
          </a:p>
          <a:p>
            <a:r>
              <a:rPr lang="en-US" sz="2400" b="1" dirty="0">
                <a:solidFill>
                  <a:srgbClr val="FF0000"/>
                </a:solidFill>
                <a:latin typeface="Times New Roman" panose="02020603050405020304" pitchFamily="18" charset="0"/>
                <a:cs typeface="Times New Roman" panose="02020603050405020304" pitchFamily="18" charset="0"/>
              </a:rPr>
              <a:t>Current Events Journal 4 – due 5/10</a:t>
            </a:r>
          </a:p>
          <a:p>
            <a:r>
              <a:rPr lang="en-US" sz="2400" b="1" dirty="0">
                <a:solidFill>
                  <a:srgbClr val="FF0000"/>
                </a:solidFill>
                <a:latin typeface="Times New Roman" panose="02020603050405020304" pitchFamily="18" charset="0"/>
                <a:cs typeface="Times New Roman" panose="02020603050405020304" pitchFamily="18" charset="0"/>
              </a:rPr>
              <a:t>Stock Market Game </a:t>
            </a:r>
          </a:p>
        </p:txBody>
      </p:sp>
    </p:spTree>
    <p:extLst>
      <p:ext uri="{BB962C8B-B14F-4D97-AF65-F5344CB8AC3E}">
        <p14:creationId xmlns:p14="http://schemas.microsoft.com/office/powerpoint/2010/main" val="15505482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Bull or Bear Market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Check in on your investments </a:t>
            </a:r>
          </a:p>
          <a:p>
            <a:r>
              <a:rPr lang="en-US" sz="2400" dirty="0">
                <a:latin typeface="Times New Roman" panose="02020603050405020304" pitchFamily="18" charset="0"/>
                <a:cs typeface="Times New Roman" panose="02020603050405020304" pitchFamily="18" charset="0"/>
              </a:rPr>
              <a:t>Invest more if you have not already spent the whole amount</a:t>
            </a:r>
          </a:p>
          <a:p>
            <a:r>
              <a:rPr lang="en-US" sz="2400" dirty="0">
                <a:latin typeface="Times New Roman" panose="02020603050405020304" pitchFamily="18" charset="0"/>
                <a:cs typeface="Times New Roman" panose="02020603050405020304" pitchFamily="18" charset="0"/>
              </a:rPr>
              <a:t>Evaluate what stocks are doing well and why</a:t>
            </a:r>
          </a:p>
          <a:p>
            <a:r>
              <a:rPr lang="en-US" sz="2400" dirty="0">
                <a:latin typeface="Times New Roman" panose="02020603050405020304" pitchFamily="18" charset="0"/>
                <a:cs typeface="Times New Roman" panose="02020603050405020304" pitchFamily="18" charset="0"/>
              </a:rPr>
              <a:t>Evaluate what changes you need to make to your portfolio</a:t>
            </a:r>
          </a:p>
        </p:txBody>
      </p:sp>
      <p:pic>
        <p:nvPicPr>
          <p:cNvPr id="1028" name="Picture 4" descr="Bull and Bear Markets: What You Need to ...">
            <a:extLst>
              <a:ext uri="{FF2B5EF4-FFF2-40B4-BE49-F238E27FC236}">
                <a16:creationId xmlns:a16="http://schemas.microsoft.com/office/drawing/2014/main" id="{EDD1D5C0-41BB-0D80-F55A-4BB1188D8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97" y="3271214"/>
            <a:ext cx="4171013" cy="206528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0" name="Picture 6" descr="Bear Market Vs. Bull Market: When ...">
            <a:extLst>
              <a:ext uri="{FF2B5EF4-FFF2-40B4-BE49-F238E27FC236}">
                <a16:creationId xmlns:a16="http://schemas.microsoft.com/office/drawing/2014/main" id="{29860E6F-DC80-521B-C24B-0FC12AB0C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952" y="3164641"/>
            <a:ext cx="3606930" cy="316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62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Product Comparison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Compare two products that are competitors </a:t>
            </a:r>
          </a:p>
          <a:p>
            <a:r>
              <a:rPr lang="en-US" sz="2400" dirty="0">
                <a:latin typeface="Times New Roman" panose="02020603050405020304" pitchFamily="18" charset="0"/>
                <a:cs typeface="Times New Roman" panose="02020603050405020304" pitchFamily="18" charset="0"/>
              </a:rPr>
              <a:t>3 Tasks </a:t>
            </a:r>
          </a:p>
        </p:txBody>
      </p:sp>
      <p:sp>
        <p:nvSpPr>
          <p:cNvPr id="4" name="Rectangle 3">
            <a:extLst>
              <a:ext uri="{FF2B5EF4-FFF2-40B4-BE49-F238E27FC236}">
                <a16:creationId xmlns:a16="http://schemas.microsoft.com/office/drawing/2014/main" id="{2F854E44-3633-DE5B-DD1F-284C04E78EA0}"/>
              </a:ext>
            </a:extLst>
          </p:cNvPr>
          <p:cNvSpPr/>
          <p:nvPr/>
        </p:nvSpPr>
        <p:spPr>
          <a:xfrm>
            <a:off x="223604" y="2233534"/>
            <a:ext cx="3883702" cy="3087974"/>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b="1" u="sng" dirty="0">
              <a:solidFill>
                <a:schemeClr val="bg1"/>
              </a:solidFill>
              <a:latin typeface="Times New Roman" panose="02020603050405020304" pitchFamily="18" charset="0"/>
              <a:cs typeface="Times New Roman" panose="02020603050405020304" pitchFamily="18" charset="0"/>
            </a:endParaRPr>
          </a:p>
          <a:p>
            <a:r>
              <a:rPr lang="en-US" sz="2400" b="1" u="sng" dirty="0">
                <a:solidFill>
                  <a:schemeClr val="bg1"/>
                </a:solidFill>
                <a:latin typeface="Times New Roman" panose="02020603050405020304" pitchFamily="18" charset="0"/>
                <a:cs typeface="Times New Roman" panose="02020603050405020304" pitchFamily="18" charset="0"/>
              </a:rPr>
              <a:t>TASK 1 – Comparison</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Pricing research</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Evaluate perceived value &amp; prestige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Construct a product review via a demo</a:t>
            </a:r>
          </a:p>
          <a:p>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BD028D5-CEE0-D25C-9E9E-E60E937114A3}"/>
              </a:ext>
            </a:extLst>
          </p:cNvPr>
          <p:cNvSpPr/>
          <p:nvPr/>
        </p:nvSpPr>
        <p:spPr>
          <a:xfrm>
            <a:off x="4285937" y="2233534"/>
            <a:ext cx="3798759" cy="3087974"/>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TASK 2 – Advertising</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Social media presence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Techniques used to advertise (Have examples – digital &amp; print)</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Create a unique ad for ONE of the products</a:t>
            </a: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378E77F-E778-0784-25F8-294704AD1426}"/>
              </a:ext>
            </a:extLst>
          </p:cNvPr>
          <p:cNvSpPr/>
          <p:nvPr/>
        </p:nvSpPr>
        <p:spPr>
          <a:xfrm>
            <a:off x="8263327" y="2233534"/>
            <a:ext cx="3705069" cy="3087974"/>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TASK 3 – Consumer Protection</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Official timeline of product recalls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Review by the BBB</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5 testimonials of the product found online</a:t>
            </a: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2050" name="Picture 2" descr="Digital Photography ...">
            <a:extLst>
              <a:ext uri="{FF2B5EF4-FFF2-40B4-BE49-F238E27FC236}">
                <a16:creationId xmlns:a16="http://schemas.microsoft.com/office/drawing/2014/main" id="{5B5C12CD-379C-2ED0-23E1-CEB74D4DB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182" y="494467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6 Best cameras under $1500: Digital ...">
            <a:extLst>
              <a:ext uri="{FF2B5EF4-FFF2-40B4-BE49-F238E27FC236}">
                <a16:creationId xmlns:a16="http://schemas.microsoft.com/office/drawing/2014/main" id="{3A815406-59BA-DA17-DC5C-84C3D365F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9604" y="4945179"/>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FF8C41A-FED2-A42E-42FF-8628144015BD}"/>
              </a:ext>
            </a:extLst>
          </p:cNvPr>
          <p:cNvSpPr/>
          <p:nvPr/>
        </p:nvSpPr>
        <p:spPr>
          <a:xfrm>
            <a:off x="5350943" y="5651292"/>
            <a:ext cx="1424065" cy="870445"/>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VS.</a:t>
            </a:r>
          </a:p>
        </p:txBody>
      </p:sp>
    </p:spTree>
    <p:extLst>
      <p:ext uri="{BB962C8B-B14F-4D97-AF65-F5344CB8AC3E}">
        <p14:creationId xmlns:p14="http://schemas.microsoft.com/office/powerpoint/2010/main" val="22631841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ctrTitle"/>
          </p:nvPr>
        </p:nvSpPr>
        <p:spPr>
          <a:xfrm>
            <a:off x="1524000" y="647375"/>
            <a:ext cx="9144000" cy="1905650"/>
          </a:xfrm>
          <a:solidFill>
            <a:schemeClr val="tx2">
              <a:lumMod val="25000"/>
              <a:lumOff val="75000"/>
            </a:schemeClr>
          </a:solidFill>
          <a:ln>
            <a:solidFill>
              <a:srgbClr val="FF0000"/>
            </a:solidFill>
          </a:ln>
        </p:spPr>
        <p:txBody>
          <a:bodyPr/>
          <a:lstStyle/>
          <a:p>
            <a:r>
              <a:rPr lang="en-US" dirty="0">
                <a:latin typeface="Gill Sans Ultra Bold" panose="020B0A02020104020203" pitchFamily="34" charset="0"/>
              </a:rPr>
              <a:t>Product Comparison</a:t>
            </a:r>
          </a:p>
        </p:txBody>
      </p:sp>
      <p:sp>
        <p:nvSpPr>
          <p:cNvPr id="4" name="Subtitle 3">
            <a:extLst>
              <a:ext uri="{FF2B5EF4-FFF2-40B4-BE49-F238E27FC236}">
                <a16:creationId xmlns:a16="http://schemas.microsoft.com/office/drawing/2014/main" id="{5843D17B-1081-5331-1B32-948D2687529C}"/>
              </a:ext>
            </a:extLst>
          </p:cNvPr>
          <p:cNvSpPr>
            <a:spLocks noGrp="1"/>
          </p:cNvSpPr>
          <p:nvPr>
            <p:ph type="subTitle" idx="1"/>
          </p:nvPr>
        </p:nvSpPr>
        <p:spPr>
          <a:xfrm>
            <a:off x="284804" y="2799126"/>
            <a:ext cx="9144000" cy="1449647"/>
          </a:xfrm>
          <a:solidFill>
            <a:schemeClr val="bg1"/>
          </a:solidFill>
          <a:ln>
            <a:solidFill>
              <a:schemeClr val="tx1"/>
            </a:solidFill>
          </a:ln>
        </p:spPr>
        <p:txBody>
          <a:bodyPr/>
          <a:lstStyle/>
          <a:p>
            <a:pPr algn="l"/>
            <a:r>
              <a:rPr lang="en-US" b="1" dirty="0">
                <a:solidFill>
                  <a:srgbClr val="002060"/>
                </a:solidFill>
                <a:latin typeface="Times New Roman" panose="02020603050405020304" pitchFamily="18" charset="0"/>
                <a:cs typeface="Times New Roman" panose="02020603050405020304" pitchFamily="18" charset="0"/>
              </a:rPr>
              <a:t>Name(s):</a:t>
            </a:r>
          </a:p>
          <a:p>
            <a:pPr algn="l"/>
            <a:r>
              <a:rPr lang="en-US" b="1" dirty="0">
                <a:solidFill>
                  <a:srgbClr val="002060"/>
                </a:solidFill>
                <a:latin typeface="Times New Roman" panose="02020603050405020304" pitchFamily="18" charset="0"/>
                <a:cs typeface="Times New Roman" panose="02020603050405020304" pitchFamily="18" charset="0"/>
              </a:rPr>
              <a:t>Category: Vacuum Cleaners</a:t>
            </a:r>
          </a:p>
          <a:p>
            <a:pPr algn="l"/>
            <a:r>
              <a:rPr lang="en-US" b="1" dirty="0">
                <a:solidFill>
                  <a:srgbClr val="002060"/>
                </a:solidFill>
                <a:latin typeface="Times New Roman" panose="02020603050405020304" pitchFamily="18" charset="0"/>
                <a:cs typeface="Times New Roman" panose="02020603050405020304" pitchFamily="18" charset="0"/>
              </a:rPr>
              <a:t>Products: Hoover v. Shark</a:t>
            </a:r>
          </a:p>
        </p:txBody>
      </p:sp>
      <p:pic>
        <p:nvPicPr>
          <p:cNvPr id="1026" name="Picture 2" descr="Hoover Vacuums North America">
            <a:extLst>
              <a:ext uri="{FF2B5EF4-FFF2-40B4-BE49-F238E27FC236}">
                <a16:creationId xmlns:a16="http://schemas.microsoft.com/office/drawing/2014/main" id="{9227391E-3929-A08F-4863-96BDB5279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4231" y="2640115"/>
            <a:ext cx="2143125" cy="2143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AI Technology Similar to Self-Driving Cars">
            <a:extLst>
              <a:ext uri="{FF2B5EF4-FFF2-40B4-BE49-F238E27FC236}">
                <a16:creationId xmlns:a16="http://schemas.microsoft.com/office/drawing/2014/main" id="{768459E2-E976-5724-8235-A9743D489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0" y="2640115"/>
            <a:ext cx="2952750" cy="214312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6E14F6B-BA7E-E8B6-5167-DF5F3A8333D0}"/>
              </a:ext>
            </a:extLst>
          </p:cNvPr>
          <p:cNvSpPr/>
          <p:nvPr/>
        </p:nvSpPr>
        <p:spPr>
          <a:xfrm>
            <a:off x="6666139" y="3319383"/>
            <a:ext cx="1194177" cy="9293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Times New Roman" panose="02020603050405020304" pitchFamily="18" charset="0"/>
                <a:cs typeface="Times New Roman" panose="02020603050405020304" pitchFamily="18" charset="0"/>
              </a:rPr>
              <a:t>VS.</a:t>
            </a:r>
          </a:p>
        </p:txBody>
      </p:sp>
      <p:pic>
        <p:nvPicPr>
          <p:cNvPr id="1030" name="Picture 6" descr="Shark Stratos Upright Vacuum with ...">
            <a:extLst>
              <a:ext uri="{FF2B5EF4-FFF2-40B4-BE49-F238E27FC236}">
                <a16:creationId xmlns:a16="http://schemas.microsoft.com/office/drawing/2014/main" id="{D0A97F78-7007-5593-E31B-4190CEE7B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6351" y="3581412"/>
            <a:ext cx="1239196" cy="263577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Amazon.com - Hoover Windtunnel Max Capacity Upright Vacuum Cleaner with  HEPA Media Filtration, UH71100, Red">
            <a:extLst>
              <a:ext uri="{FF2B5EF4-FFF2-40B4-BE49-F238E27FC236}">
                <a16:creationId xmlns:a16="http://schemas.microsoft.com/office/drawing/2014/main" id="{B0DAAB51-8CE7-1EF2-9D61-5DA6D1B20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3868" y="3917569"/>
            <a:ext cx="975116" cy="253268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9734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Price Analysis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188720"/>
            <a:ext cx="10515600" cy="4988243"/>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Price Comparison </a:t>
            </a:r>
          </a:p>
        </p:txBody>
      </p:sp>
      <p:graphicFrame>
        <p:nvGraphicFramePr>
          <p:cNvPr id="5" name="Table 4">
            <a:extLst>
              <a:ext uri="{FF2B5EF4-FFF2-40B4-BE49-F238E27FC236}">
                <a16:creationId xmlns:a16="http://schemas.microsoft.com/office/drawing/2014/main" id="{A161EC84-27D2-B438-9697-71ED3903D942}"/>
              </a:ext>
            </a:extLst>
          </p:cNvPr>
          <p:cNvGraphicFramePr>
            <a:graphicFrameLocks noGrp="1"/>
          </p:cNvGraphicFramePr>
          <p:nvPr>
            <p:extLst>
              <p:ext uri="{D42A27DB-BD31-4B8C-83A1-F6EECF244321}">
                <p14:modId xmlns:p14="http://schemas.microsoft.com/office/powerpoint/2010/main" val="4223000478"/>
              </p:ext>
            </p:extLst>
          </p:nvPr>
        </p:nvGraphicFramePr>
        <p:xfrm>
          <a:off x="1783331" y="1556245"/>
          <a:ext cx="7330189" cy="3200400"/>
        </p:xfrm>
        <a:graphic>
          <a:graphicData uri="http://schemas.openxmlformats.org/drawingml/2006/table">
            <a:tbl>
              <a:tblPr firstRow="1" bandRow="1">
                <a:tableStyleId>{5C22544A-7EE6-4342-B048-85BDC9FD1C3A}</a:tableStyleId>
              </a:tblPr>
              <a:tblGrid>
                <a:gridCol w="2072389">
                  <a:extLst>
                    <a:ext uri="{9D8B030D-6E8A-4147-A177-3AD203B41FA5}">
                      <a16:colId xmlns:a16="http://schemas.microsoft.com/office/drawing/2014/main" val="1403301297"/>
                    </a:ext>
                  </a:extLst>
                </a:gridCol>
                <a:gridCol w="2438400">
                  <a:extLst>
                    <a:ext uri="{9D8B030D-6E8A-4147-A177-3AD203B41FA5}">
                      <a16:colId xmlns:a16="http://schemas.microsoft.com/office/drawing/2014/main" val="3296749884"/>
                    </a:ext>
                  </a:extLst>
                </a:gridCol>
                <a:gridCol w="2819400">
                  <a:extLst>
                    <a:ext uri="{9D8B030D-6E8A-4147-A177-3AD203B41FA5}">
                      <a16:colId xmlns:a16="http://schemas.microsoft.com/office/drawing/2014/main" val="17958605"/>
                    </a:ext>
                  </a:extLst>
                </a:gridCol>
              </a:tblGrid>
              <a:tr h="370840">
                <a:tc>
                  <a:txBody>
                    <a:bodyPr/>
                    <a:lstStyle/>
                    <a:p>
                      <a:r>
                        <a:rPr lang="en-US" sz="2400" dirty="0">
                          <a:latin typeface="Times New Roman" panose="02020603050405020304" pitchFamily="18" charset="0"/>
                          <a:cs typeface="Times New Roman" panose="02020603050405020304" pitchFamily="18" charset="0"/>
                        </a:rPr>
                        <a:t>Market</a:t>
                      </a:r>
                    </a:p>
                  </a:txBody>
                  <a:tcPr/>
                </a:tc>
                <a:tc>
                  <a:txBody>
                    <a:bodyPr/>
                    <a:lstStyle/>
                    <a:p>
                      <a:r>
                        <a:rPr lang="en-US" sz="2400" dirty="0">
                          <a:latin typeface="Times New Roman" panose="02020603050405020304" pitchFamily="18" charset="0"/>
                          <a:cs typeface="Times New Roman" panose="02020603050405020304" pitchFamily="18" charset="0"/>
                        </a:rPr>
                        <a:t>Hoover Price</a:t>
                      </a:r>
                    </a:p>
                  </a:txBody>
                  <a:tcPr/>
                </a:tc>
                <a:tc>
                  <a:txBody>
                    <a:bodyPr/>
                    <a:lstStyle/>
                    <a:p>
                      <a:r>
                        <a:rPr lang="en-US" sz="2400" dirty="0">
                          <a:latin typeface="Times New Roman" panose="02020603050405020304" pitchFamily="18" charset="0"/>
                          <a:cs typeface="Times New Roman" panose="02020603050405020304" pitchFamily="18" charset="0"/>
                        </a:rPr>
                        <a:t>Shark Price</a:t>
                      </a:r>
                    </a:p>
                  </a:txBody>
                  <a:tcPr/>
                </a:tc>
                <a:extLst>
                  <a:ext uri="{0D108BD9-81ED-4DB2-BD59-A6C34878D82A}">
                    <a16:rowId xmlns:a16="http://schemas.microsoft.com/office/drawing/2014/main" val="2462645618"/>
                  </a:ext>
                </a:extLst>
              </a:tr>
              <a:tr h="370840">
                <a:tc>
                  <a:txBody>
                    <a:bodyPr/>
                    <a:lstStyle/>
                    <a:p>
                      <a:r>
                        <a:rPr lang="en-US" sz="2400" dirty="0">
                          <a:latin typeface="Times New Roman" panose="02020603050405020304" pitchFamily="18" charset="0"/>
                          <a:cs typeface="Times New Roman" panose="02020603050405020304" pitchFamily="18" charset="0"/>
                        </a:rPr>
                        <a:t>Amazon</a:t>
                      </a: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72307191"/>
                  </a:ext>
                </a:extLst>
              </a:tr>
              <a:tr h="370840">
                <a:tc>
                  <a:txBody>
                    <a:bodyPr/>
                    <a:lstStyle/>
                    <a:p>
                      <a:r>
                        <a:rPr lang="en-US" sz="2400" dirty="0">
                          <a:latin typeface="Times New Roman" panose="02020603050405020304" pitchFamily="18" charset="0"/>
                          <a:cs typeface="Times New Roman" panose="02020603050405020304" pitchFamily="18" charset="0"/>
                        </a:rPr>
                        <a:t>Best Buy</a:t>
                      </a: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81715439"/>
                  </a:ext>
                </a:extLst>
              </a:tr>
              <a:tr h="370840">
                <a:tc>
                  <a:txBody>
                    <a:bodyPr/>
                    <a:lstStyle/>
                    <a:p>
                      <a:r>
                        <a:rPr lang="en-US" sz="2400" dirty="0">
                          <a:latin typeface="Times New Roman" panose="02020603050405020304" pitchFamily="18" charset="0"/>
                          <a:cs typeface="Times New Roman" panose="02020603050405020304" pitchFamily="18" charset="0"/>
                        </a:rPr>
                        <a:t>Home Depot</a:t>
                      </a:r>
                    </a:p>
                  </a:txBody>
                  <a:tcPr/>
                </a:tc>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15214402"/>
                  </a:ext>
                </a:extLst>
              </a:tr>
              <a:tr h="370840">
                <a:tc>
                  <a:txBody>
                    <a:bodyPr/>
                    <a:lstStyle/>
                    <a:p>
                      <a:r>
                        <a:rPr lang="en-US" sz="2400" dirty="0">
                          <a:latin typeface="Times New Roman" panose="02020603050405020304" pitchFamily="18" charset="0"/>
                          <a:cs typeface="Times New Roman" panose="02020603050405020304" pitchFamily="18" charset="0"/>
                        </a:rPr>
                        <a:t>Lowes</a:t>
                      </a: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616759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Target</a:t>
                      </a: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976501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Walmart</a:t>
                      </a: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14681154"/>
                  </a:ext>
                </a:extLst>
              </a:tr>
            </a:tbl>
          </a:graphicData>
        </a:graphic>
      </p:graphicFrame>
      <p:pic>
        <p:nvPicPr>
          <p:cNvPr id="2050" name="Picture 2" descr="Hoover WindTunnel 3 High Performance ...">
            <a:extLst>
              <a:ext uri="{FF2B5EF4-FFF2-40B4-BE49-F238E27FC236}">
                <a16:creationId xmlns:a16="http://schemas.microsoft.com/office/drawing/2014/main" id="{00FC9143-2C87-5690-F04A-5D81F3454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77" y="2711488"/>
            <a:ext cx="1421255" cy="380999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2" name="Picture 4" descr="Shark Stratos Upright Vacuum with ...">
            <a:extLst>
              <a:ext uri="{FF2B5EF4-FFF2-40B4-BE49-F238E27FC236}">
                <a16:creationId xmlns:a16="http://schemas.microsoft.com/office/drawing/2014/main" id="{0E636F69-EC29-F751-263F-F27A94BAF6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651" y="1859280"/>
            <a:ext cx="1085850" cy="3810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9625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Perceived Value</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123188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Which is better - Shark Rotator Lift Away Vacuum or Hoover React Professional Pet Plus?</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5" name="Picture 4" descr="A close-up of a computer screen&#10;&#10;Description automatically generated">
            <a:extLst>
              <a:ext uri="{FF2B5EF4-FFF2-40B4-BE49-F238E27FC236}">
                <a16:creationId xmlns:a16="http://schemas.microsoft.com/office/drawing/2014/main" id="{A0D6CD1F-4E6B-DD08-0396-786B783DE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 y="1825926"/>
            <a:ext cx="11231880" cy="2261267"/>
          </a:xfrm>
          <a:prstGeom prst="rect">
            <a:avLst/>
          </a:prstGeom>
          <a:ln>
            <a:solidFill>
              <a:srgbClr val="FF0000"/>
            </a:solidFill>
          </a:ln>
        </p:spPr>
      </p:pic>
      <p:pic>
        <p:nvPicPr>
          <p:cNvPr id="7" name="Picture 6" descr="A screenshot of a computer&#10;&#10;Description automatically generated">
            <a:extLst>
              <a:ext uri="{FF2B5EF4-FFF2-40B4-BE49-F238E27FC236}">
                <a16:creationId xmlns:a16="http://schemas.microsoft.com/office/drawing/2014/main" id="{C8123441-FEE0-8715-569E-A2B4F41BA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674" y="4235488"/>
            <a:ext cx="7524751" cy="2448267"/>
          </a:xfrm>
          <a:prstGeom prst="rect">
            <a:avLst/>
          </a:prstGeom>
          <a:ln>
            <a:solidFill>
              <a:srgbClr val="002060"/>
            </a:solidFill>
          </a:ln>
        </p:spPr>
      </p:pic>
      <p:pic>
        <p:nvPicPr>
          <p:cNvPr id="3074" name="Picture 2" descr="Shark Navigator Lift-Away Speed Picture">
            <a:extLst>
              <a:ext uri="{FF2B5EF4-FFF2-40B4-BE49-F238E27FC236}">
                <a16:creationId xmlns:a16="http://schemas.microsoft.com/office/drawing/2014/main" id="{8C5B6B44-487A-5041-382C-BCEA4573A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 y="4333674"/>
            <a:ext cx="1994535" cy="208597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3076" name="Picture 4" descr="Hoover WindTunnel 2 Whole House Rewind Picture">
            <a:extLst>
              <a:ext uri="{FF2B5EF4-FFF2-40B4-BE49-F238E27FC236}">
                <a16:creationId xmlns:a16="http://schemas.microsoft.com/office/drawing/2014/main" id="{9741080F-951D-51C8-9843-B9518681DB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9345" y="4333674"/>
            <a:ext cx="2070735" cy="208597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213648C-5A4D-A7EA-F0B7-28AF1FAA9991}"/>
              </a:ext>
            </a:extLst>
          </p:cNvPr>
          <p:cNvSpPr/>
          <p:nvPr/>
        </p:nvSpPr>
        <p:spPr>
          <a:xfrm>
            <a:off x="259080" y="6292143"/>
            <a:ext cx="1994535" cy="4891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masis MT Pro Black" panose="02040A04050005020304" pitchFamily="18" charset="0"/>
              </a:rPr>
              <a:t>WINNER!!!</a:t>
            </a:r>
          </a:p>
        </p:txBody>
      </p:sp>
      <p:sp>
        <p:nvSpPr>
          <p:cNvPr id="9" name="Rectangle 8">
            <a:extLst>
              <a:ext uri="{FF2B5EF4-FFF2-40B4-BE49-F238E27FC236}">
                <a16:creationId xmlns:a16="http://schemas.microsoft.com/office/drawing/2014/main" id="{E1354DE0-5ACD-6642-3135-5E7DBEAB6CDE}"/>
              </a:ext>
            </a:extLst>
          </p:cNvPr>
          <p:cNvSpPr/>
          <p:nvPr/>
        </p:nvSpPr>
        <p:spPr>
          <a:xfrm>
            <a:off x="186689" y="4174534"/>
            <a:ext cx="2116455" cy="462714"/>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Amasis MT Pro Black" panose="02040A04050005020304" pitchFamily="18" charset="0"/>
              </a:rPr>
              <a:t>SHARK</a:t>
            </a:r>
          </a:p>
        </p:txBody>
      </p:sp>
      <p:sp>
        <p:nvSpPr>
          <p:cNvPr id="10" name="Rectangle 9">
            <a:extLst>
              <a:ext uri="{FF2B5EF4-FFF2-40B4-BE49-F238E27FC236}">
                <a16:creationId xmlns:a16="http://schemas.microsoft.com/office/drawing/2014/main" id="{FC4DD1EB-940B-8082-B306-CBF673E45FA7}"/>
              </a:ext>
            </a:extLst>
          </p:cNvPr>
          <p:cNvSpPr/>
          <p:nvPr/>
        </p:nvSpPr>
        <p:spPr>
          <a:xfrm>
            <a:off x="9914573" y="4174534"/>
            <a:ext cx="2116455" cy="462714"/>
          </a:xfrm>
          <a:prstGeom prst="rect">
            <a:avLst/>
          </a:prstGeom>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Amasis MT Pro Black" panose="02040A04050005020304" pitchFamily="18" charset="0"/>
              </a:rPr>
              <a:t>HOOVER</a:t>
            </a:r>
          </a:p>
        </p:txBody>
      </p:sp>
      <p:sp>
        <p:nvSpPr>
          <p:cNvPr id="11" name="Rectangle 10">
            <a:extLst>
              <a:ext uri="{FF2B5EF4-FFF2-40B4-BE49-F238E27FC236}">
                <a16:creationId xmlns:a16="http://schemas.microsoft.com/office/drawing/2014/main" id="{EEB8DDB5-543B-C5B1-4D54-E6BECAE4D492}"/>
              </a:ext>
            </a:extLst>
          </p:cNvPr>
          <p:cNvSpPr/>
          <p:nvPr/>
        </p:nvSpPr>
        <p:spPr>
          <a:xfrm>
            <a:off x="3671411" y="3626164"/>
            <a:ext cx="3154680" cy="42648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SHARK - $199.00</a:t>
            </a:r>
          </a:p>
        </p:txBody>
      </p:sp>
      <p:sp>
        <p:nvSpPr>
          <p:cNvPr id="12" name="Rectangle 11">
            <a:extLst>
              <a:ext uri="{FF2B5EF4-FFF2-40B4-BE49-F238E27FC236}">
                <a16:creationId xmlns:a16="http://schemas.microsoft.com/office/drawing/2014/main" id="{ED101481-140B-620D-28C6-BA8F81B8A54C}"/>
              </a:ext>
            </a:extLst>
          </p:cNvPr>
          <p:cNvSpPr/>
          <p:nvPr/>
        </p:nvSpPr>
        <p:spPr>
          <a:xfrm>
            <a:off x="8460823" y="3505054"/>
            <a:ext cx="3154680" cy="42648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HOOVER - $198.99</a:t>
            </a:r>
          </a:p>
        </p:txBody>
      </p:sp>
    </p:spTree>
    <p:extLst>
      <p:ext uri="{BB962C8B-B14F-4D97-AF65-F5344CB8AC3E}">
        <p14:creationId xmlns:p14="http://schemas.microsoft.com/office/powerpoint/2010/main" val="9848691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3"/>
          <p:cNvSpPr txBox="1">
            <a:spLocks noGrp="1"/>
          </p:cNvSpPr>
          <p:nvPr>
            <p:ph type="title"/>
          </p:nvPr>
        </p:nvSpPr>
        <p:spPr>
          <a:xfrm>
            <a:off x="415600" y="593366"/>
            <a:ext cx="8713160" cy="1070541"/>
          </a:xfrm>
          <a:prstGeom prst="rect">
            <a:avLst/>
          </a:prstGeom>
          <a:solidFill>
            <a:srgbClr val="FFC000"/>
          </a:solidFill>
        </p:spPr>
        <p:txBody>
          <a:bodyPr spcFirstLastPara="1" vert="horz" wrap="square" lIns="121900" tIns="121900" rIns="121900" bIns="121900" rtlCol="0" anchor="t" anchorCtr="0">
            <a:noAutofit/>
          </a:bodyPr>
          <a:lstStyle/>
          <a:p>
            <a:pPr>
              <a:spcBef>
                <a:spcPts val="0"/>
              </a:spcBef>
            </a:pPr>
            <a:r>
              <a:rPr lang="en" sz="5200" dirty="0">
                <a:latin typeface="Britannic Bold" panose="020B0903060703020204" pitchFamily="34" charset="0"/>
              </a:rPr>
              <a:t>Part III: Consumer Safety  </a:t>
            </a:r>
            <a:endParaRPr sz="5200" dirty="0">
              <a:latin typeface="Britannic Bold" panose="020B0903060703020204" pitchFamily="34" charset="0"/>
            </a:endParaRPr>
          </a:p>
        </p:txBody>
      </p:sp>
    </p:spTree>
    <p:extLst>
      <p:ext uri="{BB962C8B-B14F-4D97-AF65-F5344CB8AC3E}">
        <p14:creationId xmlns:p14="http://schemas.microsoft.com/office/powerpoint/2010/main" val="4090312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ACD34-AFA3-11CA-03E6-7548D0947413}"/>
              </a:ext>
            </a:extLst>
          </p:cNvPr>
          <p:cNvSpPr>
            <a:spLocks noGrp="1"/>
          </p:cNvSpPr>
          <p:nvPr>
            <p:ph idx="1"/>
          </p:nvPr>
        </p:nvSpPr>
        <p:spPr>
          <a:xfrm>
            <a:off x="509665" y="344774"/>
            <a:ext cx="11257613" cy="5832189"/>
          </a:xfrm>
          <a:solidFill>
            <a:srgbClr val="E9F8FD"/>
          </a:solidFill>
          <a:ln>
            <a:solidFill>
              <a:srgbClr val="002060"/>
            </a:solidFill>
          </a:ln>
        </p:spPr>
        <p:txBody>
          <a:bodyPr>
            <a:normAutofit fontScale="85000" lnSpcReduction="20000"/>
          </a:bodyPr>
          <a:lstStyle/>
          <a:p>
            <a:pPr marL="0" indent="0">
              <a:buNone/>
            </a:pPr>
            <a:r>
              <a:rPr lang="en-US" sz="1800" b="1" i="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Essential Standards</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EPF.CC.1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factors associated with consumer decision making</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EPF.CC.2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the rights and responsibilities of buyers and sellers under consumer protection laws</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Essential Question</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How does individual learn and practice good habits in the purchase of goods and services in the U.S. market economy?  </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Students can: </a:t>
            </a:r>
          </a:p>
          <a:p>
            <a:r>
              <a:rPr lang="en-US" sz="2400" dirty="0">
                <a:latin typeface="Times New Roman" panose="02020603050405020304" pitchFamily="18" charset="0"/>
                <a:cs typeface="Times New Roman" panose="02020603050405020304" pitchFamily="18" charset="0"/>
              </a:rPr>
              <a:t>Identify what consumerism is and its impact on my buying habits </a:t>
            </a:r>
          </a:p>
          <a:p>
            <a:r>
              <a:rPr lang="en-US" sz="2400" dirty="0">
                <a:latin typeface="Times New Roman" panose="02020603050405020304" pitchFamily="18" charset="0"/>
                <a:cs typeface="Times New Roman" panose="02020603050405020304" pitchFamily="18" charset="0"/>
              </a:rPr>
              <a:t>Evaluate critical consumer practices to evaluate how various factors influence my consumption choices </a:t>
            </a: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Kahoot Scam </a:t>
            </a:r>
          </a:p>
          <a:p>
            <a:r>
              <a:rPr lang="en-US" sz="2400" b="1" dirty="0">
                <a:latin typeface="Times New Roman" panose="02020603050405020304" pitchFamily="18" charset="0"/>
                <a:cs typeface="Times New Roman" panose="02020603050405020304" pitchFamily="18" charset="0"/>
              </a:rPr>
              <a:t>Scammers and Schemers </a:t>
            </a:r>
          </a:p>
          <a:p>
            <a:r>
              <a:rPr lang="en-US" sz="2400" b="1" dirty="0">
                <a:latin typeface="Times New Roman" panose="02020603050405020304" pitchFamily="18" charset="0"/>
                <a:cs typeface="Times New Roman" panose="02020603050405020304" pitchFamily="18" charset="0"/>
              </a:rPr>
              <a:t>Spot the Scam</a:t>
            </a:r>
          </a:p>
          <a:p>
            <a:pPr marL="0" indent="0">
              <a:buNone/>
            </a:pP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HOMEWORK: </a:t>
            </a:r>
          </a:p>
          <a:p>
            <a:r>
              <a:rPr lang="en-US" sz="2400" b="1" dirty="0">
                <a:solidFill>
                  <a:srgbClr val="FF0000"/>
                </a:solidFill>
                <a:latin typeface="Times New Roman" panose="02020603050405020304" pitchFamily="18" charset="0"/>
                <a:cs typeface="Times New Roman" panose="02020603050405020304" pitchFamily="18" charset="0"/>
              </a:rPr>
              <a:t>Product comparison due 5/13</a:t>
            </a:r>
          </a:p>
          <a:p>
            <a:r>
              <a:rPr lang="en-US" sz="2400" b="1" dirty="0">
                <a:solidFill>
                  <a:srgbClr val="FF0000"/>
                </a:solidFill>
                <a:latin typeface="Times New Roman" panose="02020603050405020304" pitchFamily="18" charset="0"/>
                <a:cs typeface="Times New Roman" panose="02020603050405020304" pitchFamily="18" charset="0"/>
              </a:rPr>
              <a:t>Current Events Journal 4 – due 5/10</a:t>
            </a:r>
          </a:p>
          <a:p>
            <a:r>
              <a:rPr lang="en-US" sz="2400" b="1" dirty="0">
                <a:solidFill>
                  <a:srgbClr val="FF0000"/>
                </a:solidFill>
                <a:latin typeface="Times New Roman" panose="02020603050405020304" pitchFamily="18" charset="0"/>
                <a:cs typeface="Times New Roman" panose="02020603050405020304" pitchFamily="18" charset="0"/>
              </a:rPr>
              <a:t>Stock Market Game </a:t>
            </a:r>
          </a:p>
        </p:txBody>
      </p:sp>
    </p:spTree>
    <p:extLst>
      <p:ext uri="{BB962C8B-B14F-4D97-AF65-F5344CB8AC3E}">
        <p14:creationId xmlns:p14="http://schemas.microsoft.com/office/powerpoint/2010/main" val="2319601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The Age of Social Media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b="1" i="1" u="sng" dirty="0">
                <a:solidFill>
                  <a:schemeClr val="accent5">
                    <a:lumMod val="50000"/>
                  </a:schemeClr>
                </a:solidFill>
                <a:latin typeface="Times New Roman" panose="02020603050405020304" pitchFamily="18" charset="0"/>
                <a:cs typeface="Times New Roman" panose="02020603050405020304" pitchFamily="18" charset="0"/>
              </a:rPr>
              <a:t>Social Media as a source for informing a consumer </a:t>
            </a:r>
            <a:r>
              <a:rPr lang="en-US" sz="2400" dirty="0">
                <a:latin typeface="Times New Roman" panose="02020603050405020304" pitchFamily="18" charset="0"/>
                <a:cs typeface="Times New Roman" panose="02020603050405020304" pitchFamily="18" charset="0"/>
              </a:rPr>
              <a:t>– the age of information or biased opinions?</a:t>
            </a:r>
          </a:p>
        </p:txBody>
      </p:sp>
      <p:sp>
        <p:nvSpPr>
          <p:cNvPr id="4" name="Rectangle 3">
            <a:extLst>
              <a:ext uri="{FF2B5EF4-FFF2-40B4-BE49-F238E27FC236}">
                <a16:creationId xmlns:a16="http://schemas.microsoft.com/office/drawing/2014/main" id="{176133A5-0963-4AC4-E2BC-1DB25259CA61}"/>
              </a:ext>
            </a:extLst>
          </p:cNvPr>
          <p:cNvSpPr/>
          <p:nvPr/>
        </p:nvSpPr>
        <p:spPr>
          <a:xfrm>
            <a:off x="419725" y="2158584"/>
            <a:ext cx="4182255" cy="674557"/>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PROS of Social Media </a:t>
            </a:r>
          </a:p>
        </p:txBody>
      </p:sp>
      <p:sp>
        <p:nvSpPr>
          <p:cNvPr id="5" name="Rectangle 4">
            <a:extLst>
              <a:ext uri="{FF2B5EF4-FFF2-40B4-BE49-F238E27FC236}">
                <a16:creationId xmlns:a16="http://schemas.microsoft.com/office/drawing/2014/main" id="{5523CA56-9546-7918-D903-FE741CEFD210}"/>
              </a:ext>
            </a:extLst>
          </p:cNvPr>
          <p:cNvSpPr/>
          <p:nvPr/>
        </p:nvSpPr>
        <p:spPr>
          <a:xfrm>
            <a:off x="6556948" y="2128604"/>
            <a:ext cx="4182255" cy="674557"/>
          </a:xfrm>
          <a:prstGeom prst="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50000"/>
                  </a:schemeClr>
                </a:solidFill>
                <a:latin typeface="Times New Roman" panose="02020603050405020304" pitchFamily="18" charset="0"/>
                <a:cs typeface="Times New Roman" panose="02020603050405020304" pitchFamily="18" charset="0"/>
              </a:rPr>
              <a:t>CONS of Social Media </a:t>
            </a:r>
          </a:p>
        </p:txBody>
      </p:sp>
      <p:sp>
        <p:nvSpPr>
          <p:cNvPr id="6" name="Rectangle 5">
            <a:extLst>
              <a:ext uri="{FF2B5EF4-FFF2-40B4-BE49-F238E27FC236}">
                <a16:creationId xmlns:a16="http://schemas.microsoft.com/office/drawing/2014/main" id="{C8912087-7E6A-425E-791E-E6594D48C6A1}"/>
              </a:ext>
            </a:extLst>
          </p:cNvPr>
          <p:cNvSpPr/>
          <p:nvPr/>
        </p:nvSpPr>
        <p:spPr>
          <a:xfrm>
            <a:off x="81820" y="3065489"/>
            <a:ext cx="4858063" cy="2458387"/>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First handle accounts of product quality</a:t>
            </a:r>
          </a:p>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Detailed and visuals on product performance</a:t>
            </a:r>
          </a:p>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Can be expanded and updated</a:t>
            </a:r>
          </a:p>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Marketing tool for producers</a:t>
            </a:r>
          </a:p>
        </p:txBody>
      </p:sp>
      <p:sp>
        <p:nvSpPr>
          <p:cNvPr id="7" name="Rectangle 6">
            <a:extLst>
              <a:ext uri="{FF2B5EF4-FFF2-40B4-BE49-F238E27FC236}">
                <a16:creationId xmlns:a16="http://schemas.microsoft.com/office/drawing/2014/main" id="{8533CA74-ADBC-DD3B-EFA2-95B955C39AE1}"/>
              </a:ext>
            </a:extLst>
          </p:cNvPr>
          <p:cNvSpPr/>
          <p:nvPr/>
        </p:nvSpPr>
        <p:spPr>
          <a:xfrm>
            <a:off x="6556948" y="3065489"/>
            <a:ext cx="4858063" cy="2458387"/>
          </a:xfrm>
          <a:prstGeom prst="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chemeClr val="accent5">
                    <a:lumMod val="50000"/>
                  </a:schemeClr>
                </a:solidFill>
                <a:latin typeface="Times New Roman" panose="02020603050405020304" pitchFamily="18" charset="0"/>
                <a:cs typeface="Times New Roman" panose="02020603050405020304" pitchFamily="18" charset="0"/>
              </a:rPr>
              <a:t>Haves vs. Have Nots mentality</a:t>
            </a:r>
          </a:p>
          <a:p>
            <a:pPr marL="342900" indent="-342900">
              <a:buFont typeface="Arial" panose="020B0604020202020204" pitchFamily="34" charset="0"/>
              <a:buChar char="•"/>
            </a:pPr>
            <a:r>
              <a:rPr lang="en-US" sz="2400" b="1" i="1" u="sng" dirty="0">
                <a:solidFill>
                  <a:schemeClr val="accent5">
                    <a:lumMod val="50000"/>
                  </a:schemeClr>
                </a:solidFill>
                <a:latin typeface="Times New Roman" panose="02020603050405020304" pitchFamily="18" charset="0"/>
                <a:cs typeface="Times New Roman" panose="02020603050405020304" pitchFamily="18" charset="0"/>
              </a:rPr>
              <a:t>Messaging to Children: you are what you consume </a:t>
            </a:r>
          </a:p>
          <a:p>
            <a:pPr marL="342900" indent="-342900">
              <a:buFont typeface="Arial" panose="020B0604020202020204" pitchFamily="34" charset="0"/>
              <a:buChar char="•"/>
            </a:pPr>
            <a:r>
              <a:rPr lang="en-US" sz="2400" b="1" i="1" u="sng" dirty="0">
                <a:solidFill>
                  <a:schemeClr val="accent5">
                    <a:lumMod val="50000"/>
                  </a:schemeClr>
                </a:solidFill>
                <a:latin typeface="Times New Roman" panose="02020603050405020304" pitchFamily="18" charset="0"/>
                <a:cs typeface="Times New Roman" panose="02020603050405020304" pitchFamily="18" charset="0"/>
              </a:rPr>
              <a:t>Not everyone uses social media</a:t>
            </a:r>
          </a:p>
          <a:p>
            <a:pPr marL="342900" indent="-342900">
              <a:buFont typeface="Arial" panose="020B0604020202020204" pitchFamily="34" charset="0"/>
              <a:buChar char="•"/>
            </a:pPr>
            <a:r>
              <a:rPr lang="en-US" sz="2400" b="1" i="1" u="sng" dirty="0">
                <a:solidFill>
                  <a:schemeClr val="accent5">
                    <a:lumMod val="50000"/>
                  </a:schemeClr>
                </a:solidFill>
                <a:latin typeface="Times New Roman" panose="02020603050405020304" pitchFamily="18" charset="0"/>
                <a:cs typeface="Times New Roman" panose="02020603050405020304" pitchFamily="18" charset="0"/>
              </a:rPr>
              <a:t>Targeting: </a:t>
            </a:r>
            <a:r>
              <a:rPr lang="en-US" sz="2400" b="1" i="1" u="sng" dirty="0" err="1">
                <a:solidFill>
                  <a:schemeClr val="accent5">
                    <a:lumMod val="50000"/>
                  </a:schemeClr>
                </a:solidFill>
                <a:latin typeface="Times New Roman" panose="02020603050405020304" pitchFamily="18" charset="0"/>
                <a:cs typeface="Times New Roman" panose="02020603050405020304" pitchFamily="18" charset="0"/>
              </a:rPr>
              <a:t>algrorithums</a:t>
            </a:r>
            <a:r>
              <a:rPr lang="en-US" sz="2400" b="1" i="1" u="sng" dirty="0">
                <a:solidFill>
                  <a:schemeClr val="accent5">
                    <a:lumMod val="50000"/>
                  </a:schemeClr>
                </a:solidFill>
                <a:latin typeface="Times New Roman" panose="02020603050405020304" pitchFamily="18" charset="0"/>
                <a:cs typeface="Times New Roman" panose="02020603050405020304" pitchFamily="18" charset="0"/>
              </a:rPr>
              <a:t> target users</a:t>
            </a:r>
          </a:p>
        </p:txBody>
      </p:sp>
      <p:pic>
        <p:nvPicPr>
          <p:cNvPr id="4100" name="Picture 4" descr="Wile E. Coyote | Jaden's Adventures Wiki | Fandom">
            <a:extLst>
              <a:ext uri="{FF2B5EF4-FFF2-40B4-BE49-F238E27FC236}">
                <a16:creationId xmlns:a16="http://schemas.microsoft.com/office/drawing/2014/main" id="{58CE5E5A-94C4-4BA0-9E84-8DC474916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455" y="2296462"/>
            <a:ext cx="1475282" cy="3516755"/>
          </a:xfrm>
          <a:prstGeom prst="rect">
            <a:avLst/>
          </a:prstGeom>
          <a:noFill/>
          <a:extLst>
            <a:ext uri="{909E8E84-426E-40DD-AFC4-6F175D3DCCD1}">
              <a14:hiddenFill xmlns:a14="http://schemas.microsoft.com/office/drawing/2010/main">
                <a:solidFill>
                  <a:srgbClr val="FFFFFF"/>
                </a:solidFill>
              </a14:hiddenFill>
            </a:ext>
          </a:extLst>
        </p:spPr>
      </p:pic>
      <p:sp>
        <p:nvSpPr>
          <p:cNvPr id="8" name="Thought Bubble: Cloud 7">
            <a:extLst>
              <a:ext uri="{FF2B5EF4-FFF2-40B4-BE49-F238E27FC236}">
                <a16:creationId xmlns:a16="http://schemas.microsoft.com/office/drawing/2014/main" id="{8CD265AC-7546-9790-E991-4CF79B434F25}"/>
              </a:ext>
            </a:extLst>
          </p:cNvPr>
          <p:cNvSpPr/>
          <p:nvPr/>
        </p:nvSpPr>
        <p:spPr>
          <a:xfrm>
            <a:off x="5210955" y="1737845"/>
            <a:ext cx="1820056" cy="674557"/>
          </a:xfrm>
          <a:prstGeom prst="cloudCallout">
            <a:avLst>
              <a:gd name="adj1" fmla="val -21657"/>
              <a:gd name="adj2" fmla="val 7583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Social Media?</a:t>
            </a:r>
          </a:p>
        </p:txBody>
      </p:sp>
    </p:spTree>
    <p:extLst>
      <p:ext uri="{BB962C8B-B14F-4D97-AF65-F5344CB8AC3E}">
        <p14:creationId xmlns:p14="http://schemas.microsoft.com/office/powerpoint/2010/main" val="34769991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74"/>
          <p:cNvSpPr txBox="1"/>
          <p:nvPr/>
        </p:nvSpPr>
        <p:spPr>
          <a:xfrm>
            <a:off x="357200" y="267900"/>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US" sz="5067" dirty="0">
                <a:solidFill>
                  <a:schemeClr val="dk1"/>
                </a:solidFill>
                <a:latin typeface="Gill Sans Ultra Bold" panose="020B0A02020104020203" pitchFamily="34" charset="0"/>
                <a:ea typeface="Paytone One"/>
                <a:cs typeface="Paytone One"/>
                <a:sym typeface="Paytone One"/>
              </a:rPr>
              <a:t>Pyramid of Scandal </a:t>
            </a:r>
            <a:endParaRPr sz="5067" dirty="0">
              <a:solidFill>
                <a:schemeClr val="dk1"/>
              </a:solidFill>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589" name="Google Shape;589;p74"/>
          <p:cNvSpPr txBox="1"/>
          <p:nvPr/>
        </p:nvSpPr>
        <p:spPr>
          <a:xfrm>
            <a:off x="535767" y="1788341"/>
            <a:ext cx="11322800" cy="4766091"/>
          </a:xfrm>
          <a:prstGeom prst="rect">
            <a:avLst/>
          </a:prstGeom>
          <a:solidFill>
            <a:schemeClr val="bg1"/>
          </a:solidFill>
          <a:ln>
            <a:solidFill>
              <a:srgbClr val="002060"/>
            </a:solidFill>
          </a:ln>
        </p:spPr>
        <p:txBody>
          <a:bodyPr spcFirstLastPara="1" wrap="square" lIns="121900" tIns="121900" rIns="121900" bIns="121900" anchor="t" anchorCtr="0">
            <a:noAutofit/>
          </a:bodyPr>
          <a:lstStyle/>
          <a:p>
            <a:pPr marL="135464">
              <a:buClr>
                <a:schemeClr val="dk2"/>
              </a:buClr>
              <a:buSzPts val="2000"/>
            </a:pPr>
            <a:r>
              <a:rPr lang="en" sz="2667" b="1" i="1" u="sng" dirty="0">
                <a:solidFill>
                  <a:srgbClr val="002060"/>
                </a:solidFill>
                <a:latin typeface="Times New Roman" panose="02020603050405020304" pitchFamily="18" charset="0"/>
                <a:ea typeface="Paytone One"/>
                <a:cs typeface="Times New Roman" panose="02020603050405020304" pitchFamily="18" charset="0"/>
                <a:sym typeface="Paytone One"/>
              </a:rPr>
              <a:t>Ponzi Scheme</a:t>
            </a:r>
            <a:r>
              <a:rPr lang="en" sz="2667" dirty="0">
                <a:latin typeface="Times New Roman" panose="02020603050405020304" pitchFamily="18" charset="0"/>
                <a:ea typeface="Paytone One"/>
                <a:cs typeface="Times New Roman" panose="02020603050405020304" pitchFamily="18" charset="0"/>
                <a:sym typeface="Paytone One"/>
              </a:rPr>
              <a:t>: Using money from new memberships to pay higher-ranking members or early adopters fraudulently</a:t>
            </a:r>
            <a:endParaRPr sz="2667" dirty="0">
              <a:latin typeface="Times New Roman" panose="02020603050405020304" pitchFamily="18" charset="0"/>
              <a:ea typeface="Paytone One"/>
              <a:cs typeface="Times New Roman" panose="02020603050405020304" pitchFamily="18" charset="0"/>
              <a:sym typeface="Paytone One"/>
            </a:endParaRPr>
          </a:p>
          <a:p>
            <a:pPr marL="609585" indent="-474121">
              <a:buClr>
                <a:schemeClr val="dk2"/>
              </a:buClr>
              <a:buSzPts val="2000"/>
              <a:buFont typeface="Paytone One"/>
              <a:buChar char="●"/>
            </a:pPr>
            <a:r>
              <a:rPr lang="en" sz="2667" dirty="0">
                <a:latin typeface="Times New Roman" panose="02020603050405020304" pitchFamily="18" charset="0"/>
                <a:ea typeface="Paytone One"/>
                <a:cs typeface="Times New Roman" panose="02020603050405020304" pitchFamily="18" charset="0"/>
                <a:sym typeface="Paytone One"/>
              </a:rPr>
              <a:t>Always falls apart eventually, but usually after defrauding a high number of people</a:t>
            </a:r>
            <a:endParaRPr sz="2667" dirty="0">
              <a:latin typeface="Times New Roman" panose="02020603050405020304" pitchFamily="18" charset="0"/>
              <a:ea typeface="Paytone One"/>
              <a:cs typeface="Times New Roman" panose="02020603050405020304" pitchFamily="18" charset="0"/>
              <a:sym typeface="Paytone One"/>
            </a:endParaRPr>
          </a:p>
        </p:txBody>
      </p:sp>
      <p:sp>
        <p:nvSpPr>
          <p:cNvPr id="590" name="Google Shape;590;p74"/>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591" name="Google Shape;591;p74"/>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592" name="Google Shape;592;p74"/>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593" name="Google Shape;593;p74"/>
          <p:cNvPicPr preferRelativeResize="0"/>
          <p:nvPr/>
        </p:nvPicPr>
        <p:blipFill>
          <a:blip r:embed="rId6">
            <a:alphaModFix/>
          </a:blip>
          <a:stretch>
            <a:fillRect/>
          </a:stretch>
        </p:blipFill>
        <p:spPr>
          <a:xfrm>
            <a:off x="5960250" y="3429000"/>
            <a:ext cx="4997161" cy="312543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75"/>
          <p:cNvSpPr txBox="1">
            <a:spLocks noGrp="1"/>
          </p:cNvSpPr>
          <p:nvPr>
            <p:ph type="title"/>
          </p:nvPr>
        </p:nvSpPr>
        <p:spPr>
          <a:xfrm>
            <a:off x="0" y="304800"/>
            <a:ext cx="12192000" cy="1122400"/>
          </a:xfrm>
          <a:prstGeom prst="rect">
            <a:avLst/>
          </a:prstGeom>
          <a:solidFill>
            <a:srgbClr val="FFC000"/>
          </a:solidFill>
          <a:ln>
            <a:solidFill>
              <a:schemeClr val="accent5">
                <a:lumMod val="50000"/>
              </a:schemeClr>
            </a:solidFill>
          </a:ln>
        </p:spPr>
        <p:txBody>
          <a:bodyPr spcFirstLastPara="1" vert="horz" wrap="square" lIns="121900" tIns="121900" rIns="121900" bIns="121900" rtlCol="0" anchor="ctr" anchorCtr="0">
            <a:normAutofit fontScale="90000"/>
          </a:bodyPr>
          <a:lstStyle/>
          <a:p>
            <a:r>
              <a:rPr lang="en" dirty="0">
                <a:latin typeface="Gill Sans Ultra Bold" panose="020B0A02020104020203" pitchFamily="34" charset="0"/>
              </a:rPr>
              <a:t>Multi-Level Marketing Schemes: Same as Ponzi Schemes</a:t>
            </a:r>
            <a:endParaRPr dirty="0">
              <a:latin typeface="Gill Sans Ultra Bold" panose="020B0A02020104020203" pitchFamily="34" charset="0"/>
            </a:endParaRPr>
          </a:p>
        </p:txBody>
      </p:sp>
      <p:pic>
        <p:nvPicPr>
          <p:cNvPr id="599" name="Google Shape;599;p75"/>
          <p:cNvPicPr preferRelativeResize="0"/>
          <p:nvPr/>
        </p:nvPicPr>
        <p:blipFill>
          <a:blip r:embed="rId3">
            <a:alphaModFix/>
          </a:blip>
          <a:stretch>
            <a:fillRect/>
          </a:stretch>
        </p:blipFill>
        <p:spPr>
          <a:xfrm>
            <a:off x="0" y="1950720"/>
            <a:ext cx="5901379" cy="4907280"/>
          </a:xfrm>
          <a:prstGeom prst="rect">
            <a:avLst/>
          </a:prstGeom>
          <a:noFill/>
          <a:ln>
            <a:noFill/>
          </a:ln>
        </p:spPr>
      </p:pic>
      <p:pic>
        <p:nvPicPr>
          <p:cNvPr id="600" name="Google Shape;600;p75"/>
          <p:cNvPicPr preferRelativeResize="0"/>
          <p:nvPr/>
        </p:nvPicPr>
        <p:blipFill>
          <a:blip r:embed="rId4">
            <a:alphaModFix/>
          </a:blip>
          <a:stretch>
            <a:fillRect/>
          </a:stretch>
        </p:blipFill>
        <p:spPr>
          <a:xfrm>
            <a:off x="5901368" y="1915920"/>
            <a:ext cx="6290633" cy="490728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76"/>
          <p:cNvSpPr txBox="1"/>
          <p:nvPr/>
        </p:nvSpPr>
        <p:spPr>
          <a:xfrm>
            <a:off x="194146" y="303567"/>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US" sz="5067" dirty="0">
                <a:solidFill>
                  <a:schemeClr val="dk1"/>
                </a:solidFill>
                <a:latin typeface="Gill Sans Ultra Bold" panose="020B0A02020104020203" pitchFamily="34" charset="0"/>
                <a:ea typeface="Paytone One"/>
                <a:cs typeface="Paytone One"/>
                <a:sym typeface="Paytone One"/>
              </a:rPr>
              <a:t>Digital Theft</a:t>
            </a:r>
            <a:endParaRPr sz="5067" dirty="0">
              <a:solidFill>
                <a:schemeClr val="dk1"/>
              </a:solidFill>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606" name="Google Shape;606;p76"/>
          <p:cNvSpPr txBox="1"/>
          <p:nvPr/>
        </p:nvSpPr>
        <p:spPr>
          <a:xfrm>
            <a:off x="535767" y="1824009"/>
            <a:ext cx="11322800" cy="4730424"/>
          </a:xfrm>
          <a:prstGeom prst="rect">
            <a:avLst/>
          </a:prstGeom>
          <a:solidFill>
            <a:schemeClr val="bg1"/>
          </a:solidFill>
          <a:ln>
            <a:noFill/>
          </a:ln>
        </p:spPr>
        <p:txBody>
          <a:bodyPr spcFirstLastPara="1" wrap="square" lIns="121900" tIns="121900" rIns="121900" bIns="121900" anchor="t" anchorCtr="0">
            <a:noAutofit/>
          </a:bodyPr>
          <a:lstStyle/>
          <a:p>
            <a:pPr marL="152396">
              <a:buClr>
                <a:schemeClr val="dk2"/>
              </a:buClr>
              <a:buSzPts val="1800"/>
            </a:pPr>
            <a:r>
              <a:rPr lang="en" sz="2400" b="1" u="sng" dirty="0">
                <a:solidFill>
                  <a:srgbClr val="002060"/>
                </a:solidFill>
                <a:latin typeface="Times New Roman" panose="02020603050405020304" pitchFamily="18" charset="0"/>
                <a:ea typeface="Paytone One"/>
                <a:cs typeface="Times New Roman" panose="02020603050405020304" pitchFamily="18" charset="0"/>
                <a:sym typeface="Paytone One"/>
              </a:rPr>
              <a:t>Skimming</a:t>
            </a:r>
            <a:r>
              <a:rPr lang="en" sz="2400" dirty="0">
                <a:latin typeface="Times New Roman" panose="02020603050405020304" pitchFamily="18" charset="0"/>
                <a:ea typeface="Paytone One"/>
                <a:cs typeface="Times New Roman" panose="02020603050405020304" pitchFamily="18" charset="0"/>
                <a:sym typeface="Paytone One"/>
              </a:rPr>
              <a:t>: Attaching a scanning apparatus to a card reader to steal peoples  identities</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607" name="Google Shape;607;p76"/>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608" name="Google Shape;608;p76"/>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609" name="Google Shape;609;p76"/>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610" name="Google Shape;610;p76"/>
          <p:cNvPicPr preferRelativeResize="0"/>
          <p:nvPr/>
        </p:nvPicPr>
        <p:blipFill>
          <a:blip r:embed="rId6">
            <a:alphaModFix/>
          </a:blip>
          <a:stretch>
            <a:fillRect/>
          </a:stretch>
        </p:blipFill>
        <p:spPr>
          <a:xfrm>
            <a:off x="4412434" y="2941634"/>
            <a:ext cx="7779565" cy="3916367"/>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7"/>
          <p:cNvSpPr txBox="1"/>
          <p:nvPr/>
        </p:nvSpPr>
        <p:spPr>
          <a:xfrm>
            <a:off x="357200" y="267900"/>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Elder Fraud </a:t>
            </a:r>
            <a:endParaRPr sz="5067" dirty="0">
              <a:solidFill>
                <a:schemeClr val="dk1"/>
              </a:solidFill>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616" name="Google Shape;616;p77"/>
          <p:cNvSpPr txBox="1"/>
          <p:nvPr/>
        </p:nvSpPr>
        <p:spPr>
          <a:xfrm>
            <a:off x="89300" y="1501524"/>
            <a:ext cx="11744994" cy="3916017"/>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52396">
              <a:buClr>
                <a:schemeClr val="dk2"/>
              </a:buClr>
              <a:buSzPts val="1800"/>
            </a:pPr>
            <a:r>
              <a:rPr lang="en-US" sz="2400" b="1" dirty="0">
                <a:latin typeface="Times New Roman" panose="02020603050405020304" pitchFamily="18" charset="0"/>
                <a:ea typeface="Paytone One"/>
                <a:cs typeface="Times New Roman" panose="02020603050405020304" pitchFamily="18" charset="0"/>
                <a:sym typeface="Paytone One"/>
              </a:rPr>
              <a:t>Number 1 Target of Fraud</a:t>
            </a:r>
            <a:r>
              <a:rPr lang="en-US" sz="2400" dirty="0">
                <a:latin typeface="Times New Roman" panose="02020603050405020304" pitchFamily="18" charset="0"/>
                <a:ea typeface="Paytone One"/>
                <a:cs typeface="Times New Roman" panose="02020603050405020304" pitchFamily="18" charset="0"/>
                <a:sym typeface="Paytone One"/>
              </a:rPr>
              <a:t>: </a:t>
            </a:r>
            <a:r>
              <a:rPr lang="en-US" sz="2400" b="1" u="sng" dirty="0">
                <a:solidFill>
                  <a:srgbClr val="002060"/>
                </a:solidFill>
                <a:latin typeface="Times New Roman" panose="02020603050405020304" pitchFamily="18" charset="0"/>
                <a:ea typeface="Paytone One"/>
                <a:cs typeface="Times New Roman" panose="02020603050405020304" pitchFamily="18" charset="0"/>
                <a:sym typeface="Paytone One"/>
              </a:rPr>
              <a:t>The Elderly</a:t>
            </a:r>
            <a:endParaRPr sz="2400" b="1" u="sng" dirty="0">
              <a:solidFill>
                <a:srgbClr val="002060"/>
              </a:solidFill>
              <a:latin typeface="Times New Roman" panose="02020603050405020304" pitchFamily="18" charset="0"/>
              <a:ea typeface="Paytone One"/>
              <a:cs typeface="Times New Roman" panose="02020603050405020304" pitchFamily="18" charset="0"/>
              <a:sym typeface="Paytone One"/>
            </a:endParaRPr>
          </a:p>
          <a:p>
            <a:pPr marL="609585" indent="-457189">
              <a:buClr>
                <a:schemeClr val="dk2"/>
              </a:buClr>
              <a:buSzPts val="1800"/>
              <a:buFont typeface="Paytone One"/>
              <a:buChar char="●"/>
            </a:pPr>
            <a:r>
              <a:rPr lang="en" sz="2400" dirty="0">
                <a:latin typeface="Times New Roman" panose="02020603050405020304" pitchFamily="18" charset="0"/>
                <a:ea typeface="Paytone One"/>
                <a:cs typeface="Times New Roman" panose="02020603050405020304" pitchFamily="18" charset="0"/>
                <a:sym typeface="Paytone One"/>
              </a:rPr>
              <a:t>The elderly are uniquely suited to be fraud targets: </a:t>
            </a:r>
            <a:r>
              <a:rPr lang="en" sz="2400" b="1" i="1" u="sng" dirty="0">
                <a:solidFill>
                  <a:srgbClr val="002060"/>
                </a:solidFill>
                <a:latin typeface="Times New Roman" panose="02020603050405020304" pitchFamily="18" charset="0"/>
                <a:ea typeface="Paytone One"/>
                <a:cs typeface="Times New Roman" panose="02020603050405020304" pitchFamily="18" charset="0"/>
                <a:sym typeface="Paytone One"/>
              </a:rPr>
              <a:t>they have money</a:t>
            </a:r>
            <a:r>
              <a:rPr lang="en" sz="2400" dirty="0">
                <a:latin typeface="Times New Roman" panose="02020603050405020304" pitchFamily="18" charset="0"/>
                <a:ea typeface="Paytone One"/>
                <a:cs typeface="Times New Roman" panose="02020603050405020304" pitchFamily="18" charset="0"/>
                <a:sym typeface="Paytone One"/>
              </a:rPr>
              <a:t> and are generally </a:t>
            </a:r>
            <a:r>
              <a:rPr lang="en" sz="2400" b="1" i="1" u="sng" dirty="0">
                <a:solidFill>
                  <a:srgbClr val="002060"/>
                </a:solidFill>
                <a:latin typeface="Times New Roman" panose="02020603050405020304" pitchFamily="18" charset="0"/>
                <a:ea typeface="Paytone One"/>
                <a:cs typeface="Times New Roman" panose="02020603050405020304" pitchFamily="18" charset="0"/>
                <a:sym typeface="Paytone One"/>
              </a:rPr>
              <a:t>less-literate about technology</a:t>
            </a:r>
            <a:endParaRPr sz="2400" b="1" i="1" u="sng" dirty="0">
              <a:solidFill>
                <a:srgbClr val="002060"/>
              </a:solidFill>
              <a:latin typeface="Times New Roman" panose="02020603050405020304" pitchFamily="18" charset="0"/>
              <a:ea typeface="Paytone One"/>
              <a:cs typeface="Times New Roman" panose="02020603050405020304" pitchFamily="18" charset="0"/>
              <a:sym typeface="Paytone One"/>
            </a:endParaRPr>
          </a:p>
          <a:p>
            <a:pPr marL="609585" indent="-457189">
              <a:buClr>
                <a:schemeClr val="dk2"/>
              </a:buClr>
              <a:buSzPts val="1800"/>
              <a:buFont typeface="Paytone One"/>
              <a:buChar char="●"/>
            </a:pPr>
            <a:r>
              <a:rPr lang="en" sz="2400" dirty="0">
                <a:latin typeface="Times New Roman" panose="02020603050405020304" pitchFamily="18" charset="0"/>
                <a:ea typeface="Paytone One"/>
                <a:cs typeface="Times New Roman" panose="02020603050405020304" pitchFamily="18" charset="0"/>
                <a:sym typeface="Paytone One"/>
              </a:rPr>
              <a:t>Scam: Generally involves pretending to be someone collecting money for a legitimate organization</a:t>
            </a:r>
            <a:endParaRPr sz="2400" dirty="0">
              <a:latin typeface="Times New Roman" panose="02020603050405020304" pitchFamily="18" charset="0"/>
              <a:ea typeface="Paytone One"/>
              <a:cs typeface="Times New Roman" panose="02020603050405020304" pitchFamily="18" charset="0"/>
              <a:sym typeface="Paytone One"/>
            </a:endParaRPr>
          </a:p>
          <a:p>
            <a:pPr marL="152396">
              <a:buClr>
                <a:schemeClr val="dk2"/>
              </a:buClr>
              <a:buSzPts val="1800"/>
            </a:pPr>
            <a:endParaRPr sz="2400" dirty="0">
              <a:solidFill>
                <a:schemeClr val="dk2"/>
              </a:solidFill>
              <a:latin typeface="Paytone One"/>
              <a:ea typeface="Paytone One"/>
              <a:cs typeface="Paytone One"/>
              <a:sym typeface="Paytone One"/>
            </a:endParaRPr>
          </a:p>
        </p:txBody>
      </p:sp>
      <p:sp>
        <p:nvSpPr>
          <p:cNvPr id="617" name="Google Shape;617;p77"/>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618" name="Google Shape;618;p77"/>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619" name="Google Shape;619;p77"/>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620" name="Google Shape;620;p77"/>
          <p:cNvPicPr preferRelativeResize="0"/>
          <p:nvPr/>
        </p:nvPicPr>
        <p:blipFill>
          <a:blip r:embed="rId6">
            <a:alphaModFix/>
          </a:blip>
          <a:stretch>
            <a:fillRect/>
          </a:stretch>
        </p:blipFill>
        <p:spPr>
          <a:xfrm>
            <a:off x="7528560" y="3310348"/>
            <a:ext cx="4151440" cy="3066082"/>
          </a:xfrm>
          <a:prstGeom prst="rect">
            <a:avLst/>
          </a:prstGeom>
          <a:noFill/>
          <a:ln>
            <a:noFill/>
          </a:ln>
        </p:spPr>
      </p:pic>
      <p:pic>
        <p:nvPicPr>
          <p:cNvPr id="4098" name="Picture 2" descr="Worst States for Elder Fraud ...">
            <a:extLst>
              <a:ext uri="{FF2B5EF4-FFF2-40B4-BE49-F238E27FC236}">
                <a16:creationId xmlns:a16="http://schemas.microsoft.com/office/drawing/2014/main" id="{6DEFD5EB-B678-E3A1-6929-3A50E4484F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746" y="3588658"/>
            <a:ext cx="6446520" cy="2787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8"/>
          <p:cNvSpPr txBox="1"/>
          <p:nvPr/>
        </p:nvSpPr>
        <p:spPr>
          <a:xfrm>
            <a:off x="357200" y="267900"/>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Bait and Switch Scams  </a:t>
            </a:r>
            <a:endParaRPr sz="5067" dirty="0">
              <a:solidFill>
                <a:schemeClr val="dk1"/>
              </a:solidFill>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626" name="Google Shape;626;p78"/>
          <p:cNvSpPr txBox="1"/>
          <p:nvPr/>
        </p:nvSpPr>
        <p:spPr>
          <a:xfrm>
            <a:off x="535767" y="1788341"/>
            <a:ext cx="11322800" cy="4766091"/>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52396">
              <a:buClr>
                <a:schemeClr val="dk2"/>
              </a:buClr>
              <a:buSzPts val="1800"/>
            </a:pPr>
            <a:r>
              <a:rPr lang="en" sz="2400" b="1" u="sng" dirty="0">
                <a:solidFill>
                  <a:srgbClr val="002060"/>
                </a:solidFill>
                <a:latin typeface="Times New Roman" panose="02020603050405020304" pitchFamily="18" charset="0"/>
                <a:ea typeface="Paytone One"/>
                <a:cs typeface="Times New Roman" panose="02020603050405020304" pitchFamily="18" charset="0"/>
                <a:sym typeface="Paytone One"/>
              </a:rPr>
              <a:t>Bait-and-switch scam</a:t>
            </a:r>
            <a:r>
              <a:rPr lang="en" sz="2400" dirty="0">
                <a:solidFill>
                  <a:schemeClr val="dk2"/>
                </a:solidFill>
                <a:latin typeface="Times New Roman" panose="02020603050405020304" pitchFamily="18" charset="0"/>
                <a:ea typeface="Paytone One"/>
                <a:cs typeface="Times New Roman" panose="02020603050405020304" pitchFamily="18" charset="0"/>
                <a:sym typeface="Paytone One"/>
              </a:rPr>
              <a:t>: </a:t>
            </a:r>
            <a:r>
              <a:rPr lang="en" sz="2400" dirty="0">
                <a:latin typeface="Times New Roman" panose="02020603050405020304" pitchFamily="18" charset="0"/>
                <a:ea typeface="Paytone One"/>
                <a:cs typeface="Times New Roman" panose="02020603050405020304" pitchFamily="18" charset="0"/>
                <a:sym typeface="Paytone One"/>
              </a:rPr>
              <a:t>the scammer advertises a deal they have no intent of honoring</a:t>
            </a:r>
            <a:endParaRPr sz="2400" dirty="0">
              <a:latin typeface="Times New Roman" panose="02020603050405020304" pitchFamily="18" charset="0"/>
              <a:ea typeface="Paytone One"/>
              <a:cs typeface="Times New Roman" panose="02020603050405020304" pitchFamily="18" charset="0"/>
              <a:sym typeface="Paytone One"/>
            </a:endParaRPr>
          </a:p>
          <a:p>
            <a:pPr marL="609585" indent="-457189">
              <a:buClr>
                <a:schemeClr val="dk2"/>
              </a:buClr>
              <a:buSzPts val="1800"/>
              <a:buFont typeface="Paytone One"/>
              <a:buChar char="●"/>
            </a:pPr>
            <a:r>
              <a:rPr lang="en-US" sz="2400" dirty="0">
                <a:latin typeface="Times New Roman" panose="02020603050405020304" pitchFamily="18" charset="0"/>
                <a:ea typeface="Paytone One"/>
                <a:cs typeface="Times New Roman" panose="02020603050405020304" pitchFamily="18" charset="0"/>
                <a:sym typeface="Paytone One"/>
              </a:rPr>
              <a:t>Original offer: out of stock or valid no longer offered</a:t>
            </a:r>
          </a:p>
          <a:p>
            <a:pPr marL="609585" indent="-457189">
              <a:buClr>
                <a:schemeClr val="dk2"/>
              </a:buClr>
              <a:buSzPts val="1800"/>
              <a:buFont typeface="Paytone One"/>
              <a:buChar char="●"/>
            </a:pPr>
            <a:r>
              <a:rPr lang="en" sz="2400" dirty="0">
                <a:latin typeface="Times New Roman" panose="02020603050405020304" pitchFamily="18" charset="0"/>
                <a:ea typeface="Paytone One"/>
                <a:cs typeface="Times New Roman" panose="02020603050405020304" pitchFamily="18" charset="0"/>
                <a:sym typeface="Paytone One"/>
              </a:rPr>
              <a:t>After luring a customer in, they then try to get the customer to purchase a product that is </a:t>
            </a:r>
            <a:r>
              <a:rPr lang="en" sz="2400" b="1" i="1" u="sng" dirty="0">
                <a:solidFill>
                  <a:srgbClr val="002060"/>
                </a:solidFill>
                <a:latin typeface="Times New Roman" panose="02020603050405020304" pitchFamily="18" charset="0"/>
                <a:ea typeface="Paytone One"/>
                <a:cs typeface="Times New Roman" panose="02020603050405020304" pitchFamily="18" charset="0"/>
                <a:sym typeface="Paytone One"/>
              </a:rPr>
              <a:t>more expensive than advertised </a:t>
            </a:r>
            <a:r>
              <a:rPr lang="en" sz="2400" dirty="0">
                <a:solidFill>
                  <a:schemeClr val="dk2"/>
                </a:solidFill>
                <a:latin typeface="Times New Roman" panose="02020603050405020304" pitchFamily="18" charset="0"/>
                <a:ea typeface="Paytone One"/>
                <a:cs typeface="Times New Roman" panose="02020603050405020304" pitchFamily="18" charset="0"/>
                <a:sym typeface="Paytone One"/>
              </a:rPr>
              <a:t>or an </a:t>
            </a:r>
            <a:r>
              <a:rPr lang="en" sz="2400" b="1" i="1" u="sng" dirty="0">
                <a:solidFill>
                  <a:srgbClr val="002060"/>
                </a:solidFill>
                <a:latin typeface="Times New Roman" panose="02020603050405020304" pitchFamily="18" charset="0"/>
                <a:ea typeface="Paytone One"/>
                <a:cs typeface="Times New Roman" panose="02020603050405020304" pitchFamily="18" charset="0"/>
                <a:sym typeface="Paytone One"/>
              </a:rPr>
              <a:t>inferior product to increase profit</a:t>
            </a:r>
            <a:endParaRPr sz="2400" b="1" i="1" u="sng" dirty="0">
              <a:solidFill>
                <a:srgbClr val="002060"/>
              </a:solidFill>
              <a:latin typeface="Times New Roman" panose="02020603050405020304" pitchFamily="18" charset="0"/>
              <a:ea typeface="Paytone One"/>
              <a:cs typeface="Times New Roman" panose="02020603050405020304" pitchFamily="18" charset="0"/>
              <a:sym typeface="Paytone One"/>
            </a:endParaRPr>
          </a:p>
          <a:p>
            <a:pPr marL="609585"/>
            <a:endParaRPr sz="2400" dirty="0">
              <a:solidFill>
                <a:schemeClr val="dk2"/>
              </a:solidFill>
              <a:latin typeface="Paytone One"/>
              <a:ea typeface="Paytone One"/>
              <a:cs typeface="Paytone One"/>
              <a:sym typeface="Paytone One"/>
            </a:endParaRPr>
          </a:p>
        </p:txBody>
      </p:sp>
      <p:sp>
        <p:nvSpPr>
          <p:cNvPr id="627" name="Google Shape;627;p78"/>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628" name="Google Shape;628;p78"/>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629" name="Google Shape;629;p78"/>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630" name="Google Shape;630;p78"/>
          <p:cNvPicPr preferRelativeResize="0"/>
          <p:nvPr/>
        </p:nvPicPr>
        <p:blipFill>
          <a:blip r:embed="rId6">
            <a:alphaModFix/>
          </a:blip>
          <a:stretch>
            <a:fillRect/>
          </a:stretch>
        </p:blipFill>
        <p:spPr>
          <a:xfrm>
            <a:off x="8983267" y="4775768"/>
            <a:ext cx="3119467" cy="208223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79"/>
          <p:cNvSpPr txBox="1"/>
          <p:nvPr/>
        </p:nvSpPr>
        <p:spPr>
          <a:xfrm>
            <a:off x="357200" y="267900"/>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Phishing</a:t>
            </a:r>
            <a:endParaRPr sz="5067" dirty="0">
              <a:solidFill>
                <a:schemeClr val="dk1"/>
              </a:solidFill>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636" name="Google Shape;636;p79"/>
          <p:cNvSpPr txBox="1"/>
          <p:nvPr/>
        </p:nvSpPr>
        <p:spPr>
          <a:xfrm>
            <a:off x="535767" y="1501523"/>
            <a:ext cx="11322800" cy="5052909"/>
          </a:xfrm>
          <a:prstGeom prst="rect">
            <a:avLst/>
          </a:prstGeom>
          <a:solidFill>
            <a:schemeClr val="bg1"/>
          </a:solidFill>
          <a:ln>
            <a:noFill/>
          </a:ln>
        </p:spPr>
        <p:txBody>
          <a:bodyPr spcFirstLastPara="1" wrap="square" lIns="121900" tIns="121900" rIns="121900" bIns="121900" anchor="t" anchorCtr="0">
            <a:noAutofit/>
          </a:bodyPr>
          <a:lstStyle/>
          <a:p>
            <a:pPr marL="152396">
              <a:buClr>
                <a:schemeClr val="dk2"/>
              </a:buClr>
              <a:buSzPts val="1800"/>
            </a:pPr>
            <a:r>
              <a:rPr lang="en" sz="2400" b="1" u="sng" dirty="0">
                <a:solidFill>
                  <a:srgbClr val="002060"/>
                </a:solidFill>
                <a:latin typeface="Times New Roman" panose="02020603050405020304" pitchFamily="18" charset="0"/>
                <a:ea typeface="Paytone One"/>
                <a:cs typeface="Times New Roman" panose="02020603050405020304" pitchFamily="18" charset="0"/>
                <a:sym typeface="Paytone One"/>
              </a:rPr>
              <a:t>Phishing</a:t>
            </a:r>
            <a:r>
              <a:rPr lang="en" sz="2400" dirty="0">
                <a:latin typeface="Times New Roman" panose="02020603050405020304" pitchFamily="18" charset="0"/>
                <a:ea typeface="Paytone One"/>
                <a:cs typeface="Times New Roman" panose="02020603050405020304" pitchFamily="18" charset="0"/>
                <a:sym typeface="Paytone One"/>
              </a:rPr>
              <a:t>: Sending messages via email or phone in an attempt to get a person’s personal information</a:t>
            </a:r>
            <a:endParaRPr sz="2400" dirty="0">
              <a:latin typeface="Times New Roman" panose="02020603050405020304" pitchFamily="18" charset="0"/>
              <a:ea typeface="Paytone One"/>
              <a:cs typeface="Times New Roman" panose="02020603050405020304" pitchFamily="18" charset="0"/>
              <a:sym typeface="Paytone One"/>
            </a:endParaRPr>
          </a:p>
          <a:p>
            <a:pPr marL="609585" indent="-457189">
              <a:buClr>
                <a:schemeClr val="dk2"/>
              </a:buClr>
              <a:buSzPts val="1800"/>
              <a:buFont typeface="Paytone One"/>
              <a:buChar char="●"/>
            </a:pPr>
            <a:r>
              <a:rPr lang="en" sz="2400" dirty="0">
                <a:latin typeface="Times New Roman" panose="02020603050405020304" pitchFamily="18" charset="0"/>
                <a:ea typeface="Paytone One"/>
                <a:cs typeface="Times New Roman" panose="02020603050405020304" pitchFamily="18" charset="0"/>
                <a:sym typeface="Paytone One"/>
              </a:rPr>
              <a:t>Pose as a bank, the IRS, or other financial institution</a:t>
            </a:r>
            <a:endParaRPr sz="2400" dirty="0">
              <a:latin typeface="Times New Roman" panose="02020603050405020304" pitchFamily="18" charset="0"/>
              <a:ea typeface="Paytone One"/>
              <a:cs typeface="Times New Roman" panose="02020603050405020304" pitchFamily="18" charset="0"/>
              <a:sym typeface="Paytone One"/>
            </a:endParaRPr>
          </a:p>
          <a:p>
            <a:pPr marL="609585" indent="-457189">
              <a:buClr>
                <a:schemeClr val="dk2"/>
              </a:buClr>
              <a:buSzPts val="1800"/>
              <a:buFont typeface="Paytone One"/>
              <a:buChar char="●"/>
            </a:pPr>
            <a:r>
              <a:rPr lang="en-US" sz="2400" b="1" u="sng" dirty="0">
                <a:solidFill>
                  <a:srgbClr val="002060"/>
                </a:solidFill>
                <a:latin typeface="Times New Roman" panose="02020603050405020304" pitchFamily="18" charset="0"/>
                <a:ea typeface="Paytone One"/>
                <a:cs typeface="Times New Roman" panose="02020603050405020304" pitchFamily="18" charset="0"/>
                <a:sym typeface="Paytone One"/>
              </a:rPr>
              <a:t>Identity Theft</a:t>
            </a:r>
            <a:r>
              <a:rPr lang="en-US" sz="2400" dirty="0">
                <a:latin typeface="Times New Roman" panose="02020603050405020304" pitchFamily="18" charset="0"/>
                <a:ea typeface="Paytone One"/>
                <a:cs typeface="Times New Roman" panose="02020603050405020304" pitchFamily="18" charset="0"/>
                <a:sym typeface="Paytone One"/>
              </a:rPr>
              <a:t>: Seek personal information </a:t>
            </a:r>
          </a:p>
          <a:p>
            <a:pPr marL="609585" indent="-457189">
              <a:buClr>
                <a:schemeClr val="dk2"/>
              </a:buClr>
              <a:buSzPts val="1800"/>
              <a:buFont typeface="Paytone One"/>
              <a:buChar char="●"/>
            </a:pPr>
            <a:r>
              <a:rPr lang="en" sz="2400" dirty="0">
                <a:latin typeface="Times New Roman" panose="02020603050405020304" pitchFamily="18" charset="0"/>
                <a:ea typeface="Paytone One"/>
                <a:cs typeface="Times New Roman" panose="02020603050405020304" pitchFamily="18" charset="0"/>
                <a:sym typeface="Paytone One"/>
              </a:rPr>
              <a:t>Phishing Clues - </a:t>
            </a:r>
            <a:r>
              <a:rPr lang="en" sz="2400" b="1" u="sng" dirty="0">
                <a:solidFill>
                  <a:srgbClr val="002060"/>
                </a:solidFill>
                <a:latin typeface="Times New Roman" panose="02020603050405020304" pitchFamily="18" charset="0"/>
                <a:ea typeface="Paytone One"/>
                <a:cs typeface="Times New Roman" panose="02020603050405020304" pitchFamily="18" charset="0"/>
                <a:sym typeface="Paytone One"/>
              </a:rPr>
              <a:t>misspellings and poor grammar</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637" name="Google Shape;637;p79"/>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638" name="Google Shape;638;p79"/>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639" name="Google Shape;639;p79"/>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640" name="Google Shape;640;p79" title="File:Phishing.JPG - Wikimedia Commons"/>
          <p:cNvPicPr preferRelativeResize="0"/>
          <p:nvPr/>
        </p:nvPicPr>
        <p:blipFill>
          <a:blip r:embed="rId6">
            <a:alphaModFix/>
          </a:blip>
          <a:stretch>
            <a:fillRect/>
          </a:stretch>
        </p:blipFill>
        <p:spPr>
          <a:xfrm>
            <a:off x="8715360" y="3877734"/>
            <a:ext cx="3281497" cy="2980265"/>
          </a:xfrm>
          <a:prstGeom prst="rect">
            <a:avLst/>
          </a:prstGeom>
          <a:noFill/>
          <a:ln>
            <a:noFill/>
          </a:ln>
        </p:spPr>
      </p:pic>
      <p:pic>
        <p:nvPicPr>
          <p:cNvPr id="641" name="Google Shape;641;p79" title="CSAM Week 3: Recognizing, reporting phishing"/>
          <p:cNvPicPr preferRelativeResize="0"/>
          <p:nvPr/>
        </p:nvPicPr>
        <p:blipFill>
          <a:blip r:embed="rId7">
            <a:alphaModFix/>
          </a:blip>
          <a:stretch>
            <a:fillRect/>
          </a:stretch>
        </p:blipFill>
        <p:spPr>
          <a:xfrm>
            <a:off x="4255674" y="3877733"/>
            <a:ext cx="3999159" cy="2980267"/>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80"/>
          <p:cNvSpPr txBox="1"/>
          <p:nvPr/>
        </p:nvSpPr>
        <p:spPr>
          <a:xfrm>
            <a:off x="194146" y="247378"/>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US" sz="5067" dirty="0">
                <a:solidFill>
                  <a:schemeClr val="dk1"/>
                </a:solidFill>
                <a:latin typeface="Gill Sans Ultra Bold" panose="020B0A02020104020203" pitchFamily="34" charset="0"/>
                <a:ea typeface="Paytone One"/>
                <a:cs typeface="Paytone One"/>
                <a:sym typeface="Paytone One"/>
              </a:rPr>
              <a:t>Fake</a:t>
            </a:r>
            <a:endParaRPr sz="5067" dirty="0">
              <a:solidFill>
                <a:schemeClr val="dk1"/>
              </a:solidFill>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647" name="Google Shape;647;p80"/>
          <p:cNvSpPr txBox="1"/>
          <p:nvPr/>
        </p:nvSpPr>
        <p:spPr>
          <a:xfrm>
            <a:off x="535767" y="1788341"/>
            <a:ext cx="11322800" cy="4766091"/>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52396">
              <a:buClr>
                <a:schemeClr val="dk2"/>
              </a:buClr>
              <a:buSzPts val="1800"/>
            </a:pPr>
            <a:r>
              <a:rPr lang="en" sz="2400" b="1" u="sng" dirty="0">
                <a:solidFill>
                  <a:srgbClr val="002060"/>
                </a:solidFill>
                <a:latin typeface="Times New Roman" panose="02020603050405020304" pitchFamily="18" charset="0"/>
                <a:ea typeface="Paytone One"/>
                <a:cs typeface="Times New Roman" panose="02020603050405020304" pitchFamily="18" charset="0"/>
                <a:sym typeface="Paytone One"/>
              </a:rPr>
              <a:t>Forgery</a:t>
            </a:r>
            <a:r>
              <a:rPr lang="en" sz="2400" dirty="0">
                <a:latin typeface="Times New Roman" panose="02020603050405020304" pitchFamily="18" charset="0"/>
                <a:ea typeface="Paytone One"/>
                <a:cs typeface="Times New Roman" panose="02020603050405020304" pitchFamily="18" charset="0"/>
                <a:sym typeface="Paytone One"/>
              </a:rPr>
              <a:t>: Altering a legal document (or a signature on a legal document) with the intent of committing fraud</a:t>
            </a:r>
            <a:endParaRPr sz="2400" dirty="0">
              <a:latin typeface="Times New Roman" panose="02020603050405020304" pitchFamily="18" charset="0"/>
              <a:ea typeface="Paytone One"/>
              <a:cs typeface="Times New Roman" panose="02020603050405020304" pitchFamily="18" charset="0"/>
              <a:sym typeface="Paytone One"/>
            </a:endParaRPr>
          </a:p>
          <a:p>
            <a:pPr marL="609585" indent="-457189">
              <a:buClr>
                <a:schemeClr val="dk2"/>
              </a:buClr>
              <a:buSzPts val="1800"/>
              <a:buFont typeface="Paytone One"/>
              <a:buChar char="●"/>
            </a:pPr>
            <a:r>
              <a:rPr lang="en" sz="2400" dirty="0">
                <a:latin typeface="Times New Roman" panose="02020603050405020304" pitchFamily="18" charset="0"/>
                <a:ea typeface="Paytone One"/>
                <a:cs typeface="Times New Roman" panose="02020603050405020304" pitchFamily="18" charset="0"/>
                <a:sym typeface="Paytone One"/>
              </a:rPr>
              <a:t>Examples - </a:t>
            </a:r>
            <a:r>
              <a:rPr lang="en" sz="2400" b="1" i="1" u="sng" dirty="0">
                <a:solidFill>
                  <a:srgbClr val="FF0000"/>
                </a:solidFill>
                <a:latin typeface="Times New Roman" panose="02020603050405020304" pitchFamily="18" charset="0"/>
                <a:ea typeface="Paytone One"/>
                <a:cs typeface="Times New Roman" panose="02020603050405020304" pitchFamily="18" charset="0"/>
                <a:sym typeface="Paytone One"/>
              </a:rPr>
              <a:t>fake money (counterfeiting)</a:t>
            </a:r>
            <a:r>
              <a:rPr lang="en" sz="2400" b="1" i="1" dirty="0">
                <a:solidFill>
                  <a:srgbClr val="FF0000"/>
                </a:solidFill>
                <a:latin typeface="Times New Roman" panose="02020603050405020304" pitchFamily="18" charset="0"/>
                <a:ea typeface="Paytone One"/>
                <a:cs typeface="Times New Roman" panose="02020603050405020304" pitchFamily="18" charset="0"/>
                <a:sym typeface="Paytone One"/>
              </a:rPr>
              <a:t> </a:t>
            </a:r>
            <a:r>
              <a:rPr lang="en" sz="2400" dirty="0">
                <a:latin typeface="Times New Roman" panose="02020603050405020304" pitchFamily="18" charset="0"/>
                <a:ea typeface="Paytone One"/>
                <a:cs typeface="Times New Roman" panose="02020603050405020304" pitchFamily="18" charset="0"/>
                <a:sym typeface="Paytone One"/>
              </a:rPr>
              <a:t>or </a:t>
            </a:r>
            <a:r>
              <a:rPr lang="en" sz="2400" b="1" i="1" u="sng" dirty="0">
                <a:solidFill>
                  <a:srgbClr val="FF0000"/>
                </a:solidFill>
                <a:latin typeface="Times New Roman" panose="02020603050405020304" pitchFamily="18" charset="0"/>
                <a:ea typeface="Paytone One"/>
                <a:cs typeface="Times New Roman" panose="02020603050405020304" pitchFamily="18" charset="0"/>
                <a:sym typeface="Paytone One"/>
              </a:rPr>
              <a:t>artwork</a:t>
            </a:r>
            <a:endParaRPr sz="2400" b="1" i="1" u="sng" dirty="0">
              <a:solidFill>
                <a:srgbClr val="FF0000"/>
              </a:solidFill>
              <a:latin typeface="Times New Roman" panose="02020603050405020304" pitchFamily="18" charset="0"/>
              <a:ea typeface="Paytone One"/>
              <a:cs typeface="Times New Roman" panose="02020603050405020304" pitchFamily="18" charset="0"/>
              <a:sym typeface="Paytone One"/>
            </a:endParaRPr>
          </a:p>
        </p:txBody>
      </p:sp>
      <p:sp>
        <p:nvSpPr>
          <p:cNvPr id="648" name="Google Shape;648;p80"/>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649" name="Google Shape;649;p80"/>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650" name="Google Shape;650;p80"/>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651" name="Google Shape;651;p80" title="File:Forgery+GenuinePuertoPrincipe-1899.jpg - Wikipedia"/>
          <p:cNvPicPr preferRelativeResize="0"/>
          <p:nvPr/>
        </p:nvPicPr>
        <p:blipFill>
          <a:blip r:embed="rId6">
            <a:alphaModFix/>
          </a:blip>
          <a:stretch>
            <a:fillRect/>
          </a:stretch>
        </p:blipFill>
        <p:spPr>
          <a:xfrm>
            <a:off x="6612814" y="3662039"/>
            <a:ext cx="4904132" cy="3005732"/>
          </a:xfrm>
          <a:prstGeom prst="rect">
            <a:avLst/>
          </a:prstGeom>
          <a:noFill/>
          <a:ln>
            <a:noFill/>
          </a:ln>
        </p:spPr>
      </p:pic>
      <p:pic>
        <p:nvPicPr>
          <p:cNvPr id="1026" name="Picture 2" descr="fake: Art forgery's secrets revealed ...">
            <a:extLst>
              <a:ext uri="{FF2B5EF4-FFF2-40B4-BE49-F238E27FC236}">
                <a16:creationId xmlns:a16="http://schemas.microsoft.com/office/drawing/2014/main" id="{E9537217-0F43-8EB2-6812-C2E575B4AB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4454" y="3447272"/>
            <a:ext cx="4409156" cy="29234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81"/>
          <p:cNvSpPr txBox="1"/>
          <p:nvPr/>
        </p:nvSpPr>
        <p:spPr>
          <a:xfrm>
            <a:off x="357200" y="267900"/>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US" sz="5067" dirty="0">
                <a:solidFill>
                  <a:schemeClr val="dk1"/>
                </a:solidFill>
                <a:latin typeface="Gill Sans Ultra Bold" panose="020B0A02020104020203" pitchFamily="34" charset="0"/>
                <a:ea typeface="Paytone One"/>
                <a:cs typeface="Paytone One"/>
                <a:sym typeface="Paytone One"/>
              </a:rPr>
              <a:t>Donation for Fake</a:t>
            </a:r>
            <a:endParaRPr sz="5067" dirty="0">
              <a:solidFill>
                <a:schemeClr val="dk1"/>
              </a:solidFill>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656" name="Google Shape;656;p81"/>
          <p:cNvSpPr txBox="1"/>
          <p:nvPr/>
        </p:nvSpPr>
        <p:spPr>
          <a:xfrm>
            <a:off x="535767" y="1501523"/>
            <a:ext cx="11322800" cy="5052909"/>
          </a:xfrm>
          <a:prstGeom prst="rect">
            <a:avLst/>
          </a:prstGeom>
          <a:solidFill>
            <a:schemeClr val="bg1"/>
          </a:solidFill>
          <a:ln>
            <a:solidFill>
              <a:schemeClr val="accent1"/>
            </a:solidFill>
          </a:ln>
        </p:spPr>
        <p:txBody>
          <a:bodyPr spcFirstLastPara="1" wrap="square" lIns="121900" tIns="121900" rIns="121900" bIns="121900" anchor="t" anchorCtr="0">
            <a:noAutofit/>
          </a:bodyPr>
          <a:lstStyle/>
          <a:p>
            <a:pPr marL="152396">
              <a:buClr>
                <a:schemeClr val="dk2"/>
              </a:buClr>
              <a:buSzPts val="1800"/>
            </a:pPr>
            <a:r>
              <a:rPr lang="en" sz="2400" b="1" u="sng" dirty="0">
                <a:solidFill>
                  <a:srgbClr val="002060"/>
                </a:solidFill>
                <a:latin typeface="Times New Roman" panose="02020603050405020304" pitchFamily="18" charset="0"/>
                <a:ea typeface="Paytone One"/>
                <a:cs typeface="Times New Roman" panose="02020603050405020304" pitchFamily="18" charset="0"/>
                <a:sym typeface="Paytone One"/>
              </a:rPr>
              <a:t>Fake Charities</a:t>
            </a:r>
            <a:r>
              <a:rPr lang="en" sz="2400" dirty="0">
                <a:latin typeface="Times New Roman" panose="02020603050405020304" pitchFamily="18" charset="0"/>
                <a:ea typeface="Paytone One"/>
                <a:cs typeface="Times New Roman" panose="02020603050405020304" pitchFamily="18" charset="0"/>
                <a:sym typeface="Paytone One"/>
              </a:rPr>
              <a:t>: Maliciously designing a false business or organization that uses emotion and/or children to instigate people donating money that is then used for illegal or otherwise nefarious activities</a:t>
            </a:r>
            <a:endParaRPr sz="2400" dirty="0">
              <a:latin typeface="Times New Roman" panose="02020603050405020304" pitchFamily="18" charset="0"/>
              <a:ea typeface="Paytone One"/>
              <a:cs typeface="Times New Roman" panose="02020603050405020304" pitchFamily="18" charset="0"/>
              <a:sym typeface="Paytone One"/>
            </a:endParaRPr>
          </a:p>
          <a:p>
            <a:pPr marL="609585"/>
            <a:endParaRPr sz="2400" dirty="0">
              <a:solidFill>
                <a:schemeClr val="dk2"/>
              </a:solidFill>
              <a:latin typeface="Paytone One"/>
              <a:ea typeface="Paytone One"/>
              <a:cs typeface="Paytone One"/>
              <a:sym typeface="Paytone One"/>
            </a:endParaRPr>
          </a:p>
        </p:txBody>
      </p:sp>
      <p:sp>
        <p:nvSpPr>
          <p:cNvPr id="657" name="Google Shape;657;p81"/>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658" name="Google Shape;658;p81"/>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659" name="Google Shape;659;p81"/>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660" name="Google Shape;660;p81"/>
          <p:cNvPicPr preferRelativeResize="0"/>
          <p:nvPr/>
        </p:nvPicPr>
        <p:blipFill>
          <a:blip r:embed="rId6">
            <a:alphaModFix/>
          </a:blip>
          <a:stretch>
            <a:fillRect/>
          </a:stretch>
        </p:blipFill>
        <p:spPr>
          <a:xfrm>
            <a:off x="3149167" y="2926080"/>
            <a:ext cx="7671823" cy="393192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82"/>
          <p:cNvSpPr txBox="1">
            <a:spLocks noGrp="1"/>
          </p:cNvSpPr>
          <p:nvPr>
            <p:ph type="title"/>
          </p:nvPr>
        </p:nvSpPr>
        <p:spPr>
          <a:xfrm>
            <a:off x="0" y="130133"/>
            <a:ext cx="11360800" cy="763600"/>
          </a:xfrm>
          <a:prstGeom prst="rect">
            <a:avLst/>
          </a:prstGeom>
          <a:solidFill>
            <a:srgbClr val="FFC000"/>
          </a:solidFill>
          <a:ln>
            <a:solidFill>
              <a:schemeClr val="accent5">
                <a:lumMod val="50000"/>
              </a:schemeClr>
            </a:solidFill>
          </a:ln>
        </p:spPr>
        <p:txBody>
          <a:bodyPr spcFirstLastPara="1" vert="horz" wrap="square" lIns="121900" tIns="121900" rIns="121900" bIns="121900" rtlCol="0" anchor="t" anchorCtr="0">
            <a:normAutofit fontScale="90000"/>
          </a:bodyPr>
          <a:lstStyle/>
          <a:p>
            <a:r>
              <a:rPr lang="en" dirty="0">
                <a:latin typeface="Gill Sans Ultra Bold" panose="020B0A02020104020203" pitchFamily="34" charset="0"/>
              </a:rPr>
              <a:t>Predatory Lending/Redlining</a:t>
            </a:r>
            <a:endParaRPr dirty="0">
              <a:latin typeface="Gill Sans Ultra Bold" panose="020B0A02020104020203" pitchFamily="34" charset="0"/>
            </a:endParaRPr>
          </a:p>
        </p:txBody>
      </p:sp>
      <p:sp>
        <p:nvSpPr>
          <p:cNvPr id="666" name="Google Shape;666;p82"/>
          <p:cNvSpPr txBox="1">
            <a:spLocks noGrp="1"/>
          </p:cNvSpPr>
          <p:nvPr>
            <p:ph type="body" idx="1"/>
          </p:nvPr>
        </p:nvSpPr>
        <p:spPr>
          <a:xfrm>
            <a:off x="320040" y="2042159"/>
            <a:ext cx="7059960" cy="2590801"/>
          </a:xfrm>
          <a:prstGeom prst="rect">
            <a:avLst/>
          </a:prstGeom>
          <a:solidFill>
            <a:schemeClr val="bg1"/>
          </a:solidFill>
          <a:ln>
            <a:solidFill>
              <a:schemeClr val="accent5">
                <a:lumMod val="50000"/>
              </a:schemeClr>
            </a:solidFill>
          </a:ln>
        </p:spPr>
        <p:txBody>
          <a:bodyPr spcFirstLastPara="1" vert="horz" wrap="square" lIns="121900" tIns="121900" rIns="121900" bIns="121900" rtlCol="0" anchor="t" anchorCtr="0">
            <a:normAutofit/>
          </a:bodyPr>
          <a:lstStyle/>
          <a:p>
            <a:pPr marL="0" indent="0">
              <a:buNone/>
            </a:pPr>
            <a:r>
              <a:rPr lang="en" b="1" u="sng" dirty="0">
                <a:solidFill>
                  <a:srgbClr val="002060"/>
                </a:solidFill>
                <a:latin typeface="Times New Roman" panose="02020603050405020304" pitchFamily="18" charset="0"/>
                <a:cs typeface="Times New Roman" panose="02020603050405020304" pitchFamily="18" charset="0"/>
              </a:rPr>
              <a:t>Redlining</a:t>
            </a:r>
            <a:r>
              <a:rPr lang="en" dirty="0">
                <a:latin typeface="Times New Roman" panose="02020603050405020304" pitchFamily="18" charset="0"/>
                <a:cs typeface="Times New Roman" panose="02020603050405020304" pitchFamily="18" charset="0"/>
              </a:rPr>
              <a:t>: A process where a financial institution or organization offers loans to individuals who realistically cannot afford to pay them back</a:t>
            </a:r>
            <a:endParaRPr dirty="0">
              <a:latin typeface="Times New Roman" panose="02020603050405020304" pitchFamily="18" charset="0"/>
              <a:cs typeface="Times New Roman" panose="02020603050405020304" pitchFamily="18" charset="0"/>
            </a:endParaRPr>
          </a:p>
          <a:p>
            <a:pPr marL="0" indent="0">
              <a:spcBef>
                <a:spcPts val="1600"/>
              </a:spcBef>
              <a:spcAft>
                <a:spcPts val="1600"/>
              </a:spcAft>
              <a:buNone/>
            </a:pPr>
            <a:r>
              <a:rPr lang="en" dirty="0">
                <a:latin typeface="Times New Roman" panose="02020603050405020304" pitchFamily="18" charset="0"/>
                <a:cs typeface="Times New Roman" panose="02020603050405020304" pitchFamily="18" charset="0"/>
              </a:rPr>
              <a:t>Historically targets </a:t>
            </a:r>
            <a:r>
              <a:rPr lang="en" b="1" u="sng" dirty="0">
                <a:solidFill>
                  <a:srgbClr val="002060"/>
                </a:solidFill>
                <a:latin typeface="Times New Roman" panose="02020603050405020304" pitchFamily="18" charset="0"/>
                <a:cs typeface="Times New Roman" panose="02020603050405020304" pitchFamily="18" charset="0"/>
              </a:rPr>
              <a:t>minority groups</a:t>
            </a:r>
            <a:endParaRPr b="1" u="sng" dirty="0">
              <a:solidFill>
                <a:srgbClr val="002060"/>
              </a:solidFill>
              <a:latin typeface="Times New Roman" panose="02020603050405020304" pitchFamily="18" charset="0"/>
              <a:cs typeface="Times New Roman" panose="02020603050405020304" pitchFamily="18" charset="0"/>
            </a:endParaRPr>
          </a:p>
        </p:txBody>
      </p:sp>
      <p:pic>
        <p:nvPicPr>
          <p:cNvPr id="667" name="Google Shape;667;p82"/>
          <p:cNvPicPr preferRelativeResize="0"/>
          <p:nvPr/>
        </p:nvPicPr>
        <p:blipFill>
          <a:blip r:embed="rId3">
            <a:alphaModFix/>
          </a:blip>
          <a:stretch>
            <a:fillRect/>
          </a:stretch>
        </p:blipFill>
        <p:spPr>
          <a:xfrm>
            <a:off x="7208520" y="1188720"/>
            <a:ext cx="7863544" cy="5157347"/>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84"/>
          <p:cNvSpPr txBox="1"/>
          <p:nvPr/>
        </p:nvSpPr>
        <p:spPr>
          <a:xfrm>
            <a:off x="357200" y="267900"/>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Fraud</a:t>
            </a:r>
            <a:r>
              <a:rPr lang="en" sz="5067" dirty="0">
                <a:solidFill>
                  <a:schemeClr val="dk2"/>
                </a:solidFill>
                <a:latin typeface="Paytone One"/>
                <a:ea typeface="Paytone One"/>
                <a:cs typeface="Paytone One"/>
                <a:sym typeface="Paytone One"/>
              </a:rPr>
              <a:t> </a:t>
            </a:r>
            <a:r>
              <a:rPr lang="en" sz="5067" dirty="0">
                <a:latin typeface="Gill Sans Ultra Bold" panose="020B0A02020104020203" pitchFamily="34" charset="0"/>
                <a:ea typeface="Paytone One"/>
                <a:cs typeface="Paytone One"/>
                <a:sym typeface="Paytone One"/>
              </a:rPr>
              <a:t>by Phone</a:t>
            </a:r>
            <a:endParaRPr sz="5067" dirty="0">
              <a:latin typeface="Gill Sans Ultra Bold" panose="020B0A02020104020203" pitchFamily="34" charset="0"/>
              <a:ea typeface="Paytone One"/>
              <a:cs typeface="Paytone One"/>
              <a:sym typeface="Paytone One"/>
            </a:endParaRPr>
          </a:p>
        </p:txBody>
      </p:sp>
      <p:sp>
        <p:nvSpPr>
          <p:cNvPr id="683" name="Google Shape;683;p84"/>
          <p:cNvSpPr txBox="1"/>
          <p:nvPr/>
        </p:nvSpPr>
        <p:spPr>
          <a:xfrm>
            <a:off x="500033" y="1845033"/>
            <a:ext cx="6750800" cy="4709200"/>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26997">
              <a:buClr>
                <a:schemeClr val="dk2"/>
              </a:buClr>
              <a:buSzPts val="2100"/>
            </a:pPr>
            <a:r>
              <a:rPr lang="en" sz="2800" b="1" u="sng" dirty="0">
                <a:solidFill>
                  <a:srgbClr val="002060"/>
                </a:solidFill>
                <a:latin typeface="Times New Roman" panose="02020603050405020304" pitchFamily="18" charset="0"/>
                <a:ea typeface="Paytone One"/>
                <a:cs typeface="Times New Roman" panose="02020603050405020304" pitchFamily="18" charset="0"/>
                <a:sym typeface="Paytone One"/>
              </a:rPr>
              <a:t>Telemarketing Fraud</a:t>
            </a:r>
            <a:r>
              <a:rPr lang="en" sz="2800">
                <a:latin typeface="Times New Roman" panose="02020603050405020304" pitchFamily="18" charset="0"/>
                <a:ea typeface="Paytone One"/>
                <a:cs typeface="Times New Roman" panose="02020603050405020304" pitchFamily="18" charset="0"/>
                <a:sym typeface="Paytone One"/>
              </a:rPr>
              <a:t>: Nefarious </a:t>
            </a:r>
            <a:r>
              <a:rPr lang="en" sz="2800" dirty="0">
                <a:latin typeface="Times New Roman" panose="02020603050405020304" pitchFamily="18" charset="0"/>
                <a:ea typeface="Paytone One"/>
                <a:cs typeface="Times New Roman" panose="02020603050405020304" pitchFamily="18" charset="0"/>
                <a:sym typeface="Paytone One"/>
              </a:rPr>
              <a:t>activity over the phone or computer used to trick innocent individuals to give sensitive information like social security numbers or banking credentials</a:t>
            </a:r>
            <a:endParaRPr sz="2800" dirty="0">
              <a:latin typeface="Times New Roman" panose="02020603050405020304" pitchFamily="18" charset="0"/>
              <a:ea typeface="Paytone One"/>
              <a:cs typeface="Times New Roman" panose="02020603050405020304" pitchFamily="18" charset="0"/>
              <a:sym typeface="Paytone One"/>
            </a:endParaRPr>
          </a:p>
        </p:txBody>
      </p:sp>
      <p:sp>
        <p:nvSpPr>
          <p:cNvPr id="684" name="Google Shape;684;p84"/>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685" name="Google Shape;685;p84"/>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686" name="Google Shape;686;p84"/>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687" name="Google Shape;687;p84"/>
          <p:cNvPicPr preferRelativeResize="0"/>
          <p:nvPr/>
        </p:nvPicPr>
        <p:blipFill>
          <a:blip r:embed="rId6">
            <a:alphaModFix/>
          </a:blip>
          <a:stretch>
            <a:fillRect/>
          </a:stretch>
        </p:blipFill>
        <p:spPr>
          <a:xfrm>
            <a:off x="7454034" y="1489100"/>
            <a:ext cx="4534767" cy="3401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Social Media Effect </a:t>
            </a:r>
          </a:p>
        </p:txBody>
      </p:sp>
      <p:pic>
        <p:nvPicPr>
          <p:cNvPr id="4" name="Google Shape;128;p18">
            <a:extLst>
              <a:ext uri="{FF2B5EF4-FFF2-40B4-BE49-F238E27FC236}">
                <a16:creationId xmlns:a16="http://schemas.microsoft.com/office/drawing/2014/main" id="{B3CC1BB4-C76F-313C-0751-ED6CC029E95A}"/>
              </a:ext>
            </a:extLst>
          </p:cNvPr>
          <p:cNvPicPr preferRelativeResize="0">
            <a:picLocks noGrp="1"/>
          </p:cNvPicPr>
          <p:nvPr>
            <p:ph idx="1"/>
          </p:nvPr>
        </p:nvPicPr>
        <p:blipFill>
          <a:blip r:embed="rId2">
            <a:alphaModFix/>
          </a:blip>
          <a:stretch>
            <a:fillRect/>
          </a:stretch>
        </p:blipFill>
        <p:spPr>
          <a:xfrm>
            <a:off x="223603" y="1154321"/>
            <a:ext cx="11004030" cy="5336420"/>
          </a:xfrm>
          <a:prstGeom prst="rect">
            <a:avLst/>
          </a:prstGeom>
          <a:noFill/>
          <a:ln>
            <a:noFill/>
          </a:ln>
        </p:spPr>
      </p:pic>
    </p:spTree>
    <p:extLst>
      <p:ext uri="{BB962C8B-B14F-4D97-AF65-F5344CB8AC3E}">
        <p14:creationId xmlns:p14="http://schemas.microsoft.com/office/powerpoint/2010/main" val="30390437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89"/>
          <p:cNvSpPr txBox="1"/>
          <p:nvPr/>
        </p:nvSpPr>
        <p:spPr>
          <a:xfrm>
            <a:off x="357200" y="267900"/>
            <a:ext cx="11322800" cy="1018000"/>
          </a:xfrm>
          <a:prstGeom prst="rect">
            <a:avLst/>
          </a:prstGeom>
          <a:solidFill>
            <a:srgbClr val="FFC000"/>
          </a:solidFill>
          <a:ln>
            <a:solidFill>
              <a:schemeClr val="accent5">
                <a:lumMod val="50000"/>
              </a:schemeClr>
            </a:solidFill>
          </a:ln>
        </p:spPr>
        <p:txBody>
          <a:bodyPr spcFirstLastPara="1" wrap="square" lIns="121900" tIns="121900" rIns="121900" bIns="121900" anchor="t" anchorCtr="0">
            <a:noAutofit/>
          </a:bodyPr>
          <a:lstStyle/>
          <a:p>
            <a:r>
              <a:rPr lang="en" sz="5067" dirty="0">
                <a:solidFill>
                  <a:schemeClr val="dk1"/>
                </a:solidFill>
                <a:latin typeface="Gill Sans Ultra Bold" panose="020B0A02020104020203" pitchFamily="34" charset="0"/>
                <a:ea typeface="Paytone One"/>
                <a:cs typeface="Paytone One"/>
                <a:sym typeface="Paytone One"/>
              </a:rPr>
              <a:t>Low-balling</a:t>
            </a:r>
            <a:endParaRPr sz="5067" dirty="0">
              <a:solidFill>
                <a:schemeClr val="dk1"/>
              </a:solidFill>
              <a:latin typeface="Gill Sans Ultra Bold" panose="020B0A02020104020203" pitchFamily="34" charset="0"/>
              <a:ea typeface="Paytone One"/>
              <a:cs typeface="Paytone One"/>
              <a:sym typeface="Paytone One"/>
            </a:endParaRPr>
          </a:p>
          <a:p>
            <a:endParaRPr sz="5067" dirty="0">
              <a:solidFill>
                <a:schemeClr val="dk2"/>
              </a:solidFill>
              <a:latin typeface="Paytone One"/>
              <a:ea typeface="Paytone One"/>
              <a:cs typeface="Paytone One"/>
              <a:sym typeface="Paytone One"/>
            </a:endParaRPr>
          </a:p>
        </p:txBody>
      </p:sp>
      <p:sp>
        <p:nvSpPr>
          <p:cNvPr id="726" name="Google Shape;726;p89"/>
          <p:cNvSpPr txBox="1"/>
          <p:nvPr/>
        </p:nvSpPr>
        <p:spPr>
          <a:xfrm>
            <a:off x="535767" y="1501523"/>
            <a:ext cx="11322800" cy="5052909"/>
          </a:xfrm>
          <a:prstGeom prst="rect">
            <a:avLst/>
          </a:prstGeom>
          <a:solidFill>
            <a:schemeClr val="bg1"/>
          </a:solidFill>
          <a:ln>
            <a:solidFill>
              <a:schemeClr val="accent5">
                <a:lumMod val="50000"/>
              </a:schemeClr>
            </a:solidFill>
          </a:ln>
        </p:spPr>
        <p:txBody>
          <a:bodyPr spcFirstLastPara="1" wrap="square" lIns="121900" tIns="121900" rIns="121900" bIns="121900" anchor="t" anchorCtr="0">
            <a:noAutofit/>
          </a:bodyPr>
          <a:lstStyle/>
          <a:p>
            <a:pPr marL="152396">
              <a:buClr>
                <a:schemeClr val="dk2"/>
              </a:buClr>
              <a:buSzPts val="1800"/>
            </a:pPr>
            <a:r>
              <a:rPr lang="en" sz="2400" b="1" u="sng" dirty="0">
                <a:solidFill>
                  <a:srgbClr val="002060"/>
                </a:solidFill>
                <a:latin typeface="Times New Roman" panose="02020603050405020304" pitchFamily="18" charset="0"/>
                <a:ea typeface="Paytone One"/>
                <a:cs typeface="Times New Roman" panose="02020603050405020304" pitchFamily="18" charset="0"/>
                <a:sym typeface="Paytone One"/>
              </a:rPr>
              <a:t>Low-balling</a:t>
            </a:r>
            <a:r>
              <a:rPr lang="en" sz="2400" dirty="0">
                <a:latin typeface="Times New Roman" panose="02020603050405020304" pitchFamily="18" charset="0"/>
                <a:ea typeface="Paytone One"/>
                <a:cs typeface="Times New Roman" panose="02020603050405020304" pitchFamily="18" charset="0"/>
                <a:sym typeface="Paytone One"/>
              </a:rPr>
              <a:t>: involves offering a price much lower than what is considered “appropriate” or fair value</a:t>
            </a:r>
            <a:endParaRPr sz="2400" dirty="0">
              <a:latin typeface="Times New Roman" panose="02020603050405020304" pitchFamily="18" charset="0"/>
              <a:ea typeface="Paytone One"/>
              <a:cs typeface="Times New Roman" panose="02020603050405020304" pitchFamily="18" charset="0"/>
              <a:sym typeface="Paytone One"/>
            </a:endParaRPr>
          </a:p>
          <a:p>
            <a:pPr marL="609585" indent="-457189">
              <a:buClr>
                <a:schemeClr val="dk2"/>
              </a:buClr>
              <a:buSzPts val="1800"/>
              <a:buFont typeface="Paytone One"/>
              <a:buChar char="●"/>
            </a:pPr>
            <a:r>
              <a:rPr lang="en" sz="2400" dirty="0">
                <a:latin typeface="Times New Roman" panose="02020603050405020304" pitchFamily="18" charset="0"/>
                <a:ea typeface="Paytone One"/>
                <a:cs typeface="Times New Roman" panose="02020603050405020304" pitchFamily="18" charset="0"/>
                <a:sym typeface="Paytone One"/>
              </a:rPr>
              <a:t>Goal is to later </a:t>
            </a:r>
            <a:r>
              <a:rPr lang="en" sz="2400" b="1" u="sng" dirty="0">
                <a:solidFill>
                  <a:srgbClr val="002060"/>
                </a:solidFill>
                <a:latin typeface="Times New Roman" panose="02020603050405020304" pitchFamily="18" charset="0"/>
                <a:ea typeface="Paytone One"/>
                <a:cs typeface="Times New Roman" panose="02020603050405020304" pitchFamily="18" charset="0"/>
                <a:sym typeface="Paytone One"/>
              </a:rPr>
              <a:t>add more to the price</a:t>
            </a:r>
            <a:endParaRPr sz="2400" b="1" u="sng" dirty="0">
              <a:solidFill>
                <a:srgbClr val="002060"/>
              </a:solidFill>
              <a:latin typeface="Times New Roman" panose="02020603050405020304" pitchFamily="18" charset="0"/>
              <a:ea typeface="Paytone One"/>
              <a:cs typeface="Times New Roman" panose="02020603050405020304" pitchFamily="18" charset="0"/>
              <a:sym typeface="Paytone One"/>
            </a:endParaRPr>
          </a:p>
          <a:p>
            <a:pPr marL="1219170" lvl="1" indent="-457189">
              <a:buClr>
                <a:schemeClr val="dk2"/>
              </a:buClr>
              <a:buSzPts val="1800"/>
              <a:buFont typeface="Paytone One"/>
              <a:buChar char="○"/>
            </a:pPr>
            <a:r>
              <a:rPr lang="en" sz="2400" dirty="0">
                <a:latin typeface="Times New Roman" panose="02020603050405020304" pitchFamily="18" charset="0"/>
                <a:ea typeface="Paytone One"/>
                <a:cs typeface="Times New Roman" panose="02020603050405020304" pitchFamily="18" charset="0"/>
                <a:sym typeface="Paytone One"/>
              </a:rPr>
              <a:t>EX: A mechanic arguing a simple repair will cost more than they assumed to pull more money out of the service</a:t>
            </a:r>
            <a:endParaRPr sz="2400" dirty="0">
              <a:latin typeface="Times New Roman" panose="02020603050405020304" pitchFamily="18" charset="0"/>
              <a:ea typeface="Paytone One"/>
              <a:cs typeface="Times New Roman" panose="02020603050405020304" pitchFamily="18" charset="0"/>
              <a:sym typeface="Paytone One"/>
            </a:endParaRPr>
          </a:p>
        </p:txBody>
      </p:sp>
      <p:sp>
        <p:nvSpPr>
          <p:cNvPr id="727" name="Google Shape;727;p89"/>
          <p:cNvSpPr/>
          <p:nvPr/>
        </p:nvSpPr>
        <p:spPr>
          <a:xfrm>
            <a:off x="1234589" y="5392282"/>
            <a:ext cx="1265923" cy="1275489"/>
          </a:xfrm>
          <a:custGeom>
            <a:avLst/>
            <a:gdLst/>
            <a:ahLst/>
            <a:cxnLst/>
            <a:rect l="l" t="t" r="r" b="b"/>
            <a:pathLst>
              <a:path w="1898883" h="1913233" extrusionOk="0">
                <a:moveTo>
                  <a:pt x="0" y="0"/>
                </a:moveTo>
                <a:lnTo>
                  <a:pt x="1898883" y="0"/>
                </a:lnTo>
                <a:lnTo>
                  <a:pt x="1898883" y="1913233"/>
                </a:lnTo>
                <a:lnTo>
                  <a:pt x="0" y="1913233"/>
                </a:lnTo>
                <a:lnTo>
                  <a:pt x="0" y="0"/>
                </a:lnTo>
                <a:close/>
              </a:path>
            </a:pathLst>
          </a:custGeom>
          <a:blipFill rotWithShape="1">
            <a:blip r:embed="rId3">
              <a:alphaModFix/>
            </a:blip>
            <a:stretch>
              <a:fillRect/>
            </a:stretch>
          </a:blipFill>
          <a:ln>
            <a:noFill/>
          </a:ln>
        </p:spPr>
        <p:txBody>
          <a:bodyPr/>
          <a:lstStyle/>
          <a:p>
            <a:endParaRPr lang="en-US" sz="2400"/>
          </a:p>
        </p:txBody>
      </p:sp>
      <p:sp>
        <p:nvSpPr>
          <p:cNvPr id="728" name="Google Shape;728;p89"/>
          <p:cNvSpPr/>
          <p:nvPr/>
        </p:nvSpPr>
        <p:spPr>
          <a:xfrm rot="-915307" flipH="1">
            <a:off x="433224" y="6019507"/>
            <a:ext cx="1044091" cy="713847"/>
          </a:xfrm>
          <a:custGeom>
            <a:avLst/>
            <a:gdLst/>
            <a:ahLst/>
            <a:cxnLst/>
            <a:rect l="l" t="t" r="r" b="b"/>
            <a:pathLst>
              <a:path w="3052426" h="1827640" extrusionOk="0">
                <a:moveTo>
                  <a:pt x="3052425" y="0"/>
                </a:moveTo>
                <a:lnTo>
                  <a:pt x="0" y="0"/>
                </a:lnTo>
                <a:lnTo>
                  <a:pt x="0" y="1827640"/>
                </a:lnTo>
                <a:lnTo>
                  <a:pt x="3052425" y="1827640"/>
                </a:lnTo>
                <a:lnTo>
                  <a:pt x="3052425" y="0"/>
                </a:lnTo>
                <a:close/>
              </a:path>
            </a:pathLst>
          </a:custGeom>
          <a:blipFill rotWithShape="1">
            <a:blip r:embed="rId4">
              <a:alphaModFix/>
            </a:blip>
            <a:stretch>
              <a:fillRect/>
            </a:stretch>
          </a:blipFill>
          <a:ln>
            <a:noFill/>
          </a:ln>
        </p:spPr>
        <p:txBody>
          <a:bodyPr/>
          <a:lstStyle/>
          <a:p>
            <a:endParaRPr lang="en-US" sz="2400"/>
          </a:p>
        </p:txBody>
      </p:sp>
      <p:sp>
        <p:nvSpPr>
          <p:cNvPr id="729" name="Google Shape;729;p89"/>
          <p:cNvSpPr/>
          <p:nvPr/>
        </p:nvSpPr>
        <p:spPr>
          <a:xfrm rot="910375">
            <a:off x="253057" y="5287486"/>
            <a:ext cx="923207" cy="573116"/>
          </a:xfrm>
          <a:custGeom>
            <a:avLst/>
            <a:gdLst/>
            <a:ahLst/>
            <a:cxnLst/>
            <a:rect l="l" t="t" r="r" b="b"/>
            <a:pathLst>
              <a:path w="2265315" h="1395265" extrusionOk="0">
                <a:moveTo>
                  <a:pt x="0" y="0"/>
                </a:moveTo>
                <a:lnTo>
                  <a:pt x="2265316" y="0"/>
                </a:lnTo>
                <a:lnTo>
                  <a:pt x="2265316" y="1395265"/>
                </a:lnTo>
                <a:lnTo>
                  <a:pt x="0" y="1395265"/>
                </a:lnTo>
                <a:lnTo>
                  <a:pt x="0" y="0"/>
                </a:lnTo>
                <a:close/>
              </a:path>
            </a:pathLst>
          </a:custGeom>
          <a:blipFill rotWithShape="1">
            <a:blip r:embed="rId5">
              <a:alphaModFix/>
            </a:blip>
            <a:stretch>
              <a:fillRect l="-3559" r="-3549"/>
            </a:stretch>
          </a:blipFill>
          <a:ln>
            <a:noFill/>
          </a:ln>
        </p:spPr>
        <p:txBody>
          <a:bodyPr/>
          <a:lstStyle/>
          <a:p>
            <a:endParaRPr lang="en-US" sz="2400"/>
          </a:p>
        </p:txBody>
      </p:sp>
      <p:pic>
        <p:nvPicPr>
          <p:cNvPr id="730" name="Google Shape;730;p89"/>
          <p:cNvPicPr preferRelativeResize="0"/>
          <p:nvPr/>
        </p:nvPicPr>
        <p:blipFill>
          <a:blip r:embed="rId6">
            <a:alphaModFix/>
          </a:blip>
          <a:stretch>
            <a:fillRect/>
          </a:stretch>
        </p:blipFill>
        <p:spPr>
          <a:xfrm>
            <a:off x="3326500" y="3549768"/>
            <a:ext cx="5881333" cy="3308233"/>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ACD34-AFA3-11CA-03E6-7548D0947413}"/>
              </a:ext>
            </a:extLst>
          </p:cNvPr>
          <p:cNvSpPr>
            <a:spLocks noGrp="1"/>
          </p:cNvSpPr>
          <p:nvPr>
            <p:ph idx="1"/>
          </p:nvPr>
        </p:nvSpPr>
        <p:spPr>
          <a:xfrm>
            <a:off x="509665" y="344774"/>
            <a:ext cx="11257613" cy="5832189"/>
          </a:xfrm>
          <a:solidFill>
            <a:srgbClr val="E9F8FD"/>
          </a:solidFill>
          <a:ln>
            <a:solidFill>
              <a:srgbClr val="002060"/>
            </a:solidFill>
          </a:ln>
        </p:spPr>
        <p:txBody>
          <a:bodyPr>
            <a:normAutofit fontScale="85000" lnSpcReduction="20000"/>
          </a:bodyPr>
          <a:lstStyle/>
          <a:p>
            <a:pPr marL="0" indent="0">
              <a:buNone/>
            </a:pPr>
            <a:r>
              <a:rPr lang="en-US" sz="1800" b="1" i="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Essential Standards</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EPF.CC.1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factors associated with consumer decision making</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EPF.CC.2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the rights and responsibilities of buyers and sellers under consumer protection laws</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Essential Question</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How does individual learn and practice good habits in the purchase of goods and services in the U.S. market economy?  </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Students can: </a:t>
            </a:r>
          </a:p>
          <a:p>
            <a:r>
              <a:rPr lang="en-US" sz="2400" dirty="0">
                <a:latin typeface="Times New Roman" panose="02020603050405020304" pitchFamily="18" charset="0"/>
                <a:cs typeface="Times New Roman" panose="02020603050405020304" pitchFamily="18" charset="0"/>
              </a:rPr>
              <a:t>Identify what consumerism is and its impact on my buying habits </a:t>
            </a:r>
          </a:p>
          <a:p>
            <a:r>
              <a:rPr lang="en-US" sz="2400" dirty="0">
                <a:latin typeface="Times New Roman" panose="02020603050405020304" pitchFamily="18" charset="0"/>
                <a:cs typeface="Times New Roman" panose="02020603050405020304" pitchFamily="18" charset="0"/>
              </a:rPr>
              <a:t>Evaluate critical consumer practices to evaluate how various factors influence my consumption choices </a:t>
            </a: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Product Comparison Part 2</a:t>
            </a:r>
          </a:p>
          <a:p>
            <a:r>
              <a:rPr lang="en-US" sz="2400" b="1" dirty="0">
                <a:latin typeface="Times New Roman" panose="02020603050405020304" pitchFamily="18" charset="0"/>
                <a:cs typeface="Times New Roman" panose="02020603050405020304" pitchFamily="18" charset="0"/>
              </a:rPr>
              <a:t>Filming a video</a:t>
            </a:r>
          </a:p>
          <a:p>
            <a:r>
              <a:rPr lang="en-US" sz="2400" b="1" dirty="0">
                <a:latin typeface="Times New Roman" panose="02020603050405020304" pitchFamily="18" charset="0"/>
                <a:cs typeface="Times New Roman" panose="02020603050405020304" pitchFamily="18" charset="0"/>
              </a:rPr>
              <a:t>Product comparison presentation</a:t>
            </a:r>
          </a:p>
          <a:p>
            <a:pPr marL="0" indent="0">
              <a:buNone/>
            </a:pP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HOMEWORK: </a:t>
            </a:r>
          </a:p>
          <a:p>
            <a:r>
              <a:rPr lang="en-US" sz="2400" b="1" dirty="0">
                <a:solidFill>
                  <a:srgbClr val="FF0000"/>
                </a:solidFill>
                <a:latin typeface="Times New Roman" panose="02020603050405020304" pitchFamily="18" charset="0"/>
                <a:cs typeface="Times New Roman" panose="02020603050405020304" pitchFamily="18" charset="0"/>
              </a:rPr>
              <a:t>Product comparison due 5/13</a:t>
            </a:r>
          </a:p>
          <a:p>
            <a:r>
              <a:rPr lang="en-US" sz="2400" b="1" dirty="0">
                <a:solidFill>
                  <a:srgbClr val="FF0000"/>
                </a:solidFill>
                <a:latin typeface="Times New Roman" panose="02020603050405020304" pitchFamily="18" charset="0"/>
                <a:cs typeface="Times New Roman" panose="02020603050405020304" pitchFamily="18" charset="0"/>
              </a:rPr>
              <a:t>Unit 8 Test – Tuesday 5/14</a:t>
            </a:r>
          </a:p>
          <a:p>
            <a:r>
              <a:rPr lang="en-US" sz="2400" b="1" dirty="0">
                <a:solidFill>
                  <a:srgbClr val="FF0000"/>
                </a:solidFill>
                <a:latin typeface="Times New Roman" panose="02020603050405020304" pitchFamily="18" charset="0"/>
                <a:cs typeface="Times New Roman" panose="02020603050405020304" pitchFamily="18" charset="0"/>
              </a:rPr>
              <a:t>Current Events Journal 4 – due 5/10</a:t>
            </a:r>
          </a:p>
          <a:p>
            <a:r>
              <a:rPr lang="en-US" sz="2400" b="1" dirty="0">
                <a:solidFill>
                  <a:srgbClr val="FF0000"/>
                </a:solidFill>
                <a:latin typeface="Times New Roman" panose="02020603050405020304" pitchFamily="18" charset="0"/>
                <a:cs typeface="Times New Roman" panose="02020603050405020304" pitchFamily="18" charset="0"/>
              </a:rPr>
              <a:t>Stock Market Game </a:t>
            </a:r>
          </a:p>
        </p:txBody>
      </p:sp>
    </p:spTree>
    <p:extLst>
      <p:ext uri="{BB962C8B-B14F-4D97-AF65-F5344CB8AC3E}">
        <p14:creationId xmlns:p14="http://schemas.microsoft.com/office/powerpoint/2010/main" val="9021888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Product Comparison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Compare two products that are competitors </a:t>
            </a:r>
          </a:p>
          <a:p>
            <a:r>
              <a:rPr lang="en-US" sz="2400" dirty="0">
                <a:latin typeface="Times New Roman" panose="02020603050405020304" pitchFamily="18" charset="0"/>
                <a:cs typeface="Times New Roman" panose="02020603050405020304" pitchFamily="18" charset="0"/>
              </a:rPr>
              <a:t>3 Tasks </a:t>
            </a:r>
          </a:p>
        </p:txBody>
      </p:sp>
      <p:sp>
        <p:nvSpPr>
          <p:cNvPr id="4" name="Rectangle 3">
            <a:extLst>
              <a:ext uri="{FF2B5EF4-FFF2-40B4-BE49-F238E27FC236}">
                <a16:creationId xmlns:a16="http://schemas.microsoft.com/office/drawing/2014/main" id="{2F854E44-3633-DE5B-DD1F-284C04E78EA0}"/>
              </a:ext>
            </a:extLst>
          </p:cNvPr>
          <p:cNvSpPr/>
          <p:nvPr/>
        </p:nvSpPr>
        <p:spPr>
          <a:xfrm>
            <a:off x="223604" y="2233534"/>
            <a:ext cx="3883702" cy="3087974"/>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b="1" u="sng" dirty="0">
              <a:solidFill>
                <a:schemeClr val="bg1"/>
              </a:solidFill>
              <a:latin typeface="Times New Roman" panose="02020603050405020304" pitchFamily="18" charset="0"/>
              <a:cs typeface="Times New Roman" panose="02020603050405020304" pitchFamily="18" charset="0"/>
            </a:endParaRPr>
          </a:p>
          <a:p>
            <a:r>
              <a:rPr lang="en-US" sz="2400" b="1" u="sng" dirty="0">
                <a:solidFill>
                  <a:schemeClr val="bg1"/>
                </a:solidFill>
                <a:latin typeface="Times New Roman" panose="02020603050405020304" pitchFamily="18" charset="0"/>
                <a:cs typeface="Times New Roman" panose="02020603050405020304" pitchFamily="18" charset="0"/>
              </a:rPr>
              <a:t>TASK 1 – Comparison</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Pricing research</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Evaluate perceived value &amp; prestige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Construct a product review via a demo</a:t>
            </a:r>
          </a:p>
          <a:p>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BD028D5-CEE0-D25C-9E9E-E60E937114A3}"/>
              </a:ext>
            </a:extLst>
          </p:cNvPr>
          <p:cNvSpPr/>
          <p:nvPr/>
        </p:nvSpPr>
        <p:spPr>
          <a:xfrm>
            <a:off x="4285937" y="2233534"/>
            <a:ext cx="3798759" cy="3087974"/>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TASK 2 – Advertising</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Social media presence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Techniques used to advertise (Have examples – digital &amp; print)</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Create a unique ad for ONE of the products</a:t>
            </a: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378E77F-E778-0784-25F8-294704AD1426}"/>
              </a:ext>
            </a:extLst>
          </p:cNvPr>
          <p:cNvSpPr/>
          <p:nvPr/>
        </p:nvSpPr>
        <p:spPr>
          <a:xfrm>
            <a:off x="8263327" y="2233534"/>
            <a:ext cx="3705069" cy="3087974"/>
          </a:xfrm>
          <a:prstGeom prst="rect">
            <a:avLst/>
          </a:prstGeom>
          <a:solidFill>
            <a:schemeClr val="accent5">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TASK 3 – Consumer Protection</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Official timeline of product recalls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Review by the BBB</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5 testimonials of the product found online</a:t>
            </a: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2050" name="Picture 2" descr="Digital Photography ...">
            <a:extLst>
              <a:ext uri="{FF2B5EF4-FFF2-40B4-BE49-F238E27FC236}">
                <a16:creationId xmlns:a16="http://schemas.microsoft.com/office/drawing/2014/main" id="{5B5C12CD-379C-2ED0-23E1-CEB74D4DB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182" y="494467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6 Best cameras under $1500: Digital ...">
            <a:extLst>
              <a:ext uri="{FF2B5EF4-FFF2-40B4-BE49-F238E27FC236}">
                <a16:creationId xmlns:a16="http://schemas.microsoft.com/office/drawing/2014/main" id="{3A815406-59BA-DA17-DC5C-84C3D365F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9604" y="4945179"/>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FF8C41A-FED2-A42E-42FF-8628144015BD}"/>
              </a:ext>
            </a:extLst>
          </p:cNvPr>
          <p:cNvSpPr/>
          <p:nvPr/>
        </p:nvSpPr>
        <p:spPr>
          <a:xfrm>
            <a:off x="5350943" y="5651292"/>
            <a:ext cx="1424065" cy="870445"/>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VS.</a:t>
            </a:r>
          </a:p>
        </p:txBody>
      </p:sp>
    </p:spTree>
    <p:extLst>
      <p:ext uri="{BB962C8B-B14F-4D97-AF65-F5344CB8AC3E}">
        <p14:creationId xmlns:p14="http://schemas.microsoft.com/office/powerpoint/2010/main" val="19295940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Product Demo</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Which product outperformed the other in a variety of tests </a:t>
            </a:r>
          </a:p>
        </p:txBody>
      </p:sp>
      <p:pic>
        <p:nvPicPr>
          <p:cNvPr id="1026" name="Picture 2" descr="Shark Navigator Lift-Away ADV Corded ...">
            <a:extLst>
              <a:ext uri="{FF2B5EF4-FFF2-40B4-BE49-F238E27FC236}">
                <a16:creationId xmlns:a16="http://schemas.microsoft.com/office/drawing/2014/main" id="{431C756C-E3CE-7CE3-600E-D1E2C9607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 y="1864994"/>
            <a:ext cx="1981200" cy="338431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28" name="Picture 4" descr="Hoover WindTunnel 3 High Performance ...">
            <a:extLst>
              <a:ext uri="{FF2B5EF4-FFF2-40B4-BE49-F238E27FC236}">
                <a16:creationId xmlns:a16="http://schemas.microsoft.com/office/drawing/2014/main" id="{989038DF-5A57-90E1-E4E9-8E64920E2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4995" y="1864994"/>
            <a:ext cx="2143125" cy="338431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FC971BE-111E-5722-F36C-2FF73DA335A6}"/>
              </a:ext>
            </a:extLst>
          </p:cNvPr>
          <p:cNvSpPr/>
          <p:nvPr/>
        </p:nvSpPr>
        <p:spPr>
          <a:xfrm>
            <a:off x="2849880" y="1864994"/>
            <a:ext cx="6355080" cy="77152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Comparison Test Demo</a:t>
            </a:r>
          </a:p>
        </p:txBody>
      </p:sp>
      <p:pic>
        <p:nvPicPr>
          <p:cNvPr id="7" name="Online Media 6" title="Hoover WindTunnel vs Shark Rotator Pet Lift-Away Vacuum COMPARISON">
            <a:hlinkClick r:id="" action="ppaction://media"/>
            <a:extLst>
              <a:ext uri="{FF2B5EF4-FFF2-40B4-BE49-F238E27FC236}">
                <a16:creationId xmlns:a16="http://schemas.microsoft.com/office/drawing/2014/main" id="{D2C9632F-E5EF-7C13-8062-3B448CCDDFE9}"/>
              </a:ext>
            </a:extLst>
          </p:cNvPr>
          <p:cNvPicPr>
            <a:picLocks noRot="1" noChangeAspect="1"/>
          </p:cNvPicPr>
          <p:nvPr>
            <a:videoFile r:link="rId1"/>
          </p:nvPr>
        </p:nvPicPr>
        <p:blipFill>
          <a:blip r:embed="rId5"/>
          <a:stretch>
            <a:fillRect/>
          </a:stretch>
        </p:blipFill>
        <p:spPr>
          <a:xfrm>
            <a:off x="2849880" y="2915619"/>
            <a:ext cx="6355080" cy="3590629"/>
          </a:xfrm>
          <a:prstGeom prst="rect">
            <a:avLst/>
          </a:prstGeom>
          <a:ln>
            <a:solidFill>
              <a:schemeClr val="tx1"/>
            </a:solidFill>
          </a:ln>
        </p:spPr>
      </p:pic>
      <p:sp>
        <p:nvSpPr>
          <p:cNvPr id="8" name="Rectangle 7">
            <a:extLst>
              <a:ext uri="{FF2B5EF4-FFF2-40B4-BE49-F238E27FC236}">
                <a16:creationId xmlns:a16="http://schemas.microsoft.com/office/drawing/2014/main" id="{19FD6C55-D688-3569-89D1-AE726D4692DC}"/>
              </a:ext>
            </a:extLst>
          </p:cNvPr>
          <p:cNvSpPr/>
          <p:nvPr/>
        </p:nvSpPr>
        <p:spPr>
          <a:xfrm>
            <a:off x="426720" y="5458060"/>
            <a:ext cx="2316480" cy="487680"/>
          </a:xfrm>
          <a:prstGeom prst="rect">
            <a:avLst/>
          </a:prstGeom>
          <a:ln>
            <a:solidFill>
              <a:srgbClr val="FFC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Amasis MT Pro Black" panose="02040A04050005020304" pitchFamily="18" charset="0"/>
              </a:rPr>
              <a:t>SHARK</a:t>
            </a:r>
          </a:p>
        </p:txBody>
      </p:sp>
      <p:sp>
        <p:nvSpPr>
          <p:cNvPr id="9" name="Rectangle 8">
            <a:extLst>
              <a:ext uri="{FF2B5EF4-FFF2-40B4-BE49-F238E27FC236}">
                <a16:creationId xmlns:a16="http://schemas.microsoft.com/office/drawing/2014/main" id="{2CE5EC11-192F-2696-449D-950D86D8D13E}"/>
              </a:ext>
            </a:extLst>
          </p:cNvPr>
          <p:cNvSpPr/>
          <p:nvPr/>
        </p:nvSpPr>
        <p:spPr>
          <a:xfrm>
            <a:off x="9342120" y="5458060"/>
            <a:ext cx="2316480" cy="487680"/>
          </a:xfrm>
          <a:prstGeom prst="rect">
            <a:avLst/>
          </a:prstGeom>
          <a:ln>
            <a:solidFill>
              <a:srgbClr val="FFC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Amasis MT Pro Black" panose="02040A04050005020304" pitchFamily="18" charset="0"/>
              </a:rPr>
              <a:t>HOOVER</a:t>
            </a:r>
          </a:p>
        </p:txBody>
      </p:sp>
    </p:spTree>
    <p:extLst>
      <p:ext uri="{BB962C8B-B14F-4D97-AF65-F5344CB8AC3E}">
        <p14:creationId xmlns:p14="http://schemas.microsoft.com/office/powerpoint/2010/main" val="353824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Advertisement</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Digital Ads </a:t>
            </a:r>
          </a:p>
        </p:txBody>
      </p:sp>
      <p:pic>
        <p:nvPicPr>
          <p:cNvPr id="5" name="Picture 4" descr="A black and pink device with a pink circle&#10;&#10;Description automatically generated">
            <a:extLst>
              <a:ext uri="{FF2B5EF4-FFF2-40B4-BE49-F238E27FC236}">
                <a16:creationId xmlns:a16="http://schemas.microsoft.com/office/drawing/2014/main" id="{CE6F9D31-071B-5D9A-667E-DEC6F202B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57" y="1978184"/>
            <a:ext cx="4911763" cy="3560682"/>
          </a:xfrm>
          <a:prstGeom prst="rect">
            <a:avLst/>
          </a:prstGeom>
          <a:ln>
            <a:solidFill>
              <a:srgbClr val="002060"/>
            </a:solidFill>
          </a:ln>
        </p:spPr>
      </p:pic>
      <p:sp>
        <p:nvSpPr>
          <p:cNvPr id="7" name="Rectangle 6">
            <a:extLst>
              <a:ext uri="{FF2B5EF4-FFF2-40B4-BE49-F238E27FC236}">
                <a16:creationId xmlns:a16="http://schemas.microsoft.com/office/drawing/2014/main" id="{0525905A-B5E9-C611-431A-676560053E81}"/>
              </a:ext>
            </a:extLst>
          </p:cNvPr>
          <p:cNvSpPr/>
          <p:nvPr/>
        </p:nvSpPr>
        <p:spPr>
          <a:xfrm>
            <a:off x="223602" y="5669280"/>
            <a:ext cx="5765717" cy="116673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Shark Ad </a:t>
            </a:r>
            <a:r>
              <a:rPr lang="en-US" sz="2400" dirty="0">
                <a:latin typeface="Times New Roman" panose="02020603050405020304" pitchFamily="18" charset="0"/>
                <a:cs typeface="Times New Roman" panose="02020603050405020304" pitchFamily="18" charset="0"/>
              </a:rPr>
              <a:t>– use free/bargains/rewards by offering special pricing for Mother’s Day and giving a gift with purchase of the product </a:t>
            </a:r>
          </a:p>
        </p:txBody>
      </p:sp>
      <p:pic>
        <p:nvPicPr>
          <p:cNvPr id="9" name="Picture 8" descr="A screenshot of a product&#10;&#10;Description automatically generated">
            <a:extLst>
              <a:ext uri="{FF2B5EF4-FFF2-40B4-BE49-F238E27FC236}">
                <a16:creationId xmlns:a16="http://schemas.microsoft.com/office/drawing/2014/main" id="{B4B7D8DE-A7BD-1279-DEB7-3AE99214F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370" y="1978184"/>
            <a:ext cx="5591873" cy="3560682"/>
          </a:xfrm>
          <a:prstGeom prst="rect">
            <a:avLst/>
          </a:prstGeom>
          <a:ln>
            <a:solidFill>
              <a:srgbClr val="002060"/>
            </a:solidFill>
          </a:ln>
        </p:spPr>
      </p:pic>
      <p:sp>
        <p:nvSpPr>
          <p:cNvPr id="10" name="Rectangle 9">
            <a:extLst>
              <a:ext uri="{FF2B5EF4-FFF2-40B4-BE49-F238E27FC236}">
                <a16:creationId xmlns:a16="http://schemas.microsoft.com/office/drawing/2014/main" id="{4F41744E-3A7E-AD1E-6DCB-E087A000E7F5}"/>
              </a:ext>
            </a:extLst>
          </p:cNvPr>
          <p:cNvSpPr/>
          <p:nvPr/>
        </p:nvSpPr>
        <p:spPr>
          <a:xfrm>
            <a:off x="6121447" y="5669279"/>
            <a:ext cx="5765717" cy="116673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Hoover Ad </a:t>
            </a:r>
            <a:r>
              <a:rPr lang="en-US" sz="2400" dirty="0">
                <a:latin typeface="Times New Roman" panose="02020603050405020304" pitchFamily="18" charset="0"/>
                <a:cs typeface="Times New Roman" panose="02020603050405020304" pitchFamily="18" charset="0"/>
              </a:rPr>
              <a:t>– use free/bargains/rewards by offering special pricing for Mother’s Day and grants free shipping for the purchase.</a:t>
            </a:r>
          </a:p>
        </p:txBody>
      </p:sp>
    </p:spTree>
    <p:extLst>
      <p:ext uri="{BB962C8B-B14F-4D97-AF65-F5344CB8AC3E}">
        <p14:creationId xmlns:p14="http://schemas.microsoft.com/office/powerpoint/2010/main" val="16126620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Creating an Advertisement </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Develop your own unique ad for ONE of the products </a:t>
            </a:r>
          </a:p>
        </p:txBody>
      </p:sp>
      <p:pic>
        <p:nvPicPr>
          <p:cNvPr id="4" name="Online Media 3" title="Shark® Vacuums With DuoClean™ Technology – Commercial">
            <a:hlinkClick r:id="" action="ppaction://media"/>
            <a:extLst>
              <a:ext uri="{FF2B5EF4-FFF2-40B4-BE49-F238E27FC236}">
                <a16:creationId xmlns:a16="http://schemas.microsoft.com/office/drawing/2014/main" id="{A2B828AE-4057-E269-3896-16FDD6238E38}"/>
              </a:ext>
            </a:extLst>
          </p:cNvPr>
          <p:cNvPicPr>
            <a:picLocks noRot="1" noChangeAspect="1"/>
          </p:cNvPicPr>
          <p:nvPr>
            <a:videoFile r:link="rId1"/>
          </p:nvPr>
        </p:nvPicPr>
        <p:blipFill>
          <a:blip r:embed="rId3"/>
          <a:stretch>
            <a:fillRect/>
          </a:stretch>
        </p:blipFill>
        <p:spPr>
          <a:xfrm>
            <a:off x="1261428" y="1852459"/>
            <a:ext cx="9726612" cy="4684268"/>
          </a:xfrm>
          <a:prstGeom prst="rect">
            <a:avLst/>
          </a:prstGeom>
        </p:spPr>
      </p:pic>
    </p:spTree>
    <p:extLst>
      <p:ext uri="{BB962C8B-B14F-4D97-AF65-F5344CB8AC3E}">
        <p14:creationId xmlns:p14="http://schemas.microsoft.com/office/powerpoint/2010/main" val="276840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ACD34-AFA3-11CA-03E6-7548D0947413}"/>
              </a:ext>
            </a:extLst>
          </p:cNvPr>
          <p:cNvSpPr>
            <a:spLocks noGrp="1"/>
          </p:cNvSpPr>
          <p:nvPr>
            <p:ph idx="1"/>
          </p:nvPr>
        </p:nvSpPr>
        <p:spPr>
          <a:xfrm>
            <a:off x="509665" y="344774"/>
            <a:ext cx="11257613" cy="5832189"/>
          </a:xfrm>
          <a:solidFill>
            <a:srgbClr val="E9F8FD"/>
          </a:solidFill>
          <a:ln>
            <a:solidFill>
              <a:srgbClr val="002060"/>
            </a:solidFill>
          </a:ln>
        </p:spPr>
        <p:txBody>
          <a:bodyPr>
            <a:normAutofit fontScale="85000" lnSpcReduction="20000"/>
          </a:bodyPr>
          <a:lstStyle/>
          <a:p>
            <a:pPr marL="0" indent="0">
              <a:buNone/>
            </a:pPr>
            <a:r>
              <a:rPr lang="en-US" sz="1800" b="1" i="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Essential Standards</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EPF.CC.1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factors associated with consumer decision making</a:t>
            </a:r>
          </a:p>
          <a:p>
            <a:r>
              <a:rPr lang="en-US" sz="18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EPF.CC.2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the rights and responsibilities of buyers and sellers under consumer protection laws</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Essential Question</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How does individual learn and practice good habits in the purchase of goods and services in the U.S. market economy?  </a:t>
            </a:r>
          </a:p>
          <a:p>
            <a:pPr marL="0" indent="0">
              <a:buNone/>
            </a:pPr>
            <a:r>
              <a:rPr lang="en-US" sz="2400" b="1" i="1" dirty="0">
                <a:solidFill>
                  <a:schemeClr val="accent5">
                    <a:lumMod val="50000"/>
                  </a:schemeClr>
                </a:solidFill>
                <a:latin typeface="Times New Roman" panose="02020603050405020304" pitchFamily="18" charset="0"/>
                <a:cs typeface="Times New Roman" panose="02020603050405020304" pitchFamily="18" charset="0"/>
              </a:rPr>
              <a:t>Students can: </a:t>
            </a:r>
          </a:p>
          <a:p>
            <a:r>
              <a:rPr lang="en-US" sz="2400" dirty="0">
                <a:latin typeface="Times New Roman" panose="02020603050405020304" pitchFamily="18" charset="0"/>
                <a:cs typeface="Times New Roman" panose="02020603050405020304" pitchFamily="18" charset="0"/>
              </a:rPr>
              <a:t>Identify what consumerism is and its impact on my buying habits </a:t>
            </a:r>
          </a:p>
          <a:p>
            <a:r>
              <a:rPr lang="en-US" sz="2400" dirty="0">
                <a:latin typeface="Times New Roman" panose="02020603050405020304" pitchFamily="18" charset="0"/>
                <a:cs typeface="Times New Roman" panose="02020603050405020304" pitchFamily="18" charset="0"/>
              </a:rPr>
              <a:t>Evaluate critical consumer practices to evaluate how various factors influence my consumption choices </a:t>
            </a: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AGENDA</a:t>
            </a:r>
          </a:p>
          <a:p>
            <a:r>
              <a:rPr lang="en-US" sz="2400" b="1" dirty="0">
                <a:latin typeface="Times New Roman" panose="02020603050405020304" pitchFamily="18" charset="0"/>
                <a:cs typeface="Times New Roman" panose="02020603050405020304" pitchFamily="18" charset="0"/>
              </a:rPr>
              <a:t>Scam Slam</a:t>
            </a:r>
          </a:p>
          <a:p>
            <a:r>
              <a:rPr lang="en-US" sz="2400" b="1" dirty="0">
                <a:latin typeface="Times New Roman" panose="02020603050405020304" pitchFamily="18" charset="0"/>
                <a:cs typeface="Times New Roman" panose="02020603050405020304" pitchFamily="18" charset="0"/>
              </a:rPr>
              <a:t>Consumer Protection</a:t>
            </a:r>
          </a:p>
          <a:p>
            <a:r>
              <a:rPr lang="en-US" sz="2400" b="1" dirty="0">
                <a:latin typeface="Times New Roman" panose="02020603050405020304" pitchFamily="18" charset="0"/>
                <a:cs typeface="Times New Roman" panose="02020603050405020304" pitchFamily="18" charset="0"/>
              </a:rPr>
              <a:t>Dr. Evil Corp. </a:t>
            </a:r>
          </a:p>
          <a:p>
            <a:pPr marL="0" indent="0">
              <a:buNone/>
            </a:pP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HOMEWORK: </a:t>
            </a:r>
          </a:p>
          <a:p>
            <a:r>
              <a:rPr lang="en-US" sz="2400" b="1" dirty="0">
                <a:solidFill>
                  <a:srgbClr val="FF0000"/>
                </a:solidFill>
                <a:latin typeface="Times New Roman" panose="02020603050405020304" pitchFamily="18" charset="0"/>
                <a:cs typeface="Times New Roman" panose="02020603050405020304" pitchFamily="18" charset="0"/>
              </a:rPr>
              <a:t>Product comparison due 5/13</a:t>
            </a:r>
          </a:p>
          <a:p>
            <a:r>
              <a:rPr lang="en-US" sz="2400" b="1" dirty="0">
                <a:solidFill>
                  <a:srgbClr val="FF0000"/>
                </a:solidFill>
                <a:latin typeface="Times New Roman" panose="02020603050405020304" pitchFamily="18" charset="0"/>
                <a:cs typeface="Times New Roman" panose="02020603050405020304" pitchFamily="18" charset="0"/>
              </a:rPr>
              <a:t>Unit 8 Test – Tuesday 5/14</a:t>
            </a:r>
          </a:p>
          <a:p>
            <a:r>
              <a:rPr lang="en-US" sz="2400" b="1" dirty="0">
                <a:solidFill>
                  <a:srgbClr val="FF0000"/>
                </a:solidFill>
                <a:latin typeface="Times New Roman" panose="02020603050405020304" pitchFamily="18" charset="0"/>
                <a:cs typeface="Times New Roman" panose="02020603050405020304" pitchFamily="18" charset="0"/>
              </a:rPr>
              <a:t>Current Events Journal 4 – due 5/10</a:t>
            </a:r>
          </a:p>
          <a:p>
            <a:r>
              <a:rPr lang="en-US" sz="2400" b="1" dirty="0">
                <a:solidFill>
                  <a:srgbClr val="FF0000"/>
                </a:solidFill>
                <a:latin typeface="Times New Roman" panose="02020603050405020304" pitchFamily="18" charset="0"/>
                <a:cs typeface="Times New Roman" panose="02020603050405020304" pitchFamily="18" charset="0"/>
              </a:rPr>
              <a:t>Stock Market Game </a:t>
            </a:r>
          </a:p>
        </p:txBody>
      </p:sp>
      <p:pic>
        <p:nvPicPr>
          <p:cNvPr id="1028" name="Picture 4" descr="According to SNL writers and staffers, Dr Evil in the movie ...">
            <a:extLst>
              <a:ext uri="{FF2B5EF4-FFF2-40B4-BE49-F238E27FC236}">
                <a16:creationId xmlns:a16="http://schemas.microsoft.com/office/drawing/2014/main" id="{C1B89234-6806-5188-55D3-A1E628A7A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120" y="2956560"/>
            <a:ext cx="5547360" cy="2923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0677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Scam Slam</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Identify the scam and tips to identify signs that tip you off </a:t>
            </a:r>
          </a:p>
        </p:txBody>
      </p:sp>
      <p:pic>
        <p:nvPicPr>
          <p:cNvPr id="5" name="Picture 4" descr="A screenshot of a email&#10;&#10;Description automatically generated">
            <a:extLst>
              <a:ext uri="{FF2B5EF4-FFF2-40B4-BE49-F238E27FC236}">
                <a16:creationId xmlns:a16="http://schemas.microsoft.com/office/drawing/2014/main" id="{FE21D12E-294E-80ED-49D5-BCE499F90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694" y="1804697"/>
            <a:ext cx="10693266" cy="4732030"/>
          </a:xfrm>
          <a:prstGeom prst="rect">
            <a:avLst/>
          </a:prstGeom>
          <a:ln>
            <a:solidFill>
              <a:schemeClr val="accent1"/>
            </a:solidFill>
          </a:ln>
        </p:spPr>
      </p:pic>
    </p:spTree>
    <p:extLst>
      <p:ext uri="{BB962C8B-B14F-4D97-AF65-F5344CB8AC3E}">
        <p14:creationId xmlns:p14="http://schemas.microsoft.com/office/powerpoint/2010/main" val="26092712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Scam Slam</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Identify the scam and tips to identify signs that tip you off </a:t>
            </a:r>
          </a:p>
        </p:txBody>
      </p:sp>
      <p:pic>
        <p:nvPicPr>
          <p:cNvPr id="6" name="Picture 5" descr="A screenshot of a gift card&#10;&#10;Description automatically generated">
            <a:extLst>
              <a:ext uri="{FF2B5EF4-FFF2-40B4-BE49-F238E27FC236}">
                <a16:creationId xmlns:a16="http://schemas.microsoft.com/office/drawing/2014/main" id="{A67DB576-C75C-E1AD-434B-6E27CAB0B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0" y="1754205"/>
            <a:ext cx="8244839" cy="4782522"/>
          </a:xfrm>
          <a:prstGeom prst="rect">
            <a:avLst/>
          </a:prstGeom>
          <a:ln>
            <a:solidFill>
              <a:schemeClr val="accent1"/>
            </a:solidFill>
          </a:ln>
        </p:spPr>
      </p:pic>
    </p:spTree>
    <p:extLst>
      <p:ext uri="{BB962C8B-B14F-4D97-AF65-F5344CB8AC3E}">
        <p14:creationId xmlns:p14="http://schemas.microsoft.com/office/powerpoint/2010/main" val="15135795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B08A-E576-FF0A-B319-AE1B5C2F4513}"/>
              </a:ext>
            </a:extLst>
          </p:cNvPr>
          <p:cNvSpPr>
            <a:spLocks noGrp="1"/>
          </p:cNvSpPr>
          <p:nvPr>
            <p:ph type="title"/>
          </p:nvPr>
        </p:nvSpPr>
        <p:spPr>
          <a:xfrm>
            <a:off x="223603" y="170253"/>
            <a:ext cx="10515600" cy="789117"/>
          </a:xfrm>
          <a:solidFill>
            <a:srgbClr val="FFC000"/>
          </a:solidFill>
          <a:ln>
            <a:solidFill>
              <a:schemeClr val="accent1">
                <a:lumMod val="50000"/>
              </a:schemeClr>
            </a:solidFill>
          </a:ln>
        </p:spPr>
        <p:txBody>
          <a:bodyPr/>
          <a:lstStyle/>
          <a:p>
            <a:r>
              <a:rPr lang="en-US" dirty="0">
                <a:latin typeface="Gill Sans Ultra Bold" panose="020B0A02020104020203" pitchFamily="34" charset="0"/>
              </a:rPr>
              <a:t>Scam Slam</a:t>
            </a:r>
          </a:p>
        </p:txBody>
      </p:sp>
      <p:sp>
        <p:nvSpPr>
          <p:cNvPr id="3" name="Content Placeholder 2">
            <a:extLst>
              <a:ext uri="{FF2B5EF4-FFF2-40B4-BE49-F238E27FC236}">
                <a16:creationId xmlns:a16="http://schemas.microsoft.com/office/drawing/2014/main" id="{0A3C97D4-79BE-C185-38C9-D0BCCDD5F0AC}"/>
              </a:ext>
            </a:extLst>
          </p:cNvPr>
          <p:cNvSpPr>
            <a:spLocks noGrp="1"/>
          </p:cNvSpPr>
          <p:nvPr>
            <p:ph idx="1"/>
          </p:nvPr>
        </p:nvSpPr>
        <p:spPr>
          <a:xfrm>
            <a:off x="838200" y="1319134"/>
            <a:ext cx="10515600" cy="4857829"/>
          </a:xfrm>
          <a:solidFill>
            <a:schemeClr val="bg1"/>
          </a:solidFill>
          <a:ln>
            <a:solidFill>
              <a:schemeClr val="accent1">
                <a:lumMod val="50000"/>
              </a:schemeClr>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Identify the scam and tips to identify signs that tip you off </a:t>
            </a:r>
          </a:p>
        </p:txBody>
      </p:sp>
      <p:pic>
        <p:nvPicPr>
          <p:cNvPr id="5" name="Picture 4" descr="A red and black advertisement&#10;&#10;Description automatically generated">
            <a:extLst>
              <a:ext uri="{FF2B5EF4-FFF2-40B4-BE49-F238E27FC236}">
                <a16:creationId xmlns:a16="http://schemas.microsoft.com/office/drawing/2014/main" id="{45AC1533-18A2-50C2-7CA3-A1CBA4352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052445"/>
            <a:ext cx="8382000" cy="4484282"/>
          </a:xfrm>
          <a:prstGeom prst="rect">
            <a:avLst/>
          </a:prstGeom>
          <a:ln>
            <a:solidFill>
              <a:schemeClr val="accent1"/>
            </a:solidFill>
          </a:ln>
        </p:spPr>
      </p:pic>
    </p:spTree>
    <p:extLst>
      <p:ext uri="{BB962C8B-B14F-4D97-AF65-F5344CB8AC3E}">
        <p14:creationId xmlns:p14="http://schemas.microsoft.com/office/powerpoint/2010/main" val="23328767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4759</TotalTime>
  <Words>4873</Words>
  <Application>Microsoft Office PowerPoint</Application>
  <PresentationFormat>Widescreen</PresentationFormat>
  <Paragraphs>683</Paragraphs>
  <Slides>112</Slides>
  <Notes>50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112</vt:i4>
      </vt:variant>
    </vt:vector>
  </HeadingPairs>
  <TitlesOfParts>
    <vt:vector size="122" baseType="lpstr">
      <vt:lpstr>Amasis MT Pro Black</vt:lpstr>
      <vt:lpstr>Aptos</vt:lpstr>
      <vt:lpstr>Aptos Display</vt:lpstr>
      <vt:lpstr>Arial</vt:lpstr>
      <vt:lpstr>Britannic Bold</vt:lpstr>
      <vt:lpstr>Calibri</vt:lpstr>
      <vt:lpstr>Gill Sans Ultra Bold</vt:lpstr>
      <vt:lpstr>Paytone One</vt:lpstr>
      <vt:lpstr>Times New Roman</vt:lpstr>
      <vt:lpstr>Office Theme</vt:lpstr>
      <vt:lpstr>Critical Consumerism</vt:lpstr>
      <vt:lpstr>Part I: Informed Purchasing  </vt:lpstr>
      <vt:lpstr>PowerPoint Presentation</vt:lpstr>
      <vt:lpstr>Let’s Go Shopping </vt:lpstr>
      <vt:lpstr>Making Choices has Impact</vt:lpstr>
      <vt:lpstr>Top Sellers on Amazon </vt:lpstr>
      <vt:lpstr>Train to be a Wise Consumer</vt:lpstr>
      <vt:lpstr>The Age of Social Media </vt:lpstr>
      <vt:lpstr>Social Media Effect </vt:lpstr>
      <vt:lpstr>Social Media Platform by Demographic</vt:lpstr>
      <vt:lpstr>Show your social media support </vt:lpstr>
      <vt:lpstr>Awareness is Key</vt:lpstr>
      <vt:lpstr>Logos – Do you know? </vt:lpstr>
      <vt:lpstr>Logos – Do you know? </vt:lpstr>
      <vt:lpstr>Consumer Values Products </vt:lpstr>
      <vt:lpstr>PowerPoint Presentation</vt:lpstr>
      <vt:lpstr>Advertisers’ Blitz</vt:lpstr>
      <vt:lpstr>Calculating Perceived Value</vt:lpstr>
      <vt:lpstr>The Consumer is King</vt:lpstr>
      <vt:lpstr>Loyalty</vt:lpstr>
      <vt:lpstr>Consumer Protection </vt:lpstr>
      <vt:lpstr>WARNING!!!!!!</vt:lpstr>
      <vt:lpstr>RECALL – Product Safety </vt:lpstr>
      <vt:lpstr>Rating Businesses</vt:lpstr>
      <vt:lpstr>PowerPoint Presentation</vt:lpstr>
      <vt:lpstr>Bull or Bear Market </vt:lpstr>
      <vt:lpstr>The Power of Social Media </vt:lpstr>
      <vt:lpstr>PowerPoint Presentation</vt:lpstr>
      <vt:lpstr>Critical Consumer Check-in </vt:lpstr>
      <vt:lpstr>Independently Tested </vt:lpstr>
      <vt:lpstr>Other Product Quality Insights </vt:lpstr>
      <vt:lpstr>Scams, Lies, &amp; Dirty Tricks</vt:lpstr>
      <vt:lpstr>Part II: Advertising  </vt:lpstr>
      <vt:lpstr>PowerPoint Presentation</vt:lpstr>
      <vt:lpstr>Super Ads </vt:lpstr>
      <vt:lpstr>Seen it on TV, Social Media, T-shirts</vt:lpstr>
      <vt:lpstr>Building Enticement </vt:lpstr>
      <vt:lpstr>Guidelines for a Good Ad</vt:lpstr>
      <vt:lpstr>No-Nos of Advertising</vt:lpstr>
      <vt:lpstr>Techniques to get you to buy</vt:lpstr>
      <vt:lpstr>Making Choices has Impact</vt:lpstr>
      <vt:lpstr>Techniques of Enticement</vt:lpstr>
      <vt:lpstr>Dark Techniques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 Techniques</vt:lpstr>
      <vt:lpstr>Product Comparison </vt:lpstr>
      <vt:lpstr>Product Research</vt:lpstr>
      <vt:lpstr>PowerPoint Presentation</vt:lpstr>
      <vt:lpstr>Bull or Bear Market </vt:lpstr>
      <vt:lpstr>Product Comparison </vt:lpstr>
      <vt:lpstr>Product Comparison</vt:lpstr>
      <vt:lpstr>Price Analysis </vt:lpstr>
      <vt:lpstr>Perceived Value</vt:lpstr>
      <vt:lpstr>Part III: Consumer Safety  </vt:lpstr>
      <vt:lpstr>PowerPoint Presentation</vt:lpstr>
      <vt:lpstr>PowerPoint Presentation</vt:lpstr>
      <vt:lpstr>Multi-Level Marketing Schemes: Same as Ponzi Schemes</vt:lpstr>
      <vt:lpstr>PowerPoint Presentation</vt:lpstr>
      <vt:lpstr>PowerPoint Presentation</vt:lpstr>
      <vt:lpstr>PowerPoint Presentation</vt:lpstr>
      <vt:lpstr>PowerPoint Presentation</vt:lpstr>
      <vt:lpstr>PowerPoint Presentation</vt:lpstr>
      <vt:lpstr>PowerPoint Presentation</vt:lpstr>
      <vt:lpstr>Predatory Lending/Redlining</vt:lpstr>
      <vt:lpstr>PowerPoint Presentation</vt:lpstr>
      <vt:lpstr>PowerPoint Presentation</vt:lpstr>
      <vt:lpstr>PowerPoint Presentation</vt:lpstr>
      <vt:lpstr>Product Comparison </vt:lpstr>
      <vt:lpstr>Product Demo</vt:lpstr>
      <vt:lpstr>Advertisement</vt:lpstr>
      <vt:lpstr>Creating an Advertisement </vt:lpstr>
      <vt:lpstr>PowerPoint Presentation</vt:lpstr>
      <vt:lpstr>Scam Slam</vt:lpstr>
      <vt:lpstr>Scam Slam</vt:lpstr>
      <vt:lpstr>Scam Slam</vt:lpstr>
      <vt:lpstr>PowerPoint Presentation</vt:lpstr>
      <vt:lpstr>PowerPoint Presentation</vt:lpstr>
      <vt:lpstr>PowerPoint Presentation</vt:lpstr>
      <vt:lpstr>Redress</vt:lpstr>
      <vt:lpstr>Evil Corp</vt:lpstr>
      <vt:lpstr>PowerPoint Presentation</vt:lpstr>
      <vt:lpstr>Product Comparison </vt:lpstr>
      <vt:lpstr>Recall</vt:lpstr>
      <vt:lpstr>Better Business Bureau Rating</vt:lpstr>
      <vt:lpstr>Testimonials </vt:lpstr>
      <vt:lpstr>PowerPoint Presentation</vt:lpstr>
      <vt:lpstr>PowerPoint Presentation</vt:lpstr>
      <vt:lpstr>Making Choices has Impact</vt:lpstr>
    </vt:vector>
  </TitlesOfParts>
  <Company>Guilford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Consumerism</dc:title>
  <dc:creator>Hultberg, Andrew P</dc:creator>
  <cp:lastModifiedBy>Hultberg, Andrew P</cp:lastModifiedBy>
  <cp:revision>27</cp:revision>
  <dcterms:created xsi:type="dcterms:W3CDTF">2024-04-25T19:11:05Z</dcterms:created>
  <dcterms:modified xsi:type="dcterms:W3CDTF">2024-05-10T14:00:43Z</dcterms:modified>
</cp:coreProperties>
</file>