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15f8c498b805f45658d4a6b75bb7220676aff7687358d2823fc759126fd63984::" providerId="AD" clId="Web-{E524D96B-650E-490C-BB7B-6A73D8E17411}"/>
    <pc:docChg chg="addSld delSld modSld sldOrd">
      <pc:chgData name="Guest User" userId="S::urn:spo:anon#15f8c498b805f45658d4a6b75bb7220676aff7687358d2823fc759126fd63984::" providerId="AD" clId="Web-{E524D96B-650E-490C-BB7B-6A73D8E17411}" dt="2018-08-26T19:58:32.484" v="658" actId="20577"/>
      <pc:docMkLst>
        <pc:docMk/>
      </pc:docMkLst>
      <pc:sldChg chg="modSp">
        <pc:chgData name="Guest User" userId="S::urn:spo:anon#15f8c498b805f45658d4a6b75bb7220676aff7687358d2823fc759126fd63984::" providerId="AD" clId="Web-{E524D96B-650E-490C-BB7B-6A73D8E17411}" dt="2018-08-26T19:58:16.141" v="647" actId="1076"/>
        <pc:sldMkLst>
          <pc:docMk/>
          <pc:sldMk cId="109857222" sldId="256"/>
        </pc:sldMkLst>
        <pc:spChg chg="mod">
          <ac:chgData name="Guest User" userId="S::urn:spo:anon#15f8c498b805f45658d4a6b75bb7220676aff7687358d2823fc759126fd63984::" providerId="AD" clId="Web-{E524D96B-650E-490C-BB7B-6A73D8E17411}" dt="2018-08-26T19:58:13.375" v="646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Guest User" userId="S::urn:spo:anon#15f8c498b805f45658d4a6b75bb7220676aff7687358d2823fc759126fd63984::" providerId="AD" clId="Web-{E524D96B-650E-490C-BB7B-6A73D8E17411}" dt="2018-08-26T19:58:16.141" v="647" actId="1076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">
        <pc:chgData name="Guest User" userId="S::urn:spo:anon#15f8c498b805f45658d4a6b75bb7220676aff7687358d2823fc759126fd63984::" providerId="AD" clId="Web-{E524D96B-650E-490C-BB7B-6A73D8E17411}" dt="2018-08-26T19:58:31.766" v="656" actId="20577"/>
        <pc:sldMkLst>
          <pc:docMk/>
          <pc:sldMk cId="1740384284" sldId="257"/>
        </pc:sldMkLst>
        <pc:spChg chg="add mod">
          <ac:chgData name="Guest User" userId="S::urn:spo:anon#15f8c498b805f45658d4a6b75bb7220676aff7687358d2823fc759126fd63984::" providerId="AD" clId="Web-{E524D96B-650E-490C-BB7B-6A73D8E17411}" dt="2018-08-26T19:58:31.766" v="656" actId="20577"/>
          <ac:spMkLst>
            <pc:docMk/>
            <pc:sldMk cId="1740384284" sldId="257"/>
            <ac:spMk id="2" creationId="{29C30649-13BE-49E9-9555-117A766CD403}"/>
          </ac:spMkLst>
        </pc:spChg>
        <pc:spChg chg="add mod">
          <ac:chgData name="Guest User" userId="S::urn:spo:anon#15f8c498b805f45658d4a6b75bb7220676aff7687358d2823fc759126fd63984::" providerId="AD" clId="Web-{E524D96B-650E-490C-BB7B-6A73D8E17411}" dt="2018-08-26T19:36:43.917" v="63" actId="20577"/>
          <ac:spMkLst>
            <pc:docMk/>
            <pc:sldMk cId="1740384284" sldId="257"/>
            <ac:spMk id="3" creationId="{2490B255-624A-40EA-B358-5BC46BF09E2F}"/>
          </ac:spMkLst>
        </pc:spChg>
      </pc:sldChg>
      <pc:sldChg chg="addSp modSp new">
        <pc:chgData name="Guest User" userId="S::urn:spo:anon#15f8c498b805f45658d4a6b75bb7220676aff7687358d2823fc759126fd63984::" providerId="AD" clId="Web-{E524D96B-650E-490C-BB7B-6A73D8E17411}" dt="2018-08-26T19:41:56.764" v="229" actId="20577"/>
        <pc:sldMkLst>
          <pc:docMk/>
          <pc:sldMk cId="493287151" sldId="258"/>
        </pc:sldMkLst>
        <pc:spChg chg="add mod">
          <ac:chgData name="Guest User" userId="S::urn:spo:anon#15f8c498b805f45658d4a6b75bb7220676aff7687358d2823fc759126fd63984::" providerId="AD" clId="Web-{E524D96B-650E-490C-BB7B-6A73D8E17411}" dt="2018-08-26T19:41:56.764" v="229" actId="20577"/>
          <ac:spMkLst>
            <pc:docMk/>
            <pc:sldMk cId="493287151" sldId="258"/>
            <ac:spMk id="2" creationId="{CA105874-E703-4876-B686-5AC4D58E371A}"/>
          </ac:spMkLst>
        </pc:spChg>
        <pc:spChg chg="add mod">
          <ac:chgData name="Guest User" userId="S::urn:spo:anon#15f8c498b805f45658d4a6b75bb7220676aff7687358d2823fc759126fd63984::" providerId="AD" clId="Web-{E524D96B-650E-490C-BB7B-6A73D8E17411}" dt="2018-08-26T19:41:16.086" v="212" actId="1076"/>
          <ac:spMkLst>
            <pc:docMk/>
            <pc:sldMk cId="493287151" sldId="258"/>
            <ac:spMk id="3" creationId="{16C47B5D-FB50-47BD-9036-134794A8B95A}"/>
          </ac:spMkLst>
        </pc:spChg>
      </pc:sldChg>
      <pc:sldChg chg="addSp modSp new">
        <pc:chgData name="Guest User" userId="S::urn:spo:anon#15f8c498b805f45658d4a6b75bb7220676aff7687358d2823fc759126fd63984::" providerId="AD" clId="Web-{E524D96B-650E-490C-BB7B-6A73D8E17411}" dt="2018-08-26T19:44:38.347" v="295" actId="20577"/>
        <pc:sldMkLst>
          <pc:docMk/>
          <pc:sldMk cId="399215107" sldId="259"/>
        </pc:sldMkLst>
        <pc:spChg chg="add mod">
          <ac:chgData name="Guest User" userId="S::urn:spo:anon#15f8c498b805f45658d4a6b75bb7220676aff7687358d2823fc759126fd63984::" providerId="AD" clId="Web-{E524D96B-650E-490C-BB7B-6A73D8E17411}" dt="2018-08-26T19:43:48.611" v="265" actId="1076"/>
          <ac:spMkLst>
            <pc:docMk/>
            <pc:sldMk cId="399215107" sldId="259"/>
            <ac:spMk id="2" creationId="{F2ABEBFA-E0AE-4DD9-B240-D79670A1DD04}"/>
          </ac:spMkLst>
        </pc:spChg>
        <pc:spChg chg="add mod">
          <ac:chgData name="Guest User" userId="S::urn:spo:anon#15f8c498b805f45658d4a6b75bb7220676aff7687358d2823fc759126fd63984::" providerId="AD" clId="Web-{E524D96B-650E-490C-BB7B-6A73D8E17411}" dt="2018-08-26T19:44:38.347" v="295" actId="20577"/>
          <ac:spMkLst>
            <pc:docMk/>
            <pc:sldMk cId="399215107" sldId="259"/>
            <ac:spMk id="3" creationId="{4E586C71-7050-424D-97F1-D09814D8716C}"/>
          </ac:spMkLst>
        </pc:spChg>
      </pc:sldChg>
      <pc:sldChg chg="addSp modSp new">
        <pc:chgData name="Guest User" userId="S::urn:spo:anon#15f8c498b805f45658d4a6b75bb7220676aff7687358d2823fc759126fd63984::" providerId="AD" clId="Web-{E524D96B-650E-490C-BB7B-6A73D8E17411}" dt="2018-08-26T19:57:12.450" v="644" actId="20577"/>
        <pc:sldMkLst>
          <pc:docMk/>
          <pc:sldMk cId="3433619736" sldId="260"/>
        </pc:sldMkLst>
        <pc:spChg chg="add mod">
          <ac:chgData name="Guest User" userId="S::urn:spo:anon#15f8c498b805f45658d4a6b75bb7220676aff7687358d2823fc759126fd63984::" providerId="AD" clId="Web-{E524D96B-650E-490C-BB7B-6A73D8E17411}" dt="2018-08-26T19:56:11.097" v="632" actId="1076"/>
          <ac:spMkLst>
            <pc:docMk/>
            <pc:sldMk cId="3433619736" sldId="260"/>
            <ac:spMk id="2" creationId="{2EE1F7C3-E67A-4615-8F58-B34FD99DCA64}"/>
          </ac:spMkLst>
        </pc:spChg>
        <pc:spChg chg="add mod">
          <ac:chgData name="Guest User" userId="S::urn:spo:anon#15f8c498b805f45658d4a6b75bb7220676aff7687358d2823fc759126fd63984::" providerId="AD" clId="Web-{E524D96B-650E-490C-BB7B-6A73D8E17411}" dt="2018-08-26T19:57:12.450" v="644" actId="20577"/>
          <ac:spMkLst>
            <pc:docMk/>
            <pc:sldMk cId="3433619736" sldId="260"/>
            <ac:spMk id="3" creationId="{A591B4E0-314F-40DA-B847-87F76E6461AE}"/>
          </ac:spMkLst>
        </pc:spChg>
      </pc:sldChg>
      <pc:sldChg chg="new del">
        <pc:chgData name="Guest User" userId="S::urn:spo:anon#15f8c498b805f45658d4a6b75bb7220676aff7687358d2823fc759126fd63984::" providerId="AD" clId="Web-{E524D96B-650E-490C-BB7B-6A73D8E17411}" dt="2018-08-26T19:56:27.707" v="634"/>
        <pc:sldMkLst>
          <pc:docMk/>
          <pc:sldMk cId="936829610" sldId="261"/>
        </pc:sldMkLst>
      </pc:sldChg>
      <pc:sldChg chg="addSp modSp new ord">
        <pc:chgData name="Guest User" userId="S::urn:spo:anon#15f8c498b805f45658d4a6b75bb7220676aff7687358d2823fc759126fd63984::" providerId="AD" clId="Web-{E524D96B-650E-490C-BB7B-6A73D8E17411}" dt="2018-08-26T19:54:58.845" v="607" actId="20577"/>
        <pc:sldMkLst>
          <pc:docMk/>
          <pc:sldMk cId="714409540" sldId="262"/>
        </pc:sldMkLst>
        <pc:spChg chg="add mod">
          <ac:chgData name="Guest User" userId="S::urn:spo:anon#15f8c498b805f45658d4a6b75bb7220676aff7687358d2823fc759126fd63984::" providerId="AD" clId="Web-{E524D96B-650E-490C-BB7B-6A73D8E17411}" dt="2018-08-26T19:54:58.845" v="607" actId="20577"/>
          <ac:spMkLst>
            <pc:docMk/>
            <pc:sldMk cId="714409540" sldId="262"/>
            <ac:spMk id="2" creationId="{E6D34254-C60D-45E7-87DD-B158AEFDE472}"/>
          </ac:spMkLst>
        </pc:spChg>
      </pc:sldChg>
    </pc:docChg>
  </pc:docChgLst>
  <pc:docChgLst>
    <pc:chgData name="Guest User" userId="S::urn:spo:anon#15f8c498b805f45658d4a6b75bb7220676aff7687358d2823fc759126fd63984::" providerId="AD" clId="Web-{5F1044C1-0440-2316-FCC8-BB4BB7690E22}"/>
    <pc:docChg chg="modSld modMainMaster">
      <pc:chgData name="Guest User" userId="S::urn:spo:anon#15f8c498b805f45658d4a6b75bb7220676aff7687358d2823fc759126fd63984::" providerId="AD" clId="Web-{5F1044C1-0440-2316-FCC8-BB4BB7690E22}" dt="2018-08-30T13:06:37.643" v="1"/>
      <pc:docMkLst>
        <pc:docMk/>
      </pc:docMkLst>
      <pc:sldChg chg="mod setBg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109857222" sldId="256"/>
        </pc:sldMkLst>
      </pc:sldChg>
      <pc:sldChg chg="mod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1740384284" sldId="257"/>
        </pc:sldMkLst>
      </pc:sldChg>
      <pc:sldChg chg="mod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493287151" sldId="258"/>
        </pc:sldMkLst>
      </pc:sldChg>
      <pc:sldChg chg="mod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399215107" sldId="259"/>
        </pc:sldMkLst>
      </pc:sldChg>
      <pc:sldChg chg="mod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3433619736" sldId="260"/>
        </pc:sldMkLst>
      </pc:sldChg>
      <pc:sldChg chg="mod">
        <pc:chgData name="Guest User" userId="S::urn:spo:anon#15f8c498b805f45658d4a6b75bb7220676aff7687358d2823fc759126fd63984::" providerId="AD" clId="Web-{5F1044C1-0440-2316-FCC8-BB4BB7690E22}" dt="2018-08-30T13:06:37.643" v="1"/>
        <pc:sldMkLst>
          <pc:docMk/>
          <pc:sldMk cId="714409540" sldId="262"/>
        </pc:sldMkLst>
      </pc:sldChg>
      <pc:sldMasterChg chg="mod setBg modSldLayout">
        <pc:chgData name="Guest User" userId="S::urn:spo:anon#15f8c498b805f45658d4a6b75bb7220676aff7687358d2823fc759126fd63984::" providerId="AD" clId="Web-{5F1044C1-0440-2316-FCC8-BB4BB7690E22}" dt="2018-08-30T13:06:37.643" v="1"/>
        <pc:sldMasterMkLst>
          <pc:docMk/>
          <pc:sldMasterMk cId="2460954070" sldId="2147483660"/>
        </pc:sldMasterMkLst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2385387890" sldId="2147483661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2591524520" sldId="2147483663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1203092039" sldId="2147483664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3733172339" sldId="2147483665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3210312558" sldId="2147483666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3171841454" sldId="2147483668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1718958274" sldId="2147483669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 setBg">
          <pc:chgData name="Guest User" userId="S::urn:spo:anon#15f8c498b805f45658d4a6b75bb7220676aff7687358d2823fc759126fd63984::" providerId="AD" clId="Web-{5F1044C1-0440-2316-FCC8-BB4BB7690E22}" dt="2018-08-30T13:06:37.643" v="1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ttps/www.gcsnc.com/ragsdale_high" TargetMode="External"/><Relationship Id="rId2" Type="http://schemas.openxmlformats.org/officeDocument/2006/relationships/hyperlink" Target="http://www.gcsnc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129" y="643040"/>
            <a:ext cx="9144000" cy="2387600"/>
          </a:xfrm>
        </p:spPr>
        <p:txBody>
          <a:bodyPr/>
          <a:lstStyle/>
          <a:p>
            <a:r>
              <a:rPr lang="en-US">
                <a:cs typeface="Calibri Light"/>
              </a:rPr>
              <a:t>GCS Bullying Prevention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7968" y="3122715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cs typeface="Calibri"/>
              </a:rPr>
              <a:t>Prevention and Intervention </a:t>
            </a:r>
            <a:br>
              <a:rPr lang="en-US" sz="3600">
                <a:cs typeface="Calibri"/>
              </a:rPr>
            </a:br>
            <a:r>
              <a:rPr lang="en-US" sz="3600">
                <a:cs typeface="Calibri"/>
              </a:rPr>
              <a:t>of Harassment, Bullying and Discrimination in </a:t>
            </a:r>
            <a:br>
              <a:rPr lang="en-US" sz="3600">
                <a:cs typeface="Calibri"/>
              </a:rPr>
            </a:br>
            <a:r>
              <a:rPr lang="en-US" sz="3600">
                <a:cs typeface="Calibri"/>
              </a:rPr>
              <a:t>Guilford County Schools</a:t>
            </a:r>
            <a:endParaRPr lang="en-US" sz="3600"/>
          </a:p>
          <a:p>
            <a:endParaRPr lang="en-US" sz="3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D34254-C60D-45E7-87DD-B158AEFDE472}"/>
              </a:ext>
            </a:extLst>
          </p:cNvPr>
          <p:cNvSpPr txBox="1"/>
          <p:nvPr/>
        </p:nvSpPr>
        <p:spPr>
          <a:xfrm>
            <a:off x="361334" y="336754"/>
            <a:ext cx="11543070" cy="5262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cs typeface="Calibri"/>
              </a:rPr>
              <a:t>What is Bullying?</a:t>
            </a:r>
            <a:endParaRPr lang="en-US" sz="2800">
              <a:cs typeface="Calibri"/>
            </a:endParaRPr>
          </a:p>
          <a:p>
            <a:pPr algn="ctr"/>
            <a:endParaRPr lang="en-US" sz="2800" b="1">
              <a:cs typeface="Calibri"/>
            </a:endParaRPr>
          </a:p>
          <a:p>
            <a:r>
              <a:rPr lang="en-US" sz="2800">
                <a:cs typeface="Calibri"/>
              </a:rPr>
              <a:t>Bullying, harassment and discrimination can take many forms. Bullying is defined as: conduct intended to intimidate, discredit, injure or disturb a student/group of students to the extent that the behavior causes mental/physical harm and is sufficiently severe, persistent (happening frequently) and pervasive. </a:t>
            </a:r>
            <a:endParaRPr lang="en-US" sz="2800"/>
          </a:p>
          <a:p>
            <a:endParaRPr lang="en-US" sz="2800">
              <a:cs typeface="Calibri"/>
            </a:endParaRPr>
          </a:p>
          <a:p>
            <a:r>
              <a:rPr lang="en-US" sz="2800">
                <a:cs typeface="Calibri"/>
              </a:rPr>
              <a:t>Bullying, harassment and discrimination are serious and will not be tolerated and we </a:t>
            </a:r>
            <a:r>
              <a:rPr lang="en-US" sz="2800" b="1">
                <a:cs typeface="Calibri"/>
              </a:rPr>
              <a:t>encourage you to report</a:t>
            </a:r>
            <a:r>
              <a:rPr lang="en-US" sz="2800">
                <a:cs typeface="Calibri"/>
              </a:rPr>
              <a:t> by telling an adult and using the Harassment, Bullying and Discrimination form at your school or online. </a:t>
            </a:r>
            <a:endParaRPr lang="en-US" sz="2800"/>
          </a:p>
          <a:p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440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C30649-13BE-49E9-9555-117A766CD403}"/>
              </a:ext>
            </a:extLst>
          </p:cNvPr>
          <p:cNvSpPr txBox="1"/>
          <p:nvPr/>
        </p:nvSpPr>
        <p:spPr>
          <a:xfrm>
            <a:off x="176981" y="1086464"/>
            <a:ext cx="11825746" cy="569386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3990"/>
            <a:r>
              <a:rPr lang="en-US" sz="2800">
                <a:cs typeface="Calibri"/>
              </a:rPr>
              <a:t>•Conduct intended to intimidate, discredit, injure or disturb a student or group of students</a:t>
            </a:r>
            <a:endParaRPr lang="en-US"/>
          </a:p>
          <a:p>
            <a:pPr marL="173990"/>
            <a:r>
              <a:rPr lang="en-US" sz="2800">
                <a:cs typeface="Calibri"/>
              </a:rPr>
              <a:t>•Behavior causes mental and/or physical harm</a:t>
            </a:r>
            <a:endParaRPr lang="en-US" sz="2800"/>
          </a:p>
          <a:p>
            <a:pPr marL="173990"/>
            <a:r>
              <a:rPr lang="en-US" sz="2800">
                <a:cs typeface="Calibri"/>
              </a:rPr>
              <a:t>•Is sufficiently severe, persistent and pervasive</a:t>
            </a:r>
            <a:endParaRPr lang="en-US" sz="2800"/>
          </a:p>
          <a:p>
            <a:pPr marL="173990"/>
            <a:r>
              <a:rPr lang="en-US" sz="2800">
                <a:cs typeface="Calibri"/>
              </a:rPr>
              <a:t>•Creates a learning environment that is intimidating, threatening or abusive</a:t>
            </a:r>
            <a:endParaRPr lang="en-US" sz="2800"/>
          </a:p>
          <a:p>
            <a:pPr marL="173990"/>
            <a:r>
              <a:rPr lang="en-US" sz="2800">
                <a:cs typeface="Calibri"/>
              </a:rPr>
              <a:t>•Can occur:</a:t>
            </a:r>
            <a:endParaRPr lang="en-US" sz="2800"/>
          </a:p>
          <a:p>
            <a:pPr marL="740410"/>
            <a:r>
              <a:rPr lang="en-US" sz="2800">
                <a:cs typeface="Calibri"/>
              </a:rPr>
              <a:t>–Face to face</a:t>
            </a:r>
            <a:endParaRPr lang="en-US" sz="2800"/>
          </a:p>
          <a:p>
            <a:pPr marL="740410"/>
            <a:r>
              <a:rPr lang="en-US" sz="2800">
                <a:cs typeface="Calibri"/>
              </a:rPr>
              <a:t>–In writing</a:t>
            </a:r>
            <a:endParaRPr lang="en-US" sz="2800"/>
          </a:p>
          <a:p>
            <a:pPr marL="740410"/>
            <a:r>
              <a:rPr lang="en-US" sz="2800">
                <a:cs typeface="Calibri"/>
              </a:rPr>
              <a:t>–Through use of electronic means</a:t>
            </a:r>
            <a:endParaRPr lang="en-US" sz="2800"/>
          </a:p>
          <a:p>
            <a:pPr marL="740410"/>
            <a:r>
              <a:rPr lang="en-US" sz="2800">
                <a:cs typeface="Calibri"/>
              </a:rPr>
              <a:t>–Cyberbullying – support deliberate, </a:t>
            </a:r>
            <a:r>
              <a:rPr lang="en-US" sz="2800" u="sng">
                <a:cs typeface="Calibri"/>
              </a:rPr>
              <a:t>repeated</a:t>
            </a:r>
            <a:r>
              <a:rPr lang="en-US" sz="2800">
                <a:cs typeface="Calibri"/>
              </a:rPr>
              <a:t> and hostile behavior</a:t>
            </a:r>
            <a:endParaRPr lang="en-US" sz="2800"/>
          </a:p>
          <a:p>
            <a:pPr marL="740410"/>
            <a:endParaRPr lang="en-US" sz="2800">
              <a:cs typeface="Calibri"/>
            </a:endParaRPr>
          </a:p>
          <a:p>
            <a:pPr marL="740410"/>
            <a:endParaRPr lang="en-US" sz="2800">
              <a:cs typeface="Calibri"/>
            </a:endParaRPr>
          </a:p>
          <a:p>
            <a:pPr marL="740410"/>
            <a:r>
              <a:rPr lang="en-US" sz="2400">
                <a:cs typeface="Calibri"/>
              </a:rPr>
              <a:t>                                                                                                  (JCDAD-P: GCS Board Procedure)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90B255-624A-40EA-B358-5BC46BF09E2F}"/>
              </a:ext>
            </a:extLst>
          </p:cNvPr>
          <p:cNvSpPr txBox="1"/>
          <p:nvPr/>
        </p:nvSpPr>
        <p:spPr>
          <a:xfrm>
            <a:off x="484239" y="287593"/>
            <a:ext cx="11223521" cy="5232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/>
              <a:t>GCS Definition: Harassment, Bullying, and Discrimination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4038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105874-E703-4876-B686-5AC4D58E371A}"/>
              </a:ext>
            </a:extLst>
          </p:cNvPr>
          <p:cNvSpPr txBox="1"/>
          <p:nvPr/>
        </p:nvSpPr>
        <p:spPr>
          <a:xfrm>
            <a:off x="-658762" y="791496"/>
            <a:ext cx="12686070" cy="581697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cs typeface="Calibri"/>
              </a:rPr>
              <a:t>          Bullying or harassing behavior includes: </a:t>
            </a:r>
            <a:endParaRPr lang="en-US">
              <a:cs typeface="Calibri"/>
            </a:endParaRPr>
          </a:p>
          <a:p>
            <a:r>
              <a:rPr lang="en-US" sz="2800">
                <a:cs typeface="Calibri"/>
              </a:rPr>
              <a:t>          Acts reasonably perceived as being motivated by </a:t>
            </a:r>
            <a:endParaRPr lang="en-US">
              <a:cs typeface="Calibri"/>
            </a:endParaRPr>
          </a:p>
          <a:p>
            <a:pPr marL="914400"/>
            <a:endParaRPr lang="en-US" sz="2800">
              <a:cs typeface="Calibri"/>
            </a:endParaRP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Race,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Color,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Religion,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National origin,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Gender,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Socioeconomic Status,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Academic Status,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Gender Identity,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Physical Appearance,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Sexual Orientation,</a:t>
            </a:r>
          </a:p>
          <a:p>
            <a:pPr marL="1200150" indent="-285750">
              <a:buFont typeface="Arial"/>
              <a:buChar char="•"/>
            </a:pPr>
            <a:r>
              <a:rPr lang="en-US" sz="2400">
                <a:cs typeface="Calibri"/>
              </a:rPr>
              <a:t>Mental, Physical, Developmental or Sensory Disability or association with a person who has or is PERCEIVED to have one or any of the above characteristics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47B5D-FB50-47BD-9036-134794A8B95A}"/>
              </a:ext>
            </a:extLst>
          </p:cNvPr>
          <p:cNvSpPr txBox="1"/>
          <p:nvPr/>
        </p:nvSpPr>
        <p:spPr>
          <a:xfrm>
            <a:off x="754626" y="164689"/>
            <a:ext cx="10977715" cy="5232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/>
              <a:t>School Violence Prevention Act and State Board of Education Policy</a:t>
            </a:r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328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ABEBFA-E0AE-4DD9-B240-D79670A1DD04}"/>
              </a:ext>
            </a:extLst>
          </p:cNvPr>
          <p:cNvSpPr txBox="1"/>
          <p:nvPr/>
        </p:nvSpPr>
        <p:spPr>
          <a:xfrm>
            <a:off x="4810432" y="152399"/>
            <a:ext cx="2743200" cy="5232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cs typeface="Calibri"/>
              </a:rPr>
              <a:t>Types of Bulling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86C71-7050-424D-97F1-D09814D8716C}"/>
              </a:ext>
            </a:extLst>
          </p:cNvPr>
          <p:cNvSpPr txBox="1"/>
          <p:nvPr/>
        </p:nvSpPr>
        <p:spPr>
          <a:xfrm>
            <a:off x="4917" y="963561"/>
            <a:ext cx="12108424" cy="618630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/>
            <a:r>
              <a:rPr lang="en-US" sz="2400">
                <a:cs typeface="Calibri"/>
              </a:rPr>
              <a:t>•</a:t>
            </a:r>
            <a:r>
              <a:rPr lang="en-US" sz="2400" b="1">
                <a:cs typeface="Calibri"/>
              </a:rPr>
              <a:t>Cyberbullying</a:t>
            </a:r>
            <a:r>
              <a:rPr lang="en-US" sz="2400">
                <a:cs typeface="Calibri"/>
              </a:rPr>
              <a:t> – Spreading a rumor verbally, the bully emails or instant messages a rumor about another person, creating websites filled with false information. The common media of cyber-bullying include blogs, instant message systems, e-mail, chat rooms and text messages – any social media.</a:t>
            </a:r>
            <a:endParaRPr lang="en-US" sz="2400"/>
          </a:p>
          <a:p>
            <a:pPr marL="228600"/>
            <a:endParaRPr lang="en-US" sz="2400">
              <a:cs typeface="Calibri"/>
            </a:endParaRPr>
          </a:p>
          <a:p>
            <a:pPr marL="228600"/>
            <a:r>
              <a:rPr lang="en-US" sz="2400">
                <a:cs typeface="Calibri"/>
              </a:rPr>
              <a:t>•</a:t>
            </a:r>
            <a:r>
              <a:rPr lang="en-US" sz="2400" b="1">
                <a:cs typeface="Calibri"/>
              </a:rPr>
              <a:t>Social/Relational Bullying </a:t>
            </a:r>
            <a:r>
              <a:rPr lang="en-US" sz="2400">
                <a:cs typeface="Calibri"/>
              </a:rPr>
              <a:t>- consists of indirect, covert attempts to affect the target’s reputation or social standing.  It may or may not include “cyberbullying”. </a:t>
            </a:r>
            <a:endParaRPr lang="en-US" sz="2400"/>
          </a:p>
          <a:p>
            <a:pPr marL="228600"/>
            <a:endParaRPr lang="en-US" sz="2400">
              <a:cs typeface="Calibri"/>
            </a:endParaRPr>
          </a:p>
          <a:p>
            <a:pPr marL="228600"/>
            <a:r>
              <a:rPr lang="en-US" sz="2400">
                <a:cs typeface="Calibri"/>
              </a:rPr>
              <a:t>•</a:t>
            </a:r>
            <a:r>
              <a:rPr lang="en-US" sz="2400" b="1">
                <a:cs typeface="Calibri"/>
              </a:rPr>
              <a:t>Emotional Bullying </a:t>
            </a:r>
            <a:r>
              <a:rPr lang="en-US" sz="2400">
                <a:cs typeface="Calibri"/>
              </a:rPr>
              <a:t>- Focuses on the victim's family and home are targeted also;  happens when there is harm to someone's self-esteem or feeling of safety.  </a:t>
            </a:r>
            <a:endParaRPr lang="en-US" sz="2400"/>
          </a:p>
          <a:p>
            <a:pPr marL="228600"/>
            <a:r>
              <a:rPr lang="en-US" sz="2400">
                <a:cs typeface="Calibri"/>
              </a:rPr>
              <a:t>Is common among girls, although some boys sometimes use it. Is the most difficult type of bullying to demonstrate or protect against.</a:t>
            </a:r>
            <a:endParaRPr lang="en-US" sz="2400"/>
          </a:p>
          <a:p>
            <a:pPr marL="228600"/>
            <a:endParaRPr lang="en-US" sz="2400"/>
          </a:p>
          <a:p>
            <a:pPr marL="228600"/>
            <a:r>
              <a:rPr lang="en-US" sz="2400">
                <a:cs typeface="Calibri"/>
              </a:rPr>
              <a:t>•</a:t>
            </a:r>
            <a:r>
              <a:rPr lang="en-US" sz="2400" b="1">
                <a:cs typeface="Calibri"/>
              </a:rPr>
              <a:t>Physical Bullying </a:t>
            </a:r>
            <a:r>
              <a:rPr lang="en-US" sz="2400">
                <a:cs typeface="Calibri"/>
              </a:rPr>
              <a:t>- Involves the use of physical force or intimidation tactics to someone's body or property. </a:t>
            </a:r>
            <a:endParaRPr lang="en-US" sz="2400"/>
          </a:p>
          <a:p>
            <a:r>
              <a:rPr lang="en-US"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           (North Carolina Department of Public Instruction)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E1F7C3-E67A-4615-8F58-B34FD99DCA64}"/>
              </a:ext>
            </a:extLst>
          </p:cNvPr>
          <p:cNvSpPr txBox="1"/>
          <p:nvPr/>
        </p:nvSpPr>
        <p:spPr>
          <a:xfrm>
            <a:off x="938980" y="164689"/>
            <a:ext cx="10092812" cy="5232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cs typeface="Calibri"/>
              </a:rPr>
              <a:t>To Report Incidents of Bullying, Harassment or Discrimination </a:t>
            </a:r>
            <a:endParaRPr lang="en-US" sz="28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91B4E0-314F-40DA-B847-87F76E6461AE}"/>
              </a:ext>
            </a:extLst>
          </p:cNvPr>
          <p:cNvSpPr txBox="1"/>
          <p:nvPr/>
        </p:nvSpPr>
        <p:spPr>
          <a:xfrm>
            <a:off x="213852" y="779206"/>
            <a:ext cx="11825747" cy="612475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cs typeface="Calibri"/>
              </a:rPr>
              <a:t>Go to:</a:t>
            </a:r>
          </a:p>
          <a:p>
            <a:r>
              <a:rPr lang="en-US" sz="2800">
                <a:cs typeface="Calibri"/>
                <a:hlinkClick r:id="rId2"/>
              </a:rPr>
              <a:t>www.gcsnc.com</a:t>
            </a:r>
          </a:p>
          <a:p>
            <a:r>
              <a:rPr lang="en-US" sz="2800">
                <a:cs typeface="Calibri"/>
                <a:hlinkClick r:id="rId3"/>
              </a:rPr>
              <a:t>Ragsdale High School webpage</a:t>
            </a:r>
          </a:p>
          <a:p>
            <a:r>
              <a:rPr lang="en-US" sz="2800">
                <a:cs typeface="Calibri"/>
              </a:rPr>
              <a:t>Quick Links (at the bottom of the page)</a:t>
            </a:r>
          </a:p>
          <a:p>
            <a:r>
              <a:rPr lang="en-US" sz="2800">
                <a:cs typeface="Calibri"/>
              </a:rPr>
              <a:t>Click on Report Harassment, Bullying and Discrimination</a:t>
            </a:r>
          </a:p>
          <a:p>
            <a:endParaRPr lang="en-US" sz="2800">
              <a:cs typeface="Calibri"/>
            </a:endParaRPr>
          </a:p>
          <a:p>
            <a:r>
              <a:rPr lang="en-US" sz="2800">
                <a:cs typeface="Calibri"/>
              </a:rPr>
              <a:t>                                           OR </a:t>
            </a:r>
          </a:p>
          <a:p>
            <a:endParaRPr lang="en-US" sz="2800">
              <a:cs typeface="Calibri"/>
            </a:endParaRPr>
          </a:p>
          <a:p>
            <a:r>
              <a:rPr lang="en-US" sz="2800">
                <a:cs typeface="Calibri"/>
              </a:rPr>
              <a:t>Pick up a hard copy of the Harassment, Bullying and Discrimination Form in the Counseling Office. </a:t>
            </a:r>
          </a:p>
          <a:p>
            <a:endParaRPr lang="en-US" sz="2800">
              <a:cs typeface="Calibri"/>
            </a:endParaRPr>
          </a:p>
          <a:p>
            <a:r>
              <a:rPr lang="en-US" sz="2800">
                <a:cs typeface="Calibri"/>
              </a:rPr>
              <a:t>B</a:t>
            </a:r>
            <a:r>
              <a:rPr lang="en-US" sz="2700">
                <a:cs typeface="Calibri"/>
              </a:rPr>
              <a:t>ullying, harassment and discrimination are serious and will not be tolerated and we </a:t>
            </a:r>
            <a:r>
              <a:rPr lang="en-US" sz="2700" b="1">
                <a:cs typeface="Calibri"/>
              </a:rPr>
              <a:t>encourage you to report</a:t>
            </a:r>
            <a:r>
              <a:rPr lang="en-US" sz="2700">
                <a:cs typeface="Calibri"/>
              </a:rPr>
              <a:t> by </a:t>
            </a:r>
            <a:r>
              <a:rPr lang="en-US" sz="2700" b="1">
                <a:cs typeface="Calibri"/>
              </a:rPr>
              <a:t>telling an adult</a:t>
            </a:r>
            <a:r>
              <a:rPr lang="en-US" sz="2700">
                <a:cs typeface="Calibri"/>
              </a:rPr>
              <a:t> and using the Harassment, Bullying and Discrimination form </a:t>
            </a:r>
            <a:r>
              <a:rPr lang="en-US" sz="2700" b="1">
                <a:cs typeface="Calibri"/>
              </a:rPr>
              <a:t>at your school</a:t>
            </a:r>
            <a:r>
              <a:rPr lang="en-US" sz="2700">
                <a:cs typeface="Calibri"/>
              </a:rPr>
              <a:t> or </a:t>
            </a:r>
            <a:r>
              <a:rPr lang="en-US" sz="2700" b="1">
                <a:cs typeface="Calibri"/>
              </a:rPr>
              <a:t>online</a:t>
            </a:r>
            <a:r>
              <a:rPr lang="en-US" sz="2800">
                <a:cs typeface="Calibri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3361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GCS Bullying Prevention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1601-01-01T00:00:00Z</dcterms:created>
  <dcterms:modified xsi:type="dcterms:W3CDTF">2018-08-30T13:06:40Z</dcterms:modified>
</cp:coreProperties>
</file>