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86" r:id="rId4"/>
    <p:sldId id="257" r:id="rId5"/>
    <p:sldId id="258" r:id="rId6"/>
    <p:sldId id="260" r:id="rId7"/>
    <p:sldId id="261" r:id="rId8"/>
    <p:sldId id="262" r:id="rId9"/>
    <p:sldId id="264" r:id="rId10"/>
    <p:sldId id="285" r:id="rId11"/>
    <p:sldId id="263" r:id="rId12"/>
    <p:sldId id="273" r:id="rId13"/>
    <p:sldId id="272" r:id="rId14"/>
    <p:sldId id="265" r:id="rId15"/>
    <p:sldId id="266" r:id="rId16"/>
    <p:sldId id="271" r:id="rId17"/>
    <p:sldId id="267" r:id="rId18"/>
    <p:sldId id="269" r:id="rId19"/>
    <p:sldId id="268" r:id="rId20"/>
    <p:sldId id="270" r:id="rId21"/>
    <p:sldId id="287" r:id="rId22"/>
    <p:sldId id="284" r:id="rId23"/>
    <p:sldId id="289"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E36F89-3923-40B6-8568-417C5A10C870}">
          <p14:sldIdLst>
            <p14:sldId id="256"/>
            <p14:sldId id="288"/>
            <p14:sldId id="286"/>
            <p14:sldId id="257"/>
            <p14:sldId id="258"/>
            <p14:sldId id="260"/>
            <p14:sldId id="261"/>
            <p14:sldId id="262"/>
            <p14:sldId id="264"/>
            <p14:sldId id="285"/>
            <p14:sldId id="263"/>
            <p14:sldId id="273"/>
            <p14:sldId id="272"/>
            <p14:sldId id="265"/>
            <p14:sldId id="266"/>
            <p14:sldId id="271"/>
            <p14:sldId id="267"/>
            <p14:sldId id="269"/>
            <p14:sldId id="268"/>
            <p14:sldId id="270"/>
            <p14:sldId id="287"/>
            <p14:sldId id="284"/>
            <p14:sldId id="289"/>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7D9"/>
    <a:srgbClr val="009999"/>
    <a:srgbClr val="0E6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2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Tierra" userId="8abd0e45-07cd-4994-965a-ab7bb51d84d7" providerId="ADAL" clId="{2A761676-062C-4CE2-A590-1C4510D55003}"/>
    <pc:docChg chg="modSld">
      <pc:chgData name="Johnson, Tierra" userId="8abd0e45-07cd-4994-965a-ab7bb51d84d7" providerId="ADAL" clId="{2A761676-062C-4CE2-A590-1C4510D55003}" dt="2025-02-24T16:32:34.123" v="15" actId="255"/>
      <pc:docMkLst>
        <pc:docMk/>
      </pc:docMkLst>
      <pc:sldChg chg="modSp mod">
        <pc:chgData name="Johnson, Tierra" userId="8abd0e45-07cd-4994-965a-ab7bb51d84d7" providerId="ADAL" clId="{2A761676-062C-4CE2-A590-1C4510D55003}" dt="2025-02-24T16:32:34.123" v="15" actId="255"/>
        <pc:sldMkLst>
          <pc:docMk/>
          <pc:sldMk cId="1074212018" sldId="263"/>
        </pc:sldMkLst>
        <pc:spChg chg="mod">
          <ac:chgData name="Johnson, Tierra" userId="8abd0e45-07cd-4994-965a-ab7bb51d84d7" providerId="ADAL" clId="{2A761676-062C-4CE2-A590-1C4510D55003}" dt="2025-02-24T16:32:34.123" v="15" actId="255"/>
          <ac:spMkLst>
            <pc:docMk/>
            <pc:sldMk cId="1074212018" sldId="263"/>
            <ac:spMk id="6" creationId="{5FEB2703-52B2-A14E-655C-6023C7DEB3D2}"/>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406D2F5-4E19-4431-82BA-6F8D5ABC4BEC}"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6B1D43BE-5DFC-487C-8BC2-841EFD3F85D4}">
      <dgm:prSet custT="1"/>
      <dgm:spPr/>
      <dgm:t>
        <a:bodyPr/>
        <a:lstStyle/>
        <a:p>
          <a:pPr>
            <a:lnSpc>
              <a:spcPct val="100000"/>
            </a:lnSpc>
          </a:pPr>
          <a:r>
            <a:rPr lang="en-US" sz="2000" dirty="0">
              <a:solidFill>
                <a:schemeClr val="tx1"/>
              </a:solidFill>
            </a:rPr>
            <a:t>Principal: Mr. Louis Galiotti</a:t>
          </a:r>
        </a:p>
      </dgm:t>
    </dgm:pt>
    <dgm:pt modelId="{B9A1CFF2-3218-4AF3-992B-3AA4769751E7}" type="parTrans" cxnId="{192FCE66-C47B-4AFA-BB79-CFD7538FCC27}">
      <dgm:prSet/>
      <dgm:spPr/>
      <dgm:t>
        <a:bodyPr/>
        <a:lstStyle/>
        <a:p>
          <a:endParaRPr lang="en-US"/>
        </a:p>
      </dgm:t>
    </dgm:pt>
    <dgm:pt modelId="{4B87F50C-E82B-4BE7-8D18-1C5DBD2A0931}" type="sibTrans" cxnId="{192FCE66-C47B-4AFA-BB79-CFD7538FCC27}">
      <dgm:prSet/>
      <dgm:spPr/>
      <dgm:t>
        <a:bodyPr/>
        <a:lstStyle/>
        <a:p>
          <a:endParaRPr lang="en-US"/>
        </a:p>
      </dgm:t>
    </dgm:pt>
    <dgm:pt modelId="{BE2B98DF-37FF-4525-8C8A-3867E803158D}">
      <dgm:prSet custT="1"/>
      <dgm:spPr/>
      <dgm:t>
        <a:bodyPr/>
        <a:lstStyle/>
        <a:p>
          <a:pPr>
            <a:lnSpc>
              <a:spcPct val="100000"/>
            </a:lnSpc>
          </a:pPr>
          <a:r>
            <a:rPr lang="en-US" sz="1800" dirty="0">
              <a:solidFill>
                <a:schemeClr val="tx1"/>
              </a:solidFill>
            </a:rPr>
            <a:t>Assistant Principal - Mr. Timothy Wolfe</a:t>
          </a:r>
        </a:p>
        <a:p>
          <a:pPr>
            <a:lnSpc>
              <a:spcPct val="100000"/>
            </a:lnSpc>
          </a:pPr>
          <a:r>
            <a:rPr lang="en-US" sz="1800" dirty="0">
              <a:solidFill>
                <a:schemeClr val="tx1"/>
              </a:solidFill>
            </a:rPr>
            <a:t>Students with Last Names beginning (A – G)</a:t>
          </a:r>
        </a:p>
      </dgm:t>
    </dgm:pt>
    <dgm:pt modelId="{1DDA0CFB-A157-4A29-9215-6DD0D153474D}" type="parTrans" cxnId="{4F264006-39F2-4D61-A1C4-B6D1C0BB19CD}">
      <dgm:prSet/>
      <dgm:spPr/>
      <dgm:t>
        <a:bodyPr/>
        <a:lstStyle/>
        <a:p>
          <a:endParaRPr lang="en-US"/>
        </a:p>
      </dgm:t>
    </dgm:pt>
    <dgm:pt modelId="{B979E011-14F9-45F3-AF6C-982265EE1851}" type="sibTrans" cxnId="{4F264006-39F2-4D61-A1C4-B6D1C0BB19CD}">
      <dgm:prSet/>
      <dgm:spPr/>
      <dgm:t>
        <a:bodyPr/>
        <a:lstStyle/>
        <a:p>
          <a:endParaRPr lang="en-US"/>
        </a:p>
      </dgm:t>
    </dgm:pt>
    <dgm:pt modelId="{AB8BDCFE-9A1E-4A07-9FD8-2C84E2062C55}">
      <dgm:prSet/>
      <dgm:spPr/>
      <dgm:t>
        <a:bodyPr/>
        <a:lstStyle/>
        <a:p>
          <a:pPr>
            <a:lnSpc>
              <a:spcPct val="100000"/>
            </a:lnSpc>
          </a:pPr>
          <a:r>
            <a:rPr lang="en-US" dirty="0">
              <a:solidFill>
                <a:schemeClr val="tx1"/>
              </a:solidFill>
            </a:rPr>
            <a:t>Assistant Principal – Mr. Kevin Hairston</a:t>
          </a:r>
        </a:p>
        <a:p>
          <a:pPr>
            <a:lnSpc>
              <a:spcPct val="100000"/>
            </a:lnSpc>
          </a:pPr>
          <a:r>
            <a:rPr lang="en-US" dirty="0">
              <a:solidFill>
                <a:schemeClr val="tx1"/>
              </a:solidFill>
            </a:rPr>
            <a:t>Students with Last Names beginning (H – P)  </a:t>
          </a:r>
        </a:p>
      </dgm:t>
    </dgm:pt>
    <dgm:pt modelId="{E0670DFC-ED13-4858-AD13-6FFEA9B3D373}" type="parTrans" cxnId="{BE7931D3-944D-47C4-BAAA-56F74BD6F4DD}">
      <dgm:prSet/>
      <dgm:spPr/>
      <dgm:t>
        <a:bodyPr/>
        <a:lstStyle/>
        <a:p>
          <a:endParaRPr lang="en-US"/>
        </a:p>
      </dgm:t>
    </dgm:pt>
    <dgm:pt modelId="{41F121B9-54A2-418E-B902-3E23329D385E}" type="sibTrans" cxnId="{BE7931D3-944D-47C4-BAAA-56F74BD6F4DD}">
      <dgm:prSet/>
      <dgm:spPr/>
      <dgm:t>
        <a:bodyPr/>
        <a:lstStyle/>
        <a:p>
          <a:endParaRPr lang="en-US"/>
        </a:p>
      </dgm:t>
    </dgm:pt>
    <dgm:pt modelId="{B3D5A3A7-2716-428B-8FD8-C12AD720D896}">
      <dgm:prSet/>
      <dgm:spPr/>
      <dgm:t>
        <a:bodyPr/>
        <a:lstStyle/>
        <a:p>
          <a:pPr>
            <a:lnSpc>
              <a:spcPct val="100000"/>
            </a:lnSpc>
          </a:pPr>
          <a:r>
            <a:rPr lang="en-US" b="0" u="none" dirty="0">
              <a:solidFill>
                <a:schemeClr val="tx1"/>
              </a:solidFill>
            </a:rPr>
            <a:t>Assistant Principal – Ms. Sharon Jacobs</a:t>
          </a:r>
        </a:p>
        <a:p>
          <a:pPr>
            <a:lnSpc>
              <a:spcPct val="100000"/>
            </a:lnSpc>
          </a:pPr>
          <a:r>
            <a:rPr lang="en-US" b="0" u="none" dirty="0">
              <a:solidFill>
                <a:schemeClr val="tx1"/>
              </a:solidFill>
            </a:rPr>
            <a:t>Students with Last Names beginning (Q – Z) </a:t>
          </a:r>
        </a:p>
      </dgm:t>
    </dgm:pt>
    <dgm:pt modelId="{53B849C7-4BEE-47C4-80FC-6632115DC647}" type="parTrans" cxnId="{462E46F2-CC51-486C-88CD-5E7AD7672CA1}">
      <dgm:prSet/>
      <dgm:spPr/>
      <dgm:t>
        <a:bodyPr/>
        <a:lstStyle/>
        <a:p>
          <a:endParaRPr lang="en-US"/>
        </a:p>
      </dgm:t>
    </dgm:pt>
    <dgm:pt modelId="{A00DBBCD-1EA0-466F-BDA7-3EED506599DE}" type="sibTrans" cxnId="{462E46F2-CC51-486C-88CD-5E7AD7672CA1}">
      <dgm:prSet/>
      <dgm:spPr/>
      <dgm:t>
        <a:bodyPr/>
        <a:lstStyle/>
        <a:p>
          <a:endParaRPr lang="en-US"/>
        </a:p>
      </dgm:t>
    </dgm:pt>
    <dgm:pt modelId="{DFEBF2C7-DECB-4C31-ADF8-020E84EAE11A}" type="pres">
      <dgm:prSet presAssocID="{0406D2F5-4E19-4431-82BA-6F8D5ABC4BEC}" presName="root" presStyleCnt="0">
        <dgm:presLayoutVars>
          <dgm:dir/>
          <dgm:resizeHandles val="exact"/>
        </dgm:presLayoutVars>
      </dgm:prSet>
      <dgm:spPr/>
    </dgm:pt>
    <dgm:pt modelId="{32DDEC9F-C66C-4DD9-8FF1-1CE38789364F}" type="pres">
      <dgm:prSet presAssocID="{6B1D43BE-5DFC-487C-8BC2-841EFD3F85D4}" presName="compNode" presStyleCnt="0"/>
      <dgm:spPr/>
    </dgm:pt>
    <dgm:pt modelId="{5E9BA128-D6FF-4A81-8DFB-69AE6A9F0FFB}" type="pres">
      <dgm:prSet presAssocID="{6B1D43BE-5DFC-487C-8BC2-841EFD3F85D4}" presName="bgRect" presStyleLbl="bgShp" presStyleIdx="0" presStyleCnt="4" custLinFactNeighborX="2037"/>
      <dgm:spPr/>
    </dgm:pt>
    <dgm:pt modelId="{F15A2354-1BB3-486F-BB5A-8BE4F701A8F8}" type="pres">
      <dgm:prSet presAssocID="{6B1D43BE-5DFC-487C-8BC2-841EFD3F85D4}" presName="iconRect" presStyleLbl="node1" presStyleIdx="0" presStyleCnt="4"/>
      <dgm:spPr/>
    </dgm:pt>
    <dgm:pt modelId="{603C86EE-A239-4A28-809B-8EA30C8DC26D}" type="pres">
      <dgm:prSet presAssocID="{6B1D43BE-5DFC-487C-8BC2-841EFD3F85D4}" presName="spaceRect" presStyleCnt="0"/>
      <dgm:spPr/>
    </dgm:pt>
    <dgm:pt modelId="{4DBD49F1-48F0-43DA-997C-C566A8C3879E}" type="pres">
      <dgm:prSet presAssocID="{6B1D43BE-5DFC-487C-8BC2-841EFD3F85D4}" presName="parTx" presStyleLbl="revTx" presStyleIdx="0" presStyleCnt="4" custScaleX="109171">
        <dgm:presLayoutVars>
          <dgm:chMax val="0"/>
          <dgm:chPref val="0"/>
        </dgm:presLayoutVars>
      </dgm:prSet>
      <dgm:spPr/>
    </dgm:pt>
    <dgm:pt modelId="{316E7F94-A94D-47E1-8118-3EE770DC1EDF}" type="pres">
      <dgm:prSet presAssocID="{4B87F50C-E82B-4BE7-8D18-1C5DBD2A0931}" presName="sibTrans" presStyleCnt="0"/>
      <dgm:spPr/>
    </dgm:pt>
    <dgm:pt modelId="{A70E4B92-9617-4EBF-BE3A-89473C445455}" type="pres">
      <dgm:prSet presAssocID="{BE2B98DF-37FF-4525-8C8A-3867E803158D}" presName="compNode" presStyleCnt="0"/>
      <dgm:spPr/>
    </dgm:pt>
    <dgm:pt modelId="{5891ECCB-B28A-47F8-A2F7-4E299B947E49}" type="pres">
      <dgm:prSet presAssocID="{BE2B98DF-37FF-4525-8C8A-3867E803158D}" presName="bgRect" presStyleLbl="bgShp" presStyleIdx="1" presStyleCnt="4" custLinFactNeighborX="1540"/>
      <dgm:spPr/>
    </dgm:pt>
    <dgm:pt modelId="{A29D07A8-4D64-4F15-80E0-D918F69FB210}" type="pres">
      <dgm:prSet presAssocID="{BE2B98DF-37FF-4525-8C8A-3867E803158D}" presName="iconRect" presStyleLbl="node1" presStyleIdx="1" presStyleCnt="4"/>
      <dgm:spPr/>
    </dgm:pt>
    <dgm:pt modelId="{A5F7026D-AD2C-46D1-88ED-E9D2DAB98C01}" type="pres">
      <dgm:prSet presAssocID="{BE2B98DF-37FF-4525-8C8A-3867E803158D}" presName="spaceRect" presStyleCnt="0"/>
      <dgm:spPr/>
    </dgm:pt>
    <dgm:pt modelId="{9A5B2A6B-A856-4CA2-AC70-1E0E04E939F3}" type="pres">
      <dgm:prSet presAssocID="{BE2B98DF-37FF-4525-8C8A-3867E803158D}" presName="parTx" presStyleLbl="revTx" presStyleIdx="1" presStyleCnt="4" custLinFactNeighborX="-4020" custLinFactNeighborY="-3777">
        <dgm:presLayoutVars>
          <dgm:chMax val="0"/>
          <dgm:chPref val="0"/>
        </dgm:presLayoutVars>
      </dgm:prSet>
      <dgm:spPr/>
    </dgm:pt>
    <dgm:pt modelId="{9DA16D99-FAA4-49D8-A661-CECB30AE3A77}" type="pres">
      <dgm:prSet presAssocID="{B979E011-14F9-45F3-AF6C-982265EE1851}" presName="sibTrans" presStyleCnt="0"/>
      <dgm:spPr/>
    </dgm:pt>
    <dgm:pt modelId="{B2DEB265-BE62-4642-99AE-731DD2A1A221}" type="pres">
      <dgm:prSet presAssocID="{AB8BDCFE-9A1E-4A07-9FD8-2C84E2062C55}" presName="compNode" presStyleCnt="0"/>
      <dgm:spPr/>
    </dgm:pt>
    <dgm:pt modelId="{0487E65A-F191-4000-BBAC-206A498DE5F0}" type="pres">
      <dgm:prSet presAssocID="{AB8BDCFE-9A1E-4A07-9FD8-2C84E2062C55}" presName="bgRect" presStyleLbl="bgShp" presStyleIdx="2" presStyleCnt="4" custLinFactNeighborX="1760" custLinFactNeighborY="1264"/>
      <dgm:spPr/>
    </dgm:pt>
    <dgm:pt modelId="{0CB6A6F8-102A-4CE9-9114-7E62A838563F}" type="pres">
      <dgm:prSet presAssocID="{AB8BDCFE-9A1E-4A07-9FD8-2C84E2062C55}" presName="iconRect" presStyleLbl="node1" presStyleIdx="2" presStyleCnt="4"/>
      <dgm:spPr/>
    </dgm:pt>
    <dgm:pt modelId="{11DD9DF4-0006-4F8B-B1AB-1EB1A554E940}" type="pres">
      <dgm:prSet presAssocID="{AB8BDCFE-9A1E-4A07-9FD8-2C84E2062C55}" presName="spaceRect" presStyleCnt="0"/>
      <dgm:spPr/>
    </dgm:pt>
    <dgm:pt modelId="{FC4ED824-60A4-4117-AE23-D0661746262D}" type="pres">
      <dgm:prSet presAssocID="{AB8BDCFE-9A1E-4A07-9FD8-2C84E2062C55}" presName="parTx" presStyleLbl="revTx" presStyleIdx="2" presStyleCnt="4" custLinFactNeighborX="-2680">
        <dgm:presLayoutVars>
          <dgm:chMax val="0"/>
          <dgm:chPref val="0"/>
        </dgm:presLayoutVars>
      </dgm:prSet>
      <dgm:spPr/>
    </dgm:pt>
    <dgm:pt modelId="{2C420426-79A5-45C0-8E29-360E99566C70}" type="pres">
      <dgm:prSet presAssocID="{41F121B9-54A2-418E-B902-3E23329D385E}" presName="sibTrans" presStyleCnt="0"/>
      <dgm:spPr/>
    </dgm:pt>
    <dgm:pt modelId="{58971951-EACF-49A7-8B6A-357569951AC2}" type="pres">
      <dgm:prSet presAssocID="{B3D5A3A7-2716-428B-8FD8-C12AD720D896}" presName="compNode" presStyleCnt="0"/>
      <dgm:spPr/>
    </dgm:pt>
    <dgm:pt modelId="{D1732C71-479D-4017-9E1A-0A3DD9908B53}" type="pres">
      <dgm:prSet presAssocID="{B3D5A3A7-2716-428B-8FD8-C12AD720D896}" presName="bgRect" presStyleLbl="bgShp" presStyleIdx="3" presStyleCnt="4" custLinFactNeighborX="2037"/>
      <dgm:spPr/>
    </dgm:pt>
    <dgm:pt modelId="{A7D7A630-8F87-42F7-BC5A-6BD504370C62}" type="pres">
      <dgm:prSet presAssocID="{B3D5A3A7-2716-428B-8FD8-C12AD720D896}" presName="iconRect" presStyleLbl="node1" presStyleIdx="3" presStyleCnt="4"/>
      <dgm:spPr/>
    </dgm:pt>
    <dgm:pt modelId="{A38ECDBE-F92C-4E6A-979D-12D81314ABE6}" type="pres">
      <dgm:prSet presAssocID="{B3D5A3A7-2716-428B-8FD8-C12AD720D896}" presName="spaceRect" presStyleCnt="0"/>
      <dgm:spPr/>
    </dgm:pt>
    <dgm:pt modelId="{D308904E-72B5-464C-A1A1-DF32116BBDE1}" type="pres">
      <dgm:prSet presAssocID="{B3D5A3A7-2716-428B-8FD8-C12AD720D896}" presName="parTx" presStyleLbl="revTx" presStyleIdx="3" presStyleCnt="4" custLinFactNeighborX="-2144" custLinFactNeighborY="-5036">
        <dgm:presLayoutVars>
          <dgm:chMax val="0"/>
          <dgm:chPref val="0"/>
        </dgm:presLayoutVars>
      </dgm:prSet>
      <dgm:spPr/>
    </dgm:pt>
  </dgm:ptLst>
  <dgm:cxnLst>
    <dgm:cxn modelId="{4F264006-39F2-4D61-A1C4-B6D1C0BB19CD}" srcId="{0406D2F5-4E19-4431-82BA-6F8D5ABC4BEC}" destId="{BE2B98DF-37FF-4525-8C8A-3867E803158D}" srcOrd="1" destOrd="0" parTransId="{1DDA0CFB-A157-4A29-9215-6DD0D153474D}" sibTransId="{B979E011-14F9-45F3-AF6C-982265EE1851}"/>
    <dgm:cxn modelId="{4F810207-17D6-4A34-B61F-8AF9129E185F}" type="presOf" srcId="{B3D5A3A7-2716-428B-8FD8-C12AD720D896}" destId="{D308904E-72B5-464C-A1A1-DF32116BBDE1}" srcOrd="0" destOrd="0" presId="urn:microsoft.com/office/officeart/2018/2/layout/IconVerticalSolidList"/>
    <dgm:cxn modelId="{192FCE66-C47B-4AFA-BB79-CFD7538FCC27}" srcId="{0406D2F5-4E19-4431-82BA-6F8D5ABC4BEC}" destId="{6B1D43BE-5DFC-487C-8BC2-841EFD3F85D4}" srcOrd="0" destOrd="0" parTransId="{B9A1CFF2-3218-4AF3-992B-3AA4769751E7}" sibTransId="{4B87F50C-E82B-4BE7-8D18-1C5DBD2A0931}"/>
    <dgm:cxn modelId="{D5696F79-13ED-4BA4-87D0-7ADCCBF0A08E}" type="presOf" srcId="{AB8BDCFE-9A1E-4A07-9FD8-2C84E2062C55}" destId="{FC4ED824-60A4-4117-AE23-D0661746262D}" srcOrd="0" destOrd="0" presId="urn:microsoft.com/office/officeart/2018/2/layout/IconVerticalSolidList"/>
    <dgm:cxn modelId="{95EE4580-9BD6-4B99-9020-3DBC63520948}" type="presOf" srcId="{6B1D43BE-5DFC-487C-8BC2-841EFD3F85D4}" destId="{4DBD49F1-48F0-43DA-997C-C566A8C3879E}" srcOrd="0" destOrd="0" presId="urn:microsoft.com/office/officeart/2018/2/layout/IconVerticalSolidList"/>
    <dgm:cxn modelId="{94D07DBB-ADE8-47F8-B4F6-26138B029E68}" type="presOf" srcId="{BE2B98DF-37FF-4525-8C8A-3867E803158D}" destId="{9A5B2A6B-A856-4CA2-AC70-1E0E04E939F3}" srcOrd="0" destOrd="0" presId="urn:microsoft.com/office/officeart/2018/2/layout/IconVerticalSolidList"/>
    <dgm:cxn modelId="{1B2A6AC3-D961-43BC-8D96-A104D1BE61C5}" type="presOf" srcId="{0406D2F5-4E19-4431-82BA-6F8D5ABC4BEC}" destId="{DFEBF2C7-DECB-4C31-ADF8-020E84EAE11A}" srcOrd="0" destOrd="0" presId="urn:microsoft.com/office/officeart/2018/2/layout/IconVerticalSolidList"/>
    <dgm:cxn modelId="{BE7931D3-944D-47C4-BAAA-56F74BD6F4DD}" srcId="{0406D2F5-4E19-4431-82BA-6F8D5ABC4BEC}" destId="{AB8BDCFE-9A1E-4A07-9FD8-2C84E2062C55}" srcOrd="2" destOrd="0" parTransId="{E0670DFC-ED13-4858-AD13-6FFEA9B3D373}" sibTransId="{41F121B9-54A2-418E-B902-3E23329D385E}"/>
    <dgm:cxn modelId="{462E46F2-CC51-486C-88CD-5E7AD7672CA1}" srcId="{0406D2F5-4E19-4431-82BA-6F8D5ABC4BEC}" destId="{B3D5A3A7-2716-428B-8FD8-C12AD720D896}" srcOrd="3" destOrd="0" parTransId="{53B849C7-4BEE-47C4-80FC-6632115DC647}" sibTransId="{A00DBBCD-1EA0-466F-BDA7-3EED506599DE}"/>
    <dgm:cxn modelId="{C37E8E14-1025-47C4-BEF3-E0CC68173632}" type="presParOf" srcId="{DFEBF2C7-DECB-4C31-ADF8-020E84EAE11A}" destId="{32DDEC9F-C66C-4DD9-8FF1-1CE38789364F}" srcOrd="0" destOrd="0" presId="urn:microsoft.com/office/officeart/2018/2/layout/IconVerticalSolidList"/>
    <dgm:cxn modelId="{59126955-5F4F-4DBD-B42A-F939E6BCC6B4}" type="presParOf" srcId="{32DDEC9F-C66C-4DD9-8FF1-1CE38789364F}" destId="{5E9BA128-D6FF-4A81-8DFB-69AE6A9F0FFB}" srcOrd="0" destOrd="0" presId="urn:microsoft.com/office/officeart/2018/2/layout/IconVerticalSolidList"/>
    <dgm:cxn modelId="{4272A8C7-DB91-4406-B31A-F6FC629591D2}" type="presParOf" srcId="{32DDEC9F-C66C-4DD9-8FF1-1CE38789364F}" destId="{F15A2354-1BB3-486F-BB5A-8BE4F701A8F8}" srcOrd="1" destOrd="0" presId="urn:microsoft.com/office/officeart/2018/2/layout/IconVerticalSolidList"/>
    <dgm:cxn modelId="{125B9C80-683C-49F1-A680-549D2D59DA37}" type="presParOf" srcId="{32DDEC9F-C66C-4DD9-8FF1-1CE38789364F}" destId="{603C86EE-A239-4A28-809B-8EA30C8DC26D}" srcOrd="2" destOrd="0" presId="urn:microsoft.com/office/officeart/2018/2/layout/IconVerticalSolidList"/>
    <dgm:cxn modelId="{B1CB133F-2C71-4FEB-8CCC-541BD9D92943}" type="presParOf" srcId="{32DDEC9F-C66C-4DD9-8FF1-1CE38789364F}" destId="{4DBD49F1-48F0-43DA-997C-C566A8C3879E}" srcOrd="3" destOrd="0" presId="urn:microsoft.com/office/officeart/2018/2/layout/IconVerticalSolidList"/>
    <dgm:cxn modelId="{0F5F45DC-80D6-41D8-BD76-E6515E5CB00B}" type="presParOf" srcId="{DFEBF2C7-DECB-4C31-ADF8-020E84EAE11A}" destId="{316E7F94-A94D-47E1-8118-3EE770DC1EDF}" srcOrd="1" destOrd="0" presId="urn:microsoft.com/office/officeart/2018/2/layout/IconVerticalSolidList"/>
    <dgm:cxn modelId="{F66BA195-67AB-4CA4-B9A6-0B4569FB19F2}" type="presParOf" srcId="{DFEBF2C7-DECB-4C31-ADF8-020E84EAE11A}" destId="{A70E4B92-9617-4EBF-BE3A-89473C445455}" srcOrd="2" destOrd="0" presId="urn:microsoft.com/office/officeart/2018/2/layout/IconVerticalSolidList"/>
    <dgm:cxn modelId="{B18E5280-2B3D-436B-82C9-FF4FE2FC15EA}" type="presParOf" srcId="{A70E4B92-9617-4EBF-BE3A-89473C445455}" destId="{5891ECCB-B28A-47F8-A2F7-4E299B947E49}" srcOrd="0" destOrd="0" presId="urn:microsoft.com/office/officeart/2018/2/layout/IconVerticalSolidList"/>
    <dgm:cxn modelId="{1DBCB076-1EF5-4231-A5F2-879EC2F65834}" type="presParOf" srcId="{A70E4B92-9617-4EBF-BE3A-89473C445455}" destId="{A29D07A8-4D64-4F15-80E0-D918F69FB210}" srcOrd="1" destOrd="0" presId="urn:microsoft.com/office/officeart/2018/2/layout/IconVerticalSolidList"/>
    <dgm:cxn modelId="{EE803525-5415-405F-8866-17C9107DE143}" type="presParOf" srcId="{A70E4B92-9617-4EBF-BE3A-89473C445455}" destId="{A5F7026D-AD2C-46D1-88ED-E9D2DAB98C01}" srcOrd="2" destOrd="0" presId="urn:microsoft.com/office/officeart/2018/2/layout/IconVerticalSolidList"/>
    <dgm:cxn modelId="{45AF6363-614A-4867-891F-8FC807E377D2}" type="presParOf" srcId="{A70E4B92-9617-4EBF-BE3A-89473C445455}" destId="{9A5B2A6B-A856-4CA2-AC70-1E0E04E939F3}" srcOrd="3" destOrd="0" presId="urn:microsoft.com/office/officeart/2018/2/layout/IconVerticalSolidList"/>
    <dgm:cxn modelId="{F141EC96-E566-4DB5-9902-0D5FE3009DAA}" type="presParOf" srcId="{DFEBF2C7-DECB-4C31-ADF8-020E84EAE11A}" destId="{9DA16D99-FAA4-49D8-A661-CECB30AE3A77}" srcOrd="3" destOrd="0" presId="urn:microsoft.com/office/officeart/2018/2/layout/IconVerticalSolidList"/>
    <dgm:cxn modelId="{E1B8D7EB-0E29-4C9D-A368-8BBD579EEDA6}" type="presParOf" srcId="{DFEBF2C7-DECB-4C31-ADF8-020E84EAE11A}" destId="{B2DEB265-BE62-4642-99AE-731DD2A1A221}" srcOrd="4" destOrd="0" presId="urn:microsoft.com/office/officeart/2018/2/layout/IconVerticalSolidList"/>
    <dgm:cxn modelId="{4CFB8EDB-AD69-47C8-ABB6-8815D3E27029}" type="presParOf" srcId="{B2DEB265-BE62-4642-99AE-731DD2A1A221}" destId="{0487E65A-F191-4000-BBAC-206A498DE5F0}" srcOrd="0" destOrd="0" presId="urn:microsoft.com/office/officeart/2018/2/layout/IconVerticalSolidList"/>
    <dgm:cxn modelId="{3CD00EE2-3FFB-4D7F-948D-1012A0DFB107}" type="presParOf" srcId="{B2DEB265-BE62-4642-99AE-731DD2A1A221}" destId="{0CB6A6F8-102A-4CE9-9114-7E62A838563F}" srcOrd="1" destOrd="0" presId="urn:microsoft.com/office/officeart/2018/2/layout/IconVerticalSolidList"/>
    <dgm:cxn modelId="{51FBE700-0811-4C5A-91B1-F49178AED74B}" type="presParOf" srcId="{B2DEB265-BE62-4642-99AE-731DD2A1A221}" destId="{11DD9DF4-0006-4F8B-B1AB-1EB1A554E940}" srcOrd="2" destOrd="0" presId="urn:microsoft.com/office/officeart/2018/2/layout/IconVerticalSolidList"/>
    <dgm:cxn modelId="{74A47E70-A1DB-4BFB-8E60-D4DF48993713}" type="presParOf" srcId="{B2DEB265-BE62-4642-99AE-731DD2A1A221}" destId="{FC4ED824-60A4-4117-AE23-D0661746262D}" srcOrd="3" destOrd="0" presId="urn:microsoft.com/office/officeart/2018/2/layout/IconVerticalSolidList"/>
    <dgm:cxn modelId="{2AFEBCC2-9AAD-47F8-BF7E-9B87A72678C9}" type="presParOf" srcId="{DFEBF2C7-DECB-4C31-ADF8-020E84EAE11A}" destId="{2C420426-79A5-45C0-8E29-360E99566C70}" srcOrd="5" destOrd="0" presId="urn:microsoft.com/office/officeart/2018/2/layout/IconVerticalSolidList"/>
    <dgm:cxn modelId="{4E8FA951-66CF-4318-9822-8D045DEAA2C9}" type="presParOf" srcId="{DFEBF2C7-DECB-4C31-ADF8-020E84EAE11A}" destId="{58971951-EACF-49A7-8B6A-357569951AC2}" srcOrd="6" destOrd="0" presId="urn:microsoft.com/office/officeart/2018/2/layout/IconVerticalSolidList"/>
    <dgm:cxn modelId="{590B61E2-01A3-4B4B-BA4B-9E71C06825FA}" type="presParOf" srcId="{58971951-EACF-49A7-8B6A-357569951AC2}" destId="{D1732C71-479D-4017-9E1A-0A3DD9908B53}" srcOrd="0" destOrd="0" presId="urn:microsoft.com/office/officeart/2018/2/layout/IconVerticalSolidList"/>
    <dgm:cxn modelId="{54A2E2EC-9199-4A61-B0F4-2AF1977A98F6}" type="presParOf" srcId="{58971951-EACF-49A7-8B6A-357569951AC2}" destId="{A7D7A630-8F87-42F7-BC5A-6BD504370C62}" srcOrd="1" destOrd="0" presId="urn:microsoft.com/office/officeart/2018/2/layout/IconVerticalSolidList"/>
    <dgm:cxn modelId="{9C18DCB9-C334-4A8E-96D5-E6C51BACB2BB}" type="presParOf" srcId="{58971951-EACF-49A7-8B6A-357569951AC2}" destId="{A38ECDBE-F92C-4E6A-979D-12D81314ABE6}" srcOrd="2" destOrd="0" presId="urn:microsoft.com/office/officeart/2018/2/layout/IconVerticalSolidList"/>
    <dgm:cxn modelId="{E2419632-AFB7-48F1-A9F5-4D86BB864944}" type="presParOf" srcId="{58971951-EACF-49A7-8B6A-357569951AC2}" destId="{D308904E-72B5-464C-A1A1-DF32116BBD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6D2F5-4E19-4431-82BA-6F8D5ABC4B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B1D43BE-5DFC-487C-8BC2-841EFD3F85D4}">
      <dgm:prSet custT="1"/>
      <dgm:spPr/>
      <dgm:t>
        <a:bodyPr/>
        <a:lstStyle/>
        <a:p>
          <a:pPr>
            <a:lnSpc>
              <a:spcPct val="100000"/>
            </a:lnSpc>
            <a:spcAft>
              <a:spcPts val="0"/>
            </a:spcAft>
          </a:pPr>
          <a:r>
            <a:rPr lang="en-US" sz="1900" b="1" u="sng" dirty="0"/>
            <a:t>Band</a:t>
          </a:r>
          <a:r>
            <a:rPr lang="en-US" sz="1900" dirty="0"/>
            <a:t> – your middle school band teachers</a:t>
          </a:r>
        </a:p>
        <a:p>
          <a:pPr>
            <a:lnSpc>
              <a:spcPct val="100000"/>
            </a:lnSpc>
            <a:spcAft>
              <a:spcPts val="0"/>
            </a:spcAft>
          </a:pPr>
          <a:r>
            <a:rPr lang="en-US" sz="1900" dirty="0"/>
            <a:t> will recommend your placement.</a:t>
          </a:r>
        </a:p>
      </dgm:t>
    </dgm:pt>
    <dgm:pt modelId="{B9A1CFF2-3218-4AF3-992B-3AA4769751E7}" type="parTrans" cxnId="{192FCE66-C47B-4AFA-BB79-CFD7538FCC27}">
      <dgm:prSet/>
      <dgm:spPr/>
      <dgm:t>
        <a:bodyPr/>
        <a:lstStyle/>
        <a:p>
          <a:endParaRPr lang="en-US"/>
        </a:p>
      </dgm:t>
    </dgm:pt>
    <dgm:pt modelId="{4B87F50C-E82B-4BE7-8D18-1C5DBD2A0931}" type="sibTrans" cxnId="{192FCE66-C47B-4AFA-BB79-CFD7538FCC27}">
      <dgm:prSet/>
      <dgm:spPr/>
      <dgm:t>
        <a:bodyPr/>
        <a:lstStyle/>
        <a:p>
          <a:endParaRPr lang="en-US"/>
        </a:p>
      </dgm:t>
    </dgm:pt>
    <dgm:pt modelId="{BE2B98DF-37FF-4525-8C8A-3867E803158D}">
      <dgm:prSet custT="1"/>
      <dgm:spPr/>
      <dgm:t>
        <a:bodyPr/>
        <a:lstStyle/>
        <a:p>
          <a:pPr>
            <a:lnSpc>
              <a:spcPct val="100000"/>
            </a:lnSpc>
          </a:pPr>
          <a:r>
            <a:rPr lang="en-US" sz="1600" b="1" u="sng" dirty="0"/>
            <a:t>Dance</a:t>
          </a:r>
          <a:r>
            <a:rPr lang="en-US" sz="1600" dirty="0"/>
            <a:t> – Auditions will be February 18th, from 4:45-6:00 PM in the Dance Room at NGHS – view their Instagram page </a:t>
          </a:r>
          <a:r>
            <a:rPr lang="en-US" sz="1600" b="1" dirty="0"/>
            <a:t>NGHS.dance </a:t>
          </a:r>
          <a:endParaRPr lang="en-US" sz="1600" dirty="0"/>
        </a:p>
      </dgm:t>
    </dgm:pt>
    <dgm:pt modelId="{1DDA0CFB-A157-4A29-9215-6DD0D153474D}" type="parTrans" cxnId="{4F264006-39F2-4D61-A1C4-B6D1C0BB19CD}">
      <dgm:prSet/>
      <dgm:spPr/>
      <dgm:t>
        <a:bodyPr/>
        <a:lstStyle/>
        <a:p>
          <a:endParaRPr lang="en-US"/>
        </a:p>
      </dgm:t>
    </dgm:pt>
    <dgm:pt modelId="{B979E011-14F9-45F3-AF6C-982265EE1851}" type="sibTrans" cxnId="{4F264006-39F2-4D61-A1C4-B6D1C0BB19CD}">
      <dgm:prSet/>
      <dgm:spPr/>
      <dgm:t>
        <a:bodyPr/>
        <a:lstStyle/>
        <a:p>
          <a:endParaRPr lang="en-US"/>
        </a:p>
      </dgm:t>
    </dgm:pt>
    <dgm:pt modelId="{AB8BDCFE-9A1E-4A07-9FD8-2C84E2062C55}">
      <dgm:prSet/>
      <dgm:spPr/>
      <dgm:t>
        <a:bodyPr/>
        <a:lstStyle/>
        <a:p>
          <a:pPr>
            <a:lnSpc>
              <a:spcPct val="100000"/>
            </a:lnSpc>
          </a:pPr>
          <a:r>
            <a:rPr lang="en-US" b="1" u="sng" dirty="0"/>
            <a:t>Theatre</a:t>
          </a:r>
          <a:r>
            <a:rPr lang="en-US" dirty="0"/>
            <a:t> </a:t>
          </a:r>
          <a:r>
            <a:rPr lang="en-US"/>
            <a:t>– everyone </a:t>
          </a:r>
          <a:r>
            <a:rPr lang="en-US" dirty="0"/>
            <a:t>enters as 1</a:t>
          </a:r>
          <a:r>
            <a:rPr lang="en-US" baseline="30000" dirty="0"/>
            <a:t>st</a:t>
          </a:r>
          <a:r>
            <a:rPr lang="en-US" dirty="0"/>
            <a:t> level</a:t>
          </a:r>
        </a:p>
      </dgm:t>
    </dgm:pt>
    <dgm:pt modelId="{E0670DFC-ED13-4858-AD13-6FFEA9B3D373}" type="parTrans" cxnId="{BE7931D3-944D-47C4-BAAA-56F74BD6F4DD}">
      <dgm:prSet/>
      <dgm:spPr/>
      <dgm:t>
        <a:bodyPr/>
        <a:lstStyle/>
        <a:p>
          <a:endParaRPr lang="en-US"/>
        </a:p>
      </dgm:t>
    </dgm:pt>
    <dgm:pt modelId="{41F121B9-54A2-418E-B902-3E23329D385E}" type="sibTrans" cxnId="{BE7931D3-944D-47C4-BAAA-56F74BD6F4DD}">
      <dgm:prSet/>
      <dgm:spPr/>
      <dgm:t>
        <a:bodyPr/>
        <a:lstStyle/>
        <a:p>
          <a:endParaRPr lang="en-US"/>
        </a:p>
      </dgm:t>
    </dgm:pt>
    <dgm:pt modelId="{B3D5A3A7-2716-428B-8FD8-C12AD720D896}">
      <dgm:prSet/>
      <dgm:spPr/>
      <dgm:t>
        <a:bodyPr/>
        <a:lstStyle/>
        <a:p>
          <a:pPr>
            <a:lnSpc>
              <a:spcPct val="100000"/>
            </a:lnSpc>
          </a:pPr>
          <a:r>
            <a:rPr lang="en-US" b="1" u="sng" dirty="0"/>
            <a:t>Yearbook</a:t>
          </a:r>
          <a:r>
            <a:rPr lang="en-US" dirty="0"/>
            <a:t> – applications will be available through your middle school counselor. </a:t>
          </a:r>
          <a:r>
            <a:rPr lang="en-US" b="1" dirty="0"/>
            <a:t>Due February 20</a:t>
          </a:r>
          <a:r>
            <a:rPr lang="en-US" b="1" baseline="30000" dirty="0"/>
            <a:t>th</a:t>
          </a:r>
          <a:r>
            <a:rPr lang="en-US" b="1" dirty="0"/>
            <a:t>!</a:t>
          </a:r>
        </a:p>
      </dgm:t>
    </dgm:pt>
    <dgm:pt modelId="{53B849C7-4BEE-47C4-80FC-6632115DC647}" type="parTrans" cxnId="{462E46F2-CC51-486C-88CD-5E7AD7672CA1}">
      <dgm:prSet/>
      <dgm:spPr/>
      <dgm:t>
        <a:bodyPr/>
        <a:lstStyle/>
        <a:p>
          <a:endParaRPr lang="en-US"/>
        </a:p>
      </dgm:t>
    </dgm:pt>
    <dgm:pt modelId="{A00DBBCD-1EA0-466F-BDA7-3EED506599DE}" type="sibTrans" cxnId="{462E46F2-CC51-486C-88CD-5E7AD7672CA1}">
      <dgm:prSet/>
      <dgm:spPr/>
      <dgm:t>
        <a:bodyPr/>
        <a:lstStyle/>
        <a:p>
          <a:endParaRPr lang="en-US"/>
        </a:p>
      </dgm:t>
    </dgm:pt>
    <dgm:pt modelId="{DFEBF2C7-DECB-4C31-ADF8-020E84EAE11A}" type="pres">
      <dgm:prSet presAssocID="{0406D2F5-4E19-4431-82BA-6F8D5ABC4BEC}" presName="root" presStyleCnt="0">
        <dgm:presLayoutVars>
          <dgm:dir/>
          <dgm:resizeHandles val="exact"/>
        </dgm:presLayoutVars>
      </dgm:prSet>
      <dgm:spPr/>
    </dgm:pt>
    <dgm:pt modelId="{32DDEC9F-C66C-4DD9-8FF1-1CE38789364F}" type="pres">
      <dgm:prSet presAssocID="{6B1D43BE-5DFC-487C-8BC2-841EFD3F85D4}" presName="compNode" presStyleCnt="0"/>
      <dgm:spPr/>
    </dgm:pt>
    <dgm:pt modelId="{5E9BA128-D6FF-4A81-8DFB-69AE6A9F0FFB}" type="pres">
      <dgm:prSet presAssocID="{6B1D43BE-5DFC-487C-8BC2-841EFD3F85D4}" presName="bgRect" presStyleLbl="bgShp" presStyleIdx="0" presStyleCnt="4"/>
      <dgm:spPr/>
    </dgm:pt>
    <dgm:pt modelId="{F15A2354-1BB3-486F-BB5A-8BE4F701A8F8}" type="pres">
      <dgm:prSet presAssocID="{6B1D43BE-5DFC-487C-8BC2-841EFD3F85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olin"/>
        </a:ext>
      </dgm:extLst>
    </dgm:pt>
    <dgm:pt modelId="{603C86EE-A239-4A28-809B-8EA30C8DC26D}" type="pres">
      <dgm:prSet presAssocID="{6B1D43BE-5DFC-487C-8BC2-841EFD3F85D4}" presName="spaceRect" presStyleCnt="0"/>
      <dgm:spPr/>
    </dgm:pt>
    <dgm:pt modelId="{4DBD49F1-48F0-43DA-997C-C566A8C3879E}" type="pres">
      <dgm:prSet presAssocID="{6B1D43BE-5DFC-487C-8BC2-841EFD3F85D4}" presName="parTx" presStyleLbl="revTx" presStyleIdx="0" presStyleCnt="4" custScaleX="109171">
        <dgm:presLayoutVars>
          <dgm:chMax val="0"/>
          <dgm:chPref val="0"/>
        </dgm:presLayoutVars>
      </dgm:prSet>
      <dgm:spPr/>
    </dgm:pt>
    <dgm:pt modelId="{316E7F94-A94D-47E1-8118-3EE770DC1EDF}" type="pres">
      <dgm:prSet presAssocID="{4B87F50C-E82B-4BE7-8D18-1C5DBD2A0931}" presName="sibTrans" presStyleCnt="0"/>
      <dgm:spPr/>
    </dgm:pt>
    <dgm:pt modelId="{A70E4B92-9617-4EBF-BE3A-89473C445455}" type="pres">
      <dgm:prSet presAssocID="{BE2B98DF-37FF-4525-8C8A-3867E803158D}" presName="compNode" presStyleCnt="0"/>
      <dgm:spPr/>
    </dgm:pt>
    <dgm:pt modelId="{5891ECCB-B28A-47F8-A2F7-4E299B947E49}" type="pres">
      <dgm:prSet presAssocID="{BE2B98DF-37FF-4525-8C8A-3867E803158D}" presName="bgRect" presStyleLbl="bgShp" presStyleIdx="1" presStyleCnt="4"/>
      <dgm:spPr/>
    </dgm:pt>
    <dgm:pt modelId="{A29D07A8-4D64-4F15-80E0-D918F69FB210}" type="pres">
      <dgm:prSet presAssocID="{BE2B98DF-37FF-4525-8C8A-3867E80315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cing"/>
        </a:ext>
      </dgm:extLst>
    </dgm:pt>
    <dgm:pt modelId="{A5F7026D-AD2C-46D1-88ED-E9D2DAB98C01}" type="pres">
      <dgm:prSet presAssocID="{BE2B98DF-37FF-4525-8C8A-3867E803158D}" presName="spaceRect" presStyleCnt="0"/>
      <dgm:spPr/>
    </dgm:pt>
    <dgm:pt modelId="{9A5B2A6B-A856-4CA2-AC70-1E0E04E939F3}" type="pres">
      <dgm:prSet presAssocID="{BE2B98DF-37FF-4525-8C8A-3867E803158D}" presName="parTx" presStyleLbl="revTx" presStyleIdx="1" presStyleCnt="4" custLinFactNeighborX="-4020" custLinFactNeighborY="-3777">
        <dgm:presLayoutVars>
          <dgm:chMax val="0"/>
          <dgm:chPref val="0"/>
        </dgm:presLayoutVars>
      </dgm:prSet>
      <dgm:spPr/>
    </dgm:pt>
    <dgm:pt modelId="{9DA16D99-FAA4-49D8-A661-CECB30AE3A77}" type="pres">
      <dgm:prSet presAssocID="{B979E011-14F9-45F3-AF6C-982265EE1851}" presName="sibTrans" presStyleCnt="0"/>
      <dgm:spPr/>
    </dgm:pt>
    <dgm:pt modelId="{B2DEB265-BE62-4642-99AE-731DD2A1A221}" type="pres">
      <dgm:prSet presAssocID="{AB8BDCFE-9A1E-4A07-9FD8-2C84E2062C55}" presName="compNode" presStyleCnt="0"/>
      <dgm:spPr/>
    </dgm:pt>
    <dgm:pt modelId="{0487E65A-F191-4000-BBAC-206A498DE5F0}" type="pres">
      <dgm:prSet presAssocID="{AB8BDCFE-9A1E-4A07-9FD8-2C84E2062C55}" presName="bgRect" presStyleLbl="bgShp" presStyleIdx="2" presStyleCnt="4" custLinFactNeighborX="-29637" custLinFactNeighborY="1264"/>
      <dgm:spPr/>
    </dgm:pt>
    <dgm:pt modelId="{0CB6A6F8-102A-4CE9-9114-7E62A838563F}" type="pres">
      <dgm:prSet presAssocID="{AB8BDCFE-9A1E-4A07-9FD8-2C84E2062C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11DD9DF4-0006-4F8B-B1AB-1EB1A554E940}" type="pres">
      <dgm:prSet presAssocID="{AB8BDCFE-9A1E-4A07-9FD8-2C84E2062C55}" presName="spaceRect" presStyleCnt="0"/>
      <dgm:spPr/>
    </dgm:pt>
    <dgm:pt modelId="{FC4ED824-60A4-4117-AE23-D0661746262D}" type="pres">
      <dgm:prSet presAssocID="{AB8BDCFE-9A1E-4A07-9FD8-2C84E2062C55}" presName="parTx" presStyleLbl="revTx" presStyleIdx="2" presStyleCnt="4" custLinFactNeighborX="-2680">
        <dgm:presLayoutVars>
          <dgm:chMax val="0"/>
          <dgm:chPref val="0"/>
        </dgm:presLayoutVars>
      </dgm:prSet>
      <dgm:spPr/>
    </dgm:pt>
    <dgm:pt modelId="{2C420426-79A5-45C0-8E29-360E99566C70}" type="pres">
      <dgm:prSet presAssocID="{41F121B9-54A2-418E-B902-3E23329D385E}" presName="sibTrans" presStyleCnt="0"/>
      <dgm:spPr/>
    </dgm:pt>
    <dgm:pt modelId="{58971951-EACF-49A7-8B6A-357569951AC2}" type="pres">
      <dgm:prSet presAssocID="{B3D5A3A7-2716-428B-8FD8-C12AD720D896}" presName="compNode" presStyleCnt="0"/>
      <dgm:spPr/>
    </dgm:pt>
    <dgm:pt modelId="{D1732C71-479D-4017-9E1A-0A3DD9908B53}" type="pres">
      <dgm:prSet presAssocID="{B3D5A3A7-2716-428B-8FD8-C12AD720D896}" presName="bgRect" presStyleLbl="bgShp" presStyleIdx="3" presStyleCnt="4"/>
      <dgm:spPr/>
    </dgm:pt>
    <dgm:pt modelId="{A7D7A630-8F87-42F7-BC5A-6BD504370C62}" type="pres">
      <dgm:prSet presAssocID="{B3D5A3A7-2716-428B-8FD8-C12AD720D8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ort Balls"/>
        </a:ext>
      </dgm:extLst>
    </dgm:pt>
    <dgm:pt modelId="{A38ECDBE-F92C-4E6A-979D-12D81314ABE6}" type="pres">
      <dgm:prSet presAssocID="{B3D5A3A7-2716-428B-8FD8-C12AD720D896}" presName="spaceRect" presStyleCnt="0"/>
      <dgm:spPr/>
    </dgm:pt>
    <dgm:pt modelId="{D308904E-72B5-464C-A1A1-DF32116BBDE1}" type="pres">
      <dgm:prSet presAssocID="{B3D5A3A7-2716-428B-8FD8-C12AD720D896}" presName="parTx" presStyleLbl="revTx" presStyleIdx="3" presStyleCnt="4" custLinFactNeighborX="-2144" custLinFactNeighborY="-5036">
        <dgm:presLayoutVars>
          <dgm:chMax val="0"/>
          <dgm:chPref val="0"/>
        </dgm:presLayoutVars>
      </dgm:prSet>
      <dgm:spPr/>
    </dgm:pt>
  </dgm:ptLst>
  <dgm:cxnLst>
    <dgm:cxn modelId="{4F264006-39F2-4D61-A1C4-B6D1C0BB19CD}" srcId="{0406D2F5-4E19-4431-82BA-6F8D5ABC4BEC}" destId="{BE2B98DF-37FF-4525-8C8A-3867E803158D}" srcOrd="1" destOrd="0" parTransId="{1DDA0CFB-A157-4A29-9215-6DD0D153474D}" sibTransId="{B979E011-14F9-45F3-AF6C-982265EE1851}"/>
    <dgm:cxn modelId="{4F810207-17D6-4A34-B61F-8AF9129E185F}" type="presOf" srcId="{B3D5A3A7-2716-428B-8FD8-C12AD720D896}" destId="{D308904E-72B5-464C-A1A1-DF32116BBDE1}" srcOrd="0" destOrd="0" presId="urn:microsoft.com/office/officeart/2018/2/layout/IconVerticalSolidList"/>
    <dgm:cxn modelId="{192FCE66-C47B-4AFA-BB79-CFD7538FCC27}" srcId="{0406D2F5-4E19-4431-82BA-6F8D5ABC4BEC}" destId="{6B1D43BE-5DFC-487C-8BC2-841EFD3F85D4}" srcOrd="0" destOrd="0" parTransId="{B9A1CFF2-3218-4AF3-992B-3AA4769751E7}" sibTransId="{4B87F50C-E82B-4BE7-8D18-1C5DBD2A0931}"/>
    <dgm:cxn modelId="{D5696F79-13ED-4BA4-87D0-7ADCCBF0A08E}" type="presOf" srcId="{AB8BDCFE-9A1E-4A07-9FD8-2C84E2062C55}" destId="{FC4ED824-60A4-4117-AE23-D0661746262D}" srcOrd="0" destOrd="0" presId="urn:microsoft.com/office/officeart/2018/2/layout/IconVerticalSolidList"/>
    <dgm:cxn modelId="{95EE4580-9BD6-4B99-9020-3DBC63520948}" type="presOf" srcId="{6B1D43BE-5DFC-487C-8BC2-841EFD3F85D4}" destId="{4DBD49F1-48F0-43DA-997C-C566A8C3879E}" srcOrd="0" destOrd="0" presId="urn:microsoft.com/office/officeart/2018/2/layout/IconVerticalSolidList"/>
    <dgm:cxn modelId="{94D07DBB-ADE8-47F8-B4F6-26138B029E68}" type="presOf" srcId="{BE2B98DF-37FF-4525-8C8A-3867E803158D}" destId="{9A5B2A6B-A856-4CA2-AC70-1E0E04E939F3}" srcOrd="0" destOrd="0" presId="urn:microsoft.com/office/officeart/2018/2/layout/IconVerticalSolidList"/>
    <dgm:cxn modelId="{1B2A6AC3-D961-43BC-8D96-A104D1BE61C5}" type="presOf" srcId="{0406D2F5-4E19-4431-82BA-6F8D5ABC4BEC}" destId="{DFEBF2C7-DECB-4C31-ADF8-020E84EAE11A}" srcOrd="0" destOrd="0" presId="urn:microsoft.com/office/officeart/2018/2/layout/IconVerticalSolidList"/>
    <dgm:cxn modelId="{BE7931D3-944D-47C4-BAAA-56F74BD6F4DD}" srcId="{0406D2F5-4E19-4431-82BA-6F8D5ABC4BEC}" destId="{AB8BDCFE-9A1E-4A07-9FD8-2C84E2062C55}" srcOrd="2" destOrd="0" parTransId="{E0670DFC-ED13-4858-AD13-6FFEA9B3D373}" sibTransId="{41F121B9-54A2-418E-B902-3E23329D385E}"/>
    <dgm:cxn modelId="{462E46F2-CC51-486C-88CD-5E7AD7672CA1}" srcId="{0406D2F5-4E19-4431-82BA-6F8D5ABC4BEC}" destId="{B3D5A3A7-2716-428B-8FD8-C12AD720D896}" srcOrd="3" destOrd="0" parTransId="{53B849C7-4BEE-47C4-80FC-6632115DC647}" sibTransId="{A00DBBCD-1EA0-466F-BDA7-3EED506599DE}"/>
    <dgm:cxn modelId="{C37E8E14-1025-47C4-BEF3-E0CC68173632}" type="presParOf" srcId="{DFEBF2C7-DECB-4C31-ADF8-020E84EAE11A}" destId="{32DDEC9F-C66C-4DD9-8FF1-1CE38789364F}" srcOrd="0" destOrd="0" presId="urn:microsoft.com/office/officeart/2018/2/layout/IconVerticalSolidList"/>
    <dgm:cxn modelId="{59126955-5F4F-4DBD-B42A-F939E6BCC6B4}" type="presParOf" srcId="{32DDEC9F-C66C-4DD9-8FF1-1CE38789364F}" destId="{5E9BA128-D6FF-4A81-8DFB-69AE6A9F0FFB}" srcOrd="0" destOrd="0" presId="urn:microsoft.com/office/officeart/2018/2/layout/IconVerticalSolidList"/>
    <dgm:cxn modelId="{4272A8C7-DB91-4406-B31A-F6FC629591D2}" type="presParOf" srcId="{32DDEC9F-C66C-4DD9-8FF1-1CE38789364F}" destId="{F15A2354-1BB3-486F-BB5A-8BE4F701A8F8}" srcOrd="1" destOrd="0" presId="urn:microsoft.com/office/officeart/2018/2/layout/IconVerticalSolidList"/>
    <dgm:cxn modelId="{125B9C80-683C-49F1-A680-549D2D59DA37}" type="presParOf" srcId="{32DDEC9F-C66C-4DD9-8FF1-1CE38789364F}" destId="{603C86EE-A239-4A28-809B-8EA30C8DC26D}" srcOrd="2" destOrd="0" presId="urn:microsoft.com/office/officeart/2018/2/layout/IconVerticalSolidList"/>
    <dgm:cxn modelId="{B1CB133F-2C71-4FEB-8CCC-541BD9D92943}" type="presParOf" srcId="{32DDEC9F-C66C-4DD9-8FF1-1CE38789364F}" destId="{4DBD49F1-48F0-43DA-997C-C566A8C3879E}" srcOrd="3" destOrd="0" presId="urn:microsoft.com/office/officeart/2018/2/layout/IconVerticalSolidList"/>
    <dgm:cxn modelId="{0F5F45DC-80D6-41D8-BD76-E6515E5CB00B}" type="presParOf" srcId="{DFEBF2C7-DECB-4C31-ADF8-020E84EAE11A}" destId="{316E7F94-A94D-47E1-8118-3EE770DC1EDF}" srcOrd="1" destOrd="0" presId="urn:microsoft.com/office/officeart/2018/2/layout/IconVerticalSolidList"/>
    <dgm:cxn modelId="{F66BA195-67AB-4CA4-B9A6-0B4569FB19F2}" type="presParOf" srcId="{DFEBF2C7-DECB-4C31-ADF8-020E84EAE11A}" destId="{A70E4B92-9617-4EBF-BE3A-89473C445455}" srcOrd="2" destOrd="0" presId="urn:microsoft.com/office/officeart/2018/2/layout/IconVerticalSolidList"/>
    <dgm:cxn modelId="{B18E5280-2B3D-436B-82C9-FF4FE2FC15EA}" type="presParOf" srcId="{A70E4B92-9617-4EBF-BE3A-89473C445455}" destId="{5891ECCB-B28A-47F8-A2F7-4E299B947E49}" srcOrd="0" destOrd="0" presId="urn:microsoft.com/office/officeart/2018/2/layout/IconVerticalSolidList"/>
    <dgm:cxn modelId="{1DBCB076-1EF5-4231-A5F2-879EC2F65834}" type="presParOf" srcId="{A70E4B92-9617-4EBF-BE3A-89473C445455}" destId="{A29D07A8-4D64-4F15-80E0-D918F69FB210}" srcOrd="1" destOrd="0" presId="urn:microsoft.com/office/officeart/2018/2/layout/IconVerticalSolidList"/>
    <dgm:cxn modelId="{EE803525-5415-405F-8866-17C9107DE143}" type="presParOf" srcId="{A70E4B92-9617-4EBF-BE3A-89473C445455}" destId="{A5F7026D-AD2C-46D1-88ED-E9D2DAB98C01}" srcOrd="2" destOrd="0" presId="urn:microsoft.com/office/officeart/2018/2/layout/IconVerticalSolidList"/>
    <dgm:cxn modelId="{45AF6363-614A-4867-891F-8FC807E377D2}" type="presParOf" srcId="{A70E4B92-9617-4EBF-BE3A-89473C445455}" destId="{9A5B2A6B-A856-4CA2-AC70-1E0E04E939F3}" srcOrd="3" destOrd="0" presId="urn:microsoft.com/office/officeart/2018/2/layout/IconVerticalSolidList"/>
    <dgm:cxn modelId="{F141EC96-E566-4DB5-9902-0D5FE3009DAA}" type="presParOf" srcId="{DFEBF2C7-DECB-4C31-ADF8-020E84EAE11A}" destId="{9DA16D99-FAA4-49D8-A661-CECB30AE3A77}" srcOrd="3" destOrd="0" presId="urn:microsoft.com/office/officeart/2018/2/layout/IconVerticalSolidList"/>
    <dgm:cxn modelId="{E1B8D7EB-0E29-4C9D-A368-8BBD579EEDA6}" type="presParOf" srcId="{DFEBF2C7-DECB-4C31-ADF8-020E84EAE11A}" destId="{B2DEB265-BE62-4642-99AE-731DD2A1A221}" srcOrd="4" destOrd="0" presId="urn:microsoft.com/office/officeart/2018/2/layout/IconVerticalSolidList"/>
    <dgm:cxn modelId="{4CFB8EDB-AD69-47C8-ABB6-8815D3E27029}" type="presParOf" srcId="{B2DEB265-BE62-4642-99AE-731DD2A1A221}" destId="{0487E65A-F191-4000-BBAC-206A498DE5F0}" srcOrd="0" destOrd="0" presId="urn:microsoft.com/office/officeart/2018/2/layout/IconVerticalSolidList"/>
    <dgm:cxn modelId="{3CD00EE2-3FFB-4D7F-948D-1012A0DFB107}" type="presParOf" srcId="{B2DEB265-BE62-4642-99AE-731DD2A1A221}" destId="{0CB6A6F8-102A-4CE9-9114-7E62A838563F}" srcOrd="1" destOrd="0" presId="urn:microsoft.com/office/officeart/2018/2/layout/IconVerticalSolidList"/>
    <dgm:cxn modelId="{51FBE700-0811-4C5A-91B1-F49178AED74B}" type="presParOf" srcId="{B2DEB265-BE62-4642-99AE-731DD2A1A221}" destId="{11DD9DF4-0006-4F8B-B1AB-1EB1A554E940}" srcOrd="2" destOrd="0" presId="urn:microsoft.com/office/officeart/2018/2/layout/IconVerticalSolidList"/>
    <dgm:cxn modelId="{74A47E70-A1DB-4BFB-8E60-D4DF48993713}" type="presParOf" srcId="{B2DEB265-BE62-4642-99AE-731DD2A1A221}" destId="{FC4ED824-60A4-4117-AE23-D0661746262D}" srcOrd="3" destOrd="0" presId="urn:microsoft.com/office/officeart/2018/2/layout/IconVerticalSolidList"/>
    <dgm:cxn modelId="{2AFEBCC2-9AAD-47F8-BF7E-9B87A72678C9}" type="presParOf" srcId="{DFEBF2C7-DECB-4C31-ADF8-020E84EAE11A}" destId="{2C420426-79A5-45C0-8E29-360E99566C70}" srcOrd="5" destOrd="0" presId="urn:microsoft.com/office/officeart/2018/2/layout/IconVerticalSolidList"/>
    <dgm:cxn modelId="{4E8FA951-66CF-4318-9822-8D045DEAA2C9}" type="presParOf" srcId="{DFEBF2C7-DECB-4C31-ADF8-020E84EAE11A}" destId="{58971951-EACF-49A7-8B6A-357569951AC2}" srcOrd="6" destOrd="0" presId="urn:microsoft.com/office/officeart/2018/2/layout/IconVerticalSolidList"/>
    <dgm:cxn modelId="{590B61E2-01A3-4B4B-BA4B-9E71C06825FA}" type="presParOf" srcId="{58971951-EACF-49A7-8B6A-357569951AC2}" destId="{D1732C71-479D-4017-9E1A-0A3DD9908B53}" srcOrd="0" destOrd="0" presId="urn:microsoft.com/office/officeart/2018/2/layout/IconVerticalSolidList"/>
    <dgm:cxn modelId="{54A2E2EC-9199-4A61-B0F4-2AF1977A98F6}" type="presParOf" srcId="{58971951-EACF-49A7-8B6A-357569951AC2}" destId="{A7D7A630-8F87-42F7-BC5A-6BD504370C62}" srcOrd="1" destOrd="0" presId="urn:microsoft.com/office/officeart/2018/2/layout/IconVerticalSolidList"/>
    <dgm:cxn modelId="{9C18DCB9-C334-4A8E-96D5-E6C51BACB2BB}" type="presParOf" srcId="{58971951-EACF-49A7-8B6A-357569951AC2}" destId="{A38ECDBE-F92C-4E6A-979D-12D81314ABE6}" srcOrd="2" destOrd="0" presId="urn:microsoft.com/office/officeart/2018/2/layout/IconVerticalSolidList"/>
    <dgm:cxn modelId="{E2419632-AFB7-48F1-A9F5-4D86BB864944}" type="presParOf" srcId="{58971951-EACF-49A7-8B6A-357569951AC2}" destId="{D308904E-72B5-464C-A1A1-DF32116BBD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BA128-D6FF-4A81-8DFB-69AE6A9F0FFB}">
      <dsp:nvSpPr>
        <dsp:cNvPr id="0" name=""/>
        <dsp:cNvSpPr/>
      </dsp:nvSpPr>
      <dsp:spPr>
        <a:xfrm>
          <a:off x="0" y="9849"/>
          <a:ext cx="6391275" cy="1100418"/>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15A2354-1BB3-486F-BB5A-8BE4F701A8F8}">
      <dsp:nvSpPr>
        <dsp:cNvPr id="0" name=""/>
        <dsp:cNvSpPr/>
      </dsp:nvSpPr>
      <dsp:spPr>
        <a:xfrm>
          <a:off x="216781" y="257443"/>
          <a:ext cx="605230" cy="605230"/>
        </a:xfrm>
        <a:prstGeom prst="rect">
          <a:avLst/>
        </a:prstGeom>
        <a:gradFill rotWithShape="0">
          <a:gsLst>
            <a:gs pos="0">
              <a:schemeClr val="bg1">
                <a:hueOff val="0"/>
                <a:satOff val="0"/>
                <a:lumOff val="0"/>
                <a:alphaOff val="0"/>
                <a:tint val="98000"/>
                <a:lumMod val="114000"/>
              </a:schemeClr>
            </a:gs>
            <a:gs pos="100000">
              <a:schemeClr val="bg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BD49F1-48F0-43DA-997C-C566A8C3879E}">
      <dsp:nvSpPr>
        <dsp:cNvPr id="0" name=""/>
        <dsp:cNvSpPr/>
      </dsp:nvSpPr>
      <dsp:spPr>
        <a:xfrm>
          <a:off x="920211" y="9849"/>
          <a:ext cx="5587159" cy="11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61" tIns="116461" rIns="116461" bIns="116461"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tx1"/>
              </a:solidFill>
            </a:rPr>
            <a:t>Principal: Mr. Louis Galiotti</a:t>
          </a:r>
        </a:p>
      </dsp:txBody>
      <dsp:txXfrm>
        <a:off x="920211" y="9849"/>
        <a:ext cx="5587159" cy="1100418"/>
      </dsp:txXfrm>
    </dsp:sp>
    <dsp:sp modelId="{5891ECCB-B28A-47F8-A2F7-4E299B947E49}">
      <dsp:nvSpPr>
        <dsp:cNvPr id="0" name=""/>
        <dsp:cNvSpPr/>
      </dsp:nvSpPr>
      <dsp:spPr>
        <a:xfrm>
          <a:off x="-17669" y="1385372"/>
          <a:ext cx="6391275" cy="1100418"/>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29D07A8-4D64-4F15-80E0-D918F69FB210}">
      <dsp:nvSpPr>
        <dsp:cNvPr id="0" name=""/>
        <dsp:cNvSpPr/>
      </dsp:nvSpPr>
      <dsp:spPr>
        <a:xfrm>
          <a:off x="216781" y="1632966"/>
          <a:ext cx="605230" cy="605230"/>
        </a:xfrm>
        <a:prstGeom prst="rect">
          <a:avLst/>
        </a:prstGeom>
        <a:gradFill rotWithShape="0">
          <a:gsLst>
            <a:gs pos="0">
              <a:schemeClr val="bg1">
                <a:hueOff val="0"/>
                <a:satOff val="0"/>
                <a:lumOff val="0"/>
                <a:alphaOff val="0"/>
                <a:tint val="98000"/>
                <a:lumMod val="114000"/>
              </a:schemeClr>
            </a:gs>
            <a:gs pos="100000">
              <a:schemeClr val="bg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5B2A6B-A856-4CA2-AC70-1E0E04E939F3}">
      <dsp:nvSpPr>
        <dsp:cNvPr id="0" name=""/>
        <dsp:cNvSpPr/>
      </dsp:nvSpPr>
      <dsp:spPr>
        <a:xfrm>
          <a:off x="949152" y="1343809"/>
          <a:ext cx="5117805" cy="11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61" tIns="116461" rIns="116461" bIns="116461"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Assistant Principal - Mr. Timothy Wolfe</a:t>
          </a:r>
        </a:p>
        <a:p>
          <a:pPr marL="0" lvl="0" indent="0" algn="l" defTabSz="800100">
            <a:lnSpc>
              <a:spcPct val="100000"/>
            </a:lnSpc>
            <a:spcBef>
              <a:spcPct val="0"/>
            </a:spcBef>
            <a:spcAft>
              <a:spcPct val="35000"/>
            </a:spcAft>
            <a:buNone/>
          </a:pPr>
          <a:r>
            <a:rPr lang="en-US" sz="1800" kern="1200" dirty="0">
              <a:solidFill>
                <a:schemeClr val="tx1"/>
              </a:solidFill>
            </a:rPr>
            <a:t>Students with Last Names beginning (A – G)</a:t>
          </a:r>
        </a:p>
      </dsp:txBody>
      <dsp:txXfrm>
        <a:off x="949152" y="1343809"/>
        <a:ext cx="5117805" cy="1100418"/>
      </dsp:txXfrm>
    </dsp:sp>
    <dsp:sp modelId="{0487E65A-F191-4000-BBAC-206A498DE5F0}">
      <dsp:nvSpPr>
        <dsp:cNvPr id="0" name=""/>
        <dsp:cNvSpPr/>
      </dsp:nvSpPr>
      <dsp:spPr>
        <a:xfrm>
          <a:off x="-3609" y="2774805"/>
          <a:ext cx="6391275" cy="1100418"/>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CB6A6F8-102A-4CE9-9114-7E62A838563F}">
      <dsp:nvSpPr>
        <dsp:cNvPr id="0" name=""/>
        <dsp:cNvSpPr/>
      </dsp:nvSpPr>
      <dsp:spPr>
        <a:xfrm>
          <a:off x="216781" y="3008490"/>
          <a:ext cx="605230" cy="605230"/>
        </a:xfrm>
        <a:prstGeom prst="rect">
          <a:avLst/>
        </a:prstGeom>
        <a:gradFill rotWithShape="0">
          <a:gsLst>
            <a:gs pos="0">
              <a:schemeClr val="bg1">
                <a:hueOff val="0"/>
                <a:satOff val="0"/>
                <a:lumOff val="0"/>
                <a:alphaOff val="0"/>
                <a:tint val="98000"/>
                <a:lumMod val="114000"/>
              </a:schemeClr>
            </a:gs>
            <a:gs pos="100000">
              <a:schemeClr val="bg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4ED824-60A4-4117-AE23-D0661746262D}">
      <dsp:nvSpPr>
        <dsp:cNvPr id="0" name=""/>
        <dsp:cNvSpPr/>
      </dsp:nvSpPr>
      <dsp:spPr>
        <a:xfrm>
          <a:off x="1017730" y="2760895"/>
          <a:ext cx="5117805" cy="11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61" tIns="116461" rIns="116461" bIns="116461"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Assistant Principal – Mr. Kevin Hairston</a:t>
          </a:r>
        </a:p>
        <a:p>
          <a:pPr marL="0" lvl="0" indent="0" algn="l" defTabSz="800100">
            <a:lnSpc>
              <a:spcPct val="100000"/>
            </a:lnSpc>
            <a:spcBef>
              <a:spcPct val="0"/>
            </a:spcBef>
            <a:spcAft>
              <a:spcPct val="35000"/>
            </a:spcAft>
            <a:buNone/>
          </a:pPr>
          <a:r>
            <a:rPr lang="en-US" sz="1800" kern="1200" dirty="0">
              <a:solidFill>
                <a:schemeClr val="tx1"/>
              </a:solidFill>
            </a:rPr>
            <a:t>Students with Last Names beginning (H – P)  </a:t>
          </a:r>
        </a:p>
      </dsp:txBody>
      <dsp:txXfrm>
        <a:off x="1017730" y="2760895"/>
        <a:ext cx="5117805" cy="1100418"/>
      </dsp:txXfrm>
    </dsp:sp>
    <dsp:sp modelId="{D1732C71-479D-4017-9E1A-0A3DD9908B53}">
      <dsp:nvSpPr>
        <dsp:cNvPr id="0" name=""/>
        <dsp:cNvSpPr/>
      </dsp:nvSpPr>
      <dsp:spPr>
        <a:xfrm>
          <a:off x="0" y="4136419"/>
          <a:ext cx="6391275" cy="1100418"/>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7D7A630-8F87-42F7-BC5A-6BD504370C62}">
      <dsp:nvSpPr>
        <dsp:cNvPr id="0" name=""/>
        <dsp:cNvSpPr/>
      </dsp:nvSpPr>
      <dsp:spPr>
        <a:xfrm>
          <a:off x="216781" y="4384013"/>
          <a:ext cx="605230" cy="605230"/>
        </a:xfrm>
        <a:prstGeom prst="rect">
          <a:avLst/>
        </a:prstGeom>
        <a:gradFill rotWithShape="0">
          <a:gsLst>
            <a:gs pos="0">
              <a:schemeClr val="bg1">
                <a:hueOff val="0"/>
                <a:satOff val="0"/>
                <a:lumOff val="0"/>
                <a:alphaOff val="0"/>
                <a:tint val="98000"/>
                <a:lumMod val="114000"/>
              </a:schemeClr>
            </a:gs>
            <a:gs pos="100000">
              <a:schemeClr val="bg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08904E-72B5-464C-A1A1-DF32116BBDE1}">
      <dsp:nvSpPr>
        <dsp:cNvPr id="0" name=""/>
        <dsp:cNvSpPr/>
      </dsp:nvSpPr>
      <dsp:spPr>
        <a:xfrm>
          <a:off x="1045162" y="4081002"/>
          <a:ext cx="5117805" cy="11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61" tIns="116461" rIns="116461" bIns="116461" numCol="1" spcCol="1270" anchor="ctr" anchorCtr="0">
          <a:noAutofit/>
        </a:bodyPr>
        <a:lstStyle/>
        <a:p>
          <a:pPr marL="0" lvl="0" indent="0" algn="l" defTabSz="800100">
            <a:lnSpc>
              <a:spcPct val="100000"/>
            </a:lnSpc>
            <a:spcBef>
              <a:spcPct val="0"/>
            </a:spcBef>
            <a:spcAft>
              <a:spcPct val="35000"/>
            </a:spcAft>
            <a:buNone/>
          </a:pPr>
          <a:r>
            <a:rPr lang="en-US" sz="1800" b="0" u="none" kern="1200" dirty="0">
              <a:solidFill>
                <a:schemeClr val="tx1"/>
              </a:solidFill>
            </a:rPr>
            <a:t>Assistant Principal – Ms. Sharon Jacobs</a:t>
          </a:r>
        </a:p>
        <a:p>
          <a:pPr marL="0" lvl="0" indent="0" algn="l" defTabSz="800100">
            <a:lnSpc>
              <a:spcPct val="100000"/>
            </a:lnSpc>
            <a:spcBef>
              <a:spcPct val="0"/>
            </a:spcBef>
            <a:spcAft>
              <a:spcPct val="35000"/>
            </a:spcAft>
            <a:buNone/>
          </a:pPr>
          <a:r>
            <a:rPr lang="en-US" sz="1800" b="0" u="none" kern="1200" dirty="0">
              <a:solidFill>
                <a:schemeClr val="tx1"/>
              </a:solidFill>
            </a:rPr>
            <a:t>Students with Last Names beginning (Q – Z) </a:t>
          </a:r>
        </a:p>
      </dsp:txBody>
      <dsp:txXfrm>
        <a:off x="1045162" y="4081002"/>
        <a:ext cx="5117805" cy="1100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BA128-D6FF-4A81-8DFB-69AE6A9F0FFB}">
      <dsp:nvSpPr>
        <dsp:cNvPr id="0" name=""/>
        <dsp:cNvSpPr/>
      </dsp:nvSpPr>
      <dsp:spPr>
        <a:xfrm>
          <a:off x="-116095" y="9849"/>
          <a:ext cx="6391275" cy="11004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A2354-1BB3-486F-BB5A-8BE4F701A8F8}">
      <dsp:nvSpPr>
        <dsp:cNvPr id="0" name=""/>
        <dsp:cNvSpPr/>
      </dsp:nvSpPr>
      <dsp:spPr>
        <a:xfrm>
          <a:off x="216781" y="257443"/>
          <a:ext cx="605230" cy="605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BD49F1-48F0-43DA-997C-C566A8C3879E}">
      <dsp:nvSpPr>
        <dsp:cNvPr id="0" name=""/>
        <dsp:cNvSpPr/>
      </dsp:nvSpPr>
      <dsp:spPr>
        <a:xfrm>
          <a:off x="920211" y="9849"/>
          <a:ext cx="5587159" cy="11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61" tIns="116461" rIns="116461" bIns="116461" numCol="1" spcCol="1270" anchor="ctr" anchorCtr="0">
          <a:noAutofit/>
        </a:bodyPr>
        <a:lstStyle/>
        <a:p>
          <a:pPr marL="0" lvl="0" indent="0" algn="l" defTabSz="844550">
            <a:lnSpc>
              <a:spcPct val="100000"/>
            </a:lnSpc>
            <a:spcBef>
              <a:spcPct val="0"/>
            </a:spcBef>
            <a:spcAft>
              <a:spcPts val="0"/>
            </a:spcAft>
            <a:buNone/>
          </a:pPr>
          <a:r>
            <a:rPr lang="en-US" sz="1900" b="1" u="sng" kern="1200" dirty="0"/>
            <a:t>Band</a:t>
          </a:r>
          <a:r>
            <a:rPr lang="en-US" sz="1900" kern="1200" dirty="0"/>
            <a:t> – your middle school band teachers</a:t>
          </a:r>
        </a:p>
        <a:p>
          <a:pPr marL="0" lvl="0" indent="0" algn="l" defTabSz="844550">
            <a:lnSpc>
              <a:spcPct val="100000"/>
            </a:lnSpc>
            <a:spcBef>
              <a:spcPct val="0"/>
            </a:spcBef>
            <a:spcAft>
              <a:spcPts val="0"/>
            </a:spcAft>
            <a:buNone/>
          </a:pPr>
          <a:r>
            <a:rPr lang="en-US" sz="1900" kern="1200" dirty="0"/>
            <a:t> will recommend your placement.</a:t>
          </a:r>
        </a:p>
      </dsp:txBody>
      <dsp:txXfrm>
        <a:off x="920211" y="9849"/>
        <a:ext cx="5587159" cy="1100418"/>
      </dsp:txXfrm>
    </dsp:sp>
    <dsp:sp modelId="{5891ECCB-B28A-47F8-A2F7-4E299B947E49}">
      <dsp:nvSpPr>
        <dsp:cNvPr id="0" name=""/>
        <dsp:cNvSpPr/>
      </dsp:nvSpPr>
      <dsp:spPr>
        <a:xfrm>
          <a:off x="-116095" y="1385372"/>
          <a:ext cx="6391275" cy="11004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D07A8-4D64-4F15-80E0-D918F69FB210}">
      <dsp:nvSpPr>
        <dsp:cNvPr id="0" name=""/>
        <dsp:cNvSpPr/>
      </dsp:nvSpPr>
      <dsp:spPr>
        <a:xfrm>
          <a:off x="216781" y="1632966"/>
          <a:ext cx="605230" cy="605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5B2A6B-A856-4CA2-AC70-1E0E04E939F3}">
      <dsp:nvSpPr>
        <dsp:cNvPr id="0" name=""/>
        <dsp:cNvSpPr/>
      </dsp:nvSpPr>
      <dsp:spPr>
        <a:xfrm>
          <a:off x="949152" y="1343809"/>
          <a:ext cx="5117805" cy="11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61" tIns="116461" rIns="116461" bIns="116461" numCol="1" spcCol="1270" anchor="ctr" anchorCtr="0">
          <a:noAutofit/>
        </a:bodyPr>
        <a:lstStyle/>
        <a:p>
          <a:pPr marL="0" lvl="0" indent="0" algn="l" defTabSz="711200">
            <a:lnSpc>
              <a:spcPct val="100000"/>
            </a:lnSpc>
            <a:spcBef>
              <a:spcPct val="0"/>
            </a:spcBef>
            <a:spcAft>
              <a:spcPct val="35000"/>
            </a:spcAft>
            <a:buNone/>
          </a:pPr>
          <a:r>
            <a:rPr lang="en-US" sz="1600" b="1" u="sng" kern="1200" dirty="0"/>
            <a:t>Dance</a:t>
          </a:r>
          <a:r>
            <a:rPr lang="en-US" sz="1600" kern="1200" dirty="0"/>
            <a:t> – Auditions will be February 18th, from 4:45-6:00 PM in the Dance Room at NGHS – view their Instagram page </a:t>
          </a:r>
          <a:r>
            <a:rPr lang="en-US" sz="1600" b="1" kern="1200" dirty="0"/>
            <a:t>NGHS.dance </a:t>
          </a:r>
          <a:endParaRPr lang="en-US" sz="1600" kern="1200" dirty="0"/>
        </a:p>
      </dsp:txBody>
      <dsp:txXfrm>
        <a:off x="949152" y="1343809"/>
        <a:ext cx="5117805" cy="1100418"/>
      </dsp:txXfrm>
    </dsp:sp>
    <dsp:sp modelId="{0487E65A-F191-4000-BBAC-206A498DE5F0}">
      <dsp:nvSpPr>
        <dsp:cNvPr id="0" name=""/>
        <dsp:cNvSpPr/>
      </dsp:nvSpPr>
      <dsp:spPr>
        <a:xfrm>
          <a:off x="-116095" y="2774805"/>
          <a:ext cx="6391275" cy="11004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6A6F8-102A-4CE9-9114-7E62A838563F}">
      <dsp:nvSpPr>
        <dsp:cNvPr id="0" name=""/>
        <dsp:cNvSpPr/>
      </dsp:nvSpPr>
      <dsp:spPr>
        <a:xfrm>
          <a:off x="216781" y="3008490"/>
          <a:ext cx="605230" cy="6052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4ED824-60A4-4117-AE23-D0661746262D}">
      <dsp:nvSpPr>
        <dsp:cNvPr id="0" name=""/>
        <dsp:cNvSpPr/>
      </dsp:nvSpPr>
      <dsp:spPr>
        <a:xfrm>
          <a:off x="1017730" y="2760895"/>
          <a:ext cx="5117805" cy="11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61" tIns="116461" rIns="116461" bIns="116461" numCol="1" spcCol="1270" anchor="ctr" anchorCtr="0">
          <a:noAutofit/>
        </a:bodyPr>
        <a:lstStyle/>
        <a:p>
          <a:pPr marL="0" lvl="0" indent="0" algn="l" defTabSz="800100">
            <a:lnSpc>
              <a:spcPct val="100000"/>
            </a:lnSpc>
            <a:spcBef>
              <a:spcPct val="0"/>
            </a:spcBef>
            <a:spcAft>
              <a:spcPct val="35000"/>
            </a:spcAft>
            <a:buNone/>
          </a:pPr>
          <a:r>
            <a:rPr lang="en-US" sz="1800" b="1" u="sng" kern="1200" dirty="0"/>
            <a:t>Theatre</a:t>
          </a:r>
          <a:r>
            <a:rPr lang="en-US" sz="1800" kern="1200" dirty="0"/>
            <a:t> </a:t>
          </a:r>
          <a:r>
            <a:rPr lang="en-US" sz="1800" kern="1200"/>
            <a:t>– everyone </a:t>
          </a:r>
          <a:r>
            <a:rPr lang="en-US" sz="1800" kern="1200" dirty="0"/>
            <a:t>enters as 1</a:t>
          </a:r>
          <a:r>
            <a:rPr lang="en-US" sz="1800" kern="1200" baseline="30000" dirty="0"/>
            <a:t>st</a:t>
          </a:r>
          <a:r>
            <a:rPr lang="en-US" sz="1800" kern="1200" dirty="0"/>
            <a:t> level</a:t>
          </a:r>
        </a:p>
      </dsp:txBody>
      <dsp:txXfrm>
        <a:off x="1017730" y="2760895"/>
        <a:ext cx="5117805" cy="1100418"/>
      </dsp:txXfrm>
    </dsp:sp>
    <dsp:sp modelId="{D1732C71-479D-4017-9E1A-0A3DD9908B53}">
      <dsp:nvSpPr>
        <dsp:cNvPr id="0" name=""/>
        <dsp:cNvSpPr/>
      </dsp:nvSpPr>
      <dsp:spPr>
        <a:xfrm>
          <a:off x="-116095" y="4136419"/>
          <a:ext cx="6391275" cy="110041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7A630-8F87-42F7-BC5A-6BD504370C62}">
      <dsp:nvSpPr>
        <dsp:cNvPr id="0" name=""/>
        <dsp:cNvSpPr/>
      </dsp:nvSpPr>
      <dsp:spPr>
        <a:xfrm>
          <a:off x="216781" y="4384013"/>
          <a:ext cx="605230" cy="6052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08904E-72B5-464C-A1A1-DF32116BBDE1}">
      <dsp:nvSpPr>
        <dsp:cNvPr id="0" name=""/>
        <dsp:cNvSpPr/>
      </dsp:nvSpPr>
      <dsp:spPr>
        <a:xfrm>
          <a:off x="1045162" y="4081002"/>
          <a:ext cx="5117805" cy="11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61" tIns="116461" rIns="116461" bIns="116461" numCol="1" spcCol="1270" anchor="ctr" anchorCtr="0">
          <a:noAutofit/>
        </a:bodyPr>
        <a:lstStyle/>
        <a:p>
          <a:pPr marL="0" lvl="0" indent="0" algn="l" defTabSz="800100">
            <a:lnSpc>
              <a:spcPct val="100000"/>
            </a:lnSpc>
            <a:spcBef>
              <a:spcPct val="0"/>
            </a:spcBef>
            <a:spcAft>
              <a:spcPct val="35000"/>
            </a:spcAft>
            <a:buNone/>
          </a:pPr>
          <a:r>
            <a:rPr lang="en-US" sz="1800" b="1" u="sng" kern="1200" dirty="0"/>
            <a:t>Yearbook</a:t>
          </a:r>
          <a:r>
            <a:rPr lang="en-US" sz="1800" kern="1200" dirty="0"/>
            <a:t> – applications will be available through your middle school counselor. </a:t>
          </a:r>
          <a:r>
            <a:rPr lang="en-US" sz="1800" b="1" kern="1200" dirty="0"/>
            <a:t>Due February 20</a:t>
          </a:r>
          <a:r>
            <a:rPr lang="en-US" sz="1800" b="1" kern="1200" baseline="30000" dirty="0"/>
            <a:t>th</a:t>
          </a:r>
          <a:r>
            <a:rPr lang="en-US" sz="1800" b="1" kern="1200" dirty="0"/>
            <a:t>!</a:t>
          </a:r>
        </a:p>
      </dsp:txBody>
      <dsp:txXfrm>
        <a:off x="1045162" y="4081002"/>
        <a:ext cx="5117805" cy="11004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24F635F-AA45-464F-A447-D6B02AFA53D8}" type="datetimeFigureOut">
              <a:rPr lang="en-US" smtClean="0"/>
              <a:t>2/24/2025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265713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269822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4070156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218084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369360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856021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105236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24F635F-AA45-464F-A447-D6B02AFA53D8}"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147013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24F635F-AA45-464F-A447-D6B02AFA53D8}"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192714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87152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236710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72915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236583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324229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54340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74498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4F635F-AA45-464F-A447-D6B02AFA53D8}" type="datetimeFigureOut">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81F6264-8E68-4237-B0EC-F6FB969AE01A}" type="slidenum">
              <a:rPr lang="en-US" smtClean="0"/>
              <a:t>‹#›</a:t>
            </a:fld>
            <a:endParaRPr lang="en-US" dirty="0"/>
          </a:p>
        </p:txBody>
      </p:sp>
    </p:spTree>
    <p:extLst>
      <p:ext uri="{BB962C8B-B14F-4D97-AF65-F5344CB8AC3E}">
        <p14:creationId xmlns:p14="http://schemas.microsoft.com/office/powerpoint/2010/main" val="108140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37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24F635F-AA45-464F-A447-D6B02AFA53D8}" type="datetimeFigureOut">
              <a:rPr lang="en-US" smtClean="0"/>
              <a:t>2/24/2025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81F6264-8E68-4237-B0EC-F6FB969AE01A}" type="slidenum">
              <a:rPr lang="en-US" smtClean="0"/>
              <a:t>‹#›</a:t>
            </a:fld>
            <a:endParaRPr lang="en-US" dirty="0"/>
          </a:p>
        </p:txBody>
      </p:sp>
    </p:spTree>
    <p:extLst>
      <p:ext uri="{BB962C8B-B14F-4D97-AF65-F5344CB8AC3E}">
        <p14:creationId xmlns:p14="http://schemas.microsoft.com/office/powerpoint/2010/main" val="4127494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9.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jpg"/><Relationship Id="rId4" Type="http://schemas.openxmlformats.org/officeDocument/2006/relationships/diagramLayout" Target="../diagrams/layout1.xm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dirty="0"/>
          </a:p>
        </p:txBody>
      </p:sp>
      <p:sp>
        <p:nvSpPr>
          <p:cNvPr id="2" name="Title 1">
            <a:extLst>
              <a:ext uri="{FF2B5EF4-FFF2-40B4-BE49-F238E27FC236}">
                <a16:creationId xmlns:a16="http://schemas.microsoft.com/office/drawing/2014/main" id="{AEA9870D-5E1B-71C5-8136-56A518B479B3}"/>
              </a:ext>
            </a:extLst>
          </p:cNvPr>
          <p:cNvSpPr>
            <a:spLocks noGrp="1"/>
          </p:cNvSpPr>
          <p:nvPr>
            <p:ph type="ctrTitle"/>
          </p:nvPr>
        </p:nvSpPr>
        <p:spPr>
          <a:xfrm>
            <a:off x="6744929" y="1241266"/>
            <a:ext cx="4798142" cy="3153753"/>
          </a:xfrm>
        </p:spPr>
        <p:txBody>
          <a:bodyPr>
            <a:normAutofit/>
          </a:bodyPr>
          <a:lstStyle/>
          <a:p>
            <a:r>
              <a:rPr lang="en-US" dirty="0">
                <a:solidFill>
                  <a:srgbClr val="EBEBEB"/>
                </a:solidFill>
              </a:rPr>
              <a:t>Northern Guilford High </a:t>
            </a:r>
          </a:p>
        </p:txBody>
      </p:sp>
      <p:sp>
        <p:nvSpPr>
          <p:cNvPr id="3" name="Subtitle 2">
            <a:extLst>
              <a:ext uri="{FF2B5EF4-FFF2-40B4-BE49-F238E27FC236}">
                <a16:creationId xmlns:a16="http://schemas.microsoft.com/office/drawing/2014/main" id="{449B4544-871A-B112-67A8-D1B5B7C4E958}"/>
              </a:ext>
            </a:extLst>
          </p:cNvPr>
          <p:cNvSpPr>
            <a:spLocks noGrp="1"/>
          </p:cNvSpPr>
          <p:nvPr>
            <p:ph type="subTitle" idx="1"/>
          </p:nvPr>
        </p:nvSpPr>
        <p:spPr>
          <a:xfrm>
            <a:off x="6744929" y="4591665"/>
            <a:ext cx="4798142" cy="1622322"/>
          </a:xfrm>
        </p:spPr>
        <p:txBody>
          <a:bodyPr>
            <a:normAutofit/>
          </a:bodyPr>
          <a:lstStyle/>
          <a:p>
            <a:r>
              <a:rPr lang="en-US" dirty="0"/>
              <a:t>Preparing for your transition…</a:t>
            </a:r>
          </a:p>
        </p:txBody>
      </p:sp>
      <p:sp>
        <p:nvSpPr>
          <p:cNvPr id="13" name="Rectangle 12">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6" name="Picture 5" descr="A purple and white eagle logo&#10;&#10;Description automatically generated">
            <a:extLst>
              <a:ext uri="{FF2B5EF4-FFF2-40B4-BE49-F238E27FC236}">
                <a16:creationId xmlns:a16="http://schemas.microsoft.com/office/drawing/2014/main" id="{828609C0-E2FF-E58E-F5C4-20B4934C2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64" y="1389318"/>
            <a:ext cx="4986236" cy="4076248"/>
          </a:xfrm>
          <a:prstGeom prst="roundRect">
            <a:avLst>
              <a:gd name="adj" fmla="val 1858"/>
            </a:avLst>
          </a:prstGeom>
          <a:effectLst>
            <a:outerShdw blurRad="50800" dist="38100" dir="10800000" algn="r" rotWithShape="0">
              <a:schemeClr val="tx2">
                <a:alpha val="40000"/>
              </a:schemeClr>
            </a:outerShdw>
          </a:effectLst>
          <a:scene3d>
            <a:camera prst="orthographicFront"/>
            <a:lightRig rig="brightRoom" dir="t"/>
          </a:scene3d>
          <a:sp3d extrusionH="88900">
            <a:bevelT h="31750"/>
            <a:bevelB h="31750"/>
          </a:sp3d>
        </p:spPr>
      </p:pic>
    </p:spTree>
    <p:extLst>
      <p:ext uri="{BB962C8B-B14F-4D97-AF65-F5344CB8AC3E}">
        <p14:creationId xmlns:p14="http://schemas.microsoft.com/office/powerpoint/2010/main" val="32700624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 name="Oval 38">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0" name="Oval 39">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1" name="Oval 40">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2" name="Oval 41">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3" name="Oval 42">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4"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45"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46"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48" name="Rectangle 47">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50" name="Group 4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2" name="Oval 5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3" name="Oval 5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4" name="Rectangle 5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5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5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4" name="Title 3">
            <a:extLst>
              <a:ext uri="{FF2B5EF4-FFF2-40B4-BE49-F238E27FC236}">
                <a16:creationId xmlns:a16="http://schemas.microsoft.com/office/drawing/2014/main" id="{858E486D-0928-3334-A67D-B3996887A432}"/>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300" dirty="0">
                <a:solidFill>
                  <a:srgbClr val="EBEBEB"/>
                </a:solidFill>
              </a:rPr>
              <a:t>Some Courses May Require Auditions/</a:t>
            </a:r>
            <a:br>
              <a:rPr lang="en-US" sz="3300" dirty="0">
                <a:solidFill>
                  <a:srgbClr val="EBEBEB"/>
                </a:solidFill>
              </a:rPr>
            </a:br>
            <a:r>
              <a:rPr lang="en-US" sz="3300" dirty="0">
                <a:solidFill>
                  <a:srgbClr val="EBEBEB"/>
                </a:solidFill>
              </a:rPr>
              <a:t>Applications:</a:t>
            </a:r>
            <a:br>
              <a:rPr lang="en-US" sz="3300" dirty="0">
                <a:solidFill>
                  <a:srgbClr val="EBEBEB"/>
                </a:solidFill>
              </a:rPr>
            </a:br>
            <a:endParaRPr lang="en-US" sz="3300" dirty="0">
              <a:solidFill>
                <a:srgbClr val="EBEBEB"/>
              </a:solidFill>
            </a:endParaRPr>
          </a:p>
        </p:txBody>
      </p:sp>
      <p:sp>
        <p:nvSpPr>
          <p:cNvPr id="59" name="Rectangle 5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33" name="Text Placeholder 4">
            <a:extLst>
              <a:ext uri="{FF2B5EF4-FFF2-40B4-BE49-F238E27FC236}">
                <a16:creationId xmlns:a16="http://schemas.microsoft.com/office/drawing/2014/main" id="{14AE5F71-EC20-C0E7-4969-997663717902}"/>
              </a:ext>
            </a:extLst>
          </p:cNvPr>
          <p:cNvGraphicFramePr/>
          <p:nvPr>
            <p:extLst>
              <p:ext uri="{D42A27DB-BD31-4B8C-83A1-F6EECF244321}">
                <p14:modId xmlns:p14="http://schemas.microsoft.com/office/powerpoint/2010/main" val="145914984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urple eagle head with sharp claws&#10;&#10;Description automatically generated">
            <a:extLst>
              <a:ext uri="{FF2B5EF4-FFF2-40B4-BE49-F238E27FC236}">
                <a16:creationId xmlns:a16="http://schemas.microsoft.com/office/drawing/2014/main" id="{38DCB827-3EC2-D40D-6B00-6EE8E7C9D554}"/>
              </a:ext>
            </a:extLst>
          </p:cNvPr>
          <p:cNvPicPr>
            <a:picLocks noChangeAspect="1"/>
          </p:cNvPicPr>
          <p:nvPr/>
        </p:nvPicPr>
        <p:blipFill>
          <a:blip r:embed="rId8">
            <a:alphaModFix amt="58000"/>
            <a:extLst>
              <a:ext uri="{28A0092B-C50C-407E-A947-70E740481C1C}">
                <a14:useLocalDpi xmlns:a14="http://schemas.microsoft.com/office/drawing/2010/main" val="0"/>
              </a:ext>
            </a:extLst>
          </a:blip>
          <a:stretch>
            <a:fillRect/>
          </a:stretch>
        </p:blipFill>
        <p:spPr>
          <a:xfrm>
            <a:off x="481330" y="5400086"/>
            <a:ext cx="1106270" cy="971645"/>
          </a:xfrm>
          <a:prstGeom prst="rect">
            <a:avLst/>
          </a:prstGeom>
        </p:spPr>
      </p:pic>
    </p:spTree>
    <p:extLst>
      <p:ext uri="{BB962C8B-B14F-4D97-AF65-F5344CB8AC3E}">
        <p14:creationId xmlns:p14="http://schemas.microsoft.com/office/powerpoint/2010/main" val="33913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rple eagle head with sharp claws&#10;&#10;Description automatically generated">
            <a:extLst>
              <a:ext uri="{FF2B5EF4-FFF2-40B4-BE49-F238E27FC236}">
                <a16:creationId xmlns:a16="http://schemas.microsoft.com/office/drawing/2014/main" id="{66F7E305-D5A3-DA1A-7006-ED550DB51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7" y="5513023"/>
            <a:ext cx="1407995" cy="1236652"/>
          </a:xfrm>
          <a:prstGeom prst="rect">
            <a:avLst/>
          </a:prstGeom>
        </p:spPr>
      </p:pic>
      <p:sp>
        <p:nvSpPr>
          <p:cNvPr id="2" name="Title 1">
            <a:extLst>
              <a:ext uri="{FF2B5EF4-FFF2-40B4-BE49-F238E27FC236}">
                <a16:creationId xmlns:a16="http://schemas.microsoft.com/office/drawing/2014/main" id="{D2BD3483-1EA0-1DA3-0E93-3260BE686921}"/>
              </a:ext>
            </a:extLst>
          </p:cNvPr>
          <p:cNvSpPr>
            <a:spLocks noGrp="1"/>
          </p:cNvSpPr>
          <p:nvPr>
            <p:ph type="title"/>
          </p:nvPr>
        </p:nvSpPr>
        <p:spPr/>
        <p:txBody>
          <a:bodyPr/>
          <a:lstStyle/>
          <a:p>
            <a:r>
              <a:rPr lang="en-US" dirty="0"/>
              <a:t>Standard, Honors and AP </a:t>
            </a:r>
            <a:r>
              <a:rPr lang="en-US" dirty="0">
                <a:solidFill>
                  <a:schemeClr val="bg1"/>
                </a:solidFill>
              </a:rPr>
              <a:t>Courses</a:t>
            </a:r>
          </a:p>
        </p:txBody>
      </p:sp>
      <p:sp>
        <p:nvSpPr>
          <p:cNvPr id="3" name="Content Placeholder 2">
            <a:extLst>
              <a:ext uri="{FF2B5EF4-FFF2-40B4-BE49-F238E27FC236}">
                <a16:creationId xmlns:a16="http://schemas.microsoft.com/office/drawing/2014/main" id="{27E90D6D-1B8E-9006-F197-48D14610AB1C}"/>
              </a:ext>
            </a:extLst>
          </p:cNvPr>
          <p:cNvSpPr>
            <a:spLocks noGrp="1"/>
          </p:cNvSpPr>
          <p:nvPr>
            <p:ph type="body" idx="1"/>
          </p:nvPr>
        </p:nvSpPr>
        <p:spPr>
          <a:xfrm>
            <a:off x="1154954" y="2392531"/>
            <a:ext cx="3141878" cy="576262"/>
          </a:xfrm>
        </p:spPr>
        <p:txBody>
          <a:bodyPr/>
          <a:lstStyle/>
          <a:p>
            <a:pPr algn="ctr"/>
            <a:r>
              <a:rPr lang="en-US" dirty="0"/>
              <a:t>	</a:t>
            </a:r>
          </a:p>
          <a:p>
            <a:pPr marL="0" indent="0" algn="ctr">
              <a:buNone/>
            </a:pPr>
            <a:r>
              <a:rPr lang="en-US" sz="2600" b="1" u="sng" dirty="0">
                <a:solidFill>
                  <a:srgbClr val="0E6C96"/>
                </a:solidFill>
              </a:rPr>
              <a:t>Standard Level</a:t>
            </a:r>
          </a:p>
        </p:txBody>
      </p:sp>
      <p:sp>
        <p:nvSpPr>
          <p:cNvPr id="6" name="Text Placeholder 5">
            <a:extLst>
              <a:ext uri="{FF2B5EF4-FFF2-40B4-BE49-F238E27FC236}">
                <a16:creationId xmlns:a16="http://schemas.microsoft.com/office/drawing/2014/main" id="{5FEB2703-52B2-A14E-655C-6023C7DEB3D2}"/>
              </a:ext>
            </a:extLst>
          </p:cNvPr>
          <p:cNvSpPr>
            <a:spLocks noGrp="1"/>
          </p:cNvSpPr>
          <p:nvPr>
            <p:ph type="body" sz="half" idx="15"/>
          </p:nvPr>
        </p:nvSpPr>
        <p:spPr>
          <a:xfrm>
            <a:off x="1154953" y="3031857"/>
            <a:ext cx="3141879" cy="2847293"/>
          </a:xfrm>
        </p:spPr>
        <p:txBody>
          <a:bodyPr>
            <a:noAutofit/>
          </a:bodyPr>
          <a:lstStyle/>
          <a:p>
            <a:pPr marL="285750" indent="-285750">
              <a:buFont typeface="Arial" panose="020B0604020202020204" pitchFamily="34" charset="0"/>
              <a:buChar char="•"/>
            </a:pPr>
            <a:r>
              <a:rPr lang="en-US" sz="1450" dirty="0"/>
              <a:t>Offers more time to acquire information</a:t>
            </a:r>
          </a:p>
          <a:p>
            <a:pPr marL="285750" indent="-285750">
              <a:buFont typeface="Arial" panose="020B0604020202020204" pitchFamily="34" charset="0"/>
              <a:buChar char="•"/>
            </a:pPr>
            <a:r>
              <a:rPr lang="en-US" sz="1450" dirty="0"/>
              <a:t>Standard pace</a:t>
            </a:r>
          </a:p>
          <a:p>
            <a:pPr marL="285750" indent="-285750">
              <a:buFont typeface="Arial" panose="020B0604020202020204" pitchFamily="34" charset="0"/>
              <a:buChar char="•"/>
            </a:pPr>
            <a:r>
              <a:rPr lang="en-US" sz="1450" dirty="0"/>
              <a:t>Preparing for post-secondary education, but cannot receive college credit.</a:t>
            </a:r>
          </a:p>
          <a:p>
            <a:pPr marL="285750" indent="-285750">
              <a:buFont typeface="Arial" panose="020B0604020202020204" pitchFamily="34" charset="0"/>
              <a:buChar char="•"/>
            </a:pPr>
            <a:r>
              <a:rPr lang="en-US" sz="1450" dirty="0"/>
              <a:t>Offers greater teacher guidance as students work to develop the necessary skills and learn relevant information</a:t>
            </a:r>
          </a:p>
          <a:p>
            <a:pPr marL="285750" indent="-285750">
              <a:buFont typeface="Arial" panose="020B0604020202020204" pitchFamily="34" charset="0"/>
              <a:buChar char="•"/>
            </a:pPr>
            <a:r>
              <a:rPr lang="en-US" sz="1450" dirty="0"/>
              <a:t>Will have less homework assigned</a:t>
            </a:r>
          </a:p>
        </p:txBody>
      </p:sp>
      <p:sp>
        <p:nvSpPr>
          <p:cNvPr id="4" name="Content Placeholder 3">
            <a:extLst>
              <a:ext uri="{FF2B5EF4-FFF2-40B4-BE49-F238E27FC236}">
                <a16:creationId xmlns:a16="http://schemas.microsoft.com/office/drawing/2014/main" id="{379E2227-F13D-ED14-4FD8-A2EA60DFB031}"/>
              </a:ext>
            </a:extLst>
          </p:cNvPr>
          <p:cNvSpPr>
            <a:spLocks noGrp="1"/>
          </p:cNvSpPr>
          <p:nvPr>
            <p:ph type="body" sz="quarter" idx="3"/>
          </p:nvPr>
        </p:nvSpPr>
        <p:spPr>
          <a:xfrm>
            <a:off x="4512721" y="2376763"/>
            <a:ext cx="3147009" cy="576262"/>
          </a:xfrm>
        </p:spPr>
        <p:txBody>
          <a:bodyPr/>
          <a:lstStyle/>
          <a:p>
            <a:pPr algn="ctr"/>
            <a:r>
              <a:rPr lang="en-US" sz="2600" b="1" u="sng" dirty="0">
                <a:solidFill>
                  <a:srgbClr val="0E6C96"/>
                </a:solidFill>
              </a:rPr>
              <a:t>Honors Level</a:t>
            </a:r>
          </a:p>
        </p:txBody>
      </p:sp>
      <p:sp>
        <p:nvSpPr>
          <p:cNvPr id="7" name="Text Placeholder 6">
            <a:extLst>
              <a:ext uri="{FF2B5EF4-FFF2-40B4-BE49-F238E27FC236}">
                <a16:creationId xmlns:a16="http://schemas.microsoft.com/office/drawing/2014/main" id="{80CACE68-BE2F-FD55-0CA3-25791464085E}"/>
              </a:ext>
            </a:extLst>
          </p:cNvPr>
          <p:cNvSpPr>
            <a:spLocks noGrp="1"/>
          </p:cNvSpPr>
          <p:nvPr>
            <p:ph type="body" sz="half" idx="16"/>
          </p:nvPr>
        </p:nvSpPr>
        <p:spPr>
          <a:xfrm>
            <a:off x="4512721" y="3016089"/>
            <a:ext cx="3147009" cy="3654755"/>
          </a:xfrm>
        </p:spPr>
        <p:txBody>
          <a:bodyPr>
            <a:normAutofit fontScale="70000" lnSpcReduction="20000"/>
          </a:bodyPr>
          <a:lstStyle/>
          <a:p>
            <a:pPr marL="285750" indent="-285750">
              <a:buFont typeface="Arial" panose="020B0604020202020204" pitchFamily="34" charset="0"/>
              <a:buChar char="•"/>
            </a:pPr>
            <a:r>
              <a:rPr lang="en-US" sz="2100" dirty="0"/>
              <a:t>More rigorous than standard level classes. </a:t>
            </a:r>
          </a:p>
          <a:p>
            <a:pPr marL="285750" indent="-285750">
              <a:buFont typeface="Arial" panose="020B0604020202020204" pitchFamily="34" charset="0"/>
              <a:buChar char="•"/>
            </a:pPr>
            <a:r>
              <a:rPr lang="en-US" sz="2100" dirty="0"/>
              <a:t>Preparing for post-secondary education, but cannot receive college credit.</a:t>
            </a:r>
          </a:p>
          <a:p>
            <a:pPr marL="285750" indent="-285750">
              <a:buFont typeface="Arial" panose="020B0604020202020204" pitchFamily="34" charset="0"/>
              <a:buChar char="•"/>
            </a:pPr>
            <a:r>
              <a:rPr lang="en-US" sz="2100" dirty="0"/>
              <a:t>Greater independence in learning</a:t>
            </a:r>
          </a:p>
          <a:p>
            <a:pPr marL="285750" indent="-285750">
              <a:buFont typeface="Arial" panose="020B0604020202020204" pitchFamily="34" charset="0"/>
              <a:buChar char="•"/>
            </a:pPr>
            <a:r>
              <a:rPr lang="en-US" sz="2100" dirty="0"/>
              <a:t>Pace is considerably faster</a:t>
            </a:r>
          </a:p>
          <a:p>
            <a:pPr marL="285750" indent="-285750">
              <a:buFont typeface="Arial" panose="020B0604020202020204" pitchFamily="34" charset="0"/>
              <a:buChar char="•"/>
            </a:pPr>
            <a:r>
              <a:rPr lang="en-US" sz="2100" dirty="0"/>
              <a:t>Average homework expected is 30 minutes per night</a:t>
            </a:r>
          </a:p>
          <a:p>
            <a:pPr marL="285750" indent="-285750">
              <a:buFont typeface="Arial" panose="020B0604020202020204" pitchFamily="34" charset="0"/>
              <a:buChar char="•"/>
            </a:pPr>
            <a:r>
              <a:rPr lang="en-US" sz="2100" dirty="0"/>
              <a:t>Independent reading, projects, writing responses, and interpreting source materials.</a:t>
            </a:r>
          </a:p>
          <a:p>
            <a:endParaRPr lang="en-US" dirty="0"/>
          </a:p>
        </p:txBody>
      </p:sp>
      <p:sp>
        <p:nvSpPr>
          <p:cNvPr id="5" name="Text Placeholder 4">
            <a:extLst>
              <a:ext uri="{FF2B5EF4-FFF2-40B4-BE49-F238E27FC236}">
                <a16:creationId xmlns:a16="http://schemas.microsoft.com/office/drawing/2014/main" id="{90CD7DEB-19B0-BE76-7747-41381A741ECB}"/>
              </a:ext>
            </a:extLst>
          </p:cNvPr>
          <p:cNvSpPr>
            <a:spLocks noGrp="1"/>
          </p:cNvSpPr>
          <p:nvPr>
            <p:ph type="body" sz="quarter" idx="13"/>
          </p:nvPr>
        </p:nvSpPr>
        <p:spPr>
          <a:xfrm>
            <a:off x="7888135" y="2360998"/>
            <a:ext cx="3145730" cy="576262"/>
          </a:xfrm>
        </p:spPr>
        <p:txBody>
          <a:bodyPr/>
          <a:lstStyle/>
          <a:p>
            <a:endParaRPr lang="en-US" b="1" u="sng" dirty="0"/>
          </a:p>
          <a:p>
            <a:pPr algn="ctr"/>
            <a:r>
              <a:rPr lang="en-US" sz="2600" b="1" u="sng" dirty="0">
                <a:solidFill>
                  <a:srgbClr val="0E6C96"/>
                </a:solidFill>
              </a:rPr>
              <a:t>AP Level</a:t>
            </a:r>
          </a:p>
        </p:txBody>
      </p:sp>
      <p:sp>
        <p:nvSpPr>
          <p:cNvPr id="8" name="Text Placeholder 7">
            <a:extLst>
              <a:ext uri="{FF2B5EF4-FFF2-40B4-BE49-F238E27FC236}">
                <a16:creationId xmlns:a16="http://schemas.microsoft.com/office/drawing/2014/main" id="{08EAAC6C-CA93-A4B9-8AA5-715A05DCC8F6}"/>
              </a:ext>
            </a:extLst>
          </p:cNvPr>
          <p:cNvSpPr>
            <a:spLocks noGrp="1"/>
          </p:cNvSpPr>
          <p:nvPr>
            <p:ph type="body" sz="half" idx="17"/>
          </p:nvPr>
        </p:nvSpPr>
        <p:spPr>
          <a:xfrm>
            <a:off x="7888328" y="3000322"/>
            <a:ext cx="3604734" cy="3654755"/>
          </a:xfrm>
        </p:spPr>
        <p:txBody>
          <a:bodyPr>
            <a:normAutofit fontScale="47500" lnSpcReduction="20000"/>
          </a:bodyPr>
          <a:lstStyle/>
          <a:p>
            <a:pPr marL="285750" indent="-285750">
              <a:buFont typeface="Arial" panose="020B0604020202020204" pitchFamily="34" charset="0"/>
              <a:buChar char="•"/>
            </a:pPr>
            <a:r>
              <a:rPr lang="en-US" sz="3200" dirty="0"/>
              <a:t>College level work. College credit </a:t>
            </a:r>
            <a:r>
              <a:rPr lang="en-US" sz="3200" i="1" u="sng" dirty="0"/>
              <a:t>may</a:t>
            </a:r>
            <a:r>
              <a:rPr lang="en-US" sz="3200" dirty="0"/>
              <a:t> be earned (dependent on final AP exam score </a:t>
            </a:r>
            <a:r>
              <a:rPr lang="en-US" sz="3200" i="1" dirty="0"/>
              <a:t>and</a:t>
            </a:r>
            <a:r>
              <a:rPr lang="en-US" sz="3200" dirty="0"/>
              <a:t> college/university you transfer to).</a:t>
            </a:r>
          </a:p>
          <a:p>
            <a:pPr marL="285750" indent="-285750">
              <a:buFont typeface="Arial" panose="020B0604020202020204" pitchFamily="34" charset="0"/>
              <a:buChar char="•"/>
            </a:pPr>
            <a:r>
              <a:rPr lang="en-US" sz="3200" dirty="0"/>
              <a:t>Fast paced, deeper understanding of material covered.</a:t>
            </a:r>
          </a:p>
          <a:p>
            <a:pPr marL="285750" indent="-285750">
              <a:buFont typeface="Arial" panose="020B0604020202020204" pitchFamily="34" charset="0"/>
              <a:buChar char="•"/>
            </a:pPr>
            <a:r>
              <a:rPr lang="en-US" sz="3200" dirty="0"/>
              <a:t>Independent learning by student.</a:t>
            </a:r>
          </a:p>
          <a:p>
            <a:pPr marL="285750" indent="-285750">
              <a:buFont typeface="Arial" panose="020B0604020202020204" pitchFamily="34" charset="0"/>
              <a:buChar char="•"/>
            </a:pPr>
            <a:r>
              <a:rPr lang="en-US" sz="3200" dirty="0"/>
              <a:t>Approximately 1 hour of homework each night.</a:t>
            </a:r>
          </a:p>
          <a:p>
            <a:pPr marL="285750" indent="-285750">
              <a:buFont typeface="Arial" panose="020B0604020202020204" pitchFamily="34" charset="0"/>
              <a:buChar char="•"/>
            </a:pPr>
            <a:r>
              <a:rPr lang="en-US" sz="3200" dirty="0"/>
              <a:t>Class discussions, formal essays, practice FRQs regularly, independent research</a:t>
            </a:r>
          </a:p>
          <a:p>
            <a:pPr marL="285750" indent="-285750">
              <a:buFont typeface="Arial" panose="020B0604020202020204" pitchFamily="34" charset="0"/>
              <a:buChar char="•"/>
            </a:pPr>
            <a:r>
              <a:rPr lang="en-US" sz="3200" dirty="0"/>
              <a:t>Must take the national exam administered in May.</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07421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 name="Oval 1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Oval 2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Oval 2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Oval 2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Oval 2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2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9" name="Rectangle 2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Rectangle 30">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35" name="Freeform: Shape 34">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txBody>
          <a:bodyPr/>
          <a:lstStyle/>
          <a:p>
            <a:endParaRPr lang="en-US" dirty="0"/>
          </a:p>
        </p:txBody>
      </p:sp>
      <p:sp>
        <p:nvSpPr>
          <p:cNvPr id="11" name="Title 10">
            <a:extLst>
              <a:ext uri="{FF2B5EF4-FFF2-40B4-BE49-F238E27FC236}">
                <a16:creationId xmlns:a16="http://schemas.microsoft.com/office/drawing/2014/main" id="{C117176C-7CD6-090A-6FE3-99E6D93EB486}"/>
              </a:ext>
            </a:extLst>
          </p:cNvPr>
          <p:cNvSpPr>
            <a:spLocks noGrp="1"/>
          </p:cNvSpPr>
          <p:nvPr>
            <p:ph type="title"/>
          </p:nvPr>
        </p:nvSpPr>
        <p:spPr>
          <a:xfrm>
            <a:off x="1683171" y="838200"/>
            <a:ext cx="8825659" cy="977902"/>
          </a:xfrm>
        </p:spPr>
        <p:txBody>
          <a:bodyPr vert="horz" lIns="91440" tIns="45720" rIns="91440" bIns="45720" rtlCol="0" anchor="ctr">
            <a:normAutofit/>
          </a:bodyPr>
          <a:lstStyle/>
          <a:p>
            <a:pPr algn="ctr"/>
            <a:r>
              <a:rPr lang="en-US" sz="3600" dirty="0">
                <a:solidFill>
                  <a:srgbClr val="EBEBEB"/>
                </a:solidFill>
              </a:rPr>
              <a:t>A Typical 9</a:t>
            </a:r>
            <a:r>
              <a:rPr lang="en-US" sz="3600" baseline="30000" dirty="0">
                <a:solidFill>
                  <a:srgbClr val="EBEBEB"/>
                </a:solidFill>
              </a:rPr>
              <a:t>th</a:t>
            </a:r>
            <a:r>
              <a:rPr lang="en-US" sz="3600" dirty="0">
                <a:solidFill>
                  <a:srgbClr val="EBEBEB"/>
                </a:solidFill>
              </a:rPr>
              <a:t> Grade Schedule:</a:t>
            </a:r>
          </a:p>
        </p:txBody>
      </p:sp>
      <p:pic>
        <p:nvPicPr>
          <p:cNvPr id="14" name="Picture 13" descr="A purple eagle head with sharp claws&#10;&#10;Description automatically generated">
            <a:extLst>
              <a:ext uri="{FF2B5EF4-FFF2-40B4-BE49-F238E27FC236}">
                <a16:creationId xmlns:a16="http://schemas.microsoft.com/office/drawing/2014/main" id="{0FA8F202-BEB5-3708-5324-D99587D24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712" y="5049634"/>
            <a:ext cx="1451137" cy="1274544"/>
          </a:xfrm>
          <a:prstGeom prst="rect">
            <a:avLst/>
          </a:prstGeom>
        </p:spPr>
      </p:pic>
      <p:sp>
        <p:nvSpPr>
          <p:cNvPr id="15" name="Rectangle: Rounded Corners 14">
            <a:extLst>
              <a:ext uri="{FF2B5EF4-FFF2-40B4-BE49-F238E27FC236}">
                <a16:creationId xmlns:a16="http://schemas.microsoft.com/office/drawing/2014/main" id="{B4DD2FBB-8AF6-4532-4E85-2085CF26F24E}"/>
              </a:ext>
            </a:extLst>
          </p:cNvPr>
          <p:cNvSpPr/>
          <p:nvPr/>
        </p:nvSpPr>
        <p:spPr>
          <a:xfrm>
            <a:off x="2577026" y="2482480"/>
            <a:ext cx="7049733" cy="3649864"/>
          </a:xfrm>
          <a:prstGeom prst="roundRect">
            <a:avLst/>
          </a:prstGeom>
          <a:ln w="47625"/>
          <a:effectLst>
            <a:outerShdw blurRad="50800" dist="38100" sx="101000" sy="101000" algn="l" rotWithShape="0">
              <a:prstClr val="black">
                <a:alpha val="40000"/>
              </a:prstClr>
            </a:outerShdw>
          </a:effectLst>
          <a:scene3d>
            <a:camera prst="orthographicFront"/>
            <a:lightRig rig="soft" dir="t"/>
          </a:scene3d>
          <a:sp3d extrusionH="215900" prstMaterial="plastic"/>
        </p:spPr>
        <p:style>
          <a:lnRef idx="2">
            <a:schemeClr val="accent5"/>
          </a:lnRef>
          <a:fillRef idx="1">
            <a:schemeClr val="lt1"/>
          </a:fillRef>
          <a:effectRef idx="0">
            <a:schemeClr val="accent5"/>
          </a:effectRef>
          <a:fontRef idx="minor">
            <a:schemeClr val="dk1"/>
          </a:fontRef>
        </p:style>
        <p:txBody>
          <a:bodyPr rtlCol="0" anchor="ctr"/>
          <a:lstStyle/>
          <a:p>
            <a:pPr marL="342900" indent="-342900" algn="ctr">
              <a:buFont typeface="Arial" panose="020B0604020202020204" pitchFamily="34" charset="0"/>
              <a:buChar char="•"/>
            </a:pPr>
            <a:r>
              <a:rPr lang="en-US" sz="2400" b="1" dirty="0">
                <a:solidFill>
                  <a:srgbClr val="009999"/>
                </a:solidFill>
              </a:rPr>
              <a:t>English I</a:t>
            </a:r>
            <a:r>
              <a:rPr lang="en-US" sz="2400" b="1" dirty="0">
                <a:solidFill>
                  <a:srgbClr val="404040"/>
                </a:solidFill>
              </a:rPr>
              <a:t> </a:t>
            </a:r>
            <a:r>
              <a:rPr lang="en-US" sz="2400" dirty="0">
                <a:solidFill>
                  <a:srgbClr val="404040"/>
                </a:solidFill>
              </a:rPr>
              <a:t>(Standard or Honors)</a:t>
            </a:r>
          </a:p>
          <a:p>
            <a:pPr marL="342900" indent="-342900" algn="ctr">
              <a:buFont typeface="Arial" panose="020B0604020202020204" pitchFamily="34" charset="0"/>
              <a:buChar char="•"/>
            </a:pPr>
            <a:r>
              <a:rPr lang="en-US" sz="2400" b="1" dirty="0">
                <a:solidFill>
                  <a:srgbClr val="009999"/>
                </a:solidFill>
              </a:rPr>
              <a:t>Math I (or Math II) </a:t>
            </a:r>
            <a:r>
              <a:rPr lang="en-US" sz="2400" dirty="0">
                <a:solidFill>
                  <a:srgbClr val="404040"/>
                </a:solidFill>
              </a:rPr>
              <a:t>(Standard or Honors)</a:t>
            </a:r>
          </a:p>
          <a:p>
            <a:pPr marL="342900" indent="-342900" algn="ctr">
              <a:buFont typeface="Arial" panose="020B0604020202020204" pitchFamily="34" charset="0"/>
              <a:buChar char="•"/>
            </a:pPr>
            <a:r>
              <a:rPr lang="en-US" sz="2400" b="1" dirty="0">
                <a:solidFill>
                  <a:srgbClr val="009999"/>
                </a:solidFill>
              </a:rPr>
              <a:t>Civic Literacy </a:t>
            </a:r>
            <a:r>
              <a:rPr lang="en-US" sz="2400" dirty="0">
                <a:solidFill>
                  <a:srgbClr val="404040"/>
                </a:solidFill>
              </a:rPr>
              <a:t>(Standard or Honors)</a:t>
            </a:r>
          </a:p>
          <a:p>
            <a:pPr marL="342900" indent="-342900" algn="ctr">
              <a:buFont typeface="Arial" panose="020B0604020202020204" pitchFamily="34" charset="0"/>
              <a:buChar char="•"/>
            </a:pPr>
            <a:r>
              <a:rPr lang="en-US" sz="2400" b="1" dirty="0">
                <a:solidFill>
                  <a:srgbClr val="009999"/>
                </a:solidFill>
              </a:rPr>
              <a:t>Earth/Environmental </a:t>
            </a:r>
            <a:r>
              <a:rPr lang="en-US" sz="2400" dirty="0">
                <a:solidFill>
                  <a:srgbClr val="404040"/>
                </a:solidFill>
              </a:rPr>
              <a:t>(Standard or Honors)</a:t>
            </a:r>
          </a:p>
          <a:p>
            <a:pPr algn="ctr"/>
            <a:r>
              <a:rPr lang="en-US" sz="2400" b="1" dirty="0">
                <a:solidFill>
                  <a:schemeClr val="accent1">
                    <a:lumMod val="60000"/>
                    <a:lumOff val="40000"/>
                  </a:schemeClr>
                </a:solidFill>
              </a:rPr>
              <a:t>OR</a:t>
            </a:r>
            <a:r>
              <a:rPr lang="en-US" sz="2400" dirty="0">
                <a:solidFill>
                  <a:srgbClr val="404040"/>
                </a:solidFill>
              </a:rPr>
              <a:t> </a:t>
            </a:r>
            <a:r>
              <a:rPr lang="en-US" sz="2400" b="1" dirty="0">
                <a:solidFill>
                  <a:srgbClr val="009999"/>
                </a:solidFill>
              </a:rPr>
              <a:t>Biology</a:t>
            </a:r>
            <a:r>
              <a:rPr lang="en-US" sz="2400" b="1" dirty="0">
                <a:solidFill>
                  <a:srgbClr val="404040"/>
                </a:solidFill>
              </a:rPr>
              <a:t> </a:t>
            </a:r>
            <a:r>
              <a:rPr lang="en-US" sz="2400" dirty="0">
                <a:solidFill>
                  <a:srgbClr val="404040"/>
                </a:solidFill>
              </a:rPr>
              <a:t>(Standard or Honors)</a:t>
            </a:r>
          </a:p>
          <a:p>
            <a:pPr marL="342900" indent="-342900" algn="ctr">
              <a:buFont typeface="Arial" panose="020B0604020202020204" pitchFamily="34" charset="0"/>
              <a:buChar char="•"/>
            </a:pPr>
            <a:r>
              <a:rPr lang="en-US" sz="2400" b="1" dirty="0">
                <a:solidFill>
                  <a:srgbClr val="009999"/>
                </a:solidFill>
              </a:rPr>
              <a:t>PE/Health</a:t>
            </a:r>
          </a:p>
          <a:p>
            <a:pPr marL="342900" indent="-342900" algn="ctr">
              <a:buFont typeface="Arial" panose="020B0604020202020204" pitchFamily="34" charset="0"/>
              <a:buChar char="•"/>
            </a:pPr>
            <a:r>
              <a:rPr lang="en-US" sz="2400" b="1" dirty="0">
                <a:solidFill>
                  <a:srgbClr val="009999"/>
                </a:solidFill>
              </a:rPr>
              <a:t>1 Elective</a:t>
            </a:r>
          </a:p>
        </p:txBody>
      </p:sp>
    </p:spTree>
    <p:extLst>
      <p:ext uri="{BB962C8B-B14F-4D97-AF65-F5344CB8AC3E}">
        <p14:creationId xmlns:p14="http://schemas.microsoft.com/office/powerpoint/2010/main" val="29284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urple eagle head with sharp claws&#10;&#10;Description automatically generated">
            <a:extLst>
              <a:ext uri="{FF2B5EF4-FFF2-40B4-BE49-F238E27FC236}">
                <a16:creationId xmlns:a16="http://schemas.microsoft.com/office/drawing/2014/main" id="{0ED8105C-7680-129E-9E6F-1A3DB966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113" y="5430605"/>
            <a:ext cx="1451137" cy="1274544"/>
          </a:xfrm>
          <a:prstGeom prst="rect">
            <a:avLst/>
          </a:prstGeom>
        </p:spPr>
      </p:pic>
      <p:sp>
        <p:nvSpPr>
          <p:cNvPr id="5" name="Title 4">
            <a:extLst>
              <a:ext uri="{FF2B5EF4-FFF2-40B4-BE49-F238E27FC236}">
                <a16:creationId xmlns:a16="http://schemas.microsoft.com/office/drawing/2014/main" id="{0A805C36-9E20-1B87-6D70-7EC81848E25C}"/>
              </a:ext>
            </a:extLst>
          </p:cNvPr>
          <p:cNvSpPr>
            <a:spLocks noGrp="1"/>
          </p:cNvSpPr>
          <p:nvPr>
            <p:ph type="title"/>
          </p:nvPr>
        </p:nvSpPr>
        <p:spPr/>
        <p:txBody>
          <a:bodyPr/>
          <a:lstStyle/>
          <a:p>
            <a:r>
              <a:rPr lang="en-US" sz="5400" dirty="0">
                <a:solidFill>
                  <a:schemeClr val="bg1"/>
                </a:solidFill>
              </a:rPr>
              <a:t>School Policies:</a:t>
            </a:r>
          </a:p>
        </p:txBody>
      </p:sp>
      <p:sp>
        <p:nvSpPr>
          <p:cNvPr id="6" name="Text Placeholder 5">
            <a:extLst>
              <a:ext uri="{FF2B5EF4-FFF2-40B4-BE49-F238E27FC236}">
                <a16:creationId xmlns:a16="http://schemas.microsoft.com/office/drawing/2014/main" id="{D36F1FFA-CE70-BF62-05E8-16DD5961FAFE}"/>
              </a:ext>
            </a:extLst>
          </p:cNvPr>
          <p:cNvSpPr>
            <a:spLocks noGrp="1"/>
          </p:cNvSpPr>
          <p:nvPr>
            <p:ph type="body" idx="1"/>
          </p:nvPr>
        </p:nvSpPr>
        <p:spPr/>
        <p:txBody>
          <a:bodyPr/>
          <a:lstStyle/>
          <a:p>
            <a:pPr algn="ctr"/>
            <a:r>
              <a:rPr lang="en-US" sz="3200" b="1" u="sng" dirty="0">
                <a:solidFill>
                  <a:srgbClr val="0070C0"/>
                </a:solidFill>
              </a:rPr>
              <a:t>Late Work:</a:t>
            </a:r>
            <a:endParaRPr lang="en-US" sz="3200" dirty="0"/>
          </a:p>
        </p:txBody>
      </p:sp>
      <p:sp>
        <p:nvSpPr>
          <p:cNvPr id="7" name="Content Placeholder 6">
            <a:extLst>
              <a:ext uri="{FF2B5EF4-FFF2-40B4-BE49-F238E27FC236}">
                <a16:creationId xmlns:a16="http://schemas.microsoft.com/office/drawing/2014/main" id="{081C720F-F843-27FF-627E-87723FB02653}"/>
              </a:ext>
            </a:extLst>
          </p:cNvPr>
          <p:cNvSpPr>
            <a:spLocks noGrp="1"/>
          </p:cNvSpPr>
          <p:nvPr>
            <p:ph sz="half" idx="2"/>
          </p:nvPr>
        </p:nvSpPr>
        <p:spPr>
          <a:xfrm>
            <a:off x="1154954" y="3429000"/>
            <a:ext cx="4825158" cy="2988425"/>
          </a:xfrm>
        </p:spPr>
        <p:txBody>
          <a:bodyPr>
            <a:normAutofit fontScale="92500" lnSpcReduction="10000"/>
          </a:bodyPr>
          <a:lstStyle/>
          <a:p>
            <a:r>
              <a:rPr lang="en-US" sz="2600" dirty="0"/>
              <a:t>Students can turn in assignments up to 5 school days after the due date, with a 10-point penalty for each day late. No WORK has to be accepted after 5 days. </a:t>
            </a:r>
            <a:r>
              <a:rPr lang="en-US" sz="2600" u="sng" dirty="0"/>
              <a:t>You will then receive a 0 for the assignment. </a:t>
            </a:r>
          </a:p>
          <a:p>
            <a:endParaRPr lang="en-US" dirty="0"/>
          </a:p>
          <a:p>
            <a:endParaRPr lang="en-US" dirty="0"/>
          </a:p>
        </p:txBody>
      </p:sp>
      <p:sp>
        <p:nvSpPr>
          <p:cNvPr id="8" name="Text Placeholder 7">
            <a:extLst>
              <a:ext uri="{FF2B5EF4-FFF2-40B4-BE49-F238E27FC236}">
                <a16:creationId xmlns:a16="http://schemas.microsoft.com/office/drawing/2014/main" id="{3AD6FB0D-B223-E825-8458-2C0BC3602CFD}"/>
              </a:ext>
            </a:extLst>
          </p:cNvPr>
          <p:cNvSpPr>
            <a:spLocks noGrp="1"/>
          </p:cNvSpPr>
          <p:nvPr>
            <p:ph type="body" sz="quarter" idx="3"/>
          </p:nvPr>
        </p:nvSpPr>
        <p:spPr/>
        <p:txBody>
          <a:bodyPr/>
          <a:lstStyle/>
          <a:p>
            <a:pPr algn="ctr"/>
            <a:r>
              <a:rPr lang="en-US" sz="3200" b="1" u="sng" dirty="0">
                <a:solidFill>
                  <a:srgbClr val="0070C0"/>
                </a:solidFill>
              </a:rPr>
              <a:t>Make-Up Work:</a:t>
            </a:r>
            <a:endParaRPr lang="en-US" sz="3200" dirty="0"/>
          </a:p>
        </p:txBody>
      </p:sp>
      <p:sp>
        <p:nvSpPr>
          <p:cNvPr id="9" name="Content Placeholder 8">
            <a:extLst>
              <a:ext uri="{FF2B5EF4-FFF2-40B4-BE49-F238E27FC236}">
                <a16:creationId xmlns:a16="http://schemas.microsoft.com/office/drawing/2014/main" id="{BF930D16-4D51-276D-2FEF-5D742A034108}"/>
              </a:ext>
            </a:extLst>
          </p:cNvPr>
          <p:cNvSpPr>
            <a:spLocks noGrp="1"/>
          </p:cNvSpPr>
          <p:nvPr>
            <p:ph sz="quarter" idx="4"/>
          </p:nvPr>
        </p:nvSpPr>
        <p:spPr>
          <a:xfrm>
            <a:off x="6208712" y="3429000"/>
            <a:ext cx="4825159" cy="2988425"/>
          </a:xfrm>
        </p:spPr>
        <p:txBody>
          <a:bodyPr>
            <a:noAutofit/>
          </a:bodyPr>
          <a:lstStyle/>
          <a:p>
            <a:r>
              <a:rPr lang="en-US" sz="2400" dirty="0"/>
              <a:t>Students will have 3 school days, following their absence, to complete and turn in any missing assignments. After 3 school days, if the assignment is not turned in, it becomes late work. </a:t>
            </a:r>
          </a:p>
          <a:p>
            <a:endParaRPr lang="en-US" sz="2400" dirty="0"/>
          </a:p>
        </p:txBody>
      </p:sp>
    </p:spTree>
    <p:extLst>
      <p:ext uri="{BB962C8B-B14F-4D97-AF65-F5344CB8AC3E}">
        <p14:creationId xmlns:p14="http://schemas.microsoft.com/office/powerpoint/2010/main" val="50106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AA8A7-3D47-3018-F77C-76B94CB02FCE}"/>
              </a:ext>
            </a:extLst>
          </p:cNvPr>
          <p:cNvSpPr txBox="1"/>
          <p:nvPr/>
        </p:nvSpPr>
        <p:spPr>
          <a:xfrm>
            <a:off x="1267484" y="1113576"/>
            <a:ext cx="7505324" cy="923330"/>
          </a:xfrm>
          <a:prstGeom prst="rect">
            <a:avLst/>
          </a:prstGeom>
          <a:noFill/>
        </p:spPr>
        <p:txBody>
          <a:bodyPr wrap="square" rtlCol="0">
            <a:spAutoFit/>
          </a:bodyPr>
          <a:lstStyle/>
          <a:p>
            <a:r>
              <a:rPr lang="en-US" sz="5400" dirty="0">
                <a:solidFill>
                  <a:schemeClr val="bg1"/>
                </a:solidFill>
              </a:rPr>
              <a:t>Promotion Standards</a:t>
            </a:r>
          </a:p>
        </p:txBody>
      </p:sp>
      <p:sp>
        <p:nvSpPr>
          <p:cNvPr id="5" name="Rectangle: Rounded Corners 4">
            <a:extLst>
              <a:ext uri="{FF2B5EF4-FFF2-40B4-BE49-F238E27FC236}">
                <a16:creationId xmlns:a16="http://schemas.microsoft.com/office/drawing/2014/main" id="{0F2E0E9B-A543-B310-8D6C-1DF535D7A5CC}"/>
              </a:ext>
            </a:extLst>
          </p:cNvPr>
          <p:cNvSpPr/>
          <p:nvPr/>
        </p:nvSpPr>
        <p:spPr>
          <a:xfrm>
            <a:off x="1243345" y="3605531"/>
            <a:ext cx="1749583" cy="1549654"/>
          </a:xfrm>
          <a:prstGeom prst="roundRect">
            <a:avLst/>
          </a:prstGeom>
          <a:ln w="57150">
            <a:solidFill>
              <a:srgbClr val="0E6C9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9</a:t>
            </a:r>
            <a:r>
              <a:rPr lang="en-US" baseline="30000" dirty="0"/>
              <a:t>th</a:t>
            </a:r>
            <a:r>
              <a:rPr lang="en-US" dirty="0"/>
              <a:t> – 10</a:t>
            </a:r>
            <a:r>
              <a:rPr lang="en-US" baseline="30000" dirty="0"/>
              <a:t>th</a:t>
            </a:r>
            <a:r>
              <a:rPr lang="en-US" dirty="0"/>
              <a:t>  </a:t>
            </a:r>
            <a:r>
              <a:rPr lang="en-US" u="sng" dirty="0"/>
              <a:t>grade:</a:t>
            </a:r>
          </a:p>
          <a:p>
            <a:pPr algn="ctr"/>
            <a:r>
              <a:rPr lang="en-US" dirty="0"/>
              <a:t>Must earn </a:t>
            </a:r>
            <a:r>
              <a:rPr lang="en-US" b="1" dirty="0"/>
              <a:t>5</a:t>
            </a:r>
            <a:r>
              <a:rPr lang="en-US" dirty="0"/>
              <a:t> credits</a:t>
            </a:r>
          </a:p>
        </p:txBody>
      </p:sp>
      <p:sp>
        <p:nvSpPr>
          <p:cNvPr id="6" name="Rectangle: Rounded Corners 5">
            <a:extLst>
              <a:ext uri="{FF2B5EF4-FFF2-40B4-BE49-F238E27FC236}">
                <a16:creationId xmlns:a16="http://schemas.microsoft.com/office/drawing/2014/main" id="{A1FF5E9A-57DB-C8FD-269B-0720090EF6E4}"/>
              </a:ext>
            </a:extLst>
          </p:cNvPr>
          <p:cNvSpPr/>
          <p:nvPr/>
        </p:nvSpPr>
        <p:spPr>
          <a:xfrm>
            <a:off x="3883184" y="3605531"/>
            <a:ext cx="1776742" cy="1549654"/>
          </a:xfrm>
          <a:prstGeom prst="round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a:p>
            <a:pPr algn="ctr"/>
            <a:r>
              <a:rPr lang="en-US" dirty="0"/>
              <a:t>10</a:t>
            </a:r>
            <a:r>
              <a:rPr lang="en-US" baseline="30000" dirty="0"/>
              <a:t>th</a:t>
            </a:r>
            <a:r>
              <a:rPr lang="en-US" dirty="0"/>
              <a:t> – 11</a:t>
            </a:r>
            <a:r>
              <a:rPr lang="en-US" baseline="30000" dirty="0"/>
              <a:t>th</a:t>
            </a:r>
            <a:r>
              <a:rPr lang="en-US" dirty="0"/>
              <a:t> </a:t>
            </a:r>
            <a:r>
              <a:rPr lang="en-US" u="sng" dirty="0"/>
              <a:t>grade:</a:t>
            </a:r>
          </a:p>
          <a:p>
            <a:pPr algn="ctr"/>
            <a:r>
              <a:rPr lang="en-US" dirty="0"/>
              <a:t>Must earn </a:t>
            </a:r>
            <a:r>
              <a:rPr lang="en-US" b="1" dirty="0"/>
              <a:t>10 </a:t>
            </a:r>
            <a:r>
              <a:rPr lang="en-US" dirty="0"/>
              <a:t>credits</a:t>
            </a:r>
          </a:p>
          <a:p>
            <a:pPr algn="ctr"/>
            <a:endParaRPr lang="en-US" dirty="0"/>
          </a:p>
        </p:txBody>
      </p:sp>
      <p:sp>
        <p:nvSpPr>
          <p:cNvPr id="7" name="Rectangle: Rounded Corners 6">
            <a:extLst>
              <a:ext uri="{FF2B5EF4-FFF2-40B4-BE49-F238E27FC236}">
                <a16:creationId xmlns:a16="http://schemas.microsoft.com/office/drawing/2014/main" id="{3662B530-52BE-EF7F-F6ED-FA27324C4871}"/>
              </a:ext>
            </a:extLst>
          </p:cNvPr>
          <p:cNvSpPr/>
          <p:nvPr/>
        </p:nvSpPr>
        <p:spPr>
          <a:xfrm>
            <a:off x="6489449" y="3605531"/>
            <a:ext cx="1776742" cy="1575303"/>
          </a:xfrm>
          <a:prstGeom prst="roundRect">
            <a:avLst/>
          </a:prstGeom>
          <a:ln w="57150">
            <a:solidFill>
              <a:srgbClr val="0E6C9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11</a:t>
            </a:r>
            <a:r>
              <a:rPr lang="en-US" baseline="30000" dirty="0"/>
              <a:t>th</a:t>
            </a:r>
            <a:r>
              <a:rPr lang="en-US" dirty="0"/>
              <a:t> – 12</a:t>
            </a:r>
            <a:r>
              <a:rPr lang="en-US" baseline="30000" dirty="0"/>
              <a:t>th</a:t>
            </a:r>
            <a:r>
              <a:rPr lang="en-US" dirty="0"/>
              <a:t> </a:t>
            </a:r>
            <a:r>
              <a:rPr lang="en-US" u="sng" dirty="0"/>
              <a:t>grade:</a:t>
            </a:r>
          </a:p>
          <a:p>
            <a:pPr algn="ctr"/>
            <a:r>
              <a:rPr lang="en-US" dirty="0"/>
              <a:t>Must earn </a:t>
            </a:r>
            <a:r>
              <a:rPr lang="en-US" b="1" dirty="0"/>
              <a:t>16</a:t>
            </a:r>
            <a:r>
              <a:rPr lang="en-US" dirty="0"/>
              <a:t> credits</a:t>
            </a:r>
          </a:p>
        </p:txBody>
      </p:sp>
      <p:sp>
        <p:nvSpPr>
          <p:cNvPr id="8" name="Rectangle: Rounded Corners 7">
            <a:extLst>
              <a:ext uri="{FF2B5EF4-FFF2-40B4-BE49-F238E27FC236}">
                <a16:creationId xmlns:a16="http://schemas.microsoft.com/office/drawing/2014/main" id="{71799BEC-9BC6-8B20-B55C-E1E5D333468A}"/>
              </a:ext>
            </a:extLst>
          </p:cNvPr>
          <p:cNvSpPr/>
          <p:nvPr/>
        </p:nvSpPr>
        <p:spPr>
          <a:xfrm>
            <a:off x="9095715" y="3605531"/>
            <a:ext cx="1749583" cy="1575303"/>
          </a:xfrm>
          <a:prstGeom prst="round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12</a:t>
            </a:r>
            <a:r>
              <a:rPr lang="en-US" baseline="30000" dirty="0"/>
              <a:t>th</a:t>
            </a:r>
            <a:r>
              <a:rPr lang="en-US" dirty="0"/>
              <a:t> grade – Must earn </a:t>
            </a:r>
            <a:r>
              <a:rPr lang="en-US" b="1" dirty="0"/>
              <a:t>*22</a:t>
            </a:r>
            <a:r>
              <a:rPr lang="en-US" dirty="0"/>
              <a:t> credits to graduate </a:t>
            </a:r>
          </a:p>
        </p:txBody>
      </p:sp>
      <p:sp>
        <p:nvSpPr>
          <p:cNvPr id="9" name="TextBox 8">
            <a:extLst>
              <a:ext uri="{FF2B5EF4-FFF2-40B4-BE49-F238E27FC236}">
                <a16:creationId xmlns:a16="http://schemas.microsoft.com/office/drawing/2014/main" id="{48608B2B-6739-6212-ECFD-C578F381F5A4}"/>
              </a:ext>
            </a:extLst>
          </p:cNvPr>
          <p:cNvSpPr txBox="1"/>
          <p:nvPr/>
        </p:nvSpPr>
        <p:spPr>
          <a:xfrm>
            <a:off x="1412341" y="2036906"/>
            <a:ext cx="9198320" cy="1292662"/>
          </a:xfrm>
          <a:prstGeom prst="rect">
            <a:avLst/>
          </a:prstGeom>
          <a:noFill/>
        </p:spPr>
        <p:txBody>
          <a:bodyPr wrap="square" rtlCol="0">
            <a:spAutoFit/>
          </a:bodyPr>
          <a:lstStyle/>
          <a:p>
            <a:r>
              <a:rPr lang="en-US" sz="2600" dirty="0">
                <a:solidFill>
                  <a:schemeClr val="bg1"/>
                </a:solidFill>
              </a:rPr>
              <a:t>Credits are earned when students pass a class with a 60% or higher at the end of the year. To be promoted each year, students…</a:t>
            </a:r>
          </a:p>
        </p:txBody>
      </p:sp>
      <p:sp>
        <p:nvSpPr>
          <p:cNvPr id="10" name="TextBox 9">
            <a:extLst>
              <a:ext uri="{FF2B5EF4-FFF2-40B4-BE49-F238E27FC236}">
                <a16:creationId xmlns:a16="http://schemas.microsoft.com/office/drawing/2014/main" id="{DBF25F1C-7110-3345-9646-5FE4FC08DA18}"/>
              </a:ext>
            </a:extLst>
          </p:cNvPr>
          <p:cNvSpPr txBox="1"/>
          <p:nvPr/>
        </p:nvSpPr>
        <p:spPr>
          <a:xfrm>
            <a:off x="7007378" y="5450189"/>
            <a:ext cx="4074059" cy="646331"/>
          </a:xfrm>
          <a:prstGeom prst="rect">
            <a:avLst/>
          </a:prstGeom>
          <a:noFill/>
        </p:spPr>
        <p:txBody>
          <a:bodyPr wrap="square" rtlCol="0">
            <a:spAutoFit/>
          </a:bodyPr>
          <a:lstStyle/>
          <a:p>
            <a:r>
              <a:rPr lang="en-US" b="1" dirty="0">
                <a:solidFill>
                  <a:schemeClr val="bg1"/>
                </a:solidFill>
              </a:rPr>
              <a:t>* </a:t>
            </a:r>
            <a:r>
              <a:rPr lang="en-US" dirty="0">
                <a:solidFill>
                  <a:schemeClr val="bg1"/>
                </a:solidFill>
              </a:rPr>
              <a:t>to include all state requirements presented earlier. </a:t>
            </a:r>
          </a:p>
        </p:txBody>
      </p:sp>
      <p:pic>
        <p:nvPicPr>
          <p:cNvPr id="12" name="Picture 11" descr="A purple eagle head with sharp claws&#10;&#10;Description automatically generated">
            <a:extLst>
              <a:ext uri="{FF2B5EF4-FFF2-40B4-BE49-F238E27FC236}">
                <a16:creationId xmlns:a16="http://schemas.microsoft.com/office/drawing/2014/main" id="{BADFF3DC-5ED6-65CA-F1A1-B027FA6973AC}"/>
              </a:ext>
            </a:extLst>
          </p:cNvPr>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8860143" y="679002"/>
            <a:ext cx="1451137" cy="1274544"/>
          </a:xfrm>
          <a:prstGeom prst="rect">
            <a:avLst/>
          </a:prstGeom>
          <a:effectLst>
            <a:softEdge rad="50800"/>
          </a:effectLst>
        </p:spPr>
      </p:pic>
    </p:spTree>
    <p:extLst>
      <p:ext uri="{BB962C8B-B14F-4D97-AF65-F5344CB8AC3E}">
        <p14:creationId xmlns:p14="http://schemas.microsoft.com/office/powerpoint/2010/main" val="132070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urple eagle head with sharp claws&#10;&#10;Description automatically generated">
            <a:extLst>
              <a:ext uri="{FF2B5EF4-FFF2-40B4-BE49-F238E27FC236}">
                <a16:creationId xmlns:a16="http://schemas.microsoft.com/office/drawing/2014/main" id="{E6D28912-7189-A4C2-6A33-7D3D7EA33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113" y="5430605"/>
            <a:ext cx="1451137" cy="1274544"/>
          </a:xfrm>
          <a:prstGeom prst="rect">
            <a:avLst/>
          </a:prstGeom>
        </p:spPr>
      </p:pic>
      <p:sp>
        <p:nvSpPr>
          <p:cNvPr id="2" name="Title 1">
            <a:extLst>
              <a:ext uri="{FF2B5EF4-FFF2-40B4-BE49-F238E27FC236}">
                <a16:creationId xmlns:a16="http://schemas.microsoft.com/office/drawing/2014/main" id="{F350A650-DCE2-D58B-2D12-8C9FF25AB727}"/>
              </a:ext>
            </a:extLst>
          </p:cNvPr>
          <p:cNvSpPr>
            <a:spLocks noGrp="1"/>
          </p:cNvSpPr>
          <p:nvPr>
            <p:ph type="title"/>
          </p:nvPr>
        </p:nvSpPr>
        <p:spPr>
          <a:xfrm>
            <a:off x="1040860" y="973668"/>
            <a:ext cx="9348280" cy="706964"/>
          </a:xfrm>
        </p:spPr>
        <p:txBody>
          <a:bodyPr anchor="t"/>
          <a:lstStyle/>
          <a:p>
            <a:r>
              <a:rPr lang="en-US" sz="4400" dirty="0"/>
              <a:t>Extracurricular Activities - </a:t>
            </a:r>
            <a:r>
              <a:rPr lang="en-US" sz="4400" i="1" u="sng" dirty="0"/>
              <a:t>Athletics</a:t>
            </a:r>
            <a:br>
              <a:rPr lang="en-US" sz="4400" b="1" dirty="0"/>
            </a:br>
            <a:endParaRPr lang="en-US" sz="4400" dirty="0"/>
          </a:p>
        </p:txBody>
      </p:sp>
      <p:graphicFrame>
        <p:nvGraphicFramePr>
          <p:cNvPr id="6" name="Content Placeholder 5">
            <a:extLst>
              <a:ext uri="{FF2B5EF4-FFF2-40B4-BE49-F238E27FC236}">
                <a16:creationId xmlns:a16="http://schemas.microsoft.com/office/drawing/2014/main" id="{07F2ABA4-7030-0924-3F6D-F02692078FFA}"/>
              </a:ext>
            </a:extLst>
          </p:cNvPr>
          <p:cNvGraphicFramePr>
            <a:graphicFrameLocks noGrp="1"/>
          </p:cNvGraphicFramePr>
          <p:nvPr>
            <p:ph idx="1"/>
            <p:extLst>
              <p:ext uri="{D42A27DB-BD31-4B8C-83A1-F6EECF244321}">
                <p14:modId xmlns:p14="http://schemas.microsoft.com/office/powerpoint/2010/main" val="3148868731"/>
              </p:ext>
            </p:extLst>
          </p:nvPr>
        </p:nvGraphicFramePr>
        <p:xfrm>
          <a:off x="3965712" y="2507800"/>
          <a:ext cx="6690891" cy="3802455"/>
        </p:xfrm>
        <a:graphic>
          <a:graphicData uri="http://schemas.openxmlformats.org/drawingml/2006/table">
            <a:tbl>
              <a:tblPr firstRow="1" bandRow="1"/>
              <a:tblGrid>
                <a:gridCol w="2240728">
                  <a:extLst>
                    <a:ext uri="{9D8B030D-6E8A-4147-A177-3AD203B41FA5}">
                      <a16:colId xmlns:a16="http://schemas.microsoft.com/office/drawing/2014/main" val="3295113505"/>
                    </a:ext>
                  </a:extLst>
                </a:gridCol>
                <a:gridCol w="2018534">
                  <a:extLst>
                    <a:ext uri="{9D8B030D-6E8A-4147-A177-3AD203B41FA5}">
                      <a16:colId xmlns:a16="http://schemas.microsoft.com/office/drawing/2014/main" val="945934087"/>
                    </a:ext>
                  </a:extLst>
                </a:gridCol>
                <a:gridCol w="2431629">
                  <a:extLst>
                    <a:ext uri="{9D8B030D-6E8A-4147-A177-3AD203B41FA5}">
                      <a16:colId xmlns:a16="http://schemas.microsoft.com/office/drawing/2014/main" val="1056584598"/>
                    </a:ext>
                  </a:extLst>
                </a:gridCol>
              </a:tblGrid>
              <a:tr h="339701">
                <a:tc>
                  <a:txBody>
                    <a:bodyPr/>
                    <a:lstStyle/>
                    <a:p>
                      <a:pPr algn="ctr" rtl="0" fontAlgn="ctr"/>
                      <a:r>
                        <a:rPr lang="en-US" sz="1500" b="1" i="0" u="none" strike="noStrike" dirty="0">
                          <a:solidFill>
                            <a:srgbClr val="000000"/>
                          </a:solidFill>
                          <a:effectLst/>
                          <a:latin typeface="Avenir Next LT Pro" panose="020B0504020202020204" pitchFamily="34" charset="0"/>
                        </a:rPr>
                        <a:t>Fall Sports</a:t>
                      </a:r>
                      <a:r>
                        <a:rPr lang="en-US" sz="1500" b="0" i="0" u="none" strike="noStrike" dirty="0">
                          <a:solidFill>
                            <a:srgbClr val="000000"/>
                          </a:solidFill>
                          <a:effectLst/>
                          <a:latin typeface="Avenir Next LT Pro" panose="020B0504020202020204" pitchFamily="34" charset="0"/>
                        </a:rPr>
                        <a:t>​​</a:t>
                      </a:r>
                      <a:endParaRPr lang="en-US" sz="1500" b="1" i="0" u="none" strike="noStrike" dirty="0">
                        <a:solidFill>
                          <a:srgbClr val="000000"/>
                        </a:solidFill>
                        <a:effectLst/>
                        <a:latin typeface="Avenir Next LT Pro" panose="020B0504020202020204" pitchFamily="34" charset="0"/>
                      </a:endParaRP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D9E1"/>
                    </a:solidFill>
                  </a:tcPr>
                </a:tc>
                <a:tc>
                  <a:txBody>
                    <a:bodyPr/>
                    <a:lstStyle/>
                    <a:p>
                      <a:pPr algn="ctr" rtl="0" fontAlgn="ctr"/>
                      <a:r>
                        <a:rPr lang="en-US" sz="1500" b="1" i="0" u="none" strike="noStrike" dirty="0">
                          <a:solidFill>
                            <a:srgbClr val="000000"/>
                          </a:solidFill>
                          <a:effectLst/>
                          <a:latin typeface="Avenir Next LT Pro" panose="020B0504020202020204" pitchFamily="34" charset="0"/>
                        </a:rPr>
                        <a:t>Winter Sports</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DF8"/>
                    </a:solidFill>
                  </a:tcPr>
                </a:tc>
                <a:tc>
                  <a:txBody>
                    <a:bodyPr/>
                    <a:lstStyle/>
                    <a:p>
                      <a:pPr algn="ctr" rtl="0" fontAlgn="ctr"/>
                      <a:r>
                        <a:rPr lang="en-US" sz="1500" b="1" i="0" u="none" strike="noStrike" dirty="0">
                          <a:solidFill>
                            <a:srgbClr val="000000"/>
                          </a:solidFill>
                          <a:effectLst/>
                          <a:latin typeface="Avenir Next LT Pro" panose="020B0504020202020204" pitchFamily="34" charset="0"/>
                        </a:rPr>
                        <a:t>Spring Sports</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1F9"/>
                    </a:solidFill>
                  </a:tcPr>
                </a:tc>
                <a:extLst>
                  <a:ext uri="{0D108BD9-81ED-4DB2-BD59-A6C34878D82A}">
                    <a16:rowId xmlns:a16="http://schemas.microsoft.com/office/drawing/2014/main" val="535011874"/>
                  </a:ext>
                </a:extLst>
              </a:tr>
              <a:tr h="690359">
                <a:tc>
                  <a:txBody>
                    <a:bodyPr/>
                    <a:lstStyle/>
                    <a:p>
                      <a:pPr algn="ctr" rtl="0" fontAlgn="ctr"/>
                      <a:r>
                        <a:rPr lang="en-US" sz="1500" b="0" i="0" u="none" strike="noStrike" dirty="0">
                          <a:solidFill>
                            <a:srgbClr val="000000"/>
                          </a:solidFill>
                          <a:effectLst/>
                          <a:latin typeface="Avenir Next LT Pro" panose="020B0504020202020204" pitchFamily="34" charset="0"/>
                        </a:rPr>
                        <a:t>Boys Soccer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9E1"/>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Basketball Girls/ Boys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DF8"/>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Baseball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1F9"/>
                    </a:solidFill>
                  </a:tcPr>
                </a:tc>
                <a:extLst>
                  <a:ext uri="{0D108BD9-81ED-4DB2-BD59-A6C34878D82A}">
                    <a16:rowId xmlns:a16="http://schemas.microsoft.com/office/drawing/2014/main" val="1561840473"/>
                  </a:ext>
                </a:extLst>
              </a:tr>
              <a:tr h="690359">
                <a:tc>
                  <a:txBody>
                    <a:bodyPr/>
                    <a:lstStyle/>
                    <a:p>
                      <a:pPr algn="ctr" rtl="0" fontAlgn="ctr"/>
                      <a:r>
                        <a:rPr lang="en-US" sz="1500" b="0" i="0" u="none" strike="noStrike" dirty="0">
                          <a:solidFill>
                            <a:srgbClr val="000000"/>
                          </a:solidFill>
                          <a:effectLst/>
                          <a:latin typeface="Avenir Next LT Pro" panose="020B0504020202020204" pitchFamily="34" charset="0"/>
                        </a:rPr>
                        <a:t>Cheerleading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9E1"/>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Cheerleading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DF8"/>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Boys Golf</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1F9"/>
                    </a:solidFill>
                  </a:tcPr>
                </a:tc>
                <a:extLst>
                  <a:ext uri="{0D108BD9-81ED-4DB2-BD59-A6C34878D82A}">
                    <a16:rowId xmlns:a16="http://schemas.microsoft.com/office/drawing/2014/main" val="3598935266"/>
                  </a:ext>
                </a:extLst>
              </a:tr>
              <a:tr h="350659">
                <a:tc>
                  <a:txBody>
                    <a:bodyPr/>
                    <a:lstStyle/>
                    <a:p>
                      <a:pPr algn="ctr" rtl="0" fontAlgn="ctr"/>
                      <a:r>
                        <a:rPr lang="en-US" sz="1500" b="0" i="0" u="none" strike="noStrike" dirty="0">
                          <a:solidFill>
                            <a:srgbClr val="000000"/>
                          </a:solidFill>
                          <a:effectLst/>
                          <a:latin typeface="Avenir Next LT Pro" panose="020B0504020202020204" pitchFamily="34" charset="0"/>
                        </a:rPr>
                        <a:t>Cross Country ​</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9E1"/>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Indoor track</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DF8"/>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Girls Soccer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1F9"/>
                    </a:solidFill>
                  </a:tcPr>
                </a:tc>
                <a:extLst>
                  <a:ext uri="{0D108BD9-81ED-4DB2-BD59-A6C34878D82A}">
                    <a16:rowId xmlns:a16="http://schemas.microsoft.com/office/drawing/2014/main" val="391944870"/>
                  </a:ext>
                </a:extLst>
              </a:tr>
              <a:tr h="350659">
                <a:tc>
                  <a:txBody>
                    <a:bodyPr/>
                    <a:lstStyle/>
                    <a:p>
                      <a:pPr algn="ctr" rtl="0" fontAlgn="ctr"/>
                      <a:r>
                        <a:rPr lang="en-US" sz="1500" b="0" i="0" u="none" strike="noStrike" dirty="0">
                          <a:solidFill>
                            <a:srgbClr val="000000"/>
                          </a:solidFill>
                          <a:effectLst/>
                          <a:latin typeface="Avenir Next LT Pro" panose="020B0504020202020204" pitchFamily="34" charset="0"/>
                        </a:rPr>
                        <a:t>Football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9E1"/>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Swimming</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DF8"/>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Lacrosse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1F9"/>
                    </a:solidFill>
                  </a:tcPr>
                </a:tc>
                <a:extLst>
                  <a:ext uri="{0D108BD9-81ED-4DB2-BD59-A6C34878D82A}">
                    <a16:rowId xmlns:a16="http://schemas.microsoft.com/office/drawing/2014/main" val="2350646855"/>
                  </a:ext>
                </a:extLst>
              </a:tr>
              <a:tr h="350659">
                <a:tc>
                  <a:txBody>
                    <a:bodyPr/>
                    <a:lstStyle/>
                    <a:p>
                      <a:pPr algn="ctr" rtl="0" fontAlgn="ctr"/>
                      <a:r>
                        <a:rPr lang="en-US" sz="1500" b="0" i="0" u="none" strike="noStrike" dirty="0">
                          <a:solidFill>
                            <a:srgbClr val="000000"/>
                          </a:solidFill>
                          <a:effectLst/>
                          <a:latin typeface="Avenir Next LT Pro" panose="020B0504020202020204" pitchFamily="34" charset="0"/>
                        </a:rPr>
                        <a:t>Girls Golf</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9E1"/>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Wrestling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DF8"/>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Softball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1F9"/>
                    </a:solidFill>
                  </a:tcPr>
                </a:tc>
                <a:extLst>
                  <a:ext uri="{0D108BD9-81ED-4DB2-BD59-A6C34878D82A}">
                    <a16:rowId xmlns:a16="http://schemas.microsoft.com/office/drawing/2014/main" val="2127038938"/>
                  </a:ext>
                </a:extLst>
              </a:tr>
              <a:tr h="350659">
                <a:tc>
                  <a:txBody>
                    <a:bodyPr/>
                    <a:lstStyle/>
                    <a:p>
                      <a:pPr algn="ctr" rtl="0" fontAlgn="ctr"/>
                      <a:r>
                        <a:rPr lang="en-US" sz="1500" b="0" i="0" u="none" strike="noStrike" dirty="0">
                          <a:solidFill>
                            <a:srgbClr val="000000"/>
                          </a:solidFill>
                          <a:effectLst/>
                          <a:latin typeface="Avenir Next LT Pro" panose="020B0504020202020204" pitchFamily="34" charset="0"/>
                        </a:rPr>
                        <a:t>Girls Tennis</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9E1"/>
                    </a:solidFill>
                  </a:tcPr>
                </a:tc>
                <a:tc>
                  <a:txBody>
                    <a:bodyPr/>
                    <a:lstStyle/>
                    <a:p>
                      <a:pPr algn="ctr" fontAlgn="t"/>
                      <a:r>
                        <a:rPr lang="en-US" sz="1500" b="0" i="0" u="none" strike="noStrike" dirty="0">
                          <a:solidFill>
                            <a:srgbClr val="000000"/>
                          </a:solidFill>
                          <a:effectLst/>
                          <a:latin typeface="Arial" panose="020B0604020202020204" pitchFamily="34" charset="0"/>
                        </a:rPr>
                        <a:t> </a:t>
                      </a:r>
                    </a:p>
                  </a:txBody>
                  <a:tcPr marL="7864" marR="7864" marT="78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DF8"/>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Boys Tennis </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1F9"/>
                    </a:solidFill>
                  </a:tcPr>
                </a:tc>
                <a:extLst>
                  <a:ext uri="{0D108BD9-81ED-4DB2-BD59-A6C34878D82A}">
                    <a16:rowId xmlns:a16="http://schemas.microsoft.com/office/drawing/2014/main" val="1779218683"/>
                  </a:ext>
                </a:extLst>
              </a:tr>
              <a:tr h="679400">
                <a:tc>
                  <a:txBody>
                    <a:bodyPr/>
                    <a:lstStyle/>
                    <a:p>
                      <a:pPr algn="ctr" rtl="0" fontAlgn="ctr"/>
                      <a:r>
                        <a:rPr lang="en-US" sz="1500" b="0" i="0" u="none" strike="noStrike" dirty="0">
                          <a:solidFill>
                            <a:srgbClr val="000000"/>
                          </a:solidFill>
                          <a:effectLst/>
                          <a:latin typeface="Avenir Next LT Pro" panose="020B0504020202020204" pitchFamily="34" charset="0"/>
                        </a:rPr>
                        <a:t>Girls Volleyball (JV/V)</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D9E1"/>
                    </a:solidFill>
                  </a:tcPr>
                </a:tc>
                <a:tc>
                  <a:txBody>
                    <a:bodyPr/>
                    <a:lstStyle/>
                    <a:p>
                      <a:pPr algn="ctr" fontAlgn="t"/>
                      <a:r>
                        <a:rPr lang="en-US" sz="1500" b="0" i="0" u="none" strike="noStrike" dirty="0">
                          <a:solidFill>
                            <a:srgbClr val="000000"/>
                          </a:solidFill>
                          <a:effectLst/>
                          <a:latin typeface="Arial" panose="020B0604020202020204" pitchFamily="34" charset="0"/>
                        </a:rPr>
                        <a:t> </a:t>
                      </a:r>
                    </a:p>
                  </a:txBody>
                  <a:tcPr marL="7864" marR="7864" marT="78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DF8"/>
                    </a:solidFill>
                  </a:tcPr>
                </a:tc>
                <a:tc>
                  <a:txBody>
                    <a:bodyPr/>
                    <a:lstStyle/>
                    <a:p>
                      <a:pPr algn="ctr" rtl="0" fontAlgn="ctr"/>
                      <a:r>
                        <a:rPr lang="en-US" sz="1500" b="0" i="0" u="none" strike="noStrike" dirty="0">
                          <a:solidFill>
                            <a:srgbClr val="000000"/>
                          </a:solidFill>
                          <a:effectLst/>
                          <a:latin typeface="Avenir Next LT Pro" panose="020B0504020202020204" pitchFamily="34" charset="0"/>
                        </a:rPr>
                        <a:t>Track &amp; Field</a:t>
                      </a:r>
                    </a:p>
                  </a:txBody>
                  <a:tcPr marL="7864" marR="7864" marT="7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1F9"/>
                    </a:solidFill>
                  </a:tcPr>
                </a:tc>
                <a:extLst>
                  <a:ext uri="{0D108BD9-81ED-4DB2-BD59-A6C34878D82A}">
                    <a16:rowId xmlns:a16="http://schemas.microsoft.com/office/drawing/2014/main" val="678979045"/>
                  </a:ext>
                </a:extLst>
              </a:tr>
            </a:tbl>
          </a:graphicData>
        </a:graphic>
      </p:graphicFrame>
      <p:pic>
        <p:nvPicPr>
          <p:cNvPr id="1028" name="Picture 4" descr="Northern Cheerleading Secures State Title">
            <a:extLst>
              <a:ext uri="{FF2B5EF4-FFF2-40B4-BE49-F238E27FC236}">
                <a16:creationId xmlns:a16="http://schemas.microsoft.com/office/drawing/2014/main" id="{E0E48AE0-6622-84FA-698A-BBAE48AD8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12" y="2507800"/>
            <a:ext cx="2862606" cy="18662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A184881-CEDD-4E3F-123A-C67B8245A04B}"/>
              </a:ext>
            </a:extLst>
          </p:cNvPr>
          <p:cNvPicPr>
            <a:picLocks noChangeAspect="1"/>
          </p:cNvPicPr>
          <p:nvPr/>
        </p:nvPicPr>
        <p:blipFill>
          <a:blip r:embed="rId4"/>
          <a:stretch>
            <a:fillRect/>
          </a:stretch>
        </p:blipFill>
        <p:spPr>
          <a:xfrm>
            <a:off x="701012" y="4619134"/>
            <a:ext cx="2862606" cy="1691121"/>
          </a:xfrm>
          <a:prstGeom prst="rect">
            <a:avLst/>
          </a:prstGeom>
        </p:spPr>
      </p:pic>
      <p:sp>
        <p:nvSpPr>
          <p:cNvPr id="12" name="Arrow: Down 11">
            <a:extLst>
              <a:ext uri="{FF2B5EF4-FFF2-40B4-BE49-F238E27FC236}">
                <a16:creationId xmlns:a16="http://schemas.microsoft.com/office/drawing/2014/main" id="{218E7B26-64BD-E1C5-F194-4C6AFE027E62}"/>
              </a:ext>
            </a:extLst>
          </p:cNvPr>
          <p:cNvSpPr/>
          <p:nvPr/>
        </p:nvSpPr>
        <p:spPr>
          <a:xfrm>
            <a:off x="7937368" y="1762814"/>
            <a:ext cx="575035" cy="85585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83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eagle head with sharp claws&#10;&#10;Description automatically generated">
            <a:extLst>
              <a:ext uri="{FF2B5EF4-FFF2-40B4-BE49-F238E27FC236}">
                <a16:creationId xmlns:a16="http://schemas.microsoft.com/office/drawing/2014/main" id="{7A0A932A-CFA7-009D-3152-262747927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113" y="5430605"/>
            <a:ext cx="1451137" cy="1274544"/>
          </a:xfrm>
          <a:prstGeom prst="rect">
            <a:avLst/>
          </a:prstGeom>
        </p:spPr>
      </p:pic>
      <p:sp>
        <p:nvSpPr>
          <p:cNvPr id="4" name="Title 3">
            <a:extLst>
              <a:ext uri="{FF2B5EF4-FFF2-40B4-BE49-F238E27FC236}">
                <a16:creationId xmlns:a16="http://schemas.microsoft.com/office/drawing/2014/main" id="{72F36052-EA50-B663-05D1-3EAF145B898A}"/>
              </a:ext>
            </a:extLst>
          </p:cNvPr>
          <p:cNvSpPr>
            <a:spLocks noGrp="1"/>
          </p:cNvSpPr>
          <p:nvPr>
            <p:ph type="title"/>
          </p:nvPr>
        </p:nvSpPr>
        <p:spPr>
          <a:xfrm>
            <a:off x="650448" y="1295399"/>
            <a:ext cx="4015819" cy="4209855"/>
          </a:xfrm>
        </p:spPr>
        <p:txBody>
          <a:bodyPr/>
          <a:lstStyle/>
          <a:p>
            <a:pPr algn="ctr"/>
            <a:r>
              <a:rPr lang="en-US" sz="3800" dirty="0"/>
              <a:t>Academic Requirements for Athletics</a:t>
            </a:r>
            <a:br>
              <a:rPr lang="en-US" dirty="0"/>
            </a:br>
            <a:br>
              <a:rPr lang="en-US" dirty="0"/>
            </a:br>
            <a:br>
              <a:rPr lang="en-US" dirty="0"/>
            </a:br>
            <a:br>
              <a:rPr lang="en-US" dirty="0"/>
            </a:br>
            <a:r>
              <a:rPr lang="en-US" sz="1800" dirty="0"/>
              <a:t>*Please see Coach Cochran each year for the most up to date information regarding athletes</a:t>
            </a:r>
          </a:p>
        </p:txBody>
      </p:sp>
      <p:sp>
        <p:nvSpPr>
          <p:cNvPr id="5" name="Content Placeholder 4">
            <a:extLst>
              <a:ext uri="{FF2B5EF4-FFF2-40B4-BE49-F238E27FC236}">
                <a16:creationId xmlns:a16="http://schemas.microsoft.com/office/drawing/2014/main" id="{D18DBC73-27D8-6485-9032-269DFE8F387C}"/>
              </a:ext>
            </a:extLst>
          </p:cNvPr>
          <p:cNvSpPr>
            <a:spLocks noGrp="1"/>
          </p:cNvSpPr>
          <p:nvPr>
            <p:ph idx="1"/>
          </p:nvPr>
        </p:nvSpPr>
        <p:spPr>
          <a:xfrm>
            <a:off x="5694213" y="817413"/>
            <a:ext cx="4958339" cy="3221539"/>
          </a:xfrm>
          <a:ln w="34925">
            <a:solidFill>
              <a:schemeClr val="accent2"/>
            </a:solidFill>
          </a:ln>
          <a:effectLst>
            <a:outerShdw blurRad="50800" dist="38100" dir="5400000" algn="t" rotWithShape="0">
              <a:prstClr val="black">
                <a:alpha val="40000"/>
              </a:prstClr>
            </a:outerShdw>
          </a:effectLst>
        </p:spPr>
        <p:txBody>
          <a:bodyPr/>
          <a:lstStyle/>
          <a:p>
            <a:pPr fontAlgn="base"/>
            <a:r>
              <a:rPr lang="en-US" dirty="0"/>
              <a:t>All students must have a </a:t>
            </a:r>
            <a:r>
              <a:rPr lang="en-US" b="1" u="sng" dirty="0"/>
              <a:t>minimum 2.0 GPA and passing 70% of your classes</a:t>
            </a:r>
            <a:r>
              <a:rPr lang="en-US" dirty="0"/>
              <a:t>. ​</a:t>
            </a:r>
          </a:p>
          <a:p>
            <a:pPr fontAlgn="base"/>
            <a:r>
              <a:rPr lang="en-US" dirty="0"/>
              <a:t>Students </a:t>
            </a:r>
            <a:r>
              <a:rPr lang="en-US" b="1" u="sng" dirty="0"/>
              <a:t>cannot</a:t>
            </a:r>
            <a:r>
              <a:rPr lang="en-US" dirty="0"/>
              <a:t> have more than 12 absences (for any reason) in a semester.​</a:t>
            </a:r>
          </a:p>
          <a:p>
            <a:pPr fontAlgn="base"/>
            <a:r>
              <a:rPr lang="en-US" dirty="0"/>
              <a:t>Must attend more than half a day of school to practice or play.​</a:t>
            </a:r>
          </a:p>
          <a:p>
            <a:pPr fontAlgn="base"/>
            <a:r>
              <a:rPr lang="en-US" dirty="0"/>
              <a:t>Up-to-date physical​</a:t>
            </a:r>
          </a:p>
        </p:txBody>
      </p:sp>
      <p:pic>
        <p:nvPicPr>
          <p:cNvPr id="9218" name="Picture 2" descr="No photo description available.">
            <a:extLst>
              <a:ext uri="{FF2B5EF4-FFF2-40B4-BE49-F238E27FC236}">
                <a16:creationId xmlns:a16="http://schemas.microsoft.com/office/drawing/2014/main" id="{A8960928-EEAB-A2BC-9AC3-600EE9FE8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909" y="4163648"/>
            <a:ext cx="4719204" cy="224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3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25AD9E-4C84-A1F6-2D60-23557BD2053B}"/>
              </a:ext>
            </a:extLst>
          </p:cNvPr>
          <p:cNvSpPr txBox="1"/>
          <p:nvPr/>
        </p:nvSpPr>
        <p:spPr>
          <a:xfrm>
            <a:off x="1447191" y="591622"/>
            <a:ext cx="8620636" cy="769441"/>
          </a:xfrm>
          <a:prstGeom prst="rect">
            <a:avLst/>
          </a:prstGeom>
          <a:noFill/>
        </p:spPr>
        <p:txBody>
          <a:bodyPr wrap="square" rtlCol="0">
            <a:spAutoFit/>
          </a:bodyPr>
          <a:lstStyle/>
          <a:p>
            <a:r>
              <a:rPr lang="en-US" sz="4400" dirty="0">
                <a:solidFill>
                  <a:schemeClr val="bg1"/>
                </a:solidFill>
              </a:rPr>
              <a:t>Extracurricular Ac</a:t>
            </a:r>
            <a:r>
              <a:rPr lang="en-US" sz="4400" dirty="0"/>
              <a:t>tivities - </a:t>
            </a:r>
            <a:r>
              <a:rPr lang="en-US" sz="4400" i="1" u="sng" dirty="0"/>
              <a:t>Clubs</a:t>
            </a:r>
          </a:p>
        </p:txBody>
      </p:sp>
      <p:pic>
        <p:nvPicPr>
          <p:cNvPr id="10" name="Picture 9" descr="A purple eagle head with sharp claws&#10;&#10;Description automatically generated">
            <a:extLst>
              <a:ext uri="{FF2B5EF4-FFF2-40B4-BE49-F238E27FC236}">
                <a16:creationId xmlns:a16="http://schemas.microsoft.com/office/drawing/2014/main" id="{FC6F4E0A-C99D-8859-4E1D-96C18EFEF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113" y="5430605"/>
            <a:ext cx="1451137" cy="1274544"/>
          </a:xfrm>
          <a:prstGeom prst="rect">
            <a:avLst/>
          </a:prstGeom>
        </p:spPr>
      </p:pic>
      <p:graphicFrame>
        <p:nvGraphicFramePr>
          <p:cNvPr id="2" name="Object 1">
            <a:extLst>
              <a:ext uri="{FF2B5EF4-FFF2-40B4-BE49-F238E27FC236}">
                <a16:creationId xmlns:a16="http://schemas.microsoft.com/office/drawing/2014/main" id="{2F7207F1-AC5B-FB20-4898-0B323A1A00AE}"/>
              </a:ext>
            </a:extLst>
          </p:cNvPr>
          <p:cNvGraphicFramePr>
            <a:graphicFrameLocks noChangeAspect="1"/>
          </p:cNvGraphicFramePr>
          <p:nvPr>
            <p:extLst>
              <p:ext uri="{D42A27DB-BD31-4B8C-83A1-F6EECF244321}">
                <p14:modId xmlns:p14="http://schemas.microsoft.com/office/powerpoint/2010/main" val="209008920"/>
              </p:ext>
            </p:extLst>
          </p:nvPr>
        </p:nvGraphicFramePr>
        <p:xfrm>
          <a:off x="1762984" y="1776309"/>
          <a:ext cx="8620636" cy="4333555"/>
        </p:xfrm>
        <a:graphic>
          <a:graphicData uri="http://schemas.openxmlformats.org/presentationml/2006/ole">
            <mc:AlternateContent xmlns:mc="http://schemas.openxmlformats.org/markup-compatibility/2006">
              <mc:Choice xmlns:v="urn:schemas-microsoft-com:vml" Requires="v">
                <p:oleObj name="Worksheet" r:id="rId3" imgW="7067626" imgH="3552774" progId="Excel.Sheet.12">
                  <p:embed/>
                </p:oleObj>
              </mc:Choice>
              <mc:Fallback>
                <p:oleObj name="Worksheet" r:id="rId3" imgW="7067626" imgH="3552774" progId="Excel.Sheet.12">
                  <p:embed/>
                  <p:pic>
                    <p:nvPicPr>
                      <p:cNvPr id="2" name="Object 1">
                        <a:extLst>
                          <a:ext uri="{FF2B5EF4-FFF2-40B4-BE49-F238E27FC236}">
                            <a16:creationId xmlns:a16="http://schemas.microsoft.com/office/drawing/2014/main" id="{2F7207F1-AC5B-FB20-4898-0B323A1A00AE}"/>
                          </a:ext>
                        </a:extLst>
                      </p:cNvPr>
                      <p:cNvPicPr/>
                      <p:nvPr/>
                    </p:nvPicPr>
                    <p:blipFill>
                      <a:blip r:embed="rId4"/>
                      <a:stretch>
                        <a:fillRect/>
                      </a:stretch>
                    </p:blipFill>
                    <p:spPr>
                      <a:xfrm>
                        <a:off x="1762984" y="1776309"/>
                        <a:ext cx="8620636" cy="4333555"/>
                      </a:xfrm>
                      <a:prstGeom prst="rect">
                        <a:avLst/>
                      </a:prstGeom>
                    </p:spPr>
                  </p:pic>
                </p:oleObj>
              </mc:Fallback>
            </mc:AlternateContent>
          </a:graphicData>
        </a:graphic>
      </p:graphicFrame>
      <p:sp>
        <p:nvSpPr>
          <p:cNvPr id="7" name="Arrow: Down 6">
            <a:extLst>
              <a:ext uri="{FF2B5EF4-FFF2-40B4-BE49-F238E27FC236}">
                <a16:creationId xmlns:a16="http://schemas.microsoft.com/office/drawing/2014/main" id="{F4FA1656-4B3F-35DA-8601-DCC4B611EFA5}"/>
              </a:ext>
            </a:extLst>
          </p:cNvPr>
          <p:cNvSpPr/>
          <p:nvPr/>
        </p:nvSpPr>
        <p:spPr>
          <a:xfrm>
            <a:off x="8413059" y="1304790"/>
            <a:ext cx="449589" cy="600001"/>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642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urple eagle head with sharp claws&#10;&#10;Description automatically generated">
            <a:extLst>
              <a:ext uri="{FF2B5EF4-FFF2-40B4-BE49-F238E27FC236}">
                <a16:creationId xmlns:a16="http://schemas.microsoft.com/office/drawing/2014/main" id="{B5F06B45-3FB0-2380-33F0-D8B6D9110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0511" y="5691253"/>
            <a:ext cx="1265880" cy="1111831"/>
          </a:xfrm>
          <a:prstGeom prst="rect">
            <a:avLst/>
          </a:prstGeom>
        </p:spPr>
      </p:pic>
      <p:sp>
        <p:nvSpPr>
          <p:cNvPr id="2" name="Title 1">
            <a:extLst>
              <a:ext uri="{FF2B5EF4-FFF2-40B4-BE49-F238E27FC236}">
                <a16:creationId xmlns:a16="http://schemas.microsoft.com/office/drawing/2014/main" id="{56F41CAC-35E0-703A-462E-C8463152FEBC}"/>
              </a:ext>
            </a:extLst>
          </p:cNvPr>
          <p:cNvSpPr>
            <a:spLocks noGrp="1"/>
          </p:cNvSpPr>
          <p:nvPr>
            <p:ph type="title"/>
          </p:nvPr>
        </p:nvSpPr>
        <p:spPr/>
        <p:txBody>
          <a:bodyPr/>
          <a:lstStyle/>
          <a:p>
            <a:r>
              <a:rPr lang="en-US" sz="3800" dirty="0"/>
              <a:t>Service-Learning Hours</a:t>
            </a:r>
          </a:p>
        </p:txBody>
      </p:sp>
      <p:pic>
        <p:nvPicPr>
          <p:cNvPr id="16" name="Content Placeholder 15">
            <a:extLst>
              <a:ext uri="{FF2B5EF4-FFF2-40B4-BE49-F238E27FC236}">
                <a16:creationId xmlns:a16="http://schemas.microsoft.com/office/drawing/2014/main" id="{7A21059C-3DDD-1728-048A-5F2DEEA8B73A}"/>
              </a:ext>
            </a:extLst>
          </p:cNvPr>
          <p:cNvPicPr>
            <a:picLocks noChangeAspect="1"/>
          </p:cNvPicPr>
          <p:nvPr/>
        </p:nvPicPr>
        <p:blipFill>
          <a:blip r:embed="rId3"/>
          <a:stretch>
            <a:fillRect/>
          </a:stretch>
        </p:blipFill>
        <p:spPr>
          <a:xfrm>
            <a:off x="676155" y="2245809"/>
            <a:ext cx="5419844" cy="1537319"/>
          </a:xfrm>
          <a:prstGeom prst="rect">
            <a:avLst/>
          </a:prstGeom>
        </p:spPr>
      </p:pic>
      <p:sp>
        <p:nvSpPr>
          <p:cNvPr id="15" name="TextBox 14">
            <a:extLst>
              <a:ext uri="{FF2B5EF4-FFF2-40B4-BE49-F238E27FC236}">
                <a16:creationId xmlns:a16="http://schemas.microsoft.com/office/drawing/2014/main" id="{48CF63A7-6B9B-1133-284E-DF2A4C33A1B3}"/>
              </a:ext>
            </a:extLst>
          </p:cNvPr>
          <p:cNvSpPr txBox="1"/>
          <p:nvPr/>
        </p:nvSpPr>
        <p:spPr>
          <a:xfrm>
            <a:off x="658049" y="607513"/>
            <a:ext cx="10946347" cy="769441"/>
          </a:xfrm>
          <a:prstGeom prst="rect">
            <a:avLst/>
          </a:prstGeom>
          <a:noFill/>
        </p:spPr>
        <p:txBody>
          <a:bodyPr wrap="square" rtlCol="0">
            <a:spAutoFit/>
          </a:bodyPr>
          <a:lstStyle/>
          <a:p>
            <a:pPr algn="ctr"/>
            <a:r>
              <a:rPr lang="en-US" sz="4400" dirty="0">
                <a:solidFill>
                  <a:schemeClr val="bg1"/>
                </a:solidFill>
              </a:rPr>
              <a:t>    Service-L</a:t>
            </a:r>
            <a:r>
              <a:rPr lang="en-US" sz="4400" dirty="0"/>
              <a:t>earning Hours</a:t>
            </a:r>
          </a:p>
        </p:txBody>
      </p:sp>
      <p:pic>
        <p:nvPicPr>
          <p:cNvPr id="18" name="Content Placeholder 7">
            <a:extLst>
              <a:ext uri="{FF2B5EF4-FFF2-40B4-BE49-F238E27FC236}">
                <a16:creationId xmlns:a16="http://schemas.microsoft.com/office/drawing/2014/main" id="{EC57474C-AAB0-7FD0-BF6A-9F7D958C627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6000"/>
                    </a14:imgEffect>
                  </a14:imgLayer>
                </a14:imgProps>
              </a:ext>
            </a:extLst>
          </a:blip>
          <a:stretch>
            <a:fillRect/>
          </a:stretch>
        </p:blipFill>
        <p:spPr>
          <a:xfrm>
            <a:off x="6574799" y="1487316"/>
            <a:ext cx="5029597" cy="4381877"/>
          </a:xfrm>
          <a:prstGeom prst="rect">
            <a:avLst/>
          </a:prstGeom>
          <a:ln w="41275">
            <a:solidFill>
              <a:schemeClr val="accent4"/>
            </a:solidFill>
            <a:prstDash val="sysDash"/>
          </a:ln>
        </p:spPr>
      </p:pic>
      <p:sp>
        <p:nvSpPr>
          <p:cNvPr id="9" name="Arrow: Up 8">
            <a:extLst>
              <a:ext uri="{FF2B5EF4-FFF2-40B4-BE49-F238E27FC236}">
                <a16:creationId xmlns:a16="http://schemas.microsoft.com/office/drawing/2014/main" id="{199307B3-9117-1379-A0D2-ACB4A58F9C66}"/>
              </a:ext>
            </a:extLst>
          </p:cNvPr>
          <p:cNvSpPr/>
          <p:nvPr/>
        </p:nvSpPr>
        <p:spPr>
          <a:xfrm>
            <a:off x="9115759" y="1917633"/>
            <a:ext cx="369651" cy="457055"/>
          </a:xfrm>
          <a:prstGeom prst="upArrow">
            <a:avLst/>
          </a:prstGeom>
          <a:scene3d>
            <a:camera prst="orthographicFront">
              <a:rot lat="0" lon="0" rev="0"/>
            </a:camera>
            <a:lightRig rig="threePt" dir="tl"/>
          </a:scene3d>
          <a:sp3d extrusionH="63500" prstMaterial="plastic">
            <a:bevelT w="0" h="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9" name="Arrow: Left 18">
            <a:extLst>
              <a:ext uri="{FF2B5EF4-FFF2-40B4-BE49-F238E27FC236}">
                <a16:creationId xmlns:a16="http://schemas.microsoft.com/office/drawing/2014/main" id="{047231F2-9A97-585E-7043-E5E852301B9B}"/>
              </a:ext>
            </a:extLst>
          </p:cNvPr>
          <p:cNvSpPr/>
          <p:nvPr/>
        </p:nvSpPr>
        <p:spPr>
          <a:xfrm>
            <a:off x="7598130" y="5234580"/>
            <a:ext cx="618167" cy="407677"/>
          </a:xfrm>
          <a:prstGeom prst="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12700" dir="5400000" algn="ctr" rotWithShape="0">
              <a:srgbClr val="000000">
                <a:alpha val="43137"/>
              </a:srgbClr>
            </a:outerShdw>
          </a:effectLst>
          <a:scene3d>
            <a:camera prst="orthographicFront"/>
            <a:lightRig rig="threePt" dir="t"/>
          </a:scene3d>
          <a:sp3d extrusionH="69850" prstMaterial="softEdge"/>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Star: 7 Points 20">
            <a:extLst>
              <a:ext uri="{FF2B5EF4-FFF2-40B4-BE49-F238E27FC236}">
                <a16:creationId xmlns:a16="http://schemas.microsoft.com/office/drawing/2014/main" id="{E122101F-ACCE-4B06-3024-E19313958457}"/>
              </a:ext>
            </a:extLst>
          </p:cNvPr>
          <p:cNvSpPr/>
          <p:nvPr/>
        </p:nvSpPr>
        <p:spPr>
          <a:xfrm rot="20751489">
            <a:off x="499741" y="104797"/>
            <a:ext cx="2615545" cy="2063125"/>
          </a:xfrm>
          <a:prstGeom prst="star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Not a graduation requirement!</a:t>
            </a:r>
          </a:p>
        </p:txBody>
      </p:sp>
      <p:pic>
        <p:nvPicPr>
          <p:cNvPr id="23" name="Picture 22">
            <a:extLst>
              <a:ext uri="{FF2B5EF4-FFF2-40B4-BE49-F238E27FC236}">
                <a16:creationId xmlns:a16="http://schemas.microsoft.com/office/drawing/2014/main" id="{C9C22B4C-1799-848E-1C35-29D5FF7E1D93}"/>
              </a:ext>
            </a:extLst>
          </p:cNvPr>
          <p:cNvPicPr>
            <a:picLocks noChangeAspect="1"/>
          </p:cNvPicPr>
          <p:nvPr/>
        </p:nvPicPr>
        <p:blipFill>
          <a:blip r:embed="rId6"/>
          <a:stretch>
            <a:fillRect/>
          </a:stretch>
        </p:blipFill>
        <p:spPr>
          <a:xfrm>
            <a:off x="1581084" y="4078665"/>
            <a:ext cx="3439005" cy="1086002"/>
          </a:xfrm>
          <a:prstGeom prst="rect">
            <a:avLst/>
          </a:prstGeom>
        </p:spPr>
      </p:pic>
      <p:sp>
        <p:nvSpPr>
          <p:cNvPr id="24" name="TextBox 23">
            <a:extLst>
              <a:ext uri="{FF2B5EF4-FFF2-40B4-BE49-F238E27FC236}">
                <a16:creationId xmlns:a16="http://schemas.microsoft.com/office/drawing/2014/main" id="{3364DCDB-535E-F15C-92D2-73E3C95BD6B8}"/>
              </a:ext>
            </a:extLst>
          </p:cNvPr>
          <p:cNvSpPr txBox="1"/>
          <p:nvPr/>
        </p:nvSpPr>
        <p:spPr>
          <a:xfrm>
            <a:off x="743061" y="5642257"/>
            <a:ext cx="4832547" cy="307777"/>
          </a:xfrm>
          <a:prstGeom prst="rect">
            <a:avLst/>
          </a:prstGeom>
          <a:noFill/>
        </p:spPr>
        <p:txBody>
          <a:bodyPr wrap="square" rtlCol="0">
            <a:spAutoFit/>
          </a:bodyPr>
          <a:lstStyle/>
          <a:p>
            <a:r>
              <a:rPr lang="en-US" sz="1400" dirty="0">
                <a:solidFill>
                  <a:schemeClr val="bg1"/>
                </a:solidFill>
              </a:rPr>
              <a:t>* These hours do not apply to OCS/adaptive students</a:t>
            </a:r>
          </a:p>
        </p:txBody>
      </p:sp>
    </p:spTree>
    <p:extLst>
      <p:ext uri="{BB962C8B-B14F-4D97-AF65-F5344CB8AC3E}">
        <p14:creationId xmlns:p14="http://schemas.microsoft.com/office/powerpoint/2010/main" val="257441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A1D1A6-0946-2409-C6F2-41A464457CA8}"/>
              </a:ext>
            </a:extLst>
          </p:cNvPr>
          <p:cNvSpPr>
            <a:spLocks noGrp="1"/>
          </p:cNvSpPr>
          <p:nvPr>
            <p:ph type="title"/>
          </p:nvPr>
        </p:nvSpPr>
        <p:spPr/>
        <p:txBody>
          <a:bodyPr/>
          <a:lstStyle/>
          <a:p>
            <a:r>
              <a:rPr lang="en-US" dirty="0"/>
              <a:t>Service-Learning Hours (cont’d)</a:t>
            </a:r>
          </a:p>
        </p:txBody>
      </p:sp>
      <p:sp>
        <p:nvSpPr>
          <p:cNvPr id="6" name="Content Placeholder 5">
            <a:extLst>
              <a:ext uri="{FF2B5EF4-FFF2-40B4-BE49-F238E27FC236}">
                <a16:creationId xmlns:a16="http://schemas.microsoft.com/office/drawing/2014/main" id="{8741F957-0CB0-D07A-8698-098421C5C0C2}"/>
              </a:ext>
            </a:extLst>
          </p:cNvPr>
          <p:cNvSpPr>
            <a:spLocks noGrp="1"/>
          </p:cNvSpPr>
          <p:nvPr>
            <p:ph sz="half" idx="2"/>
          </p:nvPr>
        </p:nvSpPr>
        <p:spPr>
          <a:xfrm>
            <a:off x="6636733" y="2603500"/>
            <a:ext cx="4825159" cy="3416300"/>
          </a:xfrm>
        </p:spPr>
        <p:txBody>
          <a:bodyPr>
            <a:normAutofit lnSpcReduction="10000"/>
          </a:bodyPr>
          <a:lstStyle/>
          <a:p>
            <a:pPr algn="ctr"/>
            <a:r>
              <a:rPr lang="en-US" b="1" u="sng" dirty="0">
                <a:solidFill>
                  <a:srgbClr val="0E6C96"/>
                </a:solidFill>
              </a:rPr>
              <a:t>PLEASE NOTE:</a:t>
            </a:r>
          </a:p>
          <a:p>
            <a:pPr>
              <a:buFont typeface="Wingdings" panose="05000000000000000000" pitchFamily="2" charset="2"/>
              <a:buChar char="v"/>
            </a:pPr>
            <a:r>
              <a:rPr lang="en-US" dirty="0"/>
              <a:t>You cannot begin service-learning hours until the </a:t>
            </a:r>
            <a:r>
              <a:rPr lang="en-US" b="1" u="sng" dirty="0">
                <a:solidFill>
                  <a:schemeClr val="accent2"/>
                </a:solidFill>
              </a:rPr>
              <a:t>1</a:t>
            </a:r>
            <a:r>
              <a:rPr lang="en-US" b="1" u="sng" baseline="30000" dirty="0">
                <a:solidFill>
                  <a:schemeClr val="accent2"/>
                </a:solidFill>
              </a:rPr>
              <a:t>st</a:t>
            </a:r>
            <a:r>
              <a:rPr lang="en-US" b="1" u="sng" dirty="0">
                <a:solidFill>
                  <a:schemeClr val="accent2"/>
                </a:solidFill>
              </a:rPr>
              <a:t> day you walk into Northern High School as a freshmen</a:t>
            </a:r>
            <a:r>
              <a:rPr lang="en-US" b="1" u="sng" dirty="0"/>
              <a:t>.</a:t>
            </a:r>
            <a:r>
              <a:rPr lang="en-US" dirty="0"/>
              <a:t> Any hours you complete over the summer will </a:t>
            </a:r>
            <a:r>
              <a:rPr lang="en-US" b="1" u="sng" dirty="0">
                <a:solidFill>
                  <a:schemeClr val="accent2"/>
                </a:solidFill>
              </a:rPr>
              <a:t>NOT</a:t>
            </a:r>
            <a:r>
              <a:rPr lang="en-US" dirty="0">
                <a:solidFill>
                  <a:schemeClr val="accent2"/>
                </a:solidFill>
              </a:rPr>
              <a:t> </a:t>
            </a:r>
            <a:r>
              <a:rPr lang="en-US" dirty="0"/>
              <a:t>count.</a:t>
            </a:r>
          </a:p>
          <a:p>
            <a:pPr>
              <a:buFont typeface="Wingdings" panose="05000000000000000000" pitchFamily="2" charset="2"/>
              <a:buChar char="v"/>
            </a:pPr>
            <a:r>
              <a:rPr lang="en-US" b="1" u="sng" dirty="0">
                <a:solidFill>
                  <a:schemeClr val="accent2"/>
                </a:solidFill>
              </a:rPr>
              <a:t>ALL HOURS MUST</a:t>
            </a:r>
            <a:r>
              <a:rPr lang="en-US" dirty="0">
                <a:solidFill>
                  <a:schemeClr val="accent2"/>
                </a:solidFill>
              </a:rPr>
              <a:t> </a:t>
            </a:r>
            <a:r>
              <a:rPr lang="en-US" dirty="0"/>
              <a:t>be submitted within the semester they are completed.</a:t>
            </a:r>
          </a:p>
          <a:p>
            <a:pPr>
              <a:buFont typeface="Wingdings" panose="05000000000000000000" pitchFamily="2" charset="2"/>
              <a:buChar char="v"/>
            </a:pPr>
            <a:r>
              <a:rPr lang="en-US" b="1" u="sng" dirty="0">
                <a:solidFill>
                  <a:schemeClr val="accent2"/>
                </a:solidFill>
              </a:rPr>
              <a:t>PRE-APPROVAL</a:t>
            </a:r>
            <a:r>
              <a:rPr lang="en-US" dirty="0"/>
              <a:t> forms must be submitted </a:t>
            </a:r>
            <a:r>
              <a:rPr lang="en-US" b="1" i="1" dirty="0"/>
              <a:t>PRIOR TO </a:t>
            </a:r>
            <a:r>
              <a:rPr lang="en-US" dirty="0"/>
              <a:t>beginning service for </a:t>
            </a:r>
            <a:r>
              <a:rPr lang="en-US" b="1" i="1" dirty="0"/>
              <a:t>ALL PERSONAL PROJECTS</a:t>
            </a:r>
            <a:endParaRPr lang="en-US" b="1" i="1" u="sng" dirty="0"/>
          </a:p>
          <a:p>
            <a:endParaRPr lang="en-US" dirty="0"/>
          </a:p>
        </p:txBody>
      </p:sp>
      <p:pic>
        <p:nvPicPr>
          <p:cNvPr id="20" name="Content Placeholder 19">
            <a:extLst>
              <a:ext uri="{FF2B5EF4-FFF2-40B4-BE49-F238E27FC236}">
                <a16:creationId xmlns:a16="http://schemas.microsoft.com/office/drawing/2014/main" id="{96EE940F-1F74-1E6D-01CC-6E467948E847}"/>
              </a:ext>
            </a:extLst>
          </p:cNvPr>
          <p:cNvPicPr>
            <a:picLocks noGrp="1" noChangeAspect="1"/>
          </p:cNvPicPr>
          <p:nvPr>
            <p:ph sz="half" idx="1"/>
          </p:nvPr>
        </p:nvPicPr>
        <p:blipFill>
          <a:blip r:embed="rId2"/>
          <a:stretch>
            <a:fillRect/>
          </a:stretch>
        </p:blipFill>
        <p:spPr>
          <a:xfrm>
            <a:off x="690664" y="2603500"/>
            <a:ext cx="5593404" cy="3416300"/>
          </a:xfrm>
        </p:spPr>
      </p:pic>
      <p:pic>
        <p:nvPicPr>
          <p:cNvPr id="21" name="Picture 20" descr="A purple eagle head with sharp claws&#10;&#10;Description automatically generated">
            <a:extLst>
              <a:ext uri="{FF2B5EF4-FFF2-40B4-BE49-F238E27FC236}">
                <a16:creationId xmlns:a16="http://schemas.microsoft.com/office/drawing/2014/main" id="{7EA0EDFF-DD03-1B7F-BC2A-A0F2A550E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113" y="5525201"/>
            <a:ext cx="1451137" cy="1274544"/>
          </a:xfrm>
          <a:prstGeom prst="rect">
            <a:avLst/>
          </a:prstGeom>
        </p:spPr>
      </p:pic>
    </p:spTree>
    <p:extLst>
      <p:ext uri="{BB962C8B-B14F-4D97-AF65-F5344CB8AC3E}">
        <p14:creationId xmlns:p14="http://schemas.microsoft.com/office/powerpoint/2010/main" val="326616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4"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8"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30" name="Freeform: Shape 29">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32"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4" name="Title 3">
            <a:extLst>
              <a:ext uri="{FF2B5EF4-FFF2-40B4-BE49-F238E27FC236}">
                <a16:creationId xmlns:a16="http://schemas.microsoft.com/office/drawing/2014/main" id="{EDED272F-79AF-F979-D7F5-45CCB4251258}"/>
              </a:ext>
            </a:extLst>
          </p:cNvPr>
          <p:cNvSpPr>
            <a:spLocks noGrp="1"/>
          </p:cNvSpPr>
          <p:nvPr>
            <p:ph type="title"/>
          </p:nvPr>
        </p:nvSpPr>
        <p:spPr>
          <a:xfrm>
            <a:off x="639098" y="629264"/>
            <a:ext cx="5132438" cy="2096507"/>
          </a:xfrm>
        </p:spPr>
        <p:txBody>
          <a:bodyPr vert="horz" lIns="91440" tIns="45720" rIns="91440" bIns="45720" rtlCol="0" anchor="ctr">
            <a:normAutofit/>
          </a:bodyPr>
          <a:lstStyle/>
          <a:p>
            <a:pPr algn="ctr"/>
            <a:r>
              <a:rPr lang="en-US" sz="3600" b="0" i="0" kern="1200" dirty="0">
                <a:solidFill>
                  <a:srgbClr val="EBEBEB"/>
                </a:solidFill>
                <a:latin typeface="+mj-lt"/>
                <a:ea typeface="+mj-ea"/>
                <a:cs typeface="+mj-cs"/>
              </a:rPr>
              <a:t>Question &amp; Answer Session At the End!</a:t>
            </a:r>
          </a:p>
        </p:txBody>
      </p:sp>
      <p:pic>
        <p:nvPicPr>
          <p:cNvPr id="8" name="Content Placeholder 7">
            <a:extLst>
              <a:ext uri="{FF2B5EF4-FFF2-40B4-BE49-F238E27FC236}">
                <a16:creationId xmlns:a16="http://schemas.microsoft.com/office/drawing/2014/main" id="{460C5A55-4410-FE14-15FB-A8A85B18513F}"/>
              </a:ext>
            </a:extLst>
          </p:cNvPr>
          <p:cNvPicPr>
            <a:picLocks noGrp="1" noChangeAspect="1"/>
          </p:cNvPicPr>
          <p:nvPr>
            <p:ph idx="1"/>
          </p:nvPr>
        </p:nvPicPr>
        <p:blipFill>
          <a:blip r:embed="rId3"/>
          <a:stretch>
            <a:fillRect/>
          </a:stretch>
        </p:blipFill>
        <p:spPr>
          <a:xfrm>
            <a:off x="6714836" y="995199"/>
            <a:ext cx="4828707" cy="4885182"/>
          </a:xfrm>
          <a:prstGeom prst="rect">
            <a:avLst/>
          </a:prstGeom>
        </p:spPr>
      </p:pic>
      <p:sp>
        <p:nvSpPr>
          <p:cNvPr id="34" name="Rectangle 33">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 Placeholder 5">
            <a:extLst>
              <a:ext uri="{FF2B5EF4-FFF2-40B4-BE49-F238E27FC236}">
                <a16:creationId xmlns:a16="http://schemas.microsoft.com/office/drawing/2014/main" id="{0ABEC518-3DCB-22D6-64BE-70C42C70A81D}"/>
              </a:ext>
            </a:extLst>
          </p:cNvPr>
          <p:cNvSpPr>
            <a:spLocks noGrp="1"/>
          </p:cNvSpPr>
          <p:nvPr>
            <p:ph type="body" sz="half" idx="2"/>
          </p:nvPr>
        </p:nvSpPr>
        <p:spPr>
          <a:xfrm>
            <a:off x="639098" y="2418735"/>
            <a:ext cx="5132439" cy="3811742"/>
          </a:xfrm>
        </p:spPr>
        <p:txBody>
          <a:bodyPr vert="horz" lIns="91440" tIns="45720" rIns="91440" bIns="45720" rtlCol="0" anchor="ctr">
            <a:normAutofit/>
          </a:bodyPr>
          <a:lstStyle/>
          <a:p>
            <a:pPr algn="ctr"/>
            <a:r>
              <a:rPr lang="en-US" sz="2400" b="1" dirty="0">
                <a:solidFill>
                  <a:srgbClr val="FB47D9"/>
                </a:solidFill>
              </a:rPr>
              <a:t>Please use this QR code to add all questions as we go through the presentation. We will review those questions at the end of the presentation to ensure that you leave here with answers… </a:t>
            </a:r>
          </a:p>
        </p:txBody>
      </p:sp>
    </p:spTree>
    <p:extLst>
      <p:ext uri="{BB962C8B-B14F-4D97-AF65-F5344CB8AC3E}">
        <p14:creationId xmlns:p14="http://schemas.microsoft.com/office/powerpoint/2010/main" val="278939796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urple eagle head with sharp claws&#10;&#10;Description automatically generated">
            <a:extLst>
              <a:ext uri="{FF2B5EF4-FFF2-40B4-BE49-F238E27FC236}">
                <a16:creationId xmlns:a16="http://schemas.microsoft.com/office/drawing/2014/main" id="{D52FC32A-F690-2F19-288D-F325B7E83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113" y="5430605"/>
            <a:ext cx="1451137" cy="1274544"/>
          </a:xfrm>
          <a:prstGeom prst="rect">
            <a:avLst/>
          </a:prstGeom>
        </p:spPr>
      </p:pic>
      <p:sp>
        <p:nvSpPr>
          <p:cNvPr id="5" name="Title 4">
            <a:extLst>
              <a:ext uri="{FF2B5EF4-FFF2-40B4-BE49-F238E27FC236}">
                <a16:creationId xmlns:a16="http://schemas.microsoft.com/office/drawing/2014/main" id="{14AC9F63-410A-85D8-19AA-5661AE6BC6A6}"/>
              </a:ext>
            </a:extLst>
          </p:cNvPr>
          <p:cNvSpPr>
            <a:spLocks noGrp="1"/>
          </p:cNvSpPr>
          <p:nvPr>
            <p:ph type="title"/>
          </p:nvPr>
        </p:nvSpPr>
        <p:spPr/>
        <p:txBody>
          <a:bodyPr/>
          <a:lstStyle/>
          <a:p>
            <a:pPr algn="ctr"/>
            <a:r>
              <a:rPr lang="en-US" sz="5400" dirty="0"/>
              <a:t>Driver’s Eligibility</a:t>
            </a:r>
          </a:p>
        </p:txBody>
      </p:sp>
      <p:sp>
        <p:nvSpPr>
          <p:cNvPr id="8" name="Content Placeholder 7">
            <a:extLst>
              <a:ext uri="{FF2B5EF4-FFF2-40B4-BE49-F238E27FC236}">
                <a16:creationId xmlns:a16="http://schemas.microsoft.com/office/drawing/2014/main" id="{43256C73-13B5-2FC0-3396-A6CEA6152DAC}"/>
              </a:ext>
            </a:extLst>
          </p:cNvPr>
          <p:cNvSpPr>
            <a:spLocks noGrp="1"/>
          </p:cNvSpPr>
          <p:nvPr>
            <p:ph sz="half" idx="2"/>
          </p:nvPr>
        </p:nvSpPr>
        <p:spPr>
          <a:xfrm>
            <a:off x="5911273" y="2459421"/>
            <a:ext cx="5403271" cy="4225158"/>
          </a:xfrm>
        </p:spPr>
        <p:txBody>
          <a:bodyPr>
            <a:normAutofit fontScale="92500" lnSpcReduction="10000"/>
          </a:bodyPr>
          <a:lstStyle/>
          <a:p>
            <a:pPr fontAlgn="base">
              <a:lnSpc>
                <a:spcPct val="115000"/>
              </a:lnSpc>
            </a:pPr>
            <a:r>
              <a:rPr lang="en-US" dirty="0"/>
              <a:t>Student must be at least</a:t>
            </a:r>
            <a:r>
              <a:rPr lang="en-US" sz="1800" dirty="0"/>
              <a:t> 14.5 years old​</a:t>
            </a:r>
          </a:p>
          <a:p>
            <a:pPr fontAlgn="base">
              <a:lnSpc>
                <a:spcPct val="115000"/>
              </a:lnSpc>
            </a:pPr>
            <a:r>
              <a:rPr lang="en-US" dirty="0"/>
              <a:t>Visit the</a:t>
            </a:r>
            <a:r>
              <a:rPr lang="en-US" sz="1800" dirty="0"/>
              <a:t> link to NC Driver’s School on Northern’s website​ - </a:t>
            </a:r>
            <a:r>
              <a:rPr lang="en-US" sz="1800" b="1" dirty="0">
                <a:solidFill>
                  <a:srgbClr val="0E6C96"/>
                </a:solidFill>
              </a:rPr>
              <a:t>“Parents” Tab </a:t>
            </a:r>
            <a:r>
              <a:rPr lang="en-US" sz="1800" dirty="0">
                <a:solidFill>
                  <a:schemeClr val="tx1"/>
                </a:solidFill>
              </a:rPr>
              <a:t>- to sign up for a class (not </a:t>
            </a:r>
            <a:r>
              <a:rPr lang="en-US" dirty="0">
                <a:solidFill>
                  <a:schemeClr val="tx1"/>
                </a:solidFill>
              </a:rPr>
              <a:t>affiliated with </a:t>
            </a:r>
            <a:r>
              <a:rPr lang="en-US" sz="1800" dirty="0">
                <a:solidFill>
                  <a:schemeClr val="tx1"/>
                </a:solidFill>
              </a:rPr>
              <a:t>GCS)</a:t>
            </a:r>
            <a:endParaRPr lang="en-US" sz="1800" b="1" dirty="0">
              <a:solidFill>
                <a:srgbClr val="0E6C96"/>
              </a:solidFill>
            </a:endParaRPr>
          </a:p>
          <a:p>
            <a:pPr fontAlgn="base">
              <a:lnSpc>
                <a:spcPct val="115000"/>
              </a:lnSpc>
            </a:pPr>
            <a:r>
              <a:rPr lang="en-US" sz="1800" dirty="0"/>
              <a:t>Complete the class &amp; driving requirements​</a:t>
            </a:r>
          </a:p>
          <a:p>
            <a:pPr fontAlgn="base">
              <a:lnSpc>
                <a:spcPct val="115000"/>
              </a:lnSpc>
            </a:pPr>
            <a:r>
              <a:rPr lang="en-US" dirty="0"/>
              <a:t>Obtain</a:t>
            </a:r>
            <a:r>
              <a:rPr lang="en-US" sz="1800" dirty="0"/>
              <a:t> eligibility form from </a:t>
            </a:r>
            <a:r>
              <a:rPr lang="en-US" sz="1800" b="1" dirty="0">
                <a:solidFill>
                  <a:srgbClr val="0E6C96"/>
                </a:solidFill>
              </a:rPr>
              <a:t>Counseling Secretary Mrs. Wyrick </a:t>
            </a:r>
            <a:r>
              <a:rPr lang="en-US" sz="1800" u="sng" dirty="0"/>
              <a:t>(</a:t>
            </a:r>
            <a:r>
              <a:rPr lang="en-US" sz="1800" b="1" u="sng" dirty="0"/>
              <a:t>not counselors</a:t>
            </a:r>
            <a:r>
              <a:rPr lang="en-US" sz="1800" u="sng" dirty="0"/>
              <a:t>)</a:t>
            </a:r>
            <a:r>
              <a:rPr lang="en-US" sz="1800" dirty="0"/>
              <a:t>​</a:t>
            </a:r>
          </a:p>
          <a:p>
            <a:pPr fontAlgn="base">
              <a:lnSpc>
                <a:spcPct val="115000"/>
              </a:lnSpc>
            </a:pPr>
            <a:r>
              <a:rPr lang="en-US" sz="1800" dirty="0"/>
              <a:t>Student must have passed 5 out of 6 classes the semester prior to requesting an eligibility certificate</a:t>
            </a:r>
          </a:p>
          <a:p>
            <a:pPr fontAlgn="base">
              <a:lnSpc>
                <a:spcPct val="115000"/>
              </a:lnSpc>
            </a:pPr>
            <a:r>
              <a:rPr lang="en-US" sz="1800" dirty="0"/>
              <a:t>Must be signed by parent/guardian​ in the counseling office</a:t>
            </a:r>
          </a:p>
          <a:p>
            <a:pPr fontAlgn="base">
              <a:lnSpc>
                <a:spcPct val="115000"/>
              </a:lnSpc>
            </a:pPr>
            <a:endParaRPr lang="en-US" sz="1800" dirty="0">
              <a:highlight>
                <a:srgbClr val="00FF00"/>
              </a:highlight>
            </a:endParaRPr>
          </a:p>
          <a:p>
            <a:endParaRPr lang="en-US" dirty="0"/>
          </a:p>
        </p:txBody>
      </p:sp>
      <p:pic>
        <p:nvPicPr>
          <p:cNvPr id="9" name="Picture 2" descr="Image result for new driver">
            <a:extLst>
              <a:ext uri="{FF2B5EF4-FFF2-40B4-BE49-F238E27FC236}">
                <a16:creationId xmlns:a16="http://schemas.microsoft.com/office/drawing/2014/main" id="{0536F9EF-602F-A9AE-5C57-A7E5DE80E6E3}"/>
              </a:ext>
            </a:extLst>
          </p:cNvPr>
          <p:cNvPicPr>
            <a:picLocks noGrp="1" noChangeAspect="1" noChangeArrowheads="1"/>
          </p:cNvPicPr>
          <p:nvPr>
            <p:ph sz="half" idx="1"/>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1371600" y="2879387"/>
            <a:ext cx="3985491" cy="2694562"/>
          </a:xfrm>
          <a:prstGeom prst="rect">
            <a:avLst/>
          </a:prstGeom>
          <a:noFill/>
          <a:ln w="28575">
            <a:solidFill>
              <a:schemeClr val="tx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DC19E7-4649-913C-0AE0-3F58492ADED3}"/>
              </a:ext>
            </a:extLst>
          </p:cNvPr>
          <p:cNvSpPr>
            <a:spLocks noGrp="1"/>
          </p:cNvSpPr>
          <p:nvPr>
            <p:ph type="title"/>
          </p:nvPr>
        </p:nvSpPr>
        <p:spPr>
          <a:xfrm>
            <a:off x="959005" y="1295400"/>
            <a:ext cx="3111190" cy="1600200"/>
          </a:xfrm>
        </p:spPr>
        <p:txBody>
          <a:bodyPr anchor="b">
            <a:normAutofit/>
          </a:bodyPr>
          <a:lstStyle/>
          <a:p>
            <a:pPr algn="ctr"/>
            <a:r>
              <a:rPr lang="en-US" sz="3000" dirty="0">
                <a:solidFill>
                  <a:schemeClr val="tx1"/>
                </a:solidFill>
              </a:rPr>
              <a:t>Planning Beyond 9</a:t>
            </a:r>
            <a:r>
              <a:rPr lang="en-US" sz="3000" baseline="30000" dirty="0">
                <a:solidFill>
                  <a:schemeClr val="tx1"/>
                </a:solidFill>
              </a:rPr>
              <a:t>th</a:t>
            </a:r>
            <a:r>
              <a:rPr lang="en-US" sz="3000" dirty="0">
                <a:solidFill>
                  <a:schemeClr val="tx1"/>
                </a:solidFill>
              </a:rPr>
              <a:t> Grade…</a:t>
            </a:r>
          </a:p>
        </p:txBody>
      </p:sp>
      <p:sp>
        <p:nvSpPr>
          <p:cNvPr id="6" name="Subtitle 5">
            <a:extLst>
              <a:ext uri="{FF2B5EF4-FFF2-40B4-BE49-F238E27FC236}">
                <a16:creationId xmlns:a16="http://schemas.microsoft.com/office/drawing/2014/main" id="{13C21156-67A5-6DAC-6DA5-8184ACDE0A66}"/>
              </a:ext>
            </a:extLst>
          </p:cNvPr>
          <p:cNvSpPr>
            <a:spLocks noGrp="1"/>
          </p:cNvSpPr>
          <p:nvPr>
            <p:ph idx="1"/>
          </p:nvPr>
        </p:nvSpPr>
        <p:spPr>
          <a:xfrm>
            <a:off x="5781146" y="1170877"/>
            <a:ext cx="5190066" cy="5441795"/>
          </a:xfrm>
        </p:spPr>
        <p:txBody>
          <a:bodyPr>
            <a:normAutofit/>
          </a:bodyPr>
          <a:lstStyle/>
          <a:p>
            <a:r>
              <a:rPr lang="en-US" sz="2000" b="1" dirty="0"/>
              <a:t>College Admissions offices pay attention to what you do in 9</a:t>
            </a:r>
            <a:r>
              <a:rPr lang="en-US" sz="2000" b="1" baseline="30000" dirty="0"/>
              <a:t>th</a:t>
            </a:r>
            <a:r>
              <a:rPr lang="en-US" sz="2000" b="1" dirty="0"/>
              <a:t> grade. Some important criteria:</a:t>
            </a:r>
          </a:p>
          <a:p>
            <a:pPr marL="685800" lvl="1">
              <a:buFont typeface="Arial" panose="020B0604020202020204" pitchFamily="34" charset="0"/>
              <a:buChar char="•"/>
            </a:pPr>
            <a:r>
              <a:rPr lang="en-US" sz="1800" dirty="0"/>
              <a:t>Your GPA and class rank</a:t>
            </a:r>
          </a:p>
          <a:p>
            <a:pPr marL="685800" lvl="1">
              <a:buFont typeface="Arial" panose="020B0604020202020204" pitchFamily="34" charset="0"/>
              <a:buChar char="•"/>
            </a:pPr>
            <a:r>
              <a:rPr lang="en-US" sz="1800" dirty="0"/>
              <a:t>Difficulty/rigor of courseload completed </a:t>
            </a:r>
            <a:r>
              <a:rPr lang="en-US" sz="1800" u="sng" dirty="0"/>
              <a:t>successfully</a:t>
            </a:r>
          </a:p>
          <a:p>
            <a:pPr marL="685800" lvl="1">
              <a:buFont typeface="Arial" panose="020B0604020202020204" pitchFamily="34" charset="0"/>
              <a:buChar char="•"/>
            </a:pPr>
            <a:r>
              <a:rPr lang="en-US" sz="1800" dirty="0"/>
              <a:t>Extracurricular activities</a:t>
            </a:r>
          </a:p>
          <a:p>
            <a:pPr marL="685800" lvl="1">
              <a:buFont typeface="Arial" panose="020B0604020202020204" pitchFamily="34" charset="0"/>
              <a:buChar char="•"/>
            </a:pPr>
            <a:r>
              <a:rPr lang="en-US" sz="1800" dirty="0"/>
              <a:t>SAT/ACT scores</a:t>
            </a:r>
          </a:p>
          <a:p>
            <a:pPr marL="685800" lvl="1">
              <a:buFont typeface="Arial" panose="020B0604020202020204" pitchFamily="34" charset="0"/>
              <a:buChar char="•"/>
            </a:pPr>
            <a:r>
              <a:rPr lang="en-US" sz="1800" dirty="0"/>
              <a:t>Community involvement</a:t>
            </a:r>
          </a:p>
          <a:p>
            <a:pPr marL="685800" lvl="1">
              <a:buFont typeface="Arial" panose="020B0604020202020204" pitchFamily="34" charset="0"/>
              <a:buChar char="•"/>
            </a:pPr>
            <a:r>
              <a:rPr lang="en-US" sz="1800" dirty="0"/>
              <a:t>Recommendations – make sure you make good impressions</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2000" b="1" i="0" u="none" strike="noStrike" kern="1200" cap="none" spc="0" normalizeH="0" baseline="0" noProof="0" dirty="0">
                <a:ln>
                  <a:noFill/>
                </a:ln>
                <a:solidFill>
                  <a:prstClr val="white">
                    <a:lumMod val="75000"/>
                    <a:lumOff val="25000"/>
                  </a:prstClr>
                </a:solidFill>
                <a:effectLst/>
                <a:uLnTx/>
                <a:uFillTx/>
                <a:latin typeface="Century Gothic" panose="020B0502020202020204"/>
                <a:ea typeface="+mn-ea"/>
                <a:cs typeface="+mn-cs"/>
              </a:rPr>
              <a:t>Make it count from the start!</a:t>
            </a:r>
          </a:p>
          <a:p>
            <a:pPr marL="400050" lvl="1" indent="0">
              <a:buNone/>
            </a:pPr>
            <a:endParaRPr lang="en-US" sz="1800" dirty="0"/>
          </a:p>
          <a:p>
            <a:pPr marL="342900" indent="-342900" algn="ctr">
              <a:buFont typeface="Arial" panose="020B0604020202020204" pitchFamily="34" charset="0"/>
              <a:buChar char="•"/>
            </a:pPr>
            <a:endParaRPr lang="en-US" sz="2000" dirty="0"/>
          </a:p>
        </p:txBody>
      </p:sp>
      <p:sp>
        <p:nvSpPr>
          <p:cNvPr id="9" name="Text Placeholder 8">
            <a:extLst>
              <a:ext uri="{FF2B5EF4-FFF2-40B4-BE49-F238E27FC236}">
                <a16:creationId xmlns:a16="http://schemas.microsoft.com/office/drawing/2014/main" id="{2787E54A-5291-A98E-4C0C-4BAD9A17FF9D}"/>
              </a:ext>
            </a:extLst>
          </p:cNvPr>
          <p:cNvSpPr>
            <a:spLocks noGrp="1"/>
          </p:cNvSpPr>
          <p:nvPr>
            <p:ph type="body" sz="half" idx="2"/>
          </p:nvPr>
        </p:nvSpPr>
        <p:spPr>
          <a:xfrm>
            <a:off x="702527" y="3129280"/>
            <a:ext cx="3746810" cy="2895599"/>
          </a:xfrm>
        </p:spPr>
        <p:txBody>
          <a:bodyPr/>
          <a:lstStyle/>
          <a:p>
            <a:pPr algn="ctr"/>
            <a:r>
              <a:rPr lang="en-US" sz="2000" dirty="0"/>
              <a:t>Thinking long-term is important from the minute you walk through our doors as a freshman. </a:t>
            </a:r>
          </a:p>
          <a:p>
            <a:pPr algn="ctr"/>
            <a:endParaRPr lang="en-US" sz="2000" dirty="0"/>
          </a:p>
          <a:p>
            <a:pPr algn="ctr"/>
            <a:r>
              <a:rPr lang="en-US" sz="2000" dirty="0"/>
              <a:t>If College is on your radar…</a:t>
            </a:r>
          </a:p>
          <a:p>
            <a:endParaRPr lang="en-US" dirty="0"/>
          </a:p>
        </p:txBody>
      </p:sp>
      <p:pic>
        <p:nvPicPr>
          <p:cNvPr id="10" name="Picture 9">
            <a:extLst>
              <a:ext uri="{FF2B5EF4-FFF2-40B4-BE49-F238E27FC236}">
                <a16:creationId xmlns:a16="http://schemas.microsoft.com/office/drawing/2014/main" id="{4ECD1C54-E5B0-5D9C-D86A-0A2548863B9A}"/>
              </a:ext>
            </a:extLst>
          </p:cNvPr>
          <p:cNvPicPr>
            <a:picLocks noChangeAspect="1"/>
          </p:cNvPicPr>
          <p:nvPr/>
        </p:nvPicPr>
        <p:blipFill>
          <a:blip r:embed="rId3"/>
          <a:stretch>
            <a:fillRect/>
          </a:stretch>
        </p:blipFill>
        <p:spPr>
          <a:xfrm>
            <a:off x="10427423" y="5161040"/>
            <a:ext cx="1450974" cy="1274174"/>
          </a:xfrm>
          <a:prstGeom prst="rect">
            <a:avLst/>
          </a:prstGeom>
        </p:spPr>
      </p:pic>
    </p:spTree>
    <p:extLst>
      <p:ext uri="{BB962C8B-B14F-4D97-AF65-F5344CB8AC3E}">
        <p14:creationId xmlns:p14="http://schemas.microsoft.com/office/powerpoint/2010/main" val="159214286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A8A645-DA10-7D26-1029-5688B4A79B58}"/>
              </a:ext>
            </a:extLst>
          </p:cNvPr>
          <p:cNvSpPr>
            <a:spLocks noGrp="1"/>
          </p:cNvSpPr>
          <p:nvPr>
            <p:ph type="title"/>
          </p:nvPr>
        </p:nvSpPr>
        <p:spPr>
          <a:xfrm>
            <a:off x="772509" y="1063417"/>
            <a:ext cx="9855213" cy="1372986"/>
          </a:xfrm>
        </p:spPr>
        <p:txBody>
          <a:bodyPr/>
          <a:lstStyle/>
          <a:p>
            <a:r>
              <a:rPr lang="en-US" dirty="0"/>
              <a:t>Expectations of a High School Student</a:t>
            </a:r>
          </a:p>
        </p:txBody>
      </p:sp>
      <p:sp>
        <p:nvSpPr>
          <p:cNvPr id="6" name="Text Placeholder 5">
            <a:extLst>
              <a:ext uri="{FF2B5EF4-FFF2-40B4-BE49-F238E27FC236}">
                <a16:creationId xmlns:a16="http://schemas.microsoft.com/office/drawing/2014/main" id="{DBDA7FF1-F9EA-A298-4273-4FA3D2239A38}"/>
              </a:ext>
            </a:extLst>
          </p:cNvPr>
          <p:cNvSpPr>
            <a:spLocks noGrp="1"/>
          </p:cNvSpPr>
          <p:nvPr>
            <p:ph type="body" sz="half" idx="2"/>
          </p:nvPr>
        </p:nvSpPr>
        <p:spPr>
          <a:xfrm>
            <a:off x="1802064" y="3249637"/>
            <a:ext cx="9107674" cy="3727938"/>
          </a:xfrm>
        </p:spPr>
        <p:txBody>
          <a:bodyPr>
            <a:normAutofit/>
          </a:bodyPr>
          <a:lstStyle/>
          <a:p>
            <a:pPr marL="0" indent="0" algn="ctr">
              <a:buNone/>
            </a:pPr>
            <a:r>
              <a:rPr lang="en-US" sz="2200" b="1" u="sng" dirty="0">
                <a:solidFill>
                  <a:schemeClr val="accent1">
                    <a:lumMod val="60000"/>
                    <a:lumOff val="40000"/>
                  </a:schemeClr>
                </a:solidFill>
              </a:rPr>
              <a:t>Your Role and Responsibilities:</a:t>
            </a:r>
          </a:p>
          <a:p>
            <a:pPr marL="628650" lvl="1" indent="-171450">
              <a:buFont typeface="Wingdings" panose="05000000000000000000" pitchFamily="2" charset="2"/>
              <a:buChar char="Ø"/>
            </a:pPr>
            <a:r>
              <a:rPr lang="en-US" sz="1800" dirty="0"/>
              <a:t> </a:t>
            </a:r>
            <a:r>
              <a:rPr lang="en-US" sz="2000" dirty="0"/>
              <a:t>BE RESPECTFUL: participate when required, quiet when necessary</a:t>
            </a:r>
          </a:p>
          <a:p>
            <a:pPr marL="628650" lvl="1" indent="-171450">
              <a:buFont typeface="Wingdings" panose="05000000000000000000" pitchFamily="2" charset="2"/>
              <a:buChar char="Ø"/>
            </a:pPr>
            <a:r>
              <a:rPr lang="en-US" sz="2000" dirty="0"/>
              <a:t> BE PUNCTUAL: you have 5 minutes to get from class to class</a:t>
            </a:r>
          </a:p>
          <a:p>
            <a:pPr marL="628650" lvl="1" indent="-171450">
              <a:buFont typeface="Wingdings" panose="05000000000000000000" pitchFamily="2" charset="2"/>
              <a:buChar char="Ø"/>
            </a:pPr>
            <a:r>
              <a:rPr lang="en-US" sz="2000" dirty="0"/>
              <a:t> BE A SELF-STARTER: Is there a daily routine? Know it! Do it!</a:t>
            </a:r>
          </a:p>
          <a:p>
            <a:pPr marL="628650" lvl="1" indent="-171450">
              <a:buFont typeface="Wingdings" panose="05000000000000000000" pitchFamily="2" charset="2"/>
              <a:buChar char="Ø"/>
            </a:pPr>
            <a:r>
              <a:rPr lang="en-US" sz="2000" dirty="0"/>
              <a:t> BE PREPARED: have your laptop charged, supplies needed</a:t>
            </a:r>
          </a:p>
          <a:p>
            <a:pPr marL="628650" lvl="1" indent="-171450">
              <a:buFont typeface="Wingdings" panose="05000000000000000000" pitchFamily="2" charset="2"/>
              <a:buChar char="Ø"/>
            </a:pPr>
            <a:r>
              <a:rPr lang="en-US" sz="2000" dirty="0"/>
              <a:t> BE ORGANIZED: make a routine for yourself on day one. Have 	what you need, take notes that make sense to YOU</a:t>
            </a:r>
          </a:p>
          <a:p>
            <a:endParaRPr lang="en-US" dirty="0"/>
          </a:p>
        </p:txBody>
      </p:sp>
      <p:pic>
        <p:nvPicPr>
          <p:cNvPr id="7" name="Picture 6" descr="A purple eagle head with sharp claws&#10;&#10;Description automatically generated">
            <a:extLst>
              <a:ext uri="{FF2B5EF4-FFF2-40B4-BE49-F238E27FC236}">
                <a16:creationId xmlns:a16="http://schemas.microsoft.com/office/drawing/2014/main" id="{D8642A64-696A-EE2A-7B1A-825FA0B82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00" y="5319217"/>
            <a:ext cx="1605064" cy="1409739"/>
          </a:xfrm>
          <a:prstGeom prst="rect">
            <a:avLst/>
          </a:prstGeom>
        </p:spPr>
      </p:pic>
    </p:spTree>
    <p:extLst>
      <p:ext uri="{BB962C8B-B14F-4D97-AF65-F5344CB8AC3E}">
        <p14:creationId xmlns:p14="http://schemas.microsoft.com/office/powerpoint/2010/main" val="313405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1B97EB-6DBF-6654-7789-1C05EE18A4BE}"/>
              </a:ext>
            </a:extLst>
          </p:cNvPr>
          <p:cNvSpPr>
            <a:spLocks noGrp="1"/>
          </p:cNvSpPr>
          <p:nvPr>
            <p:ph type="title"/>
          </p:nvPr>
        </p:nvSpPr>
        <p:spPr/>
        <p:txBody>
          <a:bodyPr/>
          <a:lstStyle/>
          <a:p>
            <a:r>
              <a:rPr lang="en-US" u="sng" dirty="0"/>
              <a:t>Please note:</a:t>
            </a:r>
            <a:endParaRPr lang="en-US" dirty="0"/>
          </a:p>
        </p:txBody>
      </p:sp>
      <p:sp>
        <p:nvSpPr>
          <p:cNvPr id="7" name="Text Placeholder 6">
            <a:extLst>
              <a:ext uri="{FF2B5EF4-FFF2-40B4-BE49-F238E27FC236}">
                <a16:creationId xmlns:a16="http://schemas.microsoft.com/office/drawing/2014/main" id="{528D1A02-71B4-078C-DD46-BE1149ACFE8C}"/>
              </a:ext>
            </a:extLst>
          </p:cNvPr>
          <p:cNvSpPr>
            <a:spLocks noGrp="1"/>
          </p:cNvSpPr>
          <p:nvPr>
            <p:ph type="body" idx="1"/>
          </p:nvPr>
        </p:nvSpPr>
        <p:spPr>
          <a:xfrm>
            <a:off x="1154954" y="2611346"/>
            <a:ext cx="4825157" cy="706965"/>
          </a:xfrm>
        </p:spPr>
        <p:txBody>
          <a:bodyPr/>
          <a:lstStyle/>
          <a:p>
            <a:pPr algn="ctr">
              <a:spcBef>
                <a:spcPts val="0"/>
              </a:spcBef>
            </a:pPr>
            <a:r>
              <a:rPr lang="en-US" dirty="0"/>
              <a:t>Taking PE/Health summer before 9</a:t>
            </a:r>
            <a:r>
              <a:rPr lang="en-US" baseline="30000" dirty="0"/>
              <a:t>th</a:t>
            </a:r>
            <a:r>
              <a:rPr lang="en-US" dirty="0"/>
              <a:t> grade:</a:t>
            </a:r>
          </a:p>
        </p:txBody>
      </p:sp>
      <p:sp>
        <p:nvSpPr>
          <p:cNvPr id="8" name="Content Placeholder 7">
            <a:extLst>
              <a:ext uri="{FF2B5EF4-FFF2-40B4-BE49-F238E27FC236}">
                <a16:creationId xmlns:a16="http://schemas.microsoft.com/office/drawing/2014/main" id="{314E809F-A117-A554-5E77-CA16C4B9BC3C}"/>
              </a:ext>
            </a:extLst>
          </p:cNvPr>
          <p:cNvSpPr>
            <a:spLocks noGrp="1"/>
          </p:cNvSpPr>
          <p:nvPr>
            <p:ph sz="half" idx="2"/>
          </p:nvPr>
        </p:nvSpPr>
        <p:spPr>
          <a:xfrm>
            <a:off x="1154954" y="3526133"/>
            <a:ext cx="4825158" cy="2840039"/>
          </a:xfrm>
        </p:spPr>
        <p:txBody>
          <a:bodyPr>
            <a:normAutofit lnSpcReduction="10000"/>
          </a:bodyPr>
          <a:lstStyle/>
          <a:p>
            <a:pPr>
              <a:spcBef>
                <a:spcPts val="600"/>
              </a:spcBef>
            </a:pPr>
            <a:r>
              <a:rPr lang="en-US" sz="1900" dirty="0"/>
              <a:t>If you are planning to take PE/Health over the summer, you MUST have that conversation with your </a:t>
            </a:r>
            <a:r>
              <a:rPr lang="en-US" sz="1900" b="1" dirty="0"/>
              <a:t>MIDDLE SCHOOL COUNSELOR;</a:t>
            </a:r>
            <a:r>
              <a:rPr lang="en-US" sz="1900" dirty="0"/>
              <a:t> Northern Guilford High counselors cannot register you for that course since you are not considered a student with us until August 2025. </a:t>
            </a:r>
            <a:endParaRPr lang="en-US" sz="1900" b="1" dirty="0"/>
          </a:p>
          <a:p>
            <a:pPr marL="0" indent="0">
              <a:buNone/>
            </a:pPr>
            <a:endParaRPr lang="en-US" dirty="0"/>
          </a:p>
        </p:txBody>
      </p:sp>
      <p:sp>
        <p:nvSpPr>
          <p:cNvPr id="9" name="Text Placeholder 8">
            <a:extLst>
              <a:ext uri="{FF2B5EF4-FFF2-40B4-BE49-F238E27FC236}">
                <a16:creationId xmlns:a16="http://schemas.microsoft.com/office/drawing/2014/main" id="{5D5B5987-5D2A-8880-5370-119B88926D03}"/>
              </a:ext>
            </a:extLst>
          </p:cNvPr>
          <p:cNvSpPr>
            <a:spLocks noGrp="1"/>
          </p:cNvSpPr>
          <p:nvPr>
            <p:ph type="body" sz="quarter" idx="3"/>
          </p:nvPr>
        </p:nvSpPr>
        <p:spPr>
          <a:xfrm>
            <a:off x="6208712" y="2728195"/>
            <a:ext cx="4825159" cy="576262"/>
          </a:xfrm>
        </p:spPr>
        <p:txBody>
          <a:bodyPr/>
          <a:lstStyle/>
          <a:p>
            <a:pPr algn="ctr"/>
            <a:r>
              <a:rPr lang="en-US" dirty="0"/>
              <a:t>Registration for new students/private or charter:</a:t>
            </a:r>
          </a:p>
        </p:txBody>
      </p:sp>
      <p:sp>
        <p:nvSpPr>
          <p:cNvPr id="10" name="Content Placeholder 9">
            <a:extLst>
              <a:ext uri="{FF2B5EF4-FFF2-40B4-BE49-F238E27FC236}">
                <a16:creationId xmlns:a16="http://schemas.microsoft.com/office/drawing/2014/main" id="{24A5D6F3-6CED-BB42-EE4E-214C97606871}"/>
              </a:ext>
            </a:extLst>
          </p:cNvPr>
          <p:cNvSpPr>
            <a:spLocks noGrp="1"/>
          </p:cNvSpPr>
          <p:nvPr>
            <p:ph sz="quarter" idx="4"/>
          </p:nvPr>
        </p:nvSpPr>
        <p:spPr>
          <a:xfrm>
            <a:off x="6208712" y="3526132"/>
            <a:ext cx="4825159" cy="2840039"/>
          </a:xfrm>
        </p:spPr>
        <p:txBody>
          <a:bodyPr>
            <a:normAutofit lnSpcReduction="10000"/>
          </a:bodyPr>
          <a:lstStyle/>
          <a:p>
            <a:pPr>
              <a:buFont typeface="Arial" panose="020B0604020202020204" pitchFamily="34" charset="0"/>
              <a:buChar char="•"/>
            </a:pPr>
            <a:r>
              <a:rPr lang="en-US" sz="1900" dirty="0"/>
              <a:t>Counselors will release Sign-Up Genius links in late May for registration. Please check our Website for those links.</a:t>
            </a:r>
          </a:p>
          <a:p>
            <a:pPr>
              <a:buFont typeface="Arial" panose="020B0604020202020204" pitchFamily="34" charset="0"/>
              <a:buChar char="•"/>
            </a:pPr>
            <a:r>
              <a:rPr lang="en-US" sz="1900" dirty="0"/>
              <a:t>You must sign-up for a date and time with your alpha assigned counselor.</a:t>
            </a:r>
          </a:p>
          <a:p>
            <a:pPr>
              <a:buFont typeface="Arial" panose="020B0604020202020204" pitchFamily="34" charset="0"/>
              <a:buChar char="•"/>
            </a:pPr>
            <a:r>
              <a:rPr lang="en-US" sz="1900" dirty="0"/>
              <a:t>Registration will begin the 2</a:t>
            </a:r>
            <a:r>
              <a:rPr lang="en-US" sz="1900" baseline="30000" dirty="0"/>
              <a:t>nd</a:t>
            </a:r>
            <a:r>
              <a:rPr lang="en-US" sz="1900" dirty="0"/>
              <a:t> week of July.</a:t>
            </a:r>
          </a:p>
          <a:p>
            <a:pPr marL="0" indent="0">
              <a:buNone/>
            </a:pPr>
            <a:endParaRPr lang="en-US" dirty="0"/>
          </a:p>
        </p:txBody>
      </p:sp>
    </p:spTree>
    <p:extLst>
      <p:ext uri="{BB962C8B-B14F-4D97-AF65-F5344CB8AC3E}">
        <p14:creationId xmlns:p14="http://schemas.microsoft.com/office/powerpoint/2010/main" val="40278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680A-44DF-9CBF-09DE-D03FC28F47BD}"/>
              </a:ext>
            </a:extLst>
          </p:cNvPr>
          <p:cNvSpPr>
            <a:spLocks noGrp="1"/>
          </p:cNvSpPr>
          <p:nvPr>
            <p:ph type="title" idx="4294967295"/>
          </p:nvPr>
        </p:nvSpPr>
        <p:spPr>
          <a:xfrm>
            <a:off x="2033589" y="76200"/>
            <a:ext cx="10156825" cy="1397000"/>
          </a:xfrm>
        </p:spPr>
        <p:txBody>
          <a:bodyPr/>
          <a:lstStyle/>
          <a:p>
            <a:endParaRPr lang="en-US" b="1" dirty="0">
              <a:solidFill>
                <a:schemeClr val="tx1"/>
              </a:solidFill>
            </a:endParaRPr>
          </a:p>
        </p:txBody>
      </p:sp>
      <p:pic>
        <p:nvPicPr>
          <p:cNvPr id="6" name="Picture 5" descr="Magnifying glass and question mark">
            <a:extLst>
              <a:ext uri="{FF2B5EF4-FFF2-40B4-BE49-F238E27FC236}">
                <a16:creationId xmlns:a16="http://schemas.microsoft.com/office/drawing/2014/main" id="{9F39485A-9A32-7A9C-1B61-CD4FCC14E10D}"/>
              </a:ext>
            </a:extLst>
          </p:cNvPr>
          <p:cNvPicPr>
            <a:picLocks noChangeAspect="1"/>
          </p:cNvPicPr>
          <p:nvPr/>
        </p:nvPicPr>
        <p:blipFill>
          <a:blip r:embed="rId2"/>
          <a:stretch>
            <a:fillRect/>
          </a:stretch>
        </p:blipFill>
        <p:spPr>
          <a:xfrm>
            <a:off x="1589" y="767"/>
            <a:ext cx="12188825" cy="6856467"/>
          </a:xfrm>
          <a:prstGeom prst="rect">
            <a:avLst/>
          </a:prstGeom>
          <a:ln w="107950">
            <a:solidFill>
              <a:schemeClr val="tx1"/>
            </a:solidFill>
          </a:ln>
        </p:spPr>
      </p:pic>
      <p:sp>
        <p:nvSpPr>
          <p:cNvPr id="7" name="TextBox 6">
            <a:extLst>
              <a:ext uri="{FF2B5EF4-FFF2-40B4-BE49-F238E27FC236}">
                <a16:creationId xmlns:a16="http://schemas.microsoft.com/office/drawing/2014/main" id="{3CF22D45-C05C-4636-3A19-8EC05CD50570}"/>
              </a:ext>
            </a:extLst>
          </p:cNvPr>
          <p:cNvSpPr txBox="1"/>
          <p:nvPr/>
        </p:nvSpPr>
        <p:spPr>
          <a:xfrm>
            <a:off x="609600" y="609600"/>
            <a:ext cx="3810000" cy="794064"/>
          </a:xfrm>
          <a:prstGeom prst="rect">
            <a:avLst/>
          </a:prstGeom>
          <a:noFill/>
        </p:spPr>
        <p:txBody>
          <a:bodyPr wrap="square" rtlCol="0">
            <a:spAutoFit/>
          </a:bodyPr>
          <a:lstStyle/>
          <a:p>
            <a:pPr>
              <a:lnSpc>
                <a:spcPct val="95000"/>
              </a:lnSpc>
            </a:pPr>
            <a:r>
              <a:rPr lang="en-US" sz="4800" b="1" dirty="0"/>
              <a:t>Questions...</a:t>
            </a:r>
          </a:p>
        </p:txBody>
      </p:sp>
    </p:spTree>
    <p:extLst>
      <p:ext uri="{BB962C8B-B14F-4D97-AF65-F5344CB8AC3E}">
        <p14:creationId xmlns:p14="http://schemas.microsoft.com/office/powerpoint/2010/main" val="47983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045E51-BECF-5BF6-AA83-53EBD25937BC}"/>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70D19B3C-B488-48BF-8867-FD5B425B1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7DBF6892-8F67-4527-98B9-0311DCF3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 name="Oval 38">
              <a:extLst>
                <a:ext uri="{FF2B5EF4-FFF2-40B4-BE49-F238E27FC236}">
                  <a16:creationId xmlns:a16="http://schemas.microsoft.com/office/drawing/2014/main" id="{E1B354EB-CB1F-93E3-EC59-D760E8E8D1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0" name="Oval 39">
              <a:extLst>
                <a:ext uri="{FF2B5EF4-FFF2-40B4-BE49-F238E27FC236}">
                  <a16:creationId xmlns:a16="http://schemas.microsoft.com/office/drawing/2014/main" id="{66A772C5-1D4C-30A7-6490-B2E696813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1" name="Oval 40">
              <a:extLst>
                <a:ext uri="{FF2B5EF4-FFF2-40B4-BE49-F238E27FC236}">
                  <a16:creationId xmlns:a16="http://schemas.microsoft.com/office/drawing/2014/main" id="{3C31EF81-3B5F-6D98-6857-429DB00C4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2" name="Oval 41">
              <a:extLst>
                <a:ext uri="{FF2B5EF4-FFF2-40B4-BE49-F238E27FC236}">
                  <a16:creationId xmlns:a16="http://schemas.microsoft.com/office/drawing/2014/main" id="{EDD69B40-D4C3-E33B-90A9-B41F1FF1B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3" name="Oval 42">
              <a:extLst>
                <a:ext uri="{FF2B5EF4-FFF2-40B4-BE49-F238E27FC236}">
                  <a16:creationId xmlns:a16="http://schemas.microsoft.com/office/drawing/2014/main" id="{CB4B022E-D25F-63D7-C69E-FE4FA29C4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4" name="Freeform 5">
              <a:extLst>
                <a:ext uri="{FF2B5EF4-FFF2-40B4-BE49-F238E27FC236}">
                  <a16:creationId xmlns:a16="http://schemas.microsoft.com/office/drawing/2014/main" id="{43B0EF17-5368-9C48-340E-DC950CAF3A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45" name="Freeform 5">
              <a:extLst>
                <a:ext uri="{FF2B5EF4-FFF2-40B4-BE49-F238E27FC236}">
                  <a16:creationId xmlns:a16="http://schemas.microsoft.com/office/drawing/2014/main" id="{FD915E85-3A46-EDB4-7AAA-9034447F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46" name="Freeform 5">
              <a:extLst>
                <a:ext uri="{FF2B5EF4-FFF2-40B4-BE49-F238E27FC236}">
                  <a16:creationId xmlns:a16="http://schemas.microsoft.com/office/drawing/2014/main" id="{4DFF1FEC-8DB5-FF94-652A-4840FC89EF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48" name="Rectangle 47">
            <a:extLst>
              <a:ext uri="{FF2B5EF4-FFF2-40B4-BE49-F238E27FC236}">
                <a16:creationId xmlns:a16="http://schemas.microsoft.com/office/drawing/2014/main" id="{83946807-4495-340B-3C0F-F85778465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50" name="Group 49">
            <a:extLst>
              <a:ext uri="{FF2B5EF4-FFF2-40B4-BE49-F238E27FC236}">
                <a16:creationId xmlns:a16="http://schemas.microsoft.com/office/drawing/2014/main" id="{B3214D44-8ED9-3F19-BE9B-CFE9C6D163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4182A95E-555D-C38E-77FA-6FEE5E3B08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2" name="Oval 51">
              <a:extLst>
                <a:ext uri="{FF2B5EF4-FFF2-40B4-BE49-F238E27FC236}">
                  <a16:creationId xmlns:a16="http://schemas.microsoft.com/office/drawing/2014/main" id="{2457F0CC-5645-2FC5-A68A-8A56F449D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3" name="Oval 52">
              <a:extLst>
                <a:ext uri="{FF2B5EF4-FFF2-40B4-BE49-F238E27FC236}">
                  <a16:creationId xmlns:a16="http://schemas.microsoft.com/office/drawing/2014/main" id="{775FB5D3-A2ED-9793-C081-E17FC2EFA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4" name="Rectangle 53">
              <a:extLst>
                <a:ext uri="{FF2B5EF4-FFF2-40B4-BE49-F238E27FC236}">
                  <a16:creationId xmlns:a16="http://schemas.microsoft.com/office/drawing/2014/main" id="{06364E56-4457-39B0-5D89-A53F4B789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5" name="Freeform 5">
              <a:extLst>
                <a:ext uri="{FF2B5EF4-FFF2-40B4-BE49-F238E27FC236}">
                  <a16:creationId xmlns:a16="http://schemas.microsoft.com/office/drawing/2014/main" id="{DFB219A5-EDEC-5C35-1035-C9FC10994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56" name="Freeform 5">
              <a:extLst>
                <a:ext uri="{FF2B5EF4-FFF2-40B4-BE49-F238E27FC236}">
                  <a16:creationId xmlns:a16="http://schemas.microsoft.com/office/drawing/2014/main" id="{A8A2432D-0B2A-ADEA-E72B-5879E79E1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57" name="Freeform 5">
              <a:extLst>
                <a:ext uri="{FF2B5EF4-FFF2-40B4-BE49-F238E27FC236}">
                  <a16:creationId xmlns:a16="http://schemas.microsoft.com/office/drawing/2014/main" id="{6740ECA7-2C65-ED78-6725-8E4724A477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4" name="Title 3">
            <a:extLst>
              <a:ext uri="{FF2B5EF4-FFF2-40B4-BE49-F238E27FC236}">
                <a16:creationId xmlns:a16="http://schemas.microsoft.com/office/drawing/2014/main" id="{3B08CCC5-0E99-5E77-BBA7-251CF885B487}"/>
              </a:ext>
            </a:extLst>
          </p:cNvPr>
          <p:cNvSpPr>
            <a:spLocks noGrp="1"/>
          </p:cNvSpPr>
          <p:nvPr>
            <p:ph type="title"/>
          </p:nvPr>
        </p:nvSpPr>
        <p:spPr>
          <a:xfrm>
            <a:off x="1154955" y="973667"/>
            <a:ext cx="2942210" cy="4833745"/>
          </a:xfrm>
        </p:spPr>
        <p:txBody>
          <a:bodyPr vert="horz" lIns="91440" tIns="45720" rIns="91440" bIns="45720" rtlCol="0" anchor="ctr">
            <a:noAutofit/>
          </a:bodyPr>
          <a:lstStyle/>
          <a:p>
            <a:r>
              <a:rPr lang="en-US" sz="4200" dirty="0">
                <a:solidFill>
                  <a:srgbClr val="EBEBEB"/>
                </a:solidFill>
              </a:rPr>
              <a:t>Meet the Principal and Assistant Principals:</a:t>
            </a:r>
            <a:br>
              <a:rPr lang="en-US" sz="4200" dirty="0">
                <a:solidFill>
                  <a:srgbClr val="EBEBEB"/>
                </a:solidFill>
              </a:rPr>
            </a:br>
            <a:endParaRPr lang="en-US" sz="4200" dirty="0">
              <a:solidFill>
                <a:srgbClr val="EBEBEB"/>
              </a:solidFill>
            </a:endParaRPr>
          </a:p>
        </p:txBody>
      </p:sp>
      <p:sp>
        <p:nvSpPr>
          <p:cNvPr id="59" name="Rectangle 58">
            <a:extLst>
              <a:ext uri="{FF2B5EF4-FFF2-40B4-BE49-F238E27FC236}">
                <a16:creationId xmlns:a16="http://schemas.microsoft.com/office/drawing/2014/main" id="{BCA5C1B8-F706-6BEE-1200-A355385EE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33" name="Text Placeholder 4">
            <a:extLst>
              <a:ext uri="{FF2B5EF4-FFF2-40B4-BE49-F238E27FC236}">
                <a16:creationId xmlns:a16="http://schemas.microsoft.com/office/drawing/2014/main" id="{2CE6455C-80C2-F1F4-1149-D62229446F85}"/>
              </a:ext>
            </a:extLst>
          </p:cNvPr>
          <p:cNvGraphicFramePr/>
          <p:nvPr>
            <p:extLst>
              <p:ext uri="{D42A27DB-BD31-4B8C-83A1-F6EECF244321}">
                <p14:modId xmlns:p14="http://schemas.microsoft.com/office/powerpoint/2010/main" val="331042335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erson in a purple shirt&#10;&#10;Description automatically generated">
            <a:extLst>
              <a:ext uri="{FF2B5EF4-FFF2-40B4-BE49-F238E27FC236}">
                <a16:creationId xmlns:a16="http://schemas.microsoft.com/office/drawing/2014/main" id="{E56B5BFD-6559-D78F-0DAD-EFB0BFFF46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5605" y="755977"/>
            <a:ext cx="980395" cy="1226791"/>
          </a:xfrm>
          <a:prstGeom prst="rect">
            <a:avLst/>
          </a:prstGeom>
          <a:effectLst>
            <a:outerShdw blurRad="50800" dist="38100" dir="8100000" algn="tr" rotWithShape="0">
              <a:prstClr val="black">
                <a:alpha val="40000"/>
              </a:prstClr>
            </a:outerShdw>
          </a:effectLst>
        </p:spPr>
      </p:pic>
      <p:pic>
        <p:nvPicPr>
          <p:cNvPr id="6" name="Picture 5" descr="A person in a purple shirt&#10;&#10;Description automatically generated">
            <a:extLst>
              <a:ext uri="{FF2B5EF4-FFF2-40B4-BE49-F238E27FC236}">
                <a16:creationId xmlns:a16="http://schemas.microsoft.com/office/drawing/2014/main" id="{5669B4E7-679E-E608-61FF-1686909DE6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9991" y="2106086"/>
            <a:ext cx="997542" cy="1226792"/>
          </a:xfrm>
          <a:prstGeom prst="rect">
            <a:avLst/>
          </a:prstGeom>
          <a:effectLst>
            <a:outerShdw blurRad="50800" dist="38100" dir="8100000" algn="tr" rotWithShape="0">
              <a:prstClr val="black">
                <a:alpha val="40000"/>
              </a:prstClr>
            </a:outerShdw>
          </a:effectLst>
        </p:spPr>
      </p:pic>
      <p:pic>
        <p:nvPicPr>
          <p:cNvPr id="8" name="Picture 7" descr="A person in a white shirt&#10;&#10;Description automatically generated">
            <a:extLst>
              <a:ext uri="{FF2B5EF4-FFF2-40B4-BE49-F238E27FC236}">
                <a16:creationId xmlns:a16="http://schemas.microsoft.com/office/drawing/2014/main" id="{7D557990-05C9-8BAD-7F50-848A201F9B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7988" y="3444767"/>
            <a:ext cx="1012490" cy="1368118"/>
          </a:xfrm>
          <a:prstGeom prst="rect">
            <a:avLst/>
          </a:prstGeom>
          <a:effectLst>
            <a:outerShdw blurRad="50800" dist="38100" dir="8100000" algn="tr" rotWithShape="0">
              <a:prstClr val="black">
                <a:alpha val="40000"/>
              </a:prstClr>
            </a:outerShdw>
          </a:effectLst>
        </p:spPr>
      </p:pic>
      <p:pic>
        <p:nvPicPr>
          <p:cNvPr id="10" name="Picture 9" descr="A person smiling for a selfie&#10;&#10;Description automatically generated">
            <a:extLst>
              <a:ext uri="{FF2B5EF4-FFF2-40B4-BE49-F238E27FC236}">
                <a16:creationId xmlns:a16="http://schemas.microsoft.com/office/drawing/2014/main" id="{9F7C8D9A-1D4C-D7AC-B212-D1199E6A19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59756" y="4909009"/>
            <a:ext cx="1012490" cy="125326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43029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73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543C5-9937-2E9A-C289-EA9E8689C7A7}"/>
              </a:ext>
            </a:extLst>
          </p:cNvPr>
          <p:cNvSpPr>
            <a:spLocks noGrp="1"/>
          </p:cNvSpPr>
          <p:nvPr>
            <p:ph type="title"/>
          </p:nvPr>
        </p:nvSpPr>
        <p:spPr>
          <a:xfrm>
            <a:off x="820271" y="973668"/>
            <a:ext cx="8081682" cy="706964"/>
          </a:xfrm>
        </p:spPr>
        <p:txBody>
          <a:bodyPr/>
          <a:lstStyle/>
          <a:p>
            <a:r>
              <a:rPr lang="en-US" dirty="0"/>
              <a:t>Meet the Counseling Department:</a:t>
            </a:r>
          </a:p>
        </p:txBody>
      </p:sp>
      <p:sp>
        <p:nvSpPr>
          <p:cNvPr id="15" name="Text Placeholder 14">
            <a:extLst>
              <a:ext uri="{FF2B5EF4-FFF2-40B4-BE49-F238E27FC236}">
                <a16:creationId xmlns:a16="http://schemas.microsoft.com/office/drawing/2014/main" id="{2DC1536D-E079-51C9-3D31-4229E13E0B22}"/>
              </a:ext>
            </a:extLst>
          </p:cNvPr>
          <p:cNvSpPr>
            <a:spLocks noGrp="1"/>
          </p:cNvSpPr>
          <p:nvPr>
            <p:ph type="body" idx="1"/>
          </p:nvPr>
        </p:nvSpPr>
        <p:spPr>
          <a:xfrm>
            <a:off x="820270" y="2596777"/>
            <a:ext cx="3188447" cy="990600"/>
          </a:xfrm>
          <a:ln w="15875">
            <a:solidFill>
              <a:srgbClr val="7030A0">
                <a:alpha val="96000"/>
              </a:srgbClr>
            </a:solidFill>
          </a:ln>
        </p:spPr>
        <p:txBody>
          <a:bodyPr/>
          <a:lstStyle/>
          <a:p>
            <a:pPr algn="ctr"/>
            <a:r>
              <a:rPr lang="en-US" sz="2000" b="1" dirty="0">
                <a:solidFill>
                  <a:srgbClr val="00B0F0"/>
                </a:solidFill>
              </a:rPr>
              <a:t>Mr. Demarcus Crawford</a:t>
            </a:r>
          </a:p>
          <a:p>
            <a:pPr algn="ctr"/>
            <a:r>
              <a:rPr lang="en-US" sz="2000" b="1" dirty="0">
                <a:solidFill>
                  <a:schemeClr val="tx1"/>
                </a:solidFill>
              </a:rPr>
              <a:t>(Last Name A-E)</a:t>
            </a:r>
          </a:p>
        </p:txBody>
      </p:sp>
      <p:sp>
        <p:nvSpPr>
          <p:cNvPr id="6" name="Text Placeholder 5">
            <a:extLst>
              <a:ext uri="{FF2B5EF4-FFF2-40B4-BE49-F238E27FC236}">
                <a16:creationId xmlns:a16="http://schemas.microsoft.com/office/drawing/2014/main" id="{C9341273-B1EA-ECA6-06D6-15F36A47CFBC}"/>
              </a:ext>
            </a:extLst>
          </p:cNvPr>
          <p:cNvSpPr>
            <a:spLocks noGrp="1"/>
          </p:cNvSpPr>
          <p:nvPr>
            <p:ph type="body" sz="quarter" idx="3"/>
          </p:nvPr>
        </p:nvSpPr>
        <p:spPr>
          <a:xfrm>
            <a:off x="2359212" y="4130488"/>
            <a:ext cx="3188447" cy="987552"/>
          </a:xfrm>
          <a:solidFill>
            <a:schemeClr val="bg1"/>
          </a:solidFill>
          <a:ln w="15875">
            <a:solidFill>
              <a:srgbClr val="7030A0">
                <a:alpha val="96000"/>
              </a:srgbClr>
            </a:solidFill>
          </a:ln>
        </p:spPr>
        <p:txBody>
          <a:bodyPr/>
          <a:lstStyle/>
          <a:p>
            <a:pPr algn="ctr"/>
            <a:r>
              <a:rPr lang="en-US" sz="2000" b="1" dirty="0">
                <a:solidFill>
                  <a:srgbClr val="00B0F0"/>
                </a:solidFill>
              </a:rPr>
              <a:t>Mr. Karim Williams</a:t>
            </a:r>
          </a:p>
          <a:p>
            <a:pPr algn="ctr"/>
            <a:r>
              <a:rPr lang="en-US" sz="2000" b="1" dirty="0">
                <a:solidFill>
                  <a:schemeClr val="tx1"/>
                </a:solidFill>
              </a:rPr>
              <a:t>(Last Name F-Le)</a:t>
            </a:r>
          </a:p>
        </p:txBody>
      </p:sp>
      <p:sp>
        <p:nvSpPr>
          <p:cNvPr id="18" name="Text Placeholder 5">
            <a:extLst>
              <a:ext uri="{FF2B5EF4-FFF2-40B4-BE49-F238E27FC236}">
                <a16:creationId xmlns:a16="http://schemas.microsoft.com/office/drawing/2014/main" id="{A951A6F6-FB37-E072-9B10-C6826CFD0E7F}"/>
              </a:ext>
            </a:extLst>
          </p:cNvPr>
          <p:cNvSpPr txBox="1">
            <a:spLocks/>
          </p:cNvSpPr>
          <p:nvPr/>
        </p:nvSpPr>
        <p:spPr>
          <a:xfrm>
            <a:off x="4520714" y="2826185"/>
            <a:ext cx="3188447" cy="990600"/>
          </a:xfrm>
          <a:prstGeom prst="rect">
            <a:avLst/>
          </a:prstGeom>
          <a:solidFill>
            <a:schemeClr val="bg1"/>
          </a:solidFill>
          <a:ln w="15875">
            <a:solidFill>
              <a:srgbClr val="7030A0">
                <a:alpha val="96000"/>
              </a:srgbClr>
            </a:solidFill>
          </a:ln>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sz="2000" b="1" dirty="0">
                <a:solidFill>
                  <a:srgbClr val="00B0F0"/>
                </a:solidFill>
              </a:rPr>
              <a:t>Mrs. Kathleen Elliott</a:t>
            </a:r>
          </a:p>
          <a:p>
            <a:pPr algn="ctr"/>
            <a:r>
              <a:rPr lang="en-US" sz="2000" b="1" dirty="0">
                <a:solidFill>
                  <a:schemeClr val="tx1"/>
                </a:solidFill>
              </a:rPr>
              <a:t>(Last Name Li-Ri)</a:t>
            </a:r>
          </a:p>
        </p:txBody>
      </p:sp>
      <p:sp>
        <p:nvSpPr>
          <p:cNvPr id="21" name="Text Placeholder 14">
            <a:extLst>
              <a:ext uri="{FF2B5EF4-FFF2-40B4-BE49-F238E27FC236}">
                <a16:creationId xmlns:a16="http://schemas.microsoft.com/office/drawing/2014/main" id="{9A497F8B-ECE6-7A9E-5448-409C1BEE979E}"/>
              </a:ext>
            </a:extLst>
          </p:cNvPr>
          <p:cNvSpPr txBox="1">
            <a:spLocks/>
          </p:cNvSpPr>
          <p:nvPr/>
        </p:nvSpPr>
        <p:spPr>
          <a:xfrm>
            <a:off x="8099608" y="2655048"/>
            <a:ext cx="3188447" cy="990600"/>
          </a:xfrm>
          <a:prstGeom prst="rect">
            <a:avLst/>
          </a:prstGeom>
          <a:ln w="15875">
            <a:solidFill>
              <a:srgbClr val="7030A0">
                <a:alpha val="96000"/>
              </a:srgbClr>
            </a:solidFill>
          </a:ln>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sz="2000" b="1" dirty="0">
                <a:solidFill>
                  <a:srgbClr val="00B0F0"/>
                </a:solidFill>
              </a:rPr>
              <a:t>Ms. Julie Cunningham</a:t>
            </a:r>
          </a:p>
          <a:p>
            <a:pPr algn="ctr"/>
            <a:r>
              <a:rPr lang="en-US" sz="2000" b="1" dirty="0">
                <a:solidFill>
                  <a:schemeClr val="tx1"/>
                </a:solidFill>
              </a:rPr>
              <a:t>Graduation Counselor</a:t>
            </a:r>
          </a:p>
        </p:txBody>
      </p:sp>
      <p:sp>
        <p:nvSpPr>
          <p:cNvPr id="22" name="Text Placeholder 5">
            <a:extLst>
              <a:ext uri="{FF2B5EF4-FFF2-40B4-BE49-F238E27FC236}">
                <a16:creationId xmlns:a16="http://schemas.microsoft.com/office/drawing/2014/main" id="{19E432A9-8CD3-3475-CAFD-080D08081488}"/>
              </a:ext>
            </a:extLst>
          </p:cNvPr>
          <p:cNvSpPr txBox="1">
            <a:spLocks/>
          </p:cNvSpPr>
          <p:nvPr/>
        </p:nvSpPr>
        <p:spPr>
          <a:xfrm>
            <a:off x="6747428" y="4146176"/>
            <a:ext cx="3233185" cy="990600"/>
          </a:xfrm>
          <a:prstGeom prst="rect">
            <a:avLst/>
          </a:prstGeom>
          <a:solidFill>
            <a:schemeClr val="bg1"/>
          </a:solidFill>
          <a:ln w="15875">
            <a:solidFill>
              <a:srgbClr val="7030A0">
                <a:alpha val="96000"/>
              </a:srgbClr>
            </a:solidFill>
          </a:ln>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sz="2000" b="1" dirty="0">
                <a:solidFill>
                  <a:srgbClr val="00B0F0"/>
                </a:solidFill>
              </a:rPr>
              <a:t>Mrs. Kristin Guthrie-Stuart</a:t>
            </a:r>
          </a:p>
          <a:p>
            <a:pPr algn="ctr"/>
            <a:r>
              <a:rPr lang="en-US" sz="2000" b="1" dirty="0">
                <a:solidFill>
                  <a:schemeClr val="tx1"/>
                </a:solidFill>
              </a:rPr>
              <a:t>(Last Name Ro-Z)</a:t>
            </a:r>
          </a:p>
        </p:txBody>
      </p:sp>
      <p:sp>
        <p:nvSpPr>
          <p:cNvPr id="23" name="Text Placeholder 5">
            <a:extLst>
              <a:ext uri="{FF2B5EF4-FFF2-40B4-BE49-F238E27FC236}">
                <a16:creationId xmlns:a16="http://schemas.microsoft.com/office/drawing/2014/main" id="{B88A5254-894B-1792-184B-3A5CB5E5263E}"/>
              </a:ext>
            </a:extLst>
          </p:cNvPr>
          <p:cNvSpPr txBox="1">
            <a:spLocks/>
          </p:cNvSpPr>
          <p:nvPr/>
        </p:nvSpPr>
        <p:spPr>
          <a:xfrm>
            <a:off x="4525197" y="5412499"/>
            <a:ext cx="3188447" cy="990600"/>
          </a:xfrm>
          <a:prstGeom prst="rect">
            <a:avLst/>
          </a:prstGeom>
          <a:solidFill>
            <a:schemeClr val="bg1"/>
          </a:solidFill>
          <a:ln w="15875">
            <a:solidFill>
              <a:srgbClr val="7030A0">
                <a:alpha val="96000"/>
              </a:srgbClr>
            </a:solidFill>
          </a:ln>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r>
              <a:rPr lang="en-US" sz="2000" b="1" dirty="0">
                <a:solidFill>
                  <a:srgbClr val="00B0F0"/>
                </a:solidFill>
              </a:rPr>
              <a:t>Mrs. Jan Wyrick</a:t>
            </a:r>
          </a:p>
          <a:p>
            <a:pPr algn="ctr"/>
            <a:r>
              <a:rPr lang="en-US" sz="2000" b="1" dirty="0">
                <a:solidFill>
                  <a:schemeClr val="tx1"/>
                </a:solidFill>
              </a:rPr>
              <a:t>Counseling Secretary</a:t>
            </a:r>
          </a:p>
        </p:txBody>
      </p:sp>
      <p:pic>
        <p:nvPicPr>
          <p:cNvPr id="3" name="Picture 2" descr="A purple eagle head with sharp claws&#10;&#10;Description automatically generated">
            <a:extLst>
              <a:ext uri="{FF2B5EF4-FFF2-40B4-BE49-F238E27FC236}">
                <a16:creationId xmlns:a16="http://schemas.microsoft.com/office/drawing/2014/main" id="{7DDC316D-183E-C5A9-5AAF-612994F4E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6689" y="5412499"/>
            <a:ext cx="1451137" cy="1274544"/>
          </a:xfrm>
          <a:prstGeom prst="rect">
            <a:avLst/>
          </a:prstGeom>
        </p:spPr>
      </p:pic>
    </p:spTree>
    <p:extLst>
      <p:ext uri="{BB962C8B-B14F-4D97-AF65-F5344CB8AC3E}">
        <p14:creationId xmlns:p14="http://schemas.microsoft.com/office/powerpoint/2010/main" val="37223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1" name="Rectangle 2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Rectangle 2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5" name="Freeform: Shape 2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dirty="0"/>
          </a:p>
        </p:txBody>
      </p:sp>
      <p:sp>
        <p:nvSpPr>
          <p:cNvPr id="2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dirty="0"/>
          </a:p>
        </p:txBody>
      </p:sp>
      <p:sp>
        <p:nvSpPr>
          <p:cNvPr id="2" name="Title 1">
            <a:extLst>
              <a:ext uri="{FF2B5EF4-FFF2-40B4-BE49-F238E27FC236}">
                <a16:creationId xmlns:a16="http://schemas.microsoft.com/office/drawing/2014/main" id="{00DACA7D-C606-2FD4-DC27-3039C3BABD92}"/>
              </a:ext>
            </a:extLst>
          </p:cNvPr>
          <p:cNvSpPr>
            <a:spLocks noGrp="1"/>
          </p:cNvSpPr>
          <p:nvPr>
            <p:ph type="title"/>
          </p:nvPr>
        </p:nvSpPr>
        <p:spPr>
          <a:xfrm>
            <a:off x="1154955" y="973668"/>
            <a:ext cx="2942210" cy="1020232"/>
          </a:xfrm>
        </p:spPr>
        <p:txBody>
          <a:bodyPr vert="horz" lIns="91440" tIns="45720" rIns="91440" bIns="45720" rtlCol="0" anchor="ctr">
            <a:normAutofit fontScale="90000"/>
          </a:bodyPr>
          <a:lstStyle/>
          <a:p>
            <a:pPr algn="ctr">
              <a:lnSpc>
                <a:spcPct val="90000"/>
              </a:lnSpc>
            </a:pPr>
            <a:r>
              <a:rPr lang="en-US" sz="3300" b="0" i="0" kern="1200" dirty="0">
                <a:solidFill>
                  <a:srgbClr val="EBEBEB"/>
                </a:solidFill>
                <a:latin typeface="+mj-lt"/>
                <a:ea typeface="+mj-ea"/>
                <a:cs typeface="+mj-cs"/>
              </a:rPr>
              <a:t>Our Student Services Team</a:t>
            </a:r>
            <a:br>
              <a:rPr lang="en-US" sz="33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endParaRPr lang="en-US" sz="1400" b="0" i="0" kern="1200" dirty="0">
              <a:solidFill>
                <a:srgbClr val="EBEBEB"/>
              </a:solidFill>
              <a:latin typeface="+mj-lt"/>
              <a:ea typeface="+mj-ea"/>
              <a:cs typeface="+mj-cs"/>
            </a:endParaRPr>
          </a:p>
        </p:txBody>
      </p:sp>
      <p:sp>
        <p:nvSpPr>
          <p:cNvPr id="29" name="Rectangle 2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Oval 3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Oval 3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B84EF92-F72D-7C5D-3967-8C5E0DD7FC14}"/>
              </a:ext>
            </a:extLst>
          </p:cNvPr>
          <p:cNvSpPr>
            <a:spLocks noGrp="1"/>
          </p:cNvSpPr>
          <p:nvPr>
            <p:ph idx="1"/>
          </p:nvPr>
        </p:nvSpPr>
        <p:spPr>
          <a:xfrm>
            <a:off x="644577" y="1676400"/>
            <a:ext cx="4005929" cy="4343400"/>
          </a:xfrm>
        </p:spPr>
        <p:txBody>
          <a:bodyPr vert="horz" lIns="91440" tIns="45720" rIns="91440" bIns="45720" rtlCol="0">
            <a:noAutofit/>
          </a:bodyPr>
          <a:lstStyle/>
          <a:p>
            <a:r>
              <a:rPr lang="en-US" sz="2200" dirty="0">
                <a:solidFill>
                  <a:srgbClr val="FFFFFF"/>
                </a:solidFill>
              </a:rPr>
              <a:t>Mrs. Smith – Career &amp; College Manager</a:t>
            </a:r>
          </a:p>
          <a:p>
            <a:r>
              <a:rPr lang="en-US" sz="2200" dirty="0">
                <a:solidFill>
                  <a:srgbClr val="FFFFFF"/>
                </a:solidFill>
              </a:rPr>
              <a:t>Mrs. Barksdale – Registrar</a:t>
            </a:r>
          </a:p>
          <a:p>
            <a:r>
              <a:rPr lang="en-US" sz="2200" dirty="0">
                <a:solidFill>
                  <a:srgbClr val="FFFFFF"/>
                </a:solidFill>
              </a:rPr>
              <a:t>Ms. Hoyle – School Social Worker</a:t>
            </a:r>
          </a:p>
          <a:p>
            <a:r>
              <a:rPr lang="en-US" sz="2200" dirty="0">
                <a:solidFill>
                  <a:srgbClr val="FFFFFF"/>
                </a:solidFill>
              </a:rPr>
              <a:t>Ms. Rule – Data Manager</a:t>
            </a:r>
          </a:p>
          <a:p>
            <a:r>
              <a:rPr lang="en-US" sz="2200" dirty="0">
                <a:solidFill>
                  <a:srgbClr val="FFFFFF"/>
                </a:solidFill>
              </a:rPr>
              <a:t>Ms. Briana Haith - Attendance</a:t>
            </a:r>
          </a:p>
        </p:txBody>
      </p:sp>
      <p:sp>
        <p:nvSpPr>
          <p:cNvPr id="3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pic>
        <p:nvPicPr>
          <p:cNvPr id="7" name="Picture 6" descr="A purple eagle head with sharp claws&#10;&#10;Description automatically generated">
            <a:extLst>
              <a:ext uri="{FF2B5EF4-FFF2-40B4-BE49-F238E27FC236}">
                <a16:creationId xmlns:a16="http://schemas.microsoft.com/office/drawing/2014/main" id="{A6DB7E4E-95E1-D845-BAF7-30DC3BEBF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2132" y="5414691"/>
            <a:ext cx="1605064" cy="1409739"/>
          </a:xfrm>
          <a:prstGeom prst="rect">
            <a:avLst/>
          </a:prstGeom>
        </p:spPr>
      </p:pic>
      <p:pic>
        <p:nvPicPr>
          <p:cNvPr id="6" name="Picture 5" descr="A group of women posing for a photo&#10;&#10;Description automatically generated">
            <a:extLst>
              <a:ext uri="{FF2B5EF4-FFF2-40B4-BE49-F238E27FC236}">
                <a16:creationId xmlns:a16="http://schemas.microsoft.com/office/drawing/2014/main" id="{3D78255D-C084-7A8E-2609-81923839D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639" y="138545"/>
            <a:ext cx="5531928" cy="6580910"/>
          </a:xfrm>
          <a:prstGeom prst="rect">
            <a:avLst/>
          </a:prstGeom>
        </p:spPr>
      </p:pic>
    </p:spTree>
    <p:extLst>
      <p:ext uri="{BB962C8B-B14F-4D97-AF65-F5344CB8AC3E}">
        <p14:creationId xmlns:p14="http://schemas.microsoft.com/office/powerpoint/2010/main" val="116198096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E040-1076-BFB4-32CE-7D3D89FD5F87}"/>
              </a:ext>
            </a:extLst>
          </p:cNvPr>
          <p:cNvSpPr>
            <a:spLocks noGrp="1"/>
          </p:cNvSpPr>
          <p:nvPr>
            <p:ph type="title"/>
          </p:nvPr>
        </p:nvSpPr>
        <p:spPr>
          <a:xfrm>
            <a:off x="579422" y="2401420"/>
            <a:ext cx="5187635" cy="1600200"/>
          </a:xfrm>
        </p:spPr>
        <p:txBody>
          <a:bodyPr>
            <a:normAutofit/>
          </a:bodyPr>
          <a:lstStyle/>
          <a:p>
            <a:pPr algn="ctr"/>
            <a:r>
              <a:rPr lang="en-US" sz="3000" dirty="0">
                <a:solidFill>
                  <a:schemeClr val="bg1"/>
                </a:solidFill>
              </a:rPr>
              <a:t>Graduation Requirements per NCDPI:</a:t>
            </a:r>
          </a:p>
        </p:txBody>
      </p:sp>
      <p:sp>
        <p:nvSpPr>
          <p:cNvPr id="10" name="Text Placeholder 9">
            <a:extLst>
              <a:ext uri="{FF2B5EF4-FFF2-40B4-BE49-F238E27FC236}">
                <a16:creationId xmlns:a16="http://schemas.microsoft.com/office/drawing/2014/main" id="{ADE10C32-C3C5-5277-7B01-E6A7C9662D3E}"/>
              </a:ext>
            </a:extLst>
          </p:cNvPr>
          <p:cNvSpPr>
            <a:spLocks noGrp="1"/>
          </p:cNvSpPr>
          <p:nvPr>
            <p:ph type="body" sz="half" idx="2"/>
          </p:nvPr>
        </p:nvSpPr>
        <p:spPr>
          <a:xfrm>
            <a:off x="1154954" y="4169979"/>
            <a:ext cx="4252618" cy="1600200"/>
          </a:xfrm>
        </p:spPr>
        <p:txBody>
          <a:bodyPr>
            <a:noAutofit/>
          </a:bodyPr>
          <a:lstStyle/>
          <a:p>
            <a:r>
              <a:rPr lang="en-US" sz="2500" b="1" dirty="0">
                <a:solidFill>
                  <a:schemeClr val="accent2">
                    <a:lumMod val="40000"/>
                    <a:lumOff val="60000"/>
                  </a:schemeClr>
                </a:solidFill>
              </a:rPr>
              <a:t>The Future Ready Course of Study requires at least 22 credits to graduate from high school.</a:t>
            </a:r>
          </a:p>
        </p:txBody>
      </p:sp>
      <p:sp>
        <p:nvSpPr>
          <p:cNvPr id="11" name="TextBox 10">
            <a:extLst>
              <a:ext uri="{FF2B5EF4-FFF2-40B4-BE49-F238E27FC236}">
                <a16:creationId xmlns:a16="http://schemas.microsoft.com/office/drawing/2014/main" id="{B2992093-2E14-420F-A986-298DCF0704C3}"/>
              </a:ext>
            </a:extLst>
          </p:cNvPr>
          <p:cNvSpPr txBox="1"/>
          <p:nvPr/>
        </p:nvSpPr>
        <p:spPr>
          <a:xfrm>
            <a:off x="6629400" y="1116105"/>
            <a:ext cx="4706471" cy="5093702"/>
          </a:xfrm>
          <a:prstGeom prst="rect">
            <a:avLst/>
          </a:prstGeom>
          <a:noFill/>
        </p:spPr>
        <p:txBody>
          <a:bodyPr wrap="square" rtlCol="0">
            <a:spAutoFit/>
          </a:bodyPr>
          <a:lstStyle/>
          <a:p>
            <a:pPr algn="ctr"/>
            <a:r>
              <a:rPr lang="en-US" sz="2500" b="1" u="sng" dirty="0"/>
              <a:t>What are those 22 credits?</a:t>
            </a:r>
          </a:p>
          <a:p>
            <a:endParaRPr lang="en-US" sz="2500" dirty="0"/>
          </a:p>
          <a:p>
            <a:pPr marL="342900" indent="-342900">
              <a:buFont typeface="Arial" panose="020B0604020202020204" pitchFamily="34" charset="0"/>
              <a:buChar char="•"/>
            </a:pPr>
            <a:r>
              <a:rPr lang="en-US" sz="2500" dirty="0"/>
              <a:t>English – must complete 4</a:t>
            </a:r>
          </a:p>
          <a:p>
            <a:pPr marL="342900" indent="-342900">
              <a:buFont typeface="Arial" panose="020B0604020202020204" pitchFamily="34" charset="0"/>
              <a:buChar char="•"/>
            </a:pPr>
            <a:r>
              <a:rPr lang="en-US" sz="2500" dirty="0"/>
              <a:t>Math – must complete 4</a:t>
            </a:r>
          </a:p>
          <a:p>
            <a:pPr marL="342900" indent="-342900">
              <a:buFont typeface="Arial" panose="020B0604020202020204" pitchFamily="34" charset="0"/>
              <a:buChar char="•"/>
            </a:pPr>
            <a:r>
              <a:rPr lang="en-US" sz="2500" dirty="0"/>
              <a:t>Science – must complete 3</a:t>
            </a:r>
          </a:p>
          <a:p>
            <a:pPr marL="342900" indent="-342900">
              <a:buFont typeface="Arial" panose="020B0604020202020204" pitchFamily="34" charset="0"/>
              <a:buChar char="•"/>
            </a:pPr>
            <a:r>
              <a:rPr lang="en-US" sz="2500" dirty="0"/>
              <a:t>Social Studies – must complete 4</a:t>
            </a:r>
          </a:p>
          <a:p>
            <a:pPr marL="342900" indent="-342900">
              <a:buFont typeface="Arial" panose="020B0604020202020204" pitchFamily="34" charset="0"/>
              <a:buChar char="•"/>
            </a:pPr>
            <a:r>
              <a:rPr lang="en-US" sz="2500" dirty="0"/>
              <a:t>Health/PE – must complete 1 combined class</a:t>
            </a:r>
          </a:p>
          <a:p>
            <a:pPr marL="342900" indent="-342900">
              <a:buFont typeface="Arial" panose="020B0604020202020204" pitchFamily="34" charset="0"/>
              <a:buChar char="•"/>
            </a:pPr>
            <a:r>
              <a:rPr lang="en-US" sz="2500" dirty="0"/>
              <a:t>Electives: must complete </a:t>
            </a:r>
            <a:r>
              <a:rPr lang="en-US" sz="2500" b="1" u="sng" dirty="0"/>
              <a:t>6</a:t>
            </a:r>
            <a:r>
              <a:rPr lang="en-US" sz="2500" dirty="0"/>
              <a:t>, one of which must be an ARTS course for this incoming class. </a:t>
            </a:r>
          </a:p>
        </p:txBody>
      </p:sp>
      <p:pic>
        <p:nvPicPr>
          <p:cNvPr id="3" name="Picture 2" descr="High angle view of a rolled paper, brown notebook, and black notepad on a wooden table">
            <a:extLst>
              <a:ext uri="{FF2B5EF4-FFF2-40B4-BE49-F238E27FC236}">
                <a16:creationId xmlns:a16="http://schemas.microsoft.com/office/drawing/2014/main" id="{30EC4F97-2BA0-A5E8-B24F-8AA0A1CBBF85}"/>
              </a:ext>
            </a:extLst>
          </p:cNvPr>
          <p:cNvPicPr>
            <a:picLocks noChangeAspect="1"/>
          </p:cNvPicPr>
          <p:nvPr/>
        </p:nvPicPr>
        <p:blipFill>
          <a:blip r:embed="rId2">
            <a:alphaModFix amt="91000"/>
          </a:blip>
          <a:srcRect t="7085" b="8750"/>
          <a:stretch/>
        </p:blipFill>
        <p:spPr>
          <a:xfrm>
            <a:off x="1423047" y="313076"/>
            <a:ext cx="3286813" cy="2456647"/>
          </a:xfrm>
          <a:prstGeom prst="rect">
            <a:avLst/>
          </a:prstGeom>
        </p:spPr>
      </p:pic>
      <p:pic>
        <p:nvPicPr>
          <p:cNvPr id="6" name="Picture 5" descr="A purple eagle head with sharp claws&#10;&#10;Description automatically generated">
            <a:extLst>
              <a:ext uri="{FF2B5EF4-FFF2-40B4-BE49-F238E27FC236}">
                <a16:creationId xmlns:a16="http://schemas.microsoft.com/office/drawing/2014/main" id="{8C49880F-87E5-8ED5-2E9E-4C498521D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413" y="5382279"/>
            <a:ext cx="1605064" cy="1409739"/>
          </a:xfrm>
          <a:prstGeom prst="rect">
            <a:avLst/>
          </a:prstGeom>
        </p:spPr>
      </p:pic>
    </p:spTree>
    <p:extLst>
      <p:ext uri="{BB962C8B-B14F-4D97-AF65-F5344CB8AC3E}">
        <p14:creationId xmlns:p14="http://schemas.microsoft.com/office/powerpoint/2010/main" val="71594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2B0F6CC-61E8-84DB-8FA3-ACD25F83E924}"/>
              </a:ext>
            </a:extLst>
          </p:cNvPr>
          <p:cNvSpPr>
            <a:spLocks noGrp="1"/>
          </p:cNvSpPr>
          <p:nvPr>
            <p:ph type="ctrTitle"/>
          </p:nvPr>
        </p:nvSpPr>
        <p:spPr>
          <a:xfrm>
            <a:off x="1154955" y="699599"/>
            <a:ext cx="9882090" cy="1665026"/>
          </a:xfrm>
        </p:spPr>
        <p:txBody>
          <a:bodyPr/>
          <a:lstStyle/>
          <a:p>
            <a:pPr algn="ctr"/>
            <a:r>
              <a:rPr lang="en-US" sz="5000" dirty="0"/>
              <a:t>Courses Required With Options:</a:t>
            </a:r>
            <a:br>
              <a:rPr lang="en-US" dirty="0"/>
            </a:br>
            <a:endParaRPr lang="en-US" dirty="0"/>
          </a:p>
        </p:txBody>
      </p:sp>
      <p:graphicFrame>
        <p:nvGraphicFramePr>
          <p:cNvPr id="18" name="Table 18">
            <a:extLst>
              <a:ext uri="{FF2B5EF4-FFF2-40B4-BE49-F238E27FC236}">
                <a16:creationId xmlns:a16="http://schemas.microsoft.com/office/drawing/2014/main" id="{0683697B-FC71-9165-E382-9DCF45AA2A6C}"/>
              </a:ext>
            </a:extLst>
          </p:cNvPr>
          <p:cNvGraphicFramePr>
            <a:graphicFrameLocks noGrp="1"/>
          </p:cNvGraphicFramePr>
          <p:nvPr>
            <p:extLst>
              <p:ext uri="{D42A27DB-BD31-4B8C-83A1-F6EECF244321}">
                <p14:modId xmlns:p14="http://schemas.microsoft.com/office/powerpoint/2010/main" val="2127817490"/>
              </p:ext>
            </p:extLst>
          </p:nvPr>
        </p:nvGraphicFramePr>
        <p:xfrm>
          <a:off x="672353" y="1806659"/>
          <a:ext cx="10851776" cy="2834640"/>
        </p:xfrm>
        <a:graphic>
          <a:graphicData uri="http://schemas.openxmlformats.org/drawingml/2006/table">
            <a:tbl>
              <a:tblPr firstRow="1" bandRow="1">
                <a:tableStyleId>{5C22544A-7EE6-4342-B048-85BDC9FD1C3A}</a:tableStyleId>
              </a:tblPr>
              <a:tblGrid>
                <a:gridCol w="2712944">
                  <a:extLst>
                    <a:ext uri="{9D8B030D-6E8A-4147-A177-3AD203B41FA5}">
                      <a16:colId xmlns:a16="http://schemas.microsoft.com/office/drawing/2014/main" val="1450873760"/>
                    </a:ext>
                  </a:extLst>
                </a:gridCol>
                <a:gridCol w="2712944">
                  <a:extLst>
                    <a:ext uri="{9D8B030D-6E8A-4147-A177-3AD203B41FA5}">
                      <a16:colId xmlns:a16="http://schemas.microsoft.com/office/drawing/2014/main" val="1017320073"/>
                    </a:ext>
                  </a:extLst>
                </a:gridCol>
                <a:gridCol w="2712944">
                  <a:extLst>
                    <a:ext uri="{9D8B030D-6E8A-4147-A177-3AD203B41FA5}">
                      <a16:colId xmlns:a16="http://schemas.microsoft.com/office/drawing/2014/main" val="3466236691"/>
                    </a:ext>
                  </a:extLst>
                </a:gridCol>
                <a:gridCol w="2712944">
                  <a:extLst>
                    <a:ext uri="{9D8B030D-6E8A-4147-A177-3AD203B41FA5}">
                      <a16:colId xmlns:a16="http://schemas.microsoft.com/office/drawing/2014/main" val="3159166574"/>
                    </a:ext>
                  </a:extLst>
                </a:gridCol>
              </a:tblGrid>
              <a:tr h="2770095">
                <a:tc>
                  <a:txBody>
                    <a:bodyPr/>
                    <a:lstStyle/>
                    <a:p>
                      <a:pPr algn="ctr"/>
                      <a:r>
                        <a:rPr lang="en-US" u="sng" dirty="0"/>
                        <a:t>English (4 cr)</a:t>
                      </a:r>
                    </a:p>
                    <a:p>
                      <a:pPr algn="ctr"/>
                      <a:endParaRPr lang="en-US" u="sng" dirty="0"/>
                    </a:p>
                    <a:p>
                      <a:pPr marL="285750" indent="-285750" algn="l">
                        <a:buFont typeface="Arial" panose="020B0604020202020204" pitchFamily="34" charset="0"/>
                        <a:buChar char="•"/>
                      </a:pPr>
                      <a:r>
                        <a:rPr lang="en-US" b="0" dirty="0"/>
                        <a:t>English I (H)</a:t>
                      </a:r>
                    </a:p>
                    <a:p>
                      <a:pPr marL="285750" indent="-285750" algn="l">
                        <a:buFont typeface="Arial" panose="020B0604020202020204" pitchFamily="34" charset="0"/>
                        <a:buChar char="•"/>
                      </a:pPr>
                      <a:r>
                        <a:rPr lang="en-US" b="0" dirty="0"/>
                        <a:t>English II (H)</a:t>
                      </a:r>
                    </a:p>
                    <a:p>
                      <a:pPr marL="285750" indent="-285750" algn="l">
                        <a:buFont typeface="Arial" panose="020B0604020202020204" pitchFamily="34" charset="0"/>
                        <a:buChar char="•"/>
                      </a:pPr>
                      <a:r>
                        <a:rPr lang="en-US" b="0" dirty="0"/>
                        <a:t>English III (H)</a:t>
                      </a:r>
                    </a:p>
                    <a:p>
                      <a:pPr marL="0" indent="0" algn="l">
                        <a:buFont typeface="Arial" panose="020B0604020202020204" pitchFamily="34" charset="0"/>
                        <a:buNone/>
                      </a:pPr>
                      <a:r>
                        <a:rPr lang="en-US" b="0" dirty="0"/>
                        <a:t>         </a:t>
                      </a:r>
                      <a:r>
                        <a:rPr lang="en-US" b="1" dirty="0"/>
                        <a:t>or</a:t>
                      </a:r>
                      <a:r>
                        <a:rPr lang="en-US" b="0" dirty="0"/>
                        <a:t> AP Lang</a:t>
                      </a:r>
                    </a:p>
                    <a:p>
                      <a:pPr marL="285750" indent="-285750" algn="l">
                        <a:buFont typeface="Arial" panose="020B0604020202020204" pitchFamily="34" charset="0"/>
                        <a:buChar char="•"/>
                      </a:pPr>
                      <a:r>
                        <a:rPr lang="en-US" b="0" dirty="0"/>
                        <a:t>English IV (H)</a:t>
                      </a:r>
                    </a:p>
                    <a:p>
                      <a:pPr marL="0" indent="0" algn="l">
                        <a:buFont typeface="Arial" panose="020B0604020202020204" pitchFamily="34" charset="0"/>
                        <a:buNone/>
                      </a:pPr>
                      <a:r>
                        <a:rPr lang="en-US" b="0" dirty="0"/>
                        <a:t>         </a:t>
                      </a:r>
                      <a:r>
                        <a:rPr lang="en-US" b="1" dirty="0"/>
                        <a:t>or</a:t>
                      </a:r>
                      <a:r>
                        <a:rPr lang="en-US" b="0" dirty="0"/>
                        <a:t> AP Lit</a:t>
                      </a:r>
                    </a:p>
                  </a:txBody>
                  <a:tcPr>
                    <a:solidFill>
                      <a:schemeClr val="accent1">
                        <a:alpha val="39000"/>
                      </a:schemeClr>
                    </a:solidFill>
                  </a:tcPr>
                </a:tc>
                <a:tc>
                  <a:txBody>
                    <a:bodyPr/>
                    <a:lstStyle/>
                    <a:p>
                      <a:pPr algn="ctr"/>
                      <a:r>
                        <a:rPr lang="en-US" u="sng" dirty="0"/>
                        <a:t>Math (4 cr)</a:t>
                      </a:r>
                    </a:p>
                    <a:p>
                      <a:pPr algn="ctr"/>
                      <a:endParaRPr lang="en-US" u="sng" dirty="0"/>
                    </a:p>
                    <a:p>
                      <a:pPr algn="ctr"/>
                      <a:r>
                        <a:rPr lang="en-US" b="0" u="none" dirty="0"/>
                        <a:t>Math 1 (H)</a:t>
                      </a:r>
                    </a:p>
                    <a:p>
                      <a:pPr algn="ctr"/>
                      <a:r>
                        <a:rPr lang="en-US" b="0" u="none" dirty="0"/>
                        <a:t>Math 2 (H)</a:t>
                      </a:r>
                    </a:p>
                    <a:p>
                      <a:pPr algn="ctr"/>
                      <a:r>
                        <a:rPr lang="en-US" b="0" u="none" dirty="0"/>
                        <a:t>Math 3 (H)</a:t>
                      </a:r>
                    </a:p>
                    <a:p>
                      <a:pPr algn="ctr"/>
                      <a:r>
                        <a:rPr lang="en-US" b="0" u="none" dirty="0"/>
                        <a:t>Math 4 (H)</a:t>
                      </a:r>
                    </a:p>
                    <a:p>
                      <a:pPr algn="ctr"/>
                      <a:r>
                        <a:rPr lang="en-US" b="1" u="none" dirty="0"/>
                        <a:t>Or</a:t>
                      </a:r>
                      <a:r>
                        <a:rPr lang="en-US" b="0" u="none" dirty="0"/>
                        <a:t>…</a:t>
                      </a:r>
                    </a:p>
                    <a:p>
                      <a:pPr algn="ctr"/>
                      <a:r>
                        <a:rPr lang="en-US" b="0" u="none" dirty="0"/>
                        <a:t>AP Precalculus</a:t>
                      </a:r>
                    </a:p>
                    <a:p>
                      <a:pPr algn="ctr"/>
                      <a:r>
                        <a:rPr lang="en-US" b="0" u="none" dirty="0"/>
                        <a:t>AP Statistics</a:t>
                      </a:r>
                    </a:p>
                  </a:txBody>
                  <a:tcPr>
                    <a:solidFill>
                      <a:schemeClr val="accent1">
                        <a:alpha val="39000"/>
                      </a:schemeClr>
                    </a:solidFill>
                  </a:tcPr>
                </a:tc>
                <a:tc>
                  <a:txBody>
                    <a:bodyPr/>
                    <a:lstStyle/>
                    <a:p>
                      <a:pPr algn="ctr"/>
                      <a:r>
                        <a:rPr lang="en-US" u="sng" dirty="0"/>
                        <a:t>Science (3 cr)</a:t>
                      </a:r>
                    </a:p>
                    <a:p>
                      <a:pPr algn="ctr"/>
                      <a:endParaRPr lang="en-US" u="sng" dirty="0"/>
                    </a:p>
                    <a:p>
                      <a:pPr marL="285750" indent="-285750" algn="l">
                        <a:buFont typeface="Arial" panose="020B0604020202020204" pitchFamily="34" charset="0"/>
                        <a:buChar char="•"/>
                      </a:pPr>
                      <a:r>
                        <a:rPr lang="en-US" b="0" u="none" dirty="0"/>
                        <a:t>Biology</a:t>
                      </a:r>
                    </a:p>
                    <a:p>
                      <a:pPr marL="285750" indent="-285750" algn="l">
                        <a:buFont typeface="Arial" panose="020B0604020202020204" pitchFamily="34" charset="0"/>
                        <a:buChar char="•"/>
                      </a:pPr>
                      <a:r>
                        <a:rPr lang="en-US" b="0" u="none" dirty="0"/>
                        <a:t>Earth Environmental</a:t>
                      </a:r>
                    </a:p>
                    <a:p>
                      <a:pPr marL="0" indent="0" algn="l">
                        <a:buFont typeface="Arial" panose="020B0604020202020204" pitchFamily="34" charset="0"/>
                        <a:buNone/>
                      </a:pPr>
                      <a:r>
                        <a:rPr lang="en-US" b="0" u="none" dirty="0"/>
                        <a:t>      </a:t>
                      </a:r>
                      <a:r>
                        <a:rPr lang="en-US" b="1" u="none" dirty="0"/>
                        <a:t>or</a:t>
                      </a:r>
                      <a:r>
                        <a:rPr lang="en-US" b="0" u="none" dirty="0"/>
                        <a:t> AP Env. Science</a:t>
                      </a:r>
                    </a:p>
                    <a:p>
                      <a:pPr marL="285750" indent="-285750" algn="l">
                        <a:buFont typeface="Arial" panose="020B0604020202020204" pitchFamily="34" charset="0"/>
                        <a:buChar char="•"/>
                      </a:pPr>
                      <a:r>
                        <a:rPr lang="en-US" b="0" u="none" dirty="0"/>
                        <a:t>Physical Science</a:t>
                      </a:r>
                    </a:p>
                    <a:p>
                      <a:pPr marL="0" indent="0" algn="l">
                        <a:buFont typeface="Arial" panose="020B0604020202020204" pitchFamily="34" charset="0"/>
                        <a:buNone/>
                      </a:pPr>
                      <a:r>
                        <a:rPr lang="en-US" b="0" u="none" dirty="0"/>
                        <a:t>      </a:t>
                      </a:r>
                      <a:r>
                        <a:rPr lang="en-US" b="1" u="none" dirty="0"/>
                        <a:t>or</a:t>
                      </a:r>
                      <a:r>
                        <a:rPr lang="en-US" b="0" u="none" dirty="0"/>
                        <a:t> Chemistry</a:t>
                      </a:r>
                    </a:p>
                    <a:p>
                      <a:pPr marL="0" indent="0" algn="l">
                        <a:buFont typeface="Arial" panose="020B0604020202020204" pitchFamily="34" charset="0"/>
                        <a:buNone/>
                      </a:pPr>
                      <a:r>
                        <a:rPr lang="en-US" b="0" u="none" dirty="0"/>
                        <a:t>      Honors</a:t>
                      </a:r>
                    </a:p>
                  </a:txBody>
                  <a:tcPr>
                    <a:solidFill>
                      <a:schemeClr val="accent1">
                        <a:alpha val="39000"/>
                      </a:schemeClr>
                    </a:solidFill>
                  </a:tcPr>
                </a:tc>
                <a:tc>
                  <a:txBody>
                    <a:bodyPr/>
                    <a:lstStyle/>
                    <a:p>
                      <a:pPr algn="ctr"/>
                      <a:r>
                        <a:rPr lang="en-US" u="sng" dirty="0"/>
                        <a:t>Social Studies (4 cr)</a:t>
                      </a:r>
                    </a:p>
                    <a:p>
                      <a:pPr algn="ctr"/>
                      <a:endParaRPr lang="en-US" u="sng"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Civic Literacy (H)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World History (H,AP)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American History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dirty="0"/>
                        <a:t>      (H) or AP US History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Economics and Personal Finance (H)</a:t>
                      </a:r>
                    </a:p>
                    <a:p>
                      <a:pPr algn="ctr"/>
                      <a:endParaRPr lang="en-US" u="sng" dirty="0"/>
                    </a:p>
                  </a:txBody>
                  <a:tcPr>
                    <a:solidFill>
                      <a:schemeClr val="accent1">
                        <a:alpha val="39000"/>
                      </a:schemeClr>
                    </a:solidFill>
                  </a:tcPr>
                </a:tc>
                <a:extLst>
                  <a:ext uri="{0D108BD9-81ED-4DB2-BD59-A6C34878D82A}">
                    <a16:rowId xmlns:a16="http://schemas.microsoft.com/office/drawing/2014/main" val="1756582384"/>
                  </a:ext>
                </a:extLst>
              </a:tr>
            </a:tbl>
          </a:graphicData>
        </a:graphic>
      </p:graphicFrame>
      <p:graphicFrame>
        <p:nvGraphicFramePr>
          <p:cNvPr id="19" name="Table 19">
            <a:extLst>
              <a:ext uri="{FF2B5EF4-FFF2-40B4-BE49-F238E27FC236}">
                <a16:creationId xmlns:a16="http://schemas.microsoft.com/office/drawing/2014/main" id="{E693AAFD-CAF8-C6BB-128B-355B4C048452}"/>
              </a:ext>
            </a:extLst>
          </p:cNvPr>
          <p:cNvGraphicFramePr>
            <a:graphicFrameLocks noGrp="1"/>
          </p:cNvGraphicFramePr>
          <p:nvPr>
            <p:extLst>
              <p:ext uri="{D42A27DB-BD31-4B8C-83A1-F6EECF244321}">
                <p14:modId xmlns:p14="http://schemas.microsoft.com/office/powerpoint/2010/main" val="532312513"/>
              </p:ext>
            </p:extLst>
          </p:nvPr>
        </p:nvGraphicFramePr>
        <p:xfrm>
          <a:off x="764017" y="4818801"/>
          <a:ext cx="4487917" cy="659833"/>
        </p:xfrm>
        <a:graphic>
          <a:graphicData uri="http://schemas.openxmlformats.org/drawingml/2006/table">
            <a:tbl>
              <a:tblPr firstRow="1" bandRow="1">
                <a:tableStyleId>{5C22544A-7EE6-4342-B048-85BDC9FD1C3A}</a:tableStyleId>
              </a:tblPr>
              <a:tblGrid>
                <a:gridCol w="4487917">
                  <a:extLst>
                    <a:ext uri="{9D8B030D-6E8A-4147-A177-3AD203B41FA5}">
                      <a16:colId xmlns:a16="http://schemas.microsoft.com/office/drawing/2014/main" val="3293308509"/>
                    </a:ext>
                  </a:extLst>
                </a:gridCol>
              </a:tblGrid>
              <a:tr h="659833">
                <a:tc>
                  <a:txBody>
                    <a:bodyPr/>
                    <a:lstStyle/>
                    <a:p>
                      <a:pPr algn="ctr">
                        <a:lnSpc>
                          <a:spcPct val="200000"/>
                        </a:lnSpc>
                      </a:pPr>
                      <a:r>
                        <a:rPr lang="en-US" b="1" dirty="0"/>
                        <a:t>* </a:t>
                      </a:r>
                      <a:r>
                        <a:rPr lang="en-US" b="0" dirty="0"/>
                        <a:t>Physical Education/Health – </a:t>
                      </a:r>
                      <a:r>
                        <a:rPr lang="en-US" dirty="0"/>
                        <a:t>1 cr</a:t>
                      </a:r>
                    </a:p>
                  </a:txBody>
                  <a:tcPr>
                    <a:solidFill>
                      <a:schemeClr val="accent1">
                        <a:alpha val="39000"/>
                      </a:schemeClr>
                    </a:solidFill>
                  </a:tcPr>
                </a:tc>
                <a:extLst>
                  <a:ext uri="{0D108BD9-81ED-4DB2-BD59-A6C34878D82A}">
                    <a16:rowId xmlns:a16="http://schemas.microsoft.com/office/drawing/2014/main" val="1723901429"/>
                  </a:ext>
                </a:extLst>
              </a:tr>
            </a:tbl>
          </a:graphicData>
        </a:graphic>
      </p:graphicFrame>
      <p:pic>
        <p:nvPicPr>
          <p:cNvPr id="2" name="Picture 1" descr="A purple and white eagle logo&#10;&#10;Description automatically generated">
            <a:extLst>
              <a:ext uri="{FF2B5EF4-FFF2-40B4-BE49-F238E27FC236}">
                <a16:creationId xmlns:a16="http://schemas.microsoft.com/office/drawing/2014/main" id="{AE4E57AE-4B2F-B8C5-2594-7746A11595B2}"/>
              </a:ext>
            </a:extLst>
          </p:cNvPr>
          <p:cNvPicPr>
            <a:picLocks noChangeAspect="1"/>
          </p:cNvPicPr>
          <p:nvPr/>
        </p:nvPicPr>
        <p:blipFill>
          <a:blip r:embed="rId2">
            <a:alphaModFix amt="66000"/>
            <a:extLst>
              <a:ext uri="{28A0092B-C50C-407E-A947-70E740481C1C}">
                <a14:useLocalDpi xmlns:a14="http://schemas.microsoft.com/office/drawing/2010/main" val="0"/>
              </a:ext>
            </a:extLst>
          </a:blip>
          <a:stretch>
            <a:fillRect/>
          </a:stretch>
        </p:blipFill>
        <p:spPr>
          <a:xfrm>
            <a:off x="10016271" y="4959481"/>
            <a:ext cx="1432462" cy="1171038"/>
          </a:xfrm>
          <a:prstGeom prst="roundRect">
            <a:avLst>
              <a:gd name="adj" fmla="val 1858"/>
            </a:avLst>
          </a:prstGeom>
          <a:effectLst>
            <a:outerShdw blurRad="50800" dist="38100" dir="10800000" algn="r" rotWithShape="0">
              <a:schemeClr val="tx2">
                <a:alpha val="35000"/>
              </a:schemeClr>
            </a:outerShdw>
          </a:effectLst>
          <a:scene3d>
            <a:camera prst="orthographicFront"/>
            <a:lightRig rig="brightRoom" dir="t"/>
          </a:scene3d>
          <a:sp3d extrusionH="88900">
            <a:bevelT h="31750"/>
            <a:bevelB h="31750"/>
          </a:sp3d>
        </p:spPr>
      </p:pic>
      <p:graphicFrame>
        <p:nvGraphicFramePr>
          <p:cNvPr id="3" name="Table 19">
            <a:extLst>
              <a:ext uri="{FF2B5EF4-FFF2-40B4-BE49-F238E27FC236}">
                <a16:creationId xmlns:a16="http://schemas.microsoft.com/office/drawing/2014/main" id="{26ABEF56-AD79-5C71-DE66-3C2E79CDF3F7}"/>
              </a:ext>
            </a:extLst>
          </p:cNvPr>
          <p:cNvGraphicFramePr>
            <a:graphicFrameLocks noGrp="1"/>
          </p:cNvGraphicFramePr>
          <p:nvPr>
            <p:extLst>
              <p:ext uri="{D42A27DB-BD31-4B8C-83A1-F6EECF244321}">
                <p14:modId xmlns:p14="http://schemas.microsoft.com/office/powerpoint/2010/main" val="1897053115"/>
              </p:ext>
            </p:extLst>
          </p:nvPr>
        </p:nvGraphicFramePr>
        <p:xfrm>
          <a:off x="5853128" y="4818801"/>
          <a:ext cx="2814918" cy="659833"/>
        </p:xfrm>
        <a:graphic>
          <a:graphicData uri="http://schemas.openxmlformats.org/drawingml/2006/table">
            <a:tbl>
              <a:tblPr firstRow="1" bandRow="1">
                <a:tableStyleId>{5C22544A-7EE6-4342-B048-85BDC9FD1C3A}</a:tableStyleId>
              </a:tblPr>
              <a:tblGrid>
                <a:gridCol w="2814918">
                  <a:extLst>
                    <a:ext uri="{9D8B030D-6E8A-4147-A177-3AD203B41FA5}">
                      <a16:colId xmlns:a16="http://schemas.microsoft.com/office/drawing/2014/main" val="3293308509"/>
                    </a:ext>
                  </a:extLst>
                </a:gridCol>
              </a:tblGrid>
              <a:tr h="659833">
                <a:tc>
                  <a:txBody>
                    <a:bodyPr/>
                    <a:lstStyle/>
                    <a:p>
                      <a:pPr algn="ctr">
                        <a:lnSpc>
                          <a:spcPct val="200000"/>
                        </a:lnSpc>
                      </a:pPr>
                      <a:r>
                        <a:rPr lang="en-US" b="0" dirty="0"/>
                        <a:t>CPR</a:t>
                      </a:r>
                    </a:p>
                  </a:txBody>
                  <a:tcPr>
                    <a:solidFill>
                      <a:schemeClr val="accent1">
                        <a:alpha val="39000"/>
                      </a:schemeClr>
                    </a:solidFill>
                  </a:tcPr>
                </a:tc>
                <a:extLst>
                  <a:ext uri="{0D108BD9-81ED-4DB2-BD59-A6C34878D82A}">
                    <a16:rowId xmlns:a16="http://schemas.microsoft.com/office/drawing/2014/main" val="1723901429"/>
                  </a:ext>
                </a:extLst>
              </a:tr>
            </a:tbl>
          </a:graphicData>
        </a:graphic>
      </p:graphicFrame>
      <p:sp>
        <p:nvSpPr>
          <p:cNvPr id="5" name="TextBox 4">
            <a:extLst>
              <a:ext uri="{FF2B5EF4-FFF2-40B4-BE49-F238E27FC236}">
                <a16:creationId xmlns:a16="http://schemas.microsoft.com/office/drawing/2014/main" id="{64AD2359-DC93-CB44-2AF0-091F1711A7B3}"/>
              </a:ext>
            </a:extLst>
          </p:cNvPr>
          <p:cNvSpPr txBox="1"/>
          <p:nvPr/>
        </p:nvSpPr>
        <p:spPr>
          <a:xfrm>
            <a:off x="604913" y="5801222"/>
            <a:ext cx="9355014" cy="369332"/>
          </a:xfrm>
          <a:prstGeom prst="rect">
            <a:avLst/>
          </a:prstGeom>
          <a:noFill/>
        </p:spPr>
        <p:txBody>
          <a:bodyPr wrap="square" rtlCol="0">
            <a:spAutoFit/>
          </a:bodyPr>
          <a:lstStyle/>
          <a:p>
            <a:r>
              <a:rPr lang="en-US" b="1" dirty="0">
                <a:solidFill>
                  <a:schemeClr val="bg1"/>
                </a:solidFill>
              </a:rPr>
              <a:t>* Students must be registered for PE over the summer by </a:t>
            </a:r>
            <a:r>
              <a:rPr lang="en-US" b="1" u="sng" dirty="0">
                <a:solidFill>
                  <a:schemeClr val="bg1"/>
                </a:solidFill>
              </a:rPr>
              <a:t>middle school counselors</a:t>
            </a:r>
            <a:r>
              <a:rPr lang="en-US" b="1" dirty="0">
                <a:solidFill>
                  <a:schemeClr val="bg1"/>
                </a:solidFill>
              </a:rPr>
              <a:t>. </a:t>
            </a:r>
          </a:p>
        </p:txBody>
      </p:sp>
    </p:spTree>
    <p:extLst>
      <p:ext uri="{BB962C8B-B14F-4D97-AF65-F5344CB8AC3E}">
        <p14:creationId xmlns:p14="http://schemas.microsoft.com/office/powerpoint/2010/main" val="51358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A0DA-B23B-82AF-CC33-CE3E2F61F867}"/>
              </a:ext>
            </a:extLst>
          </p:cNvPr>
          <p:cNvSpPr>
            <a:spLocks noGrp="1"/>
          </p:cNvSpPr>
          <p:nvPr>
            <p:ph type="title"/>
          </p:nvPr>
        </p:nvSpPr>
        <p:spPr/>
        <p:txBody>
          <a:bodyPr/>
          <a:lstStyle/>
          <a:p>
            <a:r>
              <a:rPr lang="en-US" dirty="0">
                <a:solidFill>
                  <a:schemeClr val="bg1"/>
                </a:solidFill>
              </a:rPr>
              <a:t>Elective Credits</a:t>
            </a:r>
          </a:p>
        </p:txBody>
      </p:sp>
      <p:sp>
        <p:nvSpPr>
          <p:cNvPr id="3" name="Content Placeholder 2">
            <a:extLst>
              <a:ext uri="{FF2B5EF4-FFF2-40B4-BE49-F238E27FC236}">
                <a16:creationId xmlns:a16="http://schemas.microsoft.com/office/drawing/2014/main" id="{DA295741-C937-0A6D-93C5-06DB787B0795}"/>
              </a:ext>
            </a:extLst>
          </p:cNvPr>
          <p:cNvSpPr>
            <a:spLocks noGrp="1"/>
          </p:cNvSpPr>
          <p:nvPr>
            <p:ph idx="1"/>
          </p:nvPr>
        </p:nvSpPr>
        <p:spPr>
          <a:xfrm>
            <a:off x="360218" y="2291819"/>
            <a:ext cx="6058741" cy="4593771"/>
          </a:xfrm>
        </p:spPr>
        <p:txBody>
          <a:bodyPr>
            <a:normAutofit fontScale="92500" lnSpcReduction="20000"/>
          </a:bodyPr>
          <a:lstStyle/>
          <a:p>
            <a:r>
              <a:rPr lang="en-US" sz="2400" b="1" dirty="0"/>
              <a:t>Electives</a:t>
            </a:r>
            <a:r>
              <a:rPr lang="en-US" sz="2400" dirty="0"/>
              <a:t> – Students must complete   </a:t>
            </a:r>
            <a:r>
              <a:rPr lang="en-US" sz="2400" b="1" u="sng" dirty="0"/>
              <a:t>6 credits:</a:t>
            </a:r>
          </a:p>
          <a:p>
            <a:pPr lvl="1">
              <a:buFont typeface="Wingdings" panose="05000000000000000000" pitchFamily="2" charset="2"/>
              <a:buChar char="§"/>
            </a:pPr>
            <a:r>
              <a:rPr lang="en-US" sz="1800" dirty="0"/>
              <a:t>1 Arts credit must be obtained between 6</a:t>
            </a:r>
            <a:r>
              <a:rPr lang="en-US" sz="1800" baseline="30000" dirty="0"/>
              <a:t>th</a:t>
            </a:r>
            <a:r>
              <a:rPr lang="en-US" sz="1800" dirty="0"/>
              <a:t> and 12</a:t>
            </a:r>
            <a:r>
              <a:rPr lang="en-US" sz="1800" baseline="30000" dirty="0"/>
              <a:t>th</a:t>
            </a:r>
            <a:r>
              <a:rPr lang="en-US" sz="1800" dirty="0"/>
              <a:t> grade</a:t>
            </a:r>
          </a:p>
          <a:p>
            <a:pPr lvl="1">
              <a:buFont typeface="Wingdings" panose="05000000000000000000" pitchFamily="2" charset="2"/>
              <a:buChar char="§"/>
            </a:pPr>
            <a:r>
              <a:rPr lang="en-US" sz="1800" dirty="0"/>
              <a:t>2 </a:t>
            </a:r>
            <a:r>
              <a:rPr lang="en-US" sz="1800" b="1" dirty="0">
                <a:solidFill>
                  <a:srgbClr val="FF0000"/>
                </a:solidFill>
              </a:rPr>
              <a:t>MUST</a:t>
            </a:r>
            <a:r>
              <a:rPr lang="en-US" sz="1800" dirty="0"/>
              <a:t> be from CTE, World Language, or Arts Education.</a:t>
            </a:r>
          </a:p>
          <a:p>
            <a:pPr lvl="1">
              <a:buFont typeface="Wingdings" panose="05000000000000000000" pitchFamily="2" charset="2"/>
              <a:buChar char="§"/>
            </a:pPr>
            <a:r>
              <a:rPr lang="en-US" sz="1800" b="1" dirty="0">
                <a:solidFill>
                  <a:srgbClr val="FF0000"/>
                </a:solidFill>
              </a:rPr>
              <a:t>New UNC Admissions Requirement: </a:t>
            </a:r>
            <a:r>
              <a:rPr lang="en-US" sz="1800" dirty="0"/>
              <a:t>Eligibility requirements for admission to a school in the UNC system requires students take </a:t>
            </a:r>
            <a:r>
              <a:rPr lang="en-US" sz="1800" b="1" u="sng" dirty="0"/>
              <a:t>2</a:t>
            </a:r>
            <a:r>
              <a:rPr lang="en-US" sz="1800" b="1" dirty="0"/>
              <a:t> </a:t>
            </a:r>
            <a:r>
              <a:rPr lang="en-US" sz="1800" dirty="0"/>
              <a:t>additional academic courses from:</a:t>
            </a:r>
          </a:p>
          <a:p>
            <a:pPr marL="457200" lvl="1" indent="0">
              <a:buNone/>
            </a:pPr>
            <a:r>
              <a:rPr lang="en-US" sz="1800" dirty="0"/>
              <a:t>	-English	    	 -World Language</a:t>
            </a:r>
          </a:p>
          <a:p>
            <a:pPr marL="457200" lvl="1" indent="0">
              <a:buNone/>
            </a:pPr>
            <a:r>
              <a:rPr lang="en-US" sz="1800" dirty="0"/>
              <a:t>	-Math 	    	 -Social Studies </a:t>
            </a:r>
          </a:p>
          <a:p>
            <a:pPr marL="457200" lvl="1" indent="0">
              <a:buNone/>
            </a:pPr>
            <a:r>
              <a:rPr lang="en-US" sz="1800" dirty="0"/>
              <a:t>	-Science      	 -Computer Science</a:t>
            </a:r>
          </a:p>
          <a:p>
            <a:pPr marL="457200" lvl="1" indent="0">
              <a:buNone/>
            </a:pPr>
            <a:r>
              <a:rPr lang="en-US" sz="1800" b="1" dirty="0">
                <a:solidFill>
                  <a:schemeClr val="accent2"/>
                </a:solidFill>
              </a:rPr>
              <a:t>*</a:t>
            </a:r>
            <a:r>
              <a:rPr lang="en-US" sz="1800" dirty="0"/>
              <a:t>Completion of two sequential World Language courses is recommended.</a:t>
            </a:r>
          </a:p>
          <a:p>
            <a:endParaRPr lang="en-US" dirty="0"/>
          </a:p>
        </p:txBody>
      </p:sp>
      <p:pic>
        <p:nvPicPr>
          <p:cNvPr id="5" name="Picture 4" descr="A chart with text and purple rectangles">
            <a:extLst>
              <a:ext uri="{FF2B5EF4-FFF2-40B4-BE49-F238E27FC236}">
                <a16:creationId xmlns:a16="http://schemas.microsoft.com/office/drawing/2014/main" id="{EBD0F406-F34E-3374-9049-72F3F71C9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216" y="644579"/>
            <a:ext cx="4812502" cy="6116439"/>
          </a:xfrm>
          <a:prstGeom prst="rect">
            <a:avLst/>
          </a:prstGeom>
        </p:spPr>
      </p:pic>
    </p:spTree>
    <p:extLst>
      <p:ext uri="{BB962C8B-B14F-4D97-AF65-F5344CB8AC3E}">
        <p14:creationId xmlns:p14="http://schemas.microsoft.com/office/powerpoint/2010/main" val="17983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urple eagle head with sharp claws&#10;&#10;Description automatically generated">
            <a:extLst>
              <a:ext uri="{FF2B5EF4-FFF2-40B4-BE49-F238E27FC236}">
                <a16:creationId xmlns:a16="http://schemas.microsoft.com/office/drawing/2014/main" id="{09F677B8-EAC6-DD68-70AF-7D63ED567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113" y="5430605"/>
            <a:ext cx="1451137" cy="1274544"/>
          </a:xfrm>
          <a:prstGeom prst="rect">
            <a:avLst/>
          </a:prstGeom>
        </p:spPr>
      </p:pic>
      <p:sp>
        <p:nvSpPr>
          <p:cNvPr id="12" name="TextBox 11">
            <a:extLst>
              <a:ext uri="{FF2B5EF4-FFF2-40B4-BE49-F238E27FC236}">
                <a16:creationId xmlns:a16="http://schemas.microsoft.com/office/drawing/2014/main" id="{2953861B-A691-3CC4-9DDD-93B2888C7584}"/>
              </a:ext>
            </a:extLst>
          </p:cNvPr>
          <p:cNvSpPr txBox="1"/>
          <p:nvPr/>
        </p:nvSpPr>
        <p:spPr>
          <a:xfrm>
            <a:off x="914402" y="637024"/>
            <a:ext cx="9431382" cy="830997"/>
          </a:xfrm>
          <a:prstGeom prst="rect">
            <a:avLst/>
          </a:prstGeom>
          <a:noFill/>
          <a:ln w="19050">
            <a:noFill/>
          </a:ln>
        </p:spPr>
        <p:txBody>
          <a:bodyPr wrap="square" rtlCol="0">
            <a:spAutoFit/>
          </a:bodyPr>
          <a:lstStyle/>
          <a:p>
            <a:r>
              <a:rPr lang="en-US" sz="4800" dirty="0">
                <a:solidFill>
                  <a:schemeClr val="bg1"/>
                </a:solidFill>
              </a:rPr>
              <a:t>Electives for 9</a:t>
            </a:r>
            <a:r>
              <a:rPr lang="en-US" sz="4800" baseline="30000" dirty="0">
                <a:solidFill>
                  <a:schemeClr val="bg1"/>
                </a:solidFill>
              </a:rPr>
              <a:t>th</a:t>
            </a:r>
            <a:r>
              <a:rPr lang="en-US" sz="4800" dirty="0">
                <a:solidFill>
                  <a:schemeClr val="bg1"/>
                </a:solidFill>
              </a:rPr>
              <a:t> Gr</a:t>
            </a:r>
            <a:r>
              <a:rPr lang="en-US" sz="4800" dirty="0"/>
              <a:t>ade Students</a:t>
            </a:r>
          </a:p>
        </p:txBody>
      </p:sp>
      <p:pic>
        <p:nvPicPr>
          <p:cNvPr id="15" name="Picture 14">
            <a:extLst>
              <a:ext uri="{FF2B5EF4-FFF2-40B4-BE49-F238E27FC236}">
                <a16:creationId xmlns:a16="http://schemas.microsoft.com/office/drawing/2014/main" id="{8A2AD0A7-2E57-6597-8CD6-25C7CBE4EA6C}"/>
              </a:ext>
            </a:extLst>
          </p:cNvPr>
          <p:cNvPicPr>
            <a:picLocks noChangeAspect="1"/>
          </p:cNvPicPr>
          <p:nvPr/>
        </p:nvPicPr>
        <p:blipFill>
          <a:blip r:embed="rId3"/>
          <a:stretch>
            <a:fillRect/>
          </a:stretch>
        </p:blipFill>
        <p:spPr>
          <a:xfrm>
            <a:off x="5195451" y="1481876"/>
            <a:ext cx="2145384" cy="2701636"/>
          </a:xfrm>
          <a:prstGeom prst="rect">
            <a:avLst/>
          </a:prstGeom>
        </p:spPr>
      </p:pic>
      <p:pic>
        <p:nvPicPr>
          <p:cNvPr id="16" name="Picture 15">
            <a:extLst>
              <a:ext uri="{FF2B5EF4-FFF2-40B4-BE49-F238E27FC236}">
                <a16:creationId xmlns:a16="http://schemas.microsoft.com/office/drawing/2014/main" id="{575DDFF7-297E-AE69-D1EE-B46639444A5E}"/>
              </a:ext>
            </a:extLst>
          </p:cNvPr>
          <p:cNvPicPr>
            <a:picLocks noChangeAspect="1"/>
          </p:cNvPicPr>
          <p:nvPr/>
        </p:nvPicPr>
        <p:blipFill>
          <a:blip r:embed="rId4"/>
          <a:stretch>
            <a:fillRect/>
          </a:stretch>
        </p:blipFill>
        <p:spPr>
          <a:xfrm>
            <a:off x="4776264" y="3653862"/>
            <a:ext cx="2269979" cy="2414015"/>
          </a:xfrm>
          <a:prstGeom prst="rect">
            <a:avLst/>
          </a:prstGeom>
        </p:spPr>
      </p:pic>
      <p:sp>
        <p:nvSpPr>
          <p:cNvPr id="19" name="TextBox 18">
            <a:extLst>
              <a:ext uri="{FF2B5EF4-FFF2-40B4-BE49-F238E27FC236}">
                <a16:creationId xmlns:a16="http://schemas.microsoft.com/office/drawing/2014/main" id="{5271D475-4894-0C5B-E6B3-98AD32BCC635}"/>
              </a:ext>
            </a:extLst>
          </p:cNvPr>
          <p:cNvSpPr txBox="1"/>
          <p:nvPr/>
        </p:nvSpPr>
        <p:spPr>
          <a:xfrm>
            <a:off x="1025237" y="1468578"/>
            <a:ext cx="3798216" cy="5109091"/>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bg1"/>
                </a:solidFill>
              </a:rPr>
              <a:t>PE/Health </a:t>
            </a:r>
          </a:p>
          <a:p>
            <a:endParaRPr lang="en-US" sz="1600" dirty="0">
              <a:solidFill>
                <a:schemeClr val="bg1"/>
              </a:solidFill>
            </a:endParaRPr>
          </a:p>
          <a:p>
            <a:pPr marL="285750" indent="-285750">
              <a:buFont typeface="Wingdings" panose="05000000000000000000" pitchFamily="2" charset="2"/>
              <a:buChar char="Ø"/>
            </a:pPr>
            <a:r>
              <a:rPr lang="en-US" sz="1600" dirty="0">
                <a:solidFill>
                  <a:schemeClr val="bg1"/>
                </a:solidFill>
              </a:rPr>
              <a:t>Journalism/Yearbook I</a:t>
            </a:r>
          </a:p>
          <a:p>
            <a:pPr marL="285750" indent="-285750">
              <a:buFont typeface="Arial" panose="020B0604020202020204" pitchFamily="34" charset="0"/>
              <a:buChar char="•"/>
            </a:pPr>
            <a:endParaRPr lang="en-US" dirty="0">
              <a:solidFill>
                <a:schemeClr val="bg1"/>
              </a:solidFill>
            </a:endParaRPr>
          </a:p>
          <a:p>
            <a:pPr marL="285750" indent="-285750">
              <a:buFont typeface="Wingdings" panose="05000000000000000000" pitchFamily="2" charset="2"/>
              <a:buChar char="Ø"/>
            </a:pPr>
            <a:r>
              <a:rPr lang="en-US" sz="1600" u="sng" dirty="0">
                <a:solidFill>
                  <a:schemeClr val="bg1"/>
                </a:solidFill>
              </a:rPr>
              <a:t>CTE:</a:t>
            </a:r>
          </a:p>
          <a:p>
            <a:pPr marL="742950" lvl="1" indent="-285750">
              <a:buFont typeface="Arial" panose="020B0604020202020204" pitchFamily="34" charset="0"/>
              <a:buChar char="•"/>
            </a:pPr>
            <a:r>
              <a:rPr lang="en-US" sz="16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Honors Entrepreneurship I</a:t>
            </a:r>
          </a:p>
          <a:p>
            <a:pPr marL="742950" lvl="1" indent="-285750">
              <a:buFont typeface="Arial" panose="020B0604020202020204" pitchFamily="34" charset="0"/>
              <a:buChar char="•"/>
            </a:pPr>
            <a:r>
              <a:rPr lang="en-US" sz="16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Honors Business Essentials I</a:t>
            </a:r>
          </a:p>
          <a:p>
            <a:pPr marL="742950" lvl="1" indent="-285750">
              <a:buFont typeface="Arial" panose="020B0604020202020204" pitchFamily="34" charset="0"/>
              <a:buChar char="•"/>
            </a:pPr>
            <a:r>
              <a:rPr lang="en-US" sz="16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Honors Microsoft Excel</a:t>
            </a:r>
          </a:p>
          <a:p>
            <a:pPr marL="742950" lvl="1" indent="-285750">
              <a:buFont typeface="Arial" panose="020B0604020202020204" pitchFamily="34" charset="0"/>
              <a:buChar char="•"/>
            </a:pPr>
            <a:r>
              <a:rPr lang="en-US" sz="16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Honors Computer Science I</a:t>
            </a:r>
          </a:p>
          <a:p>
            <a:pPr marL="742950" lvl="1" indent="-285750">
              <a:buFont typeface="Arial" panose="020B0604020202020204" pitchFamily="34" charset="0"/>
              <a:buChar char="•"/>
            </a:pPr>
            <a:r>
              <a:rPr lang="en-US" sz="16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Sport &amp; Event Marketing I</a:t>
            </a:r>
          </a:p>
          <a:p>
            <a:pPr marL="742950" lvl="1" indent="-285750">
              <a:buFont typeface="Arial" panose="020B0604020202020204" pitchFamily="34" charset="0"/>
              <a:buChar char="•"/>
            </a:pPr>
            <a:r>
              <a:rPr lang="en-US" sz="16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Honors Adobe Visual I</a:t>
            </a:r>
          </a:p>
          <a:p>
            <a:pPr marL="742950" lvl="1" indent="-285750">
              <a:buFont typeface="Arial" panose="020B0604020202020204" pitchFamily="34" charset="0"/>
              <a:buChar char="•"/>
            </a:pPr>
            <a:r>
              <a:rPr lang="en-US" sz="16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Honors Adobe Video I</a:t>
            </a:r>
          </a:p>
          <a:p>
            <a:pPr marL="742950" lvl="1" indent="-285750">
              <a:buFont typeface="Arial" panose="020B0604020202020204" pitchFamily="34" charset="0"/>
              <a:buChar char="•"/>
            </a:pPr>
            <a:r>
              <a:rPr lang="en-US" sz="16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Honors Public Safety I</a:t>
            </a:r>
          </a:p>
          <a:p>
            <a:pPr marL="742950" lvl="1" indent="-285750">
              <a:buFont typeface="Arial" panose="020B0604020202020204" pitchFamily="34" charset="0"/>
              <a:buChar char="•"/>
            </a:pPr>
            <a:r>
              <a:rPr lang="en-US" sz="16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Honors Drafting I</a:t>
            </a:r>
          </a:p>
          <a:p>
            <a:pPr lvl="1"/>
            <a:endParaRPr lang="en-US" sz="16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Ø"/>
            </a:pPr>
            <a:r>
              <a:rPr lang="en-US" sz="1600" u="sng" dirty="0">
                <a:solidFill>
                  <a:schemeClr val="bg1"/>
                </a:solidFill>
              </a:rPr>
              <a:t>AP:</a:t>
            </a:r>
          </a:p>
          <a:p>
            <a:pPr marL="742950" lvl="1" indent="-285750">
              <a:buFont typeface="Arial" panose="020B0604020202020204" pitchFamily="34" charset="0"/>
              <a:buChar char="•"/>
            </a:pPr>
            <a:r>
              <a:rPr lang="en-US" sz="1600" dirty="0">
                <a:solidFill>
                  <a:schemeClr val="bg1"/>
                </a:solidFill>
              </a:rPr>
              <a:t>AP Human Geography</a:t>
            </a:r>
          </a:p>
          <a:p>
            <a:pPr marL="742950" lvl="1" indent="-285750">
              <a:buFont typeface="Arial" panose="020B0604020202020204" pitchFamily="34" charset="0"/>
              <a:buChar char="•"/>
            </a:pPr>
            <a:r>
              <a:rPr lang="en-US" sz="1600" dirty="0">
                <a:solidFill>
                  <a:schemeClr val="bg1"/>
                </a:solidFill>
              </a:rPr>
              <a:t>AP Government &amp; Politics</a:t>
            </a:r>
          </a:p>
          <a:p>
            <a:endParaRPr lang="en-US" u="sng" dirty="0">
              <a:solidFill>
                <a:schemeClr val="bg1"/>
              </a:solidFill>
            </a:endParaRPr>
          </a:p>
          <a:p>
            <a:pPr lvl="1"/>
            <a:endParaRPr lang="en-US" u="sng" dirty="0">
              <a:solidFill>
                <a:schemeClr val="bg1"/>
              </a:solidFill>
            </a:endParaRPr>
          </a:p>
        </p:txBody>
      </p:sp>
      <p:sp>
        <p:nvSpPr>
          <p:cNvPr id="20" name="TextBox 19">
            <a:extLst>
              <a:ext uri="{FF2B5EF4-FFF2-40B4-BE49-F238E27FC236}">
                <a16:creationId xmlns:a16="http://schemas.microsoft.com/office/drawing/2014/main" id="{7C6BA6B2-298C-272C-0744-6BD096A9A572}"/>
              </a:ext>
            </a:extLst>
          </p:cNvPr>
          <p:cNvSpPr txBox="1"/>
          <p:nvPr/>
        </p:nvSpPr>
        <p:spPr>
          <a:xfrm>
            <a:off x="7506491" y="1564446"/>
            <a:ext cx="4433554" cy="4654608"/>
          </a:xfrm>
          <a:prstGeom prst="rect">
            <a:avLst/>
          </a:prstGeom>
          <a:noFill/>
        </p:spPr>
        <p:txBody>
          <a:bodyPr wrap="square" rtlCol="0">
            <a:spAutoFit/>
          </a:bodyPr>
          <a:lstStyle/>
          <a:p>
            <a:pPr marL="285750" indent="-285750">
              <a:buFont typeface="Wingdings" panose="05000000000000000000" pitchFamily="2" charset="2"/>
              <a:buChar char="Ø"/>
            </a:pPr>
            <a:r>
              <a:rPr lang="en-US" sz="1500" u="sng" dirty="0"/>
              <a:t>World Language:</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Spanish for Heritage Speakers I </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Spanish I</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Spanish II</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French I</a:t>
            </a:r>
          </a:p>
          <a:p>
            <a:pPr lvl="1">
              <a:lnSpc>
                <a:spcPct val="107000"/>
              </a:lnSpc>
            </a:pPr>
            <a:endParaRPr lang="en-US" sz="15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US" sz="1500" u="sng" kern="100" dirty="0">
                <a:latin typeface="Century Gothic" panose="020B0502020202020204" pitchFamily="34" charset="0"/>
                <a:ea typeface="Aptos" panose="020B0004020202020204" pitchFamily="34" charset="0"/>
                <a:cs typeface="Times New Roman" panose="02020603050405020304" pitchFamily="18" charset="0"/>
              </a:rPr>
              <a:t>Fine Arts:</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Novice Band (no experience)</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Developing Band </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Developing Jazz Band</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Novice Orchestra (no experience)</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Developing Orchestra</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Novice Vocal (no experience)</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Developing Vocal </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Dance (by audition)</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Theatre</a:t>
            </a:r>
          </a:p>
          <a:p>
            <a:pPr marL="742950" lvl="1" indent="-285750">
              <a:lnSpc>
                <a:spcPct val="107000"/>
              </a:lnSpc>
              <a:buFont typeface="Arial" panose="020B0604020202020204" pitchFamily="34" charset="0"/>
              <a:buChar char="•"/>
            </a:pPr>
            <a:r>
              <a:rPr lang="en-US" sz="1500" kern="100" dirty="0">
                <a:effectLst/>
                <a:latin typeface="Century Gothic" panose="020B0502020202020204" pitchFamily="34" charset="0"/>
                <a:ea typeface="Aptos" panose="020B0004020202020204" pitchFamily="34" charset="0"/>
                <a:cs typeface="Times New Roman" panose="02020603050405020304" pitchFamily="18" charset="0"/>
              </a:rPr>
              <a:t>Visual Art Beginning</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668802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11070</TotalTime>
  <Words>1743</Words>
  <Application>Microsoft Office PowerPoint</Application>
  <PresentationFormat>Widescreen</PresentationFormat>
  <Paragraphs>249</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Avenir Next LT Pro</vt:lpstr>
      <vt:lpstr>Century Gothic</vt:lpstr>
      <vt:lpstr>Wingdings</vt:lpstr>
      <vt:lpstr>Wingdings 3</vt:lpstr>
      <vt:lpstr>Ion Boardroom</vt:lpstr>
      <vt:lpstr>Worksheet</vt:lpstr>
      <vt:lpstr>Northern Guilford High </vt:lpstr>
      <vt:lpstr>Question &amp; Answer Session At the End!</vt:lpstr>
      <vt:lpstr>Meet the Principal and Assistant Principals: </vt:lpstr>
      <vt:lpstr>Meet the Counseling Department:</vt:lpstr>
      <vt:lpstr>Our Student Services Team   </vt:lpstr>
      <vt:lpstr>Graduation Requirements per NCDPI:</vt:lpstr>
      <vt:lpstr>Courses Required With Options: </vt:lpstr>
      <vt:lpstr>Elective Credits</vt:lpstr>
      <vt:lpstr>PowerPoint Presentation</vt:lpstr>
      <vt:lpstr>Some Courses May Require Auditions/ Applications: </vt:lpstr>
      <vt:lpstr>Standard, Honors and AP Courses</vt:lpstr>
      <vt:lpstr>A Typical 9th Grade Schedule:</vt:lpstr>
      <vt:lpstr>School Policies:</vt:lpstr>
      <vt:lpstr>PowerPoint Presentation</vt:lpstr>
      <vt:lpstr>Extracurricular Activities - Athletics </vt:lpstr>
      <vt:lpstr>Academic Requirements for Athletics    *Please see Coach Cochran each year for the most up to date information regarding athletes</vt:lpstr>
      <vt:lpstr>PowerPoint Presentation</vt:lpstr>
      <vt:lpstr>Service-Learning Hours</vt:lpstr>
      <vt:lpstr>Service-Learning Hours (cont’d)</vt:lpstr>
      <vt:lpstr>Driver’s Eligibility</vt:lpstr>
      <vt:lpstr>Planning Beyond 9th Grade…</vt:lpstr>
      <vt:lpstr>Expectations of a High School Student</vt:lpstr>
      <vt:lpstr>Please note:</vt:lpstr>
      <vt:lpstr>PowerPoint Presentation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Guilford High </dc:title>
  <dc:creator>Elliott, Kathleen A</dc:creator>
  <cp:lastModifiedBy>Johnson, Tierra</cp:lastModifiedBy>
  <cp:revision>2</cp:revision>
  <dcterms:created xsi:type="dcterms:W3CDTF">2025-01-22T19:15:56Z</dcterms:created>
  <dcterms:modified xsi:type="dcterms:W3CDTF">2025-02-24T16:32:42Z</dcterms:modified>
</cp:coreProperties>
</file>