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4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8" r:id="rId5"/>
    <p:sldId id="269" r:id="rId6"/>
    <p:sldId id="256" r:id="rId7"/>
    <p:sldId id="257" r:id="rId8"/>
    <p:sldId id="258" r:id="rId9"/>
    <p:sldId id="264" r:id="rId10"/>
    <p:sldId id="262" r:id="rId11"/>
    <p:sldId id="270" r:id="rId12"/>
    <p:sldId id="274" r:id="rId13"/>
    <p:sldId id="266" r:id="rId14"/>
    <p:sldId id="267" r:id="rId15"/>
    <p:sldId id="284" r:id="rId16"/>
    <p:sldId id="280" r:id="rId17"/>
    <p:sldId id="281" r:id="rId18"/>
    <p:sldId id="288" r:id="rId19"/>
    <p:sldId id="290" r:id="rId20"/>
    <p:sldId id="282" r:id="rId21"/>
    <p:sldId id="292" r:id="rId22"/>
    <p:sldId id="291" r:id="rId23"/>
    <p:sldId id="286" r:id="rId24"/>
    <p:sldId id="287" r:id="rId25"/>
    <p:sldId id="289" r:id="rId26"/>
    <p:sldId id="285" r:id="rId27"/>
    <p:sldId id="283" r:id="rId28"/>
    <p:sldId id="275" r:id="rId29"/>
    <p:sldId id="277" r:id="rId30"/>
    <p:sldId id="263" r:id="rId31"/>
    <p:sldId id="265" r:id="rId32"/>
    <p:sldId id="271" r:id="rId33"/>
    <p:sldId id="272" r:id="rId34"/>
    <p:sldId id="273" r:id="rId35"/>
    <p:sldId id="278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71E2-2F7A-428D-BA3F-9B7ACFEDFB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2DF12D-8E22-4B22-B125-5C9F31C259DD}">
      <dgm:prSet/>
      <dgm:spPr/>
      <dgm:t>
        <a:bodyPr/>
        <a:lstStyle/>
        <a:p>
          <a:r>
            <a:rPr lang="en-US"/>
            <a:t>Each partner fills out the XXI (21) questions</a:t>
          </a:r>
        </a:p>
      </dgm:t>
    </dgm:pt>
    <dgm:pt modelId="{D802C82F-E60C-43E6-8971-00FFA9A88662}" type="parTrans" cxnId="{891CE6FC-AAE5-46B6-90EE-7E9B5E7B82DC}">
      <dgm:prSet/>
      <dgm:spPr/>
      <dgm:t>
        <a:bodyPr/>
        <a:lstStyle/>
        <a:p>
          <a:endParaRPr lang="en-US"/>
        </a:p>
      </dgm:t>
    </dgm:pt>
    <dgm:pt modelId="{D7E88152-FCA6-4BCD-BAE2-67915F9D014C}" type="sibTrans" cxnId="{891CE6FC-AAE5-46B6-90EE-7E9B5E7B82DC}">
      <dgm:prSet/>
      <dgm:spPr/>
      <dgm:t>
        <a:bodyPr/>
        <a:lstStyle/>
        <a:p>
          <a:endParaRPr lang="en-US"/>
        </a:p>
      </dgm:t>
    </dgm:pt>
    <dgm:pt modelId="{CCE8C084-918B-4B69-A66B-F794A366DC43}">
      <dgm:prSet/>
      <dgm:spPr/>
      <dgm:t>
        <a:bodyPr/>
        <a:lstStyle/>
        <a:p>
          <a:r>
            <a:rPr lang="en-US"/>
            <a:t>But must use only ONE Urban Game Summary packet</a:t>
          </a:r>
        </a:p>
      </dgm:t>
    </dgm:pt>
    <dgm:pt modelId="{4A982DE9-D42B-42B6-AAE2-B94705727CB3}" type="parTrans" cxnId="{22347EDC-9FF3-4941-A2FC-2B8235AAA128}">
      <dgm:prSet/>
      <dgm:spPr/>
      <dgm:t>
        <a:bodyPr/>
        <a:lstStyle/>
        <a:p>
          <a:endParaRPr lang="en-US"/>
        </a:p>
      </dgm:t>
    </dgm:pt>
    <dgm:pt modelId="{351047AB-326C-4622-A8D1-B3D3BCF4133D}" type="sibTrans" cxnId="{22347EDC-9FF3-4941-A2FC-2B8235AAA128}">
      <dgm:prSet/>
      <dgm:spPr/>
      <dgm:t>
        <a:bodyPr/>
        <a:lstStyle/>
        <a:p>
          <a:endParaRPr lang="en-US"/>
        </a:p>
      </dgm:t>
    </dgm:pt>
    <dgm:pt modelId="{41E74548-79B5-4813-8193-70A96DCD5013}" type="pres">
      <dgm:prSet presAssocID="{036871E2-2F7A-428D-BA3F-9B7ACFEDFB00}" presName="vert0" presStyleCnt="0">
        <dgm:presLayoutVars>
          <dgm:dir/>
          <dgm:animOne val="branch"/>
          <dgm:animLvl val="lvl"/>
        </dgm:presLayoutVars>
      </dgm:prSet>
      <dgm:spPr/>
    </dgm:pt>
    <dgm:pt modelId="{7184159A-5E4B-4B32-894F-4D0B6E91181C}" type="pres">
      <dgm:prSet presAssocID="{932DF12D-8E22-4B22-B125-5C9F31C259DD}" presName="thickLine" presStyleLbl="alignNode1" presStyleIdx="0" presStyleCnt="2"/>
      <dgm:spPr/>
    </dgm:pt>
    <dgm:pt modelId="{1B129AF2-2223-44E0-BDDE-C48670F343CB}" type="pres">
      <dgm:prSet presAssocID="{932DF12D-8E22-4B22-B125-5C9F31C259DD}" presName="horz1" presStyleCnt="0"/>
      <dgm:spPr/>
    </dgm:pt>
    <dgm:pt modelId="{8DA544F7-F358-4F61-A553-0C667F6B1C70}" type="pres">
      <dgm:prSet presAssocID="{932DF12D-8E22-4B22-B125-5C9F31C259DD}" presName="tx1" presStyleLbl="revTx" presStyleIdx="0" presStyleCnt="2"/>
      <dgm:spPr/>
    </dgm:pt>
    <dgm:pt modelId="{38F50F49-FCD0-4318-A3F2-696D2439A2AD}" type="pres">
      <dgm:prSet presAssocID="{932DF12D-8E22-4B22-B125-5C9F31C259DD}" presName="vert1" presStyleCnt="0"/>
      <dgm:spPr/>
    </dgm:pt>
    <dgm:pt modelId="{F8D71319-A836-4179-A752-B3E81828771A}" type="pres">
      <dgm:prSet presAssocID="{CCE8C084-918B-4B69-A66B-F794A366DC43}" presName="thickLine" presStyleLbl="alignNode1" presStyleIdx="1" presStyleCnt="2"/>
      <dgm:spPr/>
    </dgm:pt>
    <dgm:pt modelId="{EA18D464-3784-466A-8930-C0BF7EB70DE0}" type="pres">
      <dgm:prSet presAssocID="{CCE8C084-918B-4B69-A66B-F794A366DC43}" presName="horz1" presStyleCnt="0"/>
      <dgm:spPr/>
    </dgm:pt>
    <dgm:pt modelId="{1575C078-E20C-4420-B7AD-B1D90CA69999}" type="pres">
      <dgm:prSet presAssocID="{CCE8C084-918B-4B69-A66B-F794A366DC43}" presName="tx1" presStyleLbl="revTx" presStyleIdx="1" presStyleCnt="2"/>
      <dgm:spPr/>
    </dgm:pt>
    <dgm:pt modelId="{1B92AAAC-5995-4CBB-BAA2-CBB8E7614370}" type="pres">
      <dgm:prSet presAssocID="{CCE8C084-918B-4B69-A66B-F794A366DC43}" presName="vert1" presStyleCnt="0"/>
      <dgm:spPr/>
    </dgm:pt>
  </dgm:ptLst>
  <dgm:cxnLst>
    <dgm:cxn modelId="{5CD0F514-ED10-4F25-9133-AC75C87BAB17}" type="presOf" srcId="{036871E2-2F7A-428D-BA3F-9B7ACFEDFB00}" destId="{41E74548-79B5-4813-8193-70A96DCD5013}" srcOrd="0" destOrd="0" presId="urn:microsoft.com/office/officeart/2008/layout/LinedList"/>
    <dgm:cxn modelId="{36320B76-AAC3-4E48-B175-2926237A3423}" type="presOf" srcId="{CCE8C084-918B-4B69-A66B-F794A366DC43}" destId="{1575C078-E20C-4420-B7AD-B1D90CA69999}" srcOrd="0" destOrd="0" presId="urn:microsoft.com/office/officeart/2008/layout/LinedList"/>
    <dgm:cxn modelId="{F1A937AE-C15F-4BD2-B971-225817D11479}" type="presOf" srcId="{932DF12D-8E22-4B22-B125-5C9F31C259DD}" destId="{8DA544F7-F358-4F61-A553-0C667F6B1C70}" srcOrd="0" destOrd="0" presId="urn:microsoft.com/office/officeart/2008/layout/LinedList"/>
    <dgm:cxn modelId="{22347EDC-9FF3-4941-A2FC-2B8235AAA128}" srcId="{036871E2-2F7A-428D-BA3F-9B7ACFEDFB00}" destId="{CCE8C084-918B-4B69-A66B-F794A366DC43}" srcOrd="1" destOrd="0" parTransId="{4A982DE9-D42B-42B6-AAE2-B94705727CB3}" sibTransId="{351047AB-326C-4622-A8D1-B3D3BCF4133D}"/>
    <dgm:cxn modelId="{891CE6FC-AAE5-46B6-90EE-7E9B5E7B82DC}" srcId="{036871E2-2F7A-428D-BA3F-9B7ACFEDFB00}" destId="{932DF12D-8E22-4B22-B125-5C9F31C259DD}" srcOrd="0" destOrd="0" parTransId="{D802C82F-E60C-43E6-8971-00FFA9A88662}" sibTransId="{D7E88152-FCA6-4BCD-BAE2-67915F9D014C}"/>
    <dgm:cxn modelId="{87965C0B-BBB1-4F73-817C-370B4C0D7D9B}" type="presParOf" srcId="{41E74548-79B5-4813-8193-70A96DCD5013}" destId="{7184159A-5E4B-4B32-894F-4D0B6E91181C}" srcOrd="0" destOrd="0" presId="urn:microsoft.com/office/officeart/2008/layout/LinedList"/>
    <dgm:cxn modelId="{909D3CEC-D78E-44D7-A193-28391C0F8FB6}" type="presParOf" srcId="{41E74548-79B5-4813-8193-70A96DCD5013}" destId="{1B129AF2-2223-44E0-BDDE-C48670F343CB}" srcOrd="1" destOrd="0" presId="urn:microsoft.com/office/officeart/2008/layout/LinedList"/>
    <dgm:cxn modelId="{8B3D2CE7-80BF-4C63-95C5-15C7449779E4}" type="presParOf" srcId="{1B129AF2-2223-44E0-BDDE-C48670F343CB}" destId="{8DA544F7-F358-4F61-A553-0C667F6B1C70}" srcOrd="0" destOrd="0" presId="urn:microsoft.com/office/officeart/2008/layout/LinedList"/>
    <dgm:cxn modelId="{E21BF407-A438-4D2F-9851-33A6DC27F28D}" type="presParOf" srcId="{1B129AF2-2223-44E0-BDDE-C48670F343CB}" destId="{38F50F49-FCD0-4318-A3F2-696D2439A2AD}" srcOrd="1" destOrd="0" presId="urn:microsoft.com/office/officeart/2008/layout/LinedList"/>
    <dgm:cxn modelId="{0C708EFA-90D7-4E19-8DED-EE229B18850D}" type="presParOf" srcId="{41E74548-79B5-4813-8193-70A96DCD5013}" destId="{F8D71319-A836-4179-A752-B3E81828771A}" srcOrd="2" destOrd="0" presId="urn:microsoft.com/office/officeart/2008/layout/LinedList"/>
    <dgm:cxn modelId="{26BBFA90-62D2-4684-8477-6BB1F15B4952}" type="presParOf" srcId="{41E74548-79B5-4813-8193-70A96DCD5013}" destId="{EA18D464-3784-466A-8930-C0BF7EB70DE0}" srcOrd="3" destOrd="0" presId="urn:microsoft.com/office/officeart/2008/layout/LinedList"/>
    <dgm:cxn modelId="{ABEE6E02-0DFC-46FC-B085-7444B01EEBBD}" type="presParOf" srcId="{EA18D464-3784-466A-8930-C0BF7EB70DE0}" destId="{1575C078-E20C-4420-B7AD-B1D90CA69999}" srcOrd="0" destOrd="0" presId="urn:microsoft.com/office/officeart/2008/layout/LinedList"/>
    <dgm:cxn modelId="{56EF9708-C75D-43E9-A195-B80EBEA2D6D4}" type="presParOf" srcId="{EA18D464-3784-466A-8930-C0BF7EB70DE0}" destId="{1B92AAAC-5995-4CBB-BAA2-CBB8E7614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430FD-4BFA-4583-AB35-744E238AC86C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6D2324-10C3-4B2B-9938-02FFC28EF9BD}">
      <dgm:prSet/>
      <dgm:spPr/>
      <dgm:t>
        <a:bodyPr/>
        <a:lstStyle/>
        <a:p>
          <a:r>
            <a:rPr lang="en-US" u="sng"/>
            <a:t>Today’s Plan </a:t>
          </a:r>
          <a:endParaRPr lang="en-US"/>
        </a:p>
      </dgm:t>
    </dgm:pt>
    <dgm:pt modelId="{F81553D8-B7DB-4206-AAD1-C29F67744E96}" type="parTrans" cxnId="{912D38CE-9DB0-44F0-BAF7-27FCC695BE6E}">
      <dgm:prSet/>
      <dgm:spPr/>
      <dgm:t>
        <a:bodyPr/>
        <a:lstStyle/>
        <a:p>
          <a:endParaRPr lang="en-US"/>
        </a:p>
      </dgm:t>
    </dgm:pt>
    <dgm:pt modelId="{45F2CE05-C44F-486C-BD53-46AFE76B934A}" type="sibTrans" cxnId="{912D38CE-9DB0-44F0-BAF7-27FCC695BE6E}">
      <dgm:prSet/>
      <dgm:spPr/>
      <dgm:t>
        <a:bodyPr/>
        <a:lstStyle/>
        <a:p>
          <a:endParaRPr lang="en-US"/>
        </a:p>
      </dgm:t>
    </dgm:pt>
    <dgm:pt modelId="{028EDB66-7D5A-4B62-949D-0C283ECEF00A}">
      <dgm:prSet/>
      <dgm:spPr/>
      <dgm:t>
        <a:bodyPr/>
        <a:lstStyle/>
        <a:p>
          <a:r>
            <a:rPr lang="en-US"/>
            <a:t>Discuss historical origins of Valentine’s day &amp; here in the USA</a:t>
          </a:r>
        </a:p>
      </dgm:t>
    </dgm:pt>
    <dgm:pt modelId="{D59E5D9D-B144-43B4-9489-298ADCFC35C2}" type="parTrans" cxnId="{AC49BD21-D147-405F-91B4-4105140F22AE}">
      <dgm:prSet/>
      <dgm:spPr/>
      <dgm:t>
        <a:bodyPr/>
        <a:lstStyle/>
        <a:p>
          <a:endParaRPr lang="en-US"/>
        </a:p>
      </dgm:t>
    </dgm:pt>
    <dgm:pt modelId="{A6485888-8882-4980-8DE1-C53AEFFCF9B6}" type="sibTrans" cxnId="{AC49BD21-D147-405F-91B4-4105140F22AE}">
      <dgm:prSet/>
      <dgm:spPr/>
      <dgm:t>
        <a:bodyPr/>
        <a:lstStyle/>
        <a:p>
          <a:endParaRPr lang="en-US"/>
        </a:p>
      </dgm:t>
    </dgm:pt>
    <dgm:pt modelId="{8E6C97EF-B815-44BB-A05B-45BDDB133DF3}">
      <dgm:prSet/>
      <dgm:spPr/>
      <dgm:t>
        <a:bodyPr/>
        <a:lstStyle/>
        <a:p>
          <a:r>
            <a:rPr lang="en-US"/>
            <a:t>Present Closing Arguments and Declare a debate winner</a:t>
          </a:r>
        </a:p>
      </dgm:t>
    </dgm:pt>
    <dgm:pt modelId="{19EBB498-5BBA-4468-A37E-3AF0D5943201}" type="parTrans" cxnId="{7A980EA2-91A8-4CCC-8F44-9A9362B19E56}">
      <dgm:prSet/>
      <dgm:spPr/>
      <dgm:t>
        <a:bodyPr/>
        <a:lstStyle/>
        <a:p>
          <a:endParaRPr lang="en-US"/>
        </a:p>
      </dgm:t>
    </dgm:pt>
    <dgm:pt modelId="{A58FDD1A-96AC-49F6-8BA1-71408E6F99C9}" type="sibTrans" cxnId="{7A980EA2-91A8-4CCC-8F44-9A9362B19E56}">
      <dgm:prSet/>
      <dgm:spPr/>
      <dgm:t>
        <a:bodyPr/>
        <a:lstStyle/>
        <a:p>
          <a:endParaRPr lang="en-US"/>
        </a:p>
      </dgm:t>
    </dgm:pt>
    <dgm:pt modelId="{C0711397-E10B-49CD-803F-97150E86ABDF}">
      <dgm:prSet/>
      <dgm:spPr/>
      <dgm:t>
        <a:bodyPr/>
        <a:lstStyle/>
        <a:p>
          <a:r>
            <a:rPr lang="en-US"/>
            <a:t>Collect &amp; discuss HW</a:t>
          </a:r>
        </a:p>
      </dgm:t>
    </dgm:pt>
    <dgm:pt modelId="{C192BC05-66DE-4D9F-88DD-69CB51DB269D}" type="parTrans" cxnId="{F3F220EF-03FA-4A3C-A7D5-3E098E48A3D8}">
      <dgm:prSet/>
      <dgm:spPr/>
      <dgm:t>
        <a:bodyPr/>
        <a:lstStyle/>
        <a:p>
          <a:endParaRPr lang="en-US"/>
        </a:p>
      </dgm:t>
    </dgm:pt>
    <dgm:pt modelId="{9DA8E5A3-ACB3-488C-AF37-242F6BB64541}" type="sibTrans" cxnId="{F3F220EF-03FA-4A3C-A7D5-3E098E48A3D8}">
      <dgm:prSet/>
      <dgm:spPr/>
      <dgm:t>
        <a:bodyPr/>
        <a:lstStyle/>
        <a:p>
          <a:endParaRPr lang="en-US"/>
        </a:p>
      </dgm:t>
    </dgm:pt>
    <dgm:pt modelId="{C5B4E6C2-BA0C-4030-BB54-2462962B1956}">
      <dgm:prSet/>
      <dgm:spPr/>
      <dgm:t>
        <a:bodyPr/>
        <a:lstStyle/>
        <a:p>
          <a:r>
            <a:rPr lang="en-US"/>
            <a:t>H.T.S. practice</a:t>
          </a:r>
        </a:p>
      </dgm:t>
    </dgm:pt>
    <dgm:pt modelId="{445B84B3-2E01-4C59-8EA4-C368B78B2D74}" type="parTrans" cxnId="{7AC94CC8-ACF5-46AF-96AA-4CEA966FCD60}">
      <dgm:prSet/>
      <dgm:spPr/>
      <dgm:t>
        <a:bodyPr/>
        <a:lstStyle/>
        <a:p>
          <a:endParaRPr lang="en-US"/>
        </a:p>
      </dgm:t>
    </dgm:pt>
    <dgm:pt modelId="{A1E2C006-CD47-4917-8CBC-3D6FA9AA7CA6}" type="sibTrans" cxnId="{7AC94CC8-ACF5-46AF-96AA-4CEA966FCD60}">
      <dgm:prSet/>
      <dgm:spPr/>
      <dgm:t>
        <a:bodyPr/>
        <a:lstStyle/>
        <a:p>
          <a:endParaRPr lang="en-US"/>
        </a:p>
      </dgm:t>
    </dgm:pt>
    <dgm:pt modelId="{3F8848ED-EAFA-4598-B201-99A28FA0DB3D}">
      <dgm:prSet/>
      <dgm:spPr/>
      <dgm:t>
        <a:bodyPr/>
        <a:lstStyle/>
        <a:p>
          <a:r>
            <a:rPr lang="en-US"/>
            <a:t>Notes (Second Industrial Rev.) &amp; Crash Course video (Cap &amp; Soc)</a:t>
          </a:r>
        </a:p>
      </dgm:t>
    </dgm:pt>
    <dgm:pt modelId="{1B13D9CD-A31F-4257-9952-919C994DEDCE}" type="parTrans" cxnId="{4B3C6B9D-8CDD-40A0-B020-BBE93014F332}">
      <dgm:prSet/>
      <dgm:spPr/>
      <dgm:t>
        <a:bodyPr/>
        <a:lstStyle/>
        <a:p>
          <a:endParaRPr lang="en-US"/>
        </a:p>
      </dgm:t>
    </dgm:pt>
    <dgm:pt modelId="{554A63CC-8870-4D94-A5A0-6E786898595A}" type="sibTrans" cxnId="{4B3C6B9D-8CDD-40A0-B020-BBE93014F332}">
      <dgm:prSet/>
      <dgm:spPr/>
      <dgm:t>
        <a:bodyPr/>
        <a:lstStyle/>
        <a:p>
          <a:endParaRPr lang="en-US"/>
        </a:p>
      </dgm:t>
    </dgm:pt>
    <dgm:pt modelId="{1275DFE7-A66E-4F70-A275-4FDC9641FF1A}">
      <dgm:prSet/>
      <dgm:spPr/>
      <dgm:t>
        <a:bodyPr/>
        <a:lstStyle/>
        <a:p>
          <a:r>
            <a:rPr lang="en-US"/>
            <a:t>Paired Comparison between Socialism and Capitalism  </a:t>
          </a:r>
        </a:p>
      </dgm:t>
    </dgm:pt>
    <dgm:pt modelId="{D1B3403E-0D9F-4DAC-B94C-ACD9C9CB235D}" type="parTrans" cxnId="{7EEA36E6-1BDC-43F1-9BB2-AB4D1107BD0C}">
      <dgm:prSet/>
      <dgm:spPr/>
      <dgm:t>
        <a:bodyPr/>
        <a:lstStyle/>
        <a:p>
          <a:endParaRPr lang="en-US"/>
        </a:p>
      </dgm:t>
    </dgm:pt>
    <dgm:pt modelId="{A7D7C0DF-85AA-4C63-95FB-B23ECEFD142A}" type="sibTrans" cxnId="{7EEA36E6-1BDC-43F1-9BB2-AB4D1107BD0C}">
      <dgm:prSet/>
      <dgm:spPr/>
      <dgm:t>
        <a:bodyPr/>
        <a:lstStyle/>
        <a:p>
          <a:endParaRPr lang="en-US"/>
        </a:p>
      </dgm:t>
    </dgm:pt>
    <dgm:pt modelId="{85106763-2598-4A66-9213-9949A9FB91EB}" type="pres">
      <dgm:prSet presAssocID="{221430FD-4BFA-4583-AB35-744E238AC86C}" presName="root" presStyleCnt="0">
        <dgm:presLayoutVars>
          <dgm:dir/>
          <dgm:resizeHandles val="exact"/>
        </dgm:presLayoutVars>
      </dgm:prSet>
      <dgm:spPr/>
    </dgm:pt>
    <dgm:pt modelId="{996AD6A5-3AB3-4F7F-8F0A-8517EF726961}" type="pres">
      <dgm:prSet presAssocID="{486D2324-10C3-4B2B-9938-02FFC28EF9BD}" presName="compNode" presStyleCnt="0"/>
      <dgm:spPr/>
    </dgm:pt>
    <dgm:pt modelId="{2A3B61D9-DCEE-422F-8607-ADADCF3B62DC}" type="pres">
      <dgm:prSet presAssocID="{486D2324-10C3-4B2B-9938-02FFC28EF9BD}" presName="bgRect" presStyleLbl="bgShp" presStyleIdx="0" presStyleCnt="7"/>
      <dgm:spPr/>
    </dgm:pt>
    <dgm:pt modelId="{76CB1DC6-2E48-497E-84F3-709DB6657FB1}" type="pres">
      <dgm:prSet presAssocID="{486D2324-10C3-4B2B-9938-02FFC28EF9B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5BCCF2C-5F12-459E-B439-A74034E42670}" type="pres">
      <dgm:prSet presAssocID="{486D2324-10C3-4B2B-9938-02FFC28EF9BD}" presName="spaceRect" presStyleCnt="0"/>
      <dgm:spPr/>
    </dgm:pt>
    <dgm:pt modelId="{A4C7DDE6-A777-4E40-85F1-63EA02D96702}" type="pres">
      <dgm:prSet presAssocID="{486D2324-10C3-4B2B-9938-02FFC28EF9BD}" presName="parTx" presStyleLbl="revTx" presStyleIdx="0" presStyleCnt="7">
        <dgm:presLayoutVars>
          <dgm:chMax val="0"/>
          <dgm:chPref val="0"/>
        </dgm:presLayoutVars>
      </dgm:prSet>
      <dgm:spPr/>
    </dgm:pt>
    <dgm:pt modelId="{335BF449-78D8-4933-8A08-1E01F0E6246D}" type="pres">
      <dgm:prSet presAssocID="{45F2CE05-C44F-486C-BD53-46AFE76B934A}" presName="sibTrans" presStyleCnt="0"/>
      <dgm:spPr/>
    </dgm:pt>
    <dgm:pt modelId="{CE6EB6E8-B884-4033-975D-21F556573985}" type="pres">
      <dgm:prSet presAssocID="{028EDB66-7D5A-4B62-949D-0C283ECEF00A}" presName="compNode" presStyleCnt="0"/>
      <dgm:spPr/>
    </dgm:pt>
    <dgm:pt modelId="{31EBEBF3-00D4-41A5-B5A3-EA3A05111129}" type="pres">
      <dgm:prSet presAssocID="{028EDB66-7D5A-4B62-949D-0C283ECEF00A}" presName="bgRect" presStyleLbl="bgShp" presStyleIdx="1" presStyleCnt="7"/>
      <dgm:spPr/>
    </dgm:pt>
    <dgm:pt modelId="{B138C23A-5054-49AF-9367-E3C749E710AC}" type="pres">
      <dgm:prSet presAssocID="{028EDB66-7D5A-4B62-949D-0C283ECEF00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8D44206-8C41-4FAD-B55B-76090BE2FE35}" type="pres">
      <dgm:prSet presAssocID="{028EDB66-7D5A-4B62-949D-0C283ECEF00A}" presName="spaceRect" presStyleCnt="0"/>
      <dgm:spPr/>
    </dgm:pt>
    <dgm:pt modelId="{22F12B06-A224-4C92-97BF-E158701B4E40}" type="pres">
      <dgm:prSet presAssocID="{028EDB66-7D5A-4B62-949D-0C283ECEF00A}" presName="parTx" presStyleLbl="revTx" presStyleIdx="1" presStyleCnt="7">
        <dgm:presLayoutVars>
          <dgm:chMax val="0"/>
          <dgm:chPref val="0"/>
        </dgm:presLayoutVars>
      </dgm:prSet>
      <dgm:spPr/>
    </dgm:pt>
    <dgm:pt modelId="{A2356F82-D945-4621-A0B0-108190081CE5}" type="pres">
      <dgm:prSet presAssocID="{A6485888-8882-4980-8DE1-C53AEFFCF9B6}" presName="sibTrans" presStyleCnt="0"/>
      <dgm:spPr/>
    </dgm:pt>
    <dgm:pt modelId="{F7A3E8EB-5416-490B-920F-542D000A3A16}" type="pres">
      <dgm:prSet presAssocID="{8E6C97EF-B815-44BB-A05B-45BDDB133DF3}" presName="compNode" presStyleCnt="0"/>
      <dgm:spPr/>
    </dgm:pt>
    <dgm:pt modelId="{4F025FA7-F0E5-45C6-B1B4-60CD63B85B27}" type="pres">
      <dgm:prSet presAssocID="{8E6C97EF-B815-44BB-A05B-45BDDB133DF3}" presName="bgRect" presStyleLbl="bgShp" presStyleIdx="2" presStyleCnt="7"/>
      <dgm:spPr/>
    </dgm:pt>
    <dgm:pt modelId="{CDF7B5C3-894D-4783-8A1D-849FFD819343}" type="pres">
      <dgm:prSet presAssocID="{8E6C97EF-B815-44BB-A05B-45BDDB133DF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55A8B43-4E06-426F-AA61-322066D5C6E9}" type="pres">
      <dgm:prSet presAssocID="{8E6C97EF-B815-44BB-A05B-45BDDB133DF3}" presName="spaceRect" presStyleCnt="0"/>
      <dgm:spPr/>
    </dgm:pt>
    <dgm:pt modelId="{BBC9BBAF-2220-426D-A530-7E3798ADA8B3}" type="pres">
      <dgm:prSet presAssocID="{8E6C97EF-B815-44BB-A05B-45BDDB133DF3}" presName="parTx" presStyleLbl="revTx" presStyleIdx="2" presStyleCnt="7">
        <dgm:presLayoutVars>
          <dgm:chMax val="0"/>
          <dgm:chPref val="0"/>
        </dgm:presLayoutVars>
      </dgm:prSet>
      <dgm:spPr/>
    </dgm:pt>
    <dgm:pt modelId="{0447B343-40B5-4788-8154-C4FC7F8FDA57}" type="pres">
      <dgm:prSet presAssocID="{A58FDD1A-96AC-49F6-8BA1-71408E6F99C9}" presName="sibTrans" presStyleCnt="0"/>
      <dgm:spPr/>
    </dgm:pt>
    <dgm:pt modelId="{0D0218DB-679E-4209-BE71-EE46E0D31AF7}" type="pres">
      <dgm:prSet presAssocID="{C0711397-E10B-49CD-803F-97150E86ABDF}" presName="compNode" presStyleCnt="0"/>
      <dgm:spPr/>
    </dgm:pt>
    <dgm:pt modelId="{B5C3DCC5-B7FF-4AC0-A4AC-3472CE558B03}" type="pres">
      <dgm:prSet presAssocID="{C0711397-E10B-49CD-803F-97150E86ABDF}" presName="bgRect" presStyleLbl="bgShp" presStyleIdx="3" presStyleCnt="7"/>
      <dgm:spPr/>
    </dgm:pt>
    <dgm:pt modelId="{2BBD5E6E-7F59-405A-91CD-EC3E532EE61D}" type="pres">
      <dgm:prSet presAssocID="{C0711397-E10B-49CD-803F-97150E86ABD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A02BBE8-0586-4DA7-9511-82B8E83047B8}" type="pres">
      <dgm:prSet presAssocID="{C0711397-E10B-49CD-803F-97150E86ABDF}" presName="spaceRect" presStyleCnt="0"/>
      <dgm:spPr/>
    </dgm:pt>
    <dgm:pt modelId="{70260381-CDF4-4143-9DCF-254217842CAF}" type="pres">
      <dgm:prSet presAssocID="{C0711397-E10B-49CD-803F-97150E86ABDF}" presName="parTx" presStyleLbl="revTx" presStyleIdx="3" presStyleCnt="7">
        <dgm:presLayoutVars>
          <dgm:chMax val="0"/>
          <dgm:chPref val="0"/>
        </dgm:presLayoutVars>
      </dgm:prSet>
      <dgm:spPr/>
    </dgm:pt>
    <dgm:pt modelId="{F059EF0E-8F16-4759-9168-146268DD007C}" type="pres">
      <dgm:prSet presAssocID="{9DA8E5A3-ACB3-488C-AF37-242F6BB64541}" presName="sibTrans" presStyleCnt="0"/>
      <dgm:spPr/>
    </dgm:pt>
    <dgm:pt modelId="{A643095B-CC40-4583-B8A5-7812D13B727C}" type="pres">
      <dgm:prSet presAssocID="{C5B4E6C2-BA0C-4030-BB54-2462962B1956}" presName="compNode" presStyleCnt="0"/>
      <dgm:spPr/>
    </dgm:pt>
    <dgm:pt modelId="{14303A2C-872A-4895-BEA0-1527CBE9B9C1}" type="pres">
      <dgm:prSet presAssocID="{C5B4E6C2-BA0C-4030-BB54-2462962B1956}" presName="bgRect" presStyleLbl="bgShp" presStyleIdx="4" presStyleCnt="7"/>
      <dgm:spPr/>
    </dgm:pt>
    <dgm:pt modelId="{58D8B30F-6021-4A8D-8F2D-828FC6CAC73E}" type="pres">
      <dgm:prSet presAssocID="{C5B4E6C2-BA0C-4030-BB54-2462962B195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A1E8E90-F786-42F8-A156-D2236953C837}" type="pres">
      <dgm:prSet presAssocID="{C5B4E6C2-BA0C-4030-BB54-2462962B1956}" presName="spaceRect" presStyleCnt="0"/>
      <dgm:spPr/>
    </dgm:pt>
    <dgm:pt modelId="{40723DDD-3459-495C-8A5B-0E7ED0E41EAD}" type="pres">
      <dgm:prSet presAssocID="{C5B4E6C2-BA0C-4030-BB54-2462962B1956}" presName="parTx" presStyleLbl="revTx" presStyleIdx="4" presStyleCnt="7">
        <dgm:presLayoutVars>
          <dgm:chMax val="0"/>
          <dgm:chPref val="0"/>
        </dgm:presLayoutVars>
      </dgm:prSet>
      <dgm:spPr/>
    </dgm:pt>
    <dgm:pt modelId="{C9FBE08E-E608-4704-8380-474E1B7817A2}" type="pres">
      <dgm:prSet presAssocID="{A1E2C006-CD47-4917-8CBC-3D6FA9AA7CA6}" presName="sibTrans" presStyleCnt="0"/>
      <dgm:spPr/>
    </dgm:pt>
    <dgm:pt modelId="{C8F0479D-DC0F-4DBF-9D41-6ED81274C0E4}" type="pres">
      <dgm:prSet presAssocID="{3F8848ED-EAFA-4598-B201-99A28FA0DB3D}" presName="compNode" presStyleCnt="0"/>
      <dgm:spPr/>
    </dgm:pt>
    <dgm:pt modelId="{C7B83C95-38BD-4720-9B3C-02CDCD2DA3B6}" type="pres">
      <dgm:prSet presAssocID="{3F8848ED-EAFA-4598-B201-99A28FA0DB3D}" presName="bgRect" presStyleLbl="bgShp" presStyleIdx="5" presStyleCnt="7"/>
      <dgm:spPr/>
    </dgm:pt>
    <dgm:pt modelId="{8D029CDE-81FA-4EDC-BCF3-F97BB2D5F900}" type="pres">
      <dgm:prSet presAssocID="{3F8848ED-EAFA-4598-B201-99A28FA0DB3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13937084-2011-4316-94C3-1663F1D71B7A}" type="pres">
      <dgm:prSet presAssocID="{3F8848ED-EAFA-4598-B201-99A28FA0DB3D}" presName="spaceRect" presStyleCnt="0"/>
      <dgm:spPr/>
    </dgm:pt>
    <dgm:pt modelId="{8BAE8A69-141E-4307-B8FB-D73D1D36DD8A}" type="pres">
      <dgm:prSet presAssocID="{3F8848ED-EAFA-4598-B201-99A28FA0DB3D}" presName="parTx" presStyleLbl="revTx" presStyleIdx="5" presStyleCnt="7">
        <dgm:presLayoutVars>
          <dgm:chMax val="0"/>
          <dgm:chPref val="0"/>
        </dgm:presLayoutVars>
      </dgm:prSet>
      <dgm:spPr/>
    </dgm:pt>
    <dgm:pt modelId="{CC461BC7-D51F-4F96-8D2D-2B0BEA5CC569}" type="pres">
      <dgm:prSet presAssocID="{554A63CC-8870-4D94-A5A0-6E786898595A}" presName="sibTrans" presStyleCnt="0"/>
      <dgm:spPr/>
    </dgm:pt>
    <dgm:pt modelId="{B823E3E6-FB9F-4820-AF81-940058A83B11}" type="pres">
      <dgm:prSet presAssocID="{1275DFE7-A66E-4F70-A275-4FDC9641FF1A}" presName="compNode" presStyleCnt="0"/>
      <dgm:spPr/>
    </dgm:pt>
    <dgm:pt modelId="{8B2A2A46-C463-4FC7-BD3E-782ACAE12910}" type="pres">
      <dgm:prSet presAssocID="{1275DFE7-A66E-4F70-A275-4FDC9641FF1A}" presName="bgRect" presStyleLbl="bgShp" presStyleIdx="6" presStyleCnt="7"/>
      <dgm:spPr/>
    </dgm:pt>
    <dgm:pt modelId="{D5F95922-E89D-4610-AAA9-3A35FD43F1A5}" type="pres">
      <dgm:prSet presAssocID="{1275DFE7-A66E-4F70-A275-4FDC9641FF1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2413A95-36B8-4ABE-8D5A-1999BB9DEF87}" type="pres">
      <dgm:prSet presAssocID="{1275DFE7-A66E-4F70-A275-4FDC9641FF1A}" presName="spaceRect" presStyleCnt="0"/>
      <dgm:spPr/>
    </dgm:pt>
    <dgm:pt modelId="{59A28A25-CCF1-491F-9603-8CC3FFEEA917}" type="pres">
      <dgm:prSet presAssocID="{1275DFE7-A66E-4F70-A275-4FDC9641FF1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C49BD21-D147-405F-91B4-4105140F22AE}" srcId="{221430FD-4BFA-4583-AB35-744E238AC86C}" destId="{028EDB66-7D5A-4B62-949D-0C283ECEF00A}" srcOrd="1" destOrd="0" parTransId="{D59E5D9D-B144-43B4-9489-298ADCFC35C2}" sibTransId="{A6485888-8882-4980-8DE1-C53AEFFCF9B6}"/>
    <dgm:cxn modelId="{FCCC205D-AD07-4408-A0B0-E11F00FC39F7}" type="presOf" srcId="{C5B4E6C2-BA0C-4030-BB54-2462962B1956}" destId="{40723DDD-3459-495C-8A5B-0E7ED0E41EAD}" srcOrd="0" destOrd="0" presId="urn:microsoft.com/office/officeart/2018/2/layout/IconVerticalSolidList"/>
    <dgm:cxn modelId="{7D2E6854-2A7C-44AD-A63D-8C6A4F8E5589}" type="presOf" srcId="{8E6C97EF-B815-44BB-A05B-45BDDB133DF3}" destId="{BBC9BBAF-2220-426D-A530-7E3798ADA8B3}" srcOrd="0" destOrd="0" presId="urn:microsoft.com/office/officeart/2018/2/layout/IconVerticalSolidList"/>
    <dgm:cxn modelId="{4AE39A59-406D-4774-B8E8-009B7976610D}" type="presOf" srcId="{3F8848ED-EAFA-4598-B201-99A28FA0DB3D}" destId="{8BAE8A69-141E-4307-B8FB-D73D1D36DD8A}" srcOrd="0" destOrd="0" presId="urn:microsoft.com/office/officeart/2018/2/layout/IconVerticalSolidList"/>
    <dgm:cxn modelId="{B25A927B-4E0B-4D9F-9F19-18055B964F67}" type="presOf" srcId="{C0711397-E10B-49CD-803F-97150E86ABDF}" destId="{70260381-CDF4-4143-9DCF-254217842CAF}" srcOrd="0" destOrd="0" presId="urn:microsoft.com/office/officeart/2018/2/layout/IconVerticalSolidList"/>
    <dgm:cxn modelId="{A54FB693-7E58-47F5-9298-25E3EECFC847}" type="presOf" srcId="{221430FD-4BFA-4583-AB35-744E238AC86C}" destId="{85106763-2598-4A66-9213-9949A9FB91EB}" srcOrd="0" destOrd="0" presId="urn:microsoft.com/office/officeart/2018/2/layout/IconVerticalSolidList"/>
    <dgm:cxn modelId="{4B3C6B9D-8CDD-40A0-B020-BBE93014F332}" srcId="{221430FD-4BFA-4583-AB35-744E238AC86C}" destId="{3F8848ED-EAFA-4598-B201-99A28FA0DB3D}" srcOrd="5" destOrd="0" parTransId="{1B13D9CD-A31F-4257-9952-919C994DEDCE}" sibTransId="{554A63CC-8870-4D94-A5A0-6E786898595A}"/>
    <dgm:cxn modelId="{E29C619F-191B-4F9E-90E6-80077E746E13}" type="presOf" srcId="{028EDB66-7D5A-4B62-949D-0C283ECEF00A}" destId="{22F12B06-A224-4C92-97BF-E158701B4E40}" srcOrd="0" destOrd="0" presId="urn:microsoft.com/office/officeart/2018/2/layout/IconVerticalSolidList"/>
    <dgm:cxn modelId="{7A980EA2-91A8-4CCC-8F44-9A9362B19E56}" srcId="{221430FD-4BFA-4583-AB35-744E238AC86C}" destId="{8E6C97EF-B815-44BB-A05B-45BDDB133DF3}" srcOrd="2" destOrd="0" parTransId="{19EBB498-5BBA-4468-A37E-3AF0D5943201}" sibTransId="{A58FDD1A-96AC-49F6-8BA1-71408E6F99C9}"/>
    <dgm:cxn modelId="{F78B98B6-82DA-4F45-B0B5-6F78E47FEDCD}" type="presOf" srcId="{486D2324-10C3-4B2B-9938-02FFC28EF9BD}" destId="{A4C7DDE6-A777-4E40-85F1-63EA02D96702}" srcOrd="0" destOrd="0" presId="urn:microsoft.com/office/officeart/2018/2/layout/IconVerticalSolidList"/>
    <dgm:cxn modelId="{7AC94CC8-ACF5-46AF-96AA-4CEA966FCD60}" srcId="{221430FD-4BFA-4583-AB35-744E238AC86C}" destId="{C5B4E6C2-BA0C-4030-BB54-2462962B1956}" srcOrd="4" destOrd="0" parTransId="{445B84B3-2E01-4C59-8EA4-C368B78B2D74}" sibTransId="{A1E2C006-CD47-4917-8CBC-3D6FA9AA7CA6}"/>
    <dgm:cxn modelId="{85567ACC-594A-4390-9E51-827BD8BF3766}" type="presOf" srcId="{1275DFE7-A66E-4F70-A275-4FDC9641FF1A}" destId="{59A28A25-CCF1-491F-9603-8CC3FFEEA917}" srcOrd="0" destOrd="0" presId="urn:microsoft.com/office/officeart/2018/2/layout/IconVerticalSolidList"/>
    <dgm:cxn modelId="{912D38CE-9DB0-44F0-BAF7-27FCC695BE6E}" srcId="{221430FD-4BFA-4583-AB35-744E238AC86C}" destId="{486D2324-10C3-4B2B-9938-02FFC28EF9BD}" srcOrd="0" destOrd="0" parTransId="{F81553D8-B7DB-4206-AAD1-C29F67744E96}" sibTransId="{45F2CE05-C44F-486C-BD53-46AFE76B934A}"/>
    <dgm:cxn modelId="{7EEA36E6-1BDC-43F1-9BB2-AB4D1107BD0C}" srcId="{221430FD-4BFA-4583-AB35-744E238AC86C}" destId="{1275DFE7-A66E-4F70-A275-4FDC9641FF1A}" srcOrd="6" destOrd="0" parTransId="{D1B3403E-0D9F-4DAC-B94C-ACD9C9CB235D}" sibTransId="{A7D7C0DF-85AA-4C63-95FB-B23ECEFD142A}"/>
    <dgm:cxn modelId="{F3F220EF-03FA-4A3C-A7D5-3E098E48A3D8}" srcId="{221430FD-4BFA-4583-AB35-744E238AC86C}" destId="{C0711397-E10B-49CD-803F-97150E86ABDF}" srcOrd="3" destOrd="0" parTransId="{C192BC05-66DE-4D9F-88DD-69CB51DB269D}" sibTransId="{9DA8E5A3-ACB3-488C-AF37-242F6BB64541}"/>
    <dgm:cxn modelId="{7941283C-F5B9-4CDB-8D4D-55FE61896F34}" type="presParOf" srcId="{85106763-2598-4A66-9213-9949A9FB91EB}" destId="{996AD6A5-3AB3-4F7F-8F0A-8517EF726961}" srcOrd="0" destOrd="0" presId="urn:microsoft.com/office/officeart/2018/2/layout/IconVerticalSolidList"/>
    <dgm:cxn modelId="{69E989D0-7584-48BB-918F-4FA09A189099}" type="presParOf" srcId="{996AD6A5-3AB3-4F7F-8F0A-8517EF726961}" destId="{2A3B61D9-DCEE-422F-8607-ADADCF3B62DC}" srcOrd="0" destOrd="0" presId="urn:microsoft.com/office/officeart/2018/2/layout/IconVerticalSolidList"/>
    <dgm:cxn modelId="{27BE90E1-E473-4BDC-9FBF-A6A168F8A0B3}" type="presParOf" srcId="{996AD6A5-3AB3-4F7F-8F0A-8517EF726961}" destId="{76CB1DC6-2E48-497E-84F3-709DB6657FB1}" srcOrd="1" destOrd="0" presId="urn:microsoft.com/office/officeart/2018/2/layout/IconVerticalSolidList"/>
    <dgm:cxn modelId="{8923CA20-F107-4A17-A96F-5465CAFBB4D9}" type="presParOf" srcId="{996AD6A5-3AB3-4F7F-8F0A-8517EF726961}" destId="{C5BCCF2C-5F12-459E-B439-A74034E42670}" srcOrd="2" destOrd="0" presId="urn:microsoft.com/office/officeart/2018/2/layout/IconVerticalSolidList"/>
    <dgm:cxn modelId="{C1647AF7-D914-47AB-ADC4-A9FAA658F332}" type="presParOf" srcId="{996AD6A5-3AB3-4F7F-8F0A-8517EF726961}" destId="{A4C7DDE6-A777-4E40-85F1-63EA02D96702}" srcOrd="3" destOrd="0" presId="urn:microsoft.com/office/officeart/2018/2/layout/IconVerticalSolidList"/>
    <dgm:cxn modelId="{17608EDD-7121-4BD9-8A9D-360B00E8A45E}" type="presParOf" srcId="{85106763-2598-4A66-9213-9949A9FB91EB}" destId="{335BF449-78D8-4933-8A08-1E01F0E6246D}" srcOrd="1" destOrd="0" presId="urn:microsoft.com/office/officeart/2018/2/layout/IconVerticalSolidList"/>
    <dgm:cxn modelId="{2A751250-33C6-49B1-AD53-3EE815265D07}" type="presParOf" srcId="{85106763-2598-4A66-9213-9949A9FB91EB}" destId="{CE6EB6E8-B884-4033-975D-21F556573985}" srcOrd="2" destOrd="0" presId="urn:microsoft.com/office/officeart/2018/2/layout/IconVerticalSolidList"/>
    <dgm:cxn modelId="{EC3C3AFA-1C41-4F4F-91B8-5A4477112268}" type="presParOf" srcId="{CE6EB6E8-B884-4033-975D-21F556573985}" destId="{31EBEBF3-00D4-41A5-B5A3-EA3A05111129}" srcOrd="0" destOrd="0" presId="urn:microsoft.com/office/officeart/2018/2/layout/IconVerticalSolidList"/>
    <dgm:cxn modelId="{8E320CEB-5629-4B60-97A3-ED99BD11ACE2}" type="presParOf" srcId="{CE6EB6E8-B884-4033-975D-21F556573985}" destId="{B138C23A-5054-49AF-9367-E3C749E710AC}" srcOrd="1" destOrd="0" presId="urn:microsoft.com/office/officeart/2018/2/layout/IconVerticalSolidList"/>
    <dgm:cxn modelId="{76ADB896-3AB3-466E-A206-0215DFCDA06F}" type="presParOf" srcId="{CE6EB6E8-B884-4033-975D-21F556573985}" destId="{88D44206-8C41-4FAD-B55B-76090BE2FE35}" srcOrd="2" destOrd="0" presId="urn:microsoft.com/office/officeart/2018/2/layout/IconVerticalSolidList"/>
    <dgm:cxn modelId="{98B180BE-6F93-455B-957D-E8C7E105752E}" type="presParOf" srcId="{CE6EB6E8-B884-4033-975D-21F556573985}" destId="{22F12B06-A224-4C92-97BF-E158701B4E40}" srcOrd="3" destOrd="0" presId="urn:microsoft.com/office/officeart/2018/2/layout/IconVerticalSolidList"/>
    <dgm:cxn modelId="{EADBA09B-605C-44CB-981F-8D967C15D959}" type="presParOf" srcId="{85106763-2598-4A66-9213-9949A9FB91EB}" destId="{A2356F82-D945-4621-A0B0-108190081CE5}" srcOrd="3" destOrd="0" presId="urn:microsoft.com/office/officeart/2018/2/layout/IconVerticalSolidList"/>
    <dgm:cxn modelId="{ABB61B2A-FD6F-4DB1-A792-C116F12225CA}" type="presParOf" srcId="{85106763-2598-4A66-9213-9949A9FB91EB}" destId="{F7A3E8EB-5416-490B-920F-542D000A3A16}" srcOrd="4" destOrd="0" presId="urn:microsoft.com/office/officeart/2018/2/layout/IconVerticalSolidList"/>
    <dgm:cxn modelId="{1A4B1721-5FBE-4F57-AB4B-E73E0A41350F}" type="presParOf" srcId="{F7A3E8EB-5416-490B-920F-542D000A3A16}" destId="{4F025FA7-F0E5-45C6-B1B4-60CD63B85B27}" srcOrd="0" destOrd="0" presId="urn:microsoft.com/office/officeart/2018/2/layout/IconVerticalSolidList"/>
    <dgm:cxn modelId="{AAA9D3F2-65FF-40C4-AAD8-1F18D565E6A8}" type="presParOf" srcId="{F7A3E8EB-5416-490B-920F-542D000A3A16}" destId="{CDF7B5C3-894D-4783-8A1D-849FFD819343}" srcOrd="1" destOrd="0" presId="urn:microsoft.com/office/officeart/2018/2/layout/IconVerticalSolidList"/>
    <dgm:cxn modelId="{AF4B7EF2-99EA-404F-9339-1B0E126CD13B}" type="presParOf" srcId="{F7A3E8EB-5416-490B-920F-542D000A3A16}" destId="{F55A8B43-4E06-426F-AA61-322066D5C6E9}" srcOrd="2" destOrd="0" presId="urn:microsoft.com/office/officeart/2018/2/layout/IconVerticalSolidList"/>
    <dgm:cxn modelId="{A5BE5362-D171-49F1-94E0-1AB9A8C40DEF}" type="presParOf" srcId="{F7A3E8EB-5416-490B-920F-542D000A3A16}" destId="{BBC9BBAF-2220-426D-A530-7E3798ADA8B3}" srcOrd="3" destOrd="0" presId="urn:microsoft.com/office/officeart/2018/2/layout/IconVerticalSolidList"/>
    <dgm:cxn modelId="{BA3506E8-ADA7-455A-AD4C-88DE84460A6B}" type="presParOf" srcId="{85106763-2598-4A66-9213-9949A9FB91EB}" destId="{0447B343-40B5-4788-8154-C4FC7F8FDA57}" srcOrd="5" destOrd="0" presId="urn:microsoft.com/office/officeart/2018/2/layout/IconVerticalSolidList"/>
    <dgm:cxn modelId="{D6C446BB-E9CC-4E9B-9FBE-914B9B05E0A3}" type="presParOf" srcId="{85106763-2598-4A66-9213-9949A9FB91EB}" destId="{0D0218DB-679E-4209-BE71-EE46E0D31AF7}" srcOrd="6" destOrd="0" presId="urn:microsoft.com/office/officeart/2018/2/layout/IconVerticalSolidList"/>
    <dgm:cxn modelId="{09CB78B5-C3D6-4614-8997-C80B850F53D3}" type="presParOf" srcId="{0D0218DB-679E-4209-BE71-EE46E0D31AF7}" destId="{B5C3DCC5-B7FF-4AC0-A4AC-3472CE558B03}" srcOrd="0" destOrd="0" presId="urn:microsoft.com/office/officeart/2018/2/layout/IconVerticalSolidList"/>
    <dgm:cxn modelId="{375AC89B-F33C-4D49-B03F-730D259E2C93}" type="presParOf" srcId="{0D0218DB-679E-4209-BE71-EE46E0D31AF7}" destId="{2BBD5E6E-7F59-405A-91CD-EC3E532EE61D}" srcOrd="1" destOrd="0" presId="urn:microsoft.com/office/officeart/2018/2/layout/IconVerticalSolidList"/>
    <dgm:cxn modelId="{9EE4F64A-C127-476B-8831-ABA345D5D3B7}" type="presParOf" srcId="{0D0218DB-679E-4209-BE71-EE46E0D31AF7}" destId="{8A02BBE8-0586-4DA7-9511-82B8E83047B8}" srcOrd="2" destOrd="0" presId="urn:microsoft.com/office/officeart/2018/2/layout/IconVerticalSolidList"/>
    <dgm:cxn modelId="{9BC8C6E0-12E0-441A-AA97-969EF2DD3351}" type="presParOf" srcId="{0D0218DB-679E-4209-BE71-EE46E0D31AF7}" destId="{70260381-CDF4-4143-9DCF-254217842CAF}" srcOrd="3" destOrd="0" presId="urn:microsoft.com/office/officeart/2018/2/layout/IconVerticalSolidList"/>
    <dgm:cxn modelId="{EF339CBF-C146-4132-94A5-BBADB625A853}" type="presParOf" srcId="{85106763-2598-4A66-9213-9949A9FB91EB}" destId="{F059EF0E-8F16-4759-9168-146268DD007C}" srcOrd="7" destOrd="0" presId="urn:microsoft.com/office/officeart/2018/2/layout/IconVerticalSolidList"/>
    <dgm:cxn modelId="{862EB576-B51E-4C87-B37A-0DDC0C41D767}" type="presParOf" srcId="{85106763-2598-4A66-9213-9949A9FB91EB}" destId="{A643095B-CC40-4583-B8A5-7812D13B727C}" srcOrd="8" destOrd="0" presId="urn:microsoft.com/office/officeart/2018/2/layout/IconVerticalSolidList"/>
    <dgm:cxn modelId="{2D1EF7E7-788C-499B-BD29-3A73AD8648FD}" type="presParOf" srcId="{A643095B-CC40-4583-B8A5-7812D13B727C}" destId="{14303A2C-872A-4895-BEA0-1527CBE9B9C1}" srcOrd="0" destOrd="0" presId="urn:microsoft.com/office/officeart/2018/2/layout/IconVerticalSolidList"/>
    <dgm:cxn modelId="{9CAC5ED6-1187-467F-AAED-9EF44CFE476F}" type="presParOf" srcId="{A643095B-CC40-4583-B8A5-7812D13B727C}" destId="{58D8B30F-6021-4A8D-8F2D-828FC6CAC73E}" srcOrd="1" destOrd="0" presId="urn:microsoft.com/office/officeart/2018/2/layout/IconVerticalSolidList"/>
    <dgm:cxn modelId="{D572DEF1-44C8-42D6-B4EF-FA234BB6C649}" type="presParOf" srcId="{A643095B-CC40-4583-B8A5-7812D13B727C}" destId="{CA1E8E90-F786-42F8-A156-D2236953C837}" srcOrd="2" destOrd="0" presId="urn:microsoft.com/office/officeart/2018/2/layout/IconVerticalSolidList"/>
    <dgm:cxn modelId="{AB6DFE80-1388-4A9F-A7B6-B28F58DE5750}" type="presParOf" srcId="{A643095B-CC40-4583-B8A5-7812D13B727C}" destId="{40723DDD-3459-495C-8A5B-0E7ED0E41EAD}" srcOrd="3" destOrd="0" presId="urn:microsoft.com/office/officeart/2018/2/layout/IconVerticalSolidList"/>
    <dgm:cxn modelId="{E8BA8188-15EE-4C38-9D71-2DC2FAACCD28}" type="presParOf" srcId="{85106763-2598-4A66-9213-9949A9FB91EB}" destId="{C9FBE08E-E608-4704-8380-474E1B7817A2}" srcOrd="9" destOrd="0" presId="urn:microsoft.com/office/officeart/2018/2/layout/IconVerticalSolidList"/>
    <dgm:cxn modelId="{1BF0913C-F8C4-411B-90A8-BD54857E8969}" type="presParOf" srcId="{85106763-2598-4A66-9213-9949A9FB91EB}" destId="{C8F0479D-DC0F-4DBF-9D41-6ED81274C0E4}" srcOrd="10" destOrd="0" presId="urn:microsoft.com/office/officeart/2018/2/layout/IconVerticalSolidList"/>
    <dgm:cxn modelId="{AA859760-4EDA-4CB5-8C8B-31AE01C2E28E}" type="presParOf" srcId="{C8F0479D-DC0F-4DBF-9D41-6ED81274C0E4}" destId="{C7B83C95-38BD-4720-9B3C-02CDCD2DA3B6}" srcOrd="0" destOrd="0" presId="urn:microsoft.com/office/officeart/2018/2/layout/IconVerticalSolidList"/>
    <dgm:cxn modelId="{20CC80FF-B645-4E6D-9D15-9CD822322B21}" type="presParOf" srcId="{C8F0479D-DC0F-4DBF-9D41-6ED81274C0E4}" destId="{8D029CDE-81FA-4EDC-BCF3-F97BB2D5F900}" srcOrd="1" destOrd="0" presId="urn:microsoft.com/office/officeart/2018/2/layout/IconVerticalSolidList"/>
    <dgm:cxn modelId="{3A777A81-604C-405B-A7B5-DE76AE0D1B8D}" type="presParOf" srcId="{C8F0479D-DC0F-4DBF-9D41-6ED81274C0E4}" destId="{13937084-2011-4316-94C3-1663F1D71B7A}" srcOrd="2" destOrd="0" presId="urn:microsoft.com/office/officeart/2018/2/layout/IconVerticalSolidList"/>
    <dgm:cxn modelId="{28559634-4D6F-4C39-9AC5-84DAAB13A107}" type="presParOf" srcId="{C8F0479D-DC0F-4DBF-9D41-6ED81274C0E4}" destId="{8BAE8A69-141E-4307-B8FB-D73D1D36DD8A}" srcOrd="3" destOrd="0" presId="urn:microsoft.com/office/officeart/2018/2/layout/IconVerticalSolidList"/>
    <dgm:cxn modelId="{4FFB827A-0E5A-45FF-943A-1DFCF7111F0A}" type="presParOf" srcId="{85106763-2598-4A66-9213-9949A9FB91EB}" destId="{CC461BC7-D51F-4F96-8D2D-2B0BEA5CC569}" srcOrd="11" destOrd="0" presId="urn:microsoft.com/office/officeart/2018/2/layout/IconVerticalSolidList"/>
    <dgm:cxn modelId="{4CEE6BDA-FF6C-4FBF-89F1-0D4CBB677932}" type="presParOf" srcId="{85106763-2598-4A66-9213-9949A9FB91EB}" destId="{B823E3E6-FB9F-4820-AF81-940058A83B11}" srcOrd="12" destOrd="0" presId="urn:microsoft.com/office/officeart/2018/2/layout/IconVerticalSolidList"/>
    <dgm:cxn modelId="{9B028372-BE61-4429-B496-5FD16F10489B}" type="presParOf" srcId="{B823E3E6-FB9F-4820-AF81-940058A83B11}" destId="{8B2A2A46-C463-4FC7-BD3E-782ACAE12910}" srcOrd="0" destOrd="0" presId="urn:microsoft.com/office/officeart/2018/2/layout/IconVerticalSolidList"/>
    <dgm:cxn modelId="{69DDFA10-B473-45E2-B589-BB9FED855A76}" type="presParOf" srcId="{B823E3E6-FB9F-4820-AF81-940058A83B11}" destId="{D5F95922-E89D-4610-AAA9-3A35FD43F1A5}" srcOrd="1" destOrd="0" presId="urn:microsoft.com/office/officeart/2018/2/layout/IconVerticalSolidList"/>
    <dgm:cxn modelId="{68B62B5C-A94A-428D-A16F-EF95026ACA1B}" type="presParOf" srcId="{B823E3E6-FB9F-4820-AF81-940058A83B11}" destId="{52413A95-36B8-4ABE-8D5A-1999BB9DEF87}" srcOrd="2" destOrd="0" presId="urn:microsoft.com/office/officeart/2018/2/layout/IconVerticalSolidList"/>
    <dgm:cxn modelId="{F1041B0C-F40A-45E6-9072-8332F66EACF1}" type="presParOf" srcId="{B823E3E6-FB9F-4820-AF81-940058A83B11}" destId="{59A28A25-CCF1-491F-9603-8CC3FFEEA9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871E2-2F7A-428D-BA3F-9B7ACFEDFB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2DF12D-8E22-4B22-B125-5C9F31C259DD}">
      <dgm:prSet custT="1"/>
      <dgm:spPr/>
      <dgm:t>
        <a:bodyPr/>
        <a:lstStyle/>
        <a:p>
          <a:r>
            <a:rPr lang="en-US" sz="4200" dirty="0"/>
            <a:t>Only ONE Answer Blanks paper is needed </a:t>
          </a:r>
          <a:r>
            <a:rPr lang="en-US" sz="1600" dirty="0"/>
            <a:t>(put both of your names on it)</a:t>
          </a:r>
        </a:p>
      </dgm:t>
    </dgm:pt>
    <dgm:pt modelId="{D802C82F-E60C-43E6-8971-00FFA9A88662}" type="parTrans" cxnId="{891CE6FC-AAE5-46B6-90EE-7E9B5E7B82DC}">
      <dgm:prSet/>
      <dgm:spPr/>
      <dgm:t>
        <a:bodyPr/>
        <a:lstStyle/>
        <a:p>
          <a:endParaRPr lang="en-US"/>
        </a:p>
      </dgm:t>
    </dgm:pt>
    <dgm:pt modelId="{D7E88152-FCA6-4BCD-BAE2-67915F9D014C}" type="sibTrans" cxnId="{891CE6FC-AAE5-46B6-90EE-7E9B5E7B82DC}">
      <dgm:prSet/>
      <dgm:spPr/>
      <dgm:t>
        <a:bodyPr/>
        <a:lstStyle/>
        <a:p>
          <a:endParaRPr lang="en-US"/>
        </a:p>
      </dgm:t>
    </dgm:pt>
    <dgm:pt modelId="{CCE8C084-918B-4B69-A66B-F794A366DC43}">
      <dgm:prSet/>
      <dgm:spPr/>
      <dgm:t>
        <a:bodyPr/>
        <a:lstStyle/>
        <a:p>
          <a:r>
            <a:rPr lang="en-US" dirty="0"/>
            <a:t>But must use only Two Urban Game Summary packets</a:t>
          </a:r>
        </a:p>
      </dgm:t>
    </dgm:pt>
    <dgm:pt modelId="{4A982DE9-D42B-42B6-AAE2-B94705727CB3}" type="parTrans" cxnId="{22347EDC-9FF3-4941-A2FC-2B8235AAA128}">
      <dgm:prSet/>
      <dgm:spPr/>
      <dgm:t>
        <a:bodyPr/>
        <a:lstStyle/>
        <a:p>
          <a:endParaRPr lang="en-US"/>
        </a:p>
      </dgm:t>
    </dgm:pt>
    <dgm:pt modelId="{351047AB-326C-4622-A8D1-B3D3BCF4133D}" type="sibTrans" cxnId="{22347EDC-9FF3-4941-A2FC-2B8235AAA128}">
      <dgm:prSet/>
      <dgm:spPr/>
      <dgm:t>
        <a:bodyPr/>
        <a:lstStyle/>
        <a:p>
          <a:endParaRPr lang="en-US"/>
        </a:p>
      </dgm:t>
    </dgm:pt>
    <dgm:pt modelId="{41E74548-79B5-4813-8193-70A96DCD5013}" type="pres">
      <dgm:prSet presAssocID="{036871E2-2F7A-428D-BA3F-9B7ACFEDFB00}" presName="vert0" presStyleCnt="0">
        <dgm:presLayoutVars>
          <dgm:dir/>
          <dgm:animOne val="branch"/>
          <dgm:animLvl val="lvl"/>
        </dgm:presLayoutVars>
      </dgm:prSet>
      <dgm:spPr/>
    </dgm:pt>
    <dgm:pt modelId="{7184159A-5E4B-4B32-894F-4D0B6E91181C}" type="pres">
      <dgm:prSet presAssocID="{932DF12D-8E22-4B22-B125-5C9F31C259DD}" presName="thickLine" presStyleLbl="alignNode1" presStyleIdx="0" presStyleCnt="2"/>
      <dgm:spPr/>
    </dgm:pt>
    <dgm:pt modelId="{1B129AF2-2223-44E0-BDDE-C48670F343CB}" type="pres">
      <dgm:prSet presAssocID="{932DF12D-8E22-4B22-B125-5C9F31C259DD}" presName="horz1" presStyleCnt="0"/>
      <dgm:spPr/>
    </dgm:pt>
    <dgm:pt modelId="{8DA544F7-F358-4F61-A553-0C667F6B1C70}" type="pres">
      <dgm:prSet presAssocID="{932DF12D-8E22-4B22-B125-5C9F31C259DD}" presName="tx1" presStyleLbl="revTx" presStyleIdx="0" presStyleCnt="2"/>
      <dgm:spPr/>
    </dgm:pt>
    <dgm:pt modelId="{38F50F49-FCD0-4318-A3F2-696D2439A2AD}" type="pres">
      <dgm:prSet presAssocID="{932DF12D-8E22-4B22-B125-5C9F31C259DD}" presName="vert1" presStyleCnt="0"/>
      <dgm:spPr/>
    </dgm:pt>
    <dgm:pt modelId="{F8D71319-A836-4179-A752-B3E81828771A}" type="pres">
      <dgm:prSet presAssocID="{CCE8C084-918B-4B69-A66B-F794A366DC43}" presName="thickLine" presStyleLbl="alignNode1" presStyleIdx="1" presStyleCnt="2"/>
      <dgm:spPr/>
    </dgm:pt>
    <dgm:pt modelId="{EA18D464-3784-466A-8930-C0BF7EB70DE0}" type="pres">
      <dgm:prSet presAssocID="{CCE8C084-918B-4B69-A66B-F794A366DC43}" presName="horz1" presStyleCnt="0"/>
      <dgm:spPr/>
    </dgm:pt>
    <dgm:pt modelId="{1575C078-E20C-4420-B7AD-B1D90CA69999}" type="pres">
      <dgm:prSet presAssocID="{CCE8C084-918B-4B69-A66B-F794A366DC43}" presName="tx1" presStyleLbl="revTx" presStyleIdx="1" presStyleCnt="2"/>
      <dgm:spPr/>
    </dgm:pt>
    <dgm:pt modelId="{1B92AAAC-5995-4CBB-BAA2-CBB8E7614370}" type="pres">
      <dgm:prSet presAssocID="{CCE8C084-918B-4B69-A66B-F794A366DC43}" presName="vert1" presStyleCnt="0"/>
      <dgm:spPr/>
    </dgm:pt>
  </dgm:ptLst>
  <dgm:cxnLst>
    <dgm:cxn modelId="{5CD0F514-ED10-4F25-9133-AC75C87BAB17}" type="presOf" srcId="{036871E2-2F7A-428D-BA3F-9B7ACFEDFB00}" destId="{41E74548-79B5-4813-8193-70A96DCD5013}" srcOrd="0" destOrd="0" presId="urn:microsoft.com/office/officeart/2008/layout/LinedList"/>
    <dgm:cxn modelId="{36320B76-AAC3-4E48-B175-2926237A3423}" type="presOf" srcId="{CCE8C084-918B-4B69-A66B-F794A366DC43}" destId="{1575C078-E20C-4420-B7AD-B1D90CA69999}" srcOrd="0" destOrd="0" presId="urn:microsoft.com/office/officeart/2008/layout/LinedList"/>
    <dgm:cxn modelId="{F1A937AE-C15F-4BD2-B971-225817D11479}" type="presOf" srcId="{932DF12D-8E22-4B22-B125-5C9F31C259DD}" destId="{8DA544F7-F358-4F61-A553-0C667F6B1C70}" srcOrd="0" destOrd="0" presId="urn:microsoft.com/office/officeart/2008/layout/LinedList"/>
    <dgm:cxn modelId="{22347EDC-9FF3-4941-A2FC-2B8235AAA128}" srcId="{036871E2-2F7A-428D-BA3F-9B7ACFEDFB00}" destId="{CCE8C084-918B-4B69-A66B-F794A366DC43}" srcOrd="1" destOrd="0" parTransId="{4A982DE9-D42B-42B6-AAE2-B94705727CB3}" sibTransId="{351047AB-326C-4622-A8D1-B3D3BCF4133D}"/>
    <dgm:cxn modelId="{891CE6FC-AAE5-46B6-90EE-7E9B5E7B82DC}" srcId="{036871E2-2F7A-428D-BA3F-9B7ACFEDFB00}" destId="{932DF12D-8E22-4B22-B125-5C9F31C259DD}" srcOrd="0" destOrd="0" parTransId="{D802C82F-E60C-43E6-8971-00FFA9A88662}" sibTransId="{D7E88152-FCA6-4BCD-BAE2-67915F9D014C}"/>
    <dgm:cxn modelId="{87965C0B-BBB1-4F73-817C-370B4C0D7D9B}" type="presParOf" srcId="{41E74548-79B5-4813-8193-70A96DCD5013}" destId="{7184159A-5E4B-4B32-894F-4D0B6E91181C}" srcOrd="0" destOrd="0" presId="urn:microsoft.com/office/officeart/2008/layout/LinedList"/>
    <dgm:cxn modelId="{909D3CEC-D78E-44D7-A193-28391C0F8FB6}" type="presParOf" srcId="{41E74548-79B5-4813-8193-70A96DCD5013}" destId="{1B129AF2-2223-44E0-BDDE-C48670F343CB}" srcOrd="1" destOrd="0" presId="urn:microsoft.com/office/officeart/2008/layout/LinedList"/>
    <dgm:cxn modelId="{8B3D2CE7-80BF-4C63-95C5-15C7449779E4}" type="presParOf" srcId="{1B129AF2-2223-44E0-BDDE-C48670F343CB}" destId="{8DA544F7-F358-4F61-A553-0C667F6B1C70}" srcOrd="0" destOrd="0" presId="urn:microsoft.com/office/officeart/2008/layout/LinedList"/>
    <dgm:cxn modelId="{E21BF407-A438-4D2F-9851-33A6DC27F28D}" type="presParOf" srcId="{1B129AF2-2223-44E0-BDDE-C48670F343CB}" destId="{38F50F49-FCD0-4318-A3F2-696D2439A2AD}" srcOrd="1" destOrd="0" presId="urn:microsoft.com/office/officeart/2008/layout/LinedList"/>
    <dgm:cxn modelId="{0C708EFA-90D7-4E19-8DED-EE229B18850D}" type="presParOf" srcId="{41E74548-79B5-4813-8193-70A96DCD5013}" destId="{F8D71319-A836-4179-A752-B3E81828771A}" srcOrd="2" destOrd="0" presId="urn:microsoft.com/office/officeart/2008/layout/LinedList"/>
    <dgm:cxn modelId="{26BBFA90-62D2-4684-8477-6BB1F15B4952}" type="presParOf" srcId="{41E74548-79B5-4813-8193-70A96DCD5013}" destId="{EA18D464-3784-466A-8930-C0BF7EB70DE0}" srcOrd="3" destOrd="0" presId="urn:microsoft.com/office/officeart/2008/layout/LinedList"/>
    <dgm:cxn modelId="{ABEE6E02-0DFC-46FC-B085-7444B01EEBBD}" type="presParOf" srcId="{EA18D464-3784-466A-8930-C0BF7EB70DE0}" destId="{1575C078-E20C-4420-B7AD-B1D90CA69999}" srcOrd="0" destOrd="0" presId="urn:microsoft.com/office/officeart/2008/layout/LinedList"/>
    <dgm:cxn modelId="{56EF9708-C75D-43E9-A195-B80EBEA2D6D4}" type="presParOf" srcId="{EA18D464-3784-466A-8930-C0BF7EB70DE0}" destId="{1B92AAAC-5995-4CBB-BAA2-CBB8E7614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6871E2-2F7A-428D-BA3F-9B7ACFEDFB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2DF12D-8E22-4B22-B125-5C9F31C259DD}">
      <dgm:prSet custT="1"/>
      <dgm:spPr/>
      <dgm:t>
        <a:bodyPr/>
        <a:lstStyle/>
        <a:p>
          <a:r>
            <a:rPr lang="en-US" sz="4200" dirty="0"/>
            <a:t>Each partner fills out </a:t>
          </a:r>
          <a:r>
            <a:rPr lang="en-US" sz="4200" b="1" dirty="0">
              <a:solidFill>
                <a:srgbClr val="FF0000"/>
              </a:solidFill>
            </a:rPr>
            <a:t>their own  </a:t>
          </a:r>
          <a:r>
            <a:rPr lang="en-US" sz="4200" dirty="0"/>
            <a:t>Answer Blanks paper </a:t>
          </a:r>
        </a:p>
      </dgm:t>
    </dgm:pt>
    <dgm:pt modelId="{D802C82F-E60C-43E6-8971-00FFA9A88662}" type="parTrans" cxnId="{891CE6FC-AAE5-46B6-90EE-7E9B5E7B82DC}">
      <dgm:prSet/>
      <dgm:spPr/>
      <dgm:t>
        <a:bodyPr/>
        <a:lstStyle/>
        <a:p>
          <a:endParaRPr lang="en-US"/>
        </a:p>
      </dgm:t>
    </dgm:pt>
    <dgm:pt modelId="{D7E88152-FCA6-4BCD-BAE2-67915F9D014C}" type="sibTrans" cxnId="{891CE6FC-AAE5-46B6-90EE-7E9B5E7B82DC}">
      <dgm:prSet/>
      <dgm:spPr/>
      <dgm:t>
        <a:bodyPr/>
        <a:lstStyle/>
        <a:p>
          <a:endParaRPr lang="en-US"/>
        </a:p>
      </dgm:t>
    </dgm:pt>
    <dgm:pt modelId="{CCE8C084-918B-4B69-A66B-F794A366DC43}">
      <dgm:prSet/>
      <dgm:spPr/>
      <dgm:t>
        <a:bodyPr/>
        <a:lstStyle/>
        <a:p>
          <a:r>
            <a:rPr lang="en-US"/>
            <a:t>But must use only ONE Urban Game Summary packet</a:t>
          </a:r>
        </a:p>
      </dgm:t>
    </dgm:pt>
    <dgm:pt modelId="{4A982DE9-D42B-42B6-AAE2-B94705727CB3}" type="parTrans" cxnId="{22347EDC-9FF3-4941-A2FC-2B8235AAA128}">
      <dgm:prSet/>
      <dgm:spPr/>
      <dgm:t>
        <a:bodyPr/>
        <a:lstStyle/>
        <a:p>
          <a:endParaRPr lang="en-US"/>
        </a:p>
      </dgm:t>
    </dgm:pt>
    <dgm:pt modelId="{351047AB-326C-4622-A8D1-B3D3BCF4133D}" type="sibTrans" cxnId="{22347EDC-9FF3-4941-A2FC-2B8235AAA128}">
      <dgm:prSet/>
      <dgm:spPr/>
      <dgm:t>
        <a:bodyPr/>
        <a:lstStyle/>
        <a:p>
          <a:endParaRPr lang="en-US"/>
        </a:p>
      </dgm:t>
    </dgm:pt>
    <dgm:pt modelId="{41E74548-79B5-4813-8193-70A96DCD5013}" type="pres">
      <dgm:prSet presAssocID="{036871E2-2F7A-428D-BA3F-9B7ACFEDFB00}" presName="vert0" presStyleCnt="0">
        <dgm:presLayoutVars>
          <dgm:dir/>
          <dgm:animOne val="branch"/>
          <dgm:animLvl val="lvl"/>
        </dgm:presLayoutVars>
      </dgm:prSet>
      <dgm:spPr/>
    </dgm:pt>
    <dgm:pt modelId="{7184159A-5E4B-4B32-894F-4D0B6E91181C}" type="pres">
      <dgm:prSet presAssocID="{932DF12D-8E22-4B22-B125-5C9F31C259DD}" presName="thickLine" presStyleLbl="alignNode1" presStyleIdx="0" presStyleCnt="2"/>
      <dgm:spPr/>
    </dgm:pt>
    <dgm:pt modelId="{1B129AF2-2223-44E0-BDDE-C48670F343CB}" type="pres">
      <dgm:prSet presAssocID="{932DF12D-8E22-4B22-B125-5C9F31C259DD}" presName="horz1" presStyleCnt="0"/>
      <dgm:spPr/>
    </dgm:pt>
    <dgm:pt modelId="{8DA544F7-F358-4F61-A553-0C667F6B1C70}" type="pres">
      <dgm:prSet presAssocID="{932DF12D-8E22-4B22-B125-5C9F31C259DD}" presName="tx1" presStyleLbl="revTx" presStyleIdx="0" presStyleCnt="2"/>
      <dgm:spPr/>
    </dgm:pt>
    <dgm:pt modelId="{38F50F49-FCD0-4318-A3F2-696D2439A2AD}" type="pres">
      <dgm:prSet presAssocID="{932DF12D-8E22-4B22-B125-5C9F31C259DD}" presName="vert1" presStyleCnt="0"/>
      <dgm:spPr/>
    </dgm:pt>
    <dgm:pt modelId="{F8D71319-A836-4179-A752-B3E81828771A}" type="pres">
      <dgm:prSet presAssocID="{CCE8C084-918B-4B69-A66B-F794A366DC43}" presName="thickLine" presStyleLbl="alignNode1" presStyleIdx="1" presStyleCnt="2"/>
      <dgm:spPr/>
    </dgm:pt>
    <dgm:pt modelId="{EA18D464-3784-466A-8930-C0BF7EB70DE0}" type="pres">
      <dgm:prSet presAssocID="{CCE8C084-918B-4B69-A66B-F794A366DC43}" presName="horz1" presStyleCnt="0"/>
      <dgm:spPr/>
    </dgm:pt>
    <dgm:pt modelId="{1575C078-E20C-4420-B7AD-B1D90CA69999}" type="pres">
      <dgm:prSet presAssocID="{CCE8C084-918B-4B69-A66B-F794A366DC43}" presName="tx1" presStyleLbl="revTx" presStyleIdx="1" presStyleCnt="2"/>
      <dgm:spPr/>
    </dgm:pt>
    <dgm:pt modelId="{1B92AAAC-5995-4CBB-BAA2-CBB8E7614370}" type="pres">
      <dgm:prSet presAssocID="{CCE8C084-918B-4B69-A66B-F794A366DC43}" presName="vert1" presStyleCnt="0"/>
      <dgm:spPr/>
    </dgm:pt>
  </dgm:ptLst>
  <dgm:cxnLst>
    <dgm:cxn modelId="{5CD0F514-ED10-4F25-9133-AC75C87BAB17}" type="presOf" srcId="{036871E2-2F7A-428D-BA3F-9B7ACFEDFB00}" destId="{41E74548-79B5-4813-8193-70A96DCD5013}" srcOrd="0" destOrd="0" presId="urn:microsoft.com/office/officeart/2008/layout/LinedList"/>
    <dgm:cxn modelId="{36320B76-AAC3-4E48-B175-2926237A3423}" type="presOf" srcId="{CCE8C084-918B-4B69-A66B-F794A366DC43}" destId="{1575C078-E20C-4420-B7AD-B1D90CA69999}" srcOrd="0" destOrd="0" presId="urn:microsoft.com/office/officeart/2008/layout/LinedList"/>
    <dgm:cxn modelId="{F1A937AE-C15F-4BD2-B971-225817D11479}" type="presOf" srcId="{932DF12D-8E22-4B22-B125-5C9F31C259DD}" destId="{8DA544F7-F358-4F61-A553-0C667F6B1C70}" srcOrd="0" destOrd="0" presId="urn:microsoft.com/office/officeart/2008/layout/LinedList"/>
    <dgm:cxn modelId="{22347EDC-9FF3-4941-A2FC-2B8235AAA128}" srcId="{036871E2-2F7A-428D-BA3F-9B7ACFEDFB00}" destId="{CCE8C084-918B-4B69-A66B-F794A366DC43}" srcOrd="1" destOrd="0" parTransId="{4A982DE9-D42B-42B6-AAE2-B94705727CB3}" sibTransId="{351047AB-326C-4622-A8D1-B3D3BCF4133D}"/>
    <dgm:cxn modelId="{891CE6FC-AAE5-46B6-90EE-7E9B5E7B82DC}" srcId="{036871E2-2F7A-428D-BA3F-9B7ACFEDFB00}" destId="{932DF12D-8E22-4B22-B125-5C9F31C259DD}" srcOrd="0" destOrd="0" parTransId="{D802C82F-E60C-43E6-8971-00FFA9A88662}" sibTransId="{D7E88152-FCA6-4BCD-BAE2-67915F9D014C}"/>
    <dgm:cxn modelId="{87965C0B-BBB1-4F73-817C-370B4C0D7D9B}" type="presParOf" srcId="{41E74548-79B5-4813-8193-70A96DCD5013}" destId="{7184159A-5E4B-4B32-894F-4D0B6E91181C}" srcOrd="0" destOrd="0" presId="urn:microsoft.com/office/officeart/2008/layout/LinedList"/>
    <dgm:cxn modelId="{909D3CEC-D78E-44D7-A193-28391C0F8FB6}" type="presParOf" srcId="{41E74548-79B5-4813-8193-70A96DCD5013}" destId="{1B129AF2-2223-44E0-BDDE-C48670F343CB}" srcOrd="1" destOrd="0" presId="urn:microsoft.com/office/officeart/2008/layout/LinedList"/>
    <dgm:cxn modelId="{8B3D2CE7-80BF-4C63-95C5-15C7449779E4}" type="presParOf" srcId="{1B129AF2-2223-44E0-BDDE-C48670F343CB}" destId="{8DA544F7-F358-4F61-A553-0C667F6B1C70}" srcOrd="0" destOrd="0" presId="urn:microsoft.com/office/officeart/2008/layout/LinedList"/>
    <dgm:cxn modelId="{E21BF407-A438-4D2F-9851-33A6DC27F28D}" type="presParOf" srcId="{1B129AF2-2223-44E0-BDDE-C48670F343CB}" destId="{38F50F49-FCD0-4318-A3F2-696D2439A2AD}" srcOrd="1" destOrd="0" presId="urn:microsoft.com/office/officeart/2008/layout/LinedList"/>
    <dgm:cxn modelId="{0C708EFA-90D7-4E19-8DED-EE229B18850D}" type="presParOf" srcId="{41E74548-79B5-4813-8193-70A96DCD5013}" destId="{F8D71319-A836-4179-A752-B3E81828771A}" srcOrd="2" destOrd="0" presId="urn:microsoft.com/office/officeart/2008/layout/LinedList"/>
    <dgm:cxn modelId="{26BBFA90-62D2-4684-8477-6BB1F15B4952}" type="presParOf" srcId="{41E74548-79B5-4813-8193-70A96DCD5013}" destId="{EA18D464-3784-466A-8930-C0BF7EB70DE0}" srcOrd="3" destOrd="0" presId="urn:microsoft.com/office/officeart/2008/layout/LinedList"/>
    <dgm:cxn modelId="{ABEE6E02-0DFC-46FC-B085-7444B01EEBBD}" type="presParOf" srcId="{EA18D464-3784-466A-8930-C0BF7EB70DE0}" destId="{1575C078-E20C-4420-B7AD-B1D90CA69999}" srcOrd="0" destOrd="0" presId="urn:microsoft.com/office/officeart/2008/layout/LinedList"/>
    <dgm:cxn modelId="{56EF9708-C75D-43E9-A195-B80EBEA2D6D4}" type="presParOf" srcId="{EA18D464-3784-466A-8930-C0BF7EB70DE0}" destId="{1B92AAAC-5995-4CBB-BAA2-CBB8E7614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59A-5E4B-4B32-894F-4D0B6E91181C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44F7-F358-4F61-A553-0C667F6B1C70}">
      <dsp:nvSpPr>
        <dsp:cNvPr id="0" name=""/>
        <dsp:cNvSpPr/>
      </dsp:nvSpPr>
      <dsp:spPr>
        <a:xfrm>
          <a:off x="0" y="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Each partner fills out the XXI (21) questions</a:t>
          </a:r>
        </a:p>
      </dsp:txBody>
      <dsp:txXfrm>
        <a:off x="0" y="0"/>
        <a:ext cx="4869656" cy="2552700"/>
      </dsp:txXfrm>
    </dsp:sp>
    <dsp:sp modelId="{F8D71319-A836-4179-A752-B3E81828771A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C078-E20C-4420-B7AD-B1D90CA69999}">
      <dsp:nvSpPr>
        <dsp:cNvPr id="0" name=""/>
        <dsp:cNvSpPr/>
      </dsp:nvSpPr>
      <dsp:spPr>
        <a:xfrm>
          <a:off x="0" y="255270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But must use only ONE Urban Game Summary packet</a:t>
          </a:r>
        </a:p>
      </dsp:txBody>
      <dsp:txXfrm>
        <a:off x="0" y="2552700"/>
        <a:ext cx="4869656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B61D9-DCEE-422F-8607-ADADCF3B62DC}">
      <dsp:nvSpPr>
        <dsp:cNvPr id="0" name=""/>
        <dsp:cNvSpPr/>
      </dsp:nvSpPr>
      <dsp:spPr>
        <a:xfrm>
          <a:off x="0" y="502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B1DC6-2E48-497E-84F3-709DB6657FB1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7DDE6-A777-4E40-85F1-63EA02D96702}">
      <dsp:nvSpPr>
        <dsp:cNvPr id="0" name=""/>
        <dsp:cNvSpPr/>
      </dsp:nvSpPr>
      <dsp:spPr>
        <a:xfrm>
          <a:off x="799588" y="502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/>
            <a:t>Today’s Plan </a:t>
          </a:r>
          <a:endParaRPr lang="en-US" sz="1600" kern="1200"/>
        </a:p>
      </dsp:txBody>
      <dsp:txXfrm>
        <a:off x="799588" y="502"/>
        <a:ext cx="4085614" cy="692284"/>
      </dsp:txXfrm>
    </dsp:sp>
    <dsp:sp modelId="{31EBEBF3-00D4-41A5-B5A3-EA3A05111129}">
      <dsp:nvSpPr>
        <dsp:cNvPr id="0" name=""/>
        <dsp:cNvSpPr/>
      </dsp:nvSpPr>
      <dsp:spPr>
        <a:xfrm>
          <a:off x="0" y="865858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38C23A-5054-49AF-9367-E3C749E710AC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12B06-A224-4C92-97BF-E158701B4E40}">
      <dsp:nvSpPr>
        <dsp:cNvPr id="0" name=""/>
        <dsp:cNvSpPr/>
      </dsp:nvSpPr>
      <dsp:spPr>
        <a:xfrm>
          <a:off x="799588" y="865858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Discuss historical origins of Valentine’s day &amp; here in the USA</a:t>
          </a:r>
        </a:p>
      </dsp:txBody>
      <dsp:txXfrm>
        <a:off x="799588" y="865858"/>
        <a:ext cx="4085614" cy="692284"/>
      </dsp:txXfrm>
    </dsp:sp>
    <dsp:sp modelId="{4F025FA7-F0E5-45C6-B1B4-60CD63B85B27}">
      <dsp:nvSpPr>
        <dsp:cNvPr id="0" name=""/>
        <dsp:cNvSpPr/>
      </dsp:nvSpPr>
      <dsp:spPr>
        <a:xfrm>
          <a:off x="0" y="1731214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F7B5C3-894D-4783-8A1D-849FFD819343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9BBAF-2220-426D-A530-7E3798ADA8B3}">
      <dsp:nvSpPr>
        <dsp:cNvPr id="0" name=""/>
        <dsp:cNvSpPr/>
      </dsp:nvSpPr>
      <dsp:spPr>
        <a:xfrm>
          <a:off x="799588" y="1731214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Present Closing Arguments and Declare a debate winner</a:t>
          </a:r>
        </a:p>
      </dsp:txBody>
      <dsp:txXfrm>
        <a:off x="799588" y="1731214"/>
        <a:ext cx="4085614" cy="692284"/>
      </dsp:txXfrm>
    </dsp:sp>
    <dsp:sp modelId="{B5C3DCC5-B7FF-4AC0-A4AC-3472CE558B03}">
      <dsp:nvSpPr>
        <dsp:cNvPr id="0" name=""/>
        <dsp:cNvSpPr/>
      </dsp:nvSpPr>
      <dsp:spPr>
        <a:xfrm>
          <a:off x="0" y="2596570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BD5E6E-7F59-405A-91CD-EC3E532EE61D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60381-CDF4-4143-9DCF-254217842CAF}">
      <dsp:nvSpPr>
        <dsp:cNvPr id="0" name=""/>
        <dsp:cNvSpPr/>
      </dsp:nvSpPr>
      <dsp:spPr>
        <a:xfrm>
          <a:off x="799588" y="2596570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Collect &amp; discuss HW</a:t>
          </a:r>
        </a:p>
      </dsp:txBody>
      <dsp:txXfrm>
        <a:off x="799588" y="2596570"/>
        <a:ext cx="4085614" cy="692284"/>
      </dsp:txXfrm>
    </dsp:sp>
    <dsp:sp modelId="{14303A2C-872A-4895-BEA0-1527CBE9B9C1}">
      <dsp:nvSpPr>
        <dsp:cNvPr id="0" name=""/>
        <dsp:cNvSpPr/>
      </dsp:nvSpPr>
      <dsp:spPr>
        <a:xfrm>
          <a:off x="0" y="3461926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D8B30F-6021-4A8D-8F2D-828FC6CAC73E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23DDD-3459-495C-8A5B-0E7ED0E41EAD}">
      <dsp:nvSpPr>
        <dsp:cNvPr id="0" name=""/>
        <dsp:cNvSpPr/>
      </dsp:nvSpPr>
      <dsp:spPr>
        <a:xfrm>
          <a:off x="799588" y="3461926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H.T.S. practice</a:t>
          </a:r>
        </a:p>
      </dsp:txBody>
      <dsp:txXfrm>
        <a:off x="799588" y="3461926"/>
        <a:ext cx="4085614" cy="692284"/>
      </dsp:txXfrm>
    </dsp:sp>
    <dsp:sp modelId="{C7B83C95-38BD-4720-9B3C-02CDCD2DA3B6}">
      <dsp:nvSpPr>
        <dsp:cNvPr id="0" name=""/>
        <dsp:cNvSpPr/>
      </dsp:nvSpPr>
      <dsp:spPr>
        <a:xfrm>
          <a:off x="0" y="4327282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9CDE-81FA-4EDC-BCF3-F97BB2D5F900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E8A69-141E-4307-B8FB-D73D1D36DD8A}">
      <dsp:nvSpPr>
        <dsp:cNvPr id="0" name=""/>
        <dsp:cNvSpPr/>
      </dsp:nvSpPr>
      <dsp:spPr>
        <a:xfrm>
          <a:off x="799588" y="4327282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Notes (Second Industrial Rev.) &amp; Crash Course video (Cap &amp; Soc)</a:t>
          </a:r>
        </a:p>
      </dsp:txBody>
      <dsp:txXfrm>
        <a:off x="799588" y="4327282"/>
        <a:ext cx="4085614" cy="692284"/>
      </dsp:txXfrm>
    </dsp:sp>
    <dsp:sp modelId="{8B2A2A46-C463-4FC7-BD3E-782ACAE12910}">
      <dsp:nvSpPr>
        <dsp:cNvPr id="0" name=""/>
        <dsp:cNvSpPr/>
      </dsp:nvSpPr>
      <dsp:spPr>
        <a:xfrm>
          <a:off x="0" y="5192638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F95922-E89D-4610-AAA9-3A35FD43F1A5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A28A25-CCF1-491F-9603-8CC3FFEEA917}">
      <dsp:nvSpPr>
        <dsp:cNvPr id="0" name=""/>
        <dsp:cNvSpPr/>
      </dsp:nvSpPr>
      <dsp:spPr>
        <a:xfrm>
          <a:off x="799588" y="5192638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Paired Comparison between Socialism and Capitalism  </a:t>
          </a:r>
        </a:p>
      </dsp:txBody>
      <dsp:txXfrm>
        <a:off x="799588" y="5192638"/>
        <a:ext cx="4085614" cy="692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59A-5E4B-4B32-894F-4D0B6E91181C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44F7-F358-4F61-A553-0C667F6B1C70}">
      <dsp:nvSpPr>
        <dsp:cNvPr id="0" name=""/>
        <dsp:cNvSpPr/>
      </dsp:nvSpPr>
      <dsp:spPr>
        <a:xfrm>
          <a:off x="0" y="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Only ONE Answer Blanks paper is needed </a:t>
          </a:r>
          <a:r>
            <a:rPr lang="en-US" sz="1600" kern="1200" dirty="0"/>
            <a:t>(put both of your names on it)</a:t>
          </a:r>
        </a:p>
      </dsp:txBody>
      <dsp:txXfrm>
        <a:off x="0" y="0"/>
        <a:ext cx="4869656" cy="2552700"/>
      </dsp:txXfrm>
    </dsp:sp>
    <dsp:sp modelId="{F8D71319-A836-4179-A752-B3E81828771A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C078-E20C-4420-B7AD-B1D90CA69999}">
      <dsp:nvSpPr>
        <dsp:cNvPr id="0" name=""/>
        <dsp:cNvSpPr/>
      </dsp:nvSpPr>
      <dsp:spPr>
        <a:xfrm>
          <a:off x="0" y="255270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But must use only Two Urban Game Summary packets</a:t>
          </a:r>
        </a:p>
      </dsp:txBody>
      <dsp:txXfrm>
        <a:off x="0" y="2552700"/>
        <a:ext cx="4869656" cy="255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159A-5E4B-4B32-894F-4D0B6E91181C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44F7-F358-4F61-A553-0C667F6B1C70}">
      <dsp:nvSpPr>
        <dsp:cNvPr id="0" name=""/>
        <dsp:cNvSpPr/>
      </dsp:nvSpPr>
      <dsp:spPr>
        <a:xfrm>
          <a:off x="0" y="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Each partner fills out </a:t>
          </a:r>
          <a:r>
            <a:rPr lang="en-US" sz="4200" b="1" kern="1200" dirty="0">
              <a:solidFill>
                <a:srgbClr val="FF0000"/>
              </a:solidFill>
            </a:rPr>
            <a:t>their own  </a:t>
          </a:r>
          <a:r>
            <a:rPr lang="en-US" sz="4200" kern="1200" dirty="0"/>
            <a:t>Answer Blanks paper </a:t>
          </a:r>
        </a:p>
      </dsp:txBody>
      <dsp:txXfrm>
        <a:off x="0" y="0"/>
        <a:ext cx="4869656" cy="2552700"/>
      </dsp:txXfrm>
    </dsp:sp>
    <dsp:sp modelId="{F8D71319-A836-4179-A752-B3E81828771A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C078-E20C-4420-B7AD-B1D90CA69999}">
      <dsp:nvSpPr>
        <dsp:cNvPr id="0" name=""/>
        <dsp:cNvSpPr/>
      </dsp:nvSpPr>
      <dsp:spPr>
        <a:xfrm>
          <a:off x="0" y="255270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But must use only ONE Urban Game Summary packet</a:t>
          </a:r>
        </a:p>
      </dsp:txBody>
      <dsp:txXfrm>
        <a:off x="0" y="2552700"/>
        <a:ext cx="4869656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9EED-DB70-EE46-AC78-9F2C3F2C32A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6D63-2162-D84A-859B-73C600AEBC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3u4EFTwprM&amp;list=PLBDA2E52FB1EF80C9&amp;index=3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tionary.com/browse/devi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DC73-3D28-42E8-B470-8A7EFFAA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30" y="1783959"/>
            <a:ext cx="419026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2400" dirty="0"/>
              <a:t>Good afternoon class    it is 2/6/19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* DBQ Rubric Reflections</a:t>
            </a:r>
            <a:br>
              <a:rPr lang="en-US" sz="2400" dirty="0"/>
            </a:br>
            <a:r>
              <a:rPr lang="en-US" sz="2400" dirty="0"/>
              <a:t>* Paired Activities</a:t>
            </a:r>
            <a:br>
              <a:rPr lang="en-US" sz="2400" dirty="0"/>
            </a:br>
            <a:r>
              <a:rPr lang="en-US" sz="2400" dirty="0"/>
              <a:t>*Complete Industrial City “Plan”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Read Ch. 16 this week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vintage photo of a group of people in a cage&#10;&#10;Description automatically generated">
            <a:extLst>
              <a:ext uri="{FF2B5EF4-FFF2-40B4-BE49-F238E27FC236}">
                <a16:creationId xmlns:a16="http://schemas.microsoft.com/office/drawing/2014/main" id="{A2A0F0FE-50EE-488C-AFB7-2F015E57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65" r="22166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75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754C-6EF4-4F39-B7F1-E794A880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A67F-41E1-46F8-8A6B-0FC34597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sheer newness of Urbanization during the Industrial revolution led to terrible city building! Look at the mess you made!</a:t>
            </a:r>
          </a:p>
          <a:p>
            <a:r>
              <a:rPr lang="en-US" sz="1600" dirty="0"/>
              <a:t>This example helped future industrializing cities learn from these mistakes.</a:t>
            </a:r>
          </a:p>
          <a:p>
            <a:r>
              <a:rPr lang="en-US" sz="1600" b="1" dirty="0"/>
              <a:t>YOU get to be a lucky city planner in 1880</a:t>
            </a:r>
            <a:r>
              <a:rPr lang="en-US" sz="1600" dirty="0"/>
              <a:t>. Before your village becomes an urban Dickensian nightmare, plan out your future city.</a:t>
            </a:r>
          </a:p>
          <a:p>
            <a:r>
              <a:rPr lang="en-US" sz="1600" dirty="0"/>
              <a:t>Use your handout to create</a:t>
            </a:r>
          </a:p>
          <a:p>
            <a:pPr marL="0" indent="0">
              <a:buNone/>
            </a:pPr>
            <a:r>
              <a:rPr lang="en-US" sz="1600" dirty="0"/>
              <a:t>-zones</a:t>
            </a:r>
          </a:p>
          <a:p>
            <a:pPr marL="0" indent="0">
              <a:buNone/>
            </a:pPr>
            <a:r>
              <a:rPr lang="en-US" sz="1600" dirty="0"/>
              <a:t>-green spaces</a:t>
            </a:r>
          </a:p>
          <a:p>
            <a:pPr marL="0" indent="0">
              <a:buNone/>
            </a:pPr>
            <a:r>
              <a:rPr lang="en-US" sz="1600" dirty="0"/>
              <a:t>-transportation (still walking and horse carriages), but also railroads for transporting coal and products</a:t>
            </a:r>
          </a:p>
          <a:p>
            <a:pPr marL="0" indent="0">
              <a:buNone/>
            </a:pPr>
            <a:r>
              <a:rPr lang="en-US" sz="1600" dirty="0"/>
              <a:t>-centralize your hospitals, schools, other public utilities</a:t>
            </a:r>
          </a:p>
          <a:p>
            <a:pPr marL="0" indent="0">
              <a:buNone/>
            </a:pPr>
            <a:r>
              <a:rPr lang="en-US" sz="1600" dirty="0"/>
              <a:t>-you may add fire &amp; police stations </a:t>
            </a:r>
          </a:p>
        </p:txBody>
      </p:sp>
    </p:spTree>
    <p:extLst>
      <p:ext uri="{BB962C8B-B14F-4D97-AF65-F5344CB8AC3E}">
        <p14:creationId xmlns:p14="http://schemas.microsoft.com/office/powerpoint/2010/main" val="7582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2BE5-5BAA-4B55-A58C-75C83F10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/>
              <a:t>TGIF Whirlies!      </a:t>
            </a:r>
            <a:r>
              <a:rPr lang="en-US" sz="3400"/>
              <a:t>It’s 2/8/19-- 99 days until the AP Exam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2532-658D-4C7B-8A43-88A0B16F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/>
              <a:t>On our Agenda </a:t>
            </a:r>
          </a:p>
          <a:p>
            <a:pPr marL="457200" indent="-457200">
              <a:buAutoNum type="arabicPeriod"/>
            </a:pPr>
            <a:r>
              <a:rPr lang="en-US" sz="1600" dirty="0"/>
              <a:t>Notes on the “Rise of Machines”</a:t>
            </a:r>
          </a:p>
          <a:p>
            <a:pPr marL="457200" indent="-457200">
              <a:buAutoNum type="arabicPeriod"/>
            </a:pPr>
            <a:r>
              <a:rPr lang="en-US" sz="1600" dirty="0"/>
              <a:t>Debate!  Divide into sides, organize research teams, who does what…</a:t>
            </a:r>
          </a:p>
          <a:p>
            <a:pPr marL="457200" indent="-457200">
              <a:buAutoNum type="arabicPeriod"/>
            </a:pPr>
            <a:r>
              <a:rPr lang="en-US" sz="1600" i="1" dirty="0"/>
              <a:t>Finish Urban Game </a:t>
            </a:r>
          </a:p>
          <a:p>
            <a:pPr marL="457200" indent="-457200">
              <a:buAutoNum type="alphaLcPeriod"/>
            </a:pPr>
            <a:r>
              <a:rPr lang="en-US" sz="1600" dirty="0"/>
              <a:t>Paired Activity</a:t>
            </a:r>
          </a:p>
          <a:p>
            <a:pPr marL="457200" indent="-457200">
              <a:buAutoNum type="alphaLcPeriod"/>
            </a:pPr>
            <a:r>
              <a:rPr lang="en-US" sz="1600" dirty="0"/>
              <a:t>Ideal City Plan</a:t>
            </a:r>
          </a:p>
          <a:p>
            <a:pPr marL="457200" indent="-457200">
              <a:buAutoNum type="alphaLcPeriod"/>
            </a:pPr>
            <a:endParaRPr lang="en-US" sz="1600" dirty="0"/>
          </a:p>
          <a:p>
            <a:pPr marL="457200" indent="-457200">
              <a:buAutoNum type="alphaLcPeriod"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Open up to yesterday’s notes and Study the 9 reasons…</a:t>
            </a:r>
          </a:p>
        </p:txBody>
      </p:sp>
      <p:pic>
        <p:nvPicPr>
          <p:cNvPr id="5" name="Picture 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F809B912-E5E4-4F1C-9539-BDCC1B568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r="16337" b="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50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000C8-8F73-40B4-9FFB-80FB7D9A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ED5B-A5CA-4DED-948F-3890A3137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244" y="967666"/>
            <a:ext cx="2194560" cy="48086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 variety of factors led to the rise of industrial production in Britain, Western Europe, and the United States (1750-1850)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1400" dirty="0"/>
              <a:t>Europe’s location on the Atlantic Ocean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4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1400" dirty="0"/>
              <a:t>The geographical distribution of coal, iron, and timber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4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1400" dirty="0"/>
              <a:t>European demographic changes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14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1400" dirty="0"/>
              <a:t>Urbanization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AC357-8B0A-46D3-A176-0C56D261B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700" dirty="0"/>
              <a:t>5. Improved agricultural productivity</a:t>
            </a:r>
          </a:p>
          <a:p>
            <a:pPr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  <a:buNone/>
            </a:pPr>
            <a:r>
              <a:rPr lang="en-US" sz="1700" dirty="0"/>
              <a:t>6. </a:t>
            </a:r>
            <a:r>
              <a:rPr lang="en-US" sz="1700" dirty="0">
                <a:solidFill>
                  <a:srgbClr val="FF0000"/>
                </a:solidFill>
              </a:rPr>
              <a:t>Legal protection of private property</a:t>
            </a:r>
          </a:p>
          <a:p>
            <a:pPr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  <a:buNone/>
            </a:pPr>
            <a:r>
              <a:rPr lang="en-US" sz="1700" dirty="0"/>
              <a:t>7.An abundance of rivers and canals</a:t>
            </a:r>
          </a:p>
          <a:p>
            <a:pPr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  <a:buNone/>
            </a:pPr>
            <a:r>
              <a:rPr lang="en-US" sz="1700" dirty="0"/>
              <a:t>8. Access to foreign resources</a:t>
            </a:r>
          </a:p>
          <a:p>
            <a:pPr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  <a:buNone/>
            </a:pPr>
            <a:r>
              <a:rPr lang="en-US" sz="1700" dirty="0"/>
              <a:t>9. The accumulation of capital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958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669D-CB7C-4B3F-BA3E-B28B6396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5B358-BB0C-4874-9956-927F3869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363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B. The development of machines, including steam engines and the internal combustion engine, made it possible to 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Take advantage of vast new resources of energy stored in fossil fuels (coal and oil)</a:t>
            </a:r>
          </a:p>
          <a:p>
            <a:pPr marL="457200" indent="-457200">
              <a:buAutoNum type="arabicPeriod"/>
            </a:pPr>
            <a:r>
              <a:rPr lang="en-US" sz="2400" dirty="0"/>
              <a:t>This </a:t>
            </a:r>
            <a:r>
              <a:rPr lang="en-US" sz="2400" dirty="0" err="1"/>
              <a:t>fossile</a:t>
            </a:r>
            <a:r>
              <a:rPr lang="en-US" sz="2400" dirty="0"/>
              <a:t> fuel revolution greatly increased the energy available to human societies</a:t>
            </a:r>
          </a:p>
          <a:p>
            <a:pPr marL="457200" indent="-457200">
              <a:buAutoNum type="arabicPeriod"/>
            </a:pPr>
            <a:r>
              <a:rPr lang="en-US" sz="2400" dirty="0"/>
              <a:t>Machines unleash </a:t>
            </a:r>
            <a:r>
              <a:rPr lang="en-US" sz="2400" b="1" dirty="0"/>
              <a:t>energy</a:t>
            </a:r>
            <a:r>
              <a:rPr lang="en-US" sz="2400" dirty="0"/>
              <a:t> stored in fossilized organic materials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Connection: Humans have always affected the Environment by our need for energy</a:t>
            </a:r>
          </a:p>
          <a:p>
            <a:pPr marL="0" indent="0">
              <a:buNone/>
            </a:pPr>
            <a:r>
              <a:rPr lang="en-US" sz="2400" dirty="0"/>
              <a:t>Paleolithic humans built fires from trees; there are just so many more humans in 1900</a:t>
            </a:r>
          </a:p>
        </p:txBody>
      </p:sp>
    </p:spTree>
    <p:extLst>
      <p:ext uri="{BB962C8B-B14F-4D97-AF65-F5344CB8AC3E}">
        <p14:creationId xmlns:p14="http://schemas.microsoft.com/office/powerpoint/2010/main" val="12783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F3DA-BC64-4752-84DF-D7215FC8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40A4-5413-49CE-91E2-F2E706CC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C. The development of the factory system </a:t>
            </a:r>
          </a:p>
          <a:p>
            <a:pPr marL="514350" indent="-514350">
              <a:buAutoNum type="arabicPeriod"/>
            </a:pPr>
            <a:r>
              <a:rPr lang="en-US" dirty="0"/>
              <a:t>concentrated labor in a single location</a:t>
            </a:r>
          </a:p>
          <a:p>
            <a:pPr marL="514350" indent="-514350">
              <a:buAutoNum type="arabicPeriod"/>
            </a:pPr>
            <a:r>
              <a:rPr lang="en-US" dirty="0"/>
              <a:t>Led to an increasing degree of specialization of labor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all for now…close-up your notebook</a:t>
            </a:r>
          </a:p>
        </p:txBody>
      </p:sp>
    </p:spTree>
    <p:extLst>
      <p:ext uri="{BB962C8B-B14F-4D97-AF65-F5344CB8AC3E}">
        <p14:creationId xmlns:p14="http://schemas.microsoft.com/office/powerpoint/2010/main" val="136983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914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82454-D78C-4CB1-99AC-BBAA5A8A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4767072"/>
            <a:ext cx="5093173" cy="162521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Good Afternoon Class   it’s 2/12/19</a:t>
            </a:r>
          </a:p>
        </p:txBody>
      </p:sp>
      <p:pic>
        <p:nvPicPr>
          <p:cNvPr id="5" name="Picture 4" descr="A group of people flying kites in a field&#10;&#10;Description automatically generated">
            <a:extLst>
              <a:ext uri="{FF2B5EF4-FFF2-40B4-BE49-F238E27FC236}">
                <a16:creationId xmlns:a16="http://schemas.microsoft.com/office/drawing/2014/main" id="{48832E37-816B-4C8B-BBAF-21E38B5AC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FBA5-7B48-42E0-9DAE-1093AC62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 sz="1700" u="sng" dirty="0">
                <a:solidFill>
                  <a:srgbClr val="FFFFFF"/>
                </a:solidFill>
              </a:rPr>
              <a:t>On Our Agenda</a:t>
            </a:r>
          </a:p>
          <a:p>
            <a:r>
              <a:rPr lang="en-US" sz="1700" dirty="0">
                <a:solidFill>
                  <a:srgbClr val="FFFFFF"/>
                </a:solidFill>
              </a:rPr>
              <a:t>SAQ reflection 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The Week ahead and New Homework (due Thursday)</a:t>
            </a:r>
          </a:p>
          <a:p>
            <a:r>
              <a:rPr lang="en-US" sz="1700" dirty="0">
                <a:solidFill>
                  <a:srgbClr val="FFFFFF"/>
                </a:solidFill>
              </a:rPr>
              <a:t>Notes! Social Effects of the Early I.R.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Reading Quiz</a:t>
            </a:r>
          </a:p>
          <a:p>
            <a:r>
              <a:rPr lang="en-US" sz="1700" dirty="0">
                <a:solidFill>
                  <a:srgbClr val="FFFFFF"/>
                </a:solidFill>
              </a:rPr>
              <a:t>Debate Prep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1E07-04A2-4ECB-8C12-1DCB6B8C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Social Effects of Early Industrialization </a:t>
            </a:r>
            <a:r>
              <a:rPr lang="en-US" sz="1400" dirty="0"/>
              <a:t>(pp. 365-370)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72F1-0AB2-439D-A600-0ACA81CF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600200"/>
            <a:ext cx="8859915" cy="489825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UcPeriod"/>
            </a:pPr>
            <a:r>
              <a:rPr lang="en-US" sz="2400" dirty="0"/>
              <a:t>New social classes, including the middle class and the industrial working class, developed</a:t>
            </a:r>
          </a:p>
          <a:p>
            <a:pPr marL="457200" indent="-457200">
              <a:buAutoNum type="arabicPeriod"/>
            </a:pPr>
            <a:r>
              <a:rPr lang="en-US" sz="2400" dirty="0"/>
              <a:t>New Elites – the wealthy capitalists who owned big businesses – challenged the traditional land-owning aristocrats</a:t>
            </a:r>
          </a:p>
          <a:p>
            <a:pPr marL="457200" indent="-457200">
              <a:buAutoNum type="arabicPeriod"/>
            </a:pPr>
            <a:r>
              <a:rPr lang="en-US" sz="2400" dirty="0"/>
              <a:t>The Middle Class grew substantially with industrialization</a:t>
            </a:r>
          </a:p>
          <a:p>
            <a:pPr marL="457200" indent="-457200">
              <a:buAutoNum type="alphaLcPeriod"/>
            </a:pPr>
            <a:r>
              <a:rPr lang="en-US" sz="2400" dirty="0"/>
              <a:t>Small business owners, factory managers, accountants, doctors, and lawyers</a:t>
            </a:r>
          </a:p>
          <a:p>
            <a:pPr marL="457200" indent="-457200">
              <a:buAutoNum type="alphaLcPeriod"/>
            </a:pPr>
            <a:r>
              <a:rPr lang="en-US" sz="2400" dirty="0"/>
              <a:t>Had a comfortable lifestyle from wealth generated from industry</a:t>
            </a:r>
          </a:p>
          <a:p>
            <a:pPr marL="457200" indent="-457200">
              <a:buAutoNum type="arabicPeriod" startAt="3"/>
            </a:pPr>
            <a:r>
              <a:rPr lang="en-US" sz="2400" dirty="0"/>
              <a:t>The Urban Lower Class included all able-bodied people, including women &amp; children</a:t>
            </a:r>
          </a:p>
          <a:p>
            <a:pPr marL="457200" indent="-457200">
              <a:buAutoNum type="alphaLcPeriod"/>
            </a:pPr>
            <a:r>
              <a:rPr lang="en-US" sz="2400" dirty="0"/>
              <a:t>Less skilled than previous lower class, were paid less and lived in crowded tenements</a:t>
            </a:r>
          </a:p>
          <a:p>
            <a:pPr marL="457200" indent="-457200">
              <a:buAutoNum type="alphaLcPeriod"/>
            </a:pPr>
            <a:r>
              <a:rPr lang="en-US" sz="2400" dirty="0"/>
              <a:t>worked in factories and mines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05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9B25-775B-4AC1-85C5-836AFE5F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B84E1-6DFD-4023-841C-1008606F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B. Family Life</a:t>
            </a:r>
          </a:p>
          <a:p>
            <a:pPr marL="457200" indent="-457200">
              <a:buAutoNum type="arabicPeriod"/>
            </a:pPr>
            <a:r>
              <a:rPr lang="en-US" sz="2400" dirty="0"/>
              <a:t>Major change</a:t>
            </a:r>
            <a:r>
              <a:rPr lang="en-US" sz="2400" dirty="0">
                <a:sym typeface="Wingdings" panose="05000000000000000000" pitchFamily="2" charset="2"/>
              </a:rPr>
              <a:t> separation of the work place from family life</a:t>
            </a:r>
          </a:p>
          <a:p>
            <a:pPr marL="457200" indent="-457200">
              <a:buAutoNum type="alphaLcPeriod"/>
            </a:pPr>
            <a:r>
              <a:rPr lang="en-US" sz="2400" dirty="0">
                <a:sym typeface="Wingdings" panose="05000000000000000000" pitchFamily="2" charset="2"/>
              </a:rPr>
              <a:t>Farm families lived and worked together</a:t>
            </a:r>
          </a:p>
          <a:p>
            <a:pPr marL="457200" indent="-457200">
              <a:buAutoNum type="alphaLcPeriod"/>
            </a:pPr>
            <a:r>
              <a:rPr lang="en-US" sz="2400" dirty="0">
                <a:sym typeface="Wingdings" panose="05000000000000000000" pitchFamily="2" charset="2"/>
              </a:rPr>
              <a:t>Now individualism became the norm, leading separate lives</a:t>
            </a:r>
          </a:p>
          <a:p>
            <a:pPr marL="457200" indent="-457200">
              <a:buAutoNum type="arabicPeriod" startAt="2"/>
            </a:pPr>
            <a:r>
              <a:rPr lang="en-US" sz="2400" dirty="0">
                <a:sym typeface="Wingdings" panose="05000000000000000000" pitchFamily="2" charset="2"/>
              </a:rPr>
              <a:t>Lower-class men and women now worked but women were paid less</a:t>
            </a:r>
          </a:p>
          <a:p>
            <a:pPr marL="457200" indent="-457200">
              <a:buAutoNum type="arabicPeriod" startAt="2"/>
            </a:pPr>
            <a:r>
              <a:rPr lang="en-US" sz="2400" dirty="0">
                <a:sym typeface="Wingdings" panose="05000000000000000000" pitchFamily="2" charset="2"/>
              </a:rPr>
              <a:t>Middle-class men took pride in their wives staying home; leisure time spend reading, attending lectures</a:t>
            </a:r>
          </a:p>
          <a:p>
            <a:pPr marL="457200" indent="-457200">
              <a:buAutoNum type="arabicPeriod" startAt="2"/>
            </a:pPr>
            <a:r>
              <a:rPr lang="en-US" sz="2400" dirty="0">
                <a:sym typeface="Wingdings" panose="05000000000000000000" pitchFamily="2" charset="2"/>
              </a:rPr>
              <a:t>Lower-class men escaped their tedious life in pubs &amp; sports</a:t>
            </a:r>
          </a:p>
          <a:p>
            <a:pPr marL="457200" indent="-457200">
              <a:buAutoNum type="arabicPeriod" startAt="2"/>
            </a:pPr>
            <a:r>
              <a:rPr lang="en-US" sz="2400" b="1" dirty="0">
                <a:sym typeface="Wingdings" panose="05000000000000000000" pitchFamily="2" charset="2"/>
              </a:rPr>
              <a:t>Cult of Domesticity: </a:t>
            </a:r>
            <a:r>
              <a:rPr lang="en-US" sz="2400" dirty="0">
                <a:sym typeface="Wingdings" panose="05000000000000000000" pitchFamily="2" charset="2"/>
              </a:rPr>
              <a:t>middle-class women headed the home and taught that this was virtuous &amp; ideal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23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F5CF-DB28-44AD-8FE7-1E09E4E8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b="1" dirty="0">
                <a:solidFill>
                  <a:srgbClr val="00B050"/>
                </a:solidFill>
              </a:rPr>
              <a:t>Hello again class</a:t>
            </a:r>
            <a:br>
              <a:rPr lang="en-US" sz="1600" b="1" dirty="0">
                <a:solidFill>
                  <a:srgbClr val="00B05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today is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FA4A-7BC3-4AF3-95FE-DF02BE5A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0924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Today’s 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Discuss historical origins of Valentine’s day &amp; here in the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Present Closing Arguments and Declare a debate winner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Collect &amp; discuss HW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H.T.S.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Notes (Second Industrial Rev.) &amp; Crash Course video (Cap &amp; Soc)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Paired Comparison between Socialism and Capitalism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19491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9F5CF-DB28-44AD-8FE7-1E09E4E8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1012004"/>
            <a:ext cx="2956264" cy="4795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FFFFFF"/>
                </a:solidFill>
              </a:rPr>
              <a:t>hello again class 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today is Thursday, Feb. 14 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Historically Christians celebrate “Saint Valentine”…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4FE1E9-1449-46FD-9695-38844FF2C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0526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74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8D08-33B6-4CF9-96AF-B03C420D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84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Focus Question: How did traditional village life change due to the Industrial Revolution?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9A3ED-16A8-4DBC-98D4-A9619635D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98" y="1535113"/>
            <a:ext cx="4337590" cy="6397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7400" b="0" dirty="0"/>
              <a:t>Life BEFORE the Industrial Revolution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C453-2C63-4898-BCFD-F8F1E35BD8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a neighbor, write a brief answer to the 8 questions on the handout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10FB7-B084-4926-A19C-675F3B778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33491"/>
            <a:ext cx="4498975" cy="541383"/>
          </a:xfrm>
        </p:spPr>
        <p:txBody>
          <a:bodyPr>
            <a:noAutofit/>
          </a:bodyPr>
          <a:lstStyle/>
          <a:p>
            <a:r>
              <a:rPr lang="en-US" sz="2000" b="0" dirty="0"/>
              <a:t>Life AFTER the Industrial Revolution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7255E-A70E-44F4-9EE4-9C94668A4E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Get back with your partner, write a brief answer to the same questions. Write down what stayed the same also</a:t>
            </a:r>
          </a:p>
        </p:txBody>
      </p:sp>
    </p:spTree>
    <p:extLst>
      <p:ext uri="{BB962C8B-B14F-4D97-AF65-F5344CB8AC3E}">
        <p14:creationId xmlns:p14="http://schemas.microsoft.com/office/powerpoint/2010/main" val="2153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76FF8-4AC9-47ED-8531-46512751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Historical Thinking Skill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DB18-2CF2-469D-A794-5F01C3ED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62144"/>
            <a:ext cx="4561583" cy="69867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i="1" dirty="0">
                <a:solidFill>
                  <a:srgbClr val="000000"/>
                </a:solidFill>
              </a:rPr>
              <a:t>The Plight of Miners</a:t>
            </a:r>
            <a:r>
              <a:rPr lang="en-US" sz="1800" dirty="0">
                <a:solidFill>
                  <a:srgbClr val="000000"/>
                </a:solidFill>
              </a:rPr>
              <a:t>”  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</a:rPr>
              <a:t>note involvement of the Government;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“the end of laissez faire” and free-market capitalism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0000"/>
                </a:solidFill>
              </a:rPr>
              <a:t>From 1842-1900, Western governments will pass laws requiring private industry to improve working conditions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000000"/>
                </a:solidFill>
              </a:rPr>
              <a:t>Handout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</a:rPr>
              <a:t>First: THINK AS A HISTORIAN: Apply Comparison and Contrast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</a:rPr>
              <a:t>Second: WRITE AS A HISTORIAN: summarize info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</a:rPr>
              <a:t>Third: SBMC practice    try something out JUST look at SOURCE on Q 1, see if you can answer correctly</a:t>
            </a:r>
          </a:p>
        </p:txBody>
      </p:sp>
    </p:spTree>
    <p:extLst>
      <p:ext uri="{BB962C8B-B14F-4D97-AF65-F5344CB8AC3E}">
        <p14:creationId xmlns:p14="http://schemas.microsoft.com/office/powerpoint/2010/main" val="28181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3B3B-751D-4431-81B9-3E45FFBB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Good Morning class			</a:t>
            </a:r>
            <a:br>
              <a:rPr lang="en-US" sz="1400" dirty="0"/>
            </a:br>
            <a:r>
              <a:rPr lang="en-US" sz="1400" dirty="0"/>
              <a:t>it’s 2/18/19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129238-AADB-4661-91BF-B66B5483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417285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100" u="sng" dirty="0"/>
              <a:t>Here’s the plan today</a:t>
            </a:r>
          </a:p>
          <a:p>
            <a:pPr marL="457200" indent="-457200">
              <a:buAutoNum type="arabicPeriod"/>
            </a:pPr>
            <a:r>
              <a:rPr lang="en-US" sz="2100" dirty="0">
                <a:solidFill>
                  <a:srgbClr val="FF0000"/>
                </a:solidFill>
              </a:rPr>
              <a:t>Station Rotation activity (1</a:t>
            </a:r>
            <a:r>
              <a:rPr lang="en-US" sz="2100" baseline="30000" dirty="0">
                <a:solidFill>
                  <a:srgbClr val="FF0000"/>
                </a:solidFill>
              </a:rPr>
              <a:t>st</a:t>
            </a:r>
            <a:r>
              <a:rPr lang="en-US" sz="2100" dirty="0">
                <a:solidFill>
                  <a:srgbClr val="FF0000"/>
                </a:solidFill>
              </a:rPr>
              <a:t> period Only) </a:t>
            </a:r>
          </a:p>
          <a:p>
            <a:pPr marL="457200" indent="-457200">
              <a:buAutoNum type="arabicPeriod"/>
            </a:pPr>
            <a:r>
              <a:rPr lang="en-US" sz="2100" dirty="0"/>
              <a:t>Finish the Notes on the S.I.R. </a:t>
            </a:r>
          </a:p>
          <a:p>
            <a:pPr marL="457200" indent="-457200">
              <a:buAutoNum type="arabicPeriod"/>
            </a:pPr>
            <a:r>
              <a:rPr lang="en-US" sz="2100" dirty="0"/>
              <a:t>Crash Course on Capitalism/Socialism</a:t>
            </a:r>
          </a:p>
          <a:p>
            <a:pPr marL="457200" indent="-457200">
              <a:buAutoNum type="arabicPeriod"/>
            </a:pPr>
            <a:r>
              <a:rPr lang="en-US" sz="2100" dirty="0"/>
              <a:t>Paired GO Chart comparing those 2 ideas &amp; Individual Preview assignment</a:t>
            </a:r>
          </a:p>
          <a:p>
            <a:pPr marL="457200" indent="-457200">
              <a:buAutoNum type="arabicPeriod"/>
            </a:pPr>
            <a:r>
              <a:rPr lang="en-US" sz="2100" u="sng" dirty="0"/>
              <a:t>Homework This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Reading Assignment: Chapter 19 (405-424) by Thursday, the 21</a:t>
            </a:r>
            <a:r>
              <a:rPr lang="en-US" sz="2100" baseline="30000" dirty="0"/>
              <a:t>st</a:t>
            </a: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LEQ Paired Practice: p. 335 Due Wednesday (peer grading)</a:t>
            </a:r>
          </a:p>
          <a:p>
            <a:pPr marL="457200" indent="-457200">
              <a:buAutoNum type="arabicPeriod"/>
            </a:pPr>
            <a:endParaRPr lang="en-US" sz="2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Graphic 6" descr="Books">
            <a:extLst>
              <a:ext uri="{FF2B5EF4-FFF2-40B4-BE49-F238E27FC236}">
                <a16:creationId xmlns:a16="http://schemas.microsoft.com/office/drawing/2014/main" id="{D800162C-8074-483E-8044-30D1CEEB3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2CF97BA-C6D7-48B3-B484-BF27F5993769}"/>
              </a:ext>
            </a:extLst>
          </p:cNvPr>
          <p:cNvSpPr/>
          <p:nvPr/>
        </p:nvSpPr>
        <p:spPr>
          <a:xfrm>
            <a:off x="5030272" y="-16491"/>
            <a:ext cx="3014433" cy="2119736"/>
          </a:xfrm>
          <a:prstGeom prst="triangle">
            <a:avLst>
              <a:gd name="adj" fmla="val 497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Time is Up for SAQ test make-up and </a:t>
            </a:r>
            <a:r>
              <a:rPr lang="en-US" b="1" dirty="0" err="1">
                <a:solidFill>
                  <a:srgbClr val="FFFF00"/>
                </a:solidFill>
              </a:rPr>
              <a:t>ch.</a:t>
            </a:r>
            <a:r>
              <a:rPr lang="en-US" b="1" dirty="0">
                <a:solidFill>
                  <a:srgbClr val="FFFF00"/>
                </a:solidFill>
              </a:rPr>
              <a:t> 16 Quiz</a:t>
            </a:r>
          </a:p>
        </p:txBody>
      </p:sp>
    </p:spTree>
    <p:extLst>
      <p:ext uri="{BB962C8B-B14F-4D97-AF65-F5344CB8AC3E}">
        <p14:creationId xmlns:p14="http://schemas.microsoft.com/office/powerpoint/2010/main" val="349851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98A9-6B3D-4A39-8FBA-7921A31F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The Second Industrial Revolution</a:t>
            </a:r>
            <a:r>
              <a:rPr lang="en-US" dirty="0"/>
              <a:t>: Station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54DF8-C89B-4666-920E-10B30FF7D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1. Goal: Have a deeper understanding of the political </a:t>
            </a:r>
            <a:r>
              <a:rPr lang="en-US" sz="2000" dirty="0"/>
              <a:t>(suffrage), </a:t>
            </a:r>
            <a:r>
              <a:rPr lang="en-US" sz="2800" dirty="0"/>
              <a:t>economic </a:t>
            </a:r>
            <a:r>
              <a:rPr lang="en-US" sz="2000" dirty="0"/>
              <a:t>(wages, unions), </a:t>
            </a:r>
            <a:r>
              <a:rPr lang="en-US" sz="2800" dirty="0"/>
              <a:t>and cultural </a:t>
            </a:r>
            <a:r>
              <a:rPr lang="en-US" sz="2000" dirty="0"/>
              <a:t>(education, living standards) </a:t>
            </a:r>
            <a:r>
              <a:rPr lang="en-US" sz="2800" dirty="0"/>
              <a:t>impact of the Second Industrial Revolution 1850-1900.</a:t>
            </a:r>
          </a:p>
          <a:p>
            <a:pPr marL="0" indent="0">
              <a:buNone/>
            </a:pPr>
            <a:r>
              <a:rPr lang="en-US" sz="2800" dirty="0"/>
              <a:t>2. Process: Each student will turn-in a question sheet. </a:t>
            </a:r>
            <a:r>
              <a:rPr lang="en-US" sz="2800" i="1" dirty="0"/>
              <a:t>Groups </a:t>
            </a:r>
            <a:r>
              <a:rPr lang="en-US" sz="2800" dirty="0"/>
              <a:t>will visit each of the 12 stations, find the answers, then rotate to the next station. 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Listen for a bell</a:t>
            </a:r>
          </a:p>
          <a:p>
            <a:pPr marL="0" indent="0">
              <a:buNone/>
            </a:pPr>
            <a:r>
              <a:rPr lang="en-US" sz="2800" dirty="0"/>
              <a:t>3. Tip: at each station there are 2 copies; work in pairs to “divide and share”.</a:t>
            </a:r>
          </a:p>
        </p:txBody>
      </p:sp>
    </p:spTree>
    <p:extLst>
      <p:ext uri="{BB962C8B-B14F-4D97-AF65-F5344CB8AC3E}">
        <p14:creationId xmlns:p14="http://schemas.microsoft.com/office/powerpoint/2010/main" val="27899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7E90BF-7D0A-438B-8EB5-13CF392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III. Industrialization Phase II “The Second Industrial Revolution” (S.I.R.) 1850-1900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FEE7-709E-4E68-ADFA-89A1B2E1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9" y="142043"/>
            <a:ext cx="5010629" cy="6622741"/>
          </a:xfrm>
        </p:spPr>
        <p:txBody>
          <a:bodyPr anchor="ctr">
            <a:normAutofit/>
          </a:bodyPr>
          <a:lstStyle/>
          <a:p>
            <a:pPr marL="457200" indent="-457200">
              <a:buAutoNum type="alphaUcPeriod"/>
            </a:pPr>
            <a:r>
              <a:rPr lang="en-US" sz="2000" dirty="0"/>
              <a:t>Industrialization Spreads Outside of Europe</a:t>
            </a:r>
          </a:p>
          <a:p>
            <a:pPr marL="457200" indent="-457200">
              <a:buAutoNum type="arabicPeriod"/>
            </a:pPr>
            <a:r>
              <a:rPr lang="en-US" sz="2000" dirty="0"/>
              <a:t>Main Areas: United States, Russia, Japan</a:t>
            </a:r>
          </a:p>
          <a:p>
            <a:pPr marL="457200" indent="-457200">
              <a:buAutoNum type="arabicPeriod"/>
            </a:pPr>
            <a:r>
              <a:rPr lang="en-US" sz="2000" dirty="0"/>
              <a:t>USA develops an industrialized northeast section; becomes a leader in innovation</a:t>
            </a:r>
          </a:p>
          <a:p>
            <a:pPr marL="457200" indent="-457200">
              <a:buAutoNum type="arabicPeriod"/>
            </a:pPr>
            <a:r>
              <a:rPr lang="en-US" sz="2000" dirty="0"/>
              <a:t>Russia and Japan slowly industrialize by 1900, but remain mostly agrarian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B. Significant Innovations of the S.I.R.</a:t>
            </a:r>
          </a:p>
          <a:p>
            <a:pPr marL="457200" indent="-457200">
              <a:buAutoNum type="arabicPeriod"/>
            </a:pPr>
            <a:r>
              <a:rPr lang="en-US" sz="2000" dirty="0"/>
              <a:t>Bessemer Process- </a:t>
            </a:r>
            <a:r>
              <a:rPr lang="en-US" sz="2000" b="1" dirty="0"/>
              <a:t>steel</a:t>
            </a:r>
            <a:r>
              <a:rPr lang="en-US" sz="2000" dirty="0"/>
              <a:t> was stronger than iron; allowed for taller structures</a:t>
            </a:r>
          </a:p>
          <a:p>
            <a:pPr marL="457200" indent="-457200">
              <a:buAutoNum type="arabicPeriod"/>
            </a:pPr>
            <a:r>
              <a:rPr lang="en-US" sz="2000" dirty="0"/>
              <a:t>Electrification: electricity production dramatically altered society and provided a powerful source of energy</a:t>
            </a:r>
          </a:p>
          <a:p>
            <a:pPr marL="457200" indent="-457200">
              <a:buAutoNum type="arabicPeriod"/>
            </a:pPr>
            <a:endParaRPr lang="en-US" sz="1700" dirty="0"/>
          </a:p>
          <a:p>
            <a:pPr marL="457200" indent="-457200"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863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756B-D64D-4DA3-AD93-4E5E4DF0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E46F-699E-4C0F-AE8D-18114E97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1751"/>
            <a:ext cx="7886700" cy="49744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3. Synthetic Dye: chemicals were used in cloth production to provide inexpensive coloring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4. Petroleum: potent fossil fuel; internal combustion engine more significant than steam engine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5. Interchangeable Parts: increased production speed and lowered costs; the assembly line at maximum output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6. Vulcanization of Rubber: raw rubber tree materials now produced into tires and other industrial parts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hlinkClick r:id="rId2"/>
              </a:rPr>
              <a:t>https://www.youtube.com/watch?v=B3u4EFTwprM&amp;list=PLBDA2E52FB1EF80C9&amp;index=33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9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9055-4C86-47F1-9A37-DB652F1C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2209"/>
          </a:xfrm>
        </p:spPr>
        <p:txBody>
          <a:bodyPr>
            <a:normAutofit fontScale="90000"/>
          </a:bodyPr>
          <a:lstStyle/>
          <a:p>
            <a:r>
              <a:rPr lang="en-US" dirty="0"/>
              <a:t>Paired Graphic Organizer </a:t>
            </a:r>
            <a:br>
              <a:rPr lang="en-US" dirty="0"/>
            </a:br>
            <a:r>
              <a:rPr lang="en-US" sz="2200" dirty="0"/>
              <a:t>Comparing Economic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3CF0-CD16-410F-A310-4B801D80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3152"/>
            <a:ext cx="8229600" cy="2954045"/>
          </a:xfrm>
        </p:spPr>
        <p:txBody>
          <a:bodyPr>
            <a:normAutofit/>
          </a:bodyPr>
          <a:lstStyle/>
          <a:p>
            <a:r>
              <a:rPr lang="en-US" sz="2400" dirty="0"/>
              <a:t>Use Wood text (pp 363, 368-369) to create a chart that compares Socialism with Capitalism.</a:t>
            </a:r>
          </a:p>
          <a:p>
            <a:endParaRPr lang="en-US" sz="2400" dirty="0"/>
          </a:p>
          <a:p>
            <a:r>
              <a:rPr lang="en-US" sz="2400" dirty="0"/>
              <a:t>Include all bold words</a:t>
            </a:r>
          </a:p>
          <a:p>
            <a:r>
              <a:rPr lang="en-US" sz="2400" dirty="0"/>
              <a:t>Define both capitalism and socialism</a:t>
            </a:r>
          </a:p>
          <a:p>
            <a:r>
              <a:rPr lang="en-US" sz="2400" dirty="0"/>
              <a:t>Be sure to discuss Marxism and Socialism separately, as distinctly different ideas </a:t>
            </a:r>
            <a:r>
              <a:rPr lang="en-US" sz="1600" dirty="0"/>
              <a:t>(yes Marxism is a form of socialism…)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5A3E4AC-9AE3-438A-953F-CB8E5BBF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41" y="4074850"/>
            <a:ext cx="2949421" cy="2648412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883BF5A-6140-4891-9578-D3D6E2F4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98" y="3977196"/>
            <a:ext cx="2449855" cy="288080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9B696C9-82CD-4E6E-A885-99FE75DFF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3954"/>
            <a:ext cx="3173465" cy="29540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C259FD-895B-4D52-BBC4-B39D1D0EBBDF}"/>
              </a:ext>
            </a:extLst>
          </p:cNvPr>
          <p:cNvSpPr/>
          <p:nvPr/>
        </p:nvSpPr>
        <p:spPr>
          <a:xfrm>
            <a:off x="5772648" y="1510748"/>
            <a:ext cx="3315694" cy="13040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Individually: Define Imperialism (p. 405) and summarize the 4 types of Imperialism listed on p. 406</a:t>
            </a:r>
          </a:p>
        </p:txBody>
      </p:sp>
    </p:spTree>
    <p:extLst>
      <p:ext uri="{BB962C8B-B14F-4D97-AF65-F5344CB8AC3E}">
        <p14:creationId xmlns:p14="http://schemas.microsoft.com/office/powerpoint/2010/main" val="41072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DFAB-F2F0-4AED-9834-96868C67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434AA-DBC2-48E6-A5AE-7EA2FB6A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= give me historical evidence (facts, people, events)</a:t>
            </a:r>
          </a:p>
          <a:p>
            <a:endParaRPr lang="en-US" dirty="0"/>
          </a:p>
          <a:p>
            <a:r>
              <a:rPr lang="en-US" dirty="0"/>
              <a:t>Explain = tell me about the concept, connect it to the question using evidence from text</a:t>
            </a:r>
          </a:p>
        </p:txBody>
      </p:sp>
    </p:spTree>
    <p:extLst>
      <p:ext uri="{BB962C8B-B14F-4D97-AF65-F5344CB8AC3E}">
        <p14:creationId xmlns:p14="http://schemas.microsoft.com/office/powerpoint/2010/main" val="374444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6A32-6F92-49DE-9C3F-A37D50E2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3C82-89C6-4061-A47A-0E4EDA02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pick your 6 Arguments  (turn in to me)</a:t>
            </a:r>
          </a:p>
          <a:p>
            <a:r>
              <a:rPr lang="en-US" dirty="0"/>
              <a:t>2. set your personnel</a:t>
            </a:r>
          </a:p>
          <a:p>
            <a:r>
              <a:rPr lang="en-US" dirty="0"/>
              <a:t>3.  Outline Counter-Arguments</a:t>
            </a:r>
          </a:p>
          <a:p>
            <a:r>
              <a:rPr lang="en-US" dirty="0"/>
              <a:t>4. explanation of judging and winning</a:t>
            </a:r>
          </a:p>
          <a:p>
            <a:r>
              <a:rPr lang="en-US" dirty="0"/>
              <a:t>5. Rehearse &amp; run-through the Rounds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Debate is tomorrow! Bring it!!</a:t>
            </a:r>
          </a:p>
        </p:txBody>
      </p:sp>
    </p:spTree>
    <p:extLst>
      <p:ext uri="{BB962C8B-B14F-4D97-AF65-F5344CB8AC3E}">
        <p14:creationId xmlns:p14="http://schemas.microsoft.com/office/powerpoint/2010/main" val="179086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4521-DABF-47ED-B405-952070F3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72571"/>
          </a:xfrm>
        </p:spPr>
        <p:txBody>
          <a:bodyPr>
            <a:noAutofit/>
          </a:bodyPr>
          <a:lstStyle/>
          <a:p>
            <a:r>
              <a:rPr lang="en-US" sz="6000" dirty="0"/>
              <a:t>Meet with your Partner from the First paired Activity (Before and After the Industrial Revolution)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DB88-0F91-4A65-894B-19A859DF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07184"/>
            <a:ext cx="8229600" cy="30189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BB3C72-74C1-4C21-B124-1579E33C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2</a:t>
            </a:r>
            <a:r>
              <a:rPr lang="en-US" sz="3500" baseline="30000">
                <a:solidFill>
                  <a:srgbClr val="FFFFFF"/>
                </a:solidFill>
              </a:rPr>
              <a:t>nd</a:t>
            </a:r>
            <a:r>
              <a:rPr lang="en-US" sz="3500">
                <a:solidFill>
                  <a:srgbClr val="FFFFFF"/>
                </a:solidFill>
              </a:rPr>
              <a:t> Paired Activity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The Urban game Activity Questions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4E435636-7CCD-41AA-A861-E44205738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17359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93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BB3C72-74C1-4C21-B124-1579E33C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2</a:t>
            </a:r>
            <a:r>
              <a:rPr lang="en-US" sz="3500" baseline="30000">
                <a:solidFill>
                  <a:srgbClr val="FFFFFF"/>
                </a:solidFill>
              </a:rPr>
              <a:t>nd</a:t>
            </a:r>
            <a:r>
              <a:rPr lang="en-US" sz="3500">
                <a:solidFill>
                  <a:srgbClr val="FFFFFF"/>
                </a:solidFill>
              </a:rPr>
              <a:t> Paired Activity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The Urban game Activity Questions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4E435636-7CCD-41AA-A861-E44205738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42477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98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BB3C72-74C1-4C21-B124-1579E33C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2</a:t>
            </a:r>
            <a:r>
              <a:rPr lang="en-US" sz="3500" baseline="30000">
                <a:solidFill>
                  <a:srgbClr val="FFFFFF"/>
                </a:solidFill>
              </a:rPr>
              <a:t>nd</a:t>
            </a:r>
            <a:r>
              <a:rPr lang="en-US" sz="3500">
                <a:solidFill>
                  <a:srgbClr val="FFFFFF"/>
                </a:solidFill>
              </a:rPr>
              <a:t> Paired Activity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The Urban game Activity Questions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4E435636-7CCD-41AA-A861-E44205738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87945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906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8C59-E98A-48BD-9FA0-A83ADEA7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C0B-FC02-44B7-9E6D-1B9CB29B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“Negatives of the Industrial Revolution”</a:t>
            </a:r>
          </a:p>
        </p:txBody>
      </p:sp>
    </p:spTree>
    <p:extLst>
      <p:ext uri="{BB962C8B-B14F-4D97-AF65-F5344CB8AC3E}">
        <p14:creationId xmlns:p14="http://schemas.microsoft.com/office/powerpoint/2010/main" val="3960071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B929-0A18-452E-9CCA-64DC318C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927177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Period						Debate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801E7-3C5C-4964-A11E-CF8978B5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0518"/>
            <a:ext cx="8229600" cy="5655646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/>
              <a:t>Team NR</a:t>
            </a:r>
            <a:r>
              <a:rPr lang="en-US" sz="1600" dirty="0"/>
              <a:t> 			</a:t>
            </a:r>
            <a:r>
              <a:rPr lang="en-US" sz="1600" u="sng" dirty="0"/>
              <a:t>Team	IR</a:t>
            </a:r>
            <a:r>
              <a:rPr lang="en-US" sz="1600" dirty="0"/>
              <a:t>		</a:t>
            </a:r>
            <a:r>
              <a:rPr lang="en-US" sz="1600" u="sng" dirty="0"/>
              <a:t>Judges </a:t>
            </a:r>
          </a:p>
          <a:p>
            <a:pPr marL="0" indent="0">
              <a:buNone/>
            </a:pPr>
            <a:r>
              <a:rPr lang="en-US" sz="1600" dirty="0"/>
              <a:t>Zack B			Logan		Katie</a:t>
            </a:r>
          </a:p>
          <a:p>
            <a:pPr marL="0" indent="0">
              <a:buNone/>
            </a:pPr>
            <a:r>
              <a:rPr lang="en-US" sz="1600" dirty="0"/>
              <a:t>Eliza				Eliana		Danny</a:t>
            </a:r>
          </a:p>
          <a:p>
            <a:pPr marL="0" indent="0">
              <a:buNone/>
            </a:pPr>
            <a:r>
              <a:rPr lang="en-US" sz="1600" dirty="0"/>
              <a:t>Kendall			Ananya		Mr. Hill</a:t>
            </a:r>
          </a:p>
          <a:p>
            <a:pPr marL="0" indent="0">
              <a:buNone/>
            </a:pPr>
            <a:r>
              <a:rPr lang="en-US" sz="1600" dirty="0"/>
              <a:t>Jake				Julianna</a:t>
            </a:r>
          </a:p>
          <a:p>
            <a:pPr marL="0" indent="0">
              <a:buNone/>
            </a:pPr>
            <a:r>
              <a:rPr lang="en-US" sz="1600" dirty="0"/>
              <a:t>Jennings			Maddie</a:t>
            </a:r>
          </a:p>
          <a:p>
            <a:pPr marL="0" indent="0">
              <a:buNone/>
            </a:pPr>
            <a:r>
              <a:rPr lang="en-US" sz="1600" dirty="0" err="1"/>
              <a:t>Madylin</a:t>
            </a:r>
            <a:r>
              <a:rPr lang="en-US" sz="1600" dirty="0"/>
              <a:t>			Emma</a:t>
            </a:r>
          </a:p>
          <a:p>
            <a:pPr marL="0" indent="0">
              <a:buNone/>
            </a:pPr>
            <a:r>
              <a:rPr lang="en-US" sz="1600" dirty="0"/>
              <a:t>Leah				Noah</a:t>
            </a:r>
          </a:p>
          <a:p>
            <a:pPr marL="0" indent="0">
              <a:buNone/>
            </a:pPr>
            <a:r>
              <a:rPr lang="en-US" sz="1600" dirty="0"/>
              <a:t>Reanna			Kat</a:t>
            </a:r>
          </a:p>
          <a:p>
            <a:pPr marL="0" indent="0">
              <a:buNone/>
            </a:pPr>
            <a:r>
              <a:rPr lang="en-US" sz="1600" dirty="0"/>
              <a:t>Garrett			Wil</a:t>
            </a:r>
          </a:p>
          <a:p>
            <a:pPr marL="0" indent="0">
              <a:buNone/>
            </a:pPr>
            <a:r>
              <a:rPr lang="en-US" sz="1600" dirty="0"/>
              <a:t>Isabelle			Jack</a:t>
            </a:r>
          </a:p>
          <a:p>
            <a:pPr marL="0" indent="0">
              <a:buNone/>
            </a:pPr>
            <a:r>
              <a:rPr lang="en-US" sz="1600" dirty="0"/>
              <a:t>Carter			Hannah</a:t>
            </a:r>
          </a:p>
          <a:p>
            <a:pPr marL="0" indent="0">
              <a:buNone/>
            </a:pPr>
            <a:r>
              <a:rPr lang="en-US" sz="1600" dirty="0"/>
              <a:t>Roscoe			Brandi</a:t>
            </a:r>
          </a:p>
          <a:p>
            <a:pPr marL="0" indent="0">
              <a:buNone/>
            </a:pPr>
            <a:r>
              <a:rPr lang="en-US" sz="1600" dirty="0"/>
              <a:t>Zach S			Daniel</a:t>
            </a:r>
          </a:p>
          <a:p>
            <a:pPr marL="0" indent="0">
              <a:buNone/>
            </a:pPr>
            <a:r>
              <a:rPr lang="en-US" sz="1600" dirty="0" err="1"/>
              <a:t>Dyllan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Organize research teams	exchange contact info		write down what you know now</a:t>
            </a:r>
          </a:p>
        </p:txBody>
      </p:sp>
    </p:spTree>
    <p:extLst>
      <p:ext uri="{BB962C8B-B14F-4D97-AF65-F5344CB8AC3E}">
        <p14:creationId xmlns:p14="http://schemas.microsoft.com/office/powerpoint/2010/main" val="3216848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5DDE-1432-4E79-9776-028BD4E5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900"/>
            <a:ext cx="8229600" cy="65193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Period 							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CF3B-A8DF-4795-A54C-C5ECEB1B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731838"/>
            <a:ext cx="9010835" cy="58198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/>
              <a:t>Team NR</a:t>
            </a:r>
            <a:r>
              <a:rPr lang="en-US" sz="2000" dirty="0"/>
              <a:t>			</a:t>
            </a:r>
            <a:r>
              <a:rPr lang="en-US" sz="2000" u="sng" dirty="0"/>
              <a:t>Team IR</a:t>
            </a:r>
            <a:r>
              <a:rPr lang="en-US" sz="2000" dirty="0"/>
              <a:t>		</a:t>
            </a:r>
            <a:r>
              <a:rPr lang="en-US" sz="2000" u="sng" dirty="0"/>
              <a:t>Judges</a:t>
            </a:r>
            <a:r>
              <a:rPr lang="en-US" sz="2000" dirty="0"/>
              <a:t>                             S O ------ X S</a:t>
            </a:r>
            <a:endParaRPr lang="en-US" sz="2000" u="sng" dirty="0"/>
          </a:p>
          <a:p>
            <a:pPr marL="0" indent="0">
              <a:buNone/>
            </a:pPr>
            <a:r>
              <a:rPr lang="en-US" sz="2000" dirty="0"/>
              <a:t>Mimi			Luke			Hope			       S O ------ X S</a:t>
            </a:r>
          </a:p>
          <a:p>
            <a:pPr marL="0" indent="0">
              <a:buNone/>
            </a:pPr>
            <a:r>
              <a:rPr lang="en-US" sz="2000" dirty="0"/>
              <a:t>Francis			Nathan		Lee				       S O ------ X S</a:t>
            </a:r>
          </a:p>
          <a:p>
            <a:pPr marL="0" indent="0">
              <a:buNone/>
            </a:pPr>
            <a:r>
              <a:rPr lang="en-US" sz="2000" dirty="0"/>
              <a:t>Greyson			Campbell	Mr. Hill			       S O ------ X S</a:t>
            </a:r>
          </a:p>
          <a:p>
            <a:pPr marL="0" indent="0">
              <a:buNone/>
            </a:pPr>
            <a:r>
              <a:rPr lang="en-US" sz="2000" dirty="0"/>
              <a:t>Max				</a:t>
            </a:r>
            <a:r>
              <a:rPr lang="en-US" sz="2000" dirty="0" err="1"/>
              <a:t>Minan</a:t>
            </a:r>
            <a:r>
              <a:rPr lang="en-US" sz="2000" dirty="0"/>
              <a:t>						       S O ------ X S</a:t>
            </a:r>
          </a:p>
          <a:p>
            <a:pPr marL="0" indent="0">
              <a:buNone/>
            </a:pPr>
            <a:r>
              <a:rPr lang="en-US" sz="2000" dirty="0"/>
              <a:t>Ana				Paddy						       S O ------ X S </a:t>
            </a:r>
          </a:p>
          <a:p>
            <a:pPr marL="0" indent="0">
              <a:buNone/>
            </a:pPr>
            <a:r>
              <a:rPr lang="en-US" sz="2000" dirty="0"/>
              <a:t>Zach E			Lilly							</a:t>
            </a:r>
          </a:p>
          <a:p>
            <a:pPr marL="0" indent="0">
              <a:buNone/>
            </a:pPr>
            <a:r>
              <a:rPr lang="en-US" sz="2000" dirty="0"/>
              <a:t>Sincere			Zack M</a:t>
            </a:r>
          </a:p>
          <a:p>
            <a:pPr marL="0" indent="0">
              <a:buNone/>
            </a:pPr>
            <a:r>
              <a:rPr lang="en-US" sz="2000" dirty="0"/>
              <a:t>Ayah			Katelyn</a:t>
            </a:r>
          </a:p>
          <a:p>
            <a:pPr marL="0" indent="0">
              <a:buNone/>
            </a:pPr>
            <a:r>
              <a:rPr lang="en-US" sz="2000" dirty="0"/>
              <a:t>Grace			Ainsley</a:t>
            </a:r>
          </a:p>
          <a:p>
            <a:pPr marL="0" indent="0">
              <a:buNone/>
            </a:pPr>
            <a:r>
              <a:rPr lang="en-US" sz="2000" dirty="0"/>
              <a:t>Gaby			Audrey</a:t>
            </a:r>
          </a:p>
          <a:p>
            <a:pPr marL="0" indent="0">
              <a:buNone/>
            </a:pPr>
            <a:r>
              <a:rPr lang="en-US" sz="2000" dirty="0"/>
              <a:t>Jacob			Arman</a:t>
            </a:r>
          </a:p>
          <a:p>
            <a:pPr marL="0" indent="0">
              <a:buNone/>
            </a:pPr>
            <a:r>
              <a:rPr lang="en-US" sz="2000" dirty="0"/>
              <a:t>Jessica			Nick</a:t>
            </a:r>
          </a:p>
          <a:p>
            <a:pPr marL="0" indent="0">
              <a:buNone/>
            </a:pPr>
            <a:r>
              <a:rPr lang="en-US" sz="2000" dirty="0"/>
              <a:t>Emma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Organize research teams	exchange contact info		write down what you know now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75548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DDC9-77EB-4647-922B-7D8DEBB3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1288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Period 								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8A2BE-701F-414F-80B3-81D42BD8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736847"/>
            <a:ext cx="8580268" cy="601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Team NR</a:t>
            </a:r>
            <a:r>
              <a:rPr lang="en-US" sz="2000" dirty="0"/>
              <a:t>			</a:t>
            </a:r>
            <a:r>
              <a:rPr lang="en-US" sz="2000" u="sng" dirty="0"/>
              <a:t>Team</a:t>
            </a:r>
            <a:r>
              <a:rPr lang="en-US" sz="2000" dirty="0"/>
              <a:t> IR 		</a:t>
            </a:r>
            <a:r>
              <a:rPr lang="en-US" sz="2000" u="sng" dirty="0"/>
              <a:t>Judges</a:t>
            </a:r>
          </a:p>
          <a:p>
            <a:pPr marL="0" indent="0">
              <a:buNone/>
            </a:pPr>
            <a:r>
              <a:rPr lang="en-US" sz="2000" dirty="0" err="1"/>
              <a:t>Sanket</a:t>
            </a:r>
            <a:r>
              <a:rPr lang="en-US" sz="2000" dirty="0"/>
              <a:t>			Julia S		Georgia</a:t>
            </a:r>
          </a:p>
          <a:p>
            <a:pPr marL="0" indent="0">
              <a:buNone/>
            </a:pPr>
            <a:r>
              <a:rPr lang="en-US" sz="2000" dirty="0"/>
              <a:t>Kaleb			Jeremiah	Ryan</a:t>
            </a:r>
          </a:p>
          <a:p>
            <a:pPr marL="0" indent="0">
              <a:buNone/>
            </a:pPr>
            <a:r>
              <a:rPr lang="en-US" sz="2000" dirty="0"/>
              <a:t>Owen			Yara			Mr. Hill</a:t>
            </a:r>
          </a:p>
          <a:p>
            <a:pPr marL="0" indent="0">
              <a:buNone/>
            </a:pPr>
            <a:r>
              <a:rPr lang="en-US" sz="2000" dirty="0"/>
              <a:t>Bella			James</a:t>
            </a:r>
          </a:p>
          <a:p>
            <a:pPr marL="0" indent="0">
              <a:buNone/>
            </a:pPr>
            <a:r>
              <a:rPr lang="en-US" sz="2000" dirty="0"/>
              <a:t>Chris			Reilly</a:t>
            </a:r>
          </a:p>
          <a:p>
            <a:pPr marL="0" indent="0">
              <a:buNone/>
            </a:pPr>
            <a:r>
              <a:rPr lang="en-US" sz="2000" dirty="0" err="1"/>
              <a:t>Lorien</a:t>
            </a:r>
            <a:r>
              <a:rPr lang="en-US" sz="2000" dirty="0"/>
              <a:t>			Logan</a:t>
            </a:r>
          </a:p>
          <a:p>
            <a:pPr marL="0" indent="0">
              <a:buNone/>
            </a:pPr>
            <a:r>
              <a:rPr lang="en-US" sz="2000" dirty="0" err="1"/>
              <a:t>Aneah</a:t>
            </a:r>
            <a:r>
              <a:rPr lang="en-US" sz="2000" dirty="0"/>
              <a:t>			Wesley</a:t>
            </a:r>
          </a:p>
          <a:p>
            <a:pPr marL="0" indent="0">
              <a:buNone/>
            </a:pPr>
            <a:r>
              <a:rPr lang="en-US" sz="2000" dirty="0"/>
              <a:t>Claire			Seth</a:t>
            </a:r>
          </a:p>
          <a:p>
            <a:pPr marL="0" indent="0">
              <a:buNone/>
            </a:pPr>
            <a:r>
              <a:rPr lang="en-US" sz="2000" dirty="0"/>
              <a:t>Camden			</a:t>
            </a:r>
            <a:r>
              <a:rPr lang="en-US" sz="2000" dirty="0" err="1"/>
              <a:t>Karime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Nico			Mia</a:t>
            </a:r>
          </a:p>
          <a:p>
            <a:pPr marL="0" indent="0">
              <a:buNone/>
            </a:pPr>
            <a:r>
              <a:rPr lang="en-US" sz="2000" dirty="0"/>
              <a:t>Carl				Clifton</a:t>
            </a:r>
          </a:p>
          <a:p>
            <a:pPr marL="0" indent="0">
              <a:buNone/>
            </a:pPr>
            <a:r>
              <a:rPr lang="en-US" sz="2000" dirty="0"/>
              <a:t>Craig			Parrish</a:t>
            </a:r>
          </a:p>
          <a:p>
            <a:pPr marL="0" indent="0">
              <a:buNone/>
            </a:pPr>
            <a:r>
              <a:rPr lang="en-US" sz="2000" dirty="0"/>
              <a:t>Ella				Leah</a:t>
            </a:r>
          </a:p>
          <a:p>
            <a:pPr marL="0" indent="0">
              <a:buNone/>
            </a:pPr>
            <a:r>
              <a:rPr lang="en-US" sz="2000" dirty="0"/>
              <a:t>Julia H			Veronica</a:t>
            </a:r>
          </a:p>
          <a:p>
            <a:pPr marL="0" indent="0">
              <a:buNone/>
            </a:pPr>
            <a:r>
              <a:rPr lang="en-US" sz="2000" dirty="0"/>
              <a:t>Mallie			Karina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DF8B5F-0DC7-4E7D-BBBB-FBE49373E7F3}"/>
              </a:ext>
            </a:extLst>
          </p:cNvPr>
          <p:cNvSpPr/>
          <p:nvPr/>
        </p:nvSpPr>
        <p:spPr>
          <a:xfrm>
            <a:off x="4909350" y="2654423"/>
            <a:ext cx="3777449" cy="34667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research teams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contact info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write down what you know now</a:t>
            </a:r>
          </a:p>
        </p:txBody>
      </p:sp>
    </p:spTree>
    <p:extLst>
      <p:ext uri="{BB962C8B-B14F-4D97-AF65-F5344CB8AC3E}">
        <p14:creationId xmlns:p14="http://schemas.microsoft.com/office/powerpoint/2010/main" val="47920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8872-8ED9-4778-AAB8-43E2F64C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655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Period                        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27EAF-3A7E-4D59-9CAB-E78F1E5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52256"/>
            <a:ext cx="9144001" cy="5877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/>
              <a:t>Team NR </a:t>
            </a:r>
            <a:r>
              <a:rPr lang="en-US" sz="2000" dirty="0"/>
              <a:t>         </a:t>
            </a:r>
            <a:r>
              <a:rPr lang="en-US" sz="2000" u="sng" dirty="0"/>
              <a:t>Team IR</a:t>
            </a:r>
            <a:r>
              <a:rPr lang="en-US" sz="2000" dirty="0"/>
              <a:t>		</a:t>
            </a:r>
            <a:r>
              <a:rPr lang="en-US" sz="2000" u="sng" dirty="0"/>
              <a:t>Judges </a:t>
            </a:r>
          </a:p>
          <a:p>
            <a:pPr marL="0" indent="0">
              <a:buNone/>
            </a:pPr>
            <a:r>
              <a:rPr lang="en-US" sz="2000" dirty="0"/>
              <a:t>Lily R		Rachel			Ava</a:t>
            </a:r>
          </a:p>
          <a:p>
            <a:pPr marL="0" indent="0">
              <a:buNone/>
            </a:pPr>
            <a:r>
              <a:rPr lang="en-US" sz="2000" dirty="0"/>
              <a:t>Mason		Victoria			Tanner</a:t>
            </a:r>
          </a:p>
          <a:p>
            <a:pPr marL="0" indent="0">
              <a:buNone/>
            </a:pPr>
            <a:r>
              <a:rPr lang="en-US" sz="2000" dirty="0"/>
              <a:t>Christian		Joshua			Mr. Hill</a:t>
            </a:r>
          </a:p>
          <a:p>
            <a:pPr marL="0" indent="0">
              <a:buNone/>
            </a:pPr>
            <a:r>
              <a:rPr lang="en-US" sz="2000" dirty="0"/>
              <a:t>Aniah		Laurel</a:t>
            </a:r>
          </a:p>
          <a:p>
            <a:pPr marL="0" indent="0">
              <a:buNone/>
            </a:pPr>
            <a:r>
              <a:rPr lang="en-US" sz="2000" dirty="0"/>
              <a:t>Jake			Charlotte</a:t>
            </a:r>
          </a:p>
          <a:p>
            <a:pPr marL="0" indent="0">
              <a:buNone/>
            </a:pPr>
            <a:r>
              <a:rPr lang="en-US" sz="2000" dirty="0"/>
              <a:t>Noah		Cal</a:t>
            </a:r>
          </a:p>
          <a:p>
            <a:pPr marL="0" indent="0">
              <a:buNone/>
            </a:pPr>
            <a:r>
              <a:rPr lang="en-US" sz="2000" dirty="0"/>
              <a:t>Lilli			Lexi</a:t>
            </a:r>
          </a:p>
          <a:p>
            <a:pPr marL="0" indent="0">
              <a:buNone/>
            </a:pPr>
            <a:r>
              <a:rPr lang="en-US" sz="2000" dirty="0"/>
              <a:t>Avery		Erikson</a:t>
            </a:r>
          </a:p>
          <a:p>
            <a:pPr marL="0" indent="0">
              <a:buNone/>
            </a:pPr>
            <a:r>
              <a:rPr lang="en-US" sz="2000" dirty="0"/>
              <a:t>Alex			Long</a:t>
            </a:r>
          </a:p>
          <a:p>
            <a:pPr marL="0" indent="0">
              <a:buNone/>
            </a:pPr>
            <a:r>
              <a:rPr lang="en-US" sz="2000" dirty="0"/>
              <a:t>Hayden		Jovan</a:t>
            </a:r>
          </a:p>
          <a:p>
            <a:pPr marL="0" indent="0">
              <a:buNone/>
            </a:pPr>
            <a:r>
              <a:rPr lang="en-US" sz="2000" dirty="0"/>
              <a:t>Kelsey		Peapod</a:t>
            </a:r>
          </a:p>
          <a:p>
            <a:pPr marL="0" indent="0">
              <a:buNone/>
            </a:pPr>
            <a:r>
              <a:rPr lang="en-US" sz="2000" dirty="0"/>
              <a:t>Lauren		Lucas</a:t>
            </a:r>
          </a:p>
          <a:p>
            <a:pPr marL="0" indent="0">
              <a:buNone/>
            </a:pPr>
            <a:r>
              <a:rPr lang="en-US" sz="2000" dirty="0" err="1"/>
              <a:t>Ean</a:t>
            </a:r>
            <a:r>
              <a:rPr lang="en-US" sz="2000" dirty="0"/>
              <a:t>			Maggie </a:t>
            </a:r>
          </a:p>
          <a:p>
            <a:pPr marL="0" indent="0">
              <a:buNone/>
            </a:pPr>
            <a:r>
              <a:rPr lang="en-US" sz="2000" dirty="0"/>
              <a:t>Eli			Andi Leigh</a:t>
            </a:r>
          </a:p>
          <a:p>
            <a:pPr marL="0" indent="0">
              <a:buNone/>
            </a:pPr>
            <a:r>
              <a:rPr lang="en-US" sz="2000" dirty="0"/>
              <a:t>Organize research teams	exchange contact info		write down what you know now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315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2F8E-07FE-4314-BD13-A846B6FB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993"/>
            <a:ext cx="8229600" cy="320166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period                    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DEA9-BC5F-485A-905C-1158FEF5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656949"/>
            <a:ext cx="9010835" cy="6045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/>
              <a:t>Team NR </a:t>
            </a:r>
            <a:r>
              <a:rPr lang="en-US" sz="2000" dirty="0"/>
              <a:t>		</a:t>
            </a:r>
            <a:r>
              <a:rPr lang="en-US" sz="2000" u="sng" dirty="0"/>
              <a:t>Team IR</a:t>
            </a:r>
            <a:r>
              <a:rPr lang="en-US" sz="2000" dirty="0"/>
              <a:t>			</a:t>
            </a:r>
            <a:r>
              <a:rPr lang="en-US" sz="2000" u="sng" dirty="0"/>
              <a:t>Judges</a:t>
            </a:r>
          </a:p>
          <a:p>
            <a:pPr marL="0" indent="0">
              <a:buNone/>
            </a:pPr>
            <a:r>
              <a:rPr lang="en-US" sz="2000" dirty="0"/>
              <a:t>Egan			Cameron		Kate</a:t>
            </a:r>
          </a:p>
          <a:p>
            <a:pPr marL="0" indent="0">
              <a:buNone/>
            </a:pPr>
            <a:r>
              <a:rPr lang="en-US" sz="2000" dirty="0"/>
              <a:t>Brady			Ali				Jackson</a:t>
            </a:r>
          </a:p>
          <a:p>
            <a:pPr marL="0" indent="0">
              <a:buNone/>
            </a:pPr>
            <a:r>
              <a:rPr lang="en-US" sz="2000" dirty="0"/>
              <a:t>Ryan			</a:t>
            </a:r>
            <a:r>
              <a:rPr lang="en-US" sz="2000" dirty="0" err="1"/>
              <a:t>Boran</a:t>
            </a:r>
            <a:r>
              <a:rPr lang="en-US" sz="2000" dirty="0"/>
              <a:t>			Mr. Hill</a:t>
            </a:r>
          </a:p>
          <a:p>
            <a:pPr marL="0" indent="0">
              <a:buNone/>
            </a:pPr>
            <a:r>
              <a:rPr lang="en-US" sz="2000" dirty="0"/>
              <a:t>Sophia U		Zac B</a:t>
            </a:r>
          </a:p>
          <a:p>
            <a:pPr marL="0" indent="0">
              <a:buNone/>
            </a:pPr>
            <a:r>
              <a:rPr lang="en-US" sz="2000" dirty="0"/>
              <a:t>Sophia R			Kiersten</a:t>
            </a:r>
          </a:p>
          <a:p>
            <a:pPr marL="0" indent="0">
              <a:buNone/>
            </a:pPr>
            <a:r>
              <a:rPr lang="en-US" sz="2000" dirty="0"/>
              <a:t>Iris				Christen</a:t>
            </a:r>
          </a:p>
          <a:p>
            <a:pPr marL="0" indent="0">
              <a:buNone/>
            </a:pPr>
            <a:r>
              <a:rPr lang="en-US" sz="2000" dirty="0"/>
              <a:t>Preston			Samantha</a:t>
            </a:r>
          </a:p>
          <a:p>
            <a:pPr marL="0" indent="0">
              <a:buNone/>
            </a:pPr>
            <a:r>
              <a:rPr lang="en-US" sz="2000" dirty="0"/>
              <a:t>Noah			Maura</a:t>
            </a:r>
          </a:p>
          <a:p>
            <a:pPr marL="0" indent="0">
              <a:buNone/>
            </a:pPr>
            <a:r>
              <a:rPr lang="en-US" sz="2000" dirty="0"/>
              <a:t>Tatum			Adam</a:t>
            </a:r>
          </a:p>
          <a:p>
            <a:pPr marL="0" indent="0">
              <a:buNone/>
            </a:pPr>
            <a:r>
              <a:rPr lang="en-US" sz="2000" dirty="0"/>
              <a:t>Ben				Alexis</a:t>
            </a:r>
          </a:p>
          <a:p>
            <a:pPr marL="0" indent="0">
              <a:buNone/>
            </a:pPr>
            <a:r>
              <a:rPr lang="en-US" sz="2000" dirty="0"/>
              <a:t>Aiden			Phillip</a:t>
            </a:r>
          </a:p>
          <a:p>
            <a:pPr marL="0" indent="0">
              <a:buNone/>
            </a:pPr>
            <a:r>
              <a:rPr lang="en-US" sz="2000" dirty="0"/>
              <a:t>Anne-Joy		Matthew</a:t>
            </a:r>
          </a:p>
          <a:p>
            <a:pPr marL="0" indent="0">
              <a:buNone/>
            </a:pPr>
            <a:r>
              <a:rPr lang="en-US" sz="2000" dirty="0"/>
              <a:t>Ryan P			Mary Katherine</a:t>
            </a:r>
          </a:p>
          <a:p>
            <a:pPr marL="0" indent="0">
              <a:buNone/>
            </a:pPr>
            <a:r>
              <a:rPr lang="en-US" sz="2000" dirty="0"/>
              <a:t>Rayan			Lana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Organize research teams	exchange contact info		write down what you know now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209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7E444E5B-C826-4CA6-A6FF-F9CF4F354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32" r="1716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0EDF2-FA1F-4E3D-8D12-A89CC04C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506680"/>
            <a:ext cx="3709553" cy="27343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Good </a:t>
            </a:r>
            <a:r>
              <a:rPr lang="en-US" sz="2200" dirty="0"/>
              <a:t>Afternoon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class            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it’s 2/7/19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Our Agenda </a:t>
            </a:r>
            <a:br>
              <a:rPr lang="en-US" sz="2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Notes on why industrialization started in Europe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Ideal City Planning activity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The 2</a:t>
            </a:r>
            <a:r>
              <a:rPr lang="en-US" sz="18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Paired Activity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**NEW** homework opportunity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1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F29D-AEFE-4702-8536-D73F6C8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A52C-4F28-4AF6-BB6C-6D45D30C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brainstorm with your neighbor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 t</a:t>
            </a:r>
            <a:r>
              <a:rPr lang="en-US" sz="2000" b="1" dirty="0">
                <a:solidFill>
                  <a:srgbClr val="002060"/>
                </a:solidFill>
              </a:rPr>
              <a:t>o create a list of 3-5 negatives that were created by the rapid urbanization of the first 100 years of industrializing</a:t>
            </a:r>
          </a:p>
        </p:txBody>
      </p:sp>
    </p:spTree>
    <p:extLst>
      <p:ext uri="{BB962C8B-B14F-4D97-AF65-F5344CB8AC3E}">
        <p14:creationId xmlns:p14="http://schemas.microsoft.com/office/powerpoint/2010/main" val="230930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Industrial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/>
              <a:t>Period 5</a:t>
            </a:r>
          </a:p>
          <a:p>
            <a:r>
              <a:rPr lang="en-US" sz="2200" dirty="0"/>
              <a:t>1750-1900</a:t>
            </a:r>
          </a:p>
          <a:p>
            <a:r>
              <a:rPr lang="en-US" sz="2200" dirty="0"/>
              <a:t>Key Concept 5.1: Industrialization changed the way goods were made and consumed, with far-reaching effects on the global economy, social relations, and culture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Industrialization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/>
              <a:t>A variety of factors led to the rise of industrial production in Britain, Western Europe, and the United States (1750-1850)</a:t>
            </a:r>
          </a:p>
          <a:p>
            <a:pPr marL="457200" indent="-457200">
              <a:buAutoNum type="arabicPeriod"/>
            </a:pPr>
            <a:r>
              <a:rPr lang="en-US" sz="2400" dirty="0"/>
              <a:t>Europe’s location on the Atlantic Ocean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The geographical distribution of coal, iron, and timber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European demographic changes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Urbanization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CFC63E-48AC-44A7-B815-CC022FD7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5. Improved agricultural productivity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6. Legal protection of private property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7.An abundance of rivers and canals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8. Access to foreign resources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9. The accumulation of capital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5612-9459-462E-B317-EF3C9B94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Dickensian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65654-59B6-48EA-A7C5-9B11FDCEB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adjective</a:t>
            </a:r>
            <a:endParaRPr lang="en-US" b="1" dirty="0"/>
          </a:p>
          <a:p>
            <a:r>
              <a:rPr lang="en-US" dirty="0"/>
              <a:t>of Charles Dickens or his works </a:t>
            </a:r>
          </a:p>
          <a:p>
            <a:r>
              <a:rPr lang="en-US" dirty="0"/>
              <a:t>(resembling or suggestive of conditions described in Dickens' novels, </a:t>
            </a:r>
            <a:r>
              <a:rPr lang="en-US" dirty="0" err="1"/>
              <a:t>esp</a:t>
            </a:r>
            <a:r>
              <a:rPr lang="en-US" dirty="0"/>
              <a:t>) squalid and poverty-stricken </a:t>
            </a:r>
            <a:r>
              <a:rPr lang="en-US" i="1" dirty="0"/>
              <a:t>working conditions were truly Dickensian </a:t>
            </a:r>
            <a:endParaRPr lang="en-US" dirty="0"/>
          </a:p>
          <a:p>
            <a:r>
              <a:rPr lang="en-US" dirty="0"/>
              <a:t>characterized by jollity and conviviality </a:t>
            </a:r>
            <a:r>
              <a:rPr lang="en-US" i="1" dirty="0"/>
              <a:t>a Dickensian scene round the Christmas tree </a:t>
            </a:r>
            <a:endParaRPr lang="en-US" dirty="0"/>
          </a:p>
          <a:p>
            <a:r>
              <a:rPr lang="en-US" dirty="0"/>
              <a:t>grotesquely comic, as some of the characters of Dickens </a:t>
            </a:r>
          </a:p>
          <a:p>
            <a:r>
              <a:rPr lang="en-US" b="1" dirty="0"/>
              <a:t>dickens</a:t>
            </a:r>
          </a:p>
          <a:p>
            <a:r>
              <a:rPr lang="en-US" i="1" dirty="0"/>
              <a:t>noun</a:t>
            </a:r>
            <a:endParaRPr lang="en-US" b="1" dirty="0"/>
          </a:p>
          <a:p>
            <a:r>
              <a:rPr lang="en-US" i="1" dirty="0"/>
              <a:t>informal </a:t>
            </a:r>
            <a:r>
              <a:rPr lang="en-US" dirty="0"/>
              <a:t>a euphemistic word for </a:t>
            </a:r>
            <a:r>
              <a:rPr lang="en-US" dirty="0">
                <a:hlinkClick r:id="rId2"/>
              </a:rPr>
              <a:t>devil</a:t>
            </a:r>
            <a:r>
              <a:rPr lang="en-US" dirty="0"/>
              <a:t> </a:t>
            </a:r>
            <a:r>
              <a:rPr lang="en-US" i="1" dirty="0"/>
              <a:t>what the dickens?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84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1698</Words>
  <Application>Microsoft Office PowerPoint</Application>
  <PresentationFormat>On-screen Show (4:3)</PresentationFormat>
  <Paragraphs>313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Good afternoon class    it is 2/6/19  * DBQ Rubric Reflections * Paired Activities *Complete Industrial City “Plan”  Read Ch. 16 this week </vt:lpstr>
      <vt:lpstr>Focus Question: How did traditional village life change due to the Industrial Revolution?</vt:lpstr>
      <vt:lpstr>2nd Paired Activity The Urban game Activity Questions</vt:lpstr>
      <vt:lpstr>Good Afternoon class             it’s 2/7/19 On Our Agenda  1. Notes on why industrialization started in Europe 2. Ideal City Planning activity 3. The 2nd Paired Activity a **NEW** homework opportunity </vt:lpstr>
      <vt:lpstr>review</vt:lpstr>
      <vt:lpstr>The Industrial Revolution</vt:lpstr>
      <vt:lpstr>I. Industrialization Phase 1</vt:lpstr>
      <vt:lpstr>PowerPoint Presentation</vt:lpstr>
      <vt:lpstr>Dickensian </vt:lpstr>
      <vt:lpstr>City Planning</vt:lpstr>
      <vt:lpstr>TGIF Whirlies!      It’s 2/8/19-- 99 days until the AP Exam</vt:lpstr>
      <vt:lpstr>review</vt:lpstr>
      <vt:lpstr>Notes continued</vt:lpstr>
      <vt:lpstr>PowerPoint Presentation</vt:lpstr>
      <vt:lpstr>Good Afternoon Class   it’s 2/12/19</vt:lpstr>
      <vt:lpstr>II. Social Effects of Early Industrialization (pp. 365-370)</vt:lpstr>
      <vt:lpstr>PowerPoint Presentation</vt:lpstr>
      <vt:lpstr>Hello again class today is Thursday</vt:lpstr>
      <vt:lpstr>hello again class   today is Thursday, Feb. 14   Historically Christians celebrate “Saint Valentine”…</vt:lpstr>
      <vt:lpstr>Historical Thinking Skill Practice</vt:lpstr>
      <vt:lpstr>Good Morning class    it’s 2/18/19</vt:lpstr>
      <vt:lpstr>The Second Industrial Revolution: Station Rotation</vt:lpstr>
      <vt:lpstr>III. Industrialization Phase II “The Second Industrial Revolution” (S.I.R.) 1850-1900</vt:lpstr>
      <vt:lpstr>PowerPoint Presentation</vt:lpstr>
      <vt:lpstr>Paired Graphic Organizer  Comparing Economic Systems</vt:lpstr>
      <vt:lpstr>Reading Quiz</vt:lpstr>
      <vt:lpstr>Debate Prep</vt:lpstr>
      <vt:lpstr>Meet with your Partner from the First paired Activity (Before and After the Industrial Revolution)</vt:lpstr>
      <vt:lpstr>2nd Paired Activity The Urban game Activity Questions</vt:lpstr>
      <vt:lpstr>2nd Paired Activity The Urban game Activity Questions</vt:lpstr>
      <vt:lpstr>Homework</vt:lpstr>
      <vt:lpstr>1st Period      Debate </vt:lpstr>
      <vt:lpstr>2nd Period        Debate</vt:lpstr>
      <vt:lpstr>3rd Period         Debate</vt:lpstr>
      <vt:lpstr>5th Period                         Debate</vt:lpstr>
      <vt:lpstr>6th period                     Debate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 class    it is 2/6/19  * DBQ Rubric Reflections * Paired Activities *Complete Industrial City “Plan”  Read Ch. 16 this week </dc:title>
  <dc:creator>Hill, Joseph F</dc:creator>
  <cp:lastModifiedBy>Hill, Joseph F</cp:lastModifiedBy>
  <cp:revision>1</cp:revision>
  <dcterms:created xsi:type="dcterms:W3CDTF">2019-02-18T13:39:50Z</dcterms:created>
  <dcterms:modified xsi:type="dcterms:W3CDTF">2019-02-18T22:08:29Z</dcterms:modified>
</cp:coreProperties>
</file>