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50"/>
  </p:notesMasterIdLst>
  <p:sldIdLst>
    <p:sldId id="257" r:id="rId2"/>
    <p:sldId id="331" r:id="rId3"/>
    <p:sldId id="305" r:id="rId4"/>
    <p:sldId id="337" r:id="rId5"/>
    <p:sldId id="304" r:id="rId6"/>
    <p:sldId id="391" r:id="rId7"/>
    <p:sldId id="392" r:id="rId8"/>
    <p:sldId id="374" r:id="rId9"/>
    <p:sldId id="320" r:id="rId10"/>
    <p:sldId id="354" r:id="rId11"/>
    <p:sldId id="386" r:id="rId12"/>
    <p:sldId id="387" r:id="rId13"/>
    <p:sldId id="388" r:id="rId14"/>
    <p:sldId id="393" r:id="rId15"/>
    <p:sldId id="390" r:id="rId16"/>
    <p:sldId id="290" r:id="rId17"/>
    <p:sldId id="289" r:id="rId18"/>
    <p:sldId id="291" r:id="rId19"/>
    <p:sldId id="295" r:id="rId20"/>
    <p:sldId id="292" r:id="rId21"/>
    <p:sldId id="394" r:id="rId22"/>
    <p:sldId id="395" r:id="rId23"/>
    <p:sldId id="297" r:id="rId24"/>
    <p:sldId id="296" r:id="rId25"/>
    <p:sldId id="298" r:id="rId26"/>
    <p:sldId id="319" r:id="rId27"/>
    <p:sldId id="284" r:id="rId28"/>
    <p:sldId id="285" r:id="rId29"/>
    <p:sldId id="287" r:id="rId30"/>
    <p:sldId id="397" r:id="rId31"/>
    <p:sldId id="396" r:id="rId32"/>
    <p:sldId id="381" r:id="rId33"/>
    <p:sldId id="382" r:id="rId34"/>
    <p:sldId id="399" r:id="rId35"/>
    <p:sldId id="398" r:id="rId36"/>
    <p:sldId id="402" r:id="rId37"/>
    <p:sldId id="400" r:id="rId38"/>
    <p:sldId id="294" r:id="rId39"/>
    <p:sldId id="270" r:id="rId40"/>
    <p:sldId id="401" r:id="rId41"/>
    <p:sldId id="403" r:id="rId42"/>
    <p:sldId id="334" r:id="rId43"/>
    <p:sldId id="404" r:id="rId44"/>
    <p:sldId id="405" r:id="rId45"/>
    <p:sldId id="406" r:id="rId46"/>
    <p:sldId id="407" r:id="rId47"/>
    <p:sldId id="378" r:id="rId48"/>
    <p:sldId id="38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90"/>
  </p:normalViewPr>
  <p:slideViewPr>
    <p:cSldViewPr snapToGrid="0" snapToObjects="1">
      <p:cViewPr varScale="1">
        <p:scale>
          <a:sx n="66" d="100"/>
          <a:sy n="66" d="100"/>
        </p:scale>
        <p:origin x="7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46139-4F4E-6949-A046-2C7895B037B1}"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B7492-CD00-704E-8979-0DD74F071611}" type="slidenum">
              <a:rPr lang="en-US" smtClean="0"/>
              <a:t>‹#›</a:t>
            </a:fld>
            <a:endParaRPr lang="en-US"/>
          </a:p>
        </p:txBody>
      </p:sp>
    </p:spTree>
    <p:extLst>
      <p:ext uri="{BB962C8B-B14F-4D97-AF65-F5344CB8AC3E}">
        <p14:creationId xmlns:p14="http://schemas.microsoft.com/office/powerpoint/2010/main" val="836895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7223EE-E32A-4789-9FD4-9851F5FD22FE}" type="slidenum">
              <a:rPr lang="en-US" smtClean="0"/>
              <a:t>2</a:t>
            </a:fld>
            <a:endParaRPr lang="en-US"/>
          </a:p>
        </p:txBody>
      </p:sp>
    </p:spTree>
    <p:extLst>
      <p:ext uri="{BB962C8B-B14F-4D97-AF65-F5344CB8AC3E}">
        <p14:creationId xmlns:p14="http://schemas.microsoft.com/office/powerpoint/2010/main" val="107524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789B9-18C3-4A17-26C0-063BA857A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C20DFB-598C-8182-F42A-A7C270B4E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998A4A-6A4B-CEBB-1D71-579D66481E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CA0D35-87CB-FA43-DDD8-362FEB82E0AD}"/>
              </a:ext>
            </a:extLst>
          </p:cNvPr>
          <p:cNvSpPr>
            <a:spLocks noGrp="1"/>
          </p:cNvSpPr>
          <p:nvPr>
            <p:ph type="sldNum" sz="quarter" idx="5"/>
          </p:nvPr>
        </p:nvSpPr>
        <p:spPr/>
        <p:txBody>
          <a:bodyPr/>
          <a:lstStyle/>
          <a:p>
            <a:fld id="{CD7223EE-E32A-4789-9FD4-9851F5FD22FE}" type="slidenum">
              <a:rPr lang="en-US" smtClean="0"/>
              <a:t>14</a:t>
            </a:fld>
            <a:endParaRPr lang="en-US"/>
          </a:p>
        </p:txBody>
      </p:sp>
    </p:spTree>
    <p:extLst>
      <p:ext uri="{BB962C8B-B14F-4D97-AF65-F5344CB8AC3E}">
        <p14:creationId xmlns:p14="http://schemas.microsoft.com/office/powerpoint/2010/main" val="402435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DC3F3-4864-11DD-8E03-F4703BB6D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4AE9E6-8EB7-117D-2AC6-EF3B74E987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0530D5-8020-517C-03D4-8B310CB543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997FE1-82FF-64AC-91AF-F3274553FF35}"/>
              </a:ext>
            </a:extLst>
          </p:cNvPr>
          <p:cNvSpPr>
            <a:spLocks noGrp="1"/>
          </p:cNvSpPr>
          <p:nvPr>
            <p:ph type="sldNum" sz="quarter" idx="5"/>
          </p:nvPr>
        </p:nvSpPr>
        <p:spPr/>
        <p:txBody>
          <a:bodyPr/>
          <a:lstStyle/>
          <a:p>
            <a:fld id="{CD7223EE-E32A-4789-9FD4-9851F5FD22FE}" type="slidenum">
              <a:rPr lang="en-US" smtClean="0"/>
              <a:t>30</a:t>
            </a:fld>
            <a:endParaRPr lang="en-US"/>
          </a:p>
        </p:txBody>
      </p:sp>
    </p:spTree>
    <p:extLst>
      <p:ext uri="{BB962C8B-B14F-4D97-AF65-F5344CB8AC3E}">
        <p14:creationId xmlns:p14="http://schemas.microsoft.com/office/powerpoint/2010/main" val="322266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2B48B-B884-CE98-0574-576C58C11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C9CE1-623B-C827-7B67-22F0331C4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27465-EB60-E15E-0ECE-6C593E7E94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D37336-047D-FFD7-F7D9-0C43F8AEF3CB}"/>
              </a:ext>
            </a:extLst>
          </p:cNvPr>
          <p:cNvSpPr>
            <a:spLocks noGrp="1"/>
          </p:cNvSpPr>
          <p:nvPr>
            <p:ph type="sldNum" sz="quarter" idx="5"/>
          </p:nvPr>
        </p:nvSpPr>
        <p:spPr/>
        <p:txBody>
          <a:bodyPr/>
          <a:lstStyle/>
          <a:p>
            <a:fld id="{CD7223EE-E32A-4789-9FD4-9851F5FD22FE}" type="slidenum">
              <a:rPr lang="en-US" smtClean="0"/>
              <a:t>36</a:t>
            </a:fld>
            <a:endParaRPr lang="en-US"/>
          </a:p>
        </p:txBody>
      </p:sp>
    </p:spTree>
    <p:extLst>
      <p:ext uri="{BB962C8B-B14F-4D97-AF65-F5344CB8AC3E}">
        <p14:creationId xmlns:p14="http://schemas.microsoft.com/office/powerpoint/2010/main" val="133057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32F4E-922E-A0F5-1BF8-5409507314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33C7AC-9130-1B9B-2515-C1F99DEFFE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97E84-052E-B5DF-6C7B-03FCE607CA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2BC062-005B-06A9-2244-05D3BC7EA04E}"/>
              </a:ext>
            </a:extLst>
          </p:cNvPr>
          <p:cNvSpPr>
            <a:spLocks noGrp="1"/>
          </p:cNvSpPr>
          <p:nvPr>
            <p:ph type="sldNum" sz="quarter" idx="5"/>
          </p:nvPr>
        </p:nvSpPr>
        <p:spPr/>
        <p:txBody>
          <a:bodyPr/>
          <a:lstStyle/>
          <a:p>
            <a:fld id="{CD7223EE-E32A-4789-9FD4-9851F5FD22FE}" type="slidenum">
              <a:rPr lang="en-US" smtClean="0"/>
              <a:t>43</a:t>
            </a:fld>
            <a:endParaRPr lang="en-US"/>
          </a:p>
        </p:txBody>
      </p:sp>
    </p:spTree>
    <p:extLst>
      <p:ext uri="{BB962C8B-B14F-4D97-AF65-F5344CB8AC3E}">
        <p14:creationId xmlns:p14="http://schemas.microsoft.com/office/powerpoint/2010/main" val="371594080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AC5F3B-96F8-DF47-85D1-13DD4058B167}"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FC340EA-2E18-F94E-8E20-6573E31F6A54}" type="slidenum">
              <a:rPr lang="en-US" smtClean="0"/>
              <a:t>‹#›</a:t>
            </a:fld>
            <a:endParaRPr lang="en-US"/>
          </a:p>
        </p:txBody>
      </p:sp>
    </p:spTree>
    <p:extLst>
      <p:ext uri="{BB962C8B-B14F-4D97-AF65-F5344CB8AC3E}">
        <p14:creationId xmlns:p14="http://schemas.microsoft.com/office/powerpoint/2010/main" val="144278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AC5F3B-96F8-DF47-85D1-13DD4058B167}"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340EA-2E18-F94E-8E20-6573E31F6A54}" type="slidenum">
              <a:rPr lang="en-US" smtClean="0"/>
              <a:t>‹#›</a:t>
            </a:fld>
            <a:endParaRPr lang="en-US"/>
          </a:p>
        </p:txBody>
      </p:sp>
    </p:spTree>
    <p:extLst>
      <p:ext uri="{BB962C8B-B14F-4D97-AF65-F5344CB8AC3E}">
        <p14:creationId xmlns:p14="http://schemas.microsoft.com/office/powerpoint/2010/main" val="82910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C5F3B-96F8-DF47-85D1-13DD4058B167}"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340EA-2E18-F94E-8E20-6573E31F6A54}" type="slidenum">
              <a:rPr lang="en-US" smtClean="0"/>
              <a:t>‹#›</a:t>
            </a:fld>
            <a:endParaRPr lang="en-US"/>
          </a:p>
        </p:txBody>
      </p:sp>
    </p:spTree>
    <p:extLst>
      <p:ext uri="{BB962C8B-B14F-4D97-AF65-F5344CB8AC3E}">
        <p14:creationId xmlns:p14="http://schemas.microsoft.com/office/powerpoint/2010/main" val="42301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C5F3B-96F8-DF47-85D1-13DD4058B167}"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340EA-2E18-F94E-8E20-6573E31F6A54}" type="slidenum">
              <a:rPr lang="en-US" smtClean="0"/>
              <a:t>‹#›</a:t>
            </a:fld>
            <a:endParaRPr lang="en-US"/>
          </a:p>
        </p:txBody>
      </p:sp>
    </p:spTree>
    <p:extLst>
      <p:ext uri="{BB962C8B-B14F-4D97-AF65-F5344CB8AC3E}">
        <p14:creationId xmlns:p14="http://schemas.microsoft.com/office/powerpoint/2010/main" val="177429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4AC5F3B-96F8-DF47-85D1-13DD4058B167}" type="datetimeFigureOut">
              <a:rPr lang="en-US" smtClean="0"/>
              <a:t>11/7/2024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FC340EA-2E18-F94E-8E20-6573E31F6A54}" type="slidenum">
              <a:rPr lang="en-US" smtClean="0"/>
              <a:t>‹#›</a:t>
            </a:fld>
            <a:endParaRPr lang="en-US"/>
          </a:p>
        </p:txBody>
      </p:sp>
    </p:spTree>
    <p:extLst>
      <p:ext uri="{BB962C8B-B14F-4D97-AF65-F5344CB8AC3E}">
        <p14:creationId xmlns:p14="http://schemas.microsoft.com/office/powerpoint/2010/main" val="164377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AC5F3B-96F8-DF47-85D1-13DD4058B167}"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340EA-2E18-F94E-8E20-6573E31F6A54}" type="slidenum">
              <a:rPr lang="en-US" smtClean="0"/>
              <a:t>‹#›</a:t>
            </a:fld>
            <a:endParaRPr lang="en-US"/>
          </a:p>
        </p:txBody>
      </p:sp>
    </p:spTree>
    <p:extLst>
      <p:ext uri="{BB962C8B-B14F-4D97-AF65-F5344CB8AC3E}">
        <p14:creationId xmlns:p14="http://schemas.microsoft.com/office/powerpoint/2010/main" val="304580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AC5F3B-96F8-DF47-85D1-13DD4058B167}"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C340EA-2E18-F94E-8E20-6573E31F6A5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81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AC5F3B-96F8-DF47-85D1-13DD4058B167}"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C340EA-2E18-F94E-8E20-6573E31F6A54}"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759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C5F3B-96F8-DF47-85D1-13DD4058B167}"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C340EA-2E18-F94E-8E20-6573E31F6A54}" type="slidenum">
              <a:rPr lang="en-US" smtClean="0"/>
              <a:t>‹#›</a:t>
            </a:fld>
            <a:endParaRPr lang="en-US"/>
          </a:p>
        </p:txBody>
      </p:sp>
    </p:spTree>
    <p:extLst>
      <p:ext uri="{BB962C8B-B14F-4D97-AF65-F5344CB8AC3E}">
        <p14:creationId xmlns:p14="http://schemas.microsoft.com/office/powerpoint/2010/main" val="1074722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AC5F3B-96F8-DF47-85D1-13DD4058B167}"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FC340EA-2E18-F94E-8E20-6573E31F6A54}" type="slidenum">
              <a:rPr lang="en-US" smtClean="0"/>
              <a:t>‹#›</a:t>
            </a:fld>
            <a:endParaRPr lang="en-US"/>
          </a:p>
        </p:txBody>
      </p:sp>
    </p:spTree>
    <p:extLst>
      <p:ext uri="{BB962C8B-B14F-4D97-AF65-F5344CB8AC3E}">
        <p14:creationId xmlns:p14="http://schemas.microsoft.com/office/powerpoint/2010/main" val="2609240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AC5F3B-96F8-DF47-85D1-13DD4058B167}" type="datetimeFigureOut">
              <a:rPr lang="en-US" smtClean="0"/>
              <a:t>11/7/2024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FC340EA-2E18-F94E-8E20-6573E31F6A54}" type="slidenum">
              <a:rPr lang="en-US" smtClean="0"/>
              <a:t>‹#›</a:t>
            </a:fld>
            <a:endParaRPr lang="en-US"/>
          </a:p>
        </p:txBody>
      </p:sp>
    </p:spTree>
    <p:extLst>
      <p:ext uri="{BB962C8B-B14F-4D97-AF65-F5344CB8AC3E}">
        <p14:creationId xmlns:p14="http://schemas.microsoft.com/office/powerpoint/2010/main" val="3369262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4AC5F3B-96F8-DF47-85D1-13DD4058B167}" type="datetimeFigureOut">
              <a:rPr lang="en-US" smtClean="0"/>
              <a:t>11/7/2024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FC340EA-2E18-F94E-8E20-6573E31F6A54}" type="slidenum">
              <a:rPr lang="en-US" smtClean="0"/>
              <a:t>‹#›</a:t>
            </a:fld>
            <a:endParaRPr lang="en-US"/>
          </a:p>
        </p:txBody>
      </p:sp>
    </p:spTree>
    <p:extLst>
      <p:ext uri="{BB962C8B-B14F-4D97-AF65-F5344CB8AC3E}">
        <p14:creationId xmlns:p14="http://schemas.microsoft.com/office/powerpoint/2010/main" val="244623684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Age of Jackson</a:t>
            </a:r>
          </a:p>
        </p:txBody>
      </p:sp>
      <p:sp>
        <p:nvSpPr>
          <p:cNvPr id="3" name="Subtitle 2"/>
          <p:cNvSpPr>
            <a:spLocks noGrp="1"/>
          </p:cNvSpPr>
          <p:nvPr>
            <p:ph type="subTitle" idx="1"/>
          </p:nvPr>
        </p:nvSpPr>
        <p:spPr/>
        <p:txBody>
          <a:bodyPr/>
          <a:lstStyle/>
          <a:p>
            <a:r>
              <a:rPr lang="en-US" dirty="0"/>
              <a:t>Champion of the Common Man or Tyrant of Democracy</a:t>
            </a:r>
          </a:p>
        </p:txBody>
      </p:sp>
    </p:spTree>
    <p:extLst>
      <p:ext uri="{BB962C8B-B14F-4D97-AF65-F5344CB8AC3E}">
        <p14:creationId xmlns:p14="http://schemas.microsoft.com/office/powerpoint/2010/main" val="3732832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264F-73F8-419C-AE55-E02CDC697B74}"/>
              </a:ext>
            </a:extLst>
          </p:cNvPr>
          <p:cNvSpPr>
            <a:spLocks noGrp="1"/>
          </p:cNvSpPr>
          <p:nvPr>
            <p:ph type="title"/>
          </p:nvPr>
        </p:nvSpPr>
        <p:spPr>
          <a:xfrm>
            <a:off x="580571" y="274638"/>
            <a:ext cx="10537372" cy="792162"/>
          </a:xfrm>
          <a:solidFill>
            <a:schemeClr val="bg1"/>
          </a:solidFill>
          <a:ln>
            <a:solidFill>
              <a:srgbClr val="0070C0"/>
            </a:solidFill>
          </a:ln>
        </p:spPr>
        <p:txBody>
          <a:bodyPr>
            <a:normAutofit fontScale="90000"/>
          </a:bodyPr>
          <a:lstStyle/>
          <a:p>
            <a:r>
              <a:rPr lang="en-US" dirty="0">
                <a:solidFill>
                  <a:srgbClr val="FF0000"/>
                </a:solidFill>
                <a:latin typeface="Garamond" panose="02020404030301010803" pitchFamily="18" charset="0"/>
              </a:rPr>
              <a:t>Paragraph Development</a:t>
            </a:r>
          </a:p>
        </p:txBody>
      </p:sp>
      <p:sp>
        <p:nvSpPr>
          <p:cNvPr id="3" name="Rectangle 2">
            <a:extLst>
              <a:ext uri="{FF2B5EF4-FFF2-40B4-BE49-F238E27FC236}">
                <a16:creationId xmlns:a16="http://schemas.microsoft.com/office/drawing/2014/main" id="{BA27A43C-AE26-48AD-A3D7-958D59B5B8A7}"/>
              </a:ext>
            </a:extLst>
          </p:cNvPr>
          <p:cNvSpPr/>
          <p:nvPr/>
        </p:nvSpPr>
        <p:spPr>
          <a:xfrm>
            <a:off x="580571" y="1219200"/>
            <a:ext cx="10943772" cy="3276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Main idea: (Base of your thesis)</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Topic sentence that supports your thesis </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Write a specific historic evidence statement that demonstrates that supports the topic sentence </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Explain how it demonstrates the main idea of the paragraph</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Write a specific historic evidence statement that demonstrates that supports the topic sentence </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Explain how it demonstrates the main idea of the paragraph</a:t>
            </a:r>
          </a:p>
          <a:p>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5D89FAA-B381-6042-AAD7-C0FC7D107C98}"/>
              </a:ext>
            </a:extLst>
          </p:cNvPr>
          <p:cNvSpPr/>
          <p:nvPr/>
        </p:nvSpPr>
        <p:spPr>
          <a:xfrm>
            <a:off x="754743" y="4724400"/>
            <a:ext cx="9456057" cy="1676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itchFamily="2" charset="0"/>
              </a:rPr>
              <a:t>Failed to score</a:t>
            </a:r>
          </a:p>
          <a:p>
            <a:pPr marL="342900" indent="-342900">
              <a:buFont typeface="Arial" panose="020B0604020202020204" pitchFamily="34" charset="0"/>
              <a:buChar char="•"/>
            </a:pPr>
            <a:r>
              <a:rPr lang="en-US" sz="2400" dirty="0">
                <a:solidFill>
                  <a:schemeClr val="bg1"/>
                </a:solidFill>
                <a:latin typeface="Times" pitchFamily="2" charset="0"/>
              </a:rPr>
              <a:t>Listing facts without explanation</a:t>
            </a:r>
          </a:p>
          <a:p>
            <a:pPr marL="342900" indent="-342900">
              <a:buFont typeface="Arial" panose="020B0604020202020204" pitchFamily="34" charset="0"/>
              <a:buChar char="•"/>
            </a:pPr>
            <a:r>
              <a:rPr lang="en-US" sz="2400" dirty="0">
                <a:solidFill>
                  <a:schemeClr val="bg1"/>
                </a:solidFill>
                <a:latin typeface="Times" pitchFamily="2" charset="0"/>
              </a:rPr>
              <a:t>Repeating ideas in different ideas in different paragraphs</a:t>
            </a:r>
          </a:p>
          <a:p>
            <a:pPr marL="342900" indent="-342900">
              <a:buFont typeface="Arial" panose="020B0604020202020204" pitchFamily="34" charset="0"/>
              <a:buChar char="•"/>
            </a:pPr>
            <a:r>
              <a:rPr lang="en-US" sz="2400" dirty="0">
                <a:solidFill>
                  <a:schemeClr val="bg1"/>
                </a:solidFill>
                <a:latin typeface="Times" pitchFamily="2" charset="0"/>
              </a:rPr>
              <a:t>Countering your own point</a:t>
            </a:r>
          </a:p>
        </p:txBody>
      </p:sp>
    </p:spTree>
    <p:extLst>
      <p:ext uri="{BB962C8B-B14F-4D97-AF65-F5344CB8AC3E}">
        <p14:creationId xmlns:p14="http://schemas.microsoft.com/office/powerpoint/2010/main" val="3121689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95D5-515C-7141-B442-EC08A59F3042}"/>
              </a:ext>
            </a:extLst>
          </p:cNvPr>
          <p:cNvSpPr>
            <a:spLocks noGrp="1"/>
          </p:cNvSpPr>
          <p:nvPr>
            <p:ph type="title"/>
          </p:nvPr>
        </p:nvSpPr>
        <p:spPr>
          <a:xfrm>
            <a:off x="537029" y="289152"/>
            <a:ext cx="10885714" cy="792162"/>
          </a:xfrm>
          <a:solidFill>
            <a:srgbClr val="00B0F0"/>
          </a:solidFill>
          <a:ln>
            <a:solidFill>
              <a:srgbClr val="002060"/>
            </a:solidFill>
          </a:ln>
        </p:spPr>
        <p:txBody>
          <a:bodyPr>
            <a:normAutofit/>
          </a:bodyPr>
          <a:lstStyle/>
          <a:p>
            <a:r>
              <a:rPr lang="en-US" sz="4000" dirty="0">
                <a:solidFill>
                  <a:srgbClr val="002060"/>
                </a:solidFill>
                <a:latin typeface="Baskerville Old Face" panose="02020602080505020303" pitchFamily="18" charset="77"/>
              </a:rPr>
              <a:t>Body Paragraph Defense of Thesis</a:t>
            </a:r>
          </a:p>
        </p:txBody>
      </p:sp>
      <p:sp>
        <p:nvSpPr>
          <p:cNvPr id="3" name="Rectangle 2">
            <a:extLst>
              <a:ext uri="{FF2B5EF4-FFF2-40B4-BE49-F238E27FC236}">
                <a16:creationId xmlns:a16="http://schemas.microsoft.com/office/drawing/2014/main" id="{E7899170-FB33-AE47-984F-28907AC3B85F}"/>
              </a:ext>
            </a:extLst>
          </p:cNvPr>
          <p:cNvSpPr/>
          <p:nvPr/>
        </p:nvSpPr>
        <p:spPr>
          <a:xfrm>
            <a:off x="537029" y="1295400"/>
            <a:ext cx="11350171" cy="4724400"/>
          </a:xfrm>
          <a:prstGeom prst="rect">
            <a:avLst/>
          </a:prstGeom>
          <a:solidFill>
            <a:schemeClr val="bg2"/>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rPr>
              <a:t>Prompt: </a:t>
            </a:r>
            <a:r>
              <a:rPr lang="en-US" sz="2400" dirty="0">
                <a:latin typeface="Times New Roman" panose="02020603050405020304" pitchFamily="18" charset="0"/>
                <a:cs typeface="Times New Roman" panose="02020603050405020304" pitchFamily="18" charset="0"/>
              </a:rPr>
              <a:t>Evaluate to what extent to which U.S, participation in the First World War (1917-1918) marked a turning point in national world affairs</a:t>
            </a:r>
          </a:p>
          <a:p>
            <a:endParaRPr lang="en-US" sz="2400" dirty="0">
              <a:latin typeface="Times New Roman" panose="02020603050405020304" pitchFamily="18" charset="0"/>
              <a:cs typeface="Times New Roman" panose="02020603050405020304" pitchFamily="18" charset="0"/>
            </a:endParaRPr>
          </a:p>
          <a:p>
            <a:r>
              <a:rPr lang="en-US" sz="2400" b="1" dirty="0">
                <a:solidFill>
                  <a:srgbClr val="C00000"/>
                </a:solidFill>
                <a:latin typeface="Times New Roman" panose="02020603050405020304" pitchFamily="18" charset="0"/>
                <a:cs typeface="Times New Roman" panose="02020603050405020304" pitchFamily="18" charset="0"/>
              </a:rPr>
              <a:t>Thesis: </a:t>
            </a:r>
            <a:r>
              <a:rPr lang="en-US" sz="2400" dirty="0">
                <a:latin typeface="Times New Roman" panose="02020603050405020304" pitchFamily="18" charset="0"/>
                <a:cs typeface="Times New Roman" panose="02020603050405020304" pitchFamily="18" charset="0"/>
              </a:rPr>
              <a:t>World War I marked an affirmation of U.S. support of neutrality after the war.  However, World War I did prompt US economic intervention and pro internationalism ideology.</a:t>
            </a:r>
          </a:p>
          <a:p>
            <a:endParaRPr lang="en-US" sz="600" b="1" dirty="0">
              <a:solidFill>
                <a:srgbClr val="002060"/>
              </a:solidFill>
              <a:latin typeface="Times" pitchFamily="2" charset="0"/>
            </a:endParaRPr>
          </a:p>
          <a:p>
            <a:endParaRPr lang="en-US" sz="2400" b="1" dirty="0">
              <a:solidFill>
                <a:srgbClr val="002060"/>
              </a:solidFill>
              <a:latin typeface="Times" pitchFamily="2" charset="0"/>
            </a:endParaRPr>
          </a:p>
          <a:p>
            <a:r>
              <a:rPr lang="en-US" sz="2400" b="1" dirty="0">
                <a:solidFill>
                  <a:srgbClr val="002060"/>
                </a:solidFill>
                <a:latin typeface="Times" pitchFamily="2" charset="0"/>
              </a:rPr>
              <a:t>Topic Sentence/Main Idea</a:t>
            </a:r>
            <a:r>
              <a:rPr lang="en-US" sz="2400" dirty="0">
                <a:latin typeface="Times" pitchFamily="2" charset="0"/>
              </a:rPr>
              <a:t>: Use a bases of your thesis (Support of neutrality)</a:t>
            </a:r>
          </a:p>
          <a:p>
            <a:r>
              <a:rPr lang="en-US" sz="2400" b="1" dirty="0">
                <a:latin typeface="Times" pitchFamily="2" charset="0"/>
              </a:rPr>
              <a:t>Ex. </a:t>
            </a:r>
            <a:r>
              <a:rPr lang="en-US" sz="2400" dirty="0">
                <a:solidFill>
                  <a:srgbClr val="C00000"/>
                </a:solidFill>
                <a:latin typeface="Times New Roman" panose="02020603050405020304" pitchFamily="18" charset="0"/>
                <a:cs typeface="Times New Roman" panose="02020603050405020304" pitchFamily="18" charset="0"/>
              </a:rPr>
              <a:t>World War I </a:t>
            </a:r>
            <a:r>
              <a:rPr lang="en-US" sz="2400" dirty="0">
                <a:latin typeface="Times New Roman" panose="02020603050405020304" pitchFamily="18" charset="0"/>
                <a:cs typeface="Times New Roman" panose="02020603050405020304" pitchFamily="18" charset="0"/>
              </a:rPr>
              <a:t>reaffirmed America’s belief in </a:t>
            </a:r>
            <a:r>
              <a:rPr lang="en-US" sz="2400" dirty="0">
                <a:solidFill>
                  <a:srgbClr val="C00000"/>
                </a:solidFill>
                <a:latin typeface="Times New Roman" panose="02020603050405020304" pitchFamily="18" charset="0"/>
                <a:cs typeface="Times New Roman" panose="02020603050405020304" pitchFamily="18" charset="0"/>
              </a:rPr>
              <a:t>neutrality</a:t>
            </a:r>
            <a:r>
              <a:rPr lang="en-US" sz="2400" dirty="0">
                <a:latin typeface="Times New Roman" panose="02020603050405020304" pitchFamily="18" charset="0"/>
                <a:cs typeface="Times New Roman" panose="02020603050405020304" pitchFamily="18" charset="0"/>
              </a:rPr>
              <a:t> prior to U.S. involvement in the war in 1917. </a:t>
            </a:r>
            <a:r>
              <a:rPr lang="en-US" sz="2400" dirty="0">
                <a:latin typeface="Times" pitchFamily="2" charset="0"/>
              </a:rPr>
              <a:t>(</a:t>
            </a:r>
            <a:r>
              <a:rPr lang="en-US" sz="2400" b="1" dirty="0">
                <a:solidFill>
                  <a:srgbClr val="002060"/>
                </a:solidFill>
                <a:latin typeface="Times" pitchFamily="2" charset="0"/>
              </a:rPr>
              <a:t>Re-affirms thesis statement</a:t>
            </a:r>
            <a:r>
              <a:rPr lang="en-US" sz="2400" dirty="0">
                <a:latin typeface="Times" pitchFamily="2" charset="0"/>
              </a:rPr>
              <a:t>)</a:t>
            </a:r>
          </a:p>
          <a:p>
            <a:endParaRPr lang="en-US" sz="2400" dirty="0">
              <a:latin typeface="Times" pitchFamily="2" charset="0"/>
            </a:endParaRPr>
          </a:p>
        </p:txBody>
      </p:sp>
    </p:spTree>
    <p:extLst>
      <p:ext uri="{BB962C8B-B14F-4D97-AF65-F5344CB8AC3E}">
        <p14:creationId xmlns:p14="http://schemas.microsoft.com/office/powerpoint/2010/main" val="413754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95D5-515C-7141-B442-EC08A59F3042}"/>
              </a:ext>
            </a:extLst>
          </p:cNvPr>
          <p:cNvSpPr>
            <a:spLocks noGrp="1"/>
          </p:cNvSpPr>
          <p:nvPr>
            <p:ph type="title"/>
          </p:nvPr>
        </p:nvSpPr>
        <p:spPr>
          <a:xfrm>
            <a:off x="420914" y="274638"/>
            <a:ext cx="10972800" cy="792162"/>
          </a:xfrm>
          <a:solidFill>
            <a:srgbClr val="00B0F0"/>
          </a:solidFill>
          <a:ln>
            <a:solidFill>
              <a:srgbClr val="002060"/>
            </a:solidFill>
          </a:ln>
        </p:spPr>
        <p:txBody>
          <a:bodyPr>
            <a:normAutofit/>
          </a:bodyPr>
          <a:lstStyle/>
          <a:p>
            <a:r>
              <a:rPr lang="en-US" sz="4000" dirty="0">
                <a:solidFill>
                  <a:srgbClr val="002060"/>
                </a:solidFill>
                <a:latin typeface="Baskerville Old Face" panose="02020602080505020303" pitchFamily="18" charset="77"/>
              </a:rPr>
              <a:t>Body Paragraph Defense of Thesis</a:t>
            </a:r>
          </a:p>
        </p:txBody>
      </p:sp>
      <p:sp>
        <p:nvSpPr>
          <p:cNvPr id="3" name="Rectangle 2">
            <a:extLst>
              <a:ext uri="{FF2B5EF4-FFF2-40B4-BE49-F238E27FC236}">
                <a16:creationId xmlns:a16="http://schemas.microsoft.com/office/drawing/2014/main" id="{E7899170-FB33-AE47-984F-28907AC3B85F}"/>
              </a:ext>
            </a:extLst>
          </p:cNvPr>
          <p:cNvSpPr/>
          <p:nvPr/>
        </p:nvSpPr>
        <p:spPr>
          <a:xfrm>
            <a:off x="537029" y="1295400"/>
            <a:ext cx="10972800" cy="5410200"/>
          </a:xfrm>
          <a:prstGeom prst="rect">
            <a:avLst/>
          </a:prstGeom>
          <a:solidFill>
            <a:schemeClr val="bg2"/>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200" b="1" dirty="0">
                <a:solidFill>
                  <a:srgbClr val="002060"/>
                </a:solidFill>
                <a:latin typeface="Times New Roman" panose="02020603050405020304" pitchFamily="18" charset="0"/>
                <a:cs typeface="Times New Roman" panose="02020603050405020304" pitchFamily="18" charset="0"/>
              </a:rPr>
              <a:t>Prompt: </a:t>
            </a:r>
            <a:r>
              <a:rPr lang="en-US" sz="2200" dirty="0">
                <a:latin typeface="Times New Roman" panose="02020603050405020304" pitchFamily="18" charset="0"/>
                <a:cs typeface="Times New Roman" panose="02020603050405020304" pitchFamily="18" charset="0"/>
              </a:rPr>
              <a:t>Evaluate to what extent to which U.S, participation in the First World War (1917-1918) marked a turning point in national world affairs</a:t>
            </a:r>
          </a:p>
          <a:p>
            <a:endParaRPr lang="en-US" sz="400" dirty="0">
              <a:latin typeface="Times New Roman" panose="02020603050405020304" pitchFamily="18" charset="0"/>
              <a:cs typeface="Times New Roman" panose="02020603050405020304" pitchFamily="18" charset="0"/>
            </a:endParaRPr>
          </a:p>
          <a:p>
            <a:r>
              <a:rPr lang="en-US" sz="2200" b="1" dirty="0">
                <a:solidFill>
                  <a:srgbClr val="C00000"/>
                </a:solidFill>
                <a:latin typeface="Times New Roman" panose="02020603050405020304" pitchFamily="18" charset="0"/>
                <a:cs typeface="Times New Roman" panose="02020603050405020304" pitchFamily="18" charset="0"/>
              </a:rPr>
              <a:t>Thesis: </a:t>
            </a:r>
            <a:r>
              <a:rPr lang="en-US" sz="2200" dirty="0">
                <a:latin typeface="Times New Roman" panose="02020603050405020304" pitchFamily="18" charset="0"/>
                <a:cs typeface="Times New Roman" panose="02020603050405020304" pitchFamily="18" charset="0"/>
              </a:rPr>
              <a:t>World War I marked an affirmation of U.S. support of neutrality after the war.  However, World War I did prompt US economic intervention and pro internationalism ideology.</a:t>
            </a:r>
          </a:p>
          <a:p>
            <a:endParaRPr lang="en-US" sz="600" b="1" dirty="0">
              <a:solidFill>
                <a:srgbClr val="002060"/>
              </a:solidFill>
              <a:latin typeface="Times" pitchFamily="2" charset="0"/>
            </a:endParaRPr>
          </a:p>
          <a:p>
            <a:r>
              <a:rPr lang="en-US" sz="2400" b="1" dirty="0">
                <a:solidFill>
                  <a:srgbClr val="002060"/>
                </a:solidFill>
                <a:latin typeface="Times" pitchFamily="2" charset="0"/>
              </a:rPr>
              <a:t>Identify and explain historic evidence </a:t>
            </a:r>
            <a:r>
              <a:rPr lang="en-US" sz="2400" dirty="0">
                <a:latin typeface="Times" pitchFamily="2" charset="0"/>
              </a:rPr>
              <a:t>that supports your idea</a:t>
            </a:r>
          </a:p>
          <a:p>
            <a:r>
              <a:rPr lang="en-US" sz="2400" dirty="0">
                <a:latin typeface="Times" pitchFamily="2" charset="0"/>
              </a:rPr>
              <a:t>Ex. </a:t>
            </a:r>
            <a:r>
              <a:rPr lang="en-US" sz="2400" dirty="0">
                <a:latin typeface="Times New Roman" panose="02020603050405020304" pitchFamily="18" charset="0"/>
                <a:cs typeface="Times New Roman" panose="02020603050405020304" pitchFamily="18" charset="0"/>
              </a:rPr>
              <a:t>After the WWI, the United States </a:t>
            </a:r>
            <a:br>
              <a:rPr lang="en-US" sz="2400" dirty="0">
                <a:latin typeface="Times New Roman" panose="02020603050405020304" pitchFamily="18" charset="0"/>
                <a:cs typeface="Times New Roman" panose="02020603050405020304" pitchFamily="18" charset="0"/>
              </a:rPr>
            </a:br>
            <a:r>
              <a:rPr lang="en-US" sz="2400" dirty="0">
                <a:solidFill>
                  <a:srgbClr val="C00000"/>
                </a:solidFill>
                <a:latin typeface="Times New Roman" panose="02020603050405020304" pitchFamily="18" charset="0"/>
                <a:cs typeface="Times New Roman" panose="02020603050405020304" pitchFamily="18" charset="0"/>
              </a:rPr>
              <a:t>Senate</a:t>
            </a:r>
            <a:r>
              <a:rPr lang="en-US" sz="2400" dirty="0">
                <a:latin typeface="Times New Roman" panose="02020603050405020304" pitchFamily="18" charset="0"/>
                <a:cs typeface="Times New Roman" panose="02020603050405020304" pitchFamily="18" charset="0"/>
              </a:rPr>
              <a:t> rejected the </a:t>
            </a:r>
            <a:r>
              <a:rPr lang="en-US" sz="2400" dirty="0">
                <a:solidFill>
                  <a:srgbClr val="C00000"/>
                </a:solidFill>
                <a:latin typeface="Times New Roman" panose="02020603050405020304" pitchFamily="18" charset="0"/>
                <a:cs typeface="Times New Roman" panose="02020603050405020304" pitchFamily="18" charset="0"/>
              </a:rPr>
              <a:t>Treaty of Versailles </a:t>
            </a:r>
            <a:r>
              <a:rPr lang="en-US" sz="2400" dirty="0">
                <a:latin typeface="Times New Roman" panose="02020603050405020304" pitchFamily="18" charset="0"/>
                <a:cs typeface="Times New Roman" panose="02020603050405020304" pitchFamily="18" charset="0"/>
              </a:rPr>
              <a:t>due to strong support of </a:t>
            </a:r>
            <a:r>
              <a:rPr lang="en-US" sz="2400" dirty="0">
                <a:solidFill>
                  <a:srgbClr val="C00000"/>
                </a:solidFill>
                <a:latin typeface="Times New Roman" panose="02020603050405020304" pitchFamily="18" charset="0"/>
                <a:cs typeface="Times New Roman" panose="02020603050405020304" pitchFamily="18" charset="0"/>
              </a:rPr>
              <a:t>reservationists</a:t>
            </a:r>
            <a:r>
              <a:rPr lang="en-US" sz="2400" dirty="0">
                <a:latin typeface="Times New Roman" panose="02020603050405020304" pitchFamily="18" charset="0"/>
                <a:cs typeface="Times New Roman" panose="02020603050405020304" pitchFamily="18" charset="0"/>
              </a:rPr>
              <a:t> and </a:t>
            </a:r>
            <a:r>
              <a:rPr lang="en-US" sz="2400" dirty="0">
                <a:solidFill>
                  <a:srgbClr val="C00000"/>
                </a:solidFill>
                <a:latin typeface="Times New Roman" panose="02020603050405020304" pitchFamily="18" charset="0"/>
                <a:cs typeface="Times New Roman" panose="02020603050405020304" pitchFamily="18" charset="0"/>
              </a:rPr>
              <a:t>irreconcilables</a:t>
            </a:r>
            <a:r>
              <a:rPr lang="en-US" sz="2400" dirty="0">
                <a:latin typeface="Times New Roman" panose="02020603050405020304" pitchFamily="18" charset="0"/>
                <a:cs typeface="Times New Roman" panose="02020603050405020304" pitchFamily="18" charset="0"/>
              </a:rPr>
              <a:t> in U.S. Senate.  Reservationists withdrew their support because </a:t>
            </a:r>
            <a:r>
              <a:rPr lang="en-US" sz="2400" dirty="0">
                <a:solidFill>
                  <a:srgbClr val="C00000"/>
                </a:solidFill>
                <a:latin typeface="Times New Roman" panose="02020603050405020304" pitchFamily="18" charset="0"/>
                <a:cs typeface="Times New Roman" panose="02020603050405020304" pitchFamily="18" charset="0"/>
              </a:rPr>
              <a:t>Title X </a:t>
            </a:r>
            <a:r>
              <a:rPr lang="en-US" sz="2400" dirty="0">
                <a:latin typeface="Times New Roman" panose="02020603050405020304" pitchFamily="18" charset="0"/>
                <a:cs typeface="Times New Roman" panose="02020603050405020304" pitchFamily="18" charset="0"/>
              </a:rPr>
              <a:t>which would allow the US military to go to war without the consent of Congress.  They believed that this violated </a:t>
            </a:r>
            <a:r>
              <a:rPr lang="en-US" sz="2400" dirty="0">
                <a:solidFill>
                  <a:srgbClr val="C00000"/>
                </a:solidFill>
                <a:latin typeface="Times New Roman" panose="02020603050405020304" pitchFamily="18" charset="0"/>
                <a:cs typeface="Times New Roman" panose="02020603050405020304" pitchFamily="18" charset="0"/>
              </a:rPr>
              <a:t>U.S. Constitution </a:t>
            </a:r>
            <a:r>
              <a:rPr lang="en-US" sz="2400" dirty="0">
                <a:latin typeface="Times New Roman" panose="02020603050405020304" pitchFamily="18" charset="0"/>
                <a:cs typeface="Times New Roman" panose="02020603050405020304" pitchFamily="18" charset="0"/>
              </a:rPr>
              <a:t>and would pull America into European entanglements.  Irreconcilable wanted complete and total </a:t>
            </a:r>
            <a:r>
              <a:rPr lang="en-US" sz="2400" dirty="0">
                <a:solidFill>
                  <a:srgbClr val="C00000"/>
                </a:solidFill>
                <a:latin typeface="Times New Roman" panose="02020603050405020304" pitchFamily="18" charset="0"/>
                <a:cs typeface="Times New Roman" panose="02020603050405020304" pitchFamily="18" charset="0"/>
              </a:rPr>
              <a:t>isolation</a:t>
            </a:r>
            <a:r>
              <a:rPr lang="en-US" sz="2400" dirty="0">
                <a:latin typeface="Times New Roman" panose="02020603050405020304" pitchFamily="18" charset="0"/>
                <a:cs typeface="Times New Roman" panose="02020603050405020304" pitchFamily="18" charset="0"/>
              </a:rPr>
              <a:t> from Europe.  These senators saw WWI as the first </a:t>
            </a:r>
            <a:r>
              <a:rPr lang="en-US" sz="2400" dirty="0">
                <a:solidFill>
                  <a:srgbClr val="C00000"/>
                </a:solidFill>
                <a:latin typeface="Times New Roman" panose="02020603050405020304" pitchFamily="18" charset="0"/>
                <a:cs typeface="Times New Roman" panose="02020603050405020304" pitchFamily="18" charset="0"/>
              </a:rPr>
              <a:t>industrialize war </a:t>
            </a:r>
            <a:r>
              <a:rPr lang="en-US" sz="2400" dirty="0">
                <a:latin typeface="Times New Roman" panose="02020603050405020304" pitchFamily="18" charset="0"/>
                <a:cs typeface="Times New Roman" panose="02020603050405020304" pitchFamily="18" charset="0"/>
              </a:rPr>
              <a:t>which had led to mass death and destruction.  Any potential</a:t>
            </a:r>
            <a:r>
              <a:rPr lang="en-US" sz="2400" dirty="0">
                <a:solidFill>
                  <a:srgbClr val="C00000"/>
                </a:solidFill>
                <a:latin typeface="Times New Roman" panose="02020603050405020304" pitchFamily="18" charset="0"/>
                <a:cs typeface="Times New Roman" panose="02020603050405020304" pitchFamily="18" charset="0"/>
              </a:rPr>
              <a:t> alliance </a:t>
            </a:r>
            <a:r>
              <a:rPr lang="en-US" sz="2400" dirty="0">
                <a:latin typeface="Times New Roman" panose="02020603050405020304" pitchFamily="18" charset="0"/>
                <a:cs typeface="Times New Roman" panose="02020603050405020304" pitchFamily="18" charset="0"/>
              </a:rPr>
              <a:t>with Europe created by the Treaty of Versailles would cause America to be pulled into further war. </a:t>
            </a:r>
            <a:endParaRPr lang="en-US" sz="2400" dirty="0">
              <a:latin typeface="Times" pitchFamily="2" charset="0"/>
            </a:endParaRPr>
          </a:p>
        </p:txBody>
      </p:sp>
    </p:spTree>
    <p:extLst>
      <p:ext uri="{BB962C8B-B14F-4D97-AF65-F5344CB8AC3E}">
        <p14:creationId xmlns:p14="http://schemas.microsoft.com/office/powerpoint/2010/main" val="3163835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4B97F4-1C6E-2D40-9A00-1E602C4110F7}"/>
              </a:ext>
            </a:extLst>
          </p:cNvPr>
          <p:cNvSpPr>
            <a:spLocks noGrp="1"/>
          </p:cNvSpPr>
          <p:nvPr>
            <p:ph type="title"/>
          </p:nvPr>
        </p:nvSpPr>
        <p:spPr>
          <a:xfrm>
            <a:off x="1981200" y="152400"/>
            <a:ext cx="7620000" cy="762000"/>
          </a:xfrm>
          <a:solidFill>
            <a:srgbClr val="C00000"/>
          </a:solidFill>
          <a:ln>
            <a:solidFill>
              <a:schemeClr val="accent1"/>
            </a:solidFill>
          </a:ln>
        </p:spPr>
        <p:txBody>
          <a:bodyPr>
            <a:normAutofit fontScale="90000"/>
          </a:bodyPr>
          <a:lstStyle/>
          <a:p>
            <a:r>
              <a:rPr lang="en-US" b="1" dirty="0">
                <a:solidFill>
                  <a:schemeClr val="bg1"/>
                </a:solidFill>
                <a:latin typeface="Baskerville Old Face" panose="02020602080505020303" pitchFamily="18" charset="77"/>
              </a:rPr>
              <a:t>Thesis Defense</a:t>
            </a:r>
          </a:p>
        </p:txBody>
      </p:sp>
      <p:sp>
        <p:nvSpPr>
          <p:cNvPr id="4" name="Content Placeholder 3">
            <a:extLst>
              <a:ext uri="{FF2B5EF4-FFF2-40B4-BE49-F238E27FC236}">
                <a16:creationId xmlns:a16="http://schemas.microsoft.com/office/drawing/2014/main" id="{7A016233-A3F1-244B-B5C4-95ACA5889A23}"/>
              </a:ext>
            </a:extLst>
          </p:cNvPr>
          <p:cNvSpPr>
            <a:spLocks noGrp="1"/>
          </p:cNvSpPr>
          <p:nvPr>
            <p:ph idx="1"/>
          </p:nvPr>
        </p:nvSpPr>
        <p:spPr>
          <a:xfrm>
            <a:off x="638629" y="1219200"/>
            <a:ext cx="8810171" cy="5181600"/>
          </a:xfrm>
          <a:solidFill>
            <a:schemeClr val="bg2"/>
          </a:solidFill>
          <a:ln>
            <a:solidFill>
              <a:srgbClr val="002060"/>
            </a:solidFill>
          </a:ln>
        </p:spPr>
        <p:txBody>
          <a:bodyPr>
            <a:normAutofit/>
          </a:bodyPr>
          <a:lstStyle/>
          <a:p>
            <a:pPr marL="114300" indent="0">
              <a:buNone/>
            </a:pPr>
            <a:r>
              <a:rPr lang="en-US" sz="2400" b="1" dirty="0">
                <a:solidFill>
                  <a:srgbClr val="002060"/>
                </a:solidFill>
                <a:latin typeface="Times" pitchFamily="2" charset="0"/>
              </a:rPr>
              <a:t>Thesis base </a:t>
            </a:r>
            <a:r>
              <a:rPr lang="en-US" sz="2400" dirty="0">
                <a:latin typeface="Times" pitchFamily="2" charset="0"/>
              </a:rPr>
              <a:t>– rise of division over the expansion of slavery</a:t>
            </a:r>
          </a:p>
          <a:p>
            <a:pPr>
              <a:buFontTx/>
              <a:buChar char="-"/>
            </a:pPr>
            <a:r>
              <a:rPr lang="en-US" sz="2400" dirty="0">
                <a:latin typeface="Times" pitchFamily="2" charset="0"/>
              </a:rPr>
              <a:t>Identify relevant facts</a:t>
            </a:r>
          </a:p>
          <a:p>
            <a:pPr>
              <a:buFontTx/>
              <a:buChar char="-"/>
            </a:pPr>
            <a:r>
              <a:rPr lang="en-US" sz="2400" dirty="0">
                <a:latin typeface="Times" pitchFamily="2" charset="0"/>
              </a:rPr>
              <a:t>Develop a topic sentence using your thesis bases</a:t>
            </a:r>
          </a:p>
          <a:p>
            <a:pPr>
              <a:buFontTx/>
              <a:buChar char="-"/>
            </a:pPr>
            <a:r>
              <a:rPr lang="en-US" sz="2400" dirty="0">
                <a:latin typeface="Times" pitchFamily="2" charset="0"/>
              </a:rPr>
              <a:t>Use facts and explain connections to topic sentence</a:t>
            </a:r>
          </a:p>
          <a:p>
            <a:pPr>
              <a:buFontTx/>
              <a:buChar char="-"/>
            </a:pPr>
            <a:r>
              <a:rPr lang="en-US" sz="2400" dirty="0">
                <a:latin typeface="Times" pitchFamily="2" charset="0"/>
              </a:rPr>
              <a:t>Concluding sentence: </a:t>
            </a:r>
            <a:r>
              <a:rPr lang="en-US" sz="2400" i="1" dirty="0">
                <a:solidFill>
                  <a:srgbClr val="002060"/>
                </a:solidFill>
                <a:latin typeface="Times" pitchFamily="2" charset="0"/>
              </a:rPr>
              <a:t>The rise of sectional divisions over the expansion disputes the idea that the period from 1816 to 1824 is aptly named the Era of Good Feelings</a:t>
            </a:r>
          </a:p>
          <a:p>
            <a:pPr>
              <a:buFontTx/>
              <a:buChar char="-"/>
            </a:pPr>
            <a:endParaRPr lang="en-US" sz="2400" dirty="0">
              <a:latin typeface="Times" pitchFamily="2" charset="0"/>
            </a:endParaRPr>
          </a:p>
        </p:txBody>
      </p:sp>
      <p:pic>
        <p:nvPicPr>
          <p:cNvPr id="5" name="Picture 4">
            <a:extLst>
              <a:ext uri="{FF2B5EF4-FFF2-40B4-BE49-F238E27FC236}">
                <a16:creationId xmlns:a16="http://schemas.microsoft.com/office/drawing/2014/main" id="{52383727-3A9C-3940-82DB-981449C738E7}"/>
              </a:ext>
            </a:extLst>
          </p:cNvPr>
          <p:cNvPicPr>
            <a:picLocks noChangeAspect="1"/>
          </p:cNvPicPr>
          <p:nvPr/>
        </p:nvPicPr>
        <p:blipFill>
          <a:blip r:embed="rId2"/>
          <a:stretch>
            <a:fillRect/>
          </a:stretch>
        </p:blipFill>
        <p:spPr>
          <a:xfrm>
            <a:off x="9601200" y="1695450"/>
            <a:ext cx="2286000" cy="4229100"/>
          </a:xfrm>
          <a:prstGeom prst="rect">
            <a:avLst/>
          </a:prstGeom>
          <a:ln>
            <a:solidFill>
              <a:srgbClr val="002060"/>
            </a:solidFill>
          </a:ln>
        </p:spPr>
      </p:pic>
    </p:spTree>
    <p:extLst>
      <p:ext uri="{BB962C8B-B14F-4D97-AF65-F5344CB8AC3E}">
        <p14:creationId xmlns:p14="http://schemas.microsoft.com/office/powerpoint/2010/main" val="424906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7F29D-FF9C-5D29-083A-DC2C8B96C24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81060-DB25-3ACA-DAFB-E6CC2AA7CE09}"/>
              </a:ext>
            </a:extLst>
          </p:cNvPr>
          <p:cNvSpPr>
            <a:spLocks noGrp="1"/>
          </p:cNvSpPr>
          <p:nvPr>
            <p:ph idx="1"/>
          </p:nvPr>
        </p:nvSpPr>
        <p:spPr>
          <a:xfrm>
            <a:off x="492368" y="381000"/>
            <a:ext cx="11066585" cy="6096000"/>
          </a:xfrm>
          <a:solidFill>
            <a:schemeClr val="bg2"/>
          </a:solidFill>
          <a:ln>
            <a:solidFill>
              <a:srgbClr val="C00000"/>
            </a:solidFill>
          </a:ln>
        </p:spPr>
        <p:txBody>
          <a:bodyPr>
            <a:noAutofit/>
          </a:bodyPr>
          <a:lstStyle/>
          <a:p>
            <a:pPr marL="114300" indent="0">
              <a:buNone/>
            </a:pPr>
            <a:r>
              <a:rPr lang="en-US" sz="2400" b="1" i="1" dirty="0">
                <a:solidFill>
                  <a:srgbClr val="002060"/>
                </a:solidFill>
                <a:latin typeface="Times New Roman" panose="02020603050405020304" pitchFamily="18" charset="0"/>
                <a:cs typeface="Times New Roman" panose="02020603050405020304" pitchFamily="18" charset="0"/>
              </a:rPr>
              <a:t>Essential Question:</a:t>
            </a:r>
            <a:r>
              <a:rPr lang="en-US" sz="2400" b="1" dirty="0">
                <a:solidFill>
                  <a:srgbClr val="00206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How did the rise of Jacksonian democracy impact the common man and promote further division within the United States?</a:t>
            </a:r>
          </a:p>
          <a:p>
            <a:pPr marL="114300" indent="0">
              <a:buNone/>
            </a:pPr>
            <a:r>
              <a:rPr lang="en-US" sz="2400" b="1" i="1" dirty="0">
                <a:solidFill>
                  <a:srgbClr val="002060"/>
                </a:solidFill>
                <a:latin typeface="Times New Roman" panose="02020603050405020304" pitchFamily="18" charset="0"/>
                <a:cs typeface="Times New Roman" panose="02020603050405020304" pitchFamily="18" charset="0"/>
              </a:rPr>
              <a:t>Students can:</a:t>
            </a:r>
          </a:p>
          <a:p>
            <a:pPr lvl="0"/>
            <a:r>
              <a:rPr lang="en-US" sz="2400" dirty="0">
                <a:latin typeface="Times New Roman" panose="02020603050405020304" pitchFamily="18" charset="0"/>
                <a:cs typeface="Times New Roman" panose="02020603050405020304" pitchFamily="18" charset="0"/>
              </a:rPr>
              <a:t>Evaluate whether the common man benefitted from Jacksonian democracy and the transformation in the market economy</a:t>
            </a:r>
          </a:p>
          <a:p>
            <a:pPr lvl="0"/>
            <a:r>
              <a:rPr lang="en-US" sz="2400" dirty="0">
                <a:latin typeface="Times New Roman" panose="02020603050405020304" pitchFamily="18" charset="0"/>
                <a:cs typeface="Times New Roman" panose="02020603050405020304" pitchFamily="18" charset="0"/>
              </a:rPr>
              <a:t>Evaluate how Jackson’s policies further expanded debates over the role of government in the United States</a:t>
            </a:r>
          </a:p>
          <a:p>
            <a:pPr marL="114300" indent="0">
              <a:buNone/>
            </a:pPr>
            <a:r>
              <a:rPr lang="en-US" sz="2400" b="1" dirty="0">
                <a:solidFill>
                  <a:srgbClr val="002060"/>
                </a:solidFill>
                <a:latin typeface="Times New Roman" panose="02020603050405020304" pitchFamily="18" charset="0"/>
                <a:cs typeface="Times New Roman" panose="02020603050405020304" pitchFamily="18" charset="0"/>
              </a:rPr>
              <a:t>Agenda</a:t>
            </a:r>
          </a:p>
          <a:p>
            <a:pPr marL="566738" indent="-182563"/>
            <a:r>
              <a:rPr lang="en-US" sz="2400" dirty="0">
                <a:latin typeface="Times New Roman" panose="02020603050405020304" pitchFamily="18" charset="0"/>
                <a:cs typeface="Times New Roman" panose="02020603050405020304" pitchFamily="18" charset="0"/>
              </a:rPr>
              <a:t>The Political Philosophies of the Jacksonian Democrats </a:t>
            </a:r>
          </a:p>
          <a:p>
            <a:pPr marL="566738" indent="-182563"/>
            <a:r>
              <a:rPr lang="en-US" sz="2400" dirty="0">
                <a:latin typeface="Times New Roman" panose="02020603050405020304" pitchFamily="18" charset="0"/>
                <a:cs typeface="Times New Roman" panose="02020603050405020304" pitchFamily="18" charset="0"/>
              </a:rPr>
              <a:t>The Bank War </a:t>
            </a:r>
          </a:p>
          <a:p>
            <a:pPr marL="566738" indent="-182563"/>
            <a:r>
              <a:rPr lang="en-US" sz="2400" dirty="0">
                <a:latin typeface="Times New Roman" panose="02020603050405020304" pitchFamily="18" charset="0"/>
                <a:cs typeface="Times New Roman" panose="02020603050405020304" pitchFamily="18" charset="0"/>
              </a:rPr>
              <a:t>Indian Removal Act</a:t>
            </a:r>
          </a:p>
          <a:p>
            <a:pPr marL="114300" indent="0">
              <a:buNone/>
            </a:pPr>
            <a:r>
              <a:rPr lang="en-US" sz="2400" b="1" dirty="0">
                <a:solidFill>
                  <a:srgbClr val="002060"/>
                </a:solidFill>
                <a:latin typeface="Times New Roman" panose="02020603050405020304" pitchFamily="18" charset="0"/>
                <a:cs typeface="Times New Roman" panose="02020603050405020304" pitchFamily="18" charset="0"/>
              </a:rPr>
              <a:t>Homework:</a:t>
            </a:r>
          </a:p>
          <a:p>
            <a:r>
              <a:rPr lang="en-US" sz="2400" b="1" dirty="0">
                <a:solidFill>
                  <a:srgbClr val="002060"/>
                </a:solidFill>
                <a:latin typeface="Times New Roman" panose="02020603050405020304" pitchFamily="18" charset="0"/>
                <a:cs typeface="Times New Roman" panose="02020603050405020304" pitchFamily="18" charset="0"/>
              </a:rPr>
              <a:t>Objective 8 Questions </a:t>
            </a:r>
          </a:p>
        </p:txBody>
      </p:sp>
    </p:spTree>
    <p:extLst>
      <p:ext uri="{BB962C8B-B14F-4D97-AF65-F5344CB8AC3E}">
        <p14:creationId xmlns:p14="http://schemas.microsoft.com/office/powerpoint/2010/main" val="3387061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DF820-54E7-2346-96B7-5297A7F223DA}"/>
              </a:ext>
            </a:extLst>
          </p:cNvPr>
          <p:cNvSpPr>
            <a:spLocks noGrp="1"/>
          </p:cNvSpPr>
          <p:nvPr>
            <p:ph type="title"/>
          </p:nvPr>
        </p:nvSpPr>
        <p:spPr>
          <a:xfrm>
            <a:off x="460248" y="312654"/>
            <a:ext cx="10058400" cy="746291"/>
          </a:xfrm>
          <a:solidFill>
            <a:schemeClr val="accent2">
              <a:lumMod val="60000"/>
              <a:lumOff val="40000"/>
            </a:schemeClr>
          </a:solidFill>
          <a:ln>
            <a:solidFill>
              <a:schemeClr val="accent1"/>
            </a:solidFill>
          </a:ln>
        </p:spPr>
        <p:txBody>
          <a:bodyPr>
            <a:normAutofit fontScale="90000"/>
          </a:bodyPr>
          <a:lstStyle/>
          <a:p>
            <a:r>
              <a:rPr lang="en-US" dirty="0">
                <a:solidFill>
                  <a:schemeClr val="tx1">
                    <a:lumMod val="85000"/>
                    <a:lumOff val="15000"/>
                  </a:schemeClr>
                </a:solidFill>
                <a:latin typeface="Baskerville Old Face" panose="02020602080505020303" pitchFamily="18" charset="77"/>
              </a:rPr>
              <a:t>Jacksonian Beliefs </a:t>
            </a:r>
          </a:p>
        </p:txBody>
      </p:sp>
      <p:sp>
        <p:nvSpPr>
          <p:cNvPr id="3" name="Content Placeholder 2">
            <a:extLst>
              <a:ext uri="{FF2B5EF4-FFF2-40B4-BE49-F238E27FC236}">
                <a16:creationId xmlns:a16="http://schemas.microsoft.com/office/drawing/2014/main" id="{EE280288-086F-7040-8169-5CE3ECBF12DC}"/>
              </a:ext>
            </a:extLst>
          </p:cNvPr>
          <p:cNvSpPr>
            <a:spLocks noGrp="1"/>
          </p:cNvSpPr>
          <p:nvPr>
            <p:ph idx="1"/>
          </p:nvPr>
        </p:nvSpPr>
        <p:spPr>
          <a:xfrm>
            <a:off x="460248" y="1451427"/>
            <a:ext cx="7798381" cy="3730171"/>
          </a:xfrm>
        </p:spPr>
        <p:txBody>
          <a:bodyPr>
            <a:normAutofit/>
          </a:bodyPr>
          <a:lstStyle/>
          <a:p>
            <a:pPr marL="0" indent="0">
              <a:buNone/>
            </a:pPr>
            <a:r>
              <a:rPr lang="en-US" sz="2400" dirty="0">
                <a:latin typeface="Times" pitchFamily="2" charset="0"/>
              </a:rPr>
              <a:t>In 1828 Jackson replaced the Democrat-Republicans with the Democrats and took on the mantel of the Common Man’s Hero.</a:t>
            </a:r>
          </a:p>
          <a:p>
            <a:r>
              <a:rPr lang="en-US" sz="2400" dirty="0">
                <a:latin typeface="Times" pitchFamily="2" charset="0"/>
              </a:rPr>
              <a:t>Explain the political ideology of the Jacksonian Democrats and how they champion the common man through their philosophies.</a:t>
            </a:r>
          </a:p>
        </p:txBody>
      </p:sp>
      <p:pic>
        <p:nvPicPr>
          <p:cNvPr id="2050" name="Picture 2" descr="Andrew Jackson for President 1800 ...">
            <a:extLst>
              <a:ext uri="{FF2B5EF4-FFF2-40B4-BE49-F238E27FC236}">
                <a16:creationId xmlns:a16="http://schemas.microsoft.com/office/drawing/2014/main" id="{845E7F2C-D35E-3358-2AB0-C80925D8A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197" y="3392713"/>
            <a:ext cx="2564040" cy="3113316"/>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2052" name="Picture 4" descr="Andrew Jackson Presidential Campaign Poster History - Item #  VAREVCP4DANJAEC009">
            <a:extLst>
              <a:ext uri="{FF2B5EF4-FFF2-40B4-BE49-F238E27FC236}">
                <a16:creationId xmlns:a16="http://schemas.microsoft.com/office/drawing/2014/main" id="{D9CCE44C-0FE8-71D5-6A5C-FE8186F37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1251" y="1524001"/>
            <a:ext cx="3000005" cy="3882571"/>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2054" name="Picture 6" descr="President Andrew Jackson Campaign | Sticker">
            <a:extLst>
              <a:ext uri="{FF2B5EF4-FFF2-40B4-BE49-F238E27FC236}">
                <a16:creationId xmlns:a16="http://schemas.microsoft.com/office/drawing/2014/main" id="{6271A4CD-CB18-5566-16B9-8F1CA0C9B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414" y="3392713"/>
            <a:ext cx="2694215" cy="314960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758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14" y="274637"/>
            <a:ext cx="8875486" cy="761999"/>
          </a:xfrm>
          <a:solidFill>
            <a:schemeClr val="accent2">
              <a:lumMod val="60000"/>
              <a:lumOff val="40000"/>
            </a:schemeClr>
          </a:solidFill>
          <a:ln>
            <a:solidFill>
              <a:srgbClr val="002060"/>
            </a:solidFill>
          </a:ln>
        </p:spPr>
        <p:txBody>
          <a:bodyPr>
            <a:normAutofit/>
          </a:bodyPr>
          <a:lstStyle/>
          <a:p>
            <a:r>
              <a:rPr lang="en-US" sz="3600" dirty="0">
                <a:solidFill>
                  <a:schemeClr val="tx1">
                    <a:lumMod val="75000"/>
                    <a:lumOff val="25000"/>
                  </a:schemeClr>
                </a:solidFill>
                <a:latin typeface="Baskerville Old Face" panose="02020602080505020303" pitchFamily="18" charset="77"/>
              </a:rPr>
              <a:t>Views of Money</a:t>
            </a:r>
          </a:p>
        </p:txBody>
      </p:sp>
      <p:sp>
        <p:nvSpPr>
          <p:cNvPr id="4" name="Text Placeholder 3"/>
          <p:cNvSpPr>
            <a:spLocks noGrp="1"/>
          </p:cNvSpPr>
          <p:nvPr>
            <p:ph type="body" idx="1"/>
          </p:nvPr>
        </p:nvSpPr>
        <p:spPr>
          <a:xfrm>
            <a:off x="725714" y="1232695"/>
            <a:ext cx="3657600" cy="552562"/>
          </a:xfrm>
          <a:solidFill>
            <a:schemeClr val="accent2"/>
          </a:solidFill>
          <a:ln>
            <a:solidFill>
              <a:srgbClr val="002060"/>
            </a:solidFill>
          </a:ln>
        </p:spPr>
        <p:txBody>
          <a:bodyPr>
            <a:normAutofit/>
          </a:bodyPr>
          <a:lstStyle/>
          <a:p>
            <a:r>
              <a:rPr lang="en-US" sz="2400" dirty="0">
                <a:solidFill>
                  <a:schemeClr val="bg1"/>
                </a:solidFill>
                <a:latin typeface="Times New Roman" panose="02020603050405020304" pitchFamily="18" charset="0"/>
                <a:cs typeface="Times New Roman" panose="02020603050405020304" pitchFamily="18" charset="0"/>
              </a:rPr>
              <a:t>Andrew Jackson</a:t>
            </a:r>
          </a:p>
        </p:txBody>
      </p:sp>
      <p:sp>
        <p:nvSpPr>
          <p:cNvPr id="5" name="Content Placeholder 4"/>
          <p:cNvSpPr>
            <a:spLocks noGrp="1"/>
          </p:cNvSpPr>
          <p:nvPr>
            <p:ph sz="half" idx="2"/>
          </p:nvPr>
        </p:nvSpPr>
        <p:spPr>
          <a:xfrm>
            <a:off x="823684" y="1905001"/>
            <a:ext cx="5054602" cy="4408713"/>
          </a:xfrm>
          <a:solidFill>
            <a:schemeClr val="bg2"/>
          </a:solidFill>
          <a:ln>
            <a:solidFill>
              <a:srgbClr val="002060"/>
            </a:solidFill>
          </a:ln>
        </p:spPr>
        <p:txBody>
          <a:bodyPr>
            <a:noAutofit/>
          </a:bodyPr>
          <a:lstStyle/>
          <a:p>
            <a:r>
              <a:rPr lang="en-US" sz="2400" dirty="0">
                <a:latin typeface="Times New Roman" panose="02020603050405020304" pitchFamily="18" charset="0"/>
                <a:cs typeface="Times New Roman" panose="02020603050405020304" pitchFamily="18" charset="0"/>
              </a:rPr>
              <a:t>Distrust banks (Elitist)</a:t>
            </a:r>
          </a:p>
          <a:p>
            <a:pPr lvl="1"/>
            <a:r>
              <a:rPr lang="en-US" sz="2400" dirty="0">
                <a:latin typeface="Times New Roman" panose="02020603050405020304" pitchFamily="18" charset="0"/>
                <a:cs typeface="Times New Roman" panose="02020603050405020304" pitchFamily="18" charset="0"/>
              </a:rPr>
              <a:t>Unconstitutional </a:t>
            </a:r>
          </a:p>
          <a:p>
            <a:pPr lvl="1"/>
            <a:r>
              <a:rPr lang="en-US" sz="2400" dirty="0">
                <a:latin typeface="Times New Roman" panose="02020603050405020304" pitchFamily="18" charset="0"/>
                <a:cs typeface="Times New Roman" panose="02020603050405020304" pitchFamily="18" charset="0"/>
              </a:rPr>
              <a:t>Bank made rich richer at the expense of the poor</a:t>
            </a:r>
          </a:p>
          <a:p>
            <a:pPr lvl="1"/>
            <a:r>
              <a:rPr lang="en-US" sz="2400" dirty="0">
                <a:latin typeface="Times New Roman" panose="02020603050405020304" pitchFamily="18" charset="0"/>
                <a:cs typeface="Times New Roman" panose="02020603050405020304" pitchFamily="18" charset="0"/>
              </a:rPr>
              <a:t>National Bank wants political power</a:t>
            </a:r>
          </a:p>
          <a:p>
            <a:pPr lvl="1"/>
            <a:r>
              <a:rPr lang="en-US" sz="2400" dirty="0">
                <a:latin typeface="Times New Roman" panose="02020603050405020304" pitchFamily="18" charset="0"/>
                <a:cs typeface="Times New Roman" panose="02020603050405020304" pitchFamily="18" charset="0"/>
              </a:rPr>
              <a:t>Hard currency (gold &amp; silver) hurt the farmer </a:t>
            </a:r>
          </a:p>
          <a:p>
            <a:pPr lvl="1"/>
            <a:r>
              <a:rPr lang="en-US" sz="2400" dirty="0">
                <a:latin typeface="Times New Roman" panose="02020603050405020304" pitchFamily="18" charset="0"/>
                <a:cs typeface="Times New Roman" panose="02020603050405020304" pitchFamily="18" charset="0"/>
              </a:rPr>
              <a:t>Soft money (paper currency) easier for the common man to pay of loans due to inflation </a:t>
            </a:r>
          </a:p>
        </p:txBody>
      </p:sp>
      <p:sp>
        <p:nvSpPr>
          <p:cNvPr id="6" name="Text Placeholder 5"/>
          <p:cNvSpPr>
            <a:spLocks noGrp="1"/>
          </p:cNvSpPr>
          <p:nvPr>
            <p:ph type="body" sz="quarter" idx="3"/>
          </p:nvPr>
        </p:nvSpPr>
        <p:spPr>
          <a:xfrm>
            <a:off x="7003142" y="1127918"/>
            <a:ext cx="4680857" cy="762000"/>
          </a:xfrm>
          <a:solidFill>
            <a:schemeClr val="accent2"/>
          </a:solidFill>
          <a:ln>
            <a:solidFill>
              <a:srgbClr val="002060"/>
            </a:solidFill>
          </a:ln>
        </p:spPr>
        <p:txBody>
          <a:bodyPr>
            <a:normAutofit/>
          </a:bodyPr>
          <a:lstStyle/>
          <a:p>
            <a:r>
              <a:rPr lang="en-US" sz="2400" dirty="0">
                <a:solidFill>
                  <a:schemeClr val="bg1"/>
                </a:solidFill>
                <a:latin typeface="Times New Roman" panose="02020603050405020304" pitchFamily="18" charset="0"/>
                <a:cs typeface="Times New Roman" panose="02020603050405020304" pitchFamily="18" charset="0"/>
              </a:rPr>
              <a:t>Nicholas Biddle – B.U.S. President</a:t>
            </a:r>
          </a:p>
        </p:txBody>
      </p:sp>
      <p:sp>
        <p:nvSpPr>
          <p:cNvPr id="7" name="Content Placeholder 6"/>
          <p:cNvSpPr>
            <a:spLocks noGrp="1"/>
          </p:cNvSpPr>
          <p:nvPr>
            <p:ph sz="quarter" idx="4"/>
          </p:nvPr>
        </p:nvSpPr>
        <p:spPr>
          <a:xfrm>
            <a:off x="6437086" y="2036875"/>
            <a:ext cx="4931230" cy="4144963"/>
          </a:xfrm>
          <a:solidFill>
            <a:schemeClr val="bg2"/>
          </a:solidFill>
          <a:ln>
            <a:solidFill>
              <a:srgbClr val="002060"/>
            </a:solidFill>
          </a:ln>
        </p:spPr>
        <p:txBody>
          <a:bodyPr>
            <a:normAutofit/>
          </a:bodyPr>
          <a:lstStyle/>
          <a:p>
            <a:r>
              <a:rPr lang="en-US" sz="2400" dirty="0">
                <a:latin typeface="Times New Roman" panose="02020603050405020304" pitchFamily="18" charset="0"/>
                <a:cs typeface="Times New Roman" panose="02020603050405020304" pitchFamily="18" charset="0"/>
              </a:rPr>
              <a:t>The Bank of the US promoted economic stability </a:t>
            </a:r>
          </a:p>
          <a:p>
            <a:pPr lvl="1"/>
            <a:r>
              <a:rPr lang="en-US" sz="2400" dirty="0">
                <a:latin typeface="Times New Roman" panose="02020603050405020304" pitchFamily="18" charset="0"/>
                <a:cs typeface="Times New Roman" panose="02020603050405020304" pitchFamily="18" charset="0"/>
              </a:rPr>
              <a:t>Coining hard money</a:t>
            </a:r>
          </a:p>
          <a:p>
            <a:pPr lvl="1"/>
            <a:r>
              <a:rPr lang="en-US" sz="2400" dirty="0">
                <a:latin typeface="Times New Roman" panose="02020603050405020304" pitchFamily="18" charset="0"/>
                <a:cs typeface="Times New Roman" panose="02020603050405020304" pitchFamily="18" charset="0"/>
              </a:rPr>
              <a:t>Cracked down on wildcat banks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9" y="3730375"/>
            <a:ext cx="5054601" cy="2852988"/>
          </a:xfrm>
          <a:prstGeom prst="rect">
            <a:avLst/>
          </a:prstGeom>
          <a:ln>
            <a:solidFill>
              <a:srgbClr val="002060"/>
            </a:solidFill>
          </a:ln>
        </p:spPr>
      </p:pic>
    </p:spTree>
    <p:extLst>
      <p:ext uri="{BB962C8B-B14F-4D97-AF65-F5344CB8AC3E}">
        <p14:creationId xmlns:p14="http://schemas.microsoft.com/office/powerpoint/2010/main" val="936818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71" y="274638"/>
            <a:ext cx="9261229" cy="563562"/>
          </a:xfrm>
          <a:solidFill>
            <a:schemeClr val="accent2">
              <a:lumMod val="60000"/>
              <a:lumOff val="40000"/>
            </a:schemeClr>
          </a:solidFill>
          <a:ln>
            <a:solidFill>
              <a:srgbClr val="002060"/>
            </a:solidFill>
          </a:ln>
        </p:spPr>
        <p:txBody>
          <a:bodyPr>
            <a:normAutofit fontScale="90000"/>
          </a:bodyPr>
          <a:lstStyle/>
          <a:p>
            <a:r>
              <a:rPr lang="en-US" sz="3600" dirty="0">
                <a:solidFill>
                  <a:schemeClr val="accent2">
                    <a:lumMod val="50000"/>
                  </a:schemeClr>
                </a:solidFill>
                <a:latin typeface="Times New Roman" pitchFamily="18" charset="0"/>
                <a:cs typeface="Times New Roman" pitchFamily="18" charset="0"/>
              </a:rPr>
              <a:t>Slaying the Many Headed Monster</a:t>
            </a:r>
          </a:p>
        </p:txBody>
      </p:sp>
      <p:pic>
        <p:nvPicPr>
          <p:cNvPr id="4" name="Content Placeholder 3" descr="General Jackson slaying the many headed monste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49743" y="1019175"/>
            <a:ext cx="8382000" cy="3743325"/>
          </a:xfrm>
          <a:prstGeom prst="rect">
            <a:avLst/>
          </a:prstGeom>
          <a:noFill/>
          <a:ln>
            <a:noFill/>
          </a:ln>
        </p:spPr>
      </p:pic>
      <p:sp>
        <p:nvSpPr>
          <p:cNvPr id="5" name="Text Box 2"/>
          <p:cNvSpPr txBox="1">
            <a:spLocks noChangeArrowheads="1"/>
          </p:cNvSpPr>
          <p:nvPr/>
        </p:nvSpPr>
        <p:spPr bwMode="auto">
          <a:xfrm>
            <a:off x="976020" y="5313581"/>
            <a:ext cx="2897505" cy="11633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100" dirty="0">
                <a:latin typeface="Times New Roman"/>
                <a:ea typeface="Calibri"/>
                <a:cs typeface="Times New Roman"/>
              </a:rPr>
              <a:t>"Biddle thou Monster Avaunt!! </a:t>
            </a:r>
            <a:r>
              <a:rPr lang="en-US" sz="1100" dirty="0" err="1">
                <a:latin typeface="Times New Roman"/>
                <a:ea typeface="Calibri"/>
                <a:cs typeface="Times New Roman"/>
              </a:rPr>
              <a:t>avaount</a:t>
            </a:r>
            <a:r>
              <a:rPr lang="en-US" sz="1100" dirty="0">
                <a:latin typeface="Times New Roman"/>
                <a:ea typeface="Calibri"/>
                <a:cs typeface="Times New Roman"/>
              </a:rPr>
              <a:t> I say! or by the Great Eternal I'll cleave thee to the earth, aye thee and thy four and twenty satellites. Matty if thou art true...come on. if thou art false, may the venomous monster turn his dire fang upon thee..."</a:t>
            </a:r>
            <a:endParaRPr lang="en-US" sz="1100" dirty="0">
              <a:latin typeface="Calibri"/>
              <a:ea typeface="Calibri"/>
              <a:cs typeface="Times New Roman"/>
            </a:endParaRPr>
          </a:p>
        </p:txBody>
      </p:sp>
      <p:cxnSp>
        <p:nvCxnSpPr>
          <p:cNvPr id="7" name="Straight Connector 6"/>
          <p:cNvCxnSpPr/>
          <p:nvPr/>
        </p:nvCxnSpPr>
        <p:spPr>
          <a:xfrm flipV="1">
            <a:off x="1905000" y="2438400"/>
            <a:ext cx="0" cy="2819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05000" y="24384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 Box 2"/>
          <p:cNvSpPr txBox="1">
            <a:spLocks noChangeArrowheads="1"/>
          </p:cNvSpPr>
          <p:nvPr/>
        </p:nvSpPr>
        <p:spPr bwMode="auto">
          <a:xfrm>
            <a:off x="4439236" y="5257800"/>
            <a:ext cx="2897505" cy="11633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100">
                <a:latin typeface="Times New Roman"/>
                <a:ea typeface="Calibri"/>
                <a:cs typeface="Times New Roman"/>
              </a:rPr>
              <a:t>"Biddle thou Monster Avaunt!! avaount I say! or by the Great Eternal I'll cleave thee to the earth, aye thee and thy four and twenty satellites. Matty if thou art true...come on. if thou art false, may the venomous monster turn his dire fang upon thee..."</a:t>
            </a:r>
            <a:endParaRPr lang="en-US" sz="1100">
              <a:latin typeface="Calibri"/>
              <a:ea typeface="Calibri"/>
              <a:cs typeface="Times New Roman"/>
            </a:endParaRPr>
          </a:p>
        </p:txBody>
      </p:sp>
      <p:cxnSp>
        <p:nvCxnSpPr>
          <p:cNvPr id="12" name="Straight Arrow Connector 11"/>
          <p:cNvCxnSpPr/>
          <p:nvPr/>
        </p:nvCxnSpPr>
        <p:spPr>
          <a:xfrm flipV="1">
            <a:off x="5791200" y="1828800"/>
            <a:ext cx="0" cy="3429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 Box 2"/>
          <p:cNvSpPr txBox="1">
            <a:spLocks noChangeArrowheads="1"/>
          </p:cNvSpPr>
          <p:nvPr/>
        </p:nvSpPr>
        <p:spPr bwMode="auto">
          <a:xfrm>
            <a:off x="7902453" y="5262491"/>
            <a:ext cx="2613148" cy="115862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100">
                <a:latin typeface="Times New Roman"/>
                <a:ea typeface="Calibri"/>
                <a:cs typeface="Times New Roman"/>
              </a:rPr>
              <a:t>"Now now you nasty varmint, be you imperishable? I swan General that are beats all I reckon, that's the horrible wiper wot wommits wenemous heads I guess..."</a:t>
            </a:r>
            <a:endParaRPr lang="en-US" sz="1100">
              <a:latin typeface="Calibri"/>
              <a:ea typeface="Calibri"/>
              <a:cs typeface="Times New Roman"/>
            </a:endParaRPr>
          </a:p>
        </p:txBody>
      </p:sp>
      <p:cxnSp>
        <p:nvCxnSpPr>
          <p:cNvPr id="15" name="Straight Arrow Connector 14"/>
          <p:cNvCxnSpPr/>
          <p:nvPr/>
        </p:nvCxnSpPr>
        <p:spPr>
          <a:xfrm flipH="1" flipV="1">
            <a:off x="9209028" y="1828800"/>
            <a:ext cx="163573" cy="3429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63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2031" y="274638"/>
            <a:ext cx="9179169" cy="563562"/>
          </a:xfrm>
          <a:solidFill>
            <a:schemeClr val="accent2">
              <a:lumMod val="60000"/>
              <a:lumOff val="40000"/>
            </a:schemeClr>
          </a:solidFill>
          <a:ln>
            <a:solidFill>
              <a:srgbClr val="002060"/>
            </a:solidFill>
          </a:ln>
        </p:spPr>
        <p:txBody>
          <a:bodyPr>
            <a:normAutofit fontScale="90000"/>
          </a:bodyPr>
          <a:lstStyle/>
          <a:p>
            <a:r>
              <a:rPr lang="en-US" sz="3600" dirty="0">
                <a:solidFill>
                  <a:srgbClr val="002060"/>
                </a:solidFill>
                <a:latin typeface="Baskerville Old Face" panose="02020602080505020303" pitchFamily="18" charset="77"/>
              </a:rPr>
              <a:t>The Bank War</a:t>
            </a:r>
          </a:p>
        </p:txBody>
      </p:sp>
      <p:sp>
        <p:nvSpPr>
          <p:cNvPr id="8" name="Content Placeholder 7"/>
          <p:cNvSpPr>
            <a:spLocks noGrp="1"/>
          </p:cNvSpPr>
          <p:nvPr>
            <p:ph idx="1"/>
          </p:nvPr>
        </p:nvSpPr>
        <p:spPr>
          <a:xfrm>
            <a:off x="211015" y="3153229"/>
            <a:ext cx="6365631" cy="2902856"/>
          </a:xfrm>
          <a:solidFill>
            <a:schemeClr val="bg2"/>
          </a:solidFill>
          <a:ln>
            <a:solidFill>
              <a:srgbClr val="002060"/>
            </a:solidFill>
          </a:ln>
        </p:spPr>
        <p:txBody>
          <a:bodyPr>
            <a:normAutofit fontScale="92500"/>
          </a:bodyPr>
          <a:lstStyle/>
          <a:p>
            <a:pPr marL="0" indent="0">
              <a:buNone/>
            </a:pPr>
            <a:r>
              <a:rPr lang="en-US" sz="2400" b="1" dirty="0">
                <a:solidFill>
                  <a:srgbClr val="002060"/>
                </a:solidFill>
                <a:latin typeface="Times New Roman" panose="02020603050405020304" pitchFamily="18" charset="0"/>
                <a:cs typeface="Times New Roman" panose="02020603050405020304" pitchFamily="18" charset="0"/>
              </a:rPr>
              <a:t>The Bank War</a:t>
            </a:r>
            <a:r>
              <a:rPr lang="en-US" sz="2400" dirty="0">
                <a:latin typeface="Times New Roman" panose="02020603050405020304" pitchFamily="18" charset="0"/>
                <a:cs typeface="Times New Roman" panose="02020603050405020304" pitchFamily="18" charset="0"/>
              </a:rPr>
              <a:t>: Henry Clay &amp; Daniel Webster attempt to damage Jackson’s re-election bid in 1832</a:t>
            </a:r>
          </a:p>
          <a:p>
            <a:pPr lvl="1"/>
            <a:r>
              <a:rPr lang="en-US" sz="2400" b="1" dirty="0">
                <a:solidFill>
                  <a:srgbClr val="002060"/>
                </a:solidFill>
                <a:latin typeface="Times New Roman" panose="02020603050405020304" pitchFamily="18" charset="0"/>
                <a:cs typeface="Times New Roman" panose="02020603050405020304" pitchFamily="18" charset="0"/>
              </a:rPr>
              <a:t>Bank Re-Chartering Act of 1832 </a:t>
            </a:r>
            <a:r>
              <a:rPr lang="en-US" sz="2400" dirty="0">
                <a:latin typeface="Times New Roman" panose="02020603050405020304" pitchFamily="18" charset="0"/>
                <a:cs typeface="Times New Roman" panose="02020603050405020304" pitchFamily="18" charset="0"/>
              </a:rPr>
              <a:t>– save the 2</a:t>
            </a:r>
            <a:r>
              <a:rPr lang="en-US" sz="2400" baseline="30000" dirty="0">
                <a:latin typeface="Times New Roman" panose="02020603050405020304" pitchFamily="18" charset="0"/>
                <a:cs typeface="Times New Roman" panose="02020603050405020304" pitchFamily="18" charset="0"/>
              </a:rPr>
              <a:t>nd</a:t>
            </a:r>
            <a:r>
              <a:rPr lang="en-US" sz="2400" dirty="0">
                <a:latin typeface="Times New Roman" panose="02020603050405020304" pitchFamily="18" charset="0"/>
                <a:cs typeface="Times New Roman" panose="02020603050405020304" pitchFamily="18" charset="0"/>
              </a:rPr>
              <a:t> National Bank of the U.S.</a:t>
            </a:r>
          </a:p>
          <a:p>
            <a:pPr lvl="1"/>
            <a:r>
              <a:rPr lang="en-US" sz="2400" dirty="0">
                <a:latin typeface="Times New Roman" panose="02020603050405020304" pitchFamily="18" charset="0"/>
                <a:cs typeface="Times New Roman" panose="02020603050405020304" pitchFamily="18" charset="0"/>
              </a:rPr>
              <a:t>Andrew Jackson’s </a:t>
            </a:r>
            <a:r>
              <a:rPr lang="en-US" sz="2400" b="1" dirty="0">
                <a:solidFill>
                  <a:srgbClr val="002060"/>
                </a:solidFill>
                <a:latin typeface="Times New Roman" panose="02020603050405020304" pitchFamily="18" charset="0"/>
                <a:cs typeface="Times New Roman" panose="02020603050405020304" pitchFamily="18" charset="0"/>
              </a:rPr>
              <a:t>“Bank Veto Message” – (</a:t>
            </a:r>
            <a:r>
              <a:rPr lang="en-US" sz="2400" i="1" dirty="0">
                <a:solidFill>
                  <a:srgbClr val="002060"/>
                </a:solidFill>
                <a:latin typeface="Times New Roman" panose="02020603050405020304" pitchFamily="18" charset="0"/>
                <a:cs typeface="Times New Roman" panose="02020603050405020304" pitchFamily="18" charset="0"/>
              </a:rPr>
              <a:t>declares the bank to be unconstitutional</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i="1" dirty="0">
                <a:solidFill>
                  <a:srgbClr val="C00000"/>
                </a:solidFill>
                <a:latin typeface="Times New Roman" panose="02020603050405020304" pitchFamily="18" charset="0"/>
                <a:cs typeface="Times New Roman" panose="02020603050405020304" pitchFamily="18" charset="0"/>
              </a:rPr>
              <a:t>Jackson wins re-election</a:t>
            </a:r>
          </a:p>
          <a:p>
            <a:pPr lvl="1"/>
            <a:r>
              <a:rPr lang="en-US" sz="2400" b="1" dirty="0">
                <a:solidFill>
                  <a:srgbClr val="002060"/>
                </a:solidFill>
                <a:latin typeface="Times New Roman" panose="02020603050405020304" pitchFamily="18" charset="0"/>
                <a:cs typeface="Times New Roman" panose="02020603050405020304" pitchFamily="18" charset="0"/>
              </a:rPr>
              <a:t>Congressional Censure of Andrew Jackson</a:t>
            </a:r>
          </a:p>
          <a:p>
            <a:pPr lvl="1"/>
            <a:endParaRPr lang="en-US"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382A811-1495-0D41-ACE6-2CC74BA5CD4F}"/>
              </a:ext>
            </a:extLst>
          </p:cNvPr>
          <p:cNvPicPr>
            <a:picLocks noChangeAspect="1"/>
          </p:cNvPicPr>
          <p:nvPr/>
        </p:nvPicPr>
        <p:blipFill>
          <a:blip r:embed="rId2"/>
          <a:stretch>
            <a:fillRect/>
          </a:stretch>
        </p:blipFill>
        <p:spPr>
          <a:xfrm>
            <a:off x="6828971" y="3153229"/>
            <a:ext cx="4971143" cy="3444631"/>
          </a:xfrm>
          <a:prstGeom prst="rect">
            <a:avLst/>
          </a:prstGeom>
        </p:spPr>
      </p:pic>
      <p:sp>
        <p:nvSpPr>
          <p:cNvPr id="3" name="Rectangle 2">
            <a:extLst>
              <a:ext uri="{FF2B5EF4-FFF2-40B4-BE49-F238E27FC236}">
                <a16:creationId xmlns:a16="http://schemas.microsoft.com/office/drawing/2014/main" id="{EABCC184-8E83-1D46-838A-EBE08095565A}"/>
              </a:ext>
            </a:extLst>
          </p:cNvPr>
          <p:cNvSpPr/>
          <p:nvPr/>
        </p:nvSpPr>
        <p:spPr>
          <a:xfrm>
            <a:off x="580014" y="955152"/>
            <a:ext cx="11220100" cy="20811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Times" pitchFamily="2" charset="0"/>
              </a:rPr>
              <a:t>It is to be regretted that the rich and powerful too often bend the acts of government to their selfish purposes. Distinctions in society will always exist under every just government. Equality of talents, of education, or of wealth can not be produced by human institutions. In the full enjoyment of the gifts of Heaven and the fruits of superior industry, economy, and virtue, every man is equally entitled to protection by law; but when the laws undertake to add to these natural and just advantages artificial distinctions, to grant titles, gratuities, and exclusive privileges, to make the rich richer and the potent more powerful, the humble members of society–the farmers, mechanics, and laborers–who have neither the time nor the means of securing like favors to themselves, have a right to complain of the injustice of their Government. </a:t>
            </a:r>
          </a:p>
          <a:p>
            <a:r>
              <a:rPr lang="en-US" sz="1600" dirty="0">
                <a:latin typeface="Times" pitchFamily="2" charset="0"/>
              </a:rPr>
              <a:t>	- </a:t>
            </a:r>
            <a:r>
              <a:rPr lang="en-US" sz="1600" b="1" dirty="0">
                <a:latin typeface="Times" pitchFamily="2" charset="0"/>
              </a:rPr>
              <a:t>Andrew Jackson, Veto Message Against the Bank Re-chartering Act, 1832</a:t>
            </a:r>
          </a:p>
        </p:txBody>
      </p:sp>
      <p:sp>
        <p:nvSpPr>
          <p:cNvPr id="4" name="Rectangle 3">
            <a:extLst>
              <a:ext uri="{FF2B5EF4-FFF2-40B4-BE49-F238E27FC236}">
                <a16:creationId xmlns:a16="http://schemas.microsoft.com/office/drawing/2014/main" id="{18412F1F-8296-3A4F-B243-EF18D7E839ED}"/>
              </a:ext>
            </a:extLst>
          </p:cNvPr>
          <p:cNvSpPr/>
          <p:nvPr/>
        </p:nvSpPr>
        <p:spPr>
          <a:xfrm>
            <a:off x="715108" y="6173037"/>
            <a:ext cx="6670430" cy="57945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rgbClr val="FFFF00"/>
                </a:solidFill>
                <a:latin typeface="Times" pitchFamily="2" charset="0"/>
              </a:rPr>
              <a:t>Effect</a:t>
            </a:r>
            <a:r>
              <a:rPr lang="en-US" sz="2400" dirty="0">
                <a:latin typeface="Times" pitchFamily="2" charset="0"/>
              </a:rPr>
              <a:t>: return of the </a:t>
            </a:r>
            <a:r>
              <a:rPr lang="en-US" sz="2400" u="sng" dirty="0">
                <a:latin typeface="Times" pitchFamily="2" charset="0"/>
              </a:rPr>
              <a:t>two-party system – </a:t>
            </a:r>
            <a:r>
              <a:rPr lang="en-US" sz="2400" b="1" u="sng" dirty="0">
                <a:latin typeface="Times" pitchFamily="2" charset="0"/>
              </a:rPr>
              <a:t>Whig Party</a:t>
            </a:r>
          </a:p>
        </p:txBody>
      </p:sp>
      <p:sp>
        <p:nvSpPr>
          <p:cNvPr id="5" name="Rectangle 4">
            <a:extLst>
              <a:ext uri="{FF2B5EF4-FFF2-40B4-BE49-F238E27FC236}">
                <a16:creationId xmlns:a16="http://schemas.microsoft.com/office/drawing/2014/main" id="{D94E9A28-38E8-92DC-2DAA-DD7968A79986}"/>
              </a:ext>
            </a:extLst>
          </p:cNvPr>
          <p:cNvSpPr/>
          <p:nvPr/>
        </p:nvSpPr>
        <p:spPr>
          <a:xfrm>
            <a:off x="6828971" y="4339771"/>
            <a:ext cx="4238172" cy="1179286"/>
          </a:xfrm>
          <a:prstGeom prst="rect">
            <a:avLst/>
          </a:prstGeom>
          <a:solidFill>
            <a:srgbClr val="00206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Jackson Expands power</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Ignores Supreme Court ruling </a:t>
            </a:r>
            <a:r>
              <a:rPr lang="en-US" sz="2400" dirty="0">
                <a:solidFill>
                  <a:srgbClr val="FFFF00"/>
                </a:solidFill>
                <a:latin typeface="Times" panose="02020603050405020304" pitchFamily="18" charset="0"/>
                <a:cs typeface="Times" panose="02020603050405020304" pitchFamily="18" charset="0"/>
              </a:rPr>
              <a:t>(</a:t>
            </a:r>
            <a:r>
              <a:rPr lang="en-US" sz="2400" i="1" u="sng" dirty="0">
                <a:solidFill>
                  <a:srgbClr val="FFFF00"/>
                </a:solidFill>
                <a:latin typeface="Times" panose="02020603050405020304" pitchFamily="18" charset="0"/>
                <a:cs typeface="Times" panose="02020603050405020304" pitchFamily="18" charset="0"/>
              </a:rPr>
              <a:t>McCulloch v. Maryland)</a:t>
            </a:r>
          </a:p>
        </p:txBody>
      </p:sp>
      <p:sp>
        <p:nvSpPr>
          <p:cNvPr id="6" name="Arrow: Right 5">
            <a:extLst>
              <a:ext uri="{FF2B5EF4-FFF2-40B4-BE49-F238E27FC236}">
                <a16:creationId xmlns:a16="http://schemas.microsoft.com/office/drawing/2014/main" id="{BA510AA0-850A-83EA-4FB7-C16B69E53E01}"/>
              </a:ext>
            </a:extLst>
          </p:cNvPr>
          <p:cNvSpPr/>
          <p:nvPr/>
        </p:nvSpPr>
        <p:spPr>
          <a:xfrm>
            <a:off x="6438759" y="4711700"/>
            <a:ext cx="457200" cy="435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81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22137"/>
          </a:xfrm>
          <a:solidFill>
            <a:schemeClr val="accent2">
              <a:lumMod val="60000"/>
              <a:lumOff val="40000"/>
            </a:schemeClr>
          </a:solidFill>
        </p:spPr>
        <p:txBody>
          <a:bodyPr/>
          <a:lstStyle/>
          <a:p>
            <a:r>
              <a:rPr lang="en-US" b="1" dirty="0">
                <a:latin typeface="Baskerville Old Face" panose="02020602080505020303" pitchFamily="18" charset="77"/>
              </a:rPr>
              <a:t>Panic of 1837</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169" y="1887415"/>
            <a:ext cx="10175631" cy="4637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482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t="-69000" b="-6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368" y="381000"/>
            <a:ext cx="11066585" cy="6096000"/>
          </a:xfrm>
          <a:solidFill>
            <a:schemeClr val="bg2"/>
          </a:solidFill>
          <a:ln>
            <a:solidFill>
              <a:srgbClr val="C00000"/>
            </a:solidFill>
          </a:ln>
        </p:spPr>
        <p:txBody>
          <a:bodyPr>
            <a:noAutofit/>
          </a:bodyPr>
          <a:lstStyle/>
          <a:p>
            <a:pPr marL="114300" indent="0">
              <a:buNone/>
            </a:pPr>
            <a:r>
              <a:rPr lang="en-US" sz="2400" b="1" i="1" dirty="0">
                <a:solidFill>
                  <a:srgbClr val="002060"/>
                </a:solidFill>
                <a:latin typeface="Times New Roman" panose="02020603050405020304" pitchFamily="18" charset="0"/>
                <a:cs typeface="Times New Roman" panose="02020603050405020304" pitchFamily="18" charset="0"/>
              </a:rPr>
              <a:t>Essential Question:</a:t>
            </a:r>
            <a:r>
              <a:rPr lang="en-US" sz="2400" b="1" dirty="0">
                <a:solidFill>
                  <a:srgbClr val="00206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How did the rise of Jacksonian democracy impact the common man and promote further division within the United States?</a:t>
            </a:r>
          </a:p>
          <a:p>
            <a:pPr marL="114300" indent="0">
              <a:buNone/>
            </a:pPr>
            <a:r>
              <a:rPr lang="en-US" sz="2400" b="1" i="1" dirty="0">
                <a:solidFill>
                  <a:srgbClr val="002060"/>
                </a:solidFill>
                <a:latin typeface="Times New Roman" panose="02020603050405020304" pitchFamily="18" charset="0"/>
                <a:cs typeface="Times New Roman" panose="02020603050405020304" pitchFamily="18" charset="0"/>
              </a:rPr>
              <a:t>Students can:</a:t>
            </a:r>
          </a:p>
          <a:p>
            <a:pPr lvl="0"/>
            <a:r>
              <a:rPr lang="en-US" sz="2400" dirty="0">
                <a:latin typeface="Times New Roman" panose="02020603050405020304" pitchFamily="18" charset="0"/>
                <a:cs typeface="Times New Roman" panose="02020603050405020304" pitchFamily="18" charset="0"/>
              </a:rPr>
              <a:t>Evaluate whether the common man benefitted from Jacksonian democracy and the transformation in the market economy</a:t>
            </a:r>
          </a:p>
          <a:p>
            <a:pPr lvl="0"/>
            <a:r>
              <a:rPr lang="en-US" sz="2400" dirty="0">
                <a:latin typeface="Times New Roman" panose="02020603050405020304" pitchFamily="18" charset="0"/>
                <a:cs typeface="Times New Roman" panose="02020603050405020304" pitchFamily="18" charset="0"/>
              </a:rPr>
              <a:t>Evaluate how Jackson’s policies further expanded debates over the role of government in the United States</a:t>
            </a:r>
          </a:p>
          <a:p>
            <a:pPr marL="114300" indent="0">
              <a:buNone/>
            </a:pPr>
            <a:r>
              <a:rPr lang="en-US" sz="2400" b="1" dirty="0">
                <a:solidFill>
                  <a:srgbClr val="002060"/>
                </a:solidFill>
                <a:latin typeface="Times New Roman" panose="02020603050405020304" pitchFamily="18" charset="0"/>
                <a:cs typeface="Times New Roman" panose="02020603050405020304" pitchFamily="18" charset="0"/>
              </a:rPr>
              <a:t>Agenda</a:t>
            </a:r>
          </a:p>
          <a:p>
            <a:pPr marL="566738" indent="-182563"/>
            <a:r>
              <a:rPr lang="en-US" sz="2400" dirty="0">
                <a:latin typeface="Times New Roman" panose="02020603050405020304" pitchFamily="18" charset="0"/>
                <a:cs typeface="Times New Roman" panose="02020603050405020304" pitchFamily="18" charset="0"/>
              </a:rPr>
              <a:t>Objective 7 Question</a:t>
            </a:r>
          </a:p>
          <a:p>
            <a:pPr marL="566738" indent="-182563"/>
            <a:r>
              <a:rPr lang="en-US" sz="2400" dirty="0">
                <a:latin typeface="Times New Roman" panose="02020603050405020304" pitchFamily="18" charset="0"/>
                <a:cs typeface="Times New Roman" panose="02020603050405020304" pitchFamily="18" charset="0"/>
              </a:rPr>
              <a:t>Political Revolution of 1828</a:t>
            </a:r>
          </a:p>
          <a:p>
            <a:pPr marL="566738" indent="-182563"/>
            <a:r>
              <a:rPr lang="en-US" sz="2400" dirty="0">
                <a:latin typeface="Times New Roman" panose="02020603050405020304" pitchFamily="18" charset="0"/>
                <a:cs typeface="Times New Roman" panose="02020603050405020304" pitchFamily="18" charset="0"/>
              </a:rPr>
              <a:t>John Q, the Chump of the Common Man</a:t>
            </a:r>
          </a:p>
          <a:p>
            <a:pPr marL="114300" indent="0">
              <a:buNone/>
            </a:pPr>
            <a:r>
              <a:rPr lang="en-US" sz="2400" b="1" dirty="0">
                <a:solidFill>
                  <a:srgbClr val="002060"/>
                </a:solidFill>
                <a:latin typeface="Times New Roman" panose="02020603050405020304" pitchFamily="18" charset="0"/>
                <a:cs typeface="Times New Roman" panose="02020603050405020304" pitchFamily="18" charset="0"/>
              </a:rPr>
              <a:t>Homework:</a:t>
            </a:r>
          </a:p>
          <a:p>
            <a:r>
              <a:rPr lang="en-US" sz="2400" b="1" dirty="0">
                <a:solidFill>
                  <a:srgbClr val="002060"/>
                </a:solidFill>
                <a:latin typeface="Times New Roman" panose="02020603050405020304" pitchFamily="18" charset="0"/>
                <a:cs typeface="Times New Roman" panose="02020603050405020304" pitchFamily="18" charset="0"/>
              </a:rPr>
              <a:t>Objective 8 Questions </a:t>
            </a:r>
          </a:p>
        </p:txBody>
      </p:sp>
    </p:spTree>
    <p:extLst>
      <p:ext uri="{BB962C8B-B14F-4D97-AF65-F5344CB8AC3E}">
        <p14:creationId xmlns:p14="http://schemas.microsoft.com/office/powerpoint/2010/main" val="1088434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274638"/>
            <a:ext cx="8932985" cy="567372"/>
          </a:xfrm>
          <a:solidFill>
            <a:schemeClr val="accent2">
              <a:lumMod val="60000"/>
              <a:lumOff val="40000"/>
            </a:schemeClr>
          </a:solidFill>
          <a:ln>
            <a:solidFill>
              <a:srgbClr val="002060"/>
            </a:solidFill>
          </a:ln>
        </p:spPr>
        <p:txBody>
          <a:bodyPr>
            <a:normAutofit fontScale="90000"/>
          </a:bodyPr>
          <a:lstStyle/>
          <a:p>
            <a:r>
              <a:rPr lang="en-US" sz="3600" b="1" dirty="0">
                <a:solidFill>
                  <a:schemeClr val="tx1">
                    <a:lumMod val="75000"/>
                    <a:lumOff val="25000"/>
                  </a:schemeClr>
                </a:solidFill>
                <a:latin typeface="Times New Roman" panose="02020603050405020304" pitchFamily="18" charset="0"/>
                <a:cs typeface="Times New Roman" panose="02020603050405020304" pitchFamily="18" charset="0"/>
              </a:rPr>
              <a:t>Panic of 1837</a:t>
            </a:r>
          </a:p>
        </p:txBody>
      </p:sp>
      <p:sp>
        <p:nvSpPr>
          <p:cNvPr id="3" name="Content Placeholder 2"/>
          <p:cNvSpPr>
            <a:spLocks noGrp="1"/>
          </p:cNvSpPr>
          <p:nvPr>
            <p:ph idx="1"/>
          </p:nvPr>
        </p:nvSpPr>
        <p:spPr>
          <a:xfrm>
            <a:off x="586153" y="1143000"/>
            <a:ext cx="11312769" cy="5257800"/>
          </a:xfrm>
          <a:solidFill>
            <a:schemeClr val="accent3">
              <a:lumMod val="20000"/>
              <a:lumOff val="80000"/>
            </a:schemeClr>
          </a:solidFill>
          <a:ln>
            <a:solidFill>
              <a:srgbClr val="002060"/>
            </a:solidFill>
          </a:ln>
        </p:spPr>
        <p:txBody>
          <a:bodyPr>
            <a:normAutofit/>
          </a:bodyPr>
          <a:lstStyle/>
          <a:p>
            <a:pPr>
              <a:spcBef>
                <a:spcPts val="0"/>
              </a:spcBef>
            </a:pPr>
            <a:r>
              <a:rPr lang="en-US" sz="2400" b="1" u="sng" dirty="0">
                <a:solidFill>
                  <a:srgbClr val="C00000"/>
                </a:solidFill>
                <a:latin typeface="Times New Roman" panose="02020603050405020304" pitchFamily="18" charset="0"/>
                <a:cs typeface="Times New Roman" panose="02020603050405020304" pitchFamily="18" charset="0"/>
              </a:rPr>
              <a:t>Biddle’s Bank War </a:t>
            </a:r>
            <a:r>
              <a:rPr lang="en-US" sz="2400" dirty="0">
                <a:latin typeface="Times New Roman" panose="02020603050405020304" pitchFamily="18" charset="0"/>
                <a:cs typeface="Times New Roman" panose="02020603050405020304" pitchFamily="18" charset="0"/>
              </a:rPr>
              <a:t>– raise interest rates (hurts the common man farmer – </a:t>
            </a:r>
            <a:r>
              <a:rPr lang="en-US" sz="2400" i="1" dirty="0">
                <a:latin typeface="Times New Roman" panose="02020603050405020304" pitchFamily="18" charset="0"/>
                <a:cs typeface="Times New Roman" panose="02020603050405020304" pitchFamily="18" charset="0"/>
              </a:rPr>
              <a:t>NO land speculating)</a:t>
            </a:r>
            <a:r>
              <a:rPr lang="en-US" sz="2400" b="1" i="1" dirty="0">
                <a:solidFill>
                  <a:srgbClr val="C00000"/>
                </a:solidFill>
                <a:latin typeface="Times New Roman" panose="02020603050405020304" pitchFamily="18" charset="0"/>
                <a:cs typeface="Times New Roman" panose="02020603050405020304" pitchFamily="18" charset="0"/>
              </a:rPr>
              <a:t> </a:t>
            </a:r>
          </a:p>
          <a:p>
            <a:pPr>
              <a:spcBef>
                <a:spcPts val="0"/>
              </a:spcBef>
            </a:pPr>
            <a:r>
              <a:rPr lang="en-US" sz="2400" dirty="0">
                <a:latin typeface="Times New Roman" panose="02020603050405020304" pitchFamily="18" charset="0"/>
                <a:cs typeface="Times New Roman" panose="02020603050405020304" pitchFamily="18" charset="0"/>
              </a:rPr>
              <a:t>Jackson removes federal $$ from the Bank </a:t>
            </a:r>
            <a:r>
              <a:rPr lang="en-US" sz="2400" b="1" dirty="0">
                <a:solidFill>
                  <a:srgbClr val="C00000"/>
                </a:solidFill>
                <a:latin typeface="Times New Roman" panose="02020603050405020304" pitchFamily="18" charset="0"/>
                <a:cs typeface="Times New Roman" panose="02020603050405020304" pitchFamily="18" charset="0"/>
              </a:rPr>
              <a:t>(</a:t>
            </a:r>
            <a:r>
              <a:rPr lang="en-US" sz="2400" b="1" i="1" dirty="0">
                <a:solidFill>
                  <a:srgbClr val="C00000"/>
                </a:solidFill>
                <a:latin typeface="Times New Roman" panose="02020603050405020304" pitchFamily="18" charset="0"/>
                <a:cs typeface="Times New Roman" panose="02020603050405020304" pitchFamily="18" charset="0"/>
              </a:rPr>
              <a:t>Voter Mandate 1832</a:t>
            </a:r>
            <a:r>
              <a:rPr lang="en-US" sz="2400" b="1" dirty="0">
                <a:solidFill>
                  <a:srgbClr val="C00000"/>
                </a:solidFill>
                <a:latin typeface="Times New Roman" panose="02020603050405020304" pitchFamily="18" charset="0"/>
                <a:cs typeface="Times New Roman" panose="02020603050405020304" pitchFamily="18" charset="0"/>
              </a:rPr>
              <a:t>)</a:t>
            </a:r>
          </a:p>
          <a:p>
            <a:pPr lvl="1">
              <a:spcBef>
                <a:spcPts val="0"/>
              </a:spcBef>
            </a:pPr>
            <a:r>
              <a:rPr lang="en-US" sz="2400" b="1" u="sng" dirty="0">
                <a:solidFill>
                  <a:srgbClr val="002060"/>
                </a:solidFill>
                <a:latin typeface="Times New Roman" panose="02020603050405020304" pitchFamily="18" charset="0"/>
                <a:cs typeface="Times New Roman" panose="02020603050405020304" pitchFamily="18" charset="0"/>
              </a:rPr>
              <a:t>Pet Banks </a:t>
            </a:r>
            <a:r>
              <a:rPr lang="en-US" sz="2400" dirty="0">
                <a:latin typeface="Times New Roman" panose="02020603050405020304" pitchFamily="18" charset="0"/>
                <a:cs typeface="Times New Roman" panose="02020603050405020304" pitchFamily="18" charset="0"/>
              </a:rPr>
              <a:t>or </a:t>
            </a:r>
            <a:r>
              <a:rPr lang="en-US" sz="2400" b="1" u="sng" dirty="0">
                <a:solidFill>
                  <a:srgbClr val="002060"/>
                </a:solidFill>
                <a:latin typeface="Times New Roman" panose="02020603050405020304" pitchFamily="18" charset="0"/>
                <a:cs typeface="Times New Roman" panose="02020603050405020304" pitchFamily="18" charset="0"/>
              </a:rPr>
              <a:t>Wildcat Banks</a:t>
            </a:r>
            <a:r>
              <a:rPr lang="en-US" sz="2400" dirty="0">
                <a:latin typeface="Times New Roman" panose="02020603050405020304" pitchFamily="18" charset="0"/>
                <a:cs typeface="Times New Roman" panose="02020603050405020304" pitchFamily="18" charset="0"/>
              </a:rPr>
              <a:t>: state banks that hold federal money</a:t>
            </a:r>
          </a:p>
          <a:p>
            <a:pPr lvl="1">
              <a:spcBef>
                <a:spcPts val="0"/>
              </a:spcBef>
            </a:pPr>
            <a:r>
              <a:rPr lang="en-US" sz="2400" dirty="0">
                <a:latin typeface="Times New Roman" panose="02020603050405020304" pitchFamily="18" charset="0"/>
                <a:cs typeface="Times New Roman" panose="02020603050405020304" pitchFamily="18" charset="0"/>
              </a:rPr>
              <a:t>Bank </a:t>
            </a:r>
            <a:r>
              <a:rPr lang="en-US" sz="2400" b="1" i="1" dirty="0">
                <a:solidFill>
                  <a:srgbClr val="002060"/>
                </a:solidFill>
                <a:latin typeface="Times New Roman" panose="02020603050405020304" pitchFamily="18" charset="0"/>
                <a:cs typeface="Times New Roman" panose="02020603050405020304" pitchFamily="18" charset="0"/>
              </a:rPr>
              <a:t>(Spoil system – corruption)</a:t>
            </a:r>
          </a:p>
          <a:p>
            <a:pPr lvl="1">
              <a:spcBef>
                <a:spcPts val="0"/>
              </a:spcBef>
            </a:pPr>
            <a:r>
              <a:rPr lang="en-US" sz="2400" dirty="0">
                <a:latin typeface="Times New Roman" panose="02020603050405020304" pitchFamily="18" charset="0"/>
                <a:cs typeface="Times New Roman" panose="02020603050405020304" pitchFamily="18" charset="0"/>
              </a:rPr>
              <a:t>Flood the US economy with paper currency cause in economic cycles of booms and busts</a:t>
            </a:r>
          </a:p>
          <a:p>
            <a:pPr marL="342900" lvl="1" indent="-342900">
              <a:spcBef>
                <a:spcPts val="0"/>
              </a:spcBef>
            </a:pPr>
            <a:r>
              <a:rPr lang="en-US" sz="2400" b="1" i="1" u="sng" dirty="0">
                <a:solidFill>
                  <a:srgbClr val="002060"/>
                </a:solidFill>
                <a:latin typeface="Times New Roman" panose="02020603050405020304" pitchFamily="18" charset="0"/>
                <a:cs typeface="Times New Roman" panose="02020603050405020304" pitchFamily="18" charset="0"/>
              </a:rPr>
              <a:t>Specie Circular Law </a:t>
            </a:r>
            <a:r>
              <a:rPr lang="en-US" sz="2400" dirty="0">
                <a:latin typeface="Times New Roman" panose="02020603050405020304" pitchFamily="18" charset="0"/>
                <a:cs typeface="Times New Roman" panose="02020603050405020304" pitchFamily="18" charset="0"/>
              </a:rPr>
              <a:t>of 1836: only hard currency can be used to by federal lands (westward expansion)	</a:t>
            </a:r>
            <a:r>
              <a:rPr lang="en-US" sz="2400" b="1" u="sng" dirty="0">
                <a:solidFill>
                  <a:srgbClr val="FF0000"/>
                </a:solidFill>
                <a:latin typeface="Times New Roman" panose="02020603050405020304" pitchFamily="18" charset="0"/>
                <a:cs typeface="Times New Roman" panose="02020603050405020304" pitchFamily="18" charset="0"/>
              </a:rPr>
              <a:t>Panic of 1837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4337538"/>
            <a:ext cx="3810000" cy="236425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6647" y="3977932"/>
            <a:ext cx="4267200" cy="2708910"/>
          </a:xfrm>
          <a:prstGeom prst="rect">
            <a:avLst/>
          </a:prstGeom>
        </p:spPr>
      </p:pic>
      <p:sp>
        <p:nvSpPr>
          <p:cNvPr id="7" name="Right Arrow 6">
            <a:extLst>
              <a:ext uri="{FF2B5EF4-FFF2-40B4-BE49-F238E27FC236}">
                <a16:creationId xmlns:a16="http://schemas.microsoft.com/office/drawing/2014/main" id="{B033A469-D014-E84F-9A80-4024584C1411}"/>
              </a:ext>
            </a:extLst>
          </p:cNvPr>
          <p:cNvSpPr/>
          <p:nvPr/>
        </p:nvSpPr>
        <p:spPr>
          <a:xfrm>
            <a:off x="3810000" y="3898362"/>
            <a:ext cx="492369" cy="276372"/>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383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1659-8E08-491A-329E-44D055550CC5}"/>
              </a:ext>
            </a:extLst>
          </p:cNvPr>
          <p:cNvSpPr>
            <a:spLocks noGrp="1"/>
          </p:cNvSpPr>
          <p:nvPr>
            <p:ph type="title"/>
          </p:nvPr>
        </p:nvSpPr>
        <p:spPr>
          <a:xfrm>
            <a:off x="1069848" y="239684"/>
            <a:ext cx="10058400" cy="749082"/>
          </a:xfrm>
          <a:solidFill>
            <a:schemeClr val="accent2">
              <a:lumMod val="60000"/>
              <a:lumOff val="40000"/>
            </a:schemeClr>
          </a:solidFill>
          <a:ln>
            <a:solidFill>
              <a:srgbClr val="002060"/>
            </a:solidFill>
          </a:ln>
        </p:spPr>
        <p:txBody>
          <a:bodyPr>
            <a:normAutofit fontScale="90000"/>
          </a:bodyPr>
          <a:lstStyle/>
          <a:p>
            <a:r>
              <a:rPr lang="en-US" dirty="0">
                <a:latin typeface="Baskerville Old Face" panose="02020602080505020303" pitchFamily="18" charset="0"/>
              </a:rPr>
              <a:t>Commons Champ or Chump</a:t>
            </a:r>
          </a:p>
        </p:txBody>
      </p:sp>
      <p:sp>
        <p:nvSpPr>
          <p:cNvPr id="3" name="Content Placeholder 2">
            <a:extLst>
              <a:ext uri="{FF2B5EF4-FFF2-40B4-BE49-F238E27FC236}">
                <a16:creationId xmlns:a16="http://schemas.microsoft.com/office/drawing/2014/main" id="{9D3BBE6F-7525-7FB3-AC34-F52489179484}"/>
              </a:ext>
            </a:extLst>
          </p:cNvPr>
          <p:cNvSpPr>
            <a:spLocks noGrp="1"/>
          </p:cNvSpPr>
          <p:nvPr>
            <p:ph idx="1"/>
          </p:nvPr>
        </p:nvSpPr>
        <p:spPr>
          <a:xfrm>
            <a:off x="406400" y="3960369"/>
            <a:ext cx="11486896" cy="2427514"/>
          </a:xfrm>
          <a:ln>
            <a:solidFill>
              <a:srgbClr val="002060"/>
            </a:solidFill>
          </a:ln>
        </p:spPr>
        <p:txBody>
          <a:bodyPr>
            <a:normAutofit lnSpcReduction="10000"/>
          </a:bodyPr>
          <a:lstStyle/>
          <a:p>
            <a:pPr marL="0" indent="0">
              <a:buNone/>
            </a:pPr>
            <a:r>
              <a:rPr lang="en-US" sz="2400" dirty="0">
                <a:latin typeface="Times" panose="02020603050405020304" pitchFamily="18" charset="0"/>
                <a:cs typeface="Times" panose="02020603050405020304" pitchFamily="18" charset="0"/>
              </a:rPr>
              <a:t>Evaluate whether the Indian Removal Act supports Jackson’s claim that he was the common man’s hero.</a:t>
            </a:r>
          </a:p>
          <a:p>
            <a:r>
              <a:rPr lang="en-US" sz="2400" dirty="0">
                <a:latin typeface="Times" panose="02020603050405020304" pitchFamily="18" charset="0"/>
                <a:cs typeface="Times" panose="02020603050405020304" pitchFamily="18" charset="0"/>
              </a:rPr>
              <a:t>Read article on the Indian Removal Act </a:t>
            </a:r>
          </a:p>
          <a:p>
            <a:r>
              <a:rPr lang="en-US" sz="2400" dirty="0">
                <a:latin typeface="Times" panose="02020603050405020304" pitchFamily="18" charset="0"/>
                <a:cs typeface="Times" panose="02020603050405020304" pitchFamily="18" charset="0"/>
              </a:rPr>
              <a:t>Development argumentative response using at least two pieces of specific historic evidence to support your claim. </a:t>
            </a:r>
          </a:p>
          <a:p>
            <a:r>
              <a:rPr lang="en-US" sz="2400" dirty="0">
                <a:latin typeface="Times" panose="02020603050405020304" pitchFamily="18" charset="0"/>
                <a:cs typeface="Times" panose="02020603050405020304" pitchFamily="18" charset="0"/>
              </a:rPr>
              <a:t>Write a counter-claim using one-piece specific historic evidence  </a:t>
            </a:r>
          </a:p>
        </p:txBody>
      </p:sp>
      <p:pic>
        <p:nvPicPr>
          <p:cNvPr id="1026" name="Picture 2" descr="Native American Removal from the Southeast">
            <a:extLst>
              <a:ext uri="{FF2B5EF4-FFF2-40B4-BE49-F238E27FC236}">
                <a16:creationId xmlns:a16="http://schemas.microsoft.com/office/drawing/2014/main" id="{F73E430C-3504-C645-0B10-AF8D39A84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29" y="1219200"/>
            <a:ext cx="5878286" cy="255451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028" name="Picture 4" descr="Andrew Jackson, the Great Father, ca. 1830">
            <a:extLst>
              <a:ext uri="{FF2B5EF4-FFF2-40B4-BE49-F238E27FC236}">
                <a16:creationId xmlns:a16="http://schemas.microsoft.com/office/drawing/2014/main" id="{02DA3486-3120-A937-BDF1-12BFB626C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735" y="870856"/>
            <a:ext cx="2811236" cy="290285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96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366C-2883-FE30-BF02-27A9CEB4003C}"/>
              </a:ext>
            </a:extLst>
          </p:cNvPr>
          <p:cNvSpPr>
            <a:spLocks noGrp="1"/>
          </p:cNvSpPr>
          <p:nvPr>
            <p:ph type="title"/>
          </p:nvPr>
        </p:nvSpPr>
        <p:spPr>
          <a:xfrm>
            <a:off x="1069848" y="484632"/>
            <a:ext cx="10058400" cy="778111"/>
          </a:xfrm>
          <a:solidFill>
            <a:schemeClr val="accent2">
              <a:lumMod val="60000"/>
              <a:lumOff val="40000"/>
            </a:schemeClr>
          </a:solidFill>
          <a:ln>
            <a:solidFill>
              <a:srgbClr val="002060"/>
            </a:solidFill>
          </a:ln>
        </p:spPr>
        <p:txBody>
          <a:bodyPr>
            <a:normAutofit fontScale="90000"/>
          </a:bodyPr>
          <a:lstStyle/>
          <a:p>
            <a:r>
              <a:rPr lang="en-US" dirty="0"/>
              <a:t>Ideology of the Jacksonian Democrats</a:t>
            </a:r>
          </a:p>
        </p:txBody>
      </p:sp>
      <p:sp>
        <p:nvSpPr>
          <p:cNvPr id="3" name="Content Placeholder 2">
            <a:extLst>
              <a:ext uri="{FF2B5EF4-FFF2-40B4-BE49-F238E27FC236}">
                <a16:creationId xmlns:a16="http://schemas.microsoft.com/office/drawing/2014/main" id="{F3CAC9E8-4579-B4F4-DF07-6429FE8D2907}"/>
              </a:ext>
            </a:extLst>
          </p:cNvPr>
          <p:cNvSpPr>
            <a:spLocks noGrp="1"/>
          </p:cNvSpPr>
          <p:nvPr>
            <p:ph idx="1"/>
          </p:nvPr>
        </p:nvSpPr>
        <p:spPr/>
        <p:txBody>
          <a:bodyPr>
            <a:normAutofit/>
          </a:bodyPr>
          <a:lstStyle/>
          <a:p>
            <a:pPr marL="0" indent="0">
              <a:buNone/>
            </a:pPr>
            <a:r>
              <a:rPr lang="en-US" sz="2400" dirty="0"/>
              <a:t>Political philosophies of the Jacksonian democrats</a:t>
            </a:r>
          </a:p>
          <a:p>
            <a:r>
              <a:rPr lang="en-US" sz="2400" dirty="0"/>
              <a:t>Prioritize policies that support the common man</a:t>
            </a:r>
          </a:p>
          <a:p>
            <a:r>
              <a:rPr lang="en-US" sz="2400" dirty="0"/>
              <a:t>Strict constructionism views of the Constitution – shrink federal power </a:t>
            </a:r>
          </a:p>
          <a:p>
            <a:r>
              <a:rPr lang="en-US" sz="2400" dirty="0"/>
              <a:t>Return power to the states </a:t>
            </a:r>
          </a:p>
        </p:txBody>
      </p:sp>
    </p:spTree>
    <p:extLst>
      <p:ext uri="{BB962C8B-B14F-4D97-AF65-F5344CB8AC3E}">
        <p14:creationId xmlns:p14="http://schemas.microsoft.com/office/powerpoint/2010/main" val="1094306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839200" cy="792162"/>
          </a:xfrm>
          <a:solidFill>
            <a:schemeClr val="accent2">
              <a:lumMod val="60000"/>
              <a:lumOff val="40000"/>
            </a:schemeClr>
          </a:solidFill>
          <a:ln>
            <a:solidFill>
              <a:srgbClr val="002060"/>
            </a:solidFill>
          </a:ln>
        </p:spPr>
        <p:txBody>
          <a:bodyPr>
            <a:normAutofit/>
          </a:bodyPr>
          <a:lstStyle/>
          <a:p>
            <a:r>
              <a:rPr lang="en-US" sz="4400" b="1" dirty="0">
                <a:latin typeface="Times New Roman" panose="02020603050405020304" pitchFamily="18" charset="0"/>
                <a:cs typeface="Times New Roman" panose="02020603050405020304" pitchFamily="18" charset="0"/>
              </a:rPr>
              <a:t>Election of 1836</a:t>
            </a:r>
          </a:p>
        </p:txBody>
      </p:sp>
      <p:sp>
        <p:nvSpPr>
          <p:cNvPr id="3" name="Content Placeholder 2"/>
          <p:cNvSpPr>
            <a:spLocks noGrp="1"/>
          </p:cNvSpPr>
          <p:nvPr>
            <p:ph idx="1"/>
          </p:nvPr>
        </p:nvSpPr>
        <p:spPr>
          <a:xfrm>
            <a:off x="539261" y="1143000"/>
            <a:ext cx="10855569" cy="5257800"/>
          </a:xfrm>
        </p:spPr>
        <p:txBody>
          <a:bodyPr>
            <a:normAutofit/>
          </a:bodyPr>
          <a:lstStyle/>
          <a:p>
            <a:r>
              <a:rPr lang="en-US" sz="2400" b="1" dirty="0">
                <a:solidFill>
                  <a:srgbClr val="002060"/>
                </a:solidFill>
                <a:latin typeface="Times New Roman" panose="02020603050405020304" pitchFamily="18" charset="0"/>
                <a:cs typeface="Times New Roman" panose="02020603050405020304" pitchFamily="18" charset="0"/>
              </a:rPr>
              <a:t>Martin Van Buren “the Little Magician” </a:t>
            </a:r>
            <a:r>
              <a:rPr lang="en-US" sz="2400" dirty="0">
                <a:latin typeface="Times New Roman" panose="02020603050405020304" pitchFamily="18" charset="0"/>
                <a:cs typeface="Times New Roman" panose="02020603050405020304" pitchFamily="18" charset="0"/>
              </a:rPr>
              <a:t>elected</a:t>
            </a:r>
          </a:p>
          <a:p>
            <a:pPr lvl="1"/>
            <a:r>
              <a:rPr lang="en-US" sz="2400" i="1" dirty="0">
                <a:latin typeface="Times New Roman" panose="02020603050405020304" pitchFamily="18" charset="0"/>
                <a:cs typeface="Times New Roman" panose="02020603050405020304" pitchFamily="18" charset="0"/>
              </a:rPr>
              <a:t>Weakness</a:t>
            </a:r>
            <a:r>
              <a:rPr lang="en-US" sz="2400" dirty="0">
                <a:latin typeface="Times New Roman" panose="02020603050405020304" pitchFamily="18" charset="0"/>
                <a:cs typeface="Times New Roman" panose="02020603050405020304" pitchFamily="18" charset="0"/>
              </a:rPr>
              <a:t>: riding Andrew Jackson’s coattails</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1" y="2168769"/>
            <a:ext cx="7529512" cy="453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348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15" y="228600"/>
            <a:ext cx="9237785" cy="792162"/>
          </a:xfrm>
          <a:solidFill>
            <a:schemeClr val="accent2">
              <a:lumMod val="60000"/>
              <a:lumOff val="40000"/>
            </a:schemeClr>
          </a:solidFill>
          <a:ln>
            <a:solidFill>
              <a:srgbClr val="002060"/>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Emergence of the two-party system </a:t>
            </a:r>
          </a:p>
        </p:txBody>
      </p:sp>
      <p:sp>
        <p:nvSpPr>
          <p:cNvPr id="3" name="Content Placeholder 2"/>
          <p:cNvSpPr>
            <a:spLocks noGrp="1"/>
          </p:cNvSpPr>
          <p:nvPr>
            <p:ph idx="1"/>
          </p:nvPr>
        </p:nvSpPr>
        <p:spPr>
          <a:xfrm>
            <a:off x="550985" y="1143000"/>
            <a:ext cx="10785230" cy="5257800"/>
          </a:xfrm>
        </p:spPr>
        <p:txBody>
          <a:bodyPr>
            <a:normAutofit/>
          </a:bodyPr>
          <a:lstStyle/>
          <a:p>
            <a:r>
              <a:rPr lang="en-US" sz="2400" b="1" dirty="0">
                <a:solidFill>
                  <a:srgbClr val="002060"/>
                </a:solidFill>
                <a:latin typeface="Times New Roman" panose="02020603050405020304" pitchFamily="18" charset="0"/>
                <a:cs typeface="Times New Roman" panose="02020603050405020304" pitchFamily="18" charset="0"/>
              </a:rPr>
              <a:t>Two Party System </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a:solidFill>
                  <a:srgbClr val="002060"/>
                </a:solidFill>
                <a:latin typeface="Times New Roman" panose="02020603050405020304" pitchFamily="18" charset="0"/>
                <a:cs typeface="Times New Roman" panose="02020603050405020304" pitchFamily="18" charset="0"/>
              </a:rPr>
              <a:t>Impact of the Bank War </a:t>
            </a:r>
          </a:p>
          <a:p>
            <a:r>
              <a:rPr lang="en-US" sz="2400" dirty="0">
                <a:latin typeface="Times New Roman" panose="02020603050405020304" pitchFamily="18" charset="0"/>
                <a:cs typeface="Times New Roman" panose="02020603050405020304" pitchFamily="18" charset="0"/>
              </a:rPr>
              <a:t>Democrats: Andrew Jackson, Martin Van Buren, &amp; </a:t>
            </a:r>
            <a:r>
              <a:rPr lang="en-US" sz="2400" dirty="0" err="1">
                <a:latin typeface="Times New Roman" panose="02020603050405020304" pitchFamily="18" charset="0"/>
                <a:cs typeface="Times New Roman" panose="02020603050405020304" pitchFamily="18" charset="0"/>
              </a:rPr>
              <a:t>Jame</a:t>
            </a:r>
            <a:r>
              <a:rPr lang="en-US" sz="2400" dirty="0">
                <a:latin typeface="Times New Roman" panose="02020603050405020304" pitchFamily="18" charset="0"/>
                <a:cs typeface="Times New Roman" panose="02020603050405020304" pitchFamily="18" charset="0"/>
              </a:rPr>
              <a:t> K. Polk</a:t>
            </a:r>
          </a:p>
          <a:p>
            <a:pPr lvl="1"/>
            <a:r>
              <a:rPr lang="en-US" sz="2400" dirty="0">
                <a:latin typeface="Times New Roman" panose="02020603050405020304" pitchFamily="18" charset="0"/>
                <a:cs typeface="Times New Roman" panose="02020603050405020304" pitchFamily="18" charset="0"/>
              </a:rPr>
              <a:t>Whigs: </a:t>
            </a:r>
            <a:r>
              <a:rPr lang="en-US" sz="2400" b="1" i="1" u="sng" dirty="0">
                <a:solidFill>
                  <a:srgbClr val="002060"/>
                </a:solidFill>
                <a:latin typeface="Times New Roman" panose="02020603050405020304" pitchFamily="18" charset="0"/>
                <a:cs typeface="Times New Roman" panose="02020603050405020304" pitchFamily="18" charset="0"/>
              </a:rPr>
              <a:t>The Great Triumvirate</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i="1" dirty="0">
                <a:solidFill>
                  <a:srgbClr val="002060"/>
                </a:solidFill>
                <a:latin typeface="Times New Roman" panose="02020603050405020304" pitchFamily="18" charset="0"/>
                <a:cs typeface="Times New Roman" panose="02020603050405020304" pitchFamily="18" charset="0"/>
              </a:rPr>
              <a:t>Henry Clay, John C. Calhoun, &amp; Daniel Webster </a:t>
            </a:r>
          </a:p>
        </p:txBody>
      </p:sp>
      <p:graphicFrame>
        <p:nvGraphicFramePr>
          <p:cNvPr id="4" name="Table 3"/>
          <p:cNvGraphicFramePr>
            <a:graphicFrameLocks noGrp="1"/>
          </p:cNvGraphicFramePr>
          <p:nvPr/>
        </p:nvGraphicFramePr>
        <p:xfrm>
          <a:off x="1676400" y="2667000"/>
          <a:ext cx="8839200" cy="38557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3989614">
                  <a:extLst>
                    <a:ext uri="{9D8B030D-6E8A-4147-A177-3AD203B41FA5}">
                      <a16:colId xmlns:a16="http://schemas.microsoft.com/office/drawing/2014/main" val="20001"/>
                    </a:ext>
                  </a:extLst>
                </a:gridCol>
                <a:gridCol w="3630386">
                  <a:extLst>
                    <a:ext uri="{9D8B030D-6E8A-4147-A177-3AD203B41FA5}">
                      <a16:colId xmlns:a16="http://schemas.microsoft.com/office/drawing/2014/main" val="20002"/>
                    </a:ext>
                  </a:extLst>
                </a:gridCol>
              </a:tblGrid>
              <a:tr h="381000">
                <a:tc>
                  <a:txBody>
                    <a:bodyPr/>
                    <a:lstStyle/>
                    <a:p>
                      <a:endParaRPr lang="en-US" dirty="0"/>
                    </a:p>
                  </a:txBody>
                  <a:tcPr/>
                </a:tc>
                <a:tc>
                  <a:txBody>
                    <a:bodyPr/>
                    <a:lstStyle/>
                    <a:p>
                      <a:r>
                        <a:rPr lang="en-US" dirty="0">
                          <a:latin typeface="Times New Roman" panose="02020603050405020304" pitchFamily="18" charset="0"/>
                          <a:cs typeface="Times New Roman" panose="02020603050405020304" pitchFamily="18" charset="0"/>
                        </a:rPr>
                        <a:t>Democrats 1832-1960</a:t>
                      </a:r>
                    </a:p>
                  </a:txBody>
                  <a:tcPr/>
                </a:tc>
                <a:tc>
                  <a:txBody>
                    <a:bodyPr/>
                    <a:lstStyle/>
                    <a:p>
                      <a:r>
                        <a:rPr lang="en-US" dirty="0">
                          <a:latin typeface="Times New Roman" panose="02020603050405020304" pitchFamily="18" charset="0"/>
                          <a:cs typeface="Times New Roman" panose="02020603050405020304" pitchFamily="18" charset="0"/>
                        </a:rPr>
                        <a:t>Whigs 1832-1854</a:t>
                      </a:r>
                    </a:p>
                  </a:txBody>
                  <a:tcPr/>
                </a:tc>
                <a:extLst>
                  <a:ext uri="{0D108BD9-81ED-4DB2-BD59-A6C34878D82A}">
                    <a16:rowId xmlns:a16="http://schemas.microsoft.com/office/drawing/2014/main" val="10000"/>
                  </a:ext>
                </a:extLst>
              </a:tr>
              <a:tr h="370840">
                <a:tc>
                  <a:txBody>
                    <a:bodyPr/>
                    <a:lstStyle/>
                    <a:p>
                      <a:r>
                        <a:rPr lang="en-US" b="1" dirty="0">
                          <a:latin typeface="Times New Roman" panose="02020603050405020304" pitchFamily="18" charset="0"/>
                          <a:cs typeface="Times New Roman" panose="02020603050405020304" pitchFamily="18" charset="0"/>
                        </a:rPr>
                        <a:t>Major beliefs</a:t>
                      </a:r>
                    </a:p>
                  </a:txBody>
                  <a:tcPr/>
                </a:tc>
                <a:tc>
                  <a:txBody>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State &amp; local power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Opposition to </a:t>
                      </a:r>
                      <a:r>
                        <a:rPr lang="en-US" baseline="0" dirty="0">
                          <a:latin typeface="Times New Roman" panose="02020603050405020304" pitchFamily="18" charset="0"/>
                          <a:cs typeface="Times New Roman" panose="02020603050405020304" pitchFamily="18" charset="0"/>
                        </a:rPr>
                        <a:t>privilege </a:t>
                      </a:r>
                      <a:r>
                        <a:rPr lang="en-US" dirty="0">
                          <a:latin typeface="Times New Roman" panose="02020603050405020304" pitchFamily="18" charset="0"/>
                          <a:cs typeface="Times New Roman" panose="02020603050405020304" pitchFamily="18" charset="0"/>
                        </a:rPr>
                        <a:t>&amp; monopoly (</a:t>
                      </a:r>
                      <a:r>
                        <a:rPr lang="en-US" dirty="0">
                          <a:solidFill>
                            <a:srgbClr val="0070C0"/>
                          </a:solidFill>
                          <a:latin typeface="Times New Roman" panose="02020603050405020304" pitchFamily="18" charset="0"/>
                          <a:cs typeface="Times New Roman" panose="02020603050405020304" pitchFamily="18" charset="0"/>
                        </a:rPr>
                        <a:t>no Banks &amp; low</a:t>
                      </a:r>
                      <a:r>
                        <a:rPr lang="en-US" baseline="0" dirty="0">
                          <a:solidFill>
                            <a:srgbClr val="0070C0"/>
                          </a:solidFill>
                          <a:latin typeface="Times New Roman" panose="02020603050405020304" pitchFamily="18" charset="0"/>
                          <a:cs typeface="Times New Roman" panose="02020603050405020304" pitchFamily="18" charset="0"/>
                        </a:rPr>
                        <a:t> tariffs</a:t>
                      </a:r>
                      <a:r>
                        <a:rPr lang="en-US" baseline="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baseline="0" dirty="0">
                          <a:latin typeface="Times New Roman" panose="02020603050405020304" pitchFamily="18" charset="0"/>
                          <a:cs typeface="Times New Roman" panose="02020603050405020304" pitchFamily="18" charset="0"/>
                        </a:rPr>
                        <a:t>Opportunities for the Common Man (</a:t>
                      </a:r>
                      <a:r>
                        <a:rPr lang="en-US" baseline="0" dirty="0">
                          <a:solidFill>
                            <a:srgbClr val="0070C0"/>
                          </a:solidFill>
                          <a:latin typeface="Times New Roman" panose="02020603050405020304" pitchFamily="18" charset="0"/>
                          <a:cs typeface="Times New Roman" panose="02020603050405020304" pitchFamily="18" charset="0"/>
                        </a:rPr>
                        <a:t>cheap land, Western expansion</a:t>
                      </a:r>
                      <a:r>
                        <a:rPr lang="en-US" baseline="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baseline="0" dirty="0">
                          <a:latin typeface="Times New Roman" panose="02020603050405020304" pitchFamily="18" charset="0"/>
                          <a:cs typeface="Times New Roman" panose="02020603050405020304" pitchFamily="18" charset="0"/>
                        </a:rPr>
                        <a:t>Freedom from government interference</a:t>
                      </a:r>
                      <a:endParaRPr lang="en-US" dirty="0">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National power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Economic development (</a:t>
                      </a:r>
                      <a:r>
                        <a:rPr lang="en-US" dirty="0">
                          <a:solidFill>
                            <a:srgbClr val="0070C0"/>
                          </a:solidFill>
                          <a:latin typeface="Times New Roman" panose="02020603050405020304" pitchFamily="18" charset="0"/>
                          <a:cs typeface="Times New Roman" panose="02020603050405020304" pitchFamily="18" charset="0"/>
                        </a:rPr>
                        <a:t>internal improvements,</a:t>
                      </a:r>
                      <a:r>
                        <a:rPr lang="en-US" baseline="0" dirty="0">
                          <a:solidFill>
                            <a:srgbClr val="0070C0"/>
                          </a:solidFill>
                          <a:latin typeface="Times New Roman" panose="02020603050405020304" pitchFamily="18" charset="0"/>
                          <a:cs typeface="Times New Roman" panose="02020603050405020304" pitchFamily="18" charset="0"/>
                        </a:rPr>
                        <a:t> Bank of the U.S., high tariffs</a:t>
                      </a:r>
                      <a:r>
                        <a:rPr lang="en-US" baseline="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baseline="0" dirty="0">
                          <a:latin typeface="Times New Roman" panose="02020603050405020304" pitchFamily="18" charset="0"/>
                          <a:cs typeface="Times New Roman" panose="02020603050405020304" pitchFamily="18" charset="0"/>
                        </a:rPr>
                        <a:t>Social reform</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r>
                        <a:rPr lang="en-US" dirty="0">
                          <a:latin typeface="Times New Roman" panose="02020603050405020304" pitchFamily="18" charset="0"/>
                          <a:cs typeface="Times New Roman" panose="02020603050405020304" pitchFamily="18" charset="0"/>
                        </a:rPr>
                        <a:t>Supporters</a:t>
                      </a:r>
                      <a:r>
                        <a:rPr lang="en-US" baseline="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South &amp; West</a:t>
                      </a:r>
                    </a:p>
                    <a:p>
                      <a:r>
                        <a:rPr lang="en-US" dirty="0">
                          <a:latin typeface="Times New Roman" panose="02020603050405020304" pitchFamily="18" charset="0"/>
                          <a:cs typeface="Times New Roman" panose="02020603050405020304" pitchFamily="18" charset="0"/>
                        </a:rPr>
                        <a:t>Northeastern</a:t>
                      </a:r>
                      <a:r>
                        <a:rPr lang="en-US" baseline="0" dirty="0">
                          <a:latin typeface="Times New Roman" panose="02020603050405020304" pitchFamily="18" charset="0"/>
                          <a:cs typeface="Times New Roman" panose="02020603050405020304" pitchFamily="18" charset="0"/>
                        </a:rPr>
                        <a:t> artisans &amp; laborers</a:t>
                      </a:r>
                    </a:p>
                    <a:p>
                      <a:r>
                        <a:rPr lang="en-US" baseline="0" dirty="0">
                          <a:latin typeface="Times New Roman" panose="02020603050405020304" pitchFamily="18" charset="0"/>
                          <a:cs typeface="Times New Roman" panose="02020603050405020304" pitchFamily="18" charset="0"/>
                        </a:rPr>
                        <a:t>Small farmers &amp; plantation owners</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New England, Mid-Atlantic, Midwest</a:t>
                      </a:r>
                    </a:p>
                    <a:p>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Wealthy and middling merchants</a:t>
                      </a:r>
                    </a:p>
                    <a:p>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Many middling farmers</a:t>
                      </a:r>
                    </a:p>
                    <a:p>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Some Large Southern planters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78973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7938" y="3428999"/>
            <a:ext cx="8600708" cy="32544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586154" y="274638"/>
            <a:ext cx="9015046" cy="715962"/>
          </a:xfrm>
          <a:solidFill>
            <a:schemeClr val="accent2">
              <a:lumMod val="60000"/>
              <a:lumOff val="40000"/>
            </a:schemeClr>
          </a:solidFill>
          <a:ln>
            <a:solidFill>
              <a:srgbClr val="002060"/>
            </a:solidFill>
          </a:ln>
        </p:spPr>
        <p:txBody>
          <a:bodyPr/>
          <a:lstStyle/>
          <a:p>
            <a:r>
              <a:rPr lang="en-US" sz="3600" b="1" dirty="0">
                <a:latin typeface="Times New Roman" panose="02020603050405020304" pitchFamily="18" charset="0"/>
                <a:cs typeface="Times New Roman" panose="02020603050405020304" pitchFamily="18" charset="0"/>
              </a:rPr>
              <a:t>Panic #2</a:t>
            </a:r>
          </a:p>
        </p:txBody>
      </p:sp>
      <p:sp>
        <p:nvSpPr>
          <p:cNvPr id="4" name="Content Placeholder 3"/>
          <p:cNvSpPr>
            <a:spLocks noGrp="1"/>
          </p:cNvSpPr>
          <p:nvPr>
            <p:ph idx="1"/>
          </p:nvPr>
        </p:nvSpPr>
        <p:spPr>
          <a:xfrm>
            <a:off x="738553" y="1295400"/>
            <a:ext cx="10140461" cy="5105400"/>
          </a:xfrm>
        </p:spPr>
        <p:txBody>
          <a:bodyPr>
            <a:normAutofit/>
          </a:bodyPr>
          <a:lstStyle/>
          <a:p>
            <a:pPr marL="0" indent="0">
              <a:buNone/>
            </a:pPr>
            <a:r>
              <a:rPr lang="en-US" sz="2400" b="1" dirty="0">
                <a:solidFill>
                  <a:srgbClr val="002060"/>
                </a:solidFill>
                <a:latin typeface="Times New Roman" panose="02020603050405020304" pitchFamily="18" charset="0"/>
                <a:cs typeface="Times New Roman" panose="02020603050405020304" pitchFamily="18" charset="0"/>
              </a:rPr>
              <a:t>PANIC OF 1837</a:t>
            </a:r>
          </a:p>
          <a:p>
            <a:r>
              <a:rPr lang="en-US" sz="2400" b="1" dirty="0">
                <a:latin typeface="Times New Roman" panose="02020603050405020304" pitchFamily="18" charset="0"/>
                <a:cs typeface="Times New Roman" panose="02020603050405020304" pitchFamily="18" charset="0"/>
              </a:rPr>
              <a:t>Contributing factors: </a:t>
            </a:r>
            <a:r>
              <a:rPr lang="en-US" sz="2400" dirty="0">
                <a:latin typeface="Times New Roman" panose="02020603050405020304" pitchFamily="18" charset="0"/>
                <a:cs typeface="Times New Roman" panose="02020603050405020304" pitchFamily="18" charset="0"/>
              </a:rPr>
              <a:t>land speculation, Bank War, wheat crop failure, and Specie Circular Law</a:t>
            </a:r>
          </a:p>
          <a:p>
            <a:pPr lvl="1"/>
            <a:r>
              <a:rPr lang="en-US" sz="2400" b="1" dirty="0">
                <a:solidFill>
                  <a:srgbClr val="002060"/>
                </a:solidFill>
                <a:latin typeface="Times New Roman" panose="02020603050405020304" pitchFamily="18" charset="0"/>
                <a:cs typeface="Times New Roman" panose="02020603050405020304" pitchFamily="18" charset="0"/>
              </a:rPr>
              <a:t>Whigs:</a:t>
            </a:r>
            <a:r>
              <a:rPr lang="en-US" sz="2400" dirty="0">
                <a:latin typeface="Times New Roman" panose="02020603050405020304" pitchFamily="18" charset="0"/>
                <a:cs typeface="Times New Roman" panose="02020603050405020304" pitchFamily="18" charset="0"/>
              </a:rPr>
              <a:t> expand credit, raise tariffs, and subsidies for internal improvement</a:t>
            </a:r>
          </a:p>
          <a:p>
            <a:pPr lvl="1"/>
            <a:r>
              <a:rPr lang="en-US" sz="2400" b="1" i="1" u="sng" dirty="0">
                <a:solidFill>
                  <a:srgbClr val="0070C0"/>
                </a:solidFill>
                <a:latin typeface="Times New Roman" panose="02020603050405020304" pitchFamily="18" charset="0"/>
                <a:cs typeface="Times New Roman" panose="02020603050405020304" pitchFamily="18" charset="0"/>
              </a:rPr>
              <a:t>Divorce Bill</a:t>
            </a:r>
            <a:r>
              <a:rPr lang="en-US" sz="2400" dirty="0">
                <a:latin typeface="Times New Roman" panose="02020603050405020304" pitchFamily="18" charset="0"/>
                <a:cs typeface="Times New Roman" panose="02020603050405020304" pitchFamily="18" charset="0"/>
              </a:rPr>
              <a:t> (Van Buren) establishes the </a:t>
            </a:r>
            <a:r>
              <a:rPr lang="en-US" sz="2400" i="1" dirty="0">
                <a:solidFill>
                  <a:srgbClr val="002060"/>
                </a:solidFill>
                <a:latin typeface="Times New Roman" panose="02020603050405020304" pitchFamily="18" charset="0"/>
                <a:cs typeface="Times New Roman" panose="02020603050405020304" pitchFamily="18" charset="0"/>
              </a:rPr>
              <a:t>independent treasury  </a:t>
            </a:r>
          </a:p>
        </p:txBody>
      </p:sp>
    </p:spTree>
    <p:extLst>
      <p:ext uri="{BB962C8B-B14F-4D97-AF65-F5344CB8AC3E}">
        <p14:creationId xmlns:p14="http://schemas.microsoft.com/office/powerpoint/2010/main" val="746487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90600"/>
            <a:ext cx="6324600" cy="5715000"/>
          </a:xfrm>
          <a:prstGeom prst="rect">
            <a:avLst/>
          </a:prstGeom>
          <a:solidFill>
            <a:srgbClr val="00B0F0"/>
          </a:solidFill>
          <a:ln>
            <a:solidFill>
              <a:srgbClr val="002060"/>
            </a:solidFill>
          </a:ln>
        </p:spPr>
      </p:pic>
      <p:sp>
        <p:nvSpPr>
          <p:cNvPr id="7" name="Rectangle 6"/>
          <p:cNvSpPr/>
          <p:nvPr/>
        </p:nvSpPr>
        <p:spPr>
          <a:xfrm>
            <a:off x="559443" y="164124"/>
            <a:ext cx="9091914" cy="609600"/>
          </a:xfrm>
          <a:prstGeom prst="rect">
            <a:avLst/>
          </a:prstGeom>
          <a:solidFill>
            <a:schemeClr val="accent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lumMod val="75000"/>
                    <a:lumOff val="25000"/>
                  </a:schemeClr>
                </a:solidFill>
                <a:latin typeface="Times New Roman" panose="02020603050405020304" pitchFamily="18" charset="0"/>
                <a:cs typeface="Times New Roman" panose="02020603050405020304" pitchFamily="18" charset="0"/>
              </a:rPr>
              <a:t>King Jackson</a:t>
            </a:r>
          </a:p>
        </p:txBody>
      </p:sp>
      <p:sp>
        <p:nvSpPr>
          <p:cNvPr id="2" name="Rectangle 1"/>
          <p:cNvSpPr/>
          <p:nvPr/>
        </p:nvSpPr>
        <p:spPr>
          <a:xfrm>
            <a:off x="5890846" y="5181600"/>
            <a:ext cx="16002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US Bank</a:t>
            </a:r>
          </a:p>
        </p:txBody>
      </p:sp>
      <p:cxnSp>
        <p:nvCxnSpPr>
          <p:cNvPr id="4" name="Straight Arrow Connector 3"/>
          <p:cNvCxnSpPr/>
          <p:nvPr/>
        </p:nvCxnSpPr>
        <p:spPr>
          <a:xfrm flipH="1">
            <a:off x="7162800" y="5562600"/>
            <a:ext cx="609600" cy="762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849923" y="4812324"/>
            <a:ext cx="16002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US Constitution</a:t>
            </a:r>
          </a:p>
        </p:txBody>
      </p:sp>
      <p:sp>
        <p:nvSpPr>
          <p:cNvPr id="11" name="Rectangle 10"/>
          <p:cNvSpPr/>
          <p:nvPr/>
        </p:nvSpPr>
        <p:spPr>
          <a:xfrm>
            <a:off x="5295900" y="1916724"/>
            <a:ext cx="16002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VETO</a:t>
            </a:r>
          </a:p>
        </p:txBody>
      </p:sp>
      <p:cxnSp>
        <p:nvCxnSpPr>
          <p:cNvPr id="12" name="Straight Arrow Connector 11"/>
          <p:cNvCxnSpPr/>
          <p:nvPr/>
        </p:nvCxnSpPr>
        <p:spPr>
          <a:xfrm flipH="1">
            <a:off x="7162800" y="2678724"/>
            <a:ext cx="656492" cy="55977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 name="Right Arrow 4">
            <a:extLst>
              <a:ext uri="{FF2B5EF4-FFF2-40B4-BE49-F238E27FC236}">
                <a16:creationId xmlns:a16="http://schemas.microsoft.com/office/drawing/2014/main" id="{97A20F3E-275F-B94C-A3EE-632758510B68}"/>
              </a:ext>
            </a:extLst>
          </p:cNvPr>
          <p:cNvSpPr/>
          <p:nvPr/>
        </p:nvSpPr>
        <p:spPr>
          <a:xfrm>
            <a:off x="2291787" y="5410200"/>
            <a:ext cx="527613"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13BB599F-1686-2843-8A3B-B6185006B536}"/>
              </a:ext>
            </a:extLst>
          </p:cNvPr>
          <p:cNvSpPr/>
          <p:nvPr/>
        </p:nvSpPr>
        <p:spPr>
          <a:xfrm rot="7313772">
            <a:off x="5230426" y="2721090"/>
            <a:ext cx="527613"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9BA44AEF-51BE-D94B-A01E-AFBD3F90407C}"/>
              </a:ext>
            </a:extLst>
          </p:cNvPr>
          <p:cNvSpPr/>
          <p:nvPr/>
        </p:nvSpPr>
        <p:spPr>
          <a:xfrm rot="10800000">
            <a:off x="5609492" y="5486400"/>
            <a:ext cx="527613"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5F2626-8BBE-A241-8FEE-318C32262ADC}"/>
              </a:ext>
            </a:extLst>
          </p:cNvPr>
          <p:cNvSpPr/>
          <p:nvPr/>
        </p:nvSpPr>
        <p:spPr>
          <a:xfrm>
            <a:off x="7162800" y="1351419"/>
            <a:ext cx="4735975" cy="32524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itchFamily="2" charset="0"/>
              </a:rPr>
              <a:t>Evaluate the political cartoon “King Andrew the First”</a:t>
            </a:r>
          </a:p>
          <a:p>
            <a:pPr marL="342900" indent="-342900">
              <a:buFont typeface="Arial" panose="020B0604020202020204" pitchFamily="34" charset="0"/>
              <a:buChar char="•"/>
            </a:pPr>
            <a:r>
              <a:rPr lang="en-US" sz="2400" dirty="0">
                <a:solidFill>
                  <a:schemeClr val="bg1"/>
                </a:solidFill>
                <a:latin typeface="Times" pitchFamily="2" charset="0"/>
              </a:rPr>
              <a:t>Explain the perspective of the political cartoonist.</a:t>
            </a:r>
          </a:p>
          <a:p>
            <a:pPr marL="342900" indent="-342900">
              <a:buFont typeface="Arial" panose="020B0604020202020204" pitchFamily="34" charset="0"/>
              <a:buChar char="•"/>
            </a:pPr>
            <a:r>
              <a:rPr lang="en-US" sz="2400" dirty="0">
                <a:solidFill>
                  <a:schemeClr val="bg1"/>
                </a:solidFill>
                <a:latin typeface="Times" pitchFamily="2" charset="0"/>
              </a:rPr>
              <a:t>Explain how that counters the idea that President Andrew Jackson is the champion of the common man.</a:t>
            </a:r>
          </a:p>
        </p:txBody>
      </p:sp>
      <p:sp>
        <p:nvSpPr>
          <p:cNvPr id="15" name="Rectangle 14">
            <a:extLst>
              <a:ext uri="{FF2B5EF4-FFF2-40B4-BE49-F238E27FC236}">
                <a16:creationId xmlns:a16="http://schemas.microsoft.com/office/drawing/2014/main" id="{57B80736-C8F3-2F49-9AE0-7D6B8F02ECEF}"/>
              </a:ext>
            </a:extLst>
          </p:cNvPr>
          <p:cNvSpPr/>
          <p:nvPr/>
        </p:nvSpPr>
        <p:spPr>
          <a:xfrm>
            <a:off x="650742" y="5654233"/>
            <a:ext cx="16002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Judiciary of the U.S. </a:t>
            </a:r>
          </a:p>
        </p:txBody>
      </p:sp>
      <p:sp>
        <p:nvSpPr>
          <p:cNvPr id="16" name="Right Arrow 15">
            <a:extLst>
              <a:ext uri="{FF2B5EF4-FFF2-40B4-BE49-F238E27FC236}">
                <a16:creationId xmlns:a16="http://schemas.microsoft.com/office/drawing/2014/main" id="{81AD5E32-FE4B-D24F-B547-4236688E911B}"/>
              </a:ext>
            </a:extLst>
          </p:cNvPr>
          <p:cNvSpPr/>
          <p:nvPr/>
        </p:nvSpPr>
        <p:spPr>
          <a:xfrm>
            <a:off x="2243077" y="5829300"/>
            <a:ext cx="527613"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431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8" y="274638"/>
            <a:ext cx="9038492" cy="792162"/>
          </a:xfrm>
          <a:solidFill>
            <a:schemeClr val="accent2">
              <a:lumMod val="60000"/>
              <a:lumOff val="40000"/>
            </a:schemeClr>
          </a:solidFill>
          <a:ln>
            <a:solidFill>
              <a:srgbClr val="002060"/>
            </a:solidFill>
          </a:ln>
        </p:spPr>
        <p:txBody>
          <a:bodyPr>
            <a:normAutofit fontScale="90000"/>
          </a:bodyPr>
          <a:lstStyle/>
          <a:p>
            <a:r>
              <a:rPr lang="en-US" b="1" dirty="0">
                <a:solidFill>
                  <a:schemeClr val="tx1">
                    <a:lumMod val="75000"/>
                    <a:lumOff val="25000"/>
                  </a:schemeClr>
                </a:solidFill>
                <a:latin typeface="Times New Roman" pitchFamily="18" charset="0"/>
                <a:cs typeface="Times New Roman" pitchFamily="18" charset="0"/>
              </a:rPr>
              <a:t>Western Expansion</a:t>
            </a:r>
          </a:p>
        </p:txBody>
      </p:sp>
      <p:pic>
        <p:nvPicPr>
          <p:cNvPr id="3076" name="Picture 4" descr="http://fcit.usf.edu/florida/maps/pages/2400/f2447/f2447.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143001"/>
            <a:ext cx="10621108" cy="54768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4FB9AE8-19AA-D041-A04C-089BA31A2AEF}"/>
              </a:ext>
            </a:extLst>
          </p:cNvPr>
          <p:cNvSpPr/>
          <p:nvPr/>
        </p:nvSpPr>
        <p:spPr>
          <a:xfrm>
            <a:off x="6353908" y="4876800"/>
            <a:ext cx="5345723" cy="62132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Achieve the American Dream</a:t>
            </a:r>
          </a:p>
        </p:txBody>
      </p:sp>
    </p:spTree>
    <p:extLst>
      <p:ext uri="{BB962C8B-B14F-4D97-AF65-F5344CB8AC3E}">
        <p14:creationId xmlns:p14="http://schemas.microsoft.com/office/powerpoint/2010/main" val="1669295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39" y="241839"/>
            <a:ext cx="9190892" cy="868362"/>
          </a:xfrm>
          <a:solidFill>
            <a:schemeClr val="accent2">
              <a:lumMod val="60000"/>
              <a:lumOff val="40000"/>
            </a:schemeClr>
          </a:solidFill>
          <a:ln>
            <a:solidFill>
              <a:srgbClr val="002060"/>
            </a:solidFill>
          </a:ln>
        </p:spPr>
        <p:txBody>
          <a:bodyPr>
            <a:normAutofit fontScale="90000"/>
          </a:bodyPr>
          <a:lstStyle/>
          <a:p>
            <a:r>
              <a:rPr lang="en-US" sz="3600" b="1" dirty="0">
                <a:solidFill>
                  <a:schemeClr val="tx1">
                    <a:lumMod val="75000"/>
                    <a:lumOff val="25000"/>
                  </a:schemeClr>
                </a:solidFill>
                <a:latin typeface="Baskerville Old Face" panose="02020602080505020303" pitchFamily="18" charset="77"/>
                <a:cs typeface="Times New Roman" pitchFamily="18" charset="0"/>
              </a:rPr>
              <a:t>Native populations vs. Common Man</a:t>
            </a:r>
          </a:p>
        </p:txBody>
      </p:sp>
      <p:sp>
        <p:nvSpPr>
          <p:cNvPr id="3" name="Content Placeholder 2"/>
          <p:cNvSpPr>
            <a:spLocks noGrp="1"/>
          </p:cNvSpPr>
          <p:nvPr>
            <p:ph idx="1"/>
          </p:nvPr>
        </p:nvSpPr>
        <p:spPr>
          <a:xfrm>
            <a:off x="761999" y="1371600"/>
            <a:ext cx="11023601" cy="5029200"/>
          </a:xfrm>
          <a:solidFill>
            <a:schemeClr val="bg2"/>
          </a:solidFill>
          <a:ln>
            <a:solidFill>
              <a:srgbClr val="002060"/>
            </a:solidFill>
          </a:ln>
        </p:spPr>
        <p:txBody>
          <a:bodyPr>
            <a:normAutofit/>
          </a:bodyPr>
          <a:lstStyle/>
          <a:p>
            <a:r>
              <a:rPr lang="en-US" sz="2400" b="1" dirty="0">
                <a:solidFill>
                  <a:srgbClr val="002060"/>
                </a:solidFill>
                <a:latin typeface="Times New Roman" panose="02020603050405020304" pitchFamily="18" charset="0"/>
                <a:cs typeface="Times New Roman" panose="02020603050405020304" pitchFamily="18" charset="0"/>
              </a:rPr>
              <a:t>Cotton is King </a:t>
            </a:r>
            <a:r>
              <a:rPr lang="en-US" sz="2400" dirty="0">
                <a:latin typeface="Times New Roman" panose="02020603050405020304" pitchFamily="18" charset="0"/>
                <a:cs typeface="Times New Roman" panose="02020603050405020304" pitchFamily="18" charset="0"/>
              </a:rPr>
              <a:t>(</a:t>
            </a:r>
            <a:r>
              <a:rPr lang="en-US" sz="2400" i="1" dirty="0">
                <a:solidFill>
                  <a:srgbClr val="C00000"/>
                </a:solidFill>
                <a:latin typeface="Times New Roman" panose="02020603050405020304" pitchFamily="18" charset="0"/>
                <a:cs typeface="Times New Roman" panose="02020603050405020304" pitchFamily="18" charset="0"/>
              </a:rPr>
              <a:t>Cotton Gin</a:t>
            </a:r>
            <a:r>
              <a:rPr lang="en-US" sz="2400" dirty="0">
                <a:latin typeface="Times New Roman" panose="02020603050405020304" pitchFamily="18" charset="0"/>
                <a:cs typeface="Times New Roman" panose="02020603050405020304" pitchFamily="18" charset="0"/>
              </a:rPr>
              <a:t>)      Western Expansion</a:t>
            </a:r>
          </a:p>
          <a:p>
            <a:pPr>
              <a:spcBef>
                <a:spcPts val="0"/>
              </a:spcBef>
            </a:pPr>
            <a:r>
              <a:rPr lang="en-US" sz="2400" b="1" u="sng" dirty="0">
                <a:solidFill>
                  <a:srgbClr val="002060"/>
                </a:solidFill>
                <a:latin typeface="Times New Roman" pitchFamily="18" charset="0"/>
                <a:cs typeface="Times New Roman" pitchFamily="18" charset="0"/>
              </a:rPr>
              <a:t>Indian Removal Act 1830 </a:t>
            </a:r>
            <a:r>
              <a:rPr lang="en-US" sz="2400" dirty="0">
                <a:latin typeface="Times New Roman" pitchFamily="18" charset="0"/>
                <a:cs typeface="Times New Roman" pitchFamily="18" charset="0"/>
              </a:rPr>
              <a:t>– push Native Americans across the Mississippi River (</a:t>
            </a:r>
            <a:r>
              <a:rPr lang="en-US" sz="2400" b="1" i="1" u="sng" dirty="0">
                <a:solidFill>
                  <a:schemeClr val="accent2"/>
                </a:solidFill>
                <a:latin typeface="Times New Roman" pitchFamily="18" charset="0"/>
                <a:cs typeface="Times New Roman" pitchFamily="18" charset="0"/>
              </a:rPr>
              <a:t>Five Civilized Tribes</a:t>
            </a:r>
            <a:r>
              <a:rPr lang="en-US" sz="2400" dirty="0">
                <a:latin typeface="Times New Roman" pitchFamily="18" charset="0"/>
                <a:cs typeface="Times New Roman" pitchFamily="18" charset="0"/>
              </a:rPr>
              <a:t>: </a:t>
            </a:r>
            <a:r>
              <a:rPr lang="en-US" sz="2400" i="1" dirty="0">
                <a:solidFill>
                  <a:schemeClr val="accent2"/>
                </a:solidFill>
                <a:latin typeface="Times New Roman" pitchFamily="18" charset="0"/>
                <a:cs typeface="Times New Roman" pitchFamily="18" charset="0"/>
              </a:rPr>
              <a:t>Creek, Chickasaw, Cherokee, Choctaw, &amp; Seminoles</a:t>
            </a:r>
            <a:r>
              <a:rPr lang="en-US" sz="2400" dirty="0">
                <a:latin typeface="Times New Roman" pitchFamily="18" charset="0"/>
                <a:cs typeface="Times New Roman" pitchFamily="18" charset="0"/>
              </a:rPr>
              <a:t>) </a:t>
            </a:r>
          </a:p>
          <a:p>
            <a:pPr lvl="1">
              <a:spcBef>
                <a:spcPts val="0"/>
              </a:spcBef>
            </a:pPr>
            <a:r>
              <a:rPr lang="en-US" sz="2400" i="1" u="sng" dirty="0">
                <a:solidFill>
                  <a:srgbClr val="002060"/>
                </a:solidFill>
                <a:latin typeface="Times New Roman" pitchFamily="18" charset="0"/>
                <a:cs typeface="Times New Roman" pitchFamily="18" charset="0"/>
              </a:rPr>
              <a:t>Society for Propagating the Gospel Among the Indians</a:t>
            </a:r>
            <a:r>
              <a:rPr lang="en-US" sz="2400" i="1" dirty="0">
                <a:solidFill>
                  <a:schemeClr val="accent2"/>
                </a:solidFill>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b="1" dirty="0">
                <a:solidFill>
                  <a:srgbClr val="002060"/>
                </a:solidFill>
                <a:latin typeface="Times New Roman" pitchFamily="18" charset="0"/>
                <a:cs typeface="Times New Roman" pitchFamily="18" charset="0"/>
              </a:rPr>
              <a:t>assimilation</a:t>
            </a:r>
            <a:r>
              <a:rPr lang="en-US" sz="2400" dirty="0">
                <a:latin typeface="Times New Roman" pitchFamily="18" charset="0"/>
                <a:cs typeface="Times New Roman" pitchFamily="18" charset="0"/>
              </a:rPr>
              <a:t>)</a:t>
            </a:r>
          </a:p>
          <a:p>
            <a:pPr lvl="1">
              <a:spcBef>
                <a:spcPts val="0"/>
              </a:spcBef>
            </a:pPr>
            <a:r>
              <a:rPr lang="en-US" sz="2400" b="1" dirty="0">
                <a:solidFill>
                  <a:srgbClr val="002060"/>
                </a:solidFill>
                <a:latin typeface="Times New Roman" pitchFamily="18" charset="0"/>
                <a:cs typeface="Times New Roman" pitchFamily="18" charset="0"/>
              </a:rPr>
              <a:t>Cherokee Nation v. Georgia 1831 &amp; Georgia v. Worchester 1832 (</a:t>
            </a:r>
            <a:r>
              <a:rPr lang="en-US" sz="2400" i="1" dirty="0">
                <a:solidFill>
                  <a:srgbClr val="C00000"/>
                </a:solidFill>
                <a:latin typeface="Times New Roman" pitchFamily="18" charset="0"/>
                <a:cs typeface="Times New Roman" pitchFamily="18" charset="0"/>
              </a:rPr>
              <a:t>Marshall precedent</a:t>
            </a:r>
            <a:r>
              <a:rPr lang="en-US" sz="2400" dirty="0">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itchFamily="18" charset="0"/>
              <a:cs typeface="Times New Roman" pitchFamily="18" charset="0"/>
            </a:endParaRPr>
          </a:p>
        </p:txBody>
      </p:sp>
      <p:sp>
        <p:nvSpPr>
          <p:cNvPr id="4" name="Right Arrow 3"/>
          <p:cNvSpPr/>
          <p:nvPr/>
        </p:nvSpPr>
        <p:spPr>
          <a:xfrm>
            <a:off x="4665785" y="1524000"/>
            <a:ext cx="304800" cy="22273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5760" y="3207099"/>
            <a:ext cx="4114800" cy="2825088"/>
          </a:xfrm>
          <a:prstGeom prst="rect">
            <a:avLst/>
          </a:prstGeom>
          <a:ln>
            <a:solidFill>
              <a:srgbClr val="002060"/>
            </a:solidFill>
          </a:ln>
        </p:spPr>
      </p:pic>
      <p:pic>
        <p:nvPicPr>
          <p:cNvPr id="6" name="Picture 5">
            <a:extLst>
              <a:ext uri="{FF2B5EF4-FFF2-40B4-BE49-F238E27FC236}">
                <a16:creationId xmlns:a16="http://schemas.microsoft.com/office/drawing/2014/main" id="{113C585E-F486-3D4F-898C-4F928B5EA7C6}"/>
              </a:ext>
            </a:extLst>
          </p:cNvPr>
          <p:cNvPicPr>
            <a:picLocks noChangeAspect="1"/>
          </p:cNvPicPr>
          <p:nvPr/>
        </p:nvPicPr>
        <p:blipFill>
          <a:blip r:embed="rId3"/>
          <a:stretch>
            <a:fillRect/>
          </a:stretch>
        </p:blipFill>
        <p:spPr>
          <a:xfrm>
            <a:off x="1364341" y="3429000"/>
            <a:ext cx="5689601" cy="3233199"/>
          </a:xfrm>
          <a:prstGeom prst="rect">
            <a:avLst/>
          </a:prstGeom>
          <a:solidFill>
            <a:srgbClr val="002060"/>
          </a:solidFill>
          <a:ln>
            <a:solidFill>
              <a:srgbClr val="002060"/>
            </a:solidFill>
          </a:ln>
        </p:spPr>
      </p:pic>
    </p:spTree>
    <p:extLst>
      <p:ext uri="{BB962C8B-B14F-4D97-AF65-F5344CB8AC3E}">
        <p14:creationId xmlns:p14="http://schemas.microsoft.com/office/powerpoint/2010/main" val="4102427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69" y="274638"/>
            <a:ext cx="9261231" cy="639762"/>
          </a:xfrm>
          <a:solidFill>
            <a:schemeClr val="accent2">
              <a:lumMod val="60000"/>
              <a:lumOff val="40000"/>
            </a:schemeClr>
          </a:solidFill>
          <a:ln>
            <a:solidFill>
              <a:srgbClr val="002060"/>
            </a:solidFill>
          </a:ln>
        </p:spPr>
        <p:txBody>
          <a:bodyPr>
            <a:normAutofit fontScale="90000"/>
          </a:bodyPr>
          <a:lstStyle/>
          <a:p>
            <a:r>
              <a:rPr lang="en-US" dirty="0">
                <a:solidFill>
                  <a:schemeClr val="tx1">
                    <a:lumMod val="75000"/>
                    <a:lumOff val="25000"/>
                  </a:schemeClr>
                </a:solidFill>
                <a:latin typeface="Baskerville Old Face" panose="02020602080505020303" pitchFamily="18" charset="77"/>
              </a:rPr>
              <a:t>Separate Worlds</a:t>
            </a:r>
          </a:p>
        </p:txBody>
      </p:sp>
      <p:sp>
        <p:nvSpPr>
          <p:cNvPr id="3" name="Content Placeholder 2"/>
          <p:cNvSpPr>
            <a:spLocks noGrp="1"/>
          </p:cNvSpPr>
          <p:nvPr>
            <p:ph idx="1"/>
          </p:nvPr>
        </p:nvSpPr>
        <p:spPr>
          <a:xfrm>
            <a:off x="468923" y="1195614"/>
            <a:ext cx="7136563" cy="4800600"/>
          </a:xfrm>
          <a:solidFill>
            <a:schemeClr val="bg2"/>
          </a:solidFill>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Indian Removal Act 1830</a:t>
            </a:r>
          </a:p>
          <a:p>
            <a:pPr lvl="1"/>
            <a:r>
              <a:rPr lang="en-US" sz="2400" b="1" dirty="0">
                <a:solidFill>
                  <a:srgbClr val="002060"/>
                </a:solidFill>
                <a:latin typeface="Times New Roman" panose="02020603050405020304" pitchFamily="18" charset="0"/>
                <a:cs typeface="Times New Roman" panose="02020603050405020304" pitchFamily="18" charset="0"/>
              </a:rPr>
              <a:t>Blackhawk War </a:t>
            </a:r>
          </a:p>
          <a:p>
            <a:pPr lvl="1"/>
            <a:r>
              <a:rPr lang="en-US" sz="2400" dirty="0">
                <a:latin typeface="Times New Roman" panose="02020603050405020304" pitchFamily="18" charset="0"/>
                <a:cs typeface="Times New Roman" panose="02020603050405020304" pitchFamily="18" charset="0"/>
              </a:rPr>
              <a:t>Georgia v. Worchester decision</a:t>
            </a:r>
          </a:p>
          <a:p>
            <a:pPr marL="411480" lvl="1" indent="0">
              <a:buNone/>
            </a:pPr>
            <a:r>
              <a:rPr lang="en-US" sz="2400" dirty="0">
                <a:latin typeface="Times New Roman" panose="02020603050405020304" pitchFamily="18" charset="0"/>
                <a:cs typeface="Times New Roman" panose="02020603050405020304" pitchFamily="18" charset="0"/>
              </a:rPr>
              <a:t>(</a:t>
            </a:r>
            <a:r>
              <a:rPr lang="en-US" sz="2400" i="1" dirty="0">
                <a:solidFill>
                  <a:schemeClr val="accent2"/>
                </a:solidFill>
                <a:latin typeface="Times New Roman" panose="02020603050405020304" pitchFamily="18" charset="0"/>
                <a:cs typeface="Times New Roman" panose="02020603050405020304" pitchFamily="18" charset="0"/>
              </a:rPr>
              <a:t>Jackson refuses to enforce the decision = expands presidential power</a:t>
            </a:r>
            <a:r>
              <a:rPr lang="en-US" sz="2400" dirty="0">
                <a:latin typeface="Times New Roman" panose="02020603050405020304" pitchFamily="18" charset="0"/>
                <a:cs typeface="Times New Roman" panose="02020603050405020304" pitchFamily="18" charset="0"/>
              </a:rPr>
              <a:t>)</a:t>
            </a:r>
          </a:p>
          <a:p>
            <a:pPr lvl="1"/>
            <a:r>
              <a:rPr lang="en-US" sz="2400" b="1" dirty="0">
                <a:solidFill>
                  <a:srgbClr val="002060"/>
                </a:solidFill>
                <a:latin typeface="Times New Roman" panose="02020603050405020304" pitchFamily="18" charset="0"/>
                <a:cs typeface="Times New Roman" panose="02020603050405020304" pitchFamily="18" charset="0"/>
              </a:rPr>
              <a:t>Trail of Tears </a:t>
            </a:r>
            <a:r>
              <a:rPr lang="en-US" sz="2400" dirty="0">
                <a:latin typeface="Times New Roman" panose="02020603050405020304" pitchFamily="18" charset="0"/>
                <a:cs typeface="Times New Roman" panose="02020603050405020304" pitchFamily="18" charset="0"/>
              </a:rPr>
              <a:t>(</a:t>
            </a:r>
            <a:r>
              <a:rPr lang="en-US" sz="2400" i="1" dirty="0">
                <a:solidFill>
                  <a:srgbClr val="C00000"/>
                </a:solidFill>
                <a:latin typeface="Times New Roman" panose="02020603050405020304" pitchFamily="18" charset="0"/>
                <a:cs typeface="Times New Roman" panose="02020603050405020304" pitchFamily="18" charset="0"/>
              </a:rPr>
              <a:t>death of 4000 Cherokees</a:t>
            </a:r>
            <a:r>
              <a:rPr lang="en-US" sz="2400" dirty="0">
                <a:latin typeface="Times New Roman" panose="02020603050405020304" pitchFamily="18" charset="0"/>
                <a:cs typeface="Times New Roman" panose="02020603050405020304" pitchFamily="18" charset="0"/>
              </a:rPr>
              <a:t>)</a:t>
            </a:r>
          </a:p>
          <a:p>
            <a:pPr lvl="1"/>
            <a:r>
              <a:rPr lang="en-US" sz="2400" b="1" dirty="0">
                <a:solidFill>
                  <a:srgbClr val="002060"/>
                </a:solidFill>
                <a:latin typeface="Times New Roman" panose="02020603050405020304" pitchFamily="18" charset="0"/>
                <a:cs typeface="Times New Roman" panose="02020603050405020304" pitchFamily="18" charset="0"/>
              </a:rPr>
              <a:t>Seminole War 1835-1842</a:t>
            </a:r>
          </a:p>
        </p:txBody>
      </p:sp>
      <p:pic>
        <p:nvPicPr>
          <p:cNvPr id="5124" name="Picture 4" descr="http://i.imgur.com/FjqO4G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7086" y="1081314"/>
            <a:ext cx="4283555" cy="50292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5" name="Content Placeholder 3">
            <a:extLst>
              <a:ext uri="{FF2B5EF4-FFF2-40B4-BE49-F238E27FC236}">
                <a16:creationId xmlns:a16="http://schemas.microsoft.com/office/drawing/2014/main" id="{C70649C0-2FAE-5547-9DA2-8646001EA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744" y="3933369"/>
            <a:ext cx="3877826" cy="2760507"/>
          </a:xfrm>
          <a:prstGeom prst="rect">
            <a:avLst/>
          </a:prstGeom>
          <a:ln>
            <a:solidFill>
              <a:srgbClr val="002060"/>
            </a:solidFill>
          </a:ln>
        </p:spPr>
      </p:pic>
      <p:sp>
        <p:nvSpPr>
          <p:cNvPr id="4" name="Rectangle 3">
            <a:extLst>
              <a:ext uri="{FF2B5EF4-FFF2-40B4-BE49-F238E27FC236}">
                <a16:creationId xmlns:a16="http://schemas.microsoft.com/office/drawing/2014/main" id="{FF7CD2A4-40DF-1B4A-8127-0C186412BF33}"/>
              </a:ext>
            </a:extLst>
          </p:cNvPr>
          <p:cNvSpPr/>
          <p:nvPr/>
        </p:nvSpPr>
        <p:spPr>
          <a:xfrm>
            <a:off x="4126523" y="4774360"/>
            <a:ext cx="3478963" cy="8880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Thomas Nast, ”The Great White Father”, Harpers Weekly , 1836 </a:t>
            </a:r>
          </a:p>
        </p:txBody>
      </p:sp>
      <p:sp>
        <p:nvSpPr>
          <p:cNvPr id="7" name="Rectangle 6">
            <a:extLst>
              <a:ext uri="{FF2B5EF4-FFF2-40B4-BE49-F238E27FC236}">
                <a16:creationId xmlns:a16="http://schemas.microsoft.com/office/drawing/2014/main" id="{EFDF0569-132D-7B4C-80D4-2F154A29631B}"/>
              </a:ext>
            </a:extLst>
          </p:cNvPr>
          <p:cNvSpPr/>
          <p:nvPr/>
        </p:nvSpPr>
        <p:spPr>
          <a:xfrm>
            <a:off x="7790067" y="6240791"/>
            <a:ext cx="4117591" cy="44401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Indian Removal Act, 1830: Trail Tears</a:t>
            </a:r>
          </a:p>
        </p:txBody>
      </p:sp>
    </p:spTree>
    <p:extLst>
      <p:ext uri="{BB962C8B-B14F-4D97-AF65-F5344CB8AC3E}">
        <p14:creationId xmlns:p14="http://schemas.microsoft.com/office/powerpoint/2010/main" val="189369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40229" y="304800"/>
            <a:ext cx="9394371" cy="1828801"/>
          </a:xfrm>
          <a:solidFill>
            <a:schemeClr val="accent2">
              <a:lumMod val="60000"/>
              <a:lumOff val="40000"/>
            </a:schemeClr>
          </a:solidFill>
          <a:ln>
            <a:solidFill>
              <a:srgbClr val="002060"/>
            </a:solidFill>
          </a:ln>
        </p:spPr>
        <p:txBody>
          <a:bodyPr/>
          <a:lstStyle/>
          <a:p>
            <a:r>
              <a:rPr lang="en-US" sz="3200" dirty="0">
                <a:solidFill>
                  <a:srgbClr val="002060"/>
                </a:solidFill>
                <a:latin typeface="Times New Roman" panose="02020603050405020304" pitchFamily="18" charset="0"/>
                <a:cs typeface="Times New Roman" panose="02020603050405020304" pitchFamily="18" charset="0"/>
              </a:rPr>
              <a:t>Essential Question: How did the rise of Jacksonian Democracy impact the common man and further divide the United States? </a:t>
            </a:r>
          </a:p>
        </p:txBody>
      </p:sp>
      <p:sp>
        <p:nvSpPr>
          <p:cNvPr id="7" name="Rectangle 6"/>
          <p:cNvSpPr/>
          <p:nvPr/>
        </p:nvSpPr>
        <p:spPr>
          <a:xfrm>
            <a:off x="2895600" y="2667000"/>
            <a:ext cx="7010400" cy="1828800"/>
          </a:xfrm>
          <a:prstGeom prst="rect">
            <a:avLst/>
          </a:prstGeom>
          <a:blipFill dpi="0" rotWithShape="1">
            <a:blip r:embed="rId2">
              <a:alphaModFix amt="21000"/>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02060"/>
                </a:solidFill>
                <a:latin typeface="Times New Roman" panose="02020603050405020304" pitchFamily="18" charset="0"/>
                <a:cs typeface="Times New Roman" panose="02020603050405020304" pitchFamily="18" charset="0"/>
              </a:rPr>
              <a:t>“To suppose that because our Government has been instituted for the benefit of the people it must therefore have power to do whatever may seem to conduce to the public good is an error into which even honest minds are too apt to fall.”</a:t>
            </a:r>
          </a:p>
          <a:p>
            <a:r>
              <a:rPr lang="en-US" sz="2000" b="1" dirty="0">
                <a:solidFill>
                  <a:srgbClr val="002060"/>
                </a:solidFill>
                <a:latin typeface="Times New Roman" panose="02020603050405020304" pitchFamily="18" charset="0"/>
                <a:cs typeface="Times New Roman" panose="02020603050405020304" pitchFamily="18" charset="0"/>
              </a:rPr>
              <a:t>		- Andrew Jackson, 1834</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1" y="4110036"/>
            <a:ext cx="2709111" cy="2443164"/>
          </a:xfrm>
          <a:prstGeom prst="rect">
            <a:avLst/>
          </a:prstGeom>
          <a:ln>
            <a:solidFill>
              <a:srgbClr val="002060"/>
            </a:solidFill>
          </a:ln>
        </p:spPr>
      </p:pic>
    </p:spTree>
    <p:extLst>
      <p:ext uri="{BB962C8B-B14F-4D97-AF65-F5344CB8AC3E}">
        <p14:creationId xmlns:p14="http://schemas.microsoft.com/office/powerpoint/2010/main" val="24098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89BFC-38A3-EBEF-FD23-6C6392445E0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A011CD-00E6-FF6F-0EBB-A440A4E95B3D}"/>
              </a:ext>
            </a:extLst>
          </p:cNvPr>
          <p:cNvSpPr>
            <a:spLocks noGrp="1"/>
          </p:cNvSpPr>
          <p:nvPr>
            <p:ph idx="1"/>
          </p:nvPr>
        </p:nvSpPr>
        <p:spPr>
          <a:xfrm>
            <a:off x="492368" y="381000"/>
            <a:ext cx="11066585" cy="6096000"/>
          </a:xfrm>
          <a:solidFill>
            <a:schemeClr val="bg2"/>
          </a:solidFill>
          <a:ln>
            <a:solidFill>
              <a:srgbClr val="C00000"/>
            </a:solidFill>
          </a:ln>
        </p:spPr>
        <p:txBody>
          <a:bodyPr>
            <a:noAutofit/>
          </a:bodyPr>
          <a:lstStyle/>
          <a:p>
            <a:pPr marL="114300" indent="0">
              <a:buNone/>
            </a:pPr>
            <a:r>
              <a:rPr lang="en-US" sz="2400" b="1" i="1" dirty="0">
                <a:solidFill>
                  <a:srgbClr val="002060"/>
                </a:solidFill>
                <a:latin typeface="Times New Roman" panose="02020603050405020304" pitchFamily="18" charset="0"/>
                <a:cs typeface="Times New Roman" panose="02020603050405020304" pitchFamily="18" charset="0"/>
              </a:rPr>
              <a:t>Essential Question:</a:t>
            </a:r>
            <a:r>
              <a:rPr lang="en-US" sz="2400" b="1" dirty="0">
                <a:solidFill>
                  <a:srgbClr val="00206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How did the rise of Jacksonian democracy impact the common man and promote further division within the United States?</a:t>
            </a:r>
          </a:p>
          <a:p>
            <a:pPr marL="114300" indent="0">
              <a:buNone/>
            </a:pPr>
            <a:r>
              <a:rPr lang="en-US" sz="2400" b="1" i="1" dirty="0">
                <a:solidFill>
                  <a:srgbClr val="002060"/>
                </a:solidFill>
                <a:latin typeface="Times New Roman" panose="02020603050405020304" pitchFamily="18" charset="0"/>
                <a:cs typeface="Times New Roman" panose="02020603050405020304" pitchFamily="18" charset="0"/>
              </a:rPr>
              <a:t>Students can:</a:t>
            </a:r>
          </a:p>
          <a:p>
            <a:pPr lvl="0"/>
            <a:r>
              <a:rPr lang="en-US" sz="2400" dirty="0">
                <a:latin typeface="Times New Roman" panose="02020603050405020304" pitchFamily="18" charset="0"/>
                <a:cs typeface="Times New Roman" panose="02020603050405020304" pitchFamily="18" charset="0"/>
              </a:rPr>
              <a:t>Evaluate whether the common man benefitted from Jacksonian democracy and the transformation in the market economy</a:t>
            </a:r>
          </a:p>
          <a:p>
            <a:pPr lvl="0"/>
            <a:r>
              <a:rPr lang="en-US" sz="2400" dirty="0">
                <a:latin typeface="Times New Roman" panose="02020603050405020304" pitchFamily="18" charset="0"/>
                <a:cs typeface="Times New Roman" panose="02020603050405020304" pitchFamily="18" charset="0"/>
              </a:rPr>
              <a:t>Evaluate how Jackson’s policies further expanded debates over the role of government in the United States</a:t>
            </a:r>
          </a:p>
          <a:p>
            <a:pPr marL="114300" indent="0">
              <a:buNone/>
            </a:pPr>
            <a:r>
              <a:rPr lang="en-US" sz="2400" b="1" dirty="0">
                <a:solidFill>
                  <a:srgbClr val="002060"/>
                </a:solidFill>
                <a:latin typeface="Times New Roman" panose="02020603050405020304" pitchFamily="18" charset="0"/>
                <a:cs typeface="Times New Roman" panose="02020603050405020304" pitchFamily="18" charset="0"/>
              </a:rPr>
              <a:t>Agenda</a:t>
            </a:r>
          </a:p>
          <a:p>
            <a:pPr marL="566738" indent="-182563"/>
            <a:r>
              <a:rPr lang="en-US" sz="2400" dirty="0">
                <a:latin typeface="Times New Roman" panose="02020603050405020304" pitchFamily="18" charset="0"/>
                <a:cs typeface="Times New Roman" panose="02020603050405020304" pitchFamily="18" charset="0"/>
              </a:rPr>
              <a:t>Indian Removal Act – Pro Common Man?</a:t>
            </a:r>
          </a:p>
          <a:p>
            <a:pPr marL="566738" indent="-182563"/>
            <a:r>
              <a:rPr lang="en-US" sz="2400" dirty="0">
                <a:latin typeface="Times New Roman" panose="02020603050405020304" pitchFamily="18" charset="0"/>
                <a:cs typeface="Times New Roman" panose="02020603050405020304" pitchFamily="18" charset="0"/>
              </a:rPr>
              <a:t>Sectionalism in the Age of Jackson</a:t>
            </a:r>
          </a:p>
          <a:p>
            <a:pPr marL="566738" indent="-182563"/>
            <a:r>
              <a:rPr lang="en-US" sz="2400" dirty="0">
                <a:latin typeface="Times New Roman" panose="02020603050405020304" pitchFamily="18" charset="0"/>
                <a:cs typeface="Times New Roman" panose="02020603050405020304" pitchFamily="18" charset="0"/>
              </a:rPr>
              <a:t>Andrew Jackson: Common Man’s Champ or Chump</a:t>
            </a:r>
          </a:p>
          <a:p>
            <a:pPr marL="114300" indent="0">
              <a:buNone/>
            </a:pPr>
            <a:r>
              <a:rPr lang="en-US" sz="2400" b="1" dirty="0">
                <a:solidFill>
                  <a:srgbClr val="002060"/>
                </a:solidFill>
                <a:latin typeface="Times New Roman" panose="02020603050405020304" pitchFamily="18" charset="0"/>
                <a:cs typeface="Times New Roman" panose="02020603050405020304" pitchFamily="18" charset="0"/>
              </a:rPr>
              <a:t>Homework:</a:t>
            </a:r>
          </a:p>
          <a:p>
            <a:r>
              <a:rPr lang="en-US" sz="2400" b="1" dirty="0">
                <a:solidFill>
                  <a:srgbClr val="002060"/>
                </a:solidFill>
                <a:latin typeface="Times New Roman" panose="02020603050405020304" pitchFamily="18" charset="0"/>
                <a:cs typeface="Times New Roman" panose="02020603050405020304" pitchFamily="18" charset="0"/>
              </a:rPr>
              <a:t>Objective 8 Questions </a:t>
            </a:r>
          </a:p>
        </p:txBody>
      </p:sp>
    </p:spTree>
    <p:extLst>
      <p:ext uri="{BB962C8B-B14F-4D97-AF65-F5344CB8AC3E}">
        <p14:creationId xmlns:p14="http://schemas.microsoft.com/office/powerpoint/2010/main" val="1405147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A60D3-34B0-9E65-4991-1305AAAA94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1F4CD3-11AD-E373-B2B5-160CF7F793CC}"/>
              </a:ext>
            </a:extLst>
          </p:cNvPr>
          <p:cNvSpPr>
            <a:spLocks noGrp="1"/>
          </p:cNvSpPr>
          <p:nvPr>
            <p:ph type="title"/>
          </p:nvPr>
        </p:nvSpPr>
        <p:spPr>
          <a:xfrm>
            <a:off x="1069848" y="239684"/>
            <a:ext cx="10058400" cy="749082"/>
          </a:xfrm>
          <a:solidFill>
            <a:schemeClr val="accent2">
              <a:lumMod val="60000"/>
              <a:lumOff val="40000"/>
            </a:schemeClr>
          </a:solidFill>
          <a:ln>
            <a:solidFill>
              <a:srgbClr val="002060"/>
            </a:solidFill>
          </a:ln>
        </p:spPr>
        <p:txBody>
          <a:bodyPr>
            <a:normAutofit fontScale="90000"/>
          </a:bodyPr>
          <a:lstStyle/>
          <a:p>
            <a:r>
              <a:rPr lang="en-US" dirty="0">
                <a:latin typeface="Baskerville Old Face" panose="02020602080505020303" pitchFamily="18" charset="0"/>
              </a:rPr>
              <a:t>Commons Champ or Chump</a:t>
            </a:r>
          </a:p>
        </p:txBody>
      </p:sp>
      <p:sp>
        <p:nvSpPr>
          <p:cNvPr id="3" name="Content Placeholder 2">
            <a:extLst>
              <a:ext uri="{FF2B5EF4-FFF2-40B4-BE49-F238E27FC236}">
                <a16:creationId xmlns:a16="http://schemas.microsoft.com/office/drawing/2014/main" id="{730FC263-6C67-53F2-E825-369EB8A7D1E9}"/>
              </a:ext>
            </a:extLst>
          </p:cNvPr>
          <p:cNvSpPr>
            <a:spLocks noGrp="1"/>
          </p:cNvSpPr>
          <p:nvPr>
            <p:ph idx="1"/>
          </p:nvPr>
        </p:nvSpPr>
        <p:spPr>
          <a:xfrm>
            <a:off x="406400" y="3960369"/>
            <a:ext cx="11486896" cy="2427514"/>
          </a:xfrm>
          <a:ln>
            <a:solidFill>
              <a:srgbClr val="002060"/>
            </a:solidFill>
          </a:ln>
        </p:spPr>
        <p:txBody>
          <a:bodyPr>
            <a:normAutofit lnSpcReduction="10000"/>
          </a:bodyPr>
          <a:lstStyle/>
          <a:p>
            <a:pPr marL="0" indent="0">
              <a:buNone/>
            </a:pPr>
            <a:r>
              <a:rPr lang="en-US" sz="2400" dirty="0">
                <a:latin typeface="Times" panose="02020603050405020304" pitchFamily="18" charset="0"/>
                <a:cs typeface="Times" panose="02020603050405020304" pitchFamily="18" charset="0"/>
              </a:rPr>
              <a:t>Evaluate whether the Indian Removal Act supports Jackson’s claim that he was the common man’s hero.</a:t>
            </a:r>
          </a:p>
          <a:p>
            <a:r>
              <a:rPr lang="en-US" sz="2400" dirty="0">
                <a:latin typeface="Times" panose="02020603050405020304" pitchFamily="18" charset="0"/>
                <a:cs typeface="Times" panose="02020603050405020304" pitchFamily="18" charset="0"/>
              </a:rPr>
              <a:t>Read article on the Indian Removal Act </a:t>
            </a:r>
          </a:p>
          <a:p>
            <a:r>
              <a:rPr lang="en-US" sz="2400" dirty="0">
                <a:latin typeface="Times" panose="02020603050405020304" pitchFamily="18" charset="0"/>
                <a:cs typeface="Times" panose="02020603050405020304" pitchFamily="18" charset="0"/>
              </a:rPr>
              <a:t>Development argumentative response using at least two pieces of specific historic evidence to support your claim. </a:t>
            </a:r>
          </a:p>
          <a:p>
            <a:r>
              <a:rPr lang="en-US" sz="2400" dirty="0">
                <a:latin typeface="Times" panose="02020603050405020304" pitchFamily="18" charset="0"/>
                <a:cs typeface="Times" panose="02020603050405020304" pitchFamily="18" charset="0"/>
              </a:rPr>
              <a:t>Write a counter-claim using one-piece specific historic evidence  </a:t>
            </a:r>
          </a:p>
        </p:txBody>
      </p:sp>
      <p:pic>
        <p:nvPicPr>
          <p:cNvPr id="1026" name="Picture 2" descr="Native American Removal from the Southeast">
            <a:extLst>
              <a:ext uri="{FF2B5EF4-FFF2-40B4-BE49-F238E27FC236}">
                <a16:creationId xmlns:a16="http://schemas.microsoft.com/office/drawing/2014/main" id="{CA7147E4-636F-71DA-6FEE-31490D00B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29" y="1219200"/>
            <a:ext cx="5878286" cy="255451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028" name="Picture 4" descr="Andrew Jackson, the Great Father, ca. 1830">
            <a:extLst>
              <a:ext uri="{FF2B5EF4-FFF2-40B4-BE49-F238E27FC236}">
                <a16:creationId xmlns:a16="http://schemas.microsoft.com/office/drawing/2014/main" id="{CC442869-506C-A905-DC2A-75B021C44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735" y="870856"/>
            <a:ext cx="2811236" cy="290285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998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F0DC-483B-4A2C-A89F-E5CAE2709A1A}"/>
              </a:ext>
            </a:extLst>
          </p:cNvPr>
          <p:cNvSpPr>
            <a:spLocks noGrp="1"/>
          </p:cNvSpPr>
          <p:nvPr>
            <p:ph type="title"/>
          </p:nvPr>
        </p:nvSpPr>
        <p:spPr>
          <a:xfrm>
            <a:off x="679938" y="274638"/>
            <a:ext cx="8921262" cy="868362"/>
          </a:xfrm>
          <a:solidFill>
            <a:schemeClr val="accent2">
              <a:lumMod val="60000"/>
              <a:lumOff val="40000"/>
            </a:schemeClr>
          </a:solidFill>
          <a:ln>
            <a:solidFill>
              <a:srgbClr val="002060"/>
            </a:solidFill>
          </a:ln>
        </p:spPr>
        <p:txBody>
          <a:bodyPr>
            <a:normAutofit/>
          </a:bodyPr>
          <a:lstStyle/>
          <a:p>
            <a:r>
              <a:rPr lang="en-US" dirty="0">
                <a:solidFill>
                  <a:schemeClr val="tx1">
                    <a:lumMod val="75000"/>
                    <a:lumOff val="25000"/>
                  </a:schemeClr>
                </a:solidFill>
                <a:latin typeface="Baskerville Old Face" panose="02020602080505020303" pitchFamily="18" charset="77"/>
                <a:cs typeface="Times New Roman" panose="02020603050405020304" pitchFamily="18" charset="0"/>
              </a:rPr>
              <a:t>TEXAS Sectionalism </a:t>
            </a:r>
          </a:p>
        </p:txBody>
      </p:sp>
      <p:sp>
        <p:nvSpPr>
          <p:cNvPr id="3" name="Content Placeholder 2">
            <a:extLst>
              <a:ext uri="{FF2B5EF4-FFF2-40B4-BE49-F238E27FC236}">
                <a16:creationId xmlns:a16="http://schemas.microsoft.com/office/drawing/2014/main" id="{F0255DDF-6D7C-4AAA-A07C-4D8E2F0CCB72}"/>
              </a:ext>
            </a:extLst>
          </p:cNvPr>
          <p:cNvSpPr>
            <a:spLocks noGrp="1"/>
          </p:cNvSpPr>
          <p:nvPr>
            <p:ph idx="1"/>
          </p:nvPr>
        </p:nvSpPr>
        <p:spPr>
          <a:xfrm>
            <a:off x="679938" y="1447800"/>
            <a:ext cx="8921262" cy="3382108"/>
          </a:xfrm>
          <a:solidFill>
            <a:schemeClr val="bg2"/>
          </a:solidFill>
          <a:ln>
            <a:solidFill>
              <a:srgbClr val="002060"/>
            </a:solidFill>
          </a:ln>
        </p:spPr>
        <p:txBody>
          <a:bodyPr>
            <a:normAutofit/>
          </a:bodyPr>
          <a:lstStyle/>
          <a:p>
            <a:r>
              <a:rPr lang="en-US" sz="2400" dirty="0">
                <a:latin typeface="Times New Roman" panose="02020603050405020304" pitchFamily="18" charset="0"/>
                <a:cs typeface="Times New Roman" panose="02020603050405020304" pitchFamily="18" charset="0"/>
              </a:rPr>
              <a:t>1836 Texas wins independence</a:t>
            </a:r>
          </a:p>
          <a:p>
            <a:r>
              <a:rPr lang="en-US" sz="2400" b="1" u="sng" dirty="0">
                <a:solidFill>
                  <a:srgbClr val="002060"/>
                </a:solidFill>
                <a:latin typeface="Times New Roman" panose="02020603050405020304" pitchFamily="18" charset="0"/>
                <a:cs typeface="Times New Roman" panose="02020603050405020304" pitchFamily="18" charset="0"/>
              </a:rPr>
              <a:t>TEXAS ANNEXATION</a:t>
            </a:r>
          </a:p>
          <a:p>
            <a:pPr lvl="1"/>
            <a:r>
              <a:rPr lang="en-US" sz="2400" b="1" u="sng" dirty="0">
                <a:solidFill>
                  <a:srgbClr val="002060"/>
                </a:solidFill>
                <a:latin typeface="Times New Roman" panose="02020603050405020304" pitchFamily="18" charset="0"/>
                <a:cs typeface="Times New Roman" panose="02020603050405020304" pitchFamily="18" charset="0"/>
              </a:rPr>
              <a:t>Northern Whigs </a:t>
            </a:r>
            <a:r>
              <a:rPr lang="en-US" sz="2400" dirty="0">
                <a:latin typeface="Times New Roman" panose="02020603050405020304" pitchFamily="18" charset="0"/>
                <a:cs typeface="Times New Roman" panose="02020603050405020304" pitchFamily="18" charset="0"/>
              </a:rPr>
              <a:t>block Texas </a:t>
            </a:r>
          </a:p>
          <a:p>
            <a:pPr marL="411480" lvl="1" indent="0">
              <a:buNone/>
            </a:pPr>
            <a:r>
              <a:rPr lang="en-US" sz="2400" dirty="0">
                <a:latin typeface="Times New Roman" panose="02020603050405020304" pitchFamily="18" charset="0"/>
                <a:cs typeface="Times New Roman" panose="02020603050405020304" pitchFamily="18" charset="0"/>
              </a:rPr>
              <a:t>Annexation </a:t>
            </a:r>
          </a:p>
          <a:p>
            <a:pPr lvl="1"/>
            <a:r>
              <a:rPr lang="en-US" sz="2400" dirty="0">
                <a:latin typeface="Times New Roman" panose="02020603050405020304" pitchFamily="18" charset="0"/>
                <a:cs typeface="Times New Roman" panose="02020603050405020304" pitchFamily="18" charset="0"/>
              </a:rPr>
              <a:t>Offset the </a:t>
            </a:r>
            <a:r>
              <a:rPr lang="en-US" sz="2400" b="1" dirty="0">
                <a:solidFill>
                  <a:srgbClr val="002060"/>
                </a:solidFill>
                <a:latin typeface="Times New Roman" panose="02020603050405020304" pitchFamily="18" charset="0"/>
                <a:cs typeface="Times New Roman" panose="02020603050405020304" pitchFamily="18" charset="0"/>
              </a:rPr>
              <a:t>balance of FREE vs.</a:t>
            </a:r>
          </a:p>
          <a:p>
            <a:pPr marL="411480" lvl="1" indent="0">
              <a:buNone/>
            </a:pPr>
            <a:r>
              <a:rPr lang="en-US" sz="2400" b="1" dirty="0">
                <a:solidFill>
                  <a:srgbClr val="002060"/>
                </a:solidFill>
                <a:latin typeface="Times New Roman" panose="02020603050405020304" pitchFamily="18" charset="0"/>
                <a:cs typeface="Times New Roman" panose="02020603050405020304" pitchFamily="18" charset="0"/>
              </a:rPr>
              <a:t>SLAVE states </a:t>
            </a:r>
          </a:p>
        </p:txBody>
      </p:sp>
      <p:pic>
        <p:nvPicPr>
          <p:cNvPr id="5" name="Picture 4" descr="A picture containing drawing&#10;&#10;Description automatically generated">
            <a:extLst>
              <a:ext uri="{FF2B5EF4-FFF2-40B4-BE49-F238E27FC236}">
                <a16:creationId xmlns:a16="http://schemas.microsoft.com/office/drawing/2014/main" id="{CB763FBA-D74D-4685-91CF-3F64A1532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1004578"/>
            <a:ext cx="3505200" cy="4481822"/>
          </a:xfrm>
          <a:prstGeom prst="rect">
            <a:avLst/>
          </a:prstGeom>
          <a:ln>
            <a:solidFill>
              <a:srgbClr val="002060"/>
            </a:solidFill>
          </a:ln>
        </p:spPr>
      </p:pic>
      <p:pic>
        <p:nvPicPr>
          <p:cNvPr id="7" name="Picture 6" descr="A close up of a book&#10;&#10;Description automatically generated">
            <a:extLst>
              <a:ext uri="{FF2B5EF4-FFF2-40B4-BE49-F238E27FC236}">
                <a16:creationId xmlns:a16="http://schemas.microsoft.com/office/drawing/2014/main" id="{3D08319C-D259-4D68-9E9B-F37C4AF23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754" y="4191000"/>
            <a:ext cx="2914846" cy="2534392"/>
          </a:xfrm>
          <a:prstGeom prst="rect">
            <a:avLst/>
          </a:prstGeom>
        </p:spPr>
      </p:pic>
      <p:cxnSp>
        <p:nvCxnSpPr>
          <p:cNvPr id="9" name="Straight Connector 8">
            <a:extLst>
              <a:ext uri="{FF2B5EF4-FFF2-40B4-BE49-F238E27FC236}">
                <a16:creationId xmlns:a16="http://schemas.microsoft.com/office/drawing/2014/main" id="{2DDD18E6-CF0D-455D-9DBE-A9984CC1EA7E}"/>
              </a:ext>
            </a:extLst>
          </p:cNvPr>
          <p:cNvCxnSpPr/>
          <p:nvPr/>
        </p:nvCxnSpPr>
        <p:spPr>
          <a:xfrm>
            <a:off x="2895600" y="4114800"/>
            <a:ext cx="3200400" cy="2743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6125CEA-DEDA-4C8C-898E-72749CF1C569}"/>
              </a:ext>
            </a:extLst>
          </p:cNvPr>
          <p:cNvSpPr/>
          <p:nvPr/>
        </p:nvSpPr>
        <p:spPr>
          <a:xfrm>
            <a:off x="7543800" y="5701687"/>
            <a:ext cx="3810000" cy="648566"/>
          </a:xfrm>
          <a:prstGeom prst="rect">
            <a:avLst/>
          </a:prstGeom>
          <a:solidFill>
            <a:schemeClr val="accent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LONE STAR REPUBLIC 1836-1844</a:t>
            </a:r>
          </a:p>
        </p:txBody>
      </p:sp>
    </p:spTree>
    <p:extLst>
      <p:ext uri="{BB962C8B-B14F-4D97-AF65-F5344CB8AC3E}">
        <p14:creationId xmlns:p14="http://schemas.microsoft.com/office/powerpoint/2010/main" val="3721053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274638"/>
            <a:ext cx="9202615" cy="639762"/>
          </a:xfrm>
          <a:solidFill>
            <a:schemeClr val="accent2">
              <a:lumMod val="60000"/>
              <a:lumOff val="40000"/>
            </a:schemeClr>
          </a:solidFill>
          <a:ln>
            <a:solidFill>
              <a:srgbClr val="002060"/>
            </a:solidFill>
          </a:ln>
        </p:spPr>
        <p:txBody>
          <a:bodyPr/>
          <a:lstStyle/>
          <a:p>
            <a:r>
              <a:rPr lang="en-US" sz="3600" dirty="0">
                <a:solidFill>
                  <a:schemeClr val="tx1">
                    <a:lumMod val="75000"/>
                    <a:lumOff val="25000"/>
                  </a:schemeClr>
                </a:solidFill>
                <a:latin typeface="Baskerville Old Face" panose="02020602080505020303" pitchFamily="18" charset="77"/>
                <a:cs typeface="Times New Roman" pitchFamily="18" charset="0"/>
              </a:rPr>
              <a:t>Tariffs of Abomination</a:t>
            </a:r>
          </a:p>
        </p:txBody>
      </p:sp>
      <p:sp>
        <p:nvSpPr>
          <p:cNvPr id="3" name="Content Placeholder 2"/>
          <p:cNvSpPr>
            <a:spLocks noGrp="1"/>
          </p:cNvSpPr>
          <p:nvPr>
            <p:ph idx="1"/>
          </p:nvPr>
        </p:nvSpPr>
        <p:spPr>
          <a:xfrm>
            <a:off x="1981200" y="914400"/>
            <a:ext cx="7620000" cy="5486400"/>
          </a:xfrm>
        </p:spPr>
        <p:txBody>
          <a:bodyPr>
            <a:normAutofit/>
          </a:bodyPr>
          <a:lstStyle/>
          <a:p>
            <a:pPr>
              <a:spcBef>
                <a:spcPts val="0"/>
              </a:spcBef>
            </a:pPr>
            <a:endParaRPr lang="en-US" dirty="0">
              <a:latin typeface="Times New Roman" pitchFamily="18" charset="0"/>
              <a:cs typeface="Times New Roman" pitchFamily="18" charset="0"/>
            </a:endParaRPr>
          </a:p>
          <a:p>
            <a:pPr>
              <a:spcBef>
                <a:spcPts val="0"/>
              </a:spcBef>
            </a:pPr>
            <a:endParaRPr lang="en-US" dirty="0">
              <a:latin typeface="Times New Roman" pitchFamily="18" charset="0"/>
              <a:cs typeface="Times New Roman" pitchFamily="18" charset="0"/>
            </a:endParaRPr>
          </a:p>
          <a:p>
            <a:pPr>
              <a:spcBef>
                <a:spcPts val="0"/>
              </a:spcBef>
            </a:pPr>
            <a:endParaRPr lang="en-US" dirty="0">
              <a:latin typeface="Times New Roman" pitchFamily="18" charset="0"/>
              <a:cs typeface="Times New Roman" pitchFamily="18" charset="0"/>
            </a:endParaRPr>
          </a:p>
          <a:p>
            <a:pPr>
              <a:spcBef>
                <a:spcPts val="0"/>
              </a:spcBef>
            </a:pPr>
            <a:endParaRPr lang="en-US" dirty="0">
              <a:latin typeface="Times New Roman" pitchFamily="18" charset="0"/>
              <a:cs typeface="Times New Roman" pitchFamily="18" charset="0"/>
            </a:endParaRPr>
          </a:p>
          <a:p>
            <a:pPr>
              <a:spcBef>
                <a:spcPts val="0"/>
              </a:spcBef>
            </a:pPr>
            <a:endParaRPr lang="en-US" dirty="0">
              <a:latin typeface="Times New Roman" pitchFamily="18" charset="0"/>
              <a:cs typeface="Times New Roman" pitchFamily="18" charset="0"/>
            </a:endParaRPr>
          </a:p>
          <a:p>
            <a:pPr>
              <a:spcBef>
                <a:spcPts val="0"/>
              </a:spcBef>
            </a:pPr>
            <a:endParaRPr lang="en-US" dirty="0">
              <a:latin typeface="Times New Roman" pitchFamily="18" charset="0"/>
              <a:cs typeface="Times New Roman" pitchFamily="18" charset="0"/>
            </a:endParaRPr>
          </a:p>
          <a:p>
            <a:pPr>
              <a:spcBef>
                <a:spcPts val="0"/>
              </a:spcBef>
            </a:pPr>
            <a:endParaRPr lang="en-US" dirty="0">
              <a:latin typeface="Times New Roman" pitchFamily="18" charset="0"/>
              <a:cs typeface="Times New Roman" pitchFamily="18" charset="0"/>
            </a:endParaRPr>
          </a:p>
        </p:txBody>
      </p:sp>
      <p:pic>
        <p:nvPicPr>
          <p:cNvPr id="5" name="Picture 4" descr="A picture containing text, book&#10;&#10;Description automatically generated">
            <a:extLst>
              <a:ext uri="{FF2B5EF4-FFF2-40B4-BE49-F238E27FC236}">
                <a16:creationId xmlns:a16="http://schemas.microsoft.com/office/drawing/2014/main" id="{7739DBDE-FD03-4B1C-BD3B-58B3BDB79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028689"/>
            <a:ext cx="9683262" cy="3105150"/>
          </a:xfrm>
          <a:prstGeom prst="rect">
            <a:avLst/>
          </a:prstGeom>
          <a:ln>
            <a:solidFill>
              <a:srgbClr val="002060"/>
            </a:solidFill>
          </a:ln>
        </p:spPr>
      </p:pic>
      <p:sp>
        <p:nvSpPr>
          <p:cNvPr id="4" name="Rectangle 3">
            <a:extLst>
              <a:ext uri="{FF2B5EF4-FFF2-40B4-BE49-F238E27FC236}">
                <a16:creationId xmlns:a16="http://schemas.microsoft.com/office/drawing/2014/main" id="{CBC34C59-D2E4-4F33-ACF7-754E724FC7D3}"/>
              </a:ext>
            </a:extLst>
          </p:cNvPr>
          <p:cNvSpPr/>
          <p:nvPr/>
        </p:nvSpPr>
        <p:spPr>
          <a:xfrm>
            <a:off x="293077" y="4453720"/>
            <a:ext cx="10714892" cy="219473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rPr>
              <a:t>(Economic Sectionalism) Tariff Debate </a:t>
            </a:r>
          </a:p>
          <a:p>
            <a:pPr marL="342900" indent="-342900">
              <a:buFont typeface="Arial" panose="020B0604020202020204" pitchFamily="34" charset="0"/>
              <a:buChar char="•"/>
            </a:pPr>
            <a:r>
              <a:rPr lang="en-US" sz="2400" b="1" u="sng" dirty="0">
                <a:solidFill>
                  <a:srgbClr val="002060"/>
                </a:solidFill>
                <a:latin typeface="Times New Roman" panose="02020603050405020304" pitchFamily="18" charset="0"/>
                <a:cs typeface="Times New Roman" panose="02020603050405020304" pitchFamily="18" charset="0"/>
              </a:rPr>
              <a:t>Growth of tariff</a:t>
            </a:r>
            <a:r>
              <a:rPr lang="en-US" sz="2400" b="1" dirty="0">
                <a:solidFill>
                  <a:srgbClr val="002060"/>
                </a:solidFill>
                <a:latin typeface="Times New Roman" panose="02020603050405020304" pitchFamily="18" charset="0"/>
                <a:cs typeface="Times New Roman" panose="02020603050405020304" pitchFamily="18" charset="0"/>
              </a:rPr>
              <a:t> (1824, 1828, and 1832) </a:t>
            </a:r>
            <a:r>
              <a:rPr lang="en-US" sz="2400" dirty="0">
                <a:solidFill>
                  <a:schemeClr val="tx1"/>
                </a:solidFill>
                <a:latin typeface="Times New Roman" panose="02020603050405020304" pitchFamily="18" charset="0"/>
                <a:cs typeface="Times New Roman" panose="02020603050405020304" pitchFamily="18" charset="0"/>
              </a:rPr>
              <a:t>demonstrate the industrial north growing power </a:t>
            </a:r>
          </a:p>
          <a:p>
            <a:pPr marL="342900" indent="-342900">
              <a:buFont typeface="Arial" panose="020B0604020202020204" pitchFamily="34" charset="0"/>
              <a:buChar char="•"/>
            </a:pPr>
            <a:r>
              <a:rPr lang="en-US" sz="2400" b="1" u="sng" dirty="0">
                <a:solidFill>
                  <a:srgbClr val="002060"/>
                </a:solidFill>
                <a:latin typeface="Times New Roman" panose="02020603050405020304" pitchFamily="18" charset="0"/>
                <a:cs typeface="Times New Roman" panose="02020603050405020304" pitchFamily="18" charset="0"/>
              </a:rPr>
              <a:t>Webster-Haynes Debate 1830 </a:t>
            </a:r>
            <a:r>
              <a:rPr lang="en-US" sz="2400" b="1" dirty="0">
                <a:solidFill>
                  <a:srgbClr val="00206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slavery influencing southern arguments against tariffs (expansion of slavery to the west)</a:t>
            </a:r>
          </a:p>
          <a:p>
            <a:pPr marL="800100" lvl="1"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Major argument over preserving the Union </a:t>
            </a:r>
          </a:p>
        </p:txBody>
      </p:sp>
    </p:spTree>
    <p:extLst>
      <p:ext uri="{BB962C8B-B14F-4D97-AF65-F5344CB8AC3E}">
        <p14:creationId xmlns:p14="http://schemas.microsoft.com/office/powerpoint/2010/main" val="3798774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372AA-4B0B-3B7F-0E04-FEE762482C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DABED-6411-6882-981C-082B4353D228}"/>
              </a:ext>
            </a:extLst>
          </p:cNvPr>
          <p:cNvSpPr>
            <a:spLocks noGrp="1"/>
          </p:cNvSpPr>
          <p:nvPr>
            <p:ph type="title"/>
          </p:nvPr>
        </p:nvSpPr>
        <p:spPr>
          <a:xfrm>
            <a:off x="679938" y="137319"/>
            <a:ext cx="8932985" cy="639762"/>
          </a:xfrm>
          <a:solidFill>
            <a:schemeClr val="accent2">
              <a:lumMod val="60000"/>
              <a:lumOff val="40000"/>
            </a:schemeClr>
          </a:solidFill>
          <a:ln>
            <a:solidFill>
              <a:srgbClr val="002060"/>
            </a:solidFill>
          </a:ln>
        </p:spPr>
        <p:txBody>
          <a:bodyPr/>
          <a:lstStyle/>
          <a:p>
            <a:r>
              <a:rPr lang="en-US" sz="3600" b="1" dirty="0">
                <a:solidFill>
                  <a:schemeClr val="tx1">
                    <a:lumMod val="75000"/>
                    <a:lumOff val="25000"/>
                  </a:schemeClr>
                </a:solidFill>
                <a:latin typeface="Baskerville Old Face" panose="02020602080505020303" pitchFamily="18" charset="77"/>
                <a:cs typeface="Times New Roman" panose="02020603050405020304" pitchFamily="18" charset="0"/>
              </a:rPr>
              <a:t>Nullification Crisis</a:t>
            </a:r>
          </a:p>
        </p:txBody>
      </p:sp>
      <p:sp>
        <p:nvSpPr>
          <p:cNvPr id="4" name="Content Placeholder 3">
            <a:extLst>
              <a:ext uri="{FF2B5EF4-FFF2-40B4-BE49-F238E27FC236}">
                <a16:creationId xmlns:a16="http://schemas.microsoft.com/office/drawing/2014/main" id="{3F545176-C47D-8E25-327D-21128786F86B}"/>
              </a:ext>
            </a:extLst>
          </p:cNvPr>
          <p:cNvSpPr>
            <a:spLocks noGrp="1"/>
          </p:cNvSpPr>
          <p:nvPr>
            <p:ph idx="1"/>
          </p:nvPr>
        </p:nvSpPr>
        <p:spPr>
          <a:xfrm>
            <a:off x="550985" y="902677"/>
            <a:ext cx="10679723" cy="5498123"/>
          </a:xfrm>
          <a:solidFill>
            <a:schemeClr val="bg2"/>
          </a:solidFill>
          <a:ln>
            <a:solidFill>
              <a:srgbClr val="002060"/>
            </a:solidFill>
          </a:ln>
        </p:spPr>
        <p:txBody>
          <a:bodyPr>
            <a:normAutofit/>
          </a:bodyPr>
          <a:lstStyle/>
          <a:p>
            <a:pPr marL="0" indent="0">
              <a:buNone/>
            </a:pPr>
            <a:r>
              <a:rPr lang="en-US" sz="2400" b="1" dirty="0">
                <a:solidFill>
                  <a:srgbClr val="002060"/>
                </a:solidFill>
                <a:latin typeface="Times New Roman" panose="02020603050405020304" pitchFamily="18" charset="0"/>
                <a:cs typeface="Times New Roman" panose="02020603050405020304" pitchFamily="18" charset="0"/>
              </a:rPr>
              <a:t>Nullification Crisis (1832-1833</a:t>
            </a:r>
            <a:r>
              <a:rPr lang="en-US" sz="2400" dirty="0">
                <a:latin typeface="Times New Roman" panose="02020603050405020304" pitchFamily="18" charset="0"/>
                <a:cs typeface="Times New Roman" panose="02020603050405020304" pitchFamily="18" charset="0"/>
              </a:rPr>
              <a:t>: John C. Calhoun argues nullification against </a:t>
            </a:r>
            <a:r>
              <a:rPr lang="en-US" sz="2400" b="1" u="sng" dirty="0">
                <a:solidFill>
                  <a:srgbClr val="002060"/>
                </a:solidFill>
                <a:latin typeface="Times New Roman" panose="02020603050405020304" pitchFamily="18" charset="0"/>
                <a:cs typeface="Times New Roman" panose="02020603050405020304" pitchFamily="18" charset="0"/>
              </a:rPr>
              <a:t>tariff of abominations</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i="1" dirty="0">
                <a:solidFill>
                  <a:srgbClr val="FF0000"/>
                </a:solidFill>
                <a:latin typeface="Times New Roman" panose="02020603050405020304" pitchFamily="18" charset="0"/>
                <a:cs typeface="Times New Roman" panose="02020603050405020304" pitchFamily="18" charset="0"/>
              </a:rPr>
              <a:t>Tariff of 1828</a:t>
            </a:r>
            <a:r>
              <a:rPr lang="en-US" sz="2400" b="1" dirty="0">
                <a:solidFill>
                  <a:srgbClr val="002060"/>
                </a:solidFill>
                <a:latin typeface="Times New Roman" panose="02020603050405020304" pitchFamily="18" charset="0"/>
                <a:cs typeface="Times New Roman" panose="02020603050405020304" pitchFamily="18" charset="0"/>
              </a:rPr>
              <a:t>)</a:t>
            </a:r>
            <a:endParaRPr lang="en-US" sz="2400" b="1" u="sng" dirty="0">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E8EEAAB-B0F2-520A-DE12-556AF8C90EC8}"/>
              </a:ext>
            </a:extLst>
          </p:cNvPr>
          <p:cNvSpPr/>
          <p:nvPr/>
        </p:nvSpPr>
        <p:spPr>
          <a:xfrm>
            <a:off x="679938" y="1712685"/>
            <a:ext cx="10902462" cy="171631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000" b="0" i="0" dirty="0">
                <a:solidFill>
                  <a:schemeClr val="bg1"/>
                </a:solidFill>
                <a:effectLst/>
                <a:latin typeface="Times" panose="02020603050405020304" pitchFamily="18" charset="0"/>
                <a:cs typeface="Times" panose="02020603050405020304" pitchFamily="18" charset="0"/>
              </a:rPr>
              <a:t>The Constitution grants to Congress the power of imposing a duty on imports for revenue, which power is abused by being converted into an instrument for rearing up the industry of one section of the country on the ruins of another. The violation, then, consists in using a power granted for one object to advance another, and that by the sacrifice of the original object. ...</a:t>
            </a:r>
          </a:p>
          <a:p>
            <a:r>
              <a:rPr lang="en-US" sz="2000" dirty="0">
                <a:solidFill>
                  <a:schemeClr val="bg1"/>
                </a:solidFill>
                <a:latin typeface="Times" panose="02020603050405020304" pitchFamily="18" charset="0"/>
                <a:cs typeface="Times" panose="02020603050405020304" pitchFamily="18" charset="0"/>
              </a:rPr>
              <a:t>	- John C. Calhoun, S.C. Exposition &amp; Protest 1828 </a:t>
            </a:r>
          </a:p>
        </p:txBody>
      </p:sp>
      <p:pic>
        <p:nvPicPr>
          <p:cNvPr id="3" name="Picture 2">
            <a:extLst>
              <a:ext uri="{FF2B5EF4-FFF2-40B4-BE49-F238E27FC236}">
                <a16:creationId xmlns:a16="http://schemas.microsoft.com/office/drawing/2014/main" id="{2719503B-7715-EC24-68B8-2BAB16FE4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573" y="2859314"/>
            <a:ext cx="2748699" cy="3309257"/>
          </a:xfrm>
          <a:prstGeom prst="rect">
            <a:avLst/>
          </a:prstGeom>
          <a:ln>
            <a:solidFill>
              <a:srgbClr val="002060"/>
            </a:solidFill>
          </a:ln>
        </p:spPr>
      </p:pic>
      <p:sp>
        <p:nvSpPr>
          <p:cNvPr id="5" name="Rectangle 4">
            <a:extLst>
              <a:ext uri="{FF2B5EF4-FFF2-40B4-BE49-F238E27FC236}">
                <a16:creationId xmlns:a16="http://schemas.microsoft.com/office/drawing/2014/main" id="{72A1BA6E-7C0C-CA2E-3292-FCF580EBAAD7}"/>
              </a:ext>
            </a:extLst>
          </p:cNvPr>
          <p:cNvSpPr/>
          <p:nvPr/>
        </p:nvSpPr>
        <p:spPr>
          <a:xfrm>
            <a:off x="8084457" y="5955322"/>
            <a:ext cx="3146251" cy="5710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ctr"/>
            <a:r>
              <a:rPr lang="en-US" b="1" dirty="0">
                <a:solidFill>
                  <a:srgbClr val="002060"/>
                </a:solidFill>
                <a:latin typeface="Times New Roman" panose="02020603050405020304" pitchFamily="18" charset="0"/>
                <a:cs typeface="Times New Roman" panose="02020603050405020304" pitchFamily="18" charset="0"/>
              </a:rPr>
              <a:t>“</a:t>
            </a:r>
            <a:r>
              <a:rPr lang="en-US" b="1" i="1" dirty="0">
                <a:solidFill>
                  <a:srgbClr val="002060"/>
                </a:solidFill>
                <a:latin typeface="Times New Roman" panose="02020603050405020304" pitchFamily="18" charset="0"/>
                <a:cs typeface="Times New Roman" panose="02020603050405020304" pitchFamily="18" charset="0"/>
              </a:rPr>
              <a:t>Disunion is forced by Treason</a:t>
            </a:r>
            <a:r>
              <a:rPr lang="en-US" b="1" dirty="0">
                <a:solidFill>
                  <a:srgbClr val="00206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19183D12-AFAE-D8E9-276C-2E1A628762BB}"/>
              </a:ext>
            </a:extLst>
          </p:cNvPr>
          <p:cNvSpPr/>
          <p:nvPr/>
        </p:nvSpPr>
        <p:spPr>
          <a:xfrm>
            <a:off x="812800" y="4310743"/>
            <a:ext cx="6691086" cy="221565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panose="02020603050405020304" pitchFamily="18" charset="0"/>
                <a:cs typeface="Times" panose="02020603050405020304" pitchFamily="18" charset="0"/>
              </a:rPr>
              <a:t>Southern states feel threaten </a:t>
            </a:r>
          </a:p>
          <a:p>
            <a:pPr marL="342900" indent="-342900">
              <a:buFont typeface="Arial" panose="020B0604020202020204" pitchFamily="34" charset="0"/>
              <a:buChar char="•"/>
            </a:pPr>
            <a:r>
              <a:rPr lang="en-US" sz="2400" b="1" u="sng" dirty="0">
                <a:solidFill>
                  <a:srgbClr val="C00000"/>
                </a:solidFill>
                <a:latin typeface="Times" panose="02020603050405020304" pitchFamily="18" charset="0"/>
                <a:cs typeface="Times" panose="02020603050405020304" pitchFamily="18" charset="0"/>
              </a:rPr>
              <a:t>Tariffs of Abomination </a:t>
            </a:r>
          </a:p>
          <a:p>
            <a:pPr marL="342900" indent="-342900">
              <a:buFont typeface="Arial" panose="020B0604020202020204" pitchFamily="34" charset="0"/>
              <a:buChar char="•"/>
            </a:pPr>
            <a:r>
              <a:rPr lang="en-US" sz="2400" dirty="0">
                <a:solidFill>
                  <a:schemeClr val="tx1"/>
                </a:solidFill>
                <a:latin typeface="Times" panose="02020603050405020304" pitchFamily="18" charset="0"/>
                <a:cs typeface="Times" panose="02020603050405020304" pitchFamily="18" charset="0"/>
              </a:rPr>
              <a:t>Slave rebellions</a:t>
            </a:r>
          </a:p>
          <a:p>
            <a:pPr marL="800100" lvl="1" indent="-342900">
              <a:buFont typeface="Arial" panose="020B0604020202020204" pitchFamily="34" charset="0"/>
              <a:buChar char="•"/>
            </a:pPr>
            <a:r>
              <a:rPr lang="en-US" sz="2400" b="1" u="sng" dirty="0">
                <a:solidFill>
                  <a:srgbClr val="C00000"/>
                </a:solidFill>
                <a:latin typeface="Times" panose="02020603050405020304" pitchFamily="18" charset="0"/>
                <a:cs typeface="Times" panose="02020603050405020304" pitchFamily="18" charset="0"/>
              </a:rPr>
              <a:t>Denmark Vesey Rebellion </a:t>
            </a:r>
            <a:r>
              <a:rPr lang="en-US" sz="2400" dirty="0">
                <a:solidFill>
                  <a:schemeClr val="tx1"/>
                </a:solidFill>
                <a:latin typeface="Times" panose="02020603050405020304" pitchFamily="18" charset="0"/>
                <a:cs typeface="Times" panose="02020603050405020304" pitchFamily="18" charset="0"/>
              </a:rPr>
              <a:t>(1822)</a:t>
            </a:r>
          </a:p>
          <a:p>
            <a:pPr marL="800100" lvl="1" indent="-342900">
              <a:buFont typeface="Arial" panose="020B0604020202020204" pitchFamily="34" charset="0"/>
              <a:buChar char="•"/>
            </a:pPr>
            <a:r>
              <a:rPr lang="en-US" sz="2400" b="1" u="sng" dirty="0">
                <a:solidFill>
                  <a:srgbClr val="C00000"/>
                </a:solidFill>
                <a:latin typeface="Times" panose="02020603050405020304" pitchFamily="18" charset="0"/>
                <a:cs typeface="Times" panose="02020603050405020304" pitchFamily="18" charset="0"/>
              </a:rPr>
              <a:t>Nat Turner Rebellion </a:t>
            </a:r>
            <a:r>
              <a:rPr lang="en-US" sz="2400" dirty="0">
                <a:solidFill>
                  <a:schemeClr val="tx1"/>
                </a:solidFill>
                <a:latin typeface="Times" panose="02020603050405020304" pitchFamily="18" charset="0"/>
                <a:cs typeface="Times" panose="02020603050405020304" pitchFamily="18" charset="0"/>
              </a:rPr>
              <a:t>(1831) – violent rebellion </a:t>
            </a:r>
          </a:p>
        </p:txBody>
      </p:sp>
      <p:pic>
        <p:nvPicPr>
          <p:cNvPr id="1028" name="Picture 4" descr="Nat Turner's Rebellion - Last Best Hope ...">
            <a:extLst>
              <a:ext uri="{FF2B5EF4-FFF2-40B4-BE49-F238E27FC236}">
                <a16:creationId xmlns:a16="http://schemas.microsoft.com/office/drawing/2014/main" id="{BEF9F333-5C35-733B-2BB6-3A1F70B2C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384" y="3545112"/>
            <a:ext cx="2970317" cy="171631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933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740F0-A394-09E1-1F2B-36EE71BD5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6CDAF-8D47-928C-2402-8D0F44ECFF34}"/>
              </a:ext>
            </a:extLst>
          </p:cNvPr>
          <p:cNvSpPr>
            <a:spLocks noGrp="1"/>
          </p:cNvSpPr>
          <p:nvPr>
            <p:ph type="title"/>
          </p:nvPr>
        </p:nvSpPr>
        <p:spPr>
          <a:xfrm>
            <a:off x="480646" y="171633"/>
            <a:ext cx="9120554" cy="421237"/>
          </a:xfrm>
          <a:solidFill>
            <a:schemeClr val="accent2">
              <a:lumMod val="60000"/>
              <a:lumOff val="40000"/>
            </a:schemeClr>
          </a:solidFill>
          <a:ln>
            <a:solidFill>
              <a:schemeClr val="accent2">
                <a:lumMod val="50000"/>
              </a:schemeClr>
            </a:solidFill>
          </a:ln>
        </p:spPr>
        <p:txBody>
          <a:bodyPr>
            <a:normAutofit fontScale="90000"/>
          </a:bodyPr>
          <a:lstStyle/>
          <a:p>
            <a:r>
              <a:rPr lang="en-US" sz="3200" dirty="0">
                <a:latin typeface="Times New Roman" panose="02020603050405020304" pitchFamily="18" charset="0"/>
                <a:cs typeface="Times New Roman" panose="02020603050405020304" pitchFamily="18" charset="0"/>
              </a:rPr>
              <a:t>Organizing Structure</a:t>
            </a:r>
          </a:p>
        </p:txBody>
      </p:sp>
      <p:sp>
        <p:nvSpPr>
          <p:cNvPr id="18" name="Rectangle 17">
            <a:extLst>
              <a:ext uri="{FF2B5EF4-FFF2-40B4-BE49-F238E27FC236}">
                <a16:creationId xmlns:a16="http://schemas.microsoft.com/office/drawing/2014/main" id="{73B46594-CFC4-0D5D-C2E9-65D99E57C307}"/>
              </a:ext>
            </a:extLst>
          </p:cNvPr>
          <p:cNvSpPr/>
          <p:nvPr/>
        </p:nvSpPr>
        <p:spPr>
          <a:xfrm>
            <a:off x="480647" y="796314"/>
            <a:ext cx="10902462" cy="80388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latin typeface="Times New Roman" panose="02020603050405020304" pitchFamily="18" charset="0"/>
                <a:cs typeface="Times New Roman" panose="02020603050405020304" pitchFamily="18" charset="0"/>
              </a:rPr>
              <a:t>The Jacksonian Period (1824-1840) has been celebrated as the era of the “common man.” To what extent did the period live up to its characterization?</a:t>
            </a:r>
          </a:p>
        </p:txBody>
      </p:sp>
      <p:sp>
        <p:nvSpPr>
          <p:cNvPr id="19" name="Rectangle 18">
            <a:extLst>
              <a:ext uri="{FF2B5EF4-FFF2-40B4-BE49-F238E27FC236}">
                <a16:creationId xmlns:a16="http://schemas.microsoft.com/office/drawing/2014/main" id="{8083CF56-C2B6-BA66-8EB5-01B404623AC1}"/>
              </a:ext>
            </a:extLst>
          </p:cNvPr>
          <p:cNvSpPr/>
          <p:nvPr/>
        </p:nvSpPr>
        <p:spPr>
          <a:xfrm>
            <a:off x="1292505" y="1711997"/>
            <a:ext cx="2127704" cy="427038"/>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Champion</a:t>
            </a:r>
          </a:p>
        </p:txBody>
      </p:sp>
      <p:sp>
        <p:nvSpPr>
          <p:cNvPr id="20" name="Rectangle 19">
            <a:extLst>
              <a:ext uri="{FF2B5EF4-FFF2-40B4-BE49-F238E27FC236}">
                <a16:creationId xmlns:a16="http://schemas.microsoft.com/office/drawing/2014/main" id="{000D806D-93A6-49C4-EDBD-A241728C3FAE}"/>
              </a:ext>
            </a:extLst>
          </p:cNvPr>
          <p:cNvSpPr/>
          <p:nvPr/>
        </p:nvSpPr>
        <p:spPr>
          <a:xfrm>
            <a:off x="7042672" y="1706562"/>
            <a:ext cx="2159941" cy="427038"/>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Nightmare</a:t>
            </a:r>
          </a:p>
        </p:txBody>
      </p:sp>
      <p:sp>
        <p:nvSpPr>
          <p:cNvPr id="7" name="Content Placeholder 6">
            <a:extLst>
              <a:ext uri="{FF2B5EF4-FFF2-40B4-BE49-F238E27FC236}">
                <a16:creationId xmlns:a16="http://schemas.microsoft.com/office/drawing/2014/main" id="{AEC40729-4FCF-477F-38F2-5FA2269A36DB}"/>
              </a:ext>
            </a:extLst>
          </p:cNvPr>
          <p:cNvSpPr>
            <a:spLocks noGrp="1"/>
          </p:cNvSpPr>
          <p:nvPr>
            <p:ph idx="1"/>
          </p:nvPr>
        </p:nvSpPr>
        <p:spPr>
          <a:xfrm>
            <a:off x="1069848" y="2239962"/>
            <a:ext cx="10058400" cy="4160838"/>
          </a:xfrm>
          <a:solidFill>
            <a:schemeClr val="bg2"/>
          </a:solidFill>
          <a:ln>
            <a:solidFill>
              <a:srgbClr val="002060"/>
            </a:solidFill>
          </a:ln>
        </p:spPr>
        <p:txBody>
          <a:bodyPr/>
          <a:lstStyle/>
          <a:p>
            <a:endParaRPr lang="en-US" dirty="0"/>
          </a:p>
        </p:txBody>
      </p:sp>
      <p:pic>
        <p:nvPicPr>
          <p:cNvPr id="3" name="Picture 2">
            <a:extLst>
              <a:ext uri="{FF2B5EF4-FFF2-40B4-BE49-F238E27FC236}">
                <a16:creationId xmlns:a16="http://schemas.microsoft.com/office/drawing/2014/main" id="{3ADECE88-ED18-56CB-2908-1A58787ED191}"/>
              </a:ext>
            </a:extLst>
          </p:cNvPr>
          <p:cNvPicPr>
            <a:picLocks noChangeAspect="1"/>
          </p:cNvPicPr>
          <p:nvPr/>
        </p:nvPicPr>
        <p:blipFill>
          <a:blip r:embed="rId2"/>
          <a:stretch>
            <a:fillRect/>
          </a:stretch>
        </p:blipFill>
        <p:spPr>
          <a:xfrm>
            <a:off x="6150147" y="2632685"/>
            <a:ext cx="2221520" cy="3375391"/>
          </a:xfrm>
          <a:prstGeom prst="rect">
            <a:avLst/>
          </a:prstGeom>
        </p:spPr>
      </p:pic>
      <p:cxnSp>
        <p:nvCxnSpPr>
          <p:cNvPr id="6" name="Straight Connector 5">
            <a:extLst>
              <a:ext uri="{FF2B5EF4-FFF2-40B4-BE49-F238E27FC236}">
                <a16:creationId xmlns:a16="http://schemas.microsoft.com/office/drawing/2014/main" id="{ED6E4E63-9132-D078-3C8A-12D09C19256A}"/>
              </a:ext>
            </a:extLst>
          </p:cNvPr>
          <p:cNvCxnSpPr>
            <a:cxnSpLocks/>
          </p:cNvCxnSpPr>
          <p:nvPr/>
        </p:nvCxnSpPr>
        <p:spPr>
          <a:xfrm>
            <a:off x="5931878" y="1600200"/>
            <a:ext cx="0" cy="5152292"/>
          </a:xfrm>
          <a:prstGeom prst="line">
            <a:avLst/>
          </a:prstGeom>
          <a:ln w="57150"/>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7AE28F3B-3F95-90DF-EC0D-48134C72E4A3}"/>
              </a:ext>
            </a:extLst>
          </p:cNvPr>
          <p:cNvSpPr/>
          <p:nvPr/>
        </p:nvSpPr>
        <p:spPr>
          <a:xfrm>
            <a:off x="319314" y="2339180"/>
            <a:ext cx="5326739" cy="93827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Design an image of Jackson – with an argumentative slogan that claims what Jackson is with a line of reason (TWO reasons)</a:t>
            </a:r>
          </a:p>
        </p:txBody>
      </p:sp>
      <p:sp>
        <p:nvSpPr>
          <p:cNvPr id="15" name="Rectangle 14">
            <a:extLst>
              <a:ext uri="{FF2B5EF4-FFF2-40B4-BE49-F238E27FC236}">
                <a16:creationId xmlns:a16="http://schemas.microsoft.com/office/drawing/2014/main" id="{9CCDA609-2524-37B5-D034-40A8B3F2B00F}"/>
              </a:ext>
            </a:extLst>
          </p:cNvPr>
          <p:cNvSpPr/>
          <p:nvPr/>
        </p:nvSpPr>
        <p:spPr>
          <a:xfrm>
            <a:off x="319314" y="3405981"/>
            <a:ext cx="5326738"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Argumentative Statements – You need to write two argumentative statements using at least 4 facts that support your claim </a:t>
            </a:r>
          </a:p>
        </p:txBody>
      </p:sp>
      <p:sp>
        <p:nvSpPr>
          <p:cNvPr id="16" name="Rectangle 15">
            <a:extLst>
              <a:ext uri="{FF2B5EF4-FFF2-40B4-BE49-F238E27FC236}">
                <a16:creationId xmlns:a16="http://schemas.microsoft.com/office/drawing/2014/main" id="{990BF240-0B3D-BD38-068D-D451959F8514}"/>
              </a:ext>
            </a:extLst>
          </p:cNvPr>
          <p:cNvSpPr/>
          <p:nvPr/>
        </p:nvSpPr>
        <p:spPr>
          <a:xfrm>
            <a:off x="191529" y="4490793"/>
            <a:ext cx="5454524" cy="7778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Write a historic contextualization for the theme nation identity or politics and power</a:t>
            </a:r>
          </a:p>
        </p:txBody>
      </p:sp>
      <p:pic>
        <p:nvPicPr>
          <p:cNvPr id="2050" name="Picture 2" descr="Hero Silhouette Vector Art, Icons, and Graphics for Free Download">
            <a:extLst>
              <a:ext uri="{FF2B5EF4-FFF2-40B4-BE49-F238E27FC236}">
                <a16:creationId xmlns:a16="http://schemas.microsoft.com/office/drawing/2014/main" id="{19DE0286-613F-2ECB-32CA-DDA2BDC9A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8395" y="2239962"/>
            <a:ext cx="1829687" cy="18675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imated Horror Movie Killers : r ...">
            <a:extLst>
              <a:ext uri="{FF2B5EF4-FFF2-40B4-BE49-F238E27FC236}">
                <a16:creationId xmlns:a16="http://schemas.microsoft.com/office/drawing/2014/main" id="{32B9B027-BD0B-04DA-818A-8C95DBA35D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8396" y="4358602"/>
            <a:ext cx="1829686"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4B11DD86-4B8B-0E1A-6497-622F77B9316F}"/>
              </a:ext>
            </a:extLst>
          </p:cNvPr>
          <p:cNvSpPr/>
          <p:nvPr/>
        </p:nvSpPr>
        <p:spPr>
          <a:xfrm>
            <a:off x="8015376" y="3003324"/>
            <a:ext cx="856343" cy="4934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2468492D-8867-0BAD-6E3D-ACC8581E96EB}"/>
              </a:ext>
            </a:extLst>
          </p:cNvPr>
          <p:cNvSpPr/>
          <p:nvPr/>
        </p:nvSpPr>
        <p:spPr>
          <a:xfrm>
            <a:off x="8058230" y="4940308"/>
            <a:ext cx="856343" cy="4934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11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4" grpId="0" animBg="1"/>
      <p:bldP spid="15"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5AEC0-62D0-BED4-7A96-2679BB2AA4D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29B6C1-9678-8D0B-011B-90FC3E093783}"/>
              </a:ext>
            </a:extLst>
          </p:cNvPr>
          <p:cNvSpPr>
            <a:spLocks noGrp="1"/>
          </p:cNvSpPr>
          <p:nvPr>
            <p:ph idx="1"/>
          </p:nvPr>
        </p:nvSpPr>
        <p:spPr>
          <a:xfrm>
            <a:off x="492368" y="380999"/>
            <a:ext cx="11066585" cy="6295571"/>
          </a:xfrm>
          <a:solidFill>
            <a:schemeClr val="bg2"/>
          </a:solidFill>
          <a:ln>
            <a:solidFill>
              <a:srgbClr val="C00000"/>
            </a:solidFill>
          </a:ln>
        </p:spPr>
        <p:txBody>
          <a:bodyPr>
            <a:noAutofit/>
          </a:bodyPr>
          <a:lstStyle/>
          <a:p>
            <a:pPr marL="114300" indent="0">
              <a:buNone/>
            </a:pPr>
            <a:r>
              <a:rPr lang="en-US" b="1" i="1" dirty="0">
                <a:solidFill>
                  <a:srgbClr val="002060"/>
                </a:solidFill>
                <a:latin typeface="Times New Roman" panose="02020603050405020304" pitchFamily="18" charset="0"/>
                <a:cs typeface="Times New Roman" panose="02020603050405020304" pitchFamily="18" charset="0"/>
              </a:rPr>
              <a:t>Essential Question:</a:t>
            </a:r>
            <a:r>
              <a:rPr lang="en-US" b="1" dirty="0">
                <a:solidFill>
                  <a:srgbClr val="00206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How did the rise of Jacksonian democracy impact the common man and promote further division within the United States?</a:t>
            </a:r>
          </a:p>
          <a:p>
            <a:pPr marL="114300" indent="0">
              <a:buNone/>
            </a:pPr>
            <a:r>
              <a:rPr lang="en-US" b="1" i="1" dirty="0">
                <a:solidFill>
                  <a:srgbClr val="002060"/>
                </a:solidFill>
                <a:latin typeface="Times New Roman" panose="02020603050405020304" pitchFamily="18" charset="0"/>
                <a:cs typeface="Times New Roman" panose="02020603050405020304" pitchFamily="18" charset="0"/>
              </a:rPr>
              <a:t>Students can:</a:t>
            </a:r>
          </a:p>
          <a:p>
            <a:pPr lvl="0"/>
            <a:r>
              <a:rPr lang="en-US" dirty="0">
                <a:latin typeface="Times New Roman" panose="02020603050405020304" pitchFamily="18" charset="0"/>
                <a:cs typeface="Times New Roman" panose="02020603050405020304" pitchFamily="18" charset="0"/>
              </a:rPr>
              <a:t>Evaluate whether the common man benefitted from Jacksonian democracy and the transformation in the market economy</a:t>
            </a:r>
          </a:p>
          <a:p>
            <a:pPr lvl="0"/>
            <a:r>
              <a:rPr lang="en-US" dirty="0">
                <a:latin typeface="Times New Roman" panose="02020603050405020304" pitchFamily="18" charset="0"/>
                <a:cs typeface="Times New Roman" panose="02020603050405020304" pitchFamily="18" charset="0"/>
              </a:rPr>
              <a:t>Evaluate how Jackson’s policies further expanded debates over the role of government in the United States</a:t>
            </a:r>
          </a:p>
          <a:p>
            <a:pPr marL="114300" indent="0">
              <a:buNone/>
            </a:pPr>
            <a:r>
              <a:rPr lang="en-US" sz="2400" b="1" dirty="0">
                <a:solidFill>
                  <a:srgbClr val="002060"/>
                </a:solidFill>
                <a:latin typeface="Times New Roman" panose="02020603050405020304" pitchFamily="18" charset="0"/>
                <a:cs typeface="Times New Roman" panose="02020603050405020304" pitchFamily="18" charset="0"/>
              </a:rPr>
              <a:t>Agenda</a:t>
            </a:r>
          </a:p>
          <a:p>
            <a:pPr marL="566738" indent="-182563"/>
            <a:r>
              <a:rPr lang="en-US" sz="2400" dirty="0">
                <a:latin typeface="Times New Roman" panose="02020603050405020304" pitchFamily="18" charset="0"/>
                <a:cs typeface="Times New Roman" panose="02020603050405020304" pitchFamily="18" charset="0"/>
              </a:rPr>
              <a:t>Unit 4 Check-in</a:t>
            </a:r>
          </a:p>
          <a:p>
            <a:pPr marL="566738" indent="-182563"/>
            <a:r>
              <a:rPr lang="en-US" sz="2400" dirty="0">
                <a:latin typeface="Times New Roman" panose="02020603050405020304" pitchFamily="18" charset="0"/>
                <a:cs typeface="Times New Roman" panose="02020603050405020304" pitchFamily="18" charset="0"/>
              </a:rPr>
              <a:t>No Longer the Common Man’s Champion </a:t>
            </a:r>
          </a:p>
          <a:p>
            <a:pPr marL="566738" indent="-182563"/>
            <a:r>
              <a:rPr lang="en-US" sz="2400" dirty="0">
                <a:latin typeface="Times New Roman" panose="02020603050405020304" pitchFamily="18" charset="0"/>
                <a:cs typeface="Times New Roman" panose="02020603050405020304" pitchFamily="18" charset="0"/>
              </a:rPr>
              <a:t>Andrew Jackson: Common Man’s Champ or Nightmare</a:t>
            </a:r>
          </a:p>
          <a:p>
            <a:pPr marL="114300" indent="0">
              <a:buNone/>
            </a:pPr>
            <a:r>
              <a:rPr lang="en-US" sz="2400" b="1" dirty="0">
                <a:solidFill>
                  <a:srgbClr val="002060"/>
                </a:solidFill>
                <a:latin typeface="Times New Roman" panose="02020603050405020304" pitchFamily="18" charset="0"/>
                <a:cs typeface="Times New Roman" panose="02020603050405020304" pitchFamily="18" charset="0"/>
              </a:rPr>
              <a:t>Homework:</a:t>
            </a:r>
          </a:p>
          <a:p>
            <a:r>
              <a:rPr lang="en-US" sz="2400" b="1" dirty="0">
                <a:solidFill>
                  <a:srgbClr val="FF0000"/>
                </a:solidFill>
                <a:latin typeface="Times New Roman" panose="02020603050405020304" pitchFamily="18" charset="0"/>
                <a:cs typeface="Times New Roman" panose="02020603050405020304" pitchFamily="18" charset="0"/>
              </a:rPr>
              <a:t>Review Jackson Democracy – SAQ 11/7</a:t>
            </a:r>
          </a:p>
          <a:p>
            <a:r>
              <a:rPr lang="en-US" sz="2400" b="1" dirty="0">
                <a:solidFill>
                  <a:srgbClr val="002060"/>
                </a:solidFill>
                <a:latin typeface="Times New Roman" panose="02020603050405020304" pitchFamily="18" charset="0"/>
                <a:cs typeface="Times New Roman" panose="02020603050405020304" pitchFamily="18" charset="0"/>
              </a:rPr>
              <a:t>Objective 8 Questions due Wednesday 11/13</a:t>
            </a:r>
          </a:p>
          <a:p>
            <a:r>
              <a:rPr lang="en-US" sz="2400" b="1" dirty="0">
                <a:solidFill>
                  <a:srgbClr val="002060"/>
                </a:solidFill>
                <a:latin typeface="Times New Roman" panose="02020603050405020304" pitchFamily="18" charset="0"/>
                <a:cs typeface="Times New Roman" panose="02020603050405020304" pitchFamily="18" charset="0"/>
              </a:rPr>
              <a:t>Unit 4 Quiz Thursday 11/14</a:t>
            </a:r>
          </a:p>
        </p:txBody>
      </p:sp>
    </p:spTree>
    <p:extLst>
      <p:ext uri="{BB962C8B-B14F-4D97-AF65-F5344CB8AC3E}">
        <p14:creationId xmlns:p14="http://schemas.microsoft.com/office/powerpoint/2010/main" val="2193058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1B137-D0C2-1D92-1EBB-67E8C58E66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2A0FB2-FEC4-892E-27D8-1C40501B273A}"/>
              </a:ext>
            </a:extLst>
          </p:cNvPr>
          <p:cNvSpPr>
            <a:spLocks noGrp="1"/>
          </p:cNvSpPr>
          <p:nvPr>
            <p:ph type="title"/>
          </p:nvPr>
        </p:nvSpPr>
        <p:spPr>
          <a:xfrm>
            <a:off x="679938" y="137319"/>
            <a:ext cx="8932985" cy="639762"/>
          </a:xfrm>
          <a:solidFill>
            <a:schemeClr val="accent2">
              <a:lumMod val="60000"/>
              <a:lumOff val="40000"/>
            </a:schemeClr>
          </a:solidFill>
          <a:ln>
            <a:solidFill>
              <a:srgbClr val="002060"/>
            </a:solidFill>
          </a:ln>
        </p:spPr>
        <p:txBody>
          <a:bodyPr/>
          <a:lstStyle/>
          <a:p>
            <a:r>
              <a:rPr lang="en-US" sz="3600" b="1" dirty="0">
                <a:solidFill>
                  <a:schemeClr val="tx1">
                    <a:lumMod val="75000"/>
                    <a:lumOff val="25000"/>
                  </a:schemeClr>
                </a:solidFill>
                <a:latin typeface="Baskerville Old Face" panose="02020602080505020303" pitchFamily="18" charset="77"/>
                <a:cs typeface="Times New Roman" panose="02020603050405020304" pitchFamily="18" charset="0"/>
              </a:rPr>
              <a:t>Nullification Crisis</a:t>
            </a:r>
          </a:p>
        </p:txBody>
      </p:sp>
      <p:sp>
        <p:nvSpPr>
          <p:cNvPr id="4" name="Content Placeholder 3">
            <a:extLst>
              <a:ext uri="{FF2B5EF4-FFF2-40B4-BE49-F238E27FC236}">
                <a16:creationId xmlns:a16="http://schemas.microsoft.com/office/drawing/2014/main" id="{63879D6F-7092-8778-D2F1-6D98106CB4E5}"/>
              </a:ext>
            </a:extLst>
          </p:cNvPr>
          <p:cNvSpPr>
            <a:spLocks noGrp="1"/>
          </p:cNvSpPr>
          <p:nvPr>
            <p:ph idx="1"/>
          </p:nvPr>
        </p:nvSpPr>
        <p:spPr>
          <a:xfrm>
            <a:off x="550985" y="902677"/>
            <a:ext cx="10679723" cy="5498123"/>
          </a:xfrm>
          <a:solidFill>
            <a:schemeClr val="bg2"/>
          </a:solidFill>
          <a:ln>
            <a:solidFill>
              <a:srgbClr val="00206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Tariff of 1832 – Attempted to remedy southern complaints about the Tariff of 1828 (</a:t>
            </a:r>
            <a:r>
              <a:rPr lang="en-US" sz="2400" i="1" dirty="0">
                <a:solidFill>
                  <a:srgbClr val="002060"/>
                </a:solidFill>
                <a:latin typeface="Times New Roman" panose="02020603050405020304" pitchFamily="18" charset="0"/>
                <a:cs typeface="Times New Roman" panose="02020603050405020304" pitchFamily="18" charset="0"/>
              </a:rPr>
              <a:t>lower duty on manufactured goods from 45% to 35%)</a:t>
            </a:r>
          </a:p>
          <a:p>
            <a:pPr marL="0" indent="0">
              <a:buNone/>
            </a:pPr>
            <a:endParaRPr lang="en-US" sz="2400" i="1"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8636CC8-1965-169A-BED1-1789DB322345}"/>
              </a:ext>
            </a:extLst>
          </p:cNvPr>
          <p:cNvSpPr/>
          <p:nvPr/>
        </p:nvSpPr>
        <p:spPr>
          <a:xfrm>
            <a:off x="679938" y="1785257"/>
            <a:ext cx="11381433" cy="255451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000" b="0" i="0" dirty="0">
                <a:solidFill>
                  <a:schemeClr val="bg1"/>
                </a:solidFill>
                <a:effectLst/>
                <a:latin typeface="Times" panose="02020603050405020304" pitchFamily="18" charset="0"/>
                <a:cs typeface="Times" panose="02020603050405020304" pitchFamily="18" charset="0"/>
              </a:rPr>
              <a:t>"An act in alteration of the several acts imposing duties on imports," approved on the nineteenth day of May, one thousand eight hundred and twenty-eight and also an act entitled "An act to alter and amend the several acts imposing duties on imports," approved on the fourteenth day of July, one thousand eight hundred and thirty-two, are unauthorized by the constitution of the United States, and violate the true meaning and intent thereof and are null, void, and no law, nor binding upon this State, its officers or citizens; and all promises, contracts, . . .”</a:t>
            </a:r>
          </a:p>
          <a:p>
            <a:r>
              <a:rPr lang="en-US" sz="2000" dirty="0">
                <a:solidFill>
                  <a:schemeClr val="bg1"/>
                </a:solidFill>
                <a:latin typeface="Times" panose="02020603050405020304" pitchFamily="18" charset="0"/>
                <a:cs typeface="Times" panose="02020603050405020304" pitchFamily="18" charset="0"/>
              </a:rPr>
              <a:t>	- South Carolina’s Ordinance of Nullification, 1832</a:t>
            </a:r>
          </a:p>
        </p:txBody>
      </p:sp>
      <p:sp>
        <p:nvSpPr>
          <p:cNvPr id="7" name="Rectangle 6">
            <a:extLst>
              <a:ext uri="{FF2B5EF4-FFF2-40B4-BE49-F238E27FC236}">
                <a16:creationId xmlns:a16="http://schemas.microsoft.com/office/drawing/2014/main" id="{E32F2007-DA71-5EC5-E911-9E12F0FC1ACD}"/>
              </a:ext>
            </a:extLst>
          </p:cNvPr>
          <p:cNvSpPr/>
          <p:nvPr/>
        </p:nvSpPr>
        <p:spPr>
          <a:xfrm>
            <a:off x="961292" y="4513943"/>
            <a:ext cx="6223279" cy="220673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u="sng" dirty="0">
                <a:solidFill>
                  <a:srgbClr val="002060"/>
                </a:solidFill>
                <a:latin typeface="Times" panose="02020603050405020304" pitchFamily="18" charset="0"/>
                <a:cs typeface="Times" panose="02020603050405020304" pitchFamily="18" charset="0"/>
              </a:rPr>
              <a:t>S.C. Ordinance of Nullification </a:t>
            </a:r>
            <a:r>
              <a:rPr lang="en-US" sz="2400" dirty="0">
                <a:solidFill>
                  <a:schemeClr val="tx1"/>
                </a:solidFill>
                <a:latin typeface="Times" panose="02020603050405020304" pitchFamily="18" charset="0"/>
                <a:cs typeface="Times" panose="02020603050405020304" pitchFamily="18" charset="0"/>
              </a:rPr>
              <a:t>– Threatens secession and nullifies tariff</a:t>
            </a:r>
          </a:p>
          <a:p>
            <a:pPr marL="342900" indent="-342900">
              <a:buFont typeface="Arial" panose="020B0604020202020204" pitchFamily="34" charset="0"/>
              <a:buChar char="•"/>
            </a:pPr>
            <a:r>
              <a:rPr lang="en-US" sz="2400" b="1" u="sng" dirty="0">
                <a:solidFill>
                  <a:srgbClr val="002060"/>
                </a:solidFill>
                <a:latin typeface="Times" panose="02020603050405020304" pitchFamily="18" charset="0"/>
                <a:cs typeface="Times" panose="02020603050405020304" pitchFamily="18" charset="0"/>
              </a:rPr>
              <a:t>Force Bill </a:t>
            </a:r>
            <a:r>
              <a:rPr lang="en-US" sz="2400" dirty="0">
                <a:solidFill>
                  <a:schemeClr val="tx1"/>
                </a:solidFill>
                <a:latin typeface="Times" panose="02020603050405020304" pitchFamily="18" charset="0"/>
                <a:cs typeface="Times" panose="02020603050405020304" pitchFamily="18" charset="0"/>
              </a:rPr>
              <a:t>– Jackson threatens to use military to enforce tariff collections </a:t>
            </a:r>
          </a:p>
          <a:p>
            <a:pPr marL="342900" indent="-342900">
              <a:buFont typeface="Arial" panose="020B0604020202020204" pitchFamily="34" charset="0"/>
              <a:buChar char="•"/>
            </a:pPr>
            <a:r>
              <a:rPr lang="en-US" sz="2400" b="1" u="sng" dirty="0">
                <a:solidFill>
                  <a:srgbClr val="002060"/>
                </a:solidFill>
                <a:latin typeface="Times" panose="02020603050405020304" pitchFamily="18" charset="0"/>
                <a:cs typeface="Times" panose="02020603050405020304" pitchFamily="18" charset="0"/>
              </a:rPr>
              <a:t>Compromise Tariff </a:t>
            </a:r>
            <a:r>
              <a:rPr lang="en-US" sz="2400" dirty="0">
                <a:solidFill>
                  <a:schemeClr val="tx1"/>
                </a:solidFill>
                <a:latin typeface="Times" panose="02020603050405020304" pitchFamily="18" charset="0"/>
                <a:cs typeface="Times" panose="02020603050405020304" pitchFamily="18" charset="0"/>
              </a:rPr>
              <a:t>– lowers the tariff over the next 8 years (</a:t>
            </a:r>
            <a:r>
              <a:rPr lang="en-US" sz="2400" i="1" dirty="0">
                <a:solidFill>
                  <a:srgbClr val="002060"/>
                </a:solidFill>
                <a:latin typeface="Times" panose="02020603050405020304" pitchFamily="18" charset="0"/>
                <a:cs typeface="Times" panose="02020603050405020304" pitchFamily="18" charset="0"/>
              </a:rPr>
              <a:t>Henry Clay</a:t>
            </a:r>
            <a:r>
              <a:rPr lang="en-US" sz="2400" dirty="0">
                <a:solidFill>
                  <a:schemeClr val="tx1"/>
                </a:solidFill>
                <a:latin typeface="Times" panose="02020603050405020304" pitchFamily="18" charset="0"/>
                <a:cs typeface="Times" panose="02020603050405020304" pitchFamily="18" charset="0"/>
              </a:rPr>
              <a:t>)</a:t>
            </a:r>
          </a:p>
        </p:txBody>
      </p:sp>
      <p:pic>
        <p:nvPicPr>
          <p:cNvPr id="1026" name="Picture 2" descr="The Nullification Crisis 1832-1833 - YouTube">
            <a:extLst>
              <a:ext uri="{FF2B5EF4-FFF2-40B4-BE49-F238E27FC236}">
                <a16:creationId xmlns:a16="http://schemas.microsoft.com/office/drawing/2014/main" id="{9A8FDBEE-0EA4-4E25-433F-07FF2D6FC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533" y="3608195"/>
            <a:ext cx="3813175" cy="285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723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277" y="274638"/>
            <a:ext cx="8850923" cy="639762"/>
          </a:xfrm>
          <a:solidFill>
            <a:schemeClr val="accent2">
              <a:lumMod val="60000"/>
              <a:lumOff val="40000"/>
            </a:schemeClr>
          </a:solidFill>
          <a:ln>
            <a:solidFill>
              <a:schemeClr val="accent2">
                <a:lumMod val="50000"/>
              </a:schemeClr>
            </a:solidFill>
          </a:ln>
        </p:spPr>
        <p:txBody>
          <a:bodyPr>
            <a:normAutofit/>
          </a:bodyPr>
          <a:lstStyle/>
          <a:p>
            <a:r>
              <a:rPr lang="en-US" sz="3600" dirty="0">
                <a:latin typeface="Times New Roman" pitchFamily="18" charset="0"/>
                <a:cs typeface="Times New Roman" pitchFamily="18" charset="0"/>
              </a:rPr>
              <a:t>Growing Power of Sectionalism </a:t>
            </a:r>
          </a:p>
        </p:txBody>
      </p:sp>
      <p:sp>
        <p:nvSpPr>
          <p:cNvPr id="3" name="Content Placeholder 2"/>
          <p:cNvSpPr>
            <a:spLocks noGrp="1"/>
          </p:cNvSpPr>
          <p:nvPr>
            <p:ph idx="1"/>
          </p:nvPr>
        </p:nvSpPr>
        <p:spPr>
          <a:xfrm>
            <a:off x="750277" y="1219200"/>
            <a:ext cx="9847385" cy="5181600"/>
          </a:xfrm>
          <a:solidFill>
            <a:schemeClr val="bg2"/>
          </a:solidFill>
          <a:ln>
            <a:solidFill>
              <a:srgbClr val="002060"/>
            </a:solidFill>
          </a:ln>
        </p:spPr>
        <p:txBody>
          <a:bodyPr>
            <a:normAutofit/>
          </a:bodyPr>
          <a:lstStyle/>
          <a:p>
            <a:r>
              <a:rPr lang="en-US" sz="2400" b="1" i="1" dirty="0">
                <a:latin typeface="Times New Roman" pitchFamily="18" charset="0"/>
                <a:cs typeface="Times New Roman" pitchFamily="18" charset="0"/>
              </a:rPr>
              <a:t>Mailing of Anti-slave Tracts</a:t>
            </a:r>
            <a:r>
              <a:rPr lang="en-US" sz="2400" dirty="0">
                <a:latin typeface="Times New Roman" pitchFamily="18" charset="0"/>
                <a:cs typeface="Times New Roman" pitchFamily="18" charset="0"/>
              </a:rPr>
              <a:t> 1835 (</a:t>
            </a:r>
            <a:r>
              <a:rPr lang="en-US" sz="2400" b="1" i="1" dirty="0">
                <a:solidFill>
                  <a:srgbClr val="002060"/>
                </a:solidFill>
                <a:latin typeface="Times New Roman" pitchFamily="18" charset="0"/>
                <a:cs typeface="Times New Roman" pitchFamily="18" charset="0"/>
              </a:rPr>
              <a:t>William Lloyd Garrison</a:t>
            </a:r>
            <a:r>
              <a:rPr lang="en-US" sz="2400" dirty="0">
                <a:latin typeface="Times New Roman" pitchFamily="18" charset="0"/>
                <a:cs typeface="Times New Roman" pitchFamily="18" charset="0"/>
              </a:rPr>
              <a:t>)</a:t>
            </a:r>
          </a:p>
          <a:p>
            <a:pPr lvl="1"/>
            <a:r>
              <a:rPr lang="en-US" sz="2400" dirty="0">
                <a:latin typeface="Times New Roman" pitchFamily="18" charset="0"/>
                <a:cs typeface="Times New Roman" pitchFamily="18" charset="0"/>
              </a:rPr>
              <a:t>Southern attempts to stop tracts fail (</a:t>
            </a:r>
            <a:r>
              <a:rPr lang="en-US" sz="2400" i="1" dirty="0">
                <a:solidFill>
                  <a:srgbClr val="002060"/>
                </a:solidFill>
                <a:latin typeface="Times New Roman" pitchFamily="18" charset="0"/>
                <a:cs typeface="Times New Roman" pitchFamily="18" charset="0"/>
              </a:rPr>
              <a:t>Haynes raid on Charleston post office &amp; Calhoun’s Bill blocking their delivery</a:t>
            </a:r>
            <a:r>
              <a:rPr lang="en-US" sz="2400" dirty="0">
                <a:latin typeface="Times New Roman" pitchFamily="18" charset="0"/>
                <a:cs typeface="Times New Roman" pitchFamily="18" charset="0"/>
              </a:rPr>
              <a:t>) </a:t>
            </a:r>
          </a:p>
          <a:p>
            <a:r>
              <a:rPr lang="en-US" sz="2400" b="1" i="1" dirty="0">
                <a:latin typeface="Times New Roman" pitchFamily="18" charset="0"/>
                <a:cs typeface="Times New Roman" pitchFamily="18" charset="0"/>
              </a:rPr>
              <a:t>Abolitionists Petition </a:t>
            </a:r>
            <a:r>
              <a:rPr lang="en-US" sz="2400" dirty="0">
                <a:latin typeface="Times New Roman" pitchFamily="18" charset="0"/>
                <a:cs typeface="Times New Roman" pitchFamily="18" charset="0"/>
              </a:rPr>
              <a:t>to end slavery 1836</a:t>
            </a:r>
          </a:p>
          <a:p>
            <a:pPr lvl="1"/>
            <a:r>
              <a:rPr lang="en-US" sz="2400" dirty="0">
                <a:latin typeface="Times New Roman" pitchFamily="18" charset="0"/>
                <a:cs typeface="Times New Roman" pitchFamily="18" charset="0"/>
              </a:rPr>
              <a:t>Congress passes the </a:t>
            </a:r>
            <a:r>
              <a:rPr lang="en-US" sz="2400" b="1" i="1" u="sng" dirty="0">
                <a:solidFill>
                  <a:srgbClr val="0070C0"/>
                </a:solidFill>
                <a:latin typeface="Times New Roman" pitchFamily="18" charset="0"/>
                <a:cs typeface="Times New Roman" pitchFamily="18" charset="0"/>
              </a:rPr>
              <a:t>Gag Rule</a:t>
            </a:r>
            <a:r>
              <a:rPr lang="en-US" sz="2400" dirty="0">
                <a:solidFill>
                  <a:srgbClr val="0070C0"/>
                </a:solidFill>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i="1" dirty="0">
                <a:solidFill>
                  <a:srgbClr val="002060"/>
                </a:solidFill>
                <a:latin typeface="Times New Roman" pitchFamily="18" charset="0"/>
                <a:cs typeface="Times New Roman" pitchFamily="18" charset="0"/>
              </a:rPr>
              <a:t>No discussion of slavery in Congress</a:t>
            </a:r>
            <a:r>
              <a:rPr lang="en-US" sz="2400" dirty="0">
                <a:latin typeface="Times New Roman" pitchFamily="18" charset="0"/>
                <a:cs typeface="Times New Roman" pitchFamily="18" charset="0"/>
              </a:rPr>
              <a:t>) </a:t>
            </a:r>
          </a:p>
        </p:txBody>
      </p:sp>
      <p:pic>
        <p:nvPicPr>
          <p:cNvPr id="5" name="Picture 4" descr="A picture containing fabric, rug&#10;&#10;Description automatically generated">
            <a:extLst>
              <a:ext uri="{FF2B5EF4-FFF2-40B4-BE49-F238E27FC236}">
                <a16:creationId xmlns:a16="http://schemas.microsoft.com/office/drawing/2014/main" id="{0CEE904E-4B22-40A1-A750-630446B5D6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340" y="3273878"/>
            <a:ext cx="5498122" cy="2463714"/>
          </a:xfrm>
          <a:prstGeom prst="rect">
            <a:avLst/>
          </a:prstGeom>
          <a:ln>
            <a:solidFill>
              <a:srgbClr val="002060"/>
            </a:solidFill>
          </a:ln>
        </p:spPr>
      </p:pic>
      <p:sp>
        <p:nvSpPr>
          <p:cNvPr id="4" name="Rectangle 3">
            <a:extLst>
              <a:ext uri="{FF2B5EF4-FFF2-40B4-BE49-F238E27FC236}">
                <a16:creationId xmlns:a16="http://schemas.microsoft.com/office/drawing/2014/main" id="{AB98A69D-4AD4-9E4D-A40E-7CE3FE491D96}"/>
              </a:ext>
            </a:extLst>
          </p:cNvPr>
          <p:cNvSpPr/>
          <p:nvPr/>
        </p:nvSpPr>
        <p:spPr>
          <a:xfrm>
            <a:off x="1664677" y="5920154"/>
            <a:ext cx="4138246" cy="66320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“The Liberator” William Lloyd Garrison’s (Radical Abolitionists)</a:t>
            </a:r>
          </a:p>
        </p:txBody>
      </p:sp>
      <p:pic>
        <p:nvPicPr>
          <p:cNvPr id="8" name="Picture 7">
            <a:extLst>
              <a:ext uri="{FF2B5EF4-FFF2-40B4-BE49-F238E27FC236}">
                <a16:creationId xmlns:a16="http://schemas.microsoft.com/office/drawing/2014/main" id="{42C8146D-22F8-C940-A555-16D1B08B3B47}"/>
              </a:ext>
            </a:extLst>
          </p:cNvPr>
          <p:cNvPicPr>
            <a:picLocks noChangeAspect="1"/>
          </p:cNvPicPr>
          <p:nvPr/>
        </p:nvPicPr>
        <p:blipFill>
          <a:blip r:embed="rId3"/>
          <a:stretch>
            <a:fillRect/>
          </a:stretch>
        </p:blipFill>
        <p:spPr>
          <a:xfrm>
            <a:off x="6389079" y="3230972"/>
            <a:ext cx="4064000" cy="3009900"/>
          </a:xfrm>
          <a:prstGeom prst="rect">
            <a:avLst/>
          </a:prstGeom>
          <a:solidFill>
            <a:srgbClr val="002060"/>
          </a:solidFill>
          <a:ln>
            <a:solidFill>
              <a:srgbClr val="002060"/>
            </a:solidFill>
          </a:ln>
        </p:spPr>
      </p:pic>
      <p:sp>
        <p:nvSpPr>
          <p:cNvPr id="9" name="Rectangle 8">
            <a:extLst>
              <a:ext uri="{FF2B5EF4-FFF2-40B4-BE49-F238E27FC236}">
                <a16:creationId xmlns:a16="http://schemas.microsoft.com/office/drawing/2014/main" id="{516B5F7B-DE61-A544-8303-7F83D06F5A54}"/>
              </a:ext>
            </a:extLst>
          </p:cNvPr>
          <p:cNvSpPr/>
          <p:nvPr/>
        </p:nvSpPr>
        <p:spPr>
          <a:xfrm>
            <a:off x="6610003" y="6069196"/>
            <a:ext cx="4138246" cy="66320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“Southern Ass-stock crazy”</a:t>
            </a:r>
          </a:p>
        </p:txBody>
      </p:sp>
    </p:spTree>
    <p:extLst>
      <p:ext uri="{BB962C8B-B14F-4D97-AF65-F5344CB8AC3E}">
        <p14:creationId xmlns:p14="http://schemas.microsoft.com/office/powerpoint/2010/main" val="564116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08" y="274638"/>
            <a:ext cx="9190892" cy="639762"/>
          </a:xfrm>
          <a:solidFill>
            <a:schemeClr val="accent2">
              <a:lumMod val="60000"/>
              <a:lumOff val="40000"/>
            </a:schemeClr>
          </a:solidFill>
          <a:ln>
            <a:solidFill>
              <a:srgbClr val="002060"/>
            </a:solidFill>
          </a:ln>
        </p:spPr>
        <p:txBody>
          <a:bodyPr>
            <a:normAutofit fontScale="90000"/>
          </a:bodyPr>
          <a:lstStyle/>
          <a:p>
            <a:r>
              <a:rPr lang="en-US" b="1" dirty="0">
                <a:latin typeface="Baskerville Old Face" panose="02020602080505020303" pitchFamily="18" charset="77"/>
              </a:rPr>
              <a:t>Political Change </a:t>
            </a:r>
          </a:p>
        </p:txBody>
      </p:sp>
      <p:sp>
        <p:nvSpPr>
          <p:cNvPr id="3" name="Content Placeholder 2"/>
          <p:cNvSpPr>
            <a:spLocks noGrp="1"/>
          </p:cNvSpPr>
          <p:nvPr>
            <p:ph idx="1"/>
          </p:nvPr>
        </p:nvSpPr>
        <p:spPr>
          <a:xfrm>
            <a:off x="3280229" y="1905001"/>
            <a:ext cx="7888676" cy="1665513"/>
          </a:xfrm>
          <a:ln>
            <a:solidFill>
              <a:srgbClr val="002060"/>
            </a:solidFill>
          </a:ln>
        </p:spPr>
        <p:txBody>
          <a:bodyPr/>
          <a:lstStyle/>
          <a:p>
            <a:pPr marL="0" indent="0">
              <a:buNone/>
            </a:pPr>
            <a:r>
              <a:rPr lang="en-US" sz="2400" b="1" u="sng" dirty="0">
                <a:latin typeface="Times New Roman" panose="02020603050405020304" pitchFamily="18" charset="0"/>
                <a:cs typeface="Times New Roman" panose="02020603050405020304" pitchFamily="18" charset="0"/>
              </a:rPr>
              <a:t>Roger Taney </a:t>
            </a:r>
            <a:r>
              <a:rPr lang="en-US" sz="2400" dirty="0">
                <a:latin typeface="Times New Roman" panose="02020603050405020304" pitchFamily="18" charset="0"/>
                <a:cs typeface="Times New Roman" panose="02020603050405020304" pitchFamily="18" charset="0"/>
              </a:rPr>
              <a:t>replaces John Marshall </a:t>
            </a:r>
            <a:r>
              <a:rPr lang="en-US" sz="2400" b="1" dirty="0">
                <a:latin typeface="Times New Roman" panose="02020603050405020304" pitchFamily="18" charset="0"/>
                <a:cs typeface="Times New Roman" panose="02020603050405020304" pitchFamily="18" charset="0"/>
              </a:rPr>
              <a:t>(1836)</a:t>
            </a:r>
          </a:p>
          <a:p>
            <a:r>
              <a:rPr lang="en-US" sz="2400" b="1" u="sng" dirty="0">
                <a:latin typeface="Times New Roman" panose="02020603050405020304" pitchFamily="18" charset="0"/>
                <a:cs typeface="Times New Roman" panose="02020603050405020304" pitchFamily="18" charset="0"/>
              </a:rPr>
              <a:t>Charles River Bridge v. Warren Bridge</a:t>
            </a:r>
            <a:r>
              <a:rPr lang="en-US" sz="2400" dirty="0">
                <a:latin typeface="Times New Roman" panose="02020603050405020304" pitchFamily="18" charset="0"/>
                <a:cs typeface="Times New Roman" panose="02020603050405020304" pitchFamily="18" charset="0"/>
              </a:rPr>
              <a:t>: States may alter contracts if it is in the interest of the community (</a:t>
            </a:r>
            <a:r>
              <a:rPr lang="en-US" sz="2400" i="1" dirty="0">
                <a:solidFill>
                  <a:srgbClr val="002060"/>
                </a:solidFill>
                <a:latin typeface="Times New Roman" panose="02020603050405020304" pitchFamily="18" charset="0"/>
                <a:cs typeface="Times New Roman" panose="02020603050405020304" pitchFamily="18" charset="0"/>
              </a:rPr>
              <a:t>overturns Dartmouth College v. Woodward</a:t>
            </a:r>
            <a:r>
              <a:rPr lang="en-US" sz="24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085" y="1905001"/>
            <a:ext cx="2174972" cy="2071913"/>
          </a:xfrm>
          <a:prstGeom prst="rect">
            <a:avLst/>
          </a:prstGeom>
          <a:ln>
            <a:solidFill>
              <a:srgbClr val="002060"/>
            </a:solidFill>
          </a:ln>
        </p:spPr>
      </p:pic>
      <p:sp>
        <p:nvSpPr>
          <p:cNvPr id="5" name="Rectangle 4"/>
          <p:cNvSpPr/>
          <p:nvPr/>
        </p:nvSpPr>
        <p:spPr>
          <a:xfrm>
            <a:off x="410308" y="1117313"/>
            <a:ext cx="5117106" cy="584775"/>
          </a:xfrm>
          <a:prstGeom prst="rect">
            <a:avLst/>
          </a:prstGeom>
          <a:noFill/>
          <a:ln>
            <a:solidFill>
              <a:srgbClr val="002060"/>
            </a:solidFill>
          </a:ln>
        </p:spPr>
        <p:txBody>
          <a:bodyPr wrap="none" lIns="91440" tIns="45720" rIns="91440" bIns="45720">
            <a:spAutoFit/>
          </a:bodyPr>
          <a:lstStyle/>
          <a:p>
            <a:pPr algn="ctr"/>
            <a:r>
              <a:rPr lang="en-US" sz="3200" b="1" dirty="0">
                <a:ln w="17780" cmpd="sng">
                  <a:solidFill>
                    <a:srgbClr val="FFFFFF"/>
                  </a:solidFill>
                  <a:prstDash val="solid"/>
                  <a:miter lim="800000"/>
                </a:ln>
                <a:solidFill>
                  <a:srgbClr val="FF0000"/>
                </a:solidFill>
                <a:effectLst>
                  <a:outerShdw blurRad="50800" algn="tl" rotWithShape="0">
                    <a:srgbClr val="000000"/>
                  </a:outerShdw>
                </a:effectLst>
              </a:rPr>
              <a:t>Ending the Marshall Era</a:t>
            </a:r>
          </a:p>
        </p:txBody>
      </p:sp>
      <p:sp>
        <p:nvSpPr>
          <p:cNvPr id="8" name="Rectangle 7">
            <a:extLst>
              <a:ext uri="{FF2B5EF4-FFF2-40B4-BE49-F238E27FC236}">
                <a16:creationId xmlns:a16="http://schemas.microsoft.com/office/drawing/2014/main" id="{53733C4F-38A3-0E2B-5960-F28A1308DEBF}"/>
              </a:ext>
            </a:extLst>
          </p:cNvPr>
          <p:cNvSpPr/>
          <p:nvPr/>
        </p:nvSpPr>
        <p:spPr>
          <a:xfrm>
            <a:off x="410308" y="4238171"/>
            <a:ext cx="8385349" cy="234519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b="1" u="sng" dirty="0">
                <a:latin typeface="Times" panose="02020603050405020304" pitchFamily="18" charset="0"/>
                <a:cs typeface="Times" panose="02020603050405020304" pitchFamily="18" charset="0"/>
              </a:rPr>
              <a:t>Whigs Party</a:t>
            </a:r>
            <a:r>
              <a:rPr lang="en-US" sz="2400" b="1" dirty="0">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 Champion the Common Man</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1836 Martin Van Buren (8</a:t>
            </a:r>
            <a:r>
              <a:rPr lang="en-US" sz="2400" baseline="30000" dirty="0">
                <a:latin typeface="Times" panose="02020603050405020304" pitchFamily="18" charset="0"/>
                <a:cs typeface="Times" panose="02020603050405020304" pitchFamily="18" charset="0"/>
              </a:rPr>
              <a:t>th</a:t>
            </a:r>
            <a:r>
              <a:rPr lang="en-US" sz="2400" dirty="0">
                <a:latin typeface="Times" panose="02020603050405020304" pitchFamily="18" charset="0"/>
                <a:cs typeface="Times" panose="02020603050405020304" pitchFamily="18" charset="0"/>
              </a:rPr>
              <a:t> President) – fails to deal with the Panic of 1837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1840 – </a:t>
            </a:r>
            <a:r>
              <a:rPr lang="en-US" sz="2400" b="1" u="sng" dirty="0">
                <a:solidFill>
                  <a:srgbClr val="FFFF00"/>
                </a:solidFill>
                <a:latin typeface="Times" panose="02020603050405020304" pitchFamily="18" charset="0"/>
                <a:cs typeface="Times" panose="02020603050405020304" pitchFamily="18" charset="0"/>
              </a:rPr>
              <a:t>William Henry Harrison</a:t>
            </a:r>
            <a:r>
              <a:rPr lang="en-US" sz="2400" b="1" dirty="0">
                <a:solidFill>
                  <a:srgbClr val="FFFF00"/>
                </a:solidFill>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(9</a:t>
            </a:r>
            <a:r>
              <a:rPr lang="en-US" sz="2400" baseline="30000" dirty="0">
                <a:latin typeface="Times" panose="02020603050405020304" pitchFamily="18" charset="0"/>
                <a:cs typeface="Times" panose="02020603050405020304" pitchFamily="18" charset="0"/>
              </a:rPr>
              <a:t>th</a:t>
            </a:r>
            <a:r>
              <a:rPr lang="en-US" sz="2400" dirty="0">
                <a:latin typeface="Times" panose="02020603050405020304" pitchFamily="18" charset="0"/>
                <a:cs typeface="Times" panose="02020603050405020304" pitchFamily="18" charset="0"/>
              </a:rPr>
              <a:t> President) – </a:t>
            </a:r>
            <a:r>
              <a:rPr lang="en-US" sz="2400" u="sng" dirty="0">
                <a:solidFill>
                  <a:srgbClr val="FFFF00"/>
                </a:solidFill>
                <a:latin typeface="Times" panose="02020603050405020304" pitchFamily="18" charset="0"/>
                <a:cs typeface="Times" panose="02020603050405020304" pitchFamily="18" charset="0"/>
              </a:rPr>
              <a:t>“</a:t>
            </a:r>
            <a:r>
              <a:rPr lang="en-US" sz="2400" b="1" i="1" u="sng" dirty="0">
                <a:solidFill>
                  <a:srgbClr val="FFFF00"/>
                </a:solidFill>
                <a:latin typeface="Times" panose="02020603050405020304" pitchFamily="18" charset="0"/>
                <a:cs typeface="Times" panose="02020603050405020304" pitchFamily="18" charset="0"/>
              </a:rPr>
              <a:t>Log Cabin and Hard Cider Campaign”</a:t>
            </a:r>
            <a:r>
              <a:rPr lang="en-US" sz="2400" dirty="0">
                <a:solidFill>
                  <a:srgbClr val="FFFF00"/>
                </a:solidFill>
                <a:latin typeface="Times" panose="02020603050405020304" pitchFamily="18" charset="0"/>
                <a:cs typeface="Times" panose="02020603050405020304" pitchFamily="18" charset="0"/>
              </a:rPr>
              <a:t> </a:t>
            </a:r>
            <a:r>
              <a:rPr lang="en-US" sz="2400" dirty="0">
                <a:solidFill>
                  <a:schemeClr val="bg1"/>
                </a:solidFill>
                <a:latin typeface="Times" panose="02020603050405020304" pitchFamily="18" charset="0"/>
                <a:cs typeface="Times" panose="02020603050405020304" pitchFamily="18" charset="0"/>
              </a:rPr>
              <a:t>(Only Whig President)</a:t>
            </a:r>
            <a:endParaRPr lang="en-US" sz="2400" b="1" i="1" u="sng" dirty="0">
              <a:solidFill>
                <a:srgbClr val="FFFF00"/>
              </a:solidFill>
              <a:latin typeface="Times" panose="02020603050405020304" pitchFamily="18" charset="0"/>
              <a:cs typeface="Times" panose="02020603050405020304" pitchFamily="18" charset="0"/>
            </a:endParaRPr>
          </a:p>
        </p:txBody>
      </p:sp>
      <p:pic>
        <p:nvPicPr>
          <p:cNvPr id="1026" name="Picture 2">
            <a:extLst>
              <a:ext uri="{FF2B5EF4-FFF2-40B4-BE49-F238E27FC236}">
                <a16:creationId xmlns:a16="http://schemas.microsoft.com/office/drawing/2014/main" id="{7BF41B32-0C6D-679E-0795-D9AEC41FE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4413" y="3160940"/>
            <a:ext cx="2831873" cy="369706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29FF96-0CDC-4F43-AC17-65C98EFF0295}"/>
              </a:ext>
            </a:extLst>
          </p:cNvPr>
          <p:cNvSpPr>
            <a:spLocks noGrp="1"/>
          </p:cNvSpPr>
          <p:nvPr>
            <p:ph type="title"/>
          </p:nvPr>
        </p:nvSpPr>
        <p:spPr>
          <a:xfrm>
            <a:off x="1981200" y="274638"/>
            <a:ext cx="7620000" cy="792162"/>
          </a:xfrm>
          <a:solidFill>
            <a:schemeClr val="accent2">
              <a:lumMod val="40000"/>
              <a:lumOff val="60000"/>
            </a:schemeClr>
          </a:solidFill>
          <a:ln>
            <a:solidFill>
              <a:srgbClr val="002060"/>
            </a:solidFill>
          </a:ln>
        </p:spPr>
        <p:txBody>
          <a:bodyPr>
            <a:normAutofit fontScale="90000"/>
          </a:bodyPr>
          <a:lstStyle/>
          <a:p>
            <a:r>
              <a:rPr lang="en-US" dirty="0">
                <a:latin typeface="Times New Roman" panose="02020603050405020304" pitchFamily="18" charset="0"/>
                <a:cs typeface="Times New Roman" panose="02020603050405020304" pitchFamily="18" charset="0"/>
              </a:rPr>
              <a:t>Getting HIPP</a:t>
            </a:r>
          </a:p>
        </p:txBody>
      </p:sp>
      <p:pic>
        <p:nvPicPr>
          <p:cNvPr id="7" name="Content Placeholder 6" descr="A close up of a map&#10;&#10;Description automatically generated">
            <a:extLst>
              <a:ext uri="{FF2B5EF4-FFF2-40B4-BE49-F238E27FC236}">
                <a16:creationId xmlns:a16="http://schemas.microsoft.com/office/drawing/2014/main" id="{0ECCCCBC-3B09-418F-A4CB-6B73A108A9B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7400" y="1371601"/>
            <a:ext cx="5294086" cy="4412729"/>
          </a:xfrm>
          <a:ln>
            <a:solidFill>
              <a:srgbClr val="FF0000"/>
            </a:solidFill>
          </a:ln>
        </p:spPr>
      </p:pic>
      <p:pic>
        <p:nvPicPr>
          <p:cNvPr id="3" name="Content Placeholder 2" descr="A picture containing text, map&#10;&#10;Description automatically generated">
            <a:extLst>
              <a:ext uri="{FF2B5EF4-FFF2-40B4-BE49-F238E27FC236}">
                <a16:creationId xmlns:a16="http://schemas.microsoft.com/office/drawing/2014/main" id="{C565E72E-F836-459C-B716-AE1C6E0AFFC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73314" y="1371601"/>
            <a:ext cx="5065486" cy="4412729"/>
          </a:xfrm>
          <a:ln>
            <a:solidFill>
              <a:srgbClr val="FF0000"/>
            </a:solidFill>
          </a:ln>
        </p:spPr>
      </p:pic>
      <p:sp>
        <p:nvSpPr>
          <p:cNvPr id="8" name="Rectangle 7">
            <a:extLst>
              <a:ext uri="{FF2B5EF4-FFF2-40B4-BE49-F238E27FC236}">
                <a16:creationId xmlns:a16="http://schemas.microsoft.com/office/drawing/2014/main" id="{4E165256-16C1-4BA4-B145-4C0D57F8A9FA}"/>
              </a:ext>
            </a:extLst>
          </p:cNvPr>
          <p:cNvSpPr/>
          <p:nvPr/>
        </p:nvSpPr>
        <p:spPr>
          <a:xfrm>
            <a:off x="1981200" y="5943600"/>
            <a:ext cx="7772400" cy="79216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Document I shows how voter support has changed from the election of 1820 to  election of 1824</a:t>
            </a:r>
          </a:p>
        </p:txBody>
      </p:sp>
      <p:sp>
        <p:nvSpPr>
          <p:cNvPr id="11" name="Rectangle 10">
            <a:extLst>
              <a:ext uri="{FF2B5EF4-FFF2-40B4-BE49-F238E27FC236}">
                <a16:creationId xmlns:a16="http://schemas.microsoft.com/office/drawing/2014/main" id="{CD7AEA68-E49D-49D8-8D90-66BE1AB253E8}"/>
              </a:ext>
            </a:extLst>
          </p:cNvPr>
          <p:cNvSpPr/>
          <p:nvPr/>
        </p:nvSpPr>
        <p:spPr>
          <a:xfrm>
            <a:off x="711200" y="2978670"/>
            <a:ext cx="10682514" cy="14481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The electoral maps of 1820 and 1824 illustrate the democratic-republicans were no longer a unified party in because candidates Andrew Jackson and John Q. Adams supported different views of government. </a:t>
            </a:r>
          </a:p>
        </p:txBody>
      </p:sp>
      <p:sp>
        <p:nvSpPr>
          <p:cNvPr id="12" name="Rectangle 11">
            <a:extLst>
              <a:ext uri="{FF2B5EF4-FFF2-40B4-BE49-F238E27FC236}">
                <a16:creationId xmlns:a16="http://schemas.microsoft.com/office/drawing/2014/main" id="{FC000300-E422-4856-8528-9F3EC5785C79}"/>
              </a:ext>
            </a:extLst>
          </p:cNvPr>
          <p:cNvSpPr/>
          <p:nvPr/>
        </p:nvSpPr>
        <p:spPr>
          <a:xfrm>
            <a:off x="711200" y="381001"/>
            <a:ext cx="10682514" cy="243839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The electoral maps of 1820 and 1824 illustrate how the democrat-republicans were no longer a unified party because of the growth sectional divisions over slavery and the U.S. economy.  Also, the election of 1824 further divided the democrat-republicans because of Andrew Jackson’s claim  that the presidential election was unfairly influenced by a corrupt bargain struck between Henry Clay and John Q. Adams which took power from the common man and gave it to wealth elites.</a:t>
            </a:r>
          </a:p>
        </p:txBody>
      </p:sp>
    </p:spTree>
    <p:extLst>
      <p:ext uri="{BB962C8B-B14F-4D97-AF65-F5344CB8AC3E}">
        <p14:creationId xmlns:p14="http://schemas.microsoft.com/office/powerpoint/2010/main" val="195161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099C2-0ACD-D8E5-ADA0-F9F0BC93F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5E6F7-83EF-6CA7-5A26-AAEFEB9877BD}"/>
              </a:ext>
            </a:extLst>
          </p:cNvPr>
          <p:cNvSpPr>
            <a:spLocks noGrp="1"/>
          </p:cNvSpPr>
          <p:nvPr>
            <p:ph type="title"/>
          </p:nvPr>
        </p:nvSpPr>
        <p:spPr>
          <a:xfrm>
            <a:off x="480646" y="171633"/>
            <a:ext cx="9120554" cy="421237"/>
          </a:xfrm>
          <a:solidFill>
            <a:schemeClr val="accent2">
              <a:lumMod val="60000"/>
              <a:lumOff val="40000"/>
            </a:schemeClr>
          </a:solidFill>
          <a:ln>
            <a:solidFill>
              <a:schemeClr val="accent2">
                <a:lumMod val="50000"/>
              </a:schemeClr>
            </a:solidFill>
          </a:ln>
        </p:spPr>
        <p:txBody>
          <a:bodyPr>
            <a:normAutofit fontScale="90000"/>
          </a:bodyPr>
          <a:lstStyle/>
          <a:p>
            <a:r>
              <a:rPr lang="en-US" sz="3200" dirty="0">
                <a:latin typeface="Times New Roman" panose="02020603050405020304" pitchFamily="18" charset="0"/>
                <a:cs typeface="Times New Roman" panose="02020603050405020304" pitchFamily="18" charset="0"/>
              </a:rPr>
              <a:t>Organizing Structure</a:t>
            </a:r>
          </a:p>
        </p:txBody>
      </p:sp>
      <p:sp>
        <p:nvSpPr>
          <p:cNvPr id="18" name="Rectangle 17">
            <a:extLst>
              <a:ext uri="{FF2B5EF4-FFF2-40B4-BE49-F238E27FC236}">
                <a16:creationId xmlns:a16="http://schemas.microsoft.com/office/drawing/2014/main" id="{48C3289F-6546-8DA5-5B00-D385B5200D6B}"/>
              </a:ext>
            </a:extLst>
          </p:cNvPr>
          <p:cNvSpPr/>
          <p:nvPr/>
        </p:nvSpPr>
        <p:spPr>
          <a:xfrm>
            <a:off x="480647" y="796314"/>
            <a:ext cx="10902462" cy="80388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latin typeface="Times New Roman" panose="02020603050405020304" pitchFamily="18" charset="0"/>
                <a:cs typeface="Times New Roman" panose="02020603050405020304" pitchFamily="18" charset="0"/>
              </a:rPr>
              <a:t>The Jacksonian Period (1824-1840) has been celebrated as the era of the “common man.” To what extent did the period live up to its characterization?</a:t>
            </a:r>
          </a:p>
        </p:txBody>
      </p:sp>
      <p:sp>
        <p:nvSpPr>
          <p:cNvPr id="19" name="Rectangle 18">
            <a:extLst>
              <a:ext uri="{FF2B5EF4-FFF2-40B4-BE49-F238E27FC236}">
                <a16:creationId xmlns:a16="http://schemas.microsoft.com/office/drawing/2014/main" id="{AB14084E-B3A7-5538-39DA-0C28DB575714}"/>
              </a:ext>
            </a:extLst>
          </p:cNvPr>
          <p:cNvSpPr/>
          <p:nvPr/>
        </p:nvSpPr>
        <p:spPr>
          <a:xfrm>
            <a:off x="1292505" y="1711997"/>
            <a:ext cx="2127704" cy="427038"/>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Champion</a:t>
            </a:r>
          </a:p>
        </p:txBody>
      </p:sp>
      <p:sp>
        <p:nvSpPr>
          <p:cNvPr id="20" name="Rectangle 19">
            <a:extLst>
              <a:ext uri="{FF2B5EF4-FFF2-40B4-BE49-F238E27FC236}">
                <a16:creationId xmlns:a16="http://schemas.microsoft.com/office/drawing/2014/main" id="{20CBC884-3590-AFFA-5FE0-50CC4D60D7FE}"/>
              </a:ext>
            </a:extLst>
          </p:cNvPr>
          <p:cNvSpPr/>
          <p:nvPr/>
        </p:nvSpPr>
        <p:spPr>
          <a:xfrm>
            <a:off x="7042672" y="1706562"/>
            <a:ext cx="2159941" cy="427038"/>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Nightmare</a:t>
            </a:r>
          </a:p>
        </p:txBody>
      </p:sp>
      <p:sp>
        <p:nvSpPr>
          <p:cNvPr id="7" name="Content Placeholder 6">
            <a:extLst>
              <a:ext uri="{FF2B5EF4-FFF2-40B4-BE49-F238E27FC236}">
                <a16:creationId xmlns:a16="http://schemas.microsoft.com/office/drawing/2014/main" id="{E9F06332-DDA4-2B61-8B8B-BE2E097EFE33}"/>
              </a:ext>
            </a:extLst>
          </p:cNvPr>
          <p:cNvSpPr>
            <a:spLocks noGrp="1"/>
          </p:cNvSpPr>
          <p:nvPr>
            <p:ph idx="1"/>
          </p:nvPr>
        </p:nvSpPr>
        <p:spPr>
          <a:xfrm>
            <a:off x="1069848" y="2239962"/>
            <a:ext cx="10058400" cy="4160838"/>
          </a:xfrm>
          <a:solidFill>
            <a:schemeClr val="bg2"/>
          </a:solidFill>
          <a:ln>
            <a:solidFill>
              <a:srgbClr val="002060"/>
            </a:solidFill>
          </a:ln>
        </p:spPr>
        <p:txBody>
          <a:bodyPr/>
          <a:lstStyle/>
          <a:p>
            <a:endParaRPr lang="en-US" dirty="0"/>
          </a:p>
        </p:txBody>
      </p:sp>
      <p:pic>
        <p:nvPicPr>
          <p:cNvPr id="3" name="Picture 2">
            <a:extLst>
              <a:ext uri="{FF2B5EF4-FFF2-40B4-BE49-F238E27FC236}">
                <a16:creationId xmlns:a16="http://schemas.microsoft.com/office/drawing/2014/main" id="{6A3A4FDB-A81B-4421-3ADB-4D044CD6905A}"/>
              </a:ext>
            </a:extLst>
          </p:cNvPr>
          <p:cNvPicPr>
            <a:picLocks noChangeAspect="1"/>
          </p:cNvPicPr>
          <p:nvPr/>
        </p:nvPicPr>
        <p:blipFill>
          <a:blip r:embed="rId2"/>
          <a:stretch>
            <a:fillRect/>
          </a:stretch>
        </p:blipFill>
        <p:spPr>
          <a:xfrm>
            <a:off x="6150147" y="2632685"/>
            <a:ext cx="2221520" cy="3375391"/>
          </a:xfrm>
          <a:prstGeom prst="rect">
            <a:avLst/>
          </a:prstGeom>
        </p:spPr>
      </p:pic>
      <p:cxnSp>
        <p:nvCxnSpPr>
          <p:cNvPr id="6" name="Straight Connector 5">
            <a:extLst>
              <a:ext uri="{FF2B5EF4-FFF2-40B4-BE49-F238E27FC236}">
                <a16:creationId xmlns:a16="http://schemas.microsoft.com/office/drawing/2014/main" id="{18B4334E-61E7-D612-90C0-A218DF7BDBD2}"/>
              </a:ext>
            </a:extLst>
          </p:cNvPr>
          <p:cNvCxnSpPr>
            <a:cxnSpLocks/>
          </p:cNvCxnSpPr>
          <p:nvPr/>
        </p:nvCxnSpPr>
        <p:spPr>
          <a:xfrm>
            <a:off x="5931878" y="1600200"/>
            <a:ext cx="0" cy="5152292"/>
          </a:xfrm>
          <a:prstGeom prst="line">
            <a:avLst/>
          </a:prstGeom>
          <a:ln w="57150"/>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07B68EA9-3FDD-9634-AC7F-911EB6DB56EF}"/>
              </a:ext>
            </a:extLst>
          </p:cNvPr>
          <p:cNvSpPr/>
          <p:nvPr/>
        </p:nvSpPr>
        <p:spPr>
          <a:xfrm>
            <a:off x="319314" y="2339180"/>
            <a:ext cx="5326739" cy="93827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Design an image of Jackson – with an argumentative slogan that claims what Jackson is with a line of reason (TWO reasons)</a:t>
            </a:r>
          </a:p>
        </p:txBody>
      </p:sp>
      <p:sp>
        <p:nvSpPr>
          <p:cNvPr id="15" name="Rectangle 14">
            <a:extLst>
              <a:ext uri="{FF2B5EF4-FFF2-40B4-BE49-F238E27FC236}">
                <a16:creationId xmlns:a16="http://schemas.microsoft.com/office/drawing/2014/main" id="{6B4410FC-5986-A2B9-EFB0-ED726963C581}"/>
              </a:ext>
            </a:extLst>
          </p:cNvPr>
          <p:cNvSpPr/>
          <p:nvPr/>
        </p:nvSpPr>
        <p:spPr>
          <a:xfrm>
            <a:off x="319314" y="3405981"/>
            <a:ext cx="5326738"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Argumentative Statements – You need to write two argumentative statements using at least 4 facts that support your claim </a:t>
            </a:r>
          </a:p>
        </p:txBody>
      </p:sp>
      <p:sp>
        <p:nvSpPr>
          <p:cNvPr id="16" name="Rectangle 15">
            <a:extLst>
              <a:ext uri="{FF2B5EF4-FFF2-40B4-BE49-F238E27FC236}">
                <a16:creationId xmlns:a16="http://schemas.microsoft.com/office/drawing/2014/main" id="{138F4219-9A55-00FB-6499-AB3C4E4B71A6}"/>
              </a:ext>
            </a:extLst>
          </p:cNvPr>
          <p:cNvSpPr/>
          <p:nvPr/>
        </p:nvSpPr>
        <p:spPr>
          <a:xfrm>
            <a:off x="191529" y="4490793"/>
            <a:ext cx="5454524" cy="7778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Write a historic contextualization for the theme nation identity or politics and power</a:t>
            </a:r>
          </a:p>
        </p:txBody>
      </p:sp>
      <p:pic>
        <p:nvPicPr>
          <p:cNvPr id="2050" name="Picture 2" descr="Hero Silhouette Vector Art, Icons, and Graphics for Free Download">
            <a:extLst>
              <a:ext uri="{FF2B5EF4-FFF2-40B4-BE49-F238E27FC236}">
                <a16:creationId xmlns:a16="http://schemas.microsoft.com/office/drawing/2014/main" id="{082F259D-ED5B-C2B5-E239-F5999BE0F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8395" y="2239962"/>
            <a:ext cx="1829687" cy="18675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imated Horror Movie Killers : r ...">
            <a:extLst>
              <a:ext uri="{FF2B5EF4-FFF2-40B4-BE49-F238E27FC236}">
                <a16:creationId xmlns:a16="http://schemas.microsoft.com/office/drawing/2014/main" id="{B6DD0D95-C754-C5C2-786C-A49BFDD789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8396" y="4358602"/>
            <a:ext cx="1829686"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2DD17482-D997-49CA-761B-628C0EBE5398}"/>
              </a:ext>
            </a:extLst>
          </p:cNvPr>
          <p:cNvSpPr/>
          <p:nvPr/>
        </p:nvSpPr>
        <p:spPr>
          <a:xfrm>
            <a:off x="8015376" y="3003324"/>
            <a:ext cx="856343" cy="4934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2D85F80-0F08-E412-1D56-E39DE165FBBF}"/>
              </a:ext>
            </a:extLst>
          </p:cNvPr>
          <p:cNvSpPr/>
          <p:nvPr/>
        </p:nvSpPr>
        <p:spPr>
          <a:xfrm>
            <a:off x="8058230" y="4940308"/>
            <a:ext cx="856343" cy="4934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30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4" grpId="0" animBg="1"/>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FF8D6-238F-9F85-A83F-CC5D767247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96A0F7-32FC-CF38-7666-9BB60BB0869F}"/>
              </a:ext>
            </a:extLst>
          </p:cNvPr>
          <p:cNvSpPr>
            <a:spLocks noGrp="1"/>
          </p:cNvSpPr>
          <p:nvPr>
            <p:ph type="title"/>
          </p:nvPr>
        </p:nvSpPr>
        <p:spPr>
          <a:xfrm>
            <a:off x="480646" y="171633"/>
            <a:ext cx="9120554" cy="421237"/>
          </a:xfrm>
          <a:solidFill>
            <a:schemeClr val="accent2">
              <a:lumMod val="60000"/>
              <a:lumOff val="40000"/>
            </a:schemeClr>
          </a:solidFill>
          <a:ln>
            <a:solidFill>
              <a:schemeClr val="accent2">
                <a:lumMod val="50000"/>
              </a:schemeClr>
            </a:solidFill>
          </a:ln>
        </p:spPr>
        <p:txBody>
          <a:bodyPr>
            <a:normAutofit fontScale="90000"/>
          </a:bodyPr>
          <a:lstStyle/>
          <a:p>
            <a:r>
              <a:rPr lang="en-US" sz="3200" dirty="0">
                <a:latin typeface="Times New Roman" panose="02020603050405020304" pitchFamily="18" charset="0"/>
                <a:cs typeface="Times New Roman" panose="02020603050405020304" pitchFamily="18" charset="0"/>
              </a:rPr>
              <a:t>Organizing Structure</a:t>
            </a:r>
          </a:p>
        </p:txBody>
      </p:sp>
      <p:sp>
        <p:nvSpPr>
          <p:cNvPr id="18" name="Rectangle 17">
            <a:extLst>
              <a:ext uri="{FF2B5EF4-FFF2-40B4-BE49-F238E27FC236}">
                <a16:creationId xmlns:a16="http://schemas.microsoft.com/office/drawing/2014/main" id="{43ED6822-2CA6-4F06-75D6-5299C3382CCC}"/>
              </a:ext>
            </a:extLst>
          </p:cNvPr>
          <p:cNvSpPr/>
          <p:nvPr/>
        </p:nvSpPr>
        <p:spPr>
          <a:xfrm>
            <a:off x="480647" y="796314"/>
            <a:ext cx="10902462" cy="80388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latin typeface="Times New Roman" panose="02020603050405020304" pitchFamily="18" charset="0"/>
                <a:cs typeface="Times New Roman" panose="02020603050405020304" pitchFamily="18" charset="0"/>
              </a:rPr>
              <a:t>The Jacksonian Period (1824-1840) has been celebrated as the era of the “common man.” To what extent did the period live up to its characterization?</a:t>
            </a:r>
          </a:p>
        </p:txBody>
      </p:sp>
      <p:sp>
        <p:nvSpPr>
          <p:cNvPr id="7" name="Content Placeholder 6">
            <a:extLst>
              <a:ext uri="{FF2B5EF4-FFF2-40B4-BE49-F238E27FC236}">
                <a16:creationId xmlns:a16="http://schemas.microsoft.com/office/drawing/2014/main" id="{0618BAA9-E69F-506C-8077-1E62D0D3CDDC}"/>
              </a:ext>
            </a:extLst>
          </p:cNvPr>
          <p:cNvSpPr>
            <a:spLocks noGrp="1"/>
          </p:cNvSpPr>
          <p:nvPr>
            <p:ph idx="1"/>
          </p:nvPr>
        </p:nvSpPr>
        <p:spPr>
          <a:xfrm>
            <a:off x="1069848" y="1803644"/>
            <a:ext cx="10058400" cy="4597156"/>
          </a:xfrm>
          <a:solidFill>
            <a:schemeClr val="bg2"/>
          </a:solidFill>
          <a:ln>
            <a:solidFill>
              <a:srgbClr val="002060"/>
            </a:solidFill>
          </a:ln>
        </p:spPr>
        <p:txBody>
          <a:bodyPr>
            <a:normAutofit/>
          </a:bodyPr>
          <a:lstStyle/>
          <a:p>
            <a:pPr marL="0" indent="0">
              <a:buNone/>
            </a:pPr>
            <a:r>
              <a:rPr lang="en-US" sz="2400" dirty="0"/>
              <a:t>Thesis writing</a:t>
            </a:r>
          </a:p>
          <a:p>
            <a:r>
              <a:rPr lang="en-US" sz="2400" dirty="0"/>
              <a:t>Claim Y because A + B</a:t>
            </a:r>
          </a:p>
          <a:p>
            <a:r>
              <a:rPr lang="en-US" sz="2400" dirty="0"/>
              <a:t>Claim Y answers the prompt without restating the prompt – Example of restatement: </a:t>
            </a:r>
            <a:r>
              <a:rPr lang="en-US" sz="2400" b="1" dirty="0">
                <a:solidFill>
                  <a:schemeClr val="accent1"/>
                </a:solidFill>
              </a:rPr>
              <a:t>“Jacksonian period from 1824-1840 should be celebrated as the Era of the Common Man” – NO SCORE</a:t>
            </a:r>
          </a:p>
          <a:p>
            <a:r>
              <a:rPr lang="en-US" sz="2400" dirty="0"/>
              <a:t>Line of reasoning = two ways you will defend your claim (think broad categories that facts can connect to</a:t>
            </a:r>
          </a:p>
          <a:p>
            <a:pPr marL="0" indent="0">
              <a:buNone/>
            </a:pPr>
            <a:r>
              <a:rPr lang="en-US" sz="2400" dirty="0"/>
              <a:t>Sample thesis: </a:t>
            </a:r>
            <a:r>
              <a:rPr lang="en-US" sz="2400" b="1" dirty="0">
                <a:solidFill>
                  <a:srgbClr val="C00000"/>
                </a:solidFill>
              </a:rPr>
              <a:t>Although some support continuous neutrality </a:t>
            </a:r>
            <a:r>
              <a:rPr lang="en-US" sz="2400" b="1" dirty="0">
                <a:solidFill>
                  <a:srgbClr val="002060"/>
                </a:solidFill>
              </a:rPr>
              <a:t>(counterclaim) </a:t>
            </a:r>
            <a:r>
              <a:rPr lang="en-US" sz="2400" b="1" dirty="0">
                <a:solidFill>
                  <a:srgbClr val="00B050"/>
                </a:solidFill>
              </a:rPr>
              <a:t>FDR’s policies armament trade to back the allies (A) </a:t>
            </a:r>
            <a:r>
              <a:rPr lang="en-US" sz="2400" b="1" dirty="0">
                <a:solidFill>
                  <a:srgbClr val="C00000"/>
                </a:solidFill>
              </a:rPr>
              <a:t>and </a:t>
            </a:r>
            <a:r>
              <a:rPr lang="en-US" sz="2400" b="1" dirty="0">
                <a:solidFill>
                  <a:srgbClr val="7030A0"/>
                </a:solidFill>
              </a:rPr>
              <a:t>creation of agency that established alliances post war (B) </a:t>
            </a:r>
            <a:r>
              <a:rPr lang="en-US" sz="2400" b="1" u="sng" dirty="0"/>
              <a:t>supported the rise of interventionism during WWII </a:t>
            </a:r>
            <a:r>
              <a:rPr lang="en-US" sz="2400" b="1" dirty="0">
                <a:solidFill>
                  <a:srgbClr val="C00000"/>
                </a:solidFill>
              </a:rPr>
              <a:t>(Claim)</a:t>
            </a:r>
          </a:p>
        </p:txBody>
      </p:sp>
    </p:spTree>
    <p:extLst>
      <p:ext uri="{BB962C8B-B14F-4D97-AF65-F5344CB8AC3E}">
        <p14:creationId xmlns:p14="http://schemas.microsoft.com/office/powerpoint/2010/main" val="1445477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16B0-045E-4E39-83C0-5E3A8009DAE4}"/>
              </a:ext>
            </a:extLst>
          </p:cNvPr>
          <p:cNvSpPr>
            <a:spLocks noGrp="1"/>
          </p:cNvSpPr>
          <p:nvPr>
            <p:ph type="title"/>
          </p:nvPr>
        </p:nvSpPr>
        <p:spPr>
          <a:xfrm>
            <a:off x="351692" y="274638"/>
            <a:ext cx="9249508" cy="639762"/>
          </a:xfrm>
          <a:solidFill>
            <a:schemeClr val="accent2">
              <a:lumMod val="60000"/>
              <a:lumOff val="40000"/>
            </a:schemeClr>
          </a:solidFill>
          <a:ln>
            <a:solidFill>
              <a:schemeClr val="accent2">
                <a:lumMod val="50000"/>
              </a:schemeClr>
            </a:solidFill>
          </a:ln>
        </p:spPr>
        <p:txBody>
          <a:bodyPr>
            <a:normAutofit fontScale="90000"/>
          </a:bodyPr>
          <a:lstStyle/>
          <a:p>
            <a:r>
              <a:rPr lang="en-US" b="1" dirty="0">
                <a:solidFill>
                  <a:schemeClr val="tx1">
                    <a:lumMod val="85000"/>
                    <a:lumOff val="15000"/>
                  </a:schemeClr>
                </a:solidFill>
                <a:latin typeface="Baskerville Old Face" panose="02020602080505020303" pitchFamily="18" charset="77"/>
              </a:rPr>
              <a:t>Election of 1840</a:t>
            </a:r>
          </a:p>
        </p:txBody>
      </p:sp>
      <p:sp>
        <p:nvSpPr>
          <p:cNvPr id="3" name="Content Placeholder 2">
            <a:extLst>
              <a:ext uri="{FF2B5EF4-FFF2-40B4-BE49-F238E27FC236}">
                <a16:creationId xmlns:a16="http://schemas.microsoft.com/office/drawing/2014/main" id="{12297231-F348-466D-ABB1-C48575E6D3E9}"/>
              </a:ext>
            </a:extLst>
          </p:cNvPr>
          <p:cNvSpPr>
            <a:spLocks noGrp="1"/>
          </p:cNvSpPr>
          <p:nvPr>
            <p:ph idx="1"/>
          </p:nvPr>
        </p:nvSpPr>
        <p:spPr>
          <a:xfrm>
            <a:off x="586154" y="1219200"/>
            <a:ext cx="10761784" cy="5181600"/>
          </a:xfrm>
        </p:spPr>
        <p:txBody>
          <a:bodyPr>
            <a:normAutofit/>
          </a:bodyPr>
          <a:lstStyle/>
          <a:p>
            <a:r>
              <a:rPr lang="en-US" sz="2400" dirty="0">
                <a:latin typeface="Times New Roman" panose="02020603050405020304" pitchFamily="18" charset="0"/>
                <a:cs typeface="Times New Roman" panose="02020603050405020304" pitchFamily="18" charset="0"/>
              </a:rPr>
              <a:t>In 50 words in less explain how the Election of 1840 proves Jacksonian democracy was not the Champ of the common man</a:t>
            </a:r>
          </a:p>
        </p:txBody>
      </p:sp>
      <p:pic>
        <p:nvPicPr>
          <p:cNvPr id="5" name="Picture 4" descr="A close up of a map&#10;&#10;Description automatically generated">
            <a:extLst>
              <a:ext uri="{FF2B5EF4-FFF2-40B4-BE49-F238E27FC236}">
                <a16:creationId xmlns:a16="http://schemas.microsoft.com/office/drawing/2014/main" id="{0CA2D01F-46E0-4706-9480-FEDDDBF37E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196811"/>
            <a:ext cx="8428892" cy="3441989"/>
          </a:xfrm>
          <a:prstGeom prst="rect">
            <a:avLst/>
          </a:prstGeom>
          <a:ln>
            <a:solidFill>
              <a:schemeClr val="accent2">
                <a:lumMod val="50000"/>
              </a:schemeClr>
            </a:solidFill>
          </a:ln>
        </p:spPr>
      </p:pic>
      <p:sp>
        <p:nvSpPr>
          <p:cNvPr id="6" name="Rectangle 5">
            <a:extLst>
              <a:ext uri="{FF2B5EF4-FFF2-40B4-BE49-F238E27FC236}">
                <a16:creationId xmlns:a16="http://schemas.microsoft.com/office/drawing/2014/main" id="{35938E4C-1FD8-476E-902E-2838A5EA8682}"/>
              </a:ext>
            </a:extLst>
          </p:cNvPr>
          <p:cNvSpPr/>
          <p:nvPr/>
        </p:nvSpPr>
        <p:spPr>
          <a:xfrm>
            <a:off x="586153" y="2095500"/>
            <a:ext cx="3733799" cy="457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Panic of 1837</a:t>
            </a:r>
          </a:p>
        </p:txBody>
      </p:sp>
      <p:sp>
        <p:nvSpPr>
          <p:cNvPr id="9" name="Rectangle 8">
            <a:extLst>
              <a:ext uri="{FF2B5EF4-FFF2-40B4-BE49-F238E27FC236}">
                <a16:creationId xmlns:a16="http://schemas.microsoft.com/office/drawing/2014/main" id="{57327745-0539-46F0-AD90-D24D71C2112C}"/>
              </a:ext>
            </a:extLst>
          </p:cNvPr>
          <p:cNvSpPr/>
          <p:nvPr/>
        </p:nvSpPr>
        <p:spPr>
          <a:xfrm>
            <a:off x="586154" y="2685851"/>
            <a:ext cx="37338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Log Cabin &amp; Hard Cider Campaign</a:t>
            </a:r>
          </a:p>
        </p:txBody>
      </p:sp>
      <p:sp>
        <p:nvSpPr>
          <p:cNvPr id="10" name="Rectangle 9">
            <a:extLst>
              <a:ext uri="{FF2B5EF4-FFF2-40B4-BE49-F238E27FC236}">
                <a16:creationId xmlns:a16="http://schemas.microsoft.com/office/drawing/2014/main" id="{72690999-39BC-4FD0-9D2E-2E2E134E3DC6}"/>
              </a:ext>
            </a:extLst>
          </p:cNvPr>
          <p:cNvSpPr/>
          <p:nvPr/>
        </p:nvSpPr>
        <p:spPr>
          <a:xfrm>
            <a:off x="586154" y="3630825"/>
            <a:ext cx="37338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Van Buren is no Andrew Jackson</a:t>
            </a:r>
          </a:p>
        </p:txBody>
      </p:sp>
      <p:pic>
        <p:nvPicPr>
          <p:cNvPr id="12" name="Picture 11" descr="A person wearing a black shirt&#10;&#10;Description automatically generated">
            <a:extLst>
              <a:ext uri="{FF2B5EF4-FFF2-40B4-BE49-F238E27FC236}">
                <a16:creationId xmlns:a16="http://schemas.microsoft.com/office/drawing/2014/main" id="{0F9E49D2-DEC3-419D-8693-A9F3C0829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007" y="4661189"/>
            <a:ext cx="2771775" cy="1847850"/>
          </a:xfrm>
          <a:prstGeom prst="rect">
            <a:avLst/>
          </a:prstGeom>
        </p:spPr>
      </p:pic>
      <p:sp>
        <p:nvSpPr>
          <p:cNvPr id="13" name="Rectangle 12">
            <a:extLst>
              <a:ext uri="{FF2B5EF4-FFF2-40B4-BE49-F238E27FC236}">
                <a16:creationId xmlns:a16="http://schemas.microsoft.com/office/drawing/2014/main" id="{5852C706-43E6-4E90-BFB2-1E4B2B00D06B}"/>
              </a:ext>
            </a:extLst>
          </p:cNvPr>
          <p:cNvSpPr/>
          <p:nvPr/>
        </p:nvSpPr>
        <p:spPr>
          <a:xfrm>
            <a:off x="4876800" y="5921520"/>
            <a:ext cx="4495800" cy="7078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William Harry Harrison (Whig)</a:t>
            </a:r>
          </a:p>
          <a:p>
            <a:pPr algn="ctr"/>
            <a:r>
              <a:rPr lang="en-US" sz="2400" dirty="0">
                <a:latin typeface="Times New Roman" panose="02020603050405020304" pitchFamily="18" charset="0"/>
                <a:cs typeface="Times New Roman" panose="02020603050405020304" pitchFamily="18" charset="0"/>
              </a:rPr>
              <a:t>Elected President 1840</a:t>
            </a:r>
          </a:p>
        </p:txBody>
      </p:sp>
    </p:spTree>
    <p:extLst>
      <p:ext uri="{BB962C8B-B14F-4D97-AF65-F5344CB8AC3E}">
        <p14:creationId xmlns:p14="http://schemas.microsoft.com/office/powerpoint/2010/main" val="77748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2C259-E223-76B2-8C55-78EDA2AB918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C30F7E-142B-96B1-5E32-079F8EEC9927}"/>
              </a:ext>
            </a:extLst>
          </p:cNvPr>
          <p:cNvSpPr>
            <a:spLocks noGrp="1"/>
          </p:cNvSpPr>
          <p:nvPr>
            <p:ph idx="1"/>
          </p:nvPr>
        </p:nvSpPr>
        <p:spPr>
          <a:xfrm>
            <a:off x="492368" y="380999"/>
            <a:ext cx="11066585" cy="6295571"/>
          </a:xfrm>
          <a:solidFill>
            <a:schemeClr val="bg2"/>
          </a:solidFill>
          <a:ln>
            <a:solidFill>
              <a:srgbClr val="C00000"/>
            </a:solidFill>
          </a:ln>
        </p:spPr>
        <p:txBody>
          <a:bodyPr>
            <a:noAutofit/>
          </a:bodyPr>
          <a:lstStyle/>
          <a:p>
            <a:pPr marL="114300" indent="0">
              <a:buNone/>
            </a:pPr>
            <a:r>
              <a:rPr lang="en-US" b="1" i="1" dirty="0">
                <a:solidFill>
                  <a:srgbClr val="002060"/>
                </a:solidFill>
                <a:latin typeface="Times New Roman" panose="02020603050405020304" pitchFamily="18" charset="0"/>
                <a:cs typeface="Times New Roman" panose="02020603050405020304" pitchFamily="18" charset="0"/>
              </a:rPr>
              <a:t>Essential Question:</a:t>
            </a:r>
            <a:r>
              <a:rPr lang="en-US" b="1" dirty="0">
                <a:solidFill>
                  <a:srgbClr val="00206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How did the rise of Jacksonian democracy impact the common man and promote further division within the United States?</a:t>
            </a:r>
          </a:p>
          <a:p>
            <a:pPr marL="114300" indent="0">
              <a:buNone/>
            </a:pPr>
            <a:r>
              <a:rPr lang="en-US" b="1" i="1" dirty="0">
                <a:solidFill>
                  <a:srgbClr val="002060"/>
                </a:solidFill>
                <a:latin typeface="Times New Roman" panose="02020603050405020304" pitchFamily="18" charset="0"/>
                <a:cs typeface="Times New Roman" panose="02020603050405020304" pitchFamily="18" charset="0"/>
              </a:rPr>
              <a:t>Students can:</a:t>
            </a:r>
          </a:p>
          <a:p>
            <a:pPr lvl="0"/>
            <a:r>
              <a:rPr lang="en-US" dirty="0">
                <a:latin typeface="Times New Roman" panose="02020603050405020304" pitchFamily="18" charset="0"/>
                <a:cs typeface="Times New Roman" panose="02020603050405020304" pitchFamily="18" charset="0"/>
              </a:rPr>
              <a:t>Evaluate whether the common man benefitted from Jacksonian democracy and the transformation in the market economy</a:t>
            </a:r>
          </a:p>
          <a:p>
            <a:pPr lvl="0"/>
            <a:r>
              <a:rPr lang="en-US" dirty="0">
                <a:latin typeface="Times New Roman" panose="02020603050405020304" pitchFamily="18" charset="0"/>
                <a:cs typeface="Times New Roman" panose="02020603050405020304" pitchFamily="18" charset="0"/>
              </a:rPr>
              <a:t>Evaluate how Jackson’s policies further expanded debates over the role of government in the United States</a:t>
            </a:r>
          </a:p>
          <a:p>
            <a:pPr marL="114300" indent="0">
              <a:buNone/>
            </a:pPr>
            <a:r>
              <a:rPr lang="en-US" sz="2400" b="1" dirty="0">
                <a:solidFill>
                  <a:srgbClr val="002060"/>
                </a:solidFill>
                <a:latin typeface="Times New Roman" panose="02020603050405020304" pitchFamily="18" charset="0"/>
                <a:cs typeface="Times New Roman" panose="02020603050405020304" pitchFamily="18" charset="0"/>
              </a:rPr>
              <a:t>Agenda</a:t>
            </a:r>
          </a:p>
          <a:p>
            <a:pPr marL="566738" indent="-182563"/>
            <a:r>
              <a:rPr lang="en-US" sz="2400" dirty="0">
                <a:latin typeface="Times New Roman" panose="02020603050405020304" pitchFamily="18" charset="0"/>
                <a:cs typeface="Times New Roman" panose="02020603050405020304" pitchFamily="18" charset="0"/>
              </a:rPr>
              <a:t>Jacksonian Democracy SAQ</a:t>
            </a:r>
          </a:p>
          <a:p>
            <a:pPr marL="566738" indent="-182563"/>
            <a:r>
              <a:rPr lang="en-US" sz="2400" dirty="0">
                <a:latin typeface="Times New Roman" panose="02020603050405020304" pitchFamily="18" charset="0"/>
                <a:cs typeface="Times New Roman" panose="02020603050405020304" pitchFamily="18" charset="0"/>
              </a:rPr>
              <a:t>Thesis &amp; Historical Contextualization</a:t>
            </a:r>
          </a:p>
          <a:p>
            <a:pPr marL="566738" indent="-182563"/>
            <a:r>
              <a:rPr lang="en-US" sz="2400" dirty="0">
                <a:latin typeface="Times New Roman" panose="02020603050405020304" pitchFamily="18" charset="0"/>
                <a:cs typeface="Times New Roman" panose="02020603050405020304" pitchFamily="18" charset="0"/>
              </a:rPr>
              <a:t>Andrew Jackson: Common Man’s Superhero or Nightmare</a:t>
            </a:r>
          </a:p>
          <a:p>
            <a:pPr marL="114300" indent="0">
              <a:buNone/>
            </a:pPr>
            <a:r>
              <a:rPr lang="en-US" sz="2400" b="1" dirty="0">
                <a:solidFill>
                  <a:srgbClr val="002060"/>
                </a:solidFill>
                <a:latin typeface="Times New Roman" panose="02020603050405020304" pitchFamily="18" charset="0"/>
                <a:cs typeface="Times New Roman" panose="02020603050405020304" pitchFamily="18" charset="0"/>
              </a:rPr>
              <a:t>Homework:</a:t>
            </a:r>
          </a:p>
          <a:p>
            <a:r>
              <a:rPr lang="en-US" sz="2400" b="1" dirty="0">
                <a:solidFill>
                  <a:srgbClr val="002060"/>
                </a:solidFill>
                <a:latin typeface="Times New Roman" panose="02020603050405020304" pitchFamily="18" charset="0"/>
                <a:cs typeface="Times New Roman" panose="02020603050405020304" pitchFamily="18" charset="0"/>
              </a:rPr>
              <a:t>Objective 8 Questions due Wednesday 11/13</a:t>
            </a:r>
          </a:p>
          <a:p>
            <a:r>
              <a:rPr lang="en-US" sz="2400" b="1" dirty="0">
                <a:solidFill>
                  <a:srgbClr val="002060"/>
                </a:solidFill>
                <a:latin typeface="Times New Roman" panose="02020603050405020304" pitchFamily="18" charset="0"/>
                <a:cs typeface="Times New Roman" panose="02020603050405020304" pitchFamily="18" charset="0"/>
              </a:rPr>
              <a:t>Unit 4 Quiz Thursday 11/14</a:t>
            </a:r>
          </a:p>
        </p:txBody>
      </p:sp>
    </p:spTree>
    <p:extLst>
      <p:ext uri="{BB962C8B-B14F-4D97-AF65-F5344CB8AC3E}">
        <p14:creationId xmlns:p14="http://schemas.microsoft.com/office/powerpoint/2010/main" val="610300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F6C03-120C-A128-E4B0-4C6311601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13E7F-5960-DF0A-ACAE-7510682A64C1}"/>
              </a:ext>
            </a:extLst>
          </p:cNvPr>
          <p:cNvSpPr>
            <a:spLocks noGrp="1"/>
          </p:cNvSpPr>
          <p:nvPr>
            <p:ph type="title"/>
          </p:nvPr>
        </p:nvSpPr>
        <p:spPr>
          <a:xfrm>
            <a:off x="480646" y="171633"/>
            <a:ext cx="9120554" cy="421237"/>
          </a:xfrm>
          <a:solidFill>
            <a:schemeClr val="accent2">
              <a:lumMod val="60000"/>
              <a:lumOff val="40000"/>
            </a:schemeClr>
          </a:solidFill>
          <a:ln>
            <a:solidFill>
              <a:schemeClr val="accent2">
                <a:lumMod val="50000"/>
              </a:schemeClr>
            </a:solidFill>
          </a:ln>
        </p:spPr>
        <p:txBody>
          <a:bodyPr>
            <a:normAutofit fontScale="90000"/>
          </a:bodyPr>
          <a:lstStyle/>
          <a:p>
            <a:r>
              <a:rPr lang="en-US" sz="3200" dirty="0">
                <a:latin typeface="Times New Roman" panose="02020603050405020304" pitchFamily="18" charset="0"/>
                <a:cs typeface="Times New Roman" panose="02020603050405020304" pitchFamily="18" charset="0"/>
              </a:rPr>
              <a:t>Organizing Structure</a:t>
            </a:r>
          </a:p>
        </p:txBody>
      </p:sp>
      <p:sp>
        <p:nvSpPr>
          <p:cNvPr id="18" name="Rectangle 17">
            <a:extLst>
              <a:ext uri="{FF2B5EF4-FFF2-40B4-BE49-F238E27FC236}">
                <a16:creationId xmlns:a16="http://schemas.microsoft.com/office/drawing/2014/main" id="{B2EB6FA9-9091-9947-D926-7B30A8FDC29A}"/>
              </a:ext>
            </a:extLst>
          </p:cNvPr>
          <p:cNvSpPr/>
          <p:nvPr/>
        </p:nvSpPr>
        <p:spPr>
          <a:xfrm>
            <a:off x="480647" y="796314"/>
            <a:ext cx="10902462" cy="80388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latin typeface="Times New Roman" panose="02020603050405020304" pitchFamily="18" charset="0"/>
                <a:cs typeface="Times New Roman" panose="02020603050405020304" pitchFamily="18" charset="0"/>
              </a:rPr>
              <a:t>The Jacksonian Period (1824-1840) has been celebrated as the era of the “common man.” To what extent did the period live up to its characterization?</a:t>
            </a:r>
          </a:p>
        </p:txBody>
      </p:sp>
      <p:sp>
        <p:nvSpPr>
          <p:cNvPr id="19" name="Rectangle 18">
            <a:extLst>
              <a:ext uri="{FF2B5EF4-FFF2-40B4-BE49-F238E27FC236}">
                <a16:creationId xmlns:a16="http://schemas.microsoft.com/office/drawing/2014/main" id="{32E23CD5-0135-73F6-FB05-86DF158BE9F6}"/>
              </a:ext>
            </a:extLst>
          </p:cNvPr>
          <p:cNvSpPr/>
          <p:nvPr/>
        </p:nvSpPr>
        <p:spPr>
          <a:xfrm>
            <a:off x="1292505" y="1711997"/>
            <a:ext cx="2127704" cy="427038"/>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Champion</a:t>
            </a:r>
          </a:p>
        </p:txBody>
      </p:sp>
      <p:sp>
        <p:nvSpPr>
          <p:cNvPr id="20" name="Rectangle 19">
            <a:extLst>
              <a:ext uri="{FF2B5EF4-FFF2-40B4-BE49-F238E27FC236}">
                <a16:creationId xmlns:a16="http://schemas.microsoft.com/office/drawing/2014/main" id="{92F10974-F4B7-87BA-61EE-D2DA9311E4E6}"/>
              </a:ext>
            </a:extLst>
          </p:cNvPr>
          <p:cNvSpPr/>
          <p:nvPr/>
        </p:nvSpPr>
        <p:spPr>
          <a:xfrm>
            <a:off x="7042672" y="1706562"/>
            <a:ext cx="2159941" cy="427038"/>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Nightmare</a:t>
            </a:r>
          </a:p>
        </p:txBody>
      </p:sp>
      <p:sp>
        <p:nvSpPr>
          <p:cNvPr id="7" name="Content Placeholder 6">
            <a:extLst>
              <a:ext uri="{FF2B5EF4-FFF2-40B4-BE49-F238E27FC236}">
                <a16:creationId xmlns:a16="http://schemas.microsoft.com/office/drawing/2014/main" id="{BC4A89AD-4712-14C1-1F17-325F2FB78E18}"/>
              </a:ext>
            </a:extLst>
          </p:cNvPr>
          <p:cNvSpPr>
            <a:spLocks noGrp="1"/>
          </p:cNvSpPr>
          <p:nvPr>
            <p:ph idx="1"/>
          </p:nvPr>
        </p:nvSpPr>
        <p:spPr>
          <a:xfrm>
            <a:off x="1069848" y="2239962"/>
            <a:ext cx="10058400" cy="4160838"/>
          </a:xfrm>
          <a:solidFill>
            <a:schemeClr val="bg2"/>
          </a:solidFill>
          <a:ln>
            <a:solidFill>
              <a:srgbClr val="002060"/>
            </a:solidFill>
          </a:ln>
        </p:spPr>
        <p:txBody>
          <a:bodyPr/>
          <a:lstStyle/>
          <a:p>
            <a:endParaRPr lang="en-US" dirty="0"/>
          </a:p>
        </p:txBody>
      </p:sp>
      <p:pic>
        <p:nvPicPr>
          <p:cNvPr id="3" name="Picture 2">
            <a:extLst>
              <a:ext uri="{FF2B5EF4-FFF2-40B4-BE49-F238E27FC236}">
                <a16:creationId xmlns:a16="http://schemas.microsoft.com/office/drawing/2014/main" id="{FC054ECA-3173-55A5-5C03-DE6C3D04B399}"/>
              </a:ext>
            </a:extLst>
          </p:cNvPr>
          <p:cNvPicPr>
            <a:picLocks noChangeAspect="1"/>
          </p:cNvPicPr>
          <p:nvPr/>
        </p:nvPicPr>
        <p:blipFill>
          <a:blip r:embed="rId2"/>
          <a:stretch>
            <a:fillRect/>
          </a:stretch>
        </p:blipFill>
        <p:spPr>
          <a:xfrm>
            <a:off x="6150147" y="2632685"/>
            <a:ext cx="2221520" cy="3375391"/>
          </a:xfrm>
          <a:prstGeom prst="rect">
            <a:avLst/>
          </a:prstGeom>
        </p:spPr>
      </p:pic>
      <p:cxnSp>
        <p:nvCxnSpPr>
          <p:cNvPr id="6" name="Straight Connector 5">
            <a:extLst>
              <a:ext uri="{FF2B5EF4-FFF2-40B4-BE49-F238E27FC236}">
                <a16:creationId xmlns:a16="http://schemas.microsoft.com/office/drawing/2014/main" id="{359F3A05-A07B-1279-53E5-031BC2ABE2DC}"/>
              </a:ext>
            </a:extLst>
          </p:cNvPr>
          <p:cNvCxnSpPr>
            <a:cxnSpLocks/>
          </p:cNvCxnSpPr>
          <p:nvPr/>
        </p:nvCxnSpPr>
        <p:spPr>
          <a:xfrm>
            <a:off x="5931878" y="1600200"/>
            <a:ext cx="0" cy="5152292"/>
          </a:xfrm>
          <a:prstGeom prst="line">
            <a:avLst/>
          </a:prstGeom>
          <a:ln w="57150"/>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6D022770-0C6A-86EF-DD11-2AA4874AFE3E}"/>
              </a:ext>
            </a:extLst>
          </p:cNvPr>
          <p:cNvSpPr/>
          <p:nvPr/>
        </p:nvSpPr>
        <p:spPr>
          <a:xfrm>
            <a:off x="319314" y="2339180"/>
            <a:ext cx="5326739" cy="93827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Design an image of Jackson – with an argumentative slogan that claims what Jackson is with a line of reason (TWO reasons)</a:t>
            </a:r>
          </a:p>
        </p:txBody>
      </p:sp>
      <p:sp>
        <p:nvSpPr>
          <p:cNvPr id="15" name="Rectangle 14">
            <a:extLst>
              <a:ext uri="{FF2B5EF4-FFF2-40B4-BE49-F238E27FC236}">
                <a16:creationId xmlns:a16="http://schemas.microsoft.com/office/drawing/2014/main" id="{C9E0349E-C025-C46F-B32F-F16ADD673DFA}"/>
              </a:ext>
            </a:extLst>
          </p:cNvPr>
          <p:cNvSpPr/>
          <p:nvPr/>
        </p:nvSpPr>
        <p:spPr>
          <a:xfrm>
            <a:off x="319314" y="3405981"/>
            <a:ext cx="5326738"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Argumentative Statements – You need to write two argumentative statements using at least 4 facts that support your claim </a:t>
            </a:r>
          </a:p>
        </p:txBody>
      </p:sp>
      <p:sp>
        <p:nvSpPr>
          <p:cNvPr id="16" name="Rectangle 15">
            <a:extLst>
              <a:ext uri="{FF2B5EF4-FFF2-40B4-BE49-F238E27FC236}">
                <a16:creationId xmlns:a16="http://schemas.microsoft.com/office/drawing/2014/main" id="{58F9379F-7EB6-264A-EF6F-12152A8A5876}"/>
              </a:ext>
            </a:extLst>
          </p:cNvPr>
          <p:cNvSpPr/>
          <p:nvPr/>
        </p:nvSpPr>
        <p:spPr>
          <a:xfrm>
            <a:off x="191529" y="4490793"/>
            <a:ext cx="5454524" cy="7778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Write a historic contextualization for the theme nation identity or politics and power</a:t>
            </a:r>
          </a:p>
        </p:txBody>
      </p:sp>
      <p:pic>
        <p:nvPicPr>
          <p:cNvPr id="2050" name="Picture 2" descr="Hero Silhouette Vector Art, Icons, and Graphics for Free Download">
            <a:extLst>
              <a:ext uri="{FF2B5EF4-FFF2-40B4-BE49-F238E27FC236}">
                <a16:creationId xmlns:a16="http://schemas.microsoft.com/office/drawing/2014/main" id="{FACF6838-7D04-E87D-8A01-6F982548B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8395" y="2239962"/>
            <a:ext cx="1829687" cy="18675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imated Horror Movie Killers : r ...">
            <a:extLst>
              <a:ext uri="{FF2B5EF4-FFF2-40B4-BE49-F238E27FC236}">
                <a16:creationId xmlns:a16="http://schemas.microsoft.com/office/drawing/2014/main" id="{F0A8D3BD-5E02-1201-1F04-F60D24E3F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8396" y="4358602"/>
            <a:ext cx="1829686"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E64AAA00-5781-8374-4FC8-D9661A9C6D21}"/>
              </a:ext>
            </a:extLst>
          </p:cNvPr>
          <p:cNvSpPr/>
          <p:nvPr/>
        </p:nvSpPr>
        <p:spPr>
          <a:xfrm>
            <a:off x="8015376" y="3003324"/>
            <a:ext cx="856343" cy="4934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6BBD3E35-EA43-6845-A94F-83D38BCEB862}"/>
              </a:ext>
            </a:extLst>
          </p:cNvPr>
          <p:cNvSpPr/>
          <p:nvPr/>
        </p:nvSpPr>
        <p:spPr>
          <a:xfrm>
            <a:off x="8058230" y="4940308"/>
            <a:ext cx="856343" cy="4934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29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4" grpId="0" animBg="1"/>
      <p:bldP spid="15"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AF500-D06A-4887-41FA-07E2083C08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342BE-6BA9-3938-BAF9-B6E610C4CF96}"/>
              </a:ext>
            </a:extLst>
          </p:cNvPr>
          <p:cNvSpPr>
            <a:spLocks noGrp="1"/>
          </p:cNvSpPr>
          <p:nvPr>
            <p:ph type="title"/>
          </p:nvPr>
        </p:nvSpPr>
        <p:spPr>
          <a:xfrm>
            <a:off x="480646" y="171633"/>
            <a:ext cx="9120554" cy="421237"/>
          </a:xfrm>
          <a:solidFill>
            <a:schemeClr val="accent2">
              <a:lumMod val="60000"/>
              <a:lumOff val="40000"/>
            </a:schemeClr>
          </a:solidFill>
          <a:ln>
            <a:solidFill>
              <a:schemeClr val="accent2">
                <a:lumMod val="50000"/>
              </a:schemeClr>
            </a:solidFill>
          </a:ln>
        </p:spPr>
        <p:txBody>
          <a:bodyPr>
            <a:normAutofit fontScale="90000"/>
          </a:bodyPr>
          <a:lstStyle/>
          <a:p>
            <a:r>
              <a:rPr lang="en-US" sz="3200" dirty="0">
                <a:latin typeface="Times New Roman" panose="02020603050405020304" pitchFamily="18" charset="0"/>
                <a:cs typeface="Times New Roman" panose="02020603050405020304" pitchFamily="18" charset="0"/>
              </a:rPr>
              <a:t>Organizing Structure</a:t>
            </a:r>
          </a:p>
        </p:txBody>
      </p:sp>
      <p:sp>
        <p:nvSpPr>
          <p:cNvPr id="18" name="Rectangle 17">
            <a:extLst>
              <a:ext uri="{FF2B5EF4-FFF2-40B4-BE49-F238E27FC236}">
                <a16:creationId xmlns:a16="http://schemas.microsoft.com/office/drawing/2014/main" id="{7A67A1C7-2B4B-2A2D-7D6A-4E11404A68C5}"/>
              </a:ext>
            </a:extLst>
          </p:cNvPr>
          <p:cNvSpPr/>
          <p:nvPr/>
        </p:nvSpPr>
        <p:spPr>
          <a:xfrm>
            <a:off x="480647" y="796314"/>
            <a:ext cx="10902462" cy="80388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latin typeface="Times New Roman" panose="02020603050405020304" pitchFamily="18" charset="0"/>
                <a:cs typeface="Times New Roman" panose="02020603050405020304" pitchFamily="18" charset="0"/>
              </a:rPr>
              <a:t>The Jacksonian Period (1824-1840) has been celebrated as the era of the “common man.” To what extent did the period live up to its characterization?</a:t>
            </a:r>
          </a:p>
        </p:txBody>
      </p:sp>
      <p:sp>
        <p:nvSpPr>
          <p:cNvPr id="7" name="Content Placeholder 6">
            <a:extLst>
              <a:ext uri="{FF2B5EF4-FFF2-40B4-BE49-F238E27FC236}">
                <a16:creationId xmlns:a16="http://schemas.microsoft.com/office/drawing/2014/main" id="{096A39F0-C80A-39E4-595C-C55FEF545D74}"/>
              </a:ext>
            </a:extLst>
          </p:cNvPr>
          <p:cNvSpPr>
            <a:spLocks noGrp="1"/>
          </p:cNvSpPr>
          <p:nvPr>
            <p:ph idx="1"/>
          </p:nvPr>
        </p:nvSpPr>
        <p:spPr>
          <a:xfrm>
            <a:off x="1069848" y="1803644"/>
            <a:ext cx="10058400" cy="4597156"/>
          </a:xfrm>
          <a:solidFill>
            <a:schemeClr val="bg2"/>
          </a:solidFill>
          <a:ln>
            <a:solidFill>
              <a:srgbClr val="002060"/>
            </a:solidFill>
          </a:ln>
        </p:spPr>
        <p:txBody>
          <a:bodyPr>
            <a:normAutofit/>
          </a:bodyPr>
          <a:lstStyle/>
          <a:p>
            <a:pPr marL="0" indent="0">
              <a:buNone/>
            </a:pPr>
            <a:r>
              <a:rPr lang="en-US" sz="2400" dirty="0"/>
              <a:t>Thesis writing</a:t>
            </a:r>
          </a:p>
          <a:p>
            <a:r>
              <a:rPr lang="en-US" sz="2400" dirty="0"/>
              <a:t>Claim Y because A + B</a:t>
            </a:r>
          </a:p>
          <a:p>
            <a:r>
              <a:rPr lang="en-US" sz="2400" dirty="0"/>
              <a:t>Claim Y answers the prompt without restating the prompt – Example of restatement: </a:t>
            </a:r>
            <a:r>
              <a:rPr lang="en-US" sz="2400" b="1" dirty="0">
                <a:solidFill>
                  <a:schemeClr val="accent1"/>
                </a:solidFill>
              </a:rPr>
              <a:t>“Jacksonian period from 1824-1840 should be celebrated as the Era of the Common Man” – NO SCORE</a:t>
            </a:r>
          </a:p>
          <a:p>
            <a:r>
              <a:rPr lang="en-US" sz="2400" dirty="0"/>
              <a:t>Line of reasoning = two ways you will defend your claim (think broad categories that facts can connect to</a:t>
            </a:r>
          </a:p>
          <a:p>
            <a:pPr marL="0" indent="0">
              <a:buNone/>
            </a:pPr>
            <a:r>
              <a:rPr lang="en-US" sz="2400" dirty="0"/>
              <a:t>Sample thesis: </a:t>
            </a:r>
            <a:r>
              <a:rPr lang="en-US" sz="2400" b="1" dirty="0">
                <a:solidFill>
                  <a:srgbClr val="C00000"/>
                </a:solidFill>
              </a:rPr>
              <a:t>Although some support continuous neutrality </a:t>
            </a:r>
            <a:r>
              <a:rPr lang="en-US" sz="2400" b="1" dirty="0">
                <a:solidFill>
                  <a:srgbClr val="002060"/>
                </a:solidFill>
              </a:rPr>
              <a:t>(counterclaim) </a:t>
            </a:r>
            <a:r>
              <a:rPr lang="en-US" sz="2400" b="1" dirty="0">
                <a:solidFill>
                  <a:srgbClr val="00B050"/>
                </a:solidFill>
              </a:rPr>
              <a:t>FDR’s policies armament trade to back the allies (A) </a:t>
            </a:r>
            <a:r>
              <a:rPr lang="en-US" sz="2400" b="1" dirty="0">
                <a:solidFill>
                  <a:srgbClr val="C00000"/>
                </a:solidFill>
              </a:rPr>
              <a:t>and </a:t>
            </a:r>
            <a:r>
              <a:rPr lang="en-US" sz="2400" b="1" dirty="0">
                <a:solidFill>
                  <a:srgbClr val="7030A0"/>
                </a:solidFill>
              </a:rPr>
              <a:t>creation of agency that established alliances post war (B) </a:t>
            </a:r>
            <a:r>
              <a:rPr lang="en-US" sz="2400" b="1" u="sng" dirty="0"/>
              <a:t>supported the rise of interventionism during WWII </a:t>
            </a:r>
            <a:r>
              <a:rPr lang="en-US" sz="2400" b="1" dirty="0">
                <a:solidFill>
                  <a:srgbClr val="C00000"/>
                </a:solidFill>
              </a:rPr>
              <a:t>(Claim)</a:t>
            </a:r>
          </a:p>
        </p:txBody>
      </p:sp>
    </p:spTree>
    <p:extLst>
      <p:ext uri="{BB962C8B-B14F-4D97-AF65-F5344CB8AC3E}">
        <p14:creationId xmlns:p14="http://schemas.microsoft.com/office/powerpoint/2010/main" val="2523018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19B73-1A5D-80FD-0887-9EC905A2B1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8C001-FAC3-41E0-EFDC-DA889E185439}"/>
              </a:ext>
            </a:extLst>
          </p:cNvPr>
          <p:cNvSpPr>
            <a:spLocks noGrp="1"/>
          </p:cNvSpPr>
          <p:nvPr>
            <p:ph type="title"/>
          </p:nvPr>
        </p:nvSpPr>
        <p:spPr>
          <a:xfrm>
            <a:off x="351692" y="274638"/>
            <a:ext cx="11216194" cy="639762"/>
          </a:xfrm>
          <a:solidFill>
            <a:schemeClr val="accent2">
              <a:lumMod val="60000"/>
              <a:lumOff val="40000"/>
            </a:schemeClr>
          </a:solidFill>
          <a:ln>
            <a:solidFill>
              <a:schemeClr val="accent2">
                <a:lumMod val="50000"/>
              </a:schemeClr>
            </a:solidFill>
          </a:ln>
        </p:spPr>
        <p:txBody>
          <a:bodyPr>
            <a:normAutofit fontScale="90000"/>
          </a:bodyPr>
          <a:lstStyle/>
          <a:p>
            <a:r>
              <a:rPr lang="en-US" b="1" dirty="0">
                <a:solidFill>
                  <a:schemeClr val="tx1">
                    <a:lumMod val="85000"/>
                    <a:lumOff val="15000"/>
                  </a:schemeClr>
                </a:solidFill>
                <a:latin typeface="Baskerville Old Face" panose="02020602080505020303" pitchFamily="18" charset="77"/>
              </a:rPr>
              <a:t>Historical Contextualization </a:t>
            </a:r>
          </a:p>
        </p:txBody>
      </p:sp>
      <p:sp>
        <p:nvSpPr>
          <p:cNvPr id="3" name="Content Placeholder 2">
            <a:extLst>
              <a:ext uri="{FF2B5EF4-FFF2-40B4-BE49-F238E27FC236}">
                <a16:creationId xmlns:a16="http://schemas.microsoft.com/office/drawing/2014/main" id="{B474273D-132D-DE75-57E0-B2E0A0C8323E}"/>
              </a:ext>
            </a:extLst>
          </p:cNvPr>
          <p:cNvSpPr>
            <a:spLocks noGrp="1"/>
          </p:cNvSpPr>
          <p:nvPr>
            <p:ph idx="1"/>
          </p:nvPr>
        </p:nvSpPr>
        <p:spPr>
          <a:xfrm>
            <a:off x="586154" y="1219200"/>
            <a:ext cx="10761784" cy="5181600"/>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20 – 50 years prior to 1824 what made the Common Man important to become a focal point of Jacksonian Democrats.  </a:t>
            </a:r>
          </a:p>
        </p:txBody>
      </p:sp>
      <p:sp>
        <p:nvSpPr>
          <p:cNvPr id="4" name="Rectangle 3">
            <a:extLst>
              <a:ext uri="{FF2B5EF4-FFF2-40B4-BE49-F238E27FC236}">
                <a16:creationId xmlns:a16="http://schemas.microsoft.com/office/drawing/2014/main" id="{964931DB-926E-0594-4E07-AB431F2BEA5D}"/>
              </a:ext>
            </a:extLst>
          </p:cNvPr>
          <p:cNvSpPr/>
          <p:nvPr/>
        </p:nvSpPr>
        <p:spPr>
          <a:xfrm>
            <a:off x="1016000" y="2104570"/>
            <a:ext cx="9695543" cy="368663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Remember to use a “</a:t>
            </a:r>
            <a:r>
              <a:rPr lang="en-US" sz="2400" dirty="0" err="1">
                <a:latin typeface="Times" panose="02020603050405020304" pitchFamily="18" charset="0"/>
                <a:cs typeface="Times" panose="02020603050405020304" pitchFamily="18" charset="0"/>
              </a:rPr>
              <a:t>ation</a:t>
            </a:r>
            <a:r>
              <a:rPr lang="en-US" sz="2400" dirty="0">
                <a:latin typeface="Times" panose="02020603050405020304" pitchFamily="18" charset="0"/>
                <a:cs typeface="Times" panose="02020603050405020304" pitchFamily="18" charset="0"/>
              </a:rPr>
              <a:t>” or “ism” word based on theme of politics and power</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Explain the significance of that word in the development of the United States prior to 1824</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Demonstrate how the word continued into the period if 1824-1840 as a significant shaper of politics</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Include specific historic examples (NOT used in your argumentative statements to defend your thesis) to help explain the significance of the idea </a:t>
            </a:r>
          </a:p>
        </p:txBody>
      </p:sp>
    </p:spTree>
    <p:extLst>
      <p:ext uri="{BB962C8B-B14F-4D97-AF65-F5344CB8AC3E}">
        <p14:creationId xmlns:p14="http://schemas.microsoft.com/office/powerpoint/2010/main" val="1162105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4092" y="1173707"/>
            <a:ext cx="11430000" cy="1921185"/>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i="1" dirty="0">
              <a:latin typeface="Times New Roman" pitchFamily="18" charset="0"/>
              <a:cs typeface="Times New Roman" pitchFamily="18" charset="0"/>
            </a:endParaRPr>
          </a:p>
          <a:p>
            <a:r>
              <a:rPr lang="en-US" sz="2400" b="1" i="1" dirty="0">
                <a:solidFill>
                  <a:srgbClr val="002060"/>
                </a:solidFill>
                <a:latin typeface="Times New Roman" pitchFamily="18" charset="0"/>
                <a:cs typeface="Times New Roman" pitchFamily="18" charset="0"/>
              </a:rPr>
              <a:t>Argumentation:</a:t>
            </a:r>
            <a:r>
              <a:rPr lang="en-US" sz="2400" dirty="0">
                <a:solidFill>
                  <a:srgbClr val="002060"/>
                </a:solidFill>
                <a:latin typeface="Times New Roman" pitchFamily="18" charset="0"/>
                <a:cs typeface="Times New Roman" pitchFamily="18" charset="0"/>
              </a:rPr>
              <a:t> Andrew Jackson presented himself a champion of the Common Man after the corrupt bargain denied him the presidency in 1824.  To what extent did Andrew Jackson’s presidency live up to his claim? </a:t>
            </a:r>
          </a:p>
          <a:p>
            <a:pPr marL="342900" indent="-342900">
              <a:buFont typeface="Arial" pitchFamily="34" charset="0"/>
              <a:buChar char="•"/>
            </a:pPr>
            <a:r>
              <a:rPr lang="en-US" sz="2400" dirty="0">
                <a:solidFill>
                  <a:srgbClr val="002060"/>
                </a:solidFill>
                <a:latin typeface="Times New Roman" pitchFamily="18" charset="0"/>
                <a:cs typeface="Times New Roman" pitchFamily="18" charset="0"/>
              </a:rPr>
              <a:t>Support, modify, or refute this statement with specific historic evidence and write a thesis statement on the back</a:t>
            </a:r>
          </a:p>
          <a:p>
            <a:endParaRPr lang="en-US" sz="2400" dirty="0">
              <a:solidFill>
                <a:srgbClr val="002060"/>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8EFCEA06-B7B1-2B49-A459-1DB3E16BC46A}"/>
              </a:ext>
            </a:extLst>
          </p:cNvPr>
          <p:cNvPicPr>
            <a:picLocks noChangeAspect="1"/>
          </p:cNvPicPr>
          <p:nvPr/>
        </p:nvPicPr>
        <p:blipFill>
          <a:blip r:embed="rId2"/>
          <a:stretch>
            <a:fillRect/>
          </a:stretch>
        </p:blipFill>
        <p:spPr>
          <a:xfrm>
            <a:off x="10005702" y="2893785"/>
            <a:ext cx="1957419" cy="3199262"/>
          </a:xfrm>
          <a:prstGeom prst="rect">
            <a:avLst/>
          </a:prstGeom>
        </p:spPr>
      </p:pic>
      <p:sp>
        <p:nvSpPr>
          <p:cNvPr id="2" name="Title 1"/>
          <p:cNvSpPr>
            <a:spLocks noGrp="1"/>
          </p:cNvSpPr>
          <p:nvPr>
            <p:ph type="title"/>
          </p:nvPr>
        </p:nvSpPr>
        <p:spPr>
          <a:xfrm>
            <a:off x="586154" y="274638"/>
            <a:ext cx="9015046" cy="792162"/>
          </a:xfrm>
          <a:solidFill>
            <a:schemeClr val="accent2">
              <a:lumMod val="60000"/>
              <a:lumOff val="40000"/>
            </a:schemeClr>
          </a:solidFill>
          <a:ln>
            <a:solidFill>
              <a:srgbClr val="002060"/>
            </a:solidFill>
          </a:ln>
        </p:spPr>
        <p:txBody>
          <a:bodyPr>
            <a:normAutofit fontScale="90000"/>
          </a:bodyPr>
          <a:lstStyle/>
          <a:p>
            <a:r>
              <a:rPr lang="en-US" b="1" dirty="0">
                <a:solidFill>
                  <a:schemeClr val="tx1">
                    <a:lumMod val="75000"/>
                    <a:lumOff val="25000"/>
                  </a:schemeClr>
                </a:solidFill>
                <a:latin typeface="Times New Roman" pitchFamily="18" charset="0"/>
                <a:cs typeface="Times New Roman" pitchFamily="18" charset="0"/>
              </a:rPr>
              <a:t>Champ or Chump</a:t>
            </a:r>
          </a:p>
        </p:txBody>
      </p:sp>
      <p:sp>
        <p:nvSpPr>
          <p:cNvPr id="5" name="Rectangle 4"/>
          <p:cNvSpPr/>
          <p:nvPr/>
        </p:nvSpPr>
        <p:spPr>
          <a:xfrm>
            <a:off x="397884" y="3313932"/>
            <a:ext cx="9883254" cy="3199262"/>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endParaRPr lang="en-US" sz="2400" dirty="0">
              <a:solidFill>
                <a:schemeClr val="bg1"/>
              </a:solidFill>
              <a:latin typeface="Times New Roman" pitchFamily="18" charset="0"/>
              <a:cs typeface="Times New Roman" pitchFamily="18" charset="0"/>
            </a:endParaRPr>
          </a:p>
          <a:p>
            <a:pPr marL="342900" indent="-342900">
              <a:buFontTx/>
              <a:buChar char="-"/>
            </a:pPr>
            <a:r>
              <a:rPr lang="en-US" sz="2400" dirty="0">
                <a:solidFill>
                  <a:schemeClr val="bg1"/>
                </a:solidFill>
                <a:latin typeface="Times New Roman" pitchFamily="18" charset="0"/>
                <a:cs typeface="Times New Roman" pitchFamily="18" charset="0"/>
              </a:rPr>
              <a:t>King Cotton	            - Indian Removal Act	    - Nullification Crisis </a:t>
            </a:r>
          </a:p>
          <a:p>
            <a:pPr marL="342900" indent="-342900">
              <a:buFontTx/>
              <a:buChar char="-"/>
            </a:pPr>
            <a:r>
              <a:rPr lang="en-US" sz="2400" dirty="0">
                <a:solidFill>
                  <a:schemeClr val="bg1"/>
                </a:solidFill>
                <a:latin typeface="Times New Roman" pitchFamily="18" charset="0"/>
                <a:cs typeface="Times New Roman" pitchFamily="18" charset="0"/>
              </a:rPr>
              <a:t>Georgia v. Worchester	- Black Hawk War	    - Tariff of Abomination</a:t>
            </a:r>
          </a:p>
          <a:p>
            <a:pPr marL="342900" indent="-342900">
              <a:buFontTx/>
              <a:buChar char="-"/>
            </a:pPr>
            <a:r>
              <a:rPr lang="en-US" sz="2400" dirty="0">
                <a:solidFill>
                  <a:schemeClr val="bg1"/>
                </a:solidFill>
                <a:latin typeface="Times New Roman" pitchFamily="18" charset="0"/>
                <a:cs typeface="Times New Roman" pitchFamily="18" charset="0"/>
              </a:rPr>
              <a:t>Seminole Wars		- John Marshall	    - Force Bill</a:t>
            </a:r>
          </a:p>
          <a:p>
            <a:pPr marL="342900" indent="-342900">
              <a:buFontTx/>
              <a:buChar char="-"/>
            </a:pPr>
            <a:r>
              <a:rPr lang="en-US" sz="2400" dirty="0">
                <a:solidFill>
                  <a:schemeClr val="bg1"/>
                </a:solidFill>
                <a:latin typeface="Times New Roman" pitchFamily="18" charset="0"/>
                <a:cs typeface="Times New Roman" pitchFamily="18" charset="0"/>
              </a:rPr>
              <a:t>Land Speculation		- Common Man	    - SC Exposition</a:t>
            </a:r>
          </a:p>
          <a:p>
            <a:pPr marL="342900" indent="-342900">
              <a:buFontTx/>
              <a:buChar char="-"/>
            </a:pPr>
            <a:r>
              <a:rPr lang="en-US" sz="2400" dirty="0">
                <a:solidFill>
                  <a:schemeClr val="bg1"/>
                </a:solidFill>
                <a:latin typeface="Times New Roman" pitchFamily="18" charset="0"/>
                <a:cs typeface="Times New Roman" pitchFamily="18" charset="0"/>
              </a:rPr>
              <a:t>Five Civilized Tribes	- Trail of Tears		    - Compromise Tariff</a:t>
            </a:r>
          </a:p>
          <a:p>
            <a:pPr marL="342900" indent="-342900">
              <a:buFontTx/>
              <a:buChar char="-"/>
            </a:pPr>
            <a:r>
              <a:rPr lang="en-US" sz="2400" dirty="0">
                <a:solidFill>
                  <a:schemeClr val="bg1"/>
                </a:solidFill>
                <a:latin typeface="Times New Roman" pitchFamily="18" charset="0"/>
                <a:cs typeface="Times New Roman" pitchFamily="18" charset="0"/>
              </a:rPr>
              <a:t>Expansion of executive powers			    - The </a:t>
            </a:r>
            <a:r>
              <a:rPr lang="en-US" sz="2400" dirty="0" err="1">
                <a:solidFill>
                  <a:schemeClr val="bg1"/>
                </a:solidFill>
                <a:latin typeface="Times New Roman" pitchFamily="18" charset="0"/>
                <a:cs typeface="Times New Roman" pitchFamily="18" charset="0"/>
              </a:rPr>
              <a:t>Nullies</a:t>
            </a:r>
            <a:endParaRPr lang="en-US" sz="2400" dirty="0">
              <a:solidFill>
                <a:schemeClr val="bg1"/>
              </a:solidFill>
              <a:latin typeface="Times New Roman" pitchFamily="18" charset="0"/>
              <a:cs typeface="Times New Roman" pitchFamily="18" charset="0"/>
            </a:endParaRPr>
          </a:p>
          <a:p>
            <a:pPr marL="342900" indent="-342900">
              <a:buFontTx/>
              <a:buChar char="-"/>
            </a:pPr>
            <a:r>
              <a:rPr lang="en-US" sz="2400" dirty="0">
                <a:solidFill>
                  <a:schemeClr val="bg1"/>
                </a:solidFill>
                <a:latin typeface="Times New Roman" pitchFamily="18" charset="0"/>
                <a:cs typeface="Times New Roman" pitchFamily="18" charset="0"/>
              </a:rPr>
              <a:t>Society for Propagating the Gospel Among the Natives</a:t>
            </a:r>
          </a:p>
          <a:p>
            <a:pPr marL="342900" indent="-342900">
              <a:buFontTx/>
              <a:buChar char="-"/>
            </a:pP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092644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4092" y="1173707"/>
            <a:ext cx="11430000" cy="1921185"/>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i="1" dirty="0">
              <a:latin typeface="Times New Roman" pitchFamily="18" charset="0"/>
              <a:cs typeface="Times New Roman" pitchFamily="18" charset="0"/>
            </a:endParaRPr>
          </a:p>
          <a:p>
            <a:r>
              <a:rPr lang="en-US" sz="2400" b="1" i="1" dirty="0">
                <a:solidFill>
                  <a:srgbClr val="002060"/>
                </a:solidFill>
                <a:latin typeface="Times New Roman" pitchFamily="18" charset="0"/>
                <a:cs typeface="Times New Roman" pitchFamily="18" charset="0"/>
              </a:rPr>
              <a:t>Argumentation:</a:t>
            </a:r>
            <a:r>
              <a:rPr lang="en-US" sz="2400" dirty="0">
                <a:solidFill>
                  <a:srgbClr val="002060"/>
                </a:solidFill>
                <a:latin typeface="Times New Roman" pitchFamily="18" charset="0"/>
                <a:cs typeface="Times New Roman" pitchFamily="18" charset="0"/>
              </a:rPr>
              <a:t> Andrew Jackson presented himself a champion of the Common Man after the corrupt bargain denied him the presidency in 1824.  To what extent did Andrew Jackson’s presidency live up to his claim? </a:t>
            </a:r>
          </a:p>
          <a:p>
            <a:pPr marL="342900" indent="-342900">
              <a:buFont typeface="Arial" pitchFamily="34" charset="0"/>
              <a:buChar char="•"/>
            </a:pPr>
            <a:r>
              <a:rPr lang="en-US" sz="2400" dirty="0">
                <a:solidFill>
                  <a:srgbClr val="002060"/>
                </a:solidFill>
                <a:latin typeface="Times New Roman" pitchFamily="18" charset="0"/>
                <a:cs typeface="Times New Roman" pitchFamily="18" charset="0"/>
              </a:rPr>
              <a:t>Support, modify, or refute this statement with specific historic evidence and write a thesis statement on the back</a:t>
            </a:r>
          </a:p>
          <a:p>
            <a:endParaRPr lang="en-US" sz="2400" dirty="0">
              <a:solidFill>
                <a:srgbClr val="002060"/>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8EFCEA06-B7B1-2B49-A459-1DB3E16BC46A}"/>
              </a:ext>
            </a:extLst>
          </p:cNvPr>
          <p:cNvPicPr>
            <a:picLocks noChangeAspect="1"/>
          </p:cNvPicPr>
          <p:nvPr/>
        </p:nvPicPr>
        <p:blipFill>
          <a:blip r:embed="rId2"/>
          <a:stretch>
            <a:fillRect/>
          </a:stretch>
        </p:blipFill>
        <p:spPr>
          <a:xfrm>
            <a:off x="10005702" y="2893785"/>
            <a:ext cx="1957419" cy="3199262"/>
          </a:xfrm>
          <a:prstGeom prst="rect">
            <a:avLst/>
          </a:prstGeom>
        </p:spPr>
      </p:pic>
      <p:sp>
        <p:nvSpPr>
          <p:cNvPr id="2" name="Title 1"/>
          <p:cNvSpPr>
            <a:spLocks noGrp="1"/>
          </p:cNvSpPr>
          <p:nvPr>
            <p:ph type="title"/>
          </p:nvPr>
        </p:nvSpPr>
        <p:spPr>
          <a:xfrm>
            <a:off x="586154" y="274638"/>
            <a:ext cx="9015046" cy="792162"/>
          </a:xfrm>
          <a:solidFill>
            <a:schemeClr val="accent2">
              <a:lumMod val="60000"/>
              <a:lumOff val="40000"/>
            </a:schemeClr>
          </a:solidFill>
          <a:ln>
            <a:solidFill>
              <a:srgbClr val="002060"/>
            </a:solidFill>
          </a:ln>
        </p:spPr>
        <p:txBody>
          <a:bodyPr>
            <a:normAutofit fontScale="90000"/>
          </a:bodyPr>
          <a:lstStyle/>
          <a:p>
            <a:r>
              <a:rPr lang="en-US" b="1" dirty="0">
                <a:solidFill>
                  <a:schemeClr val="tx1">
                    <a:lumMod val="75000"/>
                    <a:lumOff val="25000"/>
                  </a:schemeClr>
                </a:solidFill>
                <a:latin typeface="Times New Roman" pitchFamily="18" charset="0"/>
                <a:cs typeface="Times New Roman" pitchFamily="18" charset="0"/>
              </a:rPr>
              <a:t>Champ or Chump</a:t>
            </a:r>
          </a:p>
        </p:txBody>
      </p:sp>
      <p:sp>
        <p:nvSpPr>
          <p:cNvPr id="7" name="Rectangle 6">
            <a:extLst>
              <a:ext uri="{FF2B5EF4-FFF2-40B4-BE49-F238E27FC236}">
                <a16:creationId xmlns:a16="http://schemas.microsoft.com/office/drawing/2014/main" id="{7B49D3AC-DA4B-BC4C-B9BF-0479D0346CF7}"/>
              </a:ext>
            </a:extLst>
          </p:cNvPr>
          <p:cNvSpPr/>
          <p:nvPr/>
        </p:nvSpPr>
        <p:spPr>
          <a:xfrm>
            <a:off x="586154" y="3429000"/>
            <a:ext cx="9215039" cy="3130916"/>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itchFamily="18" charset="0"/>
                <a:cs typeface="Times New Roman" pitchFamily="18" charset="0"/>
              </a:rPr>
              <a:t>-   Whigs 				- Bank Re-chartering Act</a:t>
            </a:r>
          </a:p>
          <a:p>
            <a:pPr marL="342900" indent="-342900">
              <a:buFontTx/>
              <a:buChar char="-"/>
            </a:pPr>
            <a:r>
              <a:rPr lang="en-US" sz="2400" dirty="0">
                <a:solidFill>
                  <a:schemeClr val="bg1"/>
                </a:solidFill>
                <a:latin typeface="Times New Roman" pitchFamily="18" charset="0"/>
                <a:cs typeface="Times New Roman" pitchFamily="18" charset="0"/>
              </a:rPr>
              <a:t>Nicholas Biddle			- Land Speculation</a:t>
            </a:r>
          </a:p>
          <a:p>
            <a:pPr marL="342900" indent="-342900">
              <a:buFontTx/>
              <a:buChar char="-"/>
            </a:pPr>
            <a:r>
              <a:rPr lang="en-US" sz="2400" dirty="0">
                <a:solidFill>
                  <a:schemeClr val="bg1"/>
                </a:solidFill>
                <a:latin typeface="Times New Roman" pitchFamily="18" charset="0"/>
                <a:cs typeface="Times New Roman" pitchFamily="18" charset="0"/>
              </a:rPr>
              <a:t>Pet Banks				- Bank Veto</a:t>
            </a:r>
          </a:p>
          <a:p>
            <a:pPr marL="342900" indent="-342900">
              <a:buFontTx/>
              <a:buChar char="-"/>
            </a:pPr>
            <a:r>
              <a:rPr lang="en-US" sz="2400" dirty="0">
                <a:solidFill>
                  <a:schemeClr val="bg1"/>
                </a:solidFill>
                <a:latin typeface="Times New Roman" pitchFamily="18" charset="0"/>
                <a:cs typeface="Times New Roman" pitchFamily="18" charset="0"/>
              </a:rPr>
              <a:t>Election of 1832			- Panic of 1836</a:t>
            </a:r>
          </a:p>
          <a:p>
            <a:pPr marL="342900" indent="-342900">
              <a:buFontTx/>
              <a:buChar char="-"/>
            </a:pPr>
            <a:r>
              <a:rPr lang="en-US" sz="2400" dirty="0">
                <a:solidFill>
                  <a:schemeClr val="bg1"/>
                </a:solidFill>
                <a:latin typeface="Times New Roman" pitchFamily="18" charset="0"/>
                <a:cs typeface="Times New Roman" pitchFamily="18" charset="0"/>
              </a:rPr>
              <a:t>Divorce Bill			- Election of 1840</a:t>
            </a:r>
          </a:p>
          <a:p>
            <a:pPr marL="342900" indent="-342900">
              <a:buFontTx/>
              <a:buChar char="-"/>
            </a:pPr>
            <a:r>
              <a:rPr lang="en-US" sz="2400" dirty="0">
                <a:solidFill>
                  <a:schemeClr val="bg1"/>
                </a:solidFill>
                <a:latin typeface="Times New Roman" pitchFamily="18" charset="0"/>
                <a:cs typeface="Times New Roman" pitchFamily="18" charset="0"/>
              </a:rPr>
              <a:t>William Harry Harrison	</a:t>
            </a:r>
          </a:p>
          <a:p>
            <a:pPr marL="342900" indent="-342900">
              <a:buFontTx/>
              <a:buChar char="-"/>
            </a:pPr>
            <a:r>
              <a:rPr lang="en-US" sz="2400" dirty="0">
                <a:solidFill>
                  <a:schemeClr val="bg1"/>
                </a:solidFill>
                <a:latin typeface="Times New Roman" pitchFamily="18" charset="0"/>
                <a:cs typeface="Times New Roman" pitchFamily="18" charset="0"/>
              </a:rPr>
              <a:t>Log Cabin Hard Cider Campaign </a:t>
            </a:r>
          </a:p>
        </p:txBody>
      </p:sp>
    </p:spTree>
    <p:extLst>
      <p:ext uri="{BB962C8B-B14F-4D97-AF65-F5344CB8AC3E}">
        <p14:creationId xmlns:p14="http://schemas.microsoft.com/office/powerpoint/2010/main" val="313607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a:solidFill>
            <a:srgbClr val="00B0F0"/>
          </a:solidFill>
          <a:ln>
            <a:solidFill>
              <a:schemeClr val="accent1"/>
            </a:solidFill>
          </a:ln>
        </p:spPr>
        <p:txBody>
          <a:bodyPr>
            <a:normAutofit fontScale="90000"/>
          </a:bodyPr>
          <a:lstStyle/>
          <a:p>
            <a:r>
              <a:rPr lang="en-US" sz="3600" b="1" dirty="0">
                <a:solidFill>
                  <a:schemeClr val="tx2">
                    <a:lumMod val="50000"/>
                  </a:schemeClr>
                </a:solidFill>
                <a:latin typeface="Times New Roman" panose="02020603050405020304" pitchFamily="18" charset="0"/>
                <a:cs typeface="Times New Roman" panose="02020603050405020304" pitchFamily="18" charset="0"/>
              </a:rPr>
              <a:t>1-timer John Q</a:t>
            </a:r>
          </a:p>
        </p:txBody>
      </p:sp>
      <p:sp>
        <p:nvSpPr>
          <p:cNvPr id="3" name="Content Placeholder 2"/>
          <p:cNvSpPr>
            <a:spLocks noGrp="1"/>
          </p:cNvSpPr>
          <p:nvPr>
            <p:ph idx="1"/>
          </p:nvPr>
        </p:nvSpPr>
        <p:spPr>
          <a:xfrm>
            <a:off x="319314" y="4267201"/>
            <a:ext cx="10914743" cy="2468563"/>
          </a:xfrm>
          <a:solidFill>
            <a:schemeClr val="bg2"/>
          </a:solidFill>
          <a:ln>
            <a:solidFill>
              <a:srgbClr val="002060"/>
            </a:solidFill>
          </a:ln>
        </p:spPr>
        <p:txBody>
          <a:bodyPr>
            <a:normAutofit fontScale="92500"/>
          </a:bodyPr>
          <a:lstStyle/>
          <a:p>
            <a:r>
              <a:rPr lang="en-US" sz="2400" b="1" dirty="0">
                <a:solidFill>
                  <a:srgbClr val="002060"/>
                </a:solidFill>
                <a:latin typeface="Times New Roman" panose="02020603050405020304" pitchFamily="18" charset="0"/>
                <a:cs typeface="Times New Roman" panose="02020603050405020304" pitchFamily="18" charset="0"/>
              </a:rPr>
              <a:t>Weaknesses of John Q. Adam’s Administration</a:t>
            </a:r>
          </a:p>
          <a:p>
            <a:pPr lvl="1"/>
            <a:r>
              <a:rPr lang="en-US" sz="2400" dirty="0">
                <a:latin typeface="Times New Roman" panose="02020603050405020304" pitchFamily="18" charset="0"/>
                <a:cs typeface="Times New Roman" panose="02020603050405020304" pitchFamily="18" charset="0"/>
              </a:rPr>
              <a:t>The </a:t>
            </a:r>
            <a:r>
              <a:rPr lang="en-US" sz="2400" b="1" dirty="0">
                <a:solidFill>
                  <a:srgbClr val="FF0000"/>
                </a:solidFill>
                <a:latin typeface="Times New Roman" panose="02020603050405020304" pitchFamily="18" charset="0"/>
                <a:cs typeface="Times New Roman" panose="02020603050405020304" pitchFamily="18" charset="0"/>
              </a:rPr>
              <a:t>corrupt bargain 1824 </a:t>
            </a:r>
            <a:r>
              <a:rPr lang="en-US" sz="2400" dirty="0">
                <a:latin typeface="Times New Roman" panose="02020603050405020304" pitchFamily="18" charset="0"/>
                <a:cs typeface="Times New Roman" panose="02020603050405020304" pitchFamily="18" charset="0"/>
              </a:rPr>
              <a:t>(</a:t>
            </a:r>
            <a:r>
              <a:rPr lang="en-US" sz="2400" b="1" i="1" dirty="0">
                <a:solidFill>
                  <a:srgbClr val="002060"/>
                </a:solidFill>
                <a:latin typeface="Times New Roman" panose="02020603050405020304" pitchFamily="18" charset="0"/>
                <a:cs typeface="Times New Roman" panose="02020603050405020304" pitchFamily="18" charset="0"/>
              </a:rPr>
              <a:t>Jackson’s mudslinging</a:t>
            </a:r>
            <a:r>
              <a:rPr lang="en-US" sz="2400" dirty="0">
                <a:latin typeface="Times New Roman" panose="02020603050405020304" pitchFamily="18" charset="0"/>
                <a:cs typeface="Times New Roman" panose="02020603050405020304" pitchFamily="18" charset="0"/>
              </a:rPr>
              <a:t>)</a:t>
            </a:r>
          </a:p>
          <a:p>
            <a:pPr lvl="1"/>
            <a:r>
              <a:rPr lang="en-US" sz="2400" dirty="0">
                <a:latin typeface="Times New Roman" panose="02020603050405020304" pitchFamily="18" charset="0"/>
                <a:cs typeface="Times New Roman" panose="02020603050405020304" pitchFamily="18" charset="0"/>
              </a:rPr>
              <a:t>Doesn’t use the </a:t>
            </a:r>
            <a:r>
              <a:rPr lang="en-US" sz="2400" b="1" dirty="0">
                <a:solidFill>
                  <a:srgbClr val="FF0000"/>
                </a:solidFill>
                <a:latin typeface="Times New Roman" panose="02020603050405020304" pitchFamily="18" charset="0"/>
                <a:cs typeface="Times New Roman" panose="02020603050405020304" pitchFamily="18" charset="0"/>
              </a:rPr>
              <a:t>Spoil System </a:t>
            </a:r>
            <a:r>
              <a:rPr lang="en-US" sz="2400" b="1" i="1" dirty="0">
                <a:solidFill>
                  <a:srgbClr val="002060"/>
                </a:solidFill>
                <a:latin typeface="Times New Roman" panose="02020603050405020304" pitchFamily="18" charset="0"/>
                <a:cs typeface="Times New Roman" panose="02020603050405020304" pitchFamily="18" charset="0"/>
              </a:rPr>
              <a:t>(keeps the common man out of government)</a:t>
            </a:r>
            <a:endParaRPr lang="en-US" sz="2400" b="1" dirty="0">
              <a:solidFill>
                <a:srgbClr val="FF0000"/>
              </a:solidFill>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Support for internal improvements, national university &amp; observatory (</a:t>
            </a:r>
            <a:r>
              <a:rPr lang="en-US" sz="2400" b="1" i="1" dirty="0">
                <a:solidFill>
                  <a:srgbClr val="002060"/>
                </a:solidFill>
                <a:latin typeface="Times New Roman" panose="02020603050405020304" pitchFamily="18" charset="0"/>
                <a:cs typeface="Times New Roman" panose="02020603050405020304" pitchFamily="18" charset="0"/>
              </a:rPr>
              <a:t>Protective tariff</a:t>
            </a:r>
            <a:r>
              <a:rPr lang="en-US" sz="2400" dirty="0">
                <a:latin typeface="Times New Roman" panose="02020603050405020304" pitchFamily="18" charset="0"/>
                <a:cs typeface="Times New Roman" panose="02020603050405020304" pitchFamily="18" charset="0"/>
              </a:rPr>
              <a:t>)</a:t>
            </a:r>
          </a:p>
          <a:p>
            <a:pPr lvl="1"/>
            <a:r>
              <a:rPr lang="en-US" sz="2400" dirty="0">
                <a:latin typeface="Times New Roman" panose="02020603050405020304" pitchFamily="18" charset="0"/>
                <a:cs typeface="Times New Roman" panose="02020603050405020304" pitchFamily="18" charset="0"/>
              </a:rPr>
              <a:t>Slowed land speculation (</a:t>
            </a:r>
            <a:r>
              <a:rPr lang="en-US" sz="2400" b="1" i="1" dirty="0">
                <a:solidFill>
                  <a:srgbClr val="002060"/>
                </a:solidFill>
                <a:latin typeface="Times New Roman" panose="02020603050405020304" pitchFamily="18" charset="0"/>
                <a:cs typeface="Times New Roman" panose="02020603050405020304" pitchFamily="18" charset="0"/>
              </a:rPr>
              <a:t>Panic of 1819 &amp; the West</a:t>
            </a:r>
            <a:r>
              <a:rPr lang="en-US" sz="2400" dirty="0">
                <a:latin typeface="Times New Roman" panose="02020603050405020304" pitchFamily="18" charset="0"/>
                <a:cs typeface="Times New Roman" panose="02020603050405020304" pitchFamily="18" charset="0"/>
              </a:rPr>
              <a:t>)</a:t>
            </a:r>
          </a:p>
          <a:p>
            <a:pPr lvl="1"/>
            <a:r>
              <a:rPr lang="en-US" sz="2400" dirty="0">
                <a:latin typeface="Times New Roman" panose="02020603050405020304" pitchFamily="18" charset="0"/>
                <a:cs typeface="Times New Roman" panose="02020603050405020304" pitchFamily="18" charset="0"/>
              </a:rPr>
              <a:t>Prohibited Indian removal in Georgia (</a:t>
            </a:r>
            <a:r>
              <a:rPr lang="en-US" sz="2400" b="1" i="1" dirty="0">
                <a:solidFill>
                  <a:srgbClr val="002060"/>
                </a:solidFill>
                <a:latin typeface="Times New Roman" panose="02020603050405020304" pitchFamily="18" charset="0"/>
                <a:cs typeface="Times New Roman" panose="02020603050405020304" pitchFamily="18" charset="0"/>
              </a:rPr>
              <a:t>Southern Common Man Farmer</a:t>
            </a:r>
            <a:r>
              <a:rPr lang="en-US" sz="2400" dirty="0">
                <a:latin typeface="Times New Roman" panose="02020603050405020304" pitchFamily="18" charset="0"/>
                <a:cs typeface="Times New Roman" panose="02020603050405020304" pitchFamily="18" charset="0"/>
              </a:rPr>
              <a:t>)</a:t>
            </a:r>
          </a:p>
          <a:p>
            <a:pPr lvl="1"/>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990600"/>
            <a:ext cx="8229600" cy="2971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31" y="1352549"/>
            <a:ext cx="2020137" cy="1733550"/>
          </a:xfrm>
          <a:prstGeom prst="rect">
            <a:avLst/>
          </a:prstGeom>
        </p:spPr>
      </p:pic>
      <p:cxnSp>
        <p:nvCxnSpPr>
          <p:cNvPr id="7" name="Straight Connector 6"/>
          <p:cNvCxnSpPr>
            <a:cxnSpLocks/>
          </p:cNvCxnSpPr>
          <p:nvPr/>
        </p:nvCxnSpPr>
        <p:spPr>
          <a:xfrm flipH="1">
            <a:off x="638630" y="1247775"/>
            <a:ext cx="2380339" cy="202882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689430" y="1247775"/>
            <a:ext cx="2329539" cy="202882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23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F13A0-30BD-938D-A198-671A5565A53A}"/>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6B37C84A-6F64-DCA3-0823-0E21E9A7C7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4500" y="939800"/>
            <a:ext cx="6010275" cy="3704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a:extLst>
              <a:ext uri="{FF2B5EF4-FFF2-40B4-BE49-F238E27FC236}">
                <a16:creationId xmlns:a16="http://schemas.microsoft.com/office/drawing/2014/main" id="{98E73F6B-3E29-5B86-ACD7-42B8ADFB98B9}"/>
              </a:ext>
            </a:extLst>
          </p:cNvPr>
          <p:cNvSpPr>
            <a:spLocks noGrp="1"/>
          </p:cNvSpPr>
          <p:nvPr>
            <p:ph type="title"/>
          </p:nvPr>
        </p:nvSpPr>
        <p:spPr>
          <a:xfrm>
            <a:off x="733425" y="274638"/>
            <a:ext cx="8867775" cy="565376"/>
          </a:xfrm>
          <a:solidFill>
            <a:srgbClr val="00B0F0"/>
          </a:solidFill>
          <a:ln>
            <a:solidFill>
              <a:schemeClr val="accent6">
                <a:lumMod val="50000"/>
              </a:schemeClr>
            </a:solidFill>
          </a:ln>
        </p:spPr>
        <p:txBody>
          <a:bodyPr>
            <a:noAutofit/>
          </a:bodyPr>
          <a:lstStyle/>
          <a:p>
            <a:r>
              <a:rPr lang="en-US" sz="4000" b="1" dirty="0">
                <a:solidFill>
                  <a:schemeClr val="tx1"/>
                </a:solidFill>
                <a:latin typeface="Times New Roman" pitchFamily="18" charset="0"/>
                <a:cs typeface="Times New Roman" pitchFamily="18" charset="0"/>
              </a:rPr>
              <a:t>Election of 1828</a:t>
            </a:r>
          </a:p>
        </p:txBody>
      </p:sp>
      <p:sp>
        <p:nvSpPr>
          <p:cNvPr id="6" name="Content Placeholder 5">
            <a:extLst>
              <a:ext uri="{FF2B5EF4-FFF2-40B4-BE49-F238E27FC236}">
                <a16:creationId xmlns:a16="http://schemas.microsoft.com/office/drawing/2014/main" id="{5A9D4390-22CA-C6E7-1496-3BD7470F11A5}"/>
              </a:ext>
            </a:extLst>
          </p:cNvPr>
          <p:cNvSpPr>
            <a:spLocks noGrp="1"/>
          </p:cNvSpPr>
          <p:nvPr>
            <p:ph idx="1"/>
          </p:nvPr>
        </p:nvSpPr>
        <p:spPr>
          <a:xfrm>
            <a:off x="408505" y="1059543"/>
            <a:ext cx="6718010" cy="5112657"/>
          </a:xfrm>
          <a:solidFill>
            <a:schemeClr val="bg2"/>
          </a:solidFill>
          <a:ln>
            <a:solidFill>
              <a:srgbClr val="002060"/>
            </a:solidFill>
          </a:ln>
        </p:spPr>
        <p:txBody>
          <a:bodyPr>
            <a:normAutofit/>
          </a:bodyPr>
          <a:lstStyle/>
          <a:p>
            <a:pPr marL="114300" indent="0">
              <a:buNone/>
            </a:pPr>
            <a:r>
              <a:rPr lang="en-US" sz="2400" b="1" u="sng" dirty="0">
                <a:latin typeface="Times New Roman" pitchFamily="18" charset="0"/>
                <a:cs typeface="Times New Roman" pitchFamily="18" charset="0"/>
              </a:rPr>
              <a:t>Revolution of 1828 </a:t>
            </a:r>
            <a:r>
              <a:rPr lang="en-US" sz="2400" b="1" dirty="0">
                <a:latin typeface="Times New Roman" pitchFamily="18" charset="0"/>
                <a:cs typeface="Times New Roman" pitchFamily="18" charset="0"/>
              </a:rPr>
              <a:t>(political change)</a:t>
            </a:r>
          </a:p>
          <a:p>
            <a:pPr marL="457200" indent="-342900"/>
            <a:r>
              <a:rPr lang="en-US" sz="2400" dirty="0">
                <a:latin typeface="Times New Roman" pitchFamily="18" charset="0"/>
                <a:cs typeface="Times New Roman" pitchFamily="18" charset="0"/>
              </a:rPr>
              <a:t>States adopted </a:t>
            </a:r>
            <a:r>
              <a:rPr lang="en-US" sz="2400" b="1" u="sng" dirty="0">
                <a:solidFill>
                  <a:srgbClr val="002060"/>
                </a:solidFill>
                <a:latin typeface="Times New Roman" pitchFamily="18" charset="0"/>
                <a:cs typeface="Times New Roman" pitchFamily="18" charset="0"/>
              </a:rPr>
              <a:t>universal white male suffrage</a:t>
            </a:r>
            <a:r>
              <a:rPr lang="en-US" sz="2400" b="1" dirty="0">
                <a:solidFill>
                  <a:srgbClr val="002060"/>
                </a:solidFill>
                <a:latin typeface="Times New Roman" pitchFamily="18" charset="0"/>
                <a:cs typeface="Times New Roman" pitchFamily="18" charset="0"/>
              </a:rPr>
              <a:t> (</a:t>
            </a:r>
            <a:r>
              <a:rPr lang="en-US" sz="2400" i="1" dirty="0">
                <a:solidFill>
                  <a:srgbClr val="FF0000"/>
                </a:solidFill>
                <a:latin typeface="Times New Roman" pitchFamily="18" charset="0"/>
                <a:cs typeface="Times New Roman" pitchFamily="18" charset="0"/>
              </a:rPr>
              <a:t>ends property qualification for voting</a:t>
            </a:r>
            <a:r>
              <a:rPr lang="en-US" sz="2400" b="1" dirty="0">
                <a:solidFill>
                  <a:srgbClr val="002060"/>
                </a:solidFill>
                <a:latin typeface="Times New Roman" pitchFamily="18" charset="0"/>
                <a:cs typeface="Times New Roman" pitchFamily="18" charset="0"/>
              </a:rPr>
              <a:t>)</a:t>
            </a:r>
          </a:p>
          <a:p>
            <a:pPr marL="457200" indent="-342900"/>
            <a:r>
              <a:rPr lang="en-US" sz="2400" b="1" u="sng" dirty="0">
                <a:solidFill>
                  <a:srgbClr val="002060"/>
                </a:solidFill>
                <a:latin typeface="Times New Roman" pitchFamily="18" charset="0"/>
                <a:cs typeface="Times New Roman" pitchFamily="18" charset="0"/>
              </a:rPr>
              <a:t>Jackson = self made man</a:t>
            </a:r>
            <a:r>
              <a:rPr lang="en-US" sz="2400" dirty="0">
                <a:solidFill>
                  <a:srgbClr val="002060"/>
                </a:solidFill>
                <a:latin typeface="Times New Roman" pitchFamily="18" charset="0"/>
                <a:cs typeface="Times New Roman" pitchFamily="18" charset="0"/>
              </a:rPr>
              <a:t>: Common man’s HERO</a:t>
            </a:r>
          </a:p>
          <a:p>
            <a:pPr marL="457200" indent="-342900"/>
            <a:r>
              <a:rPr lang="en-US" sz="2400" b="1" u="sng" dirty="0">
                <a:solidFill>
                  <a:srgbClr val="002060"/>
                </a:solidFill>
                <a:latin typeface="Times New Roman" pitchFamily="18" charset="0"/>
                <a:cs typeface="Times New Roman" pitchFamily="18" charset="0"/>
              </a:rPr>
              <a:t>Mudslinging campaigns </a:t>
            </a:r>
            <a:r>
              <a:rPr lang="en-US" sz="2400" dirty="0">
                <a:solidFill>
                  <a:srgbClr val="002060"/>
                </a:solidFill>
                <a:latin typeface="Times New Roman" pitchFamily="18" charset="0"/>
                <a:cs typeface="Times New Roman" pitchFamily="18" charset="0"/>
              </a:rPr>
              <a:t>(smear your opponent)</a:t>
            </a:r>
          </a:p>
          <a:p>
            <a:pPr marL="457200" indent="-342900"/>
            <a:endParaRPr lang="en-US" sz="2400" b="1" u="sng" dirty="0">
              <a:solidFill>
                <a:srgbClr val="002060"/>
              </a:solidFill>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4D867B1A-41F0-DA18-9C47-D581B22BF604}"/>
              </a:ext>
            </a:extLst>
          </p:cNvPr>
          <p:cNvSpPr/>
          <p:nvPr/>
        </p:nvSpPr>
        <p:spPr>
          <a:xfrm>
            <a:off x="733425" y="4744357"/>
            <a:ext cx="6718010" cy="1725386"/>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Political Divisions: </a:t>
            </a:r>
          </a:p>
          <a:p>
            <a:pPr marL="342900" indent="-342900">
              <a:buFont typeface="Arial" panose="020B0604020202020204" pitchFamily="34" charset="0"/>
              <a:buChar char="•"/>
            </a:pPr>
            <a:r>
              <a:rPr lang="en-US" sz="2400" b="1" u="sng" dirty="0">
                <a:latin typeface="Times" panose="02020603050405020304" pitchFamily="18" charset="0"/>
                <a:cs typeface="Times" panose="02020603050405020304" pitchFamily="18" charset="0"/>
              </a:rPr>
              <a:t>Jackson</a:t>
            </a:r>
            <a:r>
              <a:rPr lang="en-US" sz="2400" dirty="0">
                <a:latin typeface="Times" panose="02020603050405020304" pitchFamily="18" charset="0"/>
                <a:cs typeface="Times" panose="02020603050405020304" pitchFamily="18" charset="0"/>
              </a:rPr>
              <a:t> wins South &amp; West (</a:t>
            </a:r>
            <a:r>
              <a:rPr lang="en-US" sz="2400" b="1" u="sng" dirty="0">
                <a:solidFill>
                  <a:srgbClr val="FFFF00"/>
                </a:solidFill>
                <a:latin typeface="Times" panose="02020603050405020304" pitchFamily="18" charset="0"/>
                <a:cs typeface="Times" panose="02020603050405020304" pitchFamily="18" charset="0"/>
              </a:rPr>
              <a:t>Rise of the Democrats</a:t>
            </a:r>
            <a:r>
              <a:rPr lang="en-US" sz="2400" dirty="0">
                <a:latin typeface="Times" panose="02020603050405020304" pitchFamily="18" charset="0"/>
                <a:cs typeface="Times" panose="02020603050405020304" pitchFamily="18" charset="0"/>
              </a:rPr>
              <a:t>)</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Adams wins the North (Former Federalist)</a:t>
            </a:r>
          </a:p>
        </p:txBody>
      </p:sp>
      <p:pic>
        <p:nvPicPr>
          <p:cNvPr id="3" name="Picture 2" descr="Sectionalism |">
            <a:extLst>
              <a:ext uri="{FF2B5EF4-FFF2-40B4-BE49-F238E27FC236}">
                <a16:creationId xmlns:a16="http://schemas.microsoft.com/office/drawing/2014/main" id="{28CF79A0-5413-7032-2989-BCE30FE7C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941" y="4958556"/>
            <a:ext cx="2975429"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B967D27E-4A69-3296-FCE2-8C1F270B23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5953" y="3643086"/>
            <a:ext cx="2677124" cy="1549399"/>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62477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C18D-461E-4847-7CC9-E36B6116B420}"/>
              </a:ext>
            </a:extLst>
          </p:cNvPr>
          <p:cNvSpPr>
            <a:spLocks noGrp="1"/>
          </p:cNvSpPr>
          <p:nvPr>
            <p:ph type="title"/>
          </p:nvPr>
        </p:nvSpPr>
        <p:spPr>
          <a:xfrm>
            <a:off x="566057" y="160893"/>
            <a:ext cx="10559143" cy="807139"/>
          </a:xfrm>
          <a:solidFill>
            <a:srgbClr val="00B0F0"/>
          </a:solidFill>
          <a:ln>
            <a:solidFill>
              <a:schemeClr val="tx1"/>
            </a:solidFill>
          </a:ln>
        </p:spPr>
        <p:txBody>
          <a:bodyPr>
            <a:noAutofit/>
          </a:bodyPr>
          <a:lstStyle/>
          <a:p>
            <a:r>
              <a:rPr lang="en-US" sz="3600" b="1" dirty="0">
                <a:latin typeface="Times" panose="02020603050405020304" pitchFamily="18" charset="0"/>
                <a:cs typeface="Times" panose="02020603050405020304" pitchFamily="18" charset="0"/>
              </a:rPr>
              <a:t>Raising the Voice of the Common man</a:t>
            </a:r>
          </a:p>
        </p:txBody>
      </p:sp>
      <p:sp>
        <p:nvSpPr>
          <p:cNvPr id="3" name="Content Placeholder 2">
            <a:extLst>
              <a:ext uri="{FF2B5EF4-FFF2-40B4-BE49-F238E27FC236}">
                <a16:creationId xmlns:a16="http://schemas.microsoft.com/office/drawing/2014/main" id="{0A090957-B3BD-9313-6327-BF874F464DEB}"/>
              </a:ext>
            </a:extLst>
          </p:cNvPr>
          <p:cNvSpPr>
            <a:spLocks noGrp="1"/>
          </p:cNvSpPr>
          <p:nvPr>
            <p:ph idx="1"/>
          </p:nvPr>
        </p:nvSpPr>
        <p:spPr>
          <a:xfrm>
            <a:off x="391886" y="1306286"/>
            <a:ext cx="10736362" cy="4865914"/>
          </a:xfrm>
          <a:solidFill>
            <a:schemeClr val="bg2"/>
          </a:solidFill>
          <a:ln>
            <a:solidFill>
              <a:srgbClr val="002060"/>
            </a:solidFill>
          </a:ln>
        </p:spPr>
        <p:txBody>
          <a:bodyPr>
            <a:normAutofit/>
          </a:bodyPr>
          <a:lstStyle/>
          <a:p>
            <a:pPr marL="0" indent="0">
              <a:buNone/>
            </a:pPr>
            <a:r>
              <a:rPr lang="en-US" sz="2400" dirty="0">
                <a:latin typeface="Times" panose="02020603050405020304" pitchFamily="18" charset="0"/>
                <a:cs typeface="Times" panose="02020603050405020304" pitchFamily="18" charset="0"/>
              </a:rPr>
              <a:t>Democracy becomes more accessible to the Common Man</a:t>
            </a:r>
          </a:p>
          <a:p>
            <a:pPr marL="0" indent="0">
              <a:buNone/>
            </a:pPr>
            <a:endParaRPr lang="en-US" sz="2400" dirty="0">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B6D867C9-B11E-59C0-6B84-ACBCA6EDA43C}"/>
              </a:ext>
            </a:extLst>
          </p:cNvPr>
          <p:cNvSpPr/>
          <p:nvPr/>
        </p:nvSpPr>
        <p:spPr>
          <a:xfrm>
            <a:off x="566057" y="1785258"/>
            <a:ext cx="5529943" cy="4267199"/>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FF00"/>
              </a:solidFill>
            </a:endParaRPr>
          </a:p>
          <a:p>
            <a:pPr algn="ctr"/>
            <a:r>
              <a:rPr lang="en-US" sz="2400" b="1" dirty="0">
                <a:solidFill>
                  <a:srgbClr val="FFFF00"/>
                </a:solidFill>
              </a:rPr>
              <a:t>Changes to Parties &amp; Campaigns</a:t>
            </a:r>
          </a:p>
          <a:p>
            <a:pPr marL="342900" indent="-342900">
              <a:buFont typeface="Arial" panose="020B0604020202020204" pitchFamily="34" charset="0"/>
              <a:buChar char="•"/>
            </a:pPr>
            <a:r>
              <a:rPr lang="en-US" sz="2400" dirty="0">
                <a:solidFill>
                  <a:schemeClr val="bg1"/>
                </a:solidFill>
              </a:rPr>
              <a:t>Creation of </a:t>
            </a:r>
            <a:r>
              <a:rPr lang="en-US" sz="2400" u="sng" dirty="0">
                <a:solidFill>
                  <a:srgbClr val="FFFF00"/>
                </a:solidFill>
              </a:rPr>
              <a:t>nominating conventions</a:t>
            </a:r>
          </a:p>
          <a:p>
            <a:pPr marL="342900" indent="-342900">
              <a:buFont typeface="Arial" panose="020B0604020202020204" pitchFamily="34" charset="0"/>
              <a:buChar char="•"/>
            </a:pPr>
            <a:r>
              <a:rPr lang="en-US" sz="2400" b="1" u="sng" dirty="0">
                <a:solidFill>
                  <a:srgbClr val="FFFF00"/>
                </a:solidFill>
              </a:rPr>
              <a:t>Popular vote selects slate of electors</a:t>
            </a:r>
            <a:r>
              <a:rPr lang="en-US" sz="2400" dirty="0">
                <a:solidFill>
                  <a:schemeClr val="bg1"/>
                </a:solidFill>
              </a:rPr>
              <a:t> for Electoral College</a:t>
            </a:r>
          </a:p>
          <a:p>
            <a:pPr marL="342900" indent="-342900">
              <a:buFont typeface="Arial" panose="020B0604020202020204" pitchFamily="34" charset="0"/>
              <a:buChar char="•"/>
            </a:pPr>
            <a:r>
              <a:rPr lang="en-US" sz="2400" dirty="0">
                <a:solidFill>
                  <a:schemeClr val="bg1"/>
                </a:solidFill>
              </a:rPr>
              <a:t>Return of </a:t>
            </a:r>
            <a:r>
              <a:rPr lang="en-US" sz="2400" u="sng" dirty="0">
                <a:solidFill>
                  <a:srgbClr val="FFFF00"/>
                </a:solidFill>
              </a:rPr>
              <a:t>Two-Party System</a:t>
            </a:r>
            <a:r>
              <a:rPr lang="en-US" sz="2400" dirty="0">
                <a:solidFill>
                  <a:schemeClr val="bg1"/>
                </a:solidFill>
              </a:rPr>
              <a:t> (</a:t>
            </a:r>
            <a:r>
              <a:rPr lang="en-US" sz="2400" i="1" dirty="0">
                <a:solidFill>
                  <a:schemeClr val="bg1"/>
                </a:solidFill>
              </a:rPr>
              <a:t>Whig Party 1832</a:t>
            </a:r>
            <a:r>
              <a:rPr lang="en-US" sz="2400" dirty="0">
                <a:solidFill>
                  <a:schemeClr val="bg1"/>
                </a:solidFill>
              </a:rPr>
              <a:t>)</a:t>
            </a:r>
          </a:p>
          <a:p>
            <a:pPr marL="342900" indent="-342900">
              <a:buFont typeface="Arial" panose="020B0604020202020204" pitchFamily="34" charset="0"/>
              <a:buChar char="•"/>
            </a:pPr>
            <a:r>
              <a:rPr lang="en-US" sz="2400" dirty="0">
                <a:solidFill>
                  <a:schemeClr val="bg1"/>
                </a:solidFill>
              </a:rPr>
              <a:t>Rise of </a:t>
            </a:r>
            <a:r>
              <a:rPr lang="en-US" sz="2400" b="1" u="sng" dirty="0">
                <a:solidFill>
                  <a:srgbClr val="FFFF00"/>
                </a:solidFill>
              </a:rPr>
              <a:t>Third Parties</a:t>
            </a:r>
            <a:r>
              <a:rPr lang="en-US" sz="2400" dirty="0">
                <a:solidFill>
                  <a:schemeClr val="bg1"/>
                </a:solidFill>
              </a:rPr>
              <a:t>: (</a:t>
            </a:r>
            <a:r>
              <a:rPr lang="en-US" sz="2400" i="1" dirty="0">
                <a:solidFill>
                  <a:srgbClr val="FFFF00"/>
                </a:solidFill>
              </a:rPr>
              <a:t>Workingmen’s Party &amp; Anti-Masons</a:t>
            </a:r>
            <a:r>
              <a:rPr lang="en-US" sz="2400" dirty="0">
                <a:solidFill>
                  <a:schemeClr val="bg1"/>
                </a:solidFill>
              </a:rPr>
              <a:t>)</a:t>
            </a:r>
          </a:p>
          <a:p>
            <a:pPr marL="342900" indent="-342900">
              <a:buFont typeface="Arial" panose="020B0604020202020204" pitchFamily="34" charset="0"/>
              <a:buChar char="•"/>
            </a:pPr>
            <a:r>
              <a:rPr lang="en-US" sz="2400" dirty="0">
                <a:solidFill>
                  <a:schemeClr val="bg1"/>
                </a:solidFill>
              </a:rPr>
              <a:t>More elected positions </a:t>
            </a:r>
          </a:p>
          <a:p>
            <a:pPr marL="342900" indent="-342900">
              <a:buFont typeface="Arial" panose="020B0604020202020204" pitchFamily="34" charset="0"/>
              <a:buChar char="•"/>
            </a:pPr>
            <a:r>
              <a:rPr lang="en-US" sz="2400" dirty="0">
                <a:solidFill>
                  <a:schemeClr val="bg1"/>
                </a:solidFill>
              </a:rPr>
              <a:t>Campaign focus – </a:t>
            </a:r>
            <a:r>
              <a:rPr lang="en-US" sz="2400" u="sng" dirty="0">
                <a:solidFill>
                  <a:srgbClr val="FFFF00"/>
                </a:solidFill>
              </a:rPr>
              <a:t>The Common man’s Interest</a:t>
            </a:r>
          </a:p>
          <a:p>
            <a:pPr marL="342900" indent="-342900">
              <a:buFont typeface="Arial" panose="020B0604020202020204" pitchFamily="34" charset="0"/>
              <a:buChar char="•"/>
            </a:pPr>
            <a:endParaRPr lang="en-US" sz="2400" u="sng" dirty="0">
              <a:solidFill>
                <a:srgbClr val="FFFF00"/>
              </a:solidFill>
            </a:endParaRPr>
          </a:p>
        </p:txBody>
      </p:sp>
      <p:pic>
        <p:nvPicPr>
          <p:cNvPr id="2050" name="Picture 2" descr="The Age of the Common Man | The ...">
            <a:extLst>
              <a:ext uri="{FF2B5EF4-FFF2-40B4-BE49-F238E27FC236}">
                <a16:creationId xmlns:a16="http://schemas.microsoft.com/office/drawing/2014/main" id="{EDB1BFF3-C19A-F25B-B678-4CFEB1D77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7942" y="1169816"/>
            <a:ext cx="3222172" cy="24252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ackson electors broadside - Andrew Jackson Collection - Tennessee Virtual  Archive">
            <a:extLst>
              <a:ext uri="{FF2B5EF4-FFF2-40B4-BE49-F238E27FC236}">
                <a16:creationId xmlns:a16="http://schemas.microsoft.com/office/drawing/2014/main" id="{114ACA2D-D675-3872-2930-CD0A3A66D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053" y="1803401"/>
            <a:ext cx="2067836" cy="458811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2054" name="Picture 6" descr="Andrew Jackson' Sticker | Spreadshirt">
            <a:extLst>
              <a:ext uri="{FF2B5EF4-FFF2-40B4-BE49-F238E27FC236}">
                <a16:creationId xmlns:a16="http://schemas.microsoft.com/office/drawing/2014/main" id="{D30152B5-9D90-F6D8-40F5-0B8B05F7C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7942" y="3796846"/>
            <a:ext cx="2757359" cy="2757359"/>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129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569" y="274638"/>
            <a:ext cx="8651631" cy="639762"/>
          </a:xfrm>
          <a:solidFill>
            <a:srgbClr val="00B0F0"/>
          </a:solidFill>
          <a:ln>
            <a:solidFill>
              <a:srgbClr val="002060"/>
            </a:solidFill>
          </a:ln>
        </p:spPr>
        <p:txBody>
          <a:bodyPr>
            <a:normAutofit/>
          </a:bodyPr>
          <a:lstStyle/>
          <a:p>
            <a:r>
              <a:rPr lang="en-US" sz="3600" b="1" dirty="0">
                <a:solidFill>
                  <a:schemeClr val="tx1">
                    <a:lumMod val="85000"/>
                    <a:lumOff val="15000"/>
                  </a:schemeClr>
                </a:solidFill>
                <a:latin typeface="Times New Roman" pitchFamily="18" charset="0"/>
                <a:cs typeface="Times New Roman" pitchFamily="18" charset="0"/>
              </a:rPr>
              <a:t>“The Victor Goes the Spoils”</a:t>
            </a:r>
          </a:p>
        </p:txBody>
      </p:sp>
      <p:sp>
        <p:nvSpPr>
          <p:cNvPr id="3" name="Content Placeholder 2"/>
          <p:cNvSpPr>
            <a:spLocks noGrp="1"/>
          </p:cNvSpPr>
          <p:nvPr>
            <p:ph idx="1"/>
          </p:nvPr>
        </p:nvSpPr>
        <p:spPr>
          <a:xfrm>
            <a:off x="362857" y="1066800"/>
            <a:ext cx="11190514" cy="5334000"/>
          </a:xfrm>
          <a:solidFill>
            <a:schemeClr val="bg2"/>
          </a:solidFill>
          <a:ln>
            <a:solidFill>
              <a:srgbClr val="002060"/>
            </a:solidFill>
          </a:ln>
        </p:spPr>
        <p:txBody>
          <a:bodyPr>
            <a:normAutofit/>
          </a:bodyPr>
          <a:lstStyle/>
          <a:p>
            <a:r>
              <a:rPr lang="en-US" sz="2400" dirty="0">
                <a:latin typeface="Times New Roman" pitchFamily="18" charset="0"/>
                <a:cs typeface="Times New Roman" pitchFamily="18" charset="0"/>
              </a:rPr>
              <a:t>Jackson’s goal: Make government more accessible to the “Common Man” </a:t>
            </a:r>
          </a:p>
        </p:txBody>
      </p:sp>
      <p:sp>
        <p:nvSpPr>
          <p:cNvPr id="4" name="Rectangle 3">
            <a:extLst>
              <a:ext uri="{FF2B5EF4-FFF2-40B4-BE49-F238E27FC236}">
                <a16:creationId xmlns:a16="http://schemas.microsoft.com/office/drawing/2014/main" id="{5E9BEA5B-A3F8-423E-A4D0-C92749AAE90A}"/>
              </a:ext>
            </a:extLst>
          </p:cNvPr>
          <p:cNvSpPr/>
          <p:nvPr/>
        </p:nvSpPr>
        <p:spPr>
          <a:xfrm>
            <a:off x="602628" y="1496872"/>
            <a:ext cx="9477828" cy="566159"/>
          </a:xfrm>
          <a:prstGeom prst="rect">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rgbClr val="FFFF00"/>
                </a:solidFill>
                <a:latin typeface="Times New Roman" panose="02020603050405020304" pitchFamily="18" charset="0"/>
                <a:cs typeface="Times New Roman" panose="02020603050405020304" pitchFamily="18" charset="0"/>
              </a:rPr>
              <a:t>Spoil system</a:t>
            </a:r>
            <a:r>
              <a:rPr lang="en-US" sz="2400" b="1" dirty="0">
                <a:solidFill>
                  <a:schemeClr val="bg1"/>
                </a:solidFill>
                <a:latin typeface="Times New Roman" panose="02020603050405020304" pitchFamily="18" charset="0"/>
                <a:cs typeface="Times New Roman" panose="02020603050405020304" pitchFamily="18" charset="0"/>
              </a:rPr>
              <a:t>:</a:t>
            </a:r>
            <a:r>
              <a:rPr lang="en-US" sz="2400" dirty="0">
                <a:solidFill>
                  <a:schemeClr val="bg1"/>
                </a:solidFill>
                <a:latin typeface="Times New Roman" panose="02020603050405020304" pitchFamily="18" charset="0"/>
                <a:cs typeface="Times New Roman" panose="02020603050405020304" pitchFamily="18" charset="0"/>
              </a:rPr>
              <a:t> empower the common man by granting political positions</a:t>
            </a:r>
            <a:r>
              <a:rPr lang="en-US" sz="2400" b="1" dirty="0">
                <a:solidFill>
                  <a:schemeClr val="bg1"/>
                </a:solidFill>
                <a:latin typeface="Times New Roman" panose="02020603050405020304" pitchFamily="18" charset="0"/>
                <a:cs typeface="Times New Roman" panose="02020603050405020304" pitchFamily="18" charset="0"/>
              </a:rPr>
              <a:t> </a:t>
            </a: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714" y="2171089"/>
            <a:ext cx="3624258" cy="4019355"/>
          </a:xfrm>
          <a:prstGeom prst="rect">
            <a:avLst/>
          </a:prstGeom>
          <a:ln>
            <a:solidFill>
              <a:srgbClr val="002060"/>
            </a:solidFill>
          </a:ln>
        </p:spPr>
      </p:pic>
      <p:pic>
        <p:nvPicPr>
          <p:cNvPr id="8" name="Picture 7" descr="A picture containing text, book, man, cat&#10;&#10;Description automatically generated">
            <a:extLst>
              <a:ext uri="{FF2B5EF4-FFF2-40B4-BE49-F238E27FC236}">
                <a16:creationId xmlns:a16="http://schemas.microsoft.com/office/drawing/2014/main" id="{2CEE0E55-0CA3-F943-818A-99B3170EE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23" y="2543905"/>
            <a:ext cx="2611775" cy="3498137"/>
          </a:xfrm>
          <a:prstGeom prst="rect">
            <a:avLst/>
          </a:prstGeom>
          <a:ln>
            <a:solidFill>
              <a:srgbClr val="002060"/>
            </a:solidFill>
          </a:ln>
        </p:spPr>
      </p:pic>
      <p:sp>
        <p:nvSpPr>
          <p:cNvPr id="7" name="Rectangle 6">
            <a:extLst>
              <a:ext uri="{FF2B5EF4-FFF2-40B4-BE49-F238E27FC236}">
                <a16:creationId xmlns:a16="http://schemas.microsoft.com/office/drawing/2014/main" id="{8C15B622-3BE1-4B2B-B089-5AB5476F131D}"/>
              </a:ext>
            </a:extLst>
          </p:cNvPr>
          <p:cNvSpPr/>
          <p:nvPr/>
        </p:nvSpPr>
        <p:spPr>
          <a:xfrm>
            <a:off x="2891300" y="2156205"/>
            <a:ext cx="5913581" cy="1400904"/>
          </a:xfrm>
          <a:prstGeom prst="rect">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bg1"/>
                </a:solidFill>
                <a:latin typeface="Times New Roman" panose="02020603050405020304" pitchFamily="18" charset="0"/>
                <a:cs typeface="Times New Roman" panose="02020603050405020304" pitchFamily="18" charset="0"/>
              </a:rPr>
              <a:t>“</a:t>
            </a:r>
            <a:r>
              <a:rPr lang="en-US" sz="2400" i="1" dirty="0">
                <a:solidFill>
                  <a:srgbClr val="FFFF00"/>
                </a:solidFill>
                <a:latin typeface="Times New Roman" panose="02020603050405020304" pitchFamily="18" charset="0"/>
                <a:cs typeface="Times New Roman" panose="02020603050405020304" pitchFamily="18" charset="0"/>
              </a:rPr>
              <a:t>TO THE VICTORS GOES THE SPOILS</a:t>
            </a:r>
            <a:r>
              <a:rPr lang="en-US" sz="2400" i="1" dirty="0">
                <a:solidFill>
                  <a:schemeClr val="bg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Rewards party loyalty = government jobs</a:t>
            </a:r>
          </a:p>
          <a:p>
            <a:pPr marL="342900" indent="-342900">
              <a:buFont typeface="Arial" panose="020B0604020202020204" pitchFamily="34" charset="0"/>
              <a:buChar char="•"/>
            </a:pPr>
            <a:r>
              <a:rPr lang="en-US" sz="2400" b="1" dirty="0">
                <a:solidFill>
                  <a:schemeClr val="bg1"/>
                </a:solidFill>
                <a:latin typeface="Times New Roman" panose="02020603050405020304" pitchFamily="18" charset="0"/>
                <a:cs typeface="Times New Roman" panose="02020603050405020304" pitchFamily="18" charset="0"/>
              </a:rPr>
              <a:t>Rotation in Office</a:t>
            </a:r>
            <a:r>
              <a:rPr lang="en-US" sz="2400" dirty="0">
                <a:solidFill>
                  <a:schemeClr val="bg1"/>
                </a:solidFill>
                <a:latin typeface="Times New Roman" panose="02020603050405020304" pitchFamily="18" charset="0"/>
                <a:cs typeface="Times New Roman" panose="02020603050405020304" pitchFamily="18" charset="0"/>
              </a:rPr>
              <a:t> (Serve ONE term only)</a:t>
            </a:r>
          </a:p>
        </p:txBody>
      </p:sp>
      <p:sp>
        <p:nvSpPr>
          <p:cNvPr id="9" name="Rectangle 8">
            <a:extLst>
              <a:ext uri="{FF2B5EF4-FFF2-40B4-BE49-F238E27FC236}">
                <a16:creationId xmlns:a16="http://schemas.microsoft.com/office/drawing/2014/main" id="{105C2C22-23AB-934E-AD38-0322A4161D38}"/>
              </a:ext>
            </a:extLst>
          </p:cNvPr>
          <p:cNvSpPr/>
          <p:nvPr/>
        </p:nvSpPr>
        <p:spPr>
          <a:xfrm>
            <a:off x="2953406" y="5413653"/>
            <a:ext cx="4495800" cy="609600"/>
          </a:xfrm>
          <a:prstGeom prst="rect">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“Rats Leaving a Fallen House” by Edward William Clay, 1831</a:t>
            </a:r>
          </a:p>
        </p:txBody>
      </p:sp>
      <p:sp>
        <p:nvSpPr>
          <p:cNvPr id="6" name="Rectangle 5">
            <a:extLst>
              <a:ext uri="{FF2B5EF4-FFF2-40B4-BE49-F238E27FC236}">
                <a16:creationId xmlns:a16="http://schemas.microsoft.com/office/drawing/2014/main" id="{0E16E031-23A0-F421-CCEF-CE2E15CABE16}"/>
              </a:ext>
            </a:extLst>
          </p:cNvPr>
          <p:cNvSpPr/>
          <p:nvPr/>
        </p:nvSpPr>
        <p:spPr>
          <a:xfrm>
            <a:off x="2862273" y="3733800"/>
            <a:ext cx="5913581" cy="1400904"/>
          </a:xfrm>
          <a:prstGeom prst="rect">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The </a:t>
            </a:r>
            <a:r>
              <a:rPr lang="en-US" sz="2400" b="1" dirty="0">
                <a:solidFill>
                  <a:srgbClr val="FFFF00"/>
                </a:solidFill>
                <a:latin typeface="Times New Roman" panose="02020603050405020304" pitchFamily="18" charset="0"/>
                <a:cs typeface="Times New Roman" panose="02020603050405020304" pitchFamily="18" charset="0"/>
              </a:rPr>
              <a:t>Petticoat Affair (1829-1831)</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Jackson distrust of elites </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Creation of the </a:t>
            </a:r>
            <a:r>
              <a:rPr lang="en-US" sz="2400" b="1" u="sng" dirty="0">
                <a:solidFill>
                  <a:srgbClr val="FFFF00"/>
                </a:solidFill>
                <a:latin typeface="Times New Roman" panose="02020603050405020304" pitchFamily="18" charset="0"/>
                <a:cs typeface="Times New Roman" panose="02020603050405020304" pitchFamily="18" charset="0"/>
              </a:rPr>
              <a:t>Kitchen Cabinet</a:t>
            </a:r>
            <a:r>
              <a:rPr lang="en-US" sz="2400" b="1" dirty="0">
                <a:solidFill>
                  <a:srgbClr val="FFFF00"/>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(common man advisors)</a:t>
            </a:r>
          </a:p>
        </p:txBody>
      </p:sp>
    </p:spTree>
    <p:extLst>
      <p:ext uri="{BB962C8B-B14F-4D97-AF65-F5344CB8AC3E}">
        <p14:creationId xmlns:p14="http://schemas.microsoft.com/office/powerpoint/2010/main" val="182103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46" y="171633"/>
            <a:ext cx="9120554" cy="421237"/>
          </a:xfrm>
          <a:solidFill>
            <a:schemeClr val="accent2">
              <a:lumMod val="60000"/>
              <a:lumOff val="40000"/>
            </a:schemeClr>
          </a:solidFill>
          <a:ln>
            <a:solidFill>
              <a:schemeClr val="accent2">
                <a:lumMod val="50000"/>
              </a:schemeClr>
            </a:solidFill>
          </a:ln>
        </p:spPr>
        <p:txBody>
          <a:bodyPr>
            <a:normAutofit fontScale="90000"/>
          </a:bodyPr>
          <a:lstStyle/>
          <a:p>
            <a:r>
              <a:rPr lang="en-US" sz="3200" dirty="0">
                <a:latin typeface="Times New Roman" panose="02020603050405020304" pitchFamily="18" charset="0"/>
                <a:cs typeface="Times New Roman" panose="02020603050405020304" pitchFamily="18" charset="0"/>
              </a:rPr>
              <a:t>Organizing Structure</a:t>
            </a:r>
          </a:p>
        </p:txBody>
      </p:sp>
      <p:sp>
        <p:nvSpPr>
          <p:cNvPr id="18" name="Rectangle 17"/>
          <p:cNvSpPr/>
          <p:nvPr/>
        </p:nvSpPr>
        <p:spPr>
          <a:xfrm>
            <a:off x="480647" y="796314"/>
            <a:ext cx="10902462" cy="803886"/>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latin typeface="Times New Roman" panose="02020603050405020304" pitchFamily="18" charset="0"/>
                <a:cs typeface="Times New Roman" panose="02020603050405020304" pitchFamily="18" charset="0"/>
              </a:rPr>
              <a:t>The Jacksonian Period (1824-1848) has been celebrated as the era of the “common man.” To what extent did the period live up to its characterization?</a:t>
            </a:r>
          </a:p>
        </p:txBody>
      </p:sp>
      <p:sp>
        <p:nvSpPr>
          <p:cNvPr id="19" name="Rectangle 18"/>
          <p:cNvSpPr/>
          <p:nvPr/>
        </p:nvSpPr>
        <p:spPr>
          <a:xfrm>
            <a:off x="1292505" y="1711997"/>
            <a:ext cx="2127704" cy="427038"/>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Champion</a:t>
            </a:r>
          </a:p>
        </p:txBody>
      </p:sp>
      <p:sp>
        <p:nvSpPr>
          <p:cNvPr id="20" name="Rectangle 19"/>
          <p:cNvSpPr/>
          <p:nvPr/>
        </p:nvSpPr>
        <p:spPr>
          <a:xfrm>
            <a:off x="7042672" y="1706562"/>
            <a:ext cx="2159941" cy="427038"/>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Chump</a:t>
            </a:r>
          </a:p>
        </p:txBody>
      </p:sp>
      <p:sp>
        <p:nvSpPr>
          <p:cNvPr id="7" name="Content Placeholder 6">
            <a:extLst>
              <a:ext uri="{FF2B5EF4-FFF2-40B4-BE49-F238E27FC236}">
                <a16:creationId xmlns:a16="http://schemas.microsoft.com/office/drawing/2014/main" id="{CA2CFEB8-6EDF-1441-8E6C-ADAE446F86EC}"/>
              </a:ext>
            </a:extLst>
          </p:cNvPr>
          <p:cNvSpPr>
            <a:spLocks noGrp="1"/>
          </p:cNvSpPr>
          <p:nvPr>
            <p:ph idx="1"/>
          </p:nvPr>
        </p:nvSpPr>
        <p:spPr>
          <a:xfrm>
            <a:off x="1069848" y="2239962"/>
            <a:ext cx="10058400" cy="4160838"/>
          </a:xfrm>
          <a:solidFill>
            <a:schemeClr val="bg2"/>
          </a:solidFill>
          <a:ln>
            <a:solidFill>
              <a:srgbClr val="002060"/>
            </a:solidFill>
          </a:ln>
        </p:spPr>
        <p:txBody>
          <a:bodyPr/>
          <a:lstStyle/>
          <a:p>
            <a:endParaRPr lang="en-US" dirty="0"/>
          </a:p>
        </p:txBody>
      </p:sp>
      <p:sp>
        <p:nvSpPr>
          <p:cNvPr id="14" name="Rectangle 13"/>
          <p:cNvSpPr/>
          <p:nvPr/>
        </p:nvSpPr>
        <p:spPr>
          <a:xfrm>
            <a:off x="709199" y="2339180"/>
            <a:ext cx="3440770" cy="93827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Step 1. Brainstorm: identify facts that answer the prompt</a:t>
            </a:r>
          </a:p>
        </p:txBody>
      </p:sp>
      <p:sp>
        <p:nvSpPr>
          <p:cNvPr id="15" name="Rectangle 14"/>
          <p:cNvSpPr/>
          <p:nvPr/>
        </p:nvSpPr>
        <p:spPr>
          <a:xfrm>
            <a:off x="709199" y="3405981"/>
            <a:ext cx="34876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Step 2. Categorizing Facts: Connect facts to demonstrate a common ideal (PERSIA)</a:t>
            </a:r>
          </a:p>
        </p:txBody>
      </p:sp>
      <p:sp>
        <p:nvSpPr>
          <p:cNvPr id="16" name="Rectangle 15"/>
          <p:cNvSpPr/>
          <p:nvPr/>
        </p:nvSpPr>
        <p:spPr>
          <a:xfrm>
            <a:off x="709199" y="4490793"/>
            <a:ext cx="3528646" cy="15708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Step 3. Formulate a thesis – assertion that answers the prompt and used your categories as your three basis to prove the thesis true </a:t>
            </a:r>
          </a:p>
        </p:txBody>
      </p:sp>
      <p:pic>
        <p:nvPicPr>
          <p:cNvPr id="3" name="Picture 2">
            <a:extLst>
              <a:ext uri="{FF2B5EF4-FFF2-40B4-BE49-F238E27FC236}">
                <a16:creationId xmlns:a16="http://schemas.microsoft.com/office/drawing/2014/main" id="{3623C087-0A9F-F943-802C-AA9320F80849}"/>
              </a:ext>
            </a:extLst>
          </p:cNvPr>
          <p:cNvPicPr>
            <a:picLocks noChangeAspect="1"/>
          </p:cNvPicPr>
          <p:nvPr/>
        </p:nvPicPr>
        <p:blipFill>
          <a:blip r:embed="rId2"/>
          <a:stretch>
            <a:fillRect/>
          </a:stretch>
        </p:blipFill>
        <p:spPr>
          <a:xfrm>
            <a:off x="4821118" y="2486148"/>
            <a:ext cx="2221520" cy="3375391"/>
          </a:xfrm>
          <a:prstGeom prst="rect">
            <a:avLst/>
          </a:prstGeom>
        </p:spPr>
      </p:pic>
      <p:cxnSp>
        <p:nvCxnSpPr>
          <p:cNvPr id="6" name="Straight Connector 5"/>
          <p:cNvCxnSpPr>
            <a:cxnSpLocks/>
          </p:cNvCxnSpPr>
          <p:nvPr/>
        </p:nvCxnSpPr>
        <p:spPr>
          <a:xfrm>
            <a:off x="5931878" y="1600200"/>
            <a:ext cx="0" cy="5152292"/>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7025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4" grpId="0" animBg="1"/>
      <p:bldP spid="15" grpId="0" animBg="1"/>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{1A597AC8-927F-E947-AA88-4DC39993377E}tf10001070</Template>
  <TotalTime>3476</TotalTime>
  <Words>4123</Words>
  <Application>Microsoft Office PowerPoint</Application>
  <PresentationFormat>Widescreen</PresentationFormat>
  <Paragraphs>367</Paragraphs>
  <Slides>48</Slides>
  <Notes>5</Notes>
  <HiddenSlides>4</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Baskerville Old Face</vt:lpstr>
      <vt:lpstr>Calibri</vt:lpstr>
      <vt:lpstr>Garamond</vt:lpstr>
      <vt:lpstr>Rockwell</vt:lpstr>
      <vt:lpstr>Rockwell Condensed</vt:lpstr>
      <vt:lpstr>Rockwell Extra Bold</vt:lpstr>
      <vt:lpstr>Times</vt:lpstr>
      <vt:lpstr>Times New Roman</vt:lpstr>
      <vt:lpstr>Wingdings</vt:lpstr>
      <vt:lpstr>Wood Type</vt:lpstr>
      <vt:lpstr>Age of Jackson</vt:lpstr>
      <vt:lpstr>PowerPoint Presentation</vt:lpstr>
      <vt:lpstr>Essential Question: How did the rise of Jacksonian Democracy impact the common man and further divide the United States? </vt:lpstr>
      <vt:lpstr>Getting HIPP</vt:lpstr>
      <vt:lpstr>1-timer John Q</vt:lpstr>
      <vt:lpstr>Election of 1828</vt:lpstr>
      <vt:lpstr>Raising the Voice of the Common man</vt:lpstr>
      <vt:lpstr>“The Victor Goes the Spoils”</vt:lpstr>
      <vt:lpstr>Organizing Structure</vt:lpstr>
      <vt:lpstr>Paragraph Development</vt:lpstr>
      <vt:lpstr>Body Paragraph Defense of Thesis</vt:lpstr>
      <vt:lpstr>Body Paragraph Defense of Thesis</vt:lpstr>
      <vt:lpstr>Thesis Defense</vt:lpstr>
      <vt:lpstr>PowerPoint Presentation</vt:lpstr>
      <vt:lpstr>Jacksonian Beliefs </vt:lpstr>
      <vt:lpstr>Views of Money</vt:lpstr>
      <vt:lpstr>Slaying the Many Headed Monster</vt:lpstr>
      <vt:lpstr>The Bank War</vt:lpstr>
      <vt:lpstr>Panic of 1837</vt:lpstr>
      <vt:lpstr>Panic of 1837</vt:lpstr>
      <vt:lpstr>Commons Champ or Chump</vt:lpstr>
      <vt:lpstr>Ideology of the Jacksonian Democrats</vt:lpstr>
      <vt:lpstr>Election of 1836</vt:lpstr>
      <vt:lpstr>Emergence of the two-party system </vt:lpstr>
      <vt:lpstr>Panic #2</vt:lpstr>
      <vt:lpstr>PowerPoint Presentation</vt:lpstr>
      <vt:lpstr>Western Expansion</vt:lpstr>
      <vt:lpstr>Native populations vs. Common Man</vt:lpstr>
      <vt:lpstr>Separate Worlds</vt:lpstr>
      <vt:lpstr>PowerPoint Presentation</vt:lpstr>
      <vt:lpstr>Commons Champ or Chump</vt:lpstr>
      <vt:lpstr>TEXAS Sectionalism </vt:lpstr>
      <vt:lpstr>Tariffs of Abomination</vt:lpstr>
      <vt:lpstr>Nullification Crisis</vt:lpstr>
      <vt:lpstr>Organizing Structure</vt:lpstr>
      <vt:lpstr>PowerPoint Presentation</vt:lpstr>
      <vt:lpstr>Nullification Crisis</vt:lpstr>
      <vt:lpstr>Growing Power of Sectionalism </vt:lpstr>
      <vt:lpstr>Political Change </vt:lpstr>
      <vt:lpstr>Organizing Structure</vt:lpstr>
      <vt:lpstr>Organizing Structure</vt:lpstr>
      <vt:lpstr>Election of 1840</vt:lpstr>
      <vt:lpstr>PowerPoint Presentation</vt:lpstr>
      <vt:lpstr>Organizing Structure</vt:lpstr>
      <vt:lpstr>Organizing Structure</vt:lpstr>
      <vt:lpstr>Historical Contextualization </vt:lpstr>
      <vt:lpstr>Champ or Chump</vt:lpstr>
      <vt:lpstr>Champ or Chump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of Jackson</dc:title>
  <dc:creator>Andrew Hultberg</dc:creator>
  <cp:lastModifiedBy>Hultberg, Andrew P</cp:lastModifiedBy>
  <cp:revision>30</cp:revision>
  <dcterms:created xsi:type="dcterms:W3CDTF">2020-12-10T14:57:31Z</dcterms:created>
  <dcterms:modified xsi:type="dcterms:W3CDTF">2024-11-07T18:37:29Z</dcterms:modified>
</cp:coreProperties>
</file>