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4" r:id="rId3"/>
    <p:sldId id="257" r:id="rId4"/>
    <p:sldId id="306" r:id="rId5"/>
    <p:sldId id="316" r:id="rId6"/>
    <p:sldId id="268" r:id="rId7"/>
    <p:sldId id="258" r:id="rId8"/>
    <p:sldId id="317" r:id="rId9"/>
    <p:sldId id="318" r:id="rId10"/>
    <p:sldId id="305" r:id="rId11"/>
    <p:sldId id="319" r:id="rId12"/>
    <p:sldId id="291" r:id="rId13"/>
    <p:sldId id="267" r:id="rId14"/>
    <p:sldId id="286" r:id="rId15"/>
    <p:sldId id="259" r:id="rId16"/>
    <p:sldId id="261" r:id="rId17"/>
    <p:sldId id="262" r:id="rId18"/>
    <p:sldId id="263" r:id="rId19"/>
    <p:sldId id="264" r:id="rId20"/>
    <p:sldId id="265" r:id="rId21"/>
    <p:sldId id="266" r:id="rId22"/>
    <p:sldId id="285" r:id="rId23"/>
    <p:sldId id="290" r:id="rId24"/>
    <p:sldId id="289" r:id="rId25"/>
    <p:sldId id="320" r:id="rId26"/>
    <p:sldId id="288" r:id="rId27"/>
    <p:sldId id="321" r:id="rId28"/>
    <p:sldId id="270" r:id="rId29"/>
    <p:sldId id="271" r:id="rId30"/>
    <p:sldId id="283" r:id="rId31"/>
    <p:sldId id="322" r:id="rId32"/>
    <p:sldId id="323" r:id="rId33"/>
    <p:sldId id="324" r:id="rId34"/>
    <p:sldId id="269" r:id="rId35"/>
    <p:sldId id="274" r:id="rId36"/>
    <p:sldId id="273" r:id="rId37"/>
    <p:sldId id="275" r:id="rId38"/>
    <p:sldId id="277" r:id="rId39"/>
    <p:sldId id="325" r:id="rId40"/>
    <p:sldId id="276" r:id="rId41"/>
    <p:sldId id="278" r:id="rId42"/>
    <p:sldId id="280" r:id="rId43"/>
    <p:sldId id="279" r:id="rId44"/>
    <p:sldId id="281" r:id="rId45"/>
    <p:sldId id="326" r:id="rId46"/>
    <p:sldId id="327" r:id="rId47"/>
    <p:sldId id="282" r:id="rId48"/>
    <p:sldId id="287" r:id="rId49"/>
    <p:sldId id="292" r:id="rId50"/>
    <p:sldId id="309" r:id="rId51"/>
    <p:sldId id="296" r:id="rId52"/>
    <p:sldId id="308" r:id="rId53"/>
    <p:sldId id="293" r:id="rId54"/>
    <p:sldId id="328" r:id="rId55"/>
    <p:sldId id="310" r:id="rId56"/>
    <p:sldId id="294" r:id="rId57"/>
    <p:sldId id="295" r:id="rId58"/>
    <p:sldId id="297" r:id="rId59"/>
    <p:sldId id="298" r:id="rId60"/>
    <p:sldId id="329" r:id="rId61"/>
    <p:sldId id="330" r:id="rId62"/>
    <p:sldId id="299" r:id="rId63"/>
    <p:sldId id="304" r:id="rId64"/>
    <p:sldId id="311" r:id="rId65"/>
    <p:sldId id="312" r:id="rId66"/>
    <p:sldId id="302" r:id="rId67"/>
    <p:sldId id="331" r:id="rId68"/>
    <p:sldId id="313" r:id="rId69"/>
    <p:sldId id="315" r:id="rId70"/>
    <p:sldId id="314" r:id="rId71"/>
    <p:sldId id="300"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41" autoAdjust="0"/>
  </p:normalViewPr>
  <p:slideViewPr>
    <p:cSldViewPr>
      <p:cViewPr varScale="1">
        <p:scale>
          <a:sx n="81" d="100"/>
          <a:sy n="81" d="100"/>
        </p:scale>
        <p:origin x="1188"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7236ADEA-534F-4E7A-893D-E3D177390D8F}" type="datetimeFigureOut">
              <a:rPr lang="en-US" smtClean="0"/>
              <a:t>3/9/2018</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93423EF6-06DB-468E-840E-AFBB1B1E959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236ADEA-534F-4E7A-893D-E3D177390D8F}" type="datetimeFigureOut">
              <a:rPr lang="en-US" smtClean="0"/>
              <a:t>3/9/2018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23EF6-06DB-468E-840E-AFBB1B1E959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236ADEA-534F-4E7A-893D-E3D177390D8F}" type="datetimeFigureOut">
              <a:rPr lang="en-US" smtClean="0"/>
              <a:t>3/9/2018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23EF6-06DB-468E-840E-AFBB1B1E959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93A299">
                  <a:shade val="75000"/>
                </a:srgb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93A299">
                  <a:shade val="75000"/>
                </a:srgb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7662790-31ED-42D1-864C-5C6047FC9F97}" type="slidenum">
              <a:rPr lang="en-US">
                <a:solidFill>
                  <a:srgbClr val="93A299">
                    <a:shade val="75000"/>
                  </a:srgbClr>
                </a:solidFill>
              </a:rPr>
              <a:pPr/>
              <a:t>‹#›</a:t>
            </a:fld>
            <a:endParaRPr lang="en-US">
              <a:solidFill>
                <a:srgbClr val="93A299">
                  <a:shade val="75000"/>
                </a:srgbClr>
              </a:solidFill>
            </a:endParaRPr>
          </a:p>
        </p:txBody>
      </p:sp>
    </p:spTree>
    <p:extLst>
      <p:ext uri="{BB962C8B-B14F-4D97-AF65-F5344CB8AC3E}">
        <p14:creationId xmlns:p14="http://schemas.microsoft.com/office/powerpoint/2010/main" val="1518925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236ADEA-534F-4E7A-893D-E3D177390D8F}" type="datetimeFigureOut">
              <a:rPr lang="en-US" smtClean="0"/>
              <a:t>3/9/2018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23EF6-06DB-468E-840E-AFBB1B1E959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7236ADEA-534F-4E7A-893D-E3D177390D8F}" type="datetimeFigureOut">
              <a:rPr lang="en-US" smtClean="0"/>
              <a:t>3/9/2018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23EF6-06DB-468E-840E-AFBB1B1E959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236ADEA-534F-4E7A-893D-E3D177390D8F}" type="datetimeFigureOut">
              <a:rPr lang="en-US" smtClean="0"/>
              <a:t>3/9/2018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23EF6-06DB-468E-840E-AFBB1B1E959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236ADEA-534F-4E7A-893D-E3D177390D8F}" type="datetimeFigureOut">
              <a:rPr lang="en-US" smtClean="0"/>
              <a:t>3/9/2018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423EF6-06DB-468E-840E-AFBB1B1E959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7236ADEA-534F-4E7A-893D-E3D177390D8F}" type="datetimeFigureOut">
              <a:rPr lang="en-US" smtClean="0"/>
              <a:t>3/9/2018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423EF6-06DB-468E-840E-AFBB1B1E959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6ADEA-534F-4E7A-893D-E3D177390D8F}" type="datetimeFigureOut">
              <a:rPr lang="en-US" smtClean="0"/>
              <a:t>3/9/2018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423EF6-06DB-468E-840E-AFBB1B1E959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236ADEA-534F-4E7A-893D-E3D177390D8F}" type="datetimeFigureOut">
              <a:rPr lang="en-US" smtClean="0"/>
              <a:t>3/9/2018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23EF6-06DB-468E-840E-AFBB1B1E959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7236ADEA-534F-4E7A-893D-E3D177390D8F}" type="datetimeFigureOut">
              <a:rPr lang="en-US" smtClean="0"/>
              <a:t>3/9/2018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93423EF6-06DB-468E-840E-AFBB1B1E959A}"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236ADEA-534F-4E7A-893D-E3D177390D8F}" type="datetimeFigureOut">
              <a:rPr lang="en-US" smtClean="0"/>
              <a:t>3/9/2018</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3423EF6-06DB-468E-840E-AFBB1B1E959A}"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File:Birth_of_a_Nation_theatrical_poster.jpg"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ww.bing.com/videos/search?q=Jazz+Age&amp;&amp;view=detail&amp;mid=BB87EC6314BA487D003FBB87EC6314BA487D003F&amp;rvsmid=F36D066F8DDC44A219E2F36D066F8DDC44A219E2&amp;FORM=VDRVRV" TargetMode="Externa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2.xml"/><Relationship Id="rId5" Type="http://schemas.openxmlformats.org/officeDocument/2006/relationships/image" Target="../media/image68.jpeg"/><Relationship Id="rId4" Type="http://schemas.openxmlformats.org/officeDocument/2006/relationships/hyperlink" Target="http://en.wikipedia.org/wiki/Image:Warren_G_Harding_portrait_as_senator_June_1920.jpg"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ROARING TWENTIES</a:t>
            </a:r>
          </a:p>
        </p:txBody>
      </p:sp>
      <p:sp>
        <p:nvSpPr>
          <p:cNvPr id="3" name="Subtitle 2"/>
          <p:cNvSpPr>
            <a:spLocks noGrp="1"/>
          </p:cNvSpPr>
          <p:nvPr>
            <p:ph type="subTitle" idx="1"/>
          </p:nvPr>
        </p:nvSpPr>
        <p:spPr/>
        <p:txBody>
          <a:bodyPr/>
          <a:lstStyle/>
          <a:p>
            <a:r>
              <a:rPr lang="en-US" dirty="0"/>
              <a:t>Unit 7 – Rise &amp; Fall of Prosperity</a:t>
            </a:r>
          </a:p>
        </p:txBody>
      </p:sp>
    </p:spTree>
    <p:extLst>
      <p:ext uri="{BB962C8B-B14F-4D97-AF65-F5344CB8AC3E}">
        <p14:creationId xmlns:p14="http://schemas.microsoft.com/office/powerpoint/2010/main" val="3266645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19912"/>
          </a:xfrm>
          <a:solidFill>
            <a:schemeClr val="accent6"/>
          </a:solidFill>
          <a:ln>
            <a:solidFill>
              <a:schemeClr val="accent1"/>
            </a:solidFill>
          </a:ln>
        </p:spPr>
        <p:txBody>
          <a:bodyPr/>
          <a:lstStyle/>
          <a:p>
            <a:r>
              <a:rPr lang="en-US" dirty="0">
                <a:latin typeface="Broadway" panose="04040905080B02020502" pitchFamily="82" charset="0"/>
              </a:rPr>
              <a:t>The Culture War</a:t>
            </a:r>
          </a:p>
        </p:txBody>
      </p:sp>
      <p:sp>
        <p:nvSpPr>
          <p:cNvPr id="3" name="Content Placeholder 2"/>
          <p:cNvSpPr>
            <a:spLocks noGrp="1"/>
          </p:cNvSpPr>
          <p:nvPr>
            <p:ph idx="1"/>
          </p:nvPr>
        </p:nvSpPr>
        <p:spPr>
          <a:xfrm>
            <a:off x="457200" y="1524000"/>
            <a:ext cx="8229600" cy="4800600"/>
          </a:xfrm>
        </p:spPr>
        <p:txBody>
          <a:bodyPr>
            <a:normAutofit fontScale="92500" lnSpcReduction="10000"/>
          </a:bodyPr>
          <a:lstStyle/>
          <a:p>
            <a:r>
              <a:rPr lang="en-US" dirty="0"/>
              <a:t>During the 1920s suffer from a social conflict between Conservative and Liberal political ideology.</a:t>
            </a:r>
          </a:p>
          <a:p>
            <a:pPr lvl="1"/>
            <a:r>
              <a:rPr lang="en-US" dirty="0"/>
              <a:t>Conservativism: pro growth economics, maintain family values, protecting national security, and limited government influence in American lives</a:t>
            </a:r>
          </a:p>
          <a:p>
            <a:pPr lvl="1"/>
            <a:r>
              <a:rPr lang="en-US" dirty="0"/>
              <a:t>Liberalism: government helps those in need, promote American liberties and equality, and use government authority to protect those in need</a:t>
            </a:r>
          </a:p>
          <a:p>
            <a:pPr marL="0" lvl="1" indent="0">
              <a:buNone/>
            </a:pPr>
            <a:r>
              <a:rPr lang="en-US" dirty="0"/>
              <a:t>Develop a political ideology chart for 1920s social culture</a:t>
            </a:r>
          </a:p>
          <a:p>
            <a:pPr marL="342900" lvl="1" indent="-342900"/>
            <a:r>
              <a:rPr lang="en-US" dirty="0"/>
              <a:t>For assign card write a historic explanation on a separate sheet of paper that explains how  the concept promotes conservative or liberal ideology.</a:t>
            </a:r>
          </a:p>
          <a:p>
            <a:pPr marL="342900" lvl="1" indent="-342900"/>
            <a:r>
              <a:rPr lang="en-US" dirty="0"/>
              <a:t>Place explanation on the political spectrum at the back of the room </a:t>
            </a:r>
          </a:p>
        </p:txBody>
      </p:sp>
    </p:spTree>
    <p:extLst>
      <p:ext uri="{BB962C8B-B14F-4D97-AF65-F5344CB8AC3E}">
        <p14:creationId xmlns:p14="http://schemas.microsoft.com/office/powerpoint/2010/main" val="39572494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15112"/>
          </a:xfrm>
        </p:spPr>
        <p:txBody>
          <a:bodyPr>
            <a:noAutofit/>
          </a:bodyPr>
          <a:lstStyle/>
          <a:p>
            <a:r>
              <a:rPr lang="en-US" sz="3600" dirty="0">
                <a:latin typeface="Broadway" panose="04040905080B02020502" pitchFamily="82" charset="0"/>
              </a:rPr>
              <a:t>Agenda</a:t>
            </a:r>
          </a:p>
        </p:txBody>
      </p:sp>
      <p:sp>
        <p:nvSpPr>
          <p:cNvPr id="3" name="Content Placeholder 2"/>
          <p:cNvSpPr>
            <a:spLocks noGrp="1"/>
          </p:cNvSpPr>
          <p:nvPr>
            <p:ph idx="1"/>
          </p:nvPr>
        </p:nvSpPr>
        <p:spPr>
          <a:xfrm>
            <a:off x="457200" y="1066800"/>
            <a:ext cx="8229600" cy="5257800"/>
          </a:xfrm>
        </p:spPr>
        <p:txBody>
          <a:bodyPr>
            <a:normAutofit fontScale="92500" lnSpcReduction="10000"/>
          </a:bodyPr>
          <a:lstStyle/>
          <a:p>
            <a:pPr marL="0" indent="0">
              <a:buNone/>
            </a:pPr>
            <a:endParaRPr lang="en-US" sz="500" dirty="0"/>
          </a:p>
          <a:p>
            <a:pPr marL="0" indent="0">
              <a:buNone/>
            </a:pPr>
            <a:r>
              <a:rPr lang="en-US" sz="2100" dirty="0">
                <a:solidFill>
                  <a:srgbClr val="002060"/>
                </a:solidFill>
              </a:rPr>
              <a:t>Essential Question</a:t>
            </a:r>
            <a:r>
              <a:rPr lang="en-US" sz="2100" dirty="0"/>
              <a:t>: How has America’s views been redefined by economic necessities, cultural notions, and national security during the turn of the 20</a:t>
            </a:r>
            <a:r>
              <a:rPr lang="en-US" sz="2100" baseline="30000" dirty="0"/>
              <a:t>th</a:t>
            </a:r>
            <a:r>
              <a:rPr lang="en-US" sz="2100" dirty="0"/>
              <a:t> century? </a:t>
            </a:r>
          </a:p>
          <a:p>
            <a:pPr marL="0" indent="0">
              <a:buNone/>
            </a:pPr>
            <a:r>
              <a:rPr lang="en-US" sz="2100" b="1" dirty="0">
                <a:solidFill>
                  <a:srgbClr val="002060"/>
                </a:solidFill>
              </a:rPr>
              <a:t>Students can:</a:t>
            </a:r>
          </a:p>
          <a:p>
            <a:pPr lvl="0"/>
            <a:r>
              <a:rPr lang="en-US" sz="2100" dirty="0"/>
              <a:t>Decipher how did the evolution of industrial capitalism change American society in the 1890s to 1945 era</a:t>
            </a:r>
          </a:p>
          <a:p>
            <a:r>
              <a:rPr lang="en-US" sz="2100" dirty="0"/>
              <a:t>Evaluate how politicians and reformers responded to industrial changes, in the course of doing so, fundamentally change the role of government, especially the federal government, in the lives of Americans</a:t>
            </a:r>
          </a:p>
          <a:p>
            <a:pPr marL="0" lvl="0" indent="0">
              <a:buNone/>
            </a:pPr>
            <a:endParaRPr lang="en-US" sz="1400" dirty="0"/>
          </a:p>
          <a:p>
            <a:pPr marL="0" lvl="0" indent="0">
              <a:buNone/>
            </a:pPr>
            <a:r>
              <a:rPr lang="en-US" sz="2100" b="1" dirty="0">
                <a:solidFill>
                  <a:schemeClr val="accent1">
                    <a:lumMod val="75000"/>
                  </a:schemeClr>
                </a:solidFill>
              </a:rPr>
              <a:t>Agenda</a:t>
            </a:r>
          </a:p>
          <a:p>
            <a:r>
              <a:rPr lang="en-US" sz="2100" dirty="0" smtClean="0"/>
              <a:t>Debate Setup</a:t>
            </a:r>
            <a:endParaRPr lang="en-US" sz="2100" dirty="0"/>
          </a:p>
          <a:p>
            <a:r>
              <a:rPr lang="en-US" sz="2100" dirty="0" smtClean="0"/>
              <a:t>Debating American Intervention</a:t>
            </a:r>
            <a:endParaRPr lang="en-US" sz="2100" dirty="0"/>
          </a:p>
          <a:p>
            <a:r>
              <a:rPr lang="en-US" sz="2100" dirty="0" smtClean="0"/>
              <a:t>Key Points</a:t>
            </a:r>
            <a:endParaRPr lang="en-US" sz="2100" dirty="0"/>
          </a:p>
          <a:p>
            <a:pPr marL="0" indent="0">
              <a:buNone/>
            </a:pPr>
            <a:endParaRPr lang="en-US" sz="1400" b="1" dirty="0">
              <a:solidFill>
                <a:srgbClr val="FF0000"/>
              </a:solidFill>
            </a:endParaRPr>
          </a:p>
          <a:p>
            <a:pPr marL="0" indent="0">
              <a:buNone/>
            </a:pPr>
            <a:r>
              <a:rPr lang="en-US" sz="2100" b="1" dirty="0">
                <a:solidFill>
                  <a:srgbClr val="FF0000"/>
                </a:solidFill>
              </a:rPr>
              <a:t>Homework:</a:t>
            </a:r>
          </a:p>
          <a:p>
            <a:r>
              <a:rPr lang="en-US" sz="2200" b="1" dirty="0" smtClean="0"/>
              <a:t>Read pages </a:t>
            </a:r>
            <a:r>
              <a:rPr lang="en-US" sz="2200" b="1" dirty="0" err="1"/>
              <a:t>pages</a:t>
            </a:r>
            <a:r>
              <a:rPr lang="en-US" sz="2200" b="1" dirty="0"/>
              <a:t> 732-745 </a:t>
            </a:r>
            <a:r>
              <a:rPr lang="en-US" sz="2200" b="1" dirty="0" smtClean="0"/>
              <a:t>– profile the modernist perspective</a:t>
            </a:r>
            <a:endParaRPr lang="en-US" sz="2200" b="1" dirty="0"/>
          </a:p>
          <a:p>
            <a:endParaRPr lang="en-US" dirty="0"/>
          </a:p>
        </p:txBody>
      </p:sp>
    </p:spTree>
    <p:extLst>
      <p:ext uri="{BB962C8B-B14F-4D97-AF65-F5344CB8AC3E}">
        <p14:creationId xmlns:p14="http://schemas.microsoft.com/office/powerpoint/2010/main" val="17465464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Broadway" panose="04040905080B02020502" pitchFamily="82" charset="0"/>
              </a:rPr>
              <a:t>Traditionalism</a:t>
            </a:r>
          </a:p>
        </p:txBody>
      </p:sp>
      <p:sp>
        <p:nvSpPr>
          <p:cNvPr id="5" name="Text Placeholder 4"/>
          <p:cNvSpPr>
            <a:spLocks noGrp="1"/>
          </p:cNvSpPr>
          <p:nvPr>
            <p:ph type="body" idx="1"/>
          </p:nvPr>
        </p:nvSpPr>
        <p:spPr/>
        <p:txBody>
          <a:bodyPr/>
          <a:lstStyle/>
          <a:p>
            <a:r>
              <a:rPr lang="en-US" dirty="0"/>
              <a:t>Traditional values provide a safe haven from a transforming society</a:t>
            </a:r>
          </a:p>
        </p:txBody>
      </p:sp>
    </p:spTree>
    <p:extLst>
      <p:ext uri="{BB962C8B-B14F-4D97-AF65-F5344CB8AC3E}">
        <p14:creationId xmlns:p14="http://schemas.microsoft.com/office/powerpoint/2010/main" val="249655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96112"/>
          </a:xfrm>
        </p:spPr>
        <p:txBody>
          <a:bodyPr/>
          <a:lstStyle/>
          <a:p>
            <a:r>
              <a:rPr lang="en-US" dirty="0">
                <a:latin typeface="Broadway" panose="04040905080B02020502" pitchFamily="82" charset="0"/>
              </a:rPr>
              <a:t>Traditionalism </a:t>
            </a:r>
          </a:p>
        </p:txBody>
      </p:sp>
      <p:sp>
        <p:nvSpPr>
          <p:cNvPr id="3" name="Content Placeholder 2"/>
          <p:cNvSpPr>
            <a:spLocks noGrp="1"/>
          </p:cNvSpPr>
          <p:nvPr>
            <p:ph idx="1"/>
          </p:nvPr>
        </p:nvSpPr>
        <p:spPr>
          <a:xfrm>
            <a:off x="457200" y="1524000"/>
            <a:ext cx="8229600" cy="4800600"/>
          </a:xfrm>
        </p:spPr>
        <p:txBody>
          <a:bodyPr>
            <a:normAutofit/>
          </a:bodyPr>
          <a:lstStyle/>
          <a:p>
            <a:r>
              <a:rPr lang="en-US" sz="2400" dirty="0"/>
              <a:t>Return of Puritan Christian values – Questions America’s immorality</a:t>
            </a:r>
          </a:p>
          <a:p>
            <a:r>
              <a:rPr lang="en-US" sz="2400" dirty="0"/>
              <a:t>Billy Sunday – Christian Evangelical ( Radio Sermons)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122810"/>
            <a:ext cx="5105400" cy="3044627"/>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descr="http://www.sitemason.com/files/d3lCPS/scop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743200"/>
            <a:ext cx="3667387" cy="266985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67400" y="5562600"/>
            <a:ext cx="2743200" cy="369332"/>
          </a:xfrm>
          <a:prstGeom prst="rect">
            <a:avLst/>
          </a:prstGeom>
          <a:noFill/>
        </p:spPr>
        <p:txBody>
          <a:bodyPr wrap="square" rtlCol="0">
            <a:spAutoFit/>
          </a:bodyPr>
          <a:lstStyle/>
          <a:p>
            <a:r>
              <a:rPr lang="en-US" dirty="0"/>
              <a:t>Scopes Monkey Trial 1925</a:t>
            </a:r>
          </a:p>
        </p:txBody>
      </p:sp>
      <p:sp>
        <p:nvSpPr>
          <p:cNvPr id="7" name="TextBox 6"/>
          <p:cNvSpPr txBox="1"/>
          <p:nvPr/>
        </p:nvSpPr>
        <p:spPr>
          <a:xfrm>
            <a:off x="1600200" y="6248400"/>
            <a:ext cx="2743200" cy="369332"/>
          </a:xfrm>
          <a:prstGeom prst="rect">
            <a:avLst/>
          </a:prstGeom>
          <a:noFill/>
        </p:spPr>
        <p:txBody>
          <a:bodyPr wrap="square" rtlCol="0">
            <a:spAutoFit/>
          </a:bodyPr>
          <a:lstStyle/>
          <a:p>
            <a:r>
              <a:rPr lang="en-US" dirty="0"/>
              <a:t>Billy Sunday Revival </a:t>
            </a:r>
          </a:p>
        </p:txBody>
      </p:sp>
    </p:spTree>
    <p:extLst>
      <p:ext uri="{BB962C8B-B14F-4D97-AF65-F5344CB8AC3E}">
        <p14:creationId xmlns:p14="http://schemas.microsoft.com/office/powerpoint/2010/main" val="999422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819912"/>
          </a:xfrm>
        </p:spPr>
        <p:txBody>
          <a:bodyPr>
            <a:normAutofit/>
          </a:bodyPr>
          <a:lstStyle/>
          <a:p>
            <a:r>
              <a:rPr lang="en-US" sz="4000" dirty="0">
                <a:latin typeface="Broadway" panose="04040905080B02020502" pitchFamily="82" charset="0"/>
              </a:rPr>
              <a:t>Fundamentalist Campaign</a:t>
            </a:r>
          </a:p>
        </p:txBody>
      </p:sp>
      <p:sp>
        <p:nvSpPr>
          <p:cNvPr id="3" name="Content Placeholder 2"/>
          <p:cNvSpPr>
            <a:spLocks noGrp="1"/>
          </p:cNvSpPr>
          <p:nvPr>
            <p:ph idx="1"/>
          </p:nvPr>
        </p:nvSpPr>
        <p:spPr>
          <a:xfrm>
            <a:off x="304800" y="1600200"/>
            <a:ext cx="8229600" cy="4389120"/>
          </a:xfrm>
        </p:spPr>
        <p:txBody>
          <a:bodyPr>
            <a:normAutofit fontScale="92500" lnSpcReduction="20000"/>
          </a:bodyPr>
          <a:lstStyle/>
          <a:p>
            <a:r>
              <a:rPr lang="en-US" dirty="0"/>
              <a:t>Bumper Sticker Campaign </a:t>
            </a:r>
          </a:p>
          <a:p>
            <a:r>
              <a:rPr lang="en-US" dirty="0"/>
              <a:t>Construct a bumper sticker that support fundamentalism values of the 1920s </a:t>
            </a:r>
          </a:p>
          <a:p>
            <a:r>
              <a:rPr lang="en-US" dirty="0"/>
              <a:t>Topics</a:t>
            </a:r>
          </a:p>
          <a:p>
            <a:pPr lvl="1"/>
            <a:r>
              <a:rPr lang="en-US" dirty="0"/>
              <a:t>Prohibition 		Unions</a:t>
            </a:r>
          </a:p>
          <a:p>
            <a:pPr lvl="1"/>
            <a:r>
              <a:rPr lang="en-US" dirty="0"/>
              <a:t>Red Scare			Creationism </a:t>
            </a:r>
          </a:p>
          <a:p>
            <a:pPr lvl="1"/>
            <a:r>
              <a:rPr lang="en-US" dirty="0"/>
              <a:t>WWI			Nativism</a:t>
            </a:r>
          </a:p>
          <a:p>
            <a:r>
              <a:rPr lang="en-US" dirty="0"/>
              <a:t>Requirements </a:t>
            </a:r>
          </a:p>
          <a:p>
            <a:pPr lvl="1"/>
            <a:r>
              <a:rPr lang="en-US" dirty="0"/>
              <a:t>Slogan supporting fundamentalism</a:t>
            </a:r>
          </a:p>
          <a:p>
            <a:pPr lvl="1"/>
            <a:r>
              <a:rPr lang="en-US" dirty="0"/>
              <a:t>Inclusion of two historic facts</a:t>
            </a:r>
          </a:p>
          <a:p>
            <a:pPr lvl="1"/>
            <a:r>
              <a:rPr lang="en-US" dirty="0"/>
              <a:t>Represents the topic</a:t>
            </a:r>
          </a:p>
          <a:p>
            <a:pPr lvl="1"/>
            <a:r>
              <a:rPr lang="en-US" dirty="0"/>
              <a:t>Remember some of these views are highly controversial </a:t>
            </a:r>
          </a:p>
          <a:p>
            <a:endParaRPr lang="en-US" dirty="0"/>
          </a:p>
          <a:p>
            <a:endParaRPr lang="en-US" dirty="0"/>
          </a:p>
        </p:txBody>
      </p:sp>
    </p:spTree>
    <p:extLst>
      <p:ext uri="{BB962C8B-B14F-4D97-AF65-F5344CB8AC3E}">
        <p14:creationId xmlns:p14="http://schemas.microsoft.com/office/powerpoint/2010/main" val="2604014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latin typeface="Broadway" pitchFamily="82" charset="0"/>
              </a:rPr>
              <a:t>Red Scare</a:t>
            </a:r>
          </a:p>
        </p:txBody>
      </p:sp>
      <p:sp>
        <p:nvSpPr>
          <p:cNvPr id="3" name="Content Placeholder 2"/>
          <p:cNvSpPr>
            <a:spLocks noGrp="1"/>
          </p:cNvSpPr>
          <p:nvPr>
            <p:ph idx="1"/>
          </p:nvPr>
        </p:nvSpPr>
        <p:spPr/>
        <p:txBody>
          <a:bodyPr/>
          <a:lstStyle/>
          <a:p>
            <a:r>
              <a:rPr lang="en-US" dirty="0"/>
              <a:t>Memories of the Bolshevik Revolution breed fear</a:t>
            </a:r>
          </a:p>
          <a:p>
            <a:r>
              <a:rPr lang="en-US" dirty="0"/>
              <a:t>Anti-Red Laws: No advocate violent social change</a:t>
            </a:r>
          </a:p>
          <a:p>
            <a:pPr>
              <a:spcBef>
                <a:spcPts val="0"/>
              </a:spcBef>
            </a:pPr>
            <a:r>
              <a:rPr lang="en-US" dirty="0"/>
              <a:t>Unions = Communism in </a:t>
            </a:r>
          </a:p>
          <a:p>
            <a:pPr marL="0" indent="0">
              <a:spcBef>
                <a:spcPts val="0"/>
              </a:spcBef>
              <a:buNone/>
            </a:pPr>
            <a:r>
              <a:rPr lang="en-US" dirty="0"/>
              <a:t>   disguise</a:t>
            </a:r>
          </a:p>
          <a:p>
            <a:pPr>
              <a:spcBef>
                <a:spcPts val="0"/>
              </a:spcBef>
            </a:pPr>
            <a:r>
              <a:rPr lang="en-US" dirty="0"/>
              <a:t>Palmer Raids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888226"/>
            <a:ext cx="4010025" cy="3609975"/>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descr="http://upload.wikimedia.org/wikipedia/commons/thumb/7/71/Alexander_Mitchell_Palmer.jpg/220px-Alexander_Mitchell_Palm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120944"/>
            <a:ext cx="2095500" cy="23772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4600" y="4693213"/>
            <a:ext cx="1828800" cy="923330"/>
          </a:xfrm>
          <a:prstGeom prst="rect">
            <a:avLst/>
          </a:prstGeom>
          <a:noFill/>
        </p:spPr>
        <p:txBody>
          <a:bodyPr wrap="square" rtlCol="0">
            <a:spAutoFit/>
          </a:bodyPr>
          <a:lstStyle/>
          <a:p>
            <a:r>
              <a:rPr lang="en-US" dirty="0">
                <a:solidFill>
                  <a:schemeClr val="bg1"/>
                </a:solidFill>
              </a:rPr>
              <a:t>Mitchell Palmer – Attorney General </a:t>
            </a:r>
          </a:p>
        </p:txBody>
      </p:sp>
    </p:spTree>
    <p:extLst>
      <p:ext uri="{BB962C8B-B14F-4D97-AF65-F5344CB8AC3E}">
        <p14:creationId xmlns:p14="http://schemas.microsoft.com/office/powerpoint/2010/main" val="3806033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latin typeface="Broadway" pitchFamily="82" charset="0"/>
              </a:rPr>
              <a:t>Red Scare</a:t>
            </a:r>
          </a:p>
        </p:txBody>
      </p:sp>
      <p:sp>
        <p:nvSpPr>
          <p:cNvPr id="3" name="Content Placeholder 2"/>
          <p:cNvSpPr>
            <a:spLocks noGrp="1"/>
          </p:cNvSpPr>
          <p:nvPr>
            <p:ph idx="1"/>
          </p:nvPr>
        </p:nvSpPr>
        <p:spPr/>
        <p:txBody>
          <a:bodyPr/>
          <a:lstStyle/>
          <a:p>
            <a:r>
              <a:rPr lang="en-US" dirty="0"/>
              <a:t>Sacco &amp; Vanzetti Trial 1921 (Nativism re-emergence)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438400"/>
            <a:ext cx="6400800" cy="3629025"/>
          </a:xfrm>
          <a:prstGeom prst="rect">
            <a:avLst/>
          </a:prstGeom>
          <a:noFill/>
          <a:ln w="2857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07349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448" y="304800"/>
            <a:ext cx="8229600" cy="1143000"/>
          </a:xfrm>
        </p:spPr>
        <p:txBody>
          <a:bodyPr/>
          <a:lstStyle/>
          <a:p>
            <a:r>
              <a:rPr lang="en-US" dirty="0">
                <a:latin typeface="Broadway" pitchFamily="82" charset="0"/>
              </a:rPr>
              <a:t>Rise of the KKK </a:t>
            </a:r>
          </a:p>
        </p:txBody>
      </p:sp>
      <p:sp>
        <p:nvSpPr>
          <p:cNvPr id="3" name="Content Placeholder 2"/>
          <p:cNvSpPr>
            <a:spLocks noGrp="1"/>
          </p:cNvSpPr>
          <p:nvPr>
            <p:ph idx="1"/>
          </p:nvPr>
        </p:nvSpPr>
        <p:spPr>
          <a:xfrm>
            <a:off x="457200" y="1447800"/>
            <a:ext cx="8229600" cy="4876800"/>
          </a:xfrm>
        </p:spPr>
        <p:txBody>
          <a:bodyPr>
            <a:normAutofit lnSpcReduction="10000"/>
          </a:bodyPr>
          <a:lstStyle/>
          <a:p>
            <a:r>
              <a:rPr lang="en-US" dirty="0"/>
              <a:t>Biblical based – Protestant Christianity </a:t>
            </a:r>
          </a:p>
          <a:p>
            <a:pPr>
              <a:lnSpc>
                <a:spcPct val="90000"/>
              </a:lnSpc>
            </a:pPr>
            <a:r>
              <a:rPr lang="en-US" sz="2400" dirty="0"/>
              <a:t>Platform </a:t>
            </a:r>
            <a:r>
              <a:rPr lang="en-US" sz="2300" dirty="0"/>
              <a:t>Anti-</a:t>
            </a:r>
          </a:p>
          <a:p>
            <a:pPr lvl="1">
              <a:lnSpc>
                <a:spcPct val="90000"/>
              </a:lnSpc>
            </a:pPr>
            <a:r>
              <a:rPr lang="en-US" sz="2000" dirty="0"/>
              <a:t>Foreign</a:t>
            </a:r>
          </a:p>
          <a:p>
            <a:pPr lvl="1">
              <a:lnSpc>
                <a:spcPct val="90000"/>
              </a:lnSpc>
            </a:pPr>
            <a:r>
              <a:rPr lang="en-US" sz="2000" dirty="0"/>
              <a:t>Catholic</a:t>
            </a:r>
          </a:p>
          <a:p>
            <a:pPr lvl="1">
              <a:lnSpc>
                <a:spcPct val="90000"/>
              </a:lnSpc>
            </a:pPr>
            <a:r>
              <a:rPr lang="en-US" sz="2000" dirty="0"/>
              <a:t>Black</a:t>
            </a:r>
          </a:p>
          <a:p>
            <a:pPr lvl="1">
              <a:lnSpc>
                <a:spcPct val="90000"/>
              </a:lnSpc>
            </a:pPr>
            <a:r>
              <a:rPr lang="en-US" sz="2000" dirty="0"/>
              <a:t>Jewish</a:t>
            </a:r>
          </a:p>
          <a:p>
            <a:pPr lvl="1">
              <a:lnSpc>
                <a:spcPct val="90000"/>
              </a:lnSpc>
            </a:pPr>
            <a:r>
              <a:rPr lang="en-US" sz="2000" dirty="0"/>
              <a:t>Pacifist</a:t>
            </a:r>
          </a:p>
          <a:p>
            <a:pPr lvl="1">
              <a:lnSpc>
                <a:spcPct val="90000"/>
              </a:lnSpc>
            </a:pPr>
            <a:r>
              <a:rPr lang="en-US" sz="2000" dirty="0"/>
              <a:t>Communist</a:t>
            </a:r>
          </a:p>
          <a:p>
            <a:pPr lvl="1">
              <a:lnSpc>
                <a:spcPct val="90000"/>
              </a:lnSpc>
            </a:pPr>
            <a:r>
              <a:rPr lang="en-US" sz="2000" dirty="0"/>
              <a:t>Internationalist</a:t>
            </a:r>
          </a:p>
          <a:p>
            <a:pPr lvl="1">
              <a:lnSpc>
                <a:spcPct val="90000"/>
              </a:lnSpc>
            </a:pPr>
            <a:r>
              <a:rPr lang="en-US" sz="2000" dirty="0"/>
              <a:t>Anti-Evolutionist</a:t>
            </a:r>
          </a:p>
          <a:p>
            <a:pPr lvl="1">
              <a:lnSpc>
                <a:spcPct val="90000"/>
              </a:lnSpc>
            </a:pPr>
            <a:r>
              <a:rPr lang="en-US" sz="2000" dirty="0"/>
              <a:t>Bootlegger</a:t>
            </a:r>
          </a:p>
          <a:p>
            <a:pPr lvl="1">
              <a:lnSpc>
                <a:spcPct val="90000"/>
              </a:lnSpc>
            </a:pPr>
            <a:r>
              <a:rPr lang="en-US" sz="2000" dirty="0"/>
              <a:t>Gambling</a:t>
            </a:r>
          </a:p>
          <a:p>
            <a:pPr lvl="1">
              <a:lnSpc>
                <a:spcPct val="90000"/>
              </a:lnSpc>
            </a:pPr>
            <a:r>
              <a:rPr lang="en-US" sz="2000" dirty="0"/>
              <a:t>Adultery</a:t>
            </a:r>
          </a:p>
          <a:p>
            <a:pPr lvl="1">
              <a:lnSpc>
                <a:spcPct val="90000"/>
              </a:lnSpc>
            </a:pPr>
            <a:r>
              <a:rPr lang="en-US" sz="2000" dirty="0"/>
              <a:t>Birth Control</a:t>
            </a:r>
          </a:p>
          <a:p>
            <a:endParaRPr lang="en-US" dirty="0"/>
          </a:p>
        </p:txBody>
      </p:sp>
      <p:pic>
        <p:nvPicPr>
          <p:cNvPr id="4" name="Picture 5" descr="KKK Parade in Washington 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276600" y="2514600"/>
            <a:ext cx="3340510" cy="3886200"/>
          </a:xfrm>
          <a:prstGeom prst="rect">
            <a:avLst/>
          </a:prstGeom>
          <a:ln>
            <a:solidFill>
              <a:srgbClr val="FF0000"/>
            </a:solidFill>
          </a:ln>
        </p:spPr>
      </p:pic>
      <p:pic>
        <p:nvPicPr>
          <p:cNvPr id="10242" name="Picture 2" descr="Birth of a Nation theatrical poster.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228725"/>
            <a:ext cx="2095500" cy="349567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934200" y="4953000"/>
            <a:ext cx="2019300" cy="369332"/>
          </a:xfrm>
          <a:prstGeom prst="rect">
            <a:avLst/>
          </a:prstGeom>
          <a:noFill/>
        </p:spPr>
        <p:txBody>
          <a:bodyPr wrap="square" rtlCol="0">
            <a:spAutoFit/>
          </a:bodyPr>
          <a:lstStyle/>
          <a:p>
            <a:r>
              <a:rPr lang="en-US" dirty="0"/>
              <a:t>1915 – Silent Film</a:t>
            </a:r>
          </a:p>
        </p:txBody>
      </p:sp>
    </p:spTree>
    <p:extLst>
      <p:ext uri="{BB962C8B-B14F-4D97-AF65-F5344CB8AC3E}">
        <p14:creationId xmlns:p14="http://schemas.microsoft.com/office/powerpoint/2010/main" val="2201002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1143000"/>
          </a:xfrm>
        </p:spPr>
        <p:txBody>
          <a:bodyPr/>
          <a:lstStyle/>
          <a:p>
            <a:r>
              <a:rPr lang="en-US" dirty="0">
                <a:latin typeface="Broadway" pitchFamily="82" charset="0"/>
              </a:rPr>
              <a:t>Nativism</a:t>
            </a:r>
          </a:p>
        </p:txBody>
      </p:sp>
      <p:sp>
        <p:nvSpPr>
          <p:cNvPr id="3" name="Content Placeholder 2"/>
          <p:cNvSpPr>
            <a:spLocks noGrp="1"/>
          </p:cNvSpPr>
          <p:nvPr>
            <p:ph idx="1"/>
          </p:nvPr>
        </p:nvSpPr>
        <p:spPr>
          <a:xfrm>
            <a:off x="457200" y="1524000"/>
            <a:ext cx="8229600" cy="4800600"/>
          </a:xfrm>
        </p:spPr>
        <p:txBody>
          <a:bodyPr>
            <a:normAutofit lnSpcReduction="10000"/>
          </a:bodyPr>
          <a:lstStyle/>
          <a:p>
            <a:r>
              <a:rPr lang="en-US" dirty="0"/>
              <a:t>1920s saw a new wave of immigration </a:t>
            </a:r>
          </a:p>
          <a:p>
            <a:r>
              <a:rPr lang="en-US" dirty="0"/>
              <a:t>“Americans believed Europe was vomiting its retched refuse”</a:t>
            </a:r>
          </a:p>
          <a:p>
            <a:pPr lvl="1"/>
            <a:r>
              <a:rPr lang="en-US" dirty="0"/>
              <a:t>Emergency Quota Act 1921 </a:t>
            </a:r>
          </a:p>
          <a:p>
            <a:pPr marL="393192" lvl="1" indent="0">
              <a:buNone/>
            </a:pPr>
            <a:r>
              <a:rPr lang="en-US" dirty="0"/>
              <a:t>   (3% of the population)</a:t>
            </a:r>
          </a:p>
          <a:p>
            <a:pPr lvl="1"/>
            <a:r>
              <a:rPr lang="en-US" dirty="0"/>
              <a:t>Immigration Act 1924</a:t>
            </a:r>
          </a:p>
          <a:p>
            <a:pPr marL="393192" lvl="1" indent="0">
              <a:buNone/>
            </a:pPr>
            <a:r>
              <a:rPr lang="en-US" dirty="0"/>
              <a:t>   (2% of the population)</a:t>
            </a:r>
          </a:p>
          <a:p>
            <a:pPr lvl="1"/>
            <a:r>
              <a:rPr lang="en-US" dirty="0"/>
              <a:t>Immigration Act of 1929</a:t>
            </a:r>
          </a:p>
          <a:p>
            <a:pPr marL="393192" lvl="1" indent="0">
              <a:buNone/>
            </a:pPr>
            <a:r>
              <a:rPr lang="en-US" dirty="0"/>
              <a:t>   (152, 547 quota)</a:t>
            </a:r>
          </a:p>
          <a:p>
            <a:pPr lvl="1"/>
            <a:r>
              <a:rPr lang="en-US" dirty="0"/>
              <a:t>American Dream sacrificed</a:t>
            </a:r>
          </a:p>
          <a:p>
            <a:pPr lvl="1"/>
            <a:r>
              <a:rPr lang="en-US" dirty="0"/>
              <a:t>US population segregated</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445774"/>
            <a:ext cx="3810000" cy="4194810"/>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58910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381000"/>
            <a:ext cx="4143375" cy="1143000"/>
          </a:xfrm>
        </p:spPr>
        <p:txBody>
          <a:bodyPr/>
          <a:lstStyle/>
          <a:p>
            <a:r>
              <a:rPr lang="en-US" dirty="0">
                <a:latin typeface="Broadway" pitchFamily="82" charset="0"/>
              </a:rPr>
              <a:t>Prohibition</a:t>
            </a:r>
          </a:p>
        </p:txBody>
      </p:sp>
      <p:sp>
        <p:nvSpPr>
          <p:cNvPr id="3" name="Content Placeholder 2"/>
          <p:cNvSpPr>
            <a:spLocks noGrp="1"/>
          </p:cNvSpPr>
          <p:nvPr>
            <p:ph idx="1"/>
          </p:nvPr>
        </p:nvSpPr>
        <p:spPr>
          <a:xfrm>
            <a:off x="457200" y="1447800"/>
            <a:ext cx="8229600" cy="4876800"/>
          </a:xfrm>
        </p:spPr>
        <p:txBody>
          <a:bodyPr/>
          <a:lstStyle/>
          <a:p>
            <a:r>
              <a:rPr lang="en-US" dirty="0"/>
              <a:t>18</a:t>
            </a:r>
            <a:r>
              <a:rPr lang="en-US" baseline="30000" dirty="0"/>
              <a:t>th</a:t>
            </a:r>
            <a:r>
              <a:rPr lang="en-US" dirty="0"/>
              <a:t> Amendment – Volstead Act (weak enforcement)</a:t>
            </a:r>
          </a:p>
          <a:p>
            <a:r>
              <a:rPr lang="en-US" dirty="0"/>
              <a:t>“The </a:t>
            </a:r>
            <a:r>
              <a:rPr lang="en-US" dirty="0" err="1"/>
              <a:t>Drys</a:t>
            </a:r>
            <a:r>
              <a:rPr lang="en-US" dirty="0"/>
              <a:t>” vs. “The Wets”</a:t>
            </a:r>
          </a:p>
          <a:p>
            <a:pPr>
              <a:spcBef>
                <a:spcPts val="0"/>
              </a:spcBef>
            </a:pPr>
            <a:r>
              <a:rPr lang="en-US" dirty="0"/>
              <a:t>Bootleggers – Speakeasies</a:t>
            </a:r>
          </a:p>
          <a:p>
            <a:pPr marL="0" indent="0">
              <a:spcBef>
                <a:spcPts val="0"/>
              </a:spcBef>
              <a:buNone/>
            </a:pPr>
            <a:r>
              <a:rPr lang="en-US" dirty="0"/>
              <a:t>   bath tub Gin</a:t>
            </a:r>
          </a:p>
          <a:p>
            <a:pPr lvl="1">
              <a:spcBef>
                <a:spcPts val="0"/>
              </a:spcBef>
            </a:pPr>
            <a:r>
              <a:rPr lang="en-US" dirty="0"/>
              <a:t>Golden Age of Gangster – Al </a:t>
            </a:r>
          </a:p>
          <a:p>
            <a:pPr marL="393192" lvl="1" indent="0">
              <a:spcBef>
                <a:spcPts val="0"/>
              </a:spcBef>
              <a:buNone/>
            </a:pPr>
            <a:r>
              <a:rPr lang="en-US" dirty="0"/>
              <a:t>   Capone </a:t>
            </a:r>
          </a:p>
          <a:p>
            <a:pPr lvl="1">
              <a:spcBef>
                <a:spcPts val="0"/>
              </a:spcBef>
            </a:pPr>
            <a:r>
              <a:rPr lang="en-US" dirty="0"/>
              <a:t>Rise of criminal activities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057400"/>
            <a:ext cx="3324225" cy="4667250"/>
          </a:xfrm>
          <a:prstGeom prst="rect">
            <a:avLst/>
          </a:prstGeom>
          <a:noFill/>
          <a:ln w="952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890" y="4572000"/>
            <a:ext cx="5205698" cy="2057400"/>
          </a:xfrm>
          <a:prstGeom prst="rect">
            <a:avLst/>
          </a:prstGeom>
          <a:noFill/>
          <a:ln w="952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43861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15112"/>
          </a:xfrm>
        </p:spPr>
        <p:txBody>
          <a:bodyPr>
            <a:noAutofit/>
          </a:bodyPr>
          <a:lstStyle/>
          <a:p>
            <a:r>
              <a:rPr lang="en-US" sz="3600" dirty="0">
                <a:latin typeface="Broadway" panose="04040905080B02020502" pitchFamily="82" charset="0"/>
              </a:rPr>
              <a:t>Agenda</a:t>
            </a:r>
          </a:p>
        </p:txBody>
      </p:sp>
      <p:sp>
        <p:nvSpPr>
          <p:cNvPr id="3" name="Content Placeholder 2"/>
          <p:cNvSpPr>
            <a:spLocks noGrp="1"/>
          </p:cNvSpPr>
          <p:nvPr>
            <p:ph idx="1"/>
          </p:nvPr>
        </p:nvSpPr>
        <p:spPr>
          <a:xfrm>
            <a:off x="457200" y="1066800"/>
            <a:ext cx="8229600" cy="5257800"/>
          </a:xfrm>
        </p:spPr>
        <p:txBody>
          <a:bodyPr>
            <a:normAutofit fontScale="92500" lnSpcReduction="10000"/>
          </a:bodyPr>
          <a:lstStyle/>
          <a:p>
            <a:pPr marL="0" indent="0">
              <a:buNone/>
            </a:pPr>
            <a:endParaRPr lang="en-US" sz="500" dirty="0"/>
          </a:p>
          <a:p>
            <a:pPr marL="0" indent="0">
              <a:buNone/>
            </a:pPr>
            <a:r>
              <a:rPr lang="en-US" sz="2100" dirty="0">
                <a:solidFill>
                  <a:srgbClr val="002060"/>
                </a:solidFill>
              </a:rPr>
              <a:t>Essential Question</a:t>
            </a:r>
            <a:r>
              <a:rPr lang="en-US" sz="2100" dirty="0"/>
              <a:t>: How has America’s views been redefined by economic necessities, cultural notions, and national security during the turn of the 20</a:t>
            </a:r>
            <a:r>
              <a:rPr lang="en-US" sz="2100" baseline="30000" dirty="0"/>
              <a:t>th</a:t>
            </a:r>
            <a:r>
              <a:rPr lang="en-US" sz="2100" dirty="0"/>
              <a:t> century? </a:t>
            </a:r>
          </a:p>
          <a:p>
            <a:pPr marL="0" indent="0">
              <a:buNone/>
            </a:pPr>
            <a:r>
              <a:rPr lang="en-US" sz="2100" b="1" dirty="0">
                <a:solidFill>
                  <a:srgbClr val="002060"/>
                </a:solidFill>
              </a:rPr>
              <a:t>Students can:</a:t>
            </a:r>
          </a:p>
          <a:p>
            <a:pPr lvl="0"/>
            <a:r>
              <a:rPr lang="en-US" sz="2100" dirty="0"/>
              <a:t>Decipher how did the evolution of industrial capitalism change American society in the 1890s to 1945 era</a:t>
            </a:r>
          </a:p>
          <a:p>
            <a:r>
              <a:rPr lang="en-US" sz="2100" dirty="0"/>
              <a:t>Evaluate how politicians and reformers responded to industrial changes, in the course of doing so, fundamentally change the role of government, especially the federal government, in the lives of Americans</a:t>
            </a:r>
          </a:p>
          <a:p>
            <a:pPr marL="0" lvl="0" indent="0">
              <a:buNone/>
            </a:pPr>
            <a:endParaRPr lang="en-US" sz="1400" dirty="0"/>
          </a:p>
          <a:p>
            <a:pPr marL="0" lvl="0" indent="0">
              <a:buNone/>
            </a:pPr>
            <a:r>
              <a:rPr lang="en-US" sz="2100" b="1" dirty="0">
                <a:solidFill>
                  <a:schemeClr val="accent1">
                    <a:lumMod val="75000"/>
                  </a:schemeClr>
                </a:solidFill>
              </a:rPr>
              <a:t>Agenda</a:t>
            </a:r>
          </a:p>
          <a:p>
            <a:r>
              <a:rPr lang="en-US" sz="2100" dirty="0" smtClean="0"/>
              <a:t>The Decadent 20s</a:t>
            </a:r>
            <a:endParaRPr lang="en-US" sz="2100" dirty="0"/>
          </a:p>
          <a:p>
            <a:r>
              <a:rPr lang="en-US" sz="2100" dirty="0" smtClean="0"/>
              <a:t>Normalcy </a:t>
            </a:r>
            <a:r>
              <a:rPr lang="en-US" sz="2100" dirty="0"/>
              <a:t>in the 1920s </a:t>
            </a:r>
          </a:p>
          <a:p>
            <a:r>
              <a:rPr lang="en-US" sz="2100" dirty="0" smtClean="0"/>
              <a:t>American interventionist debate</a:t>
            </a:r>
            <a:endParaRPr lang="en-US" sz="2100" dirty="0"/>
          </a:p>
          <a:p>
            <a:pPr marL="0" indent="0">
              <a:buNone/>
            </a:pPr>
            <a:endParaRPr lang="en-US" sz="1400" b="1" dirty="0">
              <a:solidFill>
                <a:srgbClr val="FF0000"/>
              </a:solidFill>
            </a:endParaRPr>
          </a:p>
          <a:p>
            <a:pPr marL="0" indent="0">
              <a:buNone/>
            </a:pPr>
            <a:r>
              <a:rPr lang="en-US" sz="2100" b="1" dirty="0">
                <a:solidFill>
                  <a:srgbClr val="FF0000"/>
                </a:solidFill>
              </a:rPr>
              <a:t>Homework:</a:t>
            </a:r>
          </a:p>
          <a:p>
            <a:r>
              <a:rPr lang="en-US" sz="2100" dirty="0" smtClean="0"/>
              <a:t>Debate Prep</a:t>
            </a:r>
            <a:endParaRPr lang="en-US" sz="2100" dirty="0"/>
          </a:p>
          <a:p>
            <a:endParaRPr lang="en-US" dirty="0"/>
          </a:p>
        </p:txBody>
      </p:sp>
    </p:spTree>
    <p:extLst>
      <p:ext uri="{BB962C8B-B14F-4D97-AF65-F5344CB8AC3E}">
        <p14:creationId xmlns:p14="http://schemas.microsoft.com/office/powerpoint/2010/main" val="29601119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roadway" pitchFamily="82" charset="0"/>
              </a:rPr>
              <a:t>Education</a:t>
            </a:r>
          </a:p>
        </p:txBody>
      </p:sp>
      <p:sp>
        <p:nvSpPr>
          <p:cNvPr id="3" name="Content Placeholder 2"/>
          <p:cNvSpPr>
            <a:spLocks noGrp="1"/>
          </p:cNvSpPr>
          <p:nvPr>
            <p:ph idx="1"/>
          </p:nvPr>
        </p:nvSpPr>
        <p:spPr/>
        <p:txBody>
          <a:bodyPr/>
          <a:lstStyle/>
          <a:p>
            <a:r>
              <a:rPr lang="en-US" dirty="0"/>
              <a:t>Growth of mandatory education – High School</a:t>
            </a:r>
          </a:p>
          <a:p>
            <a:r>
              <a:rPr lang="en-US" dirty="0"/>
              <a:t>John Dewey – “Learning by doing” – science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124200"/>
            <a:ext cx="250317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https://sp.yimg.com/xj/th?id=OIP.Mad7ed376c255c8ca0452e6c9dbf6219eo0&amp;pid=15.1&amp;P=0&amp;w=277&amp;h=1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124200"/>
            <a:ext cx="54102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356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a:latin typeface="Broadway" pitchFamily="82" charset="0"/>
              </a:rPr>
              <a:t>Scopes trial - Evolution </a:t>
            </a:r>
          </a:p>
        </p:txBody>
      </p:sp>
      <p:sp>
        <p:nvSpPr>
          <p:cNvPr id="3" name="Content Placeholder 2"/>
          <p:cNvSpPr>
            <a:spLocks noGrp="1"/>
          </p:cNvSpPr>
          <p:nvPr>
            <p:ph idx="1"/>
          </p:nvPr>
        </p:nvSpPr>
        <p:spPr>
          <a:xfrm>
            <a:off x="457200" y="1600200"/>
            <a:ext cx="8229600" cy="4724400"/>
          </a:xfrm>
        </p:spPr>
        <p:txBody>
          <a:bodyPr/>
          <a:lstStyle/>
          <a:p>
            <a:r>
              <a:rPr lang="en-US" dirty="0"/>
              <a:t>William Jennings Bryan v. Clarence Darrow</a:t>
            </a:r>
          </a:p>
          <a:p>
            <a:r>
              <a:rPr lang="en-US" dirty="0"/>
              <a:t>Trial makes a mockery of fundamentalist views </a:t>
            </a:r>
          </a:p>
        </p:txBody>
      </p:sp>
      <p:pic>
        <p:nvPicPr>
          <p:cNvPr id="10242" name="Picture 2" descr="https://historymartinez.files.wordpress.com/2013/06/scopes-trial-cartoon.jpg?w=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667000"/>
            <a:ext cx="2743200" cy="317312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thinkprogress.org/wp-content/uploads/2012/03/Onion-Scopes-smal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666998"/>
            <a:ext cx="5715000" cy="142813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3.bp.blogspot.com/-k2CX7IVPlAk/T0__JsR3a2I/AAAAAAAAFLU/JQMRzye0N2s/s1600/Scopes_tri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2479" y="3657600"/>
            <a:ext cx="3364302"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218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r>
              <a:rPr lang="en-US" dirty="0"/>
              <a:t>Ticket Out</a:t>
            </a:r>
          </a:p>
        </p:txBody>
      </p:sp>
      <p:sp>
        <p:nvSpPr>
          <p:cNvPr id="3" name="Content Placeholder 2"/>
          <p:cNvSpPr>
            <a:spLocks noGrp="1"/>
          </p:cNvSpPr>
          <p:nvPr>
            <p:ph idx="1"/>
          </p:nvPr>
        </p:nvSpPr>
        <p:spPr>
          <a:xfrm>
            <a:off x="457200" y="1600200"/>
            <a:ext cx="8229600" cy="4724400"/>
          </a:xfrm>
        </p:spPr>
        <p:txBody>
          <a:bodyPr>
            <a:normAutofit/>
          </a:bodyPr>
          <a:lstStyle/>
          <a:p>
            <a:r>
              <a:rPr lang="en-US" sz="2400" dirty="0"/>
              <a:t>Why did Americans seek the concept of Normalcy?</a:t>
            </a:r>
          </a:p>
          <a:p>
            <a:r>
              <a:rPr lang="en-US" sz="2400" dirty="0"/>
              <a:t>Explain two ways how fundamentalist upheld the idea of normalcy?</a:t>
            </a:r>
          </a:p>
        </p:txBody>
      </p:sp>
    </p:spTree>
    <p:extLst>
      <p:ext uri="{BB962C8B-B14F-4D97-AF65-F5344CB8AC3E}">
        <p14:creationId xmlns:p14="http://schemas.microsoft.com/office/powerpoint/2010/main" val="1339707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Broadway" panose="04040905080B02020502" pitchFamily="82" charset="0"/>
              </a:rPr>
              <a:t>Modernists Facade</a:t>
            </a:r>
          </a:p>
        </p:txBody>
      </p:sp>
      <p:sp>
        <p:nvSpPr>
          <p:cNvPr id="5" name="Text Placeholder 4"/>
          <p:cNvSpPr>
            <a:spLocks noGrp="1"/>
          </p:cNvSpPr>
          <p:nvPr>
            <p:ph type="body" idx="1"/>
          </p:nvPr>
        </p:nvSpPr>
        <p:spPr/>
        <p:txBody>
          <a:bodyPr/>
          <a:lstStyle/>
          <a:p>
            <a:r>
              <a:rPr lang="en-US" dirty="0"/>
              <a:t>Embrace the future forget past traditionalism</a:t>
            </a:r>
          </a:p>
        </p:txBody>
      </p:sp>
    </p:spTree>
    <p:extLst>
      <p:ext uri="{BB962C8B-B14F-4D97-AF65-F5344CB8AC3E}">
        <p14:creationId xmlns:p14="http://schemas.microsoft.com/office/powerpoint/2010/main" val="34497162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15112"/>
          </a:xfrm>
        </p:spPr>
        <p:txBody>
          <a:bodyPr>
            <a:noAutofit/>
          </a:bodyPr>
          <a:lstStyle/>
          <a:p>
            <a:r>
              <a:rPr lang="en-US" sz="3600" dirty="0">
                <a:latin typeface="Broadway" panose="04040905080B02020502" pitchFamily="82" charset="0"/>
              </a:rPr>
              <a:t>Agenda</a:t>
            </a:r>
          </a:p>
        </p:txBody>
      </p:sp>
      <p:sp>
        <p:nvSpPr>
          <p:cNvPr id="3" name="Content Placeholder 2"/>
          <p:cNvSpPr>
            <a:spLocks noGrp="1"/>
          </p:cNvSpPr>
          <p:nvPr>
            <p:ph idx="1"/>
          </p:nvPr>
        </p:nvSpPr>
        <p:spPr>
          <a:xfrm>
            <a:off x="457200" y="1066800"/>
            <a:ext cx="8229600" cy="5257800"/>
          </a:xfrm>
        </p:spPr>
        <p:txBody>
          <a:bodyPr>
            <a:normAutofit/>
          </a:bodyPr>
          <a:lstStyle/>
          <a:p>
            <a:pPr marL="0" indent="0">
              <a:buNone/>
            </a:pPr>
            <a:endParaRPr lang="en-US" sz="100" dirty="0"/>
          </a:p>
          <a:p>
            <a:pPr marL="0" indent="0">
              <a:buNone/>
            </a:pPr>
            <a:r>
              <a:rPr lang="en-US" sz="1600" dirty="0">
                <a:solidFill>
                  <a:srgbClr val="002060"/>
                </a:solidFill>
              </a:rPr>
              <a:t>Essential Question</a:t>
            </a:r>
            <a:r>
              <a:rPr lang="en-US" sz="1600" dirty="0"/>
              <a:t>: How has America’s views been redefined by economic necessities, cultural notions, and national security during the turn of the 20</a:t>
            </a:r>
            <a:r>
              <a:rPr lang="en-US" sz="1600" baseline="30000" dirty="0"/>
              <a:t>th</a:t>
            </a:r>
            <a:r>
              <a:rPr lang="en-US" sz="1600" dirty="0"/>
              <a:t> century? </a:t>
            </a:r>
          </a:p>
          <a:p>
            <a:pPr marL="0" indent="0">
              <a:buNone/>
            </a:pPr>
            <a:r>
              <a:rPr lang="en-US" sz="1600" b="1" dirty="0">
                <a:solidFill>
                  <a:srgbClr val="002060"/>
                </a:solidFill>
              </a:rPr>
              <a:t>Students can:</a:t>
            </a:r>
          </a:p>
          <a:p>
            <a:pPr lvl="0"/>
            <a:r>
              <a:rPr lang="en-US" sz="1600" dirty="0"/>
              <a:t>Decipher how did the evolution of industrial capitalism change American society in the 1890s to 1945 era</a:t>
            </a:r>
          </a:p>
          <a:p>
            <a:r>
              <a:rPr lang="en-US" sz="1600" dirty="0"/>
              <a:t>Evaluate how politicians and reformers responded to industrial changes, in the course of doing so, fundamentally change the role of government, especially the federal government, in the lives of </a:t>
            </a:r>
            <a:r>
              <a:rPr lang="en-US" sz="1600" dirty="0" smtClean="0"/>
              <a:t>Americans</a:t>
            </a:r>
            <a:endParaRPr lang="en-US" sz="1600" dirty="0"/>
          </a:p>
          <a:p>
            <a:pPr marL="0" lvl="0" indent="0">
              <a:buNone/>
            </a:pPr>
            <a:r>
              <a:rPr lang="en-US" sz="1800" b="1" dirty="0">
                <a:solidFill>
                  <a:schemeClr val="accent1">
                    <a:lumMod val="75000"/>
                  </a:schemeClr>
                </a:solidFill>
              </a:rPr>
              <a:t>Agenda</a:t>
            </a:r>
          </a:p>
          <a:p>
            <a:r>
              <a:rPr lang="en-US" sz="1800" dirty="0" smtClean="0"/>
              <a:t>Let’s Misbehave </a:t>
            </a:r>
            <a:endParaRPr lang="en-US" sz="1800" dirty="0"/>
          </a:p>
          <a:p>
            <a:r>
              <a:rPr lang="en-US" sz="1800" dirty="0"/>
              <a:t>Modernists </a:t>
            </a:r>
            <a:r>
              <a:rPr lang="en-US" sz="1800" dirty="0" smtClean="0"/>
              <a:t>Façade</a:t>
            </a:r>
          </a:p>
          <a:p>
            <a:r>
              <a:rPr lang="en-US" sz="1800" dirty="0" smtClean="0"/>
              <a:t>A Cultural Clash</a:t>
            </a:r>
            <a:endParaRPr lang="en-US" sz="1800" dirty="0"/>
          </a:p>
          <a:p>
            <a:pPr marL="0" indent="0">
              <a:buNone/>
            </a:pPr>
            <a:endParaRPr lang="en-US" sz="1400" b="1" dirty="0">
              <a:solidFill>
                <a:srgbClr val="FF0000"/>
              </a:solidFill>
            </a:endParaRPr>
          </a:p>
          <a:p>
            <a:pPr marL="0" indent="0">
              <a:buNone/>
            </a:pPr>
            <a:r>
              <a:rPr lang="en-US" sz="1800" b="1" dirty="0">
                <a:solidFill>
                  <a:srgbClr val="FF0000"/>
                </a:solidFill>
              </a:rPr>
              <a:t>Homework:</a:t>
            </a:r>
          </a:p>
          <a:p>
            <a:r>
              <a:rPr lang="en-US" sz="1800" dirty="0"/>
              <a:t>Read assignment 3, pages 746-760 – Compare and contrast the Normalcy President and explain how they brought on the economic downfall of the 1930s</a:t>
            </a:r>
          </a:p>
          <a:p>
            <a:r>
              <a:rPr lang="en-US" sz="1800" b="1" dirty="0">
                <a:solidFill>
                  <a:srgbClr val="FF0000"/>
                </a:solidFill>
              </a:rPr>
              <a:t>Quiz on </a:t>
            </a:r>
            <a:r>
              <a:rPr lang="en-US" sz="1800" b="1" dirty="0" smtClean="0">
                <a:solidFill>
                  <a:srgbClr val="FF0000"/>
                </a:solidFill>
              </a:rPr>
              <a:t>Progressivism, imperialism, and WWI Friday 3/9</a:t>
            </a:r>
            <a:endParaRPr lang="en-US" b="1" dirty="0">
              <a:solidFill>
                <a:srgbClr val="FF0000"/>
              </a:solidFill>
            </a:endParaRPr>
          </a:p>
        </p:txBody>
      </p:sp>
    </p:spTree>
    <p:extLst>
      <p:ext uri="{BB962C8B-B14F-4D97-AF65-F5344CB8AC3E}">
        <p14:creationId xmlns:p14="http://schemas.microsoft.com/office/powerpoint/2010/main" val="22102188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lstStyle/>
          <a:p>
            <a:r>
              <a:rPr lang="en-US" dirty="0" smtClean="0">
                <a:latin typeface="Broadway" panose="04040905080B02020502" pitchFamily="82" charset="0"/>
              </a:rPr>
              <a:t>Let’s Misbehave</a:t>
            </a:r>
            <a:endParaRPr lang="en-US" dirty="0">
              <a:latin typeface="Broadway" panose="04040905080B02020502" pitchFamily="82" charset="0"/>
            </a:endParaRPr>
          </a:p>
        </p:txBody>
      </p:sp>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2030" y="1524000"/>
            <a:ext cx="1863969" cy="3276600"/>
          </a:xfrm>
          <a:ln>
            <a:solidFill>
              <a:srgbClr val="FF0000"/>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1919654"/>
            <a:ext cx="2895600" cy="2316480"/>
          </a:xfrm>
          <a:prstGeom prst="rect">
            <a:avLst/>
          </a:prstGeom>
          <a:ln>
            <a:solidFill>
              <a:srgbClr val="FF0000"/>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0" y="351106"/>
            <a:ext cx="2430753" cy="2345788"/>
          </a:xfrm>
          <a:prstGeom prst="rect">
            <a:avLst/>
          </a:prstGeom>
          <a:ln>
            <a:solidFill>
              <a:srgbClr val="FF0000"/>
            </a:solid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3103" y="3020568"/>
            <a:ext cx="2457450" cy="3276600"/>
          </a:xfrm>
          <a:prstGeom prst="rect">
            <a:avLst/>
          </a:prstGeom>
          <a:ln>
            <a:solidFill>
              <a:srgbClr val="FF0000"/>
            </a:solidFill>
          </a:ln>
        </p:spPr>
      </p:pic>
      <p:sp>
        <p:nvSpPr>
          <p:cNvPr id="8" name="Rectangle 7"/>
          <p:cNvSpPr/>
          <p:nvPr/>
        </p:nvSpPr>
        <p:spPr>
          <a:xfrm>
            <a:off x="422030" y="5010912"/>
            <a:ext cx="620737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US" sz="2400" dirty="0" smtClean="0">
                <a:latin typeface="Times New Roman" panose="02020603050405020304" pitchFamily="18" charset="0"/>
                <a:cs typeface="Times New Roman" panose="02020603050405020304" pitchFamily="18" charset="0"/>
              </a:rPr>
              <a:t>Why did America reject traditionalism during the 1920s?</a:t>
            </a:r>
          </a:p>
        </p:txBody>
      </p:sp>
    </p:spTree>
    <p:extLst>
      <p:ext uri="{BB962C8B-B14F-4D97-AF65-F5344CB8AC3E}">
        <p14:creationId xmlns:p14="http://schemas.microsoft.com/office/powerpoint/2010/main" val="34627206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r>
              <a:rPr lang="en-US" dirty="0">
                <a:latin typeface="Broadway" panose="04040905080B02020502" pitchFamily="82" charset="0"/>
              </a:rPr>
              <a:t>The Voice of the 20s</a:t>
            </a:r>
          </a:p>
        </p:txBody>
      </p:sp>
      <p:sp>
        <p:nvSpPr>
          <p:cNvPr id="3" name="Content Placeholder 2"/>
          <p:cNvSpPr>
            <a:spLocks noGrp="1"/>
          </p:cNvSpPr>
          <p:nvPr>
            <p:ph idx="1"/>
          </p:nvPr>
        </p:nvSpPr>
        <p:spPr>
          <a:xfrm>
            <a:off x="457200" y="1600200"/>
            <a:ext cx="8229600" cy="4724400"/>
          </a:xfrm>
        </p:spPr>
        <p:txBody>
          <a:bodyPr>
            <a:normAutofit/>
          </a:bodyPr>
          <a:lstStyle/>
          <a:p>
            <a:pPr marL="0" indent="0">
              <a:buNone/>
            </a:pPr>
            <a:endParaRPr lang="en-US" sz="2000" i="1" dirty="0"/>
          </a:p>
          <a:p>
            <a:pPr marL="0" indent="0">
              <a:buNone/>
            </a:pPr>
            <a:endParaRPr lang="en-US" sz="2000" i="1" dirty="0"/>
          </a:p>
        </p:txBody>
      </p:sp>
      <p:sp>
        <p:nvSpPr>
          <p:cNvPr id="4" name="Rectangle 3"/>
          <p:cNvSpPr/>
          <p:nvPr/>
        </p:nvSpPr>
        <p:spPr>
          <a:xfrm>
            <a:off x="304800" y="1447800"/>
            <a:ext cx="8991600" cy="18288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“I couldn’t forgive him or like him, but I saw that what he had done was, to him, entirely justified.  It was all very careless and confused. They were careless people, Tom and Daisy – they smashed up things and creatures and then retreated back into their money or their vast carelessness, or whatever it was that keep them together, and let other people clean up the mess they had made.”	- </a:t>
            </a:r>
            <a:r>
              <a:rPr lang="en-US" i="1"/>
              <a:t>F. Scott Fitzgerald, </a:t>
            </a:r>
            <a:r>
              <a:rPr lang="en-US" b="1" i="1" u="sng"/>
              <a:t>The Great Gatsby</a:t>
            </a:r>
            <a:r>
              <a:rPr lang="en-US" i="1"/>
              <a:t>, 1925</a:t>
            </a:r>
            <a:endParaRPr lang="en-US" i="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04863" y="3124200"/>
            <a:ext cx="2086737" cy="3126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04800" y="3581400"/>
            <a:ext cx="6400800" cy="2677656"/>
          </a:xfrm>
          <a:prstGeom prst="rect">
            <a:avLst/>
          </a:prstGeom>
          <a:noFill/>
        </p:spPr>
        <p:txBody>
          <a:bodyPr wrap="square" rtlCol="0">
            <a:spAutoFit/>
          </a:bodyPr>
          <a:lstStyle/>
          <a:p>
            <a:r>
              <a:rPr lang="en-US" sz="2400" b="1" dirty="0" smtClean="0">
                <a:solidFill>
                  <a:srgbClr val="002060"/>
                </a:solidFill>
                <a:latin typeface="Times New Roman" panose="02020603050405020304" pitchFamily="18" charset="0"/>
                <a:cs typeface="Times New Roman" panose="02020603050405020304" pitchFamily="18" charset="0"/>
              </a:rPr>
              <a:t>Lost Generation</a:t>
            </a:r>
            <a:r>
              <a:rPr lang="en-US" sz="2400" dirty="0" smtClean="0">
                <a:latin typeface="Times New Roman" panose="02020603050405020304" pitchFamily="18" charset="0"/>
                <a:cs typeface="Times New Roman" panose="02020603050405020304" pitchFamily="18" charset="0"/>
              </a:rPr>
              <a:t>: the disillusioned generation created by the horror of WWI</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Cultural voices</a:t>
            </a:r>
          </a:p>
          <a:p>
            <a:pPr marL="800100" lvl="1" indent="-342900">
              <a:buFont typeface="Arial" panose="020B0604020202020204" pitchFamily="34" charset="0"/>
              <a:buChar char="•"/>
            </a:pPr>
            <a:r>
              <a:rPr lang="en-US" sz="2400" i="1" dirty="0">
                <a:solidFill>
                  <a:srgbClr val="002060"/>
                </a:solidFill>
                <a:latin typeface="Times New Roman" panose="02020603050405020304" pitchFamily="18" charset="0"/>
                <a:cs typeface="Times New Roman" panose="02020603050405020304" pitchFamily="18" charset="0"/>
              </a:rPr>
              <a:t>F. Scott Fitzgerald</a:t>
            </a:r>
          </a:p>
          <a:p>
            <a:pPr marL="800100" lvl="1" indent="-342900">
              <a:buFont typeface="Arial" panose="020B0604020202020204" pitchFamily="34" charset="0"/>
              <a:buChar char="•"/>
            </a:pPr>
            <a:r>
              <a:rPr lang="en-US" sz="2400" i="1" dirty="0">
                <a:solidFill>
                  <a:srgbClr val="002060"/>
                </a:solidFill>
                <a:latin typeface="Times New Roman" panose="02020603050405020304" pitchFamily="18" charset="0"/>
                <a:cs typeface="Times New Roman" panose="02020603050405020304" pitchFamily="18" charset="0"/>
              </a:rPr>
              <a:t>Ernst Hemingway</a:t>
            </a:r>
          </a:p>
          <a:p>
            <a:pPr marL="342900" indent="-342900">
              <a:buFont typeface="Arial" panose="020B0604020202020204" pitchFamily="34" charset="0"/>
              <a:buChar char="•"/>
            </a:pPr>
            <a:r>
              <a:rPr lang="en-US" sz="2400" i="1" dirty="0" smtClean="0">
                <a:solidFill>
                  <a:srgbClr val="FF0000"/>
                </a:solidFill>
                <a:latin typeface="Times New Roman" panose="02020603050405020304" pitchFamily="18" charset="0"/>
                <a:cs typeface="Times New Roman" panose="02020603050405020304" pitchFamily="18" charset="0"/>
              </a:rPr>
              <a:t>America needed new heroes </a:t>
            </a:r>
            <a:r>
              <a:rPr lang="en-US" sz="2400" dirty="0" smtClean="0">
                <a:latin typeface="Times New Roman" panose="02020603050405020304" pitchFamily="18" charset="0"/>
                <a:cs typeface="Times New Roman" panose="02020603050405020304" pitchFamily="18" charset="0"/>
              </a:rPr>
              <a:t>(Babe Ruth, Charles Lindbergh, &amp; Jack Dempsey)</a:t>
            </a:r>
          </a:p>
        </p:txBody>
      </p:sp>
    </p:spTree>
    <p:extLst>
      <p:ext uri="{BB962C8B-B14F-4D97-AF65-F5344CB8AC3E}">
        <p14:creationId xmlns:p14="http://schemas.microsoft.com/office/powerpoint/2010/main" val="999456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r>
              <a:rPr lang="en-US" dirty="0" smtClean="0">
                <a:latin typeface="Broadway" panose="04040905080B02020502" pitchFamily="82" charset="0"/>
              </a:rPr>
              <a:t>Attitude Change</a:t>
            </a:r>
            <a:endParaRPr lang="en-US" dirty="0">
              <a:latin typeface="Broadway" panose="04040905080B02020502" pitchFamily="82" charset="0"/>
            </a:endParaRPr>
          </a:p>
        </p:txBody>
      </p:sp>
      <p:sp>
        <p:nvSpPr>
          <p:cNvPr id="3" name="Content Placeholder 2"/>
          <p:cNvSpPr>
            <a:spLocks noGrp="1"/>
          </p:cNvSpPr>
          <p:nvPr>
            <p:ph idx="1"/>
          </p:nvPr>
        </p:nvSpPr>
        <p:spPr>
          <a:xfrm>
            <a:off x="446314" y="1955990"/>
            <a:ext cx="8229600" cy="4572000"/>
          </a:xfrm>
        </p:spPr>
        <p:txBody>
          <a:bodyPr/>
          <a:lstStyle/>
          <a:p>
            <a:r>
              <a:rPr lang="en-US" dirty="0" smtClean="0"/>
              <a:t>The Jazz Age attitude - Live for today and don’t worry about tomorrow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7868" y="3828815"/>
            <a:ext cx="3828264" cy="1524000"/>
          </a:xfrm>
          <a:prstGeom prst="rect">
            <a:avLst/>
          </a:prstGeom>
        </p:spPr>
      </p:pic>
      <p:sp>
        <p:nvSpPr>
          <p:cNvPr id="5" name="Rectangle 4"/>
          <p:cNvSpPr/>
          <p:nvPr/>
        </p:nvSpPr>
        <p:spPr>
          <a:xfrm>
            <a:off x="104291" y="3887240"/>
            <a:ext cx="2895600" cy="1042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Consumerism: Buying on Installment (credit)</a:t>
            </a:r>
          </a:p>
          <a:p>
            <a:pPr marL="285750" indent="-285750">
              <a:buFont typeface="Arial" panose="020B0604020202020204" pitchFamily="34" charset="0"/>
              <a:buChar char="•"/>
            </a:pPr>
            <a:r>
              <a:rPr lang="en-US" dirty="0" smtClean="0"/>
              <a:t>Radio</a:t>
            </a:r>
          </a:p>
          <a:p>
            <a:pPr marL="285750" indent="-285750">
              <a:buFont typeface="Arial" panose="020B0604020202020204" pitchFamily="34" charset="0"/>
              <a:buChar char="•"/>
            </a:pPr>
            <a:r>
              <a:rPr lang="en-US" dirty="0" smtClean="0"/>
              <a:t>Automobile </a:t>
            </a:r>
            <a:endParaRPr lang="en-US" dirty="0"/>
          </a:p>
        </p:txBody>
      </p:sp>
      <p:sp>
        <p:nvSpPr>
          <p:cNvPr id="8" name="Rectangle 7"/>
          <p:cNvSpPr/>
          <p:nvPr/>
        </p:nvSpPr>
        <p:spPr>
          <a:xfrm>
            <a:off x="6099061" y="2764795"/>
            <a:ext cx="2895600" cy="832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 Wets: bootleggers, speakeasies, Al Capone (the mafia)</a:t>
            </a:r>
            <a:endParaRPr lang="en-US" dirty="0"/>
          </a:p>
        </p:txBody>
      </p:sp>
      <p:sp>
        <p:nvSpPr>
          <p:cNvPr id="9" name="Rectangle 8"/>
          <p:cNvSpPr/>
          <p:nvPr/>
        </p:nvSpPr>
        <p:spPr>
          <a:xfrm>
            <a:off x="89942" y="5272187"/>
            <a:ext cx="2895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Stock speculation: buying on margin (credit)</a:t>
            </a:r>
            <a:endParaRPr lang="en-US" dirty="0"/>
          </a:p>
        </p:txBody>
      </p:sp>
      <p:sp>
        <p:nvSpPr>
          <p:cNvPr id="10" name="Rectangle 9"/>
          <p:cNvSpPr/>
          <p:nvPr/>
        </p:nvSpPr>
        <p:spPr>
          <a:xfrm>
            <a:off x="5986874" y="4102195"/>
            <a:ext cx="2895600" cy="977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Fordism – Automobile culture – the freedom of the road</a:t>
            </a:r>
            <a:endParaRPr lang="en-US" dirty="0"/>
          </a:p>
        </p:txBody>
      </p:sp>
      <p:sp>
        <p:nvSpPr>
          <p:cNvPr id="11" name="Rectangle 10"/>
          <p:cNvSpPr/>
          <p:nvPr/>
        </p:nvSpPr>
        <p:spPr>
          <a:xfrm>
            <a:off x="6099061" y="5418117"/>
            <a:ext cx="2895600" cy="1156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Sexual revolution beginnings: The Flapper &amp; Margaret Sanger (birth control pill)</a:t>
            </a:r>
            <a:endParaRPr lang="en-US" dirty="0"/>
          </a:p>
        </p:txBody>
      </p:sp>
      <p:sp>
        <p:nvSpPr>
          <p:cNvPr id="12" name="Rectangle 11"/>
          <p:cNvSpPr/>
          <p:nvPr/>
        </p:nvSpPr>
        <p:spPr>
          <a:xfrm>
            <a:off x="2884714" y="5925429"/>
            <a:ext cx="2895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Jazz: Up tempo music </a:t>
            </a:r>
          </a:p>
          <a:p>
            <a:pPr algn="ctr"/>
            <a:r>
              <a:rPr lang="en-US" dirty="0" smtClean="0"/>
              <a:t>Harlem Renaissance</a:t>
            </a:r>
            <a:endParaRPr lang="en-US" dirty="0"/>
          </a:p>
        </p:txBody>
      </p:sp>
      <p:sp>
        <p:nvSpPr>
          <p:cNvPr id="13" name="Rectangle 12"/>
          <p:cNvSpPr/>
          <p:nvPr/>
        </p:nvSpPr>
        <p:spPr>
          <a:xfrm>
            <a:off x="127567" y="3061645"/>
            <a:ext cx="2895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Mass Marketing: Bruce Burton</a:t>
            </a:r>
            <a:endParaRPr lang="en-US" dirty="0"/>
          </a:p>
        </p:txBody>
      </p:sp>
      <p:sp>
        <p:nvSpPr>
          <p:cNvPr id="16" name="Rectangle 15"/>
          <p:cNvSpPr/>
          <p:nvPr/>
        </p:nvSpPr>
        <p:spPr>
          <a:xfrm>
            <a:off x="3124200" y="2653640"/>
            <a:ext cx="2895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Booming economy</a:t>
            </a:r>
            <a:endParaRPr lang="en-US" dirty="0"/>
          </a:p>
        </p:txBody>
      </p:sp>
    </p:spTree>
    <p:extLst>
      <p:ext uri="{BB962C8B-B14F-4D97-AF65-F5344CB8AC3E}">
        <p14:creationId xmlns:p14="http://schemas.microsoft.com/office/powerpoint/2010/main" val="2229988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cdn.oxwordsblog.wpfuel.co.uk/wpcms/wp-content/uploads/HiR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676400"/>
            <a:ext cx="4294916" cy="25250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81000"/>
            <a:ext cx="8229600" cy="685800"/>
          </a:xfrm>
        </p:spPr>
        <p:txBody>
          <a:bodyPr>
            <a:normAutofit fontScale="90000"/>
          </a:bodyPr>
          <a:lstStyle/>
          <a:p>
            <a:r>
              <a:rPr lang="en-US" dirty="0">
                <a:latin typeface="Broadway" panose="04040905080B02020502" pitchFamily="82" charset="0"/>
              </a:rPr>
              <a:t>Modernism</a:t>
            </a:r>
          </a:p>
        </p:txBody>
      </p:sp>
      <p:sp>
        <p:nvSpPr>
          <p:cNvPr id="3" name="Content Placeholder 2"/>
          <p:cNvSpPr>
            <a:spLocks noGrp="1"/>
          </p:cNvSpPr>
          <p:nvPr>
            <p:ph idx="1"/>
          </p:nvPr>
        </p:nvSpPr>
        <p:spPr>
          <a:xfrm>
            <a:off x="457200" y="1219200"/>
            <a:ext cx="8229600" cy="5105400"/>
          </a:xfrm>
        </p:spPr>
        <p:txBody>
          <a:bodyPr>
            <a:normAutofit/>
          </a:bodyPr>
          <a:lstStyle/>
          <a:p>
            <a:r>
              <a:rPr lang="en-US" sz="2400" dirty="0"/>
              <a:t>Embrace the future, technology, and live life </a:t>
            </a:r>
          </a:p>
          <a:p>
            <a:r>
              <a:rPr lang="en-US" sz="2400" dirty="0" smtClean="0"/>
              <a:t>BE HIP!</a:t>
            </a:r>
          </a:p>
          <a:p>
            <a:r>
              <a:rPr lang="en-US" sz="2400" dirty="0" smtClean="0"/>
              <a:t>The Lost Generation </a:t>
            </a:r>
            <a:endParaRPr lang="en-US" sz="24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819400"/>
            <a:ext cx="4121779" cy="3185684"/>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4102" name="Picture 6" descr="http://www.extremetech.com/wp-content/uploads/2013/02/tumblr_mga6unWcNt1rgmlf9o1_12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4495800"/>
            <a:ext cx="3453655"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360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r>
              <a:rPr lang="en-US" dirty="0">
                <a:latin typeface="Broadway" panose="04040905080B02020502" pitchFamily="82" charset="0"/>
              </a:rPr>
              <a:t>Boom Times</a:t>
            </a:r>
          </a:p>
        </p:txBody>
      </p:sp>
      <p:sp>
        <p:nvSpPr>
          <p:cNvPr id="3" name="Content Placeholder 2"/>
          <p:cNvSpPr>
            <a:spLocks noGrp="1"/>
          </p:cNvSpPr>
          <p:nvPr>
            <p:ph idx="1"/>
          </p:nvPr>
        </p:nvSpPr>
        <p:spPr>
          <a:xfrm>
            <a:off x="457200" y="1447800"/>
            <a:ext cx="8229600" cy="4876800"/>
          </a:xfrm>
        </p:spPr>
        <p:txBody>
          <a:bodyPr/>
          <a:lstStyle/>
          <a:p>
            <a:r>
              <a:rPr lang="en-US" dirty="0"/>
              <a:t>Post WWI Recession replaced by a booming economy</a:t>
            </a:r>
          </a:p>
          <a:p>
            <a:r>
              <a:rPr lang="en-US" dirty="0"/>
              <a:t>Factors</a:t>
            </a:r>
          </a:p>
          <a:p>
            <a:pPr lvl="1"/>
            <a:r>
              <a:rPr lang="en-US" dirty="0"/>
              <a:t>Secretary of Treasury – Andrew Mellon (Laissez Faire)</a:t>
            </a:r>
          </a:p>
          <a:p>
            <a:pPr lvl="1"/>
            <a:r>
              <a:rPr lang="en-US" dirty="0"/>
              <a:t>New industry – Automobiles, Electricity, &amp; Advertising</a:t>
            </a:r>
          </a:p>
        </p:txBody>
      </p:sp>
      <p:pic>
        <p:nvPicPr>
          <p:cNvPr id="4" name="Content Placeholder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352800"/>
            <a:ext cx="2682989" cy="2570162"/>
          </a:xfrm>
          <a:prstGeom prst="rect">
            <a:avLst/>
          </a:prstGeom>
          <a:ln>
            <a:solidFill>
              <a:srgbClr val="FF0000"/>
            </a:solidFill>
          </a:ln>
        </p:spPr>
      </p:pic>
      <p:pic>
        <p:nvPicPr>
          <p:cNvPr id="5"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4939" y="3375660"/>
            <a:ext cx="2746261" cy="2547302"/>
          </a:xfrm>
          <a:prstGeom prst="rect">
            <a:avLst/>
          </a:prstGeom>
          <a:ln>
            <a:solidFill>
              <a:srgbClr val="FF0000"/>
            </a:solidFill>
          </a:ln>
        </p:spPr>
      </p:pic>
      <p:sp>
        <p:nvSpPr>
          <p:cNvPr id="6" name="TextBox 5"/>
          <p:cNvSpPr txBox="1"/>
          <p:nvPr/>
        </p:nvSpPr>
        <p:spPr>
          <a:xfrm>
            <a:off x="304800" y="6019800"/>
            <a:ext cx="2133600" cy="369332"/>
          </a:xfrm>
          <a:prstGeom prst="rect">
            <a:avLst/>
          </a:prstGeom>
          <a:noFill/>
        </p:spPr>
        <p:txBody>
          <a:bodyPr wrap="square" rtlCol="0">
            <a:spAutoFit/>
          </a:bodyPr>
          <a:lstStyle/>
          <a:p>
            <a:r>
              <a:rPr lang="en-US" dirty="0"/>
              <a:t>1910 Advertisement</a:t>
            </a:r>
          </a:p>
        </p:txBody>
      </p:sp>
      <p:sp>
        <p:nvSpPr>
          <p:cNvPr id="7" name="TextBox 6"/>
          <p:cNvSpPr txBox="1"/>
          <p:nvPr/>
        </p:nvSpPr>
        <p:spPr>
          <a:xfrm>
            <a:off x="3351269" y="6019800"/>
            <a:ext cx="2133600" cy="369332"/>
          </a:xfrm>
          <a:prstGeom prst="rect">
            <a:avLst/>
          </a:prstGeom>
          <a:noFill/>
        </p:spPr>
        <p:txBody>
          <a:bodyPr wrap="square" rtlCol="0">
            <a:spAutoFit/>
          </a:bodyPr>
          <a:lstStyle/>
          <a:p>
            <a:r>
              <a:rPr lang="en-US" dirty="0"/>
              <a:t>1920 Advertisement</a:t>
            </a:r>
          </a:p>
        </p:txBody>
      </p:sp>
      <p:pic>
        <p:nvPicPr>
          <p:cNvPr id="5122" name="Picture 2" descr="http://www.milestonedocuments.com/images/content/documents/Bru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352800"/>
            <a:ext cx="2432438" cy="2749034"/>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19800" y="6221492"/>
            <a:ext cx="2895600" cy="523220"/>
          </a:xfrm>
          <a:prstGeom prst="rect">
            <a:avLst/>
          </a:prstGeom>
          <a:noFill/>
        </p:spPr>
        <p:txBody>
          <a:bodyPr wrap="square" rtlCol="0">
            <a:spAutoFit/>
          </a:bodyPr>
          <a:lstStyle/>
          <a:p>
            <a:r>
              <a:rPr lang="en-US" sz="1400" dirty="0"/>
              <a:t>Bruce Barton – inventor of mass marketing</a:t>
            </a:r>
          </a:p>
        </p:txBody>
      </p:sp>
    </p:spTree>
    <p:extLst>
      <p:ext uri="{BB962C8B-B14F-4D97-AF65-F5344CB8AC3E}">
        <p14:creationId xmlns:p14="http://schemas.microsoft.com/office/powerpoint/2010/main" val="15671415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3">
                <a:lumMod val="60000"/>
                <a:lumOff val="40000"/>
              </a:schemeClr>
            </a:solidFill>
          </a:ln>
        </p:spPr>
        <p:txBody>
          <a:bodyPr/>
          <a:lstStyle/>
          <a:p>
            <a:r>
              <a:rPr lang="en-US" dirty="0">
                <a:latin typeface="Broadway" pitchFamily="82" charset="0"/>
              </a:rPr>
              <a:t>Essential Question</a:t>
            </a:r>
          </a:p>
        </p:txBody>
      </p:sp>
      <p:sp>
        <p:nvSpPr>
          <p:cNvPr id="3" name="Content Placeholder 2"/>
          <p:cNvSpPr>
            <a:spLocks noGrp="1"/>
          </p:cNvSpPr>
          <p:nvPr>
            <p:ph idx="1"/>
          </p:nvPr>
        </p:nvSpPr>
        <p:spPr/>
        <p:txBody>
          <a:bodyPr/>
          <a:lstStyle/>
          <a:p>
            <a:r>
              <a:rPr lang="en-US" dirty="0"/>
              <a:t>How did the United States war experience create a social conflict, even when it was developing a mass culture?</a:t>
            </a:r>
          </a:p>
        </p:txBody>
      </p:sp>
      <p:pic>
        <p:nvPicPr>
          <p:cNvPr id="1026" name="Picture 2" descr="https://sp.yimg.com/xj/th?id=OIP.M303a2de13e8b6c46758ab1e309dd5d28H0&amp;pid=15.1&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971800"/>
            <a:ext cx="5638800" cy="3581400"/>
          </a:xfrm>
          <a:prstGeom prst="rect">
            <a:avLst/>
          </a:prstGeom>
          <a:noFill/>
          <a:ln>
            <a:solidFill>
              <a:schemeClr val="accent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9695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dirty="0">
                <a:latin typeface="Broadway" panose="04040905080B02020502" pitchFamily="82" charset="0"/>
              </a:rPr>
              <a:t>Wall Street’s Big Bull</a:t>
            </a:r>
          </a:p>
        </p:txBody>
      </p:sp>
      <p:sp>
        <p:nvSpPr>
          <p:cNvPr id="3" name="Content Placeholder 2"/>
          <p:cNvSpPr>
            <a:spLocks noGrp="1"/>
          </p:cNvSpPr>
          <p:nvPr>
            <p:ph idx="1"/>
          </p:nvPr>
        </p:nvSpPr>
        <p:spPr>
          <a:xfrm>
            <a:off x="457200" y="1447800"/>
            <a:ext cx="8229600" cy="4876800"/>
          </a:xfrm>
        </p:spPr>
        <p:txBody>
          <a:bodyPr>
            <a:normAutofit/>
          </a:bodyPr>
          <a:lstStyle/>
          <a:p>
            <a:r>
              <a:rPr lang="en-US" sz="2400" dirty="0"/>
              <a:t>The new “Rags to Riches” story</a:t>
            </a:r>
          </a:p>
          <a:p>
            <a:r>
              <a:rPr lang="en-US" sz="2400" dirty="0"/>
              <a:t>“</a:t>
            </a:r>
            <a:r>
              <a:rPr lang="en-US" sz="2400" b="1" u="sng" dirty="0" err="1">
                <a:solidFill>
                  <a:srgbClr val="FF0000"/>
                </a:solidFill>
              </a:rPr>
              <a:t>Mellonites</a:t>
            </a:r>
            <a:r>
              <a:rPr lang="en-US" sz="2400" dirty="0"/>
              <a:t>”  - Andrew Mellon’s pro growth formula (Tax </a:t>
            </a:r>
            <a:r>
              <a:rPr lang="en-US" sz="2400" dirty="0" smtClean="0"/>
              <a:t>cuts – supply-side – laissez faire economics) </a:t>
            </a:r>
            <a:endParaRPr lang="en-US" sz="2400" dirty="0"/>
          </a:p>
          <a:p>
            <a:r>
              <a:rPr lang="en-US" sz="2400" dirty="0"/>
              <a:t>Danger signs</a:t>
            </a:r>
          </a:p>
          <a:p>
            <a:pPr lvl="1">
              <a:spcBef>
                <a:spcPts val="0"/>
              </a:spcBef>
            </a:pPr>
            <a:r>
              <a:rPr lang="en-US" sz="2200" dirty="0">
                <a:solidFill>
                  <a:srgbClr val="FF0000"/>
                </a:solidFill>
              </a:rPr>
              <a:t>Buying on margin – stock </a:t>
            </a:r>
          </a:p>
          <a:p>
            <a:pPr marL="393192" lvl="1" indent="0">
              <a:spcBef>
                <a:spcPts val="0"/>
              </a:spcBef>
              <a:buNone/>
            </a:pPr>
            <a:r>
              <a:rPr lang="en-US" sz="2200" dirty="0">
                <a:solidFill>
                  <a:srgbClr val="FF0000"/>
                </a:solidFill>
              </a:rPr>
              <a:t>    speculation</a:t>
            </a:r>
          </a:p>
          <a:p>
            <a:pPr lvl="1">
              <a:spcBef>
                <a:spcPts val="0"/>
              </a:spcBef>
            </a:pPr>
            <a:r>
              <a:rPr lang="en-US" sz="2200" dirty="0"/>
              <a:t>Plight of the farmers</a:t>
            </a:r>
          </a:p>
          <a:p>
            <a:pPr lvl="1">
              <a:spcBef>
                <a:spcPts val="0"/>
              </a:spcBef>
            </a:pPr>
            <a:r>
              <a:rPr lang="en-US" sz="2200" dirty="0"/>
              <a:t>100s of bank failures</a:t>
            </a:r>
          </a:p>
          <a:p>
            <a:pPr lvl="1">
              <a:spcBef>
                <a:spcPts val="0"/>
              </a:spcBef>
            </a:pPr>
            <a:r>
              <a:rPr lang="en-US" sz="2200" dirty="0"/>
              <a:t>Little regulation </a:t>
            </a:r>
          </a:p>
          <a:p>
            <a:pPr lvl="1">
              <a:spcBef>
                <a:spcPts val="0"/>
              </a:spcBef>
            </a:pPr>
            <a:r>
              <a:rPr lang="en-US" sz="2200" dirty="0"/>
              <a:t>Growth of America’s debt</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667000"/>
            <a:ext cx="4296112" cy="3119438"/>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8436" name="Picture 4" descr="http://www.bankingsense.com/wp-content/uploads/2014/12/bull-vs-be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990" y="5257800"/>
            <a:ext cx="3385209" cy="142875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2678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686800" cy="819912"/>
          </a:xfrm>
        </p:spPr>
        <p:txBody>
          <a:bodyPr>
            <a:normAutofit/>
          </a:bodyPr>
          <a:lstStyle/>
          <a:p>
            <a:r>
              <a:rPr lang="en-US" sz="3200" dirty="0" smtClean="0">
                <a:latin typeface="Broadway" panose="04040905080B02020502" pitchFamily="82" charset="0"/>
              </a:rPr>
              <a:t>CCOT – Change or Continuity over time</a:t>
            </a:r>
            <a:endParaRPr lang="en-US" sz="3200" dirty="0">
              <a:latin typeface="Broadway" panose="04040905080B02020502" pitchFamily="82" charset="0"/>
            </a:endParaRPr>
          </a:p>
        </p:txBody>
      </p:sp>
      <p:sp>
        <p:nvSpPr>
          <p:cNvPr id="3" name="Content Placeholder 2"/>
          <p:cNvSpPr>
            <a:spLocks noGrp="1"/>
          </p:cNvSpPr>
          <p:nvPr>
            <p:ph idx="1"/>
          </p:nvPr>
        </p:nvSpPr>
        <p:spPr/>
        <p:txBody>
          <a:bodyPr/>
          <a:lstStyle/>
          <a:p>
            <a:r>
              <a:rPr lang="en-US" sz="2400" b="1" dirty="0"/>
              <a:t>Prompt: </a:t>
            </a:r>
            <a:r>
              <a:rPr lang="en-US" sz="2400" dirty="0"/>
              <a:t>To what extent did post WWI American society transform socially and economically.  Confine your answer to the period 1920 to 1940. </a:t>
            </a:r>
          </a:p>
          <a:p>
            <a:endParaRPr lang="en-US" dirty="0"/>
          </a:p>
        </p:txBody>
      </p:sp>
    </p:spTree>
    <p:extLst>
      <p:ext uri="{BB962C8B-B14F-4D97-AF65-F5344CB8AC3E}">
        <p14:creationId xmlns:p14="http://schemas.microsoft.com/office/powerpoint/2010/main" val="23690709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826" y="381000"/>
            <a:ext cx="8229600" cy="819912"/>
          </a:xfrm>
        </p:spPr>
        <p:txBody>
          <a:bodyPr/>
          <a:lstStyle/>
          <a:p>
            <a:r>
              <a:rPr lang="en-US" dirty="0" smtClean="0">
                <a:latin typeface="Broadway" panose="04040905080B02020502" pitchFamily="82" charset="0"/>
              </a:rPr>
              <a:t>Cultural Clash of 1920s</a:t>
            </a:r>
            <a:endParaRPr lang="en-US" dirty="0">
              <a:latin typeface="Broadway" panose="04040905080B02020502" pitchFamily="82"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53200" y="2133601"/>
            <a:ext cx="1819275" cy="1981200"/>
          </a:xfrm>
        </p:spPr>
      </p:pic>
      <p:sp>
        <p:nvSpPr>
          <p:cNvPr id="5" name="Rectangle 4"/>
          <p:cNvSpPr/>
          <p:nvPr/>
        </p:nvSpPr>
        <p:spPr>
          <a:xfrm>
            <a:off x="6248400" y="1676400"/>
            <a:ext cx="2438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Modernist</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2133601"/>
            <a:ext cx="1600200" cy="1981200"/>
          </a:xfrm>
          <a:prstGeom prst="rect">
            <a:avLst/>
          </a:prstGeom>
        </p:spPr>
      </p:pic>
      <p:sp>
        <p:nvSpPr>
          <p:cNvPr id="7" name="Rectangle 6"/>
          <p:cNvSpPr/>
          <p:nvPr/>
        </p:nvSpPr>
        <p:spPr>
          <a:xfrm>
            <a:off x="454231" y="1638300"/>
            <a:ext cx="2438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Traditionalist</a:t>
            </a:r>
            <a:endParaRPr lang="en-US" sz="2400" dirty="0"/>
          </a:p>
        </p:txBody>
      </p:sp>
      <p:sp>
        <p:nvSpPr>
          <p:cNvPr id="8" name="Rectangle 7"/>
          <p:cNvSpPr/>
          <p:nvPr/>
        </p:nvSpPr>
        <p:spPr>
          <a:xfrm>
            <a:off x="3272641" y="1402287"/>
            <a:ext cx="2669969" cy="407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smtClean="0"/>
              <a:t>Immigration</a:t>
            </a:r>
          </a:p>
          <a:p>
            <a:pPr marL="342900" indent="-342900">
              <a:buFont typeface="Arial" panose="020B0604020202020204" pitchFamily="34" charset="0"/>
              <a:buChar char="•"/>
            </a:pPr>
            <a:r>
              <a:rPr lang="en-US" sz="2400" dirty="0" smtClean="0"/>
              <a:t>Equality</a:t>
            </a:r>
          </a:p>
          <a:p>
            <a:pPr marL="342900" indent="-342900">
              <a:buFont typeface="Arial" panose="020B0604020202020204" pitchFamily="34" charset="0"/>
              <a:buChar char="•"/>
            </a:pPr>
            <a:r>
              <a:rPr lang="en-US" sz="2400" dirty="0" smtClean="0"/>
              <a:t>Prohibition</a:t>
            </a:r>
          </a:p>
          <a:p>
            <a:pPr marL="342900" indent="-342900">
              <a:buFont typeface="Arial" panose="020B0604020202020204" pitchFamily="34" charset="0"/>
              <a:buChar char="•"/>
            </a:pPr>
            <a:r>
              <a:rPr lang="en-US" sz="2400" dirty="0" smtClean="0"/>
              <a:t>Evolution</a:t>
            </a:r>
          </a:p>
          <a:p>
            <a:pPr marL="342900" indent="-342900">
              <a:buFont typeface="Arial" panose="020B0604020202020204" pitchFamily="34" charset="0"/>
              <a:buChar char="•"/>
            </a:pPr>
            <a:r>
              <a:rPr lang="en-US" sz="2400" dirty="0" smtClean="0"/>
              <a:t>Consumerism</a:t>
            </a:r>
          </a:p>
          <a:p>
            <a:pPr marL="342900" indent="-342900">
              <a:buFont typeface="Arial" panose="020B0604020202020204" pitchFamily="34" charset="0"/>
              <a:buChar char="•"/>
            </a:pPr>
            <a:r>
              <a:rPr lang="en-US" sz="2400" dirty="0" smtClean="0"/>
              <a:t>Anglo Saxon Superiority</a:t>
            </a:r>
          </a:p>
          <a:p>
            <a:pPr marL="342900" indent="-342900">
              <a:buFont typeface="Arial" panose="020B0604020202020204" pitchFamily="34" charset="0"/>
              <a:buChar char="•"/>
            </a:pPr>
            <a:r>
              <a:rPr lang="en-US" sz="2400" dirty="0" smtClean="0"/>
              <a:t> Sexuality</a:t>
            </a:r>
          </a:p>
          <a:p>
            <a:pPr marL="342900" indent="-342900">
              <a:buFont typeface="Arial" panose="020B0604020202020204" pitchFamily="34" charset="0"/>
              <a:buChar char="•"/>
            </a:pPr>
            <a:r>
              <a:rPr lang="en-US" sz="2400" dirty="0" smtClean="0"/>
              <a:t>America’s role in the world </a:t>
            </a:r>
          </a:p>
          <a:p>
            <a:pPr marL="342900" indent="-342900">
              <a:buFont typeface="Arial" panose="020B0604020202020204" pitchFamily="34" charset="0"/>
              <a:buChar char="•"/>
            </a:pPr>
            <a:r>
              <a:rPr lang="en-US" sz="2400" dirty="0" err="1" smtClean="0"/>
              <a:t>Mellonism</a:t>
            </a:r>
            <a:r>
              <a:rPr lang="en-US" sz="2400" dirty="0" smtClean="0"/>
              <a:t> </a:t>
            </a:r>
          </a:p>
        </p:txBody>
      </p:sp>
      <p:sp>
        <p:nvSpPr>
          <p:cNvPr id="9" name="Rectangle 8"/>
          <p:cNvSpPr/>
          <p:nvPr/>
        </p:nvSpPr>
        <p:spPr>
          <a:xfrm>
            <a:off x="723900" y="5715000"/>
            <a:ext cx="7696200" cy="952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t>Establishing a cultural baseline for America in the post-WWI era</a:t>
            </a:r>
          </a:p>
          <a:p>
            <a:pPr marL="342900" indent="-342900">
              <a:buFont typeface="Arial" panose="020B0604020202020204" pitchFamily="34" charset="0"/>
              <a:buChar char="•"/>
            </a:pPr>
            <a:r>
              <a:rPr lang="en-US" sz="2000" dirty="0" smtClean="0"/>
              <a:t>Demonstrate how each side point of view each topic</a:t>
            </a:r>
          </a:p>
          <a:p>
            <a:pPr marL="342900" indent="-342900">
              <a:buFont typeface="Arial" panose="020B0604020202020204" pitchFamily="34" charset="0"/>
              <a:buChar char="•"/>
            </a:pPr>
            <a:r>
              <a:rPr lang="en-US" sz="2000" dirty="0" smtClean="0"/>
              <a:t> Include historic facts to support your conclusions </a:t>
            </a:r>
            <a:endParaRPr lang="en-US" sz="2000" dirty="0"/>
          </a:p>
        </p:txBody>
      </p:sp>
    </p:spTree>
    <p:extLst>
      <p:ext uri="{BB962C8B-B14F-4D97-AF65-F5344CB8AC3E}">
        <p14:creationId xmlns:p14="http://schemas.microsoft.com/office/powerpoint/2010/main" val="11931480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r>
              <a:rPr lang="en-US" dirty="0" smtClean="0">
                <a:latin typeface="Broadway" panose="04040905080B02020502" pitchFamily="82" charset="0"/>
              </a:rPr>
              <a:t>A cultural revolution </a:t>
            </a:r>
            <a:endParaRPr lang="en-US" dirty="0">
              <a:latin typeface="Broadway" panose="04040905080B02020502" pitchFamily="82" charset="0"/>
            </a:endParaRPr>
          </a:p>
        </p:txBody>
      </p:sp>
      <p:sp>
        <p:nvSpPr>
          <p:cNvPr id="3" name="Content Placeholder 2"/>
          <p:cNvSpPr>
            <a:spLocks noGrp="1"/>
          </p:cNvSpPr>
          <p:nvPr>
            <p:ph idx="1"/>
          </p:nvPr>
        </p:nvSpPr>
        <p:spPr>
          <a:xfrm>
            <a:off x="457200" y="1676400"/>
            <a:ext cx="8229600" cy="4648200"/>
          </a:xfrm>
        </p:spPr>
        <p:txBody>
          <a:bodyPr>
            <a:normAutofit/>
          </a:bodyPr>
          <a:lstStyle/>
          <a:p>
            <a:r>
              <a:rPr lang="en-US" sz="2400" dirty="0" smtClean="0"/>
              <a:t>The 1920s was suppose to be a return to “NORMALCY”, or simpler times of small town America, according to President Warren G. Harding.  </a:t>
            </a:r>
          </a:p>
          <a:p>
            <a:r>
              <a:rPr lang="en-US" sz="2400" dirty="0" smtClean="0"/>
              <a:t>Evaluate whether Harding vision for America was an actual reality in the 1920s </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886200"/>
            <a:ext cx="5715000" cy="2562225"/>
          </a:xfrm>
          <a:prstGeom prst="rect">
            <a:avLst/>
          </a:prstGeom>
        </p:spPr>
      </p:pic>
    </p:spTree>
    <p:extLst>
      <p:ext uri="{BB962C8B-B14F-4D97-AF65-F5344CB8AC3E}">
        <p14:creationId xmlns:p14="http://schemas.microsoft.com/office/powerpoint/2010/main" val="12639953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762000"/>
          </a:xfrm>
        </p:spPr>
        <p:txBody>
          <a:bodyPr>
            <a:normAutofit/>
          </a:bodyPr>
          <a:lstStyle/>
          <a:p>
            <a:r>
              <a:rPr lang="en-US" sz="4000" dirty="0">
                <a:latin typeface="Broadway" panose="04040905080B02020502" pitchFamily="82" charset="0"/>
              </a:rPr>
              <a:t>Backlash to Fundamentalism</a:t>
            </a:r>
          </a:p>
        </p:txBody>
      </p:sp>
      <p:sp>
        <p:nvSpPr>
          <p:cNvPr id="3" name="Content Placeholder 2"/>
          <p:cNvSpPr>
            <a:spLocks noGrp="1"/>
          </p:cNvSpPr>
          <p:nvPr>
            <p:ph idx="1"/>
          </p:nvPr>
        </p:nvSpPr>
        <p:spPr>
          <a:xfrm>
            <a:off x="457200" y="1371600"/>
            <a:ext cx="8229600" cy="4953000"/>
          </a:xfrm>
        </p:spPr>
        <p:txBody>
          <a:bodyPr>
            <a:normAutofit/>
          </a:bodyPr>
          <a:lstStyle/>
          <a:p>
            <a:r>
              <a:rPr lang="en-US" sz="2400" dirty="0"/>
              <a:t>Movement against the closing of American society</a:t>
            </a:r>
          </a:p>
          <a:p>
            <a:pPr lvl="1"/>
            <a:r>
              <a:rPr lang="en-US" sz="2200" b="1" dirty="0">
                <a:solidFill>
                  <a:srgbClr val="FF0000"/>
                </a:solidFill>
              </a:rPr>
              <a:t>American Civil Liberties Union </a:t>
            </a:r>
            <a:r>
              <a:rPr lang="en-US" sz="2200" dirty="0"/>
              <a:t>(1920)– Supreme Court Justice Felix Frankfurter (Protect the Bill of Rights)</a:t>
            </a:r>
          </a:p>
          <a:p>
            <a:pPr lvl="1"/>
            <a:r>
              <a:rPr lang="en-US" sz="2200" b="1" dirty="0">
                <a:solidFill>
                  <a:srgbClr val="FF0000"/>
                </a:solidFill>
              </a:rPr>
              <a:t>Cultural Pluralism</a:t>
            </a:r>
            <a:r>
              <a:rPr lang="en-US" sz="2200" dirty="0"/>
              <a:t>: (multiculturalism)</a:t>
            </a:r>
          </a:p>
          <a:p>
            <a:pPr lvl="2"/>
            <a:r>
              <a:rPr lang="en-US" sz="1900" i="1" dirty="0">
                <a:solidFill>
                  <a:schemeClr val="accent1"/>
                </a:solidFill>
              </a:rPr>
              <a:t>Horace Kellen</a:t>
            </a:r>
            <a:r>
              <a:rPr lang="en-US" sz="1900" dirty="0"/>
              <a:t>: America a protective canopy</a:t>
            </a:r>
          </a:p>
          <a:p>
            <a:pPr lvl="2"/>
            <a:r>
              <a:rPr lang="en-US" sz="1900" i="1" dirty="0">
                <a:solidFill>
                  <a:schemeClr val="accent1"/>
                </a:solidFill>
              </a:rPr>
              <a:t>Randolph Bourne</a:t>
            </a:r>
            <a:r>
              <a:rPr lang="en-US" sz="1900" dirty="0"/>
              <a:t>: Cosmopolitan interchange</a:t>
            </a:r>
          </a:p>
        </p:txBody>
      </p:sp>
      <p:pic>
        <p:nvPicPr>
          <p:cNvPr id="2050" name="Picture 2" descr="http://1.bp.blogspot.com/_eP-TQH6WbX0/TJD7zRQd5FI/AAAAAAAAL5E/-E8v0G7VwLk/s1600/American+Civil+Liberties+Union+Leading+Freedom+Forward+Screen+Print+featuring+Olivia+Wilde+by+Shephard+Fair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839" y="2743200"/>
            <a:ext cx="2377558" cy="3733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2" name="Picture 4" descr="http://skepticism-images.s3-website-us-east-1.amazonaws.com/images/jreviews/Felix-Frankfur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3733800"/>
            <a:ext cx="2346311" cy="27432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6479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lstStyle/>
          <a:p>
            <a:r>
              <a:rPr lang="en-US" dirty="0">
                <a:latin typeface="Broadway" panose="04040905080B02020502" pitchFamily="82" charset="0"/>
              </a:rPr>
              <a:t>Boom Economy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752600"/>
            <a:ext cx="8077200" cy="4406106"/>
          </a:xfrm>
        </p:spPr>
      </p:pic>
    </p:spTree>
    <p:extLst>
      <p:ext uri="{BB962C8B-B14F-4D97-AF65-F5344CB8AC3E}">
        <p14:creationId xmlns:p14="http://schemas.microsoft.com/office/powerpoint/2010/main" val="40984754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a:bodyPr>
          <a:lstStyle/>
          <a:p>
            <a:r>
              <a:rPr lang="en-US" sz="3600" dirty="0">
                <a:latin typeface="Broadway" panose="04040905080B02020502" pitchFamily="82" charset="0"/>
              </a:rPr>
              <a:t>Andrew Mellon’s pro-growth plan</a:t>
            </a:r>
          </a:p>
        </p:txBody>
      </p:sp>
      <p:sp>
        <p:nvSpPr>
          <p:cNvPr id="6" name="Content Placeholder 5"/>
          <p:cNvSpPr>
            <a:spLocks noGrp="1"/>
          </p:cNvSpPr>
          <p:nvPr>
            <p:ph idx="1"/>
          </p:nvPr>
        </p:nvSpPr>
        <p:spPr/>
        <p:txBody>
          <a:bodyPr/>
          <a:lstStyle/>
          <a:p>
            <a:endParaRPr lang="en-US"/>
          </a:p>
        </p:txBody>
      </p:sp>
      <p:pic>
        <p:nvPicPr>
          <p:cNvPr id="7172" name="Picture 4" descr="http://object.cato.org/images/pubs/commentary/030304-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65960"/>
            <a:ext cx="8382000" cy="4511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2887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43712"/>
          </a:xfrm>
        </p:spPr>
        <p:txBody>
          <a:bodyPr>
            <a:normAutofit fontScale="90000"/>
          </a:bodyPr>
          <a:lstStyle/>
          <a:p>
            <a:r>
              <a:rPr lang="en-US" dirty="0">
                <a:latin typeface="Broadway" panose="04040905080B02020502" pitchFamily="82" charset="0"/>
              </a:rPr>
              <a:t>Beginnings of Car Culture</a:t>
            </a:r>
          </a:p>
        </p:txBody>
      </p:sp>
      <p:sp>
        <p:nvSpPr>
          <p:cNvPr id="3" name="Content Placeholder 2"/>
          <p:cNvSpPr>
            <a:spLocks noGrp="1"/>
          </p:cNvSpPr>
          <p:nvPr>
            <p:ph idx="1"/>
          </p:nvPr>
        </p:nvSpPr>
        <p:spPr>
          <a:xfrm>
            <a:off x="457200" y="1295400"/>
            <a:ext cx="8229600" cy="5029200"/>
          </a:xfrm>
        </p:spPr>
        <p:txBody>
          <a:bodyPr>
            <a:normAutofit/>
          </a:bodyPr>
          <a:lstStyle/>
          <a:p>
            <a:pPr>
              <a:spcBef>
                <a:spcPts val="0"/>
              </a:spcBef>
            </a:pPr>
            <a:r>
              <a:rPr lang="en-US" sz="2400" b="1" dirty="0">
                <a:solidFill>
                  <a:srgbClr val="7030A0"/>
                </a:solidFill>
              </a:rPr>
              <a:t>Henry Ford’s Model T </a:t>
            </a:r>
            <a:r>
              <a:rPr lang="en-US" sz="2400" dirty="0"/>
              <a:t>	</a:t>
            </a:r>
            <a:r>
              <a:rPr lang="en-US" sz="2400" b="1" dirty="0">
                <a:solidFill>
                  <a:srgbClr val="FF0000"/>
                </a:solidFill>
              </a:rPr>
              <a:t>DETRIOT = MOTOR CITY</a:t>
            </a:r>
          </a:p>
          <a:p>
            <a:pPr>
              <a:spcBef>
                <a:spcPts val="0"/>
              </a:spcBef>
            </a:pPr>
            <a:r>
              <a:rPr lang="en-US" sz="2400" dirty="0"/>
              <a:t>Innovation: Assembly line (</a:t>
            </a:r>
            <a:r>
              <a:rPr lang="en-US" sz="2400" i="1" dirty="0">
                <a:solidFill>
                  <a:srgbClr val="FF0000"/>
                </a:solidFill>
              </a:rPr>
              <a:t>Taylorism and Fordism</a:t>
            </a:r>
            <a:r>
              <a:rPr lang="en-US" sz="2400" dirty="0"/>
              <a:t>)</a:t>
            </a:r>
          </a:p>
          <a:p>
            <a:pPr>
              <a:spcBef>
                <a:spcPts val="0"/>
              </a:spcBef>
            </a:pPr>
            <a:r>
              <a:rPr lang="en-US" sz="2400" dirty="0"/>
              <a:t>Secondary Industries</a:t>
            </a:r>
          </a:p>
          <a:p>
            <a:pPr lvl="1">
              <a:spcBef>
                <a:spcPts val="0"/>
              </a:spcBef>
            </a:pPr>
            <a:r>
              <a:rPr lang="en-US" sz="2200" dirty="0"/>
              <a:t>Highway construction &amp; oil boom</a:t>
            </a:r>
          </a:p>
          <a:p>
            <a:pPr lvl="1">
              <a:spcBef>
                <a:spcPts val="0"/>
              </a:spcBef>
            </a:pPr>
            <a:r>
              <a:rPr lang="en-US" sz="2200" dirty="0"/>
              <a:t>Expands the Suburbs</a:t>
            </a:r>
          </a:p>
          <a:p>
            <a:pPr lvl="1">
              <a:spcBef>
                <a:spcPts val="0"/>
              </a:spcBef>
            </a:pPr>
            <a:r>
              <a:rPr lang="en-US" sz="2200" dirty="0"/>
              <a:t>Grants ladies greater freedom</a:t>
            </a:r>
          </a:p>
          <a:p>
            <a:pPr>
              <a:spcBef>
                <a:spcPts val="0"/>
              </a:spcBef>
            </a:pPr>
            <a:r>
              <a:rPr lang="en-US" sz="2400" dirty="0"/>
              <a:t>Danger: Death Toll    , encourage installment buying, &amp; hurts RRs	</a:t>
            </a:r>
          </a:p>
        </p:txBody>
      </p:sp>
      <p:sp>
        <p:nvSpPr>
          <p:cNvPr id="4" name="Up Arrow 3"/>
          <p:cNvSpPr/>
          <p:nvPr/>
        </p:nvSpPr>
        <p:spPr>
          <a:xfrm>
            <a:off x="3390900" y="3429000"/>
            <a:ext cx="152400" cy="304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188" y="3962400"/>
            <a:ext cx="6043612" cy="2667000"/>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521867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a:latin typeface="Broadway" panose="04040905080B02020502" pitchFamily="82" charset="0"/>
              </a:rPr>
              <a:t>Great American Heroes</a:t>
            </a:r>
          </a:p>
        </p:txBody>
      </p:sp>
      <p:sp>
        <p:nvSpPr>
          <p:cNvPr id="3" name="Content Placeholder 2"/>
          <p:cNvSpPr>
            <a:spLocks noGrp="1"/>
          </p:cNvSpPr>
          <p:nvPr>
            <p:ph idx="1"/>
          </p:nvPr>
        </p:nvSpPr>
        <p:spPr>
          <a:xfrm>
            <a:off x="457200" y="1371600"/>
            <a:ext cx="8229600" cy="4953000"/>
          </a:xfrm>
        </p:spPr>
        <p:txBody>
          <a:bodyPr>
            <a:normAutofit/>
          </a:bodyPr>
          <a:lstStyle/>
          <a:p>
            <a:r>
              <a:rPr lang="en-US" sz="2400" dirty="0"/>
              <a:t>Lost Generation – WWI bred disillusionment </a:t>
            </a:r>
          </a:p>
          <a:p>
            <a:r>
              <a:rPr lang="en-US" sz="2400" dirty="0"/>
              <a:t>America searched for heroes</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 y="2335531"/>
            <a:ext cx="3352800" cy="3760470"/>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2292" name="Picture 4" descr="http://digitaldeconstruction.com/wp-content/uploads/2012/09/Jack-Demps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6677" y="2286000"/>
            <a:ext cx="2276475" cy="28575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2294" name="Picture 6" descr="http://media.web.britannica.com/eb-media/62/82562-004-E63B77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905000"/>
            <a:ext cx="2362200" cy="375285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460" y="6183630"/>
            <a:ext cx="3177540" cy="584775"/>
          </a:xfrm>
          <a:prstGeom prst="rect">
            <a:avLst/>
          </a:prstGeom>
          <a:noFill/>
        </p:spPr>
        <p:txBody>
          <a:bodyPr wrap="square" rtlCol="0">
            <a:spAutoFit/>
          </a:bodyPr>
          <a:lstStyle/>
          <a:p>
            <a:pPr algn="ctr"/>
            <a:r>
              <a:rPr lang="en-US" sz="1600" dirty="0"/>
              <a:t>Charles Lindbergh – solo trans-Atlantic flight</a:t>
            </a:r>
          </a:p>
        </p:txBody>
      </p:sp>
      <p:sp>
        <p:nvSpPr>
          <p:cNvPr id="5" name="TextBox 4"/>
          <p:cNvSpPr txBox="1"/>
          <p:nvPr/>
        </p:nvSpPr>
        <p:spPr>
          <a:xfrm>
            <a:off x="4158614" y="5334000"/>
            <a:ext cx="1752600" cy="369332"/>
          </a:xfrm>
          <a:prstGeom prst="rect">
            <a:avLst/>
          </a:prstGeom>
          <a:noFill/>
        </p:spPr>
        <p:txBody>
          <a:bodyPr wrap="square" rtlCol="0">
            <a:spAutoFit/>
          </a:bodyPr>
          <a:lstStyle/>
          <a:p>
            <a:pPr algn="ctr"/>
            <a:r>
              <a:rPr lang="en-US" dirty="0"/>
              <a:t>Jack Dempsey</a:t>
            </a:r>
          </a:p>
        </p:txBody>
      </p:sp>
      <p:sp>
        <p:nvSpPr>
          <p:cNvPr id="6" name="TextBox 5"/>
          <p:cNvSpPr txBox="1"/>
          <p:nvPr/>
        </p:nvSpPr>
        <p:spPr>
          <a:xfrm>
            <a:off x="6553200" y="5810250"/>
            <a:ext cx="2057400" cy="381000"/>
          </a:xfrm>
          <a:prstGeom prst="rect">
            <a:avLst/>
          </a:prstGeom>
          <a:noFill/>
        </p:spPr>
        <p:txBody>
          <a:bodyPr wrap="square" rtlCol="0">
            <a:spAutoFit/>
          </a:bodyPr>
          <a:lstStyle/>
          <a:p>
            <a:pPr algn="ctr"/>
            <a:r>
              <a:rPr lang="en-US" dirty="0"/>
              <a:t>Babe Ruth</a:t>
            </a:r>
          </a:p>
        </p:txBody>
      </p:sp>
    </p:spTree>
    <p:extLst>
      <p:ext uri="{BB962C8B-B14F-4D97-AF65-F5344CB8AC3E}">
        <p14:creationId xmlns:p14="http://schemas.microsoft.com/office/powerpoint/2010/main" val="4145761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15112"/>
          </a:xfrm>
        </p:spPr>
        <p:txBody>
          <a:bodyPr>
            <a:noAutofit/>
          </a:bodyPr>
          <a:lstStyle/>
          <a:p>
            <a:r>
              <a:rPr lang="en-US" sz="3600" dirty="0">
                <a:latin typeface="Broadway" panose="04040905080B02020502" pitchFamily="82" charset="0"/>
              </a:rPr>
              <a:t>Agenda</a:t>
            </a:r>
          </a:p>
        </p:txBody>
      </p:sp>
      <p:sp>
        <p:nvSpPr>
          <p:cNvPr id="3" name="Content Placeholder 2"/>
          <p:cNvSpPr>
            <a:spLocks noGrp="1"/>
          </p:cNvSpPr>
          <p:nvPr>
            <p:ph idx="1"/>
          </p:nvPr>
        </p:nvSpPr>
        <p:spPr>
          <a:xfrm>
            <a:off x="457200" y="1066800"/>
            <a:ext cx="8229600" cy="5257800"/>
          </a:xfrm>
        </p:spPr>
        <p:txBody>
          <a:bodyPr>
            <a:normAutofit/>
          </a:bodyPr>
          <a:lstStyle/>
          <a:p>
            <a:pPr marL="0" indent="0">
              <a:buNone/>
            </a:pPr>
            <a:endParaRPr lang="en-US" sz="100" dirty="0"/>
          </a:p>
          <a:p>
            <a:pPr marL="0" indent="0">
              <a:buNone/>
            </a:pPr>
            <a:r>
              <a:rPr lang="en-US" sz="1600" dirty="0">
                <a:solidFill>
                  <a:srgbClr val="002060"/>
                </a:solidFill>
              </a:rPr>
              <a:t>Essential Question</a:t>
            </a:r>
            <a:r>
              <a:rPr lang="en-US" sz="1600" dirty="0"/>
              <a:t>: How has America’s views been redefined by economic necessities, cultural notions, and national security during the turn of the 20</a:t>
            </a:r>
            <a:r>
              <a:rPr lang="en-US" sz="1600" baseline="30000" dirty="0"/>
              <a:t>th</a:t>
            </a:r>
            <a:r>
              <a:rPr lang="en-US" sz="1600" dirty="0"/>
              <a:t> century? </a:t>
            </a:r>
          </a:p>
          <a:p>
            <a:pPr marL="0" indent="0">
              <a:buNone/>
            </a:pPr>
            <a:r>
              <a:rPr lang="en-US" sz="1600" b="1" dirty="0">
                <a:solidFill>
                  <a:srgbClr val="002060"/>
                </a:solidFill>
              </a:rPr>
              <a:t>Students can:</a:t>
            </a:r>
          </a:p>
          <a:p>
            <a:pPr lvl="0"/>
            <a:r>
              <a:rPr lang="en-US" sz="1600" dirty="0"/>
              <a:t>Decipher how did the evolution of industrial capitalism change American society in the 1890s to 1945 era</a:t>
            </a:r>
          </a:p>
          <a:p>
            <a:r>
              <a:rPr lang="en-US" sz="1600" dirty="0"/>
              <a:t>Evaluate how politicians and reformers responded to industrial changes, in the course of doing so, fundamentally change the role of government, especially the federal government, in the lives of </a:t>
            </a:r>
            <a:r>
              <a:rPr lang="en-US" sz="1600" dirty="0" smtClean="0"/>
              <a:t>Americans</a:t>
            </a:r>
            <a:endParaRPr lang="en-US" sz="1600" dirty="0"/>
          </a:p>
          <a:p>
            <a:pPr marL="0" lvl="0" indent="0">
              <a:buNone/>
            </a:pPr>
            <a:r>
              <a:rPr lang="en-US" sz="1800" b="1" dirty="0">
                <a:solidFill>
                  <a:schemeClr val="accent1">
                    <a:lumMod val="75000"/>
                  </a:schemeClr>
                </a:solidFill>
              </a:rPr>
              <a:t>Agenda</a:t>
            </a:r>
          </a:p>
          <a:p>
            <a:r>
              <a:rPr lang="en-US" sz="1800" dirty="0" smtClean="0"/>
              <a:t>The Gilded Age Recall</a:t>
            </a:r>
            <a:endParaRPr lang="en-US" sz="1800" dirty="0"/>
          </a:p>
          <a:p>
            <a:r>
              <a:rPr lang="en-US" sz="1800" dirty="0" smtClean="0"/>
              <a:t>Pop Culture of the 1920s</a:t>
            </a:r>
          </a:p>
          <a:p>
            <a:r>
              <a:rPr lang="en-US" sz="1800" dirty="0" smtClean="0"/>
              <a:t>A Cultural Clash</a:t>
            </a:r>
            <a:endParaRPr lang="en-US" sz="1800" dirty="0"/>
          </a:p>
          <a:p>
            <a:pPr marL="0" indent="0">
              <a:buNone/>
            </a:pPr>
            <a:endParaRPr lang="en-US" sz="1400" b="1" dirty="0">
              <a:solidFill>
                <a:srgbClr val="FF0000"/>
              </a:solidFill>
            </a:endParaRPr>
          </a:p>
          <a:p>
            <a:pPr marL="0" indent="0">
              <a:buNone/>
            </a:pPr>
            <a:r>
              <a:rPr lang="en-US" sz="1800" b="1" dirty="0">
                <a:solidFill>
                  <a:srgbClr val="FF0000"/>
                </a:solidFill>
              </a:rPr>
              <a:t>Homework:</a:t>
            </a:r>
          </a:p>
          <a:p>
            <a:r>
              <a:rPr lang="en-US" sz="1800" dirty="0"/>
              <a:t>Read assignment 3, pages 746-760 – Compare and contrast the Normalcy President and explain how they brought on the economic downfall of the 1930s</a:t>
            </a:r>
          </a:p>
          <a:p>
            <a:r>
              <a:rPr lang="en-US" sz="1800" b="1" dirty="0">
                <a:solidFill>
                  <a:srgbClr val="FF0000"/>
                </a:solidFill>
              </a:rPr>
              <a:t>Quiz on </a:t>
            </a:r>
            <a:r>
              <a:rPr lang="en-US" sz="1800" b="1" dirty="0" smtClean="0">
                <a:solidFill>
                  <a:srgbClr val="FF0000"/>
                </a:solidFill>
              </a:rPr>
              <a:t>Progressivism, imperialism, and WWI Friday 3/9</a:t>
            </a:r>
            <a:endParaRPr lang="en-US" b="1" dirty="0">
              <a:solidFill>
                <a:srgbClr val="FF0000"/>
              </a:solidFill>
            </a:endParaRPr>
          </a:p>
        </p:txBody>
      </p:sp>
    </p:spTree>
    <p:extLst>
      <p:ext uri="{BB962C8B-B14F-4D97-AF65-F5344CB8AC3E}">
        <p14:creationId xmlns:p14="http://schemas.microsoft.com/office/powerpoint/2010/main" val="37503434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2588" y="304800"/>
            <a:ext cx="8229600" cy="743712"/>
          </a:xfrm>
          <a:solidFill>
            <a:schemeClr val="accent6"/>
          </a:solidFill>
          <a:ln>
            <a:solidFill>
              <a:schemeClr val="accent1"/>
            </a:solidFill>
          </a:ln>
        </p:spPr>
        <p:txBody>
          <a:bodyPr>
            <a:normAutofit fontScale="90000"/>
          </a:bodyPr>
          <a:lstStyle/>
          <a:p>
            <a:r>
              <a:rPr lang="en-US" dirty="0" smtClean="0">
                <a:latin typeface="Broadway" panose="04040905080B02020502" pitchFamily="82" charset="0"/>
              </a:rPr>
              <a:t>Presidential Election</a:t>
            </a:r>
            <a:endParaRPr lang="en-US" dirty="0">
              <a:latin typeface="Broadway" panose="04040905080B02020502" pitchFamily="82" charset="0"/>
            </a:endParaRPr>
          </a:p>
        </p:txBody>
      </p:sp>
      <p:sp>
        <p:nvSpPr>
          <p:cNvPr id="5" name="Text Placeholder 4"/>
          <p:cNvSpPr>
            <a:spLocks noGrp="1"/>
          </p:cNvSpPr>
          <p:nvPr>
            <p:ph type="body" idx="1"/>
          </p:nvPr>
        </p:nvSpPr>
        <p:spPr>
          <a:xfrm>
            <a:off x="457200" y="1855248"/>
            <a:ext cx="4040188" cy="354552"/>
          </a:xfrm>
          <a:ln>
            <a:solidFill>
              <a:schemeClr val="accent1"/>
            </a:solidFill>
          </a:ln>
        </p:spPr>
        <p:txBody>
          <a:bodyPr/>
          <a:lstStyle/>
          <a:p>
            <a:pPr algn="ctr"/>
            <a:r>
              <a:rPr lang="en-US" dirty="0" smtClean="0">
                <a:solidFill>
                  <a:srgbClr val="C00000"/>
                </a:solidFill>
                <a:latin typeface="Times New Roman" panose="02020603050405020304" pitchFamily="18" charset="0"/>
                <a:cs typeface="Times New Roman" panose="02020603050405020304" pitchFamily="18" charset="0"/>
              </a:rPr>
              <a:t>Candidate A</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7" name="Text Placeholder 6"/>
          <p:cNvSpPr>
            <a:spLocks noGrp="1"/>
          </p:cNvSpPr>
          <p:nvPr>
            <p:ph type="body" sz="half" idx="3"/>
          </p:nvPr>
        </p:nvSpPr>
        <p:spPr>
          <a:xfrm>
            <a:off x="4645025" y="1859757"/>
            <a:ext cx="4041775" cy="350043"/>
          </a:xfrm>
          <a:ln>
            <a:solidFill>
              <a:srgbClr val="C00000"/>
            </a:solidFill>
          </a:ln>
        </p:spPr>
        <p:txBody>
          <a:bodyPr>
            <a:normAutofit lnSpcReduction="10000"/>
          </a:bodyPr>
          <a:lstStyle/>
          <a:p>
            <a:pPr algn="ctr"/>
            <a:r>
              <a:rPr lang="en-US" dirty="0" smtClean="0">
                <a:solidFill>
                  <a:srgbClr val="002060"/>
                </a:solidFill>
                <a:latin typeface="Times New Roman" panose="02020603050405020304" pitchFamily="18" charset="0"/>
                <a:cs typeface="Times New Roman" panose="02020603050405020304" pitchFamily="18" charset="0"/>
              </a:rPr>
              <a:t>Candidate B</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quarter" idx="2"/>
          </p:nvPr>
        </p:nvSpPr>
        <p:spPr>
          <a:xfrm>
            <a:off x="457200" y="2388648"/>
            <a:ext cx="4040188" cy="3971672"/>
          </a:xfrm>
          <a:ln>
            <a:solidFill>
              <a:srgbClr val="0070C0"/>
            </a:solidFill>
          </a:ln>
        </p:spPr>
        <p:txBody>
          <a:bodyPr>
            <a:normAutofit/>
          </a:bodyPr>
          <a:lstStyle/>
          <a:p>
            <a:pPr marL="0" indent="0">
              <a:buNone/>
            </a:pPr>
            <a:r>
              <a:rPr lang="en-US" sz="2000" dirty="0" smtClean="0">
                <a:latin typeface="Times New Roman" panose="02020603050405020304" pitchFamily="18" charset="0"/>
                <a:cs typeface="Times New Roman" panose="02020603050405020304" pitchFamily="18" charset="0"/>
              </a:rPr>
              <a:t>Platform</a:t>
            </a:r>
          </a:p>
          <a:p>
            <a:r>
              <a:rPr lang="en-US" sz="2000" dirty="0" smtClean="0">
                <a:latin typeface="Times New Roman" panose="02020603050405020304" pitchFamily="18" charset="0"/>
                <a:cs typeface="Times New Roman" panose="02020603050405020304" pitchFamily="18" charset="0"/>
              </a:rPr>
              <a:t>Keep America safe from radicals</a:t>
            </a:r>
          </a:p>
          <a:p>
            <a:r>
              <a:rPr lang="en-US" sz="2000" dirty="0" smtClean="0">
                <a:latin typeface="Times New Roman" panose="02020603050405020304" pitchFamily="18" charset="0"/>
                <a:cs typeface="Times New Roman" panose="02020603050405020304" pitchFamily="18" charset="0"/>
              </a:rPr>
              <a:t>Promote laissez faire (Get rid of regulations)</a:t>
            </a:r>
          </a:p>
          <a:p>
            <a:r>
              <a:rPr lang="en-US" sz="2000" dirty="0" smtClean="0">
                <a:latin typeface="Times New Roman" panose="02020603050405020304" pitchFamily="18" charset="0"/>
                <a:cs typeface="Times New Roman" panose="02020603050405020304" pitchFamily="18" charset="0"/>
              </a:rPr>
              <a:t>Support Christian values </a:t>
            </a:r>
          </a:p>
          <a:p>
            <a:r>
              <a:rPr lang="en-US" sz="2000" dirty="0" smtClean="0">
                <a:latin typeface="Times New Roman" panose="02020603050405020304" pitchFamily="18" charset="0"/>
                <a:cs typeface="Times New Roman" panose="02020603050405020304" pitchFamily="18" charset="0"/>
              </a:rPr>
              <a:t>Attack anti-American sentiment </a:t>
            </a:r>
          </a:p>
          <a:p>
            <a:r>
              <a:rPr lang="en-US" sz="2000" dirty="0" smtClean="0">
                <a:latin typeface="Times New Roman" panose="02020603050405020304" pitchFamily="18" charset="0"/>
                <a:cs typeface="Times New Roman" panose="02020603050405020304" pitchFamily="18" charset="0"/>
              </a:rPr>
              <a:t>Promote simple life in small towns </a:t>
            </a:r>
            <a:endParaRPr lang="en-US" sz="20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quarter" idx="4"/>
          </p:nvPr>
        </p:nvSpPr>
        <p:spPr>
          <a:xfrm>
            <a:off x="4645025" y="2388648"/>
            <a:ext cx="4041775" cy="3971672"/>
          </a:xfrm>
          <a:ln>
            <a:solidFill>
              <a:srgbClr val="C00000"/>
            </a:solidFill>
          </a:ln>
        </p:spPr>
        <p:txBody>
          <a:bodyPr/>
          <a:lstStyle/>
          <a:p>
            <a:r>
              <a:rPr lang="en-US" sz="2000" dirty="0" smtClean="0"/>
              <a:t>Platform</a:t>
            </a:r>
          </a:p>
          <a:p>
            <a:r>
              <a:rPr lang="en-US" sz="2000" dirty="0" smtClean="0"/>
              <a:t>Support innovation in science and technology</a:t>
            </a:r>
          </a:p>
          <a:p>
            <a:r>
              <a:rPr lang="en-US" sz="2000" dirty="0" smtClean="0"/>
              <a:t>Promote racial &amp; gender equality</a:t>
            </a:r>
          </a:p>
          <a:p>
            <a:r>
              <a:rPr lang="en-US" sz="2000" dirty="0" smtClean="0"/>
              <a:t>Promote liberty over security </a:t>
            </a:r>
          </a:p>
          <a:p>
            <a:r>
              <a:rPr lang="en-US" sz="2000" dirty="0" smtClean="0"/>
              <a:t>Desire for businesses to innovate </a:t>
            </a:r>
          </a:p>
          <a:p>
            <a:r>
              <a:rPr lang="en-US" sz="2000" dirty="0" smtClean="0"/>
              <a:t>Represent urbanization  </a:t>
            </a:r>
          </a:p>
          <a:p>
            <a:endParaRPr lang="en-US" dirty="0"/>
          </a:p>
        </p:txBody>
      </p:sp>
      <p:sp>
        <p:nvSpPr>
          <p:cNvPr id="9" name="Rectangle 8"/>
          <p:cNvSpPr/>
          <p:nvPr/>
        </p:nvSpPr>
        <p:spPr>
          <a:xfrm>
            <a:off x="533400" y="1143000"/>
            <a:ext cx="7848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latin typeface="Times New Roman" panose="02020603050405020304" pitchFamily="18" charset="0"/>
                <a:cs typeface="Times New Roman" panose="02020603050405020304" pitchFamily="18" charset="0"/>
              </a:rPr>
              <a:t>Select a candidate if you live in the 1920s and one for today.  Explain your selections based on each time period.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44926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762000"/>
          </a:xfrm>
        </p:spPr>
        <p:txBody>
          <a:bodyPr>
            <a:normAutofit fontScale="90000"/>
          </a:bodyPr>
          <a:lstStyle/>
          <a:p>
            <a:r>
              <a:rPr lang="en-US" sz="3600" dirty="0">
                <a:latin typeface="Broadway" panose="04040905080B02020502" pitchFamily="82" charset="0"/>
              </a:rPr>
              <a:t>Innovation – Entertainment – </a:t>
            </a:r>
            <a:r>
              <a:rPr lang="en-US" sz="3600" dirty="0">
                <a:solidFill>
                  <a:srgbClr val="FF0000"/>
                </a:solidFill>
                <a:latin typeface="Broadway" panose="04040905080B02020502" pitchFamily="82" charset="0"/>
              </a:rPr>
              <a:t>Growth of Mass Culture</a:t>
            </a:r>
          </a:p>
        </p:txBody>
      </p:sp>
      <p:sp>
        <p:nvSpPr>
          <p:cNvPr id="4" name="Text Placeholder 3"/>
          <p:cNvSpPr>
            <a:spLocks noGrp="1"/>
          </p:cNvSpPr>
          <p:nvPr>
            <p:ph type="body" idx="1"/>
          </p:nvPr>
        </p:nvSpPr>
        <p:spPr>
          <a:xfrm>
            <a:off x="304800" y="1295400"/>
            <a:ext cx="4040188" cy="659352"/>
          </a:xfrm>
        </p:spPr>
        <p:txBody>
          <a:bodyPr/>
          <a:lstStyle/>
          <a:p>
            <a:r>
              <a:rPr lang="en-US" dirty="0">
                <a:latin typeface="Broadway" panose="04040905080B02020502" pitchFamily="82" charset="0"/>
              </a:rPr>
              <a:t>Radio</a:t>
            </a:r>
          </a:p>
        </p:txBody>
      </p:sp>
      <p:sp>
        <p:nvSpPr>
          <p:cNvPr id="6" name="Text Placeholder 5"/>
          <p:cNvSpPr>
            <a:spLocks noGrp="1"/>
          </p:cNvSpPr>
          <p:nvPr>
            <p:ph type="body" sz="half" idx="3"/>
          </p:nvPr>
        </p:nvSpPr>
        <p:spPr>
          <a:xfrm>
            <a:off x="4648200" y="1143000"/>
            <a:ext cx="4041775" cy="654843"/>
          </a:xfrm>
        </p:spPr>
        <p:txBody>
          <a:bodyPr/>
          <a:lstStyle/>
          <a:p>
            <a:r>
              <a:rPr lang="en-US" dirty="0">
                <a:latin typeface="Broadway" panose="04040905080B02020502" pitchFamily="82" charset="0"/>
              </a:rPr>
              <a:t>Movies</a:t>
            </a:r>
          </a:p>
        </p:txBody>
      </p:sp>
      <p:sp>
        <p:nvSpPr>
          <p:cNvPr id="5" name="Content Placeholder 4"/>
          <p:cNvSpPr>
            <a:spLocks noGrp="1"/>
          </p:cNvSpPr>
          <p:nvPr>
            <p:ph sz="quarter" idx="2"/>
          </p:nvPr>
        </p:nvSpPr>
        <p:spPr>
          <a:xfrm>
            <a:off x="457200" y="1828800"/>
            <a:ext cx="4040188" cy="4531520"/>
          </a:xfrm>
        </p:spPr>
        <p:txBody>
          <a:bodyPr/>
          <a:lstStyle/>
          <a:p>
            <a:r>
              <a:rPr lang="en-US" dirty="0"/>
              <a:t>Broadcast takes over the airways</a:t>
            </a:r>
          </a:p>
          <a:p>
            <a:r>
              <a:rPr lang="en-US" dirty="0"/>
              <a:t>Connects America via Mass Culture</a:t>
            </a:r>
          </a:p>
          <a:p>
            <a:pPr lvl="1"/>
            <a:r>
              <a:rPr lang="en-US" dirty="0"/>
              <a:t>Mass marketing</a:t>
            </a:r>
          </a:p>
          <a:p>
            <a:pPr lvl="1"/>
            <a:r>
              <a:rPr lang="en-US" dirty="0"/>
              <a:t>Sports</a:t>
            </a:r>
          </a:p>
          <a:p>
            <a:pPr lvl="1"/>
            <a:r>
              <a:rPr lang="en-US" dirty="0"/>
              <a:t>News</a:t>
            </a:r>
          </a:p>
          <a:p>
            <a:pPr lvl="1"/>
            <a:r>
              <a:rPr lang="en-US" dirty="0"/>
              <a:t>Symphony</a:t>
            </a:r>
          </a:p>
        </p:txBody>
      </p:sp>
      <p:sp>
        <p:nvSpPr>
          <p:cNvPr id="7" name="Content Placeholder 6"/>
          <p:cNvSpPr>
            <a:spLocks noGrp="1"/>
          </p:cNvSpPr>
          <p:nvPr>
            <p:ph sz="quarter" idx="4"/>
          </p:nvPr>
        </p:nvSpPr>
        <p:spPr>
          <a:xfrm>
            <a:off x="4645025" y="1752600"/>
            <a:ext cx="4041775" cy="4607720"/>
          </a:xfrm>
        </p:spPr>
        <p:txBody>
          <a:bodyPr/>
          <a:lstStyle/>
          <a:p>
            <a:r>
              <a:rPr lang="en-US" dirty="0"/>
              <a:t>First Movies - </a:t>
            </a:r>
            <a:r>
              <a:rPr lang="en-US" b="1" dirty="0">
                <a:solidFill>
                  <a:srgbClr val="FF0000"/>
                </a:solidFill>
              </a:rPr>
              <a:t>Hollywood</a:t>
            </a:r>
          </a:p>
          <a:p>
            <a:pPr lvl="1"/>
            <a:r>
              <a:rPr lang="en-US" dirty="0"/>
              <a:t>The Great Train Robbery</a:t>
            </a:r>
          </a:p>
          <a:p>
            <a:pPr lvl="1"/>
            <a:r>
              <a:rPr lang="en-US" dirty="0"/>
              <a:t>Birth of a Nation</a:t>
            </a:r>
          </a:p>
          <a:p>
            <a:r>
              <a:rPr lang="en-US" dirty="0"/>
              <a:t>First Talkie “The Jazz Singer”</a:t>
            </a:r>
          </a:p>
          <a:p>
            <a:r>
              <a:rPr lang="en-US" dirty="0"/>
              <a:t>Movie houses = Nickelodeons</a:t>
            </a:r>
          </a:p>
          <a:p>
            <a:r>
              <a:rPr lang="en-US" dirty="0"/>
              <a:t>Used for propaganda </a:t>
            </a:r>
          </a:p>
        </p:txBody>
      </p:sp>
      <p:pic>
        <p:nvPicPr>
          <p:cNvPr id="11268" name="Picture 4" descr="http://www.radiolaguy.com/images/flatwork/OnTheRadio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3733800"/>
            <a:ext cx="18288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0840" y="4114800"/>
            <a:ext cx="1737972" cy="2674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descr="http://blackcinemaconnection.files.wordpress.com/2013/11/birth-of-a-nation-pos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594" y="4072890"/>
            <a:ext cx="1831848" cy="2716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042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04800"/>
            <a:ext cx="8229600" cy="743712"/>
          </a:xfrm>
        </p:spPr>
        <p:txBody>
          <a:bodyPr>
            <a:normAutofit fontScale="90000"/>
          </a:bodyPr>
          <a:lstStyle/>
          <a:p>
            <a:r>
              <a:rPr lang="en-US" dirty="0">
                <a:latin typeface="Broadway" panose="04040905080B02020502" pitchFamily="82" charset="0"/>
              </a:rPr>
              <a:t>Jazz Age – Youth Cultural </a:t>
            </a:r>
          </a:p>
        </p:txBody>
      </p:sp>
      <p:sp>
        <p:nvSpPr>
          <p:cNvPr id="8" name="Content Placeholder 7"/>
          <p:cNvSpPr>
            <a:spLocks noGrp="1"/>
          </p:cNvSpPr>
          <p:nvPr>
            <p:ph idx="1"/>
          </p:nvPr>
        </p:nvSpPr>
        <p:spPr>
          <a:xfrm>
            <a:off x="457200" y="1143000"/>
            <a:ext cx="8229600" cy="5181600"/>
          </a:xfrm>
        </p:spPr>
        <p:txBody>
          <a:bodyPr>
            <a:normAutofit/>
          </a:bodyPr>
          <a:lstStyle/>
          <a:p>
            <a:pPr>
              <a:spcBef>
                <a:spcPts val="0"/>
              </a:spcBef>
            </a:pPr>
            <a:r>
              <a:rPr lang="en-US" sz="2400" dirty="0"/>
              <a:t>Challenged old norms</a:t>
            </a:r>
          </a:p>
          <a:p>
            <a:pPr>
              <a:spcBef>
                <a:spcPts val="0"/>
              </a:spcBef>
            </a:pPr>
            <a:r>
              <a:rPr lang="en-US" sz="2400" dirty="0"/>
              <a:t>Factors:</a:t>
            </a:r>
          </a:p>
          <a:p>
            <a:pPr lvl="1">
              <a:spcBef>
                <a:spcPts val="0"/>
              </a:spcBef>
            </a:pPr>
            <a:r>
              <a:rPr lang="en-US" sz="2200" b="1" i="1" dirty="0">
                <a:solidFill>
                  <a:srgbClr val="FF0000"/>
                </a:solidFill>
              </a:rPr>
              <a:t>Margret Sanger </a:t>
            </a:r>
            <a:r>
              <a:rPr lang="en-US" sz="2200" dirty="0"/>
              <a:t>– Birth Control</a:t>
            </a:r>
          </a:p>
          <a:p>
            <a:pPr lvl="1">
              <a:spcBef>
                <a:spcPts val="0"/>
              </a:spcBef>
            </a:pPr>
            <a:r>
              <a:rPr lang="en-US" sz="2200" b="1" i="1" dirty="0">
                <a:solidFill>
                  <a:srgbClr val="FF0000"/>
                </a:solidFill>
              </a:rPr>
              <a:t>Sigmund Freud </a:t>
            </a:r>
            <a:r>
              <a:rPr lang="en-US" sz="2200" dirty="0"/>
              <a:t>– Expressing </a:t>
            </a:r>
          </a:p>
          <a:p>
            <a:pPr marL="393192" lvl="1" indent="0">
              <a:spcBef>
                <a:spcPts val="0"/>
              </a:spcBef>
              <a:buNone/>
            </a:pPr>
            <a:r>
              <a:rPr lang="en-US" sz="2200" dirty="0"/>
              <a:t>sexuality is healthy</a:t>
            </a:r>
          </a:p>
          <a:p>
            <a:pPr lvl="1">
              <a:spcBef>
                <a:spcPts val="0"/>
              </a:spcBef>
            </a:pPr>
            <a:r>
              <a:rPr lang="en-US" sz="2200" dirty="0"/>
              <a:t>Urban Migration</a:t>
            </a:r>
          </a:p>
          <a:p>
            <a:pPr lvl="1">
              <a:spcBef>
                <a:spcPts val="0"/>
              </a:spcBef>
            </a:pPr>
            <a:r>
              <a:rPr lang="en-US" sz="2200" dirty="0"/>
              <a:t>Jazz – up tempo</a:t>
            </a:r>
          </a:p>
          <a:p>
            <a:pPr>
              <a:spcBef>
                <a:spcPts val="0"/>
              </a:spcBef>
            </a:pPr>
            <a:r>
              <a:rPr lang="en-US" sz="2400" dirty="0"/>
              <a:t>Women gain greater freedom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143000"/>
            <a:ext cx="2933700" cy="3752850"/>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5901690" y="5029200"/>
            <a:ext cx="2438400" cy="381000"/>
          </a:xfrm>
          <a:prstGeom prst="rect">
            <a:avLst/>
          </a:prstGeom>
          <a:noFill/>
        </p:spPr>
        <p:txBody>
          <a:bodyPr wrap="square" rtlCol="0">
            <a:spAutoFit/>
          </a:bodyPr>
          <a:lstStyle/>
          <a:p>
            <a:pPr algn="ctr"/>
            <a:r>
              <a:rPr lang="en-US" dirty="0"/>
              <a:t>“The Flapper”</a:t>
            </a:r>
          </a:p>
        </p:txBody>
      </p:sp>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 y="4114800"/>
            <a:ext cx="4689230" cy="2438400"/>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65747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457200"/>
            <a:ext cx="8229600" cy="743712"/>
          </a:xfrm>
        </p:spPr>
        <p:txBody>
          <a:bodyPr>
            <a:normAutofit fontScale="90000"/>
          </a:bodyPr>
          <a:lstStyle/>
          <a:p>
            <a:pPr eaLnBrk="1" hangingPunct="1"/>
            <a:r>
              <a:rPr lang="en-US" altLang="en-US" dirty="0">
                <a:latin typeface="Broadway" panose="04040905080B02020502" pitchFamily="82" charset="0"/>
              </a:rPr>
              <a:t>The Great Migration</a:t>
            </a:r>
          </a:p>
        </p:txBody>
      </p:sp>
      <p:sp>
        <p:nvSpPr>
          <p:cNvPr id="26627" name="Content Placeholder 2"/>
          <p:cNvSpPr>
            <a:spLocks noGrp="1"/>
          </p:cNvSpPr>
          <p:nvPr>
            <p:ph idx="1"/>
          </p:nvPr>
        </p:nvSpPr>
        <p:spPr/>
        <p:txBody>
          <a:bodyPr/>
          <a:lstStyle/>
          <a:p>
            <a:pPr eaLnBrk="1" hangingPunct="1"/>
            <a:endParaRPr lang="en-US" altLang="en-US"/>
          </a:p>
        </p:txBody>
      </p:sp>
      <p:pic>
        <p:nvPicPr>
          <p:cNvPr id="26628" name="Picture 2" descr="http://images.epals.com/blackhistory/Migration_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1"/>
            <a:ext cx="8382000" cy="518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637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19912"/>
          </a:xfrm>
        </p:spPr>
        <p:txBody>
          <a:bodyPr/>
          <a:lstStyle/>
          <a:p>
            <a:r>
              <a:rPr lang="en-US" dirty="0">
                <a:latin typeface="Broadway" panose="04040905080B02020502" pitchFamily="82" charset="0"/>
              </a:rPr>
              <a:t>Harlem Renaissance</a:t>
            </a:r>
          </a:p>
        </p:txBody>
      </p:sp>
      <p:sp>
        <p:nvSpPr>
          <p:cNvPr id="3" name="Content Placeholder 2"/>
          <p:cNvSpPr>
            <a:spLocks noGrp="1"/>
          </p:cNvSpPr>
          <p:nvPr>
            <p:ph idx="1"/>
          </p:nvPr>
        </p:nvSpPr>
        <p:spPr>
          <a:xfrm>
            <a:off x="457200" y="1371600"/>
            <a:ext cx="8229600" cy="4953000"/>
          </a:xfrm>
        </p:spPr>
        <p:txBody>
          <a:bodyPr>
            <a:normAutofit/>
          </a:bodyPr>
          <a:lstStyle/>
          <a:p>
            <a:r>
              <a:rPr lang="en-US" sz="2400" dirty="0"/>
              <a:t>Great Migration		</a:t>
            </a:r>
            <a:r>
              <a:rPr lang="en-US" sz="2400" dirty="0">
                <a:solidFill>
                  <a:srgbClr val="FF0000"/>
                </a:solidFill>
                <a:latin typeface="Broadway" panose="04040905080B02020502" pitchFamily="82" charset="0"/>
              </a:rPr>
              <a:t>RISE OF THE JAZZ AGE</a:t>
            </a:r>
          </a:p>
          <a:p>
            <a:r>
              <a:rPr lang="en-US" sz="2400" dirty="0"/>
              <a:t>Harlem, NY becomes the epi-center of African American culture</a:t>
            </a:r>
          </a:p>
        </p:txBody>
      </p:sp>
      <p:pic>
        <p:nvPicPr>
          <p:cNvPr id="4" name="Picture 6" descr="http://www.fineartsla.com/wp-content/uploads/2009/11/Jazz-on-Central-A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548" y="2590800"/>
            <a:ext cx="2959100" cy="1905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http://harlemworldblog.files.wordpress.com/2010/08/cottonclub-19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 y="4572000"/>
            <a:ext cx="3094038" cy="20415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http://kwanzaaguide.com/wp-content/uploads/2010/04/harlem_renaissance_postcards.110112044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1238" y="3796356"/>
            <a:ext cx="5364162" cy="268064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3733800" y="2286000"/>
            <a:ext cx="4966652"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bg1"/>
                </a:solidFill>
                <a:latin typeface="Times New Roman" panose="02020603050405020304" pitchFamily="18" charset="0"/>
                <a:cs typeface="Times New Roman" panose="02020603050405020304" pitchFamily="18" charset="0"/>
              </a:rPr>
              <a:t>Langston Hughes – Poet</a:t>
            </a:r>
          </a:p>
          <a:p>
            <a:r>
              <a:rPr lang="en-US" sz="2400" dirty="0" smtClean="0">
                <a:solidFill>
                  <a:schemeClr val="bg1"/>
                </a:solidFill>
                <a:latin typeface="Times New Roman" panose="02020603050405020304" pitchFamily="18" charset="0"/>
                <a:cs typeface="Times New Roman" panose="02020603050405020304" pitchFamily="18" charset="0"/>
              </a:rPr>
              <a:t>Duke Ellington – Musician</a:t>
            </a:r>
          </a:p>
          <a:p>
            <a:r>
              <a:rPr lang="en-US" sz="2400" dirty="0" smtClean="0">
                <a:solidFill>
                  <a:schemeClr val="bg1"/>
                </a:solidFill>
                <a:latin typeface="Times New Roman" panose="02020603050405020304" pitchFamily="18" charset="0"/>
                <a:cs typeface="Times New Roman" panose="02020603050405020304" pitchFamily="18" charset="0"/>
              </a:rPr>
              <a:t>Zora Neale Hurst – Writer </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35095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67512"/>
          </a:xfrm>
        </p:spPr>
        <p:txBody>
          <a:bodyPr>
            <a:normAutofit fontScale="90000"/>
          </a:bodyPr>
          <a:lstStyle/>
          <a:p>
            <a:r>
              <a:rPr lang="en-US" dirty="0">
                <a:latin typeface="Broadway" panose="04040905080B02020502" pitchFamily="82" charset="0"/>
              </a:rPr>
              <a:t>Back to Africa Movement </a:t>
            </a:r>
          </a:p>
        </p:txBody>
      </p:sp>
      <p:sp>
        <p:nvSpPr>
          <p:cNvPr id="3" name="Content Placeholder 2"/>
          <p:cNvSpPr>
            <a:spLocks noGrp="1"/>
          </p:cNvSpPr>
          <p:nvPr>
            <p:ph idx="1"/>
          </p:nvPr>
        </p:nvSpPr>
        <p:spPr>
          <a:xfrm>
            <a:off x="457200" y="1295400"/>
            <a:ext cx="8229600" cy="5029200"/>
          </a:xfrm>
        </p:spPr>
        <p:txBody>
          <a:bodyPr>
            <a:normAutofit/>
          </a:bodyPr>
          <a:lstStyle/>
          <a:p>
            <a:r>
              <a:rPr lang="en-US" sz="2400" b="1" dirty="0">
                <a:solidFill>
                  <a:srgbClr val="002060"/>
                </a:solidFill>
              </a:rPr>
              <a:t>United Negro Improvement Association </a:t>
            </a:r>
            <a:r>
              <a:rPr lang="en-US" sz="2400" dirty="0"/>
              <a:t>– No equality in America </a:t>
            </a:r>
            <a:r>
              <a:rPr lang="en-US" sz="2400" dirty="0" smtClean="0"/>
              <a:t>– “Back to Africa Movement” – </a:t>
            </a:r>
            <a:r>
              <a:rPr lang="en-US" sz="2400" b="1" dirty="0" smtClean="0">
                <a:solidFill>
                  <a:srgbClr val="002060"/>
                </a:solidFill>
              </a:rPr>
              <a:t>Marcus Garvey</a:t>
            </a:r>
            <a:endParaRPr lang="en-US" sz="2400" b="1" dirty="0">
              <a:solidFill>
                <a:srgbClr val="002060"/>
              </a:solidFill>
            </a:endParaRPr>
          </a:p>
          <a:p>
            <a:pPr lvl="1"/>
            <a:r>
              <a:rPr lang="en-US" sz="2200" dirty="0"/>
              <a:t>Rise of the </a:t>
            </a:r>
            <a:r>
              <a:rPr lang="en-US" sz="2200" b="1" i="1" dirty="0">
                <a:solidFill>
                  <a:schemeClr val="accent1">
                    <a:lumMod val="75000"/>
                  </a:schemeClr>
                </a:solidFill>
              </a:rPr>
              <a:t>Nation of Islam</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133600"/>
            <a:ext cx="3264218" cy="4076700"/>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743200"/>
            <a:ext cx="3161834" cy="2590800"/>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756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826" y="381000"/>
            <a:ext cx="8229600" cy="819912"/>
          </a:xfrm>
        </p:spPr>
        <p:txBody>
          <a:bodyPr/>
          <a:lstStyle/>
          <a:p>
            <a:r>
              <a:rPr lang="en-US" dirty="0" smtClean="0">
                <a:latin typeface="Broadway" panose="04040905080B02020502" pitchFamily="82" charset="0"/>
              </a:rPr>
              <a:t>Cultural Clash of 1920s</a:t>
            </a:r>
            <a:endParaRPr lang="en-US" dirty="0">
              <a:latin typeface="Broadway" panose="04040905080B02020502" pitchFamily="82"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53200" y="2133601"/>
            <a:ext cx="1819275" cy="1981200"/>
          </a:xfrm>
        </p:spPr>
      </p:pic>
      <p:sp>
        <p:nvSpPr>
          <p:cNvPr id="5" name="Rectangle 4"/>
          <p:cNvSpPr/>
          <p:nvPr/>
        </p:nvSpPr>
        <p:spPr>
          <a:xfrm>
            <a:off x="6248400" y="1676400"/>
            <a:ext cx="2438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Modernist</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2133601"/>
            <a:ext cx="1600200" cy="1981200"/>
          </a:xfrm>
          <a:prstGeom prst="rect">
            <a:avLst/>
          </a:prstGeom>
        </p:spPr>
      </p:pic>
      <p:sp>
        <p:nvSpPr>
          <p:cNvPr id="7" name="Rectangle 6"/>
          <p:cNvSpPr/>
          <p:nvPr/>
        </p:nvSpPr>
        <p:spPr>
          <a:xfrm>
            <a:off x="454231" y="1638300"/>
            <a:ext cx="2438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Traditionalist</a:t>
            </a:r>
            <a:endParaRPr lang="en-US" sz="2400" dirty="0"/>
          </a:p>
        </p:txBody>
      </p:sp>
      <p:sp>
        <p:nvSpPr>
          <p:cNvPr id="8" name="Rectangle 7"/>
          <p:cNvSpPr/>
          <p:nvPr/>
        </p:nvSpPr>
        <p:spPr>
          <a:xfrm>
            <a:off x="3272641" y="1402287"/>
            <a:ext cx="2669969" cy="407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smtClean="0"/>
              <a:t>Immigration</a:t>
            </a:r>
          </a:p>
          <a:p>
            <a:pPr marL="342900" indent="-342900">
              <a:buFont typeface="Arial" panose="020B0604020202020204" pitchFamily="34" charset="0"/>
              <a:buChar char="•"/>
            </a:pPr>
            <a:r>
              <a:rPr lang="en-US" sz="2400" dirty="0" smtClean="0"/>
              <a:t>Equality</a:t>
            </a:r>
          </a:p>
          <a:p>
            <a:pPr marL="342900" indent="-342900">
              <a:buFont typeface="Arial" panose="020B0604020202020204" pitchFamily="34" charset="0"/>
              <a:buChar char="•"/>
            </a:pPr>
            <a:r>
              <a:rPr lang="en-US" sz="2400" dirty="0" smtClean="0"/>
              <a:t>Prohibition</a:t>
            </a:r>
          </a:p>
          <a:p>
            <a:pPr marL="342900" indent="-342900">
              <a:buFont typeface="Arial" panose="020B0604020202020204" pitchFamily="34" charset="0"/>
              <a:buChar char="•"/>
            </a:pPr>
            <a:r>
              <a:rPr lang="en-US" sz="2400" dirty="0" smtClean="0"/>
              <a:t>Evolution</a:t>
            </a:r>
          </a:p>
          <a:p>
            <a:pPr marL="342900" indent="-342900">
              <a:buFont typeface="Arial" panose="020B0604020202020204" pitchFamily="34" charset="0"/>
              <a:buChar char="•"/>
            </a:pPr>
            <a:r>
              <a:rPr lang="en-US" sz="2400" dirty="0" smtClean="0"/>
              <a:t>Consumerism</a:t>
            </a:r>
          </a:p>
          <a:p>
            <a:pPr marL="342900" indent="-342900">
              <a:buFont typeface="Arial" panose="020B0604020202020204" pitchFamily="34" charset="0"/>
              <a:buChar char="•"/>
            </a:pPr>
            <a:r>
              <a:rPr lang="en-US" sz="2400" dirty="0" smtClean="0"/>
              <a:t>Anglo Saxon Superiority</a:t>
            </a:r>
          </a:p>
          <a:p>
            <a:pPr marL="342900" indent="-342900">
              <a:buFont typeface="Arial" panose="020B0604020202020204" pitchFamily="34" charset="0"/>
              <a:buChar char="•"/>
            </a:pPr>
            <a:r>
              <a:rPr lang="en-US" sz="2400" dirty="0" smtClean="0"/>
              <a:t> Sexuality</a:t>
            </a:r>
          </a:p>
          <a:p>
            <a:pPr marL="342900" indent="-342900">
              <a:buFont typeface="Arial" panose="020B0604020202020204" pitchFamily="34" charset="0"/>
              <a:buChar char="•"/>
            </a:pPr>
            <a:r>
              <a:rPr lang="en-US" sz="2400" dirty="0" smtClean="0"/>
              <a:t>America’s role in the world </a:t>
            </a:r>
          </a:p>
          <a:p>
            <a:pPr marL="342900" indent="-342900">
              <a:buFont typeface="Arial" panose="020B0604020202020204" pitchFamily="34" charset="0"/>
              <a:buChar char="•"/>
            </a:pPr>
            <a:r>
              <a:rPr lang="en-US" sz="2400" dirty="0" err="1" smtClean="0"/>
              <a:t>Mellonism</a:t>
            </a:r>
            <a:r>
              <a:rPr lang="en-US" sz="2400" dirty="0" smtClean="0"/>
              <a:t> </a:t>
            </a:r>
          </a:p>
        </p:txBody>
      </p:sp>
      <p:sp>
        <p:nvSpPr>
          <p:cNvPr id="9" name="Rectangle 8"/>
          <p:cNvSpPr/>
          <p:nvPr/>
        </p:nvSpPr>
        <p:spPr>
          <a:xfrm>
            <a:off x="723900" y="5715000"/>
            <a:ext cx="7696200" cy="952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t>Establishing a cultural baseline for America in the post-WWI era</a:t>
            </a:r>
          </a:p>
          <a:p>
            <a:pPr marL="342900" indent="-342900">
              <a:buFont typeface="Arial" panose="020B0604020202020204" pitchFamily="34" charset="0"/>
              <a:buChar char="•"/>
            </a:pPr>
            <a:r>
              <a:rPr lang="en-US" sz="2000" dirty="0" smtClean="0"/>
              <a:t>Demonstrate how each side point of view each topic</a:t>
            </a:r>
          </a:p>
          <a:p>
            <a:pPr marL="342900" indent="-342900">
              <a:buFont typeface="Arial" panose="020B0604020202020204" pitchFamily="34" charset="0"/>
              <a:buChar char="•"/>
            </a:pPr>
            <a:r>
              <a:rPr lang="en-US" sz="2000" dirty="0" smtClean="0"/>
              <a:t> Include historic facts to support your conclusions </a:t>
            </a:r>
            <a:endParaRPr lang="en-US" sz="2000" dirty="0"/>
          </a:p>
        </p:txBody>
      </p:sp>
    </p:spTree>
    <p:extLst>
      <p:ext uri="{BB962C8B-B14F-4D97-AF65-F5344CB8AC3E}">
        <p14:creationId xmlns:p14="http://schemas.microsoft.com/office/powerpoint/2010/main" val="26394233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r>
              <a:rPr lang="en-US" dirty="0" smtClean="0">
                <a:latin typeface="Broadway" panose="04040905080B02020502" pitchFamily="82" charset="0"/>
              </a:rPr>
              <a:t>A cultural revolution </a:t>
            </a:r>
            <a:endParaRPr lang="en-US" dirty="0">
              <a:latin typeface="Broadway" panose="04040905080B02020502" pitchFamily="82" charset="0"/>
            </a:endParaRPr>
          </a:p>
        </p:txBody>
      </p:sp>
      <p:sp>
        <p:nvSpPr>
          <p:cNvPr id="3" name="Content Placeholder 2"/>
          <p:cNvSpPr>
            <a:spLocks noGrp="1"/>
          </p:cNvSpPr>
          <p:nvPr>
            <p:ph idx="1"/>
          </p:nvPr>
        </p:nvSpPr>
        <p:spPr>
          <a:xfrm>
            <a:off x="457200" y="1676400"/>
            <a:ext cx="8229600" cy="4648200"/>
          </a:xfrm>
        </p:spPr>
        <p:txBody>
          <a:bodyPr>
            <a:normAutofit/>
          </a:bodyPr>
          <a:lstStyle/>
          <a:p>
            <a:r>
              <a:rPr lang="en-US" sz="2400" dirty="0" smtClean="0"/>
              <a:t>Evaluate to what extent the 1920s promoted a cultural revolution within the United States</a:t>
            </a:r>
            <a:endParaRPr lang="en-US" sz="2400" dirty="0"/>
          </a:p>
        </p:txBody>
      </p:sp>
      <p:sp>
        <p:nvSpPr>
          <p:cNvPr id="5" name="Rectangle 4"/>
          <p:cNvSpPr/>
          <p:nvPr/>
        </p:nvSpPr>
        <p:spPr>
          <a:xfrm>
            <a:off x="487878" y="2514600"/>
            <a:ext cx="2590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Cultural Revolution</a:t>
            </a:r>
            <a:endParaRPr lang="en-US" dirty="0"/>
          </a:p>
        </p:txBody>
      </p:sp>
      <p:sp>
        <p:nvSpPr>
          <p:cNvPr id="6" name="Rectangle 5"/>
          <p:cNvSpPr/>
          <p:nvPr/>
        </p:nvSpPr>
        <p:spPr>
          <a:xfrm>
            <a:off x="5715000" y="2514600"/>
            <a:ext cx="2590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Tradition of Yester Year</a:t>
            </a:r>
            <a:endParaRPr lang="en-US" dirty="0"/>
          </a:p>
        </p:txBody>
      </p:sp>
      <p:cxnSp>
        <p:nvCxnSpPr>
          <p:cNvPr id="8" name="Straight Connector 7"/>
          <p:cNvCxnSpPr/>
          <p:nvPr/>
        </p:nvCxnSpPr>
        <p:spPr>
          <a:xfrm>
            <a:off x="4572000" y="2514600"/>
            <a:ext cx="0" cy="342900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8485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67512"/>
          </a:xfrm>
        </p:spPr>
        <p:txBody>
          <a:bodyPr>
            <a:normAutofit fontScale="90000"/>
          </a:bodyPr>
          <a:lstStyle/>
          <a:p>
            <a:r>
              <a:rPr lang="en-US" dirty="0">
                <a:latin typeface="Broadway" panose="04040905080B02020502" pitchFamily="82" charset="0"/>
              </a:rPr>
              <a:t>Culture Questions Society</a:t>
            </a:r>
          </a:p>
        </p:txBody>
      </p:sp>
      <p:sp>
        <p:nvSpPr>
          <p:cNvPr id="3" name="Content Placeholder 2"/>
          <p:cNvSpPr>
            <a:spLocks noGrp="1"/>
          </p:cNvSpPr>
          <p:nvPr>
            <p:ph idx="1"/>
          </p:nvPr>
        </p:nvSpPr>
        <p:spPr>
          <a:xfrm>
            <a:off x="457200" y="1295400"/>
            <a:ext cx="8229600" cy="5029200"/>
          </a:xfrm>
        </p:spPr>
        <p:txBody>
          <a:bodyPr/>
          <a:lstStyle/>
          <a:p>
            <a:r>
              <a:rPr lang="en-US" sz="2400" dirty="0"/>
              <a:t>Resentment of the ideals that had lead to WWI</a:t>
            </a:r>
          </a:p>
          <a:p>
            <a:r>
              <a:rPr lang="en-US" sz="2400" dirty="0"/>
              <a:t>“Lost Generation” youth movement had been betrayed</a:t>
            </a:r>
          </a:p>
          <a:p>
            <a:pPr lvl="1"/>
            <a:r>
              <a:rPr lang="en-US" sz="2000" dirty="0"/>
              <a:t>F. Scott Fitzgerald – “The Great Gatsby”</a:t>
            </a:r>
          </a:p>
          <a:p>
            <a:pPr lvl="1"/>
            <a:r>
              <a:rPr lang="en-US" sz="2000" dirty="0"/>
              <a:t>Ernst Hemingway – “Farewell to Arms” </a:t>
            </a:r>
          </a:p>
          <a:p>
            <a:pPr lvl="1"/>
            <a:r>
              <a:rPr lang="en-US" sz="2000" dirty="0"/>
              <a:t>Langston Hughes – “The Ways of White Folks”</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514600"/>
            <a:ext cx="2057400"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descr="http://3.bp.blogspot.com/_00c1D5M1SX8/S-Um3bxqmiI/AAAAAAAAEV8/1erJAZSuH2A/s1600/gatsb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276600"/>
            <a:ext cx="2237994"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2.bp.blogspot.com/-IbWJOGds16A/UasETN5_7dI/AAAAAAAAS8U/9yYyjUQRN3s/s1600/farewell%2Bto%2Barm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0430" y="3276600"/>
            <a:ext cx="2362938"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182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a:bodyPr>
          <a:lstStyle/>
          <a:p>
            <a:r>
              <a:rPr lang="en-US" sz="3600" dirty="0">
                <a:latin typeface="Broadway" panose="04040905080B02020502" pitchFamily="82" charset="0"/>
              </a:rPr>
              <a:t>Deciphering the Roaring 20s</a:t>
            </a:r>
          </a:p>
        </p:txBody>
      </p:sp>
      <p:sp>
        <p:nvSpPr>
          <p:cNvPr id="3" name="Content Placeholder 2"/>
          <p:cNvSpPr>
            <a:spLocks noGrp="1"/>
          </p:cNvSpPr>
          <p:nvPr>
            <p:ph idx="1"/>
          </p:nvPr>
        </p:nvSpPr>
        <p:spPr/>
        <p:txBody>
          <a:bodyPr/>
          <a:lstStyle/>
          <a:p>
            <a:pPr lvl="0"/>
            <a:r>
              <a:rPr lang="en-US" sz="2000" b="1" i="1" dirty="0"/>
              <a:t>Prompt: </a:t>
            </a:r>
            <a:r>
              <a:rPr lang="en-US" sz="2000" dirty="0"/>
              <a:t>The stereotypical view of the decade following World War I is the image of the </a:t>
            </a:r>
            <a:r>
              <a:rPr lang="en-US" sz="2000" i="1" dirty="0"/>
              <a:t>Roaring Twenties</a:t>
            </a:r>
            <a:r>
              <a:rPr lang="en-US" sz="2000" dirty="0"/>
              <a:t> where the </a:t>
            </a:r>
            <a:r>
              <a:rPr lang="en-US" sz="2000" i="1" dirty="0"/>
              <a:t>roaring</a:t>
            </a:r>
            <a:r>
              <a:rPr lang="en-US" sz="2000" dirty="0"/>
              <a:t> was the sound of jazz, speakeasies and the celebration of prosperity.  Historians, however, disagree with this stereotypical view and argue that the </a:t>
            </a:r>
            <a:r>
              <a:rPr lang="en-US" sz="2000" i="1" dirty="0"/>
              <a:t>roar</a:t>
            </a:r>
            <a:r>
              <a:rPr lang="en-US" sz="2000" dirty="0"/>
              <a:t> of the 1920s was the sound of conflict.</a:t>
            </a:r>
            <a:br>
              <a:rPr lang="en-US" sz="2000" dirty="0"/>
            </a:br>
            <a:r>
              <a:rPr lang="en-US" sz="2000" dirty="0"/>
              <a:t/>
            </a:r>
            <a:br>
              <a:rPr lang="en-US" sz="2000" dirty="0"/>
            </a:br>
            <a:r>
              <a:rPr lang="en-US" sz="2000" dirty="0"/>
              <a:t>To what degree and in what ways was the decade of the twenties defined by a clash of cultures in America?</a:t>
            </a:r>
          </a:p>
          <a:p>
            <a:r>
              <a:rPr lang="en-US" dirty="0"/>
              <a:t>Construct a thesis and support with 5 facts</a:t>
            </a:r>
          </a:p>
        </p:txBody>
      </p:sp>
    </p:spTree>
    <p:extLst>
      <p:ext uri="{BB962C8B-B14F-4D97-AF65-F5344CB8AC3E}">
        <p14:creationId xmlns:p14="http://schemas.microsoft.com/office/powerpoint/2010/main" val="9067994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a:latin typeface="Broadway" panose="04040905080B02020502" pitchFamily="82" charset="0"/>
              </a:rPr>
              <a:t>Normalcy Presidents</a:t>
            </a:r>
          </a:p>
        </p:txBody>
      </p:sp>
      <p:sp>
        <p:nvSpPr>
          <p:cNvPr id="5" name="Text Placeholder 4"/>
          <p:cNvSpPr>
            <a:spLocks noGrp="1"/>
          </p:cNvSpPr>
          <p:nvPr>
            <p:ph type="body" idx="1"/>
          </p:nvPr>
        </p:nvSpPr>
        <p:spPr/>
        <p:txBody>
          <a:bodyPr/>
          <a:lstStyle/>
          <a:p>
            <a:r>
              <a:rPr lang="en-US" dirty="0"/>
              <a:t>Simpler </a:t>
            </a:r>
            <a:r>
              <a:rPr lang="en-US"/>
              <a:t>times and laissez </a:t>
            </a:r>
            <a:r>
              <a:rPr lang="en-US" dirty="0"/>
              <a:t>faire breeds destructive economic forces</a:t>
            </a:r>
          </a:p>
        </p:txBody>
      </p:sp>
    </p:spTree>
    <p:extLst>
      <p:ext uri="{BB962C8B-B14F-4D97-AF65-F5344CB8AC3E}">
        <p14:creationId xmlns:p14="http://schemas.microsoft.com/office/powerpoint/2010/main" val="32363108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r>
              <a:rPr lang="en-US" dirty="0">
                <a:latin typeface="Broadway" panose="04040905080B02020502" pitchFamily="82" charset="0"/>
              </a:rPr>
              <a:t>Roaring 20s</a:t>
            </a:r>
            <a:endParaRPr lang="en-US" dirty="0"/>
          </a:p>
        </p:txBody>
      </p:sp>
      <p:sp>
        <p:nvSpPr>
          <p:cNvPr id="3" name="Content Placeholder 2"/>
          <p:cNvSpPr>
            <a:spLocks noGrp="1"/>
          </p:cNvSpPr>
          <p:nvPr>
            <p:ph idx="1"/>
          </p:nvPr>
        </p:nvSpPr>
        <p:spPr>
          <a:xfrm>
            <a:off x="457200" y="1371600"/>
            <a:ext cx="8229600" cy="4953000"/>
          </a:xfrm>
        </p:spPr>
        <p:txBody>
          <a:bodyPr>
            <a:normAutofit/>
          </a:bodyPr>
          <a:lstStyle/>
          <a:p>
            <a:r>
              <a:rPr lang="en-US" sz="2400" dirty="0" smtClean="0">
                <a:latin typeface="Times New Roman" panose="02020603050405020304" pitchFamily="18" charset="0"/>
                <a:cs typeface="Times New Roman" panose="02020603050405020304" pitchFamily="18" charset="0"/>
              </a:rPr>
              <a:t>The 1920s – a decade of booming economy and cultural clash driven by lingering memories of WWI and desire to forget</a:t>
            </a:r>
            <a:endParaRPr lang="en-US" sz="2400" dirty="0">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590800"/>
            <a:ext cx="2971800" cy="3429000"/>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304800" y="2362200"/>
            <a:ext cx="2362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Isolationism</a:t>
            </a:r>
            <a:endParaRPr lang="en-US" sz="2400" dirty="0">
              <a:latin typeface="Times New Roman" panose="02020603050405020304" pitchFamily="18" charset="0"/>
              <a:cs typeface="Times New Roman" panose="02020603050405020304" pitchFamily="18" charset="0"/>
            </a:endParaRPr>
          </a:p>
        </p:txBody>
      </p:sp>
      <p:sp>
        <p:nvSpPr>
          <p:cNvPr id="6" name="Rectangle 5"/>
          <p:cNvSpPr/>
          <p:nvPr/>
        </p:nvSpPr>
        <p:spPr>
          <a:xfrm>
            <a:off x="304800" y="3005504"/>
            <a:ext cx="2362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Anti-immigration</a:t>
            </a:r>
            <a:endParaRPr lang="en-US" sz="2400" dirty="0">
              <a:latin typeface="Times New Roman" panose="02020603050405020304" pitchFamily="18" charset="0"/>
              <a:cs typeface="Times New Roman" panose="02020603050405020304" pitchFamily="18" charset="0"/>
            </a:endParaRPr>
          </a:p>
        </p:txBody>
      </p:sp>
      <p:sp>
        <p:nvSpPr>
          <p:cNvPr id="7" name="Rectangle 6"/>
          <p:cNvSpPr/>
          <p:nvPr/>
        </p:nvSpPr>
        <p:spPr>
          <a:xfrm>
            <a:off x="322385" y="3581400"/>
            <a:ext cx="2362200" cy="723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Red Scare (Anti-Communism)</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304800" y="4457700"/>
            <a:ext cx="2362200" cy="1062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Laissez Faire – </a:t>
            </a:r>
            <a:r>
              <a:rPr lang="en-US" sz="2400" dirty="0" err="1" smtClean="0">
                <a:latin typeface="Times New Roman" panose="02020603050405020304" pitchFamily="18" charset="0"/>
                <a:cs typeface="Times New Roman" panose="02020603050405020304" pitchFamily="18" charset="0"/>
              </a:rPr>
              <a:t>Mellonism</a:t>
            </a:r>
            <a:r>
              <a:rPr lang="en-US" sz="2400" dirty="0" smtClean="0">
                <a:latin typeface="Times New Roman" panose="02020603050405020304" pitchFamily="18" charset="0"/>
                <a:cs typeface="Times New Roman" panose="02020603050405020304" pitchFamily="18" charset="0"/>
              </a:rPr>
              <a:t> (Anti-Progressivism) </a:t>
            </a:r>
            <a:endParaRPr lang="en-US" sz="2400" dirty="0">
              <a:latin typeface="Times New Roman" panose="02020603050405020304" pitchFamily="18" charset="0"/>
              <a:cs typeface="Times New Roman" panose="02020603050405020304" pitchFamily="18" charset="0"/>
            </a:endParaRPr>
          </a:p>
        </p:txBody>
      </p:sp>
      <p:sp>
        <p:nvSpPr>
          <p:cNvPr id="9" name="Rectangle 8"/>
          <p:cNvSpPr/>
          <p:nvPr/>
        </p:nvSpPr>
        <p:spPr>
          <a:xfrm>
            <a:off x="6087207" y="3135925"/>
            <a:ext cx="2406162" cy="6975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Booming Economy</a:t>
            </a:r>
            <a:endParaRPr lang="en-US" sz="2400" dirty="0">
              <a:latin typeface="Times New Roman" panose="02020603050405020304" pitchFamily="18" charset="0"/>
              <a:cs typeface="Times New Roman" panose="02020603050405020304" pitchFamily="18" charset="0"/>
            </a:endParaRPr>
          </a:p>
        </p:txBody>
      </p:sp>
      <p:sp>
        <p:nvSpPr>
          <p:cNvPr id="10" name="Rectangle 9"/>
          <p:cNvSpPr/>
          <p:nvPr/>
        </p:nvSpPr>
        <p:spPr>
          <a:xfrm>
            <a:off x="6096000" y="3958005"/>
            <a:ext cx="2362200" cy="7971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Convenient Consumerism</a:t>
            </a:r>
            <a:endParaRPr lang="en-US" sz="2400" dirty="0">
              <a:latin typeface="Times New Roman" panose="02020603050405020304" pitchFamily="18" charset="0"/>
              <a:cs typeface="Times New Roman" panose="02020603050405020304" pitchFamily="18" charset="0"/>
            </a:endParaRPr>
          </a:p>
        </p:txBody>
      </p:sp>
      <p:sp>
        <p:nvSpPr>
          <p:cNvPr id="11" name="Rectangle 10"/>
          <p:cNvSpPr/>
          <p:nvPr/>
        </p:nvSpPr>
        <p:spPr>
          <a:xfrm>
            <a:off x="6101862" y="4897316"/>
            <a:ext cx="2362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The Flapper</a:t>
            </a:r>
            <a:endParaRPr lang="en-US" sz="2400" dirty="0">
              <a:latin typeface="Times New Roman" panose="02020603050405020304" pitchFamily="18" charset="0"/>
              <a:cs typeface="Times New Roman" panose="02020603050405020304" pitchFamily="18" charset="0"/>
            </a:endParaRPr>
          </a:p>
        </p:txBody>
      </p:sp>
      <p:sp>
        <p:nvSpPr>
          <p:cNvPr id="12" name="Rectangle 11"/>
          <p:cNvSpPr/>
          <p:nvPr/>
        </p:nvSpPr>
        <p:spPr>
          <a:xfrm>
            <a:off x="6101862" y="5496658"/>
            <a:ext cx="2362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Jazz Age</a:t>
            </a:r>
            <a:endParaRPr lang="en-US" sz="2400" dirty="0">
              <a:latin typeface="Times New Roman" panose="02020603050405020304" pitchFamily="18" charset="0"/>
              <a:cs typeface="Times New Roman" panose="02020603050405020304" pitchFamily="18" charset="0"/>
            </a:endParaRPr>
          </a:p>
        </p:txBody>
      </p:sp>
      <p:sp>
        <p:nvSpPr>
          <p:cNvPr id="13" name="Rectangle 12"/>
          <p:cNvSpPr/>
          <p:nvPr/>
        </p:nvSpPr>
        <p:spPr>
          <a:xfrm>
            <a:off x="6052038" y="2524860"/>
            <a:ext cx="2362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Modernism </a:t>
            </a:r>
            <a:endParaRPr lang="en-US" sz="2400" dirty="0">
              <a:latin typeface="Times New Roman" panose="02020603050405020304" pitchFamily="18" charset="0"/>
              <a:cs typeface="Times New Roman" panose="02020603050405020304" pitchFamily="18" charset="0"/>
            </a:endParaRPr>
          </a:p>
        </p:txBody>
      </p:sp>
      <p:sp>
        <p:nvSpPr>
          <p:cNvPr id="14" name="Rectangle 13"/>
          <p:cNvSpPr/>
          <p:nvPr/>
        </p:nvSpPr>
        <p:spPr>
          <a:xfrm>
            <a:off x="6087207" y="6066694"/>
            <a:ext cx="2362200" cy="638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The Forgotten Generation</a:t>
            </a:r>
            <a:endParaRPr lang="en-US" sz="2400" dirty="0">
              <a:latin typeface="Times New Roman" panose="02020603050405020304" pitchFamily="18" charset="0"/>
              <a:cs typeface="Times New Roman" panose="02020603050405020304" pitchFamily="18" charset="0"/>
            </a:endParaRPr>
          </a:p>
        </p:txBody>
      </p:sp>
      <p:sp>
        <p:nvSpPr>
          <p:cNvPr id="15" name="Rectangle 14"/>
          <p:cNvSpPr/>
          <p:nvPr/>
        </p:nvSpPr>
        <p:spPr>
          <a:xfrm>
            <a:off x="322385" y="5609494"/>
            <a:ext cx="2362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Prohibition</a:t>
            </a:r>
            <a:endParaRPr lang="en-US" sz="2400" dirty="0">
              <a:latin typeface="Times New Roman" panose="02020603050405020304" pitchFamily="18" charset="0"/>
              <a:cs typeface="Times New Roman" panose="02020603050405020304" pitchFamily="18" charset="0"/>
            </a:endParaRPr>
          </a:p>
        </p:txBody>
      </p:sp>
      <p:sp>
        <p:nvSpPr>
          <p:cNvPr id="16" name="Rectangle 15"/>
          <p:cNvSpPr/>
          <p:nvPr/>
        </p:nvSpPr>
        <p:spPr>
          <a:xfrm>
            <a:off x="310662" y="6224953"/>
            <a:ext cx="2362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Fundamentalism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97877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15112"/>
          </a:xfrm>
        </p:spPr>
        <p:txBody>
          <a:bodyPr>
            <a:noAutofit/>
          </a:bodyPr>
          <a:lstStyle/>
          <a:p>
            <a:r>
              <a:rPr lang="en-US" sz="3600" dirty="0">
                <a:latin typeface="Broadway" panose="04040905080B02020502" pitchFamily="82" charset="0"/>
              </a:rPr>
              <a:t>Agenda</a:t>
            </a:r>
          </a:p>
        </p:txBody>
      </p:sp>
      <p:sp>
        <p:nvSpPr>
          <p:cNvPr id="3" name="Content Placeholder 2"/>
          <p:cNvSpPr>
            <a:spLocks noGrp="1"/>
          </p:cNvSpPr>
          <p:nvPr>
            <p:ph idx="1"/>
          </p:nvPr>
        </p:nvSpPr>
        <p:spPr>
          <a:xfrm>
            <a:off x="457200" y="1066800"/>
            <a:ext cx="8229600" cy="5257800"/>
          </a:xfrm>
        </p:spPr>
        <p:txBody>
          <a:bodyPr>
            <a:normAutofit fontScale="85000" lnSpcReduction="10000"/>
          </a:bodyPr>
          <a:lstStyle/>
          <a:p>
            <a:r>
              <a:rPr lang="en-US" sz="1400" b="1" dirty="0"/>
              <a:t>Period 7: 1890 – 1945</a:t>
            </a:r>
            <a:r>
              <a:rPr lang="en-US" sz="1400" dirty="0"/>
              <a:t> </a:t>
            </a:r>
            <a:r>
              <a:rPr lang="en-US" sz="1400" b="1" dirty="0"/>
              <a:t>–</a:t>
            </a:r>
            <a:r>
              <a:rPr lang="en-US" sz="1400" dirty="0"/>
              <a:t> </a:t>
            </a:r>
            <a:r>
              <a:rPr lang="en-US" sz="1400" b="1" dirty="0"/>
              <a:t>An increasingly pluralistic United States faced profound domestic and global challenges, debated the proper degree of government activism, and sought to define its international role. </a:t>
            </a:r>
            <a:endParaRPr lang="en-US" sz="1400" dirty="0"/>
          </a:p>
          <a:p>
            <a:pPr lvl="0"/>
            <a:r>
              <a:rPr lang="en-US" sz="1400" b="1" dirty="0"/>
              <a:t>Key Concept 7.1:</a:t>
            </a:r>
            <a:r>
              <a:rPr lang="en-US" sz="1400" dirty="0"/>
              <a:t> Growth expanded opportunity, while economic instability led to new efforts to reform U.S. society and its economic system </a:t>
            </a:r>
          </a:p>
          <a:p>
            <a:pPr marL="0" indent="0">
              <a:buNone/>
            </a:pPr>
            <a:endParaRPr lang="en-US" sz="500" dirty="0"/>
          </a:p>
          <a:p>
            <a:pPr marL="0" indent="0">
              <a:buNone/>
            </a:pPr>
            <a:r>
              <a:rPr lang="en-US" sz="1900" i="1" dirty="0"/>
              <a:t>Essential Question: </a:t>
            </a:r>
            <a:r>
              <a:rPr lang="en-US" sz="1900" dirty="0"/>
              <a:t>How has America’s views been redefined by economic necessities, cultural notions, and national security during the turn of the 20</a:t>
            </a:r>
            <a:r>
              <a:rPr lang="en-US" sz="1900" baseline="30000" dirty="0"/>
              <a:t>th</a:t>
            </a:r>
            <a:r>
              <a:rPr lang="en-US" sz="1900" dirty="0"/>
              <a:t> century? </a:t>
            </a:r>
          </a:p>
          <a:p>
            <a:pPr marL="0" indent="0">
              <a:buNone/>
            </a:pPr>
            <a:r>
              <a:rPr lang="en-US" sz="1900" i="1" dirty="0"/>
              <a:t>Students can:</a:t>
            </a:r>
          </a:p>
          <a:p>
            <a:pPr lvl="0"/>
            <a:r>
              <a:rPr lang="en-US" sz="1900" dirty="0"/>
              <a:t>Decipher how did the evolution of industrial capitalism change American society in the 1890s to 1945 era</a:t>
            </a:r>
          </a:p>
          <a:p>
            <a:r>
              <a:rPr lang="en-US" sz="1900" dirty="0"/>
              <a:t>Evaluate how politicians and reformers responded to industrial changes, in the course of doing so, fundamentally change the role of government, especially the federal government, in the lives of Americans</a:t>
            </a:r>
          </a:p>
          <a:p>
            <a:pPr marL="0" lvl="0" indent="0">
              <a:buNone/>
            </a:pPr>
            <a:endParaRPr lang="en-US" sz="1400" dirty="0"/>
          </a:p>
          <a:p>
            <a:pPr marL="0" lvl="0" indent="0">
              <a:buNone/>
            </a:pPr>
            <a:r>
              <a:rPr lang="en-US" sz="2100" b="1" dirty="0">
                <a:solidFill>
                  <a:schemeClr val="accent1">
                    <a:lumMod val="75000"/>
                  </a:schemeClr>
                </a:solidFill>
              </a:rPr>
              <a:t>Agenda</a:t>
            </a:r>
          </a:p>
          <a:p>
            <a:r>
              <a:rPr lang="en-US" sz="2100" dirty="0" smtClean="0"/>
              <a:t>Perspective of the 1920s</a:t>
            </a:r>
            <a:endParaRPr lang="en-US" sz="2100" dirty="0"/>
          </a:p>
          <a:p>
            <a:r>
              <a:rPr lang="en-US" sz="2100" dirty="0" smtClean="0"/>
              <a:t>The Politics of Normalcy</a:t>
            </a:r>
            <a:endParaRPr lang="en-US" sz="2100" dirty="0"/>
          </a:p>
          <a:p>
            <a:r>
              <a:rPr lang="en-US" sz="2100" dirty="0"/>
              <a:t>The Culture War</a:t>
            </a:r>
          </a:p>
          <a:p>
            <a:pPr marL="0" indent="0">
              <a:buNone/>
            </a:pPr>
            <a:endParaRPr lang="en-US" sz="1400" b="1" dirty="0">
              <a:solidFill>
                <a:srgbClr val="FF0000"/>
              </a:solidFill>
            </a:endParaRPr>
          </a:p>
          <a:p>
            <a:pPr marL="0" indent="0">
              <a:buNone/>
            </a:pPr>
            <a:r>
              <a:rPr lang="en-US" sz="2100" b="1" dirty="0">
                <a:solidFill>
                  <a:srgbClr val="FF0000"/>
                </a:solidFill>
              </a:rPr>
              <a:t>Homework</a:t>
            </a:r>
            <a:r>
              <a:rPr lang="en-US" sz="2100" b="1" dirty="0" smtClean="0">
                <a:solidFill>
                  <a:srgbClr val="FF0000"/>
                </a:solidFill>
              </a:rPr>
              <a:t>:</a:t>
            </a:r>
          </a:p>
          <a:p>
            <a:r>
              <a:rPr lang="en-US" sz="2100" b="1" dirty="0" smtClean="0">
                <a:solidFill>
                  <a:srgbClr val="FF0000"/>
                </a:solidFill>
              </a:rPr>
              <a:t>Finish </a:t>
            </a:r>
            <a:r>
              <a:rPr lang="en-US" sz="2100" b="1" smtClean="0">
                <a:solidFill>
                  <a:srgbClr val="FF0000"/>
                </a:solidFill>
              </a:rPr>
              <a:t>Ideological Spectrums</a:t>
            </a:r>
            <a:endParaRPr lang="en-US" sz="2100" b="1" dirty="0">
              <a:solidFill>
                <a:srgbClr val="FF0000"/>
              </a:solidFill>
            </a:endParaRPr>
          </a:p>
          <a:p>
            <a:endParaRPr lang="en-US" dirty="0"/>
          </a:p>
        </p:txBody>
      </p:sp>
    </p:spTree>
    <p:extLst>
      <p:ext uri="{BB962C8B-B14F-4D97-AF65-F5344CB8AC3E}">
        <p14:creationId xmlns:p14="http://schemas.microsoft.com/office/powerpoint/2010/main" val="260543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85800"/>
          </a:xfrm>
        </p:spPr>
        <p:txBody>
          <a:bodyPr>
            <a:normAutofit fontScale="90000"/>
          </a:bodyPr>
          <a:lstStyle/>
          <a:p>
            <a:r>
              <a:rPr lang="en-US" dirty="0">
                <a:latin typeface="Broadway" pitchFamily="82" charset="0"/>
              </a:rPr>
              <a:t>Clash of Cultures</a:t>
            </a:r>
          </a:p>
        </p:txBody>
      </p:sp>
      <p:sp>
        <p:nvSpPr>
          <p:cNvPr id="3" name="Content Placeholder 2"/>
          <p:cNvSpPr>
            <a:spLocks noGrp="1"/>
          </p:cNvSpPr>
          <p:nvPr>
            <p:ph idx="1"/>
          </p:nvPr>
        </p:nvSpPr>
        <p:spPr>
          <a:xfrm>
            <a:off x="457200" y="1143000"/>
            <a:ext cx="8229600" cy="5181600"/>
          </a:xfrm>
        </p:spPr>
        <p:txBody>
          <a:bodyPr/>
          <a:lstStyle/>
          <a:p>
            <a:r>
              <a:rPr lang="en-US" dirty="0"/>
              <a:t>Demonstrate how the 1920’s United States was a nation divided along cultural views.</a:t>
            </a:r>
          </a:p>
          <a:p>
            <a:r>
              <a:rPr lang="en-US" dirty="0"/>
              <a:t>Use one of the following to show how America was divided:</a:t>
            </a:r>
          </a:p>
          <a:p>
            <a:r>
              <a:rPr lang="en-US" dirty="0"/>
              <a:t>Prohibition			Evolution</a:t>
            </a:r>
          </a:p>
          <a:p>
            <a:r>
              <a:rPr lang="en-US" dirty="0"/>
              <a:t>Immigration			Role of Women</a:t>
            </a:r>
          </a:p>
          <a:p>
            <a:r>
              <a:rPr lang="en-US" dirty="0"/>
              <a:t>Consumerism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962400"/>
            <a:ext cx="5638800" cy="2695575"/>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231856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762000"/>
          </a:xfrm>
        </p:spPr>
        <p:txBody>
          <a:bodyPr>
            <a:normAutofit fontScale="90000"/>
          </a:bodyPr>
          <a:lstStyle/>
          <a:p>
            <a:r>
              <a:rPr lang="en-US" dirty="0" smtClean="0">
                <a:latin typeface="Broadway" panose="04040905080B02020502" pitchFamily="82" charset="0"/>
              </a:rPr>
              <a:t>The Boom of the 20s</a:t>
            </a:r>
            <a:endParaRPr lang="en-US" dirty="0">
              <a:latin typeface="Broadway" panose="04040905080B02020502" pitchFamily="82"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219200"/>
            <a:ext cx="7467600" cy="3810000"/>
          </a:xfrm>
        </p:spPr>
      </p:pic>
      <p:sp>
        <p:nvSpPr>
          <p:cNvPr id="5" name="Rectangle 4"/>
          <p:cNvSpPr/>
          <p:nvPr/>
        </p:nvSpPr>
        <p:spPr>
          <a:xfrm>
            <a:off x="304800" y="5181600"/>
            <a:ext cx="83058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latin typeface="Times New Roman" panose="02020603050405020304" pitchFamily="18" charset="0"/>
                <a:cs typeface="Times New Roman" panose="02020603050405020304" pitchFamily="18" charset="0"/>
              </a:rPr>
              <a:t>How would the following demographics view the prosperity of the 1920s?</a:t>
            </a:r>
          </a:p>
          <a:p>
            <a:pPr marL="342900" indent="-342900">
              <a:buFont typeface="Arial" panose="020B0604020202020204" pitchFamily="34" charset="0"/>
              <a:buChar char="•"/>
            </a:pPr>
            <a:r>
              <a:rPr lang="en-US" sz="2000" dirty="0" err="1" smtClean="0">
                <a:latin typeface="Times New Roman" panose="02020603050405020304" pitchFamily="18" charset="0"/>
                <a:cs typeface="Times New Roman" panose="02020603050405020304" pitchFamily="18" charset="0"/>
              </a:rPr>
              <a:t>Mellonites</a:t>
            </a:r>
            <a:endParaRPr lang="en-US"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White protestant urbanites </a:t>
            </a:r>
          </a:p>
          <a:p>
            <a:pPr marL="342900" indent="-34290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Farmers</a:t>
            </a:r>
          </a:p>
          <a:p>
            <a:pPr marL="342900" indent="-34290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African Americans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75477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855" y="457200"/>
            <a:ext cx="8229600" cy="591312"/>
          </a:xfrm>
        </p:spPr>
        <p:txBody>
          <a:bodyPr>
            <a:normAutofit fontScale="90000"/>
          </a:bodyPr>
          <a:lstStyle/>
          <a:p>
            <a:r>
              <a:rPr lang="en-US" dirty="0"/>
              <a:t>The Dichotomy of the 20s</a:t>
            </a:r>
          </a:p>
        </p:txBody>
      </p:sp>
      <p:sp>
        <p:nvSpPr>
          <p:cNvPr id="3" name="Content Placeholder 2"/>
          <p:cNvSpPr>
            <a:spLocks noGrp="1"/>
          </p:cNvSpPr>
          <p:nvPr>
            <p:ph idx="1"/>
          </p:nvPr>
        </p:nvSpPr>
        <p:spPr>
          <a:xfrm>
            <a:off x="304800" y="1219200"/>
            <a:ext cx="8686800" cy="4784725"/>
          </a:xfrm>
        </p:spPr>
        <p:txBody>
          <a:bodyPr>
            <a:normAutofit/>
          </a:bodyPr>
          <a:lstStyle/>
          <a:p>
            <a:r>
              <a:rPr lang="en-US" sz="2400" b="1" dirty="0">
                <a:solidFill>
                  <a:srgbClr val="C00000"/>
                </a:solidFill>
              </a:rPr>
              <a:t>The </a:t>
            </a:r>
            <a:r>
              <a:rPr lang="en-US" sz="2400" b="1" dirty="0" smtClean="0">
                <a:solidFill>
                  <a:srgbClr val="C00000"/>
                </a:solidFill>
              </a:rPr>
              <a:t>1920s: Excitement &amp; prosperity vs. fear &amp; struggle</a:t>
            </a:r>
          </a:p>
          <a:p>
            <a:pPr lvl="1"/>
            <a:r>
              <a:rPr lang="en-US" sz="2200" b="1" dirty="0" smtClean="0"/>
              <a:t>BIGGEST factors: WWI &amp; Bolshevik Revolution </a:t>
            </a:r>
          </a:p>
          <a:p>
            <a:pPr marL="6350" lvl="1" indent="-6350">
              <a:buNone/>
            </a:pPr>
            <a:endParaRPr lang="en-US" sz="2200" b="1" dirty="0" smtClean="0"/>
          </a:p>
          <a:p>
            <a:pPr lvl="1"/>
            <a:endParaRPr lang="en-US" sz="2000" dirty="0" smtClean="0"/>
          </a:p>
          <a:p>
            <a:pPr lvl="1"/>
            <a:endParaRPr lang="en-US"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3844802"/>
            <a:ext cx="28575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ts1.mm.bing.net/th?&amp;id=HN.608002026258104704&amp;w=300&amp;h=300&amp;c=0&amp;pid=1.9&amp;rs=0&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4191000"/>
            <a:ext cx="2362200" cy="21894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2385" y="2133600"/>
            <a:ext cx="40386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latin typeface="Times New Roman" panose="02020603050405020304" pitchFamily="18" charset="0"/>
                <a:cs typeface="Times New Roman" panose="02020603050405020304" pitchFamily="18" charset="0"/>
              </a:rPr>
              <a:t>PROPERSITY</a:t>
            </a:r>
          </a:p>
          <a:p>
            <a:pPr marL="342900" indent="-342900">
              <a:buFont typeface="Arial" panose="020B0604020202020204" pitchFamily="34" charset="0"/>
              <a:buChar char="•"/>
            </a:pPr>
            <a:r>
              <a:rPr lang="en-US" sz="2000" dirty="0" smtClean="0">
                <a:solidFill>
                  <a:schemeClr val="bg1"/>
                </a:solidFill>
                <a:latin typeface="Times New Roman" panose="02020603050405020304" pitchFamily="18" charset="0"/>
                <a:cs typeface="Times New Roman" panose="02020603050405020304" pitchFamily="18" charset="0"/>
              </a:rPr>
              <a:t>Middle &amp; Upper class</a:t>
            </a:r>
          </a:p>
          <a:p>
            <a:pPr marL="342900" indent="-342900">
              <a:buFont typeface="Arial" panose="020B0604020202020204" pitchFamily="34" charset="0"/>
              <a:buChar char="•"/>
            </a:pPr>
            <a:r>
              <a:rPr lang="en-US" sz="2000" dirty="0" smtClean="0">
                <a:solidFill>
                  <a:schemeClr val="bg1"/>
                </a:solidFill>
                <a:latin typeface="Times New Roman" panose="02020603050405020304" pitchFamily="18" charset="0"/>
                <a:cs typeface="Times New Roman" panose="02020603050405020304" pitchFamily="18" charset="0"/>
              </a:rPr>
              <a:t>White protestants</a:t>
            </a:r>
          </a:p>
          <a:p>
            <a:pPr marL="342900" indent="-342900">
              <a:buFont typeface="Arial" panose="020B0604020202020204" pitchFamily="34" charset="0"/>
              <a:buChar char="•"/>
            </a:pPr>
            <a:r>
              <a:rPr lang="en-US" sz="2000" dirty="0" smtClean="0">
                <a:solidFill>
                  <a:schemeClr val="bg1"/>
                </a:solidFill>
                <a:latin typeface="Times New Roman" panose="02020603050405020304" pitchFamily="18" charset="0"/>
                <a:cs typeface="Times New Roman" panose="02020603050405020304" pitchFamily="18" charset="0"/>
              </a:rPr>
              <a:t>Urbanites</a:t>
            </a:r>
          </a:p>
          <a:p>
            <a:r>
              <a:rPr lang="en-US" sz="2000" dirty="0" smtClean="0">
                <a:solidFill>
                  <a:schemeClr val="bg1"/>
                </a:solidFill>
                <a:latin typeface="Times New Roman" panose="02020603050405020304" pitchFamily="18" charset="0"/>
                <a:cs typeface="Times New Roman" panose="02020603050405020304" pitchFamily="18" charset="0"/>
              </a:rPr>
              <a:t>The Lost Generation (Great Gatsby)</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495800" y="2133600"/>
            <a:ext cx="4495800" cy="1524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latin typeface="Times New Roman" panose="02020603050405020304" pitchFamily="18" charset="0"/>
                <a:cs typeface="Times New Roman" panose="02020603050405020304" pitchFamily="18" charset="0"/>
              </a:rPr>
              <a:t>STRUGGLING</a:t>
            </a:r>
          </a:p>
          <a:p>
            <a:pPr marL="342900" indent="-342900">
              <a:buFont typeface="Arial" panose="020B0604020202020204" pitchFamily="34" charset="0"/>
              <a:buChar char="•"/>
            </a:pPr>
            <a:r>
              <a:rPr lang="en-US" sz="2000" dirty="0" smtClean="0">
                <a:solidFill>
                  <a:schemeClr val="bg1"/>
                </a:solidFill>
                <a:latin typeface="Times New Roman" panose="02020603050405020304" pitchFamily="18" charset="0"/>
                <a:cs typeface="Times New Roman" panose="02020603050405020304" pitchFamily="18" charset="0"/>
              </a:rPr>
              <a:t>Minorities &amp; poor</a:t>
            </a:r>
          </a:p>
          <a:p>
            <a:pPr marL="342900" indent="-342900">
              <a:buFont typeface="Arial" panose="020B0604020202020204" pitchFamily="34" charset="0"/>
              <a:buChar char="•"/>
            </a:pPr>
            <a:r>
              <a:rPr lang="en-US" sz="2000" dirty="0" smtClean="0">
                <a:solidFill>
                  <a:schemeClr val="bg1"/>
                </a:solidFill>
                <a:latin typeface="Times New Roman" panose="02020603050405020304" pitchFamily="18" charset="0"/>
                <a:cs typeface="Times New Roman" panose="02020603050405020304" pitchFamily="18" charset="0"/>
              </a:rPr>
              <a:t>Farmers</a:t>
            </a:r>
          </a:p>
          <a:p>
            <a:r>
              <a:rPr lang="en-US" sz="2000" dirty="0" smtClean="0">
                <a:solidFill>
                  <a:schemeClr val="bg1"/>
                </a:solidFill>
                <a:latin typeface="Times New Roman" panose="02020603050405020304" pitchFamily="18" charset="0"/>
                <a:cs typeface="Times New Roman" panose="02020603050405020304" pitchFamily="18" charset="0"/>
              </a:rPr>
              <a:t>(Easy susceptible to Xenophobia &amp; the KKK)</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835523"/>
            <a:ext cx="2751021" cy="2900362"/>
          </a:xfrm>
          <a:prstGeom prst="rect">
            <a:avLst/>
          </a:prstGeom>
        </p:spPr>
      </p:pic>
    </p:spTree>
    <p:extLst>
      <p:ext uri="{BB962C8B-B14F-4D97-AF65-F5344CB8AC3E}">
        <p14:creationId xmlns:p14="http://schemas.microsoft.com/office/powerpoint/2010/main" val="17312286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15112"/>
          </a:xfrm>
        </p:spPr>
        <p:txBody>
          <a:bodyPr>
            <a:noAutofit/>
          </a:bodyPr>
          <a:lstStyle/>
          <a:p>
            <a:r>
              <a:rPr lang="en-US" sz="3600" dirty="0">
                <a:latin typeface="Broadway" panose="04040905080B02020502" pitchFamily="82" charset="0"/>
              </a:rPr>
              <a:t>Agenda</a:t>
            </a:r>
          </a:p>
        </p:txBody>
      </p:sp>
      <p:sp>
        <p:nvSpPr>
          <p:cNvPr id="3" name="Content Placeholder 2"/>
          <p:cNvSpPr>
            <a:spLocks noGrp="1"/>
          </p:cNvSpPr>
          <p:nvPr>
            <p:ph idx="1"/>
          </p:nvPr>
        </p:nvSpPr>
        <p:spPr>
          <a:xfrm>
            <a:off x="403761" y="1066800"/>
            <a:ext cx="8229600" cy="5257800"/>
          </a:xfrm>
        </p:spPr>
        <p:txBody>
          <a:bodyPr>
            <a:normAutofit/>
          </a:bodyPr>
          <a:lstStyle/>
          <a:p>
            <a:pPr marL="0" indent="0">
              <a:buNone/>
            </a:pPr>
            <a:endParaRPr lang="en-US" sz="100" dirty="0"/>
          </a:p>
          <a:p>
            <a:pPr marL="0" indent="0">
              <a:buNone/>
            </a:pPr>
            <a:r>
              <a:rPr lang="en-US" sz="1600" dirty="0">
                <a:solidFill>
                  <a:srgbClr val="002060"/>
                </a:solidFill>
              </a:rPr>
              <a:t>Essential Question</a:t>
            </a:r>
            <a:r>
              <a:rPr lang="en-US" sz="1600" dirty="0"/>
              <a:t>: How has America’s views been redefined by economic necessities, cultural notions, and national security during the turn of the 20</a:t>
            </a:r>
            <a:r>
              <a:rPr lang="en-US" sz="1600" baseline="30000" dirty="0"/>
              <a:t>th</a:t>
            </a:r>
            <a:r>
              <a:rPr lang="en-US" sz="1600" dirty="0"/>
              <a:t> century? </a:t>
            </a:r>
          </a:p>
          <a:p>
            <a:pPr marL="0" indent="0">
              <a:buNone/>
            </a:pPr>
            <a:r>
              <a:rPr lang="en-US" sz="1600" b="1" dirty="0">
                <a:solidFill>
                  <a:srgbClr val="002060"/>
                </a:solidFill>
              </a:rPr>
              <a:t>Students can:</a:t>
            </a:r>
          </a:p>
          <a:p>
            <a:pPr lvl="0"/>
            <a:r>
              <a:rPr lang="en-US" sz="1600" dirty="0"/>
              <a:t>Decipher how did the evolution of industrial capitalism change American society in the 1890s to 1945 era</a:t>
            </a:r>
          </a:p>
          <a:p>
            <a:r>
              <a:rPr lang="en-US" sz="1600" dirty="0"/>
              <a:t>Evaluate how politicians and reformers responded to industrial changes, in the course of doing so, fundamentally change the role of government, especially the federal government, in the lives of </a:t>
            </a:r>
            <a:r>
              <a:rPr lang="en-US" sz="1600" dirty="0" smtClean="0"/>
              <a:t>Americans</a:t>
            </a:r>
            <a:endParaRPr lang="en-US" sz="1600" dirty="0"/>
          </a:p>
          <a:p>
            <a:pPr marL="0" lvl="0" indent="0">
              <a:buNone/>
            </a:pPr>
            <a:r>
              <a:rPr lang="en-US" sz="1800" b="1" dirty="0">
                <a:solidFill>
                  <a:schemeClr val="accent1">
                    <a:lumMod val="75000"/>
                  </a:schemeClr>
                </a:solidFill>
              </a:rPr>
              <a:t>Agenda</a:t>
            </a:r>
          </a:p>
          <a:p>
            <a:r>
              <a:rPr lang="en-US" sz="1800" dirty="0" smtClean="0"/>
              <a:t>The Concept of Normalcy</a:t>
            </a:r>
            <a:endParaRPr lang="en-US" sz="1800" dirty="0"/>
          </a:p>
          <a:p>
            <a:r>
              <a:rPr lang="en-US" sz="1800" dirty="0" smtClean="0"/>
              <a:t>The Pillars of Normalcy </a:t>
            </a:r>
          </a:p>
          <a:p>
            <a:r>
              <a:rPr lang="en-US" sz="1800" dirty="0" smtClean="0"/>
              <a:t>Factors of Normalcy</a:t>
            </a:r>
            <a:endParaRPr lang="en-US" sz="1800" dirty="0"/>
          </a:p>
          <a:p>
            <a:pPr marL="0" indent="0">
              <a:buNone/>
            </a:pPr>
            <a:endParaRPr lang="en-US" sz="1400" b="1" dirty="0">
              <a:solidFill>
                <a:srgbClr val="FF0000"/>
              </a:solidFill>
            </a:endParaRPr>
          </a:p>
          <a:p>
            <a:pPr marL="0" indent="0">
              <a:buNone/>
            </a:pPr>
            <a:r>
              <a:rPr lang="en-US" sz="1800" b="1" dirty="0">
                <a:solidFill>
                  <a:srgbClr val="FF0000"/>
                </a:solidFill>
              </a:rPr>
              <a:t>Homework:</a:t>
            </a:r>
          </a:p>
          <a:p>
            <a:r>
              <a:rPr lang="en-US" sz="1800" dirty="0" smtClean="0"/>
              <a:t>Study for Quiz on Progressivism, Imperialism, and WWI</a:t>
            </a:r>
            <a:endParaRPr lang="en-US" sz="1800" dirty="0"/>
          </a:p>
          <a:p>
            <a:r>
              <a:rPr lang="en-US" sz="1800" b="1" dirty="0">
                <a:solidFill>
                  <a:srgbClr val="FF0000"/>
                </a:solidFill>
              </a:rPr>
              <a:t>Quiz on </a:t>
            </a:r>
            <a:r>
              <a:rPr lang="en-US" sz="1800" b="1" dirty="0" smtClean="0">
                <a:solidFill>
                  <a:srgbClr val="FF0000"/>
                </a:solidFill>
              </a:rPr>
              <a:t>Progressivism, imperialism, and WWI Friday 3/9</a:t>
            </a:r>
            <a:endParaRPr lang="en-US" b="1" dirty="0">
              <a:solidFill>
                <a:srgbClr val="FF0000"/>
              </a:solidFill>
            </a:endParaRPr>
          </a:p>
        </p:txBody>
      </p:sp>
    </p:spTree>
    <p:extLst>
      <p:ext uri="{BB962C8B-B14F-4D97-AF65-F5344CB8AC3E}">
        <p14:creationId xmlns:p14="http://schemas.microsoft.com/office/powerpoint/2010/main" val="21702539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lstStyle/>
          <a:p>
            <a:r>
              <a:rPr lang="en-US" dirty="0" smtClean="0">
                <a:latin typeface="Broadway" panose="04040905080B02020502" pitchFamily="82" charset="0"/>
              </a:rPr>
              <a:t>Return to Normalcy </a:t>
            </a:r>
            <a:endParaRPr lang="en-US" dirty="0">
              <a:latin typeface="Broadway" panose="04040905080B02020502" pitchFamily="82"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2057400"/>
            <a:ext cx="2531242" cy="4389437"/>
          </a:xfrm>
        </p:spPr>
      </p:pic>
      <p:sp>
        <p:nvSpPr>
          <p:cNvPr id="5" name="Rectangle 4"/>
          <p:cNvSpPr/>
          <p:nvPr/>
        </p:nvSpPr>
        <p:spPr>
          <a:xfrm>
            <a:off x="3581400" y="2209800"/>
            <a:ext cx="53340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America’s present need is not heroics, but healing; not nostrums, but normalcy; not revolution, but restoration; not agitation, but adjustment; not surgery, but serenity; not the dramatic, but the dispassionate; not experiment, but equipoise; not submergence in internationality, but sustainment in triumphant nationality</a:t>
            </a:r>
            <a:r>
              <a:rPr lang="en-US" sz="2000" dirty="0" smtClean="0"/>
              <a:t>.</a:t>
            </a:r>
          </a:p>
          <a:p>
            <a:r>
              <a:rPr lang="en-US" sz="2000" dirty="0" smtClean="0">
                <a:solidFill>
                  <a:schemeClr val="bg1"/>
                </a:solidFill>
                <a:latin typeface="Times New Roman" panose="02020603050405020304" pitchFamily="18" charset="0"/>
                <a:cs typeface="Times New Roman" panose="02020603050405020304" pitchFamily="18" charset="0"/>
              </a:rPr>
              <a:t>- Warren G. Harding, March 14, 1920 </a:t>
            </a:r>
            <a:endParaRPr lang="en-US"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4137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274638"/>
            <a:ext cx="8229600" cy="792162"/>
          </a:xfrm>
        </p:spPr>
        <p:txBody>
          <a:bodyPr>
            <a:normAutofit/>
          </a:bodyPr>
          <a:lstStyle/>
          <a:p>
            <a:r>
              <a:rPr lang="en-US" sz="3600" dirty="0">
                <a:latin typeface="Broadway" pitchFamily="82" charset="0"/>
              </a:rPr>
              <a:t>Republicans Rule the 1920s</a:t>
            </a:r>
          </a:p>
        </p:txBody>
      </p:sp>
      <p:sp>
        <p:nvSpPr>
          <p:cNvPr id="116739" name="Rectangle 3"/>
          <p:cNvSpPr>
            <a:spLocks noGrp="1" noChangeArrowheads="1"/>
          </p:cNvSpPr>
          <p:nvPr>
            <p:ph type="body" sz="half" idx="1"/>
          </p:nvPr>
        </p:nvSpPr>
        <p:spPr>
          <a:xfrm>
            <a:off x="76200" y="1265237"/>
            <a:ext cx="5105400" cy="4906963"/>
          </a:xfrm>
        </p:spPr>
        <p:txBody>
          <a:bodyPr>
            <a:noAutofit/>
          </a:bodyPr>
          <a:lstStyle/>
          <a:p>
            <a:r>
              <a:rPr lang="en-US" sz="3600" b="1" dirty="0"/>
              <a:t>All the presidents of the 1920s were Republican</a:t>
            </a:r>
          </a:p>
          <a:p>
            <a:r>
              <a:rPr lang="en-US" sz="3600" b="1" dirty="0"/>
              <a:t>- Warren Harding</a:t>
            </a:r>
          </a:p>
          <a:p>
            <a:r>
              <a:rPr lang="en-US" sz="3600" b="1" dirty="0"/>
              <a:t>- Calvin Coolidge</a:t>
            </a:r>
          </a:p>
          <a:p>
            <a:r>
              <a:rPr lang="en-US" sz="3600" b="1" dirty="0"/>
              <a:t>- Herbert Hoover</a:t>
            </a:r>
          </a:p>
        </p:txBody>
      </p:sp>
      <p:pic>
        <p:nvPicPr>
          <p:cNvPr id="116746" name="Picture 10" descr="prod_877"/>
          <p:cNvPicPr>
            <a:picLocks noChangeAspect="1" noChangeArrowheads="1"/>
          </p:cNvPicPr>
          <p:nvPr/>
        </p:nvPicPr>
        <p:blipFill>
          <a:blip r:embed="rId2" cstate="print"/>
          <a:srcRect l="18666" r="30667" b="28972"/>
          <a:stretch>
            <a:fillRect/>
          </a:stretch>
        </p:blipFill>
        <p:spPr bwMode="auto">
          <a:xfrm>
            <a:off x="5181600" y="4038600"/>
            <a:ext cx="2057400"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6744" name="Picture 8" descr="prod_813"/>
          <p:cNvPicPr>
            <a:picLocks noChangeAspect="1" noChangeArrowheads="1"/>
          </p:cNvPicPr>
          <p:nvPr/>
        </p:nvPicPr>
        <p:blipFill>
          <a:blip r:embed="rId3" cstate="print"/>
          <a:srcRect l="20689" r="10345" b="44000"/>
          <a:stretch>
            <a:fillRect/>
          </a:stretch>
        </p:blipFill>
        <p:spPr bwMode="auto">
          <a:xfrm>
            <a:off x="7010400" y="2667000"/>
            <a:ext cx="1887538"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6748" name="Picture 12" descr=" ">
            <a:hlinkClick r:id="rId4" tooltip=" "/>
          </p:cNvPr>
          <p:cNvPicPr>
            <a:picLocks noChangeAspect="1" noChangeArrowheads="1"/>
          </p:cNvPicPr>
          <p:nvPr/>
        </p:nvPicPr>
        <p:blipFill>
          <a:blip r:embed="rId5" cstate="print"/>
          <a:srcRect l="8000" b="21805"/>
          <a:stretch>
            <a:fillRect/>
          </a:stretch>
        </p:blipFill>
        <p:spPr bwMode="auto">
          <a:xfrm>
            <a:off x="5181600" y="1219200"/>
            <a:ext cx="1954213"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6749" name="Text Box 13"/>
          <p:cNvSpPr txBox="1">
            <a:spLocks noChangeArrowheads="1"/>
          </p:cNvSpPr>
          <p:nvPr/>
        </p:nvSpPr>
        <p:spPr bwMode="auto">
          <a:xfrm>
            <a:off x="7239000" y="1219200"/>
            <a:ext cx="1676400" cy="1190625"/>
          </a:xfrm>
          <a:prstGeom prst="rect">
            <a:avLst/>
          </a:prstGeom>
          <a:noFill/>
          <a:ln w="9525">
            <a:noFill/>
            <a:miter lim="800000"/>
            <a:headEnd/>
            <a:tailEnd/>
          </a:ln>
          <a:effectLst/>
        </p:spPr>
        <p:txBody>
          <a:bodyPr>
            <a:spAutoFit/>
          </a:bodyPr>
          <a:lstStyle/>
          <a:p>
            <a:pPr>
              <a:spcBef>
                <a:spcPct val="50000"/>
              </a:spcBef>
            </a:pPr>
            <a:r>
              <a:rPr lang="en-US"/>
              <a:t>Warren G. Harding 1921-1923 (died in office)</a:t>
            </a:r>
          </a:p>
        </p:txBody>
      </p:sp>
      <p:sp>
        <p:nvSpPr>
          <p:cNvPr id="116750" name="Text Box 14"/>
          <p:cNvSpPr txBox="1">
            <a:spLocks noChangeArrowheads="1"/>
          </p:cNvSpPr>
          <p:nvPr/>
        </p:nvSpPr>
        <p:spPr bwMode="auto">
          <a:xfrm>
            <a:off x="7391400" y="4876800"/>
            <a:ext cx="1447800" cy="915988"/>
          </a:xfrm>
          <a:prstGeom prst="rect">
            <a:avLst/>
          </a:prstGeom>
          <a:noFill/>
          <a:ln w="9525">
            <a:noFill/>
            <a:miter lim="800000"/>
            <a:headEnd/>
            <a:tailEnd/>
          </a:ln>
          <a:effectLst/>
        </p:spPr>
        <p:txBody>
          <a:bodyPr>
            <a:spAutoFit/>
          </a:bodyPr>
          <a:lstStyle/>
          <a:p>
            <a:r>
              <a:rPr lang="en-US"/>
              <a:t>Calvin Coolidge 1923-1929</a:t>
            </a:r>
          </a:p>
        </p:txBody>
      </p:sp>
      <p:sp>
        <p:nvSpPr>
          <p:cNvPr id="116751" name="Text Box 15"/>
          <p:cNvSpPr txBox="1">
            <a:spLocks noChangeArrowheads="1"/>
          </p:cNvSpPr>
          <p:nvPr/>
        </p:nvSpPr>
        <p:spPr bwMode="auto">
          <a:xfrm>
            <a:off x="5334000" y="6172200"/>
            <a:ext cx="3048000" cy="366713"/>
          </a:xfrm>
          <a:prstGeom prst="rect">
            <a:avLst/>
          </a:prstGeom>
          <a:noFill/>
          <a:ln w="9525">
            <a:noFill/>
            <a:miter lim="800000"/>
            <a:headEnd/>
            <a:tailEnd/>
          </a:ln>
          <a:effectLst/>
        </p:spPr>
        <p:txBody>
          <a:bodyPr>
            <a:spAutoFit/>
          </a:bodyPr>
          <a:lstStyle/>
          <a:p>
            <a:pPr>
              <a:spcBef>
                <a:spcPct val="50000"/>
              </a:spcBef>
            </a:pPr>
            <a:r>
              <a:rPr lang="en-US"/>
              <a:t>Herbert Hoover 1929-1933</a:t>
            </a:r>
          </a:p>
        </p:txBody>
      </p:sp>
    </p:spTree>
    <p:extLst>
      <p:ext uri="{BB962C8B-B14F-4D97-AF65-F5344CB8AC3E}">
        <p14:creationId xmlns:p14="http://schemas.microsoft.com/office/powerpoint/2010/main" val="18877601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normAutofit/>
          </a:bodyPr>
          <a:lstStyle/>
          <a:p>
            <a:r>
              <a:rPr lang="en-US" sz="4400" dirty="0">
                <a:latin typeface="Broadway" pitchFamily="82" charset="0"/>
              </a:rPr>
              <a:t>Harding’s Scandals</a:t>
            </a:r>
          </a:p>
        </p:txBody>
      </p:sp>
      <p:sp>
        <p:nvSpPr>
          <p:cNvPr id="3" name="Content Placeholder 2"/>
          <p:cNvSpPr>
            <a:spLocks noGrp="1"/>
          </p:cNvSpPr>
          <p:nvPr>
            <p:ph idx="1"/>
          </p:nvPr>
        </p:nvSpPr>
        <p:spPr>
          <a:xfrm>
            <a:off x="304800" y="1554162"/>
            <a:ext cx="5791200" cy="4525963"/>
          </a:xfrm>
        </p:spPr>
        <p:txBody>
          <a:bodyPr>
            <a:normAutofit/>
          </a:bodyPr>
          <a:lstStyle/>
          <a:p>
            <a:r>
              <a:rPr lang="en-US" sz="2400" dirty="0"/>
              <a:t>Harding’s Administration Scandal</a:t>
            </a:r>
          </a:p>
          <a:p>
            <a:r>
              <a:rPr lang="en-US" sz="2400" dirty="0" err="1"/>
              <a:t>Grantism</a:t>
            </a:r>
            <a:r>
              <a:rPr lang="en-US" sz="2400" dirty="0"/>
              <a:t> – </a:t>
            </a:r>
            <a:r>
              <a:rPr lang="en-US" sz="2400" b="1" u="sng" dirty="0">
                <a:solidFill>
                  <a:schemeClr val="tx2"/>
                </a:solidFill>
              </a:rPr>
              <a:t>Ohio Gang </a:t>
            </a:r>
          </a:p>
          <a:p>
            <a:pPr lvl="1"/>
            <a:r>
              <a:rPr lang="en-US" sz="2000" dirty="0"/>
              <a:t>Veteran's Bureau chief caught stealing bureau funds</a:t>
            </a:r>
          </a:p>
          <a:p>
            <a:pPr lvl="1"/>
            <a:r>
              <a:rPr lang="en-US" sz="2000" dirty="0"/>
              <a:t>the Attorney General and others in the Justice Department found influence peddling</a:t>
            </a:r>
          </a:p>
          <a:p>
            <a:pPr lvl="1"/>
            <a:r>
              <a:rPr lang="en-US" sz="2000" dirty="0"/>
              <a:t>Interior Secretary </a:t>
            </a:r>
            <a:r>
              <a:rPr lang="en-US" sz="2000" i="1" dirty="0">
                <a:solidFill>
                  <a:schemeClr val="tx2"/>
                </a:solidFill>
              </a:rPr>
              <a:t>Albert Fall </a:t>
            </a:r>
            <a:r>
              <a:rPr lang="en-US" sz="2000" dirty="0"/>
              <a:t>leases government oil reserves at Elk Falls, Cal. and </a:t>
            </a:r>
            <a:r>
              <a:rPr lang="en-US" sz="2000" b="1" u="sng" dirty="0">
                <a:solidFill>
                  <a:schemeClr val="tx2"/>
                </a:solidFill>
              </a:rPr>
              <a:t>Teapot Dome</a:t>
            </a:r>
            <a:r>
              <a:rPr lang="en-US" sz="2000" dirty="0"/>
              <a:t>, Wyoming to oilmen in return for $400,000 in bribes</a:t>
            </a:r>
          </a:p>
          <a:p>
            <a:pPr lvl="1"/>
            <a:r>
              <a:rPr lang="en-US" sz="2000" b="1" u="sng" dirty="0">
                <a:solidFill>
                  <a:schemeClr val="tx2"/>
                </a:solidFill>
              </a:rPr>
              <a:t>Teapot Dome scandal</a:t>
            </a:r>
            <a:r>
              <a:rPr lang="en-US" sz="2000" dirty="0">
                <a:solidFill>
                  <a:schemeClr val="tx2"/>
                </a:solidFill>
              </a:rPr>
              <a:t> </a:t>
            </a:r>
            <a:r>
              <a:rPr lang="en-US" sz="2000" dirty="0"/>
              <a:t>becomes symbol of Harding administration</a:t>
            </a:r>
          </a:p>
          <a:p>
            <a:endParaRPr lang="en-US" dirty="0"/>
          </a:p>
        </p:txBody>
      </p:sp>
      <p:pic>
        <p:nvPicPr>
          <p:cNvPr id="1026" name="Picture 2" descr="http://woodward8.wikispaces.com/file/view/teapot_dome_scandal.gif/50036283/teapot_dome_scanda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850" y="685800"/>
            <a:ext cx="253365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607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85800"/>
          </a:xfrm>
        </p:spPr>
        <p:txBody>
          <a:bodyPr>
            <a:normAutofit fontScale="90000"/>
          </a:bodyPr>
          <a:lstStyle/>
          <a:p>
            <a:r>
              <a:rPr lang="en-US" dirty="0">
                <a:latin typeface="Broadway" pitchFamily="82" charset="0"/>
              </a:rPr>
              <a:t>Silent Cal</a:t>
            </a:r>
          </a:p>
        </p:txBody>
      </p:sp>
      <p:sp>
        <p:nvSpPr>
          <p:cNvPr id="3" name="Content Placeholder 2"/>
          <p:cNvSpPr>
            <a:spLocks noGrp="1"/>
          </p:cNvSpPr>
          <p:nvPr>
            <p:ph idx="1"/>
          </p:nvPr>
        </p:nvSpPr>
        <p:spPr>
          <a:xfrm>
            <a:off x="457200" y="1371600"/>
            <a:ext cx="8229600" cy="4953000"/>
          </a:xfrm>
        </p:spPr>
        <p:txBody>
          <a:bodyPr>
            <a:normAutofit/>
          </a:bodyPr>
          <a:lstStyle/>
          <a:p>
            <a:r>
              <a:rPr lang="en-US" sz="2400" dirty="0"/>
              <a:t>Calvin Coolidge</a:t>
            </a:r>
          </a:p>
          <a:p>
            <a:pPr>
              <a:spcBef>
                <a:spcPts val="0"/>
              </a:spcBef>
            </a:pPr>
            <a:r>
              <a:rPr lang="en-US" sz="2400" dirty="0"/>
              <a:t>Cleans up Washington DC – </a:t>
            </a:r>
          </a:p>
          <a:p>
            <a:pPr marL="0" indent="0">
              <a:spcBef>
                <a:spcPts val="0"/>
              </a:spcBef>
              <a:buNone/>
            </a:pPr>
            <a:r>
              <a:rPr lang="en-US" sz="2400" dirty="0"/>
              <a:t>    removes the Ohio Gang</a:t>
            </a:r>
          </a:p>
          <a:p>
            <a:r>
              <a:rPr lang="en-US" sz="2400" dirty="0"/>
              <a:t>Pro business</a:t>
            </a:r>
          </a:p>
          <a:p>
            <a:pPr lvl="1"/>
            <a:r>
              <a:rPr lang="en-US" sz="2200" dirty="0" err="1"/>
              <a:t>Mellonite</a:t>
            </a:r>
            <a:endParaRPr lang="en-US" sz="2200" dirty="0"/>
          </a:p>
          <a:p>
            <a:pPr lvl="1">
              <a:spcBef>
                <a:spcPts val="0"/>
              </a:spcBef>
            </a:pPr>
            <a:r>
              <a:rPr lang="en-US" sz="2200" dirty="0"/>
              <a:t>Appoints Supreme Court Justices </a:t>
            </a:r>
          </a:p>
          <a:p>
            <a:pPr marL="393192" lvl="1" indent="0">
              <a:spcBef>
                <a:spcPts val="0"/>
              </a:spcBef>
              <a:buNone/>
            </a:pPr>
            <a:r>
              <a:rPr lang="en-US" sz="2200" dirty="0"/>
              <a:t>   that support </a:t>
            </a:r>
            <a:r>
              <a:rPr lang="en-US" sz="2200" b="1" dirty="0">
                <a:solidFill>
                  <a:srgbClr val="FF0000"/>
                </a:solidFill>
              </a:rPr>
              <a:t>deregulation</a:t>
            </a:r>
          </a:p>
          <a:p>
            <a:pPr lvl="1">
              <a:spcBef>
                <a:spcPts val="0"/>
              </a:spcBef>
            </a:pPr>
            <a:r>
              <a:rPr lang="en-US" sz="2200" dirty="0"/>
              <a:t>Adkins v. Children’s Hospital decision</a:t>
            </a:r>
          </a:p>
          <a:p>
            <a:pPr marL="393192" lvl="1" indent="0">
              <a:spcBef>
                <a:spcPts val="0"/>
              </a:spcBef>
              <a:buNone/>
            </a:pPr>
            <a:r>
              <a:rPr lang="en-US" sz="2200" dirty="0"/>
              <a:t>   (No minimum wage)</a:t>
            </a:r>
          </a:p>
          <a:p>
            <a:pPr lvl="1"/>
            <a:r>
              <a:rPr lang="en-US" sz="2200" b="1" dirty="0">
                <a:solidFill>
                  <a:srgbClr val="FF0000"/>
                </a:solidFill>
              </a:rPr>
              <a:t>Vetoes McNary-Haugen Farm Bill</a:t>
            </a:r>
          </a:p>
          <a:p>
            <a:r>
              <a:rPr lang="en-US" sz="2400" dirty="0"/>
              <a:t>Isolationists</a:t>
            </a:r>
          </a:p>
          <a:p>
            <a:pPr lvl="1"/>
            <a:r>
              <a:rPr lang="en-US" sz="1800" dirty="0"/>
              <a:t>Refuses membership in the League of Nation</a:t>
            </a:r>
          </a:p>
          <a:p>
            <a:pPr lvl="1"/>
            <a:r>
              <a:rPr lang="en-US" sz="1800" dirty="0"/>
              <a:t>Requires European loan payment</a:t>
            </a:r>
            <a:endParaRPr lang="en-US" sz="2000" dirty="0"/>
          </a:p>
        </p:txBody>
      </p:sp>
      <p:pic>
        <p:nvPicPr>
          <p:cNvPr id="3074" name="Picture 2" descr="http://1.bp.blogspot.com/-t7vL51WnPf8/Tf6rfQAB3fI/AAAAAAAAAQE/ZBz6niF8quE/s1600/calvincoolid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429000"/>
            <a:ext cx="2971800" cy="312419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076" name="Picture 4" descr="http://37.media.tumblr.com/tumblr_ma2bd1y5uz1qar30zo1_5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62116"/>
            <a:ext cx="3733800" cy="27432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0116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19912"/>
          </a:xfrm>
        </p:spPr>
        <p:txBody>
          <a:bodyPr/>
          <a:lstStyle/>
          <a:p>
            <a:r>
              <a:rPr lang="en-US" dirty="0">
                <a:latin typeface="Broadway" pitchFamily="82" charset="0"/>
              </a:rPr>
              <a:t>Herbert Hoover </a:t>
            </a:r>
          </a:p>
        </p:txBody>
      </p:sp>
      <p:sp>
        <p:nvSpPr>
          <p:cNvPr id="3" name="Content Placeholder 2"/>
          <p:cNvSpPr>
            <a:spLocks noGrp="1"/>
          </p:cNvSpPr>
          <p:nvPr>
            <p:ph idx="1"/>
          </p:nvPr>
        </p:nvSpPr>
        <p:spPr>
          <a:xfrm>
            <a:off x="457200" y="1371600"/>
            <a:ext cx="8229600" cy="4953000"/>
          </a:xfrm>
        </p:spPr>
        <p:txBody>
          <a:bodyPr>
            <a:normAutofit/>
          </a:bodyPr>
          <a:lstStyle/>
          <a:p>
            <a:r>
              <a:rPr lang="en-US" sz="2400" dirty="0"/>
              <a:t>Defeats Al(</a:t>
            </a:r>
            <a:r>
              <a:rPr lang="en-US" sz="2400" dirty="0" err="1"/>
              <a:t>cohol</a:t>
            </a:r>
            <a:r>
              <a:rPr lang="en-US" sz="2400" dirty="0"/>
              <a:t>) Smith in 1928</a:t>
            </a:r>
          </a:p>
          <a:p>
            <a:r>
              <a:rPr lang="en-US" sz="2400" dirty="0" err="1"/>
              <a:t>Mellonite</a:t>
            </a:r>
            <a:r>
              <a:rPr lang="en-US" sz="2400" dirty="0"/>
              <a:t> </a:t>
            </a:r>
          </a:p>
          <a:p>
            <a:r>
              <a:rPr lang="en-US" sz="2400" dirty="0"/>
              <a:t>Belief in volunteerism</a:t>
            </a:r>
          </a:p>
          <a:p>
            <a:pPr lvl="1"/>
            <a:r>
              <a:rPr lang="en-US" sz="2000" dirty="0"/>
              <a:t>Encourage corporations to raise wages</a:t>
            </a:r>
          </a:p>
          <a:p>
            <a:pPr marL="393192" lvl="1" indent="0">
              <a:buNone/>
            </a:pPr>
            <a:r>
              <a:rPr lang="en-US" sz="2000" dirty="0"/>
              <a:t>    &amp; market standardization</a:t>
            </a:r>
          </a:p>
          <a:p>
            <a:pPr lvl="1"/>
            <a:r>
              <a:rPr lang="en-US" sz="2000" dirty="0"/>
              <a:t>Self regulation 	economic growth</a:t>
            </a:r>
          </a:p>
          <a:p>
            <a:endParaRPr lang="en-US" sz="2400" dirty="0"/>
          </a:p>
        </p:txBody>
      </p:sp>
      <p:pic>
        <p:nvPicPr>
          <p:cNvPr id="2052" name="Picture 4" descr="http://1.bp.blogspot.com/-2D4CIW8b55I/UHCvTcD4mzI/AAAAAAAAAVs/yzA-c_6almU/s1600/Herbert+Hoover+with+quo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651376"/>
            <a:ext cx="3304536" cy="3692024"/>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2819400" y="3505200"/>
            <a:ext cx="4572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embaron.files.wordpress.com/2009/12/patriot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886200"/>
            <a:ext cx="5124450" cy="246697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9909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743712"/>
          </a:xfrm>
        </p:spPr>
        <p:txBody>
          <a:bodyPr>
            <a:normAutofit fontScale="90000"/>
          </a:bodyPr>
          <a:lstStyle/>
          <a:p>
            <a:r>
              <a:rPr lang="en-US" dirty="0">
                <a:latin typeface="Broadway" panose="04040905080B02020502" pitchFamily="82" charset="0"/>
              </a:rPr>
              <a:t>Roaring 20s</a:t>
            </a:r>
          </a:p>
        </p:txBody>
      </p:sp>
      <p:sp>
        <p:nvSpPr>
          <p:cNvPr id="3" name="Content Placeholder 2"/>
          <p:cNvSpPr>
            <a:spLocks noGrp="1"/>
          </p:cNvSpPr>
          <p:nvPr>
            <p:ph idx="1"/>
          </p:nvPr>
        </p:nvSpPr>
        <p:spPr>
          <a:xfrm>
            <a:off x="457200" y="1143000"/>
            <a:ext cx="8229600" cy="5181600"/>
          </a:xfrm>
        </p:spPr>
        <p:txBody>
          <a:bodyPr/>
          <a:lstStyle/>
          <a:p>
            <a:r>
              <a:rPr lang="en-US" sz="2400" dirty="0"/>
              <a:t>America shuts itself off from the world by becoming isolationists, condemning un-American activities, and slamming shut the immigration gate to focus on homegrown dizzying prosperity. </a:t>
            </a:r>
          </a:p>
          <a:p>
            <a:pPr lvl="1">
              <a:spcBef>
                <a:spcPts val="0"/>
              </a:spcBef>
            </a:pPr>
            <a:r>
              <a:rPr lang="en-US" sz="2200" dirty="0"/>
              <a:t>Booming 20s: increase in real </a:t>
            </a:r>
          </a:p>
          <a:p>
            <a:pPr marL="393192" lvl="1" indent="0">
              <a:spcBef>
                <a:spcPts val="0"/>
              </a:spcBef>
              <a:buNone/>
            </a:pPr>
            <a:r>
              <a:rPr lang="en-US" sz="2200" dirty="0"/>
              <a:t>    income and living standards </a:t>
            </a:r>
          </a:p>
          <a:p>
            <a:pPr marL="393192" lvl="1" indent="0">
              <a:spcBef>
                <a:spcPts val="0"/>
              </a:spcBef>
              <a:buNone/>
            </a:pPr>
            <a:r>
              <a:rPr lang="en-US" sz="2200" dirty="0"/>
              <a:t>    for most Americans</a:t>
            </a:r>
          </a:p>
          <a:p>
            <a:pPr lvl="1">
              <a:spcBef>
                <a:spcPts val="0"/>
              </a:spcBef>
            </a:pPr>
            <a:r>
              <a:rPr lang="en-US" sz="2200" dirty="0"/>
              <a:t>Fear of the past and WWI</a:t>
            </a:r>
          </a:p>
          <a:p>
            <a:pPr lvl="1">
              <a:spcBef>
                <a:spcPts val="0"/>
              </a:spcBef>
            </a:pPr>
            <a:r>
              <a:rPr lang="en-US" sz="2200" dirty="0"/>
              <a:t>New consumerism, technology, </a:t>
            </a:r>
          </a:p>
          <a:p>
            <a:pPr marL="393192" lvl="1" indent="0">
              <a:spcBef>
                <a:spcPts val="0"/>
              </a:spcBef>
              <a:buNone/>
            </a:pPr>
            <a:r>
              <a:rPr lang="en-US" sz="2200" dirty="0"/>
              <a:t>   entertainment</a:t>
            </a:r>
          </a:p>
          <a:p>
            <a:pPr lvl="1">
              <a:spcBef>
                <a:spcPts val="0"/>
              </a:spcBef>
            </a:pPr>
            <a:r>
              <a:rPr lang="en-US" sz="2200" dirty="0"/>
              <a:t>Hides the dangers that </a:t>
            </a:r>
          </a:p>
          <a:p>
            <a:pPr marL="393192" lvl="1" indent="0">
              <a:spcBef>
                <a:spcPts val="0"/>
              </a:spcBef>
              <a:buNone/>
            </a:pPr>
            <a:r>
              <a:rPr lang="en-US" sz="2200" dirty="0"/>
              <a:t>   America’s future holds</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2468" y="2362200"/>
            <a:ext cx="3543882" cy="4371975"/>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00869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lstStyle/>
          <a:p>
            <a:r>
              <a:rPr lang="en-US" dirty="0" smtClean="0">
                <a:latin typeface="Broadway" panose="04040905080B02020502" pitchFamily="82" charset="0"/>
              </a:rPr>
              <a:t>The Pillars of Normalcy</a:t>
            </a:r>
            <a:endParaRPr lang="en-US" dirty="0">
              <a:latin typeface="Broadway" panose="04040905080B02020502" pitchFamily="82" charset="0"/>
            </a:endParaRPr>
          </a:p>
        </p:txBody>
      </p:sp>
      <p:sp>
        <p:nvSpPr>
          <p:cNvPr id="3" name="Content Placeholder 2"/>
          <p:cNvSpPr>
            <a:spLocks noGrp="1"/>
          </p:cNvSpPr>
          <p:nvPr>
            <p:ph idx="1"/>
          </p:nvPr>
        </p:nvSpPr>
        <p:spPr>
          <a:xfrm>
            <a:off x="457200" y="1676400"/>
            <a:ext cx="8229600" cy="4648200"/>
          </a:xfrm>
        </p:spPr>
        <p:txBody>
          <a:bodyPr>
            <a:normAutofit/>
          </a:bodyPr>
          <a:lstStyle/>
          <a:p>
            <a:r>
              <a:rPr lang="en-US" sz="2400" dirty="0" smtClean="0"/>
              <a:t>Evaluate how the Republican presidents of the 1920s promoted the concept of Normalcy and led America into economic depression</a:t>
            </a:r>
          </a:p>
          <a:p>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3886393265"/>
              </p:ext>
            </p:extLst>
          </p:nvPr>
        </p:nvGraphicFramePr>
        <p:xfrm>
          <a:off x="609600" y="2963124"/>
          <a:ext cx="8077200" cy="2377440"/>
        </p:xfrm>
        <a:graphic>
          <a:graphicData uri="http://schemas.openxmlformats.org/drawingml/2006/table">
            <a:tbl>
              <a:tblPr firstRow="1" bandRow="1">
                <a:tableStyleId>{5C22544A-7EE6-4342-B048-85BDC9FD1C3A}</a:tableStyleId>
              </a:tblPr>
              <a:tblGrid>
                <a:gridCol w="4038600">
                  <a:extLst>
                    <a:ext uri="{9D8B030D-6E8A-4147-A177-3AD203B41FA5}">
                      <a16:colId xmlns:a16="http://schemas.microsoft.com/office/drawing/2014/main" val="793788320"/>
                    </a:ext>
                  </a:extLst>
                </a:gridCol>
                <a:gridCol w="4038600">
                  <a:extLst>
                    <a:ext uri="{9D8B030D-6E8A-4147-A177-3AD203B41FA5}">
                      <a16:colId xmlns:a16="http://schemas.microsoft.com/office/drawing/2014/main" val="2278561994"/>
                    </a:ext>
                  </a:extLst>
                </a:gridCol>
              </a:tblGrid>
              <a:tr h="1188720">
                <a:tc>
                  <a:txBody>
                    <a:bodyPr/>
                    <a:lstStyle/>
                    <a:p>
                      <a:r>
                        <a:rPr lang="en-US" dirty="0" smtClean="0"/>
                        <a:t>Isolationism (political &amp; economic)</a:t>
                      </a:r>
                    </a:p>
                    <a:p>
                      <a:endParaRPr lang="en-US" dirty="0" smtClean="0"/>
                    </a:p>
                    <a:p>
                      <a:endParaRPr lang="en-US" dirty="0" smtClean="0"/>
                    </a:p>
                    <a:p>
                      <a:endParaRPr lang="en-US" dirty="0"/>
                    </a:p>
                  </a:txBody>
                  <a:tcPr/>
                </a:tc>
                <a:tc>
                  <a:txBody>
                    <a:bodyPr/>
                    <a:lstStyle/>
                    <a:p>
                      <a:endParaRPr lang="en-US" dirty="0"/>
                    </a:p>
                  </a:txBody>
                  <a:tcPr/>
                </a:tc>
                <a:extLst>
                  <a:ext uri="{0D108BD9-81ED-4DB2-BD59-A6C34878D82A}">
                    <a16:rowId xmlns:a16="http://schemas.microsoft.com/office/drawing/2014/main" val="1626859908"/>
                  </a:ext>
                </a:extLst>
              </a:tr>
              <a:tr h="370840">
                <a:tc>
                  <a:txBody>
                    <a:bodyPr/>
                    <a:lstStyle/>
                    <a:p>
                      <a:r>
                        <a:rPr lang="en-US" dirty="0" err="1" smtClean="0"/>
                        <a:t>Mellonism</a:t>
                      </a:r>
                      <a:r>
                        <a:rPr lang="en-US" dirty="0" smtClean="0"/>
                        <a:t> </a:t>
                      </a:r>
                    </a:p>
                    <a:p>
                      <a:endParaRPr lang="en-US" dirty="0" smtClean="0"/>
                    </a:p>
                    <a:p>
                      <a:endParaRPr lang="en-US" dirty="0" smtClean="0"/>
                    </a:p>
                    <a:p>
                      <a:endParaRPr lang="en-US" dirty="0"/>
                    </a:p>
                  </a:txBody>
                  <a:tcPr/>
                </a:tc>
                <a:tc>
                  <a:txBody>
                    <a:bodyPr/>
                    <a:lstStyle/>
                    <a:p>
                      <a:endParaRPr lang="en-US" dirty="0"/>
                    </a:p>
                  </a:txBody>
                  <a:tcPr/>
                </a:tc>
                <a:extLst>
                  <a:ext uri="{0D108BD9-81ED-4DB2-BD59-A6C34878D82A}">
                    <a16:rowId xmlns:a16="http://schemas.microsoft.com/office/drawing/2014/main" val="260714732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553261195"/>
              </p:ext>
            </p:extLst>
          </p:nvPr>
        </p:nvGraphicFramePr>
        <p:xfrm>
          <a:off x="609600" y="5271869"/>
          <a:ext cx="8077200" cy="1188720"/>
        </p:xfrm>
        <a:graphic>
          <a:graphicData uri="http://schemas.openxmlformats.org/drawingml/2006/table">
            <a:tbl>
              <a:tblPr firstRow="1" bandRow="1">
                <a:tableStyleId>{5C22544A-7EE6-4342-B048-85BDC9FD1C3A}</a:tableStyleId>
              </a:tblPr>
              <a:tblGrid>
                <a:gridCol w="4038600">
                  <a:extLst>
                    <a:ext uri="{9D8B030D-6E8A-4147-A177-3AD203B41FA5}">
                      <a16:colId xmlns:a16="http://schemas.microsoft.com/office/drawing/2014/main" val="2162715482"/>
                    </a:ext>
                  </a:extLst>
                </a:gridCol>
                <a:gridCol w="4038600">
                  <a:extLst>
                    <a:ext uri="{9D8B030D-6E8A-4147-A177-3AD203B41FA5}">
                      <a16:colId xmlns:a16="http://schemas.microsoft.com/office/drawing/2014/main" val="3347846646"/>
                    </a:ext>
                  </a:extLst>
                </a:gridCol>
              </a:tblGrid>
              <a:tr h="370840">
                <a:tc>
                  <a:txBody>
                    <a:bodyPr/>
                    <a:lstStyle/>
                    <a:p>
                      <a:r>
                        <a:rPr lang="en-US" dirty="0" smtClean="0"/>
                        <a:t>Protectionism (political &amp; economic)</a:t>
                      </a:r>
                    </a:p>
                    <a:p>
                      <a:endParaRPr lang="en-US" dirty="0" smtClean="0"/>
                    </a:p>
                    <a:p>
                      <a:endParaRPr lang="en-US" dirty="0"/>
                    </a:p>
                  </a:txBody>
                  <a:tcPr/>
                </a:tc>
                <a:tc>
                  <a:txBody>
                    <a:bodyPr/>
                    <a:lstStyle/>
                    <a:p>
                      <a:endParaRPr lang="en-US" dirty="0"/>
                    </a:p>
                  </a:txBody>
                  <a:tcPr/>
                </a:tc>
                <a:extLst>
                  <a:ext uri="{0D108BD9-81ED-4DB2-BD59-A6C34878D82A}">
                    <a16:rowId xmlns:a16="http://schemas.microsoft.com/office/drawing/2014/main" val="3394889857"/>
                  </a:ext>
                </a:extLst>
              </a:tr>
            </a:tbl>
          </a:graphicData>
        </a:graphic>
      </p:graphicFrame>
    </p:spTree>
    <p:extLst>
      <p:ext uri="{BB962C8B-B14F-4D97-AF65-F5344CB8AC3E}">
        <p14:creationId xmlns:p14="http://schemas.microsoft.com/office/powerpoint/2010/main" val="20560520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458200" cy="896112"/>
          </a:xfrm>
        </p:spPr>
        <p:txBody>
          <a:bodyPr>
            <a:normAutofit/>
          </a:bodyPr>
          <a:lstStyle/>
          <a:p>
            <a:r>
              <a:rPr lang="en-US" sz="4000" dirty="0" smtClean="0">
                <a:latin typeface="Broadway" panose="04040905080B02020502" pitchFamily="82" charset="0"/>
              </a:rPr>
              <a:t>Factors promoting Normalcy</a:t>
            </a:r>
            <a:endParaRPr lang="en-US" sz="4000" dirty="0">
              <a:latin typeface="Broadway" panose="04040905080B02020502" pitchFamily="82" charset="0"/>
            </a:endParaRPr>
          </a:p>
        </p:txBody>
      </p:sp>
      <p:sp>
        <p:nvSpPr>
          <p:cNvPr id="3" name="Content Placeholder 2"/>
          <p:cNvSpPr>
            <a:spLocks noGrp="1"/>
          </p:cNvSpPr>
          <p:nvPr>
            <p:ph idx="1"/>
          </p:nvPr>
        </p:nvSpPr>
        <p:spPr/>
        <p:txBody>
          <a:bodyPr>
            <a:normAutofit/>
          </a:bodyPr>
          <a:lstStyle/>
          <a:p>
            <a:r>
              <a:rPr lang="en-US" sz="2400" dirty="0" smtClean="0">
                <a:latin typeface="Times New Roman" panose="02020603050405020304" pitchFamily="18" charset="0"/>
                <a:cs typeface="Times New Roman" panose="02020603050405020304" pitchFamily="18" charset="0"/>
              </a:rPr>
              <a:t>Select ONE of the following and demonstrate how it influenced Republican ideology of the 1920s</a:t>
            </a:r>
          </a:p>
          <a:p>
            <a:pPr lvl="1"/>
            <a:r>
              <a:rPr lang="en-US" sz="2200" dirty="0" smtClean="0">
                <a:latin typeface="Times New Roman" panose="02020603050405020304" pitchFamily="18" charset="0"/>
                <a:cs typeface="Times New Roman" panose="02020603050405020304" pitchFamily="18" charset="0"/>
              </a:rPr>
              <a:t>WWI</a:t>
            </a:r>
          </a:p>
          <a:p>
            <a:pPr lvl="1"/>
            <a:r>
              <a:rPr lang="en-US" sz="2200" dirty="0" smtClean="0">
                <a:latin typeface="Times New Roman" panose="02020603050405020304" pitchFamily="18" charset="0"/>
                <a:cs typeface="Times New Roman" panose="02020603050405020304" pitchFamily="18" charset="0"/>
              </a:rPr>
              <a:t>Bolshevik Revolution</a:t>
            </a:r>
          </a:p>
          <a:p>
            <a:pPr lvl="1"/>
            <a:r>
              <a:rPr lang="en-US" sz="2200" dirty="0" smtClean="0">
                <a:latin typeface="Times New Roman" panose="02020603050405020304" pitchFamily="18" charset="0"/>
                <a:cs typeface="Times New Roman" panose="02020603050405020304" pitchFamily="18" charset="0"/>
              </a:rPr>
              <a:t>Booming Economy</a:t>
            </a:r>
          </a:p>
          <a:p>
            <a:pPr lvl="1"/>
            <a:r>
              <a:rPr lang="en-US" sz="2200" dirty="0" smtClean="0">
                <a:latin typeface="Times New Roman" panose="02020603050405020304" pitchFamily="18" charset="0"/>
                <a:cs typeface="Times New Roman" panose="02020603050405020304" pitchFamily="18" charset="0"/>
              </a:rPr>
              <a:t>Progressivism</a:t>
            </a:r>
            <a:endParaRPr lang="en-US" sz="22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7457" y="2438400"/>
            <a:ext cx="3086582" cy="304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419599"/>
            <a:ext cx="5195436" cy="2300287"/>
          </a:xfrm>
          <a:prstGeom prst="rect">
            <a:avLst/>
          </a:prstGeom>
        </p:spPr>
      </p:pic>
    </p:spTree>
    <p:extLst>
      <p:ext uri="{BB962C8B-B14F-4D97-AF65-F5344CB8AC3E}">
        <p14:creationId xmlns:p14="http://schemas.microsoft.com/office/powerpoint/2010/main" val="1295614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43712"/>
          </a:xfrm>
        </p:spPr>
        <p:txBody>
          <a:bodyPr>
            <a:normAutofit fontScale="90000"/>
          </a:bodyPr>
          <a:lstStyle/>
          <a:p>
            <a:r>
              <a:rPr lang="en-US" dirty="0">
                <a:solidFill>
                  <a:srgbClr val="FF0000"/>
                </a:solidFill>
                <a:latin typeface="Broadway" pitchFamily="82" charset="0"/>
              </a:rPr>
              <a:t>Continuity of isolationism</a:t>
            </a:r>
          </a:p>
        </p:txBody>
      </p:sp>
      <p:sp>
        <p:nvSpPr>
          <p:cNvPr id="3" name="Content Placeholder 2"/>
          <p:cNvSpPr>
            <a:spLocks noGrp="1"/>
          </p:cNvSpPr>
          <p:nvPr>
            <p:ph idx="1"/>
          </p:nvPr>
        </p:nvSpPr>
        <p:spPr>
          <a:xfrm>
            <a:off x="228600" y="1371600"/>
            <a:ext cx="5105400" cy="4953000"/>
          </a:xfrm>
        </p:spPr>
        <p:txBody>
          <a:bodyPr>
            <a:normAutofit/>
          </a:bodyPr>
          <a:lstStyle/>
          <a:p>
            <a:r>
              <a:rPr lang="en-US" sz="2000" b="1" dirty="0"/>
              <a:t>Washington Naval Conference: </a:t>
            </a:r>
            <a:r>
              <a:rPr lang="en-US" sz="2000" dirty="0"/>
              <a:t>limit naval arms</a:t>
            </a:r>
            <a:endParaRPr lang="en-US" sz="2000" b="1" dirty="0"/>
          </a:p>
          <a:p>
            <a:r>
              <a:rPr lang="en-US" sz="2000" b="1" dirty="0"/>
              <a:t>Kellogg-Briand Pact: </a:t>
            </a:r>
            <a:r>
              <a:rPr lang="en-US" sz="2000" dirty="0"/>
              <a:t>Germany, France and the United States agree to outlaw war </a:t>
            </a:r>
          </a:p>
          <a:p>
            <a:r>
              <a:rPr lang="en-US" sz="2000" b="1" dirty="0"/>
              <a:t>World Court:</a:t>
            </a:r>
            <a:r>
              <a:rPr lang="en-US" sz="2000" dirty="0"/>
              <a:t> (Senate rejects it – isolationism)</a:t>
            </a:r>
          </a:p>
          <a:p>
            <a:r>
              <a:rPr lang="en-US" sz="2000" b="1" dirty="0"/>
              <a:t>Dawes Plan: </a:t>
            </a:r>
            <a:r>
              <a:rPr lang="en-US" sz="2000" dirty="0"/>
              <a:t>US guarantees loans to Germany so they can pay war reparations and return France and UK can pay war debt to America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828800"/>
            <a:ext cx="3581400" cy="4286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977915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r>
              <a:rPr lang="en-US" dirty="0">
                <a:latin typeface="Broadway" panose="04040905080B02020502" pitchFamily="82" charset="0"/>
              </a:rPr>
              <a:t>Trickle Down Economics</a:t>
            </a:r>
          </a:p>
        </p:txBody>
      </p:sp>
      <p:sp>
        <p:nvSpPr>
          <p:cNvPr id="3" name="Content Placeholder 2"/>
          <p:cNvSpPr>
            <a:spLocks noGrp="1"/>
          </p:cNvSpPr>
          <p:nvPr>
            <p:ph idx="1"/>
          </p:nvPr>
        </p:nvSpPr>
        <p:spPr>
          <a:xfrm>
            <a:off x="457200" y="1524000"/>
            <a:ext cx="8229600" cy="4800600"/>
          </a:xfrm>
        </p:spPr>
        <p:txBody>
          <a:bodyPr>
            <a:normAutofit/>
          </a:bodyPr>
          <a:lstStyle/>
          <a:p>
            <a:r>
              <a:rPr lang="en-US" sz="2400" dirty="0"/>
              <a:t>New Laissez Faire Economics: Money flows down</a:t>
            </a:r>
          </a:p>
          <a:p>
            <a:r>
              <a:rPr lang="en-US" sz="2400" dirty="0"/>
              <a:t>Andrew Mellon’s tax plan – wealth create jobs and everybody gains</a:t>
            </a:r>
          </a:p>
          <a:p>
            <a:r>
              <a:rPr lang="en-US" sz="2400" dirty="0"/>
              <a:t>Protectionism: </a:t>
            </a:r>
            <a:r>
              <a:rPr lang="en-US" sz="2400" b="1" dirty="0" err="1">
                <a:solidFill>
                  <a:schemeClr val="accent1"/>
                </a:solidFill>
              </a:rPr>
              <a:t>Fordney-McCumber</a:t>
            </a:r>
            <a:r>
              <a:rPr lang="en-US" sz="2400" b="1" dirty="0">
                <a:solidFill>
                  <a:schemeClr val="accent1"/>
                </a:solidFill>
              </a:rPr>
              <a:t> Tariff</a:t>
            </a:r>
          </a:p>
          <a:p>
            <a:pPr marL="0" indent="0">
              <a:buNone/>
            </a:pPr>
            <a:r>
              <a:rPr lang="en-US" sz="2400" dirty="0"/>
              <a:t>    </a:t>
            </a:r>
            <a:r>
              <a:rPr lang="en-US" sz="2400" i="1" dirty="0"/>
              <a:t>35% duty on farm goods</a:t>
            </a:r>
          </a:p>
          <a:p>
            <a:r>
              <a:rPr lang="en-US" sz="2400" dirty="0"/>
              <a:t>Government thrift: </a:t>
            </a:r>
            <a:r>
              <a:rPr lang="en-US" sz="2400" b="1" dirty="0">
                <a:solidFill>
                  <a:schemeClr val="accent1"/>
                </a:solidFill>
              </a:rPr>
              <a:t>Adjusted </a:t>
            </a:r>
          </a:p>
          <a:p>
            <a:pPr marL="0" indent="0">
              <a:buNone/>
            </a:pPr>
            <a:r>
              <a:rPr lang="en-US" sz="2400" b="1" dirty="0">
                <a:solidFill>
                  <a:schemeClr val="accent1"/>
                </a:solidFill>
              </a:rPr>
              <a:t>    Compensation Act:</a:t>
            </a:r>
            <a:r>
              <a:rPr lang="en-US" sz="2400" dirty="0"/>
              <a:t> Bonus for </a:t>
            </a:r>
          </a:p>
          <a:p>
            <a:pPr marL="0" indent="0">
              <a:buNone/>
            </a:pPr>
            <a:r>
              <a:rPr lang="en-US" sz="2400" dirty="0"/>
              <a:t>    military veterans of WWI</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200400"/>
            <a:ext cx="3071812" cy="3445145"/>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430937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15112"/>
          </a:xfrm>
        </p:spPr>
        <p:txBody>
          <a:bodyPr>
            <a:noAutofit/>
          </a:bodyPr>
          <a:lstStyle/>
          <a:p>
            <a:r>
              <a:rPr lang="en-US" sz="3600" dirty="0">
                <a:latin typeface="Broadway" panose="04040905080B02020502" pitchFamily="82" charset="0"/>
              </a:rPr>
              <a:t>Agenda</a:t>
            </a:r>
          </a:p>
        </p:txBody>
      </p:sp>
      <p:sp>
        <p:nvSpPr>
          <p:cNvPr id="3" name="Content Placeholder 2"/>
          <p:cNvSpPr>
            <a:spLocks noGrp="1"/>
          </p:cNvSpPr>
          <p:nvPr>
            <p:ph idx="1"/>
          </p:nvPr>
        </p:nvSpPr>
        <p:spPr>
          <a:xfrm>
            <a:off x="457200" y="1066800"/>
            <a:ext cx="8229600" cy="5257800"/>
          </a:xfrm>
        </p:spPr>
        <p:txBody>
          <a:bodyPr>
            <a:normAutofit fontScale="85000" lnSpcReduction="20000"/>
          </a:bodyPr>
          <a:lstStyle/>
          <a:p>
            <a:r>
              <a:rPr lang="en-US" sz="1400" b="1" dirty="0"/>
              <a:t>Period 7: 1890 – 1945</a:t>
            </a:r>
            <a:r>
              <a:rPr lang="en-US" sz="1400" dirty="0"/>
              <a:t> </a:t>
            </a:r>
            <a:r>
              <a:rPr lang="en-US" sz="1400" b="1" dirty="0"/>
              <a:t>–</a:t>
            </a:r>
            <a:r>
              <a:rPr lang="en-US" sz="1400" dirty="0"/>
              <a:t> </a:t>
            </a:r>
            <a:r>
              <a:rPr lang="en-US" sz="1400" b="1" dirty="0"/>
              <a:t>An increasingly pluralistic United States faced profound domestic and global challenges, debated the proper degree of government activism, and sought to define its international role. </a:t>
            </a:r>
            <a:endParaRPr lang="en-US" sz="1400" dirty="0"/>
          </a:p>
          <a:p>
            <a:pPr lvl="0"/>
            <a:r>
              <a:rPr lang="en-US" sz="1400" b="1" dirty="0"/>
              <a:t>Key Concept 7.1:</a:t>
            </a:r>
            <a:r>
              <a:rPr lang="en-US" sz="1400" dirty="0"/>
              <a:t> Growth expanded opportunity, while economic instability led to new efforts to reform U.S. society and its economic system </a:t>
            </a:r>
          </a:p>
          <a:p>
            <a:pPr marL="0" indent="0">
              <a:buNone/>
            </a:pPr>
            <a:endParaRPr lang="en-US" sz="500" dirty="0"/>
          </a:p>
          <a:p>
            <a:pPr marL="0" indent="0">
              <a:buNone/>
            </a:pPr>
            <a:r>
              <a:rPr lang="en-US" sz="1900" i="1" dirty="0"/>
              <a:t>Essential Question: </a:t>
            </a:r>
            <a:r>
              <a:rPr lang="en-US" sz="1900" dirty="0"/>
              <a:t>How has America’s views been redefined by economic necessities, cultural notions, and national security during the turn of the 20</a:t>
            </a:r>
            <a:r>
              <a:rPr lang="en-US" sz="1900" baseline="30000" dirty="0"/>
              <a:t>th</a:t>
            </a:r>
            <a:r>
              <a:rPr lang="en-US" sz="1900" dirty="0"/>
              <a:t> century? </a:t>
            </a:r>
          </a:p>
          <a:p>
            <a:pPr marL="0" indent="0">
              <a:buNone/>
            </a:pPr>
            <a:r>
              <a:rPr lang="en-US" sz="1900" i="1" dirty="0"/>
              <a:t>Students can:</a:t>
            </a:r>
          </a:p>
          <a:p>
            <a:pPr lvl="0"/>
            <a:r>
              <a:rPr lang="en-US" sz="1900" dirty="0"/>
              <a:t>Decipher how did the evolution of industrial capitalism change American society in the 1890s to 1945 era</a:t>
            </a:r>
          </a:p>
          <a:p>
            <a:r>
              <a:rPr lang="en-US" sz="1900" dirty="0"/>
              <a:t>Evaluate how politicians and reformers responded to industrial changes, in the course of doing so, fundamentally change the role of government, especially the federal government, in the lives of Americans</a:t>
            </a:r>
          </a:p>
          <a:p>
            <a:pPr marL="0" lvl="0" indent="0">
              <a:buNone/>
            </a:pPr>
            <a:endParaRPr lang="en-US" sz="1400" dirty="0"/>
          </a:p>
          <a:p>
            <a:pPr marL="0" lvl="0" indent="0">
              <a:buNone/>
            </a:pPr>
            <a:r>
              <a:rPr lang="en-US" sz="2100" b="1" dirty="0">
                <a:solidFill>
                  <a:schemeClr val="accent1">
                    <a:lumMod val="75000"/>
                  </a:schemeClr>
                </a:solidFill>
              </a:rPr>
              <a:t>Agenda</a:t>
            </a:r>
          </a:p>
          <a:p>
            <a:r>
              <a:rPr lang="en-US" sz="2100" dirty="0" smtClean="0"/>
              <a:t>Achieving Normalcy?</a:t>
            </a:r>
            <a:endParaRPr lang="en-US" sz="2100" dirty="0"/>
          </a:p>
          <a:p>
            <a:r>
              <a:rPr lang="en-US" sz="2100" dirty="0" smtClean="0"/>
              <a:t>Normalcy or Conflict</a:t>
            </a:r>
            <a:endParaRPr lang="en-US" sz="2100" dirty="0"/>
          </a:p>
          <a:p>
            <a:r>
              <a:rPr lang="en-US" sz="2100" dirty="0" smtClean="0"/>
              <a:t>Factors in Normalcy</a:t>
            </a:r>
            <a:endParaRPr lang="en-US" sz="2100" dirty="0"/>
          </a:p>
          <a:p>
            <a:pPr marL="0" indent="0">
              <a:buNone/>
            </a:pPr>
            <a:endParaRPr lang="en-US" sz="1400" b="1" dirty="0">
              <a:solidFill>
                <a:srgbClr val="FF0000"/>
              </a:solidFill>
            </a:endParaRPr>
          </a:p>
          <a:p>
            <a:pPr marL="0" indent="0">
              <a:buNone/>
            </a:pPr>
            <a:r>
              <a:rPr lang="en-US" sz="2100" b="1" dirty="0">
                <a:solidFill>
                  <a:srgbClr val="FF0000"/>
                </a:solidFill>
              </a:rPr>
              <a:t>Homework</a:t>
            </a:r>
            <a:r>
              <a:rPr lang="en-US" sz="2100" b="1" dirty="0" smtClean="0">
                <a:solidFill>
                  <a:srgbClr val="FF0000"/>
                </a:solidFill>
              </a:rPr>
              <a:t>:</a:t>
            </a:r>
          </a:p>
          <a:p>
            <a:r>
              <a:rPr lang="en-US" sz="2100" b="1" dirty="0" smtClean="0">
                <a:solidFill>
                  <a:srgbClr val="FF0000"/>
                </a:solidFill>
              </a:rPr>
              <a:t>The Culture War – read article and compare the 1920s to now (print the article)</a:t>
            </a:r>
            <a:endParaRPr lang="en-US" sz="2100" b="1" dirty="0">
              <a:solidFill>
                <a:srgbClr val="FF0000"/>
              </a:solidFill>
            </a:endParaRPr>
          </a:p>
          <a:p>
            <a:endParaRPr lang="en-US" dirty="0"/>
          </a:p>
        </p:txBody>
      </p:sp>
    </p:spTree>
    <p:extLst>
      <p:ext uri="{BB962C8B-B14F-4D97-AF65-F5344CB8AC3E}">
        <p14:creationId xmlns:p14="http://schemas.microsoft.com/office/powerpoint/2010/main" val="2023566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1614"/>
            <a:ext cx="8229600" cy="591312"/>
          </a:xfrm>
        </p:spPr>
        <p:txBody>
          <a:bodyPr>
            <a:normAutofit fontScale="90000"/>
          </a:bodyPr>
          <a:lstStyle/>
          <a:p>
            <a:pPr algn="ctr">
              <a:tabLst>
                <a:tab pos="4689475" algn="l"/>
              </a:tabLst>
            </a:pPr>
            <a:r>
              <a:rPr lang="en-US" sz="4000" dirty="0" smtClean="0">
                <a:latin typeface="Broadway" panose="04040905080B02020502" pitchFamily="82" charset="0"/>
              </a:rPr>
              <a:t>Normalcy – Rejecting the Past</a:t>
            </a:r>
            <a:endParaRPr lang="en-US" sz="4000" dirty="0">
              <a:latin typeface="Broadway" panose="04040905080B02020502" pitchFamily="82" charset="0"/>
            </a:endParaRPr>
          </a:p>
        </p:txBody>
      </p:sp>
      <p:sp>
        <p:nvSpPr>
          <p:cNvPr id="4" name="Text Placeholder 3"/>
          <p:cNvSpPr>
            <a:spLocks noGrp="1"/>
          </p:cNvSpPr>
          <p:nvPr>
            <p:ph type="body" idx="1"/>
          </p:nvPr>
        </p:nvSpPr>
        <p:spPr>
          <a:xfrm>
            <a:off x="457200" y="1894926"/>
            <a:ext cx="4040188" cy="457200"/>
          </a:xfrm>
          <a:ln>
            <a:solidFill>
              <a:srgbClr val="C00000"/>
            </a:solidFill>
          </a:ln>
        </p:spPr>
        <p:txBody>
          <a:bodyPr/>
          <a:lstStyle/>
          <a:p>
            <a:r>
              <a:rPr lang="en-US" dirty="0" smtClean="0">
                <a:latin typeface="Times New Roman" panose="02020603050405020304" pitchFamily="18" charset="0"/>
                <a:cs typeface="Times New Roman" panose="02020603050405020304" pitchFamily="18" charset="0"/>
              </a:rPr>
              <a:t>1920s</a:t>
            </a:r>
            <a:endParaRPr lang="en-US" dirty="0">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sz="half" idx="3"/>
          </p:nvPr>
        </p:nvSpPr>
        <p:spPr>
          <a:xfrm>
            <a:off x="4645025" y="1894926"/>
            <a:ext cx="4041775" cy="457200"/>
          </a:xfrm>
          <a:ln>
            <a:solidFill>
              <a:srgbClr val="C00000"/>
            </a:solidFill>
          </a:ln>
        </p:spPr>
        <p:txBody>
          <a:bodyPr/>
          <a:lstStyle/>
          <a:p>
            <a:r>
              <a:rPr lang="en-US" dirty="0" smtClean="0">
                <a:latin typeface="Times New Roman" panose="02020603050405020304" pitchFamily="18" charset="0"/>
                <a:cs typeface="Times New Roman" panose="02020603050405020304" pitchFamily="18" charset="0"/>
              </a:rPr>
              <a:t>Progressive or Imperialism</a:t>
            </a:r>
            <a:endParaRPr lang="en-US"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sz="quarter" idx="2"/>
          </p:nvPr>
        </p:nvSpPr>
        <p:spPr>
          <a:ln>
            <a:solidFill>
              <a:srgbClr val="C00000"/>
            </a:solidFill>
          </a:ln>
        </p:spPr>
        <p:txBody>
          <a:bodyPr>
            <a:normAutofit/>
          </a:bodyPr>
          <a:lstStyle/>
          <a:p>
            <a:r>
              <a:rPr lang="en-US" sz="2000" dirty="0" smtClean="0">
                <a:latin typeface="Times New Roman" panose="02020603050405020304" pitchFamily="18" charset="0"/>
                <a:cs typeface="Times New Roman" panose="02020603050405020304" pitchFamily="18" charset="0"/>
              </a:rPr>
              <a:t>A list of 6 different facts that demonstrate concept with explanations </a:t>
            </a:r>
          </a:p>
          <a:p>
            <a:r>
              <a:rPr lang="en-US" sz="2000" dirty="0" smtClean="0">
                <a:latin typeface="Times New Roman" panose="02020603050405020304" pitchFamily="18" charset="0"/>
                <a:cs typeface="Times New Roman" panose="02020603050405020304" pitchFamily="18" charset="0"/>
              </a:rPr>
              <a:t>You may also choose 1 to 2 facts that show rejection of the concept with explanation </a:t>
            </a:r>
            <a:endParaRPr lang="en-US" sz="2000" dirty="0">
              <a:latin typeface="Times New Roman" panose="02020603050405020304" pitchFamily="18" charset="0"/>
              <a:cs typeface="Times New Roman" panose="02020603050405020304" pitchFamily="18" charset="0"/>
            </a:endParaRPr>
          </a:p>
        </p:txBody>
      </p:sp>
      <p:sp>
        <p:nvSpPr>
          <p:cNvPr id="7" name="Content Placeholder 6"/>
          <p:cNvSpPr>
            <a:spLocks noGrp="1"/>
          </p:cNvSpPr>
          <p:nvPr>
            <p:ph sz="quarter" idx="4"/>
          </p:nvPr>
        </p:nvSpPr>
        <p:spPr>
          <a:ln>
            <a:solidFill>
              <a:srgbClr val="C00000"/>
            </a:solidFill>
          </a:ln>
        </p:spPr>
        <p:txBody>
          <a:bodyPr>
            <a:normAutofit/>
          </a:bodyPr>
          <a:lstStyle/>
          <a:p>
            <a:r>
              <a:rPr lang="en-US" sz="2000" dirty="0" smtClean="0">
                <a:latin typeface="Times New Roman" panose="02020603050405020304" pitchFamily="18" charset="0"/>
                <a:cs typeface="Times New Roman" panose="02020603050405020304" pitchFamily="18" charset="0"/>
              </a:rPr>
              <a:t>A list of 6 facts with explanation that demonstrate how these periods were different than the 1920s</a:t>
            </a:r>
          </a:p>
          <a:p>
            <a:r>
              <a:rPr lang="en-US" sz="2000" dirty="0" smtClean="0">
                <a:latin typeface="Times New Roman" panose="02020603050405020304" pitchFamily="18" charset="0"/>
                <a:cs typeface="Times New Roman" panose="02020603050405020304" pitchFamily="18" charset="0"/>
              </a:rPr>
              <a:t>You may also choose </a:t>
            </a:r>
            <a:r>
              <a:rPr lang="en-US" sz="2000" smtClean="0">
                <a:latin typeface="Times New Roman" panose="02020603050405020304" pitchFamily="18" charset="0"/>
                <a:cs typeface="Times New Roman" panose="02020603050405020304" pitchFamily="18" charset="0"/>
              </a:rPr>
              <a:t>1 to 2 </a:t>
            </a:r>
            <a:r>
              <a:rPr lang="en-US" sz="2000" dirty="0" smtClean="0">
                <a:latin typeface="Times New Roman" panose="02020603050405020304" pitchFamily="18" charset="0"/>
                <a:cs typeface="Times New Roman" panose="02020603050405020304" pitchFamily="18" charset="0"/>
              </a:rPr>
              <a:t>facts that shows similarity</a:t>
            </a:r>
            <a:endParaRPr lang="en-US" sz="2000" dirty="0">
              <a:latin typeface="Times New Roman" panose="02020603050405020304" pitchFamily="18" charset="0"/>
              <a:cs typeface="Times New Roman" panose="02020603050405020304" pitchFamily="18" charset="0"/>
            </a:endParaRPr>
          </a:p>
        </p:txBody>
      </p:sp>
      <p:sp>
        <p:nvSpPr>
          <p:cNvPr id="8" name="Rectangle 7"/>
          <p:cNvSpPr/>
          <p:nvPr/>
        </p:nvSpPr>
        <p:spPr>
          <a:xfrm>
            <a:off x="1752600" y="1214163"/>
            <a:ext cx="6019800" cy="5643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Times New Roman" panose="02020603050405020304" pitchFamily="18" charset="0"/>
                <a:cs typeface="Times New Roman" panose="02020603050405020304" pitchFamily="18" charset="0"/>
              </a:rPr>
              <a:t>Concept: Isolationism, Laissez Faire, or American 1</a:t>
            </a:r>
            <a:r>
              <a:rPr lang="en-US" baseline="30000" dirty="0" smtClean="0">
                <a:latin typeface="Times New Roman" panose="02020603050405020304" pitchFamily="18" charset="0"/>
                <a:cs typeface="Times New Roman" panose="02020603050405020304" pitchFamily="18" charset="0"/>
              </a:rPr>
              <a:t>st</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8513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rmAutofit fontScale="90000"/>
          </a:bodyPr>
          <a:lstStyle/>
          <a:p>
            <a:r>
              <a:rPr lang="en-US" sz="3600" dirty="0">
                <a:latin typeface="Broadway" panose="04040905080B02020502" pitchFamily="82" charset="0"/>
              </a:rPr>
              <a:t>Government policies of the 1920s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18282222"/>
              </p:ext>
            </p:extLst>
          </p:nvPr>
        </p:nvGraphicFramePr>
        <p:xfrm>
          <a:off x="304800" y="1371600"/>
          <a:ext cx="8229600" cy="42976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r>
                        <a:rPr lang="en-US" dirty="0"/>
                        <a:t>Isolationism – stay neutral</a:t>
                      </a:r>
                    </a:p>
                  </a:txBody>
                  <a:tcPr/>
                </a:tc>
                <a:tc>
                  <a:txBody>
                    <a:bodyPr/>
                    <a:lstStyle/>
                    <a:p>
                      <a:r>
                        <a:rPr lang="en-US" dirty="0"/>
                        <a:t>Government Thrift – avoid paying or lessen government expenditures</a:t>
                      </a:r>
                    </a:p>
                    <a:p>
                      <a:endParaRPr lang="en-US" dirty="0"/>
                    </a:p>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val="10000"/>
                  </a:ext>
                </a:extLst>
              </a:tr>
              <a:tr h="370840">
                <a:tc>
                  <a:txBody>
                    <a:bodyPr/>
                    <a:lstStyle/>
                    <a:p>
                      <a:r>
                        <a:rPr lang="en-US" dirty="0"/>
                        <a:t>Protectionism – protect US economy from outside competition</a:t>
                      </a:r>
                    </a:p>
                  </a:txBody>
                  <a:tcPr/>
                </a:tc>
                <a:tc>
                  <a:txBody>
                    <a:bodyPr/>
                    <a:lstStyle/>
                    <a:p>
                      <a:r>
                        <a:rPr lang="en-US" dirty="0"/>
                        <a:t>Laissez faire – government has little to no intervention</a:t>
                      </a:r>
                      <a:r>
                        <a:rPr lang="en-US" baseline="0" dirty="0"/>
                        <a:t> in the US economy</a:t>
                      </a:r>
                    </a:p>
                    <a:p>
                      <a:endParaRPr lang="en-US" baseline="0" dirty="0"/>
                    </a:p>
                    <a:p>
                      <a:endParaRPr lang="en-US" baseline="0" dirty="0"/>
                    </a:p>
                    <a:p>
                      <a:endParaRPr lang="en-US" baseline="0" dirty="0"/>
                    </a:p>
                    <a:p>
                      <a:endParaRPr lang="en-US" dirty="0"/>
                    </a:p>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124886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15112"/>
          </a:xfrm>
        </p:spPr>
        <p:txBody>
          <a:bodyPr>
            <a:noAutofit/>
          </a:bodyPr>
          <a:lstStyle/>
          <a:p>
            <a:r>
              <a:rPr lang="en-US" sz="3600" dirty="0">
                <a:latin typeface="Broadway" panose="04040905080B02020502" pitchFamily="82" charset="0"/>
              </a:rPr>
              <a:t>Agenda</a:t>
            </a:r>
          </a:p>
        </p:txBody>
      </p:sp>
      <p:sp>
        <p:nvSpPr>
          <p:cNvPr id="3" name="Content Placeholder 2"/>
          <p:cNvSpPr>
            <a:spLocks noGrp="1"/>
          </p:cNvSpPr>
          <p:nvPr>
            <p:ph idx="1"/>
          </p:nvPr>
        </p:nvSpPr>
        <p:spPr>
          <a:xfrm>
            <a:off x="403761" y="1066800"/>
            <a:ext cx="8229600" cy="5257800"/>
          </a:xfrm>
        </p:spPr>
        <p:txBody>
          <a:bodyPr>
            <a:normAutofit/>
          </a:bodyPr>
          <a:lstStyle/>
          <a:p>
            <a:pPr marL="0" indent="0">
              <a:buNone/>
            </a:pPr>
            <a:endParaRPr lang="en-US" sz="100" dirty="0"/>
          </a:p>
          <a:p>
            <a:pPr marL="0" indent="0">
              <a:buNone/>
            </a:pPr>
            <a:r>
              <a:rPr lang="en-US" sz="1600" dirty="0">
                <a:solidFill>
                  <a:srgbClr val="002060"/>
                </a:solidFill>
              </a:rPr>
              <a:t>Essential Question</a:t>
            </a:r>
            <a:r>
              <a:rPr lang="en-US" sz="1600" dirty="0"/>
              <a:t>: How has America’s views been redefined by economic necessities, cultural notions, and national security during the turn of the 20</a:t>
            </a:r>
            <a:r>
              <a:rPr lang="en-US" sz="1600" baseline="30000" dirty="0"/>
              <a:t>th</a:t>
            </a:r>
            <a:r>
              <a:rPr lang="en-US" sz="1600" dirty="0"/>
              <a:t> century? </a:t>
            </a:r>
          </a:p>
          <a:p>
            <a:pPr marL="0" indent="0">
              <a:buNone/>
            </a:pPr>
            <a:r>
              <a:rPr lang="en-US" sz="1600" b="1" dirty="0">
                <a:solidFill>
                  <a:srgbClr val="002060"/>
                </a:solidFill>
              </a:rPr>
              <a:t>Students can:</a:t>
            </a:r>
          </a:p>
          <a:p>
            <a:pPr lvl="0"/>
            <a:r>
              <a:rPr lang="en-US" sz="1600" dirty="0"/>
              <a:t>Decipher how did the evolution of industrial capitalism change American society in the 1890s to 1945 era</a:t>
            </a:r>
          </a:p>
          <a:p>
            <a:r>
              <a:rPr lang="en-US" sz="1600" dirty="0"/>
              <a:t>Evaluate how politicians and reformers responded to industrial changes, in the course of doing so, fundamentally change the role of government, especially the federal government, in the lives of </a:t>
            </a:r>
            <a:r>
              <a:rPr lang="en-US" sz="1600" dirty="0" smtClean="0"/>
              <a:t>Americans</a:t>
            </a:r>
            <a:endParaRPr lang="en-US" sz="1600" dirty="0"/>
          </a:p>
          <a:p>
            <a:pPr marL="0" lvl="0" indent="0">
              <a:buNone/>
            </a:pPr>
            <a:r>
              <a:rPr lang="en-US" sz="1800" b="1" dirty="0">
                <a:solidFill>
                  <a:schemeClr val="accent1">
                    <a:lumMod val="75000"/>
                  </a:schemeClr>
                </a:solidFill>
              </a:rPr>
              <a:t>Agenda</a:t>
            </a:r>
          </a:p>
          <a:p>
            <a:r>
              <a:rPr lang="en-US" sz="1800" dirty="0" smtClean="0"/>
              <a:t>Recalling Unit IV</a:t>
            </a:r>
            <a:endParaRPr lang="en-US" sz="1800" dirty="0"/>
          </a:p>
          <a:p>
            <a:r>
              <a:rPr lang="en-US" sz="1800" dirty="0" smtClean="0"/>
              <a:t>Unit VII Quiz</a:t>
            </a:r>
            <a:endParaRPr lang="en-US" sz="1800" dirty="0" smtClean="0"/>
          </a:p>
          <a:p>
            <a:r>
              <a:rPr lang="en-US" sz="1800" dirty="0" smtClean="0"/>
              <a:t>The Great Crash</a:t>
            </a:r>
            <a:endParaRPr lang="en-US" sz="1800" dirty="0"/>
          </a:p>
          <a:p>
            <a:pPr marL="0" indent="0">
              <a:buNone/>
            </a:pPr>
            <a:endParaRPr lang="en-US" sz="1400" b="1" dirty="0">
              <a:solidFill>
                <a:srgbClr val="FF0000"/>
              </a:solidFill>
            </a:endParaRPr>
          </a:p>
          <a:p>
            <a:pPr marL="0" indent="0">
              <a:buNone/>
            </a:pPr>
            <a:r>
              <a:rPr lang="en-US" sz="1800" b="1" dirty="0">
                <a:solidFill>
                  <a:srgbClr val="FF0000"/>
                </a:solidFill>
              </a:rPr>
              <a:t>Homework:</a:t>
            </a:r>
          </a:p>
          <a:p>
            <a:r>
              <a:rPr lang="en-US" sz="1800" dirty="0" smtClean="0"/>
              <a:t>Read causes and consequences of the Great Depression (APUSH Link under Unit VII</a:t>
            </a:r>
          </a:p>
          <a:p>
            <a:r>
              <a:rPr lang="en-US" sz="1800" dirty="0" smtClean="0"/>
              <a:t>Complete notes on Hoover’s response to the Great Depression </a:t>
            </a:r>
            <a:endParaRPr lang="en-US" sz="1800" dirty="0"/>
          </a:p>
        </p:txBody>
      </p:sp>
    </p:spTree>
    <p:extLst>
      <p:ext uri="{BB962C8B-B14F-4D97-AF65-F5344CB8AC3E}">
        <p14:creationId xmlns:p14="http://schemas.microsoft.com/office/powerpoint/2010/main" val="19022143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15112"/>
          </a:xfrm>
        </p:spPr>
        <p:txBody>
          <a:bodyPr>
            <a:noAutofit/>
          </a:bodyPr>
          <a:lstStyle/>
          <a:p>
            <a:r>
              <a:rPr lang="en-US" sz="3600" dirty="0">
                <a:latin typeface="Broadway" panose="04040905080B02020502" pitchFamily="82" charset="0"/>
              </a:rPr>
              <a:t>Agenda</a:t>
            </a:r>
          </a:p>
        </p:txBody>
      </p:sp>
      <p:sp>
        <p:nvSpPr>
          <p:cNvPr id="3" name="Content Placeholder 2"/>
          <p:cNvSpPr>
            <a:spLocks noGrp="1"/>
          </p:cNvSpPr>
          <p:nvPr>
            <p:ph idx="1"/>
          </p:nvPr>
        </p:nvSpPr>
        <p:spPr>
          <a:xfrm>
            <a:off x="457200" y="1066800"/>
            <a:ext cx="8229600" cy="5257800"/>
          </a:xfrm>
        </p:spPr>
        <p:txBody>
          <a:bodyPr>
            <a:normAutofit fontScale="85000" lnSpcReduction="10000"/>
          </a:bodyPr>
          <a:lstStyle/>
          <a:p>
            <a:r>
              <a:rPr lang="en-US" sz="1400" b="1" dirty="0"/>
              <a:t>Period 7: 1890 – 1945</a:t>
            </a:r>
            <a:r>
              <a:rPr lang="en-US" sz="1400" dirty="0"/>
              <a:t> </a:t>
            </a:r>
            <a:r>
              <a:rPr lang="en-US" sz="1400" b="1" dirty="0"/>
              <a:t>–</a:t>
            </a:r>
            <a:r>
              <a:rPr lang="en-US" sz="1400" dirty="0"/>
              <a:t> </a:t>
            </a:r>
            <a:r>
              <a:rPr lang="en-US" sz="1400" b="1" dirty="0"/>
              <a:t>An increasingly pluralistic United States faced profound domestic and global challenges, debated the proper degree of government activism, and sought to define its international role. </a:t>
            </a:r>
            <a:endParaRPr lang="en-US" sz="1400" dirty="0"/>
          </a:p>
          <a:p>
            <a:pPr lvl="0"/>
            <a:r>
              <a:rPr lang="en-US" sz="1400" b="1" dirty="0"/>
              <a:t>Key Concept 7.1:</a:t>
            </a:r>
            <a:r>
              <a:rPr lang="en-US" sz="1400" dirty="0"/>
              <a:t> Growth expanded opportunity, while economic instability led to new efforts to reform U.S. society and its economic system </a:t>
            </a:r>
          </a:p>
          <a:p>
            <a:pPr marL="0" indent="0">
              <a:buNone/>
            </a:pPr>
            <a:endParaRPr lang="en-US" sz="500" dirty="0"/>
          </a:p>
          <a:p>
            <a:pPr marL="0" indent="0">
              <a:buNone/>
            </a:pPr>
            <a:r>
              <a:rPr lang="en-US" sz="1900" i="1" dirty="0"/>
              <a:t>Essential Question: </a:t>
            </a:r>
            <a:r>
              <a:rPr lang="en-US" sz="1900" dirty="0"/>
              <a:t>How has America’s views been redefined by economic necessities, cultural notions, and national security during the turn of the 20</a:t>
            </a:r>
            <a:r>
              <a:rPr lang="en-US" sz="1900" baseline="30000" dirty="0"/>
              <a:t>th</a:t>
            </a:r>
            <a:r>
              <a:rPr lang="en-US" sz="1900" dirty="0"/>
              <a:t> century? </a:t>
            </a:r>
          </a:p>
          <a:p>
            <a:pPr marL="0" indent="0">
              <a:buNone/>
            </a:pPr>
            <a:r>
              <a:rPr lang="en-US" sz="1900" i="1" dirty="0"/>
              <a:t>Students can:</a:t>
            </a:r>
          </a:p>
          <a:p>
            <a:pPr lvl="0"/>
            <a:r>
              <a:rPr lang="en-US" sz="1900" dirty="0"/>
              <a:t>Decipher how did the evolution of industrial capitalism change American society in the 1890s to 1945 era</a:t>
            </a:r>
          </a:p>
          <a:p>
            <a:r>
              <a:rPr lang="en-US" sz="1900" dirty="0"/>
              <a:t>Evaluate how politicians and reformers responded to industrial changes, in the course of doing so, fundamentally change the role of government, especially the federal government, in the lives of Americans</a:t>
            </a:r>
          </a:p>
          <a:p>
            <a:pPr marL="0" lvl="0" indent="0">
              <a:buNone/>
            </a:pPr>
            <a:endParaRPr lang="en-US" sz="1400" dirty="0"/>
          </a:p>
          <a:p>
            <a:pPr marL="0" lvl="0" indent="0">
              <a:buNone/>
            </a:pPr>
            <a:r>
              <a:rPr lang="en-US" sz="2100" b="1" dirty="0">
                <a:solidFill>
                  <a:schemeClr val="accent1">
                    <a:lumMod val="75000"/>
                  </a:schemeClr>
                </a:solidFill>
              </a:rPr>
              <a:t>Agenda</a:t>
            </a:r>
          </a:p>
          <a:p>
            <a:r>
              <a:rPr lang="en-US" sz="2100" dirty="0" smtClean="0"/>
              <a:t>The Culture War</a:t>
            </a:r>
            <a:endParaRPr lang="en-US" sz="2100" dirty="0"/>
          </a:p>
          <a:p>
            <a:r>
              <a:rPr lang="en-US" sz="2100" dirty="0" smtClean="0"/>
              <a:t>Normalcy or Conflict</a:t>
            </a:r>
            <a:endParaRPr lang="en-US" sz="2100" dirty="0"/>
          </a:p>
          <a:p>
            <a:r>
              <a:rPr lang="en-US" sz="2100" dirty="0" smtClean="0"/>
              <a:t>Hope or Disillusionment</a:t>
            </a:r>
            <a:endParaRPr lang="en-US" sz="2100" dirty="0"/>
          </a:p>
          <a:p>
            <a:pPr marL="0" indent="0">
              <a:buNone/>
            </a:pPr>
            <a:endParaRPr lang="en-US" sz="1400" b="1" dirty="0">
              <a:solidFill>
                <a:srgbClr val="FF0000"/>
              </a:solidFill>
            </a:endParaRPr>
          </a:p>
          <a:p>
            <a:pPr marL="0" indent="0">
              <a:buNone/>
            </a:pPr>
            <a:r>
              <a:rPr lang="en-US" sz="2100" b="1" dirty="0">
                <a:solidFill>
                  <a:srgbClr val="FF0000"/>
                </a:solidFill>
              </a:rPr>
              <a:t>Homework</a:t>
            </a:r>
            <a:r>
              <a:rPr lang="en-US" sz="2100" b="1" dirty="0" smtClean="0">
                <a:solidFill>
                  <a:srgbClr val="FF0000"/>
                </a:solidFill>
              </a:rPr>
              <a:t>:</a:t>
            </a:r>
          </a:p>
          <a:p>
            <a:r>
              <a:rPr lang="en-US" sz="2100" b="1" dirty="0" smtClean="0">
                <a:solidFill>
                  <a:srgbClr val="FF0000"/>
                </a:solidFill>
              </a:rPr>
              <a:t>Read pages 760-773 – Factors of the Great Depression (Quiz tomorrow)</a:t>
            </a:r>
            <a:endParaRPr lang="en-US" sz="2100" b="1" dirty="0">
              <a:solidFill>
                <a:srgbClr val="FF0000"/>
              </a:solidFill>
            </a:endParaRPr>
          </a:p>
          <a:p>
            <a:endParaRPr lang="en-US" dirty="0"/>
          </a:p>
        </p:txBody>
      </p:sp>
    </p:spTree>
    <p:extLst>
      <p:ext uri="{BB962C8B-B14F-4D97-AF65-F5344CB8AC3E}">
        <p14:creationId xmlns:p14="http://schemas.microsoft.com/office/powerpoint/2010/main" val="24623115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r>
              <a:rPr lang="en-US" dirty="0" smtClean="0">
                <a:latin typeface="Broadway" panose="04040905080B02020502" pitchFamily="82" charset="0"/>
              </a:rPr>
              <a:t>Culture War Debate</a:t>
            </a:r>
            <a:endParaRPr lang="en-US" dirty="0">
              <a:latin typeface="Broadway" panose="04040905080B02020502" pitchFamily="82" charset="0"/>
            </a:endParaRPr>
          </a:p>
        </p:txBody>
      </p:sp>
      <p:sp>
        <p:nvSpPr>
          <p:cNvPr id="3" name="Content Placeholder 2"/>
          <p:cNvSpPr>
            <a:spLocks noGrp="1"/>
          </p:cNvSpPr>
          <p:nvPr>
            <p:ph idx="1"/>
          </p:nvPr>
        </p:nvSpPr>
        <p:spPr>
          <a:xfrm>
            <a:off x="457200" y="1447800"/>
            <a:ext cx="8229600" cy="4876800"/>
          </a:xfrm>
        </p:spPr>
        <p:txBody>
          <a:bodyPr>
            <a:normAutofit/>
          </a:bodyPr>
          <a:lstStyle/>
          <a:p>
            <a:r>
              <a:rPr lang="en-US" sz="2000" dirty="0" smtClean="0">
                <a:latin typeface="Times New Roman" panose="02020603050405020304" pitchFamily="18" charset="0"/>
                <a:cs typeface="Times New Roman" panose="02020603050405020304" pitchFamily="18" charset="0"/>
              </a:rPr>
              <a:t>Culture War Verbal War</a:t>
            </a:r>
          </a:p>
          <a:p>
            <a:pPr lvl="1"/>
            <a:r>
              <a:rPr lang="en-US" sz="1800" dirty="0" smtClean="0">
                <a:latin typeface="Times New Roman" panose="02020603050405020304" pitchFamily="18" charset="0"/>
                <a:cs typeface="Times New Roman" panose="02020603050405020304" pitchFamily="18" charset="0"/>
              </a:rPr>
              <a:t>Construct a sentence strip that either demonstrates whether the Culture War of today mirrors that of the 1920s</a:t>
            </a:r>
          </a:p>
          <a:p>
            <a:pPr lvl="1"/>
            <a:r>
              <a:rPr lang="en-US" sz="1800" dirty="0" smtClean="0">
                <a:latin typeface="Times New Roman" panose="02020603050405020304" pitchFamily="18" charset="0"/>
                <a:cs typeface="Times New Roman" panose="02020603050405020304" pitchFamily="18" charset="0"/>
              </a:rPr>
              <a:t>Must use valid facts from the 20s and the articles to support the conclusion </a:t>
            </a:r>
            <a:endParaRPr lang="en-US" sz="1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3009900"/>
            <a:ext cx="6477000" cy="29337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0" y="3643313"/>
            <a:ext cx="2857500" cy="1914525"/>
          </a:xfrm>
          <a:prstGeom prst="rect">
            <a:avLst/>
          </a:prstGeom>
        </p:spPr>
      </p:pic>
    </p:spTree>
    <p:extLst>
      <p:ext uri="{BB962C8B-B14F-4D97-AF65-F5344CB8AC3E}">
        <p14:creationId xmlns:p14="http://schemas.microsoft.com/office/powerpoint/2010/main" val="3008654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latin typeface="Broadway" pitchFamily="82" charset="0"/>
              </a:rPr>
              <a:t>The Decadent 20s </a:t>
            </a:r>
          </a:p>
        </p:txBody>
      </p:sp>
      <p:sp>
        <p:nvSpPr>
          <p:cNvPr id="3" name="Content Placeholder 2"/>
          <p:cNvSpPr>
            <a:spLocks noGrp="1"/>
          </p:cNvSpPr>
          <p:nvPr>
            <p:ph idx="1"/>
          </p:nvPr>
        </p:nvSpPr>
        <p:spPr/>
        <p:txBody>
          <a:bodyPr/>
          <a:lstStyle/>
          <a:p>
            <a:r>
              <a:rPr lang="en-US" dirty="0"/>
              <a:t>“America's present need is not heroics but healing; not nostrums but normalcy; not revolution but restoration.” – Warren G. Harding </a:t>
            </a:r>
            <a:br>
              <a:rPr lang="en-US" dirty="0"/>
            </a:br>
            <a:endParaRPr lang="en-US"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2767780"/>
            <a:ext cx="3282696"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90800" y="3293806"/>
            <a:ext cx="28194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itchFamily="18" charset="0"/>
                <a:cs typeface="Times New Roman" pitchFamily="18" charset="0"/>
              </a:rPr>
              <a:t>Isolationism</a:t>
            </a:r>
          </a:p>
        </p:txBody>
      </p:sp>
      <p:sp>
        <p:nvSpPr>
          <p:cNvPr id="6" name="Rectangle 5"/>
          <p:cNvSpPr/>
          <p:nvPr/>
        </p:nvSpPr>
        <p:spPr>
          <a:xfrm>
            <a:off x="2590800" y="4436806"/>
            <a:ext cx="28194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itchFamily="18" charset="0"/>
                <a:cs typeface="Times New Roman" pitchFamily="18" charset="0"/>
              </a:rPr>
              <a:t>End of Progressivism</a:t>
            </a:r>
          </a:p>
        </p:txBody>
      </p:sp>
      <p:sp>
        <p:nvSpPr>
          <p:cNvPr id="7" name="Rectangle 6"/>
          <p:cNvSpPr/>
          <p:nvPr/>
        </p:nvSpPr>
        <p:spPr>
          <a:xfrm>
            <a:off x="3200400" y="5638800"/>
            <a:ext cx="28194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itchFamily="18" charset="0"/>
                <a:cs typeface="Times New Roman" pitchFamily="18" charset="0"/>
              </a:rPr>
              <a:t>Simple small </a:t>
            </a:r>
          </a:p>
          <a:p>
            <a:pPr algn="ctr"/>
            <a:r>
              <a:rPr lang="en-US" sz="2400" b="1" dirty="0">
                <a:solidFill>
                  <a:schemeClr val="bg1"/>
                </a:solidFill>
                <a:latin typeface="Times New Roman" pitchFamily="18" charset="0"/>
                <a:cs typeface="Times New Roman" pitchFamily="18" charset="0"/>
              </a:rPr>
              <a:t>town life </a:t>
            </a:r>
          </a:p>
        </p:txBody>
      </p:sp>
      <p:sp>
        <p:nvSpPr>
          <p:cNvPr id="8" name="Rectangle 7"/>
          <p:cNvSpPr/>
          <p:nvPr/>
        </p:nvSpPr>
        <p:spPr>
          <a:xfrm>
            <a:off x="6178296" y="5638800"/>
            <a:ext cx="28194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itchFamily="18" charset="0"/>
                <a:cs typeface="Times New Roman" pitchFamily="18" charset="0"/>
              </a:rPr>
              <a:t>No Extremism</a:t>
            </a:r>
          </a:p>
        </p:txBody>
      </p:sp>
      <p:sp>
        <p:nvSpPr>
          <p:cNvPr id="5" name="Right Arrow 4"/>
          <p:cNvSpPr/>
          <p:nvPr/>
        </p:nvSpPr>
        <p:spPr>
          <a:xfrm>
            <a:off x="5410200" y="3581400"/>
            <a:ext cx="304800" cy="405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5410200" y="4584290"/>
            <a:ext cx="304800" cy="405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a:off x="5715000" y="5206180"/>
            <a:ext cx="304800" cy="4326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a:off x="7239000" y="5206180"/>
            <a:ext cx="348996" cy="4326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28726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1614"/>
            <a:ext cx="8229600" cy="591312"/>
          </a:xfrm>
        </p:spPr>
        <p:txBody>
          <a:bodyPr>
            <a:normAutofit fontScale="90000"/>
          </a:bodyPr>
          <a:lstStyle/>
          <a:p>
            <a:pPr algn="ctr">
              <a:tabLst>
                <a:tab pos="4689475" algn="l"/>
              </a:tabLst>
            </a:pPr>
            <a:r>
              <a:rPr lang="en-US" sz="4000" dirty="0" smtClean="0">
                <a:latin typeface="Broadway" panose="04040905080B02020502" pitchFamily="82" charset="0"/>
              </a:rPr>
              <a:t>Normalcy – Rejecting the Past</a:t>
            </a:r>
            <a:endParaRPr lang="en-US" sz="4000" dirty="0">
              <a:latin typeface="Broadway" panose="04040905080B02020502" pitchFamily="82" charset="0"/>
            </a:endParaRPr>
          </a:p>
        </p:txBody>
      </p:sp>
      <p:sp>
        <p:nvSpPr>
          <p:cNvPr id="4" name="Text Placeholder 3"/>
          <p:cNvSpPr>
            <a:spLocks noGrp="1"/>
          </p:cNvSpPr>
          <p:nvPr>
            <p:ph type="body" idx="1"/>
          </p:nvPr>
        </p:nvSpPr>
        <p:spPr>
          <a:xfrm>
            <a:off x="457200" y="1894926"/>
            <a:ext cx="4040188" cy="457200"/>
          </a:xfrm>
          <a:ln>
            <a:solidFill>
              <a:srgbClr val="C00000"/>
            </a:solidFill>
          </a:ln>
        </p:spPr>
        <p:txBody>
          <a:bodyPr/>
          <a:lstStyle/>
          <a:p>
            <a:r>
              <a:rPr lang="en-US" dirty="0" smtClean="0">
                <a:latin typeface="Times New Roman" panose="02020603050405020304" pitchFamily="18" charset="0"/>
                <a:cs typeface="Times New Roman" panose="02020603050405020304" pitchFamily="18" charset="0"/>
              </a:rPr>
              <a:t>1920s</a:t>
            </a:r>
            <a:endParaRPr lang="en-US" dirty="0">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sz="half" idx="3"/>
          </p:nvPr>
        </p:nvSpPr>
        <p:spPr>
          <a:xfrm>
            <a:off x="4645025" y="1894926"/>
            <a:ext cx="4041775" cy="457200"/>
          </a:xfrm>
          <a:ln>
            <a:solidFill>
              <a:srgbClr val="C00000"/>
            </a:solidFill>
          </a:ln>
        </p:spPr>
        <p:txBody>
          <a:bodyPr/>
          <a:lstStyle/>
          <a:p>
            <a:r>
              <a:rPr lang="en-US" dirty="0" smtClean="0">
                <a:latin typeface="Times New Roman" panose="02020603050405020304" pitchFamily="18" charset="0"/>
                <a:cs typeface="Times New Roman" panose="02020603050405020304" pitchFamily="18" charset="0"/>
              </a:rPr>
              <a:t>Progressive or Imperialism</a:t>
            </a:r>
            <a:endParaRPr lang="en-US"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sz="quarter" idx="2"/>
          </p:nvPr>
        </p:nvSpPr>
        <p:spPr>
          <a:ln>
            <a:solidFill>
              <a:srgbClr val="C00000"/>
            </a:solidFill>
          </a:ln>
        </p:spPr>
        <p:txBody>
          <a:bodyPr>
            <a:normAutofit/>
          </a:bodyPr>
          <a:lstStyle/>
          <a:p>
            <a:r>
              <a:rPr lang="en-US" sz="2000" dirty="0" smtClean="0">
                <a:latin typeface="Times New Roman" panose="02020603050405020304" pitchFamily="18" charset="0"/>
                <a:cs typeface="Times New Roman" panose="02020603050405020304" pitchFamily="18" charset="0"/>
              </a:rPr>
              <a:t>A list of 6 different facts that demonstrate concept with explanations </a:t>
            </a:r>
          </a:p>
          <a:p>
            <a:r>
              <a:rPr lang="en-US" sz="2000" dirty="0" smtClean="0">
                <a:latin typeface="Times New Roman" panose="02020603050405020304" pitchFamily="18" charset="0"/>
                <a:cs typeface="Times New Roman" panose="02020603050405020304" pitchFamily="18" charset="0"/>
              </a:rPr>
              <a:t>You may also choose 1 to 2 facts that show rejection of the concept with explanation </a:t>
            </a:r>
            <a:endParaRPr lang="en-US" sz="2000" dirty="0">
              <a:latin typeface="Times New Roman" panose="02020603050405020304" pitchFamily="18" charset="0"/>
              <a:cs typeface="Times New Roman" panose="02020603050405020304" pitchFamily="18" charset="0"/>
            </a:endParaRPr>
          </a:p>
        </p:txBody>
      </p:sp>
      <p:sp>
        <p:nvSpPr>
          <p:cNvPr id="7" name="Content Placeholder 6"/>
          <p:cNvSpPr>
            <a:spLocks noGrp="1"/>
          </p:cNvSpPr>
          <p:nvPr>
            <p:ph sz="quarter" idx="4"/>
          </p:nvPr>
        </p:nvSpPr>
        <p:spPr>
          <a:ln>
            <a:solidFill>
              <a:srgbClr val="C00000"/>
            </a:solidFill>
          </a:ln>
        </p:spPr>
        <p:txBody>
          <a:bodyPr>
            <a:normAutofit/>
          </a:bodyPr>
          <a:lstStyle/>
          <a:p>
            <a:r>
              <a:rPr lang="en-US" sz="2000" dirty="0" smtClean="0">
                <a:latin typeface="Times New Roman" panose="02020603050405020304" pitchFamily="18" charset="0"/>
                <a:cs typeface="Times New Roman" panose="02020603050405020304" pitchFamily="18" charset="0"/>
              </a:rPr>
              <a:t>A list of 6 facts with explanation that demonstrate how these periods were different than the 1920s</a:t>
            </a:r>
          </a:p>
          <a:p>
            <a:r>
              <a:rPr lang="en-US" sz="2000" dirty="0" smtClean="0">
                <a:latin typeface="Times New Roman" panose="02020603050405020304" pitchFamily="18" charset="0"/>
                <a:cs typeface="Times New Roman" panose="02020603050405020304" pitchFamily="18" charset="0"/>
              </a:rPr>
              <a:t>You may also choose </a:t>
            </a:r>
            <a:r>
              <a:rPr lang="en-US" sz="2000" smtClean="0">
                <a:latin typeface="Times New Roman" panose="02020603050405020304" pitchFamily="18" charset="0"/>
                <a:cs typeface="Times New Roman" panose="02020603050405020304" pitchFamily="18" charset="0"/>
              </a:rPr>
              <a:t>1 to 2 </a:t>
            </a:r>
            <a:r>
              <a:rPr lang="en-US" sz="2000" dirty="0" smtClean="0">
                <a:latin typeface="Times New Roman" panose="02020603050405020304" pitchFamily="18" charset="0"/>
                <a:cs typeface="Times New Roman" panose="02020603050405020304" pitchFamily="18" charset="0"/>
              </a:rPr>
              <a:t>facts that shows similarity</a:t>
            </a:r>
            <a:endParaRPr lang="en-US" sz="2000" dirty="0">
              <a:latin typeface="Times New Roman" panose="02020603050405020304" pitchFamily="18" charset="0"/>
              <a:cs typeface="Times New Roman" panose="02020603050405020304" pitchFamily="18" charset="0"/>
            </a:endParaRPr>
          </a:p>
        </p:txBody>
      </p:sp>
      <p:sp>
        <p:nvSpPr>
          <p:cNvPr id="8" name="Rectangle 7"/>
          <p:cNvSpPr/>
          <p:nvPr/>
        </p:nvSpPr>
        <p:spPr>
          <a:xfrm>
            <a:off x="1752600" y="1214163"/>
            <a:ext cx="6019800" cy="5643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Times New Roman" panose="02020603050405020304" pitchFamily="18" charset="0"/>
                <a:cs typeface="Times New Roman" panose="02020603050405020304" pitchFamily="18" charset="0"/>
              </a:rPr>
              <a:t>Concept: Isolationism, Laissez Faire, or American 1</a:t>
            </a:r>
            <a:r>
              <a:rPr lang="en-US" baseline="30000" dirty="0" smtClean="0">
                <a:latin typeface="Times New Roman" panose="02020603050405020304" pitchFamily="18" charset="0"/>
                <a:cs typeface="Times New Roman" panose="02020603050405020304" pitchFamily="18" charset="0"/>
              </a:rPr>
              <a:t>st</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86784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143000"/>
          </a:xfrm>
        </p:spPr>
        <p:txBody>
          <a:bodyPr/>
          <a:lstStyle/>
          <a:p>
            <a:r>
              <a:rPr lang="en-US" dirty="0">
                <a:latin typeface="Broadway" pitchFamily="82" charset="0"/>
              </a:rPr>
              <a:t>Hope v. Disillusionment</a:t>
            </a:r>
          </a:p>
        </p:txBody>
      </p:sp>
      <p:sp>
        <p:nvSpPr>
          <p:cNvPr id="3" name="Content Placeholder 2"/>
          <p:cNvSpPr>
            <a:spLocks noGrp="1"/>
          </p:cNvSpPr>
          <p:nvPr>
            <p:ph idx="1"/>
          </p:nvPr>
        </p:nvSpPr>
        <p:spPr/>
        <p:txBody>
          <a:bodyPr/>
          <a:lstStyle/>
          <a:p>
            <a:r>
              <a:rPr lang="en-US" dirty="0"/>
              <a:t>How did Republican policies (laws) during the 1920s demonstrate hope and disillusionment?</a:t>
            </a:r>
          </a:p>
          <a:p>
            <a:pPr lvl="1"/>
            <a:r>
              <a:rPr lang="en-US" dirty="0"/>
              <a:t>Give ONE foreign policy example</a:t>
            </a:r>
          </a:p>
          <a:p>
            <a:pPr lvl="1"/>
            <a:r>
              <a:rPr lang="en-US" dirty="0"/>
              <a:t>Give ONE domestic policy example</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962400"/>
            <a:ext cx="7391399" cy="2790825"/>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66434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r>
              <a:rPr lang="en-US" dirty="0" smtClean="0">
                <a:latin typeface="Broadway" panose="04040905080B02020502" pitchFamily="82" charset="0"/>
              </a:rPr>
              <a:t>Traditional Values </a:t>
            </a:r>
            <a:endParaRPr lang="en-US" dirty="0">
              <a:latin typeface="Broadway" panose="04040905080B02020502" pitchFamily="82" charset="0"/>
            </a:endParaRPr>
          </a:p>
        </p:txBody>
      </p:sp>
      <p:sp>
        <p:nvSpPr>
          <p:cNvPr id="3" name="Content Placeholder 2"/>
          <p:cNvSpPr>
            <a:spLocks noGrp="1"/>
          </p:cNvSpPr>
          <p:nvPr>
            <p:ph idx="1"/>
          </p:nvPr>
        </p:nvSpPr>
        <p:spPr>
          <a:xfrm>
            <a:off x="457200" y="1676400"/>
            <a:ext cx="8229600" cy="4648200"/>
          </a:xfrm>
        </p:spPr>
        <p:txBody>
          <a:bodyPr/>
          <a:lstStyle/>
          <a:p>
            <a:r>
              <a:rPr lang="en-US" dirty="0" smtClean="0"/>
              <a:t>Fundamentalism: return to Puritan values and direct challenge to American immorality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967608"/>
            <a:ext cx="3657600" cy="3138444"/>
          </a:xfrm>
          <a:prstGeom prst="rect">
            <a:avLst/>
          </a:prstGeom>
        </p:spPr>
      </p:pic>
      <p:sp>
        <p:nvSpPr>
          <p:cNvPr id="5" name="Rectangle 4"/>
          <p:cNvSpPr/>
          <p:nvPr/>
        </p:nvSpPr>
        <p:spPr>
          <a:xfrm>
            <a:off x="4724400" y="2631831"/>
            <a:ext cx="2971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Prohibition</a:t>
            </a:r>
            <a:endParaRPr lang="en-US" sz="2400" b="1" dirty="0"/>
          </a:p>
        </p:txBody>
      </p:sp>
      <p:sp>
        <p:nvSpPr>
          <p:cNvPr id="6" name="Rectangle 5"/>
          <p:cNvSpPr/>
          <p:nvPr/>
        </p:nvSpPr>
        <p:spPr>
          <a:xfrm>
            <a:off x="4724400" y="3405555"/>
            <a:ext cx="2971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Scopes Trial</a:t>
            </a:r>
            <a:endParaRPr lang="en-US" sz="2400" b="1" dirty="0"/>
          </a:p>
        </p:txBody>
      </p:sp>
      <p:sp>
        <p:nvSpPr>
          <p:cNvPr id="7" name="Rectangle 6"/>
          <p:cNvSpPr/>
          <p:nvPr/>
        </p:nvSpPr>
        <p:spPr>
          <a:xfrm>
            <a:off x="4724400" y="4193930"/>
            <a:ext cx="2971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Red Scare</a:t>
            </a:r>
            <a:endParaRPr lang="en-US" sz="2400" b="1" dirty="0"/>
          </a:p>
        </p:txBody>
      </p:sp>
      <p:sp>
        <p:nvSpPr>
          <p:cNvPr id="8" name="Rectangle 7"/>
          <p:cNvSpPr/>
          <p:nvPr/>
        </p:nvSpPr>
        <p:spPr>
          <a:xfrm>
            <a:off x="4724400" y="4982305"/>
            <a:ext cx="2971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Nativism</a:t>
            </a:r>
            <a:endParaRPr lang="en-US" sz="2400" b="1" dirty="0"/>
          </a:p>
        </p:txBody>
      </p:sp>
      <p:sp>
        <p:nvSpPr>
          <p:cNvPr id="9" name="Rectangle 8"/>
          <p:cNvSpPr/>
          <p:nvPr/>
        </p:nvSpPr>
        <p:spPr>
          <a:xfrm>
            <a:off x="4724400" y="5770680"/>
            <a:ext cx="2971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Rise of the KKK</a:t>
            </a:r>
            <a:endParaRPr lang="en-US" sz="2400" b="1" dirty="0"/>
          </a:p>
        </p:txBody>
      </p:sp>
      <p:sp>
        <p:nvSpPr>
          <p:cNvPr id="10" name="Right Arrow 9"/>
          <p:cNvSpPr/>
          <p:nvPr/>
        </p:nvSpPr>
        <p:spPr>
          <a:xfrm rot="10800000">
            <a:off x="4343400" y="2819400"/>
            <a:ext cx="381000" cy="3810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0800000">
            <a:off x="4343400" y="3552093"/>
            <a:ext cx="381000" cy="3810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4343400" y="4343401"/>
            <a:ext cx="381000" cy="3810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0800000">
            <a:off x="4343399" y="5128843"/>
            <a:ext cx="381000" cy="3810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0800000">
            <a:off x="4343398" y="5942136"/>
            <a:ext cx="381000" cy="3810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51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lstStyle/>
          <a:p>
            <a:r>
              <a:rPr lang="en-US" dirty="0" smtClean="0">
                <a:latin typeface="Broadway" panose="04040905080B02020502" pitchFamily="82" charset="0"/>
              </a:rPr>
              <a:t>Imperialistic Debate </a:t>
            </a:r>
            <a:endParaRPr lang="en-US" dirty="0">
              <a:latin typeface="Broadway" panose="04040905080B02020502" pitchFamily="82" charset="0"/>
            </a:endParaRPr>
          </a:p>
        </p:txBody>
      </p:sp>
      <p:sp>
        <p:nvSpPr>
          <p:cNvPr id="3" name="Content Placeholder 2"/>
          <p:cNvSpPr>
            <a:spLocks noGrp="1"/>
          </p:cNvSpPr>
          <p:nvPr>
            <p:ph idx="1"/>
          </p:nvPr>
        </p:nvSpPr>
        <p:spPr/>
        <p:txBody>
          <a:bodyPr>
            <a:normAutofit fontScale="85000" lnSpcReduction="20000"/>
          </a:bodyPr>
          <a:lstStyle/>
          <a:p>
            <a:pPr marL="0" indent="0">
              <a:buNone/>
            </a:pPr>
            <a:r>
              <a:rPr lang="en-US" b="1" dirty="0">
                <a:solidFill>
                  <a:srgbClr val="002060"/>
                </a:solidFill>
                <a:latin typeface="Baskerville Old Face" panose="02020602080505020303" pitchFamily="18" charset="0"/>
              </a:rPr>
              <a:t>Prompt: </a:t>
            </a:r>
            <a:r>
              <a:rPr lang="en-US" dirty="0">
                <a:latin typeface="Baskerville Old Face" panose="02020602080505020303" pitchFamily="18" charset="0"/>
              </a:rPr>
              <a:t>Evaluate whether it was proper for the United States to support interventionists (imperialistic) foreign policy at the turn of the 20</a:t>
            </a:r>
            <a:r>
              <a:rPr lang="en-US" baseline="30000" dirty="0">
                <a:latin typeface="Baskerville Old Face" panose="02020602080505020303" pitchFamily="18" charset="0"/>
              </a:rPr>
              <a:t>th</a:t>
            </a:r>
            <a:r>
              <a:rPr lang="en-US" dirty="0">
                <a:latin typeface="Baskerville Old Face" panose="02020602080505020303" pitchFamily="18" charset="0"/>
              </a:rPr>
              <a:t> century. </a:t>
            </a:r>
            <a:endParaRPr lang="en-US" dirty="0" smtClean="0">
              <a:latin typeface="Baskerville Old Face" panose="02020602080505020303" pitchFamily="18" charset="0"/>
            </a:endParaRPr>
          </a:p>
          <a:p>
            <a:pPr marL="0" indent="0">
              <a:buNone/>
            </a:pPr>
            <a:r>
              <a:rPr lang="en-US" dirty="0" smtClean="0">
                <a:latin typeface="Baskerville Old Face" panose="02020602080505020303" pitchFamily="18" charset="0"/>
              </a:rPr>
              <a:t>Use facts, statistics, passed examples to support conclusions (quotes work to)</a:t>
            </a:r>
          </a:p>
          <a:p>
            <a:pPr marL="0" indent="0">
              <a:buNone/>
            </a:pPr>
            <a:r>
              <a:rPr lang="en-US" dirty="0" smtClean="0">
                <a:latin typeface="Baskerville Old Face" panose="02020602080505020303" pitchFamily="18" charset="0"/>
              </a:rPr>
              <a:t>Roles:</a:t>
            </a:r>
          </a:p>
          <a:p>
            <a:pPr marL="0" indent="0">
              <a:buNone/>
            </a:pPr>
            <a:r>
              <a:rPr lang="en-US" dirty="0" smtClean="0">
                <a:latin typeface="Baskerville Old Face" panose="02020602080505020303" pitchFamily="18" charset="0"/>
              </a:rPr>
              <a:t>Opening Argument – one person</a:t>
            </a:r>
          </a:p>
          <a:p>
            <a:pPr marL="0" indent="0">
              <a:buNone/>
            </a:pPr>
            <a:r>
              <a:rPr lang="en-US" dirty="0" smtClean="0">
                <a:latin typeface="Baskerville Old Face" panose="02020602080505020303" pitchFamily="18" charset="0"/>
              </a:rPr>
              <a:t>Crossfire 1 – 3 people</a:t>
            </a:r>
          </a:p>
          <a:p>
            <a:pPr marL="0" indent="0">
              <a:buNone/>
            </a:pPr>
            <a:r>
              <a:rPr lang="en-US" dirty="0" smtClean="0">
                <a:latin typeface="Baskerville Old Face" panose="02020602080505020303" pitchFamily="18" charset="0"/>
              </a:rPr>
              <a:t>Summarizer 1 – 1 person</a:t>
            </a:r>
          </a:p>
          <a:p>
            <a:pPr marL="0" indent="0">
              <a:buNone/>
            </a:pPr>
            <a:r>
              <a:rPr lang="en-US" dirty="0">
                <a:latin typeface="Baskerville Old Face" panose="02020602080505020303" pitchFamily="18" charset="0"/>
              </a:rPr>
              <a:t>Crossfire </a:t>
            </a:r>
            <a:r>
              <a:rPr lang="en-US" dirty="0" smtClean="0">
                <a:latin typeface="Baskerville Old Face" panose="02020602080505020303" pitchFamily="18" charset="0"/>
              </a:rPr>
              <a:t>2 </a:t>
            </a:r>
            <a:r>
              <a:rPr lang="en-US" dirty="0">
                <a:latin typeface="Baskerville Old Face" panose="02020602080505020303" pitchFamily="18" charset="0"/>
              </a:rPr>
              <a:t>– 3 </a:t>
            </a:r>
            <a:r>
              <a:rPr lang="en-US" dirty="0" smtClean="0">
                <a:latin typeface="Baskerville Old Face" panose="02020602080505020303" pitchFamily="18" charset="0"/>
              </a:rPr>
              <a:t>people</a:t>
            </a:r>
          </a:p>
          <a:p>
            <a:pPr marL="0" indent="0">
              <a:buNone/>
            </a:pPr>
            <a:r>
              <a:rPr lang="en-US" dirty="0">
                <a:latin typeface="Baskerville Old Face" panose="02020602080505020303" pitchFamily="18" charset="0"/>
              </a:rPr>
              <a:t>Summarizer 1 – 1 </a:t>
            </a:r>
            <a:r>
              <a:rPr lang="en-US" dirty="0" smtClean="0">
                <a:latin typeface="Baskerville Old Face" panose="02020602080505020303" pitchFamily="18" charset="0"/>
              </a:rPr>
              <a:t>person</a:t>
            </a:r>
            <a:endParaRPr lang="en-US" dirty="0">
              <a:latin typeface="Baskerville Old Face" panose="02020602080505020303" pitchFamily="18" charset="0"/>
            </a:endParaRPr>
          </a:p>
          <a:p>
            <a:pPr marL="0" indent="0">
              <a:buNone/>
            </a:pPr>
            <a:r>
              <a:rPr lang="en-US" dirty="0">
                <a:latin typeface="Baskerville Old Face" panose="02020602080505020303" pitchFamily="18" charset="0"/>
              </a:rPr>
              <a:t>Crossfire </a:t>
            </a:r>
            <a:r>
              <a:rPr lang="en-US" dirty="0" smtClean="0">
                <a:latin typeface="Baskerville Old Face" panose="02020602080505020303" pitchFamily="18" charset="0"/>
              </a:rPr>
              <a:t>3 </a:t>
            </a:r>
            <a:r>
              <a:rPr lang="en-US" dirty="0">
                <a:latin typeface="Baskerville Old Face" panose="02020602080505020303" pitchFamily="18" charset="0"/>
              </a:rPr>
              <a:t>– 3 </a:t>
            </a:r>
            <a:r>
              <a:rPr lang="en-US" dirty="0" smtClean="0">
                <a:latin typeface="Baskerville Old Face" panose="02020602080505020303" pitchFamily="18" charset="0"/>
              </a:rPr>
              <a:t>people</a:t>
            </a:r>
          </a:p>
          <a:p>
            <a:pPr marL="0" indent="0">
              <a:buNone/>
            </a:pPr>
            <a:r>
              <a:rPr lang="en-US" dirty="0" smtClean="0">
                <a:latin typeface="Baskerville Old Face" panose="02020602080505020303" pitchFamily="18" charset="0"/>
              </a:rPr>
              <a:t>Closing arguments – 1 person</a:t>
            </a:r>
            <a:endParaRPr lang="en-US" dirty="0">
              <a:latin typeface="Baskerville Old Face" panose="02020602080505020303" pitchFamily="18" charset="0"/>
            </a:endParaRPr>
          </a:p>
          <a:p>
            <a:pPr marL="0" indent="0">
              <a:buNone/>
            </a:pPr>
            <a:endParaRPr lang="en-US" dirty="0">
              <a:latin typeface="Baskerville Old Face" panose="02020602080505020303" pitchFamily="18" charset="0"/>
            </a:endParaRPr>
          </a:p>
          <a:p>
            <a:pPr marL="0" indent="0">
              <a:buNone/>
            </a:pPr>
            <a:endParaRPr lang="en-US" dirty="0"/>
          </a:p>
        </p:txBody>
      </p:sp>
    </p:spTree>
    <p:extLst>
      <p:ext uri="{BB962C8B-B14F-4D97-AF65-F5344CB8AC3E}">
        <p14:creationId xmlns:p14="http://schemas.microsoft.com/office/powerpoint/2010/main" val="422445260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3222</TotalTime>
  <Words>3571</Words>
  <Application>Microsoft Office PowerPoint</Application>
  <PresentationFormat>On-screen Show (4:3)</PresentationFormat>
  <Paragraphs>559</Paragraphs>
  <Slides>71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Arial</vt:lpstr>
      <vt:lpstr>Baskerville Old Face</vt:lpstr>
      <vt:lpstr>Broadway</vt:lpstr>
      <vt:lpstr>Calibri</vt:lpstr>
      <vt:lpstr>Constantia</vt:lpstr>
      <vt:lpstr>Times New Roman</vt:lpstr>
      <vt:lpstr>Wingdings 2</vt:lpstr>
      <vt:lpstr>Flow</vt:lpstr>
      <vt:lpstr>ROARING TWENTIES</vt:lpstr>
      <vt:lpstr>Agenda</vt:lpstr>
      <vt:lpstr>Essential Question</vt:lpstr>
      <vt:lpstr>Presidential Election</vt:lpstr>
      <vt:lpstr>Roaring 20s</vt:lpstr>
      <vt:lpstr>Roaring 20s</vt:lpstr>
      <vt:lpstr>The Decadent 20s </vt:lpstr>
      <vt:lpstr>Traditional Values </vt:lpstr>
      <vt:lpstr>Imperialistic Debate </vt:lpstr>
      <vt:lpstr>The Culture War</vt:lpstr>
      <vt:lpstr>Agenda</vt:lpstr>
      <vt:lpstr>Traditionalism</vt:lpstr>
      <vt:lpstr>Traditionalism </vt:lpstr>
      <vt:lpstr>Fundamentalist Campaign</vt:lpstr>
      <vt:lpstr>Red Scare</vt:lpstr>
      <vt:lpstr>Red Scare</vt:lpstr>
      <vt:lpstr>Rise of the KKK </vt:lpstr>
      <vt:lpstr>Nativism</vt:lpstr>
      <vt:lpstr>Prohibition</vt:lpstr>
      <vt:lpstr>Education</vt:lpstr>
      <vt:lpstr>Scopes trial - Evolution </vt:lpstr>
      <vt:lpstr>Ticket Out</vt:lpstr>
      <vt:lpstr>Modernists Facade</vt:lpstr>
      <vt:lpstr>Agenda</vt:lpstr>
      <vt:lpstr>Let’s Misbehave</vt:lpstr>
      <vt:lpstr>The Voice of the 20s</vt:lpstr>
      <vt:lpstr>Attitude Change</vt:lpstr>
      <vt:lpstr>Modernism</vt:lpstr>
      <vt:lpstr>Boom Times</vt:lpstr>
      <vt:lpstr>Wall Street’s Big Bull</vt:lpstr>
      <vt:lpstr>CCOT – Change or Continuity over time</vt:lpstr>
      <vt:lpstr>Cultural Clash of 1920s</vt:lpstr>
      <vt:lpstr>A cultural revolution </vt:lpstr>
      <vt:lpstr>Backlash to Fundamentalism</vt:lpstr>
      <vt:lpstr>Boom Economy</vt:lpstr>
      <vt:lpstr>Andrew Mellon’s pro-growth plan</vt:lpstr>
      <vt:lpstr>Beginnings of Car Culture</vt:lpstr>
      <vt:lpstr>Great American Heroes</vt:lpstr>
      <vt:lpstr>Agenda</vt:lpstr>
      <vt:lpstr>Innovation – Entertainment – Growth of Mass Culture</vt:lpstr>
      <vt:lpstr>Jazz Age – Youth Cultural </vt:lpstr>
      <vt:lpstr>The Great Migration</vt:lpstr>
      <vt:lpstr>Harlem Renaissance</vt:lpstr>
      <vt:lpstr>Back to Africa Movement </vt:lpstr>
      <vt:lpstr>Cultural Clash of 1920s</vt:lpstr>
      <vt:lpstr>A cultural revolution </vt:lpstr>
      <vt:lpstr>Culture Questions Society</vt:lpstr>
      <vt:lpstr>Deciphering the Roaring 20s</vt:lpstr>
      <vt:lpstr>Normalcy Presidents</vt:lpstr>
      <vt:lpstr>Agenda</vt:lpstr>
      <vt:lpstr>Clash of Cultures</vt:lpstr>
      <vt:lpstr>The Boom of the 20s</vt:lpstr>
      <vt:lpstr>The Dichotomy of the 20s</vt:lpstr>
      <vt:lpstr>Agenda</vt:lpstr>
      <vt:lpstr>Return to Normalcy </vt:lpstr>
      <vt:lpstr>Republicans Rule the 1920s</vt:lpstr>
      <vt:lpstr>Harding’s Scandals</vt:lpstr>
      <vt:lpstr>Silent Cal</vt:lpstr>
      <vt:lpstr>Herbert Hoover </vt:lpstr>
      <vt:lpstr>The Pillars of Normalcy</vt:lpstr>
      <vt:lpstr>Factors promoting Normalcy</vt:lpstr>
      <vt:lpstr>Continuity of isolationism</vt:lpstr>
      <vt:lpstr>Trickle Down Economics</vt:lpstr>
      <vt:lpstr>Agenda</vt:lpstr>
      <vt:lpstr>Normalcy – Rejecting the Past</vt:lpstr>
      <vt:lpstr>Government policies of the 1920s</vt:lpstr>
      <vt:lpstr>Agenda</vt:lpstr>
      <vt:lpstr>Agenda</vt:lpstr>
      <vt:lpstr>Culture War Debate</vt:lpstr>
      <vt:lpstr>Normalcy – Rejecting the Past</vt:lpstr>
      <vt:lpstr>Hope v. Disillusionment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ROARING TWENTIES</dc:title>
  <dc:creator>Andrew's Dogma</dc:creator>
  <cp:lastModifiedBy>Hultberg, Andrew P</cp:lastModifiedBy>
  <cp:revision>96</cp:revision>
  <dcterms:created xsi:type="dcterms:W3CDTF">2016-03-10T01:34:38Z</dcterms:created>
  <dcterms:modified xsi:type="dcterms:W3CDTF">2018-03-09T21:11:07Z</dcterms:modified>
</cp:coreProperties>
</file>