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70" r:id="rId3"/>
    <p:sldId id="256" r:id="rId4"/>
    <p:sldId id="257" r:id="rId5"/>
    <p:sldId id="258" r:id="rId6"/>
    <p:sldId id="259" r:id="rId7"/>
    <p:sldId id="260" r:id="rId8"/>
    <p:sldId id="261" r:id="rId9"/>
    <p:sldId id="262" r:id="rId10"/>
    <p:sldId id="271" r:id="rId11"/>
    <p:sldId id="272" r:id="rId12"/>
    <p:sldId id="263" r:id="rId13"/>
    <p:sldId id="264" r:id="rId14"/>
    <p:sldId id="265" r:id="rId15"/>
    <p:sldId id="273" r:id="rId16"/>
    <p:sldId id="266" r:id="rId17"/>
    <p:sldId id="267"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8" autoAdjust="0"/>
    <p:restoredTop sz="94660"/>
  </p:normalViewPr>
  <p:slideViewPr>
    <p:cSldViewPr snapToGrid="0">
      <p:cViewPr>
        <p:scale>
          <a:sx n="100" d="100"/>
          <a:sy n="100" d="100"/>
        </p:scale>
        <p:origin x="702" y="6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2/5/2020</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2/5/2020</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2/5/2020</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2/5/2020</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__uWpuNWzko" TargetMode="External"/><Relationship Id="rId2" Type="http://schemas.openxmlformats.org/officeDocument/2006/relationships/image" Target="../media/image2.emf"/><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8.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B3u4EFTwprM&amp;list=PLBDA2E52FB1EF80C9&amp;index=33"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C4AC067-D504-471C-8EA7-D3CB990B8D6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1" name="Rectangle 10">
            <a:extLst>
              <a:ext uri="{FF2B5EF4-FFF2-40B4-BE49-F238E27FC236}">
                <a16:creationId xmlns:a16="http://schemas.microsoft.com/office/drawing/2014/main" id="{C5725D68-8A0E-415C-AF7F-3771B66B9A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a:extLst>
              <a:ext uri="{FF2B5EF4-FFF2-40B4-BE49-F238E27FC236}">
                <a16:creationId xmlns:a16="http://schemas.microsoft.com/office/drawing/2014/main" id="{6BE714B4-F36E-4926-93B3-190E5EC13C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C6CF9F7-5642-4F7B-8A15-C78EA0AB92A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pic>
        <p:nvPicPr>
          <p:cNvPr id="4" name="Content Placeholder 3" descr="A group of people flying kites in a field&#10;&#10;Description automatically generated">
            <a:extLst>
              <a:ext uri="{FF2B5EF4-FFF2-40B4-BE49-F238E27FC236}">
                <a16:creationId xmlns:a16="http://schemas.microsoft.com/office/drawing/2014/main" id="{8E2F306C-A4A8-45AF-A159-35217020B685}"/>
              </a:ext>
            </a:extLst>
          </p:cNvPr>
          <p:cNvPicPr>
            <a:picLocks noGrp="1" noChangeAspect="1"/>
          </p:cNvPicPr>
          <p:nvPr>
            <p:ph idx="1"/>
          </p:nvPr>
        </p:nvPicPr>
        <p:blipFill rotWithShape="1">
          <a:blip r:embed="rId4"/>
          <a:srcRect t="24998" r="-1" b="-1"/>
          <a:stretch/>
        </p:blipFill>
        <p:spPr>
          <a:xfrm>
            <a:off x="20" y="10"/>
            <a:ext cx="12191675" cy="6857990"/>
          </a:xfrm>
          <a:prstGeom prst="rect">
            <a:avLst/>
          </a:prstGeom>
        </p:spPr>
      </p:pic>
      <p:sp>
        <p:nvSpPr>
          <p:cNvPr id="17" name="Rectangle 16">
            <a:extLst>
              <a:ext uri="{FF2B5EF4-FFF2-40B4-BE49-F238E27FC236}">
                <a16:creationId xmlns:a16="http://schemas.microsoft.com/office/drawing/2014/main" id="{0D983EF8-8B23-4423-9B0A-34BCDE28B6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796" y="4421529"/>
            <a:ext cx="3411213" cy="1934824"/>
          </a:xfrm>
          <a:prstGeom prst="rect">
            <a:avLst/>
          </a:prstGeom>
          <a:solidFill>
            <a:srgbClr val="000001">
              <a:alpha val="7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D24C93-BCEA-4383-9FF0-9DD3ED4A0189}"/>
              </a:ext>
            </a:extLst>
          </p:cNvPr>
          <p:cNvSpPr>
            <a:spLocks noGrp="1"/>
          </p:cNvSpPr>
          <p:nvPr>
            <p:ph type="title"/>
          </p:nvPr>
        </p:nvSpPr>
        <p:spPr>
          <a:xfrm>
            <a:off x="807579" y="4907079"/>
            <a:ext cx="3075424" cy="1284814"/>
          </a:xfrm>
        </p:spPr>
        <p:txBody>
          <a:bodyPr vert="horz" lIns="91440" tIns="45720" rIns="91440" bIns="45720" rtlCol="0" anchor="b">
            <a:normAutofit fontScale="90000"/>
          </a:bodyPr>
          <a:lstStyle/>
          <a:p>
            <a:r>
              <a:rPr lang="en-US" sz="2000" dirty="0">
                <a:solidFill>
                  <a:srgbClr val="FFFFFE"/>
                </a:solidFill>
              </a:rPr>
              <a:t>Good day Class. It is Wednesday, February 5</a:t>
            </a:r>
            <a:r>
              <a:rPr lang="en-US" sz="2000" baseline="30000" dirty="0">
                <a:solidFill>
                  <a:srgbClr val="FFFFFE"/>
                </a:solidFill>
              </a:rPr>
              <a:t>th</a:t>
            </a:r>
            <a:r>
              <a:rPr lang="en-US" sz="2000" dirty="0">
                <a:solidFill>
                  <a:srgbClr val="FFFFFE"/>
                </a:solidFill>
              </a:rPr>
              <a:t>, 2020</a:t>
            </a:r>
            <a:br>
              <a:rPr lang="en-US" sz="2000" dirty="0">
                <a:solidFill>
                  <a:srgbClr val="FFFFFE"/>
                </a:solidFill>
              </a:rPr>
            </a:br>
            <a:r>
              <a:rPr lang="en-US" sz="2000" dirty="0">
                <a:solidFill>
                  <a:srgbClr val="FFFFFE"/>
                </a:solidFill>
              </a:rPr>
              <a:t>Agenda: context; U5 notes; chart</a:t>
            </a:r>
          </a:p>
        </p:txBody>
      </p:sp>
      <p:pic>
        <p:nvPicPr>
          <p:cNvPr id="19" name="Picture 18">
            <a:extLst>
              <a:ext uri="{FF2B5EF4-FFF2-40B4-BE49-F238E27FC236}">
                <a16:creationId xmlns:a16="http://schemas.microsoft.com/office/drawing/2014/main" id="{4E62B943-5199-4699-B758-9C543395C74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l="-116" t="474" r="73169" b="36564"/>
          <a:stretch/>
        </p:blipFill>
        <p:spPr>
          <a:xfrm>
            <a:off x="807579" y="4587039"/>
            <a:ext cx="3072384" cy="155448"/>
          </a:xfrm>
          <a:prstGeom prst="rect">
            <a:avLst/>
          </a:prstGeom>
          <a:noFill/>
          <a:ln>
            <a:noFill/>
          </a:ln>
        </p:spPr>
      </p:pic>
    </p:spTree>
    <p:extLst>
      <p:ext uri="{BB962C8B-B14F-4D97-AF65-F5344CB8AC3E}">
        <p14:creationId xmlns:p14="http://schemas.microsoft.com/office/powerpoint/2010/main" val="2151655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B32AD-C796-4BEF-A7F4-A0F6BF123E71}"/>
              </a:ext>
            </a:extLst>
          </p:cNvPr>
          <p:cNvSpPr>
            <a:spLocks noGrp="1"/>
          </p:cNvSpPr>
          <p:nvPr>
            <p:ph type="title"/>
          </p:nvPr>
        </p:nvSpPr>
        <p:spPr>
          <a:xfrm>
            <a:off x="1130270" y="953324"/>
            <a:ext cx="10452130" cy="1049235"/>
          </a:xfrm>
        </p:spPr>
        <p:txBody>
          <a:bodyPr/>
          <a:lstStyle/>
          <a:p>
            <a:r>
              <a:rPr lang="en-US" sz="1600" dirty="0"/>
              <a:t>Graphic Organizer  </a:t>
            </a:r>
            <a:r>
              <a:rPr lang="en-US" dirty="0"/>
              <a:t>Land Empires – Reform and Modernization</a:t>
            </a:r>
          </a:p>
        </p:txBody>
      </p:sp>
      <p:sp>
        <p:nvSpPr>
          <p:cNvPr id="3" name="Content Placeholder 2">
            <a:extLst>
              <a:ext uri="{FF2B5EF4-FFF2-40B4-BE49-F238E27FC236}">
                <a16:creationId xmlns:a16="http://schemas.microsoft.com/office/drawing/2014/main" id="{3BBF7E47-5D00-4A29-8312-BC25B544EDFA}"/>
              </a:ext>
            </a:extLst>
          </p:cNvPr>
          <p:cNvSpPr>
            <a:spLocks noGrp="1"/>
          </p:cNvSpPr>
          <p:nvPr>
            <p:ph idx="1"/>
          </p:nvPr>
        </p:nvSpPr>
        <p:spPr/>
        <p:txBody>
          <a:bodyPr/>
          <a:lstStyle/>
          <a:p>
            <a:r>
              <a:rPr lang="en-US" dirty="0"/>
              <a:t>Need a book pages are on sheet</a:t>
            </a:r>
          </a:p>
          <a:p>
            <a:endParaRPr lang="en-US" dirty="0"/>
          </a:p>
          <a:p>
            <a:r>
              <a:rPr lang="en-US" dirty="0"/>
              <a:t>Work alone, but ask for help as needed</a:t>
            </a:r>
          </a:p>
          <a:p>
            <a:endParaRPr lang="en-US" dirty="0"/>
          </a:p>
          <a:p>
            <a:r>
              <a:rPr lang="en-US" dirty="0"/>
              <a:t>Finish tonight as homework</a:t>
            </a:r>
          </a:p>
        </p:txBody>
      </p:sp>
    </p:spTree>
    <p:extLst>
      <p:ext uri="{BB962C8B-B14F-4D97-AF65-F5344CB8AC3E}">
        <p14:creationId xmlns:p14="http://schemas.microsoft.com/office/powerpoint/2010/main" val="2996654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1000"/>
                                        <p:tgtEl>
                                          <p:spTgt spid="3">
                                            <p:txEl>
                                              <p:pRg st="4" end="4"/>
                                            </p:txEl>
                                          </p:spTgt>
                                        </p:tgtEl>
                                      </p:cBhvr>
                                    </p:animEffect>
                                    <p:anim calcmode="lin" valueType="num">
                                      <p:cBhvr>
                                        <p:cTn id="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lumMod val="108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014BF94-4DFC-4A65-99BF-76277891E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255C7B1-10DA-4D61-B560-5E1F081B34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1446632-78B9-4565-80D2-D37090582DD7}"/>
              </a:ext>
            </a:extLst>
          </p:cNvPr>
          <p:cNvSpPr>
            <a:spLocks noGrp="1"/>
          </p:cNvSpPr>
          <p:nvPr>
            <p:ph type="title"/>
          </p:nvPr>
        </p:nvSpPr>
        <p:spPr>
          <a:xfrm>
            <a:off x="2703712" y="901517"/>
            <a:ext cx="4507707" cy="1049235"/>
          </a:xfrm>
        </p:spPr>
        <p:txBody>
          <a:bodyPr>
            <a:normAutofit/>
          </a:bodyPr>
          <a:lstStyle/>
          <a:p>
            <a:r>
              <a:rPr lang="en-US" dirty="0"/>
              <a:t>Earn that Context Point Tuesday</a:t>
            </a:r>
          </a:p>
        </p:txBody>
      </p:sp>
      <p:pic>
        <p:nvPicPr>
          <p:cNvPr id="15" name="Picture 14">
            <a:extLst>
              <a:ext uri="{FF2B5EF4-FFF2-40B4-BE49-F238E27FC236}">
                <a16:creationId xmlns:a16="http://schemas.microsoft.com/office/drawing/2014/main" id="{88C29B8B-A62C-43CE-92FF-12EAA1D01B5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60419" b="36564"/>
          <a:stretch/>
        </p:blipFill>
        <p:spPr>
          <a:xfrm>
            <a:off x="1125460" y="643464"/>
            <a:ext cx="4526280" cy="155448"/>
          </a:xfrm>
          <a:prstGeom prst="rect">
            <a:avLst/>
          </a:prstGeom>
          <a:noFill/>
          <a:ln>
            <a:noFill/>
          </a:ln>
        </p:spPr>
      </p:pic>
      <p:sp>
        <p:nvSpPr>
          <p:cNvPr id="3" name="Content Placeholder 2">
            <a:extLst>
              <a:ext uri="{FF2B5EF4-FFF2-40B4-BE49-F238E27FC236}">
                <a16:creationId xmlns:a16="http://schemas.microsoft.com/office/drawing/2014/main" id="{639340AD-AAAE-4874-88E2-CAFDC40E9FD6}"/>
              </a:ext>
            </a:extLst>
          </p:cNvPr>
          <p:cNvSpPr>
            <a:spLocks noGrp="1"/>
          </p:cNvSpPr>
          <p:nvPr>
            <p:ph idx="1"/>
          </p:nvPr>
        </p:nvSpPr>
        <p:spPr>
          <a:xfrm>
            <a:off x="1121030" y="2167151"/>
            <a:ext cx="4503066" cy="3299194"/>
          </a:xfrm>
        </p:spPr>
        <p:txBody>
          <a:bodyPr>
            <a:normAutofit/>
          </a:bodyPr>
          <a:lstStyle/>
          <a:p>
            <a:pPr>
              <a:lnSpc>
                <a:spcPct val="110000"/>
              </a:lnSpc>
            </a:pPr>
            <a:endParaRPr lang="en-US" sz="1600"/>
          </a:p>
          <a:p>
            <a:pPr>
              <a:lnSpc>
                <a:spcPct val="110000"/>
              </a:lnSpc>
            </a:pPr>
            <a:endParaRPr lang="en-US" sz="1600"/>
          </a:p>
          <a:p>
            <a:pPr>
              <a:lnSpc>
                <a:spcPct val="110000"/>
              </a:lnSpc>
            </a:pPr>
            <a:endParaRPr lang="en-US" sz="1600"/>
          </a:p>
          <a:p>
            <a:pPr>
              <a:lnSpc>
                <a:spcPct val="110000"/>
              </a:lnSpc>
            </a:pPr>
            <a:endParaRPr lang="en-US" sz="1600"/>
          </a:p>
          <a:p>
            <a:pPr>
              <a:lnSpc>
                <a:spcPct val="110000"/>
              </a:lnSpc>
            </a:pPr>
            <a:endParaRPr lang="en-US" sz="1600"/>
          </a:p>
          <a:p>
            <a:pPr>
              <a:lnSpc>
                <a:spcPct val="110000"/>
              </a:lnSpc>
            </a:pPr>
            <a:endParaRPr lang="en-US" sz="1600"/>
          </a:p>
          <a:p>
            <a:pPr>
              <a:lnSpc>
                <a:spcPct val="110000"/>
              </a:lnSpc>
            </a:pPr>
            <a:r>
              <a:rPr lang="en-US" sz="1600">
                <a:hlinkClick r:id="rId3"/>
              </a:rPr>
              <a:t>https://www.youtube.com/watch?v=__uWpuNWzko</a:t>
            </a:r>
            <a:r>
              <a:rPr lang="en-US" sz="1600"/>
              <a:t>      context </a:t>
            </a:r>
            <a:r>
              <a:rPr lang="en-US" sz="1600" err="1"/>
              <a:t>heimler</a:t>
            </a:r>
            <a:r>
              <a:rPr lang="en-US" sz="1600"/>
              <a:t> history</a:t>
            </a:r>
          </a:p>
        </p:txBody>
      </p:sp>
      <p:pic>
        <p:nvPicPr>
          <p:cNvPr id="6" name="Picture 5" descr="A large chocolate covered donut&#10;&#10;Description automatically generated">
            <a:extLst>
              <a:ext uri="{FF2B5EF4-FFF2-40B4-BE49-F238E27FC236}">
                <a16:creationId xmlns:a16="http://schemas.microsoft.com/office/drawing/2014/main" id="{B5CB0178-14FA-4B64-B829-A8ED51D3CB48}"/>
              </a:ext>
            </a:extLst>
          </p:cNvPr>
          <p:cNvPicPr>
            <a:picLocks noChangeAspect="1"/>
          </p:cNvPicPr>
          <p:nvPr/>
        </p:nvPicPr>
        <p:blipFill>
          <a:blip r:embed="rId4"/>
          <a:stretch>
            <a:fillRect/>
          </a:stretch>
        </p:blipFill>
        <p:spPr>
          <a:xfrm>
            <a:off x="6314162" y="805583"/>
            <a:ext cx="4520939" cy="4660762"/>
          </a:xfrm>
          <a:prstGeom prst="rect">
            <a:avLst/>
          </a:prstGeom>
        </p:spPr>
      </p:pic>
      <p:pic>
        <p:nvPicPr>
          <p:cNvPr id="17" name="Picture 16">
            <a:extLst>
              <a:ext uri="{FF2B5EF4-FFF2-40B4-BE49-F238E27FC236}">
                <a16:creationId xmlns:a16="http://schemas.microsoft.com/office/drawing/2014/main" id="{F873EA42-E9E9-4806-A9F6-1718BE38B72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cxnSp>
        <p:nvCxnSpPr>
          <p:cNvPr id="19" name="Straight Connector 18">
            <a:extLst>
              <a:ext uri="{FF2B5EF4-FFF2-40B4-BE49-F238E27FC236}">
                <a16:creationId xmlns:a16="http://schemas.microsoft.com/office/drawing/2014/main" id="{A99D5523-0BC8-4D5A-871C-69C0725E736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FFCBEE99-7CC5-4D71-B05B-E6FC123D9396}"/>
              </a:ext>
            </a:extLst>
          </p:cNvPr>
          <p:cNvSpPr/>
          <p:nvPr/>
        </p:nvSpPr>
        <p:spPr>
          <a:xfrm>
            <a:off x="365621" y="1997941"/>
            <a:ext cx="6045958" cy="247024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US" dirty="0"/>
              <a:t>Good afternoon class.</a:t>
            </a:r>
          </a:p>
          <a:p>
            <a:pPr algn="ctr">
              <a:spcAft>
                <a:spcPts val="600"/>
              </a:spcAft>
            </a:pPr>
            <a:endParaRPr lang="en-US" dirty="0"/>
          </a:p>
          <a:p>
            <a:pPr algn="ctr">
              <a:spcAft>
                <a:spcPts val="600"/>
              </a:spcAft>
            </a:pPr>
            <a:r>
              <a:rPr lang="en-US" dirty="0"/>
              <a:t>It is bad joke Wednesday, 2/5/20</a:t>
            </a:r>
          </a:p>
        </p:txBody>
      </p:sp>
    </p:spTree>
    <p:extLst>
      <p:ext uri="{BB962C8B-B14F-4D97-AF65-F5344CB8AC3E}">
        <p14:creationId xmlns:p14="http://schemas.microsoft.com/office/powerpoint/2010/main" val="259625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B33A8-F032-4198-A77A-B80BB889B55C}"/>
              </a:ext>
            </a:extLst>
          </p:cNvPr>
          <p:cNvSpPr>
            <a:spLocks noGrp="1"/>
          </p:cNvSpPr>
          <p:nvPr>
            <p:ph type="title"/>
          </p:nvPr>
        </p:nvSpPr>
        <p:spPr/>
        <p:txBody>
          <a:bodyPr/>
          <a:lstStyle/>
          <a:p>
            <a:r>
              <a:rPr lang="en-US" dirty="0"/>
              <a:t>Impact on Business &amp; Mass Culture</a:t>
            </a:r>
          </a:p>
        </p:txBody>
      </p:sp>
      <p:sp>
        <p:nvSpPr>
          <p:cNvPr id="3" name="Content Placeholder 2">
            <a:extLst>
              <a:ext uri="{FF2B5EF4-FFF2-40B4-BE49-F238E27FC236}">
                <a16:creationId xmlns:a16="http://schemas.microsoft.com/office/drawing/2014/main" id="{F9D8A38C-1CCF-4331-9BD4-7D0C061E54CF}"/>
              </a:ext>
            </a:extLst>
          </p:cNvPr>
          <p:cNvSpPr>
            <a:spLocks noGrp="1"/>
          </p:cNvSpPr>
          <p:nvPr>
            <p:ph idx="1"/>
          </p:nvPr>
        </p:nvSpPr>
        <p:spPr>
          <a:xfrm>
            <a:off x="181232" y="1614616"/>
            <a:ext cx="11903676" cy="4893276"/>
          </a:xfrm>
        </p:spPr>
        <p:txBody>
          <a:bodyPr>
            <a:normAutofit/>
          </a:bodyPr>
          <a:lstStyle/>
          <a:p>
            <a:r>
              <a:rPr lang="en-US" dirty="0"/>
              <a:t>Trans-National Institutions developed as global trade intensified</a:t>
            </a:r>
          </a:p>
          <a:p>
            <a:r>
              <a:rPr lang="en-US" dirty="0"/>
              <a:t>SHE: </a:t>
            </a:r>
            <a:r>
              <a:rPr lang="en-US" b="1" dirty="0"/>
              <a:t>Unilever</a:t>
            </a:r>
            <a:r>
              <a:rPr lang="en-US" dirty="0"/>
              <a:t> </a:t>
            </a:r>
            <a:r>
              <a:rPr lang="en-US" dirty="0">
                <a:sym typeface="Wingdings" panose="05000000000000000000" pitchFamily="2" charset="2"/>
              </a:rPr>
              <a:t> British and Dutch manufacturer       </a:t>
            </a:r>
            <a:r>
              <a:rPr lang="en-US" b="1" dirty="0">
                <a:sym typeface="Wingdings" panose="05000000000000000000" pitchFamily="2" charset="2"/>
              </a:rPr>
              <a:t>Hong Kong and Shanghai Banking Corporation (HSBC) </a:t>
            </a:r>
          </a:p>
          <a:p>
            <a:endParaRPr lang="en-US" b="1" dirty="0">
              <a:sym typeface="Wingdings" panose="05000000000000000000" pitchFamily="2" charset="2"/>
            </a:endParaRPr>
          </a:p>
          <a:p>
            <a:r>
              <a:rPr lang="en-US" b="1" dirty="0">
                <a:sym typeface="Wingdings" panose="05000000000000000000" pitchFamily="2" charset="2"/>
              </a:rPr>
              <a:t>Stock Market: </a:t>
            </a:r>
            <a:r>
              <a:rPr lang="en-US" dirty="0">
                <a:sym typeface="Wingdings" panose="05000000000000000000" pitchFamily="2" charset="2"/>
              </a:rPr>
              <a:t>developed as more corporations grew; sold shares in return for dividends</a:t>
            </a:r>
          </a:p>
          <a:p>
            <a:endParaRPr lang="en-US" dirty="0">
              <a:sym typeface="Wingdings" panose="05000000000000000000" pitchFamily="2" charset="2"/>
            </a:endParaRPr>
          </a:p>
          <a:p>
            <a:r>
              <a:rPr lang="en-US" dirty="0">
                <a:sym typeface="Wingdings" panose="05000000000000000000" pitchFamily="2" charset="2"/>
              </a:rPr>
              <a:t>International Banks provided loans and helped finance global businesses </a:t>
            </a:r>
            <a:r>
              <a:rPr lang="en-US" sz="1600" b="1" dirty="0">
                <a:sym typeface="Wingdings" panose="05000000000000000000" pitchFamily="2" charset="2"/>
              </a:rPr>
              <a:t>SHE  </a:t>
            </a:r>
            <a:r>
              <a:rPr lang="en-US" sz="1600" b="1" i="1" dirty="0">
                <a:sym typeface="Wingdings" panose="05000000000000000000" pitchFamily="2" charset="2"/>
              </a:rPr>
              <a:t>Lloyds of London) </a:t>
            </a:r>
          </a:p>
          <a:p>
            <a:r>
              <a:rPr lang="en-US" b="1" i="1" dirty="0">
                <a:sym typeface="Wingdings" panose="05000000000000000000" pitchFamily="2" charset="2"/>
              </a:rPr>
              <a:t>Mass Culture: Consumerism- </a:t>
            </a:r>
            <a:r>
              <a:rPr lang="en-US" dirty="0">
                <a:sym typeface="Wingdings" panose="05000000000000000000" pitchFamily="2" charset="2"/>
              </a:rPr>
              <a:t>advertising was needed to create enough people buying the mass produced products. SHE: the bicycle craze of 1880s exemplified “leisure + advertising = fads”</a:t>
            </a:r>
          </a:p>
        </p:txBody>
      </p:sp>
    </p:spTree>
    <p:extLst>
      <p:ext uri="{BB962C8B-B14F-4D97-AF65-F5344CB8AC3E}">
        <p14:creationId xmlns:p14="http://schemas.microsoft.com/office/powerpoint/2010/main" val="2334007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8396B-CB4A-4B10-8E42-75404B72281D}"/>
              </a:ext>
            </a:extLst>
          </p:cNvPr>
          <p:cNvSpPr>
            <a:spLocks noGrp="1"/>
          </p:cNvSpPr>
          <p:nvPr>
            <p:ph type="title"/>
          </p:nvPr>
        </p:nvSpPr>
        <p:spPr/>
        <p:txBody>
          <a:bodyPr/>
          <a:lstStyle/>
          <a:p>
            <a:r>
              <a:rPr lang="en-US" dirty="0"/>
              <a:t>Reaction &amp; Reform</a:t>
            </a:r>
          </a:p>
        </p:txBody>
      </p:sp>
      <p:sp>
        <p:nvSpPr>
          <p:cNvPr id="3" name="Content Placeholder 2">
            <a:extLst>
              <a:ext uri="{FF2B5EF4-FFF2-40B4-BE49-F238E27FC236}">
                <a16:creationId xmlns:a16="http://schemas.microsoft.com/office/drawing/2014/main" id="{33F65363-3E7C-40F4-8F99-19BE7797E6C7}"/>
              </a:ext>
            </a:extLst>
          </p:cNvPr>
          <p:cNvSpPr>
            <a:spLocks noGrp="1"/>
          </p:cNvSpPr>
          <p:nvPr>
            <p:ph idx="1"/>
          </p:nvPr>
        </p:nvSpPr>
        <p:spPr/>
        <p:txBody>
          <a:bodyPr/>
          <a:lstStyle/>
          <a:p>
            <a:pPr marL="0" indent="0">
              <a:buNone/>
            </a:pPr>
            <a:r>
              <a:rPr lang="en-US" dirty="0"/>
              <a:t>Labor Unions: workers unionized to </a:t>
            </a:r>
            <a:r>
              <a:rPr lang="en-US" b="1" dirty="0"/>
              <a:t>demand better pay and conditions</a:t>
            </a:r>
            <a:r>
              <a:rPr lang="en-US" dirty="0"/>
              <a:t>. Won minimum wage laws, 5-day work week, over-time pay, voting rights, and child-labor laws</a:t>
            </a:r>
          </a:p>
          <a:p>
            <a:pPr marL="0" indent="0">
              <a:buNone/>
            </a:pPr>
            <a:r>
              <a:rPr lang="en-US" b="1" dirty="0"/>
              <a:t>Utilitarianism</a:t>
            </a:r>
            <a:r>
              <a:rPr lang="en-US" dirty="0"/>
              <a:t>: “the greatest good” determines policy (John Stuart Mill)</a:t>
            </a:r>
          </a:p>
          <a:p>
            <a:pPr marL="0" indent="0">
              <a:buNone/>
            </a:pPr>
            <a:endParaRPr lang="en-US" dirty="0"/>
          </a:p>
          <a:p>
            <a:pPr marL="0" indent="0">
              <a:buNone/>
            </a:pPr>
            <a:r>
              <a:rPr lang="en-US" b="1" dirty="0"/>
              <a:t>Communist Manifesto</a:t>
            </a:r>
            <a:r>
              <a:rPr lang="en-US" dirty="0"/>
              <a:t>: Marx and Engels radically call for workers (proletariat) to seize “means of production” from owners (bourgeoisie). </a:t>
            </a:r>
            <a:r>
              <a:rPr lang="en-US" b="1" dirty="0"/>
              <a:t>Communism</a:t>
            </a:r>
          </a:p>
          <a:p>
            <a:pPr marL="0" indent="0">
              <a:buNone/>
            </a:pPr>
            <a:endParaRPr lang="en-US" dirty="0"/>
          </a:p>
        </p:txBody>
      </p:sp>
    </p:spTree>
    <p:extLst>
      <p:ext uri="{BB962C8B-B14F-4D97-AF65-F5344CB8AC3E}">
        <p14:creationId xmlns:p14="http://schemas.microsoft.com/office/powerpoint/2010/main" val="797813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D4B8A-6F3F-4C54-858B-E7664FD9E032}"/>
              </a:ext>
            </a:extLst>
          </p:cNvPr>
          <p:cNvSpPr>
            <a:spLocks noGrp="1"/>
          </p:cNvSpPr>
          <p:nvPr>
            <p:ph type="title"/>
          </p:nvPr>
        </p:nvSpPr>
        <p:spPr/>
        <p:txBody>
          <a:bodyPr/>
          <a:lstStyle/>
          <a:p>
            <a:r>
              <a:rPr lang="en-US" dirty="0"/>
              <a:t>Asian Response: </a:t>
            </a:r>
            <a:r>
              <a:rPr lang="en-US" sz="1600" dirty="0"/>
              <a:t>overall</a:t>
            </a:r>
            <a:r>
              <a:rPr lang="en-US" sz="1600" dirty="0">
                <a:sym typeface="Wingdings" panose="05000000000000000000" pitchFamily="2" charset="2"/>
              </a:rPr>
              <a:t> traditionalists (land owning class &amp; religious leaders) stopped reformers (younger and educated) from being effective</a:t>
            </a:r>
            <a:endParaRPr lang="en-US" sz="1600" dirty="0"/>
          </a:p>
        </p:txBody>
      </p:sp>
      <p:sp>
        <p:nvSpPr>
          <p:cNvPr id="3" name="Content Placeholder 2">
            <a:extLst>
              <a:ext uri="{FF2B5EF4-FFF2-40B4-BE49-F238E27FC236}">
                <a16:creationId xmlns:a16="http://schemas.microsoft.com/office/drawing/2014/main" id="{683ECB67-639F-439D-9FFD-E35E36049D62}"/>
              </a:ext>
            </a:extLst>
          </p:cNvPr>
          <p:cNvSpPr>
            <a:spLocks noGrp="1"/>
          </p:cNvSpPr>
          <p:nvPr>
            <p:ph idx="1"/>
          </p:nvPr>
        </p:nvSpPr>
        <p:spPr>
          <a:xfrm>
            <a:off x="1130270" y="2171769"/>
            <a:ext cx="10270898" cy="3294576"/>
          </a:xfrm>
        </p:spPr>
        <p:txBody>
          <a:bodyPr/>
          <a:lstStyle/>
          <a:p>
            <a:r>
              <a:rPr lang="en-US" u="sng" dirty="0"/>
              <a:t>½ hearted Reforms </a:t>
            </a:r>
          </a:p>
          <a:p>
            <a:pPr marL="0" indent="0">
              <a:buNone/>
            </a:pPr>
            <a:r>
              <a:rPr lang="en-US" b="1" dirty="0"/>
              <a:t>Tanzimat Reforms </a:t>
            </a:r>
            <a:r>
              <a:rPr lang="en-US" dirty="0"/>
              <a:t>(Ottoman) based on Enlightenment but overturned (1839-1876)</a:t>
            </a:r>
          </a:p>
          <a:p>
            <a:pPr marL="0" indent="0">
              <a:buNone/>
            </a:pPr>
            <a:endParaRPr lang="en-US" dirty="0"/>
          </a:p>
          <a:p>
            <a:pPr marL="0" indent="0">
              <a:buNone/>
            </a:pPr>
            <a:r>
              <a:rPr lang="en-US" b="1" dirty="0"/>
              <a:t>Self-Strengthening</a:t>
            </a:r>
            <a:r>
              <a:rPr lang="en-US" dirty="0"/>
              <a:t> Empress </a:t>
            </a:r>
            <a:r>
              <a:rPr lang="en-US" dirty="0" err="1"/>
              <a:t>Cixi</a:t>
            </a:r>
            <a:r>
              <a:rPr lang="en-US" dirty="0"/>
              <a:t> (China) supported Confucian resistance at first, but did reform Civil Service education</a:t>
            </a:r>
          </a:p>
          <a:p>
            <a:pPr marL="0" indent="0">
              <a:buNone/>
            </a:pPr>
            <a:r>
              <a:rPr lang="en-US" dirty="0"/>
              <a:t>SHE: too late </a:t>
            </a:r>
            <a:r>
              <a:rPr lang="en-US" b="1" dirty="0"/>
              <a:t>Boxer Rebellion </a:t>
            </a:r>
            <a:r>
              <a:rPr lang="en-US" dirty="0"/>
              <a:t>disaster leads to fall of Emperor system (1911)</a:t>
            </a:r>
          </a:p>
          <a:p>
            <a:pPr marL="0" indent="0">
              <a:buNone/>
            </a:pPr>
            <a:endParaRPr lang="en-US" dirty="0"/>
          </a:p>
        </p:txBody>
      </p:sp>
    </p:spTree>
    <p:extLst>
      <p:ext uri="{BB962C8B-B14F-4D97-AF65-F5344CB8AC3E}">
        <p14:creationId xmlns:p14="http://schemas.microsoft.com/office/powerpoint/2010/main" val="600594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2E02C-631C-4B20-B4BB-3AFC79F0256A}"/>
              </a:ext>
            </a:extLst>
          </p:cNvPr>
          <p:cNvSpPr>
            <a:spLocks noGrp="1"/>
          </p:cNvSpPr>
          <p:nvPr>
            <p:ph type="title"/>
          </p:nvPr>
        </p:nvSpPr>
        <p:spPr>
          <a:xfrm>
            <a:off x="354842" y="953324"/>
            <a:ext cx="11586949" cy="1049235"/>
          </a:xfrm>
        </p:spPr>
        <p:txBody>
          <a:bodyPr/>
          <a:lstStyle/>
          <a:p>
            <a:r>
              <a:rPr lang="en-US" dirty="0"/>
              <a:t>Develop an argument that evaluates the extent…</a:t>
            </a:r>
          </a:p>
        </p:txBody>
      </p:sp>
      <p:sp>
        <p:nvSpPr>
          <p:cNvPr id="3" name="Content Placeholder 2">
            <a:extLst>
              <a:ext uri="{FF2B5EF4-FFF2-40B4-BE49-F238E27FC236}">
                <a16:creationId xmlns:a16="http://schemas.microsoft.com/office/drawing/2014/main" id="{1A267DE5-6B10-44EC-B1A0-66AEAAD1B2A6}"/>
              </a:ext>
            </a:extLst>
          </p:cNvPr>
          <p:cNvSpPr>
            <a:spLocks noGrp="1"/>
          </p:cNvSpPr>
          <p:nvPr>
            <p:ph idx="1"/>
          </p:nvPr>
        </p:nvSpPr>
        <p:spPr/>
        <p:txBody>
          <a:bodyPr/>
          <a:lstStyle/>
          <a:p>
            <a:r>
              <a:rPr lang="en-US" dirty="0"/>
              <a:t>The handout—read the instructions</a:t>
            </a:r>
          </a:p>
          <a:p>
            <a:endParaRPr lang="en-US" dirty="0"/>
          </a:p>
          <a:p>
            <a:r>
              <a:rPr lang="en-US" dirty="0"/>
              <a:t>Pick a partner</a:t>
            </a:r>
          </a:p>
          <a:p>
            <a:endParaRPr lang="en-US" dirty="0"/>
          </a:p>
          <a:p>
            <a:r>
              <a:rPr lang="en-US" b="1" dirty="0"/>
              <a:t>Finish Land Empires – Reform and Modernization Chart for homework</a:t>
            </a:r>
          </a:p>
        </p:txBody>
      </p:sp>
    </p:spTree>
    <p:extLst>
      <p:ext uri="{BB962C8B-B14F-4D97-AF65-F5344CB8AC3E}">
        <p14:creationId xmlns:p14="http://schemas.microsoft.com/office/powerpoint/2010/main" val="2033816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73B17-DD19-48F4-B6AB-CE93CE807991}"/>
              </a:ext>
            </a:extLst>
          </p:cNvPr>
          <p:cNvSpPr>
            <a:spLocks noGrp="1"/>
          </p:cNvSpPr>
          <p:nvPr>
            <p:ph type="title"/>
          </p:nvPr>
        </p:nvSpPr>
        <p:spPr/>
        <p:txBody>
          <a:bodyPr/>
          <a:lstStyle/>
          <a:p>
            <a:r>
              <a:rPr lang="en-US" dirty="0"/>
              <a:t>Social Effects</a:t>
            </a:r>
          </a:p>
        </p:txBody>
      </p:sp>
      <p:sp>
        <p:nvSpPr>
          <p:cNvPr id="3" name="Content Placeholder 2">
            <a:extLst>
              <a:ext uri="{FF2B5EF4-FFF2-40B4-BE49-F238E27FC236}">
                <a16:creationId xmlns:a16="http://schemas.microsoft.com/office/drawing/2014/main" id="{DCBF480D-DE93-4991-9C82-63282E50EFEA}"/>
              </a:ext>
            </a:extLst>
          </p:cNvPr>
          <p:cNvSpPr>
            <a:spLocks noGrp="1"/>
          </p:cNvSpPr>
          <p:nvPr>
            <p:ph idx="1"/>
          </p:nvPr>
        </p:nvSpPr>
        <p:spPr>
          <a:xfrm>
            <a:off x="1130270" y="2171769"/>
            <a:ext cx="10534508" cy="3294576"/>
          </a:xfrm>
        </p:spPr>
        <p:txBody>
          <a:bodyPr>
            <a:normAutofit/>
          </a:bodyPr>
          <a:lstStyle/>
          <a:p>
            <a:pPr marL="0" indent="0">
              <a:buNone/>
            </a:pPr>
            <a:r>
              <a:rPr lang="en-US" b="1" dirty="0"/>
              <a:t>Cities</a:t>
            </a:r>
            <a:r>
              <a:rPr lang="en-US" dirty="0"/>
              <a:t>: tenement slums, unsanitary streets, and polluted air; Middle class had access to culture and education</a:t>
            </a:r>
          </a:p>
          <a:p>
            <a:pPr marL="0" indent="0">
              <a:buNone/>
            </a:pPr>
            <a:endParaRPr lang="en-US" dirty="0"/>
          </a:p>
          <a:p>
            <a:pPr marL="0" indent="0">
              <a:buNone/>
            </a:pPr>
            <a:r>
              <a:rPr lang="en-US" b="1" dirty="0"/>
              <a:t>Class Structure</a:t>
            </a:r>
            <a:r>
              <a:rPr lang="en-US" dirty="0"/>
              <a:t>: New Rich—Owners    Middle Class– managed; “white-collar”	Industrial Working Class</a:t>
            </a:r>
          </a:p>
          <a:p>
            <a:pPr marL="0" indent="0">
              <a:buNone/>
            </a:pPr>
            <a:r>
              <a:rPr lang="en-US" b="1" dirty="0"/>
              <a:t>Children &amp; Women</a:t>
            </a:r>
            <a:r>
              <a:rPr lang="en-US" dirty="0"/>
              <a:t>: Children-stunted growth and high death rates		</a:t>
            </a:r>
          </a:p>
          <a:p>
            <a:pPr marL="0" indent="0">
              <a:buNone/>
            </a:pPr>
            <a:r>
              <a:rPr lang="en-US" dirty="0"/>
              <a:t>Women- were preferred because they accepted lower wages than men</a:t>
            </a:r>
          </a:p>
        </p:txBody>
      </p:sp>
    </p:spTree>
    <p:extLst>
      <p:ext uri="{BB962C8B-B14F-4D97-AF65-F5344CB8AC3E}">
        <p14:creationId xmlns:p14="http://schemas.microsoft.com/office/powerpoint/2010/main" val="580106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38414-74C4-4E23-B57A-1BF85879CDF9}"/>
              </a:ext>
            </a:extLst>
          </p:cNvPr>
          <p:cNvSpPr>
            <a:spLocks noGrp="1"/>
          </p:cNvSpPr>
          <p:nvPr>
            <p:ph type="title"/>
          </p:nvPr>
        </p:nvSpPr>
        <p:spPr/>
        <p:txBody>
          <a:bodyPr>
            <a:normAutofit/>
          </a:bodyPr>
          <a:lstStyle/>
          <a:p>
            <a:r>
              <a:rPr lang="en-US" sz="2000" b="1" dirty="0"/>
              <a:t>On the Environment</a:t>
            </a:r>
            <a:r>
              <a:rPr lang="en-US" sz="2000" dirty="0"/>
              <a:t>: fossil fuels (coal, petroleum, natural gas) created smog which created respiratory illness. </a:t>
            </a:r>
            <a:br>
              <a:rPr lang="en-US" sz="2000" dirty="0"/>
            </a:br>
            <a:r>
              <a:rPr lang="en-US" sz="2000" dirty="0"/>
              <a:t>Water was polluted leading to Cholera and typhoid</a:t>
            </a:r>
          </a:p>
        </p:txBody>
      </p:sp>
      <p:sp>
        <p:nvSpPr>
          <p:cNvPr id="3" name="Content Placeholder 2">
            <a:extLst>
              <a:ext uri="{FF2B5EF4-FFF2-40B4-BE49-F238E27FC236}">
                <a16:creationId xmlns:a16="http://schemas.microsoft.com/office/drawing/2014/main" id="{AD331438-1591-4311-8982-423EF9FB245A}"/>
              </a:ext>
            </a:extLst>
          </p:cNvPr>
          <p:cNvSpPr>
            <a:spLocks noGrp="1"/>
          </p:cNvSpPr>
          <p:nvPr>
            <p:ph idx="1"/>
          </p:nvPr>
        </p:nvSpPr>
        <p:spPr/>
        <p:txBody>
          <a:bodyPr>
            <a:normAutofit fontScale="92500" lnSpcReduction="10000"/>
          </a:bodyPr>
          <a:lstStyle/>
          <a:p>
            <a:r>
              <a:rPr lang="en-US" b="1" u="sng" dirty="0"/>
              <a:t>Legacy of Mass Production</a:t>
            </a:r>
          </a:p>
          <a:p>
            <a:r>
              <a:rPr lang="en-US" dirty="0"/>
              <a:t>Global inequalities increased as Industrialized nations exploited nations for “M &amp; </a:t>
            </a:r>
            <a:r>
              <a:rPr lang="en-US" dirty="0" err="1"/>
              <a:t>Ms</a:t>
            </a:r>
            <a:r>
              <a:rPr lang="en-US" dirty="0"/>
              <a:t>” -Markets and Raw Materials.</a:t>
            </a:r>
          </a:p>
          <a:p>
            <a:r>
              <a:rPr lang="en-US" dirty="0"/>
              <a:t>Cheaper and abundant goods</a:t>
            </a:r>
          </a:p>
          <a:p>
            <a:r>
              <a:rPr lang="en-US" dirty="0"/>
              <a:t>Urbanization; work shifts from home to factories, altering family life</a:t>
            </a:r>
          </a:p>
          <a:p>
            <a:r>
              <a:rPr lang="en-US" dirty="0"/>
              <a:t>Larger gap between classes, crime increases</a:t>
            </a:r>
          </a:p>
          <a:p>
            <a:r>
              <a:rPr lang="en-US" dirty="0">
                <a:hlinkClick r:id="rId2"/>
              </a:rPr>
              <a:t>https://www.youtube.com/watch?v=B3u4EFTwprM&amp;list=PLBDA2E52FB1EF80C9&amp;index=33</a:t>
            </a:r>
            <a:r>
              <a:rPr lang="en-US" dirty="0"/>
              <a:t>    crash course on Socialism--Capitalism</a:t>
            </a:r>
          </a:p>
          <a:p>
            <a:endParaRPr lang="en-US" dirty="0"/>
          </a:p>
        </p:txBody>
      </p:sp>
    </p:spTree>
    <p:extLst>
      <p:ext uri="{BB962C8B-B14F-4D97-AF65-F5344CB8AC3E}">
        <p14:creationId xmlns:p14="http://schemas.microsoft.com/office/powerpoint/2010/main" val="3101559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A8D1E-0CEB-4FF8-8357-3BF75EEC99B3}"/>
              </a:ext>
            </a:extLst>
          </p:cNvPr>
          <p:cNvSpPr>
            <a:spLocks noGrp="1"/>
          </p:cNvSpPr>
          <p:nvPr>
            <p:ph type="title"/>
          </p:nvPr>
        </p:nvSpPr>
        <p:spPr/>
        <p:txBody>
          <a:bodyPr/>
          <a:lstStyle/>
          <a:p>
            <a:r>
              <a:rPr lang="en-US" dirty="0"/>
              <a:t>Socialism &amp; Capitalism handout</a:t>
            </a:r>
          </a:p>
        </p:txBody>
      </p:sp>
      <p:sp>
        <p:nvSpPr>
          <p:cNvPr id="3" name="Content Placeholder 2">
            <a:extLst>
              <a:ext uri="{FF2B5EF4-FFF2-40B4-BE49-F238E27FC236}">
                <a16:creationId xmlns:a16="http://schemas.microsoft.com/office/drawing/2014/main" id="{17093A1B-FE90-49D2-9B14-9B89D5FF729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43355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89CF4-2DF3-4C70-869F-45618AD301A4}"/>
              </a:ext>
            </a:extLst>
          </p:cNvPr>
          <p:cNvSpPr>
            <a:spLocks noGrp="1"/>
          </p:cNvSpPr>
          <p:nvPr>
            <p:ph type="title"/>
          </p:nvPr>
        </p:nvSpPr>
        <p:spPr>
          <a:xfrm>
            <a:off x="263611" y="953324"/>
            <a:ext cx="11829535" cy="2177054"/>
          </a:xfrm>
        </p:spPr>
        <p:txBody>
          <a:bodyPr>
            <a:normAutofit/>
          </a:bodyPr>
          <a:lstStyle/>
          <a:p>
            <a:r>
              <a:rPr lang="en-US" sz="2200" dirty="0"/>
              <a:t>New technology radically changed the way humans worked, traveled and communicated. Manufacturing output skyrocketed in countries using these new machines. New ideas arose from thinkers questioning society’s established ways, leading to political and social revolutions. </a:t>
            </a:r>
            <a:br>
              <a:rPr lang="en-US" sz="2200"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id="{9E7B5FCE-D415-4510-9D88-89E7C073197F}"/>
              </a:ext>
            </a:extLst>
          </p:cNvPr>
          <p:cNvSpPr>
            <a:spLocks noGrp="1"/>
          </p:cNvSpPr>
          <p:nvPr>
            <p:ph idx="1"/>
          </p:nvPr>
        </p:nvSpPr>
        <p:spPr>
          <a:xfrm>
            <a:off x="65903" y="4654378"/>
            <a:ext cx="12126097" cy="2897586"/>
          </a:xfrm>
        </p:spPr>
        <p:txBody>
          <a:bodyPr/>
          <a:lstStyle/>
          <a:p>
            <a:r>
              <a:rPr lang="en-US" b="1" dirty="0"/>
              <a:t>Contextualization</a:t>
            </a:r>
            <a:r>
              <a:rPr lang="en-US" dirty="0"/>
              <a:t> is an </a:t>
            </a:r>
            <a:r>
              <a:rPr lang="en-US" b="1" dirty="0"/>
              <a:t>AP Historical</a:t>
            </a:r>
            <a:r>
              <a:rPr lang="en-US" dirty="0"/>
              <a:t> Reasoning Skill that involves the ability to connect events and processes to specific circumstances of time and place as well as broader regional, national, or </a:t>
            </a:r>
            <a:r>
              <a:rPr lang="en-US" b="1" dirty="0"/>
              <a:t>global</a:t>
            </a:r>
            <a:r>
              <a:rPr lang="en-US" dirty="0"/>
              <a:t> processes. ... Explain how a relevant context influenced a specific </a:t>
            </a:r>
            <a:r>
              <a:rPr lang="en-US" b="1" dirty="0"/>
              <a:t>historical</a:t>
            </a:r>
            <a:r>
              <a:rPr lang="en-US" dirty="0"/>
              <a:t> development or process.</a:t>
            </a:r>
          </a:p>
          <a:p>
            <a:endParaRPr lang="en-US" dirty="0"/>
          </a:p>
          <a:p>
            <a:endParaRPr lang="en-US" dirty="0"/>
          </a:p>
        </p:txBody>
      </p:sp>
      <p:sp>
        <p:nvSpPr>
          <p:cNvPr id="4" name="Oval 3">
            <a:extLst>
              <a:ext uri="{FF2B5EF4-FFF2-40B4-BE49-F238E27FC236}">
                <a16:creationId xmlns:a16="http://schemas.microsoft.com/office/drawing/2014/main" id="{90833B5A-5E1D-468C-932A-A71FA0595A81}"/>
              </a:ext>
            </a:extLst>
          </p:cNvPr>
          <p:cNvSpPr/>
          <p:nvPr/>
        </p:nvSpPr>
        <p:spPr>
          <a:xfrm>
            <a:off x="5008605" y="2813223"/>
            <a:ext cx="914400" cy="914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topic</a:t>
            </a:r>
          </a:p>
        </p:txBody>
      </p:sp>
    </p:spTree>
    <p:extLst>
      <p:ext uri="{BB962C8B-B14F-4D97-AF65-F5344CB8AC3E}">
        <p14:creationId xmlns:p14="http://schemas.microsoft.com/office/powerpoint/2010/main" val="1818413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99277-7B46-4A98-948C-3E7022624069}"/>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295F7DE1-397D-4BC2-B779-48598839A030}"/>
              </a:ext>
            </a:extLst>
          </p:cNvPr>
          <p:cNvSpPr>
            <a:spLocks noGrp="1"/>
          </p:cNvSpPr>
          <p:nvPr>
            <p:ph type="subTitle" idx="1"/>
          </p:nvPr>
        </p:nvSpPr>
        <p:spPr/>
        <p:txBody>
          <a:bodyPr>
            <a:noAutofit/>
          </a:bodyPr>
          <a:lstStyle/>
          <a:p>
            <a:r>
              <a:rPr lang="en-US" sz="5400" dirty="0"/>
              <a:t>U5 </a:t>
            </a:r>
            <a:r>
              <a:rPr lang="en-US" sz="5400" dirty="0">
                <a:solidFill>
                  <a:srgbClr val="FF0000"/>
                </a:solidFill>
              </a:rPr>
              <a:t>Revolutions</a:t>
            </a:r>
            <a:r>
              <a:rPr lang="en-US" sz="5400" dirty="0"/>
              <a:t>		Topics 4-9</a:t>
            </a:r>
          </a:p>
        </p:txBody>
      </p:sp>
      <p:pic>
        <p:nvPicPr>
          <p:cNvPr id="5" name="Picture 4" descr="A close up of a logo&#10;&#10;Description automatically generated">
            <a:extLst>
              <a:ext uri="{FF2B5EF4-FFF2-40B4-BE49-F238E27FC236}">
                <a16:creationId xmlns:a16="http://schemas.microsoft.com/office/drawing/2014/main" id="{B7C71C54-368B-4774-8A30-F89021002E3E}"/>
              </a:ext>
            </a:extLst>
          </p:cNvPr>
          <p:cNvPicPr>
            <a:picLocks noChangeAspect="1"/>
          </p:cNvPicPr>
          <p:nvPr/>
        </p:nvPicPr>
        <p:blipFill>
          <a:blip r:embed="rId2"/>
          <a:stretch>
            <a:fillRect/>
          </a:stretch>
        </p:blipFill>
        <p:spPr>
          <a:xfrm>
            <a:off x="5650676" y="1112190"/>
            <a:ext cx="4114800" cy="2286000"/>
          </a:xfrm>
          <a:prstGeom prst="rect">
            <a:avLst/>
          </a:prstGeom>
        </p:spPr>
      </p:pic>
      <p:pic>
        <p:nvPicPr>
          <p:cNvPr id="7" name="Picture 6" descr="A picture containing outdoor, building, man, street&#10;&#10;Description automatically generated">
            <a:extLst>
              <a:ext uri="{FF2B5EF4-FFF2-40B4-BE49-F238E27FC236}">
                <a16:creationId xmlns:a16="http://schemas.microsoft.com/office/drawing/2014/main" id="{A60D207C-9E2E-4455-9B0C-4D0E9941D916}"/>
              </a:ext>
            </a:extLst>
          </p:cNvPr>
          <p:cNvPicPr>
            <a:picLocks noChangeAspect="1"/>
          </p:cNvPicPr>
          <p:nvPr/>
        </p:nvPicPr>
        <p:blipFill>
          <a:blip r:embed="rId3"/>
          <a:stretch>
            <a:fillRect/>
          </a:stretch>
        </p:blipFill>
        <p:spPr>
          <a:xfrm>
            <a:off x="1585608" y="945913"/>
            <a:ext cx="3988341" cy="2618554"/>
          </a:xfrm>
          <a:prstGeom prst="rect">
            <a:avLst/>
          </a:prstGeom>
        </p:spPr>
      </p:pic>
    </p:spTree>
    <p:extLst>
      <p:ext uri="{BB962C8B-B14F-4D97-AF65-F5344CB8AC3E}">
        <p14:creationId xmlns:p14="http://schemas.microsoft.com/office/powerpoint/2010/main" val="1676480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04C0C-7CC3-4388-8FAC-EF97FD1D933C}"/>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9C58205E-C0CB-4E67-B10A-CC7E0136456A}"/>
              </a:ext>
            </a:extLst>
          </p:cNvPr>
          <p:cNvSpPr>
            <a:spLocks noGrp="1"/>
          </p:cNvSpPr>
          <p:nvPr>
            <p:ph idx="1"/>
          </p:nvPr>
        </p:nvSpPr>
        <p:spPr/>
        <p:txBody>
          <a:bodyPr/>
          <a:lstStyle/>
          <a:p>
            <a:r>
              <a:rPr lang="en-US" dirty="0"/>
              <a:t>Globally, Mass production using machines gave adopters a huge competitive advantage—with out it hand-crafted manufacturing nations in Asia were weakened. Western nations increased their share of the global market.</a:t>
            </a:r>
          </a:p>
          <a:p>
            <a:r>
              <a:rPr lang="en-US" dirty="0"/>
              <a:t>On the societal level, working classes moved to increasingly dangerous cities, where middle class management lived well. This created new tensions, leading to Unions, and radical Communist proposals. </a:t>
            </a:r>
          </a:p>
        </p:txBody>
      </p:sp>
    </p:spTree>
    <p:extLst>
      <p:ext uri="{BB962C8B-B14F-4D97-AF65-F5344CB8AC3E}">
        <p14:creationId xmlns:p14="http://schemas.microsoft.com/office/powerpoint/2010/main" val="3943252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78388-2416-410D-82AE-6078CF5143CE}"/>
              </a:ext>
            </a:extLst>
          </p:cNvPr>
          <p:cNvSpPr>
            <a:spLocks noGrp="1"/>
          </p:cNvSpPr>
          <p:nvPr>
            <p:ph type="title"/>
          </p:nvPr>
        </p:nvSpPr>
        <p:spPr/>
        <p:txBody>
          <a:bodyPr/>
          <a:lstStyle/>
          <a:p>
            <a:r>
              <a:rPr lang="en-US" dirty="0"/>
              <a:t>IR Spreads</a:t>
            </a:r>
          </a:p>
        </p:txBody>
      </p:sp>
      <p:sp>
        <p:nvSpPr>
          <p:cNvPr id="3" name="Content Placeholder 2">
            <a:extLst>
              <a:ext uri="{FF2B5EF4-FFF2-40B4-BE49-F238E27FC236}">
                <a16:creationId xmlns:a16="http://schemas.microsoft.com/office/drawing/2014/main" id="{8BC54AD8-3CDB-45B4-B393-75AF2C77CF4E}"/>
              </a:ext>
            </a:extLst>
          </p:cNvPr>
          <p:cNvSpPr>
            <a:spLocks noGrp="1"/>
          </p:cNvSpPr>
          <p:nvPr>
            <p:ph idx="1"/>
          </p:nvPr>
        </p:nvSpPr>
        <p:spPr/>
        <p:txBody>
          <a:bodyPr/>
          <a:lstStyle/>
          <a:p>
            <a:r>
              <a:rPr lang="en-US" u="sng" dirty="0"/>
              <a:t>Pre-Requisites</a:t>
            </a:r>
          </a:p>
          <a:p>
            <a:pPr marL="0" indent="0">
              <a:buNone/>
            </a:pPr>
            <a:r>
              <a:rPr lang="en-US" dirty="0"/>
              <a:t>Capital, natural resources, and water transportation</a:t>
            </a:r>
          </a:p>
          <a:p>
            <a:pPr marL="0" indent="0">
              <a:buNone/>
            </a:pPr>
            <a:endParaRPr lang="en-US" dirty="0"/>
          </a:p>
          <a:p>
            <a:pPr marL="0" indent="0">
              <a:buNone/>
            </a:pPr>
            <a:r>
              <a:rPr lang="en-US" u="sng" dirty="0"/>
              <a:t>6 nations followed England</a:t>
            </a:r>
          </a:p>
          <a:p>
            <a:pPr marL="0" indent="0">
              <a:buNone/>
            </a:pPr>
            <a:r>
              <a:rPr lang="en-US" dirty="0"/>
              <a:t>The United States, Japan, and Russia followed Belgium, France and Germany</a:t>
            </a:r>
          </a:p>
          <a:p>
            <a:pPr marL="0" indent="0">
              <a:buNone/>
            </a:pPr>
            <a:r>
              <a:rPr lang="en-US" b="1" dirty="0"/>
              <a:t>: </a:t>
            </a:r>
          </a:p>
        </p:txBody>
      </p:sp>
    </p:spTree>
    <p:extLst>
      <p:ext uri="{BB962C8B-B14F-4D97-AF65-F5344CB8AC3E}">
        <p14:creationId xmlns:p14="http://schemas.microsoft.com/office/powerpoint/2010/main" val="250436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33C15-C4C9-44F5-BC84-74F5D59DDF0F}"/>
              </a:ext>
            </a:extLst>
          </p:cNvPr>
          <p:cNvSpPr>
            <a:spLocks noGrp="1"/>
          </p:cNvSpPr>
          <p:nvPr>
            <p:ph type="title"/>
          </p:nvPr>
        </p:nvSpPr>
        <p:spPr>
          <a:xfrm>
            <a:off x="1130270" y="953324"/>
            <a:ext cx="9603275" cy="537725"/>
          </a:xfrm>
        </p:spPr>
        <p:txBody>
          <a:bodyPr/>
          <a:lstStyle/>
          <a:p>
            <a:r>
              <a:rPr lang="en-US" dirty="0"/>
              <a:t>Asia Falls Back</a:t>
            </a:r>
          </a:p>
        </p:txBody>
      </p:sp>
      <p:sp>
        <p:nvSpPr>
          <p:cNvPr id="3" name="Content Placeholder 2">
            <a:extLst>
              <a:ext uri="{FF2B5EF4-FFF2-40B4-BE49-F238E27FC236}">
                <a16:creationId xmlns:a16="http://schemas.microsoft.com/office/drawing/2014/main" id="{FC106456-77DA-4AC4-94ED-2438B701F717}"/>
              </a:ext>
            </a:extLst>
          </p:cNvPr>
          <p:cNvSpPr>
            <a:spLocks noGrp="1"/>
          </p:cNvSpPr>
          <p:nvPr>
            <p:ph idx="1"/>
          </p:nvPr>
        </p:nvSpPr>
        <p:spPr>
          <a:xfrm>
            <a:off x="345990" y="1491049"/>
            <a:ext cx="10387556" cy="3975296"/>
          </a:xfrm>
        </p:spPr>
        <p:txBody>
          <a:bodyPr/>
          <a:lstStyle/>
          <a:p>
            <a:r>
              <a:rPr lang="en-US" dirty="0"/>
              <a:t>They continued to produce manufactured goods but their share in global manufacturing declined</a:t>
            </a:r>
          </a:p>
          <a:p>
            <a:pPr marL="0" indent="0">
              <a:buNone/>
            </a:pPr>
            <a:endParaRPr lang="en-US" dirty="0"/>
          </a:p>
          <a:p>
            <a:pPr marL="0" indent="0">
              <a:buNone/>
            </a:pPr>
            <a:r>
              <a:rPr lang="en-US" dirty="0"/>
              <a:t>Britain dictated what India could produce after colonizing it (1850-1948)</a:t>
            </a:r>
          </a:p>
          <a:p>
            <a:pPr marL="0" indent="0">
              <a:buNone/>
            </a:pPr>
            <a:r>
              <a:rPr lang="en-US" b="1" dirty="0"/>
              <a:t>SHE</a:t>
            </a:r>
            <a:r>
              <a:rPr lang="en-US" dirty="0"/>
              <a:t>: Textile production emerged first in </a:t>
            </a:r>
            <a:r>
              <a:rPr lang="en-US" b="1" dirty="0"/>
              <a:t>India</a:t>
            </a:r>
            <a:r>
              <a:rPr lang="en-US" dirty="0"/>
              <a:t> and </a:t>
            </a:r>
            <a:r>
              <a:rPr lang="en-US" b="1" dirty="0"/>
              <a:t>Egypt </a:t>
            </a:r>
            <a:r>
              <a:rPr lang="en-US" dirty="0"/>
              <a:t>(cotton plentiful)</a:t>
            </a:r>
          </a:p>
          <a:p>
            <a:pPr marL="0" indent="0">
              <a:buNone/>
            </a:pPr>
            <a:r>
              <a:rPr lang="en-US" dirty="0"/>
              <a:t>* Carpets &amp; silks were main exports, but handmade products were expensive so India and Egypt lost market share to cheap mass produced textiles</a:t>
            </a:r>
          </a:p>
        </p:txBody>
      </p:sp>
    </p:spTree>
    <p:extLst>
      <p:ext uri="{BB962C8B-B14F-4D97-AF65-F5344CB8AC3E}">
        <p14:creationId xmlns:p14="http://schemas.microsoft.com/office/powerpoint/2010/main" val="3698848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670E-454A-4992-919C-43DB86FC0EC9}"/>
              </a:ext>
            </a:extLst>
          </p:cNvPr>
          <p:cNvSpPr>
            <a:spLocks noGrp="1"/>
          </p:cNvSpPr>
          <p:nvPr>
            <p:ph type="title"/>
          </p:nvPr>
        </p:nvSpPr>
        <p:spPr>
          <a:xfrm>
            <a:off x="1130270" y="953325"/>
            <a:ext cx="9603275" cy="570676"/>
          </a:xfrm>
        </p:spPr>
        <p:txBody>
          <a:bodyPr/>
          <a:lstStyle/>
          <a:p>
            <a:r>
              <a:rPr lang="en-US" dirty="0"/>
              <a:t>The Second Industrial Rev. 1850-1900</a:t>
            </a:r>
          </a:p>
        </p:txBody>
      </p:sp>
      <p:sp>
        <p:nvSpPr>
          <p:cNvPr id="3" name="Content Placeholder 2">
            <a:extLst>
              <a:ext uri="{FF2B5EF4-FFF2-40B4-BE49-F238E27FC236}">
                <a16:creationId xmlns:a16="http://schemas.microsoft.com/office/drawing/2014/main" id="{ECD82862-4C00-44FB-AA92-DDB0FF8A3733}"/>
              </a:ext>
            </a:extLst>
          </p:cNvPr>
          <p:cNvSpPr>
            <a:spLocks noGrp="1"/>
          </p:cNvSpPr>
          <p:nvPr>
            <p:ph idx="1"/>
          </p:nvPr>
        </p:nvSpPr>
        <p:spPr/>
        <p:txBody>
          <a:bodyPr/>
          <a:lstStyle/>
          <a:p>
            <a:r>
              <a:rPr lang="en-US" dirty="0"/>
              <a:t>Steel, Oil, Electricity, chemicals, and electronics</a:t>
            </a:r>
          </a:p>
          <a:p>
            <a:endParaRPr lang="en-US" dirty="0"/>
          </a:p>
          <a:p>
            <a:r>
              <a:rPr lang="en-US" dirty="0"/>
              <a:t>SHE: </a:t>
            </a:r>
            <a:r>
              <a:rPr lang="en-US" b="1" dirty="0"/>
              <a:t>Bell</a:t>
            </a:r>
            <a:r>
              <a:rPr lang="en-US" dirty="0"/>
              <a:t> invented the </a:t>
            </a:r>
            <a:r>
              <a:rPr lang="en-US" i="1" dirty="0"/>
              <a:t>telephone </a:t>
            </a:r>
            <a:r>
              <a:rPr lang="en-US" dirty="0"/>
              <a:t>(1876 – USA) and </a:t>
            </a:r>
            <a:r>
              <a:rPr lang="en-US" b="1" dirty="0"/>
              <a:t>Marconi</a:t>
            </a:r>
            <a:r>
              <a:rPr lang="en-US" dirty="0"/>
              <a:t> invented the </a:t>
            </a:r>
            <a:r>
              <a:rPr lang="en-US" i="1" dirty="0"/>
              <a:t>Radio</a:t>
            </a:r>
            <a:r>
              <a:rPr lang="en-US" dirty="0"/>
              <a:t>, or wireless communication (1895 - Italy)</a:t>
            </a:r>
          </a:p>
          <a:p>
            <a:endParaRPr lang="en-US" dirty="0"/>
          </a:p>
          <a:p>
            <a:r>
              <a:rPr lang="en-US" dirty="0"/>
              <a:t>Both Russia and the USA built </a:t>
            </a:r>
            <a:r>
              <a:rPr lang="en-US" b="1" dirty="0"/>
              <a:t>Transcontinental Railways </a:t>
            </a:r>
            <a:r>
              <a:rPr lang="en-US" dirty="0"/>
              <a:t>by 1880</a:t>
            </a:r>
          </a:p>
        </p:txBody>
      </p:sp>
    </p:spTree>
    <p:extLst>
      <p:ext uri="{BB962C8B-B14F-4D97-AF65-F5344CB8AC3E}">
        <p14:creationId xmlns:p14="http://schemas.microsoft.com/office/powerpoint/2010/main" val="3909828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3FA8-065B-41CD-A98F-A5BBA4FC3215}"/>
              </a:ext>
            </a:extLst>
          </p:cNvPr>
          <p:cNvSpPr>
            <a:spLocks noGrp="1"/>
          </p:cNvSpPr>
          <p:nvPr>
            <p:ph type="title"/>
          </p:nvPr>
        </p:nvSpPr>
        <p:spPr/>
        <p:txBody>
          <a:bodyPr/>
          <a:lstStyle/>
          <a:p>
            <a:r>
              <a:rPr lang="en-US" dirty="0"/>
              <a:t>Government-Led Industrialization</a:t>
            </a:r>
          </a:p>
        </p:txBody>
      </p:sp>
      <p:sp>
        <p:nvSpPr>
          <p:cNvPr id="3" name="Content Placeholder 2">
            <a:extLst>
              <a:ext uri="{FF2B5EF4-FFF2-40B4-BE49-F238E27FC236}">
                <a16:creationId xmlns:a16="http://schemas.microsoft.com/office/drawing/2014/main" id="{A23C8D70-6043-442E-A388-90099135E71F}"/>
              </a:ext>
            </a:extLst>
          </p:cNvPr>
          <p:cNvSpPr>
            <a:spLocks noGrp="1"/>
          </p:cNvSpPr>
          <p:nvPr>
            <p:ph idx="1"/>
          </p:nvPr>
        </p:nvSpPr>
        <p:spPr>
          <a:xfrm>
            <a:off x="1130270" y="2171768"/>
            <a:ext cx="9603275" cy="3619431"/>
          </a:xfrm>
        </p:spPr>
        <p:txBody>
          <a:bodyPr/>
          <a:lstStyle/>
          <a:p>
            <a:r>
              <a:rPr lang="en-US" dirty="0"/>
              <a:t>Declining Manufacturing forced all Asian powers to react to Western Industrialized power</a:t>
            </a:r>
          </a:p>
          <a:p>
            <a:r>
              <a:rPr lang="en-US" b="1" dirty="0"/>
              <a:t>Japan</a:t>
            </a:r>
            <a:r>
              <a:rPr lang="en-US" dirty="0"/>
              <a:t>: strong central Govt. led to a very successful modernization </a:t>
            </a:r>
          </a:p>
          <a:p>
            <a:pPr marL="0" indent="0">
              <a:buNone/>
            </a:pPr>
            <a:r>
              <a:rPr lang="en-US" dirty="0"/>
              <a:t>1868-1912 “The Meiji Restoration”</a:t>
            </a:r>
          </a:p>
          <a:p>
            <a:r>
              <a:rPr lang="en-US" b="1" dirty="0"/>
              <a:t>China</a:t>
            </a:r>
            <a:r>
              <a:rPr lang="en-US" dirty="0"/>
              <a:t>: weak govt. response due to Confucian Traditions rejecting modernizing</a:t>
            </a:r>
          </a:p>
          <a:p>
            <a:r>
              <a:rPr lang="en-US" b="1" dirty="0"/>
              <a:t>Ottomans</a:t>
            </a:r>
            <a:r>
              <a:rPr lang="en-US" dirty="0"/>
              <a:t>: mixed response as some economic modernization is done, based in Egypt. Led by </a:t>
            </a:r>
            <a:r>
              <a:rPr lang="en-US" i="1" dirty="0"/>
              <a:t>Muhammad Ali</a:t>
            </a:r>
          </a:p>
        </p:txBody>
      </p:sp>
    </p:spTree>
    <p:extLst>
      <p:ext uri="{BB962C8B-B14F-4D97-AF65-F5344CB8AC3E}">
        <p14:creationId xmlns:p14="http://schemas.microsoft.com/office/powerpoint/2010/main" val="1804151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6F2C5-A5DE-4567-99AE-AD2EB1C1A42F}"/>
              </a:ext>
            </a:extLst>
          </p:cNvPr>
          <p:cNvSpPr>
            <a:spLocks noGrp="1"/>
          </p:cNvSpPr>
          <p:nvPr>
            <p:ph type="title"/>
          </p:nvPr>
        </p:nvSpPr>
        <p:spPr/>
        <p:txBody>
          <a:bodyPr/>
          <a:lstStyle/>
          <a:p>
            <a:endParaRPr lang="en-US"/>
          </a:p>
        </p:txBody>
      </p:sp>
      <p:pic>
        <p:nvPicPr>
          <p:cNvPr id="5" name="Content Placeholder 4" descr="A picture containing text, map&#10;&#10;Description automatically generated">
            <a:extLst>
              <a:ext uri="{FF2B5EF4-FFF2-40B4-BE49-F238E27FC236}">
                <a16:creationId xmlns:a16="http://schemas.microsoft.com/office/drawing/2014/main" id="{D85A5153-C824-4CFD-BDAD-9474B2D06FE3}"/>
              </a:ext>
            </a:extLst>
          </p:cNvPr>
          <p:cNvPicPr>
            <a:picLocks noGrp="1" noChangeAspect="1"/>
          </p:cNvPicPr>
          <p:nvPr>
            <p:ph idx="1"/>
          </p:nvPr>
        </p:nvPicPr>
        <p:blipFill>
          <a:blip r:embed="rId2"/>
          <a:stretch>
            <a:fillRect/>
          </a:stretch>
        </p:blipFill>
        <p:spPr>
          <a:xfrm>
            <a:off x="6485" y="355527"/>
            <a:ext cx="5639495" cy="3294063"/>
          </a:xfrm>
        </p:spPr>
      </p:pic>
      <p:pic>
        <p:nvPicPr>
          <p:cNvPr id="7" name="Picture 6" descr="A close up of a map&#10;&#10;Description automatically generated">
            <a:extLst>
              <a:ext uri="{FF2B5EF4-FFF2-40B4-BE49-F238E27FC236}">
                <a16:creationId xmlns:a16="http://schemas.microsoft.com/office/drawing/2014/main" id="{1A6BCF77-2F89-40CC-AE08-E07593290032}"/>
              </a:ext>
            </a:extLst>
          </p:cNvPr>
          <p:cNvPicPr>
            <a:picLocks noChangeAspect="1"/>
          </p:cNvPicPr>
          <p:nvPr/>
        </p:nvPicPr>
        <p:blipFill>
          <a:blip r:embed="rId3"/>
          <a:stretch>
            <a:fillRect/>
          </a:stretch>
        </p:blipFill>
        <p:spPr>
          <a:xfrm>
            <a:off x="5800928" y="953324"/>
            <a:ext cx="6384587" cy="5124450"/>
          </a:xfrm>
          <a:prstGeom prst="rect">
            <a:avLst/>
          </a:prstGeom>
        </p:spPr>
      </p:pic>
      <p:sp>
        <p:nvSpPr>
          <p:cNvPr id="8" name="Oval 7">
            <a:extLst>
              <a:ext uri="{FF2B5EF4-FFF2-40B4-BE49-F238E27FC236}">
                <a16:creationId xmlns:a16="http://schemas.microsoft.com/office/drawing/2014/main" id="{CF72E970-0A3F-4BA3-9356-7C773552519D}"/>
              </a:ext>
            </a:extLst>
          </p:cNvPr>
          <p:cNvSpPr/>
          <p:nvPr/>
        </p:nvSpPr>
        <p:spPr>
          <a:xfrm>
            <a:off x="486032" y="4435813"/>
            <a:ext cx="298209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rgbClr val="FFFF00"/>
                </a:solidFill>
              </a:rPr>
              <a:t>Muhammad Ali</a:t>
            </a:r>
            <a:r>
              <a:rPr lang="en-US" dirty="0"/>
              <a:t> in Egypt: Limited Modernizing</a:t>
            </a:r>
          </a:p>
        </p:txBody>
      </p:sp>
      <p:cxnSp>
        <p:nvCxnSpPr>
          <p:cNvPr id="10" name="Straight Arrow Connector 9">
            <a:extLst>
              <a:ext uri="{FF2B5EF4-FFF2-40B4-BE49-F238E27FC236}">
                <a16:creationId xmlns:a16="http://schemas.microsoft.com/office/drawing/2014/main" id="{BECF370E-8FB6-4B24-9B1C-7B6F907AFBAD}"/>
              </a:ext>
            </a:extLst>
          </p:cNvPr>
          <p:cNvCxnSpPr/>
          <p:nvPr/>
        </p:nvCxnSpPr>
        <p:spPr>
          <a:xfrm flipV="1">
            <a:off x="2141838" y="2347784"/>
            <a:ext cx="1326292" cy="22077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5C61F396-608B-422F-AD07-D327B64632CD}"/>
              </a:ext>
            </a:extLst>
          </p:cNvPr>
          <p:cNvSpPr/>
          <p:nvPr/>
        </p:nvSpPr>
        <p:spPr>
          <a:xfrm>
            <a:off x="5931907" y="2735190"/>
            <a:ext cx="2916194"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a:solidFill>
                  <a:srgbClr val="FFFF00"/>
                </a:solidFill>
              </a:rPr>
              <a:t>Confucian</a:t>
            </a:r>
            <a:r>
              <a:rPr lang="en-US" dirty="0"/>
              <a:t> Traditions Limit Industrialization</a:t>
            </a:r>
          </a:p>
        </p:txBody>
      </p:sp>
      <p:sp>
        <p:nvSpPr>
          <p:cNvPr id="12" name="Oval 11">
            <a:extLst>
              <a:ext uri="{FF2B5EF4-FFF2-40B4-BE49-F238E27FC236}">
                <a16:creationId xmlns:a16="http://schemas.microsoft.com/office/drawing/2014/main" id="{F3F73DA5-22DE-4817-A6F1-73B4FABAC2A7}"/>
              </a:ext>
            </a:extLst>
          </p:cNvPr>
          <p:cNvSpPr/>
          <p:nvPr/>
        </p:nvSpPr>
        <p:spPr>
          <a:xfrm>
            <a:off x="10239632" y="4098324"/>
            <a:ext cx="2248930" cy="18988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Strong </a:t>
            </a:r>
            <a:r>
              <a:rPr lang="en-US" b="1" u="sng" dirty="0">
                <a:solidFill>
                  <a:srgbClr val="FFFF00"/>
                </a:solidFill>
              </a:rPr>
              <a:t>Meiji </a:t>
            </a:r>
            <a:r>
              <a:rPr lang="en-US" dirty="0"/>
              <a:t>Gov’t. Modernizes Japan</a:t>
            </a:r>
          </a:p>
        </p:txBody>
      </p:sp>
    </p:spTree>
    <p:extLst>
      <p:ext uri="{BB962C8B-B14F-4D97-AF65-F5344CB8AC3E}">
        <p14:creationId xmlns:p14="http://schemas.microsoft.com/office/powerpoint/2010/main" val="198582165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otalTime>10</TotalTime>
  <Words>864</Words>
  <Application>Microsoft Office PowerPoint</Application>
  <PresentationFormat>Widescreen</PresentationFormat>
  <Paragraphs>92</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Century Gothic</vt:lpstr>
      <vt:lpstr>Gallery</vt:lpstr>
      <vt:lpstr>Good day Class. It is Wednesday, February 5th, 2020 Agenda: context; U5 notes; chart</vt:lpstr>
      <vt:lpstr>New technology radically changed the way humans worked, traveled and communicated. Manufacturing output skyrocketed in countries using these new machines. New ideas arose from thinkers questioning society’s established ways, leading to political and social revolutions.    </vt:lpstr>
      <vt:lpstr>PowerPoint Presentation</vt:lpstr>
      <vt:lpstr>Context</vt:lpstr>
      <vt:lpstr>IR Spreads</vt:lpstr>
      <vt:lpstr>Asia Falls Back</vt:lpstr>
      <vt:lpstr>The Second Industrial Rev. 1850-1900</vt:lpstr>
      <vt:lpstr>Government-Led Industrialization</vt:lpstr>
      <vt:lpstr>PowerPoint Presentation</vt:lpstr>
      <vt:lpstr>Graphic Organizer  Land Empires – Reform and Modernization</vt:lpstr>
      <vt:lpstr>Earn that Context Point Tuesday</vt:lpstr>
      <vt:lpstr>Impact on Business &amp; Mass Culture</vt:lpstr>
      <vt:lpstr>Reaction &amp; Reform</vt:lpstr>
      <vt:lpstr>Asian Response: overall traditionalists (land owning class &amp; religious leaders) stopped reformers (younger and educated) from being effective</vt:lpstr>
      <vt:lpstr>Develop an argument that evaluates the extent…</vt:lpstr>
      <vt:lpstr>Social Effects</vt:lpstr>
      <vt:lpstr>On the Environment: fossil fuels (coal, petroleum, natural gas) created smog which created respiratory illness.  Water was polluted leading to Cholera and typhoid</vt:lpstr>
      <vt:lpstr>Socialism &amp; Capitalism handout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day Class. It is Wednesday, February 5th, 2020 Agenda: context; U5 notes; chart</dc:title>
  <dc:creator>Joseph Hill</dc:creator>
  <cp:lastModifiedBy>Joseph Hill</cp:lastModifiedBy>
  <cp:revision>2</cp:revision>
  <dcterms:created xsi:type="dcterms:W3CDTF">2020-02-05T16:04:23Z</dcterms:created>
  <dcterms:modified xsi:type="dcterms:W3CDTF">2020-02-05T16:14:28Z</dcterms:modified>
</cp:coreProperties>
</file>